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70" r:id="rId6"/>
  </p:sldMasterIdLst>
  <p:notesMasterIdLst>
    <p:notesMasterId r:id="rId49"/>
  </p:notesMasterIdLst>
  <p:sldIdLst>
    <p:sldId id="285" r:id="rId7"/>
    <p:sldId id="286" r:id="rId8"/>
    <p:sldId id="343" r:id="rId9"/>
    <p:sldId id="329" r:id="rId10"/>
    <p:sldId id="299" r:id="rId11"/>
    <p:sldId id="303" r:id="rId12"/>
    <p:sldId id="322" r:id="rId13"/>
    <p:sldId id="291" r:id="rId14"/>
    <p:sldId id="328" r:id="rId15"/>
    <p:sldId id="342" r:id="rId16"/>
    <p:sldId id="324" r:id="rId17"/>
    <p:sldId id="344" r:id="rId18"/>
    <p:sldId id="345" r:id="rId19"/>
    <p:sldId id="338" r:id="rId20"/>
    <p:sldId id="356" r:id="rId21"/>
    <p:sldId id="326" r:id="rId22"/>
    <p:sldId id="351" r:id="rId23"/>
    <p:sldId id="357" r:id="rId24"/>
    <p:sldId id="360" r:id="rId25"/>
    <p:sldId id="362" r:id="rId26"/>
    <p:sldId id="361" r:id="rId27"/>
    <p:sldId id="352" r:id="rId28"/>
    <p:sldId id="295" r:id="rId29"/>
    <p:sldId id="348" r:id="rId30"/>
    <p:sldId id="350" r:id="rId31"/>
    <p:sldId id="353" r:id="rId32"/>
    <p:sldId id="302" r:id="rId33"/>
    <p:sldId id="349" r:id="rId34"/>
    <p:sldId id="308" r:id="rId35"/>
    <p:sldId id="363" r:id="rId36"/>
    <p:sldId id="365" r:id="rId37"/>
    <p:sldId id="366" r:id="rId38"/>
    <p:sldId id="367" r:id="rId39"/>
    <p:sldId id="368" r:id="rId40"/>
    <p:sldId id="369" r:id="rId41"/>
    <p:sldId id="364" r:id="rId42"/>
    <p:sldId id="309" r:id="rId43"/>
    <p:sldId id="354" r:id="rId44"/>
    <p:sldId id="355" r:id="rId45"/>
    <p:sldId id="311" r:id="rId46"/>
    <p:sldId id="312" r:id="rId47"/>
    <p:sldId id="287"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72">
          <p15:clr>
            <a:srgbClr val="A4A3A4"/>
          </p15:clr>
        </p15:guide>
        <p15:guide id="4" pos="28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9" autoAdjust="0"/>
    <p:restoredTop sz="93969" autoAdjust="0"/>
  </p:normalViewPr>
  <p:slideViewPr>
    <p:cSldViewPr>
      <p:cViewPr varScale="1">
        <p:scale>
          <a:sx n="104" d="100"/>
          <a:sy n="104" d="100"/>
        </p:scale>
        <p:origin x="774" y="108"/>
      </p:cViewPr>
      <p:guideLst>
        <p:guide orient="horz" pos="2160"/>
        <p:guide pos="2880"/>
        <p:guide orient="horz" pos="672"/>
        <p:guide pos="2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100" d="100"/>
          <a:sy n="100" d="100"/>
        </p:scale>
        <p:origin x="-35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7/8/2019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5ED316-A095-4798-BA6F-ADC1D3092531}"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ED316-A095-4798-BA6F-ADC1D3092531}"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ED316-A095-4798-BA6F-ADC1D3092531}" type="datetimeFigureOut">
              <a:rPr lang="en-US" smtClean="0"/>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5ED316-A095-4798-BA6F-ADC1D3092531}" type="datetimeFigureOut">
              <a:rPr lang="en-US" smtClean="0"/>
              <a:t>7/8/2019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5ED316-A095-4798-BA6F-ADC1D3092531}" type="datetimeFigureOut">
              <a:rPr lang="en-US" smtClean="0"/>
              <a:t>7/8/2019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D316-A095-4798-BA6F-ADC1D3092531}" type="datetimeFigureOut">
              <a:rPr lang="en-US" smtClean="0"/>
              <a:t>7/8/2019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7/8/2019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7/8/2019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7/8/2019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5756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ED316-A095-4798-BA6F-ADC1D3092531}" type="datetimeFigureOut">
              <a:rPr lang="en-US" smtClean="0"/>
              <a:t>7/8/2019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7/8/2019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https://vaww.vrm.km.va.gov/system/templates/selfservice/va_kanew/help/agent/locale/en-US/portal/554400000001034/content/554400000014099/M21-1-Part-III-Subpart-i-Chapter-2-Section-A-General-Information-on-Pre-Discharge-Claims#1b"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12501" y="4648200"/>
            <a:ext cx="2683099" cy="117314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dirty="0">
                <a:solidFill>
                  <a:schemeClr val="tx1"/>
                </a:solidFill>
                <a:latin typeface="+mj-lt"/>
              </a:rPr>
              <a:t>Briefed by: 212A</a:t>
            </a:r>
          </a:p>
          <a:p>
            <a:r>
              <a:rPr lang="en-US" sz="1800" b="1" dirty="0">
                <a:solidFill>
                  <a:schemeClr val="tx1"/>
                </a:solidFill>
                <a:latin typeface="+mj-lt"/>
              </a:rPr>
              <a:t>Name/Title: 212A Staff</a:t>
            </a:r>
          </a:p>
          <a:p>
            <a:r>
              <a:rPr lang="en-US" sz="1800" dirty="0">
                <a:solidFill>
                  <a:schemeClr val="tx1"/>
                </a:solidFill>
                <a:latin typeface="+mj-lt"/>
              </a:rPr>
              <a:t>Date:  June 11, 2019</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6" name="Picture 4" descr="dvaseal"/>
          <p:cNvPicPr>
            <a:picLocks noChangeAspect="1" noChangeArrowheads="1"/>
          </p:cNvPicPr>
          <p:nvPr/>
        </p:nvPicPr>
        <p:blipFill>
          <a:blip r:embed="rId2"/>
          <a:srcRect/>
          <a:stretch>
            <a:fillRect/>
          </a:stretch>
        </p:blipFill>
        <p:spPr bwMode="auto">
          <a:xfrm>
            <a:off x="3886200" y="838200"/>
            <a:ext cx="1371600" cy="1371600"/>
          </a:xfrm>
          <a:prstGeom prst="rect">
            <a:avLst/>
          </a:prstGeom>
          <a:noFill/>
          <a:ln w="9525">
            <a:noFill/>
            <a:miter lim="800000"/>
            <a:headEnd/>
            <a:tailEnd/>
          </a:ln>
        </p:spPr>
      </p:pic>
      <p:sp>
        <p:nvSpPr>
          <p:cNvPr id="9" name="Rectangle 8"/>
          <p:cNvSpPr/>
          <p:nvPr/>
        </p:nvSpPr>
        <p:spPr>
          <a:xfrm>
            <a:off x="990600" y="2445365"/>
            <a:ext cx="7162800" cy="2062103"/>
          </a:xfrm>
          <a:prstGeom prst="rect">
            <a:avLst/>
          </a:prstGeom>
        </p:spPr>
        <p:txBody>
          <a:bodyPr wrap="square">
            <a:spAutoFit/>
          </a:bodyPr>
          <a:lstStyle/>
          <a:p>
            <a:pPr algn="ctr"/>
            <a:r>
              <a:rPr lang="en-US" sz="3200" dirty="0">
                <a:solidFill>
                  <a:prstClr val="black"/>
                </a:solidFill>
                <a:latin typeface="Arial"/>
                <a:ea typeface="MS ????"/>
              </a:rPr>
              <a:t>Compensation Service Benefits Delivery at Discharge (BDD) and Integrated Disability Evaluation System (IDES) Conference Call</a:t>
            </a:r>
            <a:endParaRPr lang="en-US" sz="2400" dirty="0">
              <a:solidFill>
                <a:prstClr val="black"/>
              </a:solidFill>
              <a:latin typeface="Times New Roman"/>
              <a:ea typeface="Times New Roman"/>
            </a:endParaRPr>
          </a:p>
        </p:txBody>
      </p:sp>
    </p:spTree>
    <p:extLst>
      <p:ext uri="{BB962C8B-B14F-4D97-AF65-F5344CB8AC3E}">
        <p14:creationId xmlns:p14="http://schemas.microsoft.com/office/powerpoint/2010/main" val="408005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Exam Request Builder (version 4.5)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C5467E7-220C-4CD8-B071-A560DDE620D1}"/>
              </a:ext>
            </a:extLst>
          </p:cNvPr>
          <p:cNvSpPr/>
          <p:nvPr/>
        </p:nvSpPr>
        <p:spPr>
          <a:xfrm>
            <a:off x="72570" y="789325"/>
            <a:ext cx="8842830" cy="4339650"/>
          </a:xfrm>
          <a:prstGeom prst="rect">
            <a:avLst/>
          </a:prstGeom>
        </p:spPr>
        <p:txBody>
          <a:bodyPr wrap="square">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A new version of Exam Request Builder has been published on the Job Aids page. This new version has the following change</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Language related to Sharp v. Shulkin, 29 Vet.App. 26 (2017) was added to the examination request wording for the Temporomandibular Disorders DBQ</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 bug that allowed empty values for RAD date when Special Priority was set to BDD was fixed</a:t>
            </a:r>
          </a:p>
          <a:p>
            <a:pPr marL="800100" lvl="1"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Please be sure to always launch the Exam Request Builder from the Rating Job Aids page to insure you have the current version.</a:t>
            </a:r>
          </a:p>
        </p:txBody>
      </p:sp>
    </p:spTree>
    <p:extLst>
      <p:ext uri="{BB962C8B-B14F-4D97-AF65-F5344CB8AC3E}">
        <p14:creationId xmlns:p14="http://schemas.microsoft.com/office/powerpoint/2010/main" val="2639504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Intake Sites not showing in EMS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C5467E7-220C-4CD8-B071-A560DDE620D1}"/>
              </a:ext>
            </a:extLst>
          </p:cNvPr>
          <p:cNvSpPr/>
          <p:nvPr/>
        </p:nvSpPr>
        <p:spPr>
          <a:xfrm>
            <a:off x="224970" y="892076"/>
            <a:ext cx="8842830" cy="5262979"/>
          </a:xfrm>
          <a:prstGeom prst="rect">
            <a:avLst/>
          </a:prstGeom>
        </p:spPr>
        <p:txBody>
          <a:bodyPr wrap="square">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Recently, it was brought to our attention that the intake site data in VBMS is not being transferred to EMS for Pre-Discharge exams. Without this information, MSCs will not be able to run batch reports or download batch documents from the vendor portals. A recent VBMS update contributed to this issue; however, the VBMS team has been notified and is actively working to correct the issue  </a:t>
            </a:r>
          </a:p>
          <a:p>
            <a:pPr marL="342900" indent="-34290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Until the issue is resolved, MSCs will have to search and track each case individually. We realize this process is labor intense and time consuming, however, without proper tracking, notification letters, no shows, and other valuable information regarding the Servicemembers exams could cause delays</a:t>
            </a:r>
          </a:p>
        </p:txBody>
      </p:sp>
    </p:spTree>
    <p:extLst>
      <p:ext uri="{BB962C8B-B14F-4D97-AF65-F5344CB8AC3E}">
        <p14:creationId xmlns:p14="http://schemas.microsoft.com/office/powerpoint/2010/main" val="3944304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BDD In-Service Ratings when Servicemember</a:t>
            </a:r>
            <a:br>
              <a:rPr lang="en-US" sz="2800" dirty="0"/>
            </a:br>
            <a:r>
              <a:rPr lang="en-US" sz="2800" dirty="0"/>
              <a:t>Referred to IDES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C5467E7-220C-4CD8-B071-A560DDE620D1}"/>
              </a:ext>
            </a:extLst>
          </p:cNvPr>
          <p:cNvSpPr/>
          <p:nvPr/>
        </p:nvSpPr>
        <p:spPr>
          <a:xfrm>
            <a:off x="72570" y="950416"/>
            <a:ext cx="8842830" cy="4693593"/>
          </a:xfrm>
          <a:prstGeom prst="rect">
            <a:avLst/>
          </a:prstGeom>
        </p:spPr>
        <p:txBody>
          <a:bodyPr wrap="square">
            <a:spAutoFit/>
          </a:bodyPr>
          <a:lstStyle/>
          <a:p>
            <a:pPr marL="342900" lvl="0" indent="-342900">
              <a:buFont typeface="Wingdings" panose="05000000000000000000" pitchFamily="2" charset="2"/>
              <a:buChar char="Ø"/>
            </a:pPr>
            <a:r>
              <a:rPr lang="en-US" sz="2300" dirty="0">
                <a:solidFill>
                  <a:srgbClr val="000000"/>
                </a:solidFill>
                <a:latin typeface="Arial" panose="020B0604020202020204" pitchFamily="34" charset="0"/>
                <a:cs typeface="Arial" panose="020B0604020202020204" pitchFamily="34" charset="0"/>
              </a:rPr>
              <a:t>We were informed that some BDD claims have not been administratively denied when the SM was referred into the IDES process. Per M21-1 III.i.2.D.8.c, the MSC is required to establish a 689 EP and notify the Station of Jurisdiction (SOJ) that the BDD claim needs to be administratively denied, because the SM is no longer eligible for BDD due to no known discharge date</a:t>
            </a:r>
          </a:p>
          <a:p>
            <a:pPr marL="342900" lvl="0" indent="-342900">
              <a:buFont typeface="Wingdings" panose="05000000000000000000" pitchFamily="2" charset="2"/>
              <a:buChar char="Ø"/>
            </a:pPr>
            <a:endParaRPr lang="en-US" sz="2300" dirty="0">
              <a:solidFill>
                <a:srgbClr val="000000"/>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n-US" sz="2300" dirty="0">
                <a:solidFill>
                  <a:srgbClr val="000000"/>
                </a:solidFill>
                <a:latin typeface="Arial" panose="020B0604020202020204" pitchFamily="34" charset="0"/>
                <a:cs typeface="Arial" panose="020B0604020202020204" pitchFamily="34" charset="0"/>
              </a:rPr>
              <a:t>However, these actions are not being taken. On the most recent case, the BDD claim was rated. The SM is still on active duty and asking us what to do now that she is going to start receiving benefits. If you have encountered this issue as well, please let us know today on the call or contact us at the Pre-Discharge mailbox</a:t>
            </a:r>
            <a:endPar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580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990600" y="2445365"/>
            <a:ext cx="71628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S ????"/>
                <a:cs typeface="+mn-cs"/>
              </a:rPr>
              <a:t>IDES Specific Topics</a:t>
            </a: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Tree>
    <p:extLst>
      <p:ext uri="{BB962C8B-B14F-4D97-AF65-F5344CB8AC3E}">
        <p14:creationId xmlns:p14="http://schemas.microsoft.com/office/powerpoint/2010/main" val="138125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Dependency Claims from IDES Participants and </a:t>
            </a:r>
            <a:br>
              <a:rPr lang="en-US" sz="2800" dirty="0"/>
            </a:br>
            <a:r>
              <a:rPr lang="en-US" sz="2800" dirty="0"/>
              <a:t>Required Use of EP 130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C5467E7-220C-4CD8-B071-A560DDE620D1}"/>
              </a:ext>
            </a:extLst>
          </p:cNvPr>
          <p:cNvSpPr/>
          <p:nvPr/>
        </p:nvSpPr>
        <p:spPr>
          <a:xfrm>
            <a:off x="0" y="664254"/>
            <a:ext cx="9071429" cy="6001643"/>
          </a:xfrm>
          <a:prstGeom prst="rect">
            <a:avLst/>
          </a:prstGeom>
        </p:spPr>
        <p:txBody>
          <a:bodyPr wrap="square">
            <a:spAutoFit/>
          </a:bodyPr>
          <a:lstStyle/>
          <a:p>
            <a:pPr marL="342900" indent="-342900">
              <a:buSzPct val="120000"/>
              <a:buFont typeface="Wingdings" panose="05000000000000000000" pitchFamily="2" charset="2"/>
              <a:buChar char="Ø"/>
              <a:defRPr/>
            </a:pPr>
            <a:endParaRPr lang="en-US" sz="2200" dirty="0">
              <a:solidFill>
                <a:srgbClr val="000000"/>
              </a:solidFill>
              <a:latin typeface="Arial" panose="020B0604020202020204" pitchFamily="34" charset="0"/>
              <a:cs typeface="Arial" panose="020B0604020202020204" pitchFamily="34" charset="0"/>
            </a:endParaRPr>
          </a:p>
          <a:p>
            <a:pPr marL="342900" indent="-342900">
              <a:buSzPct val="120000"/>
              <a:buFont typeface="Wingdings" panose="05000000000000000000" pitchFamily="2" charset="2"/>
              <a:buChar char="Ø"/>
              <a:defRPr/>
            </a:pPr>
            <a:r>
              <a:rPr lang="en-US" sz="2200" dirty="0">
                <a:solidFill>
                  <a:srgbClr val="000000"/>
                </a:solidFill>
                <a:latin typeface="Arial" panose="020B0604020202020204" pitchFamily="34" charset="0"/>
                <a:cs typeface="Arial" panose="020B0604020202020204" pitchFamily="34" charset="0"/>
              </a:rPr>
              <a:t>When Veterans with evaluations of at least 30% submit dependency claims, VA will take immediate action to add dependents </a:t>
            </a:r>
          </a:p>
          <a:p>
            <a:pPr>
              <a:buSzPct val="120000"/>
              <a:defRPr/>
            </a:pPr>
            <a:endParaRPr lang="en-US" sz="800" dirty="0">
              <a:solidFill>
                <a:srgbClr val="000000"/>
              </a:solidFill>
              <a:latin typeface="Arial" panose="020B0604020202020204" pitchFamily="34" charset="0"/>
              <a:cs typeface="Arial" panose="020B0604020202020204" pitchFamily="34" charset="0"/>
            </a:endParaRPr>
          </a:p>
          <a:p>
            <a:pPr marL="342900" indent="-342900">
              <a:buSzPct val="120000"/>
              <a:buFont typeface="Wingdings" panose="05000000000000000000" pitchFamily="2" charset="2"/>
              <a:buChar char="Ø"/>
              <a:defRPr/>
            </a:pPr>
            <a:r>
              <a:rPr lang="en-US" sz="2200" dirty="0">
                <a:solidFill>
                  <a:srgbClr val="000000"/>
                </a:solidFill>
                <a:latin typeface="Arial" panose="020B0604020202020204" pitchFamily="34" charset="0"/>
                <a:cs typeface="Arial" panose="020B0604020202020204" pitchFamily="34" charset="0"/>
              </a:rPr>
              <a:t>When processing IDES claims from Non-AD Veterans with running VA awards, the MSC must consider the Veteran’s current evaluation  </a:t>
            </a:r>
          </a:p>
          <a:p>
            <a:pPr marL="342900" indent="-342900">
              <a:buSzPct val="120000"/>
              <a:buFont typeface="Wingdings" panose="05000000000000000000" pitchFamily="2" charset="2"/>
              <a:buChar char="Ø"/>
              <a:defRPr/>
            </a:pPr>
            <a:endParaRPr lang="en-US" sz="800" dirty="0">
              <a:solidFill>
                <a:srgbClr val="000000"/>
              </a:solidFill>
              <a:latin typeface="Arial" panose="020B0604020202020204" pitchFamily="34" charset="0"/>
              <a:cs typeface="Arial" panose="020B0604020202020204" pitchFamily="34" charset="0"/>
            </a:endParaRPr>
          </a:p>
          <a:p>
            <a:pPr marL="342900" indent="-342900">
              <a:buSzPct val="120000"/>
              <a:buFont typeface="Wingdings" panose="05000000000000000000" pitchFamily="2" charset="2"/>
              <a:buChar char="Ø"/>
              <a:defRPr/>
            </a:pPr>
            <a:r>
              <a:rPr lang="en-US" sz="2200" dirty="0">
                <a:solidFill>
                  <a:srgbClr val="000000"/>
                </a:solidFill>
                <a:latin typeface="Arial" panose="020B0604020202020204" pitchFamily="34" charset="0"/>
                <a:cs typeface="Arial" panose="020B0604020202020204" pitchFamily="34" charset="0"/>
              </a:rPr>
              <a:t>If the participant is currently receiving compensation at 30% or higher, the MSC must: </a:t>
            </a:r>
          </a:p>
          <a:p>
            <a:pPr>
              <a:buSzPct val="120000"/>
              <a:defRPr/>
            </a:pPr>
            <a:endParaRPr lang="en-US" sz="800" dirty="0">
              <a:solidFill>
                <a:srgbClr val="000000"/>
              </a:solidFill>
              <a:latin typeface="Arial" panose="020B0604020202020204" pitchFamily="34" charset="0"/>
              <a:cs typeface="Arial" panose="020B0604020202020204" pitchFamily="34" charset="0"/>
            </a:endParaRPr>
          </a:p>
          <a:p>
            <a:pPr marL="800100" lvl="1" indent="-342900">
              <a:buSzPct val="120000"/>
              <a:buFont typeface="Arial" panose="020B0604020202020204" pitchFamily="34" charset="0"/>
              <a:buChar char="•"/>
              <a:defRPr/>
            </a:pPr>
            <a:r>
              <a:rPr lang="en-US" dirty="0">
                <a:latin typeface="Arial" panose="020B0604020202020204" pitchFamily="34" charset="0"/>
                <a:cs typeface="Arial" panose="020B0604020202020204" pitchFamily="34" charset="0"/>
              </a:rPr>
              <a:t>Ensure all dependency related documents have been uploaded into the Veteran’s eFolder or have been shipped to the scanning vendor, </a:t>
            </a:r>
          </a:p>
          <a:p>
            <a:pPr marL="800100" lvl="1" indent="-342900">
              <a:buSzPct val="120000"/>
              <a:buFont typeface="Arial" panose="020B0604020202020204" pitchFamily="34" charset="0"/>
              <a:buChar char="•"/>
              <a:defRPr/>
            </a:pPr>
            <a:r>
              <a:rPr lang="en-US" dirty="0">
                <a:latin typeface="Arial" panose="020B0604020202020204" pitchFamily="34" charset="0"/>
                <a:cs typeface="Arial" panose="020B0604020202020204" pitchFamily="34" charset="0"/>
              </a:rPr>
              <a:t>Establish an EP 130, using: </a:t>
            </a:r>
          </a:p>
          <a:p>
            <a:pPr marL="1435100" lvl="1" indent="-174625">
              <a:buFont typeface="Courier New" panose="02070309020205020404" pitchFamily="49" charset="0"/>
              <a:buChar char="o"/>
            </a:pPr>
            <a:r>
              <a:rPr lang="en-US" dirty="0">
                <a:latin typeface="Arial" panose="020B0604020202020204" pitchFamily="34" charset="0"/>
                <a:cs typeface="Arial" panose="020B0604020202020204" pitchFamily="34" charset="0"/>
              </a:rPr>
              <a:t>the date the VAF 21-686c (or VAF 21-674) was received as the date of claim, and</a:t>
            </a:r>
          </a:p>
          <a:p>
            <a:pPr marL="1435100" lvl="1" indent="-174625">
              <a:buFont typeface="Courier New" panose="02070309020205020404" pitchFamily="49" charset="0"/>
              <a:buChar char="o"/>
            </a:pPr>
            <a:r>
              <a:rPr lang="en-US" dirty="0">
                <a:latin typeface="Arial" panose="020B0604020202020204" pitchFamily="34" charset="0"/>
                <a:cs typeface="Arial" panose="020B0604020202020204" pitchFamily="34" charset="0"/>
              </a:rPr>
              <a:t>a standard (non-IDES) dependency claim label, and</a:t>
            </a:r>
          </a:p>
          <a:p>
            <a:pPr marL="803275" lvl="0" indent="-346075">
              <a:buFont typeface="Arial" panose="020B0604020202020204" pitchFamily="34" charset="0"/>
              <a:buChar char="•"/>
            </a:pPr>
            <a:r>
              <a:rPr lang="en-US" dirty="0">
                <a:latin typeface="Arial" panose="020B0604020202020204" pitchFamily="34" charset="0"/>
                <a:cs typeface="Arial" panose="020B0604020202020204" pitchFamily="34" charset="0"/>
              </a:rPr>
              <a:t>List the claimed dependents as contentions under the EP 130 (not under the EP 689)</a:t>
            </a:r>
          </a:p>
          <a:p>
            <a:pPr lvl="1">
              <a:buSzPct val="120000"/>
              <a:defRPr/>
            </a:pPr>
            <a:endParaRPr lang="en-US" sz="2200" dirty="0">
              <a:solidFill>
                <a:srgbClr val="000000"/>
              </a:solidFill>
              <a:latin typeface="Arial" panose="020B0604020202020204" pitchFamily="34" charset="0"/>
              <a:cs typeface="Arial" panose="020B0604020202020204" pitchFamily="34" charset="0"/>
            </a:endParaRPr>
          </a:p>
          <a:p>
            <a:pPr marL="342900" indent="-342900">
              <a:buSzPct val="120000"/>
              <a:buFont typeface="Wingdings" panose="05000000000000000000" pitchFamily="2" charset="2"/>
              <a:buChar char="Ø"/>
              <a:defRPr/>
            </a:pPr>
            <a:endParaRPr lang="en-US" dirty="0"/>
          </a:p>
          <a:p>
            <a:pPr marL="342900" lvl="0" indent="-342900">
              <a:buSzPct val="120000"/>
              <a:buFont typeface="Wingdings" panose="05000000000000000000" pitchFamily="2" charset="2"/>
              <a:buChar char="Ø"/>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61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Dependency Claims from IDES Participants and </a:t>
            </a:r>
            <a:br>
              <a:rPr lang="en-US" sz="2800" dirty="0"/>
            </a:br>
            <a:r>
              <a:rPr lang="en-US" sz="2800" dirty="0"/>
              <a:t>Required Use of EP 130  (continued)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C5467E7-220C-4CD8-B071-A560DDE620D1}"/>
              </a:ext>
            </a:extLst>
          </p:cNvPr>
          <p:cNvSpPr/>
          <p:nvPr/>
        </p:nvSpPr>
        <p:spPr>
          <a:xfrm>
            <a:off x="0" y="664254"/>
            <a:ext cx="9071429" cy="6370975"/>
          </a:xfrm>
          <a:prstGeom prst="rect">
            <a:avLst/>
          </a:prstGeom>
        </p:spPr>
        <p:txBody>
          <a:bodyPr wrap="square">
            <a:spAutoFit/>
          </a:bodyPr>
          <a:lstStyle/>
          <a:p>
            <a:pPr>
              <a:buSzPct val="120000"/>
              <a:defRPr/>
            </a:pPr>
            <a:endParaRPr lang="en-US" sz="800" dirty="0">
              <a:solidFill>
                <a:srgbClr val="000000"/>
              </a:solidFill>
              <a:latin typeface="Arial" panose="020B0604020202020204" pitchFamily="34" charset="0"/>
              <a:cs typeface="Arial" panose="020B0604020202020204" pitchFamily="34" charset="0"/>
            </a:endParaRPr>
          </a:p>
          <a:p>
            <a:pPr marL="342900" indent="-342900">
              <a:buSzPct val="120000"/>
              <a:buFont typeface="Wingdings" panose="05000000000000000000" pitchFamily="2" charset="2"/>
              <a:buChar char="Ø"/>
              <a:defRPr/>
            </a:pPr>
            <a:r>
              <a:rPr lang="en-US" sz="2200" dirty="0">
                <a:solidFill>
                  <a:srgbClr val="000000"/>
                </a:solidFill>
                <a:latin typeface="Arial" panose="020B0604020202020204" pitchFamily="34" charset="0"/>
                <a:cs typeface="Arial" panose="020B0604020202020204" pitchFamily="34" charset="0"/>
              </a:rPr>
              <a:t>An EP 130 should </a:t>
            </a:r>
            <a:r>
              <a:rPr lang="en-US" sz="2200" b="1" dirty="0">
                <a:solidFill>
                  <a:srgbClr val="000000"/>
                </a:solidFill>
                <a:latin typeface="Arial" panose="020B0604020202020204" pitchFamily="34" charset="0"/>
                <a:cs typeface="Arial" panose="020B0604020202020204" pitchFamily="34" charset="0"/>
              </a:rPr>
              <a:t>not</a:t>
            </a:r>
            <a:r>
              <a:rPr lang="en-US" sz="2200" dirty="0">
                <a:solidFill>
                  <a:srgbClr val="000000"/>
                </a:solidFill>
                <a:latin typeface="Arial" panose="020B0604020202020204" pitchFamily="34" charset="0"/>
                <a:cs typeface="Arial" panose="020B0604020202020204" pitchFamily="34" charset="0"/>
              </a:rPr>
              <a:t> be established when:</a:t>
            </a:r>
          </a:p>
          <a:p>
            <a:pPr marL="800100" lvl="1" indent="-342900">
              <a:buSzPct val="1200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the participant has a combined rating of less than 30 percent, and/or</a:t>
            </a:r>
          </a:p>
          <a:p>
            <a:pPr marL="800100" lvl="1" indent="-342900">
              <a:buSzPct val="1200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the participant is on active duty, without regard to any current disability rate (as any VA payment should be suspended)</a:t>
            </a:r>
          </a:p>
          <a:p>
            <a:pPr>
              <a:buSzPct val="120000"/>
              <a:defRPr/>
            </a:pPr>
            <a:endParaRPr lang="en-US" sz="2200" dirty="0">
              <a:solidFill>
                <a:srgbClr val="000000"/>
              </a:solidFill>
              <a:latin typeface="Arial" panose="020B0604020202020204" pitchFamily="34" charset="0"/>
              <a:cs typeface="Arial" panose="020B0604020202020204" pitchFamily="34" charset="0"/>
            </a:endParaRPr>
          </a:p>
          <a:p>
            <a:pPr marL="342900" indent="-342900">
              <a:buSzPct val="120000"/>
              <a:buFont typeface="Wingdings" panose="05000000000000000000" pitchFamily="2" charset="2"/>
              <a:buChar char="Ø"/>
              <a:defRPr/>
            </a:pPr>
            <a:r>
              <a:rPr lang="en-US" sz="2200" dirty="0">
                <a:solidFill>
                  <a:srgbClr val="000000"/>
                </a:solidFill>
                <a:latin typeface="Arial" panose="020B0604020202020204" pitchFamily="34" charset="0"/>
                <a:cs typeface="Arial" panose="020B0604020202020204" pitchFamily="34" charset="0"/>
              </a:rPr>
              <a:t>In these instances above, dependency issues should be controlled under the EP 689 and addressed within the IDES rating award action</a:t>
            </a:r>
          </a:p>
          <a:p>
            <a:pPr marL="342900" indent="-342900">
              <a:buSzPct val="120000"/>
              <a:buFont typeface="Wingdings" panose="05000000000000000000" pitchFamily="2" charset="2"/>
              <a:buChar char="Ø"/>
              <a:defRPr/>
            </a:pPr>
            <a:endParaRPr lang="en-US" sz="2200" dirty="0">
              <a:solidFill>
                <a:srgbClr val="000000"/>
              </a:solidFill>
              <a:latin typeface="Arial" panose="020B0604020202020204" pitchFamily="34" charset="0"/>
              <a:cs typeface="Arial" panose="020B0604020202020204" pitchFamily="34" charset="0"/>
            </a:endParaRPr>
          </a:p>
          <a:p>
            <a:pPr marL="342900" indent="-342900">
              <a:buSzPct val="120000"/>
              <a:buFont typeface="Wingdings" panose="05000000000000000000" pitchFamily="2" charset="2"/>
              <a:buChar char="Ø"/>
              <a:defRPr/>
            </a:pPr>
            <a:r>
              <a:rPr lang="en-US" sz="2200" dirty="0">
                <a:solidFill>
                  <a:srgbClr val="000000"/>
                </a:solidFill>
                <a:latin typeface="Arial" panose="020B0604020202020204" pitchFamily="34" charset="0"/>
                <a:cs typeface="Arial" panose="020B0604020202020204" pitchFamily="34" charset="0"/>
              </a:rPr>
              <a:t>EP 130s established by MSCs will be routed by NWQ to non DRAS stations and will be generally worked outside of IDES. However, if any EP 130 remains pending at the time of the IDES award DRAS will resolve the dependency claim when dependency is established by the evidence of record </a:t>
            </a:r>
          </a:p>
          <a:p>
            <a:pPr marL="342900" indent="-342900">
              <a:buSzPct val="120000"/>
              <a:buFont typeface="Wingdings" panose="05000000000000000000" pitchFamily="2" charset="2"/>
              <a:buChar char="Ø"/>
              <a:defRPr/>
            </a:pPr>
            <a:endParaRPr lang="en-US" sz="2200" dirty="0">
              <a:solidFill>
                <a:srgbClr val="000000"/>
              </a:solidFill>
              <a:latin typeface="Arial" panose="020B0604020202020204" pitchFamily="34" charset="0"/>
              <a:cs typeface="Arial" panose="020B0604020202020204" pitchFamily="34" charset="0"/>
            </a:endParaRPr>
          </a:p>
          <a:p>
            <a:pPr>
              <a:buSzPct val="120000"/>
              <a:defRPr/>
            </a:pPr>
            <a:endParaRPr lang="en-US" sz="2200" dirty="0">
              <a:solidFill>
                <a:srgbClr val="000000"/>
              </a:solidFill>
              <a:latin typeface="Arial" panose="020B0604020202020204" pitchFamily="34" charset="0"/>
              <a:cs typeface="Arial" panose="020B0604020202020204" pitchFamily="34" charset="0"/>
            </a:endParaRPr>
          </a:p>
          <a:p>
            <a:pPr>
              <a:buSzPct val="120000"/>
              <a:defRPr/>
            </a:pPr>
            <a:endParaRPr lang="en-US" sz="800" dirty="0">
              <a:solidFill>
                <a:srgbClr val="000000"/>
              </a:solidFill>
              <a:latin typeface="Arial" panose="020B0604020202020204" pitchFamily="34" charset="0"/>
              <a:cs typeface="Arial" panose="020B0604020202020204" pitchFamily="34" charset="0"/>
            </a:endParaRPr>
          </a:p>
          <a:p>
            <a:pPr marL="342900" indent="-342900">
              <a:buSzPct val="120000"/>
              <a:buFont typeface="Wingdings" panose="05000000000000000000" pitchFamily="2" charset="2"/>
              <a:buChar char="Ø"/>
              <a:defRPr/>
            </a:pPr>
            <a:endParaRPr lang="en-US" dirty="0"/>
          </a:p>
          <a:p>
            <a:pPr marL="342900" lvl="0" indent="-342900">
              <a:buSzPct val="120000"/>
              <a:buFont typeface="Wingdings" panose="05000000000000000000" pitchFamily="2" charset="2"/>
              <a:buChar char="Ø"/>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12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Claim Status of EP 689 when Brokering</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A12978F-16C1-40CE-B37B-84402659124D}"/>
              </a:ext>
            </a:extLst>
          </p:cNvPr>
          <p:cNvSpPr/>
          <p:nvPr/>
        </p:nvSpPr>
        <p:spPr>
          <a:xfrm>
            <a:off x="304800" y="685800"/>
            <a:ext cx="8382000" cy="5509200"/>
          </a:xfrm>
          <a:prstGeom prst="rect">
            <a:avLst/>
          </a:prstGeom>
        </p:spPr>
        <p:txBody>
          <a:bodyPr wrap="square">
            <a:spAutoFit/>
          </a:bodyPr>
          <a:lstStyle/>
          <a:p>
            <a:pPr marL="342900" indent="-342900">
              <a:buFont typeface="Wingdings" panose="05000000000000000000" pitchFamily="2" charset="2"/>
              <a:buChar char="Ø"/>
            </a:pPr>
            <a:r>
              <a:rPr lang="en-US" sz="2200" dirty="0">
                <a:solidFill>
                  <a:srgbClr val="0D0D0D"/>
                </a:solidFill>
                <a:latin typeface="Arial" panose="020B0604020202020204" pitchFamily="34" charset="0"/>
                <a:ea typeface="Times New Roman" panose="02020603050405020304" pitchFamily="18" charset="0"/>
              </a:rPr>
              <a:t>During the May IDES/BDD Teleconference a question was raised about the need to update the claim status of the EP 689 when the claim is brokered to DRAS. At this time there, MSCs are not required to update the status of this EP</a:t>
            </a:r>
          </a:p>
          <a:p>
            <a:pPr marL="342900" indent="-342900">
              <a:buFont typeface="Wingdings" panose="05000000000000000000" pitchFamily="2" charset="2"/>
              <a:buChar char="Ø"/>
            </a:pPr>
            <a:endParaRPr lang="en-US" sz="2200" dirty="0">
              <a:solidFill>
                <a:srgbClr val="0D0D0D"/>
              </a:solidFill>
              <a:latin typeface="Arial" panose="020B0604020202020204" pitchFamily="34" charset="0"/>
              <a:ea typeface="Times New Roman" panose="02020603050405020304" pitchFamily="18" charset="0"/>
            </a:endParaRPr>
          </a:p>
          <a:p>
            <a:pPr marL="342900" indent="-342900">
              <a:buFont typeface="Wingdings" panose="05000000000000000000" pitchFamily="2" charset="2"/>
              <a:buChar char="Ø"/>
            </a:pPr>
            <a:r>
              <a:rPr lang="en-US" sz="2200" dirty="0">
                <a:solidFill>
                  <a:srgbClr val="0D0D0D"/>
                </a:solidFill>
                <a:latin typeface="Arial" panose="020B0604020202020204" pitchFamily="34" charset="0"/>
                <a:ea typeface="Times New Roman" panose="02020603050405020304" pitchFamily="18" charset="0"/>
              </a:rPr>
              <a:t>Providence DRAS indicated that if the MSC has the ability to update the status to RFD (i.e., the 689 is in the MSC’s work queue, and they are already using Complete Work Item to send the 689) tit would be appreciated if the MSC was to update the claim status to Ready for Decision (RFD) when brokering cases to Providence  </a:t>
            </a:r>
          </a:p>
          <a:p>
            <a:pPr marL="342900" indent="-342900">
              <a:buFont typeface="Wingdings" panose="05000000000000000000" pitchFamily="2" charset="2"/>
              <a:buChar char="Ø"/>
            </a:pPr>
            <a:endParaRPr lang="en-US" sz="2200" dirty="0">
              <a:solidFill>
                <a:srgbClr val="0D0D0D"/>
              </a:solidFill>
              <a:latin typeface="Arial" panose="020B0604020202020204" pitchFamily="34" charset="0"/>
              <a:ea typeface="Times New Roman" panose="02020603050405020304" pitchFamily="18" charset="0"/>
            </a:endParaRPr>
          </a:p>
          <a:p>
            <a:pPr marL="342900" indent="-342900">
              <a:buFont typeface="Wingdings" panose="05000000000000000000" pitchFamily="2" charset="2"/>
              <a:buChar char="Ø"/>
            </a:pPr>
            <a:r>
              <a:rPr lang="en-US" sz="2200" dirty="0">
                <a:solidFill>
                  <a:srgbClr val="0D0D0D"/>
                </a:solidFill>
                <a:latin typeface="Arial" panose="020B0604020202020204" pitchFamily="34" charset="0"/>
                <a:ea typeface="Times New Roman" panose="02020603050405020304" pitchFamily="18" charset="0"/>
              </a:rPr>
              <a:t>However, MSCs must not change the claim status of the 689 to RFD in any Army case as doing so may disrupt processes currently in place at Seattle DRAS. All 689s brokered to Seattle DRAS must be left open (or in Ready to Work status)</a:t>
            </a:r>
          </a:p>
        </p:txBody>
      </p:sp>
    </p:spTree>
    <p:extLst>
      <p:ext uri="{BB962C8B-B14F-4D97-AF65-F5344CB8AC3E}">
        <p14:creationId xmlns:p14="http://schemas.microsoft.com/office/powerpoint/2010/main" val="2390827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52400" y="-76200"/>
            <a:ext cx="9525000" cy="731520"/>
          </a:xfrm>
        </p:spPr>
        <p:txBody>
          <a:bodyPr>
            <a:noAutofit/>
          </a:bodyPr>
          <a:lstStyle/>
          <a:p>
            <a:r>
              <a:rPr lang="en-US" sz="4000" dirty="0"/>
              <a:t>Closing Exam Tracked Items in VBMS </a:t>
            </a:r>
          </a:p>
        </p:txBody>
      </p:sp>
      <p:sp>
        <p:nvSpPr>
          <p:cNvPr id="3" name="Rectangle 2">
            <a:extLst>
              <a:ext uri="{FF2B5EF4-FFF2-40B4-BE49-F238E27FC236}">
                <a16:creationId xmlns:a16="http://schemas.microsoft.com/office/drawing/2014/main" id="{83169D14-DFE0-49F7-A96B-F4AA1F59B414}"/>
              </a:ext>
            </a:extLst>
          </p:cNvPr>
          <p:cNvSpPr/>
          <p:nvPr/>
        </p:nvSpPr>
        <p:spPr>
          <a:xfrm>
            <a:off x="340896" y="663000"/>
            <a:ext cx="8382000" cy="5324535"/>
          </a:xfrm>
          <a:prstGeom prst="rect">
            <a:avLst/>
          </a:prstGeom>
        </p:spPr>
        <p:txBody>
          <a:bodyPr wrap="square">
            <a:spAutoFit/>
          </a:bodyPr>
          <a:lstStyle/>
          <a:p>
            <a:pPr marL="342900" lvl="0" indent="-342900">
              <a:buFont typeface="Wingdings" panose="05000000000000000000" pitchFamily="2" charset="2"/>
              <a:buChar char="Ø"/>
            </a:pPr>
            <a:endParaRPr lang="en-US" sz="2200" dirty="0">
              <a:solidFill>
                <a:srgbClr val="000000"/>
              </a:solidFill>
              <a:latin typeface="Arial" panose="020B0604020202020204" pitchFamily="34" charset="0"/>
              <a:ea typeface="Times New Roman" panose="02020603050405020304" pitchFamily="18" charset="0"/>
            </a:endParaRPr>
          </a:p>
          <a:p>
            <a:pPr marL="342900" lvl="0" indent="-342900">
              <a:buFont typeface="Wingdings" panose="05000000000000000000" pitchFamily="2" charset="2"/>
              <a:buChar char="Ø"/>
            </a:pPr>
            <a:r>
              <a:rPr lang="en-US" sz="2200" dirty="0">
                <a:solidFill>
                  <a:srgbClr val="000000"/>
                </a:solidFill>
                <a:latin typeface="Arial" panose="020B0604020202020204" pitchFamily="34" charset="0"/>
                <a:ea typeface="Times New Roman" panose="02020603050405020304" pitchFamily="18" charset="0"/>
              </a:rPr>
              <a:t>MSCs are must enter tracked items for exams requested outside of VBMS Exam management</a:t>
            </a:r>
          </a:p>
          <a:p>
            <a:pPr marL="342900" lvl="0" indent="-342900">
              <a:buFont typeface="Wingdings" panose="05000000000000000000" pitchFamily="2" charset="2"/>
              <a:buChar char="Ø"/>
            </a:pPr>
            <a:endParaRPr lang="en-US" sz="800" dirty="0">
              <a:solidFill>
                <a:srgbClr val="000000"/>
              </a:solidFill>
              <a:latin typeface="Arial" panose="020B0604020202020204" pitchFamily="34" charset="0"/>
              <a:ea typeface="Times New Roman" panose="02020603050405020304" pitchFamily="18" charset="0"/>
            </a:endParaRPr>
          </a:p>
          <a:p>
            <a:pPr marL="342900" lvl="0" indent="-342900">
              <a:buFont typeface="Wingdings" panose="05000000000000000000" pitchFamily="2" charset="2"/>
              <a:buChar char="Ø"/>
            </a:pPr>
            <a:r>
              <a:rPr lang="en-US" sz="2200" dirty="0">
                <a:solidFill>
                  <a:srgbClr val="000000"/>
                </a:solidFill>
                <a:latin typeface="Arial" panose="020B0604020202020204" pitchFamily="34" charset="0"/>
                <a:ea typeface="Times New Roman" panose="02020603050405020304" pitchFamily="18" charset="0"/>
              </a:rPr>
              <a:t>MSCs must enter a tracked item, for each type of examination (i.e., the SHA, and any required specialist exam) </a:t>
            </a:r>
          </a:p>
          <a:p>
            <a:pPr marL="342900" lvl="0" indent="-342900">
              <a:buFont typeface="Wingdings" panose="05000000000000000000" pitchFamily="2" charset="2"/>
              <a:buChar char="Ø"/>
            </a:pPr>
            <a:endParaRPr lang="en-US" sz="800" dirty="0">
              <a:solidFill>
                <a:srgbClr val="000000"/>
              </a:solidFill>
              <a:latin typeface="Arial" panose="020B0604020202020204" pitchFamily="34" charset="0"/>
              <a:ea typeface="Times New Roman" panose="02020603050405020304" pitchFamily="18" charset="0"/>
            </a:endParaRPr>
          </a:p>
          <a:p>
            <a:pPr marL="342900" lvl="0" indent="-342900">
              <a:buFont typeface="Wingdings" panose="05000000000000000000" pitchFamily="2" charset="2"/>
              <a:buChar char="Ø"/>
            </a:pPr>
            <a:r>
              <a:rPr lang="en-US" sz="2200" dirty="0">
                <a:solidFill>
                  <a:srgbClr val="000000"/>
                </a:solidFill>
                <a:latin typeface="Arial" panose="020B0604020202020204" pitchFamily="34" charset="0"/>
                <a:ea typeface="Times New Roman" panose="02020603050405020304" pitchFamily="18" charset="0"/>
              </a:rPr>
              <a:t>Each tracked items must be closed out to reflect the date that the related examination was returned from VHA  </a:t>
            </a:r>
          </a:p>
          <a:p>
            <a:pPr marL="342900" lvl="0" indent="-342900">
              <a:buFont typeface="Wingdings" panose="05000000000000000000" pitchFamily="2" charset="2"/>
              <a:buChar char="Ø"/>
            </a:pPr>
            <a:endParaRPr lang="en-US" sz="800" dirty="0">
              <a:solidFill>
                <a:srgbClr val="000000"/>
              </a:solidFill>
              <a:latin typeface="Arial" panose="020B0604020202020204" pitchFamily="34" charset="0"/>
              <a:ea typeface="Times New Roman" panose="02020603050405020304" pitchFamily="18" charset="0"/>
            </a:endParaRPr>
          </a:p>
          <a:p>
            <a:pPr marL="342900" lvl="0" indent="-342900">
              <a:buFont typeface="Wingdings" panose="05000000000000000000" pitchFamily="2" charset="2"/>
              <a:buChar char="Ø"/>
            </a:pPr>
            <a:r>
              <a:rPr lang="en-US" sz="2200" dirty="0">
                <a:solidFill>
                  <a:srgbClr val="000000"/>
                </a:solidFill>
                <a:latin typeface="Arial" panose="020B0604020202020204" pitchFamily="34" charset="0"/>
                <a:ea typeface="Times New Roman" panose="02020603050405020304" pitchFamily="18" charset="0"/>
              </a:rPr>
              <a:t>It would not be appropriate to close out exam tracked items simply using the date that the last examination from the provider was returned (as done in VTA)</a:t>
            </a:r>
          </a:p>
          <a:p>
            <a:pPr marL="342900" lvl="0" indent="-342900">
              <a:buFont typeface="Wingdings" panose="05000000000000000000" pitchFamily="2" charset="2"/>
              <a:buChar char="Ø"/>
            </a:pPr>
            <a:endParaRPr lang="en-US" sz="800" dirty="0">
              <a:solidFill>
                <a:srgbClr val="000000"/>
              </a:solidFill>
              <a:latin typeface="Arial" panose="020B0604020202020204" pitchFamily="34" charset="0"/>
              <a:ea typeface="Times New Roman" panose="02020603050405020304" pitchFamily="18" charset="0"/>
            </a:endParaRPr>
          </a:p>
          <a:p>
            <a:pPr marL="342900" lvl="0" indent="-342900">
              <a:buFont typeface="Wingdings" panose="05000000000000000000" pitchFamily="2" charset="2"/>
              <a:buChar char="Ø"/>
            </a:pPr>
            <a:r>
              <a:rPr lang="en-US" sz="2200" dirty="0">
                <a:solidFill>
                  <a:srgbClr val="000000"/>
                </a:solidFill>
                <a:latin typeface="Arial" panose="020B0604020202020204" pitchFamily="34" charset="0"/>
                <a:ea typeface="Times New Roman" panose="02020603050405020304" pitchFamily="18" charset="0"/>
              </a:rPr>
              <a:t>VTA data captures only the time it takes for a provider to return all the exams that were requested from that provider; whereas the tracked items in VBMS are tracking the time it takes to return each requested exam individually</a:t>
            </a: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2963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Indicating Required Specialist Examination</a:t>
            </a:r>
            <a:br>
              <a:rPr lang="en-US" sz="3000" dirty="0"/>
            </a:br>
            <a:r>
              <a:rPr lang="en-US" sz="3000" dirty="0"/>
              <a:t> in CAPRI Requests (1 of 4)</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C5467E7-220C-4CD8-B071-A560DDE620D1}"/>
              </a:ext>
            </a:extLst>
          </p:cNvPr>
          <p:cNvSpPr/>
          <p:nvPr/>
        </p:nvSpPr>
        <p:spPr>
          <a:xfrm>
            <a:off x="150585" y="778938"/>
            <a:ext cx="3399409" cy="5016758"/>
          </a:xfrm>
          <a:prstGeom prst="rect">
            <a:avLst/>
          </a:prstGeom>
        </p:spPr>
        <p:txBody>
          <a:bodyPr wrap="square">
            <a:spAutoFit/>
          </a:bodyPr>
          <a:lstStyle/>
          <a:p>
            <a:pPr marL="342900" lvl="0" indent="-342900">
              <a:buSzPct val="120000"/>
              <a:buFont typeface="Wingdings" panose="05000000000000000000" pitchFamily="2" charset="2"/>
              <a:buChar char="Ø"/>
              <a:defRPr/>
            </a:pPr>
            <a:r>
              <a:rPr lang="en-US" sz="2000" dirty="0">
                <a:solidFill>
                  <a:srgbClr val="000000"/>
                </a:solidFill>
                <a:latin typeface="Arial" panose="020B0604020202020204" pitchFamily="34" charset="0"/>
                <a:cs typeface="Arial" panose="020B0604020202020204" pitchFamily="34" charset="0"/>
              </a:rPr>
              <a:t>MSCs must request specialist exams per M21-1 III.i.2.D.6.c and M21-1 III.iv.3.A.6.  </a:t>
            </a: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r>
              <a:rPr lang="en-US" sz="2000" dirty="0">
                <a:solidFill>
                  <a:srgbClr val="000000"/>
                </a:solidFill>
                <a:latin typeface="Arial" panose="020B0604020202020204" pitchFamily="34" charset="0"/>
                <a:cs typeface="Arial" panose="020B0604020202020204" pitchFamily="34" charset="0"/>
              </a:rPr>
              <a:t>In exams requested from VHA, MSCs must indicate the SHA and any required specialist exams by selecting the specific DBQs needed from the </a:t>
            </a:r>
            <a:r>
              <a:rPr lang="en-US" sz="2000" i="1" dirty="0">
                <a:solidFill>
                  <a:srgbClr val="000000"/>
                </a:solidFill>
                <a:latin typeface="Arial" panose="020B0604020202020204" pitchFamily="34" charset="0"/>
                <a:cs typeface="Arial" panose="020B0604020202020204" pitchFamily="34" charset="0"/>
              </a:rPr>
              <a:t>List of Exams </a:t>
            </a:r>
            <a:r>
              <a:rPr lang="en-US" sz="2000" dirty="0">
                <a:solidFill>
                  <a:srgbClr val="000000"/>
                </a:solidFill>
                <a:latin typeface="Arial" panose="020B0604020202020204" pitchFamily="34" charset="0"/>
                <a:cs typeface="Arial" panose="020B0604020202020204" pitchFamily="34" charset="0"/>
              </a:rPr>
              <a:t>dropdown shown on the </a:t>
            </a:r>
            <a:r>
              <a:rPr lang="en-US" sz="2000" i="1" dirty="0">
                <a:solidFill>
                  <a:srgbClr val="000000"/>
                </a:solidFill>
                <a:latin typeface="Arial" panose="020B0604020202020204" pitchFamily="34" charset="0"/>
                <a:cs typeface="Arial" panose="020B0604020202020204" pitchFamily="34" charset="0"/>
              </a:rPr>
              <a:t>Add New C&amp;P Exam S</a:t>
            </a:r>
            <a:r>
              <a:rPr lang="en-US" sz="2000" dirty="0">
                <a:solidFill>
                  <a:srgbClr val="000000"/>
                </a:solidFill>
                <a:latin typeface="Arial" panose="020B0604020202020204" pitchFamily="34" charset="0"/>
                <a:cs typeface="Arial" panose="020B0604020202020204" pitchFamily="34" charset="0"/>
              </a:rPr>
              <a:t>creen in CAPRI</a:t>
            </a: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B3B955F-5556-463D-A596-2125F817AD95}"/>
              </a:ext>
            </a:extLst>
          </p:cNvPr>
          <p:cNvPicPr>
            <a:picLocks noChangeAspect="1"/>
          </p:cNvPicPr>
          <p:nvPr/>
        </p:nvPicPr>
        <p:blipFill>
          <a:blip r:embed="rId2"/>
          <a:stretch>
            <a:fillRect/>
          </a:stretch>
        </p:blipFill>
        <p:spPr>
          <a:xfrm>
            <a:off x="3768585" y="1263515"/>
            <a:ext cx="5136806" cy="4790634"/>
          </a:xfrm>
          <a:prstGeom prst="rect">
            <a:avLst/>
          </a:prstGeom>
        </p:spPr>
      </p:pic>
      <p:pic>
        <p:nvPicPr>
          <p:cNvPr id="8" name="Picture 7">
            <a:extLst>
              <a:ext uri="{FF2B5EF4-FFF2-40B4-BE49-F238E27FC236}">
                <a16:creationId xmlns:a16="http://schemas.microsoft.com/office/drawing/2014/main" id="{1D6E7B3C-06A8-4167-89D9-2ED13A18C6AF}"/>
              </a:ext>
            </a:extLst>
          </p:cNvPr>
          <p:cNvPicPr>
            <a:picLocks noChangeAspect="1"/>
          </p:cNvPicPr>
          <p:nvPr/>
        </p:nvPicPr>
        <p:blipFill>
          <a:blip r:embed="rId3"/>
          <a:stretch>
            <a:fillRect/>
          </a:stretch>
        </p:blipFill>
        <p:spPr>
          <a:xfrm>
            <a:off x="3549994" y="1071238"/>
            <a:ext cx="2667000" cy="539764"/>
          </a:xfrm>
          <a:prstGeom prst="rect">
            <a:avLst/>
          </a:prstGeom>
        </p:spPr>
      </p:pic>
      <p:pic>
        <p:nvPicPr>
          <p:cNvPr id="10" name="Picture 9">
            <a:extLst>
              <a:ext uri="{FF2B5EF4-FFF2-40B4-BE49-F238E27FC236}">
                <a16:creationId xmlns:a16="http://schemas.microsoft.com/office/drawing/2014/main" id="{D5642F42-1028-4BA2-84C8-DBD6A943CB35}"/>
              </a:ext>
            </a:extLst>
          </p:cNvPr>
          <p:cNvPicPr>
            <a:picLocks noChangeAspect="1"/>
          </p:cNvPicPr>
          <p:nvPr/>
        </p:nvPicPr>
        <p:blipFill>
          <a:blip r:embed="rId4"/>
          <a:stretch>
            <a:fillRect/>
          </a:stretch>
        </p:blipFill>
        <p:spPr>
          <a:xfrm>
            <a:off x="3549994" y="4526220"/>
            <a:ext cx="1974607" cy="1100138"/>
          </a:xfrm>
          <a:prstGeom prst="rect">
            <a:avLst/>
          </a:prstGeom>
        </p:spPr>
      </p:pic>
    </p:spTree>
    <p:extLst>
      <p:ext uri="{BB962C8B-B14F-4D97-AF65-F5344CB8AC3E}">
        <p14:creationId xmlns:p14="http://schemas.microsoft.com/office/powerpoint/2010/main" val="3228896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Indicating Required Specialist Examination</a:t>
            </a:r>
            <a:br>
              <a:rPr lang="en-US" sz="2800" dirty="0"/>
            </a:br>
            <a:r>
              <a:rPr lang="en-US" sz="2800" dirty="0"/>
              <a:t> in CAPRI Requests (2 of 4)</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C5467E7-220C-4CD8-B071-A560DDE620D1}"/>
              </a:ext>
            </a:extLst>
          </p:cNvPr>
          <p:cNvSpPr/>
          <p:nvPr/>
        </p:nvSpPr>
        <p:spPr>
          <a:xfrm>
            <a:off x="150585" y="609600"/>
            <a:ext cx="8345715" cy="4832092"/>
          </a:xfrm>
          <a:prstGeom prst="rect">
            <a:avLst/>
          </a:prstGeom>
        </p:spPr>
        <p:txBody>
          <a:bodyPr wrap="square">
            <a:spAutoFit/>
          </a:bodyPr>
          <a:lstStyle/>
          <a:p>
            <a:pPr marL="342900" lvl="0" indent="-342900">
              <a:buSzPct val="120000"/>
              <a:buFont typeface="Wingdings" panose="05000000000000000000" pitchFamily="2" charset="2"/>
              <a:buChar char="Ø"/>
              <a:defRPr/>
            </a:pPr>
            <a:endParaRPr lang="en-US" sz="8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r>
              <a:rPr lang="en-US" sz="2000" dirty="0">
                <a:solidFill>
                  <a:srgbClr val="000000"/>
                </a:solidFill>
                <a:latin typeface="Arial" panose="020B0604020202020204" pitchFamily="34" charset="0"/>
                <a:cs typeface="Arial" panose="020B0604020202020204" pitchFamily="34" charset="0"/>
              </a:rPr>
              <a:t>If an MSC inadvertently clicks submit before selecting all required exams, the MSC can add the DBQ to the request (provided that the exam is still pending and has not yet been scheduled) </a:t>
            </a:r>
          </a:p>
          <a:p>
            <a:pPr marL="342900" lvl="0" indent="-342900">
              <a:buSzPct val="120000"/>
              <a:buFont typeface="Wingdings" panose="05000000000000000000" pitchFamily="2" charset="2"/>
              <a:buChar char="Ø"/>
              <a:defRPr/>
            </a:pPr>
            <a:endParaRPr lang="en-US" sz="8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r>
              <a:rPr lang="en-US" sz="2000" dirty="0">
                <a:solidFill>
                  <a:srgbClr val="000000"/>
                </a:solidFill>
                <a:latin typeface="Arial" panose="020B0604020202020204" pitchFamily="34" charset="0"/>
                <a:cs typeface="Arial" panose="020B0604020202020204" pitchFamily="34" charset="0"/>
              </a:rPr>
              <a:t>To update an existing CAPRI request: </a:t>
            </a: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Arial" panose="020B0604020202020204"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lvl="0">
              <a:buSzPct val="120000"/>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AE2C35A-4261-4D8E-9D95-1516F4B1BF18}"/>
              </a:ext>
            </a:extLst>
          </p:cNvPr>
          <p:cNvPicPr>
            <a:picLocks noChangeAspect="1"/>
          </p:cNvPicPr>
          <p:nvPr/>
        </p:nvPicPr>
        <p:blipFill>
          <a:blip r:embed="rId2"/>
          <a:stretch>
            <a:fillRect/>
          </a:stretch>
        </p:blipFill>
        <p:spPr>
          <a:xfrm>
            <a:off x="3241841" y="2225925"/>
            <a:ext cx="5717415" cy="3901567"/>
          </a:xfrm>
          <a:prstGeom prst="rect">
            <a:avLst/>
          </a:prstGeom>
        </p:spPr>
      </p:pic>
      <p:pic>
        <p:nvPicPr>
          <p:cNvPr id="8" name="Picture 7">
            <a:extLst>
              <a:ext uri="{FF2B5EF4-FFF2-40B4-BE49-F238E27FC236}">
                <a16:creationId xmlns:a16="http://schemas.microsoft.com/office/drawing/2014/main" id="{D31EC67F-3A5D-40C1-BFD4-1E60BDD92F19}"/>
              </a:ext>
            </a:extLst>
          </p:cNvPr>
          <p:cNvPicPr>
            <a:picLocks noChangeAspect="1"/>
          </p:cNvPicPr>
          <p:nvPr/>
        </p:nvPicPr>
        <p:blipFill>
          <a:blip r:embed="rId3"/>
          <a:stretch>
            <a:fillRect/>
          </a:stretch>
        </p:blipFill>
        <p:spPr>
          <a:xfrm>
            <a:off x="5878286" y="4102776"/>
            <a:ext cx="3115129" cy="962025"/>
          </a:xfrm>
          <a:prstGeom prst="rect">
            <a:avLst/>
          </a:prstGeom>
        </p:spPr>
      </p:pic>
      <p:sp>
        <p:nvSpPr>
          <p:cNvPr id="9" name="TextBox 8">
            <a:extLst>
              <a:ext uri="{FF2B5EF4-FFF2-40B4-BE49-F238E27FC236}">
                <a16:creationId xmlns:a16="http://schemas.microsoft.com/office/drawing/2014/main" id="{D2BC2719-C2CE-4461-8085-3FEE1D55856D}"/>
              </a:ext>
            </a:extLst>
          </p:cNvPr>
          <p:cNvSpPr txBox="1"/>
          <p:nvPr/>
        </p:nvSpPr>
        <p:spPr>
          <a:xfrm>
            <a:off x="435208" y="2625448"/>
            <a:ext cx="2674572"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Click the </a:t>
            </a:r>
            <a:r>
              <a:rPr lang="en-US" i="1" dirty="0">
                <a:solidFill>
                  <a:srgbClr val="000000"/>
                </a:solidFill>
                <a:latin typeface="Arial" panose="020B0604020202020204" pitchFamily="34" charset="0"/>
                <a:cs typeface="Arial" panose="020B0604020202020204" pitchFamily="34" charset="0"/>
              </a:rPr>
              <a:t>View/Edit Selected Request </a:t>
            </a:r>
            <a:r>
              <a:rPr lang="en-US" dirty="0">
                <a:solidFill>
                  <a:srgbClr val="000000"/>
                </a:solidFill>
                <a:latin typeface="Arial" panose="020B0604020202020204" pitchFamily="34" charset="0"/>
                <a:cs typeface="Arial" panose="020B0604020202020204" pitchFamily="34" charset="0"/>
              </a:rPr>
              <a:t>Button on the </a:t>
            </a:r>
            <a:r>
              <a:rPr lang="en-US" i="1" dirty="0">
                <a:solidFill>
                  <a:srgbClr val="000000"/>
                </a:solidFill>
                <a:latin typeface="Arial" panose="020B0604020202020204" pitchFamily="34" charset="0"/>
                <a:cs typeface="Arial" panose="020B0604020202020204" pitchFamily="34" charset="0"/>
              </a:rPr>
              <a:t>C&amp;P Exam</a:t>
            </a:r>
            <a:r>
              <a:rPr lang="en-US" dirty="0">
                <a:solidFill>
                  <a:srgbClr val="000000"/>
                </a:solidFill>
                <a:latin typeface="Arial" panose="020B0604020202020204" pitchFamily="34" charset="0"/>
                <a:cs typeface="Arial" panose="020B0604020202020204" pitchFamily="34" charset="0"/>
              </a:rPr>
              <a:t> Screen…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77208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 (1 of 4)</a:t>
            </a:r>
          </a:p>
        </p:txBody>
      </p:sp>
      <p:sp>
        <p:nvSpPr>
          <p:cNvPr id="6" name="Slide Number Placeholder 5"/>
          <p:cNvSpPr>
            <a:spLocks noGrp="1"/>
          </p:cNvSpPr>
          <p:nvPr>
            <p:ph type="sldNum" sz="quarter" idx="12"/>
          </p:nvPr>
        </p:nvSpPr>
        <p:spPr/>
        <p:txBody>
          <a:bodyPr/>
          <a:lstStyle/>
          <a:p>
            <a:fld id="{04F7EA0F-F264-4DBA-8450-109ED0C85B89}" type="slidenum">
              <a:rPr lang="en-US" smtClean="0"/>
              <a:t>2</a:t>
            </a:fld>
            <a:endParaRPr lang="en-US" dirty="0"/>
          </a:p>
        </p:txBody>
      </p:sp>
      <p:sp>
        <p:nvSpPr>
          <p:cNvPr id="4" name="Rectangle 3"/>
          <p:cNvSpPr/>
          <p:nvPr/>
        </p:nvSpPr>
        <p:spPr>
          <a:xfrm>
            <a:off x="289950" y="914400"/>
            <a:ext cx="8396850" cy="3231654"/>
          </a:xfrm>
          <a:prstGeom prst="rect">
            <a:avLst/>
          </a:prstGeom>
        </p:spPr>
        <p:txBody>
          <a:bodyPr wrap="none">
            <a:spAutoFit/>
          </a:bodyPr>
          <a:lstStyle/>
          <a:p>
            <a:pPr marL="457200" lvl="0" indent="-339725">
              <a:buFont typeface="Wingdings" panose="05000000000000000000" pitchFamily="2" charset="2"/>
              <a:buChar char="Ø"/>
            </a:pPr>
            <a:r>
              <a:rPr lang="en-US" sz="2800" dirty="0">
                <a:solidFill>
                  <a:srgbClr val="000000"/>
                </a:solidFill>
                <a:latin typeface="Arial"/>
                <a:ea typeface="Times New Roman"/>
              </a:rPr>
              <a:t>Introduction</a:t>
            </a:r>
          </a:p>
          <a:p>
            <a:pPr marL="117475" lvl="0"/>
            <a:endParaRPr lang="en-US" sz="2800" dirty="0">
              <a:solidFill>
                <a:srgbClr val="000000"/>
              </a:solidFill>
              <a:latin typeface="Arial"/>
              <a:ea typeface="Times New Roman"/>
            </a:endParaRPr>
          </a:p>
          <a:p>
            <a:pPr marL="457200" lvl="0" indent="-339725">
              <a:buFont typeface="Wingdings" panose="05000000000000000000" pitchFamily="2" charset="2"/>
              <a:buChar char="Ø"/>
            </a:pPr>
            <a:r>
              <a:rPr lang="en-US" sz="2800" dirty="0">
                <a:solidFill>
                  <a:srgbClr val="000000"/>
                </a:solidFill>
                <a:latin typeface="Arial"/>
                <a:ea typeface="Times New Roman"/>
              </a:rPr>
              <a:t>Topics for Discussion</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Contract Examination Exclusions List</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ExamTrack not Showing Delivered Exams by MTF</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Exam Request Builder (version 4.5) </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Intake Sites not showing in EMS</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BDD In-Service Ratings when SM referred to IDES </a:t>
            </a:r>
          </a:p>
        </p:txBody>
      </p:sp>
    </p:spTree>
    <p:extLst>
      <p:ext uri="{BB962C8B-B14F-4D97-AF65-F5344CB8AC3E}">
        <p14:creationId xmlns:p14="http://schemas.microsoft.com/office/powerpoint/2010/main" val="2277746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Indicating Required Specialist Examination</a:t>
            </a:r>
            <a:br>
              <a:rPr lang="en-US" sz="3000" dirty="0"/>
            </a:br>
            <a:r>
              <a:rPr lang="en-US" sz="3000" dirty="0"/>
              <a:t> in CAPRI Requests (3 of 4)</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C5467E7-220C-4CD8-B071-A560DDE620D1}"/>
              </a:ext>
            </a:extLst>
          </p:cNvPr>
          <p:cNvSpPr/>
          <p:nvPr/>
        </p:nvSpPr>
        <p:spPr>
          <a:xfrm>
            <a:off x="593562" y="2115913"/>
            <a:ext cx="2667000" cy="3785652"/>
          </a:xfrm>
          <a:prstGeom prst="rect">
            <a:avLst/>
          </a:prstGeom>
        </p:spPr>
        <p:txBody>
          <a:bodyPr wrap="square">
            <a:spAutoFit/>
          </a:bodyPr>
          <a:lstStyle/>
          <a:p>
            <a:pPr lvl="0">
              <a:buSzPct val="120000"/>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from View C&amp;P Exam screen, click </a:t>
            </a:r>
            <a:r>
              <a:rPr lang="en-US" sz="2000" i="1" dirty="0">
                <a:solidFill>
                  <a:srgbClr val="000000"/>
                </a:solidFill>
                <a:latin typeface="Arial" panose="020B0604020202020204" pitchFamily="34" charset="0"/>
                <a:cs typeface="Arial" panose="020B0604020202020204" pitchFamily="34" charset="0"/>
              </a:rPr>
              <a:t>Add Exam to Request </a:t>
            </a:r>
            <a:r>
              <a:rPr lang="en-US" sz="2000" dirty="0">
                <a:solidFill>
                  <a:srgbClr val="000000"/>
                </a:solidFill>
                <a:latin typeface="Arial" panose="020B0604020202020204" pitchFamily="34" charset="0"/>
                <a:cs typeface="Arial" panose="020B0604020202020204" pitchFamily="34" charset="0"/>
              </a:rPr>
              <a:t>Button…</a:t>
            </a: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DF7434A-1036-44FD-91BD-87012E15C1B3}"/>
              </a:ext>
            </a:extLst>
          </p:cNvPr>
          <p:cNvPicPr>
            <a:picLocks noChangeAspect="1"/>
          </p:cNvPicPr>
          <p:nvPr/>
        </p:nvPicPr>
        <p:blipFill>
          <a:blip r:embed="rId2"/>
          <a:stretch>
            <a:fillRect/>
          </a:stretch>
        </p:blipFill>
        <p:spPr>
          <a:xfrm>
            <a:off x="3894084" y="1054433"/>
            <a:ext cx="4710659" cy="4551347"/>
          </a:xfrm>
          <a:prstGeom prst="rect">
            <a:avLst/>
          </a:prstGeom>
        </p:spPr>
      </p:pic>
      <p:pic>
        <p:nvPicPr>
          <p:cNvPr id="7" name="Picture 6">
            <a:extLst>
              <a:ext uri="{FF2B5EF4-FFF2-40B4-BE49-F238E27FC236}">
                <a16:creationId xmlns:a16="http://schemas.microsoft.com/office/drawing/2014/main" id="{28D494C2-CD4B-40EF-905A-71244947218C}"/>
              </a:ext>
            </a:extLst>
          </p:cNvPr>
          <p:cNvPicPr>
            <a:picLocks noChangeAspect="1"/>
          </p:cNvPicPr>
          <p:nvPr/>
        </p:nvPicPr>
        <p:blipFill>
          <a:blip r:embed="rId3"/>
          <a:stretch>
            <a:fillRect/>
          </a:stretch>
        </p:blipFill>
        <p:spPr>
          <a:xfrm>
            <a:off x="5181600" y="5325762"/>
            <a:ext cx="4059293" cy="575803"/>
          </a:xfrm>
          <a:prstGeom prst="rect">
            <a:avLst/>
          </a:prstGeom>
        </p:spPr>
      </p:pic>
    </p:spTree>
    <p:extLst>
      <p:ext uri="{BB962C8B-B14F-4D97-AF65-F5344CB8AC3E}">
        <p14:creationId xmlns:p14="http://schemas.microsoft.com/office/powerpoint/2010/main" val="1590902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Indicating Required Specialist Examination</a:t>
            </a:r>
            <a:br>
              <a:rPr lang="en-US" sz="3000" dirty="0"/>
            </a:br>
            <a:r>
              <a:rPr lang="en-US" sz="3000" dirty="0"/>
              <a:t> in CAPRI Requests (4 of 4)</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C5467E7-220C-4CD8-B071-A560DDE620D1}"/>
              </a:ext>
            </a:extLst>
          </p:cNvPr>
          <p:cNvSpPr/>
          <p:nvPr/>
        </p:nvSpPr>
        <p:spPr>
          <a:xfrm>
            <a:off x="457200" y="-230089"/>
            <a:ext cx="2616073" cy="6247864"/>
          </a:xfrm>
          <a:prstGeom prst="rect">
            <a:avLst/>
          </a:prstGeom>
        </p:spPr>
        <p:txBody>
          <a:bodyPr wrap="square">
            <a:spAutoFit/>
          </a:bodyPr>
          <a:lstStyle/>
          <a:p>
            <a:pPr lvl="0">
              <a:buSzPct val="120000"/>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Arial" panose="020B0604020202020204"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Arial" panose="020B0604020202020204"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Arial" panose="020B0604020202020204"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Arial" panose="020B0604020202020204"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Arial" panose="020B0604020202020204"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Arial" panose="020B0604020202020204"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Arial" panose="020B0604020202020204"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Select the required exams from </a:t>
            </a:r>
            <a:r>
              <a:rPr lang="en-US" sz="2000" i="1" dirty="0">
                <a:solidFill>
                  <a:srgbClr val="000000"/>
                </a:solidFill>
                <a:latin typeface="Arial" panose="020B0604020202020204" pitchFamily="34" charset="0"/>
                <a:cs typeface="Arial" panose="020B0604020202020204" pitchFamily="34" charset="0"/>
              </a:rPr>
              <a:t>List of Exams </a:t>
            </a:r>
            <a:r>
              <a:rPr lang="en-US" sz="2000" dirty="0">
                <a:solidFill>
                  <a:srgbClr val="000000"/>
                </a:solidFill>
                <a:latin typeface="Arial" panose="020B0604020202020204" pitchFamily="34" charset="0"/>
                <a:cs typeface="Arial" panose="020B0604020202020204" pitchFamily="34" charset="0"/>
              </a:rPr>
              <a:t>Dropdown, and…</a:t>
            </a: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a:p>
            <a:pPr marL="342900" lvl="0" indent="-342900">
              <a:buSzPct val="12000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758D896-542F-45A4-878E-A7677D4858FD}"/>
              </a:ext>
            </a:extLst>
          </p:cNvPr>
          <p:cNvPicPr>
            <a:picLocks noChangeAspect="1"/>
          </p:cNvPicPr>
          <p:nvPr/>
        </p:nvPicPr>
        <p:blipFill>
          <a:blip r:embed="rId2"/>
          <a:stretch>
            <a:fillRect/>
          </a:stretch>
        </p:blipFill>
        <p:spPr>
          <a:xfrm>
            <a:off x="3293488" y="1548641"/>
            <a:ext cx="5586389" cy="2690405"/>
          </a:xfrm>
          <a:prstGeom prst="rect">
            <a:avLst/>
          </a:prstGeom>
        </p:spPr>
      </p:pic>
      <p:sp>
        <p:nvSpPr>
          <p:cNvPr id="9" name="TextBox 8">
            <a:extLst>
              <a:ext uri="{FF2B5EF4-FFF2-40B4-BE49-F238E27FC236}">
                <a16:creationId xmlns:a16="http://schemas.microsoft.com/office/drawing/2014/main" id="{A7B3B758-A5D6-4CD7-AAAB-DFA9C4D25578}"/>
              </a:ext>
            </a:extLst>
          </p:cNvPr>
          <p:cNvSpPr txBox="1"/>
          <p:nvPr/>
        </p:nvSpPr>
        <p:spPr>
          <a:xfrm>
            <a:off x="228600" y="4682335"/>
            <a:ext cx="8458200" cy="1015663"/>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000000"/>
                </a:solidFill>
                <a:latin typeface="Arial" panose="020B0604020202020204" pitchFamily="34" charset="0"/>
                <a:cs typeface="Arial" panose="020B0604020202020204" pitchFamily="34" charset="0"/>
              </a:rPr>
              <a:t>In all cases, all specialist exams and SHA must be selected from the options shown in CAPRI. It is not sufficient to indicate the need for these exams in the remarks section of the request</a:t>
            </a:r>
            <a:endParaRPr lang="en-US" sz="2000" dirty="0"/>
          </a:p>
        </p:txBody>
      </p:sp>
    </p:spTree>
    <p:extLst>
      <p:ext uri="{BB962C8B-B14F-4D97-AF65-F5344CB8AC3E}">
        <p14:creationId xmlns:p14="http://schemas.microsoft.com/office/powerpoint/2010/main" val="153420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52400" y="-76200"/>
            <a:ext cx="9525000" cy="731520"/>
          </a:xfrm>
        </p:spPr>
        <p:txBody>
          <a:bodyPr>
            <a:noAutofit/>
          </a:bodyPr>
          <a:lstStyle/>
          <a:p>
            <a:r>
              <a:rPr lang="en-US" sz="3000" dirty="0"/>
              <a:t>Providing Required Contact Information</a:t>
            </a:r>
            <a:br>
              <a:rPr lang="en-US" sz="3000" dirty="0"/>
            </a:br>
            <a:r>
              <a:rPr lang="en-US" sz="3000" dirty="0"/>
              <a:t> in CAPRI Requests</a:t>
            </a:r>
          </a:p>
        </p:txBody>
      </p:sp>
      <p:sp>
        <p:nvSpPr>
          <p:cNvPr id="3" name="Rectangle 2">
            <a:extLst>
              <a:ext uri="{FF2B5EF4-FFF2-40B4-BE49-F238E27FC236}">
                <a16:creationId xmlns:a16="http://schemas.microsoft.com/office/drawing/2014/main" id="{83169D14-DFE0-49F7-A96B-F4AA1F59B414}"/>
              </a:ext>
            </a:extLst>
          </p:cNvPr>
          <p:cNvSpPr/>
          <p:nvPr/>
        </p:nvSpPr>
        <p:spPr>
          <a:xfrm>
            <a:off x="340896" y="823079"/>
            <a:ext cx="8382000" cy="4154984"/>
          </a:xfrm>
          <a:prstGeom prst="rect">
            <a:avLst/>
          </a:prstGeom>
        </p:spPr>
        <p:txBody>
          <a:bodyPr wrap="square">
            <a:spAutoFit/>
          </a:bodyPr>
          <a:lstStyle/>
          <a:p>
            <a:pPr marL="342900" lvl="0" indent="-342900">
              <a:buFont typeface="Wingdings" panose="05000000000000000000" pitchFamily="2" charset="2"/>
              <a:buChar char="Ø"/>
            </a:pPr>
            <a:r>
              <a:rPr lang="en-US" sz="2400" dirty="0">
                <a:solidFill>
                  <a:srgbClr val="000000"/>
                </a:solidFill>
                <a:latin typeface="Arial" panose="020B0604020202020204" pitchFamily="34" charset="0"/>
                <a:ea typeface="Times New Roman" panose="02020603050405020304" pitchFamily="18" charset="0"/>
              </a:rPr>
              <a:t>MSCs are reminded of the requirement (M21-1 III.i.2.D.6.h) to provide their contact information (name, title, complete mailing address, phone and fax number, and e-mail address), as well as that of the PEBLO assigned, in the remarks of any exam request submitted to VHA</a:t>
            </a:r>
          </a:p>
          <a:p>
            <a:pPr lvl="0"/>
            <a:endParaRPr lang="en-US" sz="2400" dirty="0">
              <a:solidFill>
                <a:srgbClr val="000000"/>
              </a:solidFill>
              <a:latin typeface="Arial" panose="020B0604020202020204" pitchFamily="34" charset="0"/>
              <a:ea typeface="Times New Roman" panose="02020603050405020304" pitchFamily="18" charset="0"/>
            </a:endParaRPr>
          </a:p>
          <a:p>
            <a:pPr marL="342900" lvl="0" indent="-342900">
              <a:buFont typeface="Wingdings" panose="05000000000000000000" pitchFamily="2" charset="2"/>
              <a:buChar char="Ø"/>
            </a:pPr>
            <a:r>
              <a:rPr lang="en-US" sz="2400" dirty="0">
                <a:solidFill>
                  <a:srgbClr val="000000"/>
                </a:solidFill>
                <a:latin typeface="Arial" panose="020B0604020202020204" pitchFamily="34" charset="0"/>
                <a:ea typeface="Times New Roman" panose="02020603050405020304" pitchFamily="18" charset="0"/>
              </a:rPr>
              <a:t>In requests submitted via EMS, the system will prompt users for these details. However, in requests submitted via CAPRI, MSCs must remember to provide this information in the remarks section of the request</a:t>
            </a:r>
          </a:p>
        </p:txBody>
      </p:sp>
    </p:spTree>
    <p:extLst>
      <p:ext uri="{BB962C8B-B14F-4D97-AF65-F5344CB8AC3E}">
        <p14:creationId xmlns:p14="http://schemas.microsoft.com/office/powerpoint/2010/main" val="3435711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23</a:t>
            </a:fld>
            <a:endParaRPr lang="en-US" dirty="0"/>
          </a:p>
        </p:txBody>
      </p:sp>
      <p:sp>
        <p:nvSpPr>
          <p:cNvPr id="2" name="Title 1"/>
          <p:cNvSpPr>
            <a:spLocks noGrp="1"/>
          </p:cNvSpPr>
          <p:nvPr>
            <p:ph type="title"/>
          </p:nvPr>
        </p:nvSpPr>
        <p:spPr>
          <a:xfrm>
            <a:off x="-152400" y="-76200"/>
            <a:ext cx="9525000" cy="731520"/>
          </a:xfrm>
        </p:spPr>
        <p:txBody>
          <a:bodyPr>
            <a:noAutofit/>
          </a:bodyPr>
          <a:lstStyle/>
          <a:p>
            <a:r>
              <a:rPr lang="en-US" sz="3000" dirty="0"/>
              <a:t>Receiving Electronic Documents from </a:t>
            </a:r>
            <a:br>
              <a:rPr lang="en-US" sz="3000" dirty="0"/>
            </a:br>
            <a:r>
              <a:rPr lang="en-US" sz="3000" dirty="0"/>
              <a:t>PEBLOs and/or IDES Participants </a:t>
            </a:r>
          </a:p>
        </p:txBody>
      </p:sp>
      <p:sp>
        <p:nvSpPr>
          <p:cNvPr id="3" name="Rectangle 2">
            <a:extLst>
              <a:ext uri="{FF2B5EF4-FFF2-40B4-BE49-F238E27FC236}">
                <a16:creationId xmlns:a16="http://schemas.microsoft.com/office/drawing/2014/main" id="{83169D14-DFE0-49F7-A96B-F4AA1F59B414}"/>
              </a:ext>
            </a:extLst>
          </p:cNvPr>
          <p:cNvSpPr/>
          <p:nvPr/>
        </p:nvSpPr>
        <p:spPr>
          <a:xfrm>
            <a:off x="340896" y="823079"/>
            <a:ext cx="8382000" cy="1569660"/>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ea typeface="Times New Roman" panose="02020603050405020304" pitchFamily="18" charset="0"/>
              </a:rPr>
              <a:t>MSCs are reminded that digitally received forms should not be printed out, dated and re-scanned to load into VBMS. See M21-1, lll.i.2.D.3.e (Uploading Electronic Documents to the eFolder)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629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Autofit/>
          </a:bodyPr>
          <a:lstStyle/>
          <a:p>
            <a:r>
              <a:rPr lang="en-US" sz="4000" dirty="0"/>
              <a:t>Current IDES Program Timeliness </a:t>
            </a:r>
          </a:p>
        </p:txBody>
      </p:sp>
      <p:sp>
        <p:nvSpPr>
          <p:cNvPr id="3" name="Rectangle 2">
            <a:extLst>
              <a:ext uri="{FF2B5EF4-FFF2-40B4-BE49-F238E27FC236}">
                <a16:creationId xmlns:a16="http://schemas.microsoft.com/office/drawing/2014/main" id="{83169D14-DFE0-49F7-A96B-F4AA1F59B414}"/>
              </a:ext>
            </a:extLst>
          </p:cNvPr>
          <p:cNvSpPr/>
          <p:nvPr/>
        </p:nvSpPr>
        <p:spPr>
          <a:xfrm>
            <a:off x="340896" y="823079"/>
            <a:ext cx="8382000" cy="1938992"/>
          </a:xfrm>
          <a:prstGeom prst="rect">
            <a:avLst/>
          </a:prstGeom>
        </p:spPr>
        <p:txBody>
          <a:bodyPr wrap="square">
            <a:spAutoFit/>
          </a:bodyPr>
          <a:lstStyle/>
          <a:p>
            <a:pPr marL="342900" lvl="0" indent="-342900">
              <a:buFont typeface="Wingdings" panose="05000000000000000000" pitchFamily="2" charset="2"/>
              <a:buChar char="Ø"/>
            </a:pPr>
            <a:r>
              <a:rPr lang="en-US" sz="2400" dirty="0">
                <a:solidFill>
                  <a:srgbClr val="000000"/>
                </a:solidFill>
                <a:latin typeface="Arial" panose="020B0604020202020204" pitchFamily="34" charset="0"/>
                <a:ea typeface="Times New Roman" panose="02020603050405020304" pitchFamily="18" charset="0"/>
              </a:rPr>
              <a:t>As outreach specialists and VA’s frontline contact with SMs and Veterans, it is vital that we are realistic in our communications regarding claims processing times.  Below is the current program timeliness data (ADC) as of June 4, 2019</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04051AF5-B1A0-4E75-BA9E-0414015FC876}"/>
              </a:ext>
            </a:extLst>
          </p:cNvPr>
          <p:cNvGraphicFramePr>
            <a:graphicFrameLocks noGrp="1"/>
          </p:cNvGraphicFramePr>
          <p:nvPr>
            <p:extLst>
              <p:ext uri="{D42A27DB-BD31-4B8C-83A1-F6EECF244321}">
                <p14:modId xmlns:p14="http://schemas.microsoft.com/office/powerpoint/2010/main" val="822650434"/>
              </p:ext>
            </p:extLst>
          </p:nvPr>
        </p:nvGraphicFramePr>
        <p:xfrm>
          <a:off x="609600" y="2743200"/>
          <a:ext cx="7924800" cy="3091356"/>
        </p:xfrm>
        <a:graphic>
          <a:graphicData uri="http://schemas.openxmlformats.org/drawingml/2006/table">
            <a:tbl>
              <a:tblPr firstRow="1" firstCol="1" bandRow="1"/>
              <a:tblGrid>
                <a:gridCol w="4413814">
                  <a:extLst>
                    <a:ext uri="{9D8B030D-6E8A-4147-A177-3AD203B41FA5}">
                      <a16:colId xmlns:a16="http://schemas.microsoft.com/office/drawing/2014/main" val="812610914"/>
                    </a:ext>
                  </a:extLst>
                </a:gridCol>
                <a:gridCol w="3510986">
                  <a:extLst>
                    <a:ext uri="{9D8B030D-6E8A-4147-A177-3AD203B41FA5}">
                      <a16:colId xmlns:a16="http://schemas.microsoft.com/office/drawing/2014/main" val="2457984027"/>
                    </a:ext>
                  </a:extLst>
                </a:gridCol>
              </a:tblGrid>
              <a:tr h="531036">
                <a:tc>
                  <a:txBody>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rPr>
                        <a:t>Stage/Phase</a:t>
                      </a:r>
                      <a:endParaRPr lang="en-US" sz="2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IDES</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756097"/>
                  </a:ext>
                </a:extLst>
              </a:tr>
              <a:tr h="283956">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Claim Dev (AD/NAD)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5/18</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227792"/>
                  </a:ext>
                </a:extLst>
              </a:tr>
              <a:tr h="283956">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Exams to PEBLO</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4</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097754"/>
                  </a:ext>
                </a:extLst>
              </a:tr>
              <a:tr h="283956">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Medical Stage</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44</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497490"/>
                  </a:ext>
                </a:extLst>
              </a:tr>
              <a:tr h="283956">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Proposed Ratings</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45/49</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894576"/>
                  </a:ext>
                </a:extLst>
              </a:tr>
              <a:tr h="283956">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Recon Ratings</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10</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515600"/>
                  </a:ext>
                </a:extLst>
              </a:tr>
              <a:tr h="283956">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Exit Interviews</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9</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356510"/>
                  </a:ext>
                </a:extLst>
              </a:tr>
              <a:tr h="283956">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Final Ratings (AD)</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41</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48439"/>
                  </a:ext>
                </a:extLst>
              </a:tr>
            </a:tbl>
          </a:graphicData>
        </a:graphic>
      </p:graphicFrame>
    </p:spTree>
    <p:extLst>
      <p:ext uri="{BB962C8B-B14F-4D97-AF65-F5344CB8AC3E}">
        <p14:creationId xmlns:p14="http://schemas.microsoft.com/office/powerpoint/2010/main" val="1978527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Autofit/>
          </a:bodyPr>
          <a:lstStyle/>
          <a:p>
            <a:r>
              <a:rPr lang="en-US" sz="4000" dirty="0"/>
              <a:t>Deferment Status Check</a:t>
            </a:r>
          </a:p>
        </p:txBody>
      </p:sp>
      <p:sp>
        <p:nvSpPr>
          <p:cNvPr id="3" name="Rectangle 2">
            <a:extLst>
              <a:ext uri="{FF2B5EF4-FFF2-40B4-BE49-F238E27FC236}">
                <a16:creationId xmlns:a16="http://schemas.microsoft.com/office/drawing/2014/main" id="{73EC1489-2703-44AF-B1BB-0D04153C9B6D}"/>
              </a:ext>
            </a:extLst>
          </p:cNvPr>
          <p:cNvSpPr/>
          <p:nvPr/>
        </p:nvSpPr>
        <p:spPr>
          <a:xfrm>
            <a:off x="381000" y="1143000"/>
            <a:ext cx="8229600" cy="4154984"/>
          </a:xfrm>
          <a:prstGeom prst="rect">
            <a:avLst/>
          </a:prstGeom>
        </p:spPr>
        <p:txBody>
          <a:bodyPr wrap="square">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MSCs and DRAS personnel are reminded to check the deferment status for each case in VTA before processing</a:t>
            </a:r>
          </a:p>
          <a:p>
            <a:r>
              <a:rPr lang="en-US" sz="24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The Case Deferment function is intended to capture elapsed time for cases that cannot move forward in IDES due to external delays lasting a minimum of 30 days.  Data should not be entered into cases that are in deferment</a:t>
            </a:r>
          </a:p>
          <a:p>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If you feel data input is required while the case is in deferment, contact the IDES Mailbox</a:t>
            </a:r>
          </a:p>
        </p:txBody>
      </p:sp>
    </p:spTree>
    <p:extLst>
      <p:ext uri="{BB962C8B-B14F-4D97-AF65-F5344CB8AC3E}">
        <p14:creationId xmlns:p14="http://schemas.microsoft.com/office/powerpoint/2010/main" val="1785370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Autofit/>
          </a:bodyPr>
          <a:lstStyle/>
          <a:p>
            <a:r>
              <a:rPr lang="en-US" sz="3000" dirty="0"/>
              <a:t>IDES SM Satisfaction Survey Report</a:t>
            </a:r>
            <a:br>
              <a:rPr lang="en-US" sz="3000" dirty="0"/>
            </a:br>
            <a:r>
              <a:rPr lang="en-US" sz="3000" dirty="0"/>
              <a:t>(October 2018 to March 2019)</a:t>
            </a:r>
          </a:p>
        </p:txBody>
      </p:sp>
      <p:sp>
        <p:nvSpPr>
          <p:cNvPr id="3" name="Rectangle 2">
            <a:extLst>
              <a:ext uri="{FF2B5EF4-FFF2-40B4-BE49-F238E27FC236}">
                <a16:creationId xmlns:a16="http://schemas.microsoft.com/office/drawing/2014/main" id="{6B089AC6-DD1C-49FF-BDE7-0145B784FDB0}"/>
              </a:ext>
            </a:extLst>
          </p:cNvPr>
          <p:cNvSpPr/>
          <p:nvPr/>
        </p:nvSpPr>
        <p:spPr>
          <a:xfrm>
            <a:off x="17371" y="663000"/>
            <a:ext cx="8998860" cy="5509200"/>
          </a:xfrm>
          <a:prstGeom prst="rect">
            <a:avLst/>
          </a:prstGeom>
        </p:spPr>
        <p:txBody>
          <a:bodyPr wrap="square">
            <a:spAutoFit/>
          </a:bodyPr>
          <a:lstStyle/>
          <a:p>
            <a:pPr marL="342900" indent="-342900">
              <a:buFont typeface="Wingdings" panose="05000000000000000000" pitchFamily="2" charset="2"/>
              <a:buChar char="Ø"/>
            </a:pPr>
            <a:r>
              <a:rPr lang="en-US" sz="2200" dirty="0">
                <a:latin typeface="Arial" panose="020B0604020202020204" pitchFamily="34" charset="0"/>
                <a:cs typeface="Arial" panose="020B0604020202020204" pitchFamily="34" charset="0"/>
              </a:rPr>
              <a:t>Each quarter, DHA provides reports on SM satisfaction with IDES. For this report, data was collected between October 2018 and March 2019. SMs completed 5,917 surveys via the web and phone.  39 % of SM responded to the survey</a:t>
            </a:r>
          </a:p>
          <a:p>
            <a:endParaRPr lang="en-US" sz="22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200" dirty="0">
                <a:latin typeface="Arial" panose="020B0604020202020204" pitchFamily="34" charset="0"/>
                <a:cs typeface="Arial" panose="020B0604020202020204" pitchFamily="34" charset="0"/>
              </a:rPr>
              <a:t>During the 6 months, 93% of respondents expressed overall satisfaction with the IDES. Active and Reserve component SMs overall satisfaction rates were 95% and 89%, respectively. This rate continues to exceed the goal of 80%  </a:t>
            </a:r>
          </a:p>
          <a:p>
            <a:endParaRPr lang="en-US" sz="22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Satisfaction with VA MSCs </a:t>
            </a:r>
          </a:p>
          <a:p>
            <a:r>
              <a:rPr lang="en-US" sz="2200" dirty="0">
                <a:latin typeface="Arial" panose="020B0604020202020204" pitchFamily="34" charset="0"/>
                <a:cs typeface="Arial" panose="020B0604020202020204" pitchFamily="34" charset="0"/>
              </a:rPr>
              <a:t>The report summarized SM feedback on their satisfaction with the MEB and PEB Phases. SMs indicated 89% satisfaction with MSC customer service. MSCs are commended for their dedicated service. Thank you for your exceptional service to our wounded, ill and injured Servicemembers!</a:t>
            </a:r>
          </a:p>
        </p:txBody>
      </p:sp>
    </p:spTree>
    <p:extLst>
      <p:ext uri="{BB962C8B-B14F-4D97-AF65-F5344CB8AC3E}">
        <p14:creationId xmlns:p14="http://schemas.microsoft.com/office/powerpoint/2010/main" val="901170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dirty="0">
              <a:solidFill>
                <a:prstClr val="white"/>
              </a:solidFill>
            </a:endParaRPr>
          </a:p>
        </p:txBody>
      </p:sp>
      <p:sp>
        <p:nvSpPr>
          <p:cNvPr id="4" name="Title 3"/>
          <p:cNvSpPr>
            <a:spLocks noGrp="1"/>
          </p:cNvSpPr>
          <p:nvPr>
            <p:ph type="title"/>
          </p:nvPr>
        </p:nvSpPr>
        <p:spPr>
          <a:xfrm>
            <a:off x="20782" y="2438400"/>
            <a:ext cx="9144000" cy="731520"/>
          </a:xfrm>
        </p:spPr>
        <p:txBody>
          <a:bodyPr>
            <a:normAutofit/>
          </a:bodyPr>
          <a:lstStyle/>
          <a:p>
            <a:r>
              <a:rPr lang="en-US" sz="4000" dirty="0">
                <a:solidFill>
                  <a:schemeClr val="tx1"/>
                </a:solidFill>
              </a:rPr>
              <a:t>VTA Reminders</a:t>
            </a:r>
          </a:p>
        </p:txBody>
      </p:sp>
    </p:spTree>
    <p:extLst>
      <p:ext uri="{BB962C8B-B14F-4D97-AF65-F5344CB8AC3E}">
        <p14:creationId xmlns:p14="http://schemas.microsoft.com/office/powerpoint/2010/main" val="839264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Autofit/>
          </a:bodyPr>
          <a:lstStyle/>
          <a:p>
            <a:r>
              <a:rPr lang="en-US" sz="3600" dirty="0"/>
              <a:t>VTA Access, VTA Version 2.4.3 and VTA Training </a:t>
            </a:r>
          </a:p>
        </p:txBody>
      </p:sp>
      <p:sp>
        <p:nvSpPr>
          <p:cNvPr id="3" name="Rectangle 2">
            <a:extLst>
              <a:ext uri="{FF2B5EF4-FFF2-40B4-BE49-F238E27FC236}">
                <a16:creationId xmlns:a16="http://schemas.microsoft.com/office/drawing/2014/main" id="{83169D14-DFE0-49F7-A96B-F4AA1F59B414}"/>
              </a:ext>
            </a:extLst>
          </p:cNvPr>
          <p:cNvSpPr/>
          <p:nvPr/>
        </p:nvSpPr>
        <p:spPr>
          <a:xfrm>
            <a:off x="340896" y="897553"/>
            <a:ext cx="8382000" cy="5170646"/>
          </a:xfrm>
          <a:prstGeom prst="rect">
            <a:avLst/>
          </a:prstGeom>
        </p:spPr>
        <p:txBody>
          <a:bodyPr wrap="square">
            <a:spAutoFit/>
          </a:bodyPr>
          <a:lstStyle/>
          <a:p>
            <a:pPr marL="342900" lvl="0" indent="-342900">
              <a:buFont typeface="Wingdings" panose="05000000000000000000" pitchFamily="2" charset="2"/>
              <a:buChar char="Ø"/>
            </a:pPr>
            <a:r>
              <a:rPr lang="en-US" sz="2200" dirty="0">
                <a:solidFill>
                  <a:srgbClr val="000000"/>
                </a:solidFill>
                <a:latin typeface="Arial" panose="020B0604020202020204" pitchFamily="34" charset="0"/>
                <a:ea typeface="Times New Roman" panose="02020603050405020304" pitchFamily="18" charset="0"/>
              </a:rPr>
              <a:t>Access to VTA is scheduled to move from the Veterans Information Portal to AccessVA on June 19, 2019. Other than going through AccessVA, the procedure is the same (PIV and Pin). New instructions will be provided via an email from OFO, and posted on VTA </a:t>
            </a:r>
          </a:p>
          <a:p>
            <a:pPr marL="342900" lvl="0" indent="-342900">
              <a:buFont typeface="Wingdings" panose="05000000000000000000" pitchFamily="2" charset="2"/>
              <a:buChar char="Ø"/>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lvl="0" indent="-342900">
              <a:buFont typeface="Wingdings" panose="05000000000000000000" pitchFamily="2" charset="2"/>
              <a:buChar char="Ø"/>
            </a:pPr>
            <a:r>
              <a:rPr lang="en-US" sz="2200" dirty="0">
                <a:solidFill>
                  <a:srgbClr val="000000"/>
                </a:solidFill>
                <a:latin typeface="Arial" panose="020B0604020202020204" pitchFamily="34" charset="0"/>
                <a:ea typeface="Times New Roman" panose="02020603050405020304" pitchFamily="18" charset="0"/>
              </a:rPr>
              <a:t>VTA v.2.4.3 was released on June 9, 2019. A complete list of changes/updates is in Appendix 1. VA specific items are highlighted in yellow </a:t>
            </a:r>
          </a:p>
          <a:p>
            <a:pPr marL="342900" lvl="0" indent="-342900">
              <a:buFont typeface="Wingdings" panose="05000000000000000000" pitchFamily="2" charset="2"/>
              <a:buChar char="Ø"/>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lvl="0" indent="-342900">
              <a:buFont typeface="Wingdings" panose="05000000000000000000" pitchFamily="2" charset="2"/>
              <a:buChar char="Ø"/>
            </a:pPr>
            <a:r>
              <a:rPr lang="en-US" sz="2200" dirty="0">
                <a:solidFill>
                  <a:srgbClr val="000000"/>
                </a:solidFill>
                <a:latin typeface="Arial" panose="020B0604020202020204" pitchFamily="34" charset="0"/>
                <a:ea typeface="Times New Roman" panose="02020603050405020304" pitchFamily="18" charset="0"/>
              </a:rPr>
              <a:t>The live VTA Training that occurs on the third Tuesday and Wednesday of each month has ended. An on-line course has been created at https://jkodirect.jten.mil/Atlas2/page/login/Login.jsf. The course number is US426</a:t>
            </a: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3487433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dirty="0">
              <a:solidFill>
                <a:prstClr val="white"/>
              </a:solidFill>
            </a:endParaRPr>
          </a:p>
        </p:txBody>
      </p:sp>
      <p:sp>
        <p:nvSpPr>
          <p:cNvPr id="5" name="Rectangle 4"/>
          <p:cNvSpPr/>
          <p:nvPr/>
        </p:nvSpPr>
        <p:spPr>
          <a:xfrm>
            <a:off x="990600" y="1676400"/>
            <a:ext cx="7162800" cy="2492990"/>
          </a:xfrm>
          <a:prstGeom prst="rect">
            <a:avLst/>
          </a:prstGeom>
        </p:spPr>
        <p:txBody>
          <a:bodyPr wrap="square">
            <a:spAutoFit/>
          </a:bodyPr>
          <a:lstStyle/>
          <a:p>
            <a:pPr algn="ctr"/>
            <a:r>
              <a:rPr lang="en-US" sz="4000" b="1" dirty="0">
                <a:latin typeface="Arial" panose="020B0604020202020204" pitchFamily="34" charset="0"/>
                <a:ea typeface="Calibri" panose="020F0502020204030204" pitchFamily="34" charset="0"/>
                <a:cs typeface="Arial" panose="020B0604020202020204" pitchFamily="34" charset="0"/>
              </a:rPr>
              <a:t>IDES Processing Changes </a:t>
            </a:r>
            <a:endParaRPr lang="en-US" sz="3200" b="1" dirty="0">
              <a:latin typeface="Arial" panose="020B0604020202020204" pitchFamily="34" charset="0"/>
              <a:ea typeface="Calibri" panose="020F0502020204030204" pitchFamily="34" charset="0"/>
              <a:cs typeface="Arial" panose="020B0604020202020204" pitchFamily="34" charset="0"/>
            </a:endParaRPr>
          </a:p>
          <a:p>
            <a:pPr algn="ctr"/>
            <a:r>
              <a:rPr lang="en-US" sz="4000" b="1" dirty="0">
                <a:latin typeface="Arial" panose="020B0604020202020204" pitchFamily="34" charset="0"/>
                <a:ea typeface="Calibri" panose="020F0502020204030204" pitchFamily="34" charset="0"/>
                <a:cs typeface="Arial" panose="020B0604020202020204" pitchFamily="34" charset="0"/>
              </a:rPr>
              <a:t>Related to VTA 2.4.3 Updates</a:t>
            </a:r>
          </a:p>
          <a:p>
            <a:pPr algn="ctr"/>
            <a:endParaRPr lang="en-US" sz="4000" b="1" dirty="0">
              <a:latin typeface="Arial" panose="020B0604020202020204" pitchFamily="34" charset="0"/>
              <a:ea typeface="Calibri" panose="020F0502020204030204" pitchFamily="34" charset="0"/>
              <a:cs typeface="Arial" panose="020B0604020202020204" pitchFamily="34" charset="0"/>
            </a:endParaRPr>
          </a:p>
          <a:p>
            <a:pPr algn="ctr"/>
            <a:r>
              <a:rPr lang="en-US" sz="3200" b="1" dirty="0">
                <a:latin typeface="Arial" panose="020B0604020202020204" pitchFamily="34" charset="0"/>
                <a:ea typeface="Calibri" panose="020F0502020204030204" pitchFamily="34" charset="0"/>
                <a:cs typeface="Arial" panose="020B0604020202020204" pitchFamily="34" charset="0"/>
              </a:rPr>
              <a:t>(Addendum to RA) </a:t>
            </a:r>
            <a:endParaRPr lang="en-US" sz="40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965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 (2 of 4)</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p:nvPr/>
        </p:nvSpPr>
        <p:spPr>
          <a:xfrm>
            <a:off x="-76200" y="965438"/>
            <a:ext cx="9310562" cy="4770537"/>
          </a:xfrm>
          <a:prstGeom prst="rect">
            <a:avLst/>
          </a:prstGeom>
        </p:spPr>
        <p:txBody>
          <a:bodyPr wrap="none">
            <a:spAutoFit/>
          </a:bodyPr>
          <a:lstStyle/>
          <a:p>
            <a:pPr marL="457200" marR="0" lvl="0" indent="-33972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Arial"/>
                <a:ea typeface="Times New Roman"/>
                <a:cs typeface="+mn-cs"/>
              </a:rPr>
              <a:t>IDES Specific Topics</a:t>
            </a:r>
            <a:endParaRPr kumimoji="0" 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914400" lvl="1" indent="-457200">
              <a:buFont typeface="Arial" panose="020B0604020202020204" pitchFamily="34" charset="0"/>
              <a:buChar char="•"/>
            </a:pPr>
            <a:r>
              <a:rPr lang="en-US" sz="2300" dirty="0">
                <a:solidFill>
                  <a:srgbClr val="000000"/>
                </a:solidFill>
                <a:latin typeface="Arial" panose="020B0604020202020204" pitchFamily="34" charset="0"/>
                <a:cs typeface="Arial" panose="020B0604020202020204" pitchFamily="34" charset="0"/>
              </a:rPr>
              <a:t>Dependency Claims from IDES Participants and Required</a:t>
            </a:r>
          </a:p>
          <a:p>
            <a:pPr lvl="1"/>
            <a:r>
              <a:rPr lang="en-US" sz="2300" dirty="0">
                <a:solidFill>
                  <a:srgbClr val="000000"/>
                </a:solidFill>
                <a:latin typeface="Arial" panose="020B0604020202020204" pitchFamily="34" charset="0"/>
                <a:cs typeface="Arial" panose="020B0604020202020204" pitchFamily="34" charset="0"/>
              </a:rPr>
              <a:t>Use of EP 130 </a:t>
            </a:r>
          </a:p>
          <a:p>
            <a:pPr marL="914400" lvl="1" indent="-457200">
              <a:buFont typeface="Arial" panose="020B0604020202020204" pitchFamily="34" charset="0"/>
              <a:buChar char="•"/>
            </a:pPr>
            <a:r>
              <a:rPr lang="en-US" sz="2300" dirty="0">
                <a:solidFill>
                  <a:srgbClr val="000000"/>
                </a:solidFill>
                <a:latin typeface="Arial" panose="020B0604020202020204" pitchFamily="34" charset="0"/>
                <a:cs typeface="Arial" panose="020B0604020202020204" pitchFamily="34" charset="0"/>
              </a:rPr>
              <a:t>Claim Status of EP 689 when Brokering</a:t>
            </a:r>
          </a:p>
          <a:p>
            <a:pPr marL="914400" lvl="1" indent="-457200">
              <a:buFont typeface="Arial" panose="020B0604020202020204" pitchFamily="34" charset="0"/>
              <a:buChar char="•"/>
            </a:pPr>
            <a:r>
              <a:rPr lang="en-US" sz="2300" dirty="0">
                <a:solidFill>
                  <a:srgbClr val="000000"/>
                </a:solidFill>
                <a:latin typeface="Arial" panose="020B0604020202020204" pitchFamily="34" charset="0"/>
                <a:cs typeface="Arial" panose="020B0604020202020204" pitchFamily="34" charset="0"/>
              </a:rPr>
              <a:t>Closing Exam Tracked Items in VBMS </a:t>
            </a:r>
          </a:p>
          <a:p>
            <a:pPr marL="914400" lvl="1" indent="-457200">
              <a:buFont typeface="Arial" panose="020B0604020202020204" pitchFamily="34" charset="0"/>
              <a:buChar char="•"/>
            </a:pPr>
            <a:r>
              <a:rPr lang="en-US" sz="2300" dirty="0">
                <a:solidFill>
                  <a:srgbClr val="000000"/>
                </a:solidFill>
                <a:latin typeface="Arial" panose="020B0604020202020204" pitchFamily="34" charset="0"/>
                <a:cs typeface="Arial" panose="020B0604020202020204" pitchFamily="34" charset="0"/>
              </a:rPr>
              <a:t>Indicating Required Specialist Examination in CAPRI Requests</a:t>
            </a:r>
          </a:p>
          <a:p>
            <a:pPr marL="914400" lvl="1" indent="-457200">
              <a:buFont typeface="Arial" panose="020B0604020202020204" pitchFamily="34" charset="0"/>
              <a:buChar char="•"/>
            </a:pPr>
            <a:r>
              <a:rPr lang="en-US" sz="2300" dirty="0">
                <a:solidFill>
                  <a:srgbClr val="000000"/>
                </a:solidFill>
                <a:latin typeface="Arial" panose="020B0604020202020204" pitchFamily="34" charset="0"/>
                <a:cs typeface="Arial" panose="020B0604020202020204" pitchFamily="34" charset="0"/>
              </a:rPr>
              <a:t>Providing Required Contact Information in CAPRI Requests</a:t>
            </a:r>
          </a:p>
          <a:p>
            <a:pPr marL="914400" lvl="1" indent="-457200">
              <a:buFont typeface="Arial" panose="020B0604020202020204" pitchFamily="34" charset="0"/>
              <a:buChar char="•"/>
            </a:pPr>
            <a:r>
              <a:rPr lang="en-US" sz="2300" dirty="0">
                <a:solidFill>
                  <a:srgbClr val="000000"/>
                </a:solidFill>
                <a:latin typeface="Arial" panose="020B0604020202020204" pitchFamily="34" charset="0"/>
                <a:cs typeface="Arial" panose="020B0604020202020204" pitchFamily="34" charset="0"/>
              </a:rPr>
              <a:t>Receiving Electronic Documents from PEBLOs</a:t>
            </a:r>
          </a:p>
          <a:p>
            <a:pPr lvl="1"/>
            <a:r>
              <a:rPr lang="en-US" sz="2300" dirty="0">
                <a:solidFill>
                  <a:srgbClr val="000000"/>
                </a:solidFill>
                <a:latin typeface="Arial" panose="020B0604020202020204" pitchFamily="34" charset="0"/>
                <a:cs typeface="Arial" panose="020B0604020202020204" pitchFamily="34" charset="0"/>
              </a:rPr>
              <a:t>and/or IDES Participants</a:t>
            </a:r>
          </a:p>
          <a:p>
            <a:pPr marL="914400" lvl="1" indent="-457200">
              <a:buFont typeface="Arial" panose="020B0604020202020204" pitchFamily="34" charset="0"/>
              <a:buChar char="•"/>
            </a:pPr>
            <a:r>
              <a:rPr lang="en-US" sz="2300" dirty="0">
                <a:solidFill>
                  <a:srgbClr val="000000"/>
                </a:solidFill>
                <a:latin typeface="Arial" panose="020B0604020202020204" pitchFamily="34" charset="0"/>
                <a:cs typeface="Arial" panose="020B0604020202020204" pitchFamily="34" charset="0"/>
              </a:rPr>
              <a:t>Current IDES Program Timeliness</a:t>
            </a:r>
          </a:p>
          <a:p>
            <a:pPr marL="914400" lvl="1" indent="-457200">
              <a:buFont typeface="Arial" panose="020B0604020202020204" pitchFamily="34" charset="0"/>
              <a:buChar char="•"/>
            </a:pPr>
            <a:r>
              <a:rPr lang="en-US" sz="2300" dirty="0">
                <a:solidFill>
                  <a:srgbClr val="000000"/>
                </a:solidFill>
                <a:latin typeface="Arial" panose="020B0604020202020204" pitchFamily="34" charset="0"/>
                <a:cs typeface="Arial" panose="020B0604020202020204" pitchFamily="34" charset="0"/>
              </a:rPr>
              <a:t>Deferment Status Check</a:t>
            </a:r>
          </a:p>
          <a:p>
            <a:pPr marL="914400" lvl="1" indent="-457200">
              <a:buFont typeface="Arial" panose="020B0604020202020204" pitchFamily="34" charset="0"/>
              <a:buChar char="•"/>
            </a:pPr>
            <a:r>
              <a:rPr lang="en-US" sz="2300" dirty="0">
                <a:solidFill>
                  <a:srgbClr val="000000"/>
                </a:solidFill>
                <a:latin typeface="Arial" panose="020B0604020202020204" pitchFamily="34" charset="0"/>
                <a:cs typeface="Arial" panose="020B0604020202020204" pitchFamily="34" charset="0"/>
              </a:rPr>
              <a:t>IDES SM Satisfaction Survey Report </a:t>
            </a:r>
          </a:p>
          <a:p>
            <a:pPr lvl="1"/>
            <a:r>
              <a:rPr lang="en-US" sz="2300" dirty="0">
                <a:solidFill>
                  <a:srgbClr val="000000"/>
                </a:solidFill>
                <a:latin typeface="Arial" panose="020B0604020202020204" pitchFamily="34" charset="0"/>
                <a:cs typeface="Arial" panose="020B0604020202020204" pitchFamily="34" charset="0"/>
              </a:rPr>
              <a:t>(October 2018 to March 2019)</a:t>
            </a:r>
            <a:endParaRPr kumimoji="0" lang="en-US" sz="2300" b="0" i="0" strike="noStrike" kern="1200" cap="none" spc="0" normalizeH="0" baseline="0" noProof="0" dirty="0">
              <a:ln>
                <a:noFill/>
              </a:ln>
              <a:solidFill>
                <a:srgbClr val="000000"/>
              </a:solidFill>
              <a:effectLst/>
              <a:uLnTx/>
              <a:uFillTx/>
              <a:latin typeface="Arial"/>
              <a:ea typeface="Times New Roman"/>
              <a:cs typeface="+mn-cs"/>
            </a:endParaRPr>
          </a:p>
        </p:txBody>
      </p:sp>
    </p:spTree>
    <p:extLst>
      <p:ext uri="{BB962C8B-B14F-4D97-AF65-F5344CB8AC3E}">
        <p14:creationId xmlns:p14="http://schemas.microsoft.com/office/powerpoint/2010/main" val="977006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6996E2-852B-4A71-B1DA-5974E033980F}"/>
              </a:ext>
            </a:extLst>
          </p:cNvPr>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dirty="0">
              <a:solidFill>
                <a:prstClr val="white"/>
              </a:solidFill>
            </a:endParaRPr>
          </a:p>
        </p:txBody>
      </p:sp>
      <p:sp>
        <p:nvSpPr>
          <p:cNvPr id="4" name="Title 3">
            <a:extLst>
              <a:ext uri="{FF2B5EF4-FFF2-40B4-BE49-F238E27FC236}">
                <a16:creationId xmlns:a16="http://schemas.microsoft.com/office/drawing/2014/main" id="{9CF83BA7-5740-44A5-89B8-7B14824E7355}"/>
              </a:ext>
            </a:extLst>
          </p:cNvPr>
          <p:cNvSpPr>
            <a:spLocks noGrp="1"/>
          </p:cNvSpPr>
          <p:nvPr>
            <p:ph type="title"/>
          </p:nvPr>
        </p:nvSpPr>
        <p:spPr>
          <a:xfrm>
            <a:off x="-80453" y="0"/>
            <a:ext cx="9144000" cy="731520"/>
          </a:xfrm>
        </p:spPr>
        <p:txBody>
          <a:bodyPr>
            <a:noAutofit/>
          </a:bodyPr>
          <a:lstStyle/>
          <a:p>
            <a:r>
              <a:rPr lang="en-US" sz="3200" dirty="0"/>
              <a:t>MSC Change: Total Claimed Conditions Field (1 of 3) </a:t>
            </a:r>
          </a:p>
        </p:txBody>
      </p:sp>
      <p:sp>
        <p:nvSpPr>
          <p:cNvPr id="7" name="Content Placeholder 6">
            <a:extLst>
              <a:ext uri="{FF2B5EF4-FFF2-40B4-BE49-F238E27FC236}">
                <a16:creationId xmlns:a16="http://schemas.microsoft.com/office/drawing/2014/main" id="{B9B03335-9473-43F7-9CFB-5ADEDD005308}"/>
              </a:ext>
            </a:extLst>
          </p:cNvPr>
          <p:cNvSpPr>
            <a:spLocks noGrp="1"/>
          </p:cNvSpPr>
          <p:nvPr>
            <p:ph idx="1"/>
          </p:nvPr>
        </p:nvSpPr>
        <p:spPr>
          <a:xfrm>
            <a:off x="457200" y="990601"/>
            <a:ext cx="8229600" cy="3733800"/>
          </a:xfrm>
        </p:spPr>
        <p:txBody>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Effective immediately, MSCs must enter the </a:t>
            </a:r>
            <a:r>
              <a:rPr lang="en-US" sz="2800" i="1" dirty="0">
                <a:latin typeface="Arial" panose="020B0604020202020204" pitchFamily="34" charset="0"/>
                <a:cs typeface="Arial" panose="020B0604020202020204" pitchFamily="34" charset="0"/>
              </a:rPr>
              <a:t>Number of Claimed Conditions Field </a:t>
            </a:r>
            <a:r>
              <a:rPr lang="en-US" sz="2800" dirty="0">
                <a:latin typeface="Arial" panose="020B0604020202020204" pitchFamily="34" charset="0"/>
                <a:cs typeface="Arial" panose="020B0604020202020204" pitchFamily="34" charset="0"/>
              </a:rPr>
              <a:t>in VTA to reflect the total number of issues to be considered for VA purposes </a:t>
            </a:r>
          </a:p>
          <a:p>
            <a:pPr>
              <a:buFont typeface="Wingdings" panose="05000000000000000000" pitchFamily="2" charset="2"/>
              <a:buChar char="Ø"/>
            </a:pPr>
            <a:endParaRPr lang="en-US" sz="2800" b="1" i="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This guidance applies point forward; is</a:t>
            </a:r>
            <a:r>
              <a:rPr lang="en-US" sz="2800" b="1" dirty="0">
                <a:latin typeface="Arial" panose="020B0604020202020204" pitchFamily="34" charset="0"/>
                <a:cs typeface="Arial" panose="020B0604020202020204" pitchFamily="34" charset="0"/>
              </a:rPr>
              <a:t> not</a:t>
            </a:r>
            <a:r>
              <a:rPr lang="en-US" sz="2800" dirty="0">
                <a:latin typeface="Arial" panose="020B0604020202020204" pitchFamily="34" charset="0"/>
                <a:cs typeface="Arial" panose="020B0604020202020204" pitchFamily="34" charset="0"/>
              </a:rPr>
              <a:t> necessary for MSC update/change any previous data entered in VTA</a:t>
            </a:r>
            <a:endParaRPr lang="en-US" dirty="0"/>
          </a:p>
        </p:txBody>
      </p:sp>
    </p:spTree>
    <p:extLst>
      <p:ext uri="{BB962C8B-B14F-4D97-AF65-F5344CB8AC3E}">
        <p14:creationId xmlns:p14="http://schemas.microsoft.com/office/powerpoint/2010/main" val="2106604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6996E2-852B-4A71-B1DA-5974E033980F}"/>
              </a:ext>
            </a:extLst>
          </p:cNvPr>
          <p:cNvSpPr>
            <a:spLocks noGrp="1"/>
          </p:cNvSpPr>
          <p:nvPr>
            <p:ph type="sldNum" sz="quarter" idx="12"/>
          </p:nvPr>
        </p:nvSpPr>
        <p:spPr/>
        <p:txBody>
          <a:bodyPr/>
          <a:lstStyle/>
          <a:p>
            <a:fld id="{D983F1FA-211D-3044-9E35-958DFBC26156}" type="slidenum">
              <a:rPr lang="en-US" smtClean="0">
                <a:solidFill>
                  <a:prstClr val="white"/>
                </a:solidFill>
              </a:rPr>
              <a:pPr/>
              <a:t>31</a:t>
            </a:fld>
            <a:endParaRPr lang="en-US" dirty="0">
              <a:solidFill>
                <a:prstClr val="white"/>
              </a:solidFill>
            </a:endParaRPr>
          </a:p>
        </p:txBody>
      </p:sp>
      <p:sp>
        <p:nvSpPr>
          <p:cNvPr id="4" name="Title 3">
            <a:extLst>
              <a:ext uri="{FF2B5EF4-FFF2-40B4-BE49-F238E27FC236}">
                <a16:creationId xmlns:a16="http://schemas.microsoft.com/office/drawing/2014/main" id="{9CF83BA7-5740-44A5-89B8-7B14824E7355}"/>
              </a:ext>
            </a:extLst>
          </p:cNvPr>
          <p:cNvSpPr>
            <a:spLocks noGrp="1"/>
          </p:cNvSpPr>
          <p:nvPr>
            <p:ph type="title"/>
          </p:nvPr>
        </p:nvSpPr>
        <p:spPr>
          <a:xfrm>
            <a:off x="-80453" y="0"/>
            <a:ext cx="9144000" cy="731520"/>
          </a:xfrm>
        </p:spPr>
        <p:txBody>
          <a:bodyPr>
            <a:noAutofit/>
          </a:bodyPr>
          <a:lstStyle/>
          <a:p>
            <a:r>
              <a:rPr lang="en-US" sz="3200" dirty="0"/>
              <a:t>MSC Change: Total Claimed Conditions Field (2 of 3) </a:t>
            </a:r>
          </a:p>
        </p:txBody>
      </p:sp>
      <p:sp>
        <p:nvSpPr>
          <p:cNvPr id="7" name="Content Placeholder 6">
            <a:extLst>
              <a:ext uri="{FF2B5EF4-FFF2-40B4-BE49-F238E27FC236}">
                <a16:creationId xmlns:a16="http://schemas.microsoft.com/office/drawing/2014/main" id="{B9B03335-9473-43F7-9CFB-5ADEDD005308}"/>
              </a:ext>
            </a:extLst>
          </p:cNvPr>
          <p:cNvSpPr>
            <a:spLocks noGrp="1"/>
          </p:cNvSpPr>
          <p:nvPr>
            <p:ph idx="1"/>
          </p:nvPr>
        </p:nvSpPr>
        <p:spPr>
          <a:xfrm>
            <a:off x="460948" y="1051276"/>
            <a:ext cx="8229600" cy="4435124"/>
          </a:xfrm>
        </p:spPr>
        <p:txBody>
          <a:bodyPr>
            <a:normAutofit fontScale="47500" lnSpcReduction="20000"/>
          </a:bodyPr>
          <a:lstStyle/>
          <a:p>
            <a:pPr marL="0" indent="0">
              <a:buNone/>
            </a:pPr>
            <a:r>
              <a:rPr lang="en-US" sz="5900" b="1" dirty="0">
                <a:latin typeface="Arial" panose="020B0604020202020204" pitchFamily="34" charset="0"/>
                <a:cs typeface="Arial" panose="020B0604020202020204" pitchFamily="34" charset="0"/>
              </a:rPr>
              <a:t>If the participant submits a 21-526EZ…</a:t>
            </a:r>
            <a:endParaRPr lang="en-US" sz="5900" dirty="0">
              <a:latin typeface="Arial" panose="020B0604020202020204" pitchFamily="34" charset="0"/>
              <a:cs typeface="Arial" panose="020B0604020202020204" pitchFamily="34" charset="0"/>
            </a:endParaRPr>
          </a:p>
          <a:p>
            <a:pPr marL="0" indent="0">
              <a:buNone/>
            </a:pPr>
            <a:endParaRPr lang="en-US" sz="17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4200" dirty="0">
                <a:latin typeface="Arial" panose="020B0604020202020204" pitchFamily="34" charset="0"/>
                <a:cs typeface="Arial" panose="020B0604020202020204" pitchFamily="34" charset="0"/>
              </a:rPr>
              <a:t>The MSC must update the VTA to: </a:t>
            </a:r>
          </a:p>
          <a:p>
            <a:pPr lvl="1">
              <a:buFont typeface="Arial" panose="020B0604020202020204" pitchFamily="34" charset="0"/>
              <a:buChar char="•"/>
            </a:pPr>
            <a:r>
              <a:rPr lang="en-US" sz="4200" dirty="0">
                <a:latin typeface="Arial" panose="020B0604020202020204" pitchFamily="34" charset="0"/>
                <a:cs typeface="Arial" panose="020B0604020202020204" pitchFamily="34" charset="0"/>
              </a:rPr>
              <a:t>include the conditions that were referred by the Service Department on the VA Form 21-0819, and </a:t>
            </a:r>
          </a:p>
          <a:p>
            <a:pPr lvl="1">
              <a:buFont typeface="Arial" panose="020B0604020202020204" pitchFamily="34" charset="0"/>
              <a:buChar char="•"/>
            </a:pPr>
            <a:r>
              <a:rPr lang="en-US" sz="4200" dirty="0">
                <a:latin typeface="Arial" panose="020B0604020202020204" pitchFamily="34" charset="0"/>
                <a:cs typeface="Arial" panose="020B0604020202020204" pitchFamily="34" charset="0"/>
              </a:rPr>
              <a:t>reflect the total number of all </a:t>
            </a:r>
            <a:r>
              <a:rPr lang="en-US" sz="4200" i="1" dirty="0">
                <a:latin typeface="Arial" panose="020B0604020202020204" pitchFamily="34" charset="0"/>
                <a:cs typeface="Arial" panose="020B0604020202020204" pitchFamily="34" charset="0"/>
              </a:rPr>
              <a:t>medical </a:t>
            </a:r>
            <a:r>
              <a:rPr lang="en-US" sz="4200" dirty="0">
                <a:latin typeface="Arial" panose="020B0604020202020204" pitchFamily="34" charset="0"/>
                <a:cs typeface="Arial" panose="020B0604020202020204" pitchFamily="34" charset="0"/>
              </a:rPr>
              <a:t>contentions listed in VBMS under the 689 (at the completion of the exit interview) </a:t>
            </a:r>
          </a:p>
          <a:p>
            <a:pPr marL="457200" lvl="1" indent="0">
              <a:buNone/>
            </a:pPr>
            <a:endParaRPr lang="en-US" sz="4200"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4200" dirty="0">
                <a:latin typeface="Arial" panose="020B0604020202020204" pitchFamily="34" charset="0"/>
                <a:cs typeface="Arial" panose="020B0604020202020204" pitchFamily="34" charset="0"/>
              </a:rPr>
              <a:t>This field should not be updated to include new conditions that a participant may add after the initial interview </a:t>
            </a:r>
          </a:p>
          <a:p>
            <a:pPr marL="0" indent="0">
              <a:buNone/>
            </a:pPr>
            <a:endParaRPr lang="en-US" sz="4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4200" b="1" i="1" dirty="0">
                <a:latin typeface="Arial" panose="020B0604020202020204" pitchFamily="34" charset="0"/>
                <a:cs typeface="Arial" panose="020B0604020202020204" pitchFamily="34" charset="0"/>
              </a:rPr>
              <a:t>Reminder</a:t>
            </a:r>
            <a:r>
              <a:rPr lang="en-US" sz="4200" i="1" dirty="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 MSCs should advise IDES participants to list the referred conditions on the VA Form 21-526Z. However, when a participant submits a 21-526EZ at the initial IDES interview, all referred conditions listed on the 21-0819 will be considered claimed for VA purposes</a:t>
            </a:r>
          </a:p>
        </p:txBody>
      </p:sp>
    </p:spTree>
    <p:extLst>
      <p:ext uri="{BB962C8B-B14F-4D97-AF65-F5344CB8AC3E}">
        <p14:creationId xmlns:p14="http://schemas.microsoft.com/office/powerpoint/2010/main" val="1776627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6996E2-852B-4A71-B1DA-5974E033980F}"/>
              </a:ext>
            </a:extLst>
          </p:cNvPr>
          <p:cNvSpPr>
            <a:spLocks noGrp="1"/>
          </p:cNvSpPr>
          <p:nvPr>
            <p:ph type="sldNum" sz="quarter" idx="12"/>
          </p:nvPr>
        </p:nvSpPr>
        <p:spPr/>
        <p:txBody>
          <a:bodyPr/>
          <a:lstStyle/>
          <a:p>
            <a:fld id="{D983F1FA-211D-3044-9E35-958DFBC26156}" type="slidenum">
              <a:rPr lang="en-US" smtClean="0">
                <a:solidFill>
                  <a:prstClr val="white"/>
                </a:solidFill>
              </a:rPr>
              <a:pPr/>
              <a:t>32</a:t>
            </a:fld>
            <a:endParaRPr lang="en-US" dirty="0">
              <a:solidFill>
                <a:prstClr val="white"/>
              </a:solidFill>
            </a:endParaRPr>
          </a:p>
        </p:txBody>
      </p:sp>
      <p:sp>
        <p:nvSpPr>
          <p:cNvPr id="4" name="Title 3">
            <a:extLst>
              <a:ext uri="{FF2B5EF4-FFF2-40B4-BE49-F238E27FC236}">
                <a16:creationId xmlns:a16="http://schemas.microsoft.com/office/drawing/2014/main" id="{9CF83BA7-5740-44A5-89B8-7B14824E7355}"/>
              </a:ext>
            </a:extLst>
          </p:cNvPr>
          <p:cNvSpPr>
            <a:spLocks noGrp="1"/>
          </p:cNvSpPr>
          <p:nvPr>
            <p:ph type="title"/>
          </p:nvPr>
        </p:nvSpPr>
        <p:spPr>
          <a:xfrm>
            <a:off x="-80453" y="0"/>
            <a:ext cx="9144000" cy="731520"/>
          </a:xfrm>
        </p:spPr>
        <p:txBody>
          <a:bodyPr>
            <a:noAutofit/>
          </a:bodyPr>
          <a:lstStyle/>
          <a:p>
            <a:r>
              <a:rPr lang="en-US" sz="3200" dirty="0"/>
              <a:t>MSC Change: </a:t>
            </a:r>
            <a:r>
              <a:rPr lang="en-US" sz="3200" i="1" dirty="0"/>
              <a:t>Total Claimed Conditions </a:t>
            </a:r>
            <a:r>
              <a:rPr lang="en-US" sz="3200" dirty="0"/>
              <a:t>Field (3 of 3) </a:t>
            </a:r>
          </a:p>
        </p:txBody>
      </p:sp>
      <p:sp>
        <p:nvSpPr>
          <p:cNvPr id="7" name="Content Placeholder 6">
            <a:extLst>
              <a:ext uri="{FF2B5EF4-FFF2-40B4-BE49-F238E27FC236}">
                <a16:creationId xmlns:a16="http://schemas.microsoft.com/office/drawing/2014/main" id="{B9B03335-9473-43F7-9CFB-5ADEDD005308}"/>
              </a:ext>
            </a:extLst>
          </p:cNvPr>
          <p:cNvSpPr>
            <a:spLocks noGrp="1"/>
          </p:cNvSpPr>
          <p:nvPr>
            <p:ph idx="1"/>
          </p:nvPr>
        </p:nvSpPr>
        <p:spPr>
          <a:xfrm>
            <a:off x="457200" y="731520"/>
            <a:ext cx="8458200" cy="5288280"/>
          </a:xfrm>
        </p:spPr>
        <p:txBody>
          <a:bodyPr>
            <a:normAutofit lnSpcReduction="10000"/>
          </a:bodyPr>
          <a:lstStyle/>
          <a:p>
            <a:pPr marL="0" indent="0">
              <a:buNone/>
            </a:pPr>
            <a:r>
              <a:rPr lang="en-US" sz="2800" b="1" dirty="0">
                <a:latin typeface="Arial" panose="020B0604020202020204" pitchFamily="34" charset="0"/>
                <a:cs typeface="Arial" panose="020B0604020202020204" pitchFamily="34" charset="0"/>
              </a:rPr>
              <a:t>If the participant declines to file a VA claim: </a:t>
            </a:r>
          </a:p>
          <a:p>
            <a:pPr marL="0" indent="0">
              <a:buNone/>
            </a:pPr>
            <a:endParaRPr lang="en-US" sz="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dirty="0">
                <a:latin typeface="Arial" panose="020B0604020202020204" pitchFamily="34" charset="0"/>
                <a:cs typeface="Arial" panose="020B0604020202020204" pitchFamily="34" charset="0"/>
              </a:rPr>
              <a:t>The MSC must enter “0” in the </a:t>
            </a:r>
            <a:r>
              <a:rPr lang="en-US" sz="2000" i="1" dirty="0">
                <a:latin typeface="Arial" panose="020B0604020202020204" pitchFamily="34" charset="0"/>
                <a:cs typeface="Arial" panose="020B0604020202020204" pitchFamily="34" charset="0"/>
              </a:rPr>
              <a:t>Number of Claimed Conditions </a:t>
            </a:r>
            <a:r>
              <a:rPr lang="en-US" sz="2000" dirty="0">
                <a:latin typeface="Arial" panose="020B0604020202020204" pitchFamily="34" charset="0"/>
                <a:cs typeface="Arial" panose="020B0604020202020204" pitchFamily="34" charset="0"/>
              </a:rPr>
              <a:t>Field in VTA</a:t>
            </a:r>
          </a:p>
          <a:p>
            <a:pP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dirty="0">
                <a:latin typeface="Arial" panose="020B0604020202020204" pitchFamily="34" charset="0"/>
                <a:cs typeface="Arial" panose="020B0604020202020204" pitchFamily="34" charset="0"/>
              </a:rPr>
              <a:t>This field should reflect “0” </a:t>
            </a:r>
            <a:r>
              <a:rPr lang="en-US" sz="2000" b="1" dirty="0">
                <a:latin typeface="Arial" panose="020B0604020202020204" pitchFamily="34" charset="0"/>
                <a:cs typeface="Arial" panose="020B0604020202020204" pitchFamily="34" charset="0"/>
              </a:rPr>
              <a:t>only </a:t>
            </a:r>
            <a:r>
              <a:rPr lang="en-US" sz="2000" dirty="0">
                <a:latin typeface="Arial" panose="020B0604020202020204" pitchFamily="34" charset="0"/>
                <a:cs typeface="Arial" panose="020B0604020202020204" pitchFamily="34" charset="0"/>
              </a:rPr>
              <a:t>when the participant specifically declines to file a VA Claim</a:t>
            </a:r>
          </a:p>
          <a:p>
            <a:pP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dirty="0">
                <a:latin typeface="Arial" panose="020B0604020202020204" pitchFamily="34" charset="0"/>
                <a:cs typeface="Arial" panose="020B0604020202020204" pitchFamily="34" charset="0"/>
              </a:rPr>
              <a:t>A zero indication in this field will generally serve as an indication to DRAS that a Decline to File Letter should be prepared along with the proposed rating (and no final rating will be prepared) </a:t>
            </a:r>
          </a:p>
          <a:p>
            <a:pP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b="1" i="1" dirty="0">
                <a:latin typeface="Arial" panose="020B0604020202020204" pitchFamily="34" charset="0"/>
                <a:cs typeface="Arial" panose="020B0604020202020204" pitchFamily="34" charset="0"/>
              </a:rPr>
              <a:t>Reminder: </a:t>
            </a:r>
            <a:r>
              <a:rPr lang="en-US" sz="2000" dirty="0">
                <a:latin typeface="Arial" panose="020B0604020202020204" pitchFamily="34" charset="0"/>
                <a:cs typeface="Arial" panose="020B0604020202020204" pitchFamily="34" charset="0"/>
              </a:rPr>
              <a:t>when an IDES participant declines to file a VA claim, the MSCs must ensure that the participant’s decision is documented on a VA Form 21-4138 or 27-0820 (as required by M21-1 III.i.2.D.4.a, Step 5) </a:t>
            </a:r>
          </a:p>
          <a:p>
            <a:pPr>
              <a:buFont typeface="Wingdings" panose="05000000000000000000" pitchFamily="2" charset="2"/>
              <a:buChar char="Ø"/>
            </a:pPr>
            <a:endParaRPr lang="en-US" sz="1600" dirty="0"/>
          </a:p>
        </p:txBody>
      </p:sp>
    </p:spTree>
    <p:extLst>
      <p:ext uri="{BB962C8B-B14F-4D97-AF65-F5344CB8AC3E}">
        <p14:creationId xmlns:p14="http://schemas.microsoft.com/office/powerpoint/2010/main" val="195044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6996E2-852B-4A71-B1DA-5974E033980F}"/>
              </a:ext>
            </a:extLst>
          </p:cNvPr>
          <p:cNvSpPr>
            <a:spLocks noGrp="1"/>
          </p:cNvSpPr>
          <p:nvPr>
            <p:ph type="sldNum" sz="quarter" idx="12"/>
          </p:nvPr>
        </p:nvSpPr>
        <p:spPr/>
        <p:txBody>
          <a:bodyPr/>
          <a:lstStyle/>
          <a:p>
            <a:fld id="{D983F1FA-211D-3044-9E35-958DFBC26156}" type="slidenum">
              <a:rPr lang="en-US" smtClean="0">
                <a:solidFill>
                  <a:prstClr val="white"/>
                </a:solidFill>
              </a:rPr>
              <a:pPr/>
              <a:t>33</a:t>
            </a:fld>
            <a:endParaRPr lang="en-US" dirty="0">
              <a:solidFill>
                <a:prstClr val="white"/>
              </a:solidFill>
            </a:endParaRPr>
          </a:p>
        </p:txBody>
      </p:sp>
      <p:sp>
        <p:nvSpPr>
          <p:cNvPr id="4" name="Title 3">
            <a:extLst>
              <a:ext uri="{FF2B5EF4-FFF2-40B4-BE49-F238E27FC236}">
                <a16:creationId xmlns:a16="http://schemas.microsoft.com/office/drawing/2014/main" id="{9CF83BA7-5740-44A5-89B8-7B14824E7355}"/>
              </a:ext>
            </a:extLst>
          </p:cNvPr>
          <p:cNvSpPr>
            <a:spLocks noGrp="1"/>
          </p:cNvSpPr>
          <p:nvPr>
            <p:ph type="title"/>
          </p:nvPr>
        </p:nvSpPr>
        <p:spPr>
          <a:xfrm>
            <a:off x="-80453" y="0"/>
            <a:ext cx="9144000" cy="731520"/>
          </a:xfrm>
        </p:spPr>
        <p:txBody>
          <a:bodyPr>
            <a:noAutofit/>
          </a:bodyPr>
          <a:lstStyle/>
          <a:p>
            <a:r>
              <a:rPr lang="en-US" sz="3600" dirty="0"/>
              <a:t>DRAS Change: </a:t>
            </a:r>
            <a:r>
              <a:rPr lang="en-US" sz="3600" i="1" dirty="0"/>
              <a:t>Decline to File Letter Date </a:t>
            </a:r>
            <a:r>
              <a:rPr lang="en-US" sz="3600" dirty="0"/>
              <a:t>Field </a:t>
            </a:r>
          </a:p>
        </p:txBody>
      </p:sp>
      <p:sp>
        <p:nvSpPr>
          <p:cNvPr id="7" name="Content Placeholder 6">
            <a:extLst>
              <a:ext uri="{FF2B5EF4-FFF2-40B4-BE49-F238E27FC236}">
                <a16:creationId xmlns:a16="http://schemas.microsoft.com/office/drawing/2014/main" id="{B9B03335-9473-43F7-9CFB-5ADEDD005308}"/>
              </a:ext>
            </a:extLst>
          </p:cNvPr>
          <p:cNvSpPr>
            <a:spLocks noGrp="1"/>
          </p:cNvSpPr>
          <p:nvPr>
            <p:ph idx="1"/>
          </p:nvPr>
        </p:nvSpPr>
        <p:spPr>
          <a:xfrm>
            <a:off x="457200" y="731520"/>
            <a:ext cx="8458200" cy="4831080"/>
          </a:xfrm>
        </p:spPr>
        <p:txBody>
          <a:bodyPr>
            <a:normAutofit/>
          </a:bodyPr>
          <a:lstStyle/>
          <a:p>
            <a:pPr marL="0" indent="0">
              <a:buNone/>
            </a:pPr>
            <a:endParaRPr lang="en-US" sz="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When IDES Participants decline to file a VA claim, M21-1 III.i.2.F.10 requires DRAS to:</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Prepare a proposed rating for PEB purposes only, </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Prepare  a notification letter acknowledging the participant’s decision to decline to file a VA claim and </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clear the EP 689   </a:t>
            </a:r>
          </a:p>
          <a:p>
            <a:pPr lvl="1">
              <a:buFont typeface="Wingdings" panose="05000000000000000000" pitchFamily="2" charset="2"/>
              <a:buChar char="Ø"/>
            </a:pPr>
            <a:endParaRPr lang="en-US" sz="2200" dirty="0">
              <a:latin typeface="Arial" panose="020B0604020202020204" pitchFamily="34" charset="0"/>
              <a:cs typeface="Arial" panose="020B0604020202020204" pitchFamily="34" charset="0"/>
            </a:endParaRPr>
          </a:p>
          <a:p>
            <a:pPr marL="285750" lvl="1">
              <a:buFont typeface="Wingdings" panose="05000000000000000000" pitchFamily="2" charset="2"/>
              <a:buChar char="Ø"/>
            </a:pPr>
            <a:r>
              <a:rPr lang="en-US" sz="2200" dirty="0">
                <a:latin typeface="Arial" panose="020B0604020202020204" pitchFamily="34" charset="0"/>
                <a:cs typeface="Arial" panose="020B0604020202020204" pitchFamily="34" charset="0"/>
              </a:rPr>
              <a:t> Effective immediately, the DRAS must additionally: </a:t>
            </a:r>
          </a:p>
          <a:p>
            <a:pPr marL="800100" lvl="2" indent="-342900"/>
            <a:r>
              <a:rPr lang="en-US" sz="2200" dirty="0">
                <a:latin typeface="Arial" panose="020B0604020202020204" pitchFamily="34" charset="0"/>
                <a:cs typeface="Arial" panose="020B0604020202020204" pitchFamily="34" charset="0"/>
              </a:rPr>
              <a:t>enter the date the of Decline to File Letter in the Decline to File Letter Date field in VTA.   </a:t>
            </a:r>
          </a:p>
          <a:p>
            <a:pPr marL="800100" lvl="2" indent="-342900"/>
            <a:r>
              <a:rPr lang="en-US" sz="2200" dirty="0">
                <a:latin typeface="Arial" panose="020B0604020202020204" pitchFamily="34" charset="0"/>
                <a:cs typeface="Arial" panose="020B0604020202020204" pitchFamily="34" charset="0"/>
              </a:rPr>
              <a:t>This entry must made when the letter as sent--at the same time the proposed rating is provided to the PEB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100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6996E2-852B-4A71-B1DA-5974E033980F}"/>
              </a:ext>
            </a:extLst>
          </p:cNvPr>
          <p:cNvSpPr>
            <a:spLocks noGrp="1"/>
          </p:cNvSpPr>
          <p:nvPr>
            <p:ph type="sldNum" sz="quarter" idx="12"/>
          </p:nvPr>
        </p:nvSpPr>
        <p:spPr/>
        <p:txBody>
          <a:bodyPr/>
          <a:lstStyle/>
          <a:p>
            <a:fld id="{D983F1FA-211D-3044-9E35-958DFBC26156}" type="slidenum">
              <a:rPr lang="en-US" smtClean="0">
                <a:solidFill>
                  <a:prstClr val="white"/>
                </a:solidFill>
              </a:rPr>
              <a:pPr/>
              <a:t>34</a:t>
            </a:fld>
            <a:endParaRPr lang="en-US" dirty="0">
              <a:solidFill>
                <a:prstClr val="white"/>
              </a:solidFill>
            </a:endParaRPr>
          </a:p>
        </p:txBody>
      </p:sp>
      <p:sp>
        <p:nvSpPr>
          <p:cNvPr id="4" name="Title 3">
            <a:extLst>
              <a:ext uri="{FF2B5EF4-FFF2-40B4-BE49-F238E27FC236}">
                <a16:creationId xmlns:a16="http://schemas.microsoft.com/office/drawing/2014/main" id="{9CF83BA7-5740-44A5-89B8-7B14824E7355}"/>
              </a:ext>
            </a:extLst>
          </p:cNvPr>
          <p:cNvSpPr>
            <a:spLocks noGrp="1"/>
          </p:cNvSpPr>
          <p:nvPr>
            <p:ph type="title"/>
          </p:nvPr>
        </p:nvSpPr>
        <p:spPr>
          <a:xfrm>
            <a:off x="-80453" y="0"/>
            <a:ext cx="9144000" cy="731520"/>
          </a:xfrm>
        </p:spPr>
        <p:txBody>
          <a:bodyPr>
            <a:noAutofit/>
          </a:bodyPr>
          <a:lstStyle/>
          <a:p>
            <a:r>
              <a:rPr lang="en-US" sz="3600" dirty="0"/>
              <a:t>DRAS Change: </a:t>
            </a:r>
            <a:r>
              <a:rPr lang="en-US" sz="3600" i="1" dirty="0"/>
              <a:t>Decline to File Letter Date </a:t>
            </a:r>
            <a:r>
              <a:rPr lang="en-US" sz="3600" dirty="0"/>
              <a:t>Field </a:t>
            </a:r>
          </a:p>
        </p:txBody>
      </p:sp>
      <p:sp>
        <p:nvSpPr>
          <p:cNvPr id="7" name="Content Placeholder 6">
            <a:extLst>
              <a:ext uri="{FF2B5EF4-FFF2-40B4-BE49-F238E27FC236}">
                <a16:creationId xmlns:a16="http://schemas.microsoft.com/office/drawing/2014/main" id="{B9B03335-9473-43F7-9CFB-5ADEDD005308}"/>
              </a:ext>
            </a:extLst>
          </p:cNvPr>
          <p:cNvSpPr>
            <a:spLocks noGrp="1"/>
          </p:cNvSpPr>
          <p:nvPr>
            <p:ph idx="1"/>
          </p:nvPr>
        </p:nvSpPr>
        <p:spPr>
          <a:xfrm>
            <a:off x="457200" y="731520"/>
            <a:ext cx="8458200" cy="5288280"/>
          </a:xfrm>
        </p:spPr>
        <p:txBody>
          <a:bodyPr>
            <a:normAutofit fontScale="77500" lnSpcReduction="20000"/>
          </a:bodyPr>
          <a:lstStyle/>
          <a:p>
            <a:pPr marL="0" indent="0">
              <a:buNone/>
            </a:pPr>
            <a:endParaRPr lang="en-US" sz="2400" dirty="0"/>
          </a:p>
          <a:p>
            <a:pPr>
              <a:lnSpc>
                <a:spcPct val="115000"/>
              </a:lnSpc>
              <a:spcBef>
                <a:spcPts val="0"/>
              </a:spcBef>
              <a:buFont typeface="Wingdings" panose="05000000000000000000" pitchFamily="2" charset="2"/>
              <a:buChar char="Ø"/>
              <a:tabLst>
                <a:tab pos="228600" algn="l"/>
              </a:tabLst>
            </a:pPr>
            <a:r>
              <a:rPr lang="en-US" sz="2400" dirty="0">
                <a:latin typeface="Arial" panose="020B0604020202020204" pitchFamily="34" charset="0"/>
                <a:ea typeface="Calibri" panose="020F0502020204030204" pitchFamily="34" charset="0"/>
                <a:cs typeface="Times New Roman" panose="02020603050405020304" pitchFamily="18" charset="0"/>
              </a:rPr>
              <a:t>An entry in the </a:t>
            </a:r>
            <a:r>
              <a:rPr lang="en-US" sz="2400" i="1" dirty="0">
                <a:latin typeface="Arial" panose="020B0604020202020204" pitchFamily="34" charset="0"/>
                <a:ea typeface="Calibri" panose="020F0502020204030204" pitchFamily="34" charset="0"/>
                <a:cs typeface="Times New Roman" panose="02020603050405020304" pitchFamily="18" charset="0"/>
              </a:rPr>
              <a:t>Decline to File Letter Date</a:t>
            </a:r>
            <a:r>
              <a:rPr lang="en-US" sz="2400" dirty="0">
                <a:latin typeface="Arial" panose="020B0604020202020204" pitchFamily="34" charset="0"/>
                <a:ea typeface="Calibri" panose="020F0502020204030204" pitchFamily="34" charset="0"/>
                <a:cs typeface="Times New Roman" panose="02020603050405020304" pitchFamily="18" charset="0"/>
              </a:rPr>
              <a:t> field will now prevent these cases from appearing on the Pending Final Rating Report</a:t>
            </a:r>
          </a:p>
          <a:p>
            <a:pPr>
              <a:lnSpc>
                <a:spcPct val="115000"/>
              </a:lnSpc>
              <a:spcBef>
                <a:spcPts val="0"/>
              </a:spcBef>
              <a:buFont typeface="Wingdings" panose="05000000000000000000" pitchFamily="2" charset="2"/>
              <a:buChar char="Ø"/>
              <a:tabLst>
                <a:tab pos="228600" algn="l"/>
              </a:tabLs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buFont typeface="Wingdings" panose="05000000000000000000" pitchFamily="2" charset="2"/>
              <a:buChar char="Ø"/>
              <a:tabLst>
                <a:tab pos="228600" algn="l"/>
              </a:tabLst>
            </a:pPr>
            <a:r>
              <a:rPr lang="en-US" sz="2400" dirty="0">
                <a:latin typeface="Arial" panose="020B0604020202020204" pitchFamily="34" charset="0"/>
                <a:ea typeface="Calibri" panose="020F0502020204030204" pitchFamily="34" charset="0"/>
                <a:cs typeface="Times New Roman" panose="02020603050405020304" pitchFamily="18" charset="0"/>
              </a:rPr>
              <a:t>In cases in which the DRAS had prepared the decline to file letter prior to this VTA update (and/or cases in which the DRAS inadvertently fails to enter the date the letter is prepared), the case will appear on the final pending reports.   In these instances, the DRAS must: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Symbol" panose="05050102010706020507" pitchFamily="18" charset="2"/>
              <a:buChar char=""/>
              <a:tabLst>
                <a:tab pos="228600" algn="l"/>
              </a:tabLst>
            </a:pPr>
            <a:r>
              <a:rPr lang="en-US" sz="2400" dirty="0">
                <a:latin typeface="Arial" panose="020B0604020202020204" pitchFamily="34" charset="0"/>
                <a:ea typeface="Calibri" panose="020F0502020204030204" pitchFamily="34" charset="0"/>
                <a:cs typeface="Times New Roman" panose="02020603050405020304" pitchFamily="18" charset="0"/>
              </a:rPr>
              <a:t>must </a:t>
            </a:r>
            <a:r>
              <a:rPr lang="en-US" sz="2400" b="1" dirty="0">
                <a:latin typeface="Arial" panose="020B0604020202020204" pitchFamily="34" charset="0"/>
                <a:ea typeface="Calibri" panose="020F0502020204030204" pitchFamily="34" charset="0"/>
                <a:cs typeface="Times New Roman" panose="02020603050405020304" pitchFamily="18" charset="0"/>
              </a:rPr>
              <a:t>not </a:t>
            </a:r>
            <a:r>
              <a:rPr lang="en-US" sz="2400" dirty="0">
                <a:latin typeface="Arial" panose="020B0604020202020204" pitchFamily="34" charset="0"/>
                <a:ea typeface="Calibri" panose="020F0502020204030204" pitchFamily="34" charset="0"/>
                <a:cs typeface="Times New Roman" panose="02020603050405020304" pitchFamily="18" charset="0"/>
              </a:rPr>
              <a:t>enter a VA Benefits Date in VTA; </a:t>
            </a:r>
          </a:p>
          <a:p>
            <a:pPr lvl="1">
              <a:lnSpc>
                <a:spcPct val="115000"/>
              </a:lnSpc>
              <a:spcBef>
                <a:spcPts val="0"/>
              </a:spcBef>
              <a:buFont typeface="Symbol" panose="05050102010706020507" pitchFamily="18" charset="2"/>
              <a:buChar char=""/>
              <a:tabLst>
                <a:tab pos="228600" algn="l"/>
              </a:tabLst>
            </a:pPr>
            <a:r>
              <a:rPr lang="en-US" sz="2400" dirty="0">
                <a:latin typeface="Arial" panose="020B0604020202020204" pitchFamily="34" charset="0"/>
                <a:ea typeface="Calibri" panose="020F0502020204030204" pitchFamily="34" charset="0"/>
                <a:cs typeface="Times New Roman" panose="02020603050405020304" pitchFamily="18" charset="0"/>
              </a:rPr>
              <a:t>enter the </a:t>
            </a:r>
            <a:r>
              <a:rPr lang="en-US" sz="2400" i="1" dirty="0">
                <a:latin typeface="Arial" panose="020B0604020202020204" pitchFamily="34" charset="0"/>
                <a:ea typeface="Calibri" panose="020F0502020204030204" pitchFamily="34" charset="0"/>
                <a:cs typeface="Times New Roman" panose="02020603050405020304" pitchFamily="18" charset="0"/>
              </a:rPr>
              <a:t>Decline to File Letter Date</a:t>
            </a:r>
            <a:r>
              <a:rPr lang="en-US" sz="2400" dirty="0">
                <a:latin typeface="Arial" panose="020B0604020202020204" pitchFamily="34" charset="0"/>
                <a:ea typeface="Calibri" panose="020F0502020204030204" pitchFamily="34" charset="0"/>
                <a:cs typeface="Times New Roman" panose="02020603050405020304" pitchFamily="18" charset="0"/>
              </a:rPr>
              <a:t> in VTA to reflect date of the Decline to File Letter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spcAft>
                <a:spcPts val="1000"/>
              </a:spcAft>
              <a:buFont typeface="Symbol" panose="05050102010706020507" pitchFamily="18" charset="2"/>
              <a:buChar char=""/>
              <a:tabLst>
                <a:tab pos="228600" algn="l"/>
              </a:tabLst>
            </a:pPr>
            <a:r>
              <a:rPr lang="en-US" sz="2400" dirty="0">
                <a:latin typeface="Arial" panose="020B0604020202020204" pitchFamily="34" charset="0"/>
                <a:ea typeface="Calibri" panose="020F0502020204030204" pitchFamily="34" charset="0"/>
                <a:cs typeface="Times New Roman" panose="02020603050405020304" pitchFamily="18" charset="0"/>
              </a:rPr>
              <a:t>Use the </a:t>
            </a:r>
            <a:r>
              <a:rPr lang="en-US" sz="2400" i="1" dirty="0">
                <a:latin typeface="Arial" panose="020B0604020202020204" pitchFamily="34" charset="0"/>
                <a:ea typeface="Calibri" panose="020F0502020204030204" pitchFamily="34" charset="0"/>
                <a:cs typeface="Times New Roman" panose="02020603050405020304" pitchFamily="18" charset="0"/>
              </a:rPr>
              <a:t>Request DoD Research for Possible Disenrollment</a:t>
            </a:r>
            <a:r>
              <a:rPr lang="en-US" sz="2400" dirty="0">
                <a:latin typeface="Arial" panose="020B0604020202020204" pitchFamily="34" charset="0"/>
                <a:ea typeface="Calibri" panose="020F0502020204030204" pitchFamily="34" charset="0"/>
                <a:cs typeface="Times New Roman" panose="02020603050405020304" pitchFamily="18" charset="0"/>
              </a:rPr>
              <a:t> function in VTA to send an email to VTA administrators explaining that the participant declined to file a VA claim and that no final rating will be sent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Important: If the participant submits an application after the initial interview, but before the DRAS prepares the proposed rating, the DRAS must not send the decline to file letter or clear the EP 689</a:t>
            </a:r>
          </a:p>
        </p:txBody>
      </p:sp>
    </p:spTree>
    <p:extLst>
      <p:ext uri="{BB962C8B-B14F-4D97-AF65-F5344CB8AC3E}">
        <p14:creationId xmlns:p14="http://schemas.microsoft.com/office/powerpoint/2010/main" val="3481482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6996E2-852B-4A71-B1DA-5974E033980F}"/>
              </a:ext>
            </a:extLst>
          </p:cNvPr>
          <p:cNvSpPr>
            <a:spLocks noGrp="1"/>
          </p:cNvSpPr>
          <p:nvPr>
            <p:ph type="sldNum" sz="quarter" idx="12"/>
          </p:nvPr>
        </p:nvSpPr>
        <p:spPr/>
        <p:txBody>
          <a:bodyPr/>
          <a:lstStyle/>
          <a:p>
            <a:fld id="{D983F1FA-211D-3044-9E35-958DFBC26156}" type="slidenum">
              <a:rPr lang="en-US" smtClean="0">
                <a:solidFill>
                  <a:prstClr val="white"/>
                </a:solidFill>
              </a:rPr>
              <a:pPr/>
              <a:t>35</a:t>
            </a:fld>
            <a:endParaRPr lang="en-US" dirty="0">
              <a:solidFill>
                <a:prstClr val="white"/>
              </a:solidFill>
            </a:endParaRPr>
          </a:p>
        </p:txBody>
      </p:sp>
      <p:sp>
        <p:nvSpPr>
          <p:cNvPr id="4" name="Title 3">
            <a:extLst>
              <a:ext uri="{FF2B5EF4-FFF2-40B4-BE49-F238E27FC236}">
                <a16:creationId xmlns:a16="http://schemas.microsoft.com/office/drawing/2014/main" id="{9CF83BA7-5740-44A5-89B8-7B14824E7355}"/>
              </a:ext>
            </a:extLst>
          </p:cNvPr>
          <p:cNvSpPr>
            <a:spLocks noGrp="1"/>
          </p:cNvSpPr>
          <p:nvPr>
            <p:ph type="title"/>
          </p:nvPr>
        </p:nvSpPr>
        <p:spPr>
          <a:xfrm>
            <a:off x="-80453" y="0"/>
            <a:ext cx="9144000" cy="731520"/>
          </a:xfrm>
        </p:spPr>
        <p:txBody>
          <a:bodyPr>
            <a:noAutofit/>
          </a:bodyPr>
          <a:lstStyle/>
          <a:p>
            <a:r>
              <a:rPr lang="en-US" sz="3200" dirty="0"/>
              <a:t>Removal of Servicemember Filing VA Claim Field </a:t>
            </a:r>
          </a:p>
        </p:txBody>
      </p:sp>
      <p:sp>
        <p:nvSpPr>
          <p:cNvPr id="7" name="Content Placeholder 6">
            <a:extLst>
              <a:ext uri="{FF2B5EF4-FFF2-40B4-BE49-F238E27FC236}">
                <a16:creationId xmlns:a16="http://schemas.microsoft.com/office/drawing/2014/main" id="{B9B03335-9473-43F7-9CFB-5ADEDD005308}"/>
              </a:ext>
            </a:extLst>
          </p:cNvPr>
          <p:cNvSpPr>
            <a:spLocks noGrp="1"/>
          </p:cNvSpPr>
          <p:nvPr>
            <p:ph idx="1"/>
          </p:nvPr>
        </p:nvSpPr>
        <p:spPr>
          <a:xfrm>
            <a:off x="312295" y="784860"/>
            <a:ext cx="8839200" cy="5288280"/>
          </a:xfrm>
        </p:spPr>
        <p:txBody>
          <a:bodyPr>
            <a:noAutofit/>
          </a:bodyPr>
          <a:lstStyle/>
          <a:p>
            <a:pPr marL="0" indent="0">
              <a:buNone/>
            </a:pPr>
            <a:endParaRPr lang="en-US" sz="800" dirty="0"/>
          </a:p>
          <a:p>
            <a:pPr>
              <a:buFont typeface="Wingdings" panose="05000000000000000000" pitchFamily="2" charset="2"/>
              <a:buChar char="Ø"/>
            </a:pPr>
            <a:r>
              <a:rPr lang="en-US" sz="2000" dirty="0">
                <a:latin typeface="Arial" panose="020B0604020202020204" pitchFamily="34" charset="0"/>
                <a:cs typeface="Arial" panose="020B0604020202020204" pitchFamily="34" charset="0"/>
              </a:rPr>
              <a:t>The </a:t>
            </a:r>
            <a:r>
              <a:rPr lang="en-US" sz="2000" i="1" dirty="0">
                <a:latin typeface="Arial" panose="020B0604020202020204" pitchFamily="34" charset="0"/>
                <a:cs typeface="Arial" panose="020B0604020202020204" pitchFamily="34" charset="0"/>
              </a:rPr>
              <a:t>Servicemember Filing VA Claim </a:t>
            </a:r>
            <a:r>
              <a:rPr lang="en-US" sz="2000" dirty="0">
                <a:latin typeface="Arial" panose="020B0604020202020204" pitchFamily="34" charset="0"/>
                <a:cs typeface="Arial" panose="020B0604020202020204" pitchFamily="34" charset="0"/>
              </a:rPr>
              <a:t>Field has been removed by VTA</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MSCs are no longer required to enter a Yes/No response in the field (the indication in the </a:t>
            </a:r>
            <a:r>
              <a:rPr lang="en-US" sz="2000" i="1" dirty="0">
                <a:latin typeface="Arial" panose="020B0604020202020204" pitchFamily="34" charset="0"/>
                <a:cs typeface="Arial" panose="020B0604020202020204" pitchFamily="34" charset="0"/>
              </a:rPr>
              <a:t>Number of Claimed Conditions</a:t>
            </a:r>
            <a:r>
              <a:rPr lang="en-US" sz="2000" dirty="0">
                <a:latin typeface="Arial" panose="020B0604020202020204" pitchFamily="34" charset="0"/>
                <a:cs typeface="Arial" panose="020B0604020202020204" pitchFamily="34" charset="0"/>
              </a:rPr>
              <a:t> Field now serves this purpose)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This field will no longer determine whether cases appear on the Pending Final Rating Reports (all active duty cases will appear on the final rating report, unless/until the DRAS enters a </a:t>
            </a:r>
            <a:r>
              <a:rPr lang="en-US" sz="2000" i="1" dirty="0">
                <a:latin typeface="Arial" panose="020B0604020202020204" pitchFamily="34" charset="0"/>
                <a:cs typeface="Arial" panose="020B0604020202020204" pitchFamily="34" charset="0"/>
              </a:rPr>
              <a:t>Decline to File Letter Date </a:t>
            </a:r>
          </a:p>
          <a:p>
            <a:pPr lvl="1">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2000" dirty="0">
                <a:latin typeface="Arial" panose="020B0604020202020204" pitchFamily="34" charset="0"/>
                <a:cs typeface="Arial" panose="020B0604020202020204" pitchFamily="34" charset="0"/>
              </a:rPr>
              <a:t>Update to Guidance from April 2019 Teleconference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Handling applications from IDES participants who VA decline to file claims at the initial interview was discussed on the April 2019 IDES/BDD Teleconference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The April guidance has been updated (in the June Read Ahead) to remove all references to the </a:t>
            </a:r>
            <a:r>
              <a:rPr lang="en-US" sz="2000" i="1" dirty="0">
                <a:latin typeface="Arial" panose="020B0604020202020204" pitchFamily="34" charset="0"/>
                <a:cs typeface="Arial" panose="020B0604020202020204" pitchFamily="34" charset="0"/>
              </a:rPr>
              <a:t>Service Member Filing VA Claim</a:t>
            </a:r>
            <a:r>
              <a:rPr lang="en-US" sz="2000" dirty="0">
                <a:latin typeface="Arial" panose="020B0604020202020204" pitchFamily="34" charset="0"/>
                <a:cs typeface="Arial" panose="020B0604020202020204" pitchFamily="34" charset="0"/>
              </a:rPr>
              <a:t> field; however, all other requirements remain applicable </a:t>
            </a:r>
            <a:endParaRPr lang="en-US" sz="2000" dirty="0"/>
          </a:p>
        </p:txBody>
      </p:sp>
    </p:spTree>
    <p:extLst>
      <p:ext uri="{BB962C8B-B14F-4D97-AF65-F5344CB8AC3E}">
        <p14:creationId xmlns:p14="http://schemas.microsoft.com/office/powerpoint/2010/main" val="4234028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36</a:t>
            </a:fld>
            <a:endParaRPr lang="en-US" dirty="0">
              <a:solidFill>
                <a:prstClr val="white"/>
              </a:solidFill>
            </a:endParaRPr>
          </a:p>
        </p:txBody>
      </p:sp>
      <p:sp>
        <p:nvSpPr>
          <p:cNvPr id="5" name="Rectangle 4"/>
          <p:cNvSpPr/>
          <p:nvPr/>
        </p:nvSpPr>
        <p:spPr>
          <a:xfrm>
            <a:off x="990600" y="2445365"/>
            <a:ext cx="7162800" cy="707886"/>
          </a:xfrm>
          <a:prstGeom prst="rect">
            <a:avLst/>
          </a:prstGeom>
        </p:spPr>
        <p:txBody>
          <a:bodyPr wrap="square">
            <a:spAutoFit/>
          </a:bodyPr>
          <a:lstStyle/>
          <a:p>
            <a:pPr algn="ctr"/>
            <a:r>
              <a:rPr lang="en-US" sz="4000" b="1" dirty="0">
                <a:solidFill>
                  <a:prstClr val="black"/>
                </a:solidFill>
                <a:ea typeface="MS ????"/>
              </a:rPr>
              <a:t>BDD Topics for Discussion</a:t>
            </a:r>
            <a:endParaRPr lang="en-US" sz="3200" b="1" dirty="0">
              <a:solidFill>
                <a:prstClr val="black"/>
              </a:solidFill>
              <a:ea typeface="Times New Roman"/>
            </a:endParaRPr>
          </a:p>
        </p:txBody>
      </p:sp>
    </p:spTree>
    <p:extLst>
      <p:ext uri="{BB962C8B-B14F-4D97-AF65-F5344CB8AC3E}">
        <p14:creationId xmlns:p14="http://schemas.microsoft.com/office/powerpoint/2010/main" val="3609505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37</a:t>
            </a:fld>
            <a:endParaRPr lang="en-US" dirty="0">
              <a:solidFill>
                <a:prstClr val="white"/>
              </a:solidFill>
            </a:endParaRPr>
          </a:p>
        </p:txBody>
      </p:sp>
      <p:sp>
        <p:nvSpPr>
          <p:cNvPr id="4" name="Title 3"/>
          <p:cNvSpPr>
            <a:spLocks noGrp="1"/>
          </p:cNvSpPr>
          <p:nvPr>
            <p:ph type="title"/>
          </p:nvPr>
        </p:nvSpPr>
        <p:spPr/>
        <p:txBody>
          <a:bodyPr>
            <a:noAutofit/>
          </a:bodyPr>
          <a:lstStyle/>
          <a:p>
            <a:r>
              <a:rPr lang="en-US" sz="4000" dirty="0"/>
              <a:t>Routing In-Service Ratings for BDD Claims</a:t>
            </a:r>
          </a:p>
        </p:txBody>
      </p:sp>
      <p:sp>
        <p:nvSpPr>
          <p:cNvPr id="5" name="Rectangle 4">
            <a:extLst>
              <a:ext uri="{FF2B5EF4-FFF2-40B4-BE49-F238E27FC236}">
                <a16:creationId xmlns:a16="http://schemas.microsoft.com/office/drawing/2014/main" id="{16438711-50B0-4214-ADA7-339AC586C436}"/>
              </a:ext>
            </a:extLst>
          </p:cNvPr>
          <p:cNvSpPr/>
          <p:nvPr/>
        </p:nvSpPr>
        <p:spPr>
          <a:xfrm>
            <a:off x="332510" y="771465"/>
            <a:ext cx="8686800" cy="5324535"/>
          </a:xfrm>
          <a:prstGeom prst="rect">
            <a:avLst/>
          </a:prstGeom>
        </p:spPr>
        <p:txBody>
          <a:bodyPr wrap="square">
            <a:spAutoFit/>
          </a:bodyPr>
          <a:lstStyle/>
          <a:p>
            <a:pPr marL="342900" indent="-342900">
              <a:buFont typeface="Wingdings" panose="05000000000000000000" pitchFamily="2" charset="2"/>
              <a:buChar char="Ø"/>
            </a:pPr>
            <a:r>
              <a:rPr lang="en-US" sz="2000" dirty="0">
                <a:solidFill>
                  <a:srgbClr val="000000"/>
                </a:solidFill>
                <a:latin typeface="Arial" panose="020B0604020202020204" pitchFamily="34" charset="0"/>
                <a:ea typeface="Times New Roman" panose="02020603050405020304" pitchFamily="18" charset="0"/>
              </a:rPr>
              <a:t>In-service rating decisions are routed by NWQ the day following discharge (which should also be the date of claim in VBMS) for award action.  We have received several inquiries regarding BDD claims being prematurely routed to ROs. Premature routing is a result of the claim being in the incorrect life cycle and/or having an incorrect DOC (should be RAD+1). For the claim to be properly routed when the only pending action left is promulgation, the lifecycle must show Awaiting Award and the DOC must show RAD +1  </a:t>
            </a:r>
          </a:p>
          <a:p>
            <a:pPr marL="342900" indent="-342900">
              <a:buFont typeface="Wingdings" panose="05000000000000000000" pitchFamily="2" charset="2"/>
              <a:buChar char="Ø"/>
            </a:pPr>
            <a:endParaRPr lang="en-US" sz="2000" dirty="0">
              <a:solidFill>
                <a:srgbClr val="000000"/>
              </a:solidFill>
              <a:latin typeface="Arial" panose="020B0604020202020204" pitchFamily="34" charset="0"/>
              <a:ea typeface="Times New Roman" panose="02020603050405020304" pitchFamily="18" charset="0"/>
            </a:endParaRPr>
          </a:p>
          <a:p>
            <a:pPr marL="342900" indent="-342900">
              <a:buFont typeface="Wingdings" panose="05000000000000000000" pitchFamily="2" charset="2"/>
              <a:buChar char="Ø"/>
            </a:pPr>
            <a:r>
              <a:rPr lang="en-US" sz="2000" dirty="0">
                <a:solidFill>
                  <a:srgbClr val="000000"/>
                </a:solidFill>
                <a:latin typeface="Arial" panose="020B0604020202020204" pitchFamily="34" charset="0"/>
                <a:ea typeface="Times New Roman" panose="02020603050405020304" pitchFamily="18" charset="0"/>
              </a:rPr>
              <a:t>This lifecycle is automatically generated upon completion of the rating decision. Placing a tracked item after the rating decision has been completed (such as waiting for DD214/service verification) will place the claim back into development status which will result in premature routing. BDD claims processors are reminded to not create additional tracked items after the in-service rating decision has been completed. If a claim is received in error, check for the correct DOC and ensure the claim is placed back into the correct life cycle</a:t>
            </a:r>
          </a:p>
        </p:txBody>
      </p:sp>
    </p:spTree>
    <p:extLst>
      <p:ext uri="{BB962C8B-B14F-4D97-AF65-F5344CB8AC3E}">
        <p14:creationId xmlns:p14="http://schemas.microsoft.com/office/powerpoint/2010/main" val="2283288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Autofit/>
          </a:bodyPr>
          <a:lstStyle/>
          <a:p>
            <a:r>
              <a:rPr lang="en-US" sz="4000" dirty="0"/>
              <a:t>Routing In-Service Ratings for BDD Claims</a:t>
            </a:r>
          </a:p>
        </p:txBody>
      </p:sp>
      <p:sp>
        <p:nvSpPr>
          <p:cNvPr id="2" name="Rectangle 1">
            <a:extLst>
              <a:ext uri="{FF2B5EF4-FFF2-40B4-BE49-F238E27FC236}">
                <a16:creationId xmlns:a16="http://schemas.microsoft.com/office/drawing/2014/main" id="{9BC70EA7-60E6-4D6E-9A33-218AED9F9276}"/>
              </a:ext>
            </a:extLst>
          </p:cNvPr>
          <p:cNvSpPr/>
          <p:nvPr/>
        </p:nvSpPr>
        <p:spPr>
          <a:xfrm>
            <a:off x="228600" y="686550"/>
            <a:ext cx="8686800" cy="1107996"/>
          </a:xfrm>
          <a:prstGeom prst="rect">
            <a:avLst/>
          </a:prstGeom>
        </p:spPr>
        <p:txBody>
          <a:bodyPr wrap="square">
            <a:spAutoFit/>
          </a:bodyPr>
          <a:lstStyle/>
          <a:p>
            <a:pPr marL="342900" indent="-342900">
              <a:buFont typeface="Wingdings" panose="05000000000000000000" pitchFamily="2" charset="2"/>
              <a:buChar char="Ø"/>
            </a:pPr>
            <a:r>
              <a:rPr lang="en-US" sz="2200" dirty="0">
                <a:latin typeface="Arial" panose="020B0604020202020204" pitchFamily="34" charset="0"/>
                <a:cs typeface="Arial" panose="020B0604020202020204" pitchFamily="34" charset="0"/>
              </a:rPr>
              <a:t>Below is further information from NWQ. In order to update the lifecycle, the user needs to complete the work item, see the screenshot below for reference</a:t>
            </a:r>
          </a:p>
        </p:txBody>
      </p:sp>
      <p:pic>
        <p:nvPicPr>
          <p:cNvPr id="6" name="Picture 5">
            <a:extLst>
              <a:ext uri="{FF2B5EF4-FFF2-40B4-BE49-F238E27FC236}">
                <a16:creationId xmlns:a16="http://schemas.microsoft.com/office/drawing/2014/main" id="{22471251-CA09-48BD-BB22-B6EFF90494E3}"/>
              </a:ext>
            </a:extLst>
          </p:cNvPr>
          <p:cNvPicPr>
            <a:picLocks noChangeAspect="1"/>
          </p:cNvPicPr>
          <p:nvPr/>
        </p:nvPicPr>
        <p:blipFill>
          <a:blip r:embed="rId2"/>
          <a:stretch>
            <a:fillRect/>
          </a:stretch>
        </p:blipFill>
        <p:spPr>
          <a:xfrm>
            <a:off x="381000" y="1794546"/>
            <a:ext cx="8077524" cy="4376904"/>
          </a:xfrm>
          <a:prstGeom prst="rect">
            <a:avLst/>
          </a:prstGeom>
        </p:spPr>
      </p:pic>
    </p:spTree>
    <p:extLst>
      <p:ext uri="{BB962C8B-B14F-4D97-AF65-F5344CB8AC3E}">
        <p14:creationId xmlns:p14="http://schemas.microsoft.com/office/powerpoint/2010/main" val="699569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Autofit/>
          </a:bodyPr>
          <a:lstStyle/>
          <a:p>
            <a:r>
              <a:rPr lang="en-US" sz="4000" dirty="0"/>
              <a:t>BDD Claims Establishment</a:t>
            </a:r>
          </a:p>
        </p:txBody>
      </p:sp>
      <p:sp>
        <p:nvSpPr>
          <p:cNvPr id="8" name="Rectangle 7">
            <a:extLst>
              <a:ext uri="{FF2B5EF4-FFF2-40B4-BE49-F238E27FC236}">
                <a16:creationId xmlns:a16="http://schemas.microsoft.com/office/drawing/2014/main" id="{6A0B9428-F69F-4A66-97B7-83F38F4F5AB0}"/>
              </a:ext>
            </a:extLst>
          </p:cNvPr>
          <p:cNvSpPr/>
          <p:nvPr/>
        </p:nvSpPr>
        <p:spPr>
          <a:xfrm>
            <a:off x="102550" y="665454"/>
            <a:ext cx="8998860" cy="2554545"/>
          </a:xfrm>
          <a:prstGeom prst="rect">
            <a:avLst/>
          </a:prstGeom>
        </p:spPr>
        <p:txBody>
          <a:bodyPr wrap="square">
            <a:spAutoFit/>
          </a:bodyPr>
          <a:lstStyle/>
          <a:p>
            <a:pPr marL="342900" indent="-342900">
              <a:buFont typeface="Wingdings" panose="05000000000000000000" pitchFamily="2" charset="2"/>
              <a:buChar char="Ø"/>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We have received reports about BDD claims being incorrectly established and developed. As a reminder, all claims meeting the BDD requirements per </a:t>
            </a:r>
            <a:r>
              <a:rPr lang="en-US" sz="20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M21-1 III.i.2.A.1.d</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should be established as an EP 336 with a </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BDD</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claim label per </a:t>
            </a:r>
            <a:r>
              <a:rPr lang="en-US" sz="20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M21-1 III.i.2.A.2.c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intake site must change the diary 336 EP to the proper EP and claim label as shown in the table below </a:t>
            </a: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after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all development actions have been taken per </a:t>
            </a:r>
            <a:r>
              <a:rPr lang="en-US" sz="20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M21-1 III.i.2.A.2.d</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p:txBody>
      </p:sp>
      <p:graphicFrame>
        <p:nvGraphicFramePr>
          <p:cNvPr id="10" name="Table 9">
            <a:extLst>
              <a:ext uri="{FF2B5EF4-FFF2-40B4-BE49-F238E27FC236}">
                <a16:creationId xmlns:a16="http://schemas.microsoft.com/office/drawing/2014/main" id="{D23CA397-FC78-4FED-BAC7-C4F3DFAA0BC2}"/>
              </a:ext>
            </a:extLst>
          </p:cNvPr>
          <p:cNvGraphicFramePr>
            <a:graphicFrameLocks noGrp="1"/>
          </p:cNvGraphicFramePr>
          <p:nvPr>
            <p:extLst>
              <p:ext uri="{D42A27DB-BD31-4B8C-83A1-F6EECF244321}">
                <p14:modId xmlns:p14="http://schemas.microsoft.com/office/powerpoint/2010/main" val="125223324"/>
              </p:ext>
            </p:extLst>
          </p:nvPr>
        </p:nvGraphicFramePr>
        <p:xfrm>
          <a:off x="304800" y="3200400"/>
          <a:ext cx="8382000" cy="1828800"/>
        </p:xfrm>
        <a:graphic>
          <a:graphicData uri="http://schemas.openxmlformats.org/drawingml/2006/table">
            <a:tbl>
              <a:tblPr firstRow="1" firstCol="1" bandRow="1"/>
              <a:tblGrid>
                <a:gridCol w="4191000">
                  <a:extLst>
                    <a:ext uri="{9D8B030D-6E8A-4147-A177-3AD203B41FA5}">
                      <a16:colId xmlns:a16="http://schemas.microsoft.com/office/drawing/2014/main" val="1218001038"/>
                    </a:ext>
                  </a:extLst>
                </a:gridCol>
                <a:gridCol w="4191000">
                  <a:extLst>
                    <a:ext uri="{9D8B030D-6E8A-4147-A177-3AD203B41FA5}">
                      <a16:colId xmlns:a16="http://schemas.microsoft.com/office/drawing/2014/main" val="3028706315"/>
                    </a:ext>
                  </a:extLst>
                </a:gridCol>
              </a:tblGrid>
              <a:tr h="0">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Claim Type</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tcPr>
                </a:tc>
                <a:tc>
                  <a:txBody>
                    <a:bodyPr/>
                    <a:lstStyle/>
                    <a:p>
                      <a:pPr marL="0" marR="0" algn="ctr">
                        <a:spcBef>
                          <a:spcPts val="0"/>
                        </a:spcBef>
                        <a:spcAft>
                          <a:spcPts val="0"/>
                        </a:spcAft>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BDD EP - Claim Label</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645154176"/>
                  </a:ext>
                </a:extLst>
              </a:tr>
              <a:tr h="0">
                <a:tc>
                  <a:txBody>
                    <a:bodyPr/>
                    <a:lstStyle/>
                    <a:p>
                      <a:pPr marL="0" marR="0" algn="ctr">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Original</a:t>
                      </a:r>
                    </a:p>
                  </a:txBody>
                  <a:tcPr marL="0" marR="0" marT="0" marB="0" anchor="ctr">
                    <a:lnL>
                      <a:noFill/>
                    </a:lnL>
                    <a:lnR>
                      <a:noFill/>
                    </a:lnR>
                    <a:lnT>
                      <a:noFill/>
                    </a:lnT>
                    <a:lnB>
                      <a:noFill/>
                    </a:lnB>
                  </a:tcPr>
                </a:tc>
                <a:tc>
                  <a: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110 - BDD-Initial</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a:t>
                      </a:r>
                    </a:p>
                    <a:p>
                      <a:pPr marL="342900" marR="0" lvl="0" indent="-342900">
                        <a:spcBef>
                          <a:spcPts val="0"/>
                        </a:spcBef>
                        <a:spcAft>
                          <a:spcPts val="0"/>
                        </a:spcAft>
                        <a:buSzPts val="1000"/>
                        <a:buFont typeface="Symbol" panose="05050102010706020507" pitchFamily="18" charset="2"/>
                        <a:buChar char=""/>
                        <a:tabLst>
                          <a:tab pos="457200" algn="l"/>
                        </a:tabLst>
                      </a:pP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010 - BDD-Initial 8+ issues</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540084560"/>
                  </a:ext>
                </a:extLst>
              </a:tr>
              <a:tr h="0">
                <a:tc>
                  <a: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new SC</a:t>
                      </a: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reopened, or</a:t>
                      </a: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evaluation</a:t>
                      </a:r>
                    </a:p>
                  </a:txBody>
                  <a:tcPr marL="0" marR="0" marT="0" marB="0" anchor="ctr">
                    <a:lnL>
                      <a:noFill/>
                    </a:lnL>
                    <a:lnR>
                      <a:noFill/>
                    </a:lnR>
                    <a:lnT>
                      <a:noFill/>
                    </a:lnT>
                    <a:lnB>
                      <a:noFill/>
                    </a:lnB>
                  </a:tcPr>
                </a:tc>
                <a:tc>
                  <a:txBody>
                    <a:bodyPr/>
                    <a:lstStyle/>
                    <a:p>
                      <a:pPr marL="0" marR="0">
                        <a:spcBef>
                          <a:spcPts val="0"/>
                        </a:spcBef>
                        <a:spcAft>
                          <a:spcPts val="0"/>
                        </a:spcAft>
                      </a:pP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020 - BDD-Supplemental</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643318870"/>
                  </a:ext>
                </a:extLst>
              </a:tr>
            </a:tbl>
          </a:graphicData>
        </a:graphic>
      </p:graphicFrame>
      <p:sp>
        <p:nvSpPr>
          <p:cNvPr id="11" name="Rectangle 10">
            <a:extLst>
              <a:ext uri="{FF2B5EF4-FFF2-40B4-BE49-F238E27FC236}">
                <a16:creationId xmlns:a16="http://schemas.microsoft.com/office/drawing/2014/main" id="{8FCFBC6F-B3E6-4C0C-BD18-282632DC10B7}"/>
              </a:ext>
            </a:extLst>
          </p:cNvPr>
          <p:cNvSpPr/>
          <p:nvPr/>
        </p:nvSpPr>
        <p:spPr>
          <a:xfrm>
            <a:off x="304800" y="5105400"/>
            <a:ext cx="8534400" cy="1015663"/>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Note:  </a:t>
            </a:r>
            <a:r>
              <a:rPr lang="en-US" sz="2000" dirty="0">
                <a:latin typeface="Arial" panose="020B0604020202020204" pitchFamily="34" charset="0"/>
                <a:cs typeface="Arial" panose="020B0604020202020204" pitchFamily="34" charset="0"/>
              </a:rPr>
              <a:t>If the diary 336 EP has matured to a pending EP (i.e. the suspense date of RAD+1 has been reached), the pending EP must also be changed to the proper EP and claim label in the table above.</a:t>
            </a:r>
          </a:p>
        </p:txBody>
      </p:sp>
    </p:spTree>
    <p:extLst>
      <p:ext uri="{BB962C8B-B14F-4D97-AF65-F5344CB8AC3E}">
        <p14:creationId xmlns:p14="http://schemas.microsoft.com/office/powerpoint/2010/main" val="2788179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 (3 of 4)</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4</a:t>
            </a:fld>
            <a:endParaRPr lang="en-US" dirty="0">
              <a:solidFill>
                <a:prstClr val="white"/>
              </a:solidFill>
            </a:endParaRPr>
          </a:p>
        </p:txBody>
      </p:sp>
      <p:sp>
        <p:nvSpPr>
          <p:cNvPr id="4" name="Rectangle 3"/>
          <p:cNvSpPr/>
          <p:nvPr/>
        </p:nvSpPr>
        <p:spPr>
          <a:xfrm>
            <a:off x="244366" y="965438"/>
            <a:ext cx="7646645" cy="4231928"/>
          </a:xfrm>
          <a:prstGeom prst="rect">
            <a:avLst/>
          </a:prstGeom>
        </p:spPr>
        <p:txBody>
          <a:bodyPr wrap="none">
            <a:spAutoFit/>
          </a:bodyPr>
          <a:lstStyle/>
          <a:p>
            <a:pPr marL="457200" indent="-339725">
              <a:buFont typeface="Wingdings" panose="05000000000000000000" pitchFamily="2" charset="2"/>
              <a:buChar char="Ø"/>
            </a:pPr>
            <a:r>
              <a:rPr lang="en-US" sz="2800" dirty="0">
                <a:solidFill>
                  <a:srgbClr val="000000"/>
                </a:solidFill>
                <a:latin typeface="Arial"/>
                <a:ea typeface="Times New Roman"/>
              </a:rPr>
              <a:t>VTA Reminders</a:t>
            </a:r>
          </a:p>
          <a:p>
            <a:pPr marL="914400" lvl="1" indent="-4572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VTA Access</a:t>
            </a:r>
          </a:p>
          <a:p>
            <a:pPr marL="914400" lvl="1" indent="-4572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VTA Version 2.4.3 </a:t>
            </a:r>
          </a:p>
          <a:p>
            <a:pPr marL="914400" lvl="1" indent="-4572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VTA Training </a:t>
            </a:r>
          </a:p>
          <a:p>
            <a:pPr marL="914400" lvl="1" indent="-4572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VTA Addendum</a:t>
            </a:r>
          </a:p>
          <a:p>
            <a:pPr lvl="1"/>
            <a:endParaRPr lang="en-US" sz="2100" dirty="0">
              <a:solidFill>
                <a:srgbClr val="000000"/>
              </a:solidFill>
              <a:latin typeface="Arial" panose="020B0604020202020204" pitchFamily="34" charset="0"/>
              <a:cs typeface="Arial" panose="020B0604020202020204" pitchFamily="34" charset="0"/>
            </a:endParaRPr>
          </a:p>
          <a:p>
            <a:pPr marL="457200" lvl="0" indent="-339725">
              <a:buFont typeface="Wingdings" panose="05000000000000000000" pitchFamily="2" charset="2"/>
              <a:buChar char="Ø"/>
            </a:pPr>
            <a:r>
              <a:rPr lang="en-US" sz="2800" dirty="0">
                <a:solidFill>
                  <a:srgbClr val="000000"/>
                </a:solidFill>
                <a:latin typeface="Arial"/>
                <a:ea typeface="Times New Roman"/>
              </a:rPr>
              <a:t>BDD Specific Topics</a:t>
            </a:r>
            <a:endParaRPr lang="en-US" sz="2100" dirty="0">
              <a:solidFill>
                <a:srgbClr val="00000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Routing In-Service Ratings for BDD Claims</a:t>
            </a:r>
          </a:p>
          <a:p>
            <a:pPr marL="914400" lvl="1" indent="-4572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BDD Claims Establishment</a:t>
            </a:r>
          </a:p>
          <a:p>
            <a:pPr marL="914400" lvl="1" indent="-4572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Current Program Timeliness</a:t>
            </a:r>
          </a:p>
          <a:p>
            <a:pPr marL="914400" lvl="1" indent="-4572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Questions from the Pre-Discharge BDD Mailbox</a:t>
            </a:r>
            <a:endParaRPr lang="en-US" sz="3200" u="sng" dirty="0">
              <a:solidFill>
                <a:srgbClr val="000000"/>
              </a:solidFill>
              <a:latin typeface="Arial"/>
              <a:ea typeface="Times New Roman"/>
            </a:endParaRPr>
          </a:p>
        </p:txBody>
      </p:sp>
    </p:spTree>
    <p:extLst>
      <p:ext uri="{BB962C8B-B14F-4D97-AF65-F5344CB8AC3E}">
        <p14:creationId xmlns:p14="http://schemas.microsoft.com/office/powerpoint/2010/main" val="2322875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Current Program Timeliness</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40</a:t>
            </a:fld>
            <a:endParaRPr lang="en-US" dirty="0">
              <a:solidFill>
                <a:prstClr val="white"/>
              </a:solidFill>
            </a:endParaRPr>
          </a:p>
        </p:txBody>
      </p:sp>
      <p:sp>
        <p:nvSpPr>
          <p:cNvPr id="10" name="Rectangle 9">
            <a:extLst>
              <a:ext uri="{FF2B5EF4-FFF2-40B4-BE49-F238E27FC236}">
                <a16:creationId xmlns:a16="http://schemas.microsoft.com/office/drawing/2014/main" id="{B4ED8B2F-3B65-47BD-BCA9-25434054E285}"/>
              </a:ext>
            </a:extLst>
          </p:cNvPr>
          <p:cNvSpPr/>
          <p:nvPr/>
        </p:nvSpPr>
        <p:spPr>
          <a:xfrm>
            <a:off x="325580" y="976745"/>
            <a:ext cx="8686800" cy="1446550"/>
          </a:xfrm>
          <a:prstGeom prst="rect">
            <a:avLst/>
          </a:prstGeom>
        </p:spPr>
        <p:txBody>
          <a:bodyPr wrap="square">
            <a:spAutoFit/>
          </a:bodyPr>
          <a:lstStyle/>
          <a:p>
            <a:pPr marL="342900" indent="-342900">
              <a:buFont typeface="Wingdings" panose="05000000000000000000" pitchFamily="2" charset="2"/>
              <a:buChar char="Ø"/>
            </a:pPr>
            <a:r>
              <a:rPr lang="en-US" sz="2200" dirty="0">
                <a:latin typeface="Arial" panose="020B0604020202020204" pitchFamily="34" charset="0"/>
                <a:cs typeface="Arial" panose="020B0604020202020204" pitchFamily="34" charset="0"/>
              </a:rPr>
              <a:t>As outreach specialists and VA’s frontline contact with SMs and</a:t>
            </a:r>
          </a:p>
          <a:p>
            <a:r>
              <a:rPr lang="en-US" sz="2200" dirty="0">
                <a:latin typeface="Arial" panose="020B0604020202020204" pitchFamily="34" charset="0"/>
                <a:cs typeface="Arial" panose="020B0604020202020204" pitchFamily="34" charset="0"/>
              </a:rPr>
              <a:t>Veterans, it is vital that we are realistic in our communications regarding claims processing times. Below is the current program timeliness data as of June 5, 2019</a:t>
            </a:r>
          </a:p>
        </p:txBody>
      </p:sp>
      <p:graphicFrame>
        <p:nvGraphicFramePr>
          <p:cNvPr id="4" name="Table 3">
            <a:extLst>
              <a:ext uri="{FF2B5EF4-FFF2-40B4-BE49-F238E27FC236}">
                <a16:creationId xmlns:a16="http://schemas.microsoft.com/office/drawing/2014/main" id="{6CE444FD-41E7-497A-922A-F59FE7680CB5}"/>
              </a:ext>
            </a:extLst>
          </p:cNvPr>
          <p:cNvGraphicFramePr>
            <a:graphicFrameLocks noGrp="1"/>
          </p:cNvGraphicFramePr>
          <p:nvPr>
            <p:extLst>
              <p:ext uri="{D42A27DB-BD31-4B8C-83A1-F6EECF244321}">
                <p14:modId xmlns:p14="http://schemas.microsoft.com/office/powerpoint/2010/main" val="2397620378"/>
              </p:ext>
            </p:extLst>
          </p:nvPr>
        </p:nvGraphicFramePr>
        <p:xfrm>
          <a:off x="1066800" y="2744720"/>
          <a:ext cx="6219825" cy="3123921"/>
        </p:xfrm>
        <a:graphic>
          <a:graphicData uri="http://schemas.openxmlformats.org/drawingml/2006/table">
            <a:tbl>
              <a:tblPr firstRow="1" firstCol="1" bandRow="1"/>
              <a:tblGrid>
                <a:gridCol w="4572000">
                  <a:extLst>
                    <a:ext uri="{9D8B030D-6E8A-4147-A177-3AD203B41FA5}">
                      <a16:colId xmlns:a16="http://schemas.microsoft.com/office/drawing/2014/main" val="321766467"/>
                    </a:ext>
                  </a:extLst>
                </a:gridCol>
                <a:gridCol w="1647825">
                  <a:extLst>
                    <a:ext uri="{9D8B030D-6E8A-4147-A177-3AD203B41FA5}">
                      <a16:colId xmlns:a16="http://schemas.microsoft.com/office/drawing/2014/main" val="2151028510"/>
                    </a:ext>
                  </a:extLst>
                </a:gridCol>
              </a:tblGrid>
              <a:tr h="563601">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June 5, 2019</a:t>
                      </a:r>
                      <a:endParaRPr lang="en-US" sz="2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BDD</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888415"/>
                  </a:ext>
                </a:extLst>
              </a:tr>
              <a:tr h="301370">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Completed FYTD</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7,380</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093615"/>
                  </a:ext>
                </a:extLst>
              </a:tr>
              <a:tr h="301370">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Receipts FYTD</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24,157</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3096421"/>
                  </a:ext>
                </a:extLst>
              </a:tr>
              <a:tr h="301370">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Pending</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4,330</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483903"/>
                  </a:ext>
                </a:extLst>
              </a:tr>
              <a:tr h="301370">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 Pending &gt;125 Days</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4,537</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235775"/>
                  </a:ext>
                </a:extLst>
              </a:tr>
              <a:tr h="301370">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 Pending &gt;125 Days</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61.5%</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327855"/>
                  </a:ext>
                </a:extLst>
              </a:tr>
              <a:tr h="301370">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Average Days Pending</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75.1</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090308"/>
                  </a:ext>
                </a:extLst>
              </a:tr>
              <a:tr h="301370">
                <a:tc>
                  <a:txBody>
                    <a:bodyPr/>
                    <a:lstStyle/>
                    <a:p>
                      <a:pPr marL="0" marR="0">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rPr>
                        <a:t>Avg. Days to Complete FYTD</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rPr>
                        <a:t>35.90</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275302"/>
                  </a:ext>
                </a:extLst>
              </a:tr>
            </a:tbl>
          </a:graphicData>
        </a:graphic>
      </p:graphicFrame>
    </p:spTree>
    <p:extLst>
      <p:ext uri="{BB962C8B-B14F-4D97-AF65-F5344CB8AC3E}">
        <p14:creationId xmlns:p14="http://schemas.microsoft.com/office/powerpoint/2010/main" val="3752413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41</a:t>
            </a:fld>
            <a:endParaRPr lang="en-US" dirty="0">
              <a:solidFill>
                <a:prstClr val="white"/>
              </a:solidFill>
            </a:endParaRPr>
          </a:p>
        </p:txBody>
      </p:sp>
      <p:sp>
        <p:nvSpPr>
          <p:cNvPr id="4" name="Title 3"/>
          <p:cNvSpPr>
            <a:spLocks noGrp="1"/>
          </p:cNvSpPr>
          <p:nvPr>
            <p:ph type="title"/>
          </p:nvPr>
        </p:nvSpPr>
        <p:spPr/>
        <p:txBody>
          <a:bodyPr>
            <a:noAutofit/>
          </a:bodyPr>
          <a:lstStyle/>
          <a:p>
            <a:r>
              <a:rPr lang="en-US" sz="4000" dirty="0"/>
              <a:t>Questions from the Pre-D/BDD Mailbox</a:t>
            </a:r>
          </a:p>
        </p:txBody>
      </p:sp>
      <p:sp>
        <p:nvSpPr>
          <p:cNvPr id="5" name="Rectangle 4">
            <a:extLst>
              <a:ext uri="{FF2B5EF4-FFF2-40B4-BE49-F238E27FC236}">
                <a16:creationId xmlns:a16="http://schemas.microsoft.com/office/drawing/2014/main" id="{C5FCC600-D6CB-4202-A79C-6F36E30E9374}"/>
              </a:ext>
            </a:extLst>
          </p:cNvPr>
          <p:cNvSpPr/>
          <p:nvPr/>
        </p:nvSpPr>
        <p:spPr>
          <a:xfrm>
            <a:off x="533400" y="1219200"/>
            <a:ext cx="5728859" cy="461665"/>
          </a:xfrm>
          <a:prstGeom prst="rect">
            <a:avLst/>
          </a:prstGeom>
        </p:spPr>
        <p:txBody>
          <a:bodyPr wrap="square">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3 Questions and Answers</a:t>
            </a:r>
          </a:p>
        </p:txBody>
      </p:sp>
    </p:spTree>
    <p:extLst>
      <p:ext uri="{BB962C8B-B14F-4D97-AF65-F5344CB8AC3E}">
        <p14:creationId xmlns:p14="http://schemas.microsoft.com/office/powerpoint/2010/main" val="3761705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Misc and Open Floor</a:t>
            </a:r>
          </a:p>
        </p:txBody>
      </p:sp>
      <p:sp>
        <p:nvSpPr>
          <p:cNvPr id="6" name="Slide Number Placeholder 5"/>
          <p:cNvSpPr>
            <a:spLocks noGrp="1"/>
          </p:cNvSpPr>
          <p:nvPr>
            <p:ph type="sldNum" sz="quarter" idx="12"/>
          </p:nvPr>
        </p:nvSpPr>
        <p:spPr/>
        <p:txBody>
          <a:bodyPr/>
          <a:lstStyle/>
          <a:p>
            <a:fld id="{04F7EA0F-F264-4DBA-8450-109ED0C85B89}" type="slidenum">
              <a:rPr lang="en-US" smtClean="0"/>
              <a:t>42</a:t>
            </a:fld>
            <a:endParaRPr lang="en-US" dirty="0"/>
          </a:p>
        </p:txBody>
      </p:sp>
      <p:sp>
        <p:nvSpPr>
          <p:cNvPr id="5" name="Rectangle 4"/>
          <p:cNvSpPr/>
          <p:nvPr/>
        </p:nvSpPr>
        <p:spPr>
          <a:xfrm>
            <a:off x="304800" y="990600"/>
            <a:ext cx="8324725" cy="2677656"/>
          </a:xfrm>
          <a:prstGeom prst="rect">
            <a:avLst/>
          </a:prstGeom>
        </p:spPr>
        <p:txBody>
          <a:bodyPr wrap="square">
            <a:spAutoFit/>
          </a:bodyPr>
          <a:lstStyle/>
          <a:p>
            <a:pPr marL="342900" indent="-288925">
              <a:buFont typeface="Wingdings" panose="05000000000000000000" pitchFamily="2" charset="2"/>
              <a:buChar char="Ø"/>
            </a:pPr>
            <a:r>
              <a:rPr lang="en-US" sz="2400" dirty="0">
                <a:solidFill>
                  <a:srgbClr val="000000"/>
                </a:solidFill>
                <a:latin typeface="Arial" panose="020B0604020202020204" pitchFamily="34" charset="0"/>
                <a:ea typeface="Times New Roman"/>
                <a:cs typeface="Arial" panose="020B0604020202020204" pitchFamily="34" charset="0"/>
              </a:rPr>
              <a:t> TMS # VA 4518493 </a:t>
            </a:r>
          </a:p>
          <a:p>
            <a:pPr marL="342900" indent="-288925">
              <a:buFont typeface="Wingdings" panose="05000000000000000000" pitchFamily="2" charset="2"/>
              <a:buChar char="Ø"/>
            </a:pPr>
            <a:endParaRPr lang="en-US" sz="2400" dirty="0">
              <a:solidFill>
                <a:srgbClr val="000000"/>
              </a:solidFill>
              <a:latin typeface="Arial" panose="020B0604020202020204" pitchFamily="34" charset="0"/>
              <a:ea typeface="Times New Roman"/>
              <a:cs typeface="Arial" panose="020B0604020202020204" pitchFamily="34" charset="0"/>
            </a:endParaRPr>
          </a:p>
          <a:p>
            <a:pPr marL="342900" indent="-288925">
              <a:buFont typeface="Wingdings" panose="05000000000000000000" pitchFamily="2" charset="2"/>
              <a:buChar char="Ø"/>
            </a:pPr>
            <a:r>
              <a:rPr lang="en-US" sz="2400" dirty="0">
                <a:solidFill>
                  <a:srgbClr val="000000"/>
                </a:solidFill>
                <a:latin typeface="Arial" panose="020B0604020202020204" pitchFamily="34" charset="0"/>
                <a:ea typeface="Times New Roman"/>
                <a:cs typeface="Arial" panose="020B0604020202020204" pitchFamily="34" charset="0"/>
              </a:rPr>
              <a:t> Coaches Call (Thursday at 2pm)</a:t>
            </a:r>
          </a:p>
          <a:p>
            <a:pPr marL="342900" indent="-288925">
              <a:buFont typeface="Wingdings" panose="05000000000000000000" pitchFamily="2" charset="2"/>
              <a:buChar char="Ø"/>
            </a:pPr>
            <a:endParaRPr lang="en-US" sz="2400" dirty="0">
              <a:solidFill>
                <a:srgbClr val="000000"/>
              </a:solidFill>
              <a:latin typeface="Arial" panose="020B0604020202020204" pitchFamily="34" charset="0"/>
              <a:ea typeface="Times New Roman"/>
              <a:cs typeface="Arial" panose="020B0604020202020204" pitchFamily="34" charset="0"/>
            </a:endParaRPr>
          </a:p>
          <a:p>
            <a:pPr marL="342900" indent="-288925">
              <a:buFont typeface="Wingdings" panose="05000000000000000000" pitchFamily="2" charset="2"/>
              <a:buChar char="Ø"/>
            </a:pPr>
            <a:r>
              <a:rPr lang="en-US" sz="2400" dirty="0">
                <a:solidFill>
                  <a:srgbClr val="000000"/>
                </a:solidFill>
                <a:latin typeface="Arial" panose="020B0604020202020204" pitchFamily="34" charset="0"/>
                <a:ea typeface="Times New Roman"/>
                <a:cs typeface="Arial" panose="020B0604020202020204" pitchFamily="34" charset="0"/>
              </a:rPr>
              <a:t> Next Teleconference: July 9</a:t>
            </a:r>
            <a:r>
              <a:rPr lang="en-US" sz="2400" dirty="0">
                <a:latin typeface="Arial" panose="020B0604020202020204" pitchFamily="34" charset="0"/>
                <a:ea typeface="Times New Roman"/>
                <a:cs typeface="Arial" panose="020B0604020202020204" pitchFamily="34" charset="0"/>
              </a:rPr>
              <a:t>, 2019</a:t>
            </a:r>
          </a:p>
          <a:p>
            <a:pPr marL="342900" indent="-288925">
              <a:buFont typeface="Wingdings" panose="05000000000000000000" pitchFamily="2" charset="2"/>
              <a:buChar char="Ø"/>
            </a:pPr>
            <a:endParaRPr lang="en-US" sz="2400" dirty="0">
              <a:latin typeface="Arial" panose="020B0604020202020204" pitchFamily="34" charset="0"/>
              <a:ea typeface="Times New Roman"/>
              <a:cs typeface="Arial" panose="020B0604020202020204" pitchFamily="34" charset="0"/>
            </a:endParaRPr>
          </a:p>
          <a:p>
            <a:pPr marL="342900" indent="-288925">
              <a:buFont typeface="Wingdings" panose="05000000000000000000" pitchFamily="2" charset="2"/>
              <a:buChar char="Ø"/>
            </a:pPr>
            <a:r>
              <a:rPr lang="en-US" sz="2400" dirty="0">
                <a:solidFill>
                  <a:srgbClr val="000000"/>
                </a:solidFill>
                <a:latin typeface="Arial" panose="020B0604020202020204" pitchFamily="34" charset="0"/>
                <a:ea typeface="Times New Roman"/>
                <a:cs typeface="Arial" panose="020B0604020202020204" pitchFamily="34" charset="0"/>
              </a:rPr>
              <a:t> Open Floor/Questions</a:t>
            </a:r>
            <a:endParaRPr lang="en-US" sz="2400" dirty="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296313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 (4 of 4)</a:t>
            </a:r>
          </a:p>
        </p:txBody>
      </p:sp>
      <p:sp>
        <p:nvSpPr>
          <p:cNvPr id="6" name="Slide Number Placeholder 5"/>
          <p:cNvSpPr>
            <a:spLocks noGrp="1"/>
          </p:cNvSpPr>
          <p:nvPr>
            <p:ph type="sldNum" sz="quarter" idx="12"/>
          </p:nvPr>
        </p:nvSpPr>
        <p:spPr/>
        <p:txBody>
          <a:bodyPr/>
          <a:lstStyle/>
          <a:p>
            <a:fld id="{04F7EA0F-F264-4DBA-8450-109ED0C85B89}" type="slidenum">
              <a:rPr lang="en-US" smtClean="0">
                <a:solidFill>
                  <a:prstClr val="white"/>
                </a:solidFill>
              </a:rPr>
              <a:pPr/>
              <a:t>5</a:t>
            </a:fld>
            <a:endParaRPr lang="en-US" dirty="0">
              <a:solidFill>
                <a:prstClr val="white"/>
              </a:solidFill>
            </a:endParaRPr>
          </a:p>
        </p:txBody>
      </p:sp>
      <p:sp>
        <p:nvSpPr>
          <p:cNvPr id="4" name="Rectangle 3"/>
          <p:cNvSpPr/>
          <p:nvPr/>
        </p:nvSpPr>
        <p:spPr>
          <a:xfrm>
            <a:off x="243935" y="959068"/>
            <a:ext cx="4580100" cy="3539430"/>
          </a:xfrm>
          <a:prstGeom prst="rect">
            <a:avLst/>
          </a:prstGeom>
        </p:spPr>
        <p:txBody>
          <a:bodyPr wrap="none">
            <a:spAutoFit/>
          </a:bodyPr>
          <a:lstStyle/>
          <a:p>
            <a:pPr marL="457200" lvl="0" indent="-339725">
              <a:buFont typeface="Wingdings" panose="05000000000000000000" pitchFamily="2" charset="2"/>
              <a:buChar char="Ø"/>
            </a:pPr>
            <a:r>
              <a:rPr lang="en-US" sz="2800" dirty="0">
                <a:solidFill>
                  <a:srgbClr val="000000"/>
                </a:solidFill>
                <a:latin typeface="Arial"/>
                <a:ea typeface="Times New Roman"/>
              </a:rPr>
              <a:t>TMS #  </a:t>
            </a:r>
          </a:p>
          <a:p>
            <a:pPr marL="457200" lvl="0" indent="-339725">
              <a:buFont typeface="Wingdings" panose="05000000000000000000" pitchFamily="2" charset="2"/>
              <a:buChar char="Ø"/>
            </a:pPr>
            <a:endParaRPr lang="en-US" sz="2800" dirty="0">
              <a:solidFill>
                <a:srgbClr val="000000"/>
              </a:solidFill>
              <a:latin typeface="Arial"/>
              <a:ea typeface="Times New Roman"/>
            </a:endParaRPr>
          </a:p>
          <a:p>
            <a:pPr marL="457200" lvl="0" indent="-339725">
              <a:buFont typeface="Wingdings" panose="05000000000000000000" pitchFamily="2" charset="2"/>
              <a:buChar char="Ø"/>
            </a:pPr>
            <a:r>
              <a:rPr lang="en-US" sz="2800" dirty="0">
                <a:solidFill>
                  <a:srgbClr val="000000"/>
                </a:solidFill>
                <a:latin typeface="Arial"/>
                <a:ea typeface="Times New Roman"/>
              </a:rPr>
              <a:t>BDD/IDES Coaches Call</a:t>
            </a:r>
          </a:p>
          <a:p>
            <a:pPr marL="457200" lvl="0" indent="-339725">
              <a:buFont typeface="Wingdings" panose="05000000000000000000" pitchFamily="2" charset="2"/>
              <a:buChar char="Ø"/>
            </a:pPr>
            <a:endParaRPr lang="en-US" sz="2800" dirty="0">
              <a:solidFill>
                <a:srgbClr val="000000"/>
              </a:solidFill>
              <a:latin typeface="Arial"/>
              <a:ea typeface="Times New Roman"/>
            </a:endParaRPr>
          </a:p>
          <a:p>
            <a:pPr marL="457200" lvl="0" indent="-339725">
              <a:buFont typeface="Wingdings" panose="05000000000000000000" pitchFamily="2" charset="2"/>
              <a:buChar char="Ø"/>
            </a:pPr>
            <a:r>
              <a:rPr lang="en-US" sz="2800" dirty="0">
                <a:solidFill>
                  <a:srgbClr val="000000"/>
                </a:solidFill>
                <a:latin typeface="Arial"/>
                <a:ea typeface="Times New Roman"/>
              </a:rPr>
              <a:t>Next Teleconference</a:t>
            </a:r>
          </a:p>
          <a:p>
            <a:pPr marL="457200" lvl="0" indent="-339725">
              <a:buFont typeface="Wingdings" panose="05000000000000000000" pitchFamily="2" charset="2"/>
              <a:buChar char="Ø"/>
            </a:pPr>
            <a:endParaRPr lang="en-US" sz="2800" dirty="0">
              <a:solidFill>
                <a:srgbClr val="000000"/>
              </a:solidFill>
              <a:latin typeface="Arial"/>
            </a:endParaRPr>
          </a:p>
          <a:p>
            <a:pPr marL="457200" indent="-339725">
              <a:buFont typeface="Wingdings" panose="05000000000000000000" pitchFamily="2" charset="2"/>
              <a:buChar char="Ø"/>
            </a:pPr>
            <a:r>
              <a:rPr lang="en-US" sz="2800" dirty="0">
                <a:solidFill>
                  <a:srgbClr val="000000"/>
                </a:solidFill>
                <a:latin typeface="Arial"/>
                <a:ea typeface="Times New Roman"/>
              </a:rPr>
              <a:t>Open Floor</a:t>
            </a:r>
          </a:p>
          <a:p>
            <a:pPr marL="457200" lvl="0" indent="-339725">
              <a:buFont typeface="Wingdings" panose="05000000000000000000" pitchFamily="2" charset="2"/>
              <a:buChar char="Ø"/>
            </a:pPr>
            <a:endParaRPr lang="en-US" sz="2800" dirty="0">
              <a:solidFill>
                <a:srgbClr val="000000"/>
              </a:solidFill>
              <a:latin typeface="Arial"/>
            </a:endParaRPr>
          </a:p>
        </p:txBody>
      </p:sp>
    </p:spTree>
    <p:extLst>
      <p:ext uri="{BB962C8B-B14F-4D97-AF65-F5344CB8AC3E}">
        <p14:creationId xmlns:p14="http://schemas.microsoft.com/office/powerpoint/2010/main" val="238501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5" name="Rectangle 4"/>
          <p:cNvSpPr/>
          <p:nvPr/>
        </p:nvSpPr>
        <p:spPr>
          <a:xfrm>
            <a:off x="914400" y="1161395"/>
            <a:ext cx="7162800" cy="4401205"/>
          </a:xfrm>
          <a:prstGeom prst="rect">
            <a:avLst/>
          </a:prstGeom>
        </p:spPr>
        <p:txBody>
          <a:bodyPr wrap="square">
            <a:spAutoFit/>
          </a:bodyPr>
          <a:lstStyle/>
          <a:p>
            <a:pPr algn="ctr"/>
            <a:r>
              <a:rPr lang="en-US" sz="4000" b="1" dirty="0">
                <a:solidFill>
                  <a:prstClr val="black"/>
                </a:solidFill>
                <a:ea typeface="MS ????"/>
              </a:rPr>
              <a:t>Reminder: Slides are used to show the Topic, and start discussion, however, slides do not show all the information associated with the topic. The Read Ahead is the official document. </a:t>
            </a:r>
            <a:endParaRPr lang="en-US" sz="3200" b="1" dirty="0">
              <a:solidFill>
                <a:prstClr val="black"/>
              </a:solidFill>
              <a:ea typeface="Times New Roman"/>
            </a:endParaRPr>
          </a:p>
        </p:txBody>
      </p:sp>
    </p:spTree>
    <p:extLst>
      <p:ext uri="{BB962C8B-B14F-4D97-AF65-F5344CB8AC3E}">
        <p14:creationId xmlns:p14="http://schemas.microsoft.com/office/powerpoint/2010/main" val="84614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5" name="Rectangle 4"/>
          <p:cNvSpPr/>
          <p:nvPr/>
        </p:nvSpPr>
        <p:spPr>
          <a:xfrm>
            <a:off x="990600" y="2445365"/>
            <a:ext cx="7162800" cy="707886"/>
          </a:xfrm>
          <a:prstGeom prst="rect">
            <a:avLst/>
          </a:prstGeom>
        </p:spPr>
        <p:txBody>
          <a:bodyPr wrap="square">
            <a:spAutoFit/>
          </a:bodyPr>
          <a:lstStyle/>
          <a:p>
            <a:pPr algn="ctr"/>
            <a:r>
              <a:rPr lang="en-US" sz="4000" b="1" dirty="0">
                <a:solidFill>
                  <a:prstClr val="black"/>
                </a:solidFill>
                <a:ea typeface="MS ????"/>
              </a:rPr>
              <a:t>Topics for Discussion</a:t>
            </a:r>
            <a:endParaRPr lang="en-US" sz="3200" b="1" dirty="0">
              <a:solidFill>
                <a:prstClr val="black"/>
              </a:solidFill>
              <a:ea typeface="Times New Roman"/>
            </a:endParaRPr>
          </a:p>
        </p:txBody>
      </p:sp>
    </p:spTree>
    <p:extLst>
      <p:ext uri="{BB962C8B-B14F-4D97-AF65-F5344CB8AC3E}">
        <p14:creationId xmlns:p14="http://schemas.microsoft.com/office/powerpoint/2010/main" val="409851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Contract Examination Exclusions List</a:t>
            </a:r>
          </a:p>
        </p:txBody>
      </p:sp>
      <p:sp>
        <p:nvSpPr>
          <p:cNvPr id="6" name="Slide Number Placeholder 5"/>
          <p:cNvSpPr>
            <a:spLocks noGrp="1"/>
          </p:cNvSpPr>
          <p:nvPr>
            <p:ph type="sldNum" sz="quarter" idx="12"/>
          </p:nvPr>
        </p:nvSpPr>
        <p:spPr/>
        <p:txBody>
          <a:bodyPr/>
          <a:lstStyle/>
          <a:p>
            <a:fld id="{04F7EA0F-F264-4DBA-8450-109ED0C85B89}" type="slidenum">
              <a:rPr lang="en-US" smtClean="0"/>
              <a:t>8</a:t>
            </a:fld>
            <a:endParaRPr lang="en-US" dirty="0"/>
          </a:p>
        </p:txBody>
      </p:sp>
      <p:sp>
        <p:nvSpPr>
          <p:cNvPr id="4" name="Rectangle 3">
            <a:extLst>
              <a:ext uri="{FF2B5EF4-FFF2-40B4-BE49-F238E27FC236}">
                <a16:creationId xmlns:a16="http://schemas.microsoft.com/office/drawing/2014/main" id="{9A12978F-16C1-40CE-B37B-84402659124D}"/>
              </a:ext>
            </a:extLst>
          </p:cNvPr>
          <p:cNvSpPr/>
          <p:nvPr/>
        </p:nvSpPr>
        <p:spPr>
          <a:xfrm>
            <a:off x="379750" y="962085"/>
            <a:ext cx="8382000" cy="4893647"/>
          </a:xfrm>
          <a:prstGeom prst="rect">
            <a:avLst/>
          </a:prstGeom>
        </p:spPr>
        <p:txBody>
          <a:bodyPr wrap="square">
            <a:spAutoFit/>
          </a:bodyPr>
          <a:lstStyle/>
          <a:p>
            <a:pPr marL="342900" indent="-342900">
              <a:buFont typeface="Wingdings" panose="05000000000000000000" pitchFamily="2" charset="2"/>
              <a:buChar char="Ø"/>
            </a:pPr>
            <a:r>
              <a:rPr lang="en-US" sz="2400" dirty="0">
                <a:solidFill>
                  <a:srgbClr val="000000"/>
                </a:solidFill>
                <a:latin typeface="Arial" panose="020B0604020202020204" pitchFamily="34" charset="0"/>
                <a:ea typeface="Times New Roman" panose="02020603050405020304" pitchFamily="18" charset="0"/>
              </a:rPr>
              <a:t>The following four claim types have been removed from the Contract Examination Exclusions List:</a:t>
            </a:r>
          </a:p>
          <a:p>
            <a:pPr marL="800100" lvl="1" indent="-342900">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rPr>
              <a:t>Initial claim for disability based on Gulf War undiagnosed illness (follow-up examinations may be ordered through contract examination providers)</a:t>
            </a:r>
          </a:p>
          <a:p>
            <a:pPr marL="800100" lvl="1" indent="-342900">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rPr>
              <a:t>Examination is for a Veteran's dependent or survivor</a:t>
            </a:r>
          </a:p>
          <a:p>
            <a:pPr marL="800100" lvl="1" indent="-342900">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rPr>
              <a:t>Veteran is deceased, and an opinion is required</a:t>
            </a:r>
          </a:p>
          <a:p>
            <a:pPr marL="800100" lvl="1" indent="-342900">
              <a:buFont typeface="Arial" panose="020B0604020202020204" pitchFamily="34" charset="0"/>
              <a:buChar char="•"/>
            </a:pPr>
            <a:r>
              <a:rPr lang="en-US" sz="2400" dirty="0">
                <a:solidFill>
                  <a:srgbClr val="000000"/>
                </a:solidFill>
                <a:latin typeface="Arial" panose="020B0604020202020204" pitchFamily="34" charset="0"/>
                <a:ea typeface="Times New Roman" panose="02020603050405020304" pitchFamily="18" charset="0"/>
              </a:rPr>
              <a:t>Veteran is claiming pension</a:t>
            </a:r>
          </a:p>
          <a:p>
            <a:pPr marL="342900" indent="-342900">
              <a:buFont typeface="Wingdings" panose="05000000000000000000" pitchFamily="2" charset="2"/>
              <a:buChar char="Ø"/>
            </a:pPr>
            <a:endParaRPr lang="en-US" sz="2400" dirty="0">
              <a:solidFill>
                <a:srgbClr val="000000"/>
              </a:solidFill>
              <a:latin typeface="Arial" panose="020B0604020202020204" pitchFamily="34" charset="0"/>
              <a:ea typeface="Times New Roman" panose="02020603050405020304" pitchFamily="18" charset="0"/>
            </a:endParaRPr>
          </a:p>
          <a:p>
            <a:pPr marL="342900" indent="-342900">
              <a:buFont typeface="Wingdings" panose="05000000000000000000" pitchFamily="2" charset="2"/>
              <a:buChar char="Ø"/>
            </a:pPr>
            <a:r>
              <a:rPr lang="en-US" sz="2400" dirty="0">
                <a:solidFill>
                  <a:srgbClr val="000000"/>
                </a:solidFill>
                <a:latin typeface="Arial" panose="020B0604020202020204" pitchFamily="34" charset="0"/>
                <a:ea typeface="Times New Roman" panose="02020603050405020304" pitchFamily="18" charset="0"/>
              </a:rPr>
              <a:t>If the Servicemember is claiming Gulf War undiagnosed illness or pension, these conditions can be examined by a VBA contractor. Questions should be directed to ContractExam.VBAVACO@va.gov</a:t>
            </a:r>
          </a:p>
        </p:txBody>
      </p:sp>
    </p:spTree>
    <p:extLst>
      <p:ext uri="{BB962C8B-B14F-4D97-AF65-F5344CB8AC3E}">
        <p14:creationId xmlns:p14="http://schemas.microsoft.com/office/powerpoint/2010/main" val="409755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A12978F-16C1-40CE-B37B-84402659124D}"/>
              </a:ext>
            </a:extLst>
          </p:cNvPr>
          <p:cNvSpPr/>
          <p:nvPr/>
        </p:nvSpPr>
        <p:spPr>
          <a:xfrm>
            <a:off x="381000" y="980503"/>
            <a:ext cx="8382000" cy="1938992"/>
          </a:xfrm>
          <a:prstGeom prst="rect">
            <a:avLst/>
          </a:prstGeom>
        </p:spPr>
        <p:txBody>
          <a:bodyPr wrap="square">
            <a:spAutoFit/>
          </a:bodyPr>
          <a:lstStyle/>
          <a:p>
            <a:pPr marL="342900" lvl="0" indent="-342900">
              <a:buFont typeface="Wingdings" panose="05000000000000000000" pitchFamily="2" charset="2"/>
              <a:buChar char="Ø"/>
              <a:defRPr/>
            </a:pPr>
            <a:r>
              <a:rPr lang="en-US" sz="2400" dirty="0">
                <a:solidFill>
                  <a:srgbClr val="000000"/>
                </a:solidFill>
                <a:latin typeface="Arial" panose="020B0604020202020204" pitchFamily="34" charset="0"/>
                <a:ea typeface="Times New Roman" panose="02020603050405020304" pitchFamily="18" charset="0"/>
              </a:rPr>
              <a:t>A recent VBMS release removed the ability for MSCs to search for exams by MTF. The issue is being worked, but in the meantime, the only way to search for exams is by the Servicemembers SS#. We realize this is time consuming and hope to have the issue resolved soon </a:t>
            </a:r>
          </a:p>
        </p:txBody>
      </p:sp>
      <p:sp>
        <p:nvSpPr>
          <p:cNvPr id="8" name="Title 1">
            <a:extLst>
              <a:ext uri="{FF2B5EF4-FFF2-40B4-BE49-F238E27FC236}">
                <a16:creationId xmlns:a16="http://schemas.microsoft.com/office/drawing/2014/main" id="{AFB60657-AA8C-4A9C-B9D4-A135D3288330}"/>
              </a:ext>
            </a:extLst>
          </p:cNvPr>
          <p:cNvSpPr>
            <a:spLocks noGrp="1"/>
          </p:cNvSpPr>
          <p:nvPr>
            <p:ph type="title"/>
          </p:nvPr>
        </p:nvSpPr>
        <p:spPr>
          <a:xfrm>
            <a:off x="0" y="-76200"/>
            <a:ext cx="9144000" cy="731520"/>
          </a:xfrm>
        </p:spPr>
        <p:txBody>
          <a:bodyPr>
            <a:noAutofit/>
          </a:bodyPr>
          <a:lstStyle/>
          <a:p>
            <a:r>
              <a:rPr lang="en-US" sz="3200" dirty="0"/>
              <a:t>ExamTrack not Showing Delivered Exams by MTF </a:t>
            </a:r>
          </a:p>
        </p:txBody>
      </p:sp>
    </p:spTree>
    <p:extLst>
      <p:ext uri="{BB962C8B-B14F-4D97-AF65-F5344CB8AC3E}">
        <p14:creationId xmlns:p14="http://schemas.microsoft.com/office/powerpoint/2010/main" val="399066159"/>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5135822C7E9A4FBBC0FB0034D17B0A" ma:contentTypeVersion="0" ma:contentTypeDescription="Create a new document." ma:contentTypeScope="" ma:versionID="fb16c13aa178fec9a33e1bc6140d72f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41FB5B-AAB7-43F8-BCFB-F0AC22CB1470}">
  <ds:schemaRefs>
    <ds:schemaRef ds:uri="http://schemas.microsoft.com/sharepoint/v3/contenttype/forms"/>
  </ds:schemaRefs>
</ds:datastoreItem>
</file>

<file path=customXml/itemProps2.xml><?xml version="1.0" encoding="utf-8"?>
<ds:datastoreItem xmlns:ds="http://schemas.openxmlformats.org/officeDocument/2006/customXml" ds:itemID="{DBC7DDF0-C211-468C-9811-BBDA8A1F3C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993FA49-FC48-493C-94A2-B5BE0B839CF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11338</TotalTime>
  <Words>3508</Words>
  <Application>Microsoft Office PowerPoint</Application>
  <PresentationFormat>On-screen Show (4:3)</PresentationFormat>
  <Paragraphs>350</Paragraphs>
  <Slides>42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Arial</vt:lpstr>
      <vt:lpstr>Calibri</vt:lpstr>
      <vt:lpstr>Courier New</vt:lpstr>
      <vt:lpstr>Myriad Pro</vt:lpstr>
      <vt:lpstr>Symbol</vt:lpstr>
      <vt:lpstr>Times New Roman</vt:lpstr>
      <vt:lpstr>Wingdings</vt:lpstr>
      <vt:lpstr>10_Office Theme</vt:lpstr>
      <vt:lpstr>1_Custom Design</vt:lpstr>
      <vt:lpstr>Custom Design</vt:lpstr>
      <vt:lpstr>PowerPoint Presentation</vt:lpstr>
      <vt:lpstr>Agenda (1 of 4)</vt:lpstr>
      <vt:lpstr>Agenda (2 of 4)</vt:lpstr>
      <vt:lpstr>Agenda (3 of 4)</vt:lpstr>
      <vt:lpstr>Agenda (4 of 4)</vt:lpstr>
      <vt:lpstr>PowerPoint Presentation</vt:lpstr>
      <vt:lpstr>PowerPoint Presentation</vt:lpstr>
      <vt:lpstr>Contract Examination Exclusions List</vt:lpstr>
      <vt:lpstr>ExamTrack not Showing Delivered Exams by MTF </vt:lpstr>
      <vt:lpstr>Exam Request Builder (version 4.5) </vt:lpstr>
      <vt:lpstr>Intake Sites not showing in EMS  </vt:lpstr>
      <vt:lpstr>BDD In-Service Ratings when Servicemember Referred to IDES</vt:lpstr>
      <vt:lpstr>PowerPoint Presentation</vt:lpstr>
      <vt:lpstr>Dependency Claims from IDES Participants and  Required Use of EP 130 </vt:lpstr>
      <vt:lpstr>Dependency Claims from IDES Participants and  Required Use of EP 130  (continued) </vt:lpstr>
      <vt:lpstr>Claim Status of EP 689 when Brokering</vt:lpstr>
      <vt:lpstr>Closing Exam Tracked Items in VBMS </vt:lpstr>
      <vt:lpstr>Indicating Required Specialist Examination  in CAPRI Requests (1 of 4)</vt:lpstr>
      <vt:lpstr>Indicating Required Specialist Examination  in CAPRI Requests (2 of 4)</vt:lpstr>
      <vt:lpstr>Indicating Required Specialist Examination  in CAPRI Requests (3 of 4)</vt:lpstr>
      <vt:lpstr>Indicating Required Specialist Examination  in CAPRI Requests (4 of 4)</vt:lpstr>
      <vt:lpstr>Providing Required Contact Information  in CAPRI Requests</vt:lpstr>
      <vt:lpstr>Receiving Electronic Documents from  PEBLOs and/or IDES Participants </vt:lpstr>
      <vt:lpstr>Current IDES Program Timeliness </vt:lpstr>
      <vt:lpstr>Deferment Status Check</vt:lpstr>
      <vt:lpstr>IDES SM Satisfaction Survey Report (October 2018 to March 2019)</vt:lpstr>
      <vt:lpstr>VTA Reminders</vt:lpstr>
      <vt:lpstr>VTA Access, VTA Version 2.4.3 and VTA Training </vt:lpstr>
      <vt:lpstr>PowerPoint Presentation</vt:lpstr>
      <vt:lpstr>MSC Change: Total Claimed Conditions Field (1 of 3) </vt:lpstr>
      <vt:lpstr>MSC Change: Total Claimed Conditions Field (2 of 3) </vt:lpstr>
      <vt:lpstr>MSC Change: Total Claimed Conditions Field (3 of 3) </vt:lpstr>
      <vt:lpstr>DRAS Change: Decline to File Letter Date Field </vt:lpstr>
      <vt:lpstr>DRAS Change: Decline to File Letter Date Field </vt:lpstr>
      <vt:lpstr>Removal of Servicemember Filing VA Claim Field </vt:lpstr>
      <vt:lpstr>PowerPoint Presentation</vt:lpstr>
      <vt:lpstr>Routing In-Service Ratings for BDD Claims</vt:lpstr>
      <vt:lpstr>Routing In-Service Ratings for BDD Claims</vt:lpstr>
      <vt:lpstr>BDD Claims Establishment</vt:lpstr>
      <vt:lpstr>Current Program Timeliness</vt:lpstr>
      <vt:lpstr>Questions from the Pre-D/BDD Mailbox</vt:lpstr>
      <vt:lpstr>Misc and Open Floor</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2019 IDES and BDD Call PowerPoint Presentation</dc:title>
  <dc:creator>Department of Veterans Affairs, Veterans Benefits Administration, Compensation Service, STAFF</dc:creator>
  <cp:lastModifiedBy>Kathy Poole</cp:lastModifiedBy>
  <cp:revision>196</cp:revision>
  <cp:lastPrinted>2018-01-09T18:11:21Z</cp:lastPrinted>
  <dcterms:created xsi:type="dcterms:W3CDTF">2017-12-21T16:13:31Z</dcterms:created>
  <dcterms:modified xsi:type="dcterms:W3CDTF">2019-07-08T19:25:44Z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0x010100745135822C7E9A4FBBC0FB0034D17B0A</vt:lpwstr>
  </property>
  <property fmtid="{D5CDD505-2E9C-101B-9397-08002B2CF9AE}" pid="3" name="Language">
    <vt:lpwstr>en</vt:lpwstr>
  </property>
  <property fmtid="{D5CDD505-2E9C-101B-9397-08002B2CF9AE}" pid="4" name="Type">
    <vt:lpwstr>Presentation</vt:lpwstr>
  </property>
</Properties>
</file>