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 id="2147483683" r:id="rId5"/>
    <p:sldMasterId id="2147483670" r:id="rId6"/>
  </p:sldMasterIdLst>
  <p:notesMasterIdLst>
    <p:notesMasterId r:id="rId38"/>
  </p:notesMasterIdLst>
  <p:sldIdLst>
    <p:sldId id="285" r:id="rId7"/>
    <p:sldId id="359" r:id="rId8"/>
    <p:sldId id="360" r:id="rId9"/>
    <p:sldId id="297" r:id="rId10"/>
    <p:sldId id="300" r:id="rId11"/>
    <p:sldId id="299" r:id="rId12"/>
    <p:sldId id="303" r:id="rId13"/>
    <p:sldId id="292" r:id="rId14"/>
    <p:sldId id="307" r:id="rId15"/>
    <p:sldId id="313" r:id="rId16"/>
    <p:sldId id="340" r:id="rId17"/>
    <p:sldId id="344" r:id="rId18"/>
    <p:sldId id="342" r:id="rId19"/>
    <p:sldId id="343" r:id="rId20"/>
    <p:sldId id="341" r:id="rId21"/>
    <p:sldId id="346" r:id="rId22"/>
    <p:sldId id="348" r:id="rId23"/>
    <p:sldId id="349" r:id="rId24"/>
    <p:sldId id="361" r:id="rId25"/>
    <p:sldId id="296" r:id="rId26"/>
    <p:sldId id="347" r:id="rId27"/>
    <p:sldId id="350" r:id="rId28"/>
    <p:sldId id="293" r:id="rId29"/>
    <p:sldId id="309" r:id="rId30"/>
    <p:sldId id="308" r:id="rId31"/>
    <p:sldId id="305" r:id="rId32"/>
    <p:sldId id="306" r:id="rId33"/>
    <p:sldId id="345" r:id="rId34"/>
    <p:sldId id="294" r:id="rId35"/>
    <p:sldId id="302" r:id="rId36"/>
    <p:sldId id="301" r:id="rId37"/>
  </p:sldIdLst>
  <p:sldSz cx="9144000" cy="6858000" type="screen4x3"/>
  <p:notesSz cx="7010400" cy="92964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70FD"/>
    <a:srgbClr val="9D7CC6"/>
    <a:srgbClr val="002060"/>
    <a:srgbClr val="F6DB76"/>
    <a:srgbClr val="C62630"/>
    <a:srgbClr val="00B050"/>
    <a:srgbClr val="F2610C"/>
    <a:srgbClr val="BF95DF"/>
    <a:srgbClr val="9954CC"/>
    <a:srgbClr val="004F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69" autoAdjust="0"/>
    <p:restoredTop sz="74844" autoAdjust="0"/>
  </p:normalViewPr>
  <p:slideViewPr>
    <p:cSldViewPr>
      <p:cViewPr varScale="1">
        <p:scale>
          <a:sx n="82" d="100"/>
          <a:sy n="82" d="100"/>
        </p:scale>
        <p:origin x="606" y="126"/>
      </p:cViewPr>
      <p:guideLst>
        <p:guide orient="horz" pos="2160"/>
        <p:guide pos="2880"/>
      </p:guideLst>
    </p:cSldViewPr>
  </p:slideViewPr>
  <p:notesTextViewPr>
    <p:cViewPr>
      <p:scale>
        <a:sx n="1" d="1"/>
        <a:sy n="1" d="1"/>
      </p:scale>
      <p:origin x="0" y="0"/>
    </p:cViewPr>
  </p:notesTextViewPr>
  <p:notesViewPr>
    <p:cSldViewPr>
      <p:cViewPr varScale="1">
        <p:scale>
          <a:sx n="100" d="100"/>
          <a:sy n="100" d="100"/>
        </p:scale>
        <p:origin x="-3552"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9"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5/30/2019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Hello, I am Aimee Speers, QA and Site Visit Supervisor, we are very excited to bring you training on the VR&amp;E, Vocational Rehabilitation and Employment QA Transformation Initiative, part of the VR&amp;E Modernization Program. </a:t>
            </a:r>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a:t>
            </a:fld>
            <a:endParaRPr lang="en-US" dirty="0"/>
          </a:p>
        </p:txBody>
      </p:sp>
    </p:spTree>
    <p:extLst>
      <p:ext uri="{BB962C8B-B14F-4D97-AF65-F5344CB8AC3E}">
        <p14:creationId xmlns:p14="http://schemas.microsoft.com/office/powerpoint/2010/main" val="613772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questions may have multiple reasons for which an error could be cited.  This assessment process is to help track specific trends, identify why specific errors are cited and identify training needs for possible policy clarification. Example: Did the 28-1902b contain all the required elements to document entitlement determination? A. 28-1902b was not present in the record. B. 28-1902b was not signed by the VRC. C. 28-1902b did not document the entitlement decision. D. Automatic entitlement under NDAA was not documented for the Servicemember.  Etc... </a:t>
            </a:r>
          </a:p>
        </p:txBody>
      </p:sp>
      <p:sp>
        <p:nvSpPr>
          <p:cNvPr id="4" name="Slide Number Placeholder 3"/>
          <p:cNvSpPr>
            <a:spLocks noGrp="1"/>
          </p:cNvSpPr>
          <p:nvPr>
            <p:ph type="sldNum" sz="quarter" idx="5"/>
          </p:nvPr>
        </p:nvSpPr>
        <p:spPr/>
        <p:txBody>
          <a:bodyPr/>
          <a:lstStyle/>
          <a:p>
            <a:fld id="{A263C7BD-EE4B-42E2-A75C-958D06C60C46}" type="slidenum">
              <a:rPr lang="en-US" smtClean="0"/>
              <a:t>10</a:t>
            </a:fld>
            <a:endParaRPr lang="en-US" dirty="0"/>
          </a:p>
        </p:txBody>
      </p:sp>
    </p:spTree>
    <p:extLst>
      <p:ext uri="{BB962C8B-B14F-4D97-AF65-F5344CB8AC3E}">
        <p14:creationId xmlns:p14="http://schemas.microsoft.com/office/powerpoint/2010/main" val="2663169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Now let's look closer at each review type. The revised instruments and SOPs are available on the STAR SharePoint site. Remember for EDRPA review the case exited the status in the month prior to selection for review. The review consists of all activity from receipt of application until the case exits EP status. Questions on each of the revised review instruments are divided into categories. On the EDRPA instrument these categories are Application, Initial Evaluation and Entitlement Determination, Evaluation and Planning, Plan Development, Fast Track, Extended Evaluation, Independent Living, Self-Employment Reviews. General Comments.  Some of the specific issues reviewed include, was the data entered correctly and consistently? Was entitlement determination correct? Was entitlement determination documented? Was each component of entitlement determination correctly explained and justified? Was the servicemember given a written notification of the decision? Was the feasibility decision documented? Were evaluation and vocational activities documented? Were all required activities completed and documented?</a:t>
            </a:r>
          </a:p>
        </p:txBody>
      </p:sp>
      <p:sp>
        <p:nvSpPr>
          <p:cNvPr id="4" name="Slide Number Placeholder 3"/>
          <p:cNvSpPr>
            <a:spLocks noGrp="1"/>
          </p:cNvSpPr>
          <p:nvPr>
            <p:ph type="sldNum" sz="quarter" idx="5"/>
          </p:nvPr>
        </p:nvSpPr>
        <p:spPr/>
        <p:txBody>
          <a:bodyPr/>
          <a:lstStyle/>
          <a:p>
            <a:fld id="{E51B54D1-27FA-4C6F-86D5-535F87F7DDF6}" type="slidenum">
              <a:rPr lang="en-US" smtClean="0"/>
              <a:t>11</a:t>
            </a:fld>
            <a:endParaRPr lang="en-US" dirty="0"/>
          </a:p>
        </p:txBody>
      </p:sp>
    </p:spTree>
    <p:extLst>
      <p:ext uri="{BB962C8B-B14F-4D97-AF65-F5344CB8AC3E}">
        <p14:creationId xmlns:p14="http://schemas.microsoft.com/office/powerpoint/2010/main" val="161394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RSDA Reviews.  The case is currently in extended evaluation independent living, job ready status. If it's been in one of the statuses for at least 10 months. These reviews focus on case management and service delivery. Categories of questions are General. Extended Evaluation Status. Independent Living Status. Job Ready Status. Reviews. General Comments.  In the RSDA reviews we look at the data and is it accurate and consistent? Are the required documents signed, dated and filed correctly? Does the case comply with regulatory limits? Are all required concurrences documented? Are the case management appointments and contacts maintained and documented at the required frequency and do they show the veteran's progress? With the annual view is the plant documented? Was the plan amended when required? Were referrals made when needed? Was a documentation of interruption? For specific statuses, we will look at extended evaluation. Were services designed to resolve feasibility of achievement of a vocational goal? Was their collaboration with other VA entities when needed? Was referral made to SAH when needed? Was the developed 60 days prior to completion of training? Was the job ready declaration documented? </a:t>
            </a:r>
          </a:p>
        </p:txBody>
      </p:sp>
      <p:sp>
        <p:nvSpPr>
          <p:cNvPr id="4" name="Slide Number Placeholder 3"/>
          <p:cNvSpPr>
            <a:spLocks noGrp="1"/>
          </p:cNvSpPr>
          <p:nvPr>
            <p:ph type="sldNum" sz="quarter" idx="5"/>
          </p:nvPr>
        </p:nvSpPr>
        <p:spPr/>
        <p:txBody>
          <a:bodyPr/>
          <a:lstStyle/>
          <a:p>
            <a:fld id="{E51B54D1-27FA-4C6F-86D5-535F87F7DDF6}" type="slidenum">
              <a:rPr lang="en-US" smtClean="0"/>
              <a:t>12</a:t>
            </a:fld>
            <a:endParaRPr lang="en-US" dirty="0"/>
          </a:p>
        </p:txBody>
      </p:sp>
    </p:spTree>
    <p:extLst>
      <p:ext uri="{BB962C8B-B14F-4D97-AF65-F5344CB8AC3E}">
        <p14:creationId xmlns:p14="http://schemas.microsoft.com/office/powerpoint/2010/main" val="728595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be selected for a fiscal accuracy review there must be a payment in the month prior to selection for review. All fiscal activity limited not limited to awards, purchases, beneficiary travel etc. during the six-month period prior to the date selected for review will be included in the review. Categories for questions for the FA Reviews. Supporting Documentation. Subsistence Allowance. Employment Adjustment Allowance. Other Expenditures. Reviews. IPERA. General Comments.  fiscal accuracy reviews look at required documents, are they signed, dated and filed correctly? Is concurrence documented when required? Is the rate election and effective date documented? Does documentation support enrollment? Is each facility listed in the rehab plan? Is the enrollment period correct? Was the rate of pursuit correct for standard, nonstandard, overlapping terms, etc.? Does the award reflect the correct number of dependents? Was the correct P911SA rate used? Was the award amended correctly when needed? Was the correct amount paid for each award? Other expenditures are also reviewed to include retroactive inductions, retroactive reimbursements, revolving fund loans and beneficiary travel.</a:t>
            </a:r>
          </a:p>
        </p:txBody>
      </p:sp>
      <p:sp>
        <p:nvSpPr>
          <p:cNvPr id="4" name="Slide Number Placeholder 3"/>
          <p:cNvSpPr>
            <a:spLocks noGrp="1"/>
          </p:cNvSpPr>
          <p:nvPr>
            <p:ph type="sldNum" sz="quarter" idx="5"/>
          </p:nvPr>
        </p:nvSpPr>
        <p:spPr/>
        <p:txBody>
          <a:bodyPr/>
          <a:lstStyle/>
          <a:p>
            <a:fld id="{E51B54D1-27FA-4C6F-86D5-535F87F7DDF6}" type="slidenum">
              <a:rPr lang="en-US" smtClean="0"/>
              <a:t>13</a:t>
            </a:fld>
            <a:endParaRPr lang="en-US" dirty="0"/>
          </a:p>
        </p:txBody>
      </p:sp>
    </p:spTree>
    <p:extLst>
      <p:ext uri="{BB962C8B-B14F-4D97-AF65-F5344CB8AC3E}">
        <p14:creationId xmlns:p14="http://schemas.microsoft.com/office/powerpoint/2010/main" val="4245605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CCA Reviews. Case Closure Accuracy.  These cases must have entered, rehabilitated or discontinued status in the month prior to selection for review. Categories of questions in the case closure accuracy instrument are all Case Closures. Rehabilitated. Discontinued. Maximum Rehabilitation Gain. Reviews. General Comments.  case closure accuracy reviews look at was the data accurate and consistent in the eFolder? Is required documentation present? Does the case comply with regulatory limits? Were appropriate services provided so the veteran could participate in the plan and/or maintain simple employment? Was there adequate file but -- follow-up documented? Did it include all the required information? Is documented prior to closure using the appropriate checklist? Was the correct reason code used? Was the veteran provided with appropriate due process? Was a closure letter sent with the correct date and decision?</a:t>
            </a:r>
          </a:p>
        </p:txBody>
      </p:sp>
      <p:sp>
        <p:nvSpPr>
          <p:cNvPr id="4" name="Slide Number Placeholder 3"/>
          <p:cNvSpPr>
            <a:spLocks noGrp="1"/>
          </p:cNvSpPr>
          <p:nvPr>
            <p:ph type="sldNum" sz="quarter" idx="5"/>
          </p:nvPr>
        </p:nvSpPr>
        <p:spPr/>
        <p:txBody>
          <a:bodyPr/>
          <a:lstStyle/>
          <a:p>
            <a:fld id="{E51B54D1-27FA-4C6F-86D5-535F87F7DDF6}" type="slidenum">
              <a:rPr lang="en-US" smtClean="0"/>
              <a:t>14</a:t>
            </a:fld>
            <a:endParaRPr lang="en-US" dirty="0"/>
          </a:p>
        </p:txBody>
      </p:sp>
    </p:spTree>
    <p:extLst>
      <p:ext uri="{BB962C8B-B14F-4D97-AF65-F5344CB8AC3E}">
        <p14:creationId xmlns:p14="http://schemas.microsoft.com/office/powerpoint/2010/main" val="2644096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CH-36A Reviews.  These are cases completed with counseling or closed without counseling the month prior to review. The review includes all activity from receipt of application until case closure. Categories of questions in the Chapter 36 Accuracy. All Chapter 36 Cases. CH36A Completed with Counseling. CH36B Closed without Counseling. Reviews.  General Comments. Eligibility determined prior to opening record.  Is the Application included in the file/eFolder? Was this closed as completed with counseling? Was the Servicemember/Veteran (SM/V) provided with an individual counseling session. SM/V provided with an assessment. Results of assessment summarized into a comprehensive report. CH36 Checklist Job Aid, Notes from Counseling and Next Steps, Vocational Assessment Summary, etc. are documented in the file/eFolder.  for those cases Closed without Counseling.  was a 10-day letter sent when the SM/V misses the appointment and contact is not established. If the SM/V declined services via phone or email, was the contact documented in a case note prior to closing the case. </a:t>
            </a:r>
          </a:p>
        </p:txBody>
      </p:sp>
      <p:sp>
        <p:nvSpPr>
          <p:cNvPr id="4" name="Slide Number Placeholder 3"/>
          <p:cNvSpPr>
            <a:spLocks noGrp="1"/>
          </p:cNvSpPr>
          <p:nvPr>
            <p:ph type="sldNum" sz="quarter" idx="5"/>
          </p:nvPr>
        </p:nvSpPr>
        <p:spPr/>
        <p:txBody>
          <a:bodyPr/>
          <a:lstStyle/>
          <a:p>
            <a:fld id="{E51B54D1-27FA-4C6F-86D5-535F87F7DDF6}" type="slidenum">
              <a:rPr lang="en-US" smtClean="0"/>
              <a:t>15</a:t>
            </a:fld>
            <a:endParaRPr lang="en-US" dirty="0"/>
          </a:p>
        </p:txBody>
      </p:sp>
    </p:spTree>
    <p:extLst>
      <p:ext uri="{BB962C8B-B14F-4D97-AF65-F5344CB8AC3E}">
        <p14:creationId xmlns:p14="http://schemas.microsoft.com/office/powerpoint/2010/main" val="3637144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There have been changes to the document showing the review results. The review completed date is now at the top of the page instead of the bottom. The review level is now included for national reviews and it will say STAR. And for local QA it does say local QA. The case management number will also be listed in this identifies the case manager at the time of the selection. </a:t>
            </a:r>
          </a:p>
        </p:txBody>
      </p:sp>
      <p:sp>
        <p:nvSpPr>
          <p:cNvPr id="4" name="Slide Number Placeholder 3"/>
          <p:cNvSpPr>
            <a:spLocks noGrp="1"/>
          </p:cNvSpPr>
          <p:nvPr>
            <p:ph type="sldNum" sz="quarter" idx="5"/>
          </p:nvPr>
        </p:nvSpPr>
        <p:spPr/>
        <p:txBody>
          <a:bodyPr/>
          <a:lstStyle/>
          <a:p>
            <a:fld id="{A263C7BD-EE4B-42E2-A75C-958D06C60C46}" type="slidenum">
              <a:rPr lang="en-US" smtClean="0"/>
              <a:t>16</a:t>
            </a:fld>
            <a:endParaRPr lang="en-US" dirty="0"/>
          </a:p>
        </p:txBody>
      </p:sp>
    </p:spTree>
    <p:extLst>
      <p:ext uri="{BB962C8B-B14F-4D97-AF65-F5344CB8AC3E}">
        <p14:creationId xmlns:p14="http://schemas.microsoft.com/office/powerpoint/2010/main" val="1470430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slide shows the different types of responses you will see. Question one has a no response and that means there is no air. In this instance a note was added. You will notice there's no citation listed. All citations are listed in the corresponded question or reason on the SOP and this is done to ensure the most updated citations are provided. Questions with a yes response means there is no air. In this case the EP status was opened when the individual reported to the initial evaluation. Question seven has a NA response. Which indicates the question was not applicable. </a:t>
            </a:r>
          </a:p>
        </p:txBody>
      </p:sp>
      <p:sp>
        <p:nvSpPr>
          <p:cNvPr id="4" name="Slide Number Placeholder 3"/>
          <p:cNvSpPr>
            <a:spLocks noGrp="1"/>
          </p:cNvSpPr>
          <p:nvPr>
            <p:ph type="sldNum" sz="quarter" idx="5"/>
          </p:nvPr>
        </p:nvSpPr>
        <p:spPr/>
        <p:txBody>
          <a:bodyPr/>
          <a:lstStyle/>
          <a:p>
            <a:fld id="{A263C7BD-EE4B-42E2-A75C-958D06C60C46}" type="slidenum">
              <a:rPr lang="en-US" smtClean="0"/>
              <a:t>17</a:t>
            </a:fld>
            <a:endParaRPr lang="en-US" dirty="0"/>
          </a:p>
        </p:txBody>
      </p:sp>
    </p:spTree>
    <p:extLst>
      <p:ext uri="{BB962C8B-B14F-4D97-AF65-F5344CB8AC3E}">
        <p14:creationId xmlns:p14="http://schemas.microsoft.com/office/powerpoint/2010/main" val="2832816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example from an EDRPA review, the following categories were not applicable to the case: Fast Track, Extended Evaluation, Independent Living, Self-Employment. You will notice the numbering goes from 17 to 34 because questions under those categories were not included in the review.  </a:t>
            </a:r>
          </a:p>
        </p:txBody>
      </p:sp>
      <p:sp>
        <p:nvSpPr>
          <p:cNvPr id="4" name="Slide Number Placeholder 3"/>
          <p:cNvSpPr>
            <a:spLocks noGrp="1"/>
          </p:cNvSpPr>
          <p:nvPr>
            <p:ph type="sldNum" sz="quarter" idx="5"/>
          </p:nvPr>
        </p:nvSpPr>
        <p:spPr/>
        <p:txBody>
          <a:bodyPr/>
          <a:lstStyle/>
          <a:p>
            <a:fld id="{A263C7BD-EE4B-42E2-A75C-958D06C60C46}" type="slidenum">
              <a:rPr lang="en-US" smtClean="0"/>
              <a:t>18</a:t>
            </a:fld>
            <a:endParaRPr lang="en-US" dirty="0"/>
          </a:p>
        </p:txBody>
      </p:sp>
    </p:spTree>
    <p:extLst>
      <p:ext uri="{BB962C8B-B14F-4D97-AF65-F5344CB8AC3E}">
        <p14:creationId xmlns:p14="http://schemas.microsoft.com/office/powerpoint/2010/main" val="855094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yes response indicates no error was cited. This comment is to provide feedback because the issue is outside the scope of the review or does not warrant an error but was noted by the reviewer. It can have both the question and comment. If that occurs the response would be no. Most comments will be included in the general comments section of the review instrument.</a:t>
            </a:r>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dirty="0"/>
          </a:p>
        </p:txBody>
      </p:sp>
    </p:spTree>
    <p:extLst>
      <p:ext uri="{BB962C8B-B14F-4D97-AF65-F5344CB8AC3E}">
        <p14:creationId xmlns:p14="http://schemas.microsoft.com/office/powerpoint/2010/main" val="2440382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Presenting the training today is Derek Brown, Senior VRC for Site Visits, Mandy Showalter, QA Reviewer and Jennifer Snyder, Senior VRC for QA Reviews and myself, Aimee Speers, QA &amp; Site Visit Supervisor.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a:t>
            </a:fld>
            <a:endParaRPr lang="en-US" dirty="0"/>
          </a:p>
        </p:txBody>
      </p:sp>
    </p:spTree>
    <p:extLst>
      <p:ext uri="{BB962C8B-B14F-4D97-AF65-F5344CB8AC3E}">
        <p14:creationId xmlns:p14="http://schemas.microsoft.com/office/powerpoint/2010/main" val="110512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 SOP has been developed for each type of review.  The SOPs include an explanation of the following: Selection criteria. Scope Scoring for each review type. For each question, the SOPs provide an explanation of what should be considered and the applicable regulation or policy citation. These can be updated as policy is updated.  When there is an error cited, they may or may not include the citation. The citations are listed in the SOPs which should be reviewed to ascertain further understanding of the error. SOPs are available on the Knowledge Management Portal (KMP) and on the STAR SharePoint site.  They are designed to assist in completing a review and understanding why the error was cited. They go through each question and refer to the SOP for more information about what should be considered. As you review the results you should review the SOP to obtain further understanding of the error and policy.</a:t>
            </a:r>
          </a:p>
        </p:txBody>
      </p:sp>
      <p:sp>
        <p:nvSpPr>
          <p:cNvPr id="4" name="Slide Number Placeholder 3"/>
          <p:cNvSpPr>
            <a:spLocks noGrp="1"/>
          </p:cNvSpPr>
          <p:nvPr>
            <p:ph type="sldNum" sz="quarter" idx="5"/>
          </p:nvPr>
        </p:nvSpPr>
        <p:spPr/>
        <p:txBody>
          <a:bodyPr/>
          <a:lstStyle/>
          <a:p>
            <a:fld id="{A263C7BD-EE4B-42E2-A75C-958D06C60C46}" type="slidenum">
              <a:rPr lang="en-US" smtClean="0"/>
              <a:t>20</a:t>
            </a:fld>
            <a:endParaRPr lang="en-US" dirty="0"/>
          </a:p>
        </p:txBody>
      </p:sp>
    </p:spTree>
    <p:extLst>
      <p:ext uri="{BB962C8B-B14F-4D97-AF65-F5344CB8AC3E}">
        <p14:creationId xmlns:p14="http://schemas.microsoft.com/office/powerpoint/2010/main" val="3942439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SOP lists each question. The "Considerations" section discusses the policy reviewed and included under the question.  The "Citations" section gives the citations for the regulation, policy and/or guidance.  These will be updated as policy changes are identified, or necessary changes are needed. </a:t>
            </a:r>
          </a:p>
        </p:txBody>
      </p:sp>
      <p:sp>
        <p:nvSpPr>
          <p:cNvPr id="4" name="Slide Number Placeholder 3"/>
          <p:cNvSpPr>
            <a:spLocks noGrp="1"/>
          </p:cNvSpPr>
          <p:nvPr>
            <p:ph type="sldNum" sz="quarter" idx="5"/>
          </p:nvPr>
        </p:nvSpPr>
        <p:spPr/>
        <p:txBody>
          <a:bodyPr/>
          <a:lstStyle/>
          <a:p>
            <a:fld id="{A263C7BD-EE4B-42E2-A75C-958D06C60C46}" type="slidenum">
              <a:rPr lang="en-US" smtClean="0"/>
              <a:t>21</a:t>
            </a:fld>
            <a:endParaRPr lang="en-US" dirty="0"/>
          </a:p>
        </p:txBody>
      </p:sp>
    </p:spTree>
    <p:extLst>
      <p:ext uri="{BB962C8B-B14F-4D97-AF65-F5344CB8AC3E}">
        <p14:creationId xmlns:p14="http://schemas.microsoft.com/office/powerpoint/2010/main" val="24728887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of the questions on the revised review instruments may have multiple reasons for which an error could be cited, and this is to help track specific trends. And they can identify training needs are possible policy clarifications. For example, on this slide it shows question number 7, was the removal of reasons for prior case closure documented, justified, and consistent with evidence in the record and, if required, was concurrence documented? And they have the listed reasons. A. Removal of reasons for prior discontinuance was not documented justified and/or consistent with evidence in the record. B. Peak reasons to overturn prior rehabilitation decision was not documented justified. The appropriate citations are listed next to each reason.</a:t>
            </a:r>
          </a:p>
        </p:txBody>
      </p:sp>
      <p:sp>
        <p:nvSpPr>
          <p:cNvPr id="4" name="Slide Number Placeholder 3"/>
          <p:cNvSpPr>
            <a:spLocks noGrp="1"/>
          </p:cNvSpPr>
          <p:nvPr>
            <p:ph type="sldNum" sz="quarter" idx="5"/>
          </p:nvPr>
        </p:nvSpPr>
        <p:spPr/>
        <p:txBody>
          <a:bodyPr/>
          <a:lstStyle/>
          <a:p>
            <a:fld id="{A263C7BD-EE4B-42E2-A75C-958D06C60C46}" type="slidenum">
              <a:rPr lang="en-US" smtClean="0"/>
              <a:t>22</a:t>
            </a:fld>
            <a:endParaRPr lang="en-US" dirty="0"/>
          </a:p>
        </p:txBody>
      </p:sp>
    </p:spTree>
    <p:extLst>
      <p:ext uri="{BB962C8B-B14F-4D97-AF65-F5344CB8AC3E}">
        <p14:creationId xmlns:p14="http://schemas.microsoft.com/office/powerpoint/2010/main" val="30241341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response to the previous question this is the section that we are covering, scoring methodology. As we mentioned, there are three possible responses for each individual question. Yes = no error. No = error. NA = not applicable.  This is the formula and how it works. Formula: Y/Y+N = Accuracy Score.  This is a review instrument example for you to look at. Example:  27 questions.  16 Yes, 1 No, 10 NA. 16 (Yes) / 17 (Yes + No) = 94.1%.  That is how the scores would be calculated. Under the previous review we only have one question potentially and it could have potentially have been a 0 for that question. And that is how that works. </a:t>
            </a:r>
          </a:p>
        </p:txBody>
      </p:sp>
      <p:sp>
        <p:nvSpPr>
          <p:cNvPr id="4" name="Slide Number Placeholder 3"/>
          <p:cNvSpPr>
            <a:spLocks noGrp="1"/>
          </p:cNvSpPr>
          <p:nvPr>
            <p:ph type="sldNum" sz="quarter" idx="5"/>
          </p:nvPr>
        </p:nvSpPr>
        <p:spPr/>
        <p:txBody>
          <a:bodyPr/>
          <a:lstStyle/>
          <a:p>
            <a:fld id="{A263C7BD-EE4B-42E2-A75C-958D06C60C46}" type="slidenum">
              <a:rPr lang="en-US" smtClean="0"/>
              <a:t>23</a:t>
            </a:fld>
            <a:endParaRPr lang="en-US" dirty="0"/>
          </a:p>
        </p:txBody>
      </p:sp>
    </p:spTree>
    <p:extLst>
      <p:ext uri="{BB962C8B-B14F-4D97-AF65-F5344CB8AC3E}">
        <p14:creationId xmlns:p14="http://schemas.microsoft.com/office/powerpoint/2010/main" val="796949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Another issue that comes up is the QA scores are posted on the Director's Dashboard shows Rolling 12-Month Scores. Summary of Scores Report shows Individual Session Scores.  that comes back after we complete the review session and it is just for that individual review session. So how does this work? The Rolling 12-Month period starts over with June 2019 scores.  We are finishing this up in the month of May. These will be posted in June. How will this work? The reviews that were done October May scores old instruments, scoring, and sampling methodology. May FY19 scores are an average of June FY18 May FY19 scores.  and then we look at the June September scores revised instruments, scoring, and sampling methodology. September FY19 scores are an average of June FY19 September FY19. OFO will provide guidance on how Director Performance will be assessed for FY19.  we are transitioning from old instruments to new instruments and sampling methodology and that is yet to come.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24</a:t>
            </a:fld>
            <a:endParaRPr lang="en-US" dirty="0"/>
          </a:p>
        </p:txBody>
      </p:sp>
    </p:spTree>
    <p:extLst>
      <p:ext uri="{BB962C8B-B14F-4D97-AF65-F5344CB8AC3E}">
        <p14:creationId xmlns:p14="http://schemas.microsoft.com/office/powerpoint/2010/main" val="11413938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Rolling 12-Month Accuracy Scores.  We get this question quite often. Here is the example. If the score is 100% every month, except September FY19, when the score is 75% for that one session, then the Rolling 12-Month Score is 97.9% until September FY19 (Session 12) is no longer included.  People often ask why their scores are not improving it. Scores of been 100% for eight months. Remember again the dashboard is a rolling 12-month average. If 11 of the months were at 100% but one month was 75%, then those scores when you put them together is 97.9%. 100% x 11. If no other errors are cited, the September FY20 score will be 100%. September 2019 Session Score: 75%. Rolling 12-Month Score:  97.9%.  as you move forward another month will drop off and another month will drop off. Eventually the 75% will drop off once you hit September 2020. So, of maintained 100% in the subsequent months you will have 100% when you reach September 2020.</a:t>
            </a:r>
          </a:p>
        </p:txBody>
      </p:sp>
      <p:sp>
        <p:nvSpPr>
          <p:cNvPr id="4" name="Slide Number Placeholder 3"/>
          <p:cNvSpPr>
            <a:spLocks noGrp="1"/>
          </p:cNvSpPr>
          <p:nvPr>
            <p:ph type="sldNum" sz="quarter" idx="5"/>
          </p:nvPr>
        </p:nvSpPr>
        <p:spPr/>
        <p:txBody>
          <a:bodyPr/>
          <a:lstStyle/>
          <a:p>
            <a:fld id="{A263C7BD-EE4B-42E2-A75C-958D06C60C46}" type="slidenum">
              <a:rPr lang="en-US" smtClean="0"/>
              <a:t>25</a:t>
            </a:fld>
            <a:endParaRPr lang="en-US" dirty="0"/>
          </a:p>
        </p:txBody>
      </p:sp>
    </p:spTree>
    <p:extLst>
      <p:ext uri="{BB962C8B-B14F-4D97-AF65-F5344CB8AC3E}">
        <p14:creationId xmlns:p14="http://schemas.microsoft.com/office/powerpoint/2010/main" val="3424622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Quality review metrics will be provided. There is a total of six and three will be on the director's dashboard beginning with the June 2019 scores. The 12-month rolling period will start over and let me repeat that. Beginning June FY 19 scores the 12-month rolling average for all accuracy scores will start over. So, what are the metrics we will be looking at? Entitlement Determination Accuracy (EDA). Measures: Accuracy of the Entitlement Decision. Source: Question 10 in EDRPA reviews. Fiscal Accuracy (FA). Measures: Accuracy of fiscal activity. Source: All Applicable Question in FA reviews. Program Outcome Accuracy (POA). Measures: Accuracy of the Outcome Decision. Source: Questions 13, 14, or 15 in CCA reviews.  Those are the closure decisions. Three possible questions can give us the score. One related to rehabs, one related to regular disk on and one for MRG. So that could be 13, 14 or 15 for the outcome accuracy. Those scores will be posted on the director's dashboard as indicated by the star on the slide. </a:t>
            </a:r>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26</a:t>
            </a:fld>
            <a:endParaRPr lang="en-US" dirty="0"/>
          </a:p>
        </p:txBody>
      </p:sp>
    </p:spTree>
    <p:extLst>
      <p:ext uri="{BB962C8B-B14F-4D97-AF65-F5344CB8AC3E}">
        <p14:creationId xmlns:p14="http://schemas.microsoft.com/office/powerpoint/2010/main" val="16515003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Evaluation, Planning, Rehabilitation Services Accuracy (EPRSA). Measures:  Accuracy of Chapter 31 services. Source:  All Applicable Questions from All CH31 reviews.  That means all applicable questions will be the composite for the score for this particular accuracy score. Chapter 36 Accuracy (CH-36A). Measures:  Accuracy of Chapter 36 services. Source:  All Applicable Questions from all CH36 reviews.  And we have a new accuracy score which won't be on the dashboard. Overall Accuracy. Measures:  Overall accuracy of VR&amp;E services. Source:  All Applicable Questions from all CH31 &amp; CH36 reviews.  </a:t>
            </a:r>
          </a:p>
        </p:txBody>
      </p:sp>
      <p:sp>
        <p:nvSpPr>
          <p:cNvPr id="4" name="Slide Number Placeholder 3"/>
          <p:cNvSpPr>
            <a:spLocks noGrp="1"/>
          </p:cNvSpPr>
          <p:nvPr>
            <p:ph type="sldNum" sz="quarter" idx="5"/>
          </p:nvPr>
        </p:nvSpPr>
        <p:spPr/>
        <p:txBody>
          <a:bodyPr/>
          <a:lstStyle/>
          <a:p>
            <a:fld id="{A263C7BD-EE4B-42E2-A75C-958D06C60C46}" type="slidenum">
              <a:rPr lang="en-US" smtClean="0"/>
              <a:t>27</a:t>
            </a:fld>
            <a:endParaRPr lang="en-US" dirty="0"/>
          </a:p>
        </p:txBody>
      </p:sp>
    </p:spTree>
    <p:extLst>
      <p:ext uri="{BB962C8B-B14F-4D97-AF65-F5344CB8AC3E}">
        <p14:creationId xmlns:p14="http://schemas.microsoft.com/office/powerpoint/2010/main" val="14116130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kern="1200" dirty="0">
                <a:solidFill>
                  <a:schemeClr val="tx1"/>
                </a:solidFill>
                <a:effectLst/>
                <a:latin typeface="+mn-lt"/>
                <a:ea typeface="+mn-ea"/>
                <a:cs typeface="+mn-cs"/>
              </a:rPr>
              <a:t>This is a more visual representation of how the scores come together now. As you can see you have the entitlement determination and rehab planning accuracy. You have rehab services delivery, fiscal accuracy and case closure accuracy. Those will all be comprising for this score as you can see listed in the red box. These are all applicable questions. Again, this will be on the director's dashboard. It is the EPRSA. looking at the overall accuracy which will be adding into that is the accuracy results for the chapter 36 reviews, so all applicable questions that were answered for 31 and 36. Going out to the right you have question 10 from the EDRPA instrument. And the fiscal accuracy which is all applicable questions under the FA review. Fiscal accuracy is based solely on the fiscal accuracy instrument which is on the Director's Dashboard and the performance standard. And the program outcome accuracy will be based on question number 13, 14, or 15. And those are on the Director's Dashboard as part of the VREO performance standards. And finally, the CH-36 review which is all the applicable questions and accuracy score. That is for the VRE performance standards. That is the scoring and methodology. </a:t>
            </a:r>
          </a:p>
        </p:txBody>
      </p:sp>
      <p:sp>
        <p:nvSpPr>
          <p:cNvPr id="4" name="Slide Number Placeholder 3"/>
          <p:cNvSpPr>
            <a:spLocks noGrp="1"/>
          </p:cNvSpPr>
          <p:nvPr>
            <p:ph type="sldNum" sz="quarter" idx="10"/>
          </p:nvPr>
        </p:nvSpPr>
        <p:spPr/>
        <p:txBody>
          <a:bodyPr/>
          <a:lstStyle/>
          <a:p>
            <a:fld id="{A263C7BD-EE4B-42E2-A75C-958D06C60C46}" type="slidenum">
              <a:rPr lang="en-US" smtClean="0"/>
              <a:t>28</a:t>
            </a:fld>
            <a:endParaRPr lang="en-US" dirty="0"/>
          </a:p>
        </p:txBody>
      </p:sp>
    </p:spTree>
    <p:extLst>
      <p:ext uri="{BB962C8B-B14F-4D97-AF65-F5344CB8AC3E}">
        <p14:creationId xmlns:p14="http://schemas.microsoft.com/office/powerpoint/2010/main" val="1560188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QAWeb is the system used to record results of STAR reviews since 2014.  In 2018 received funding to build a local QA module. And so, we worked with a group of officers and assistance and selected managers from two offices from each district to determine the requirements for the system. This was completed, and the pilot has begun. The training for the pilot stations are tomorrow. That will be done for one station for each district. The QAWeb has supporting capability that old systems have not. This is available at both the national and local levels. Locally the VRE officers can run reports for their station and individual case managers. In September 2019, we will begin using QAWeb for QA reviews based on cases selected in August. Training will be provided in July 2019, for those involved in completing the local QA reviews. Access to the system will be through the common security employee manager.</a:t>
            </a:r>
          </a:p>
        </p:txBody>
      </p:sp>
      <p:sp>
        <p:nvSpPr>
          <p:cNvPr id="4" name="Slide Number Placeholder 3"/>
          <p:cNvSpPr>
            <a:spLocks noGrp="1"/>
          </p:cNvSpPr>
          <p:nvPr>
            <p:ph type="sldNum" sz="quarter" idx="5"/>
          </p:nvPr>
        </p:nvSpPr>
        <p:spPr/>
        <p:txBody>
          <a:bodyPr/>
          <a:lstStyle/>
          <a:p>
            <a:fld id="{A263C7BD-EE4B-42E2-A75C-958D06C60C46}" type="slidenum">
              <a:rPr lang="en-US" smtClean="0"/>
              <a:t>29</a:t>
            </a:fld>
            <a:endParaRPr lang="en-US" dirty="0"/>
          </a:p>
        </p:txBody>
      </p:sp>
    </p:spTree>
    <p:extLst>
      <p:ext uri="{BB962C8B-B14F-4D97-AF65-F5344CB8AC3E}">
        <p14:creationId xmlns:p14="http://schemas.microsoft.com/office/powerpoint/2010/main" val="1344431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have a lot of information to cover today in the training including the purpose of QA transformation, the sampling methodology, selection criteria and scope, revised instruments and SOPs for each of the five types, scoring methodology, metrics and the QAWeb.  We will cover each of these topics and give you a chance to ask questions, if needed. </a:t>
            </a:r>
          </a:p>
        </p:txBody>
      </p:sp>
      <p:sp>
        <p:nvSpPr>
          <p:cNvPr id="4" name="Slide Number Placeholder 3"/>
          <p:cNvSpPr>
            <a:spLocks noGrp="1"/>
          </p:cNvSpPr>
          <p:nvPr>
            <p:ph type="sldNum" sz="quarter" idx="5"/>
          </p:nvPr>
        </p:nvSpPr>
        <p:spPr/>
        <p:txBody>
          <a:bodyPr/>
          <a:lstStyle/>
          <a:p>
            <a:fld id="{A263C7BD-EE4B-42E2-A75C-958D06C60C46}" type="slidenum">
              <a:rPr lang="en-US" smtClean="0"/>
              <a:t>3</a:t>
            </a:fld>
            <a:endParaRPr lang="en-US" dirty="0"/>
          </a:p>
        </p:txBody>
      </p:sp>
    </p:spTree>
    <p:extLst>
      <p:ext uri="{BB962C8B-B14F-4D97-AF65-F5344CB8AC3E}">
        <p14:creationId xmlns:p14="http://schemas.microsoft.com/office/powerpoint/2010/main" val="12110210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Each year the STAR team will update the role with PA&amp;I. Business Rules for QA Sampling. Revised as needed, each Fiscal Year.  PA&amp;I will use a statistical formula to select a random sample of cases for each RO and that determines the caseload. The local QA poll uses the same business rules, but the number of cases reviewed are based on the number required by the individual standards. Beginning with the pole in August it will be stratified by the case manager. PA&amp;I generates the case pull each month and we generate it to the STAR SharePoint and send out an e-mail notification to the ROs. They have to be sent to the STAR office by due date and please include a list of cases in the shipment and name and claim number in the cases. If a case is not available if it is being shipped for scanning and not yet scanned or transferred to another office, please let us know so we can provide a substitute if needed. If cases are delayed, please email the reason and expected arrival date to the QA Mailbox.  please list the reason and expected date of arrival. We need cases to arrive on time to plan for the month. Once a case is received in the STAR office we will check them in and load them into the QAWeb system and randomly assigned them to QA reviewers on the STAR team. At the end of the session the results are posted to the STAR SharePoint and that includes individual reports and summary reports which give you the individual session scores. The QA accuracy score report which was previously the valid scorecard report, gives you the rolling 12-month scores and also the corrective actions report. </a:t>
            </a:r>
          </a:p>
        </p:txBody>
      </p:sp>
      <p:sp>
        <p:nvSpPr>
          <p:cNvPr id="4" name="Slide Number Placeholder 3"/>
          <p:cNvSpPr>
            <a:spLocks noGrp="1"/>
          </p:cNvSpPr>
          <p:nvPr>
            <p:ph type="sldNum" sz="quarter" idx="5"/>
          </p:nvPr>
        </p:nvSpPr>
        <p:spPr/>
        <p:txBody>
          <a:bodyPr/>
          <a:lstStyle/>
          <a:p>
            <a:fld id="{A263C7BD-EE4B-42E2-A75C-958D06C60C46}" type="slidenum">
              <a:rPr lang="en-US" smtClean="0"/>
              <a:t>30</a:t>
            </a:fld>
            <a:endParaRPr lang="en-US" dirty="0"/>
          </a:p>
        </p:txBody>
      </p:sp>
    </p:spTree>
    <p:extLst>
      <p:ext uri="{BB962C8B-B14F-4D97-AF65-F5344CB8AC3E}">
        <p14:creationId xmlns:p14="http://schemas.microsoft.com/office/powerpoint/2010/main" val="1147231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Once notification of case selection is received:  When the list is posted, after that absolutely no additions or deletions may be made related to work or activities that were, or should have been, completed prior to the date selected for review. Case management and service delivery should continue.  you can still continue to provide services and notes and all of that. That from the date of request forward. If the case with the papers STAR folder is at the STAR office for review and it needs to be discontinued or rehabilitated, you can e-mail the QA mailbox and requested expedited review. The review will be expedited, and the role returned to CER for review prior to closure. Since we are reviewing more cases in VBMS we have questions about what to do with the paper copy. QA reviews are done as part of the internal process and there's no requirements to file the results. Reviews are completed in QAWeb which is the VA system of record for STAR reviews.  Most case managers don't have access to QAWeb or the SharePoint so review results are printed. They are duplicated, and these can be destroyed as such if they are no longer needed.</a:t>
            </a:r>
          </a:p>
        </p:txBody>
      </p:sp>
      <p:sp>
        <p:nvSpPr>
          <p:cNvPr id="4" name="Slide Number Placeholder 3"/>
          <p:cNvSpPr>
            <a:spLocks noGrp="1"/>
          </p:cNvSpPr>
          <p:nvPr>
            <p:ph type="sldNum" sz="quarter" idx="5"/>
          </p:nvPr>
        </p:nvSpPr>
        <p:spPr/>
        <p:txBody>
          <a:bodyPr/>
          <a:lstStyle/>
          <a:p>
            <a:fld id="{E51B54D1-27FA-4C6F-86D5-535F87F7DDF6}" type="slidenum">
              <a:rPr lang="en-US" smtClean="0"/>
              <a:t>31</a:t>
            </a:fld>
            <a:endParaRPr lang="en-US" dirty="0"/>
          </a:p>
        </p:txBody>
      </p:sp>
    </p:spTree>
    <p:extLst>
      <p:ext uri="{BB962C8B-B14F-4D97-AF65-F5344CB8AC3E}">
        <p14:creationId xmlns:p14="http://schemas.microsoft.com/office/powerpoint/2010/main" val="18746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start by talking about the purpose of the QA transformation. There's not been much difference in the last 15 years. We work to modernize the QA program to increase the effectiveness and efficiency of the process. To do this we have developed a statistically valid sampling methodology. Revised the QA review instruments with specific questions to better evaluate compliance and performance. Revised the scoring methodology. Developed a Local QAWeb module so that both the Local QA and National STAR reviews will be completed in the same system, which will allow for comparison and promote consistency.  These changes will give us a truer picture of the performance of our program and to help identify areas where we need more training at the national, regional office, and individual level. The ultimate goal is to provide better services for our Veterans. </a:t>
            </a:r>
          </a:p>
        </p:txBody>
      </p:sp>
      <p:sp>
        <p:nvSpPr>
          <p:cNvPr id="4" name="Slide Number Placeholder 3"/>
          <p:cNvSpPr>
            <a:spLocks noGrp="1"/>
          </p:cNvSpPr>
          <p:nvPr>
            <p:ph type="sldNum" sz="quarter" idx="5"/>
          </p:nvPr>
        </p:nvSpPr>
        <p:spPr/>
        <p:txBody>
          <a:bodyPr/>
          <a:lstStyle/>
          <a:p>
            <a:fld id="{A263C7BD-EE4B-42E2-A75C-958D06C60C46}" type="slidenum">
              <a:rPr lang="en-US" smtClean="0"/>
              <a:t>4</a:t>
            </a:fld>
            <a:endParaRPr lang="en-US" dirty="0"/>
          </a:p>
        </p:txBody>
      </p:sp>
    </p:spTree>
    <p:extLst>
      <p:ext uri="{BB962C8B-B14F-4D97-AF65-F5344CB8AC3E}">
        <p14:creationId xmlns:p14="http://schemas.microsoft.com/office/powerpoint/2010/main" val="135088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During the transformation process we worked with the office of performance analysis and integrity statisticians to revise the sampling methodology. This was done to reflect industry standard and bring them in line. The statistical formula used to determine the sample size includes Workload and Accuracy Scores for the Past Two Fiscal Years. Confidence Level. Margin of Error. Confidence Levels and Margin of Error. 90% Confidence Level with a 5% Margin of Error.  We will work and reevaluate the sample size each year. A sample is pulled for each of the five review types. As many of you have noticed, the samples have changed and most cases that are selected for review will be in a rehab plan, extended eval, or interrupted status. That is the with the majority of the workload is. These cases will be selected for rehab service delivery, or a physical actual review. Due to the changes in the selection methodology, the national STAR sample size increases. They will pull additional cases for each review type and it will serve as a substitution. So, if the cases aren't used they go back into the pod and they will be eligible to be selected for future reviews. A case will not be selected for the same review type in a 12-month period, but it may be selected for other review types. Due to the way the new sampling methodology works the case may be selected for more than one review type in a single session if it meets the criteria for both. So, there won't be any changes to the local QA review until August 2019, and at that point all of this will be implemented for local QA. </a:t>
            </a:r>
          </a:p>
        </p:txBody>
      </p:sp>
      <p:sp>
        <p:nvSpPr>
          <p:cNvPr id="4" name="Slide Number Placeholder 3"/>
          <p:cNvSpPr>
            <a:spLocks noGrp="1"/>
          </p:cNvSpPr>
          <p:nvPr>
            <p:ph type="sldNum" sz="quarter" idx="5"/>
          </p:nvPr>
        </p:nvSpPr>
        <p:spPr/>
        <p:txBody>
          <a:bodyPr/>
          <a:lstStyle/>
          <a:p>
            <a:fld id="{A263C7BD-EE4B-42E2-A75C-958D06C60C46}" type="slidenum">
              <a:rPr lang="en-US" smtClean="0"/>
              <a:t>5</a:t>
            </a:fld>
            <a:endParaRPr lang="en-US" dirty="0"/>
          </a:p>
        </p:txBody>
      </p:sp>
    </p:spTree>
    <p:extLst>
      <p:ext uri="{BB962C8B-B14F-4D97-AF65-F5344CB8AC3E}">
        <p14:creationId xmlns:p14="http://schemas.microsoft.com/office/powerpoint/2010/main" val="2088775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Now we will look at the selection criteria and review period for each type.</a:t>
            </a:r>
          </a:p>
          <a:p>
            <a:r>
              <a:rPr lang="en-US" sz="1200" kern="1200" dirty="0">
                <a:solidFill>
                  <a:schemeClr val="tx1"/>
                </a:solidFill>
                <a:effectLst/>
                <a:latin typeface="+mn-lt"/>
                <a:ea typeface="+mn-ea"/>
                <a:cs typeface="+mn-cs"/>
              </a:rPr>
              <a:t>Entitlement Determination/Rehabilitation Planning Accuracy (EDRPA). Selection Criteria:  An entitlement determination has been made and the case exited Evaluation and Planning (EP) status in the month prior to selection.  For example, only cases that exit status in April were selected from a review. And those reviews are done in June and scored in July.</a:t>
            </a:r>
          </a:p>
          <a:p>
            <a:r>
              <a:rPr lang="en-US" sz="1200" kern="1200" dirty="0">
                <a:solidFill>
                  <a:schemeClr val="tx1"/>
                </a:solidFill>
                <a:effectLst/>
                <a:latin typeface="+mn-lt"/>
                <a:ea typeface="+mn-ea"/>
                <a:cs typeface="+mn-cs"/>
              </a:rPr>
              <a:t>Rehabilitation Service Delivery Accuracy (RSDA).  To be selected for review here the case must be an extended eval --Selection Criteria:  The case is currently in Extended Evaluation (EE), Independent Living (IL), Rehabilitation to the Point of Employability (RTE), or Job Ready (JR) status, or Interrupted (INT) after having been in one of those statuses.  The case must have been in one or more of those statuses for at least 10 months. Scope:  All activity, except fiscal payments, for the 12-month period prior to the date selected for review. </a:t>
            </a:r>
          </a:p>
          <a:p>
            <a:r>
              <a:rPr lang="en-US" sz="1200" kern="1200" dirty="0">
                <a:solidFill>
                  <a:schemeClr val="tx1"/>
                </a:solidFill>
                <a:effectLst/>
                <a:latin typeface="+mn-lt"/>
                <a:ea typeface="+mn-ea"/>
                <a:cs typeface="+mn-cs"/>
              </a:rPr>
              <a:t>Fiscal Accuracy (FA).  This used to be part of other reviews but now it is its own separate review type. Selection Criteria:  A Subsistence Allowance or Employment Adjustment Allowance (EAA) award must have been paid in the month prior to selection for review. Scope:  Fiscal activity (awards, purchases, beneficiary travel, etc.) during the 6-month period prior to the date selected for review.  They must receive payment in the prior month to be selected. The entire reward is reviewable even if it began outside the six-month period.</a:t>
            </a:r>
          </a:p>
        </p:txBody>
      </p:sp>
      <p:sp>
        <p:nvSpPr>
          <p:cNvPr id="4" name="Slide Number Placeholder 3"/>
          <p:cNvSpPr>
            <a:spLocks noGrp="1"/>
          </p:cNvSpPr>
          <p:nvPr>
            <p:ph type="sldNum" sz="quarter" idx="5"/>
          </p:nvPr>
        </p:nvSpPr>
        <p:spPr/>
        <p:txBody>
          <a:bodyPr/>
          <a:lstStyle/>
          <a:p>
            <a:fld id="{A263C7BD-EE4B-42E2-A75C-958D06C60C46}" type="slidenum">
              <a:rPr lang="en-US" smtClean="0"/>
              <a:t>6</a:t>
            </a:fld>
            <a:endParaRPr lang="en-US" dirty="0"/>
          </a:p>
        </p:txBody>
      </p:sp>
    </p:spTree>
    <p:extLst>
      <p:ext uri="{BB962C8B-B14F-4D97-AF65-F5344CB8AC3E}">
        <p14:creationId xmlns:p14="http://schemas.microsoft.com/office/powerpoint/2010/main" val="374357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Case Closure Accuracy (CCA). Selection Criteria:  The case must have entered Rehabilitated or Discontinued status in the month prior to selection for review.  The review period begins when the veteran obtains employment and is in job ready status. Receives 18 months of employment services (review period begins 2 months prior to reaching 18 months).  Or they are determined that they will pursue further education rather than seeking employment. Or they could be placed in interrupted status with no plan date of re-entrance. Or they do not reenter services as planned leading to case closure. So, these are activities related to the closure.</a:t>
            </a:r>
          </a:p>
          <a:p>
            <a:r>
              <a:rPr lang="en-US" sz="1200" kern="1200" dirty="0">
                <a:solidFill>
                  <a:schemeClr val="tx1"/>
                </a:solidFill>
                <a:effectLst/>
                <a:latin typeface="+mn-lt"/>
                <a:ea typeface="+mn-ea"/>
                <a:cs typeface="+mn-cs"/>
              </a:rPr>
              <a:t>Chapter 36 Accuracy (CH-36A) Selection Criteria:  The case entered Completed with Counseling or Closed without Counseling in the month prior to selection for review. Scope:  All activity from receipt of application until case closure.  To be selected for review the case must have been completed with counseling or closed without counseling status in the month prior to the selection review.</a:t>
            </a:r>
          </a:p>
        </p:txBody>
      </p:sp>
      <p:sp>
        <p:nvSpPr>
          <p:cNvPr id="4" name="Slide Number Placeholder 3"/>
          <p:cNvSpPr>
            <a:spLocks noGrp="1"/>
          </p:cNvSpPr>
          <p:nvPr>
            <p:ph type="sldNum" sz="quarter" idx="5"/>
          </p:nvPr>
        </p:nvSpPr>
        <p:spPr/>
        <p:txBody>
          <a:bodyPr/>
          <a:lstStyle/>
          <a:p>
            <a:fld id="{A263C7BD-EE4B-42E2-A75C-958D06C60C46}" type="slidenum">
              <a:rPr lang="en-US" smtClean="0"/>
              <a:t>7</a:t>
            </a:fld>
            <a:endParaRPr lang="en-US" dirty="0"/>
          </a:p>
        </p:txBody>
      </p:sp>
    </p:spTree>
    <p:extLst>
      <p:ext uri="{BB962C8B-B14F-4D97-AF65-F5344CB8AC3E}">
        <p14:creationId xmlns:p14="http://schemas.microsoft.com/office/powerpoint/2010/main" val="3737803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mentioned previously, Local QA and National STAR reviews will be completed in QAWeb using the same review instruments.  It allows local QA and STAR reviews in the same system. It also enables comparison of local QA and STAR reviews.  If there is 100% on the score and the other says 80%, why is that? Are we looking at issues differently? Is training or policy clarification needed? This process will also help promote consistency. Number of questions on each review instrument has increased. Old instruments had 4-6 questions.  There were multiple reasons for questions and multiple standard comments. Revised instruments have 15-33 questions. The revised instruments look at the same issues as the previous instruments.  The questions here more specific. This helps give credit for work that is done correctly, rather than having multiple issues included under one question. Example, under the old instruments, if a 28-1905 is not documented and signed, the fiscal score for the review was 0%. Under the revised instruments, this is only one of 27 possible questions that are used to calculate the score. If all 27 questions are applicable, and there is one error, then the score would be 96.3%.  That's the number of correct, 26, divided by the total 27 and that comes out to the percentage. </a:t>
            </a:r>
          </a:p>
          <a:p>
            <a:endParaRPr lang="en-US" sz="1200" dirty="0"/>
          </a:p>
          <a:p>
            <a:endParaRPr lang="en-US" sz="1400" dirty="0"/>
          </a:p>
        </p:txBody>
      </p:sp>
      <p:sp>
        <p:nvSpPr>
          <p:cNvPr id="4" name="Slide Number Placeholder 3"/>
          <p:cNvSpPr>
            <a:spLocks noGrp="1"/>
          </p:cNvSpPr>
          <p:nvPr>
            <p:ph type="sldNum" sz="quarter" idx="5"/>
          </p:nvPr>
        </p:nvSpPr>
        <p:spPr/>
        <p:txBody>
          <a:bodyPr/>
          <a:lstStyle/>
          <a:p>
            <a:fld id="{A263C7BD-EE4B-42E2-A75C-958D06C60C46}" type="slidenum">
              <a:rPr lang="en-US" smtClean="0"/>
              <a:t>8</a:t>
            </a:fld>
            <a:endParaRPr lang="en-US" dirty="0"/>
          </a:p>
        </p:txBody>
      </p:sp>
    </p:spTree>
    <p:extLst>
      <p:ext uri="{BB962C8B-B14F-4D97-AF65-F5344CB8AC3E}">
        <p14:creationId xmlns:p14="http://schemas.microsoft.com/office/powerpoint/2010/main" val="3226103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reviewing a case for STAR review or local QA it is based on the law or policy that was in effect at the time of the service. VR&amp;E must comply with United States Code (USC) Title 38, Part III. Code of Federal Regulations (CFR) Title 38, Chapter I, Part 21. VR&amp;E Procedural Manual (M28R). Other guidance (Policy Advisories, Circulars, Letters, and Emails).  Clarification is sometimes found in hotline bulletins, education manuals, compensation manuals. And note there are times when professional judgment must also be used when reviewing cases for quality. This is why it is important to clearly document anything that happens or why a specific decision was made. We can speculate but if it isn't documented we can only go by what is seen in the case. For tracking purposes each review type includes a question about the type of review and supplemental claim reviews. The Fiscal Accuracy (FA) review instrument also includes one question to assist with tracking improper payments.  That's also for tracking purposes. It's important to note these tracking questions do not affect accuracy scores.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9</a:t>
            </a:fld>
            <a:endParaRPr lang="en-US" dirty="0"/>
          </a:p>
        </p:txBody>
      </p:sp>
    </p:spTree>
    <p:extLst>
      <p:ext uri="{BB962C8B-B14F-4D97-AF65-F5344CB8AC3E}">
        <p14:creationId xmlns:p14="http://schemas.microsoft.com/office/powerpoint/2010/main" val="3311744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
        <p:nvSpPr>
          <p:cNvPr id="4" name="Rectangle 3">
            <a:extLst>
              <a:ext uri="{FF2B5EF4-FFF2-40B4-BE49-F238E27FC236}">
                <a16:creationId xmlns:a16="http://schemas.microsoft.com/office/drawing/2014/main" id="{4412820D-BBBB-43D7-A23F-F77A0F21181D}"/>
              </a:ext>
            </a:extLst>
          </p:cNvPr>
          <p:cNvSpPr/>
          <p:nvPr userDrawn="1"/>
        </p:nvSpPr>
        <p:spPr>
          <a:xfrm>
            <a:off x="3048000" y="6336268"/>
            <a:ext cx="2819400" cy="369332"/>
          </a:xfrm>
          <a:prstGeom prst="rect">
            <a:avLst/>
          </a:prstGeom>
          <a:solidFill>
            <a:srgbClr val="002F56"/>
          </a:solidFill>
          <a:ln>
            <a:solidFill>
              <a:srgbClr val="002F5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5/30/2019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5/30/2019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vaww.vashare.vba.va.gov/sites/VRWKM/pages/home.aspx"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hyperlink" Target="https://vaww.vashare.vba.va.gov/sites/VREService/OAO/STAR/Standard%20Operating%20Procedures/Forms/AllItems.aspx"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hyperlink" Target="mailto:vreqa.vbaco@va.gov?subject=Cases%20delayed%20for%20Session%20" TargetMode="External"/><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mailto:vreqa.vbaco@va.gov?subject=Expedited%20Review%20Request" TargetMode="External"/><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a:t>Vocational Rehabilitation and Employment (VR&amp;E)</a:t>
            </a:r>
          </a:p>
        </p:txBody>
      </p:sp>
      <p:sp>
        <p:nvSpPr>
          <p:cNvPr id="3" name="Subtitle 2"/>
          <p:cNvSpPr>
            <a:spLocks noGrp="1"/>
          </p:cNvSpPr>
          <p:nvPr>
            <p:ph type="subTitle" idx="1"/>
          </p:nvPr>
        </p:nvSpPr>
        <p:spPr>
          <a:xfrm>
            <a:off x="723900" y="3962400"/>
            <a:ext cx="7696200" cy="533400"/>
          </a:xfrm>
        </p:spPr>
        <p:txBody>
          <a:bodyPr>
            <a:normAutofit/>
          </a:bodyPr>
          <a:lstStyle/>
          <a:p>
            <a:r>
              <a:rPr lang="en-US" sz="2800" b="1" dirty="0">
                <a:solidFill>
                  <a:schemeClr val="tx1">
                    <a:lumMod val="65000"/>
                    <a:lumOff val="35000"/>
                  </a:schemeClr>
                </a:solidFill>
              </a:rPr>
              <a:t>Quality Assurance Transformation</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3"/>
          <a:srcRect/>
          <a:stretch>
            <a:fillRect/>
          </a:stretch>
        </p:blipFill>
        <p:spPr bwMode="auto">
          <a:xfrm>
            <a:off x="3886200" y="838200"/>
            <a:ext cx="1371600" cy="1371600"/>
          </a:xfrm>
          <a:prstGeom prst="rect">
            <a:avLst/>
          </a:prstGeom>
          <a:noFill/>
          <a:ln w="9525">
            <a:noFill/>
            <a:miter lim="800000"/>
            <a:headEnd/>
            <a:tailEnd/>
          </a:ln>
        </p:spPr>
      </p:pic>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Reviews</a:t>
            </a:r>
          </a:p>
        </p:txBody>
      </p:sp>
      <p:sp>
        <p:nvSpPr>
          <p:cNvPr id="2" name="Rectangle 1">
            <a:extLst>
              <a:ext uri="{FF2B5EF4-FFF2-40B4-BE49-F238E27FC236}">
                <a16:creationId xmlns:a16="http://schemas.microsoft.com/office/drawing/2014/main" id="{AE3D6C1F-F03E-4775-A245-320713DFCD3E}"/>
              </a:ext>
            </a:extLst>
          </p:cNvPr>
          <p:cNvSpPr/>
          <p:nvPr/>
        </p:nvSpPr>
        <p:spPr>
          <a:xfrm>
            <a:off x="190500" y="800100"/>
            <a:ext cx="8763000" cy="525780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marL="342900" indent="-342900">
              <a:buFont typeface="Arial" panose="020B0604020202020204" pitchFamily="34" charset="0"/>
              <a:buChar char="•"/>
            </a:pPr>
            <a:r>
              <a:rPr lang="en-US" sz="2200" dirty="0">
                <a:solidFill>
                  <a:schemeClr val="tx1"/>
                </a:solidFill>
              </a:rPr>
              <a:t>Some questions may have multiple reasons for which an error could be cited.</a:t>
            </a:r>
          </a:p>
          <a:p>
            <a:pPr marL="800100" lvl="1" indent="-342900">
              <a:buFont typeface="Arial" panose="020B0604020202020204" pitchFamily="34" charset="0"/>
              <a:buChar char="•"/>
            </a:pPr>
            <a:r>
              <a:rPr lang="en-US" sz="1600" dirty="0">
                <a:solidFill>
                  <a:schemeClr val="tx1"/>
                </a:solidFill>
              </a:rPr>
              <a:t>Example:</a:t>
            </a:r>
          </a:p>
          <a:p>
            <a:pPr marL="796925"/>
            <a:r>
              <a:rPr lang="en-US" sz="1400" dirty="0">
                <a:solidFill>
                  <a:schemeClr val="tx1"/>
                </a:solidFill>
              </a:rPr>
              <a:t>5.  Did the 28-1902b contain all the required elements to document entitlement determination?</a:t>
            </a:r>
          </a:p>
          <a:p>
            <a:pPr marL="1254125" indent="-342900">
              <a:buAutoNum type="alphaUcPeriod"/>
            </a:pPr>
            <a:r>
              <a:rPr lang="en-US" sz="1400" dirty="0">
                <a:solidFill>
                  <a:schemeClr val="tx1"/>
                </a:solidFill>
              </a:rPr>
              <a:t>28-1902b was not present in the record.</a:t>
            </a:r>
          </a:p>
          <a:p>
            <a:pPr marL="1254125" indent="-342900">
              <a:buAutoNum type="alphaUcPeriod"/>
            </a:pPr>
            <a:r>
              <a:rPr lang="en-US" sz="1400" dirty="0">
                <a:solidFill>
                  <a:schemeClr val="tx1"/>
                </a:solidFill>
              </a:rPr>
              <a:t>28-1902b was not signed by the VRC.</a:t>
            </a:r>
          </a:p>
          <a:p>
            <a:pPr marL="1254125" indent="-342900">
              <a:buAutoNum type="alphaUcPeriod"/>
            </a:pPr>
            <a:r>
              <a:rPr lang="en-US" sz="1400" dirty="0">
                <a:solidFill>
                  <a:schemeClr val="tx1"/>
                </a:solidFill>
              </a:rPr>
              <a:t>28-1902b did not document the entitlement decision.</a:t>
            </a:r>
          </a:p>
          <a:p>
            <a:pPr marL="1254125" indent="-342900">
              <a:buAutoNum type="alphaUcPeriod"/>
            </a:pPr>
            <a:r>
              <a:rPr lang="en-US" sz="1400" dirty="0">
                <a:solidFill>
                  <a:schemeClr val="tx1"/>
                </a:solidFill>
              </a:rPr>
              <a:t>Automatic entitlement under NDAA was not documented for the Servicemember.</a:t>
            </a:r>
          </a:p>
          <a:p>
            <a:pPr marL="1254125" indent="-342900">
              <a:buAutoNum type="alphaUcPeriod"/>
            </a:pPr>
            <a:r>
              <a:rPr lang="en-US" sz="1400" dirty="0">
                <a:solidFill>
                  <a:schemeClr val="tx1"/>
                </a:solidFill>
              </a:rPr>
              <a:t>Existence of a vocational impairment was not documented, justified, and/or consistent with evidence.</a:t>
            </a:r>
          </a:p>
          <a:p>
            <a:pPr marL="1254125" indent="-342900">
              <a:buAutoNum type="alphaUcPeriod"/>
            </a:pPr>
            <a:r>
              <a:rPr lang="en-US" sz="1400" dirty="0">
                <a:solidFill>
                  <a:schemeClr val="tx1"/>
                </a:solidFill>
              </a:rPr>
              <a:t>Contribution of the SCD to the vocational impairment was not documented, justified, and/or consistent with evidence.</a:t>
            </a:r>
          </a:p>
          <a:p>
            <a:pPr marL="1254125" indent="-342900">
              <a:buAutoNum type="alphaUcPeriod"/>
            </a:pPr>
            <a:r>
              <a:rPr lang="en-US" sz="1400" dirty="0">
                <a:solidFill>
                  <a:schemeClr val="tx1"/>
                </a:solidFill>
              </a:rPr>
              <a:t>Overcoming the effects of the impairment was not documented, justified, and/or consistent with evidence.</a:t>
            </a:r>
          </a:p>
          <a:p>
            <a:pPr marL="1254125" indent="-342900">
              <a:buAutoNum type="alphaUcPeriod"/>
            </a:pPr>
            <a:r>
              <a:rPr lang="en-US" sz="1400" dirty="0">
                <a:solidFill>
                  <a:schemeClr val="tx1"/>
                </a:solidFill>
              </a:rPr>
              <a:t>EH determination was not documented, justified, and/or consistent with evidence.</a:t>
            </a:r>
          </a:p>
          <a:p>
            <a:pPr marL="1254125" indent="-342900">
              <a:buAutoNum type="alphaUcPeriod"/>
            </a:pPr>
            <a:r>
              <a:rPr lang="en-US" sz="1400" dirty="0">
                <a:solidFill>
                  <a:schemeClr val="tx1"/>
                </a:solidFill>
              </a:rPr>
              <a:t>SEH determination (including how SCD contributes in substantial part) was not documented, justified, and/or consistent with evidence.	</a:t>
            </a:r>
          </a:p>
          <a:p>
            <a:endParaRPr lang="en-US" sz="1000" dirty="0">
              <a:solidFill>
                <a:schemeClr val="tx1"/>
              </a:solidFill>
            </a:endParaRPr>
          </a:p>
          <a:p>
            <a:pPr marL="342900" indent="-342900">
              <a:buFont typeface="Arial" panose="020B0604020202020204" pitchFamily="34" charset="0"/>
              <a:buChar char="•"/>
            </a:pPr>
            <a:r>
              <a:rPr lang="en-US" sz="2200" dirty="0">
                <a:solidFill>
                  <a:schemeClr val="tx1"/>
                </a:solidFill>
              </a:rPr>
              <a:t>Listing reasons: </a:t>
            </a:r>
          </a:p>
          <a:p>
            <a:pPr marL="800100" lvl="1" indent="-342900">
              <a:buFont typeface="Arial" panose="020B0604020202020204" pitchFamily="34" charset="0"/>
              <a:buChar char="•"/>
            </a:pPr>
            <a:r>
              <a:rPr lang="en-US" dirty="0">
                <a:solidFill>
                  <a:schemeClr val="tx1"/>
                </a:solidFill>
              </a:rPr>
              <a:t>Enables tracking of more specific issues.  </a:t>
            </a:r>
          </a:p>
          <a:p>
            <a:pPr marL="800100" lvl="1" indent="-342900">
              <a:buFont typeface="Arial" panose="020B0604020202020204" pitchFamily="34" charset="0"/>
              <a:buChar char="•"/>
            </a:pPr>
            <a:r>
              <a:rPr lang="en-US" dirty="0">
                <a:solidFill>
                  <a:schemeClr val="tx1"/>
                </a:solidFill>
              </a:rPr>
              <a:t>Identifies why specific errors are cited. </a:t>
            </a:r>
          </a:p>
          <a:p>
            <a:pPr marL="800100" lvl="1" indent="-342900">
              <a:buFont typeface="Arial" panose="020B0604020202020204" pitchFamily="34" charset="0"/>
              <a:buChar char="•"/>
            </a:pPr>
            <a:r>
              <a:rPr lang="en-US" dirty="0">
                <a:solidFill>
                  <a:schemeClr val="tx1"/>
                </a:solidFill>
              </a:rPr>
              <a:t>Helps identify training needs.</a:t>
            </a:r>
          </a:p>
        </p:txBody>
      </p:sp>
    </p:spTree>
    <p:extLst>
      <p:ext uri="{BB962C8B-B14F-4D97-AF65-F5344CB8AC3E}">
        <p14:creationId xmlns:p14="http://schemas.microsoft.com/office/powerpoint/2010/main" val="1831167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13B71A6-F486-4C3A-A5F2-2825605AEBEB}"/>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2E05A307-B4EF-4186-B377-C5602BFABF8C}"/>
              </a:ext>
            </a:extLst>
          </p:cNvPr>
          <p:cNvSpPr>
            <a:spLocks noGrp="1"/>
          </p:cNvSpPr>
          <p:nvPr>
            <p:ph type="title"/>
          </p:nvPr>
        </p:nvSpPr>
        <p:spPr>
          <a:xfrm>
            <a:off x="0" y="-76200"/>
            <a:ext cx="9144000" cy="762000"/>
          </a:xfrm>
        </p:spPr>
        <p:txBody>
          <a:bodyPr>
            <a:noAutofit/>
          </a:bodyPr>
          <a:lstStyle/>
          <a:p>
            <a:r>
              <a:rPr lang="en-US" sz="4000" dirty="0"/>
              <a:t>EDRPA Reviews</a:t>
            </a:r>
          </a:p>
        </p:txBody>
      </p:sp>
      <p:sp>
        <p:nvSpPr>
          <p:cNvPr id="5" name="Rectangle 4">
            <a:extLst>
              <a:ext uri="{FF2B5EF4-FFF2-40B4-BE49-F238E27FC236}">
                <a16:creationId xmlns:a16="http://schemas.microsoft.com/office/drawing/2014/main" id="{BD2975C5-9440-4233-B8E7-93A487AA5AD5}"/>
              </a:ext>
            </a:extLst>
          </p:cNvPr>
          <p:cNvSpPr/>
          <p:nvPr/>
        </p:nvSpPr>
        <p:spPr>
          <a:xfrm>
            <a:off x="304800" y="2586403"/>
            <a:ext cx="8474152" cy="3433397"/>
          </a:xfrm>
          <a:prstGeom prst="rect">
            <a:avLst/>
          </a:prstGeom>
          <a:noFill/>
          <a:ln w="28575">
            <a:solidFill>
              <a:srgbClr val="B2955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566738" lvl="1" indent="-457200">
              <a:buFont typeface="Arial" panose="020B0604020202020204" pitchFamily="34" charset="0"/>
              <a:buChar char="•"/>
            </a:pPr>
            <a:endParaRPr lang="en-US" sz="1600" dirty="0">
              <a:solidFill>
                <a:schemeClr val="tx1"/>
              </a:solidFill>
            </a:endParaRPr>
          </a:p>
        </p:txBody>
      </p:sp>
      <p:sp>
        <p:nvSpPr>
          <p:cNvPr id="9" name="TextBox 8">
            <a:extLst>
              <a:ext uri="{FF2B5EF4-FFF2-40B4-BE49-F238E27FC236}">
                <a16:creationId xmlns:a16="http://schemas.microsoft.com/office/drawing/2014/main" id="{1CF72A1A-D96D-4F9A-9551-2E6954688072}"/>
              </a:ext>
            </a:extLst>
          </p:cNvPr>
          <p:cNvSpPr txBox="1"/>
          <p:nvPr/>
        </p:nvSpPr>
        <p:spPr>
          <a:xfrm>
            <a:off x="304800" y="2573181"/>
            <a:ext cx="4419600" cy="3416320"/>
          </a:xfrm>
          <a:prstGeom prst="rect">
            <a:avLst/>
          </a:prstGeom>
          <a:noFill/>
        </p:spPr>
        <p:txBody>
          <a:bodyPr wrap="square" rtlCol="0">
            <a:spAutoFit/>
          </a:bodyPr>
          <a:lstStyle/>
          <a:p>
            <a:pPr marL="566738" lvl="1" indent="-457200">
              <a:buFont typeface="Arial" panose="020B0604020202020204" pitchFamily="34" charset="0"/>
              <a:buChar char="•"/>
            </a:pPr>
            <a:r>
              <a:rPr lang="en-US" sz="2200" dirty="0"/>
              <a:t>Data </a:t>
            </a:r>
          </a:p>
          <a:p>
            <a:pPr marL="1023938" lvl="2" indent="-457200">
              <a:buFont typeface="Arial" panose="020B0604020202020204" pitchFamily="34" charset="0"/>
              <a:buChar char="•"/>
            </a:pPr>
            <a:r>
              <a:rPr lang="en-US" sz="1600" dirty="0"/>
              <a:t>Accurate</a:t>
            </a:r>
          </a:p>
          <a:p>
            <a:pPr marL="1023938" lvl="2" indent="-457200">
              <a:buFont typeface="Arial" panose="020B0604020202020204" pitchFamily="34" charset="0"/>
              <a:buChar char="•"/>
            </a:pPr>
            <a:r>
              <a:rPr lang="en-US" sz="1600" dirty="0"/>
              <a:t>Consistent</a:t>
            </a:r>
          </a:p>
          <a:p>
            <a:pPr marL="566738" lvl="1" indent="-457200">
              <a:buFont typeface="Arial" panose="020B0604020202020204" pitchFamily="34" charset="0"/>
              <a:buChar char="•"/>
            </a:pPr>
            <a:r>
              <a:rPr lang="en-US" sz="2200" dirty="0"/>
              <a:t>Entitlement Determination</a:t>
            </a:r>
          </a:p>
          <a:p>
            <a:pPr marL="1031875" lvl="2" indent="-457200">
              <a:buFont typeface="Arial" panose="020B0604020202020204" pitchFamily="34" charset="0"/>
              <a:buChar char="•"/>
            </a:pPr>
            <a:r>
              <a:rPr lang="en-US" sz="1600" dirty="0"/>
              <a:t>Correct decision</a:t>
            </a:r>
          </a:p>
          <a:p>
            <a:pPr marL="1031875" lvl="2" indent="-457200">
              <a:buFont typeface="Arial" panose="020B0604020202020204" pitchFamily="34" charset="0"/>
              <a:buChar char="•"/>
            </a:pPr>
            <a:r>
              <a:rPr lang="en-US" sz="1600" dirty="0"/>
              <a:t>Documented</a:t>
            </a:r>
          </a:p>
          <a:p>
            <a:pPr marL="1031875" lvl="2" indent="-457200">
              <a:buFont typeface="Arial" panose="020B0604020202020204" pitchFamily="34" charset="0"/>
              <a:buChar char="•"/>
            </a:pPr>
            <a:r>
              <a:rPr lang="en-US" sz="1600" dirty="0"/>
              <a:t>Explained/justified</a:t>
            </a:r>
          </a:p>
          <a:p>
            <a:pPr marL="566738" lvl="1" indent="-457200">
              <a:buFont typeface="Arial" panose="020B0604020202020204" pitchFamily="34" charset="0"/>
              <a:buChar char="•"/>
            </a:pPr>
            <a:r>
              <a:rPr lang="en-US" sz="2200" dirty="0"/>
              <a:t>Written notification of decision</a:t>
            </a:r>
          </a:p>
          <a:p>
            <a:pPr marL="1023938" lvl="2" indent="-457200">
              <a:buFont typeface="Arial" panose="020B0604020202020204" pitchFamily="34" charset="0"/>
              <a:buChar char="•"/>
            </a:pPr>
            <a:r>
              <a:rPr lang="en-US" sz="1600" dirty="0"/>
              <a:t>Clearly explained</a:t>
            </a:r>
          </a:p>
          <a:p>
            <a:pPr marL="566738" lvl="1" indent="-457200">
              <a:buFont typeface="Arial" panose="020B0604020202020204" pitchFamily="34" charset="0"/>
              <a:buChar char="•"/>
            </a:pPr>
            <a:r>
              <a:rPr lang="en-US" sz="2200" dirty="0"/>
              <a:t>Feasibility decision</a:t>
            </a:r>
          </a:p>
          <a:p>
            <a:pPr marL="1023938" lvl="2" indent="-457200">
              <a:buFont typeface="Arial" panose="020B0604020202020204" pitchFamily="34" charset="0"/>
              <a:buChar char="•"/>
            </a:pPr>
            <a:r>
              <a:rPr lang="en-US" sz="1600" dirty="0"/>
              <a:t>Documented</a:t>
            </a:r>
          </a:p>
          <a:p>
            <a:pPr marL="1023938" lvl="2" indent="-457200">
              <a:buFont typeface="Arial" panose="020B0604020202020204" pitchFamily="34" charset="0"/>
              <a:buChar char="•"/>
            </a:pPr>
            <a:r>
              <a:rPr lang="en-US" sz="1600" dirty="0"/>
              <a:t>Clearly explained</a:t>
            </a:r>
            <a:endParaRPr lang="en-US" dirty="0"/>
          </a:p>
        </p:txBody>
      </p:sp>
      <p:sp>
        <p:nvSpPr>
          <p:cNvPr id="10" name="TextBox 9">
            <a:extLst>
              <a:ext uri="{FF2B5EF4-FFF2-40B4-BE49-F238E27FC236}">
                <a16:creationId xmlns:a16="http://schemas.microsoft.com/office/drawing/2014/main" id="{451847F4-6A0A-4B4C-9D27-A815F811F394}"/>
              </a:ext>
            </a:extLst>
          </p:cNvPr>
          <p:cNvSpPr txBox="1"/>
          <p:nvPr/>
        </p:nvSpPr>
        <p:spPr>
          <a:xfrm>
            <a:off x="4543695" y="2619831"/>
            <a:ext cx="4152901" cy="3077766"/>
          </a:xfrm>
          <a:prstGeom prst="rect">
            <a:avLst/>
          </a:prstGeom>
          <a:noFill/>
        </p:spPr>
        <p:txBody>
          <a:bodyPr wrap="square" rtlCol="0">
            <a:spAutoFit/>
          </a:bodyPr>
          <a:lstStyle/>
          <a:p>
            <a:pPr marL="566738" lvl="1" indent="-457200">
              <a:buFont typeface="Arial" panose="020B0604020202020204" pitchFamily="34" charset="0"/>
              <a:buChar char="•"/>
            </a:pPr>
            <a:r>
              <a:rPr lang="en-US" sz="2200" dirty="0"/>
              <a:t>Evaluation and Vocational Exploration activities</a:t>
            </a:r>
          </a:p>
          <a:p>
            <a:pPr marL="1023938" lvl="2" indent="-457200">
              <a:buFont typeface="Arial" panose="020B0604020202020204" pitchFamily="34" charset="0"/>
              <a:buChar char="•"/>
            </a:pPr>
            <a:r>
              <a:rPr lang="en-US" sz="1600" dirty="0"/>
              <a:t>Documented</a:t>
            </a:r>
          </a:p>
          <a:p>
            <a:pPr marL="1023938" lvl="2" indent="-457200">
              <a:buFont typeface="Arial" panose="020B0604020202020204" pitchFamily="34" charset="0"/>
              <a:buChar char="•"/>
            </a:pPr>
            <a:r>
              <a:rPr lang="en-US" sz="1600" dirty="0"/>
              <a:t>Sufficient evaluation</a:t>
            </a:r>
          </a:p>
          <a:p>
            <a:pPr marL="1023938" lvl="2" indent="-457200">
              <a:buFont typeface="Arial" panose="020B0604020202020204" pitchFamily="34" charset="0"/>
              <a:buChar char="•"/>
            </a:pPr>
            <a:r>
              <a:rPr lang="en-US" sz="1600" dirty="0"/>
              <a:t>Results support plan development</a:t>
            </a:r>
          </a:p>
          <a:p>
            <a:pPr marL="566738" lvl="1" indent="-457200">
              <a:buFont typeface="Arial" panose="020B0604020202020204" pitchFamily="34" charset="0"/>
              <a:buChar char="•"/>
            </a:pPr>
            <a:r>
              <a:rPr lang="en-US" sz="2200" dirty="0"/>
              <a:t>Plan Development</a:t>
            </a:r>
          </a:p>
          <a:p>
            <a:pPr marL="1023938" lvl="2" indent="-457200">
              <a:buFont typeface="Arial" panose="020B0604020202020204" pitchFamily="34" charset="0"/>
              <a:buChar char="•"/>
            </a:pPr>
            <a:r>
              <a:rPr lang="en-US" sz="1600" dirty="0"/>
              <a:t>Services needed to reach the vocational goal</a:t>
            </a:r>
          </a:p>
          <a:p>
            <a:pPr marL="1023938" lvl="2" indent="-457200">
              <a:buFont typeface="Arial" panose="020B0604020202020204" pitchFamily="34" charset="0"/>
              <a:buChar char="•"/>
            </a:pPr>
            <a:r>
              <a:rPr lang="en-US" sz="1600" dirty="0"/>
              <a:t>Addresses identified needs</a:t>
            </a:r>
          </a:p>
          <a:p>
            <a:pPr marL="1023938" lvl="2" indent="-457200">
              <a:buFont typeface="Arial" panose="020B0604020202020204" pitchFamily="34" charset="0"/>
              <a:buChar char="•"/>
            </a:pPr>
            <a:r>
              <a:rPr lang="en-US" sz="1600" dirty="0"/>
              <a:t>Concurrence documented</a:t>
            </a:r>
          </a:p>
          <a:p>
            <a:pPr marL="1023938" lvl="2" indent="-457200">
              <a:buFont typeface="Arial" panose="020B0604020202020204" pitchFamily="34" charset="0"/>
              <a:buChar char="•"/>
            </a:pPr>
            <a:r>
              <a:rPr lang="en-US" sz="1600" dirty="0"/>
              <a:t>Plan is signed by Veteran and VRC</a:t>
            </a:r>
            <a:endParaRPr lang="en-US" dirty="0"/>
          </a:p>
        </p:txBody>
      </p:sp>
      <p:sp>
        <p:nvSpPr>
          <p:cNvPr id="11" name="Rectangle 10">
            <a:extLst>
              <a:ext uri="{FF2B5EF4-FFF2-40B4-BE49-F238E27FC236}">
                <a16:creationId xmlns:a16="http://schemas.microsoft.com/office/drawing/2014/main" id="{10E0D4FF-2A90-49D8-AACE-088FE4193394}"/>
              </a:ext>
            </a:extLst>
          </p:cNvPr>
          <p:cNvSpPr/>
          <p:nvPr/>
        </p:nvSpPr>
        <p:spPr>
          <a:xfrm>
            <a:off x="1616150" y="736300"/>
            <a:ext cx="7162802" cy="1734092"/>
          </a:xfrm>
          <a:prstGeom prst="rect">
            <a:avLst/>
          </a:prstGeom>
          <a:noFill/>
          <a:ln w="19050">
            <a:solidFill>
              <a:srgbClr val="B1945F"/>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2" name="Arrow: Pentagon 11">
            <a:extLst>
              <a:ext uri="{FF2B5EF4-FFF2-40B4-BE49-F238E27FC236}">
                <a16:creationId xmlns:a16="http://schemas.microsoft.com/office/drawing/2014/main" id="{E13BC405-2CA0-4296-94A1-DE183ECDE5B2}"/>
              </a:ext>
            </a:extLst>
          </p:cNvPr>
          <p:cNvSpPr/>
          <p:nvPr/>
        </p:nvSpPr>
        <p:spPr>
          <a:xfrm>
            <a:off x="-1" y="1016354"/>
            <a:ext cx="2136261" cy="1117246"/>
          </a:xfrm>
          <a:prstGeom prst="homePlate">
            <a:avLst>
              <a:gd name="adj" fmla="val 50617"/>
            </a:avLst>
          </a:prstGeom>
          <a:solidFill>
            <a:srgbClr val="B1945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Entitlement Determination/ Rehabilitation Planning Accuracy</a:t>
            </a:r>
          </a:p>
        </p:txBody>
      </p:sp>
      <p:sp>
        <p:nvSpPr>
          <p:cNvPr id="13" name="TextBox 12">
            <a:extLst>
              <a:ext uri="{FF2B5EF4-FFF2-40B4-BE49-F238E27FC236}">
                <a16:creationId xmlns:a16="http://schemas.microsoft.com/office/drawing/2014/main" id="{84F0931F-9BF1-4229-A8E4-D8381425F3CF}"/>
              </a:ext>
            </a:extLst>
          </p:cNvPr>
          <p:cNvSpPr txBox="1"/>
          <p:nvPr/>
        </p:nvSpPr>
        <p:spPr>
          <a:xfrm>
            <a:off x="2132948" y="702844"/>
            <a:ext cx="3316237" cy="1754326"/>
          </a:xfrm>
          <a:prstGeom prst="rect">
            <a:avLst/>
          </a:prstGeom>
          <a:noFill/>
        </p:spPr>
        <p:txBody>
          <a:bodyPr wrap="square" rtlCol="0">
            <a:spAutoFit/>
          </a:bodyPr>
          <a:lstStyle/>
          <a:p>
            <a:pPr marL="285750" indent="-285750">
              <a:buFont typeface="Arial" panose="020B0604020202020204" pitchFamily="34" charset="0"/>
              <a:buChar char="•"/>
            </a:pPr>
            <a:r>
              <a:rPr lang="en-US" dirty="0"/>
              <a:t>Application, Initial Evaluation, and Entitlement Determination</a:t>
            </a:r>
          </a:p>
          <a:p>
            <a:pPr marL="285750" indent="-285750">
              <a:buFont typeface="Arial" panose="020B0604020202020204" pitchFamily="34" charset="0"/>
              <a:buChar char="•"/>
            </a:pPr>
            <a:r>
              <a:rPr lang="en-US" dirty="0"/>
              <a:t>Evaluation and Planning</a:t>
            </a:r>
          </a:p>
          <a:p>
            <a:pPr marL="285750" indent="-285750">
              <a:buFont typeface="Arial" panose="020B0604020202020204" pitchFamily="34" charset="0"/>
              <a:buChar char="•"/>
            </a:pPr>
            <a:r>
              <a:rPr lang="en-US" dirty="0"/>
              <a:t>Plan Development</a:t>
            </a:r>
          </a:p>
          <a:p>
            <a:pPr marL="285750" indent="-285750">
              <a:buFont typeface="Arial" panose="020B0604020202020204" pitchFamily="34" charset="0"/>
              <a:buChar char="•"/>
            </a:pPr>
            <a:r>
              <a:rPr lang="en-US" dirty="0"/>
              <a:t>Fast Track</a:t>
            </a:r>
          </a:p>
        </p:txBody>
      </p:sp>
      <p:sp>
        <p:nvSpPr>
          <p:cNvPr id="14" name="TextBox 13">
            <a:extLst>
              <a:ext uri="{FF2B5EF4-FFF2-40B4-BE49-F238E27FC236}">
                <a16:creationId xmlns:a16="http://schemas.microsoft.com/office/drawing/2014/main" id="{EA6CAB46-3B92-4A49-A83E-15E74C9C1508}"/>
              </a:ext>
            </a:extLst>
          </p:cNvPr>
          <p:cNvSpPr txBox="1"/>
          <p:nvPr/>
        </p:nvSpPr>
        <p:spPr>
          <a:xfrm>
            <a:off x="5753985" y="764381"/>
            <a:ext cx="2976553" cy="1477328"/>
          </a:xfrm>
          <a:prstGeom prst="rect">
            <a:avLst/>
          </a:prstGeom>
          <a:noFill/>
        </p:spPr>
        <p:txBody>
          <a:bodyPr wrap="square" rtlCol="0">
            <a:spAutoFit/>
          </a:bodyPr>
          <a:lstStyle/>
          <a:p>
            <a:pPr marL="285750" indent="-285750">
              <a:buFont typeface="Arial" panose="020B0604020202020204" pitchFamily="34" charset="0"/>
              <a:buChar char="•"/>
            </a:pPr>
            <a:r>
              <a:rPr lang="en-US" dirty="0"/>
              <a:t>Extended Evaluation</a:t>
            </a:r>
          </a:p>
          <a:p>
            <a:pPr marL="285750" indent="-285750">
              <a:buFont typeface="Arial" panose="020B0604020202020204" pitchFamily="34" charset="0"/>
              <a:buChar char="•"/>
            </a:pPr>
            <a:r>
              <a:rPr lang="en-US" dirty="0"/>
              <a:t>Independent Living</a:t>
            </a:r>
          </a:p>
          <a:p>
            <a:pPr marL="285750" indent="-285750">
              <a:buFont typeface="Arial" panose="020B0604020202020204" pitchFamily="34" charset="0"/>
              <a:buChar char="•"/>
            </a:pPr>
            <a:r>
              <a:rPr lang="en-US" dirty="0"/>
              <a:t>Self Employment </a:t>
            </a:r>
          </a:p>
          <a:p>
            <a:pPr marL="285750" indent="-285750">
              <a:buFont typeface="Arial" panose="020B0604020202020204" pitchFamily="34" charset="0"/>
              <a:buChar char="•"/>
            </a:pPr>
            <a:r>
              <a:rPr lang="en-US" dirty="0"/>
              <a:t>Reviews</a:t>
            </a:r>
          </a:p>
          <a:p>
            <a:pPr marL="285750" indent="-285750">
              <a:buFont typeface="Arial" panose="020B0604020202020204" pitchFamily="34" charset="0"/>
              <a:buChar char="•"/>
            </a:pPr>
            <a:r>
              <a:rPr lang="en-US" dirty="0"/>
              <a:t>General Comments</a:t>
            </a:r>
          </a:p>
        </p:txBody>
      </p:sp>
    </p:spTree>
    <p:extLst>
      <p:ext uri="{BB962C8B-B14F-4D97-AF65-F5344CB8AC3E}">
        <p14:creationId xmlns:p14="http://schemas.microsoft.com/office/powerpoint/2010/main" val="2390622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C543928-B96A-4AF9-992F-D556BA71F80D}"/>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352AEA91-7F4B-4F81-A9FE-579446443CFF}"/>
              </a:ext>
            </a:extLst>
          </p:cNvPr>
          <p:cNvSpPr>
            <a:spLocks noGrp="1"/>
          </p:cNvSpPr>
          <p:nvPr>
            <p:ph type="title"/>
          </p:nvPr>
        </p:nvSpPr>
        <p:spPr/>
        <p:txBody>
          <a:bodyPr>
            <a:noAutofit/>
          </a:bodyPr>
          <a:lstStyle/>
          <a:p>
            <a:r>
              <a:rPr lang="en-US" sz="4000" dirty="0"/>
              <a:t>RSDA Reviews</a:t>
            </a:r>
          </a:p>
        </p:txBody>
      </p:sp>
      <p:sp>
        <p:nvSpPr>
          <p:cNvPr id="5" name="Rectangle 4">
            <a:extLst>
              <a:ext uri="{FF2B5EF4-FFF2-40B4-BE49-F238E27FC236}">
                <a16:creationId xmlns:a16="http://schemas.microsoft.com/office/drawing/2014/main" id="{15B42D4B-4627-4C44-92FD-5D4C08812190}"/>
              </a:ext>
            </a:extLst>
          </p:cNvPr>
          <p:cNvSpPr/>
          <p:nvPr/>
        </p:nvSpPr>
        <p:spPr>
          <a:xfrm>
            <a:off x="342900" y="2446611"/>
            <a:ext cx="8458200" cy="3008000"/>
          </a:xfrm>
          <a:prstGeom prst="rect">
            <a:avLst/>
          </a:prstGeom>
          <a:noFill/>
          <a:ln w="28575">
            <a:solidFill>
              <a:srgbClr val="8D66B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457200" indent="-457200">
              <a:buFont typeface="Arial" panose="020B0604020202020204" pitchFamily="34" charset="0"/>
              <a:buChar char="•"/>
            </a:pPr>
            <a:endParaRPr lang="en-US" sz="2200" dirty="0">
              <a:solidFill>
                <a:schemeClr val="tx1"/>
              </a:solidFill>
            </a:endParaRPr>
          </a:p>
        </p:txBody>
      </p:sp>
      <p:sp>
        <p:nvSpPr>
          <p:cNvPr id="9" name="TextBox 8">
            <a:extLst>
              <a:ext uri="{FF2B5EF4-FFF2-40B4-BE49-F238E27FC236}">
                <a16:creationId xmlns:a16="http://schemas.microsoft.com/office/drawing/2014/main" id="{D2774DB0-F281-408C-B512-AC7ECA2BC70C}"/>
              </a:ext>
            </a:extLst>
          </p:cNvPr>
          <p:cNvSpPr txBox="1"/>
          <p:nvPr/>
        </p:nvSpPr>
        <p:spPr>
          <a:xfrm>
            <a:off x="342900" y="2438400"/>
            <a:ext cx="4229100" cy="3016210"/>
          </a:xfrm>
          <a:prstGeom prst="rect">
            <a:avLst/>
          </a:prstGeom>
          <a:noFill/>
        </p:spPr>
        <p:txBody>
          <a:bodyPr wrap="square" rtlCol="0">
            <a:spAutoFit/>
          </a:bodyPr>
          <a:lstStyle/>
          <a:p>
            <a:pPr marL="566738" lvl="1" indent="-457200">
              <a:buFont typeface="Arial" panose="020B0604020202020204" pitchFamily="34" charset="0"/>
              <a:buChar char="•"/>
            </a:pPr>
            <a:r>
              <a:rPr lang="en-US" sz="2200" dirty="0"/>
              <a:t>Data </a:t>
            </a:r>
          </a:p>
          <a:p>
            <a:pPr marL="1023938" lvl="2" indent="-457200">
              <a:buFont typeface="Arial" panose="020B0604020202020204" pitchFamily="34" charset="0"/>
              <a:buChar char="•"/>
            </a:pPr>
            <a:r>
              <a:rPr lang="en-US" sz="1600" dirty="0"/>
              <a:t>Accurate</a:t>
            </a:r>
          </a:p>
          <a:p>
            <a:pPr marL="1023938" lvl="2" indent="-457200">
              <a:buFont typeface="Arial" panose="020B0604020202020204" pitchFamily="34" charset="0"/>
              <a:buChar char="•"/>
            </a:pPr>
            <a:r>
              <a:rPr lang="en-US" sz="1600" dirty="0"/>
              <a:t>Consistent</a:t>
            </a:r>
          </a:p>
          <a:p>
            <a:pPr marL="457200" indent="-457200">
              <a:buFont typeface="Arial" panose="020B0604020202020204" pitchFamily="34" charset="0"/>
              <a:buChar char="•"/>
            </a:pPr>
            <a:r>
              <a:rPr lang="en-US" sz="2200" dirty="0"/>
              <a:t>Required documents </a:t>
            </a:r>
          </a:p>
          <a:p>
            <a:pPr marL="914400" lvl="1" indent="-457200">
              <a:buFont typeface="Arial" panose="020B0604020202020204" pitchFamily="34" charset="0"/>
              <a:buChar char="•"/>
            </a:pPr>
            <a:r>
              <a:rPr lang="en-US" sz="1600" dirty="0"/>
              <a:t>Signed, dated, and filed correctly</a:t>
            </a:r>
          </a:p>
          <a:p>
            <a:pPr marL="457200" indent="-457200">
              <a:buFont typeface="Arial" panose="020B0604020202020204" pitchFamily="34" charset="0"/>
              <a:buChar char="•"/>
            </a:pPr>
            <a:r>
              <a:rPr lang="en-US" sz="2200" dirty="0"/>
              <a:t>Regulatory limits</a:t>
            </a:r>
          </a:p>
          <a:p>
            <a:pPr marL="457200" indent="-457200">
              <a:buFont typeface="Arial" panose="020B0604020202020204" pitchFamily="34" charset="0"/>
              <a:buChar char="•"/>
            </a:pPr>
            <a:r>
              <a:rPr lang="en-US" sz="2200" dirty="0"/>
              <a:t>Concurrence documented </a:t>
            </a:r>
          </a:p>
          <a:p>
            <a:pPr marL="457200" indent="-457200">
              <a:buFont typeface="Arial" panose="020B0604020202020204" pitchFamily="34" charset="0"/>
              <a:buChar char="•"/>
            </a:pPr>
            <a:r>
              <a:rPr lang="en-US" sz="2200" dirty="0"/>
              <a:t>Case management </a:t>
            </a:r>
          </a:p>
          <a:p>
            <a:pPr marL="914400" lvl="1" indent="-457200">
              <a:buFont typeface="Arial" panose="020B0604020202020204" pitchFamily="34" charset="0"/>
              <a:buChar char="•"/>
            </a:pPr>
            <a:r>
              <a:rPr lang="en-US" sz="1600" dirty="0"/>
              <a:t>Frequency</a:t>
            </a:r>
          </a:p>
          <a:p>
            <a:pPr marL="914400" lvl="1" indent="-457200">
              <a:buFont typeface="Arial" panose="020B0604020202020204" pitchFamily="34" charset="0"/>
              <a:buChar char="•"/>
            </a:pPr>
            <a:r>
              <a:rPr lang="en-US" sz="1600" dirty="0"/>
              <a:t>Documentation quality</a:t>
            </a:r>
            <a:endParaRPr lang="en-US" dirty="0"/>
          </a:p>
        </p:txBody>
      </p:sp>
      <p:sp>
        <p:nvSpPr>
          <p:cNvPr id="10" name="TextBox 9">
            <a:extLst>
              <a:ext uri="{FF2B5EF4-FFF2-40B4-BE49-F238E27FC236}">
                <a16:creationId xmlns:a16="http://schemas.microsoft.com/office/drawing/2014/main" id="{C5283127-2570-4428-BE38-CB55392C78B2}"/>
              </a:ext>
            </a:extLst>
          </p:cNvPr>
          <p:cNvSpPr txBox="1"/>
          <p:nvPr/>
        </p:nvSpPr>
        <p:spPr>
          <a:xfrm>
            <a:off x="4572000" y="2438400"/>
            <a:ext cx="4229100" cy="2062103"/>
          </a:xfrm>
          <a:prstGeom prst="rect">
            <a:avLst/>
          </a:prstGeom>
          <a:noFill/>
        </p:spPr>
        <p:txBody>
          <a:bodyPr wrap="square" rtlCol="0">
            <a:spAutoFit/>
          </a:bodyPr>
          <a:lstStyle/>
          <a:p>
            <a:pPr marL="457200" indent="-457200">
              <a:buFont typeface="Arial" panose="020B0604020202020204" pitchFamily="34" charset="0"/>
              <a:buChar char="•"/>
            </a:pPr>
            <a:r>
              <a:rPr lang="en-US" sz="2200" dirty="0"/>
              <a:t>Documentation of progress</a:t>
            </a:r>
            <a:endParaRPr lang="en-US" sz="2000" dirty="0"/>
          </a:p>
          <a:p>
            <a:pPr marL="457200" indent="-457200">
              <a:buFont typeface="Arial" panose="020B0604020202020204" pitchFamily="34" charset="0"/>
              <a:buChar char="•"/>
            </a:pPr>
            <a:r>
              <a:rPr lang="en-US" sz="2200" dirty="0"/>
              <a:t>Annual review</a:t>
            </a:r>
          </a:p>
          <a:p>
            <a:pPr marL="457200" indent="-457200">
              <a:buFont typeface="Arial" panose="020B0604020202020204" pitchFamily="34" charset="0"/>
              <a:buChar char="•"/>
            </a:pPr>
            <a:r>
              <a:rPr lang="en-US" sz="2200" dirty="0"/>
              <a:t>Plan amended when required</a:t>
            </a:r>
          </a:p>
          <a:p>
            <a:pPr marL="457200" indent="-457200">
              <a:buFont typeface="Arial" panose="020B0604020202020204" pitchFamily="34" charset="0"/>
              <a:buChar char="•"/>
            </a:pPr>
            <a:r>
              <a:rPr lang="en-US" sz="2200" dirty="0"/>
              <a:t>Referrals</a:t>
            </a:r>
          </a:p>
          <a:p>
            <a:pPr marL="457200" indent="-457200">
              <a:buFont typeface="Arial" panose="020B0604020202020204" pitchFamily="34" charset="0"/>
              <a:buChar char="•"/>
            </a:pPr>
            <a:r>
              <a:rPr lang="en-US" sz="2200" dirty="0"/>
              <a:t>Interruption documentation</a:t>
            </a:r>
          </a:p>
          <a:p>
            <a:endParaRPr lang="en-US" dirty="0"/>
          </a:p>
        </p:txBody>
      </p:sp>
      <p:sp>
        <p:nvSpPr>
          <p:cNvPr id="11" name="Rectangle 10">
            <a:extLst>
              <a:ext uri="{FF2B5EF4-FFF2-40B4-BE49-F238E27FC236}">
                <a16:creationId xmlns:a16="http://schemas.microsoft.com/office/drawing/2014/main" id="{EED10C30-F6A7-42BC-808F-F8BAECEC8CAE}"/>
              </a:ext>
            </a:extLst>
          </p:cNvPr>
          <p:cNvSpPr/>
          <p:nvPr/>
        </p:nvSpPr>
        <p:spPr>
          <a:xfrm>
            <a:off x="1729563" y="916446"/>
            <a:ext cx="7071537" cy="1346544"/>
          </a:xfrm>
          <a:prstGeom prst="rect">
            <a:avLst/>
          </a:prstGeom>
          <a:noFill/>
          <a:ln w="19050">
            <a:solidFill>
              <a:srgbClr val="8C64BC"/>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2" name="Arrow: Pentagon 11">
            <a:extLst>
              <a:ext uri="{FF2B5EF4-FFF2-40B4-BE49-F238E27FC236}">
                <a16:creationId xmlns:a16="http://schemas.microsoft.com/office/drawing/2014/main" id="{5C365A0C-34DE-486D-B15D-486E3AF60D98}"/>
              </a:ext>
            </a:extLst>
          </p:cNvPr>
          <p:cNvSpPr/>
          <p:nvPr/>
        </p:nvSpPr>
        <p:spPr>
          <a:xfrm>
            <a:off x="0" y="1005350"/>
            <a:ext cx="2222502" cy="1117246"/>
          </a:xfrm>
          <a:prstGeom prst="homePlate">
            <a:avLst>
              <a:gd name="adj" fmla="val 50617"/>
            </a:avLst>
          </a:prstGeom>
          <a:solidFill>
            <a:srgbClr val="8C64B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Rehabilitation Service Delivery Accuracy</a:t>
            </a:r>
          </a:p>
        </p:txBody>
      </p:sp>
      <p:sp>
        <p:nvSpPr>
          <p:cNvPr id="13" name="TextBox 12">
            <a:extLst>
              <a:ext uri="{FF2B5EF4-FFF2-40B4-BE49-F238E27FC236}">
                <a16:creationId xmlns:a16="http://schemas.microsoft.com/office/drawing/2014/main" id="{140A01FC-6FC4-40C8-AB7A-E1CB23B54ABB}"/>
              </a:ext>
            </a:extLst>
          </p:cNvPr>
          <p:cNvSpPr txBox="1"/>
          <p:nvPr/>
        </p:nvSpPr>
        <p:spPr>
          <a:xfrm>
            <a:off x="2222502" y="902254"/>
            <a:ext cx="3340098"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General</a:t>
            </a:r>
          </a:p>
          <a:p>
            <a:pPr marL="285750" indent="-285750">
              <a:buFont typeface="Arial" panose="020B0604020202020204" pitchFamily="34" charset="0"/>
              <a:buChar char="•"/>
            </a:pPr>
            <a:r>
              <a:rPr lang="en-US" sz="2000" dirty="0"/>
              <a:t>Extended Evaluation Status</a:t>
            </a:r>
          </a:p>
          <a:p>
            <a:pPr marL="285750" indent="-285750">
              <a:buFont typeface="Arial" panose="020B0604020202020204" pitchFamily="34" charset="0"/>
              <a:buChar char="•"/>
            </a:pPr>
            <a:r>
              <a:rPr lang="en-US" sz="2000" dirty="0"/>
              <a:t>Independent Living Status</a:t>
            </a:r>
          </a:p>
          <a:p>
            <a:pPr marL="285750" indent="-285750">
              <a:buFont typeface="Arial" panose="020B0604020202020204" pitchFamily="34" charset="0"/>
              <a:buChar char="•"/>
            </a:pPr>
            <a:r>
              <a:rPr lang="en-US" sz="2000" dirty="0"/>
              <a:t>Job Ready Status</a:t>
            </a:r>
          </a:p>
        </p:txBody>
      </p:sp>
      <p:sp>
        <p:nvSpPr>
          <p:cNvPr id="14" name="TextBox 13">
            <a:extLst>
              <a:ext uri="{FF2B5EF4-FFF2-40B4-BE49-F238E27FC236}">
                <a16:creationId xmlns:a16="http://schemas.microsoft.com/office/drawing/2014/main" id="{4B037D61-FFE0-423D-B443-588367ED9759}"/>
              </a:ext>
            </a:extLst>
          </p:cNvPr>
          <p:cNvSpPr txBox="1"/>
          <p:nvPr/>
        </p:nvSpPr>
        <p:spPr>
          <a:xfrm>
            <a:off x="5561497" y="957619"/>
            <a:ext cx="3340098"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a:t>Reviews</a:t>
            </a:r>
          </a:p>
          <a:p>
            <a:pPr marL="285750" indent="-285750">
              <a:buFont typeface="Arial" panose="020B0604020202020204" pitchFamily="34" charset="0"/>
              <a:buChar char="•"/>
            </a:pPr>
            <a:r>
              <a:rPr lang="en-US" sz="2000" dirty="0"/>
              <a:t>General Comments</a:t>
            </a:r>
          </a:p>
        </p:txBody>
      </p:sp>
    </p:spTree>
    <p:extLst>
      <p:ext uri="{BB962C8B-B14F-4D97-AF65-F5344CB8AC3E}">
        <p14:creationId xmlns:p14="http://schemas.microsoft.com/office/powerpoint/2010/main" val="159847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D125749-A0A7-4614-9D3F-A38092478B54}"/>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1F51B465-08A6-4FAE-9E92-94CD45A2BAB5}"/>
              </a:ext>
            </a:extLst>
          </p:cNvPr>
          <p:cNvSpPr>
            <a:spLocks noGrp="1"/>
          </p:cNvSpPr>
          <p:nvPr>
            <p:ph type="title"/>
          </p:nvPr>
        </p:nvSpPr>
        <p:spPr/>
        <p:txBody>
          <a:bodyPr>
            <a:normAutofit fontScale="90000"/>
          </a:bodyPr>
          <a:lstStyle/>
          <a:p>
            <a:r>
              <a:rPr lang="en-US" dirty="0"/>
              <a:t>FA Reviews</a:t>
            </a:r>
          </a:p>
        </p:txBody>
      </p:sp>
      <p:sp>
        <p:nvSpPr>
          <p:cNvPr id="5" name="Rectangle 4">
            <a:extLst>
              <a:ext uri="{FF2B5EF4-FFF2-40B4-BE49-F238E27FC236}">
                <a16:creationId xmlns:a16="http://schemas.microsoft.com/office/drawing/2014/main" id="{215C7EFE-CD70-495E-9682-756CE7F5283F}"/>
              </a:ext>
            </a:extLst>
          </p:cNvPr>
          <p:cNvSpPr/>
          <p:nvPr/>
        </p:nvSpPr>
        <p:spPr>
          <a:xfrm>
            <a:off x="342900" y="2388038"/>
            <a:ext cx="8458200" cy="3605926"/>
          </a:xfrm>
          <a:prstGeom prst="rect">
            <a:avLst/>
          </a:prstGeom>
          <a:noFill/>
          <a:ln w="28575">
            <a:solidFill>
              <a:srgbClr val="459E5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457200" indent="-457200">
              <a:buFont typeface="Arial" panose="020B0604020202020204" pitchFamily="34" charset="0"/>
              <a:buChar char="•"/>
            </a:pPr>
            <a:endParaRPr lang="en-US" sz="1600" dirty="0">
              <a:solidFill>
                <a:schemeClr val="tx1"/>
              </a:solidFill>
            </a:endParaRPr>
          </a:p>
        </p:txBody>
      </p:sp>
      <p:sp>
        <p:nvSpPr>
          <p:cNvPr id="2" name="TextBox 1">
            <a:extLst>
              <a:ext uri="{FF2B5EF4-FFF2-40B4-BE49-F238E27FC236}">
                <a16:creationId xmlns:a16="http://schemas.microsoft.com/office/drawing/2014/main" id="{83818198-4DA7-414B-ABDD-B9B4A5022FD3}"/>
              </a:ext>
            </a:extLst>
          </p:cNvPr>
          <p:cNvSpPr txBox="1"/>
          <p:nvPr/>
        </p:nvSpPr>
        <p:spPr>
          <a:xfrm>
            <a:off x="304800" y="2362200"/>
            <a:ext cx="4267200" cy="3631763"/>
          </a:xfrm>
          <a:prstGeom prst="rect">
            <a:avLst/>
          </a:prstGeom>
          <a:noFill/>
        </p:spPr>
        <p:txBody>
          <a:bodyPr wrap="square" rtlCol="0">
            <a:spAutoFit/>
          </a:bodyPr>
          <a:lstStyle/>
          <a:p>
            <a:pPr marL="457200" indent="-457200">
              <a:buFont typeface="Arial" panose="020B0604020202020204" pitchFamily="34" charset="0"/>
              <a:buChar char="•"/>
            </a:pPr>
            <a:r>
              <a:rPr lang="en-US" sz="2200" dirty="0"/>
              <a:t>Required documents </a:t>
            </a:r>
          </a:p>
          <a:p>
            <a:pPr marL="914400" lvl="1" indent="-457200">
              <a:buFont typeface="Arial" panose="020B0604020202020204" pitchFamily="34" charset="0"/>
              <a:buChar char="•"/>
            </a:pPr>
            <a:r>
              <a:rPr lang="en-US" sz="1600" dirty="0"/>
              <a:t>Signed, dated, and filed correctly</a:t>
            </a:r>
          </a:p>
          <a:p>
            <a:pPr marL="457200" indent="-457200">
              <a:buFont typeface="Arial" panose="020B0604020202020204" pitchFamily="34" charset="0"/>
              <a:buChar char="•"/>
            </a:pPr>
            <a:r>
              <a:rPr lang="en-US" sz="2200" dirty="0"/>
              <a:t>Concurrence </a:t>
            </a:r>
          </a:p>
          <a:p>
            <a:pPr marL="914400" lvl="1" indent="-457200">
              <a:buFont typeface="Arial" panose="020B0604020202020204" pitchFamily="34" charset="0"/>
              <a:buChar char="•"/>
            </a:pPr>
            <a:r>
              <a:rPr lang="en-US" sz="1600" dirty="0"/>
              <a:t>Documented when required</a:t>
            </a:r>
          </a:p>
          <a:p>
            <a:pPr marL="457200" indent="-457200">
              <a:buFont typeface="Arial" panose="020B0604020202020204" pitchFamily="34" charset="0"/>
              <a:buChar char="•"/>
            </a:pPr>
            <a:r>
              <a:rPr lang="en-US" sz="2200" dirty="0"/>
              <a:t>Rate election and effective date </a:t>
            </a:r>
          </a:p>
          <a:p>
            <a:pPr marL="457200" indent="-457200">
              <a:buFont typeface="Arial" panose="020B0604020202020204" pitchFamily="34" charset="0"/>
              <a:buChar char="•"/>
            </a:pPr>
            <a:r>
              <a:rPr lang="en-US" sz="2200" dirty="0"/>
              <a:t>Documentation supports enrollment</a:t>
            </a:r>
          </a:p>
          <a:p>
            <a:pPr marL="457200" indent="-457200">
              <a:buFont typeface="Arial" panose="020B0604020202020204" pitchFamily="34" charset="0"/>
              <a:buChar char="•"/>
            </a:pPr>
            <a:r>
              <a:rPr lang="en-US" sz="2200" dirty="0"/>
              <a:t>Rehab plan lists each facility</a:t>
            </a:r>
          </a:p>
          <a:p>
            <a:pPr marL="457200" indent="-457200">
              <a:buFont typeface="Arial" panose="020B0604020202020204" pitchFamily="34" charset="0"/>
              <a:buChar char="•"/>
            </a:pPr>
            <a:r>
              <a:rPr lang="en-US" sz="2200" dirty="0"/>
              <a:t>Enrollment period </a:t>
            </a:r>
          </a:p>
          <a:p>
            <a:pPr marL="457200" indent="-457200">
              <a:buFont typeface="Arial" panose="020B0604020202020204" pitchFamily="34" charset="0"/>
              <a:buChar char="•"/>
            </a:pPr>
            <a:r>
              <a:rPr lang="en-US" sz="2200" dirty="0"/>
              <a:t>Rate of pursuit</a:t>
            </a:r>
          </a:p>
          <a:p>
            <a:pPr marL="457200" indent="-457200">
              <a:buFont typeface="Arial" panose="020B0604020202020204" pitchFamily="34" charset="0"/>
              <a:buChar char="•"/>
            </a:pPr>
            <a:r>
              <a:rPr lang="en-US" sz="2200" dirty="0"/>
              <a:t>Dependents</a:t>
            </a:r>
          </a:p>
        </p:txBody>
      </p:sp>
      <p:sp>
        <p:nvSpPr>
          <p:cNvPr id="9" name="TextBox 8">
            <a:extLst>
              <a:ext uri="{FF2B5EF4-FFF2-40B4-BE49-F238E27FC236}">
                <a16:creationId xmlns:a16="http://schemas.microsoft.com/office/drawing/2014/main" id="{CBC555AD-D082-4A37-8F7A-E060EE4D86E2}"/>
              </a:ext>
            </a:extLst>
          </p:cNvPr>
          <p:cNvSpPr txBox="1"/>
          <p:nvPr/>
        </p:nvSpPr>
        <p:spPr>
          <a:xfrm>
            <a:off x="4572000" y="2362200"/>
            <a:ext cx="4267200" cy="3016210"/>
          </a:xfrm>
          <a:prstGeom prst="rect">
            <a:avLst/>
          </a:prstGeom>
          <a:noFill/>
        </p:spPr>
        <p:txBody>
          <a:bodyPr wrap="square" rtlCol="0">
            <a:spAutoFit/>
          </a:bodyPr>
          <a:lstStyle/>
          <a:p>
            <a:pPr marL="457200" indent="-457200">
              <a:buFont typeface="Arial" panose="020B0604020202020204" pitchFamily="34" charset="0"/>
              <a:buChar char="•"/>
            </a:pPr>
            <a:r>
              <a:rPr lang="en-US" sz="2200" dirty="0"/>
              <a:t>P911SA rate</a:t>
            </a:r>
          </a:p>
          <a:p>
            <a:pPr marL="457200" indent="-457200">
              <a:buFont typeface="Arial" panose="020B0604020202020204" pitchFamily="34" charset="0"/>
              <a:buChar char="•"/>
            </a:pPr>
            <a:r>
              <a:rPr lang="en-US" sz="2200" dirty="0"/>
              <a:t>Awards amended correctly</a:t>
            </a:r>
          </a:p>
          <a:p>
            <a:pPr marL="914400" lvl="1" indent="-457200">
              <a:buFont typeface="Arial" panose="020B0604020202020204" pitchFamily="34" charset="0"/>
              <a:buChar char="•"/>
            </a:pPr>
            <a:r>
              <a:rPr lang="en-US" sz="1600" dirty="0"/>
              <a:t>Reductions</a:t>
            </a:r>
          </a:p>
          <a:p>
            <a:pPr marL="914400" lvl="1" indent="-457200">
              <a:buFont typeface="Arial" panose="020B0604020202020204" pitchFamily="34" charset="0"/>
              <a:buChar char="•"/>
            </a:pPr>
            <a:r>
              <a:rPr lang="en-US" sz="1600" dirty="0"/>
              <a:t>Withdrawals</a:t>
            </a:r>
          </a:p>
          <a:p>
            <a:pPr marL="914400" lvl="1" indent="-457200">
              <a:buFont typeface="Arial" panose="020B0604020202020204" pitchFamily="34" charset="0"/>
              <a:buChar char="•"/>
            </a:pPr>
            <a:r>
              <a:rPr lang="en-US" sz="1600" dirty="0"/>
              <a:t>6-credit hour exclusions</a:t>
            </a:r>
          </a:p>
          <a:p>
            <a:pPr marL="914400" lvl="1" indent="-457200">
              <a:buFont typeface="Arial" panose="020B0604020202020204" pitchFamily="34" charset="0"/>
              <a:buChar char="•"/>
            </a:pPr>
            <a:r>
              <a:rPr lang="en-US" sz="1600" dirty="0"/>
              <a:t>Mitigating circumstances</a:t>
            </a:r>
          </a:p>
          <a:p>
            <a:pPr marL="914400" lvl="1" indent="-457200">
              <a:buFont typeface="Arial" panose="020B0604020202020204" pitchFamily="34" charset="0"/>
              <a:buChar char="•"/>
            </a:pPr>
            <a:r>
              <a:rPr lang="en-US" sz="1600" dirty="0"/>
              <a:t>Punitive grades assigned</a:t>
            </a:r>
          </a:p>
          <a:p>
            <a:pPr marL="457200" indent="-457200">
              <a:buFont typeface="Arial" panose="020B0604020202020204" pitchFamily="34" charset="0"/>
              <a:buChar char="•"/>
            </a:pPr>
            <a:r>
              <a:rPr lang="en-US" sz="2200" dirty="0"/>
              <a:t>Eligible for EAA payment</a:t>
            </a:r>
          </a:p>
          <a:p>
            <a:pPr marL="457200" indent="-457200">
              <a:buFont typeface="Arial" panose="020B0604020202020204" pitchFamily="34" charset="0"/>
              <a:buChar char="•"/>
            </a:pPr>
            <a:r>
              <a:rPr lang="en-US" sz="2200" dirty="0"/>
              <a:t>Correct amount paid for each EAA award</a:t>
            </a:r>
          </a:p>
        </p:txBody>
      </p:sp>
      <p:sp>
        <p:nvSpPr>
          <p:cNvPr id="10" name="Rectangle 9">
            <a:extLst>
              <a:ext uri="{FF2B5EF4-FFF2-40B4-BE49-F238E27FC236}">
                <a16:creationId xmlns:a16="http://schemas.microsoft.com/office/drawing/2014/main" id="{8F041B93-2AA1-4C50-9910-CC959A70B9B7}"/>
              </a:ext>
            </a:extLst>
          </p:cNvPr>
          <p:cNvSpPr/>
          <p:nvPr/>
        </p:nvSpPr>
        <p:spPr>
          <a:xfrm>
            <a:off x="1638303" y="762000"/>
            <a:ext cx="7162800" cy="1477328"/>
          </a:xfrm>
          <a:prstGeom prst="rect">
            <a:avLst/>
          </a:prstGeom>
          <a:noFill/>
          <a:ln w="19050">
            <a:solidFill>
              <a:srgbClr val="42A05B"/>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1" name="Arrow: Pentagon 10">
            <a:extLst>
              <a:ext uri="{FF2B5EF4-FFF2-40B4-BE49-F238E27FC236}">
                <a16:creationId xmlns:a16="http://schemas.microsoft.com/office/drawing/2014/main" id="{DF4818AF-2BB2-488E-98A3-A8B4044F5C05}"/>
              </a:ext>
            </a:extLst>
          </p:cNvPr>
          <p:cNvSpPr/>
          <p:nvPr/>
        </p:nvSpPr>
        <p:spPr>
          <a:xfrm>
            <a:off x="0" y="940154"/>
            <a:ext cx="2222502" cy="1117246"/>
          </a:xfrm>
          <a:prstGeom prst="homePlate">
            <a:avLst>
              <a:gd name="adj" fmla="val 50617"/>
            </a:avLst>
          </a:prstGeom>
          <a:solidFill>
            <a:srgbClr val="42A05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Fiscal Accuracy</a:t>
            </a:r>
          </a:p>
        </p:txBody>
      </p:sp>
      <p:sp>
        <p:nvSpPr>
          <p:cNvPr id="12" name="TextBox 11">
            <a:extLst>
              <a:ext uri="{FF2B5EF4-FFF2-40B4-BE49-F238E27FC236}">
                <a16:creationId xmlns:a16="http://schemas.microsoft.com/office/drawing/2014/main" id="{2450ADCB-1104-42CD-A74D-96981BB90722}"/>
              </a:ext>
            </a:extLst>
          </p:cNvPr>
          <p:cNvSpPr txBox="1"/>
          <p:nvPr/>
        </p:nvSpPr>
        <p:spPr>
          <a:xfrm>
            <a:off x="2222502" y="762000"/>
            <a:ext cx="2730498" cy="1477328"/>
          </a:xfrm>
          <a:prstGeom prst="rect">
            <a:avLst/>
          </a:prstGeom>
          <a:noFill/>
        </p:spPr>
        <p:txBody>
          <a:bodyPr wrap="square" rtlCol="0">
            <a:spAutoFit/>
          </a:bodyPr>
          <a:lstStyle/>
          <a:p>
            <a:pPr marL="285750" indent="-285750">
              <a:buFont typeface="Arial" panose="020B0604020202020204" pitchFamily="34" charset="0"/>
              <a:buChar char="•"/>
            </a:pPr>
            <a:r>
              <a:rPr lang="en-US" dirty="0"/>
              <a:t>Supporting Documentation</a:t>
            </a:r>
          </a:p>
          <a:p>
            <a:pPr marL="285750" indent="-285750">
              <a:buFont typeface="Arial" panose="020B0604020202020204" pitchFamily="34" charset="0"/>
              <a:buChar char="•"/>
            </a:pPr>
            <a:r>
              <a:rPr lang="en-US" dirty="0"/>
              <a:t>Subsistence Allowance</a:t>
            </a:r>
          </a:p>
          <a:p>
            <a:pPr marL="285750" indent="-285750">
              <a:buFont typeface="Arial" panose="020B0604020202020204" pitchFamily="34" charset="0"/>
              <a:buChar char="•"/>
            </a:pPr>
            <a:r>
              <a:rPr lang="en-US" dirty="0"/>
              <a:t>Employment Adjustment Allowance</a:t>
            </a:r>
          </a:p>
        </p:txBody>
      </p:sp>
      <p:sp>
        <p:nvSpPr>
          <p:cNvPr id="13" name="TextBox 12">
            <a:extLst>
              <a:ext uri="{FF2B5EF4-FFF2-40B4-BE49-F238E27FC236}">
                <a16:creationId xmlns:a16="http://schemas.microsoft.com/office/drawing/2014/main" id="{2F2A68F1-6A72-448D-8B7C-70B34E290D03}"/>
              </a:ext>
            </a:extLst>
          </p:cNvPr>
          <p:cNvSpPr txBox="1"/>
          <p:nvPr/>
        </p:nvSpPr>
        <p:spPr>
          <a:xfrm>
            <a:off x="6067289" y="763577"/>
            <a:ext cx="2730498" cy="1200329"/>
          </a:xfrm>
          <a:prstGeom prst="rect">
            <a:avLst/>
          </a:prstGeom>
          <a:noFill/>
        </p:spPr>
        <p:txBody>
          <a:bodyPr wrap="square" rtlCol="0">
            <a:spAutoFit/>
          </a:bodyPr>
          <a:lstStyle/>
          <a:p>
            <a:pPr marL="285750" indent="-285750">
              <a:buFont typeface="Arial" panose="020B0604020202020204" pitchFamily="34" charset="0"/>
              <a:buChar char="•"/>
            </a:pPr>
            <a:r>
              <a:rPr lang="en-US" dirty="0"/>
              <a:t>Other Expenditures</a:t>
            </a:r>
          </a:p>
          <a:p>
            <a:pPr marL="285750" indent="-285750">
              <a:buFont typeface="Arial" panose="020B0604020202020204" pitchFamily="34" charset="0"/>
              <a:buChar char="•"/>
            </a:pPr>
            <a:r>
              <a:rPr lang="en-US" dirty="0"/>
              <a:t>Reviews</a:t>
            </a:r>
          </a:p>
          <a:p>
            <a:pPr marL="285750" indent="-285750">
              <a:buFont typeface="Arial" panose="020B0604020202020204" pitchFamily="34" charset="0"/>
              <a:buChar char="•"/>
            </a:pPr>
            <a:r>
              <a:rPr lang="en-US" dirty="0"/>
              <a:t>IPERA</a:t>
            </a:r>
          </a:p>
          <a:p>
            <a:pPr marL="285750" indent="-285750">
              <a:buFont typeface="Arial" panose="020B0604020202020204" pitchFamily="34" charset="0"/>
              <a:buChar char="•"/>
            </a:pPr>
            <a:r>
              <a:rPr lang="en-US" dirty="0"/>
              <a:t>General Comments</a:t>
            </a:r>
          </a:p>
        </p:txBody>
      </p:sp>
    </p:spTree>
    <p:extLst>
      <p:ext uri="{BB962C8B-B14F-4D97-AF65-F5344CB8AC3E}">
        <p14:creationId xmlns:p14="http://schemas.microsoft.com/office/powerpoint/2010/main" val="931680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B602195-30ED-4B4A-87AD-27CF17C162E5}"/>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8CEFC5BC-57CE-48FB-951A-970223CB2814}"/>
              </a:ext>
            </a:extLst>
          </p:cNvPr>
          <p:cNvSpPr>
            <a:spLocks noGrp="1"/>
          </p:cNvSpPr>
          <p:nvPr>
            <p:ph type="title"/>
          </p:nvPr>
        </p:nvSpPr>
        <p:spPr/>
        <p:txBody>
          <a:bodyPr>
            <a:normAutofit fontScale="90000"/>
          </a:bodyPr>
          <a:lstStyle/>
          <a:p>
            <a:r>
              <a:rPr lang="en-US" dirty="0"/>
              <a:t>CCA Reviews</a:t>
            </a:r>
          </a:p>
        </p:txBody>
      </p:sp>
      <p:sp>
        <p:nvSpPr>
          <p:cNvPr id="5" name="Rectangle 4">
            <a:extLst>
              <a:ext uri="{FF2B5EF4-FFF2-40B4-BE49-F238E27FC236}">
                <a16:creationId xmlns:a16="http://schemas.microsoft.com/office/drawing/2014/main" id="{6F837137-3ED3-4510-892D-8F482CC05CC2}"/>
              </a:ext>
            </a:extLst>
          </p:cNvPr>
          <p:cNvSpPr/>
          <p:nvPr/>
        </p:nvSpPr>
        <p:spPr>
          <a:xfrm>
            <a:off x="342900" y="3124200"/>
            <a:ext cx="8458200" cy="2516326"/>
          </a:xfrm>
          <a:prstGeom prst="rect">
            <a:avLst/>
          </a:prstGeom>
          <a:noFill/>
          <a:ln w="28575">
            <a:solidFill>
              <a:srgbClr val="C22B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457200" indent="-457200">
              <a:buFont typeface="Arial" panose="020B0604020202020204" pitchFamily="34" charset="0"/>
              <a:buChar char="•"/>
            </a:pPr>
            <a:endParaRPr lang="en-US" dirty="0">
              <a:solidFill>
                <a:schemeClr val="tx1"/>
              </a:solidFill>
            </a:endParaRPr>
          </a:p>
        </p:txBody>
      </p:sp>
      <p:sp>
        <p:nvSpPr>
          <p:cNvPr id="9" name="TextBox 8">
            <a:extLst>
              <a:ext uri="{FF2B5EF4-FFF2-40B4-BE49-F238E27FC236}">
                <a16:creationId xmlns:a16="http://schemas.microsoft.com/office/drawing/2014/main" id="{4D93F9B9-C0F2-4A7D-85EA-DF2188A11604}"/>
              </a:ext>
            </a:extLst>
          </p:cNvPr>
          <p:cNvSpPr txBox="1"/>
          <p:nvPr/>
        </p:nvSpPr>
        <p:spPr>
          <a:xfrm>
            <a:off x="381000" y="3200401"/>
            <a:ext cx="4533900" cy="2185214"/>
          </a:xfrm>
          <a:prstGeom prst="rect">
            <a:avLst/>
          </a:prstGeom>
          <a:noFill/>
        </p:spPr>
        <p:txBody>
          <a:bodyPr wrap="square" rtlCol="0">
            <a:spAutoFit/>
          </a:bodyPr>
          <a:lstStyle/>
          <a:p>
            <a:pPr marL="457200" indent="-457200">
              <a:buFont typeface="Arial" panose="020B0604020202020204" pitchFamily="34" charset="0"/>
              <a:buChar char="•"/>
            </a:pPr>
            <a:r>
              <a:rPr lang="en-US" sz="2000" dirty="0"/>
              <a:t>Data</a:t>
            </a:r>
          </a:p>
          <a:p>
            <a:pPr marL="457200" indent="-457200">
              <a:buFont typeface="Arial" panose="020B0604020202020204" pitchFamily="34" charset="0"/>
              <a:buChar char="•"/>
            </a:pPr>
            <a:r>
              <a:rPr lang="en-US" sz="2000" dirty="0"/>
              <a:t>Closure decision</a:t>
            </a:r>
          </a:p>
          <a:p>
            <a:pPr marL="457200" indent="-457200">
              <a:buFont typeface="Arial" panose="020B0604020202020204" pitchFamily="34" charset="0"/>
              <a:buChar char="•"/>
            </a:pPr>
            <a:r>
              <a:rPr lang="en-US" sz="2000" dirty="0"/>
              <a:t>Documentation</a:t>
            </a:r>
          </a:p>
          <a:p>
            <a:pPr marL="914400" lvl="1" indent="-457200">
              <a:buFont typeface="Arial" panose="020B0604020202020204" pitchFamily="34" charset="0"/>
              <a:buChar char="•"/>
            </a:pPr>
            <a:r>
              <a:rPr lang="en-US" sz="1600" dirty="0"/>
              <a:t>Present, signed, and dated </a:t>
            </a:r>
          </a:p>
          <a:p>
            <a:pPr marL="457200" indent="-457200">
              <a:buFont typeface="Arial" panose="020B0604020202020204" pitchFamily="34" charset="0"/>
              <a:buChar char="•"/>
            </a:pPr>
            <a:r>
              <a:rPr lang="en-US" sz="2000" dirty="0"/>
              <a:t>Appropriate services provided</a:t>
            </a:r>
          </a:p>
          <a:p>
            <a:pPr marL="457200" indent="-457200">
              <a:buFont typeface="Arial" panose="020B0604020202020204" pitchFamily="34" charset="0"/>
              <a:buChar char="•"/>
            </a:pPr>
            <a:r>
              <a:rPr lang="en-US" sz="2000" dirty="0"/>
              <a:t>Adequate follow-up</a:t>
            </a:r>
          </a:p>
          <a:p>
            <a:pPr marL="914400" lvl="1" indent="-457200">
              <a:buFont typeface="Arial" panose="020B0604020202020204" pitchFamily="34" charset="0"/>
              <a:buChar char="•"/>
            </a:pPr>
            <a:r>
              <a:rPr lang="en-US" sz="2000" dirty="0"/>
              <a:t> </a:t>
            </a:r>
            <a:r>
              <a:rPr lang="en-US" sz="1600" dirty="0"/>
              <a:t>Documentation, duration, and frequency</a:t>
            </a:r>
            <a:endParaRPr lang="en-US" sz="2000" dirty="0"/>
          </a:p>
        </p:txBody>
      </p:sp>
      <p:sp>
        <p:nvSpPr>
          <p:cNvPr id="10" name="TextBox 9">
            <a:extLst>
              <a:ext uri="{FF2B5EF4-FFF2-40B4-BE49-F238E27FC236}">
                <a16:creationId xmlns:a16="http://schemas.microsoft.com/office/drawing/2014/main" id="{01538222-3838-4A14-9DD5-F0873F443F3A}"/>
              </a:ext>
            </a:extLst>
          </p:cNvPr>
          <p:cNvSpPr txBox="1"/>
          <p:nvPr/>
        </p:nvSpPr>
        <p:spPr>
          <a:xfrm>
            <a:off x="4953000" y="3124201"/>
            <a:ext cx="3848100" cy="1631216"/>
          </a:xfrm>
          <a:prstGeom prst="rect">
            <a:avLst/>
          </a:prstGeom>
          <a:noFill/>
        </p:spPr>
        <p:txBody>
          <a:bodyPr wrap="square" rtlCol="0">
            <a:spAutoFit/>
          </a:bodyPr>
          <a:lstStyle/>
          <a:p>
            <a:pPr marL="457200" indent="-457200">
              <a:buFont typeface="Arial" panose="020B0604020202020204" pitchFamily="34" charset="0"/>
              <a:buChar char="•"/>
            </a:pPr>
            <a:r>
              <a:rPr lang="en-US" sz="2000" dirty="0"/>
              <a:t>Closure statement</a:t>
            </a:r>
          </a:p>
          <a:p>
            <a:pPr marL="457200" indent="-457200">
              <a:buFont typeface="Arial" panose="020B0604020202020204" pitchFamily="34" charset="0"/>
              <a:buChar char="•"/>
            </a:pPr>
            <a:r>
              <a:rPr lang="en-US" sz="2000" dirty="0"/>
              <a:t>Concurrence documentation Correct Reason Codes</a:t>
            </a:r>
          </a:p>
          <a:p>
            <a:pPr marL="457200" indent="-457200">
              <a:buFont typeface="Arial" panose="020B0604020202020204" pitchFamily="34" charset="0"/>
              <a:buChar char="•"/>
            </a:pPr>
            <a:r>
              <a:rPr lang="en-US" sz="2000" dirty="0"/>
              <a:t>Due Process</a:t>
            </a:r>
          </a:p>
          <a:p>
            <a:pPr marL="457200" indent="-457200">
              <a:buFont typeface="Arial" panose="020B0604020202020204" pitchFamily="34" charset="0"/>
              <a:buChar char="•"/>
            </a:pPr>
            <a:r>
              <a:rPr lang="en-US" sz="2000" dirty="0"/>
              <a:t>Closure letter</a:t>
            </a:r>
          </a:p>
        </p:txBody>
      </p:sp>
      <p:sp>
        <p:nvSpPr>
          <p:cNvPr id="11" name="Rectangle 10">
            <a:extLst>
              <a:ext uri="{FF2B5EF4-FFF2-40B4-BE49-F238E27FC236}">
                <a16:creationId xmlns:a16="http://schemas.microsoft.com/office/drawing/2014/main" id="{97789B77-9621-40CA-AD28-083C991B6369}"/>
              </a:ext>
            </a:extLst>
          </p:cNvPr>
          <p:cNvSpPr/>
          <p:nvPr/>
        </p:nvSpPr>
        <p:spPr>
          <a:xfrm>
            <a:off x="1687442" y="1051823"/>
            <a:ext cx="7162800" cy="1830526"/>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2" name="TextBox 11">
            <a:extLst>
              <a:ext uri="{FF2B5EF4-FFF2-40B4-BE49-F238E27FC236}">
                <a16:creationId xmlns:a16="http://schemas.microsoft.com/office/drawing/2014/main" id="{785F3588-61DA-476B-9EB5-ECDA6D0D9343}"/>
              </a:ext>
            </a:extLst>
          </p:cNvPr>
          <p:cNvSpPr txBox="1"/>
          <p:nvPr/>
        </p:nvSpPr>
        <p:spPr>
          <a:xfrm>
            <a:off x="2322554" y="1141274"/>
            <a:ext cx="6364246" cy="1754326"/>
          </a:xfrm>
          <a:prstGeom prst="rect">
            <a:avLst/>
          </a:prstGeom>
          <a:noFill/>
        </p:spPr>
        <p:txBody>
          <a:bodyPr wrap="square" rtlCol="0">
            <a:spAutoFit/>
          </a:bodyPr>
          <a:lstStyle/>
          <a:p>
            <a:pPr marL="171450" indent="-171450">
              <a:buFont typeface="Arial" panose="020B0604020202020204" pitchFamily="34" charset="0"/>
              <a:buChar char="•"/>
            </a:pPr>
            <a:r>
              <a:rPr lang="en-US" dirty="0"/>
              <a:t>All Case Closures</a:t>
            </a:r>
          </a:p>
          <a:p>
            <a:pPr marL="171450" indent="-171450">
              <a:buFont typeface="Arial" panose="020B0604020202020204" pitchFamily="34" charset="0"/>
              <a:buChar char="•"/>
            </a:pPr>
            <a:r>
              <a:rPr lang="en-US" dirty="0"/>
              <a:t>Rehabilitated</a:t>
            </a:r>
          </a:p>
          <a:p>
            <a:pPr marL="171450" indent="-171450">
              <a:buFont typeface="Arial" panose="020B0604020202020204" pitchFamily="34" charset="0"/>
              <a:buChar char="•"/>
            </a:pPr>
            <a:r>
              <a:rPr lang="en-US" dirty="0"/>
              <a:t>Discontinued</a:t>
            </a:r>
          </a:p>
          <a:p>
            <a:pPr marL="171450" indent="-171450">
              <a:buFont typeface="Arial" panose="020B0604020202020204" pitchFamily="34" charset="0"/>
              <a:buChar char="•"/>
            </a:pPr>
            <a:r>
              <a:rPr lang="en-US" dirty="0"/>
              <a:t>Maximum Rehabilitation Gain</a:t>
            </a:r>
          </a:p>
          <a:p>
            <a:pPr marL="171450" indent="-171450">
              <a:buFont typeface="Arial" panose="020B0604020202020204" pitchFamily="34" charset="0"/>
              <a:buChar char="•"/>
            </a:pPr>
            <a:r>
              <a:rPr lang="en-US" dirty="0"/>
              <a:t>Reviews</a:t>
            </a:r>
          </a:p>
          <a:p>
            <a:pPr marL="171450" indent="-171450">
              <a:buFont typeface="Arial" panose="020B0604020202020204" pitchFamily="34" charset="0"/>
              <a:buChar char="•"/>
            </a:pPr>
            <a:r>
              <a:rPr lang="en-US" dirty="0"/>
              <a:t>General Comments</a:t>
            </a:r>
          </a:p>
        </p:txBody>
      </p:sp>
      <p:sp>
        <p:nvSpPr>
          <p:cNvPr id="13" name="Arrow: Pentagon 12">
            <a:extLst>
              <a:ext uri="{FF2B5EF4-FFF2-40B4-BE49-F238E27FC236}">
                <a16:creationId xmlns:a16="http://schemas.microsoft.com/office/drawing/2014/main" id="{BF1F15C8-45F0-4277-8CB6-AD7381C67343}"/>
              </a:ext>
            </a:extLst>
          </p:cNvPr>
          <p:cNvSpPr/>
          <p:nvPr/>
        </p:nvSpPr>
        <p:spPr>
          <a:xfrm>
            <a:off x="0" y="1478288"/>
            <a:ext cx="2222502" cy="1117246"/>
          </a:xfrm>
          <a:prstGeom prst="homePlate">
            <a:avLst>
              <a:gd name="adj" fmla="val 50617"/>
            </a:avLst>
          </a:prstGeom>
          <a:solidFill>
            <a:srgbClr val="C6263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Case Closure Accuracy</a:t>
            </a:r>
          </a:p>
        </p:txBody>
      </p:sp>
    </p:spTree>
    <p:extLst>
      <p:ext uri="{BB962C8B-B14F-4D97-AF65-F5344CB8AC3E}">
        <p14:creationId xmlns:p14="http://schemas.microsoft.com/office/powerpoint/2010/main" val="550168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82B3CD-C05B-447E-AEBD-38DB071A011E}"/>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713BA2DA-578B-4E9B-A363-AE28EB86AD80}"/>
              </a:ext>
            </a:extLst>
          </p:cNvPr>
          <p:cNvSpPr>
            <a:spLocks noGrp="1"/>
          </p:cNvSpPr>
          <p:nvPr>
            <p:ph type="title"/>
          </p:nvPr>
        </p:nvSpPr>
        <p:spPr/>
        <p:txBody>
          <a:bodyPr>
            <a:normAutofit fontScale="90000"/>
          </a:bodyPr>
          <a:lstStyle/>
          <a:p>
            <a:r>
              <a:rPr lang="en-US" dirty="0"/>
              <a:t>CH-36A Reviews</a:t>
            </a:r>
          </a:p>
        </p:txBody>
      </p:sp>
      <p:sp>
        <p:nvSpPr>
          <p:cNvPr id="5" name="Rectangle 4">
            <a:extLst>
              <a:ext uri="{FF2B5EF4-FFF2-40B4-BE49-F238E27FC236}">
                <a16:creationId xmlns:a16="http://schemas.microsoft.com/office/drawing/2014/main" id="{D7FA5DDA-87C5-4BAD-858F-85EAA7CDB34B}"/>
              </a:ext>
            </a:extLst>
          </p:cNvPr>
          <p:cNvSpPr/>
          <p:nvPr/>
        </p:nvSpPr>
        <p:spPr>
          <a:xfrm>
            <a:off x="342900" y="2496508"/>
            <a:ext cx="8458200" cy="3568487"/>
          </a:xfrm>
          <a:prstGeom prst="rect">
            <a:avLst/>
          </a:prstGeom>
          <a:noFill/>
          <a:ln w="28575">
            <a:solidFill>
              <a:srgbClr val="09B1E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200" dirty="0">
                <a:solidFill>
                  <a:schemeClr val="tx1"/>
                </a:solidFill>
              </a:rPr>
              <a:t>Eligibility determined prior to opening record</a:t>
            </a:r>
          </a:p>
          <a:p>
            <a:pPr marL="342900" indent="-342900">
              <a:buFont typeface="Arial" panose="020B0604020202020204" pitchFamily="34" charset="0"/>
              <a:buChar char="•"/>
            </a:pPr>
            <a:r>
              <a:rPr lang="en-US" sz="2200" dirty="0">
                <a:solidFill>
                  <a:schemeClr val="tx1"/>
                </a:solidFill>
              </a:rPr>
              <a:t>Application included in the file/eFolder</a:t>
            </a:r>
          </a:p>
          <a:p>
            <a:pPr marL="342900" indent="-342900">
              <a:buFont typeface="Arial" panose="020B0604020202020204" pitchFamily="34" charset="0"/>
              <a:buChar char="•"/>
            </a:pPr>
            <a:r>
              <a:rPr lang="en-US" sz="2200" dirty="0">
                <a:solidFill>
                  <a:schemeClr val="tx1"/>
                </a:solidFill>
              </a:rPr>
              <a:t>Completed with Counseling</a:t>
            </a:r>
          </a:p>
          <a:p>
            <a:pPr marL="742950" lvl="1" indent="-285750">
              <a:buFont typeface="Arial" panose="020B0604020202020204" pitchFamily="34" charset="0"/>
              <a:buChar char="•"/>
            </a:pPr>
            <a:r>
              <a:rPr lang="en-US" sz="1600" dirty="0">
                <a:solidFill>
                  <a:schemeClr val="tx1"/>
                </a:solidFill>
              </a:rPr>
              <a:t>Servicemember/Veteran (SM/V) provided with an individual counseling session</a:t>
            </a:r>
          </a:p>
          <a:p>
            <a:pPr marL="742950" lvl="1" indent="-285750">
              <a:buFont typeface="Arial" panose="020B0604020202020204" pitchFamily="34" charset="0"/>
              <a:buChar char="•"/>
            </a:pPr>
            <a:r>
              <a:rPr lang="en-US" sz="1600" dirty="0">
                <a:solidFill>
                  <a:schemeClr val="tx1"/>
                </a:solidFill>
              </a:rPr>
              <a:t>SM/V provided with an assessment</a:t>
            </a:r>
          </a:p>
          <a:p>
            <a:pPr marL="742950" lvl="1" indent="-285750">
              <a:buFont typeface="Arial" panose="020B0604020202020204" pitchFamily="34" charset="0"/>
              <a:buChar char="•"/>
            </a:pPr>
            <a:r>
              <a:rPr lang="en-US" sz="1600" dirty="0">
                <a:solidFill>
                  <a:schemeClr val="tx1"/>
                </a:solidFill>
              </a:rPr>
              <a:t>Results of assessment summarized into a comprehensive report</a:t>
            </a:r>
          </a:p>
          <a:p>
            <a:pPr marL="742950" lvl="1" indent="-285750">
              <a:buFont typeface="Arial" panose="020B0604020202020204" pitchFamily="34" charset="0"/>
              <a:buChar char="•"/>
            </a:pPr>
            <a:r>
              <a:rPr lang="en-US" sz="1600" dirty="0">
                <a:solidFill>
                  <a:schemeClr val="tx1"/>
                </a:solidFill>
              </a:rPr>
              <a:t>CH36 Checklist Job Aid, Notes from Counseling and Next Steps, Vocational Assessment Summary, etc. are documented in the file/eFolder</a:t>
            </a:r>
          </a:p>
          <a:p>
            <a:pPr marL="342900" indent="-342900">
              <a:buFont typeface="Arial" panose="020B0604020202020204" pitchFamily="34" charset="0"/>
              <a:buChar char="•"/>
            </a:pPr>
            <a:r>
              <a:rPr lang="en-US" sz="2200" dirty="0">
                <a:solidFill>
                  <a:schemeClr val="tx1"/>
                </a:solidFill>
              </a:rPr>
              <a:t>Closed without Counseling</a:t>
            </a:r>
          </a:p>
          <a:p>
            <a:pPr marL="742950" lvl="1" indent="-285750">
              <a:buFont typeface="Arial" panose="020B0604020202020204" pitchFamily="34" charset="0"/>
              <a:buChar char="•"/>
            </a:pPr>
            <a:r>
              <a:rPr lang="en-US" sz="1600" dirty="0">
                <a:solidFill>
                  <a:schemeClr val="tx1"/>
                </a:solidFill>
              </a:rPr>
              <a:t>10-day letter sent when the SM/V misses the appointment and contact is not established</a:t>
            </a:r>
          </a:p>
          <a:p>
            <a:pPr marL="742950" lvl="1" indent="-285750">
              <a:buFont typeface="Arial" panose="020B0604020202020204" pitchFamily="34" charset="0"/>
              <a:buChar char="•"/>
            </a:pPr>
            <a:r>
              <a:rPr lang="en-US" sz="1600" dirty="0">
                <a:solidFill>
                  <a:schemeClr val="tx1"/>
                </a:solidFill>
              </a:rPr>
              <a:t>If the SM/V declined services via phone or email, was the contact documented in a case note prior to closing the case</a:t>
            </a:r>
          </a:p>
        </p:txBody>
      </p:sp>
      <p:sp>
        <p:nvSpPr>
          <p:cNvPr id="9" name="Rectangle 8">
            <a:extLst>
              <a:ext uri="{FF2B5EF4-FFF2-40B4-BE49-F238E27FC236}">
                <a16:creationId xmlns:a16="http://schemas.microsoft.com/office/drawing/2014/main" id="{4E8AB647-B208-40C6-9CEE-A23B4CA61047}"/>
              </a:ext>
            </a:extLst>
          </p:cNvPr>
          <p:cNvSpPr/>
          <p:nvPr/>
        </p:nvSpPr>
        <p:spPr>
          <a:xfrm>
            <a:off x="1637745" y="735961"/>
            <a:ext cx="7163357" cy="1576132"/>
          </a:xfrm>
          <a:prstGeom prst="rect">
            <a:avLst/>
          </a:prstGeom>
          <a:noFill/>
          <a:ln w="1905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0" name="Arrow: Pentagon 9">
            <a:extLst>
              <a:ext uri="{FF2B5EF4-FFF2-40B4-BE49-F238E27FC236}">
                <a16:creationId xmlns:a16="http://schemas.microsoft.com/office/drawing/2014/main" id="{02CAC40B-FB74-4192-88B6-5F246EA0AC09}"/>
              </a:ext>
            </a:extLst>
          </p:cNvPr>
          <p:cNvSpPr/>
          <p:nvPr/>
        </p:nvSpPr>
        <p:spPr>
          <a:xfrm>
            <a:off x="0" y="886027"/>
            <a:ext cx="2222502" cy="1117246"/>
          </a:xfrm>
          <a:prstGeom prst="homePlate">
            <a:avLst>
              <a:gd name="adj" fmla="val 50617"/>
            </a:avLst>
          </a:prstGeom>
          <a:solidFill>
            <a:srgbClr val="00B0F0"/>
          </a:solidFill>
          <a:ln>
            <a:solidFill>
              <a:srgbClr val="00B0F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Chapter 36 Accuracy</a:t>
            </a:r>
          </a:p>
        </p:txBody>
      </p:sp>
      <p:sp>
        <p:nvSpPr>
          <p:cNvPr id="11" name="TextBox 10">
            <a:extLst>
              <a:ext uri="{FF2B5EF4-FFF2-40B4-BE49-F238E27FC236}">
                <a16:creationId xmlns:a16="http://schemas.microsoft.com/office/drawing/2014/main" id="{22196393-FDE2-485C-B192-12EB1EB7388F}"/>
              </a:ext>
            </a:extLst>
          </p:cNvPr>
          <p:cNvSpPr txBox="1"/>
          <p:nvPr/>
        </p:nvSpPr>
        <p:spPr>
          <a:xfrm>
            <a:off x="2222502" y="834765"/>
            <a:ext cx="6476998" cy="1477328"/>
          </a:xfrm>
          <a:prstGeom prst="rect">
            <a:avLst/>
          </a:prstGeom>
          <a:noFill/>
        </p:spPr>
        <p:txBody>
          <a:bodyPr wrap="square" rtlCol="0">
            <a:spAutoFit/>
          </a:bodyPr>
          <a:lstStyle/>
          <a:p>
            <a:pPr marL="285750" indent="-285750">
              <a:buFont typeface="Arial" panose="020B0604020202020204" pitchFamily="34" charset="0"/>
              <a:buChar char="•"/>
            </a:pPr>
            <a:r>
              <a:rPr lang="en-US" dirty="0"/>
              <a:t>All Chapter 36 Cases</a:t>
            </a:r>
          </a:p>
          <a:p>
            <a:pPr marL="285750" indent="-285750">
              <a:buFont typeface="Arial" panose="020B0604020202020204" pitchFamily="34" charset="0"/>
              <a:buChar char="•"/>
            </a:pPr>
            <a:r>
              <a:rPr lang="en-US" dirty="0"/>
              <a:t>CH36A – Completed With Counseling</a:t>
            </a:r>
          </a:p>
          <a:p>
            <a:pPr marL="285750" indent="-285750">
              <a:buFont typeface="Arial" panose="020B0604020202020204" pitchFamily="34" charset="0"/>
              <a:buChar char="•"/>
            </a:pPr>
            <a:r>
              <a:rPr lang="en-US" dirty="0"/>
              <a:t>CH36B – Closed without Counseling</a:t>
            </a:r>
          </a:p>
          <a:p>
            <a:pPr marL="285750" indent="-285750">
              <a:buFont typeface="Arial" panose="020B0604020202020204" pitchFamily="34" charset="0"/>
              <a:buChar char="•"/>
            </a:pPr>
            <a:r>
              <a:rPr lang="en-US" dirty="0"/>
              <a:t>Reviews</a:t>
            </a:r>
          </a:p>
          <a:p>
            <a:pPr marL="285750" indent="-285750">
              <a:buFont typeface="Arial" panose="020B0604020202020204" pitchFamily="34" charset="0"/>
              <a:buChar char="•"/>
            </a:pPr>
            <a:r>
              <a:rPr lang="en-US" dirty="0"/>
              <a:t>General Comments</a:t>
            </a:r>
          </a:p>
        </p:txBody>
      </p:sp>
    </p:spTree>
    <p:extLst>
      <p:ext uri="{BB962C8B-B14F-4D97-AF65-F5344CB8AC3E}">
        <p14:creationId xmlns:p14="http://schemas.microsoft.com/office/powerpoint/2010/main" val="1426377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 Results</a:t>
            </a:r>
          </a:p>
        </p:txBody>
      </p:sp>
      <p:pic>
        <p:nvPicPr>
          <p:cNvPr id="5" name="Picture 4">
            <a:extLst>
              <a:ext uri="{FF2B5EF4-FFF2-40B4-BE49-F238E27FC236}">
                <a16:creationId xmlns:a16="http://schemas.microsoft.com/office/drawing/2014/main" id="{D4FD9A3F-3024-4504-9044-B096302F7B8B}"/>
              </a:ext>
            </a:extLst>
          </p:cNvPr>
          <p:cNvPicPr>
            <a:picLocks noChangeAspect="1"/>
          </p:cNvPicPr>
          <p:nvPr/>
        </p:nvPicPr>
        <p:blipFill>
          <a:blip r:embed="rId3"/>
          <a:stretch>
            <a:fillRect/>
          </a:stretch>
        </p:blipFill>
        <p:spPr>
          <a:xfrm>
            <a:off x="0" y="1066800"/>
            <a:ext cx="9144000" cy="3297155"/>
          </a:xfrm>
          <a:prstGeom prst="rect">
            <a:avLst/>
          </a:prstGeom>
        </p:spPr>
      </p:pic>
      <p:sp>
        <p:nvSpPr>
          <p:cNvPr id="6" name="Rectangle 5">
            <a:extLst>
              <a:ext uri="{FF2B5EF4-FFF2-40B4-BE49-F238E27FC236}">
                <a16:creationId xmlns:a16="http://schemas.microsoft.com/office/drawing/2014/main" id="{65F5C03B-B02C-4D5F-8E26-FE654301792A}"/>
              </a:ext>
            </a:extLst>
          </p:cNvPr>
          <p:cNvSpPr/>
          <p:nvPr/>
        </p:nvSpPr>
        <p:spPr>
          <a:xfrm>
            <a:off x="1828800" y="4775435"/>
            <a:ext cx="2286000" cy="91440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Review Level:  </a:t>
            </a:r>
          </a:p>
          <a:p>
            <a:pPr algn="ctr"/>
            <a:r>
              <a:rPr lang="en-US" dirty="0">
                <a:solidFill>
                  <a:schemeClr val="tx1"/>
                </a:solidFill>
              </a:rPr>
              <a:t>STAR or Local QA</a:t>
            </a:r>
          </a:p>
        </p:txBody>
      </p:sp>
      <p:sp>
        <p:nvSpPr>
          <p:cNvPr id="7" name="Rectangle 6">
            <a:extLst>
              <a:ext uri="{FF2B5EF4-FFF2-40B4-BE49-F238E27FC236}">
                <a16:creationId xmlns:a16="http://schemas.microsoft.com/office/drawing/2014/main" id="{65493095-5BF9-48EC-A63F-2058A40B1147}"/>
              </a:ext>
            </a:extLst>
          </p:cNvPr>
          <p:cNvSpPr/>
          <p:nvPr/>
        </p:nvSpPr>
        <p:spPr>
          <a:xfrm>
            <a:off x="6172200" y="4775435"/>
            <a:ext cx="2286000" cy="91440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Case Manager at the time of selection</a:t>
            </a:r>
          </a:p>
        </p:txBody>
      </p:sp>
      <p:cxnSp>
        <p:nvCxnSpPr>
          <p:cNvPr id="9" name="Straight Arrow Connector 8">
            <a:extLst>
              <a:ext uri="{FF2B5EF4-FFF2-40B4-BE49-F238E27FC236}">
                <a16:creationId xmlns:a16="http://schemas.microsoft.com/office/drawing/2014/main" id="{DAB08AF8-7F55-4860-A17E-C765A904C92B}"/>
              </a:ext>
            </a:extLst>
          </p:cNvPr>
          <p:cNvCxnSpPr>
            <a:stCxn id="6" idx="0"/>
          </p:cNvCxnSpPr>
          <p:nvPr/>
        </p:nvCxnSpPr>
        <p:spPr>
          <a:xfrm flipV="1">
            <a:off x="2971800" y="4112495"/>
            <a:ext cx="304800" cy="6629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 name="Rectangle 1">
            <a:extLst>
              <a:ext uri="{FF2B5EF4-FFF2-40B4-BE49-F238E27FC236}">
                <a16:creationId xmlns:a16="http://schemas.microsoft.com/office/drawing/2014/main" id="{A78A0B2D-9C9C-41A7-875C-D6BC306E40DD}"/>
              </a:ext>
            </a:extLst>
          </p:cNvPr>
          <p:cNvSpPr/>
          <p:nvPr/>
        </p:nvSpPr>
        <p:spPr>
          <a:xfrm>
            <a:off x="685800" y="2819400"/>
            <a:ext cx="2057400" cy="3048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40FAF44-4629-4AE6-83E6-4856E514B441}"/>
              </a:ext>
            </a:extLst>
          </p:cNvPr>
          <p:cNvSpPr/>
          <p:nvPr/>
        </p:nvSpPr>
        <p:spPr>
          <a:xfrm>
            <a:off x="3276600" y="2819400"/>
            <a:ext cx="1905000" cy="3048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460161-5A22-4917-8236-B80CE76D05AB}"/>
              </a:ext>
            </a:extLst>
          </p:cNvPr>
          <p:cNvSpPr/>
          <p:nvPr/>
        </p:nvSpPr>
        <p:spPr>
          <a:xfrm>
            <a:off x="4805680" y="3807695"/>
            <a:ext cx="1447800" cy="3048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129935-DFF3-4F40-815A-92560FF29BCF}"/>
              </a:ext>
            </a:extLst>
          </p:cNvPr>
          <p:cNvSpPr/>
          <p:nvPr/>
        </p:nvSpPr>
        <p:spPr>
          <a:xfrm>
            <a:off x="8143240" y="3807695"/>
            <a:ext cx="528320" cy="3048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0BF9A10A-F7AA-434F-89B4-BB66B7E54C44}"/>
              </a:ext>
            </a:extLst>
          </p:cNvPr>
          <p:cNvCxnSpPr>
            <a:stCxn id="7" idx="0"/>
          </p:cNvCxnSpPr>
          <p:nvPr/>
        </p:nvCxnSpPr>
        <p:spPr>
          <a:xfrm flipV="1">
            <a:off x="7315200" y="4112495"/>
            <a:ext cx="914400" cy="66294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3894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 Results</a:t>
            </a:r>
          </a:p>
        </p:txBody>
      </p:sp>
      <p:sp>
        <p:nvSpPr>
          <p:cNvPr id="7" name="Rectangle 6">
            <a:extLst>
              <a:ext uri="{FF2B5EF4-FFF2-40B4-BE49-F238E27FC236}">
                <a16:creationId xmlns:a16="http://schemas.microsoft.com/office/drawing/2014/main" id="{65493095-5BF9-48EC-A63F-2058A40B1147}"/>
              </a:ext>
            </a:extLst>
          </p:cNvPr>
          <p:cNvSpPr/>
          <p:nvPr/>
        </p:nvSpPr>
        <p:spPr>
          <a:xfrm>
            <a:off x="428625" y="861584"/>
            <a:ext cx="2263301" cy="622828"/>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“Notes” further explain specifics of an error cited.</a:t>
            </a:r>
          </a:p>
        </p:txBody>
      </p:sp>
      <p:sp>
        <p:nvSpPr>
          <p:cNvPr id="12" name="Rectangle 11">
            <a:extLst>
              <a:ext uri="{FF2B5EF4-FFF2-40B4-BE49-F238E27FC236}">
                <a16:creationId xmlns:a16="http://schemas.microsoft.com/office/drawing/2014/main" id="{604472B4-0B99-438D-BE8A-2A213B11C5BA}"/>
              </a:ext>
            </a:extLst>
          </p:cNvPr>
          <p:cNvSpPr/>
          <p:nvPr/>
        </p:nvSpPr>
        <p:spPr>
          <a:xfrm>
            <a:off x="6496318" y="1066800"/>
            <a:ext cx="2286000" cy="365125"/>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“No” indicates an error.</a:t>
            </a:r>
          </a:p>
        </p:txBody>
      </p:sp>
      <p:pic>
        <p:nvPicPr>
          <p:cNvPr id="14" name="Picture 13">
            <a:extLst>
              <a:ext uri="{FF2B5EF4-FFF2-40B4-BE49-F238E27FC236}">
                <a16:creationId xmlns:a16="http://schemas.microsoft.com/office/drawing/2014/main" id="{1F985F19-563C-4AF1-B1AB-A915478FE06B}"/>
              </a:ext>
            </a:extLst>
          </p:cNvPr>
          <p:cNvPicPr>
            <a:picLocks noChangeAspect="1"/>
          </p:cNvPicPr>
          <p:nvPr/>
        </p:nvPicPr>
        <p:blipFill>
          <a:blip r:embed="rId3"/>
          <a:stretch>
            <a:fillRect/>
          </a:stretch>
        </p:blipFill>
        <p:spPr>
          <a:xfrm>
            <a:off x="268955" y="1721767"/>
            <a:ext cx="7263495" cy="2868915"/>
          </a:xfrm>
          <a:prstGeom prst="rect">
            <a:avLst/>
          </a:prstGeom>
        </p:spPr>
      </p:pic>
      <p:cxnSp>
        <p:nvCxnSpPr>
          <p:cNvPr id="13" name="Straight Arrow Connector 12">
            <a:extLst>
              <a:ext uri="{FF2B5EF4-FFF2-40B4-BE49-F238E27FC236}">
                <a16:creationId xmlns:a16="http://schemas.microsoft.com/office/drawing/2014/main" id="{6B57A24C-0AD8-4A69-BEFE-A2B96E8962F0}"/>
              </a:ext>
            </a:extLst>
          </p:cNvPr>
          <p:cNvCxnSpPr>
            <a:cxnSpLocks/>
            <a:stCxn id="12" idx="2"/>
          </p:cNvCxnSpPr>
          <p:nvPr/>
        </p:nvCxnSpPr>
        <p:spPr>
          <a:xfrm flipH="1">
            <a:off x="7315200" y="1431925"/>
            <a:ext cx="324118" cy="7326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58D4252-E9B8-42BF-A5DC-60F10962F86E}"/>
              </a:ext>
            </a:extLst>
          </p:cNvPr>
          <p:cNvCxnSpPr>
            <a:cxnSpLocks/>
            <a:stCxn id="7" idx="2"/>
          </p:cNvCxnSpPr>
          <p:nvPr/>
        </p:nvCxnSpPr>
        <p:spPr>
          <a:xfrm flipH="1">
            <a:off x="1560275" y="1484412"/>
            <a:ext cx="1" cy="14873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6747D416-3064-4F36-9A29-97F89FF8886E}"/>
              </a:ext>
            </a:extLst>
          </p:cNvPr>
          <p:cNvSpPr/>
          <p:nvPr/>
        </p:nvSpPr>
        <p:spPr>
          <a:xfrm>
            <a:off x="7639317" y="2529740"/>
            <a:ext cx="1375287" cy="89926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“Yes” indicates there is no error.</a:t>
            </a:r>
          </a:p>
        </p:txBody>
      </p:sp>
      <p:pic>
        <p:nvPicPr>
          <p:cNvPr id="31" name="Picture 30">
            <a:extLst>
              <a:ext uri="{FF2B5EF4-FFF2-40B4-BE49-F238E27FC236}">
                <a16:creationId xmlns:a16="http://schemas.microsoft.com/office/drawing/2014/main" id="{453D4875-DCF8-4B0C-8A0D-2D26F0E778A2}"/>
              </a:ext>
            </a:extLst>
          </p:cNvPr>
          <p:cNvPicPr>
            <a:picLocks noChangeAspect="1"/>
          </p:cNvPicPr>
          <p:nvPr/>
        </p:nvPicPr>
        <p:blipFill>
          <a:blip r:embed="rId4"/>
          <a:stretch>
            <a:fillRect/>
          </a:stretch>
        </p:blipFill>
        <p:spPr>
          <a:xfrm>
            <a:off x="304623" y="4880524"/>
            <a:ext cx="7227827" cy="1018786"/>
          </a:xfrm>
          <a:prstGeom prst="rect">
            <a:avLst/>
          </a:prstGeom>
        </p:spPr>
      </p:pic>
      <p:cxnSp>
        <p:nvCxnSpPr>
          <p:cNvPr id="42" name="Straight Arrow Connector 41">
            <a:extLst>
              <a:ext uri="{FF2B5EF4-FFF2-40B4-BE49-F238E27FC236}">
                <a16:creationId xmlns:a16="http://schemas.microsoft.com/office/drawing/2014/main" id="{4E240092-99E7-4637-88C4-590E28ECD09B}"/>
              </a:ext>
            </a:extLst>
          </p:cNvPr>
          <p:cNvCxnSpPr>
            <a:stCxn id="19" idx="2"/>
          </p:cNvCxnSpPr>
          <p:nvPr/>
        </p:nvCxnSpPr>
        <p:spPr>
          <a:xfrm flipH="1">
            <a:off x="7315200" y="3429000"/>
            <a:ext cx="1011761" cy="5334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3" name="Rectangle 42">
            <a:extLst>
              <a:ext uri="{FF2B5EF4-FFF2-40B4-BE49-F238E27FC236}">
                <a16:creationId xmlns:a16="http://schemas.microsoft.com/office/drawing/2014/main" id="{7D3B80A0-7425-45BC-BF4E-E0685D92B04B}"/>
              </a:ext>
            </a:extLst>
          </p:cNvPr>
          <p:cNvSpPr/>
          <p:nvPr/>
        </p:nvSpPr>
        <p:spPr>
          <a:xfrm>
            <a:off x="7639317" y="5059176"/>
            <a:ext cx="1375287" cy="89926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“NA” indicates the question is not applicable</a:t>
            </a:r>
          </a:p>
        </p:txBody>
      </p:sp>
      <p:cxnSp>
        <p:nvCxnSpPr>
          <p:cNvPr id="46" name="Straight Arrow Connector 45">
            <a:extLst>
              <a:ext uri="{FF2B5EF4-FFF2-40B4-BE49-F238E27FC236}">
                <a16:creationId xmlns:a16="http://schemas.microsoft.com/office/drawing/2014/main" id="{9CA5C1F1-7B13-412A-805C-B9A49B24AF24}"/>
              </a:ext>
            </a:extLst>
          </p:cNvPr>
          <p:cNvCxnSpPr>
            <a:stCxn id="43" idx="1"/>
          </p:cNvCxnSpPr>
          <p:nvPr/>
        </p:nvCxnSpPr>
        <p:spPr>
          <a:xfrm flipH="1" flipV="1">
            <a:off x="7315200" y="5257800"/>
            <a:ext cx="324117" cy="2510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4301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 Results</a:t>
            </a:r>
          </a:p>
        </p:txBody>
      </p:sp>
      <p:pic>
        <p:nvPicPr>
          <p:cNvPr id="2" name="Picture 1">
            <a:extLst>
              <a:ext uri="{FF2B5EF4-FFF2-40B4-BE49-F238E27FC236}">
                <a16:creationId xmlns:a16="http://schemas.microsoft.com/office/drawing/2014/main" id="{1E4C89F8-10AC-403B-921C-4D6034534EAF}"/>
              </a:ext>
            </a:extLst>
          </p:cNvPr>
          <p:cNvPicPr>
            <a:picLocks noChangeAspect="1"/>
          </p:cNvPicPr>
          <p:nvPr/>
        </p:nvPicPr>
        <p:blipFill>
          <a:blip r:embed="rId3"/>
          <a:stretch>
            <a:fillRect/>
          </a:stretch>
        </p:blipFill>
        <p:spPr>
          <a:xfrm>
            <a:off x="2444978" y="838200"/>
            <a:ext cx="6434137" cy="3109956"/>
          </a:xfrm>
          <a:prstGeom prst="rect">
            <a:avLst/>
          </a:prstGeom>
        </p:spPr>
      </p:pic>
      <p:pic>
        <p:nvPicPr>
          <p:cNvPr id="5" name="Picture 4">
            <a:extLst>
              <a:ext uri="{FF2B5EF4-FFF2-40B4-BE49-F238E27FC236}">
                <a16:creationId xmlns:a16="http://schemas.microsoft.com/office/drawing/2014/main" id="{50C23185-5898-4E62-947E-A6680EA9DFEB}"/>
              </a:ext>
            </a:extLst>
          </p:cNvPr>
          <p:cNvPicPr>
            <a:picLocks noChangeAspect="1"/>
          </p:cNvPicPr>
          <p:nvPr/>
        </p:nvPicPr>
        <p:blipFill>
          <a:blip r:embed="rId4"/>
          <a:stretch>
            <a:fillRect/>
          </a:stretch>
        </p:blipFill>
        <p:spPr>
          <a:xfrm>
            <a:off x="2444978" y="4114800"/>
            <a:ext cx="6434137" cy="1798316"/>
          </a:xfrm>
          <a:prstGeom prst="rect">
            <a:avLst/>
          </a:prstGeom>
        </p:spPr>
      </p:pic>
      <p:sp>
        <p:nvSpPr>
          <p:cNvPr id="16" name="Rectangle 15">
            <a:extLst>
              <a:ext uri="{FF2B5EF4-FFF2-40B4-BE49-F238E27FC236}">
                <a16:creationId xmlns:a16="http://schemas.microsoft.com/office/drawing/2014/main" id="{05460591-EA49-4FDD-93A8-2DBE1311D0EF}"/>
              </a:ext>
            </a:extLst>
          </p:cNvPr>
          <p:cNvSpPr/>
          <p:nvPr/>
        </p:nvSpPr>
        <p:spPr>
          <a:xfrm>
            <a:off x="264885" y="1219200"/>
            <a:ext cx="1998416" cy="441960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a:solidFill>
                  <a:schemeClr val="tx1"/>
                </a:solidFill>
              </a:rPr>
              <a:t>In this example from an EDRPA review,  the following categories were not applicable to the case:  </a:t>
            </a:r>
          </a:p>
          <a:p>
            <a:endParaRPr lang="en-US" sz="1600" dirty="0">
              <a:solidFill>
                <a:schemeClr val="tx1"/>
              </a:solidFill>
            </a:endParaRPr>
          </a:p>
          <a:p>
            <a:pPr marL="285750" indent="-285750">
              <a:buFont typeface="Arial" panose="020B0604020202020204" pitchFamily="34" charset="0"/>
              <a:buChar char="•"/>
            </a:pPr>
            <a:r>
              <a:rPr lang="en-US" sz="1400" dirty="0">
                <a:solidFill>
                  <a:schemeClr val="tx1"/>
                </a:solidFill>
              </a:rPr>
              <a:t>Fast Track, </a:t>
            </a:r>
          </a:p>
          <a:p>
            <a:pPr marL="285750" indent="-285750">
              <a:buFont typeface="Arial" panose="020B0604020202020204" pitchFamily="34" charset="0"/>
              <a:buChar char="•"/>
            </a:pPr>
            <a:r>
              <a:rPr lang="en-US" sz="1400" dirty="0">
                <a:solidFill>
                  <a:schemeClr val="tx1"/>
                </a:solidFill>
              </a:rPr>
              <a:t>Extended Evaluation, </a:t>
            </a:r>
          </a:p>
          <a:p>
            <a:pPr marL="285750" indent="-285750">
              <a:buFont typeface="Arial" panose="020B0604020202020204" pitchFamily="34" charset="0"/>
              <a:buChar char="•"/>
            </a:pPr>
            <a:r>
              <a:rPr lang="en-US" sz="1400" dirty="0">
                <a:solidFill>
                  <a:schemeClr val="tx1"/>
                </a:solidFill>
              </a:rPr>
              <a:t>Independent Living, </a:t>
            </a:r>
          </a:p>
          <a:p>
            <a:pPr marL="285750" indent="-285750">
              <a:buFont typeface="Arial" panose="020B0604020202020204" pitchFamily="34" charset="0"/>
              <a:buChar char="•"/>
            </a:pPr>
            <a:r>
              <a:rPr lang="en-US" sz="1400" dirty="0">
                <a:solidFill>
                  <a:schemeClr val="tx1"/>
                </a:solidFill>
              </a:rPr>
              <a:t>Self Employment </a:t>
            </a:r>
          </a:p>
          <a:p>
            <a:endParaRPr lang="en-US" sz="1600" dirty="0">
              <a:solidFill>
                <a:schemeClr val="tx1"/>
              </a:solidFill>
            </a:endParaRPr>
          </a:p>
          <a:p>
            <a:r>
              <a:rPr lang="en-US" sz="1600" dirty="0">
                <a:solidFill>
                  <a:schemeClr val="tx1"/>
                </a:solidFill>
              </a:rPr>
              <a:t>You will notice the numbering goes from 17 to 34 because questions under those categories were not included in the review.</a:t>
            </a:r>
          </a:p>
        </p:txBody>
      </p:sp>
      <p:sp>
        <p:nvSpPr>
          <p:cNvPr id="8" name="Oval 7">
            <a:extLst>
              <a:ext uri="{FF2B5EF4-FFF2-40B4-BE49-F238E27FC236}">
                <a16:creationId xmlns:a16="http://schemas.microsoft.com/office/drawing/2014/main" id="{113AE4B0-FA5B-4E39-A28D-1279373F8CA1}"/>
              </a:ext>
            </a:extLst>
          </p:cNvPr>
          <p:cNvSpPr/>
          <p:nvPr/>
        </p:nvSpPr>
        <p:spPr>
          <a:xfrm>
            <a:off x="2444977" y="3276600"/>
            <a:ext cx="338753" cy="386837"/>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BA810BA-8125-4294-BBBD-B598C1C828A7}"/>
              </a:ext>
            </a:extLst>
          </p:cNvPr>
          <p:cNvSpPr/>
          <p:nvPr/>
        </p:nvSpPr>
        <p:spPr>
          <a:xfrm>
            <a:off x="2444977" y="4627121"/>
            <a:ext cx="338753" cy="386837"/>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9814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 Results</a:t>
            </a:r>
          </a:p>
        </p:txBody>
      </p:sp>
      <p:sp>
        <p:nvSpPr>
          <p:cNvPr id="16" name="Rectangle 15">
            <a:extLst>
              <a:ext uri="{FF2B5EF4-FFF2-40B4-BE49-F238E27FC236}">
                <a16:creationId xmlns:a16="http://schemas.microsoft.com/office/drawing/2014/main" id="{05460591-EA49-4FDD-93A8-2DBE1311D0EF}"/>
              </a:ext>
            </a:extLst>
          </p:cNvPr>
          <p:cNvSpPr/>
          <p:nvPr/>
        </p:nvSpPr>
        <p:spPr>
          <a:xfrm>
            <a:off x="914400" y="3276600"/>
            <a:ext cx="7248723" cy="2439839"/>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 the example above, a Comment Only was cited in an RSDA review.  </a:t>
            </a:r>
          </a:p>
          <a:p>
            <a:pPr marL="285750" indent="-285750">
              <a:buFont typeface="Arial" panose="020B0604020202020204" pitchFamily="34" charset="0"/>
              <a:buChar char="•"/>
            </a:pPr>
            <a:r>
              <a:rPr lang="en-US" dirty="0">
                <a:solidFill>
                  <a:schemeClr val="tx1"/>
                </a:solidFill>
              </a:rPr>
              <a:t>The “Yes” response indicates no error was cited.  </a:t>
            </a:r>
          </a:p>
          <a:p>
            <a:pPr marL="285750" indent="-285750">
              <a:buFont typeface="Arial" panose="020B0604020202020204" pitchFamily="34" charset="0"/>
              <a:buChar char="•"/>
            </a:pPr>
            <a:r>
              <a:rPr lang="en-US" dirty="0">
                <a:solidFill>
                  <a:schemeClr val="tx1"/>
                </a:solidFill>
              </a:rPr>
              <a:t>The “Comments Only” is cited to provide feedback when an issue is outside the scope of the review or does not warrant an error, but was noted by the QA Reviewer.  </a:t>
            </a:r>
          </a:p>
          <a:p>
            <a:pPr marL="285750" indent="-285750">
              <a:buFont typeface="Arial" panose="020B0604020202020204" pitchFamily="34" charset="0"/>
              <a:buChar char="•"/>
            </a:pPr>
            <a:r>
              <a:rPr lang="en-US" dirty="0">
                <a:solidFill>
                  <a:schemeClr val="tx1"/>
                </a:solidFill>
              </a:rPr>
              <a:t>A question could have both an error and a “Comment Only.”  If that occurs, the response would be “No.”</a:t>
            </a:r>
          </a:p>
        </p:txBody>
      </p:sp>
      <p:grpSp>
        <p:nvGrpSpPr>
          <p:cNvPr id="7" name="Group 6">
            <a:extLst>
              <a:ext uri="{FF2B5EF4-FFF2-40B4-BE49-F238E27FC236}">
                <a16:creationId xmlns:a16="http://schemas.microsoft.com/office/drawing/2014/main" id="{AB50D00D-874D-454C-AE8A-305333C277FF}"/>
              </a:ext>
            </a:extLst>
          </p:cNvPr>
          <p:cNvGrpSpPr/>
          <p:nvPr/>
        </p:nvGrpSpPr>
        <p:grpSpPr>
          <a:xfrm>
            <a:off x="228600" y="1189128"/>
            <a:ext cx="8691493" cy="1606078"/>
            <a:chOff x="295077" y="1189128"/>
            <a:chExt cx="8691493" cy="1606078"/>
          </a:xfrm>
        </p:grpSpPr>
        <p:pic>
          <p:nvPicPr>
            <p:cNvPr id="1026" name="Picture 2" descr="image001">
              <a:extLst>
                <a:ext uri="{FF2B5EF4-FFF2-40B4-BE49-F238E27FC236}">
                  <a16:creationId xmlns:a16="http://schemas.microsoft.com/office/drawing/2014/main" id="{02947B24-F128-460F-B3C3-C89F0102B4E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03" t="74981" r="4405" b="1252"/>
            <a:stretch/>
          </p:blipFill>
          <p:spPr bwMode="auto">
            <a:xfrm>
              <a:off x="295077" y="1371599"/>
              <a:ext cx="8691493" cy="142360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0" name="Oval 19">
              <a:extLst>
                <a:ext uri="{FF2B5EF4-FFF2-40B4-BE49-F238E27FC236}">
                  <a16:creationId xmlns:a16="http://schemas.microsoft.com/office/drawing/2014/main" id="{8BA810BA-8125-4294-BBBD-B598C1C828A7}"/>
                </a:ext>
              </a:extLst>
            </p:cNvPr>
            <p:cNvSpPr/>
            <p:nvPr/>
          </p:nvSpPr>
          <p:spPr>
            <a:xfrm>
              <a:off x="609600" y="1646329"/>
              <a:ext cx="1981200" cy="457201"/>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8B4B6887-B822-4787-9E25-6472FE230377}"/>
                </a:ext>
              </a:extLst>
            </p:cNvPr>
            <p:cNvSpPr/>
            <p:nvPr/>
          </p:nvSpPr>
          <p:spPr>
            <a:xfrm>
              <a:off x="8163123" y="1189128"/>
              <a:ext cx="685800" cy="457201"/>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300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D40F1F-C6CA-4C49-9B36-D8570ED3F056}"/>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a:extLst>
              <a:ext uri="{FF2B5EF4-FFF2-40B4-BE49-F238E27FC236}">
                <a16:creationId xmlns:a16="http://schemas.microsoft.com/office/drawing/2014/main" id="{C61EBF79-E04A-44AF-AC68-409016D96A91}"/>
              </a:ext>
            </a:extLst>
          </p:cNvPr>
          <p:cNvSpPr>
            <a:spLocks noGrp="1"/>
          </p:cNvSpPr>
          <p:nvPr>
            <p:ph type="title"/>
          </p:nvPr>
        </p:nvSpPr>
        <p:spPr/>
        <p:txBody>
          <a:bodyPr>
            <a:normAutofit fontScale="90000"/>
          </a:bodyPr>
          <a:lstStyle/>
          <a:p>
            <a:r>
              <a:rPr lang="en-US" dirty="0"/>
              <a:t>Introductions</a:t>
            </a:r>
          </a:p>
        </p:txBody>
      </p:sp>
      <p:sp>
        <p:nvSpPr>
          <p:cNvPr id="5" name="Rectangle 4">
            <a:extLst>
              <a:ext uri="{FF2B5EF4-FFF2-40B4-BE49-F238E27FC236}">
                <a16:creationId xmlns:a16="http://schemas.microsoft.com/office/drawing/2014/main" id="{AAB0C8DC-FE9C-4EAB-84BC-52825D03E6E9}"/>
              </a:ext>
            </a:extLst>
          </p:cNvPr>
          <p:cNvSpPr/>
          <p:nvPr/>
        </p:nvSpPr>
        <p:spPr>
          <a:xfrm>
            <a:off x="533400" y="1028700"/>
            <a:ext cx="8153400" cy="4800600"/>
          </a:xfrm>
          <a:prstGeom prst="rect">
            <a:avLst/>
          </a:prstGeom>
          <a:no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457200" indent="-457200">
              <a:buFont typeface="Arial" panose="020B0604020202020204" pitchFamily="34" charset="0"/>
              <a:buChar char="•"/>
            </a:pPr>
            <a:r>
              <a:rPr lang="en-US" sz="3200" b="1" dirty="0">
                <a:solidFill>
                  <a:schemeClr val="tx1"/>
                </a:solidFill>
              </a:rPr>
              <a:t>Derek Brown</a:t>
            </a:r>
          </a:p>
          <a:p>
            <a:pPr marL="457200"/>
            <a:r>
              <a:rPr lang="en-US" sz="2400" b="1" dirty="0">
                <a:solidFill>
                  <a:schemeClr val="tx1"/>
                </a:solidFill>
              </a:rPr>
              <a:t>Senior VRC for Site Visits</a:t>
            </a:r>
          </a:p>
          <a:p>
            <a:pPr marL="457200"/>
            <a:endParaRPr lang="en-US" sz="2400" b="1" dirty="0">
              <a:solidFill>
                <a:schemeClr val="tx1"/>
              </a:solidFill>
            </a:endParaRPr>
          </a:p>
          <a:p>
            <a:pPr marL="457200" indent="-457200">
              <a:buFont typeface="Arial" panose="020B0604020202020204" pitchFamily="34" charset="0"/>
              <a:buChar char="•"/>
            </a:pPr>
            <a:r>
              <a:rPr lang="en-US" sz="3200" b="1" dirty="0">
                <a:solidFill>
                  <a:schemeClr val="tx1"/>
                </a:solidFill>
              </a:rPr>
              <a:t>Mandy Showalter</a:t>
            </a:r>
          </a:p>
          <a:p>
            <a:pPr marL="457200"/>
            <a:r>
              <a:rPr lang="en-US" sz="2400" b="1" dirty="0">
                <a:solidFill>
                  <a:schemeClr val="tx1"/>
                </a:solidFill>
              </a:rPr>
              <a:t>QA Reviewer</a:t>
            </a:r>
          </a:p>
          <a:p>
            <a:pPr marL="404813"/>
            <a:endParaRPr lang="en-US" sz="2400" b="1" dirty="0">
              <a:solidFill>
                <a:schemeClr val="tx1"/>
              </a:solidFill>
            </a:endParaRPr>
          </a:p>
          <a:p>
            <a:pPr marL="457200" indent="-457200">
              <a:buFont typeface="Arial" panose="020B0604020202020204" pitchFamily="34" charset="0"/>
              <a:buChar char="•"/>
            </a:pPr>
            <a:r>
              <a:rPr lang="en-US" sz="3200" b="1" dirty="0">
                <a:solidFill>
                  <a:schemeClr val="tx1"/>
                </a:solidFill>
              </a:rPr>
              <a:t>Jennifer Snyder</a:t>
            </a:r>
          </a:p>
          <a:p>
            <a:pPr marL="457200"/>
            <a:r>
              <a:rPr lang="en-US" sz="2400" b="1" dirty="0">
                <a:solidFill>
                  <a:schemeClr val="tx1"/>
                </a:solidFill>
              </a:rPr>
              <a:t>Senior VRC for QA Reviews</a:t>
            </a:r>
          </a:p>
          <a:p>
            <a:pPr marL="404813"/>
            <a:endParaRPr lang="en-US" sz="2400" b="1" dirty="0">
              <a:solidFill>
                <a:schemeClr val="tx1"/>
              </a:solidFill>
            </a:endParaRPr>
          </a:p>
          <a:p>
            <a:pPr marL="457200" indent="-457200">
              <a:buFont typeface="Arial" panose="020B0604020202020204" pitchFamily="34" charset="0"/>
              <a:buChar char="•"/>
            </a:pPr>
            <a:r>
              <a:rPr lang="en-US" sz="3200" b="1" dirty="0">
                <a:solidFill>
                  <a:schemeClr val="tx1"/>
                </a:solidFill>
              </a:rPr>
              <a:t>Aimee Speers</a:t>
            </a:r>
          </a:p>
          <a:p>
            <a:pPr marL="457200"/>
            <a:r>
              <a:rPr lang="en-US" sz="2400" b="1" dirty="0">
                <a:solidFill>
                  <a:schemeClr val="tx1"/>
                </a:solidFill>
              </a:rPr>
              <a:t>QA &amp; Site Visit Supervisor</a:t>
            </a:r>
          </a:p>
        </p:txBody>
      </p:sp>
    </p:spTree>
    <p:extLst>
      <p:ext uri="{BB962C8B-B14F-4D97-AF65-F5344CB8AC3E}">
        <p14:creationId xmlns:p14="http://schemas.microsoft.com/office/powerpoint/2010/main" val="3647304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Standard Operating Procedures (SOP)</a:t>
            </a:r>
          </a:p>
        </p:txBody>
      </p:sp>
      <p:sp>
        <p:nvSpPr>
          <p:cNvPr id="5" name="Rectangle 4">
            <a:extLst>
              <a:ext uri="{FF2B5EF4-FFF2-40B4-BE49-F238E27FC236}">
                <a16:creationId xmlns:a16="http://schemas.microsoft.com/office/drawing/2014/main" id="{90F30354-8363-4AC5-BFE8-5646C31DE4DD}"/>
              </a:ext>
            </a:extLst>
          </p:cNvPr>
          <p:cNvSpPr/>
          <p:nvPr/>
        </p:nvSpPr>
        <p:spPr>
          <a:xfrm>
            <a:off x="304800" y="1447800"/>
            <a:ext cx="8534400" cy="396240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marL="342900" indent="-342900">
              <a:buFont typeface="Arial" panose="020B0604020202020204" pitchFamily="34" charset="0"/>
              <a:buChar char="•"/>
            </a:pPr>
            <a:r>
              <a:rPr lang="en-US" sz="2000" dirty="0">
                <a:solidFill>
                  <a:schemeClr val="tx1"/>
                </a:solidFill>
              </a:rPr>
              <a:t>An SOP has been developed for each type of review.  The SOPs include an explanation of the following:</a:t>
            </a:r>
          </a:p>
          <a:p>
            <a:pPr marL="800100" lvl="1" indent="-342900">
              <a:buFont typeface="Arial" panose="020B0604020202020204" pitchFamily="34" charset="0"/>
              <a:buChar char="•"/>
            </a:pPr>
            <a:r>
              <a:rPr lang="en-US" sz="1600" dirty="0">
                <a:solidFill>
                  <a:schemeClr val="tx1"/>
                </a:solidFill>
              </a:rPr>
              <a:t>Selection criteria.</a:t>
            </a:r>
          </a:p>
          <a:p>
            <a:pPr marL="800100" lvl="1" indent="-342900">
              <a:buFont typeface="Arial" panose="020B0604020202020204" pitchFamily="34" charset="0"/>
              <a:buChar char="•"/>
            </a:pPr>
            <a:r>
              <a:rPr lang="en-US" sz="1600" dirty="0">
                <a:solidFill>
                  <a:schemeClr val="tx1"/>
                </a:solidFill>
              </a:rPr>
              <a:t>Scope</a:t>
            </a:r>
          </a:p>
          <a:p>
            <a:pPr marL="800100" lvl="1" indent="-342900">
              <a:buFont typeface="Arial" panose="020B0604020202020204" pitchFamily="34" charset="0"/>
              <a:buChar char="•"/>
            </a:pPr>
            <a:r>
              <a:rPr lang="en-US" sz="1600" dirty="0">
                <a:solidFill>
                  <a:schemeClr val="tx1"/>
                </a:solidFill>
              </a:rPr>
              <a:t>Scoring for each review type.</a:t>
            </a:r>
          </a:p>
          <a:p>
            <a:endParaRPr lang="en-US" sz="1600" dirty="0">
              <a:solidFill>
                <a:schemeClr val="tx1"/>
              </a:solidFill>
            </a:endParaRPr>
          </a:p>
          <a:p>
            <a:pPr marL="342900" indent="-342900">
              <a:buFont typeface="Arial" panose="020B0604020202020204" pitchFamily="34" charset="0"/>
              <a:buChar char="•"/>
            </a:pPr>
            <a:r>
              <a:rPr lang="en-US" sz="2000" dirty="0">
                <a:solidFill>
                  <a:schemeClr val="tx1"/>
                </a:solidFill>
              </a:rPr>
              <a:t>For each question, the SOPs provide an explanation of what should be considered and the applicable regulation or policy citation.  </a:t>
            </a:r>
          </a:p>
          <a:p>
            <a:pPr marL="800100" lvl="1" indent="-342900">
              <a:buFont typeface="Arial" panose="020B0604020202020204" pitchFamily="34" charset="0"/>
              <a:buChar char="•"/>
            </a:pPr>
            <a:r>
              <a:rPr lang="en-US" sz="1600" dirty="0">
                <a:solidFill>
                  <a:schemeClr val="tx1"/>
                </a:solidFill>
              </a:rPr>
              <a:t>These can be updated as policy is updated.</a:t>
            </a:r>
          </a:p>
          <a:p>
            <a:endParaRPr lang="en-US" sz="1600" dirty="0">
              <a:solidFill>
                <a:schemeClr val="tx1"/>
              </a:solidFill>
            </a:endParaRPr>
          </a:p>
          <a:p>
            <a:pPr marL="342900" indent="-342900">
              <a:buFont typeface="Arial" panose="020B0604020202020204" pitchFamily="34" charset="0"/>
              <a:buChar char="•"/>
            </a:pPr>
            <a:r>
              <a:rPr lang="en-US" sz="2000" dirty="0">
                <a:solidFill>
                  <a:schemeClr val="tx1"/>
                </a:solidFill>
              </a:rPr>
              <a:t>SOPs are available on the Knowledge Management Portal (</a:t>
            </a:r>
            <a:r>
              <a:rPr lang="en-US" sz="2000" dirty="0">
                <a:solidFill>
                  <a:srgbClr val="3170FD"/>
                </a:solidFill>
                <a:hlinkClick r:id="rId3">
                  <a:extLst>
                    <a:ext uri="{A12FA001-AC4F-418D-AE19-62706E023703}">
                      <ahyp:hlinkClr xmlns:ahyp="http://schemas.microsoft.com/office/drawing/2018/hyperlinkcolor" val="tx"/>
                    </a:ext>
                  </a:extLst>
                </a:hlinkClick>
              </a:rPr>
              <a:t>KMP</a:t>
            </a:r>
            <a:r>
              <a:rPr lang="en-US" sz="2000" dirty="0">
                <a:solidFill>
                  <a:srgbClr val="3170FD"/>
                </a:solidFill>
              </a:rPr>
              <a:t>)</a:t>
            </a:r>
            <a:r>
              <a:rPr lang="en-US" sz="2000" dirty="0">
                <a:solidFill>
                  <a:schemeClr val="tx1"/>
                </a:solidFill>
              </a:rPr>
              <a:t> and on the </a:t>
            </a:r>
            <a:r>
              <a:rPr lang="en-US" sz="2000" dirty="0">
                <a:solidFill>
                  <a:srgbClr val="3170FD"/>
                </a:solidFill>
                <a:hlinkClick r:id="rId4">
                  <a:extLst>
                    <a:ext uri="{A12FA001-AC4F-418D-AE19-62706E023703}">
                      <ahyp:hlinkClr xmlns:ahyp="http://schemas.microsoft.com/office/drawing/2018/hyperlinkcolor" val="tx"/>
                    </a:ext>
                  </a:extLst>
                </a:hlinkClick>
              </a:rPr>
              <a:t>STAR SharePoint site</a:t>
            </a:r>
            <a:r>
              <a:rPr lang="en-US" sz="2000" dirty="0">
                <a:solidFill>
                  <a:schemeClr val="tx1"/>
                </a:solidFill>
              </a:rPr>
              <a:t>.</a:t>
            </a:r>
          </a:p>
        </p:txBody>
      </p:sp>
    </p:spTree>
    <p:extLst>
      <p:ext uri="{BB962C8B-B14F-4D97-AF65-F5344CB8AC3E}">
        <p14:creationId xmlns:p14="http://schemas.microsoft.com/office/powerpoint/2010/main" val="1876440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SOPs</a:t>
            </a:r>
          </a:p>
        </p:txBody>
      </p:sp>
      <p:sp>
        <p:nvSpPr>
          <p:cNvPr id="2" name="Rectangle 1">
            <a:extLst>
              <a:ext uri="{FF2B5EF4-FFF2-40B4-BE49-F238E27FC236}">
                <a16:creationId xmlns:a16="http://schemas.microsoft.com/office/drawing/2014/main" id="{AE3D6C1F-F03E-4775-A245-320713DFCD3E}"/>
              </a:ext>
            </a:extLst>
          </p:cNvPr>
          <p:cNvSpPr/>
          <p:nvPr/>
        </p:nvSpPr>
        <p:spPr>
          <a:xfrm>
            <a:off x="190500" y="914400"/>
            <a:ext cx="8763000" cy="125730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r>
              <a:rPr lang="en-US" dirty="0">
                <a:solidFill>
                  <a:schemeClr val="tx1"/>
                </a:solidFill>
              </a:rPr>
              <a:t>The SOP lists each question. The “Considerations” section discusses the policy reviewed and included under the question. The “Citations” section gives the citations for the regulation, policy and/or guidance.</a:t>
            </a:r>
          </a:p>
        </p:txBody>
      </p:sp>
      <p:pic>
        <p:nvPicPr>
          <p:cNvPr id="5" name="Picture 4">
            <a:extLst>
              <a:ext uri="{FF2B5EF4-FFF2-40B4-BE49-F238E27FC236}">
                <a16:creationId xmlns:a16="http://schemas.microsoft.com/office/drawing/2014/main" id="{3F9D316F-3F2A-4295-9765-86C701BEB576}"/>
              </a:ext>
            </a:extLst>
          </p:cNvPr>
          <p:cNvPicPr>
            <a:picLocks noChangeAspect="1"/>
          </p:cNvPicPr>
          <p:nvPr/>
        </p:nvPicPr>
        <p:blipFill rotWithShape="1">
          <a:blip r:embed="rId3"/>
          <a:srcRect b="8677"/>
          <a:stretch/>
        </p:blipFill>
        <p:spPr>
          <a:xfrm>
            <a:off x="735806" y="2345569"/>
            <a:ext cx="7672387" cy="3611496"/>
          </a:xfrm>
          <a:prstGeom prst="rect">
            <a:avLst/>
          </a:prstGeom>
          <a:ln>
            <a:solidFill>
              <a:schemeClr val="tx1"/>
            </a:solidFill>
          </a:ln>
        </p:spPr>
      </p:pic>
    </p:spTree>
    <p:extLst>
      <p:ext uri="{BB962C8B-B14F-4D97-AF65-F5344CB8AC3E}">
        <p14:creationId xmlns:p14="http://schemas.microsoft.com/office/powerpoint/2010/main" val="1455460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SOPs</a:t>
            </a:r>
          </a:p>
        </p:txBody>
      </p:sp>
      <p:pic>
        <p:nvPicPr>
          <p:cNvPr id="6" name="Picture 5">
            <a:extLst>
              <a:ext uri="{FF2B5EF4-FFF2-40B4-BE49-F238E27FC236}">
                <a16:creationId xmlns:a16="http://schemas.microsoft.com/office/drawing/2014/main" id="{21DFC5ED-9C55-4437-9898-81DFFE6CD0F4}"/>
              </a:ext>
            </a:extLst>
          </p:cNvPr>
          <p:cNvPicPr>
            <a:picLocks noChangeAspect="1"/>
          </p:cNvPicPr>
          <p:nvPr/>
        </p:nvPicPr>
        <p:blipFill>
          <a:blip r:embed="rId3"/>
          <a:stretch>
            <a:fillRect/>
          </a:stretch>
        </p:blipFill>
        <p:spPr>
          <a:xfrm>
            <a:off x="1381104" y="1447800"/>
            <a:ext cx="6381792" cy="4670884"/>
          </a:xfrm>
          <a:prstGeom prst="rect">
            <a:avLst/>
          </a:prstGeom>
          <a:ln>
            <a:solidFill>
              <a:schemeClr val="tx1"/>
            </a:solidFill>
          </a:ln>
        </p:spPr>
      </p:pic>
      <p:sp>
        <p:nvSpPr>
          <p:cNvPr id="7" name="Rectangle 6">
            <a:extLst>
              <a:ext uri="{FF2B5EF4-FFF2-40B4-BE49-F238E27FC236}">
                <a16:creationId xmlns:a16="http://schemas.microsoft.com/office/drawing/2014/main" id="{00377034-9E4E-4876-9BB1-93CEFAC18486}"/>
              </a:ext>
            </a:extLst>
          </p:cNvPr>
          <p:cNvSpPr/>
          <p:nvPr/>
        </p:nvSpPr>
        <p:spPr>
          <a:xfrm>
            <a:off x="1058579" y="838200"/>
            <a:ext cx="7026842" cy="40005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solidFill>
                  <a:schemeClr val="tx1"/>
                </a:solidFill>
              </a:rPr>
              <a:t>When a question lists reasons, these appear as in Question 7 below.</a:t>
            </a:r>
          </a:p>
        </p:txBody>
      </p:sp>
    </p:spTree>
    <p:extLst>
      <p:ext uri="{BB962C8B-B14F-4D97-AF65-F5344CB8AC3E}">
        <p14:creationId xmlns:p14="http://schemas.microsoft.com/office/powerpoint/2010/main" val="2761502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Scoring Methodology</a:t>
            </a:r>
          </a:p>
        </p:txBody>
      </p:sp>
      <p:sp>
        <p:nvSpPr>
          <p:cNvPr id="7" name="Rectangle 6">
            <a:extLst>
              <a:ext uri="{FF2B5EF4-FFF2-40B4-BE49-F238E27FC236}">
                <a16:creationId xmlns:a16="http://schemas.microsoft.com/office/drawing/2014/main" id="{BC908D6B-C506-4210-98B5-7F3AEB87C5A0}"/>
              </a:ext>
            </a:extLst>
          </p:cNvPr>
          <p:cNvSpPr/>
          <p:nvPr/>
        </p:nvSpPr>
        <p:spPr>
          <a:xfrm>
            <a:off x="1828800" y="2338134"/>
            <a:ext cx="5715000" cy="1929066"/>
          </a:xfrm>
          <a:prstGeom prst="rect">
            <a:avLst/>
          </a:prstGeom>
          <a:solidFill>
            <a:srgbClr val="F6DB76"/>
          </a:solidFill>
          <a:ln>
            <a:solidFill>
              <a:schemeClr val="accent3">
                <a:lumMod val="75000"/>
              </a:schemeClr>
            </a:solid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dirty="0">
                <a:solidFill>
                  <a:schemeClr val="tx1"/>
                </a:solidFill>
              </a:rPr>
              <a:t>Formula:  Y / Y+ N = Accuracy Score</a:t>
            </a:r>
          </a:p>
          <a:p>
            <a:pPr algn="ctr"/>
            <a:endParaRPr lang="en-US" sz="1050" dirty="0">
              <a:solidFill>
                <a:schemeClr val="tx1"/>
              </a:solidFill>
            </a:endParaRPr>
          </a:p>
          <a:p>
            <a:pPr algn="ctr"/>
            <a:r>
              <a:rPr lang="en-US" dirty="0">
                <a:solidFill>
                  <a:schemeClr val="tx1"/>
                </a:solidFill>
              </a:rPr>
              <a:t>Example:  27 questions.  16 Yes, 1 No, 10 NA</a:t>
            </a:r>
          </a:p>
          <a:p>
            <a:pPr algn="ctr"/>
            <a:endParaRPr lang="en-US" sz="1050" dirty="0">
              <a:solidFill>
                <a:schemeClr val="tx1"/>
              </a:solidFill>
            </a:endParaRPr>
          </a:p>
          <a:p>
            <a:pPr algn="ctr"/>
            <a:r>
              <a:rPr lang="en-US" dirty="0">
                <a:solidFill>
                  <a:schemeClr val="tx1"/>
                </a:solidFill>
              </a:rPr>
              <a:t>16 (Yes) / 17 (Yes + No) = 94.1%</a:t>
            </a:r>
          </a:p>
          <a:p>
            <a:pPr algn="ctr"/>
            <a:endParaRPr lang="en-US" sz="1400" dirty="0">
              <a:solidFill>
                <a:schemeClr val="tx1"/>
              </a:solidFill>
            </a:endParaRPr>
          </a:p>
          <a:p>
            <a:pPr algn="ctr"/>
            <a:r>
              <a:rPr lang="en-US" sz="1400" dirty="0">
                <a:solidFill>
                  <a:schemeClr val="tx1"/>
                </a:solidFill>
              </a:rPr>
              <a:t>*Under previous reviews, which had only 1 question this would be 0%</a:t>
            </a:r>
          </a:p>
        </p:txBody>
      </p:sp>
      <p:sp>
        <p:nvSpPr>
          <p:cNvPr id="8" name="TextBox 7">
            <a:extLst>
              <a:ext uri="{FF2B5EF4-FFF2-40B4-BE49-F238E27FC236}">
                <a16:creationId xmlns:a16="http://schemas.microsoft.com/office/drawing/2014/main" id="{688A0806-722E-41C3-AA95-0019445BF96A}"/>
              </a:ext>
            </a:extLst>
          </p:cNvPr>
          <p:cNvSpPr txBox="1"/>
          <p:nvPr/>
        </p:nvSpPr>
        <p:spPr>
          <a:xfrm>
            <a:off x="1104900" y="4458548"/>
            <a:ext cx="6934200" cy="1515800"/>
          </a:xfrm>
          <a:prstGeom prst="rect">
            <a:avLst/>
          </a:prstGeom>
          <a:noFill/>
          <a:ln w="28575">
            <a:solidFill>
              <a:schemeClr val="accent3">
                <a:lumMod val="75000"/>
              </a:schemeClr>
            </a:solidFill>
          </a:ln>
        </p:spPr>
        <p:txBody>
          <a:bodyPr wrap="square" rtlCol="0">
            <a:spAutoFit/>
          </a:bodyPr>
          <a:lstStyle/>
          <a:p>
            <a:r>
              <a:rPr lang="en-US" dirty="0"/>
              <a:t>The number of Yes responses divided by the total number of responses (Yes + No), gives the Accuracy Score.  </a:t>
            </a:r>
          </a:p>
          <a:p>
            <a:endParaRPr lang="en-US" sz="1050" dirty="0"/>
          </a:p>
          <a:p>
            <a:r>
              <a:rPr lang="en-US" b="1" dirty="0"/>
              <a:t>Not Applicable (NA) responses are not included in the scores.</a:t>
            </a:r>
          </a:p>
          <a:p>
            <a:endParaRPr lang="en-US" sz="1050" dirty="0"/>
          </a:p>
          <a:p>
            <a:r>
              <a:rPr lang="en-US" dirty="0"/>
              <a:t>The same formula is used for all Accuracy Scores.</a:t>
            </a:r>
          </a:p>
        </p:txBody>
      </p:sp>
      <p:sp>
        <p:nvSpPr>
          <p:cNvPr id="9" name="TextBox 8">
            <a:extLst>
              <a:ext uri="{FF2B5EF4-FFF2-40B4-BE49-F238E27FC236}">
                <a16:creationId xmlns:a16="http://schemas.microsoft.com/office/drawing/2014/main" id="{77F05031-09D6-46EF-BCEC-DDCBF95DACA2}"/>
              </a:ext>
            </a:extLst>
          </p:cNvPr>
          <p:cNvSpPr txBox="1"/>
          <p:nvPr/>
        </p:nvSpPr>
        <p:spPr>
          <a:xfrm>
            <a:off x="2305049" y="838200"/>
            <a:ext cx="4533901" cy="1354217"/>
          </a:xfrm>
          <a:prstGeom prst="rect">
            <a:avLst/>
          </a:prstGeom>
          <a:noFill/>
          <a:ln w="28575">
            <a:solidFill>
              <a:schemeClr val="accent3">
                <a:lumMod val="75000"/>
              </a:schemeClr>
            </a:solidFill>
          </a:ln>
        </p:spPr>
        <p:txBody>
          <a:bodyPr wrap="square" rtlCol="0">
            <a:spAutoFit/>
          </a:bodyPr>
          <a:lstStyle/>
          <a:p>
            <a:r>
              <a:rPr lang="en-US" sz="2000" dirty="0"/>
              <a:t>3 Possible Responses for Each Question</a:t>
            </a:r>
          </a:p>
          <a:p>
            <a:endParaRPr lang="en-US" sz="500" dirty="0"/>
          </a:p>
          <a:p>
            <a:pPr marL="342900" indent="-342900">
              <a:buFont typeface="Arial" panose="020B0604020202020204" pitchFamily="34" charset="0"/>
              <a:buChar char="•"/>
            </a:pPr>
            <a:r>
              <a:rPr lang="en-US" dirty="0"/>
              <a:t>Yes = No Error</a:t>
            </a:r>
          </a:p>
          <a:p>
            <a:pPr marL="342900" indent="-342900">
              <a:buFont typeface="Arial" panose="020B0604020202020204" pitchFamily="34" charset="0"/>
              <a:buChar char="•"/>
            </a:pPr>
            <a:r>
              <a:rPr lang="en-US" dirty="0"/>
              <a:t>No = Error</a:t>
            </a:r>
          </a:p>
          <a:p>
            <a:pPr marL="342900" indent="-342900">
              <a:buFont typeface="Arial" panose="020B0604020202020204" pitchFamily="34" charset="0"/>
              <a:buChar char="•"/>
            </a:pPr>
            <a:r>
              <a:rPr lang="en-US" dirty="0"/>
              <a:t>NA = Not Applicable</a:t>
            </a:r>
          </a:p>
        </p:txBody>
      </p:sp>
    </p:spTree>
    <p:extLst>
      <p:ext uri="{BB962C8B-B14F-4D97-AF65-F5344CB8AC3E}">
        <p14:creationId xmlns:p14="http://schemas.microsoft.com/office/powerpoint/2010/main" val="3506381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Rolling 12-Month Accuracy Scores</a:t>
            </a:r>
          </a:p>
        </p:txBody>
      </p:sp>
      <p:graphicFrame>
        <p:nvGraphicFramePr>
          <p:cNvPr id="2" name="Table 1">
            <a:extLst>
              <a:ext uri="{FF2B5EF4-FFF2-40B4-BE49-F238E27FC236}">
                <a16:creationId xmlns:a16="http://schemas.microsoft.com/office/drawing/2014/main" id="{BC7425D3-3366-4DD1-B037-2F64A78EF1C4}"/>
              </a:ext>
            </a:extLst>
          </p:cNvPr>
          <p:cNvGraphicFramePr>
            <a:graphicFrameLocks noGrp="1"/>
          </p:cNvGraphicFramePr>
          <p:nvPr>
            <p:extLst>
              <p:ext uri="{D42A27DB-BD31-4B8C-83A1-F6EECF244321}">
                <p14:modId xmlns:p14="http://schemas.microsoft.com/office/powerpoint/2010/main" val="1343495806"/>
              </p:ext>
            </p:extLst>
          </p:nvPr>
        </p:nvGraphicFramePr>
        <p:xfrm>
          <a:off x="265192" y="838200"/>
          <a:ext cx="990602" cy="370840"/>
        </p:xfrm>
        <a:graphic>
          <a:graphicData uri="http://schemas.openxmlformats.org/drawingml/2006/table">
            <a:tbl>
              <a:tblPr firstRow="1" bandRow="1">
                <a:tableStyleId>{5C22544A-7EE6-4342-B048-85BDC9FD1C3A}</a:tableStyleId>
              </a:tblPr>
              <a:tblGrid>
                <a:gridCol w="990602">
                  <a:extLst>
                    <a:ext uri="{9D8B030D-6E8A-4147-A177-3AD203B41FA5}">
                      <a16:colId xmlns:a16="http://schemas.microsoft.com/office/drawing/2014/main" val="126245637"/>
                    </a:ext>
                  </a:extLst>
                </a:gridCol>
              </a:tblGrid>
              <a:tr h="370840">
                <a:tc>
                  <a:txBody>
                    <a:bodyPr/>
                    <a:lstStyle/>
                    <a:p>
                      <a:r>
                        <a:rPr lang="en-US" sz="1400" dirty="0"/>
                        <a:t>June 2019</a:t>
                      </a:r>
                    </a:p>
                  </a:txBody>
                  <a:tcPr/>
                </a:tc>
                <a:extLst>
                  <a:ext uri="{0D108BD9-81ED-4DB2-BD59-A6C34878D82A}">
                    <a16:rowId xmlns:a16="http://schemas.microsoft.com/office/drawing/2014/main" val="2106820795"/>
                  </a:ext>
                </a:extLst>
              </a:tr>
            </a:tbl>
          </a:graphicData>
        </a:graphic>
      </p:graphicFrame>
      <p:graphicFrame>
        <p:nvGraphicFramePr>
          <p:cNvPr id="7" name="Table 6">
            <a:extLst>
              <a:ext uri="{FF2B5EF4-FFF2-40B4-BE49-F238E27FC236}">
                <a16:creationId xmlns:a16="http://schemas.microsoft.com/office/drawing/2014/main" id="{5C382DE0-54A0-4015-B4DC-0989A2E2C78D}"/>
              </a:ext>
            </a:extLst>
          </p:cNvPr>
          <p:cNvGraphicFramePr>
            <a:graphicFrameLocks noGrp="1"/>
          </p:cNvGraphicFramePr>
          <p:nvPr>
            <p:extLst>
              <p:ext uri="{D42A27DB-BD31-4B8C-83A1-F6EECF244321}">
                <p14:modId xmlns:p14="http://schemas.microsoft.com/office/powerpoint/2010/main" val="4063062452"/>
              </p:ext>
            </p:extLst>
          </p:nvPr>
        </p:nvGraphicFramePr>
        <p:xfrm>
          <a:off x="1322114" y="838200"/>
          <a:ext cx="984957" cy="741680"/>
        </p:xfrm>
        <a:graphic>
          <a:graphicData uri="http://schemas.openxmlformats.org/drawingml/2006/table">
            <a:tbl>
              <a:tblPr firstRow="1" bandRow="1">
                <a:tableStyleId>{5C22544A-7EE6-4342-B048-85BDC9FD1C3A}</a:tableStyleId>
              </a:tblPr>
              <a:tblGrid>
                <a:gridCol w="984957">
                  <a:extLst>
                    <a:ext uri="{9D8B030D-6E8A-4147-A177-3AD203B41FA5}">
                      <a16:colId xmlns:a16="http://schemas.microsoft.com/office/drawing/2014/main" val="735981465"/>
                    </a:ext>
                  </a:extLst>
                </a:gridCol>
              </a:tblGrid>
              <a:tr h="370840">
                <a:tc>
                  <a:txBody>
                    <a:bodyPr/>
                    <a:lstStyle/>
                    <a:p>
                      <a:r>
                        <a:rPr lang="en-US" sz="1400" dirty="0"/>
                        <a:t>July 2019</a:t>
                      </a:r>
                    </a:p>
                  </a:txBody>
                  <a:tcPr/>
                </a:tc>
                <a:extLst>
                  <a:ext uri="{0D108BD9-81ED-4DB2-BD59-A6C34878D82A}">
                    <a16:rowId xmlns:a16="http://schemas.microsoft.com/office/drawing/2014/main" val="3126195395"/>
                  </a:ext>
                </a:extLst>
              </a:tr>
              <a:tr h="370840">
                <a:tc>
                  <a:txBody>
                    <a:bodyPr/>
                    <a:lstStyle/>
                    <a:p>
                      <a:r>
                        <a:rPr lang="en-US" sz="1400" dirty="0"/>
                        <a:t>June 2019</a:t>
                      </a:r>
                    </a:p>
                  </a:txBody>
                  <a:tcPr/>
                </a:tc>
                <a:extLst>
                  <a:ext uri="{0D108BD9-81ED-4DB2-BD59-A6C34878D82A}">
                    <a16:rowId xmlns:a16="http://schemas.microsoft.com/office/drawing/2014/main" val="3318204303"/>
                  </a:ext>
                </a:extLst>
              </a:tr>
            </a:tbl>
          </a:graphicData>
        </a:graphic>
      </p:graphicFrame>
      <p:graphicFrame>
        <p:nvGraphicFramePr>
          <p:cNvPr id="8" name="Table 7">
            <a:extLst>
              <a:ext uri="{FF2B5EF4-FFF2-40B4-BE49-F238E27FC236}">
                <a16:creationId xmlns:a16="http://schemas.microsoft.com/office/drawing/2014/main" id="{2FDBB388-3DE8-4062-8D2E-FC1CB9C6E734}"/>
              </a:ext>
            </a:extLst>
          </p:cNvPr>
          <p:cNvGraphicFramePr>
            <a:graphicFrameLocks noGrp="1"/>
          </p:cNvGraphicFramePr>
          <p:nvPr>
            <p:extLst>
              <p:ext uri="{D42A27DB-BD31-4B8C-83A1-F6EECF244321}">
                <p14:modId xmlns:p14="http://schemas.microsoft.com/office/powerpoint/2010/main" val="3347454735"/>
              </p:ext>
            </p:extLst>
          </p:nvPr>
        </p:nvGraphicFramePr>
        <p:xfrm>
          <a:off x="2368453" y="838200"/>
          <a:ext cx="1173339" cy="1046480"/>
        </p:xfrm>
        <a:graphic>
          <a:graphicData uri="http://schemas.openxmlformats.org/drawingml/2006/table">
            <a:tbl>
              <a:tblPr firstRow="1" bandRow="1">
                <a:tableStyleId>{5C22544A-7EE6-4342-B048-85BDC9FD1C3A}</a:tableStyleId>
              </a:tblPr>
              <a:tblGrid>
                <a:gridCol w="1173339">
                  <a:extLst>
                    <a:ext uri="{9D8B030D-6E8A-4147-A177-3AD203B41FA5}">
                      <a16:colId xmlns:a16="http://schemas.microsoft.com/office/drawing/2014/main" val="3684929574"/>
                    </a:ext>
                  </a:extLst>
                </a:gridCol>
              </a:tblGrid>
              <a:tr h="142240">
                <a:tc>
                  <a:txBody>
                    <a:bodyPr/>
                    <a:lstStyle/>
                    <a:p>
                      <a:r>
                        <a:rPr lang="en-US" sz="1400" dirty="0"/>
                        <a:t>August 2019</a:t>
                      </a:r>
                    </a:p>
                  </a:txBody>
                  <a:tcPr/>
                </a:tc>
                <a:extLst>
                  <a:ext uri="{0D108BD9-81ED-4DB2-BD59-A6C34878D82A}">
                    <a16:rowId xmlns:a16="http://schemas.microsoft.com/office/drawing/2014/main" val="672557477"/>
                  </a:ext>
                </a:extLst>
              </a:tr>
              <a:tr h="370840">
                <a:tc>
                  <a:txBody>
                    <a:bodyPr/>
                    <a:lstStyle/>
                    <a:p>
                      <a:r>
                        <a:rPr lang="en-US" sz="1400" dirty="0"/>
                        <a:t>July 2019</a:t>
                      </a:r>
                    </a:p>
                  </a:txBody>
                  <a:tcPr/>
                </a:tc>
                <a:extLst>
                  <a:ext uri="{0D108BD9-81ED-4DB2-BD59-A6C34878D82A}">
                    <a16:rowId xmlns:a16="http://schemas.microsoft.com/office/drawing/2014/main" val="3029689663"/>
                  </a:ext>
                </a:extLst>
              </a:tr>
              <a:tr h="370840">
                <a:tc>
                  <a:txBody>
                    <a:bodyPr/>
                    <a:lstStyle/>
                    <a:p>
                      <a:r>
                        <a:rPr lang="en-US" sz="1400" dirty="0"/>
                        <a:t>June 2019</a:t>
                      </a:r>
                    </a:p>
                  </a:txBody>
                  <a:tcPr/>
                </a:tc>
                <a:extLst>
                  <a:ext uri="{0D108BD9-81ED-4DB2-BD59-A6C34878D82A}">
                    <a16:rowId xmlns:a16="http://schemas.microsoft.com/office/drawing/2014/main" val="192845932"/>
                  </a:ext>
                </a:extLst>
              </a:tr>
            </a:tbl>
          </a:graphicData>
        </a:graphic>
      </p:graphicFrame>
      <p:graphicFrame>
        <p:nvGraphicFramePr>
          <p:cNvPr id="12" name="Table 11">
            <a:extLst>
              <a:ext uri="{FF2B5EF4-FFF2-40B4-BE49-F238E27FC236}">
                <a16:creationId xmlns:a16="http://schemas.microsoft.com/office/drawing/2014/main" id="{3882FE08-A68C-407C-9AD2-012468F83402}"/>
              </a:ext>
            </a:extLst>
          </p:cNvPr>
          <p:cNvGraphicFramePr>
            <a:graphicFrameLocks noGrp="1"/>
          </p:cNvGraphicFramePr>
          <p:nvPr>
            <p:extLst>
              <p:ext uri="{D42A27DB-BD31-4B8C-83A1-F6EECF244321}">
                <p14:modId xmlns:p14="http://schemas.microsoft.com/office/powerpoint/2010/main" val="539370239"/>
              </p:ext>
            </p:extLst>
          </p:nvPr>
        </p:nvGraphicFramePr>
        <p:xfrm>
          <a:off x="3617992" y="838200"/>
          <a:ext cx="1397704" cy="1417320"/>
        </p:xfrm>
        <a:graphic>
          <a:graphicData uri="http://schemas.openxmlformats.org/drawingml/2006/table">
            <a:tbl>
              <a:tblPr firstRow="1" bandRow="1">
                <a:tableStyleId>{5C22544A-7EE6-4342-B048-85BDC9FD1C3A}</a:tableStyleId>
              </a:tblPr>
              <a:tblGrid>
                <a:gridCol w="1397704">
                  <a:extLst>
                    <a:ext uri="{9D8B030D-6E8A-4147-A177-3AD203B41FA5}">
                      <a16:colId xmlns:a16="http://schemas.microsoft.com/office/drawing/2014/main" val="3684929574"/>
                    </a:ext>
                  </a:extLst>
                </a:gridCol>
              </a:tblGrid>
              <a:tr h="121920">
                <a:tc>
                  <a:txBody>
                    <a:bodyPr/>
                    <a:lstStyle/>
                    <a:p>
                      <a:r>
                        <a:rPr lang="en-US" sz="1400" dirty="0"/>
                        <a:t>September 2019</a:t>
                      </a:r>
                    </a:p>
                  </a:txBody>
                  <a:tcPr/>
                </a:tc>
                <a:extLst>
                  <a:ext uri="{0D108BD9-81ED-4DB2-BD59-A6C34878D82A}">
                    <a16:rowId xmlns:a16="http://schemas.microsoft.com/office/drawing/2014/main" val="672557477"/>
                  </a:ext>
                </a:extLst>
              </a:tr>
              <a:tr h="370840">
                <a:tc>
                  <a:txBody>
                    <a:bodyPr/>
                    <a:lstStyle/>
                    <a:p>
                      <a:r>
                        <a:rPr lang="en-US" sz="1400" dirty="0"/>
                        <a:t>August 2019</a:t>
                      </a:r>
                    </a:p>
                  </a:txBody>
                  <a:tcPr/>
                </a:tc>
                <a:extLst>
                  <a:ext uri="{0D108BD9-81ED-4DB2-BD59-A6C34878D82A}">
                    <a16:rowId xmlns:a16="http://schemas.microsoft.com/office/drawing/2014/main" val="2126313069"/>
                  </a:ext>
                </a:extLst>
              </a:tr>
              <a:tr h="370840">
                <a:tc>
                  <a:txBody>
                    <a:bodyPr/>
                    <a:lstStyle/>
                    <a:p>
                      <a:r>
                        <a:rPr lang="en-US" sz="1400" dirty="0"/>
                        <a:t>July 2019</a:t>
                      </a:r>
                    </a:p>
                  </a:txBody>
                  <a:tcPr/>
                </a:tc>
                <a:extLst>
                  <a:ext uri="{0D108BD9-81ED-4DB2-BD59-A6C34878D82A}">
                    <a16:rowId xmlns:a16="http://schemas.microsoft.com/office/drawing/2014/main" val="3029689663"/>
                  </a:ext>
                </a:extLst>
              </a:tr>
              <a:tr h="370840">
                <a:tc>
                  <a:txBody>
                    <a:bodyPr/>
                    <a:lstStyle/>
                    <a:p>
                      <a:r>
                        <a:rPr lang="en-US" sz="1400" dirty="0"/>
                        <a:t>June 2019</a:t>
                      </a:r>
                    </a:p>
                  </a:txBody>
                  <a:tcPr/>
                </a:tc>
                <a:extLst>
                  <a:ext uri="{0D108BD9-81ED-4DB2-BD59-A6C34878D82A}">
                    <a16:rowId xmlns:a16="http://schemas.microsoft.com/office/drawing/2014/main" val="192845932"/>
                  </a:ext>
                </a:extLst>
              </a:tr>
            </a:tbl>
          </a:graphicData>
        </a:graphic>
      </p:graphicFrame>
      <p:sp>
        <p:nvSpPr>
          <p:cNvPr id="5" name="Rectangle 4">
            <a:extLst>
              <a:ext uri="{FF2B5EF4-FFF2-40B4-BE49-F238E27FC236}">
                <a16:creationId xmlns:a16="http://schemas.microsoft.com/office/drawing/2014/main" id="{F27AD19B-A591-400A-8D69-CAC8F9B99571}"/>
              </a:ext>
            </a:extLst>
          </p:cNvPr>
          <p:cNvSpPr/>
          <p:nvPr/>
        </p:nvSpPr>
        <p:spPr>
          <a:xfrm>
            <a:off x="265192" y="2438400"/>
            <a:ext cx="6935902" cy="3581400"/>
          </a:xfrm>
          <a:prstGeom prst="rect">
            <a:avLst/>
          </a:prstGeom>
          <a:noFill/>
          <a:ln w="19050"/>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en-US" sz="2000" dirty="0">
                <a:solidFill>
                  <a:schemeClr val="tx1"/>
                </a:solidFill>
              </a:rPr>
              <a:t>Director’s Dashboard shows Rolling 12-Month Scores</a:t>
            </a:r>
            <a:endParaRPr lang="en-US" dirty="0">
              <a:solidFill>
                <a:schemeClr val="tx1"/>
              </a:solidFill>
            </a:endParaRPr>
          </a:p>
          <a:p>
            <a:pPr marL="285750" indent="-285750">
              <a:spcAft>
                <a:spcPts val="600"/>
              </a:spcAft>
              <a:buFont typeface="Arial" panose="020B0604020202020204" pitchFamily="34" charset="0"/>
              <a:buChar char="•"/>
            </a:pPr>
            <a:r>
              <a:rPr lang="en-US" sz="2000" dirty="0">
                <a:solidFill>
                  <a:schemeClr val="tx1"/>
                </a:solidFill>
              </a:rPr>
              <a:t>Summary of Scores Report shows Individual Session Scores</a:t>
            </a:r>
          </a:p>
          <a:p>
            <a:pPr marL="285750" indent="-285750">
              <a:spcAft>
                <a:spcPts val="600"/>
              </a:spcAft>
              <a:buFont typeface="Arial" panose="020B0604020202020204" pitchFamily="34" charset="0"/>
              <a:buChar char="•"/>
            </a:pPr>
            <a:r>
              <a:rPr lang="en-US" sz="2000" dirty="0">
                <a:solidFill>
                  <a:schemeClr val="tx1"/>
                </a:solidFill>
              </a:rPr>
              <a:t>The Rolling 12-Month period starts over with June 2019 scores</a:t>
            </a:r>
          </a:p>
          <a:p>
            <a:pPr marL="742950" lvl="1" indent="-285750">
              <a:buFont typeface="Arial" panose="020B0604020202020204" pitchFamily="34" charset="0"/>
              <a:buChar char="•"/>
            </a:pPr>
            <a:r>
              <a:rPr lang="en-US" sz="1600" dirty="0">
                <a:solidFill>
                  <a:schemeClr val="tx1"/>
                </a:solidFill>
              </a:rPr>
              <a:t>October – May scores – old instruments, scoring, and sampling methodology. </a:t>
            </a:r>
          </a:p>
          <a:p>
            <a:pPr marL="1200150" lvl="2" indent="-285750">
              <a:buFont typeface="Arial" panose="020B0604020202020204" pitchFamily="34" charset="0"/>
              <a:buChar char="•"/>
            </a:pPr>
            <a:r>
              <a:rPr lang="en-US" sz="1600" dirty="0">
                <a:solidFill>
                  <a:schemeClr val="tx1"/>
                </a:solidFill>
              </a:rPr>
              <a:t>May FY19 scores are an average of June FY18 – May FY19 scores</a:t>
            </a:r>
          </a:p>
          <a:p>
            <a:pPr marL="742950" lvl="1" indent="-285750">
              <a:buFont typeface="Arial" panose="020B0604020202020204" pitchFamily="34" charset="0"/>
              <a:buChar char="•"/>
            </a:pPr>
            <a:r>
              <a:rPr lang="en-US" sz="1600" dirty="0">
                <a:solidFill>
                  <a:schemeClr val="tx1"/>
                </a:solidFill>
              </a:rPr>
              <a:t>June – September scores – revised instruments, scoring, and sampling methodology</a:t>
            </a:r>
          </a:p>
          <a:p>
            <a:pPr marL="1200150" lvl="2" indent="-285750">
              <a:buFont typeface="Arial" panose="020B0604020202020204" pitchFamily="34" charset="0"/>
              <a:buChar char="•"/>
            </a:pPr>
            <a:r>
              <a:rPr lang="en-US" sz="1600" dirty="0">
                <a:solidFill>
                  <a:schemeClr val="tx1"/>
                </a:solidFill>
              </a:rPr>
              <a:t>September FY19 scores are an average of June FY19 – September FY19</a:t>
            </a:r>
          </a:p>
          <a:p>
            <a:pPr marL="742950" lvl="1" indent="-285750">
              <a:buFont typeface="Arial" panose="020B0604020202020204" pitchFamily="34" charset="0"/>
              <a:buChar char="•"/>
            </a:pPr>
            <a:r>
              <a:rPr lang="en-US" sz="1600" dirty="0">
                <a:solidFill>
                  <a:schemeClr val="tx1"/>
                </a:solidFill>
              </a:rPr>
              <a:t>OFO will provide guidance on how Director Performance will be assessed for FY19.</a:t>
            </a:r>
          </a:p>
        </p:txBody>
      </p:sp>
      <p:graphicFrame>
        <p:nvGraphicFramePr>
          <p:cNvPr id="17" name="Table 16">
            <a:extLst>
              <a:ext uri="{FF2B5EF4-FFF2-40B4-BE49-F238E27FC236}">
                <a16:creationId xmlns:a16="http://schemas.microsoft.com/office/drawing/2014/main" id="{4F3774C4-816F-450F-9A2F-55E6B8A56ED2}"/>
              </a:ext>
            </a:extLst>
          </p:cNvPr>
          <p:cNvGraphicFramePr>
            <a:graphicFrameLocks noGrp="1"/>
          </p:cNvGraphicFramePr>
          <p:nvPr>
            <p:extLst>
              <p:ext uri="{D42A27DB-BD31-4B8C-83A1-F6EECF244321}">
                <p14:modId xmlns:p14="http://schemas.microsoft.com/office/powerpoint/2010/main" val="4294568320"/>
              </p:ext>
            </p:extLst>
          </p:nvPr>
        </p:nvGraphicFramePr>
        <p:xfrm>
          <a:off x="7376094" y="838200"/>
          <a:ext cx="1470450" cy="4191004"/>
        </p:xfrm>
        <a:graphic>
          <a:graphicData uri="http://schemas.openxmlformats.org/drawingml/2006/table">
            <a:tbl>
              <a:tblPr firstRow="1" bandRow="1">
                <a:tableStyleId>{5C22544A-7EE6-4342-B048-85BDC9FD1C3A}</a:tableStyleId>
              </a:tblPr>
              <a:tblGrid>
                <a:gridCol w="1470450">
                  <a:extLst>
                    <a:ext uri="{9D8B030D-6E8A-4147-A177-3AD203B41FA5}">
                      <a16:colId xmlns:a16="http://schemas.microsoft.com/office/drawing/2014/main" val="4254608258"/>
                    </a:ext>
                  </a:extLst>
                </a:gridCol>
              </a:tblGrid>
              <a:tr h="353137">
                <a:tc>
                  <a:txBody>
                    <a:bodyPr/>
                    <a:lstStyle/>
                    <a:p>
                      <a:r>
                        <a:rPr lang="en-US" sz="1400" dirty="0"/>
                        <a:t>May 2020</a:t>
                      </a:r>
                    </a:p>
                  </a:txBody>
                  <a:tcPr/>
                </a:tc>
                <a:extLst>
                  <a:ext uri="{0D108BD9-81ED-4DB2-BD59-A6C34878D82A}">
                    <a16:rowId xmlns:a16="http://schemas.microsoft.com/office/drawing/2014/main" val="1340160575"/>
                  </a:ext>
                </a:extLst>
              </a:tr>
              <a:tr h="348897">
                <a:tc>
                  <a:txBody>
                    <a:bodyPr/>
                    <a:lstStyle/>
                    <a:p>
                      <a:r>
                        <a:rPr lang="en-US" sz="1400" dirty="0"/>
                        <a:t>April 2020</a:t>
                      </a:r>
                    </a:p>
                  </a:txBody>
                  <a:tcPr/>
                </a:tc>
                <a:extLst>
                  <a:ext uri="{0D108BD9-81ED-4DB2-BD59-A6C34878D82A}">
                    <a16:rowId xmlns:a16="http://schemas.microsoft.com/office/drawing/2014/main" val="3212705706"/>
                  </a:ext>
                </a:extLst>
              </a:tr>
              <a:tr h="348897">
                <a:tc>
                  <a:txBody>
                    <a:bodyPr/>
                    <a:lstStyle/>
                    <a:p>
                      <a:r>
                        <a:rPr lang="en-US" sz="1400" dirty="0"/>
                        <a:t>March 2020 </a:t>
                      </a:r>
                    </a:p>
                  </a:txBody>
                  <a:tcPr/>
                </a:tc>
                <a:extLst>
                  <a:ext uri="{0D108BD9-81ED-4DB2-BD59-A6C34878D82A}">
                    <a16:rowId xmlns:a16="http://schemas.microsoft.com/office/drawing/2014/main" val="934321059"/>
                  </a:ext>
                </a:extLst>
              </a:tr>
              <a:tr h="348897">
                <a:tc>
                  <a:txBody>
                    <a:bodyPr/>
                    <a:lstStyle/>
                    <a:p>
                      <a:r>
                        <a:rPr lang="en-US" sz="1400" dirty="0"/>
                        <a:t>February 2020</a:t>
                      </a:r>
                    </a:p>
                  </a:txBody>
                  <a:tcPr/>
                </a:tc>
                <a:extLst>
                  <a:ext uri="{0D108BD9-81ED-4DB2-BD59-A6C34878D82A}">
                    <a16:rowId xmlns:a16="http://schemas.microsoft.com/office/drawing/2014/main" val="656145281"/>
                  </a:ext>
                </a:extLst>
              </a:tr>
              <a:tr h="348897">
                <a:tc>
                  <a:txBody>
                    <a:bodyPr/>
                    <a:lstStyle/>
                    <a:p>
                      <a:r>
                        <a:rPr lang="en-US" sz="1400" dirty="0"/>
                        <a:t>January 2020</a:t>
                      </a:r>
                    </a:p>
                  </a:txBody>
                  <a:tcPr/>
                </a:tc>
                <a:extLst>
                  <a:ext uri="{0D108BD9-81ED-4DB2-BD59-A6C34878D82A}">
                    <a16:rowId xmlns:a16="http://schemas.microsoft.com/office/drawing/2014/main" val="2461889143"/>
                  </a:ext>
                </a:extLst>
              </a:tr>
              <a:tr h="348897">
                <a:tc>
                  <a:txBody>
                    <a:bodyPr/>
                    <a:lstStyle/>
                    <a:p>
                      <a:r>
                        <a:rPr lang="en-US" sz="1400" dirty="0"/>
                        <a:t>December 2019</a:t>
                      </a:r>
                    </a:p>
                  </a:txBody>
                  <a:tcPr/>
                </a:tc>
                <a:extLst>
                  <a:ext uri="{0D108BD9-81ED-4DB2-BD59-A6C34878D82A}">
                    <a16:rowId xmlns:a16="http://schemas.microsoft.com/office/drawing/2014/main" val="3437104122"/>
                  </a:ext>
                </a:extLst>
              </a:tr>
              <a:tr h="348897">
                <a:tc>
                  <a:txBody>
                    <a:bodyPr/>
                    <a:lstStyle/>
                    <a:p>
                      <a:r>
                        <a:rPr lang="en-US" sz="1400" dirty="0"/>
                        <a:t>November 2019</a:t>
                      </a:r>
                    </a:p>
                  </a:txBody>
                  <a:tcPr/>
                </a:tc>
                <a:extLst>
                  <a:ext uri="{0D108BD9-81ED-4DB2-BD59-A6C34878D82A}">
                    <a16:rowId xmlns:a16="http://schemas.microsoft.com/office/drawing/2014/main" val="98756390"/>
                  </a:ext>
                </a:extLst>
              </a:tr>
              <a:tr h="348897">
                <a:tc>
                  <a:txBody>
                    <a:bodyPr/>
                    <a:lstStyle/>
                    <a:p>
                      <a:r>
                        <a:rPr lang="en-US" sz="1400" dirty="0"/>
                        <a:t>October 2019</a:t>
                      </a:r>
                    </a:p>
                  </a:txBody>
                  <a:tcPr/>
                </a:tc>
                <a:extLst>
                  <a:ext uri="{0D108BD9-81ED-4DB2-BD59-A6C34878D82A}">
                    <a16:rowId xmlns:a16="http://schemas.microsoft.com/office/drawing/2014/main" val="304819411"/>
                  </a:ext>
                </a:extLst>
              </a:tr>
              <a:tr h="348897">
                <a:tc>
                  <a:txBody>
                    <a:bodyPr/>
                    <a:lstStyle/>
                    <a:p>
                      <a:r>
                        <a:rPr lang="en-US" sz="1400" dirty="0"/>
                        <a:t>September 2019</a:t>
                      </a:r>
                    </a:p>
                  </a:txBody>
                  <a:tcPr/>
                </a:tc>
                <a:extLst>
                  <a:ext uri="{0D108BD9-81ED-4DB2-BD59-A6C34878D82A}">
                    <a16:rowId xmlns:a16="http://schemas.microsoft.com/office/drawing/2014/main" val="2660612878"/>
                  </a:ext>
                </a:extLst>
              </a:tr>
              <a:tr h="348897">
                <a:tc>
                  <a:txBody>
                    <a:bodyPr/>
                    <a:lstStyle/>
                    <a:p>
                      <a:r>
                        <a:rPr lang="en-US" sz="1400" dirty="0"/>
                        <a:t>August 2019</a:t>
                      </a:r>
                    </a:p>
                  </a:txBody>
                  <a:tcPr/>
                </a:tc>
                <a:extLst>
                  <a:ext uri="{0D108BD9-81ED-4DB2-BD59-A6C34878D82A}">
                    <a16:rowId xmlns:a16="http://schemas.microsoft.com/office/drawing/2014/main" val="1607869032"/>
                  </a:ext>
                </a:extLst>
              </a:tr>
              <a:tr h="348897">
                <a:tc>
                  <a:txBody>
                    <a:bodyPr/>
                    <a:lstStyle/>
                    <a:p>
                      <a:r>
                        <a:rPr lang="en-US" sz="1400" dirty="0"/>
                        <a:t>July 2019</a:t>
                      </a:r>
                    </a:p>
                  </a:txBody>
                  <a:tcPr/>
                </a:tc>
                <a:extLst>
                  <a:ext uri="{0D108BD9-81ED-4DB2-BD59-A6C34878D82A}">
                    <a16:rowId xmlns:a16="http://schemas.microsoft.com/office/drawing/2014/main" val="355100487"/>
                  </a:ext>
                </a:extLst>
              </a:tr>
              <a:tr h="348897">
                <a:tc>
                  <a:txBody>
                    <a:bodyPr/>
                    <a:lstStyle/>
                    <a:p>
                      <a:r>
                        <a:rPr lang="en-US" sz="1400" dirty="0"/>
                        <a:t>June 2019</a:t>
                      </a:r>
                    </a:p>
                  </a:txBody>
                  <a:tcPr/>
                </a:tc>
                <a:extLst>
                  <a:ext uri="{0D108BD9-81ED-4DB2-BD59-A6C34878D82A}">
                    <a16:rowId xmlns:a16="http://schemas.microsoft.com/office/drawing/2014/main" val="157547412"/>
                  </a:ext>
                </a:extLst>
              </a:tr>
            </a:tbl>
          </a:graphicData>
        </a:graphic>
      </p:graphicFrame>
      <p:sp>
        <p:nvSpPr>
          <p:cNvPr id="6" name="Arrow: Right 5">
            <a:extLst>
              <a:ext uri="{FF2B5EF4-FFF2-40B4-BE49-F238E27FC236}">
                <a16:creationId xmlns:a16="http://schemas.microsoft.com/office/drawing/2014/main" id="{C710164B-D65A-498C-95CE-ADCA4F040D59}"/>
              </a:ext>
            </a:extLst>
          </p:cNvPr>
          <p:cNvSpPr/>
          <p:nvPr/>
        </p:nvSpPr>
        <p:spPr>
          <a:xfrm>
            <a:off x="5296094" y="1209040"/>
            <a:ext cx="1905000" cy="962375"/>
          </a:xfrm>
          <a:prstGeom prst="rightArrow">
            <a:avLst/>
          </a:prstGeom>
          <a:solidFill>
            <a:srgbClr val="C6263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Build up </a:t>
            </a:r>
            <a:r>
              <a:rPr lang="en-US" sz="1200"/>
              <a:t>to 12 </a:t>
            </a:r>
            <a:r>
              <a:rPr lang="en-US" sz="1200" dirty="0"/>
              <a:t>months</a:t>
            </a:r>
          </a:p>
        </p:txBody>
      </p:sp>
    </p:spTree>
    <p:extLst>
      <p:ext uri="{BB962C8B-B14F-4D97-AF65-F5344CB8AC3E}">
        <p14:creationId xmlns:p14="http://schemas.microsoft.com/office/powerpoint/2010/main" val="2461016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latin typeface="+mn-lt"/>
                <a:ea typeface="Tahoma" panose="020B0604030504040204" pitchFamily="34" charset="0"/>
                <a:cs typeface="Tahoma" panose="020B0604030504040204" pitchFamily="34" charset="0"/>
              </a:rPr>
              <a:t>Rolling 12-Month Accuracy Scores</a:t>
            </a:r>
          </a:p>
        </p:txBody>
      </p:sp>
      <p:graphicFrame>
        <p:nvGraphicFramePr>
          <p:cNvPr id="9" name="Table 8">
            <a:extLst>
              <a:ext uri="{FF2B5EF4-FFF2-40B4-BE49-F238E27FC236}">
                <a16:creationId xmlns:a16="http://schemas.microsoft.com/office/drawing/2014/main" id="{4CB3BDE0-EA1F-4BCB-9D12-8DA6F79B29DE}"/>
              </a:ext>
            </a:extLst>
          </p:cNvPr>
          <p:cNvGraphicFramePr>
            <a:graphicFrameLocks noGrp="1"/>
          </p:cNvGraphicFramePr>
          <p:nvPr>
            <p:extLst>
              <p:ext uri="{D42A27DB-BD31-4B8C-83A1-F6EECF244321}">
                <p14:modId xmlns:p14="http://schemas.microsoft.com/office/powerpoint/2010/main" val="1925953703"/>
              </p:ext>
            </p:extLst>
          </p:nvPr>
        </p:nvGraphicFramePr>
        <p:xfrm>
          <a:off x="2408457" y="2038770"/>
          <a:ext cx="1298224" cy="3935493"/>
        </p:xfrm>
        <a:graphic>
          <a:graphicData uri="http://schemas.openxmlformats.org/drawingml/2006/table">
            <a:tbl>
              <a:tblPr firstRow="1" bandRow="1">
                <a:tableStyleId>{5C22544A-7EE6-4342-B048-85BDC9FD1C3A}</a:tableStyleId>
              </a:tblPr>
              <a:tblGrid>
                <a:gridCol w="1298224">
                  <a:extLst>
                    <a:ext uri="{9D8B030D-6E8A-4147-A177-3AD203B41FA5}">
                      <a16:colId xmlns:a16="http://schemas.microsoft.com/office/drawing/2014/main" val="4254608258"/>
                    </a:ext>
                  </a:extLst>
                </a:gridCol>
              </a:tblGrid>
              <a:tr h="331607">
                <a:tc>
                  <a:txBody>
                    <a:bodyPr/>
                    <a:lstStyle/>
                    <a:p>
                      <a:r>
                        <a:rPr lang="en-US" sz="1200" dirty="0"/>
                        <a:t>May 2020</a:t>
                      </a:r>
                    </a:p>
                  </a:txBody>
                  <a:tcPr/>
                </a:tc>
                <a:extLst>
                  <a:ext uri="{0D108BD9-81ED-4DB2-BD59-A6C34878D82A}">
                    <a16:rowId xmlns:a16="http://schemas.microsoft.com/office/drawing/2014/main" val="1340160575"/>
                  </a:ext>
                </a:extLst>
              </a:tr>
              <a:tr h="327626">
                <a:tc>
                  <a:txBody>
                    <a:bodyPr/>
                    <a:lstStyle/>
                    <a:p>
                      <a:r>
                        <a:rPr lang="en-US" sz="1200" dirty="0"/>
                        <a:t>April 2020</a:t>
                      </a:r>
                    </a:p>
                  </a:txBody>
                  <a:tcPr/>
                </a:tc>
                <a:extLst>
                  <a:ext uri="{0D108BD9-81ED-4DB2-BD59-A6C34878D82A}">
                    <a16:rowId xmlns:a16="http://schemas.microsoft.com/office/drawing/2014/main" val="3212705706"/>
                  </a:ext>
                </a:extLst>
              </a:tr>
              <a:tr h="327626">
                <a:tc>
                  <a:txBody>
                    <a:bodyPr/>
                    <a:lstStyle/>
                    <a:p>
                      <a:r>
                        <a:rPr lang="en-US" sz="1200" dirty="0"/>
                        <a:t>March 2020 </a:t>
                      </a:r>
                    </a:p>
                  </a:txBody>
                  <a:tcPr/>
                </a:tc>
                <a:extLst>
                  <a:ext uri="{0D108BD9-81ED-4DB2-BD59-A6C34878D82A}">
                    <a16:rowId xmlns:a16="http://schemas.microsoft.com/office/drawing/2014/main" val="934321059"/>
                  </a:ext>
                </a:extLst>
              </a:tr>
              <a:tr h="327626">
                <a:tc>
                  <a:txBody>
                    <a:bodyPr/>
                    <a:lstStyle/>
                    <a:p>
                      <a:r>
                        <a:rPr lang="en-US" sz="1200" dirty="0"/>
                        <a:t>February 2020</a:t>
                      </a:r>
                    </a:p>
                  </a:txBody>
                  <a:tcPr/>
                </a:tc>
                <a:extLst>
                  <a:ext uri="{0D108BD9-81ED-4DB2-BD59-A6C34878D82A}">
                    <a16:rowId xmlns:a16="http://schemas.microsoft.com/office/drawing/2014/main" val="656145281"/>
                  </a:ext>
                </a:extLst>
              </a:tr>
              <a:tr h="327626">
                <a:tc>
                  <a:txBody>
                    <a:bodyPr/>
                    <a:lstStyle/>
                    <a:p>
                      <a:r>
                        <a:rPr lang="en-US" sz="1200" dirty="0"/>
                        <a:t>January 2020</a:t>
                      </a:r>
                    </a:p>
                  </a:txBody>
                  <a:tcPr/>
                </a:tc>
                <a:extLst>
                  <a:ext uri="{0D108BD9-81ED-4DB2-BD59-A6C34878D82A}">
                    <a16:rowId xmlns:a16="http://schemas.microsoft.com/office/drawing/2014/main" val="2461889143"/>
                  </a:ext>
                </a:extLst>
              </a:tr>
              <a:tr h="327626">
                <a:tc>
                  <a:txBody>
                    <a:bodyPr/>
                    <a:lstStyle/>
                    <a:p>
                      <a:r>
                        <a:rPr lang="en-US" sz="1200" dirty="0"/>
                        <a:t>December 2019</a:t>
                      </a:r>
                    </a:p>
                  </a:txBody>
                  <a:tcPr/>
                </a:tc>
                <a:extLst>
                  <a:ext uri="{0D108BD9-81ED-4DB2-BD59-A6C34878D82A}">
                    <a16:rowId xmlns:a16="http://schemas.microsoft.com/office/drawing/2014/main" val="3437104122"/>
                  </a:ext>
                </a:extLst>
              </a:tr>
              <a:tr h="327626">
                <a:tc>
                  <a:txBody>
                    <a:bodyPr/>
                    <a:lstStyle/>
                    <a:p>
                      <a:r>
                        <a:rPr lang="en-US" sz="1200" dirty="0"/>
                        <a:t>November 2019</a:t>
                      </a:r>
                    </a:p>
                  </a:txBody>
                  <a:tcPr/>
                </a:tc>
                <a:extLst>
                  <a:ext uri="{0D108BD9-81ED-4DB2-BD59-A6C34878D82A}">
                    <a16:rowId xmlns:a16="http://schemas.microsoft.com/office/drawing/2014/main" val="98756390"/>
                  </a:ext>
                </a:extLst>
              </a:tr>
              <a:tr h="327626">
                <a:tc>
                  <a:txBody>
                    <a:bodyPr/>
                    <a:lstStyle/>
                    <a:p>
                      <a:r>
                        <a:rPr lang="en-US" sz="1200" dirty="0"/>
                        <a:t>October 2019</a:t>
                      </a:r>
                    </a:p>
                  </a:txBody>
                  <a:tcPr/>
                </a:tc>
                <a:extLst>
                  <a:ext uri="{0D108BD9-81ED-4DB2-BD59-A6C34878D82A}">
                    <a16:rowId xmlns:a16="http://schemas.microsoft.com/office/drawing/2014/main" val="304819411"/>
                  </a:ext>
                </a:extLst>
              </a:tr>
              <a:tr h="327626">
                <a:tc>
                  <a:txBody>
                    <a:bodyPr/>
                    <a:lstStyle/>
                    <a:p>
                      <a:r>
                        <a:rPr lang="en-US" sz="1200" dirty="0">
                          <a:solidFill>
                            <a:srgbClr val="FF0000"/>
                          </a:solidFill>
                        </a:rPr>
                        <a:t>September 2019</a:t>
                      </a:r>
                    </a:p>
                  </a:txBody>
                  <a:tcPr/>
                </a:tc>
                <a:extLst>
                  <a:ext uri="{0D108BD9-81ED-4DB2-BD59-A6C34878D82A}">
                    <a16:rowId xmlns:a16="http://schemas.microsoft.com/office/drawing/2014/main" val="2660612878"/>
                  </a:ext>
                </a:extLst>
              </a:tr>
              <a:tr h="327626">
                <a:tc>
                  <a:txBody>
                    <a:bodyPr/>
                    <a:lstStyle/>
                    <a:p>
                      <a:r>
                        <a:rPr lang="en-US" sz="1200" dirty="0"/>
                        <a:t>August 2019</a:t>
                      </a:r>
                    </a:p>
                  </a:txBody>
                  <a:tcPr/>
                </a:tc>
                <a:extLst>
                  <a:ext uri="{0D108BD9-81ED-4DB2-BD59-A6C34878D82A}">
                    <a16:rowId xmlns:a16="http://schemas.microsoft.com/office/drawing/2014/main" val="1607869032"/>
                  </a:ext>
                </a:extLst>
              </a:tr>
              <a:tr h="327626">
                <a:tc>
                  <a:txBody>
                    <a:bodyPr/>
                    <a:lstStyle/>
                    <a:p>
                      <a:r>
                        <a:rPr lang="en-US" sz="1200" dirty="0"/>
                        <a:t>July 2019</a:t>
                      </a:r>
                    </a:p>
                  </a:txBody>
                  <a:tcPr/>
                </a:tc>
                <a:extLst>
                  <a:ext uri="{0D108BD9-81ED-4DB2-BD59-A6C34878D82A}">
                    <a16:rowId xmlns:a16="http://schemas.microsoft.com/office/drawing/2014/main" val="355100487"/>
                  </a:ext>
                </a:extLst>
              </a:tr>
              <a:tr h="327626">
                <a:tc>
                  <a:txBody>
                    <a:bodyPr/>
                    <a:lstStyle/>
                    <a:p>
                      <a:r>
                        <a:rPr lang="en-US" sz="1200" dirty="0"/>
                        <a:t>June 2019</a:t>
                      </a:r>
                    </a:p>
                  </a:txBody>
                  <a:tcPr/>
                </a:tc>
                <a:extLst>
                  <a:ext uri="{0D108BD9-81ED-4DB2-BD59-A6C34878D82A}">
                    <a16:rowId xmlns:a16="http://schemas.microsoft.com/office/drawing/2014/main" val="157547412"/>
                  </a:ext>
                </a:extLst>
              </a:tr>
            </a:tbl>
          </a:graphicData>
        </a:graphic>
      </p:graphicFrame>
      <p:graphicFrame>
        <p:nvGraphicFramePr>
          <p:cNvPr id="10" name="Table 9">
            <a:extLst>
              <a:ext uri="{FF2B5EF4-FFF2-40B4-BE49-F238E27FC236}">
                <a16:creationId xmlns:a16="http://schemas.microsoft.com/office/drawing/2014/main" id="{7E4035C2-4665-456B-9C14-78C1B7E0F33B}"/>
              </a:ext>
            </a:extLst>
          </p:cNvPr>
          <p:cNvGraphicFramePr>
            <a:graphicFrameLocks noGrp="1"/>
          </p:cNvGraphicFramePr>
          <p:nvPr>
            <p:extLst>
              <p:ext uri="{D42A27DB-BD31-4B8C-83A1-F6EECF244321}">
                <p14:modId xmlns:p14="http://schemas.microsoft.com/office/powerpoint/2010/main" val="988684320"/>
              </p:ext>
            </p:extLst>
          </p:nvPr>
        </p:nvGraphicFramePr>
        <p:xfrm>
          <a:off x="3720237" y="1699339"/>
          <a:ext cx="1298224" cy="3936372"/>
        </p:xfrm>
        <a:graphic>
          <a:graphicData uri="http://schemas.openxmlformats.org/drawingml/2006/table">
            <a:tbl>
              <a:tblPr firstRow="1" bandRow="1">
                <a:tableStyleId>{5C22544A-7EE6-4342-B048-85BDC9FD1C3A}</a:tableStyleId>
              </a:tblPr>
              <a:tblGrid>
                <a:gridCol w="1298224">
                  <a:extLst>
                    <a:ext uri="{9D8B030D-6E8A-4147-A177-3AD203B41FA5}">
                      <a16:colId xmlns:a16="http://schemas.microsoft.com/office/drawing/2014/main" val="4254608258"/>
                    </a:ext>
                  </a:extLst>
                </a:gridCol>
              </a:tblGrid>
              <a:tr h="328031">
                <a:tc>
                  <a:txBody>
                    <a:bodyPr/>
                    <a:lstStyle/>
                    <a:p>
                      <a:r>
                        <a:rPr lang="en-US" sz="1200" dirty="0"/>
                        <a:t>June 2020</a:t>
                      </a:r>
                    </a:p>
                  </a:txBody>
                  <a:tcPr/>
                </a:tc>
                <a:extLst>
                  <a:ext uri="{0D108BD9-81ED-4DB2-BD59-A6C34878D82A}">
                    <a16:rowId xmlns:a16="http://schemas.microsoft.com/office/drawing/2014/main" val="1340160575"/>
                  </a:ext>
                </a:extLst>
              </a:tr>
              <a:tr h="328031">
                <a:tc>
                  <a:txBody>
                    <a:bodyPr/>
                    <a:lstStyle/>
                    <a:p>
                      <a:r>
                        <a:rPr lang="en-US" sz="1200" dirty="0"/>
                        <a:t>May 2020</a:t>
                      </a:r>
                    </a:p>
                  </a:txBody>
                  <a:tcPr/>
                </a:tc>
                <a:extLst>
                  <a:ext uri="{0D108BD9-81ED-4DB2-BD59-A6C34878D82A}">
                    <a16:rowId xmlns:a16="http://schemas.microsoft.com/office/drawing/2014/main" val="3212705706"/>
                  </a:ext>
                </a:extLst>
              </a:tr>
              <a:tr h="328031">
                <a:tc>
                  <a:txBody>
                    <a:bodyPr/>
                    <a:lstStyle/>
                    <a:p>
                      <a:r>
                        <a:rPr lang="en-US" sz="1200" dirty="0"/>
                        <a:t>April 2020</a:t>
                      </a:r>
                    </a:p>
                  </a:txBody>
                  <a:tcPr/>
                </a:tc>
                <a:extLst>
                  <a:ext uri="{0D108BD9-81ED-4DB2-BD59-A6C34878D82A}">
                    <a16:rowId xmlns:a16="http://schemas.microsoft.com/office/drawing/2014/main" val="934321059"/>
                  </a:ext>
                </a:extLst>
              </a:tr>
              <a:tr h="328031">
                <a:tc>
                  <a:txBody>
                    <a:bodyPr/>
                    <a:lstStyle/>
                    <a:p>
                      <a:r>
                        <a:rPr lang="en-US" sz="1200" dirty="0"/>
                        <a:t>March 2020 </a:t>
                      </a:r>
                    </a:p>
                  </a:txBody>
                  <a:tcPr/>
                </a:tc>
                <a:extLst>
                  <a:ext uri="{0D108BD9-81ED-4DB2-BD59-A6C34878D82A}">
                    <a16:rowId xmlns:a16="http://schemas.microsoft.com/office/drawing/2014/main" val="656145281"/>
                  </a:ext>
                </a:extLst>
              </a:tr>
              <a:tr h="328031">
                <a:tc>
                  <a:txBody>
                    <a:bodyPr/>
                    <a:lstStyle/>
                    <a:p>
                      <a:r>
                        <a:rPr lang="en-US" sz="1200" dirty="0"/>
                        <a:t>February 2020</a:t>
                      </a:r>
                    </a:p>
                  </a:txBody>
                  <a:tcPr/>
                </a:tc>
                <a:extLst>
                  <a:ext uri="{0D108BD9-81ED-4DB2-BD59-A6C34878D82A}">
                    <a16:rowId xmlns:a16="http://schemas.microsoft.com/office/drawing/2014/main" val="2461889143"/>
                  </a:ext>
                </a:extLst>
              </a:tr>
              <a:tr h="328031">
                <a:tc>
                  <a:txBody>
                    <a:bodyPr/>
                    <a:lstStyle/>
                    <a:p>
                      <a:r>
                        <a:rPr lang="en-US" sz="1200" dirty="0"/>
                        <a:t>January 2020</a:t>
                      </a:r>
                    </a:p>
                  </a:txBody>
                  <a:tcPr/>
                </a:tc>
                <a:extLst>
                  <a:ext uri="{0D108BD9-81ED-4DB2-BD59-A6C34878D82A}">
                    <a16:rowId xmlns:a16="http://schemas.microsoft.com/office/drawing/2014/main" val="3437104122"/>
                  </a:ext>
                </a:extLst>
              </a:tr>
              <a:tr h="328031">
                <a:tc>
                  <a:txBody>
                    <a:bodyPr/>
                    <a:lstStyle/>
                    <a:p>
                      <a:r>
                        <a:rPr lang="en-US" sz="1200" dirty="0"/>
                        <a:t>December 2019</a:t>
                      </a:r>
                    </a:p>
                  </a:txBody>
                  <a:tcPr/>
                </a:tc>
                <a:extLst>
                  <a:ext uri="{0D108BD9-81ED-4DB2-BD59-A6C34878D82A}">
                    <a16:rowId xmlns:a16="http://schemas.microsoft.com/office/drawing/2014/main" val="98756390"/>
                  </a:ext>
                </a:extLst>
              </a:tr>
              <a:tr h="328031">
                <a:tc>
                  <a:txBody>
                    <a:bodyPr/>
                    <a:lstStyle/>
                    <a:p>
                      <a:r>
                        <a:rPr lang="en-US" sz="1200" dirty="0"/>
                        <a:t>November 2019</a:t>
                      </a:r>
                    </a:p>
                  </a:txBody>
                  <a:tcPr/>
                </a:tc>
                <a:extLst>
                  <a:ext uri="{0D108BD9-81ED-4DB2-BD59-A6C34878D82A}">
                    <a16:rowId xmlns:a16="http://schemas.microsoft.com/office/drawing/2014/main" val="304819411"/>
                  </a:ext>
                </a:extLst>
              </a:tr>
              <a:tr h="328031">
                <a:tc>
                  <a:txBody>
                    <a:bodyPr/>
                    <a:lstStyle/>
                    <a:p>
                      <a:r>
                        <a:rPr lang="en-US" sz="1200" dirty="0"/>
                        <a:t>October 2019</a:t>
                      </a:r>
                    </a:p>
                  </a:txBody>
                  <a:tcPr/>
                </a:tc>
                <a:extLst>
                  <a:ext uri="{0D108BD9-81ED-4DB2-BD59-A6C34878D82A}">
                    <a16:rowId xmlns:a16="http://schemas.microsoft.com/office/drawing/2014/main" val="2660612878"/>
                  </a:ext>
                </a:extLst>
              </a:tr>
              <a:tr h="328031">
                <a:tc>
                  <a:txBody>
                    <a:bodyPr/>
                    <a:lstStyle/>
                    <a:p>
                      <a:r>
                        <a:rPr lang="en-US" sz="1200" dirty="0">
                          <a:solidFill>
                            <a:srgbClr val="FF0000"/>
                          </a:solidFill>
                        </a:rPr>
                        <a:t>September 2019</a:t>
                      </a:r>
                    </a:p>
                  </a:txBody>
                  <a:tcPr/>
                </a:tc>
                <a:extLst>
                  <a:ext uri="{0D108BD9-81ED-4DB2-BD59-A6C34878D82A}">
                    <a16:rowId xmlns:a16="http://schemas.microsoft.com/office/drawing/2014/main" val="1607869032"/>
                  </a:ext>
                </a:extLst>
              </a:tr>
              <a:tr h="328031">
                <a:tc>
                  <a:txBody>
                    <a:bodyPr/>
                    <a:lstStyle/>
                    <a:p>
                      <a:r>
                        <a:rPr lang="en-US" sz="1200" dirty="0"/>
                        <a:t>August 2019</a:t>
                      </a:r>
                    </a:p>
                  </a:txBody>
                  <a:tcPr/>
                </a:tc>
                <a:extLst>
                  <a:ext uri="{0D108BD9-81ED-4DB2-BD59-A6C34878D82A}">
                    <a16:rowId xmlns:a16="http://schemas.microsoft.com/office/drawing/2014/main" val="355100487"/>
                  </a:ext>
                </a:extLst>
              </a:tr>
              <a:tr h="328031">
                <a:tc>
                  <a:txBody>
                    <a:bodyPr/>
                    <a:lstStyle/>
                    <a:p>
                      <a:r>
                        <a:rPr lang="en-US" sz="1200" dirty="0"/>
                        <a:t>July 2019</a:t>
                      </a:r>
                    </a:p>
                  </a:txBody>
                  <a:tcPr/>
                </a:tc>
                <a:extLst>
                  <a:ext uri="{0D108BD9-81ED-4DB2-BD59-A6C34878D82A}">
                    <a16:rowId xmlns:a16="http://schemas.microsoft.com/office/drawing/2014/main" val="157547412"/>
                  </a:ext>
                </a:extLst>
              </a:tr>
            </a:tbl>
          </a:graphicData>
        </a:graphic>
      </p:graphicFrame>
      <p:sp>
        <p:nvSpPr>
          <p:cNvPr id="20" name="TextBox 19">
            <a:extLst>
              <a:ext uri="{FF2B5EF4-FFF2-40B4-BE49-F238E27FC236}">
                <a16:creationId xmlns:a16="http://schemas.microsoft.com/office/drawing/2014/main" id="{51FC9137-569C-4EA3-8CF6-F55C183C62EC}"/>
              </a:ext>
            </a:extLst>
          </p:cNvPr>
          <p:cNvSpPr txBox="1"/>
          <p:nvPr/>
        </p:nvSpPr>
        <p:spPr>
          <a:xfrm>
            <a:off x="2587976" y="806650"/>
            <a:ext cx="4065375" cy="338554"/>
          </a:xfrm>
          <a:prstGeom prst="rect">
            <a:avLst/>
          </a:prstGeom>
          <a:noFill/>
        </p:spPr>
        <p:txBody>
          <a:bodyPr wrap="square" rtlCol="0">
            <a:spAutoFit/>
          </a:bodyPr>
          <a:lstStyle/>
          <a:p>
            <a:r>
              <a:rPr lang="en-US" sz="1600" dirty="0"/>
              <a:t>As a new month is added to the scores</a:t>
            </a:r>
          </a:p>
        </p:txBody>
      </p:sp>
      <p:sp>
        <p:nvSpPr>
          <p:cNvPr id="21" name="TextBox 20">
            <a:extLst>
              <a:ext uri="{FF2B5EF4-FFF2-40B4-BE49-F238E27FC236}">
                <a16:creationId xmlns:a16="http://schemas.microsoft.com/office/drawing/2014/main" id="{F433A531-648B-4467-91CC-11096CA18A23}"/>
              </a:ext>
            </a:extLst>
          </p:cNvPr>
          <p:cNvSpPr txBox="1"/>
          <p:nvPr/>
        </p:nvSpPr>
        <p:spPr>
          <a:xfrm>
            <a:off x="4237257" y="5635711"/>
            <a:ext cx="2819400" cy="338554"/>
          </a:xfrm>
          <a:prstGeom prst="rect">
            <a:avLst/>
          </a:prstGeom>
          <a:noFill/>
        </p:spPr>
        <p:txBody>
          <a:bodyPr wrap="square" rtlCol="0">
            <a:spAutoFit/>
          </a:bodyPr>
          <a:lstStyle/>
          <a:p>
            <a:r>
              <a:rPr lang="en-US" sz="1600" dirty="0"/>
              <a:t>An older month is removed.</a:t>
            </a:r>
          </a:p>
        </p:txBody>
      </p:sp>
      <p:cxnSp>
        <p:nvCxnSpPr>
          <p:cNvPr id="23" name="Straight Arrow Connector 22">
            <a:extLst>
              <a:ext uri="{FF2B5EF4-FFF2-40B4-BE49-F238E27FC236}">
                <a16:creationId xmlns:a16="http://schemas.microsoft.com/office/drawing/2014/main" id="{260A96C9-C98B-4CFE-8542-4FABC5D6EFD7}"/>
              </a:ext>
            </a:extLst>
          </p:cNvPr>
          <p:cNvCxnSpPr>
            <a:cxnSpLocks/>
          </p:cNvCxnSpPr>
          <p:nvPr/>
        </p:nvCxnSpPr>
        <p:spPr>
          <a:xfrm>
            <a:off x="3807176" y="1222289"/>
            <a:ext cx="199329" cy="35456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5D56CE93-0742-4FDD-9047-2F9C0080AE53}"/>
              </a:ext>
            </a:extLst>
          </p:cNvPr>
          <p:cNvCxnSpPr>
            <a:cxnSpLocks/>
            <a:stCxn id="21" idx="1"/>
          </p:cNvCxnSpPr>
          <p:nvPr/>
        </p:nvCxnSpPr>
        <p:spPr>
          <a:xfrm flipH="1">
            <a:off x="3737724" y="5804988"/>
            <a:ext cx="49953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aphicFrame>
        <p:nvGraphicFramePr>
          <p:cNvPr id="31" name="Table 30">
            <a:extLst>
              <a:ext uri="{FF2B5EF4-FFF2-40B4-BE49-F238E27FC236}">
                <a16:creationId xmlns:a16="http://schemas.microsoft.com/office/drawing/2014/main" id="{48895A4D-A6F7-4281-AD5D-B40A4668A594}"/>
              </a:ext>
            </a:extLst>
          </p:cNvPr>
          <p:cNvGraphicFramePr>
            <a:graphicFrameLocks noGrp="1"/>
          </p:cNvGraphicFramePr>
          <p:nvPr>
            <p:extLst>
              <p:ext uri="{D42A27DB-BD31-4B8C-83A1-F6EECF244321}">
                <p14:modId xmlns:p14="http://schemas.microsoft.com/office/powerpoint/2010/main" val="3350106717"/>
              </p:ext>
            </p:extLst>
          </p:nvPr>
        </p:nvGraphicFramePr>
        <p:xfrm>
          <a:off x="5020728" y="1378732"/>
          <a:ext cx="1298224" cy="3936372"/>
        </p:xfrm>
        <a:graphic>
          <a:graphicData uri="http://schemas.openxmlformats.org/drawingml/2006/table">
            <a:tbl>
              <a:tblPr firstRow="1" bandRow="1">
                <a:tableStyleId>{5C22544A-7EE6-4342-B048-85BDC9FD1C3A}</a:tableStyleId>
              </a:tblPr>
              <a:tblGrid>
                <a:gridCol w="1298224">
                  <a:extLst>
                    <a:ext uri="{9D8B030D-6E8A-4147-A177-3AD203B41FA5}">
                      <a16:colId xmlns:a16="http://schemas.microsoft.com/office/drawing/2014/main" val="4254608258"/>
                    </a:ext>
                  </a:extLst>
                </a:gridCol>
              </a:tblGrid>
              <a:tr h="328031">
                <a:tc>
                  <a:txBody>
                    <a:bodyPr/>
                    <a:lstStyle/>
                    <a:p>
                      <a:r>
                        <a:rPr lang="en-US" sz="1200" dirty="0"/>
                        <a:t>July 2020</a:t>
                      </a:r>
                    </a:p>
                  </a:txBody>
                  <a:tcPr/>
                </a:tc>
                <a:extLst>
                  <a:ext uri="{0D108BD9-81ED-4DB2-BD59-A6C34878D82A}">
                    <a16:rowId xmlns:a16="http://schemas.microsoft.com/office/drawing/2014/main" val="1340160575"/>
                  </a:ext>
                </a:extLst>
              </a:tr>
              <a:tr h="328031">
                <a:tc>
                  <a:txBody>
                    <a:bodyPr/>
                    <a:lstStyle/>
                    <a:p>
                      <a:r>
                        <a:rPr lang="en-US" sz="1200" dirty="0"/>
                        <a:t>June 2020</a:t>
                      </a:r>
                    </a:p>
                  </a:txBody>
                  <a:tcPr/>
                </a:tc>
                <a:extLst>
                  <a:ext uri="{0D108BD9-81ED-4DB2-BD59-A6C34878D82A}">
                    <a16:rowId xmlns:a16="http://schemas.microsoft.com/office/drawing/2014/main" val="3212705706"/>
                  </a:ext>
                </a:extLst>
              </a:tr>
              <a:tr h="328031">
                <a:tc>
                  <a:txBody>
                    <a:bodyPr/>
                    <a:lstStyle/>
                    <a:p>
                      <a:r>
                        <a:rPr lang="en-US" sz="1200" dirty="0"/>
                        <a:t>May 2020</a:t>
                      </a:r>
                    </a:p>
                  </a:txBody>
                  <a:tcPr/>
                </a:tc>
                <a:extLst>
                  <a:ext uri="{0D108BD9-81ED-4DB2-BD59-A6C34878D82A}">
                    <a16:rowId xmlns:a16="http://schemas.microsoft.com/office/drawing/2014/main" val="934321059"/>
                  </a:ext>
                </a:extLst>
              </a:tr>
              <a:tr h="328031">
                <a:tc>
                  <a:txBody>
                    <a:bodyPr/>
                    <a:lstStyle/>
                    <a:p>
                      <a:r>
                        <a:rPr lang="en-US" sz="1200" dirty="0"/>
                        <a:t>April 2020</a:t>
                      </a:r>
                    </a:p>
                  </a:txBody>
                  <a:tcPr/>
                </a:tc>
                <a:extLst>
                  <a:ext uri="{0D108BD9-81ED-4DB2-BD59-A6C34878D82A}">
                    <a16:rowId xmlns:a16="http://schemas.microsoft.com/office/drawing/2014/main" val="656145281"/>
                  </a:ext>
                </a:extLst>
              </a:tr>
              <a:tr h="328031">
                <a:tc>
                  <a:txBody>
                    <a:bodyPr/>
                    <a:lstStyle/>
                    <a:p>
                      <a:r>
                        <a:rPr lang="en-US" sz="1200" dirty="0"/>
                        <a:t>March 2020 </a:t>
                      </a:r>
                    </a:p>
                  </a:txBody>
                  <a:tcPr/>
                </a:tc>
                <a:extLst>
                  <a:ext uri="{0D108BD9-81ED-4DB2-BD59-A6C34878D82A}">
                    <a16:rowId xmlns:a16="http://schemas.microsoft.com/office/drawing/2014/main" val="2461889143"/>
                  </a:ext>
                </a:extLst>
              </a:tr>
              <a:tr h="328031">
                <a:tc>
                  <a:txBody>
                    <a:bodyPr/>
                    <a:lstStyle/>
                    <a:p>
                      <a:r>
                        <a:rPr lang="en-US" sz="1200" dirty="0"/>
                        <a:t>February 2020</a:t>
                      </a:r>
                    </a:p>
                  </a:txBody>
                  <a:tcPr/>
                </a:tc>
                <a:extLst>
                  <a:ext uri="{0D108BD9-81ED-4DB2-BD59-A6C34878D82A}">
                    <a16:rowId xmlns:a16="http://schemas.microsoft.com/office/drawing/2014/main" val="3437104122"/>
                  </a:ext>
                </a:extLst>
              </a:tr>
              <a:tr h="328031">
                <a:tc>
                  <a:txBody>
                    <a:bodyPr/>
                    <a:lstStyle/>
                    <a:p>
                      <a:r>
                        <a:rPr lang="en-US" sz="1200" dirty="0"/>
                        <a:t>January 2020</a:t>
                      </a:r>
                    </a:p>
                  </a:txBody>
                  <a:tcPr/>
                </a:tc>
                <a:extLst>
                  <a:ext uri="{0D108BD9-81ED-4DB2-BD59-A6C34878D82A}">
                    <a16:rowId xmlns:a16="http://schemas.microsoft.com/office/drawing/2014/main" val="98756390"/>
                  </a:ext>
                </a:extLst>
              </a:tr>
              <a:tr h="328031">
                <a:tc>
                  <a:txBody>
                    <a:bodyPr/>
                    <a:lstStyle/>
                    <a:p>
                      <a:r>
                        <a:rPr lang="en-US" sz="1200" dirty="0"/>
                        <a:t>December 2019</a:t>
                      </a:r>
                    </a:p>
                  </a:txBody>
                  <a:tcPr/>
                </a:tc>
                <a:extLst>
                  <a:ext uri="{0D108BD9-81ED-4DB2-BD59-A6C34878D82A}">
                    <a16:rowId xmlns:a16="http://schemas.microsoft.com/office/drawing/2014/main" val="304819411"/>
                  </a:ext>
                </a:extLst>
              </a:tr>
              <a:tr h="328031">
                <a:tc>
                  <a:txBody>
                    <a:bodyPr/>
                    <a:lstStyle/>
                    <a:p>
                      <a:r>
                        <a:rPr lang="en-US" sz="1200" dirty="0"/>
                        <a:t>November 2019</a:t>
                      </a:r>
                    </a:p>
                  </a:txBody>
                  <a:tcPr/>
                </a:tc>
                <a:extLst>
                  <a:ext uri="{0D108BD9-81ED-4DB2-BD59-A6C34878D82A}">
                    <a16:rowId xmlns:a16="http://schemas.microsoft.com/office/drawing/2014/main" val="2660612878"/>
                  </a:ext>
                </a:extLst>
              </a:tr>
              <a:tr h="328031">
                <a:tc>
                  <a:txBody>
                    <a:bodyPr/>
                    <a:lstStyle/>
                    <a:p>
                      <a:r>
                        <a:rPr lang="en-US" sz="1200" dirty="0"/>
                        <a:t>October 2019</a:t>
                      </a:r>
                    </a:p>
                  </a:txBody>
                  <a:tcPr/>
                </a:tc>
                <a:extLst>
                  <a:ext uri="{0D108BD9-81ED-4DB2-BD59-A6C34878D82A}">
                    <a16:rowId xmlns:a16="http://schemas.microsoft.com/office/drawing/2014/main" val="1607869032"/>
                  </a:ext>
                </a:extLst>
              </a:tr>
              <a:tr h="328031">
                <a:tc>
                  <a:txBody>
                    <a:bodyPr/>
                    <a:lstStyle/>
                    <a:p>
                      <a:r>
                        <a:rPr lang="en-US" sz="1200" dirty="0">
                          <a:solidFill>
                            <a:srgbClr val="FF0000"/>
                          </a:solidFill>
                        </a:rPr>
                        <a:t>September 2019</a:t>
                      </a:r>
                    </a:p>
                  </a:txBody>
                  <a:tcPr/>
                </a:tc>
                <a:extLst>
                  <a:ext uri="{0D108BD9-81ED-4DB2-BD59-A6C34878D82A}">
                    <a16:rowId xmlns:a16="http://schemas.microsoft.com/office/drawing/2014/main" val="355100487"/>
                  </a:ext>
                </a:extLst>
              </a:tr>
              <a:tr h="328031">
                <a:tc>
                  <a:txBody>
                    <a:bodyPr/>
                    <a:lstStyle/>
                    <a:p>
                      <a:r>
                        <a:rPr lang="en-US" sz="1200" dirty="0"/>
                        <a:t>August 2019</a:t>
                      </a:r>
                    </a:p>
                  </a:txBody>
                  <a:tcPr/>
                </a:tc>
                <a:extLst>
                  <a:ext uri="{0D108BD9-81ED-4DB2-BD59-A6C34878D82A}">
                    <a16:rowId xmlns:a16="http://schemas.microsoft.com/office/drawing/2014/main" val="157547412"/>
                  </a:ext>
                </a:extLst>
              </a:tr>
            </a:tbl>
          </a:graphicData>
        </a:graphic>
      </p:graphicFrame>
      <p:graphicFrame>
        <p:nvGraphicFramePr>
          <p:cNvPr id="37" name="Table 36">
            <a:extLst>
              <a:ext uri="{FF2B5EF4-FFF2-40B4-BE49-F238E27FC236}">
                <a16:creationId xmlns:a16="http://schemas.microsoft.com/office/drawing/2014/main" id="{61EF5DF4-9E26-4647-8CF2-92B4A0A65D80}"/>
              </a:ext>
            </a:extLst>
          </p:cNvPr>
          <p:cNvGraphicFramePr>
            <a:graphicFrameLocks noGrp="1"/>
          </p:cNvGraphicFramePr>
          <p:nvPr>
            <p:extLst>
              <p:ext uri="{D42A27DB-BD31-4B8C-83A1-F6EECF244321}">
                <p14:modId xmlns:p14="http://schemas.microsoft.com/office/powerpoint/2010/main" val="147750683"/>
              </p:ext>
            </p:extLst>
          </p:nvPr>
        </p:nvGraphicFramePr>
        <p:xfrm>
          <a:off x="6318952" y="1067208"/>
          <a:ext cx="1298224" cy="3936372"/>
        </p:xfrm>
        <a:graphic>
          <a:graphicData uri="http://schemas.openxmlformats.org/drawingml/2006/table">
            <a:tbl>
              <a:tblPr firstRow="1" bandRow="1">
                <a:tableStyleId>{5C22544A-7EE6-4342-B048-85BDC9FD1C3A}</a:tableStyleId>
              </a:tblPr>
              <a:tblGrid>
                <a:gridCol w="1298224">
                  <a:extLst>
                    <a:ext uri="{9D8B030D-6E8A-4147-A177-3AD203B41FA5}">
                      <a16:colId xmlns:a16="http://schemas.microsoft.com/office/drawing/2014/main" val="4254608258"/>
                    </a:ext>
                  </a:extLst>
                </a:gridCol>
              </a:tblGrid>
              <a:tr h="328031">
                <a:tc>
                  <a:txBody>
                    <a:bodyPr/>
                    <a:lstStyle/>
                    <a:p>
                      <a:r>
                        <a:rPr lang="en-US" sz="1200" dirty="0"/>
                        <a:t>August 2020</a:t>
                      </a:r>
                    </a:p>
                  </a:txBody>
                  <a:tcPr/>
                </a:tc>
                <a:extLst>
                  <a:ext uri="{0D108BD9-81ED-4DB2-BD59-A6C34878D82A}">
                    <a16:rowId xmlns:a16="http://schemas.microsoft.com/office/drawing/2014/main" val="1340160575"/>
                  </a:ext>
                </a:extLst>
              </a:tr>
              <a:tr h="328031">
                <a:tc>
                  <a:txBody>
                    <a:bodyPr/>
                    <a:lstStyle/>
                    <a:p>
                      <a:r>
                        <a:rPr lang="en-US" sz="1200" dirty="0"/>
                        <a:t>July 2020</a:t>
                      </a:r>
                    </a:p>
                  </a:txBody>
                  <a:tcPr/>
                </a:tc>
                <a:extLst>
                  <a:ext uri="{0D108BD9-81ED-4DB2-BD59-A6C34878D82A}">
                    <a16:rowId xmlns:a16="http://schemas.microsoft.com/office/drawing/2014/main" val="3212705706"/>
                  </a:ext>
                </a:extLst>
              </a:tr>
              <a:tr h="328031">
                <a:tc>
                  <a:txBody>
                    <a:bodyPr/>
                    <a:lstStyle/>
                    <a:p>
                      <a:r>
                        <a:rPr lang="en-US" sz="1200" dirty="0"/>
                        <a:t>June 2020</a:t>
                      </a:r>
                    </a:p>
                  </a:txBody>
                  <a:tcPr/>
                </a:tc>
                <a:extLst>
                  <a:ext uri="{0D108BD9-81ED-4DB2-BD59-A6C34878D82A}">
                    <a16:rowId xmlns:a16="http://schemas.microsoft.com/office/drawing/2014/main" val="934321059"/>
                  </a:ext>
                </a:extLst>
              </a:tr>
              <a:tr h="328031">
                <a:tc>
                  <a:txBody>
                    <a:bodyPr/>
                    <a:lstStyle/>
                    <a:p>
                      <a:r>
                        <a:rPr lang="en-US" sz="1200" dirty="0"/>
                        <a:t>May 2020</a:t>
                      </a:r>
                    </a:p>
                  </a:txBody>
                  <a:tcPr/>
                </a:tc>
                <a:extLst>
                  <a:ext uri="{0D108BD9-81ED-4DB2-BD59-A6C34878D82A}">
                    <a16:rowId xmlns:a16="http://schemas.microsoft.com/office/drawing/2014/main" val="656145281"/>
                  </a:ext>
                </a:extLst>
              </a:tr>
              <a:tr h="328031">
                <a:tc>
                  <a:txBody>
                    <a:bodyPr/>
                    <a:lstStyle/>
                    <a:p>
                      <a:r>
                        <a:rPr lang="en-US" sz="1200" dirty="0"/>
                        <a:t>April 2020</a:t>
                      </a:r>
                    </a:p>
                  </a:txBody>
                  <a:tcPr/>
                </a:tc>
                <a:extLst>
                  <a:ext uri="{0D108BD9-81ED-4DB2-BD59-A6C34878D82A}">
                    <a16:rowId xmlns:a16="http://schemas.microsoft.com/office/drawing/2014/main" val="2461889143"/>
                  </a:ext>
                </a:extLst>
              </a:tr>
              <a:tr h="328031">
                <a:tc>
                  <a:txBody>
                    <a:bodyPr/>
                    <a:lstStyle/>
                    <a:p>
                      <a:r>
                        <a:rPr lang="en-US" sz="1200" dirty="0"/>
                        <a:t>March 2020 </a:t>
                      </a:r>
                    </a:p>
                  </a:txBody>
                  <a:tcPr/>
                </a:tc>
                <a:extLst>
                  <a:ext uri="{0D108BD9-81ED-4DB2-BD59-A6C34878D82A}">
                    <a16:rowId xmlns:a16="http://schemas.microsoft.com/office/drawing/2014/main" val="3437104122"/>
                  </a:ext>
                </a:extLst>
              </a:tr>
              <a:tr h="328031">
                <a:tc>
                  <a:txBody>
                    <a:bodyPr/>
                    <a:lstStyle/>
                    <a:p>
                      <a:r>
                        <a:rPr lang="en-US" sz="1200" dirty="0"/>
                        <a:t>February 2020</a:t>
                      </a:r>
                    </a:p>
                  </a:txBody>
                  <a:tcPr/>
                </a:tc>
                <a:extLst>
                  <a:ext uri="{0D108BD9-81ED-4DB2-BD59-A6C34878D82A}">
                    <a16:rowId xmlns:a16="http://schemas.microsoft.com/office/drawing/2014/main" val="98756390"/>
                  </a:ext>
                </a:extLst>
              </a:tr>
              <a:tr h="328031">
                <a:tc>
                  <a:txBody>
                    <a:bodyPr/>
                    <a:lstStyle/>
                    <a:p>
                      <a:r>
                        <a:rPr lang="en-US" sz="1200" dirty="0"/>
                        <a:t>January 2020</a:t>
                      </a:r>
                    </a:p>
                  </a:txBody>
                  <a:tcPr/>
                </a:tc>
                <a:extLst>
                  <a:ext uri="{0D108BD9-81ED-4DB2-BD59-A6C34878D82A}">
                    <a16:rowId xmlns:a16="http://schemas.microsoft.com/office/drawing/2014/main" val="304819411"/>
                  </a:ext>
                </a:extLst>
              </a:tr>
              <a:tr h="328031">
                <a:tc>
                  <a:txBody>
                    <a:bodyPr/>
                    <a:lstStyle/>
                    <a:p>
                      <a:r>
                        <a:rPr lang="en-US" sz="1200" dirty="0"/>
                        <a:t>December 2019</a:t>
                      </a:r>
                    </a:p>
                  </a:txBody>
                  <a:tcPr/>
                </a:tc>
                <a:extLst>
                  <a:ext uri="{0D108BD9-81ED-4DB2-BD59-A6C34878D82A}">
                    <a16:rowId xmlns:a16="http://schemas.microsoft.com/office/drawing/2014/main" val="2660612878"/>
                  </a:ext>
                </a:extLst>
              </a:tr>
              <a:tr h="328031">
                <a:tc>
                  <a:txBody>
                    <a:bodyPr/>
                    <a:lstStyle/>
                    <a:p>
                      <a:r>
                        <a:rPr lang="en-US" sz="1200" dirty="0"/>
                        <a:t>November 2019</a:t>
                      </a:r>
                    </a:p>
                  </a:txBody>
                  <a:tcPr/>
                </a:tc>
                <a:extLst>
                  <a:ext uri="{0D108BD9-81ED-4DB2-BD59-A6C34878D82A}">
                    <a16:rowId xmlns:a16="http://schemas.microsoft.com/office/drawing/2014/main" val="1607869032"/>
                  </a:ext>
                </a:extLst>
              </a:tr>
              <a:tr h="328031">
                <a:tc>
                  <a:txBody>
                    <a:bodyPr/>
                    <a:lstStyle/>
                    <a:p>
                      <a:r>
                        <a:rPr lang="en-US" sz="1200" dirty="0"/>
                        <a:t>October 2019</a:t>
                      </a:r>
                    </a:p>
                  </a:txBody>
                  <a:tcPr/>
                </a:tc>
                <a:extLst>
                  <a:ext uri="{0D108BD9-81ED-4DB2-BD59-A6C34878D82A}">
                    <a16:rowId xmlns:a16="http://schemas.microsoft.com/office/drawing/2014/main" val="355100487"/>
                  </a:ext>
                </a:extLst>
              </a:tr>
              <a:tr h="328031">
                <a:tc>
                  <a:txBody>
                    <a:bodyPr/>
                    <a:lstStyle/>
                    <a:p>
                      <a:r>
                        <a:rPr lang="en-US" sz="1200" dirty="0">
                          <a:solidFill>
                            <a:srgbClr val="FF0000"/>
                          </a:solidFill>
                        </a:rPr>
                        <a:t>September 2019</a:t>
                      </a:r>
                    </a:p>
                  </a:txBody>
                  <a:tcPr/>
                </a:tc>
                <a:extLst>
                  <a:ext uri="{0D108BD9-81ED-4DB2-BD59-A6C34878D82A}">
                    <a16:rowId xmlns:a16="http://schemas.microsoft.com/office/drawing/2014/main" val="157547412"/>
                  </a:ext>
                </a:extLst>
              </a:tr>
            </a:tbl>
          </a:graphicData>
        </a:graphic>
      </p:graphicFrame>
      <p:graphicFrame>
        <p:nvGraphicFramePr>
          <p:cNvPr id="38" name="Table 37">
            <a:extLst>
              <a:ext uri="{FF2B5EF4-FFF2-40B4-BE49-F238E27FC236}">
                <a16:creationId xmlns:a16="http://schemas.microsoft.com/office/drawing/2014/main" id="{A0B11FD6-C2F1-4067-A2CC-5D4B5AE83022}"/>
              </a:ext>
            </a:extLst>
          </p:cNvPr>
          <p:cNvGraphicFramePr>
            <a:graphicFrameLocks noGrp="1"/>
          </p:cNvGraphicFramePr>
          <p:nvPr>
            <p:extLst>
              <p:ext uri="{D42A27DB-BD31-4B8C-83A1-F6EECF244321}">
                <p14:modId xmlns:p14="http://schemas.microsoft.com/office/powerpoint/2010/main" val="3020476188"/>
              </p:ext>
            </p:extLst>
          </p:nvPr>
        </p:nvGraphicFramePr>
        <p:xfrm>
          <a:off x="7617176" y="762000"/>
          <a:ext cx="1298224" cy="3936372"/>
        </p:xfrm>
        <a:graphic>
          <a:graphicData uri="http://schemas.openxmlformats.org/drawingml/2006/table">
            <a:tbl>
              <a:tblPr firstRow="1" bandRow="1">
                <a:tableStyleId>{5C22544A-7EE6-4342-B048-85BDC9FD1C3A}</a:tableStyleId>
              </a:tblPr>
              <a:tblGrid>
                <a:gridCol w="1298224">
                  <a:extLst>
                    <a:ext uri="{9D8B030D-6E8A-4147-A177-3AD203B41FA5}">
                      <a16:colId xmlns:a16="http://schemas.microsoft.com/office/drawing/2014/main" val="4254608258"/>
                    </a:ext>
                  </a:extLst>
                </a:gridCol>
              </a:tblGrid>
              <a:tr h="328031">
                <a:tc>
                  <a:txBody>
                    <a:bodyPr/>
                    <a:lstStyle/>
                    <a:p>
                      <a:r>
                        <a:rPr lang="en-US" sz="1200" dirty="0"/>
                        <a:t>September 2020</a:t>
                      </a:r>
                    </a:p>
                  </a:txBody>
                  <a:tcPr/>
                </a:tc>
                <a:extLst>
                  <a:ext uri="{0D108BD9-81ED-4DB2-BD59-A6C34878D82A}">
                    <a16:rowId xmlns:a16="http://schemas.microsoft.com/office/drawing/2014/main" val="1340160575"/>
                  </a:ext>
                </a:extLst>
              </a:tr>
              <a:tr h="328031">
                <a:tc>
                  <a:txBody>
                    <a:bodyPr/>
                    <a:lstStyle/>
                    <a:p>
                      <a:r>
                        <a:rPr lang="en-US" sz="1200" dirty="0"/>
                        <a:t>August 2020</a:t>
                      </a:r>
                    </a:p>
                  </a:txBody>
                  <a:tcPr/>
                </a:tc>
                <a:extLst>
                  <a:ext uri="{0D108BD9-81ED-4DB2-BD59-A6C34878D82A}">
                    <a16:rowId xmlns:a16="http://schemas.microsoft.com/office/drawing/2014/main" val="3212705706"/>
                  </a:ext>
                </a:extLst>
              </a:tr>
              <a:tr h="328031">
                <a:tc>
                  <a:txBody>
                    <a:bodyPr/>
                    <a:lstStyle/>
                    <a:p>
                      <a:r>
                        <a:rPr lang="en-US" sz="1200" dirty="0"/>
                        <a:t>July 2020</a:t>
                      </a:r>
                    </a:p>
                  </a:txBody>
                  <a:tcPr/>
                </a:tc>
                <a:extLst>
                  <a:ext uri="{0D108BD9-81ED-4DB2-BD59-A6C34878D82A}">
                    <a16:rowId xmlns:a16="http://schemas.microsoft.com/office/drawing/2014/main" val="934321059"/>
                  </a:ext>
                </a:extLst>
              </a:tr>
              <a:tr h="328031">
                <a:tc>
                  <a:txBody>
                    <a:bodyPr/>
                    <a:lstStyle/>
                    <a:p>
                      <a:r>
                        <a:rPr lang="en-US" sz="1200" dirty="0"/>
                        <a:t>June 2020</a:t>
                      </a:r>
                    </a:p>
                  </a:txBody>
                  <a:tcPr/>
                </a:tc>
                <a:extLst>
                  <a:ext uri="{0D108BD9-81ED-4DB2-BD59-A6C34878D82A}">
                    <a16:rowId xmlns:a16="http://schemas.microsoft.com/office/drawing/2014/main" val="656145281"/>
                  </a:ext>
                </a:extLst>
              </a:tr>
              <a:tr h="328031">
                <a:tc>
                  <a:txBody>
                    <a:bodyPr/>
                    <a:lstStyle/>
                    <a:p>
                      <a:r>
                        <a:rPr lang="en-US" sz="1200" dirty="0"/>
                        <a:t>May 2020</a:t>
                      </a:r>
                    </a:p>
                  </a:txBody>
                  <a:tcPr/>
                </a:tc>
                <a:extLst>
                  <a:ext uri="{0D108BD9-81ED-4DB2-BD59-A6C34878D82A}">
                    <a16:rowId xmlns:a16="http://schemas.microsoft.com/office/drawing/2014/main" val="2461889143"/>
                  </a:ext>
                </a:extLst>
              </a:tr>
              <a:tr h="328031">
                <a:tc>
                  <a:txBody>
                    <a:bodyPr/>
                    <a:lstStyle/>
                    <a:p>
                      <a:r>
                        <a:rPr lang="en-US" sz="1200" dirty="0"/>
                        <a:t>April 2020</a:t>
                      </a:r>
                    </a:p>
                  </a:txBody>
                  <a:tcPr/>
                </a:tc>
                <a:extLst>
                  <a:ext uri="{0D108BD9-81ED-4DB2-BD59-A6C34878D82A}">
                    <a16:rowId xmlns:a16="http://schemas.microsoft.com/office/drawing/2014/main" val="3437104122"/>
                  </a:ext>
                </a:extLst>
              </a:tr>
              <a:tr h="328031">
                <a:tc>
                  <a:txBody>
                    <a:bodyPr/>
                    <a:lstStyle/>
                    <a:p>
                      <a:r>
                        <a:rPr lang="en-US" sz="1200" dirty="0"/>
                        <a:t>March 2020 </a:t>
                      </a:r>
                    </a:p>
                  </a:txBody>
                  <a:tcPr/>
                </a:tc>
                <a:extLst>
                  <a:ext uri="{0D108BD9-81ED-4DB2-BD59-A6C34878D82A}">
                    <a16:rowId xmlns:a16="http://schemas.microsoft.com/office/drawing/2014/main" val="98756390"/>
                  </a:ext>
                </a:extLst>
              </a:tr>
              <a:tr h="328031">
                <a:tc>
                  <a:txBody>
                    <a:bodyPr/>
                    <a:lstStyle/>
                    <a:p>
                      <a:r>
                        <a:rPr lang="en-US" sz="1200" dirty="0"/>
                        <a:t>February 2020</a:t>
                      </a:r>
                    </a:p>
                  </a:txBody>
                  <a:tcPr/>
                </a:tc>
                <a:extLst>
                  <a:ext uri="{0D108BD9-81ED-4DB2-BD59-A6C34878D82A}">
                    <a16:rowId xmlns:a16="http://schemas.microsoft.com/office/drawing/2014/main" val="304819411"/>
                  </a:ext>
                </a:extLst>
              </a:tr>
              <a:tr h="328031">
                <a:tc>
                  <a:txBody>
                    <a:bodyPr/>
                    <a:lstStyle/>
                    <a:p>
                      <a:r>
                        <a:rPr lang="en-US" sz="1200" dirty="0"/>
                        <a:t>January 2020</a:t>
                      </a:r>
                    </a:p>
                  </a:txBody>
                  <a:tcPr/>
                </a:tc>
                <a:extLst>
                  <a:ext uri="{0D108BD9-81ED-4DB2-BD59-A6C34878D82A}">
                    <a16:rowId xmlns:a16="http://schemas.microsoft.com/office/drawing/2014/main" val="2660612878"/>
                  </a:ext>
                </a:extLst>
              </a:tr>
              <a:tr h="328031">
                <a:tc>
                  <a:txBody>
                    <a:bodyPr/>
                    <a:lstStyle/>
                    <a:p>
                      <a:r>
                        <a:rPr lang="en-US" sz="1200" dirty="0"/>
                        <a:t>December 2019</a:t>
                      </a:r>
                    </a:p>
                  </a:txBody>
                  <a:tcPr/>
                </a:tc>
                <a:extLst>
                  <a:ext uri="{0D108BD9-81ED-4DB2-BD59-A6C34878D82A}">
                    <a16:rowId xmlns:a16="http://schemas.microsoft.com/office/drawing/2014/main" val="1607869032"/>
                  </a:ext>
                </a:extLst>
              </a:tr>
              <a:tr h="328031">
                <a:tc>
                  <a:txBody>
                    <a:bodyPr/>
                    <a:lstStyle/>
                    <a:p>
                      <a:r>
                        <a:rPr lang="en-US" sz="1200" dirty="0"/>
                        <a:t>November 2019</a:t>
                      </a:r>
                    </a:p>
                  </a:txBody>
                  <a:tcPr/>
                </a:tc>
                <a:extLst>
                  <a:ext uri="{0D108BD9-81ED-4DB2-BD59-A6C34878D82A}">
                    <a16:rowId xmlns:a16="http://schemas.microsoft.com/office/drawing/2014/main" val="355100487"/>
                  </a:ext>
                </a:extLst>
              </a:tr>
              <a:tr h="328031">
                <a:tc>
                  <a:txBody>
                    <a:bodyPr/>
                    <a:lstStyle/>
                    <a:p>
                      <a:r>
                        <a:rPr lang="en-US" sz="1200" dirty="0"/>
                        <a:t>October 2019</a:t>
                      </a:r>
                    </a:p>
                  </a:txBody>
                  <a:tcPr/>
                </a:tc>
                <a:extLst>
                  <a:ext uri="{0D108BD9-81ED-4DB2-BD59-A6C34878D82A}">
                    <a16:rowId xmlns:a16="http://schemas.microsoft.com/office/drawing/2014/main" val="157547412"/>
                  </a:ext>
                </a:extLst>
              </a:tr>
            </a:tbl>
          </a:graphicData>
        </a:graphic>
      </p:graphicFrame>
      <p:sp>
        <p:nvSpPr>
          <p:cNvPr id="2" name="Rectangle 1">
            <a:extLst>
              <a:ext uri="{FF2B5EF4-FFF2-40B4-BE49-F238E27FC236}">
                <a16:creationId xmlns:a16="http://schemas.microsoft.com/office/drawing/2014/main" id="{CED77895-EDB3-4E2D-9F44-4A9CC4554AE2}"/>
              </a:ext>
            </a:extLst>
          </p:cNvPr>
          <p:cNvSpPr/>
          <p:nvPr/>
        </p:nvSpPr>
        <p:spPr>
          <a:xfrm>
            <a:off x="356423" y="4365634"/>
            <a:ext cx="1507620" cy="1349366"/>
          </a:xfrm>
          <a:prstGeom prst="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September 2019</a:t>
            </a:r>
          </a:p>
          <a:p>
            <a:pPr algn="ctr"/>
            <a:r>
              <a:rPr lang="en-US" sz="1400" dirty="0"/>
              <a:t>Session Score: </a:t>
            </a:r>
          </a:p>
          <a:p>
            <a:pPr algn="ctr"/>
            <a:r>
              <a:rPr lang="en-US" sz="1400" dirty="0"/>
              <a:t>75%</a:t>
            </a:r>
          </a:p>
          <a:p>
            <a:pPr algn="ctr"/>
            <a:endParaRPr lang="en-US" sz="1400" dirty="0"/>
          </a:p>
          <a:p>
            <a:pPr algn="ctr"/>
            <a:r>
              <a:rPr lang="en-US" sz="1400" dirty="0"/>
              <a:t>Rolling 12-Month Score:  97.9%</a:t>
            </a:r>
          </a:p>
        </p:txBody>
      </p:sp>
      <p:cxnSp>
        <p:nvCxnSpPr>
          <p:cNvPr id="8" name="Straight Arrow Connector 7">
            <a:extLst>
              <a:ext uri="{FF2B5EF4-FFF2-40B4-BE49-F238E27FC236}">
                <a16:creationId xmlns:a16="http://schemas.microsoft.com/office/drawing/2014/main" id="{6AD45DD0-0358-4A52-B863-66FEAC27D065}"/>
              </a:ext>
            </a:extLst>
          </p:cNvPr>
          <p:cNvCxnSpPr>
            <a:cxnSpLocks/>
            <a:stCxn id="2" idx="3"/>
          </p:cNvCxnSpPr>
          <p:nvPr/>
        </p:nvCxnSpPr>
        <p:spPr>
          <a:xfrm flipV="1">
            <a:off x="1864043" y="4876801"/>
            <a:ext cx="513371" cy="1635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Rectangle 10">
            <a:extLst>
              <a:ext uri="{FF2B5EF4-FFF2-40B4-BE49-F238E27FC236}">
                <a16:creationId xmlns:a16="http://schemas.microsoft.com/office/drawing/2014/main" id="{B39601E2-E065-45CA-B511-9441CC58B178}"/>
              </a:ext>
            </a:extLst>
          </p:cNvPr>
          <p:cNvSpPr/>
          <p:nvPr/>
        </p:nvSpPr>
        <p:spPr>
          <a:xfrm>
            <a:off x="96010" y="951127"/>
            <a:ext cx="2192814" cy="3276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a:t>EXAMPLE</a:t>
            </a:r>
          </a:p>
          <a:p>
            <a:pPr algn="ctr"/>
            <a:endParaRPr lang="en-US" sz="1400" b="1" dirty="0"/>
          </a:p>
          <a:p>
            <a:pPr algn="ctr"/>
            <a:r>
              <a:rPr lang="en-US" sz="1400" dirty="0"/>
              <a:t>If the score is 100% every month, except September FY19, when the score is 75% for that one session, then the Rolling 12-Month Score is 97.9%  until  September FY19 (Session 12) is no longer included.</a:t>
            </a:r>
          </a:p>
          <a:p>
            <a:pPr algn="ctr"/>
            <a:endParaRPr lang="en-US" sz="1400" dirty="0"/>
          </a:p>
          <a:p>
            <a:pPr algn="ctr"/>
            <a:r>
              <a:rPr lang="en-US" sz="1400" dirty="0"/>
              <a:t>If no other errors are cited, the September FY20 score will be 100%.</a:t>
            </a:r>
          </a:p>
        </p:txBody>
      </p:sp>
      <p:sp>
        <p:nvSpPr>
          <p:cNvPr id="32" name="Rectangle 31">
            <a:extLst>
              <a:ext uri="{FF2B5EF4-FFF2-40B4-BE49-F238E27FC236}">
                <a16:creationId xmlns:a16="http://schemas.microsoft.com/office/drawing/2014/main" id="{3657812F-C506-499E-9BB7-4008EB549DF2}"/>
              </a:ext>
            </a:extLst>
          </p:cNvPr>
          <p:cNvSpPr/>
          <p:nvPr/>
        </p:nvSpPr>
        <p:spPr>
          <a:xfrm>
            <a:off x="6858000" y="5110260"/>
            <a:ext cx="2192855" cy="943153"/>
          </a:xfrm>
          <a:prstGeom prst="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All 12 Session Scores:  100%</a:t>
            </a:r>
          </a:p>
          <a:p>
            <a:pPr algn="ctr"/>
            <a:r>
              <a:rPr lang="en-US" sz="1400" dirty="0"/>
              <a:t>Rolling 12-Month Score:  100%</a:t>
            </a:r>
          </a:p>
        </p:txBody>
      </p:sp>
      <p:cxnSp>
        <p:nvCxnSpPr>
          <p:cNvPr id="30" name="Straight Arrow Connector 29">
            <a:extLst>
              <a:ext uri="{FF2B5EF4-FFF2-40B4-BE49-F238E27FC236}">
                <a16:creationId xmlns:a16="http://schemas.microsoft.com/office/drawing/2014/main" id="{93A1348B-D307-4C06-B21E-FA0E61441E97}"/>
              </a:ext>
            </a:extLst>
          </p:cNvPr>
          <p:cNvCxnSpPr>
            <a:cxnSpLocks/>
            <a:stCxn id="32" idx="0"/>
          </p:cNvCxnSpPr>
          <p:nvPr/>
        </p:nvCxnSpPr>
        <p:spPr>
          <a:xfrm flipV="1">
            <a:off x="7954428" y="4698372"/>
            <a:ext cx="201796" cy="4118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81855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latin typeface="+mn-lt"/>
                <a:ea typeface="Tahoma" panose="020B0604030504040204" pitchFamily="34" charset="0"/>
                <a:cs typeface="Tahoma" panose="020B0604030504040204" pitchFamily="34" charset="0"/>
              </a:rPr>
              <a:t>Metrics</a:t>
            </a:r>
          </a:p>
        </p:txBody>
      </p:sp>
      <p:sp>
        <p:nvSpPr>
          <p:cNvPr id="18" name="Rectangle 17">
            <a:extLst>
              <a:ext uri="{FF2B5EF4-FFF2-40B4-BE49-F238E27FC236}">
                <a16:creationId xmlns:a16="http://schemas.microsoft.com/office/drawing/2014/main" id="{A24C3D4F-9E44-469D-8C60-E3A39EB09A53}"/>
              </a:ext>
            </a:extLst>
          </p:cNvPr>
          <p:cNvSpPr/>
          <p:nvPr/>
        </p:nvSpPr>
        <p:spPr>
          <a:xfrm>
            <a:off x="1600202" y="1196134"/>
            <a:ext cx="7162802" cy="879688"/>
          </a:xfrm>
          <a:prstGeom prst="rect">
            <a:avLst/>
          </a:prstGeom>
          <a:noFill/>
          <a:ln w="12700">
            <a:solidFill>
              <a:srgbClr val="B1945F"/>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19" name="Arrow: Pentagon 18">
            <a:extLst>
              <a:ext uri="{FF2B5EF4-FFF2-40B4-BE49-F238E27FC236}">
                <a16:creationId xmlns:a16="http://schemas.microsoft.com/office/drawing/2014/main" id="{CFB5D9DD-06FA-47FD-AE35-AF01611C542D}"/>
              </a:ext>
            </a:extLst>
          </p:cNvPr>
          <p:cNvSpPr/>
          <p:nvPr/>
        </p:nvSpPr>
        <p:spPr>
          <a:xfrm>
            <a:off x="-12700" y="986477"/>
            <a:ext cx="2222502" cy="1296097"/>
          </a:xfrm>
          <a:prstGeom prst="homePlate">
            <a:avLst>
              <a:gd name="adj" fmla="val 50617"/>
            </a:avLst>
          </a:prstGeom>
          <a:solidFill>
            <a:srgbClr val="B1945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Entitlement Determination Accuracy (EDA)</a:t>
            </a:r>
          </a:p>
        </p:txBody>
      </p:sp>
      <p:sp>
        <p:nvSpPr>
          <p:cNvPr id="20" name="TextBox 19">
            <a:extLst>
              <a:ext uri="{FF2B5EF4-FFF2-40B4-BE49-F238E27FC236}">
                <a16:creationId xmlns:a16="http://schemas.microsoft.com/office/drawing/2014/main" id="{748CECF9-ACEB-4583-96E5-F9B280FAE394}"/>
              </a:ext>
            </a:extLst>
          </p:cNvPr>
          <p:cNvSpPr txBox="1"/>
          <p:nvPr/>
        </p:nvSpPr>
        <p:spPr>
          <a:xfrm>
            <a:off x="2209802" y="1273094"/>
            <a:ext cx="6476998"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Accuracy of the Entitlement Decision</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Question 10 in EDRPA reviews.</a:t>
            </a:r>
          </a:p>
        </p:txBody>
      </p:sp>
      <p:sp>
        <p:nvSpPr>
          <p:cNvPr id="21" name="Rectangle 20">
            <a:extLst>
              <a:ext uri="{FF2B5EF4-FFF2-40B4-BE49-F238E27FC236}">
                <a16:creationId xmlns:a16="http://schemas.microsoft.com/office/drawing/2014/main" id="{00E49DCC-75A3-4DB1-8B1E-EFF5239FB7E0}"/>
              </a:ext>
            </a:extLst>
          </p:cNvPr>
          <p:cNvSpPr/>
          <p:nvPr/>
        </p:nvSpPr>
        <p:spPr>
          <a:xfrm>
            <a:off x="1587500" y="2940995"/>
            <a:ext cx="7162802" cy="879688"/>
          </a:xfrm>
          <a:prstGeom prst="rect">
            <a:avLst/>
          </a:prstGeom>
          <a:noFill/>
          <a:ln w="12700">
            <a:solidFill>
              <a:srgbClr val="42A05B"/>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22" name="Arrow: Pentagon 21">
            <a:extLst>
              <a:ext uri="{FF2B5EF4-FFF2-40B4-BE49-F238E27FC236}">
                <a16:creationId xmlns:a16="http://schemas.microsoft.com/office/drawing/2014/main" id="{7C1C6C46-DC92-4FAC-A5D0-9C9D15671397}"/>
              </a:ext>
            </a:extLst>
          </p:cNvPr>
          <p:cNvSpPr/>
          <p:nvPr/>
        </p:nvSpPr>
        <p:spPr>
          <a:xfrm>
            <a:off x="0" y="2775684"/>
            <a:ext cx="2222502" cy="1296097"/>
          </a:xfrm>
          <a:prstGeom prst="homePlate">
            <a:avLst>
              <a:gd name="adj" fmla="val 50617"/>
            </a:avLst>
          </a:prstGeom>
          <a:solidFill>
            <a:srgbClr val="42A05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Fiscal Accuracy (FA)</a:t>
            </a:r>
          </a:p>
        </p:txBody>
      </p:sp>
      <p:sp>
        <p:nvSpPr>
          <p:cNvPr id="23" name="TextBox 22">
            <a:extLst>
              <a:ext uri="{FF2B5EF4-FFF2-40B4-BE49-F238E27FC236}">
                <a16:creationId xmlns:a16="http://schemas.microsoft.com/office/drawing/2014/main" id="{69D8E2A2-C450-4D88-A923-26980714F601}"/>
              </a:ext>
            </a:extLst>
          </p:cNvPr>
          <p:cNvSpPr txBox="1"/>
          <p:nvPr/>
        </p:nvSpPr>
        <p:spPr>
          <a:xfrm>
            <a:off x="2209802" y="3011507"/>
            <a:ext cx="6540500"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Accuracy of fiscal activity.</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All Applicable Questions in FA reviews.</a:t>
            </a:r>
          </a:p>
        </p:txBody>
      </p:sp>
      <p:sp>
        <p:nvSpPr>
          <p:cNvPr id="27" name="Rectangle 26">
            <a:extLst>
              <a:ext uri="{FF2B5EF4-FFF2-40B4-BE49-F238E27FC236}">
                <a16:creationId xmlns:a16="http://schemas.microsoft.com/office/drawing/2014/main" id="{FD7B9E69-F51F-4626-AB70-D77FBF8110E6}"/>
              </a:ext>
            </a:extLst>
          </p:cNvPr>
          <p:cNvSpPr/>
          <p:nvPr/>
        </p:nvSpPr>
        <p:spPr>
          <a:xfrm>
            <a:off x="1600202" y="4646239"/>
            <a:ext cx="7162802" cy="879688"/>
          </a:xfrm>
          <a:prstGeom prst="rect">
            <a:avLst/>
          </a:prstGeom>
          <a:noFill/>
          <a:ln w="12700">
            <a:solidFill>
              <a:srgbClr val="FF3E11"/>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28" name="Arrow: Pentagon 27">
            <a:extLst>
              <a:ext uri="{FF2B5EF4-FFF2-40B4-BE49-F238E27FC236}">
                <a16:creationId xmlns:a16="http://schemas.microsoft.com/office/drawing/2014/main" id="{EA85FB37-7D09-40AF-B35A-8A50A095ECE8}"/>
              </a:ext>
            </a:extLst>
          </p:cNvPr>
          <p:cNvSpPr/>
          <p:nvPr/>
        </p:nvSpPr>
        <p:spPr>
          <a:xfrm>
            <a:off x="0" y="4426850"/>
            <a:ext cx="2222502" cy="1318466"/>
          </a:xfrm>
          <a:prstGeom prst="homePlate">
            <a:avLst>
              <a:gd name="adj" fmla="val 50617"/>
            </a:avLst>
          </a:prstGeom>
          <a:solidFill>
            <a:srgbClr val="FF3E1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Program Outcome Accuracy (POA)</a:t>
            </a:r>
          </a:p>
        </p:txBody>
      </p:sp>
      <p:sp>
        <p:nvSpPr>
          <p:cNvPr id="29" name="TextBox 28">
            <a:extLst>
              <a:ext uri="{FF2B5EF4-FFF2-40B4-BE49-F238E27FC236}">
                <a16:creationId xmlns:a16="http://schemas.microsoft.com/office/drawing/2014/main" id="{8D625C2B-89C4-4180-A125-C8033F06CCFD}"/>
              </a:ext>
            </a:extLst>
          </p:cNvPr>
          <p:cNvSpPr txBox="1"/>
          <p:nvPr/>
        </p:nvSpPr>
        <p:spPr>
          <a:xfrm>
            <a:off x="2209802" y="4692025"/>
            <a:ext cx="6540500"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Accuracy of the Outcome Decision.</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Questions 13, 14, or 15 in CCA reviews.</a:t>
            </a:r>
          </a:p>
        </p:txBody>
      </p:sp>
      <p:sp>
        <p:nvSpPr>
          <p:cNvPr id="26" name="Star: 5 Points 25">
            <a:extLst>
              <a:ext uri="{FF2B5EF4-FFF2-40B4-BE49-F238E27FC236}">
                <a16:creationId xmlns:a16="http://schemas.microsoft.com/office/drawing/2014/main" id="{576B27AD-33D1-407A-B2BD-358129848F02}"/>
              </a:ext>
            </a:extLst>
          </p:cNvPr>
          <p:cNvSpPr/>
          <p:nvPr/>
        </p:nvSpPr>
        <p:spPr>
          <a:xfrm>
            <a:off x="8458200" y="4411857"/>
            <a:ext cx="533400" cy="406337"/>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sp>
        <p:nvSpPr>
          <p:cNvPr id="30" name="Star: 5 Points 29">
            <a:extLst>
              <a:ext uri="{FF2B5EF4-FFF2-40B4-BE49-F238E27FC236}">
                <a16:creationId xmlns:a16="http://schemas.microsoft.com/office/drawing/2014/main" id="{7E9D3C44-8F12-4BD3-BE6B-1A87C950EF54}"/>
              </a:ext>
            </a:extLst>
          </p:cNvPr>
          <p:cNvSpPr/>
          <p:nvPr/>
        </p:nvSpPr>
        <p:spPr>
          <a:xfrm>
            <a:off x="8458200" y="2737508"/>
            <a:ext cx="533400" cy="406337"/>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grpSp>
        <p:nvGrpSpPr>
          <p:cNvPr id="5" name="Group 4">
            <a:extLst>
              <a:ext uri="{FF2B5EF4-FFF2-40B4-BE49-F238E27FC236}">
                <a16:creationId xmlns:a16="http://schemas.microsoft.com/office/drawing/2014/main" id="{D96B4073-6A3D-4911-BA3F-0F2DB526936E}"/>
              </a:ext>
            </a:extLst>
          </p:cNvPr>
          <p:cNvGrpSpPr/>
          <p:nvPr/>
        </p:nvGrpSpPr>
        <p:grpSpPr>
          <a:xfrm>
            <a:off x="6248400" y="5824580"/>
            <a:ext cx="2823030" cy="276999"/>
            <a:chOff x="5867400" y="5854859"/>
            <a:chExt cx="2133600" cy="276999"/>
          </a:xfrm>
        </p:grpSpPr>
        <p:sp>
          <p:nvSpPr>
            <p:cNvPr id="16" name="Star: 5 Points 15">
              <a:extLst>
                <a:ext uri="{FF2B5EF4-FFF2-40B4-BE49-F238E27FC236}">
                  <a16:creationId xmlns:a16="http://schemas.microsoft.com/office/drawing/2014/main" id="{FA16E062-56BA-41DF-A261-6EED9D29A0EB}"/>
                </a:ext>
              </a:extLst>
            </p:cNvPr>
            <p:cNvSpPr/>
            <p:nvPr/>
          </p:nvSpPr>
          <p:spPr>
            <a:xfrm>
              <a:off x="5867400" y="5854859"/>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sp>
          <p:nvSpPr>
            <p:cNvPr id="2" name="TextBox 1">
              <a:extLst>
                <a:ext uri="{FF2B5EF4-FFF2-40B4-BE49-F238E27FC236}">
                  <a16:creationId xmlns:a16="http://schemas.microsoft.com/office/drawing/2014/main" id="{C46D6BCB-85FB-4378-9EC5-734F2F5E0D3B}"/>
                </a:ext>
              </a:extLst>
            </p:cNvPr>
            <p:cNvSpPr txBox="1"/>
            <p:nvPr/>
          </p:nvSpPr>
          <p:spPr>
            <a:xfrm>
              <a:off x="6045653" y="5854859"/>
              <a:ext cx="1955347"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 On the Director’s Dashboard</a:t>
              </a:r>
            </a:p>
          </p:txBody>
        </p:sp>
      </p:grpSp>
    </p:spTree>
    <p:extLst>
      <p:ext uri="{BB962C8B-B14F-4D97-AF65-F5344CB8AC3E}">
        <p14:creationId xmlns:p14="http://schemas.microsoft.com/office/powerpoint/2010/main" val="1804105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latin typeface="+mn-lt"/>
                <a:ea typeface="Tahoma" panose="020B0604030504040204" pitchFamily="34" charset="0"/>
                <a:cs typeface="Tahoma" panose="020B0604030504040204" pitchFamily="34" charset="0"/>
              </a:rPr>
              <a:t>Metrics</a:t>
            </a:r>
          </a:p>
        </p:txBody>
      </p:sp>
      <p:sp>
        <p:nvSpPr>
          <p:cNvPr id="18" name="Rectangle 17">
            <a:extLst>
              <a:ext uri="{FF2B5EF4-FFF2-40B4-BE49-F238E27FC236}">
                <a16:creationId xmlns:a16="http://schemas.microsoft.com/office/drawing/2014/main" id="{A24C3D4F-9E44-469D-8C60-E3A39EB09A53}"/>
              </a:ext>
            </a:extLst>
          </p:cNvPr>
          <p:cNvSpPr/>
          <p:nvPr/>
        </p:nvSpPr>
        <p:spPr>
          <a:xfrm>
            <a:off x="1600202" y="1196134"/>
            <a:ext cx="7162802" cy="879688"/>
          </a:xfrm>
          <a:prstGeom prst="rect">
            <a:avLst/>
          </a:prstGeom>
          <a:noFill/>
          <a:ln w="12700">
            <a:solidFill>
              <a:srgbClr val="C6263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19" name="Arrow: Pentagon 18">
            <a:extLst>
              <a:ext uri="{FF2B5EF4-FFF2-40B4-BE49-F238E27FC236}">
                <a16:creationId xmlns:a16="http://schemas.microsoft.com/office/drawing/2014/main" id="{CFB5D9DD-06FA-47FD-AE35-AF01611C542D}"/>
              </a:ext>
            </a:extLst>
          </p:cNvPr>
          <p:cNvSpPr/>
          <p:nvPr/>
        </p:nvSpPr>
        <p:spPr>
          <a:xfrm>
            <a:off x="-12700" y="877537"/>
            <a:ext cx="2222502" cy="1447559"/>
          </a:xfrm>
          <a:prstGeom prst="homePlate">
            <a:avLst>
              <a:gd name="adj" fmla="val 50617"/>
            </a:avLst>
          </a:prstGeom>
          <a:solidFill>
            <a:srgbClr val="C6263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Evaluation, Planning, Rehabilitation Services Accuracy (EPRSA)</a:t>
            </a:r>
          </a:p>
        </p:txBody>
      </p:sp>
      <p:sp>
        <p:nvSpPr>
          <p:cNvPr id="20" name="TextBox 19">
            <a:extLst>
              <a:ext uri="{FF2B5EF4-FFF2-40B4-BE49-F238E27FC236}">
                <a16:creationId xmlns:a16="http://schemas.microsoft.com/office/drawing/2014/main" id="{748CECF9-ACEB-4583-96E5-F9B280FAE394}"/>
              </a:ext>
            </a:extLst>
          </p:cNvPr>
          <p:cNvSpPr txBox="1"/>
          <p:nvPr/>
        </p:nvSpPr>
        <p:spPr>
          <a:xfrm>
            <a:off x="2209802" y="1252747"/>
            <a:ext cx="6476998"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Accuracy of Chapter 31 services.</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All Applicable Questions from All CH31 reviews</a:t>
            </a:r>
          </a:p>
        </p:txBody>
      </p:sp>
      <p:sp>
        <p:nvSpPr>
          <p:cNvPr id="21" name="Rectangle 20">
            <a:extLst>
              <a:ext uri="{FF2B5EF4-FFF2-40B4-BE49-F238E27FC236}">
                <a16:creationId xmlns:a16="http://schemas.microsoft.com/office/drawing/2014/main" id="{00E49DCC-75A3-4DB1-8B1E-EFF5239FB7E0}"/>
              </a:ext>
            </a:extLst>
          </p:cNvPr>
          <p:cNvSpPr/>
          <p:nvPr/>
        </p:nvSpPr>
        <p:spPr>
          <a:xfrm>
            <a:off x="1587500" y="2940995"/>
            <a:ext cx="7162802" cy="879688"/>
          </a:xfrm>
          <a:prstGeom prst="rect">
            <a:avLst/>
          </a:prstGeom>
          <a:noFill/>
          <a:ln w="1270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22" name="Arrow: Pentagon 21">
            <a:extLst>
              <a:ext uri="{FF2B5EF4-FFF2-40B4-BE49-F238E27FC236}">
                <a16:creationId xmlns:a16="http://schemas.microsoft.com/office/drawing/2014/main" id="{7C1C6C46-DC92-4FAC-A5D0-9C9D15671397}"/>
              </a:ext>
            </a:extLst>
          </p:cNvPr>
          <p:cNvSpPr/>
          <p:nvPr/>
        </p:nvSpPr>
        <p:spPr>
          <a:xfrm>
            <a:off x="-12700" y="2731338"/>
            <a:ext cx="2222502" cy="1299002"/>
          </a:xfrm>
          <a:prstGeom prst="homePlate">
            <a:avLst>
              <a:gd name="adj" fmla="val 50617"/>
            </a:avLst>
          </a:prstGeom>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Chapter 36 Accuracy </a:t>
            </a:r>
          </a:p>
          <a:p>
            <a:pPr algn="ctr"/>
            <a:r>
              <a:rPr lang="en-US" sz="1600" b="1" dirty="0">
                <a:solidFill>
                  <a:schemeClr val="tx1"/>
                </a:solidFill>
                <a:ea typeface="Tahoma" panose="020B0604030504040204" pitchFamily="34" charset="0"/>
                <a:cs typeface="Tahoma" panose="020B0604030504040204" pitchFamily="34" charset="0"/>
              </a:rPr>
              <a:t>(CH-36A)</a:t>
            </a:r>
          </a:p>
        </p:txBody>
      </p:sp>
      <p:sp>
        <p:nvSpPr>
          <p:cNvPr id="23" name="TextBox 22">
            <a:extLst>
              <a:ext uri="{FF2B5EF4-FFF2-40B4-BE49-F238E27FC236}">
                <a16:creationId xmlns:a16="http://schemas.microsoft.com/office/drawing/2014/main" id="{69D8E2A2-C450-4D88-A923-26980714F601}"/>
              </a:ext>
            </a:extLst>
          </p:cNvPr>
          <p:cNvSpPr txBox="1"/>
          <p:nvPr/>
        </p:nvSpPr>
        <p:spPr>
          <a:xfrm>
            <a:off x="2209802" y="2969264"/>
            <a:ext cx="6540500"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Accuracy of Chapter 36 services.</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All Applicable Questions from all CH36 reviews</a:t>
            </a:r>
          </a:p>
        </p:txBody>
      </p:sp>
      <p:sp>
        <p:nvSpPr>
          <p:cNvPr id="27" name="Rectangle 26">
            <a:extLst>
              <a:ext uri="{FF2B5EF4-FFF2-40B4-BE49-F238E27FC236}">
                <a16:creationId xmlns:a16="http://schemas.microsoft.com/office/drawing/2014/main" id="{FD7B9E69-F51F-4626-AB70-D77FBF8110E6}"/>
              </a:ext>
            </a:extLst>
          </p:cNvPr>
          <p:cNvSpPr/>
          <p:nvPr/>
        </p:nvSpPr>
        <p:spPr>
          <a:xfrm>
            <a:off x="1600202" y="4646239"/>
            <a:ext cx="7162802" cy="879688"/>
          </a:xfrm>
          <a:prstGeom prst="rect">
            <a:avLst/>
          </a:prstGeom>
          <a:noFill/>
          <a:ln w="12700">
            <a:solidFill>
              <a:srgbClr val="0047A4"/>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a typeface="Tahoma" panose="020B0604030504040204" pitchFamily="34" charset="0"/>
              <a:cs typeface="Tahoma" panose="020B0604030504040204" pitchFamily="34" charset="0"/>
            </a:endParaRPr>
          </a:p>
        </p:txBody>
      </p:sp>
      <p:sp>
        <p:nvSpPr>
          <p:cNvPr id="28" name="Arrow: Pentagon 27">
            <a:extLst>
              <a:ext uri="{FF2B5EF4-FFF2-40B4-BE49-F238E27FC236}">
                <a16:creationId xmlns:a16="http://schemas.microsoft.com/office/drawing/2014/main" id="{EA85FB37-7D09-40AF-B35A-8A50A095ECE8}"/>
              </a:ext>
            </a:extLst>
          </p:cNvPr>
          <p:cNvSpPr/>
          <p:nvPr/>
        </p:nvSpPr>
        <p:spPr>
          <a:xfrm>
            <a:off x="0" y="4436582"/>
            <a:ext cx="2222502" cy="1299002"/>
          </a:xfrm>
          <a:prstGeom prst="homePlate">
            <a:avLst>
              <a:gd name="adj" fmla="val 50617"/>
            </a:avLst>
          </a:prstGeom>
          <a:solidFill>
            <a:srgbClr val="004FB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Overall Accuracy </a:t>
            </a:r>
          </a:p>
        </p:txBody>
      </p:sp>
      <p:sp>
        <p:nvSpPr>
          <p:cNvPr id="29" name="TextBox 28">
            <a:extLst>
              <a:ext uri="{FF2B5EF4-FFF2-40B4-BE49-F238E27FC236}">
                <a16:creationId xmlns:a16="http://schemas.microsoft.com/office/drawing/2014/main" id="{8D625C2B-89C4-4180-A125-C8033F06CCFD}"/>
              </a:ext>
            </a:extLst>
          </p:cNvPr>
          <p:cNvSpPr txBox="1"/>
          <p:nvPr/>
        </p:nvSpPr>
        <p:spPr>
          <a:xfrm>
            <a:off x="2209802" y="4685856"/>
            <a:ext cx="6540500" cy="830997"/>
          </a:xfrm>
          <a:prstGeom prst="rect">
            <a:avLst/>
          </a:prstGeom>
          <a:noFill/>
        </p:spPr>
        <p:txBody>
          <a:bodyPr wrap="square" rtlCol="0">
            <a:spAutoFit/>
          </a:bodyPr>
          <a:lstStyle/>
          <a:p>
            <a:r>
              <a:rPr lang="en-US" sz="1600" b="1" dirty="0">
                <a:ea typeface="Tahoma" panose="020B0604030504040204" pitchFamily="34" charset="0"/>
                <a:cs typeface="Tahoma" panose="020B0604030504040204" pitchFamily="34" charset="0"/>
              </a:rPr>
              <a:t>Measures:  </a:t>
            </a:r>
            <a:r>
              <a:rPr lang="en-US" sz="1600" dirty="0">
                <a:ea typeface="Tahoma" panose="020B0604030504040204" pitchFamily="34" charset="0"/>
                <a:cs typeface="Tahoma" panose="020B0604030504040204" pitchFamily="34" charset="0"/>
              </a:rPr>
              <a:t>Overall accuracy of VR&amp;E services.</a:t>
            </a:r>
          </a:p>
          <a:p>
            <a:endParaRPr lang="en-US" sz="1600" b="1" dirty="0">
              <a:ea typeface="Tahoma" panose="020B0604030504040204" pitchFamily="34" charset="0"/>
              <a:cs typeface="Tahoma" panose="020B0604030504040204" pitchFamily="34" charset="0"/>
            </a:endParaRPr>
          </a:p>
          <a:p>
            <a:r>
              <a:rPr lang="en-US" sz="1600" b="1" dirty="0">
                <a:ea typeface="Tahoma" panose="020B0604030504040204" pitchFamily="34" charset="0"/>
                <a:cs typeface="Tahoma" panose="020B0604030504040204" pitchFamily="34" charset="0"/>
              </a:rPr>
              <a:t>Source:  </a:t>
            </a:r>
            <a:r>
              <a:rPr lang="en-US" sz="1600" dirty="0">
                <a:ea typeface="Tahoma" panose="020B0604030504040204" pitchFamily="34" charset="0"/>
                <a:cs typeface="Tahoma" panose="020B0604030504040204" pitchFamily="34" charset="0"/>
              </a:rPr>
              <a:t>All Applicable Questions from all CH31 &amp; CH36 reviews</a:t>
            </a:r>
          </a:p>
        </p:txBody>
      </p:sp>
      <p:sp>
        <p:nvSpPr>
          <p:cNvPr id="13" name="Star: 5 Points 12">
            <a:extLst>
              <a:ext uri="{FF2B5EF4-FFF2-40B4-BE49-F238E27FC236}">
                <a16:creationId xmlns:a16="http://schemas.microsoft.com/office/drawing/2014/main" id="{2C53ED3F-205D-42EB-826C-D0B17DEC3728}"/>
              </a:ext>
            </a:extLst>
          </p:cNvPr>
          <p:cNvSpPr/>
          <p:nvPr/>
        </p:nvSpPr>
        <p:spPr>
          <a:xfrm>
            <a:off x="8458200" y="957710"/>
            <a:ext cx="533400" cy="406337"/>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grpSp>
        <p:nvGrpSpPr>
          <p:cNvPr id="14" name="Group 13">
            <a:extLst>
              <a:ext uri="{FF2B5EF4-FFF2-40B4-BE49-F238E27FC236}">
                <a16:creationId xmlns:a16="http://schemas.microsoft.com/office/drawing/2014/main" id="{1CD4F5FA-FD98-47B7-9B58-A4C2A88D4742}"/>
              </a:ext>
            </a:extLst>
          </p:cNvPr>
          <p:cNvGrpSpPr/>
          <p:nvPr/>
        </p:nvGrpSpPr>
        <p:grpSpPr>
          <a:xfrm>
            <a:off x="6477000" y="5824580"/>
            <a:ext cx="2594430" cy="276999"/>
            <a:chOff x="5867400" y="5854859"/>
            <a:chExt cx="2133600" cy="276999"/>
          </a:xfrm>
        </p:grpSpPr>
        <p:sp>
          <p:nvSpPr>
            <p:cNvPr id="15" name="Star: 5 Points 14">
              <a:extLst>
                <a:ext uri="{FF2B5EF4-FFF2-40B4-BE49-F238E27FC236}">
                  <a16:creationId xmlns:a16="http://schemas.microsoft.com/office/drawing/2014/main" id="{281E0786-22EA-4F9E-BE09-9C9C0D3AF991}"/>
                </a:ext>
              </a:extLst>
            </p:cNvPr>
            <p:cNvSpPr/>
            <p:nvPr/>
          </p:nvSpPr>
          <p:spPr>
            <a:xfrm>
              <a:off x="5867400" y="5854859"/>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sp>
          <p:nvSpPr>
            <p:cNvPr id="16" name="TextBox 15">
              <a:extLst>
                <a:ext uri="{FF2B5EF4-FFF2-40B4-BE49-F238E27FC236}">
                  <a16:creationId xmlns:a16="http://schemas.microsoft.com/office/drawing/2014/main" id="{EE852F00-C3D0-4C32-BC2C-4B924889F3EF}"/>
                </a:ext>
              </a:extLst>
            </p:cNvPr>
            <p:cNvSpPr txBox="1"/>
            <p:nvPr/>
          </p:nvSpPr>
          <p:spPr>
            <a:xfrm>
              <a:off x="6045653" y="5854859"/>
              <a:ext cx="1955347"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 On the Director’s Dashboard</a:t>
              </a:r>
            </a:p>
          </p:txBody>
        </p:sp>
      </p:grpSp>
    </p:spTree>
    <p:extLst>
      <p:ext uri="{BB962C8B-B14F-4D97-AF65-F5344CB8AC3E}">
        <p14:creationId xmlns:p14="http://schemas.microsoft.com/office/powerpoint/2010/main" val="1061591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6" name="Straight Arrow Connector 115">
            <a:extLst>
              <a:ext uri="{FF2B5EF4-FFF2-40B4-BE49-F238E27FC236}">
                <a16:creationId xmlns:a16="http://schemas.microsoft.com/office/drawing/2014/main" id="{55885482-1EA1-40E6-B02F-F939EB156FED}"/>
              </a:ext>
            </a:extLst>
          </p:cNvPr>
          <p:cNvCxnSpPr>
            <a:cxnSpLocks/>
          </p:cNvCxnSpPr>
          <p:nvPr/>
        </p:nvCxnSpPr>
        <p:spPr>
          <a:xfrm flipH="1">
            <a:off x="1213225" y="4662985"/>
            <a:ext cx="502010" cy="1"/>
          </a:xfrm>
          <a:prstGeom prst="straightConnector1">
            <a:avLst/>
          </a:prstGeom>
          <a:ln w="19050">
            <a:solidFill>
              <a:srgbClr val="002060"/>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327EC5B2-7ABE-4959-876B-6C0E4A5CD54C}"/>
              </a:ext>
            </a:extLst>
          </p:cNvPr>
          <p:cNvCxnSpPr>
            <a:cxnSpLocks/>
          </p:cNvCxnSpPr>
          <p:nvPr/>
        </p:nvCxnSpPr>
        <p:spPr>
          <a:xfrm flipH="1">
            <a:off x="1393694" y="3265663"/>
            <a:ext cx="502010" cy="1"/>
          </a:xfrm>
          <a:prstGeom prst="straightConnector1">
            <a:avLst/>
          </a:prstGeom>
          <a:ln w="19050">
            <a:solidFill>
              <a:srgbClr val="C62630"/>
            </a:solidFill>
            <a:tailEnd type="arrow"/>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473" y="-86571"/>
            <a:ext cx="9144000" cy="731520"/>
          </a:xfrm>
        </p:spPr>
        <p:txBody>
          <a:bodyPr>
            <a:normAutofit fontScale="90000"/>
          </a:bodyPr>
          <a:lstStyle/>
          <a:p>
            <a:r>
              <a:rPr lang="en-US" dirty="0">
                <a:latin typeface="+mn-lt"/>
                <a:ea typeface="Tahoma" panose="020B0604030504040204" pitchFamily="34" charset="0"/>
                <a:cs typeface="Tahoma" panose="020B0604030504040204" pitchFamily="34" charset="0"/>
              </a:rPr>
              <a:t>Instruments and Metrics</a:t>
            </a:r>
          </a:p>
        </p:txBody>
      </p:sp>
      <p:sp>
        <p:nvSpPr>
          <p:cNvPr id="5" name="Slide Number Placeholder 4"/>
          <p:cNvSpPr>
            <a:spLocks noGrp="1"/>
          </p:cNvSpPr>
          <p:nvPr>
            <p:ph type="sldNum" sz="quarter" idx="12"/>
          </p:nvPr>
        </p:nvSpPr>
        <p:spPr/>
        <p:txBody>
          <a:bodyPr/>
          <a:lstStyle/>
          <a:p>
            <a:fld id="{04F7EA0F-F264-4DBA-8450-109ED0C85B89}" type="slidenum">
              <a:rPr lang="en-US" smtClean="0"/>
              <a:t>28</a:t>
            </a:fld>
            <a:endParaRPr lang="en-US" dirty="0"/>
          </a:p>
        </p:txBody>
      </p:sp>
      <p:sp>
        <p:nvSpPr>
          <p:cNvPr id="31" name="Rectangle 30">
            <a:extLst>
              <a:ext uri="{FF2B5EF4-FFF2-40B4-BE49-F238E27FC236}">
                <a16:creationId xmlns:a16="http://schemas.microsoft.com/office/drawing/2014/main" id="{E28B5FC1-DDDF-4D5B-99C4-1F8E4594351D}"/>
              </a:ext>
            </a:extLst>
          </p:cNvPr>
          <p:cNvSpPr/>
          <p:nvPr/>
        </p:nvSpPr>
        <p:spPr>
          <a:xfrm>
            <a:off x="3897225" y="3129128"/>
            <a:ext cx="1346168" cy="838044"/>
          </a:xfrm>
          <a:prstGeom prst="rect">
            <a:avLst/>
          </a:prstGeom>
          <a:solidFill>
            <a:srgbClr val="009D50">
              <a:tint val="66000"/>
              <a:satMod val="160000"/>
            </a:srgbClr>
          </a:solidFill>
          <a:ln w="9525">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ea typeface="Tahoma" panose="020B0604030504040204" pitchFamily="34" charset="0"/>
                <a:cs typeface="Tahoma" panose="020B0604030504040204" pitchFamily="34" charset="0"/>
              </a:rPr>
              <a:t>Fiscal Accuracy (FA)  </a:t>
            </a:r>
          </a:p>
        </p:txBody>
      </p:sp>
      <p:sp>
        <p:nvSpPr>
          <p:cNvPr id="32" name="Rectangle 31">
            <a:extLst>
              <a:ext uri="{FF2B5EF4-FFF2-40B4-BE49-F238E27FC236}">
                <a16:creationId xmlns:a16="http://schemas.microsoft.com/office/drawing/2014/main" id="{88D1B693-428A-4896-B73A-9C1F7247CA15}"/>
              </a:ext>
            </a:extLst>
          </p:cNvPr>
          <p:cNvSpPr/>
          <p:nvPr/>
        </p:nvSpPr>
        <p:spPr>
          <a:xfrm>
            <a:off x="3897222" y="1201037"/>
            <a:ext cx="1346170" cy="1010452"/>
          </a:xfrm>
          <a:prstGeom prst="rect">
            <a:avLst/>
          </a:prstGeom>
          <a:solidFill>
            <a:schemeClr val="accent3">
              <a:lumMod val="50000"/>
              <a:tint val="66000"/>
              <a:satMod val="160000"/>
            </a:schemeClr>
          </a:solidFill>
          <a:ln w="9525">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ea typeface="Tahoma" panose="020B0604030504040204" pitchFamily="34" charset="0"/>
                <a:cs typeface="Tahoma" panose="020B0604030504040204" pitchFamily="34" charset="0"/>
              </a:rPr>
              <a:t>Entitlement Determination/ Rehabilitation Planning Accuracy (EDRPA)</a:t>
            </a:r>
          </a:p>
        </p:txBody>
      </p:sp>
      <p:sp>
        <p:nvSpPr>
          <p:cNvPr id="34" name="Rectangle 33">
            <a:extLst>
              <a:ext uri="{FF2B5EF4-FFF2-40B4-BE49-F238E27FC236}">
                <a16:creationId xmlns:a16="http://schemas.microsoft.com/office/drawing/2014/main" id="{504AC64A-DD3F-4767-B485-6E35979333A9}"/>
              </a:ext>
            </a:extLst>
          </p:cNvPr>
          <p:cNvSpPr/>
          <p:nvPr/>
        </p:nvSpPr>
        <p:spPr>
          <a:xfrm>
            <a:off x="3897225" y="2211489"/>
            <a:ext cx="1346167" cy="921288"/>
          </a:xfrm>
          <a:prstGeom prst="rect">
            <a:avLst/>
          </a:prstGeom>
          <a:solidFill>
            <a:srgbClr val="7030A0">
              <a:tint val="66000"/>
              <a:satMod val="160000"/>
            </a:srgbClr>
          </a:solidFill>
          <a:ln w="9525">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ea typeface="Tahoma" panose="020B0604030504040204" pitchFamily="34" charset="0"/>
                <a:cs typeface="Tahoma" panose="020B0604030504040204" pitchFamily="34" charset="0"/>
              </a:rPr>
              <a:t>Rehabilitation Service Delivery Accuracy (RSDA)</a:t>
            </a:r>
          </a:p>
        </p:txBody>
      </p:sp>
      <p:sp>
        <p:nvSpPr>
          <p:cNvPr id="38" name="Rectangle 37">
            <a:extLst>
              <a:ext uri="{FF2B5EF4-FFF2-40B4-BE49-F238E27FC236}">
                <a16:creationId xmlns:a16="http://schemas.microsoft.com/office/drawing/2014/main" id="{FD750961-E891-4E88-812F-FC14F9E52FCD}"/>
              </a:ext>
            </a:extLst>
          </p:cNvPr>
          <p:cNvSpPr/>
          <p:nvPr/>
        </p:nvSpPr>
        <p:spPr>
          <a:xfrm>
            <a:off x="3897224" y="3951122"/>
            <a:ext cx="1346169" cy="784668"/>
          </a:xfrm>
          <a:prstGeom prst="rect">
            <a:avLst/>
          </a:prstGeom>
          <a:solidFill>
            <a:schemeClr val="accent4">
              <a:lumMod val="75000"/>
              <a:tint val="66000"/>
              <a:satMod val="160000"/>
            </a:schemeClr>
          </a:solidFill>
          <a:ln w="9525">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ea typeface="Tahoma" panose="020B0604030504040204" pitchFamily="34" charset="0"/>
                <a:cs typeface="Tahoma" panose="020B0604030504040204" pitchFamily="34" charset="0"/>
              </a:rPr>
              <a:t>Case Closure Accuracy (CCA)</a:t>
            </a:r>
          </a:p>
        </p:txBody>
      </p:sp>
      <p:sp>
        <p:nvSpPr>
          <p:cNvPr id="40" name="Rectangle 39">
            <a:extLst>
              <a:ext uri="{FF2B5EF4-FFF2-40B4-BE49-F238E27FC236}">
                <a16:creationId xmlns:a16="http://schemas.microsoft.com/office/drawing/2014/main" id="{A5F84E54-0C1C-4877-B4CE-08B6286581C4}"/>
              </a:ext>
            </a:extLst>
          </p:cNvPr>
          <p:cNvSpPr/>
          <p:nvPr/>
        </p:nvSpPr>
        <p:spPr>
          <a:xfrm>
            <a:off x="3897224" y="4737435"/>
            <a:ext cx="1346169" cy="752570"/>
          </a:xfrm>
          <a:prstGeom prst="rect">
            <a:avLst/>
          </a:prstGeom>
          <a:solidFill>
            <a:srgbClr val="0077DA">
              <a:tint val="66000"/>
              <a:satMod val="160000"/>
            </a:srgbClr>
          </a:solidFill>
          <a:ln w="9525">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ea typeface="Tahoma" panose="020B0604030504040204" pitchFamily="34" charset="0"/>
                <a:cs typeface="Tahoma" panose="020B0604030504040204" pitchFamily="34" charset="0"/>
              </a:rPr>
              <a:t>Chapter 36 Accuracy </a:t>
            </a:r>
          </a:p>
          <a:p>
            <a:pPr algn="ctr"/>
            <a:r>
              <a:rPr lang="en-US" sz="1050" b="1" dirty="0">
                <a:solidFill>
                  <a:schemeClr val="tx1"/>
                </a:solidFill>
                <a:ea typeface="Tahoma" panose="020B0604030504040204" pitchFamily="34" charset="0"/>
                <a:cs typeface="Tahoma" panose="020B0604030504040204" pitchFamily="34" charset="0"/>
              </a:rPr>
              <a:t>(CH-36A)</a:t>
            </a:r>
          </a:p>
        </p:txBody>
      </p:sp>
      <p:sp>
        <p:nvSpPr>
          <p:cNvPr id="41" name="Rectangle 40">
            <a:extLst>
              <a:ext uri="{FF2B5EF4-FFF2-40B4-BE49-F238E27FC236}">
                <a16:creationId xmlns:a16="http://schemas.microsoft.com/office/drawing/2014/main" id="{D93A8AE5-5D4D-43BE-BFBC-C39E4E74F86A}"/>
              </a:ext>
            </a:extLst>
          </p:cNvPr>
          <p:cNvSpPr/>
          <p:nvPr/>
        </p:nvSpPr>
        <p:spPr>
          <a:xfrm>
            <a:off x="3897224" y="990600"/>
            <a:ext cx="1341711" cy="216440"/>
          </a:xfrm>
          <a:prstGeom prst="rect">
            <a:avLst/>
          </a:prstGeom>
          <a:noFill/>
          <a:ln w="19050">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ea typeface="Tahoma" panose="020B0604030504040204" pitchFamily="34" charset="0"/>
                <a:cs typeface="Tahoma" panose="020B0604030504040204" pitchFamily="34" charset="0"/>
              </a:rPr>
              <a:t>Instruments</a:t>
            </a:r>
          </a:p>
        </p:txBody>
      </p:sp>
      <p:sp>
        <p:nvSpPr>
          <p:cNvPr id="42" name="Rectangle 41">
            <a:extLst>
              <a:ext uri="{FF2B5EF4-FFF2-40B4-BE49-F238E27FC236}">
                <a16:creationId xmlns:a16="http://schemas.microsoft.com/office/drawing/2014/main" id="{039724D0-29A6-463F-BAD6-02D73C61C7C5}"/>
              </a:ext>
            </a:extLst>
          </p:cNvPr>
          <p:cNvSpPr/>
          <p:nvPr/>
        </p:nvSpPr>
        <p:spPr>
          <a:xfrm>
            <a:off x="5629547" y="1201038"/>
            <a:ext cx="1423911" cy="1010451"/>
          </a:xfrm>
          <a:prstGeom prst="rect">
            <a:avLst/>
          </a:prstGeom>
          <a:solidFill>
            <a:schemeClr val="accent3">
              <a:lumMod val="50000"/>
            </a:schemeClr>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sz="1050" b="1" dirty="0">
                <a:solidFill>
                  <a:schemeClr val="bg1"/>
                </a:solidFill>
                <a:ea typeface="Tahoma" panose="020B0604030504040204" pitchFamily="34" charset="0"/>
                <a:cs typeface="Tahoma" panose="020B0604030504040204" pitchFamily="34" charset="0"/>
              </a:rPr>
              <a:t>Entitlement Determination Accuracy (EDA)</a:t>
            </a:r>
          </a:p>
        </p:txBody>
      </p:sp>
      <p:sp>
        <p:nvSpPr>
          <p:cNvPr id="45" name="Rectangle 44">
            <a:extLst>
              <a:ext uri="{FF2B5EF4-FFF2-40B4-BE49-F238E27FC236}">
                <a16:creationId xmlns:a16="http://schemas.microsoft.com/office/drawing/2014/main" id="{9BD7EE65-75C1-43A9-833B-835C54420216}"/>
              </a:ext>
            </a:extLst>
          </p:cNvPr>
          <p:cNvSpPr/>
          <p:nvPr/>
        </p:nvSpPr>
        <p:spPr>
          <a:xfrm>
            <a:off x="5629547" y="3132778"/>
            <a:ext cx="1425086" cy="834394"/>
          </a:xfrm>
          <a:prstGeom prst="rect">
            <a:avLst/>
          </a:prstGeom>
          <a:solidFill>
            <a:srgbClr val="00B050"/>
          </a:solidFill>
          <a:ln w="3175"/>
          <a:effectLst/>
        </p:spPr>
        <p:style>
          <a:lnRef idx="1">
            <a:schemeClr val="dk1"/>
          </a:lnRef>
          <a:fillRef idx="2">
            <a:schemeClr val="dk1"/>
          </a:fillRef>
          <a:effectRef idx="1">
            <a:schemeClr val="dk1"/>
          </a:effectRef>
          <a:fontRef idx="minor">
            <a:schemeClr val="dk1"/>
          </a:fontRef>
        </p:style>
        <p:txBody>
          <a:bodyPr rtlCol="0" anchor="ctr"/>
          <a:lstStyle/>
          <a:p>
            <a:pPr algn="ctr"/>
            <a:r>
              <a:rPr lang="en-US" sz="1050" b="1" dirty="0">
                <a:solidFill>
                  <a:schemeClr val="bg1"/>
                </a:solidFill>
                <a:ea typeface="Tahoma" panose="020B0604030504040204" pitchFamily="34" charset="0"/>
                <a:cs typeface="Tahoma" panose="020B0604030504040204" pitchFamily="34" charset="0"/>
              </a:rPr>
              <a:t>Fiscal Accuracy</a:t>
            </a:r>
          </a:p>
        </p:txBody>
      </p:sp>
      <p:sp>
        <p:nvSpPr>
          <p:cNvPr id="46" name="Rectangle 45">
            <a:extLst>
              <a:ext uri="{FF2B5EF4-FFF2-40B4-BE49-F238E27FC236}">
                <a16:creationId xmlns:a16="http://schemas.microsoft.com/office/drawing/2014/main" id="{69817089-2DC8-4225-B220-11A49E462BFD}"/>
              </a:ext>
            </a:extLst>
          </p:cNvPr>
          <p:cNvSpPr/>
          <p:nvPr/>
        </p:nvSpPr>
        <p:spPr>
          <a:xfrm>
            <a:off x="5629548" y="3955584"/>
            <a:ext cx="1424763" cy="787160"/>
          </a:xfrm>
          <a:prstGeom prst="rect">
            <a:avLst/>
          </a:prstGeom>
          <a:solidFill>
            <a:schemeClr val="accent4">
              <a:lumMod val="75000"/>
            </a:schemeClr>
          </a:solidFill>
          <a:ln w="3175"/>
          <a:effectLst/>
        </p:spPr>
        <p:style>
          <a:lnRef idx="1">
            <a:schemeClr val="dk1"/>
          </a:lnRef>
          <a:fillRef idx="2">
            <a:schemeClr val="dk1"/>
          </a:fillRef>
          <a:effectRef idx="1">
            <a:schemeClr val="dk1"/>
          </a:effectRef>
          <a:fontRef idx="minor">
            <a:schemeClr val="dk1"/>
          </a:fontRef>
        </p:style>
        <p:txBody>
          <a:bodyPr rtlCol="0" anchor="ctr"/>
          <a:lstStyle/>
          <a:p>
            <a:pPr algn="ctr"/>
            <a:r>
              <a:rPr lang="en-US" sz="1050" b="1" dirty="0">
                <a:solidFill>
                  <a:schemeClr val="bg1"/>
                </a:solidFill>
                <a:ea typeface="Tahoma" panose="020B0604030504040204" pitchFamily="34" charset="0"/>
                <a:cs typeface="Tahoma" panose="020B0604030504040204" pitchFamily="34" charset="0"/>
              </a:rPr>
              <a:t>Program Outcome Accuracy (POA)</a:t>
            </a:r>
          </a:p>
        </p:txBody>
      </p:sp>
      <p:sp>
        <p:nvSpPr>
          <p:cNvPr id="48" name="Rectangle 47">
            <a:extLst>
              <a:ext uri="{FF2B5EF4-FFF2-40B4-BE49-F238E27FC236}">
                <a16:creationId xmlns:a16="http://schemas.microsoft.com/office/drawing/2014/main" id="{B3C9D4E4-C01B-488F-8201-9B971CE335E7}"/>
              </a:ext>
            </a:extLst>
          </p:cNvPr>
          <p:cNvSpPr/>
          <p:nvPr/>
        </p:nvSpPr>
        <p:spPr>
          <a:xfrm>
            <a:off x="5629549" y="4737435"/>
            <a:ext cx="1423908" cy="752570"/>
          </a:xfrm>
          <a:prstGeom prst="rect">
            <a:avLst/>
          </a:prstGeom>
          <a:solidFill>
            <a:srgbClr val="0077DA"/>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sz="1050" b="1" dirty="0">
                <a:solidFill>
                  <a:schemeClr val="bg1"/>
                </a:solidFill>
                <a:ea typeface="Tahoma" panose="020B0604030504040204" pitchFamily="34" charset="0"/>
                <a:cs typeface="Tahoma" panose="020B0604030504040204" pitchFamily="34" charset="0"/>
              </a:rPr>
              <a:t>CH-36A</a:t>
            </a:r>
          </a:p>
        </p:txBody>
      </p:sp>
      <p:cxnSp>
        <p:nvCxnSpPr>
          <p:cNvPr id="49" name="Straight Arrow Connector 48">
            <a:extLst>
              <a:ext uri="{FF2B5EF4-FFF2-40B4-BE49-F238E27FC236}">
                <a16:creationId xmlns:a16="http://schemas.microsoft.com/office/drawing/2014/main" id="{A7A201BB-A1FF-4DFE-AA35-B425E7EAF9AD}"/>
              </a:ext>
            </a:extLst>
          </p:cNvPr>
          <p:cNvCxnSpPr>
            <a:cxnSpLocks/>
            <a:stCxn id="32" idx="3"/>
            <a:endCxn id="42" idx="1"/>
          </p:cNvCxnSpPr>
          <p:nvPr/>
        </p:nvCxnSpPr>
        <p:spPr>
          <a:xfrm>
            <a:off x="5243392" y="1706263"/>
            <a:ext cx="386155" cy="1"/>
          </a:xfrm>
          <a:prstGeom prst="straightConnector1">
            <a:avLst/>
          </a:prstGeom>
          <a:ln w="19050">
            <a:solidFill>
              <a:schemeClr val="accent3">
                <a:lumMod val="50000"/>
              </a:schemeClr>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BD0DCD0-81D2-42B1-A846-C0C49A23D211}"/>
              </a:ext>
            </a:extLst>
          </p:cNvPr>
          <p:cNvCxnSpPr>
            <a:cxnSpLocks/>
            <a:stCxn id="31" idx="3"/>
            <a:endCxn id="45" idx="1"/>
          </p:cNvCxnSpPr>
          <p:nvPr/>
        </p:nvCxnSpPr>
        <p:spPr>
          <a:xfrm>
            <a:off x="5243393" y="3548150"/>
            <a:ext cx="386154" cy="1825"/>
          </a:xfrm>
          <a:prstGeom prst="straightConnector1">
            <a:avLst/>
          </a:prstGeom>
          <a:ln w="19050">
            <a:solidFill>
              <a:srgbClr val="00B050"/>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6C12A8F7-8DAA-4B05-B94B-4FD69C046FCB}"/>
              </a:ext>
            </a:extLst>
          </p:cNvPr>
          <p:cNvCxnSpPr>
            <a:cxnSpLocks/>
            <a:stCxn id="38" idx="3"/>
            <a:endCxn id="46" idx="1"/>
          </p:cNvCxnSpPr>
          <p:nvPr/>
        </p:nvCxnSpPr>
        <p:spPr>
          <a:xfrm>
            <a:off x="5243393" y="4343456"/>
            <a:ext cx="386155" cy="5708"/>
          </a:xfrm>
          <a:prstGeom prst="straightConnector1">
            <a:avLst/>
          </a:prstGeom>
          <a:ln w="19050">
            <a:solidFill>
              <a:schemeClr val="accent4">
                <a:lumMod val="75000"/>
              </a:schemeClr>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01CAFBAB-349F-452E-B11A-D734D0512DDF}"/>
              </a:ext>
            </a:extLst>
          </p:cNvPr>
          <p:cNvCxnSpPr>
            <a:cxnSpLocks/>
            <a:stCxn id="40" idx="3"/>
            <a:endCxn id="48" idx="1"/>
          </p:cNvCxnSpPr>
          <p:nvPr/>
        </p:nvCxnSpPr>
        <p:spPr>
          <a:xfrm>
            <a:off x="5243393" y="5113720"/>
            <a:ext cx="386156" cy="0"/>
          </a:xfrm>
          <a:prstGeom prst="straightConnector1">
            <a:avLst/>
          </a:prstGeom>
          <a:ln w="19050">
            <a:solidFill>
              <a:srgbClr val="0077DA"/>
            </a:solidFill>
            <a:tailEnd type="arrow"/>
          </a:ln>
          <a:effectLst/>
        </p:spPr>
        <p:style>
          <a:lnRef idx="1">
            <a:schemeClr val="accent1"/>
          </a:lnRef>
          <a:fillRef idx="0">
            <a:schemeClr val="accent1"/>
          </a:fillRef>
          <a:effectRef idx="0">
            <a:schemeClr val="accent1"/>
          </a:effectRef>
          <a:fontRef idx="minor">
            <a:schemeClr val="tx1"/>
          </a:fontRef>
        </p:style>
      </p:cxnSp>
      <p:sp>
        <p:nvSpPr>
          <p:cNvPr id="53" name="Left Brace 52">
            <a:extLst>
              <a:ext uri="{FF2B5EF4-FFF2-40B4-BE49-F238E27FC236}">
                <a16:creationId xmlns:a16="http://schemas.microsoft.com/office/drawing/2014/main" id="{1EB243CD-EA74-4470-B4D0-90EB02CC33B5}"/>
              </a:ext>
            </a:extLst>
          </p:cNvPr>
          <p:cNvSpPr/>
          <p:nvPr/>
        </p:nvSpPr>
        <p:spPr>
          <a:xfrm>
            <a:off x="3448349" y="1201038"/>
            <a:ext cx="443794" cy="3534752"/>
          </a:xfrm>
          <a:prstGeom prst="leftBrace">
            <a:avLst>
              <a:gd name="adj1" fmla="val 26693"/>
              <a:gd name="adj2" fmla="val 61786"/>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ea typeface="Tahoma" panose="020B0604030504040204" pitchFamily="34" charset="0"/>
              <a:cs typeface="Tahoma" panose="020B0604030504040204" pitchFamily="34" charset="0"/>
            </a:endParaRPr>
          </a:p>
        </p:txBody>
      </p:sp>
      <p:sp>
        <p:nvSpPr>
          <p:cNvPr id="54" name="Left Brace 53">
            <a:extLst>
              <a:ext uri="{FF2B5EF4-FFF2-40B4-BE49-F238E27FC236}">
                <a16:creationId xmlns:a16="http://schemas.microsoft.com/office/drawing/2014/main" id="{6D260492-7B6F-4B07-B0DD-3F77D19D69B3}"/>
              </a:ext>
            </a:extLst>
          </p:cNvPr>
          <p:cNvSpPr/>
          <p:nvPr/>
        </p:nvSpPr>
        <p:spPr>
          <a:xfrm>
            <a:off x="2711962" y="1201038"/>
            <a:ext cx="1166902" cy="4288967"/>
          </a:xfrm>
          <a:prstGeom prst="leftBrace">
            <a:avLst>
              <a:gd name="adj1" fmla="val 15044"/>
              <a:gd name="adj2" fmla="val 81504"/>
            </a:avLst>
          </a:prstGeom>
          <a:ln>
            <a:solidFill>
              <a:schemeClr val="tx2">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ea typeface="Tahoma" panose="020B0604030504040204" pitchFamily="34" charset="0"/>
              <a:cs typeface="Tahoma" panose="020B0604030504040204" pitchFamily="34" charset="0"/>
            </a:endParaRPr>
          </a:p>
        </p:txBody>
      </p:sp>
      <p:sp>
        <p:nvSpPr>
          <p:cNvPr id="55" name="Rectangle 54">
            <a:extLst>
              <a:ext uri="{FF2B5EF4-FFF2-40B4-BE49-F238E27FC236}">
                <a16:creationId xmlns:a16="http://schemas.microsoft.com/office/drawing/2014/main" id="{70AC97B7-5FDF-4068-80D3-BDE804411F75}"/>
              </a:ext>
            </a:extLst>
          </p:cNvPr>
          <p:cNvSpPr/>
          <p:nvPr/>
        </p:nvSpPr>
        <p:spPr>
          <a:xfrm>
            <a:off x="1588817" y="4238600"/>
            <a:ext cx="1104246" cy="791622"/>
          </a:xfrm>
          <a:prstGeom prst="rect">
            <a:avLst/>
          </a:prstGeom>
          <a:solidFill>
            <a:srgbClr val="00206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a:ea typeface="Tahoma" panose="020B0604030504040204" pitchFamily="34" charset="0"/>
                <a:cs typeface="Tahoma" panose="020B0604030504040204" pitchFamily="34" charset="0"/>
              </a:rPr>
              <a:t>Overall Accuracy</a:t>
            </a:r>
          </a:p>
        </p:txBody>
      </p:sp>
      <p:sp>
        <p:nvSpPr>
          <p:cNvPr id="57" name="Rectangle 56">
            <a:extLst>
              <a:ext uri="{FF2B5EF4-FFF2-40B4-BE49-F238E27FC236}">
                <a16:creationId xmlns:a16="http://schemas.microsoft.com/office/drawing/2014/main" id="{B50F9903-E38F-48F7-B475-0019FB7DB99C}"/>
              </a:ext>
            </a:extLst>
          </p:cNvPr>
          <p:cNvSpPr/>
          <p:nvPr/>
        </p:nvSpPr>
        <p:spPr>
          <a:xfrm>
            <a:off x="1761888" y="2749280"/>
            <a:ext cx="1663601" cy="103433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a:ea typeface="Tahoma" panose="020B0604030504040204" pitchFamily="34" charset="0"/>
                <a:cs typeface="Tahoma" panose="020B0604030504040204" pitchFamily="34" charset="0"/>
              </a:rPr>
              <a:t>Evaluation, Planning, Rehabilitation Services Accuracy (EPRSA)</a:t>
            </a:r>
          </a:p>
        </p:txBody>
      </p:sp>
      <p:sp>
        <p:nvSpPr>
          <p:cNvPr id="101" name="Star: 5 Points 100">
            <a:extLst>
              <a:ext uri="{FF2B5EF4-FFF2-40B4-BE49-F238E27FC236}">
                <a16:creationId xmlns:a16="http://schemas.microsoft.com/office/drawing/2014/main" id="{703C4A45-B08B-4602-B79B-C444B9E317FA}"/>
              </a:ext>
            </a:extLst>
          </p:cNvPr>
          <p:cNvSpPr/>
          <p:nvPr/>
        </p:nvSpPr>
        <p:spPr>
          <a:xfrm>
            <a:off x="6824857" y="3129128"/>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ea typeface="Tahoma" panose="020B0604030504040204" pitchFamily="34" charset="0"/>
              <a:cs typeface="Tahoma" panose="020B0604030504040204" pitchFamily="34" charset="0"/>
            </a:endParaRPr>
          </a:p>
        </p:txBody>
      </p:sp>
      <p:sp>
        <p:nvSpPr>
          <p:cNvPr id="102" name="Star: 5 Points 101">
            <a:extLst>
              <a:ext uri="{FF2B5EF4-FFF2-40B4-BE49-F238E27FC236}">
                <a16:creationId xmlns:a16="http://schemas.microsoft.com/office/drawing/2014/main" id="{BCFAC5B3-7E7C-4838-8BF0-764A82CDE937}"/>
              </a:ext>
            </a:extLst>
          </p:cNvPr>
          <p:cNvSpPr/>
          <p:nvPr/>
        </p:nvSpPr>
        <p:spPr>
          <a:xfrm>
            <a:off x="6824857" y="3967172"/>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ea typeface="Tahoma" panose="020B0604030504040204" pitchFamily="34" charset="0"/>
              <a:cs typeface="Tahoma" panose="020B0604030504040204" pitchFamily="34" charset="0"/>
            </a:endParaRPr>
          </a:p>
        </p:txBody>
      </p:sp>
      <p:sp>
        <p:nvSpPr>
          <p:cNvPr id="103" name="Star: 5 Points 102">
            <a:extLst>
              <a:ext uri="{FF2B5EF4-FFF2-40B4-BE49-F238E27FC236}">
                <a16:creationId xmlns:a16="http://schemas.microsoft.com/office/drawing/2014/main" id="{F906567F-B7CD-41B8-A73C-D653A692A3FC}"/>
              </a:ext>
            </a:extLst>
          </p:cNvPr>
          <p:cNvSpPr/>
          <p:nvPr/>
        </p:nvSpPr>
        <p:spPr>
          <a:xfrm>
            <a:off x="3177302" y="3519765"/>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ea typeface="Tahoma" panose="020B0604030504040204" pitchFamily="34" charset="0"/>
              <a:cs typeface="Tahoma" panose="020B0604030504040204" pitchFamily="34" charset="0"/>
            </a:endParaRPr>
          </a:p>
        </p:txBody>
      </p:sp>
      <p:sp>
        <p:nvSpPr>
          <p:cNvPr id="105" name="Rectangle 104">
            <a:extLst>
              <a:ext uri="{FF2B5EF4-FFF2-40B4-BE49-F238E27FC236}">
                <a16:creationId xmlns:a16="http://schemas.microsoft.com/office/drawing/2014/main" id="{AB2D9888-CE78-42EF-B001-7249FEDB234D}"/>
              </a:ext>
            </a:extLst>
          </p:cNvPr>
          <p:cNvSpPr/>
          <p:nvPr/>
        </p:nvSpPr>
        <p:spPr>
          <a:xfrm>
            <a:off x="7396555" y="1323917"/>
            <a:ext cx="1523412" cy="700098"/>
          </a:xfrm>
          <a:prstGeom prst="rect">
            <a:avLst/>
          </a:prstGeom>
          <a:ln w="12700">
            <a:solidFill>
              <a:schemeClr val="accent3">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Question 10 in the EDRPA review.</a:t>
            </a:r>
          </a:p>
          <a:p>
            <a:pPr algn="ctr"/>
            <a:endParaRPr lang="en-US" sz="1000" dirty="0">
              <a:ea typeface="Tahoma" panose="020B0604030504040204" pitchFamily="34" charset="0"/>
              <a:cs typeface="Tahoma" panose="020B0604030504040204" pitchFamily="34" charset="0"/>
            </a:endParaRPr>
          </a:p>
          <a:p>
            <a:pPr algn="ctr"/>
            <a:r>
              <a:rPr lang="en-US" sz="900" dirty="0">
                <a:ea typeface="Tahoma" panose="020B0604030504040204" pitchFamily="34" charset="0"/>
                <a:cs typeface="Tahoma" panose="020B0604030504040204" pitchFamily="34" charset="0"/>
              </a:rPr>
              <a:t>VRC Performance Standard</a:t>
            </a:r>
          </a:p>
        </p:txBody>
      </p:sp>
      <p:cxnSp>
        <p:nvCxnSpPr>
          <p:cNvPr id="106" name="Straight Arrow Connector 105">
            <a:extLst>
              <a:ext uri="{FF2B5EF4-FFF2-40B4-BE49-F238E27FC236}">
                <a16:creationId xmlns:a16="http://schemas.microsoft.com/office/drawing/2014/main" id="{8C4CB65C-83D3-41C1-9B3A-51A84C2F5E41}"/>
              </a:ext>
            </a:extLst>
          </p:cNvPr>
          <p:cNvCxnSpPr>
            <a:cxnSpLocks/>
          </p:cNvCxnSpPr>
          <p:nvPr/>
        </p:nvCxnSpPr>
        <p:spPr>
          <a:xfrm>
            <a:off x="7010400" y="1666743"/>
            <a:ext cx="386155" cy="1"/>
          </a:xfrm>
          <a:prstGeom prst="straightConnector1">
            <a:avLst/>
          </a:prstGeom>
          <a:ln w="19050">
            <a:solidFill>
              <a:schemeClr val="accent3">
                <a:lumMod val="50000"/>
              </a:schemeClr>
            </a:solidFill>
            <a:tailEnd type="arrow"/>
          </a:ln>
          <a:effectLst/>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B67F3645-5406-4D35-AA3A-655FC0560301}"/>
              </a:ext>
            </a:extLst>
          </p:cNvPr>
          <p:cNvSpPr/>
          <p:nvPr/>
        </p:nvSpPr>
        <p:spPr>
          <a:xfrm>
            <a:off x="7366952" y="3129128"/>
            <a:ext cx="1662494" cy="821991"/>
          </a:xfrm>
          <a:prstGeom prst="rect">
            <a:avLst/>
          </a:prstGeom>
          <a:ln w="12700">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All applicable questions in the FA review.</a:t>
            </a:r>
          </a:p>
          <a:p>
            <a:pPr algn="ctr"/>
            <a:endParaRPr lang="en-US" sz="1000" dirty="0">
              <a:ea typeface="Tahoma" panose="020B0604030504040204" pitchFamily="34" charset="0"/>
              <a:cs typeface="Tahoma" panose="020B0604030504040204" pitchFamily="34" charset="0"/>
            </a:endParaRPr>
          </a:p>
          <a:p>
            <a:pPr algn="ctr"/>
            <a:r>
              <a:rPr lang="en-US" sz="900" dirty="0">
                <a:ea typeface="Tahoma" panose="020B0604030504040204" pitchFamily="34" charset="0"/>
                <a:cs typeface="Tahoma" panose="020B0604030504040204" pitchFamily="34" charset="0"/>
              </a:rPr>
              <a:t>Dashboard, VREO, VRC, &amp; EC Performance Standard</a:t>
            </a:r>
          </a:p>
        </p:txBody>
      </p:sp>
      <p:cxnSp>
        <p:nvCxnSpPr>
          <p:cNvPr id="108" name="Straight Arrow Connector 107">
            <a:extLst>
              <a:ext uri="{FF2B5EF4-FFF2-40B4-BE49-F238E27FC236}">
                <a16:creationId xmlns:a16="http://schemas.microsoft.com/office/drawing/2014/main" id="{B6211987-E7B4-437D-A8D9-C209F6C9D27C}"/>
              </a:ext>
            </a:extLst>
          </p:cNvPr>
          <p:cNvCxnSpPr>
            <a:cxnSpLocks/>
          </p:cNvCxnSpPr>
          <p:nvPr/>
        </p:nvCxnSpPr>
        <p:spPr>
          <a:xfrm>
            <a:off x="6980798" y="3548150"/>
            <a:ext cx="386154" cy="1825"/>
          </a:xfrm>
          <a:prstGeom prst="straightConnector1">
            <a:avLst/>
          </a:prstGeom>
          <a:ln w="19050">
            <a:solidFill>
              <a:srgbClr val="00B050"/>
            </a:solidFill>
            <a:tailEnd type="arrow"/>
          </a:ln>
          <a:effectLst/>
        </p:spPr>
        <p:style>
          <a:lnRef idx="1">
            <a:schemeClr val="accent1"/>
          </a:lnRef>
          <a:fillRef idx="0">
            <a:schemeClr val="accent1"/>
          </a:fillRef>
          <a:effectRef idx="0">
            <a:schemeClr val="accent1"/>
          </a:effectRef>
          <a:fontRef idx="minor">
            <a:schemeClr val="tx1"/>
          </a:fontRef>
        </p:style>
      </p:cxnSp>
      <p:sp>
        <p:nvSpPr>
          <p:cNvPr id="109" name="Rectangle 108">
            <a:extLst>
              <a:ext uri="{FF2B5EF4-FFF2-40B4-BE49-F238E27FC236}">
                <a16:creationId xmlns:a16="http://schemas.microsoft.com/office/drawing/2014/main" id="{57247B12-82AC-4532-A810-3405CC455097}"/>
              </a:ext>
            </a:extLst>
          </p:cNvPr>
          <p:cNvSpPr/>
          <p:nvPr/>
        </p:nvSpPr>
        <p:spPr>
          <a:xfrm>
            <a:off x="7362825" y="4764945"/>
            <a:ext cx="1662494" cy="752570"/>
          </a:xfrm>
          <a:prstGeom prst="rect">
            <a:avLst/>
          </a:prstGeom>
          <a:ln w="12700">
            <a:solidFill>
              <a:schemeClr val="tx2">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All applicable questions in the CH-36A review.</a:t>
            </a:r>
          </a:p>
          <a:p>
            <a:pPr algn="ctr"/>
            <a:endParaRPr lang="en-US" sz="1000" dirty="0">
              <a:ea typeface="Tahoma" panose="020B0604030504040204" pitchFamily="34" charset="0"/>
              <a:cs typeface="Tahoma" panose="020B0604030504040204" pitchFamily="34" charset="0"/>
            </a:endParaRPr>
          </a:p>
          <a:p>
            <a:pPr algn="ctr"/>
            <a:r>
              <a:rPr lang="en-US" sz="1000" dirty="0">
                <a:ea typeface="Tahoma" panose="020B0604030504040204" pitchFamily="34" charset="0"/>
                <a:cs typeface="Tahoma" panose="020B0604030504040204" pitchFamily="34" charset="0"/>
              </a:rPr>
              <a:t>VRC Performance Standard</a:t>
            </a:r>
          </a:p>
        </p:txBody>
      </p:sp>
      <p:sp>
        <p:nvSpPr>
          <p:cNvPr id="110" name="Rectangle 109">
            <a:extLst>
              <a:ext uri="{FF2B5EF4-FFF2-40B4-BE49-F238E27FC236}">
                <a16:creationId xmlns:a16="http://schemas.microsoft.com/office/drawing/2014/main" id="{EB5555A9-76A5-4E53-BD46-BD107566E7A1}"/>
              </a:ext>
            </a:extLst>
          </p:cNvPr>
          <p:cNvSpPr/>
          <p:nvPr/>
        </p:nvSpPr>
        <p:spPr>
          <a:xfrm>
            <a:off x="7362826" y="3976891"/>
            <a:ext cx="1657350" cy="760544"/>
          </a:xfrm>
          <a:prstGeom prst="rect">
            <a:avLst/>
          </a:prstGeom>
          <a:ln w="12700">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Questions 13, 14, and 15 in the CCA review.</a:t>
            </a:r>
          </a:p>
          <a:p>
            <a:pPr algn="ctr"/>
            <a:endParaRPr lang="en-US" sz="1000" dirty="0">
              <a:ea typeface="Tahoma" panose="020B0604030504040204" pitchFamily="34" charset="0"/>
              <a:cs typeface="Tahoma" panose="020B0604030504040204" pitchFamily="34" charset="0"/>
            </a:endParaRPr>
          </a:p>
          <a:p>
            <a:pPr algn="ctr"/>
            <a:r>
              <a:rPr lang="en-US" sz="900" dirty="0">
                <a:ea typeface="Tahoma" panose="020B0604030504040204" pitchFamily="34" charset="0"/>
                <a:cs typeface="Tahoma" panose="020B0604030504040204" pitchFamily="34" charset="0"/>
              </a:rPr>
              <a:t>Dashboard &amp; VREO Performance Standard</a:t>
            </a:r>
          </a:p>
        </p:txBody>
      </p:sp>
      <p:cxnSp>
        <p:nvCxnSpPr>
          <p:cNvPr id="111" name="Straight Arrow Connector 110">
            <a:extLst>
              <a:ext uri="{FF2B5EF4-FFF2-40B4-BE49-F238E27FC236}">
                <a16:creationId xmlns:a16="http://schemas.microsoft.com/office/drawing/2014/main" id="{23F008CE-57D0-4073-83EC-471CFE3E2963}"/>
              </a:ext>
            </a:extLst>
          </p:cNvPr>
          <p:cNvCxnSpPr>
            <a:cxnSpLocks/>
          </p:cNvCxnSpPr>
          <p:nvPr/>
        </p:nvCxnSpPr>
        <p:spPr>
          <a:xfrm>
            <a:off x="6994077" y="4353037"/>
            <a:ext cx="386155" cy="5708"/>
          </a:xfrm>
          <a:prstGeom prst="straightConnector1">
            <a:avLst/>
          </a:prstGeom>
          <a:ln w="19050">
            <a:solidFill>
              <a:schemeClr val="accent4">
                <a:lumMod val="75000"/>
              </a:schemeClr>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ED2456B3-C516-4D2C-854D-70AC23D980C6}"/>
              </a:ext>
            </a:extLst>
          </p:cNvPr>
          <p:cNvCxnSpPr>
            <a:cxnSpLocks/>
          </p:cNvCxnSpPr>
          <p:nvPr/>
        </p:nvCxnSpPr>
        <p:spPr>
          <a:xfrm>
            <a:off x="6994077" y="5123301"/>
            <a:ext cx="386156" cy="0"/>
          </a:xfrm>
          <a:prstGeom prst="straightConnector1">
            <a:avLst/>
          </a:prstGeom>
          <a:ln w="19050">
            <a:solidFill>
              <a:srgbClr val="0077DA"/>
            </a:solidFill>
            <a:tailEnd type="arrow"/>
          </a:ln>
          <a:effectLst/>
        </p:spPr>
        <p:style>
          <a:lnRef idx="1">
            <a:schemeClr val="accent1"/>
          </a:lnRef>
          <a:fillRef idx="0">
            <a:schemeClr val="accent1"/>
          </a:fillRef>
          <a:effectRef idx="0">
            <a:schemeClr val="accent1"/>
          </a:effectRef>
          <a:fontRef idx="minor">
            <a:schemeClr val="tx1"/>
          </a:fontRef>
        </p:style>
      </p:cxnSp>
      <p:sp>
        <p:nvSpPr>
          <p:cNvPr id="113" name="Rectangle 112">
            <a:extLst>
              <a:ext uri="{FF2B5EF4-FFF2-40B4-BE49-F238E27FC236}">
                <a16:creationId xmlns:a16="http://schemas.microsoft.com/office/drawing/2014/main" id="{8D020F7B-E909-4868-85BD-152168EC642D}"/>
              </a:ext>
            </a:extLst>
          </p:cNvPr>
          <p:cNvSpPr/>
          <p:nvPr/>
        </p:nvSpPr>
        <p:spPr>
          <a:xfrm>
            <a:off x="118681" y="4238600"/>
            <a:ext cx="1083981" cy="791622"/>
          </a:xfrm>
          <a:prstGeom prst="rect">
            <a:avLst/>
          </a:prstGeom>
          <a:noFill/>
          <a:ln w="12700">
            <a:solidFill>
              <a:srgbClr val="002F5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All applicable questions in all CH31 &amp; CH36</a:t>
            </a:r>
          </a:p>
          <a:p>
            <a:pPr algn="ctr"/>
            <a:r>
              <a:rPr lang="en-US" sz="1000" dirty="0">
                <a:ea typeface="Tahoma" panose="020B0604030504040204" pitchFamily="34" charset="0"/>
                <a:cs typeface="Tahoma" panose="020B0604030504040204" pitchFamily="34" charset="0"/>
              </a:rPr>
              <a:t>reviews.</a:t>
            </a:r>
          </a:p>
        </p:txBody>
      </p:sp>
      <p:sp>
        <p:nvSpPr>
          <p:cNvPr id="114" name="Rectangle 113">
            <a:extLst>
              <a:ext uri="{FF2B5EF4-FFF2-40B4-BE49-F238E27FC236}">
                <a16:creationId xmlns:a16="http://schemas.microsoft.com/office/drawing/2014/main" id="{FEDAC692-6B7A-4B07-8921-A1ED8D58175E}"/>
              </a:ext>
            </a:extLst>
          </p:cNvPr>
          <p:cNvSpPr/>
          <p:nvPr/>
        </p:nvSpPr>
        <p:spPr>
          <a:xfrm>
            <a:off x="166490" y="2514603"/>
            <a:ext cx="1213271" cy="1268225"/>
          </a:xfrm>
          <a:prstGeom prst="rect">
            <a:avLst/>
          </a:prstGeom>
          <a:noFill/>
          <a:ln w="12700">
            <a:solidFill>
              <a:srgbClr val="C6263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ea typeface="Tahoma" panose="020B0604030504040204" pitchFamily="34" charset="0"/>
                <a:cs typeface="Tahoma" panose="020B0604030504040204" pitchFamily="34" charset="0"/>
              </a:rPr>
              <a:t>All applicable questions in all CH31 reviews.</a:t>
            </a:r>
          </a:p>
          <a:p>
            <a:pPr algn="ctr"/>
            <a:endParaRPr lang="en-US" sz="900" dirty="0">
              <a:ea typeface="Tahoma" panose="020B0604030504040204" pitchFamily="34" charset="0"/>
              <a:cs typeface="Tahoma" panose="020B0604030504040204" pitchFamily="34" charset="0"/>
            </a:endParaRPr>
          </a:p>
          <a:p>
            <a:pPr algn="ctr"/>
            <a:r>
              <a:rPr lang="en-US" sz="900" dirty="0">
                <a:ea typeface="Tahoma" panose="020B0604030504040204" pitchFamily="34" charset="0"/>
                <a:cs typeface="Tahoma" panose="020B0604030504040204" pitchFamily="34" charset="0"/>
              </a:rPr>
              <a:t>Dashboard, VREO, VRC, &amp; EC Performance Standard</a:t>
            </a:r>
          </a:p>
        </p:txBody>
      </p:sp>
      <p:grpSp>
        <p:nvGrpSpPr>
          <p:cNvPr id="117" name="Group 116">
            <a:extLst>
              <a:ext uri="{FF2B5EF4-FFF2-40B4-BE49-F238E27FC236}">
                <a16:creationId xmlns:a16="http://schemas.microsoft.com/office/drawing/2014/main" id="{FADC148B-92CA-4390-9B62-217CA61A4DEA}"/>
              </a:ext>
            </a:extLst>
          </p:cNvPr>
          <p:cNvGrpSpPr/>
          <p:nvPr/>
        </p:nvGrpSpPr>
        <p:grpSpPr>
          <a:xfrm>
            <a:off x="6477000" y="5824580"/>
            <a:ext cx="2594430" cy="276999"/>
            <a:chOff x="5867400" y="5854859"/>
            <a:chExt cx="2133600" cy="276999"/>
          </a:xfrm>
        </p:grpSpPr>
        <p:sp>
          <p:nvSpPr>
            <p:cNvPr id="118" name="Star: 5 Points 117">
              <a:extLst>
                <a:ext uri="{FF2B5EF4-FFF2-40B4-BE49-F238E27FC236}">
                  <a16:creationId xmlns:a16="http://schemas.microsoft.com/office/drawing/2014/main" id="{284CA9C8-1F79-4014-9380-F2708C72AA8E}"/>
                </a:ext>
              </a:extLst>
            </p:cNvPr>
            <p:cNvSpPr/>
            <p:nvPr/>
          </p:nvSpPr>
          <p:spPr>
            <a:xfrm>
              <a:off x="5867400" y="5854859"/>
              <a:ext cx="228600" cy="216440"/>
            </a:xfrm>
            <a:prstGeom prst="star5">
              <a:avLst/>
            </a:prstGeom>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a typeface="Tahoma" panose="020B0604030504040204" pitchFamily="34" charset="0"/>
                <a:cs typeface="Tahoma" panose="020B0604030504040204" pitchFamily="34" charset="0"/>
              </a:endParaRPr>
            </a:p>
          </p:txBody>
        </p:sp>
        <p:sp>
          <p:nvSpPr>
            <p:cNvPr id="119" name="TextBox 118">
              <a:extLst>
                <a:ext uri="{FF2B5EF4-FFF2-40B4-BE49-F238E27FC236}">
                  <a16:creationId xmlns:a16="http://schemas.microsoft.com/office/drawing/2014/main" id="{1D02EC43-0424-431E-A5D8-260A4236608A}"/>
                </a:ext>
              </a:extLst>
            </p:cNvPr>
            <p:cNvSpPr txBox="1"/>
            <p:nvPr/>
          </p:nvSpPr>
          <p:spPr>
            <a:xfrm>
              <a:off x="6045653" y="5854859"/>
              <a:ext cx="1955347"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 On the Director’s Dashboard</a:t>
              </a:r>
            </a:p>
          </p:txBody>
        </p:sp>
      </p:grpSp>
    </p:spTree>
    <p:extLst>
      <p:ext uri="{BB962C8B-B14F-4D97-AF65-F5344CB8AC3E}">
        <p14:creationId xmlns:p14="http://schemas.microsoft.com/office/powerpoint/2010/main" val="2234445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6A338FF-5267-43EC-B268-4CE23D3A0091}"/>
              </a:ext>
            </a:extLst>
          </p:cNvPr>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
        <p:nvSpPr>
          <p:cNvPr id="4" name="Title 3">
            <a:extLst>
              <a:ext uri="{FF2B5EF4-FFF2-40B4-BE49-F238E27FC236}">
                <a16:creationId xmlns:a16="http://schemas.microsoft.com/office/drawing/2014/main" id="{12EE218E-0767-4D8B-82B9-CC5CD640A0F5}"/>
              </a:ext>
            </a:extLst>
          </p:cNvPr>
          <p:cNvSpPr>
            <a:spLocks noGrp="1"/>
          </p:cNvSpPr>
          <p:nvPr>
            <p:ph type="title"/>
          </p:nvPr>
        </p:nvSpPr>
        <p:spPr/>
        <p:txBody>
          <a:bodyPr>
            <a:normAutofit fontScale="90000"/>
          </a:bodyPr>
          <a:lstStyle/>
          <a:p>
            <a:r>
              <a:rPr lang="en-US" dirty="0">
                <a:latin typeface="+mn-lt"/>
                <a:ea typeface="Tahoma" panose="020B0604030504040204" pitchFamily="34" charset="0"/>
                <a:cs typeface="Tahoma" panose="020B0604030504040204" pitchFamily="34" charset="0"/>
              </a:rPr>
              <a:t>QAWeb</a:t>
            </a:r>
          </a:p>
        </p:txBody>
      </p:sp>
      <p:sp>
        <p:nvSpPr>
          <p:cNvPr id="5" name="Rectangle 4">
            <a:extLst>
              <a:ext uri="{FF2B5EF4-FFF2-40B4-BE49-F238E27FC236}">
                <a16:creationId xmlns:a16="http://schemas.microsoft.com/office/drawing/2014/main" id="{603AB5E6-3D30-49F2-99AE-2A83CCB6DE5E}"/>
              </a:ext>
            </a:extLst>
          </p:cNvPr>
          <p:cNvSpPr/>
          <p:nvPr/>
        </p:nvSpPr>
        <p:spPr>
          <a:xfrm>
            <a:off x="304800" y="914400"/>
            <a:ext cx="8534400" cy="487680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QAWeb </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Used to record results of STAR reviews since 2014</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Local QA reviews will be recorded in QAWeb as of September 2019</a:t>
            </a:r>
          </a:p>
          <a:p>
            <a:pPr marL="342900"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Cases will be loaded into QAWeb by the STAR Team</a:t>
            </a:r>
          </a:p>
          <a:p>
            <a:pPr marL="342900"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ROs will have access to reports</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Local reports for individual case managers</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National reports on completed review sessions</a:t>
            </a:r>
          </a:p>
          <a:p>
            <a:pPr marL="342900"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Training in the use of QAWeb </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Will be provided for those who complete Local QA reviews</a:t>
            </a:r>
          </a:p>
          <a:p>
            <a:pPr marL="800100" lvl="1" indent="-34290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QAWeb training will be held in July 2019</a:t>
            </a:r>
          </a:p>
          <a:p>
            <a:pPr marL="342900"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Access will be requested through Common Security Employee Manager (CSEM)</a:t>
            </a:r>
          </a:p>
        </p:txBody>
      </p:sp>
    </p:spTree>
    <p:extLst>
      <p:ext uri="{BB962C8B-B14F-4D97-AF65-F5344CB8AC3E}">
        <p14:creationId xmlns:p14="http://schemas.microsoft.com/office/powerpoint/2010/main" val="58275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D40F1F-C6CA-4C49-9B36-D8570ED3F056}"/>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C61EBF79-E04A-44AF-AC68-409016D96A91}"/>
              </a:ext>
            </a:extLst>
          </p:cNvPr>
          <p:cNvSpPr>
            <a:spLocks noGrp="1"/>
          </p:cNvSpPr>
          <p:nvPr>
            <p:ph type="title"/>
          </p:nvPr>
        </p:nvSpPr>
        <p:spPr/>
        <p:txBody>
          <a:bodyPr>
            <a:normAutofit fontScale="90000"/>
          </a:bodyPr>
          <a:lstStyle/>
          <a:p>
            <a:r>
              <a:rPr lang="en-US" dirty="0"/>
              <a:t>Agenda</a:t>
            </a:r>
          </a:p>
        </p:txBody>
      </p:sp>
      <p:sp>
        <p:nvSpPr>
          <p:cNvPr id="5" name="Rectangle 4">
            <a:extLst>
              <a:ext uri="{FF2B5EF4-FFF2-40B4-BE49-F238E27FC236}">
                <a16:creationId xmlns:a16="http://schemas.microsoft.com/office/drawing/2014/main" id="{AAB0C8DC-FE9C-4EAB-84BC-52825D03E6E9}"/>
              </a:ext>
            </a:extLst>
          </p:cNvPr>
          <p:cNvSpPr/>
          <p:nvPr/>
        </p:nvSpPr>
        <p:spPr>
          <a:xfrm>
            <a:off x="1371600" y="1295400"/>
            <a:ext cx="6400800" cy="4267200"/>
          </a:xfrm>
          <a:prstGeom prst="rect">
            <a:avLst/>
          </a:prstGeom>
          <a:no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3200" dirty="0">
                <a:solidFill>
                  <a:schemeClr val="tx1"/>
                </a:solidFill>
              </a:rPr>
              <a:t>Purpose of QA Transformation</a:t>
            </a:r>
          </a:p>
          <a:p>
            <a:pPr marL="342900" indent="-342900">
              <a:buFont typeface="Arial" panose="020B0604020202020204" pitchFamily="34" charset="0"/>
              <a:buChar char="•"/>
            </a:pPr>
            <a:r>
              <a:rPr lang="en-US" sz="3200" dirty="0">
                <a:solidFill>
                  <a:schemeClr val="tx1"/>
                </a:solidFill>
              </a:rPr>
              <a:t>Sampling Methodology</a:t>
            </a:r>
          </a:p>
          <a:p>
            <a:pPr marL="342900" indent="-342900">
              <a:buFont typeface="Arial" panose="020B0604020202020204" pitchFamily="34" charset="0"/>
              <a:buChar char="•"/>
            </a:pPr>
            <a:r>
              <a:rPr lang="en-US" sz="3200" dirty="0">
                <a:solidFill>
                  <a:schemeClr val="tx1"/>
                </a:solidFill>
              </a:rPr>
              <a:t>Selection Criteria and Scope</a:t>
            </a:r>
          </a:p>
          <a:p>
            <a:pPr marL="342900" indent="-342900">
              <a:buFont typeface="Arial" panose="020B0604020202020204" pitchFamily="34" charset="0"/>
              <a:buChar char="•"/>
            </a:pPr>
            <a:r>
              <a:rPr lang="en-US" sz="3200" dirty="0">
                <a:solidFill>
                  <a:schemeClr val="tx1"/>
                </a:solidFill>
              </a:rPr>
              <a:t>Reviews</a:t>
            </a:r>
          </a:p>
          <a:p>
            <a:pPr marL="342900" indent="-342900">
              <a:buFont typeface="Arial" panose="020B0604020202020204" pitchFamily="34" charset="0"/>
              <a:buChar char="•"/>
            </a:pPr>
            <a:r>
              <a:rPr lang="en-US" sz="3200" dirty="0">
                <a:solidFill>
                  <a:schemeClr val="tx1"/>
                </a:solidFill>
              </a:rPr>
              <a:t>SOPs</a:t>
            </a:r>
          </a:p>
          <a:p>
            <a:pPr marL="342900" indent="-342900">
              <a:buFont typeface="Arial" panose="020B0604020202020204" pitchFamily="34" charset="0"/>
              <a:buChar char="•"/>
            </a:pPr>
            <a:r>
              <a:rPr lang="en-US" sz="3200" dirty="0">
                <a:solidFill>
                  <a:schemeClr val="tx1"/>
                </a:solidFill>
              </a:rPr>
              <a:t>Scoring Methodology</a:t>
            </a:r>
          </a:p>
          <a:p>
            <a:pPr marL="342900" indent="-342900">
              <a:buFont typeface="Arial" panose="020B0604020202020204" pitchFamily="34" charset="0"/>
              <a:buChar char="•"/>
            </a:pPr>
            <a:r>
              <a:rPr lang="en-US" sz="3200" dirty="0">
                <a:solidFill>
                  <a:schemeClr val="tx1"/>
                </a:solidFill>
              </a:rPr>
              <a:t>Metrics</a:t>
            </a:r>
          </a:p>
          <a:p>
            <a:pPr marL="342900" indent="-342900">
              <a:buFont typeface="Arial" panose="020B0604020202020204" pitchFamily="34" charset="0"/>
              <a:buChar char="•"/>
            </a:pPr>
            <a:r>
              <a:rPr lang="en-US" sz="3200" dirty="0">
                <a:solidFill>
                  <a:schemeClr val="tx1"/>
                </a:solidFill>
              </a:rPr>
              <a:t>QAWeb</a:t>
            </a:r>
          </a:p>
        </p:txBody>
      </p:sp>
    </p:spTree>
    <p:extLst>
      <p:ext uri="{BB962C8B-B14F-4D97-AF65-F5344CB8AC3E}">
        <p14:creationId xmlns:p14="http://schemas.microsoft.com/office/powerpoint/2010/main" val="787910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2ABF1BD-01B5-4DC4-BDCA-5A2906D87805}"/>
              </a:ext>
            </a:extLst>
          </p:cNvPr>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
        <p:nvSpPr>
          <p:cNvPr id="4" name="Title 3">
            <a:extLst>
              <a:ext uri="{FF2B5EF4-FFF2-40B4-BE49-F238E27FC236}">
                <a16:creationId xmlns:a16="http://schemas.microsoft.com/office/drawing/2014/main" id="{03853FBD-A62C-4D6E-9DD3-1E828BF19083}"/>
              </a:ext>
            </a:extLst>
          </p:cNvPr>
          <p:cNvSpPr>
            <a:spLocks noGrp="1"/>
          </p:cNvSpPr>
          <p:nvPr>
            <p:ph type="title"/>
          </p:nvPr>
        </p:nvSpPr>
        <p:spPr/>
        <p:txBody>
          <a:bodyPr>
            <a:normAutofit fontScale="90000"/>
          </a:bodyPr>
          <a:lstStyle/>
          <a:p>
            <a:r>
              <a:rPr lang="en-US" dirty="0">
                <a:latin typeface="+mn-lt"/>
                <a:ea typeface="Tahoma" panose="020B0604030504040204" pitchFamily="34" charset="0"/>
                <a:cs typeface="Tahoma" panose="020B0604030504040204" pitchFamily="34" charset="0"/>
              </a:rPr>
              <a:t>QA Process Overview</a:t>
            </a:r>
          </a:p>
        </p:txBody>
      </p:sp>
      <p:sp>
        <p:nvSpPr>
          <p:cNvPr id="9" name="Rectangle 8">
            <a:extLst>
              <a:ext uri="{FF2B5EF4-FFF2-40B4-BE49-F238E27FC236}">
                <a16:creationId xmlns:a16="http://schemas.microsoft.com/office/drawing/2014/main" id="{13530690-0F5C-4067-892E-24F656138CA0}"/>
              </a:ext>
            </a:extLst>
          </p:cNvPr>
          <p:cNvSpPr/>
          <p:nvPr/>
        </p:nvSpPr>
        <p:spPr>
          <a:xfrm>
            <a:off x="304800" y="762001"/>
            <a:ext cx="8519160" cy="5257800"/>
          </a:xfrm>
          <a:prstGeom prst="rect">
            <a:avLst/>
          </a:prstGeom>
          <a:noFill/>
          <a:ln w="28575"/>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endParaRPr lang="en-US" sz="240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Business Rules for QA Sampling</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Revised as needed, each Fiscal Year</a:t>
            </a:r>
          </a:p>
          <a:p>
            <a:pPr marL="342900"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Monthly case selection</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National STAR</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Local QA</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Lists are posted to the VR&amp;E STAR SharePoint</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Email notification is sent to the ROs</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Cases are randomly assigned to QA Reviewers</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Results posted, end of each month, on STAR SharePoint</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CER folders are returned to RO</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Scores are provided to PA&amp;I for posting to Dashboard</a:t>
            </a:r>
          </a:p>
          <a:p>
            <a:pPr marL="800100" lvl="1" indent="-34290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Cases with paper CER folders must be sent to the STAR Office by the Due Date</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Please include a list of all cases that are included in the box.  </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If cases have been closed and scanned, please include  these on the list as well, annotating the case is in VBMS.</a:t>
            </a:r>
          </a:p>
          <a:p>
            <a:pPr marL="800100" lvl="1" indent="-34290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If there will be a delay, please email the reason and expected arrival date to the </a:t>
            </a:r>
            <a:r>
              <a:rPr lang="en-US" sz="1600" dirty="0">
                <a:solidFill>
                  <a:srgbClr val="3170FD"/>
                </a:solidFill>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QA Mailbox.</a:t>
            </a:r>
            <a:endParaRPr lang="en-US" sz="1600" dirty="0">
              <a:solidFill>
                <a:srgbClr val="3170FD"/>
              </a:solidFill>
              <a:ea typeface="Tahoma" panose="020B0604030504040204" pitchFamily="34" charset="0"/>
              <a:cs typeface="Tahoma" panose="020B0604030504040204" pitchFamily="34" charset="0"/>
            </a:endParaRPr>
          </a:p>
          <a:p>
            <a:pPr marL="342900" indent="-342900">
              <a:buFont typeface="Arial" panose="020B0604020202020204" pitchFamily="34" charset="0"/>
              <a:buChar char="•"/>
            </a:pPr>
            <a:endParaRPr lang="en-US" sz="2400" dirty="0">
              <a:solidFill>
                <a:schemeClr val="tx1"/>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47078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B26509-2CEC-46DF-8287-15DDD6CD2D29}"/>
              </a:ext>
            </a:extLst>
          </p:cNvPr>
          <p:cNvSpPr>
            <a:spLocks noGrp="1"/>
          </p:cNvSpPr>
          <p:nvPr>
            <p:ph type="sldNum" sz="quarter" idx="12"/>
          </p:nvPr>
        </p:nvSpPr>
        <p:spPr/>
        <p:txBody>
          <a:bodyPr/>
          <a:lstStyle/>
          <a:p>
            <a:fld id="{D983F1FA-211D-3044-9E35-958DFBC26156}" type="slidenum">
              <a:rPr lang="en-US" smtClean="0">
                <a:solidFill>
                  <a:prstClr val="white"/>
                </a:solidFill>
              </a:rPr>
              <a:pPr/>
              <a:t>31</a:t>
            </a:fld>
            <a:endParaRPr lang="en-US" dirty="0">
              <a:solidFill>
                <a:prstClr val="white"/>
              </a:solidFill>
            </a:endParaRPr>
          </a:p>
        </p:txBody>
      </p:sp>
      <p:sp>
        <p:nvSpPr>
          <p:cNvPr id="4" name="Title 3">
            <a:extLst>
              <a:ext uri="{FF2B5EF4-FFF2-40B4-BE49-F238E27FC236}">
                <a16:creationId xmlns:a16="http://schemas.microsoft.com/office/drawing/2014/main" id="{AA8DA99D-E0D2-4D3C-89A0-48E72A9B043F}"/>
              </a:ext>
            </a:extLst>
          </p:cNvPr>
          <p:cNvSpPr>
            <a:spLocks noGrp="1"/>
          </p:cNvSpPr>
          <p:nvPr>
            <p:ph type="title"/>
          </p:nvPr>
        </p:nvSpPr>
        <p:spPr/>
        <p:txBody>
          <a:bodyPr>
            <a:noAutofit/>
          </a:bodyPr>
          <a:lstStyle/>
          <a:p>
            <a:r>
              <a:rPr lang="en-US" sz="4000" dirty="0">
                <a:latin typeface="+mn-lt"/>
                <a:ea typeface="Tahoma" panose="020B0604030504040204" pitchFamily="34" charset="0"/>
                <a:cs typeface="Tahoma" panose="020B0604030504040204" pitchFamily="34" charset="0"/>
              </a:rPr>
              <a:t>Reminder Regarding Changes to Cases</a:t>
            </a:r>
          </a:p>
        </p:txBody>
      </p:sp>
      <p:sp>
        <p:nvSpPr>
          <p:cNvPr id="5" name="Rectangle 4">
            <a:extLst>
              <a:ext uri="{FF2B5EF4-FFF2-40B4-BE49-F238E27FC236}">
                <a16:creationId xmlns:a16="http://schemas.microsoft.com/office/drawing/2014/main" id="{B2A63699-A933-4278-8347-60E6FD3E9084}"/>
              </a:ext>
            </a:extLst>
          </p:cNvPr>
          <p:cNvSpPr/>
          <p:nvPr/>
        </p:nvSpPr>
        <p:spPr>
          <a:xfrm>
            <a:off x="457200" y="838200"/>
            <a:ext cx="8229600" cy="5181600"/>
          </a:xfrm>
          <a:prstGeom prst="rect">
            <a:avLst/>
          </a:prstGeom>
          <a:noFill/>
          <a:ln w="28575">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spcBef>
                <a:spcPts val="0"/>
              </a:spcBef>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Once notification of case selection is received:</a:t>
            </a:r>
          </a:p>
          <a:p>
            <a:pPr marL="285750" indent="-285750">
              <a:spcBef>
                <a:spcPts val="0"/>
              </a:spcBef>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2000" u="sng" dirty="0">
                <a:solidFill>
                  <a:schemeClr val="tx1"/>
                </a:solidFill>
                <a:ea typeface="Tahoma" panose="020B0604030504040204" pitchFamily="34" charset="0"/>
                <a:cs typeface="Tahoma" panose="020B0604030504040204" pitchFamily="34" charset="0"/>
              </a:rPr>
              <a:t>Absolutely no additions or deletions</a:t>
            </a:r>
            <a:r>
              <a:rPr lang="en-US" sz="2000" dirty="0">
                <a:solidFill>
                  <a:schemeClr val="tx1"/>
                </a:solidFill>
                <a:ea typeface="Tahoma" panose="020B0604030504040204" pitchFamily="34" charset="0"/>
                <a:cs typeface="Tahoma" panose="020B0604030504040204" pitchFamily="34" charset="0"/>
              </a:rPr>
              <a:t> may be made related to work or activities that were, or should have been, completed prior to the date selected for review.  </a:t>
            </a:r>
          </a:p>
          <a:p>
            <a:pPr lvl="1"/>
            <a:endParaRPr lang="en-US" sz="1050" dirty="0">
              <a:solidFill>
                <a:schemeClr val="tx1"/>
              </a:solidFill>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Case management and service delivery should continue</a:t>
            </a:r>
          </a:p>
          <a:p>
            <a:pPr marL="1200150" lvl="2" indent="-28575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VR&amp;E Staff should continue to provide services, process awards, record notes in CWINRS, etc. from the date of request forward</a:t>
            </a:r>
          </a:p>
          <a:p>
            <a:pPr marL="285750" indent="-285750">
              <a:spcBef>
                <a:spcPts val="0"/>
              </a:spcBef>
              <a:buFont typeface="Arial" panose="020B0604020202020204" pitchFamily="34" charset="0"/>
              <a:buChar char="•"/>
            </a:pPr>
            <a:endParaRPr lang="en-US" sz="1400" dirty="0">
              <a:solidFill>
                <a:schemeClr val="tx1"/>
              </a:solidFill>
              <a:ea typeface="Tahoma" panose="020B0604030504040204" pitchFamily="34" charset="0"/>
              <a:cs typeface="Tahoma" panose="020B0604030504040204" pitchFamily="34" charset="0"/>
            </a:endParaRPr>
          </a:p>
          <a:p>
            <a:pPr marL="285750" indent="-285750">
              <a:spcBef>
                <a:spcPts val="0"/>
              </a:spcBef>
              <a:buFont typeface="Arial" panose="020B0604020202020204" pitchFamily="34" charset="0"/>
              <a:buChar char="•"/>
            </a:pPr>
            <a:r>
              <a:rPr lang="en-US" sz="2400" dirty="0">
                <a:solidFill>
                  <a:schemeClr val="tx1"/>
                </a:solidFill>
                <a:ea typeface="Tahoma" panose="020B0604030504040204" pitchFamily="34" charset="0"/>
                <a:cs typeface="Tahoma" panose="020B0604030504040204" pitchFamily="34" charset="0"/>
              </a:rPr>
              <a:t>For cases that need to be moved to Discontinued or Rehabilitated status while undergoing a STAR review:  </a:t>
            </a:r>
          </a:p>
          <a:p>
            <a:pPr marL="742950" lvl="1" indent="-285750">
              <a:buFont typeface="Arial" panose="020B0604020202020204" pitchFamily="34" charset="0"/>
              <a:buChar char="•"/>
            </a:pPr>
            <a:endParaRPr lang="en-US" sz="1050" dirty="0">
              <a:solidFill>
                <a:schemeClr val="tx1"/>
              </a:solidFill>
              <a:ea typeface="Tahoma" panose="020B0604030504040204" pitchFamily="34" charset="0"/>
              <a:cs typeface="Tahoma" panose="020B0604030504040204" pitchFamily="34" charset="0"/>
            </a:endParaRPr>
          </a:p>
          <a:p>
            <a:pPr marL="742950" lvl="1" indent="-28575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The VREO must review prior to closure</a:t>
            </a:r>
          </a:p>
          <a:p>
            <a:pPr marL="742950" lvl="1" indent="-28575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Email the </a:t>
            </a:r>
            <a:r>
              <a:rPr lang="en-US" dirty="0">
                <a:solidFill>
                  <a:srgbClr val="3170FD"/>
                </a:solidFill>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QA mailbox</a:t>
            </a:r>
            <a:r>
              <a:rPr lang="en-US" dirty="0">
                <a:solidFill>
                  <a:schemeClr val="tx1"/>
                </a:solidFill>
                <a:ea typeface="Tahoma" panose="020B0604030504040204" pitchFamily="34" charset="0"/>
                <a:cs typeface="Tahoma" panose="020B0604030504040204" pitchFamily="34" charset="0"/>
              </a:rPr>
              <a:t> to request an expedited review</a:t>
            </a:r>
          </a:p>
          <a:p>
            <a:pPr marL="742950" lvl="1" indent="-285750">
              <a:buFont typeface="Arial" panose="020B0604020202020204" pitchFamily="34" charset="0"/>
              <a:buChar char="•"/>
            </a:pPr>
            <a:r>
              <a:rPr lang="en-US" dirty="0">
                <a:solidFill>
                  <a:schemeClr val="tx1"/>
                </a:solidFill>
                <a:ea typeface="Tahoma" panose="020B0604030504040204" pitchFamily="34" charset="0"/>
                <a:cs typeface="Tahoma" panose="020B0604030504040204" pitchFamily="34" charset="0"/>
              </a:rPr>
              <a:t>CER folder will be returned to the RO</a:t>
            </a:r>
          </a:p>
        </p:txBody>
      </p:sp>
      <p:sp>
        <p:nvSpPr>
          <p:cNvPr id="6" name="Arrow: Right 5">
            <a:extLst>
              <a:ext uri="{FF2B5EF4-FFF2-40B4-BE49-F238E27FC236}">
                <a16:creationId xmlns:a16="http://schemas.microsoft.com/office/drawing/2014/main" id="{DD5C24FE-9B8B-4C5D-BC58-41ECF3875DD6}"/>
              </a:ext>
            </a:extLst>
          </p:cNvPr>
          <p:cNvSpPr/>
          <p:nvPr/>
        </p:nvSpPr>
        <p:spPr>
          <a:xfrm>
            <a:off x="228600" y="1800801"/>
            <a:ext cx="762000" cy="731520"/>
          </a:xfrm>
          <a:prstGeom prst="rightArrow">
            <a:avLst/>
          </a:prstGeom>
          <a:solidFill>
            <a:schemeClr val="accent1"/>
          </a:solidFill>
          <a:ln>
            <a:solidFill>
              <a:schemeClr val="accent1"/>
            </a:solidFill>
          </a:ln>
          <a:effectLst/>
          <a:scene3d>
            <a:camera prst="orthographicFront">
              <a:rot lat="0" lon="0" rev="0"/>
            </a:camera>
            <a:lightRig rig="contrasting" dir="t">
              <a:rot lat="0" lon="0" rev="7800000"/>
            </a:lightRig>
          </a:scene3d>
          <a:sp3d>
            <a:bevelT w="139700" h="1397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a:ea typeface="Tahoma" panose="020B0604030504040204" pitchFamily="34" charset="0"/>
                <a:cs typeface="Tahoma" panose="020B0604030504040204" pitchFamily="34" charset="0"/>
              </a:rPr>
              <a:t>NOTE</a:t>
            </a:r>
          </a:p>
        </p:txBody>
      </p:sp>
    </p:spTree>
    <p:extLst>
      <p:ext uri="{BB962C8B-B14F-4D97-AF65-F5344CB8AC3E}">
        <p14:creationId xmlns:p14="http://schemas.microsoft.com/office/powerpoint/2010/main" val="411217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FA25A7C-DA6A-4B98-B5DB-33EE62E624B5}"/>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dirty="0">
              <a:solidFill>
                <a:prstClr val="white"/>
              </a:solidFill>
            </a:endParaRPr>
          </a:p>
        </p:txBody>
      </p:sp>
      <p:sp>
        <p:nvSpPr>
          <p:cNvPr id="4" name="Title 3">
            <a:extLst>
              <a:ext uri="{FF2B5EF4-FFF2-40B4-BE49-F238E27FC236}">
                <a16:creationId xmlns:a16="http://schemas.microsoft.com/office/drawing/2014/main" id="{A5B89C71-4114-413C-855B-5C680338642E}"/>
              </a:ext>
            </a:extLst>
          </p:cNvPr>
          <p:cNvSpPr>
            <a:spLocks noGrp="1"/>
          </p:cNvSpPr>
          <p:nvPr>
            <p:ph type="title"/>
          </p:nvPr>
        </p:nvSpPr>
        <p:spPr/>
        <p:txBody>
          <a:bodyPr>
            <a:normAutofit fontScale="90000"/>
          </a:bodyPr>
          <a:lstStyle/>
          <a:p>
            <a:r>
              <a:rPr lang="en-US" dirty="0"/>
              <a:t>Purpose</a:t>
            </a:r>
          </a:p>
        </p:txBody>
      </p:sp>
      <p:sp>
        <p:nvSpPr>
          <p:cNvPr id="7" name="Rectangle 6">
            <a:extLst>
              <a:ext uri="{FF2B5EF4-FFF2-40B4-BE49-F238E27FC236}">
                <a16:creationId xmlns:a16="http://schemas.microsoft.com/office/drawing/2014/main" id="{6FD48572-0CD4-4553-A55C-7DB863AF0FE0}"/>
              </a:ext>
            </a:extLst>
          </p:cNvPr>
          <p:cNvSpPr/>
          <p:nvPr/>
        </p:nvSpPr>
        <p:spPr>
          <a:xfrm>
            <a:off x="304800" y="838200"/>
            <a:ext cx="8534400" cy="5181600"/>
          </a:xfrm>
          <a:prstGeom prst="rect">
            <a:avLst/>
          </a:prstGeom>
          <a:noFill/>
          <a:ln w="28575"/>
          <a:effectLst/>
        </p:spPr>
        <p:style>
          <a:lnRef idx="1">
            <a:schemeClr val="accent1"/>
          </a:lnRef>
          <a:fillRef idx="3">
            <a:schemeClr val="accent1"/>
          </a:fillRef>
          <a:effectRef idx="2">
            <a:schemeClr val="accent1"/>
          </a:effectRef>
          <a:fontRef idx="minor">
            <a:schemeClr val="lt1"/>
          </a:fontRef>
        </p:style>
        <p:txBody>
          <a:bodyPr rtlCol="0" anchor="ctr"/>
          <a:lstStyle/>
          <a:p>
            <a:r>
              <a:rPr lang="en-US" sz="2200" dirty="0">
                <a:solidFill>
                  <a:schemeClr val="tx1"/>
                </a:solidFill>
              </a:rPr>
              <a:t>The purpose of Quality Assurance (QA) Transformation is to increase the effectiveness and efficiency of the QA process. To do this, we have:</a:t>
            </a:r>
          </a:p>
          <a:p>
            <a:endParaRPr lang="en-US" sz="2200" dirty="0">
              <a:solidFill>
                <a:schemeClr val="tx1"/>
              </a:solidFill>
            </a:endParaRPr>
          </a:p>
          <a:p>
            <a:pPr marL="285750" indent="-285750">
              <a:buFont typeface="Arial" panose="020B0604020202020204" pitchFamily="34" charset="0"/>
              <a:buChar char="•"/>
            </a:pPr>
            <a:r>
              <a:rPr lang="en-US" sz="2000" dirty="0">
                <a:solidFill>
                  <a:schemeClr val="tx1"/>
                </a:solidFill>
              </a:rPr>
              <a:t>Developed a statistically valid sampling methodology. </a:t>
            </a:r>
          </a:p>
          <a:p>
            <a:pPr marL="285750" indent="-285750">
              <a:buFont typeface="Arial" panose="020B0604020202020204" pitchFamily="34" charset="0"/>
              <a:buChar char="•"/>
            </a:pPr>
            <a:r>
              <a:rPr lang="en-US" sz="2000" dirty="0">
                <a:solidFill>
                  <a:schemeClr val="tx1"/>
                </a:solidFill>
              </a:rPr>
              <a:t>Revised the QA review instruments with specific questions to better evaluate compliance and performance. </a:t>
            </a:r>
          </a:p>
          <a:p>
            <a:pPr marL="285750" indent="-285750">
              <a:buFont typeface="Arial" panose="020B0604020202020204" pitchFamily="34" charset="0"/>
              <a:buChar char="•"/>
            </a:pPr>
            <a:r>
              <a:rPr lang="en-US" sz="2000" dirty="0">
                <a:solidFill>
                  <a:schemeClr val="tx1"/>
                </a:solidFill>
              </a:rPr>
              <a:t>Revised the scoring methodology. </a:t>
            </a:r>
          </a:p>
          <a:p>
            <a:pPr marL="285750" indent="-285750">
              <a:buFont typeface="Arial" panose="020B0604020202020204" pitchFamily="34" charset="0"/>
              <a:buChar char="•"/>
            </a:pPr>
            <a:r>
              <a:rPr lang="en-US" sz="2000" dirty="0">
                <a:solidFill>
                  <a:schemeClr val="tx1"/>
                </a:solidFill>
              </a:rPr>
              <a:t>Developed a Local QAWeb module so that both the Local QA and National STAR reviews will be completed in the same system, which will allow for comparison and promote consistency.</a:t>
            </a:r>
          </a:p>
          <a:p>
            <a:endParaRPr lang="en-US" sz="2200" dirty="0">
              <a:solidFill>
                <a:schemeClr val="tx1"/>
              </a:solidFill>
            </a:endParaRPr>
          </a:p>
          <a:p>
            <a:r>
              <a:rPr lang="en-US" sz="2200" dirty="0">
                <a:solidFill>
                  <a:schemeClr val="tx1"/>
                </a:solidFill>
              </a:rPr>
              <a:t>We will now get a truer picture of the performance of our program and the areas needed for targeted training of staff at the national, Regional Office, and individual level. This will translate into better services for our Veterans. </a:t>
            </a:r>
          </a:p>
        </p:txBody>
      </p:sp>
    </p:spTree>
    <p:extLst>
      <p:ext uri="{BB962C8B-B14F-4D97-AF65-F5344CB8AC3E}">
        <p14:creationId xmlns:p14="http://schemas.microsoft.com/office/powerpoint/2010/main" val="137906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2ABF1BD-01B5-4DC4-BDCA-5A2906D87805}"/>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3">
            <a:extLst>
              <a:ext uri="{FF2B5EF4-FFF2-40B4-BE49-F238E27FC236}">
                <a16:creationId xmlns:a16="http://schemas.microsoft.com/office/drawing/2014/main" id="{03853FBD-A62C-4D6E-9DD3-1E828BF19083}"/>
              </a:ext>
            </a:extLst>
          </p:cNvPr>
          <p:cNvSpPr>
            <a:spLocks noGrp="1"/>
          </p:cNvSpPr>
          <p:nvPr>
            <p:ph type="title"/>
          </p:nvPr>
        </p:nvSpPr>
        <p:spPr/>
        <p:txBody>
          <a:bodyPr>
            <a:normAutofit fontScale="90000"/>
          </a:bodyPr>
          <a:lstStyle/>
          <a:p>
            <a:r>
              <a:rPr lang="en-US" dirty="0"/>
              <a:t>Sampling Methodology</a:t>
            </a:r>
          </a:p>
        </p:txBody>
      </p:sp>
      <p:sp>
        <p:nvSpPr>
          <p:cNvPr id="20" name="Rectangle 19">
            <a:extLst>
              <a:ext uri="{FF2B5EF4-FFF2-40B4-BE49-F238E27FC236}">
                <a16:creationId xmlns:a16="http://schemas.microsoft.com/office/drawing/2014/main" id="{BED12502-C827-4DD9-B158-4DA24D8AC036}"/>
              </a:ext>
            </a:extLst>
          </p:cNvPr>
          <p:cNvSpPr/>
          <p:nvPr/>
        </p:nvSpPr>
        <p:spPr>
          <a:xfrm>
            <a:off x="152400" y="762000"/>
            <a:ext cx="8839200" cy="5334000"/>
          </a:xfrm>
          <a:prstGeom prst="rect">
            <a:avLst/>
          </a:prstGeom>
          <a:noFill/>
          <a:ln w="19050">
            <a:solidFill>
              <a:srgbClr val="C626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panose="020B0604020202020204" pitchFamily="34" charset="0"/>
              <a:buChar char="•"/>
            </a:pPr>
            <a:r>
              <a:rPr lang="en-US" sz="2000" dirty="0">
                <a:solidFill>
                  <a:schemeClr val="tx1"/>
                </a:solidFill>
              </a:rPr>
              <a:t>Collaboration with Performance Analysis and Integrity (PA&amp;I) to revise the sampling methodology</a:t>
            </a:r>
          </a:p>
          <a:p>
            <a:pPr marL="742950" lvl="1" indent="-285750">
              <a:buFont typeface="Arial" panose="020B0604020202020204" pitchFamily="34" charset="0"/>
              <a:buChar char="•"/>
            </a:pPr>
            <a:r>
              <a:rPr lang="en-US" sz="1400" dirty="0">
                <a:solidFill>
                  <a:schemeClr val="tx1"/>
                </a:solidFill>
              </a:rPr>
              <a:t>Ensures we are in line with VBA’s Quality Assurance Sampling Methodology</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Each month, PA&amp;I will pull extra cases to use as substitutions</a:t>
            </a:r>
            <a:endParaRPr lang="en-US" sz="1400" dirty="0">
              <a:solidFill>
                <a:schemeClr val="tx1"/>
              </a:solidFill>
            </a:endParaRPr>
          </a:p>
          <a:p>
            <a:pPr marL="342900" indent="-34290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Factors used to determine sample size for each RO:</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Workload</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Accuracy Scores for the Past Two Fiscal Years</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Confidence Level</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Margin of Error</a:t>
            </a:r>
          </a:p>
          <a:p>
            <a:pPr marL="285750" indent="-28575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Confidence Levels and Margin of Error</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90% Confidence Level with a 5% Margin of Error</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 Increase the Confidence Level as resources allow</a:t>
            </a:r>
          </a:p>
          <a:p>
            <a:pPr marL="285750" indent="-28575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A sample is pulled for each of the 5 review types</a:t>
            </a:r>
          </a:p>
          <a:p>
            <a:pPr marL="742950" lvl="1" indent="-285750">
              <a:buFont typeface="Arial" panose="020B0604020202020204" pitchFamily="34" charset="0"/>
              <a:buChar char="•"/>
            </a:pPr>
            <a:r>
              <a:rPr lang="en-US" sz="1600" dirty="0">
                <a:solidFill>
                  <a:schemeClr val="tx1"/>
                </a:solidFill>
                <a:ea typeface="Tahoma" panose="020B0604030504040204" pitchFamily="34" charset="0"/>
                <a:cs typeface="Tahoma" panose="020B0604030504040204" pitchFamily="34" charset="0"/>
              </a:rPr>
              <a:t>Most cases selected for review will be in EE, IL, RTE, JR, or INT status</a:t>
            </a:r>
          </a:p>
          <a:p>
            <a:pPr marL="285750" indent="-28575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National STAR sample size </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Increase current average of 730 reviews monthly to approximately 816 reviews monthly</a:t>
            </a:r>
          </a:p>
          <a:p>
            <a:pPr marL="285750" indent="-285750">
              <a:buFont typeface="Arial" panose="020B0604020202020204" pitchFamily="34" charset="0"/>
              <a:buChar char="•"/>
            </a:pPr>
            <a:r>
              <a:rPr lang="en-US" sz="2000" dirty="0">
                <a:solidFill>
                  <a:schemeClr val="tx1"/>
                </a:solidFill>
                <a:ea typeface="Tahoma" panose="020B0604030504040204" pitchFamily="34" charset="0"/>
                <a:cs typeface="Tahoma" panose="020B0604030504040204" pitchFamily="34" charset="0"/>
              </a:rPr>
              <a:t>Local QA random sample changes </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August 2019 case pull</a:t>
            </a:r>
          </a:p>
          <a:p>
            <a:pPr marL="742950" lvl="1" indent="-285750">
              <a:buFont typeface="Arial" panose="020B0604020202020204" pitchFamily="34" charset="0"/>
              <a:buChar char="•"/>
            </a:pPr>
            <a:r>
              <a:rPr lang="en-US" sz="1400" dirty="0">
                <a:solidFill>
                  <a:schemeClr val="tx1"/>
                </a:solidFill>
                <a:ea typeface="Tahoma" panose="020B0604030504040204" pitchFamily="34" charset="0"/>
                <a:cs typeface="Tahoma" panose="020B0604030504040204" pitchFamily="34" charset="0"/>
              </a:rPr>
              <a:t>Stratified by Case Manager</a:t>
            </a:r>
          </a:p>
          <a:p>
            <a:pPr marL="285750" lvl="1" indent="-285750">
              <a:buFont typeface="Arial" panose="020B0604020202020204" pitchFamily="34" charset="0"/>
              <a:buChar char="•"/>
            </a:pPr>
            <a:r>
              <a:rPr lang="en-US" sz="2000" dirty="0">
                <a:solidFill>
                  <a:schemeClr val="tx1"/>
                </a:solidFill>
              </a:rPr>
              <a:t>A case may be selected for more than one review type in a single session if it meets the criteria for both (for example RSDA and FA).  </a:t>
            </a:r>
            <a:endParaRPr lang="en-US" sz="1400" dirty="0">
              <a:solidFill>
                <a:schemeClr val="tx1"/>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68450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FA25A7C-DA6A-4B98-B5DB-33EE62E624B5}"/>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4" name="Title 3">
            <a:extLst>
              <a:ext uri="{FF2B5EF4-FFF2-40B4-BE49-F238E27FC236}">
                <a16:creationId xmlns:a16="http://schemas.microsoft.com/office/drawing/2014/main" id="{A5B89C71-4114-413C-855B-5C680338642E}"/>
              </a:ext>
            </a:extLst>
          </p:cNvPr>
          <p:cNvSpPr>
            <a:spLocks noGrp="1"/>
          </p:cNvSpPr>
          <p:nvPr>
            <p:ph type="title"/>
          </p:nvPr>
        </p:nvSpPr>
        <p:spPr/>
        <p:txBody>
          <a:bodyPr>
            <a:normAutofit fontScale="90000"/>
          </a:bodyPr>
          <a:lstStyle/>
          <a:p>
            <a:r>
              <a:rPr lang="en-US" dirty="0"/>
              <a:t>Selection Criteria and Scope</a:t>
            </a:r>
          </a:p>
        </p:txBody>
      </p:sp>
      <p:sp>
        <p:nvSpPr>
          <p:cNvPr id="2" name="Rectangle 1">
            <a:extLst>
              <a:ext uri="{FF2B5EF4-FFF2-40B4-BE49-F238E27FC236}">
                <a16:creationId xmlns:a16="http://schemas.microsoft.com/office/drawing/2014/main" id="{01765D2B-97B2-4B91-9CC5-BCD0AB3EE4F8}"/>
              </a:ext>
            </a:extLst>
          </p:cNvPr>
          <p:cNvSpPr/>
          <p:nvPr/>
        </p:nvSpPr>
        <p:spPr>
          <a:xfrm>
            <a:off x="1600201" y="881834"/>
            <a:ext cx="7162802" cy="1327966"/>
          </a:xfrm>
          <a:prstGeom prst="rect">
            <a:avLst/>
          </a:prstGeom>
          <a:noFill/>
          <a:ln w="19050">
            <a:solidFill>
              <a:srgbClr val="B1945F"/>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0" name="Rectangle 9">
            <a:extLst>
              <a:ext uri="{FF2B5EF4-FFF2-40B4-BE49-F238E27FC236}">
                <a16:creationId xmlns:a16="http://schemas.microsoft.com/office/drawing/2014/main" id="{8737A466-FA33-4CFE-B2FD-FF7D68C2924F}"/>
              </a:ext>
            </a:extLst>
          </p:cNvPr>
          <p:cNvSpPr/>
          <p:nvPr/>
        </p:nvSpPr>
        <p:spPr>
          <a:xfrm>
            <a:off x="1600201" y="2362200"/>
            <a:ext cx="7162801" cy="2043209"/>
          </a:xfrm>
          <a:prstGeom prst="rect">
            <a:avLst/>
          </a:prstGeom>
          <a:noFill/>
          <a:ln w="19050">
            <a:solidFill>
              <a:srgbClr val="8C64BC"/>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1" name="Rectangle 10">
            <a:extLst>
              <a:ext uri="{FF2B5EF4-FFF2-40B4-BE49-F238E27FC236}">
                <a16:creationId xmlns:a16="http://schemas.microsoft.com/office/drawing/2014/main" id="{E80485BD-530B-4C06-9E2F-44854F124EAA}"/>
              </a:ext>
            </a:extLst>
          </p:cNvPr>
          <p:cNvSpPr/>
          <p:nvPr/>
        </p:nvSpPr>
        <p:spPr>
          <a:xfrm>
            <a:off x="1600201" y="4572000"/>
            <a:ext cx="7162801" cy="1404166"/>
          </a:xfrm>
          <a:prstGeom prst="rect">
            <a:avLst/>
          </a:prstGeom>
          <a:noFill/>
          <a:ln w="19050">
            <a:solidFill>
              <a:srgbClr val="42A05B"/>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4" name="Arrow: Pentagon 13">
            <a:extLst>
              <a:ext uri="{FF2B5EF4-FFF2-40B4-BE49-F238E27FC236}">
                <a16:creationId xmlns:a16="http://schemas.microsoft.com/office/drawing/2014/main" id="{91C0F763-322F-4F5C-898D-C502E7BDAA03}"/>
              </a:ext>
            </a:extLst>
          </p:cNvPr>
          <p:cNvSpPr/>
          <p:nvPr/>
        </p:nvSpPr>
        <p:spPr>
          <a:xfrm>
            <a:off x="0" y="936132"/>
            <a:ext cx="2222502" cy="1225786"/>
          </a:xfrm>
          <a:prstGeom prst="homePlate">
            <a:avLst>
              <a:gd name="adj" fmla="val 50617"/>
            </a:avLst>
          </a:prstGeom>
          <a:solidFill>
            <a:srgbClr val="B1945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Entitlement Determination/ Rehabilitation Planning Accuracy (EDRPA)</a:t>
            </a:r>
          </a:p>
        </p:txBody>
      </p:sp>
      <p:sp>
        <p:nvSpPr>
          <p:cNvPr id="15" name="TextBox 14">
            <a:extLst>
              <a:ext uri="{FF2B5EF4-FFF2-40B4-BE49-F238E27FC236}">
                <a16:creationId xmlns:a16="http://schemas.microsoft.com/office/drawing/2014/main" id="{F306515B-2BD0-477A-84A6-FD6C27E17E50}"/>
              </a:ext>
            </a:extLst>
          </p:cNvPr>
          <p:cNvSpPr txBox="1"/>
          <p:nvPr/>
        </p:nvSpPr>
        <p:spPr>
          <a:xfrm>
            <a:off x="2184401" y="933271"/>
            <a:ext cx="6540500" cy="1200329"/>
          </a:xfrm>
          <a:prstGeom prst="rect">
            <a:avLst/>
          </a:prstGeom>
          <a:noFill/>
        </p:spPr>
        <p:txBody>
          <a:bodyPr wrap="square" rtlCol="0">
            <a:spAutoFit/>
          </a:bodyPr>
          <a:lstStyle/>
          <a:p>
            <a:r>
              <a:rPr lang="en-US" sz="1600" b="1" dirty="0"/>
              <a:t>Selection Criteria:  </a:t>
            </a:r>
            <a:r>
              <a:rPr lang="en-US" sz="1600" dirty="0"/>
              <a:t>An entitlement determination has been made and the case exited Evaluation and Planning (EP) status in the month prior to selection.  </a:t>
            </a:r>
          </a:p>
          <a:p>
            <a:endParaRPr lang="en-US" sz="700" dirty="0"/>
          </a:p>
          <a:p>
            <a:r>
              <a:rPr lang="en-US" sz="1600" b="1" dirty="0"/>
              <a:t>Scope: </a:t>
            </a:r>
            <a:r>
              <a:rPr lang="en-US" sz="1600" dirty="0"/>
              <a:t> All activity from receipt of Application until the case exits EP status.</a:t>
            </a:r>
          </a:p>
        </p:txBody>
      </p:sp>
      <p:sp>
        <p:nvSpPr>
          <p:cNvPr id="16" name="Arrow: Pentagon 15">
            <a:extLst>
              <a:ext uri="{FF2B5EF4-FFF2-40B4-BE49-F238E27FC236}">
                <a16:creationId xmlns:a16="http://schemas.microsoft.com/office/drawing/2014/main" id="{4B778DFE-8DA2-4D71-A97B-72732454D3EF}"/>
              </a:ext>
            </a:extLst>
          </p:cNvPr>
          <p:cNvSpPr/>
          <p:nvPr/>
        </p:nvSpPr>
        <p:spPr>
          <a:xfrm>
            <a:off x="0" y="2757233"/>
            <a:ext cx="2222502" cy="1225786"/>
          </a:xfrm>
          <a:prstGeom prst="homePlate">
            <a:avLst>
              <a:gd name="adj" fmla="val 50617"/>
            </a:avLst>
          </a:prstGeom>
          <a:solidFill>
            <a:srgbClr val="8C64B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Rehabilitation Service Delivery Accuracy (RSDA)</a:t>
            </a:r>
          </a:p>
        </p:txBody>
      </p:sp>
      <p:sp>
        <p:nvSpPr>
          <p:cNvPr id="17" name="TextBox 16">
            <a:extLst>
              <a:ext uri="{FF2B5EF4-FFF2-40B4-BE49-F238E27FC236}">
                <a16:creationId xmlns:a16="http://schemas.microsoft.com/office/drawing/2014/main" id="{F98BB098-B781-4B67-86C1-EE030EFE11B8}"/>
              </a:ext>
            </a:extLst>
          </p:cNvPr>
          <p:cNvSpPr txBox="1"/>
          <p:nvPr/>
        </p:nvSpPr>
        <p:spPr>
          <a:xfrm>
            <a:off x="2222502" y="2416391"/>
            <a:ext cx="6464298" cy="1938992"/>
          </a:xfrm>
          <a:prstGeom prst="rect">
            <a:avLst/>
          </a:prstGeom>
          <a:noFill/>
        </p:spPr>
        <p:txBody>
          <a:bodyPr wrap="square" rtlCol="0">
            <a:spAutoFit/>
          </a:bodyPr>
          <a:lstStyle/>
          <a:p>
            <a:r>
              <a:rPr lang="en-US" sz="1600" b="1" dirty="0"/>
              <a:t>Selection Criteria:  </a:t>
            </a:r>
            <a:r>
              <a:rPr lang="en-US" sz="1600" dirty="0"/>
              <a:t>The case is currently in Extended Evaluation (EE), Independent Living (IL), Rehabilitation to the Point of Employability (RTE), or Job Ready (JR) status, or Interrupted (INT) after having been in one of those statuses. The case must have been in one or more of those statuses for at least 10 months.    </a:t>
            </a:r>
          </a:p>
          <a:p>
            <a:endParaRPr lang="en-US" sz="700" dirty="0"/>
          </a:p>
          <a:p>
            <a:r>
              <a:rPr lang="en-US" sz="1600" b="1" dirty="0"/>
              <a:t>Scope:  </a:t>
            </a:r>
            <a:r>
              <a:rPr lang="en-US" sz="1600" dirty="0"/>
              <a:t>All activity, except fiscal payments, for the 12-month period prior to the date selected for review.</a:t>
            </a:r>
          </a:p>
        </p:txBody>
      </p:sp>
      <p:sp>
        <p:nvSpPr>
          <p:cNvPr id="18" name="Arrow: Pentagon 17">
            <a:extLst>
              <a:ext uri="{FF2B5EF4-FFF2-40B4-BE49-F238E27FC236}">
                <a16:creationId xmlns:a16="http://schemas.microsoft.com/office/drawing/2014/main" id="{4FFD77DE-334D-400E-81FD-A81E33836154}"/>
              </a:ext>
            </a:extLst>
          </p:cNvPr>
          <p:cNvSpPr/>
          <p:nvPr/>
        </p:nvSpPr>
        <p:spPr>
          <a:xfrm>
            <a:off x="-12700" y="4623962"/>
            <a:ext cx="2222502" cy="1225786"/>
          </a:xfrm>
          <a:prstGeom prst="homePlate">
            <a:avLst>
              <a:gd name="adj" fmla="val 50617"/>
            </a:avLst>
          </a:prstGeom>
          <a:solidFill>
            <a:srgbClr val="42A05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Fiscal Accuracy (FA)  </a:t>
            </a:r>
          </a:p>
        </p:txBody>
      </p:sp>
      <p:sp>
        <p:nvSpPr>
          <p:cNvPr id="19" name="TextBox 18">
            <a:extLst>
              <a:ext uri="{FF2B5EF4-FFF2-40B4-BE49-F238E27FC236}">
                <a16:creationId xmlns:a16="http://schemas.microsoft.com/office/drawing/2014/main" id="{0C7ADE55-3304-489C-A45F-31911C53275C}"/>
              </a:ext>
            </a:extLst>
          </p:cNvPr>
          <p:cNvSpPr txBox="1"/>
          <p:nvPr/>
        </p:nvSpPr>
        <p:spPr>
          <a:xfrm>
            <a:off x="2184401" y="4572000"/>
            <a:ext cx="6464298" cy="1446550"/>
          </a:xfrm>
          <a:prstGeom prst="rect">
            <a:avLst/>
          </a:prstGeom>
          <a:noFill/>
        </p:spPr>
        <p:txBody>
          <a:bodyPr wrap="square" rtlCol="0">
            <a:spAutoFit/>
          </a:bodyPr>
          <a:lstStyle/>
          <a:p>
            <a:r>
              <a:rPr lang="en-US" sz="1600" b="1" dirty="0"/>
              <a:t>Selection Criteria:  </a:t>
            </a:r>
            <a:r>
              <a:rPr lang="en-US" sz="1600" dirty="0"/>
              <a:t>A Subsistence Allowance or Employment Adjustment Allowance (EAA) award must have been paid in the month prior to selection for review. </a:t>
            </a:r>
          </a:p>
          <a:p>
            <a:endParaRPr lang="en-US" sz="700" dirty="0"/>
          </a:p>
          <a:p>
            <a:r>
              <a:rPr lang="en-US" sz="1600" b="1" dirty="0"/>
              <a:t>Scope:  </a:t>
            </a:r>
            <a:r>
              <a:rPr lang="en-US" sz="1600" dirty="0"/>
              <a:t>Fiscal activity (awards, purchases, beneficiary travel, etc.) during the 6-month period prior to the date selected for review. </a:t>
            </a:r>
          </a:p>
        </p:txBody>
      </p:sp>
    </p:spTree>
    <p:extLst>
      <p:ext uri="{BB962C8B-B14F-4D97-AF65-F5344CB8AC3E}">
        <p14:creationId xmlns:p14="http://schemas.microsoft.com/office/powerpoint/2010/main" val="57270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FA25A7C-DA6A-4B98-B5DB-33EE62E624B5}"/>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A5B89C71-4114-413C-855B-5C680338642E}"/>
              </a:ext>
            </a:extLst>
          </p:cNvPr>
          <p:cNvSpPr>
            <a:spLocks noGrp="1"/>
          </p:cNvSpPr>
          <p:nvPr>
            <p:ph type="title"/>
          </p:nvPr>
        </p:nvSpPr>
        <p:spPr/>
        <p:txBody>
          <a:bodyPr>
            <a:normAutofit fontScale="90000"/>
          </a:bodyPr>
          <a:lstStyle/>
          <a:p>
            <a:r>
              <a:rPr lang="en-US" dirty="0"/>
              <a:t>Selection Criteria and Scope</a:t>
            </a:r>
          </a:p>
        </p:txBody>
      </p:sp>
      <p:sp>
        <p:nvSpPr>
          <p:cNvPr id="12" name="Rectangle 11">
            <a:extLst>
              <a:ext uri="{FF2B5EF4-FFF2-40B4-BE49-F238E27FC236}">
                <a16:creationId xmlns:a16="http://schemas.microsoft.com/office/drawing/2014/main" id="{8597C980-553C-4C93-8543-AF3CC1C2F5F1}"/>
              </a:ext>
            </a:extLst>
          </p:cNvPr>
          <p:cNvSpPr/>
          <p:nvPr/>
        </p:nvSpPr>
        <p:spPr>
          <a:xfrm>
            <a:off x="1447800" y="762000"/>
            <a:ext cx="7315201" cy="3613959"/>
          </a:xfrm>
          <a:prstGeom prst="rect">
            <a:avLst/>
          </a:prstGeom>
          <a:noFill/>
          <a:ln w="19050">
            <a:solidFill>
              <a:srgbClr val="FF3E11"/>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3" name="Rectangle 12">
            <a:extLst>
              <a:ext uri="{FF2B5EF4-FFF2-40B4-BE49-F238E27FC236}">
                <a16:creationId xmlns:a16="http://schemas.microsoft.com/office/drawing/2014/main" id="{A8E577D4-04E6-4C23-AADF-2341DF145E5C}"/>
              </a:ext>
            </a:extLst>
          </p:cNvPr>
          <p:cNvSpPr/>
          <p:nvPr/>
        </p:nvSpPr>
        <p:spPr>
          <a:xfrm>
            <a:off x="1447801" y="4508351"/>
            <a:ext cx="7315200" cy="1435249"/>
          </a:xfrm>
          <a:prstGeom prst="rect">
            <a:avLst/>
          </a:prstGeom>
          <a:noFill/>
          <a:ln w="1905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chemeClr val="tx1"/>
              </a:solidFill>
            </a:endParaRPr>
          </a:p>
        </p:txBody>
      </p:sp>
      <p:sp>
        <p:nvSpPr>
          <p:cNvPr id="17" name="TextBox 16">
            <a:extLst>
              <a:ext uri="{FF2B5EF4-FFF2-40B4-BE49-F238E27FC236}">
                <a16:creationId xmlns:a16="http://schemas.microsoft.com/office/drawing/2014/main" id="{5A77D6DB-7988-4996-B429-767CBBB44283}"/>
              </a:ext>
            </a:extLst>
          </p:cNvPr>
          <p:cNvSpPr txBox="1"/>
          <p:nvPr/>
        </p:nvSpPr>
        <p:spPr>
          <a:xfrm>
            <a:off x="2222502" y="762000"/>
            <a:ext cx="6540498" cy="3662541"/>
          </a:xfrm>
          <a:prstGeom prst="rect">
            <a:avLst/>
          </a:prstGeom>
          <a:noFill/>
        </p:spPr>
        <p:txBody>
          <a:bodyPr wrap="square" rtlCol="0">
            <a:spAutoFit/>
          </a:bodyPr>
          <a:lstStyle/>
          <a:p>
            <a:r>
              <a:rPr lang="en-US" sz="1600" b="1" dirty="0"/>
              <a:t>Selection Criteria:  </a:t>
            </a:r>
            <a:r>
              <a:rPr lang="en-US" sz="1600" dirty="0"/>
              <a:t>The case must have entered Rehabilitated or Discontinued status in the month prior to selection for review. </a:t>
            </a:r>
          </a:p>
          <a:p>
            <a:endParaRPr lang="en-US" sz="1600" dirty="0"/>
          </a:p>
          <a:p>
            <a:r>
              <a:rPr lang="en-US" sz="1600" b="1" dirty="0"/>
              <a:t>Scope:  </a:t>
            </a:r>
            <a:r>
              <a:rPr lang="en-US" sz="1600" dirty="0"/>
              <a:t>The CCA review includes all case closure activities. The review period begins when the Veteran:  </a:t>
            </a:r>
          </a:p>
          <a:p>
            <a:r>
              <a:rPr lang="en-US" sz="800" dirty="0"/>
              <a:t> </a:t>
            </a:r>
          </a:p>
          <a:p>
            <a:pPr marL="285750" lvl="0" indent="-285750">
              <a:buFont typeface="Arial" panose="020B0604020202020204" pitchFamily="34" charset="0"/>
              <a:buChar char="•"/>
            </a:pPr>
            <a:r>
              <a:rPr lang="en-US" sz="1600" dirty="0"/>
              <a:t>Obtains employment and is in Job Ready status. </a:t>
            </a:r>
          </a:p>
          <a:p>
            <a:pPr marL="285750" lvl="0" indent="-285750">
              <a:buFont typeface="Arial" panose="020B0604020202020204" pitchFamily="34" charset="0"/>
              <a:buChar char="•"/>
            </a:pPr>
            <a:r>
              <a:rPr lang="en-US" sz="1600" dirty="0"/>
              <a:t>Receives 18 months of employment services (review period begins 2 months prior to reaching 18 months).</a:t>
            </a:r>
          </a:p>
          <a:p>
            <a:pPr marL="285750" lvl="0" indent="-285750">
              <a:buFont typeface="Arial" panose="020B0604020202020204" pitchFamily="34" charset="0"/>
              <a:buChar char="•"/>
            </a:pPr>
            <a:r>
              <a:rPr lang="en-US" sz="1600" dirty="0"/>
              <a:t>Determines they will pursue further education rather than seeking employment. </a:t>
            </a:r>
          </a:p>
          <a:p>
            <a:pPr marL="285750" lvl="0" indent="-285750">
              <a:buFont typeface="Arial" panose="020B0604020202020204" pitchFamily="34" charset="0"/>
              <a:buChar char="•"/>
            </a:pPr>
            <a:r>
              <a:rPr lang="en-US" sz="1600" dirty="0"/>
              <a:t>Is placed in Interrupted status with no planned date of reentrance.</a:t>
            </a:r>
          </a:p>
          <a:p>
            <a:pPr marL="285750" lvl="0" indent="-285750">
              <a:buFont typeface="Arial" panose="020B0604020202020204" pitchFamily="34" charset="0"/>
              <a:buChar char="•"/>
            </a:pPr>
            <a:r>
              <a:rPr lang="en-US" sz="1600" dirty="0"/>
              <a:t>Does not reenter planned services from interruption as planned, leading to case closure.</a:t>
            </a:r>
          </a:p>
          <a:p>
            <a:pPr marL="285750" lvl="0" indent="-285750">
              <a:buFont typeface="Arial" panose="020B0604020202020204" pitchFamily="34" charset="0"/>
              <a:buChar char="•"/>
            </a:pPr>
            <a:r>
              <a:rPr lang="en-US" sz="1600" dirty="0"/>
              <a:t>Successfully completes Independent Living services.</a:t>
            </a:r>
            <a:endParaRPr lang="en-US" sz="1100" dirty="0"/>
          </a:p>
        </p:txBody>
      </p:sp>
      <p:sp>
        <p:nvSpPr>
          <p:cNvPr id="19" name="Arrow: Pentagon 18">
            <a:extLst>
              <a:ext uri="{FF2B5EF4-FFF2-40B4-BE49-F238E27FC236}">
                <a16:creationId xmlns:a16="http://schemas.microsoft.com/office/drawing/2014/main" id="{3ACE7E61-32AF-4312-B191-571EDB07D0D8}"/>
              </a:ext>
            </a:extLst>
          </p:cNvPr>
          <p:cNvSpPr/>
          <p:nvPr/>
        </p:nvSpPr>
        <p:spPr>
          <a:xfrm>
            <a:off x="0" y="4600724"/>
            <a:ext cx="2222502" cy="1225786"/>
          </a:xfrm>
          <a:prstGeom prst="homePlate">
            <a:avLst>
              <a:gd name="adj" fmla="val 50617"/>
            </a:avLst>
          </a:prstGeom>
          <a:solidFill>
            <a:srgbClr val="00B0F0"/>
          </a:solidFill>
          <a:ln>
            <a:solidFill>
              <a:srgbClr val="00B0F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Chapter 36 Accuracy </a:t>
            </a:r>
          </a:p>
          <a:p>
            <a:pPr algn="ctr"/>
            <a:r>
              <a:rPr lang="en-US" sz="1600" b="1" dirty="0">
                <a:solidFill>
                  <a:schemeClr val="tx1"/>
                </a:solidFill>
                <a:ea typeface="Tahoma" panose="020B0604030504040204" pitchFamily="34" charset="0"/>
                <a:cs typeface="Tahoma" panose="020B0604030504040204" pitchFamily="34" charset="0"/>
              </a:rPr>
              <a:t>(CH-36A)</a:t>
            </a:r>
          </a:p>
        </p:txBody>
      </p:sp>
      <p:sp>
        <p:nvSpPr>
          <p:cNvPr id="20" name="TextBox 19">
            <a:extLst>
              <a:ext uri="{FF2B5EF4-FFF2-40B4-BE49-F238E27FC236}">
                <a16:creationId xmlns:a16="http://schemas.microsoft.com/office/drawing/2014/main" id="{74325798-9EB0-491A-A814-F3DC9D83ADF3}"/>
              </a:ext>
            </a:extLst>
          </p:cNvPr>
          <p:cNvSpPr txBox="1"/>
          <p:nvPr/>
        </p:nvSpPr>
        <p:spPr>
          <a:xfrm>
            <a:off x="2222502" y="4749339"/>
            <a:ext cx="6476998" cy="969496"/>
          </a:xfrm>
          <a:prstGeom prst="rect">
            <a:avLst/>
          </a:prstGeom>
          <a:noFill/>
        </p:spPr>
        <p:txBody>
          <a:bodyPr wrap="square" rtlCol="0">
            <a:spAutoFit/>
          </a:bodyPr>
          <a:lstStyle/>
          <a:p>
            <a:r>
              <a:rPr lang="en-US" sz="1600" b="1" dirty="0"/>
              <a:t>Selection Criteria:  </a:t>
            </a:r>
            <a:r>
              <a:rPr lang="en-US" sz="1600" dirty="0"/>
              <a:t>The case entered Completed with Counseling or Closed without Counseling in the month prior to selection for review.</a:t>
            </a:r>
          </a:p>
          <a:p>
            <a:endParaRPr lang="en-US" sz="700" dirty="0"/>
          </a:p>
          <a:p>
            <a:r>
              <a:rPr lang="en-US" sz="1600" b="1" dirty="0"/>
              <a:t>Scope:</a:t>
            </a:r>
            <a:r>
              <a:rPr lang="en-US" sz="1600" dirty="0"/>
              <a:t>  All activity from receipt of application until case closure.  </a:t>
            </a:r>
          </a:p>
        </p:txBody>
      </p:sp>
      <p:sp>
        <p:nvSpPr>
          <p:cNvPr id="18" name="Arrow: Pentagon 17">
            <a:extLst>
              <a:ext uri="{FF2B5EF4-FFF2-40B4-BE49-F238E27FC236}">
                <a16:creationId xmlns:a16="http://schemas.microsoft.com/office/drawing/2014/main" id="{45FD01D1-6283-4269-AD57-E99FFAFAB0E2}"/>
              </a:ext>
            </a:extLst>
          </p:cNvPr>
          <p:cNvSpPr/>
          <p:nvPr/>
        </p:nvSpPr>
        <p:spPr>
          <a:xfrm>
            <a:off x="0" y="1790375"/>
            <a:ext cx="2222502" cy="1225786"/>
          </a:xfrm>
          <a:prstGeom prst="homePlate">
            <a:avLst>
              <a:gd name="adj" fmla="val 50617"/>
            </a:avLst>
          </a:prstGeom>
          <a:solidFill>
            <a:srgbClr val="C6263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ea typeface="Tahoma" panose="020B0604030504040204" pitchFamily="34" charset="0"/>
                <a:cs typeface="Tahoma" panose="020B0604030504040204" pitchFamily="34" charset="0"/>
              </a:rPr>
              <a:t>Case Closure Accuracy (CCA)</a:t>
            </a:r>
          </a:p>
        </p:txBody>
      </p:sp>
    </p:spTree>
    <p:extLst>
      <p:ext uri="{BB962C8B-B14F-4D97-AF65-F5344CB8AC3E}">
        <p14:creationId xmlns:p14="http://schemas.microsoft.com/office/powerpoint/2010/main" val="89950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Reviews</a:t>
            </a:r>
          </a:p>
        </p:txBody>
      </p:sp>
      <p:sp>
        <p:nvSpPr>
          <p:cNvPr id="2" name="Rectangle 1">
            <a:extLst>
              <a:ext uri="{FF2B5EF4-FFF2-40B4-BE49-F238E27FC236}">
                <a16:creationId xmlns:a16="http://schemas.microsoft.com/office/drawing/2014/main" id="{AE3D6C1F-F03E-4775-A245-320713DFCD3E}"/>
              </a:ext>
            </a:extLst>
          </p:cNvPr>
          <p:cNvSpPr/>
          <p:nvPr/>
        </p:nvSpPr>
        <p:spPr>
          <a:xfrm>
            <a:off x="304800" y="762000"/>
            <a:ext cx="8534400" cy="5193632"/>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marL="285750" indent="-285750">
              <a:buFont typeface="Arial" panose="020B0604020202020204" pitchFamily="34" charset="0"/>
              <a:buChar char="•"/>
            </a:pPr>
            <a:r>
              <a:rPr lang="en-US" sz="2400" dirty="0">
                <a:solidFill>
                  <a:schemeClr val="tx1"/>
                </a:solidFill>
              </a:rPr>
              <a:t>Local QA and National STAR reviews will be completed in QAWeb using the same review instruments.</a:t>
            </a:r>
          </a:p>
          <a:p>
            <a:pPr marL="742950" lvl="1" indent="-285750">
              <a:buFont typeface="Arial" panose="020B0604020202020204" pitchFamily="34" charset="0"/>
              <a:buChar char="•"/>
            </a:pPr>
            <a:r>
              <a:rPr lang="en-US" sz="1600" dirty="0">
                <a:solidFill>
                  <a:schemeClr val="tx1"/>
                </a:solidFill>
              </a:rPr>
              <a:t>Enables comparison of Local QA and STAR reviews.</a:t>
            </a:r>
          </a:p>
          <a:p>
            <a:pPr marL="742950" lvl="1" indent="-285750">
              <a:buFont typeface="Arial" panose="020B0604020202020204" pitchFamily="34" charset="0"/>
              <a:buChar char="•"/>
            </a:pPr>
            <a:r>
              <a:rPr lang="en-US" sz="1600" dirty="0">
                <a:solidFill>
                  <a:schemeClr val="tx1"/>
                </a:solidFill>
              </a:rPr>
              <a:t>Promotes consistency.</a:t>
            </a:r>
          </a:p>
          <a:p>
            <a:pPr marL="285750" indent="-285750">
              <a:buFont typeface="Arial" panose="020B0604020202020204" pitchFamily="34" charset="0"/>
              <a:buChar char="•"/>
            </a:pPr>
            <a:endParaRPr lang="en-US" sz="900" dirty="0">
              <a:solidFill>
                <a:schemeClr val="tx1"/>
              </a:solidFill>
            </a:endParaRPr>
          </a:p>
          <a:p>
            <a:pPr marL="285750" indent="-285750">
              <a:buFont typeface="Arial" panose="020B0604020202020204" pitchFamily="34" charset="0"/>
              <a:buChar char="•"/>
            </a:pPr>
            <a:r>
              <a:rPr lang="en-US" sz="2400" dirty="0">
                <a:solidFill>
                  <a:schemeClr val="tx1"/>
                </a:solidFill>
              </a:rPr>
              <a:t>Number of questions on each review instrument has increased.</a:t>
            </a:r>
          </a:p>
          <a:p>
            <a:pPr marL="742950" lvl="1" indent="-285750">
              <a:buFont typeface="Arial" panose="020B0604020202020204" pitchFamily="34" charset="0"/>
              <a:buChar char="•"/>
            </a:pPr>
            <a:r>
              <a:rPr lang="en-US" sz="1600" dirty="0">
                <a:solidFill>
                  <a:schemeClr val="tx1"/>
                </a:solidFill>
              </a:rPr>
              <a:t>Old instruments had 4-6 questions.</a:t>
            </a:r>
          </a:p>
          <a:p>
            <a:pPr marL="742950" lvl="1" indent="-285750">
              <a:buFont typeface="Arial" panose="020B0604020202020204" pitchFamily="34" charset="0"/>
              <a:buChar char="•"/>
            </a:pPr>
            <a:r>
              <a:rPr lang="en-US" sz="1600" dirty="0">
                <a:solidFill>
                  <a:schemeClr val="tx1"/>
                </a:solidFill>
              </a:rPr>
              <a:t>Revised instruments have 15-33 questions.</a:t>
            </a:r>
          </a:p>
          <a:p>
            <a:pPr marL="742950" lvl="1" indent="-285750">
              <a:buFont typeface="Arial" panose="020B0604020202020204" pitchFamily="34" charset="0"/>
              <a:buChar char="•"/>
            </a:pPr>
            <a:r>
              <a:rPr lang="en-US" sz="1600" dirty="0">
                <a:solidFill>
                  <a:schemeClr val="tx1"/>
                </a:solidFill>
              </a:rPr>
              <a:t>The revised instruments look at the same issues as the previous instruments. </a:t>
            </a:r>
          </a:p>
          <a:p>
            <a:pPr marL="742950" lvl="1" indent="-285750">
              <a:buFont typeface="Arial" panose="020B0604020202020204" pitchFamily="34" charset="0"/>
              <a:buChar char="•"/>
            </a:pPr>
            <a:r>
              <a:rPr lang="en-US" sz="1600" dirty="0">
                <a:solidFill>
                  <a:schemeClr val="tx1"/>
                </a:solidFill>
              </a:rPr>
              <a:t>This helps give credit for work that is done correctly, rather than having multiple issues included under one question.</a:t>
            </a:r>
          </a:p>
          <a:p>
            <a:pPr marL="742950" lvl="1" indent="-285750">
              <a:buFont typeface="Arial" panose="020B0604020202020204" pitchFamily="34" charset="0"/>
              <a:buChar char="•"/>
            </a:pPr>
            <a:r>
              <a:rPr lang="en-US" sz="1600" dirty="0">
                <a:solidFill>
                  <a:schemeClr val="tx1"/>
                </a:solidFill>
              </a:rPr>
              <a:t>Example, under the old instruments, if a 28-1905 is not documented and signed, the fiscal score for the review was 0%. Under the revised instruments, this is only one of 27 possible questions that are used to calculate the score.  </a:t>
            </a:r>
          </a:p>
          <a:p>
            <a:pPr marL="1200150" lvl="2" indent="-285750">
              <a:buFont typeface="Arial" panose="020B0604020202020204" pitchFamily="34" charset="0"/>
              <a:buChar char="•"/>
            </a:pPr>
            <a:r>
              <a:rPr lang="en-US" sz="1600" dirty="0">
                <a:solidFill>
                  <a:schemeClr val="tx1"/>
                </a:solidFill>
              </a:rPr>
              <a:t>If all 27 questions are applicable, and there is one error, then the score would be 96.3%.</a:t>
            </a:r>
          </a:p>
          <a:p>
            <a:pPr lvl="1"/>
            <a:endParaRPr lang="en-US" sz="900" dirty="0">
              <a:solidFill>
                <a:schemeClr val="tx1"/>
              </a:solidFill>
            </a:endParaRPr>
          </a:p>
          <a:p>
            <a:pPr marL="285750" indent="-285750">
              <a:buFont typeface="Arial" panose="020B0604020202020204" pitchFamily="34" charset="0"/>
              <a:buChar char="•"/>
            </a:pPr>
            <a:r>
              <a:rPr lang="en-US" sz="2400" dirty="0">
                <a:solidFill>
                  <a:schemeClr val="tx1"/>
                </a:solidFill>
              </a:rPr>
              <a:t>Questions on each instrument are more specific. </a:t>
            </a:r>
          </a:p>
          <a:p>
            <a:pPr marL="742950" lvl="1" indent="-285750">
              <a:buFont typeface="Arial" panose="020B0604020202020204" pitchFamily="34" charset="0"/>
              <a:buChar char="•"/>
            </a:pPr>
            <a:r>
              <a:rPr lang="en-US" sz="1600" dirty="0">
                <a:solidFill>
                  <a:schemeClr val="tx1"/>
                </a:solidFill>
              </a:rPr>
              <a:t>Training needs are more easily identifiable.</a:t>
            </a:r>
          </a:p>
          <a:p>
            <a:pPr marL="742950" lvl="1" indent="-285750">
              <a:buFont typeface="Arial" panose="020B0604020202020204" pitchFamily="34" charset="0"/>
              <a:buChar char="•"/>
            </a:pPr>
            <a:r>
              <a:rPr lang="en-US" sz="1600" dirty="0">
                <a:solidFill>
                  <a:schemeClr val="tx1"/>
                </a:solidFill>
              </a:rPr>
              <a:t>Errors and trends are more easily tracked.</a:t>
            </a:r>
            <a:endParaRPr lang="en-US" sz="1000" dirty="0">
              <a:solidFill>
                <a:schemeClr val="tx1"/>
              </a:solidFill>
            </a:endParaRPr>
          </a:p>
        </p:txBody>
      </p:sp>
    </p:spTree>
    <p:extLst>
      <p:ext uri="{BB962C8B-B14F-4D97-AF65-F5344CB8AC3E}">
        <p14:creationId xmlns:p14="http://schemas.microsoft.com/office/powerpoint/2010/main" val="343732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1C174CA-D906-4990-93FC-13B2E4432E24}"/>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20A9C916-6A30-47AD-8B16-85E9BFC20871}"/>
              </a:ext>
            </a:extLst>
          </p:cNvPr>
          <p:cNvSpPr>
            <a:spLocks noGrp="1"/>
          </p:cNvSpPr>
          <p:nvPr>
            <p:ph type="title"/>
          </p:nvPr>
        </p:nvSpPr>
        <p:spPr/>
        <p:txBody>
          <a:bodyPr>
            <a:normAutofit fontScale="90000"/>
          </a:bodyPr>
          <a:lstStyle/>
          <a:p>
            <a:r>
              <a:rPr lang="en-US" dirty="0"/>
              <a:t>Reviews</a:t>
            </a:r>
          </a:p>
        </p:txBody>
      </p:sp>
      <p:sp>
        <p:nvSpPr>
          <p:cNvPr id="2" name="Rectangle 1">
            <a:extLst>
              <a:ext uri="{FF2B5EF4-FFF2-40B4-BE49-F238E27FC236}">
                <a16:creationId xmlns:a16="http://schemas.microsoft.com/office/drawing/2014/main" id="{AE3D6C1F-F03E-4775-A245-320713DFCD3E}"/>
              </a:ext>
            </a:extLst>
          </p:cNvPr>
          <p:cNvSpPr/>
          <p:nvPr/>
        </p:nvSpPr>
        <p:spPr>
          <a:xfrm>
            <a:off x="304800" y="838200"/>
            <a:ext cx="8534400" cy="4838700"/>
          </a:xfrm>
          <a:prstGeom prst="rect">
            <a:avLst/>
          </a:prstGeom>
          <a:noFill/>
          <a:ln w="28575">
            <a:solidFill>
              <a:schemeClr val="accent1"/>
            </a:solidFill>
          </a:ln>
          <a:effectLst/>
        </p:spPr>
        <p:style>
          <a:lnRef idx="0">
            <a:schemeClr val="accent1"/>
          </a:lnRef>
          <a:fillRef idx="3">
            <a:schemeClr val="accent1"/>
          </a:fillRef>
          <a:effectRef idx="3">
            <a:schemeClr val="accent1"/>
          </a:effectRef>
          <a:fontRef idx="minor">
            <a:schemeClr val="lt1"/>
          </a:fontRef>
        </p:style>
        <p:txBody>
          <a:bodyPr rtlCol="0" anchor="ctr"/>
          <a:lstStyle/>
          <a:p>
            <a:pPr marL="285750" indent="-285750">
              <a:buFont typeface="Arial" panose="020B0604020202020204" pitchFamily="34" charset="0"/>
              <a:buChar char="•"/>
            </a:pPr>
            <a:r>
              <a:rPr lang="en-US" sz="2400" dirty="0">
                <a:solidFill>
                  <a:schemeClr val="tx1"/>
                </a:solidFill>
              </a:rPr>
              <a:t>Case reviews are based on guidance that was in effect at the time of the service:  </a:t>
            </a:r>
          </a:p>
          <a:p>
            <a:pPr marL="742950" lvl="1" indent="-285750">
              <a:buFont typeface="Arial" panose="020B0604020202020204" pitchFamily="34" charset="0"/>
              <a:buChar char="•"/>
            </a:pPr>
            <a:r>
              <a:rPr lang="en-US" sz="1600" dirty="0">
                <a:solidFill>
                  <a:schemeClr val="tx1"/>
                </a:solidFill>
              </a:rPr>
              <a:t>United States Code (USC) – Title 38, Part III </a:t>
            </a:r>
          </a:p>
          <a:p>
            <a:pPr marL="742950" lvl="1" indent="-285750">
              <a:buFont typeface="Arial" panose="020B0604020202020204" pitchFamily="34" charset="0"/>
              <a:buChar char="•"/>
            </a:pPr>
            <a:r>
              <a:rPr lang="en-US" sz="1600" dirty="0">
                <a:solidFill>
                  <a:schemeClr val="tx1"/>
                </a:solidFill>
              </a:rPr>
              <a:t>Code of Federal Regulations (CFR) – Title 38, Chapter I, Part 21 </a:t>
            </a:r>
          </a:p>
          <a:p>
            <a:pPr marL="742950" lvl="1" indent="-285750">
              <a:buFont typeface="Arial" panose="020B0604020202020204" pitchFamily="34" charset="0"/>
              <a:buChar char="•"/>
            </a:pPr>
            <a:r>
              <a:rPr lang="en-US" sz="1600" dirty="0">
                <a:solidFill>
                  <a:schemeClr val="tx1"/>
                </a:solidFill>
              </a:rPr>
              <a:t>VR&amp;E Procedural Manual (M28R)</a:t>
            </a:r>
          </a:p>
          <a:p>
            <a:pPr marL="742950" lvl="1" indent="-285750">
              <a:buFont typeface="Arial" panose="020B0604020202020204" pitchFamily="34" charset="0"/>
              <a:buChar char="•"/>
            </a:pPr>
            <a:r>
              <a:rPr lang="en-US" sz="1600" dirty="0">
                <a:solidFill>
                  <a:schemeClr val="tx1"/>
                </a:solidFill>
              </a:rPr>
              <a:t>Other guidance (Policy Advisories, Circulars, Letters, and Emails).</a:t>
            </a:r>
          </a:p>
          <a:p>
            <a:pPr lvl="1"/>
            <a:endParaRPr lang="en-US" sz="700" dirty="0">
              <a:solidFill>
                <a:schemeClr val="tx1"/>
              </a:solidFill>
            </a:endParaRPr>
          </a:p>
          <a:p>
            <a:pPr marL="744538" lvl="1" indent="-342900">
              <a:buFont typeface="Wingdings" panose="05000000000000000000" pitchFamily="2" charset="2"/>
              <a:buChar char="v"/>
            </a:pPr>
            <a:r>
              <a:rPr lang="en-US" sz="1600" dirty="0">
                <a:solidFill>
                  <a:schemeClr val="tx1"/>
                </a:solidFill>
              </a:rPr>
              <a:t>Due to the nature of the services provided by VR&amp;E, professional judgement must be used in some instances.</a:t>
            </a:r>
          </a:p>
          <a:p>
            <a:pPr marL="285750" indent="-285750">
              <a:buFont typeface="Arial" panose="020B0604020202020204" pitchFamily="34" charset="0"/>
              <a:buChar char="•"/>
            </a:pPr>
            <a:endParaRPr lang="en-US" sz="1600" dirty="0">
              <a:solidFill>
                <a:schemeClr val="tx1"/>
              </a:solidFill>
            </a:endParaRPr>
          </a:p>
          <a:p>
            <a:pPr marL="285750" indent="-285750">
              <a:buFont typeface="Arial" panose="020B0604020202020204" pitchFamily="34" charset="0"/>
              <a:buChar char="•"/>
            </a:pPr>
            <a:r>
              <a:rPr lang="en-US" sz="2400" dirty="0">
                <a:solidFill>
                  <a:schemeClr val="tx1"/>
                </a:solidFill>
              </a:rPr>
              <a:t>Tracking:  </a:t>
            </a:r>
          </a:p>
          <a:p>
            <a:pPr marL="742950" lvl="1" indent="-285750">
              <a:buFont typeface="Arial" panose="020B0604020202020204" pitchFamily="34" charset="0"/>
              <a:buChar char="•"/>
            </a:pPr>
            <a:r>
              <a:rPr lang="en-US" sz="1600" dirty="0">
                <a:solidFill>
                  <a:schemeClr val="tx1"/>
                </a:solidFill>
              </a:rPr>
              <a:t>All review types include one question about Higher-Level Reviews (HLR) and one question about Supplemental Claim Reviews (SCR).</a:t>
            </a:r>
            <a:r>
              <a:rPr lang="en-US" sz="1600" b="1" i="1" dirty="0">
                <a:solidFill>
                  <a:schemeClr val="accent1"/>
                </a:solidFill>
              </a:rPr>
              <a:t> ******</a:t>
            </a:r>
            <a:r>
              <a:rPr lang="en-US" sz="1600" dirty="0">
                <a:solidFill>
                  <a:schemeClr val="tx1"/>
                </a:solidFill>
              </a:rPr>
              <a:t>  </a:t>
            </a:r>
          </a:p>
          <a:p>
            <a:pPr marL="742950" lvl="1" indent="-285750">
              <a:buFont typeface="Arial" panose="020B0604020202020204" pitchFamily="34" charset="0"/>
              <a:buChar char="•"/>
            </a:pPr>
            <a:r>
              <a:rPr lang="en-US" sz="1600" dirty="0">
                <a:solidFill>
                  <a:schemeClr val="tx1"/>
                </a:solidFill>
              </a:rPr>
              <a:t>The Fiscal Accuracy (FA) review instrument also includes one question to assist with tracking improper payments.</a:t>
            </a:r>
            <a:r>
              <a:rPr lang="en-US" sz="1600" b="1" i="1" dirty="0">
                <a:solidFill>
                  <a:schemeClr val="accent1"/>
                </a:solidFill>
              </a:rPr>
              <a:t> ******</a:t>
            </a:r>
            <a:r>
              <a:rPr lang="en-US" sz="1600" dirty="0">
                <a:solidFill>
                  <a:schemeClr val="tx1"/>
                </a:solidFill>
              </a:rPr>
              <a:t>  </a:t>
            </a:r>
          </a:p>
          <a:p>
            <a:pPr lvl="1"/>
            <a:endParaRPr lang="en-US" sz="1600" dirty="0">
              <a:solidFill>
                <a:schemeClr val="tx1"/>
              </a:solidFill>
            </a:endParaRPr>
          </a:p>
          <a:p>
            <a:pPr marL="0" lvl="1"/>
            <a:r>
              <a:rPr lang="en-US" sz="2000" b="1" i="1" dirty="0">
                <a:solidFill>
                  <a:schemeClr val="accent1"/>
                </a:solidFill>
              </a:rPr>
              <a:t>****** </a:t>
            </a:r>
            <a:r>
              <a:rPr lang="en-US" sz="2000" b="1" i="1" dirty="0">
                <a:solidFill>
                  <a:schemeClr val="tx1"/>
                </a:solidFill>
              </a:rPr>
              <a:t>Please note:  Tracking questions are not included in the accuracy scores. </a:t>
            </a:r>
            <a:endParaRPr lang="en-US" sz="2000" dirty="0">
              <a:solidFill>
                <a:schemeClr val="tx1"/>
              </a:solidFill>
            </a:endParaRPr>
          </a:p>
        </p:txBody>
      </p:sp>
    </p:spTree>
    <p:extLst>
      <p:ext uri="{BB962C8B-B14F-4D97-AF65-F5344CB8AC3E}">
        <p14:creationId xmlns:p14="http://schemas.microsoft.com/office/powerpoint/2010/main" val="7577534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Vocational Rehabilitation and Employment (VR&amp;amp;E)&amp;quot;&quot;/&gt;&lt;property id=&quot;20307&quot; value=&quot;285&quot;/&gt;&lt;/object&gt;&lt;object type=&quot;3&quot; unique_id=&quot;10004&quot;&gt;&lt;property id=&quot;20148&quot; value=&quot;5&quot;/&gt;&lt;property id=&quot;20300&quot; value=&quot;Slide 2 - &amp;quot;Introductions&amp;quot;&quot;/&gt;&lt;property id=&quot;20307&quot; value=&quot;359&quot;/&gt;&lt;/object&gt;&lt;object type=&quot;3&quot; unique_id=&quot;10005&quot;&gt;&lt;property id=&quot;20148&quot; value=&quot;5&quot;/&gt;&lt;property id=&quot;20300&quot; value=&quot;Slide 3 - &amp;quot;Agenda&amp;quot;&quot;/&gt;&lt;property id=&quot;20307&quot; value=&quot;360&quot;/&gt;&lt;/object&gt;&lt;object type=&quot;3&quot; unique_id=&quot;10006&quot;&gt;&lt;property id=&quot;20148&quot; value=&quot;5&quot;/&gt;&lt;property id=&quot;20300&quot; value=&quot;Slide 4 - &amp;quot;Purpose&amp;quot;&quot;/&gt;&lt;property id=&quot;20307&quot; value=&quot;297&quot;/&gt;&lt;/object&gt;&lt;object type=&quot;3&quot; unique_id=&quot;10007&quot;&gt;&lt;property id=&quot;20148&quot; value=&quot;5&quot;/&gt;&lt;property id=&quot;20300&quot; value=&quot;Slide 5 - &amp;quot;Sampling Methodology&amp;quot;&quot;/&gt;&lt;property id=&quot;20307&quot; value=&quot;300&quot;/&gt;&lt;/object&gt;&lt;object type=&quot;3&quot; unique_id=&quot;10008&quot;&gt;&lt;property id=&quot;20148&quot; value=&quot;5&quot;/&gt;&lt;property id=&quot;20300&quot; value=&quot;Slide 6 - &amp;quot;Selection Criteria and Scope&amp;quot;&quot;/&gt;&lt;property id=&quot;20307&quot; value=&quot;299&quot;/&gt;&lt;/object&gt;&lt;object type=&quot;3&quot; unique_id=&quot;10009&quot;&gt;&lt;property id=&quot;20148&quot; value=&quot;5&quot;/&gt;&lt;property id=&quot;20300&quot; value=&quot;Slide 7 - &amp;quot;Selection Criteria and Scope&amp;quot;&quot;/&gt;&lt;property id=&quot;20307&quot; value=&quot;303&quot;/&gt;&lt;/object&gt;&lt;object type=&quot;3&quot; unique_id=&quot;10011&quot;&gt;&lt;property id=&quot;20148&quot; value=&quot;5&quot;/&gt;&lt;property id=&quot;20300&quot; value=&quot;Slide 8 - &amp;quot;Reviews&amp;quot;&quot;/&gt;&lt;property id=&quot;20307&quot; value=&quot;292&quot;/&gt;&lt;/object&gt;&lt;object type=&quot;3&quot; unique_id=&quot;10012&quot;&gt;&lt;property id=&quot;20148&quot; value=&quot;5&quot;/&gt;&lt;property id=&quot;20300&quot; value=&quot;Slide 9 - &amp;quot;Reviews&amp;quot;&quot;/&gt;&lt;property id=&quot;20307&quot; value=&quot;307&quot;/&gt;&lt;/object&gt;&lt;object type=&quot;3&quot; unique_id=&quot;10013&quot;&gt;&lt;property id=&quot;20148&quot; value=&quot;5&quot;/&gt;&lt;property id=&quot;20300&quot; value=&quot;Slide 10 - &amp;quot;Reviews&amp;quot;&quot;/&gt;&lt;property id=&quot;20307&quot; value=&quot;313&quot;/&gt;&lt;/object&gt;&lt;object type=&quot;3&quot; unique_id=&quot;10014&quot;&gt;&lt;property id=&quot;20148&quot; value=&quot;5&quot;/&gt;&lt;property id=&quot;20300&quot; value=&quot;Slide 11 - &amp;quot;EDRPA Reviews&amp;quot;&quot;/&gt;&lt;property id=&quot;20307&quot; value=&quot;340&quot;/&gt;&lt;/object&gt;&lt;object type=&quot;3&quot; unique_id=&quot;10015&quot;&gt;&lt;property id=&quot;20148&quot; value=&quot;5&quot;/&gt;&lt;property id=&quot;20300&quot; value=&quot;Slide 12 - &amp;quot;RSDA Reviews&amp;quot;&quot;/&gt;&lt;property id=&quot;20307&quot; value=&quot;344&quot;/&gt;&lt;/object&gt;&lt;object type=&quot;3&quot; unique_id=&quot;10016&quot;&gt;&lt;property id=&quot;20148&quot; value=&quot;5&quot;/&gt;&lt;property id=&quot;20300&quot; value=&quot;Slide 13 - &amp;quot;FA Reviews&amp;quot;&quot;/&gt;&lt;property id=&quot;20307&quot; value=&quot;342&quot;/&gt;&lt;/object&gt;&lt;object type=&quot;3&quot; unique_id=&quot;10017&quot;&gt;&lt;property id=&quot;20148&quot; value=&quot;5&quot;/&gt;&lt;property id=&quot;20300&quot; value=&quot;Slide 14 - &amp;quot;CCA Reviews&amp;quot;&quot;/&gt;&lt;property id=&quot;20307&quot; value=&quot;343&quot;/&gt;&lt;/object&gt;&lt;object type=&quot;3&quot; unique_id=&quot;10018&quot;&gt;&lt;property id=&quot;20148&quot; value=&quot;5&quot;/&gt;&lt;property id=&quot;20300&quot; value=&quot;Slide 15 - &amp;quot;CH-36A Reviews&amp;quot;&quot;/&gt;&lt;property id=&quot;20307&quot; value=&quot;341&quot;/&gt;&lt;/object&gt;&lt;object type=&quot;3&quot; unique_id=&quot;10020&quot;&gt;&lt;property id=&quot;20148&quot; value=&quot;5&quot;/&gt;&lt;property id=&quot;20300&quot; value=&quot;Slide 16 - &amp;quot;Review Results&amp;quot;&quot;/&gt;&lt;property id=&quot;20307&quot; value=&quot;346&quot;/&gt;&lt;/object&gt;&lt;object type=&quot;3&quot; unique_id=&quot;10021&quot;&gt;&lt;property id=&quot;20148&quot; value=&quot;5&quot;/&gt;&lt;property id=&quot;20300&quot; value=&quot;Slide 17 - &amp;quot;Review Results&amp;quot;&quot;/&gt;&lt;property id=&quot;20307&quot; value=&quot;348&quot;/&gt;&lt;/object&gt;&lt;object type=&quot;3&quot; unique_id=&quot;10022&quot;&gt;&lt;property id=&quot;20148&quot; value=&quot;5&quot;/&gt;&lt;property id=&quot;20300&quot; value=&quot;Slide 18 - &amp;quot;Review Results&amp;quot;&quot;/&gt;&lt;property id=&quot;20307&quot; value=&quot;349&quot;/&gt;&lt;/object&gt;&lt;object type=&quot;3&quot; unique_id=&quot;10023&quot;&gt;&lt;property id=&quot;20148&quot; value=&quot;5&quot;/&gt;&lt;property id=&quot;20300&quot; value=&quot;Slide 19 - &amp;quot;Review Results&amp;quot;&quot;/&gt;&lt;property id=&quot;20307&quot; value=&quot;361&quot;/&gt;&lt;/object&gt;&lt;object type=&quot;3&quot; unique_id=&quot;10024&quot;&gt;&lt;property id=&quot;20148&quot; value=&quot;5&quot;/&gt;&lt;property id=&quot;20300&quot; value=&quot;Slide 20 - &amp;quot;Standard Operating Procedures (SOP)&amp;quot;&quot;/&gt;&lt;property id=&quot;20307&quot; value=&quot;296&quot;/&gt;&lt;/object&gt;&lt;object type=&quot;3&quot; unique_id=&quot;10025&quot;&gt;&lt;property id=&quot;20148&quot; value=&quot;5&quot;/&gt;&lt;property id=&quot;20300&quot; value=&quot;Slide 21 - &amp;quot;SOPs&amp;quot;&quot;/&gt;&lt;property id=&quot;20307&quot; value=&quot;347&quot;/&gt;&lt;/object&gt;&lt;object type=&quot;3&quot; unique_id=&quot;10026&quot;&gt;&lt;property id=&quot;20148&quot; value=&quot;5&quot;/&gt;&lt;property id=&quot;20300&quot; value=&quot;Slide 22 - &amp;quot;SOPs&amp;quot;&quot;/&gt;&lt;property id=&quot;20307&quot; value=&quot;350&quot;/&gt;&lt;/object&gt;&lt;object type=&quot;3&quot; unique_id=&quot;10028&quot;&gt;&lt;property id=&quot;20148&quot; value=&quot;5&quot;/&gt;&lt;property id=&quot;20300&quot; value=&quot;Slide 23 - &amp;quot;Scoring Methodology&amp;quot;&quot;/&gt;&lt;property id=&quot;20307&quot; value=&quot;293&quot;/&gt;&lt;/object&gt;&lt;object type=&quot;3&quot; unique_id=&quot;10029&quot;&gt;&lt;property id=&quot;20148&quot; value=&quot;5&quot;/&gt;&lt;property id=&quot;20300&quot; value=&quot;Slide 24 - &amp;quot;Rolling 12-Month Accuracy Scores&amp;quot;&quot;/&gt;&lt;property id=&quot;20307&quot; value=&quot;309&quot;/&gt;&lt;/object&gt;&lt;object type=&quot;3&quot; unique_id=&quot;10030&quot;&gt;&lt;property id=&quot;20148&quot; value=&quot;5&quot;/&gt;&lt;property id=&quot;20300&quot; value=&quot;Slide 25 - &amp;quot;Rolling 12-Month Accuracy Scores&amp;quot;&quot;/&gt;&lt;property id=&quot;20307&quot; value=&quot;308&quot;/&gt;&lt;/object&gt;&lt;object type=&quot;3&quot; unique_id=&quot;10031&quot;&gt;&lt;property id=&quot;20148&quot; value=&quot;5&quot;/&gt;&lt;property id=&quot;20300&quot; value=&quot;Slide 26 - &amp;quot;Metrics&amp;quot;&quot;/&gt;&lt;property id=&quot;20307&quot; value=&quot;305&quot;/&gt;&lt;/object&gt;&lt;object type=&quot;3&quot; unique_id=&quot;10032&quot;&gt;&lt;property id=&quot;20148&quot; value=&quot;5&quot;/&gt;&lt;property id=&quot;20300&quot; value=&quot;Slide 27 - &amp;quot;Metrics&amp;quot;&quot;/&gt;&lt;property id=&quot;20307&quot; value=&quot;306&quot;/&gt;&lt;/object&gt;&lt;object type=&quot;3&quot; unique_id=&quot;10033&quot;&gt;&lt;property id=&quot;20148&quot; value=&quot;5&quot;/&gt;&lt;property id=&quot;20300&quot; value=&quot;Slide 28 - &amp;quot;Instruments and Metrics&amp;quot;&quot;/&gt;&lt;property id=&quot;20307&quot; value=&quot;345&quot;/&gt;&lt;/object&gt;&lt;object type=&quot;3&quot; unique_id=&quot;10035&quot;&gt;&lt;property id=&quot;20148&quot; value=&quot;5&quot;/&gt;&lt;property id=&quot;20300&quot; value=&quot;Slide 29 - &amp;quot;QAWeb&amp;quot;&quot;/&gt;&lt;property id=&quot;20307&quot; value=&quot;294&quot;/&gt;&lt;/object&gt;&lt;object type=&quot;3&quot; unique_id=&quot;10036&quot;&gt;&lt;property id=&quot;20148&quot; value=&quot;5&quot;/&gt;&lt;property id=&quot;20300&quot; value=&quot;Slide 30 - &amp;quot;QA Process Overview&amp;quot;&quot;/&gt;&lt;property id=&quot;20307&quot; value=&quot;302&quot;/&gt;&lt;/object&gt;&lt;object type=&quot;3&quot; unique_id=&quot;10037&quot;&gt;&lt;property id=&quot;20148&quot; value=&quot;5&quot;/&gt;&lt;property id=&quot;20300&quot; value=&quot;Slide 31 - &amp;quot;Reminder Regarding Changes to Cases&amp;quot;&quot;/&gt;&lt;property id=&quot;20307&quot; value=&quot;301&quot;/&gt;&lt;/object&gt;&lt;/object&gt;&lt;object type=&quot;8&quot; unique_id=&quot;10076&quot;&gt;&lt;/object&gt;&lt;/object&gt;&lt;/database&gt;"/>
  <p:tag name="SECTOMILLISECCONVERTED"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244B86A16C994C9A3582C30FD75B66" ma:contentTypeVersion="0" ma:contentTypeDescription="Create a new document." ma:contentTypeScope="" ma:versionID="8c64f48251fb06f2fba6fc2415a870b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FB772B-7DBB-47D8-A86A-E6F279D35C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17869</TotalTime>
  <Words>8118</Words>
  <Application>Microsoft Office PowerPoint</Application>
  <PresentationFormat>On-screen Show (4:3)</PresentationFormat>
  <Paragraphs>617</Paragraphs>
  <Slides>31</Slides>
  <Notes>31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Calibri</vt:lpstr>
      <vt:lpstr>Myriad Pro</vt:lpstr>
      <vt:lpstr>Wingdings</vt:lpstr>
      <vt:lpstr>10_Office Theme</vt:lpstr>
      <vt:lpstr>1_Custom Design</vt:lpstr>
      <vt:lpstr>Custom Design</vt:lpstr>
      <vt:lpstr>Vocational Rehabilitation and Employment (VR&amp;E)</vt:lpstr>
      <vt:lpstr>Introductions</vt:lpstr>
      <vt:lpstr>Agenda</vt:lpstr>
      <vt:lpstr>Purpose</vt:lpstr>
      <vt:lpstr>Sampling Methodology</vt:lpstr>
      <vt:lpstr>Selection Criteria and Scope</vt:lpstr>
      <vt:lpstr>Selection Criteria and Scope</vt:lpstr>
      <vt:lpstr>Reviews</vt:lpstr>
      <vt:lpstr>Reviews</vt:lpstr>
      <vt:lpstr>Reviews</vt:lpstr>
      <vt:lpstr>EDRPA Reviews</vt:lpstr>
      <vt:lpstr>RSDA Reviews</vt:lpstr>
      <vt:lpstr>FA Reviews</vt:lpstr>
      <vt:lpstr>CCA Reviews</vt:lpstr>
      <vt:lpstr>CH-36A Reviews</vt:lpstr>
      <vt:lpstr>Review Results</vt:lpstr>
      <vt:lpstr>Review Results</vt:lpstr>
      <vt:lpstr>Review Results</vt:lpstr>
      <vt:lpstr>Review Results</vt:lpstr>
      <vt:lpstr>Standard Operating Procedures (SOP)</vt:lpstr>
      <vt:lpstr>SOPs</vt:lpstr>
      <vt:lpstr>SOPs</vt:lpstr>
      <vt:lpstr>Scoring Methodology</vt:lpstr>
      <vt:lpstr>Rolling 12-Month Accuracy Scores</vt:lpstr>
      <vt:lpstr>Rolling 12-Month Accuracy Scores</vt:lpstr>
      <vt:lpstr>Metrics</vt:lpstr>
      <vt:lpstr>Metrics</vt:lpstr>
      <vt:lpstr>Instruments and Metrics</vt:lpstr>
      <vt:lpstr>QAWeb</vt:lpstr>
      <vt:lpstr>QA Process Overview</vt:lpstr>
      <vt:lpstr>Reminder Regarding Changes to Cases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VRE QA Transformation Training PowerPoint Presentation</dc:title>
  <dc:creator>Department of Veterans Affairs, Veterans Benefits Administration, Vocational Rehabilitation and Employment Service, STAFF</dc:creator>
  <cp:lastModifiedBy>Kathy Poole</cp:lastModifiedBy>
  <cp:revision>564</cp:revision>
  <cp:lastPrinted>2019-05-28T12:26:27Z</cp:lastPrinted>
  <dcterms:created xsi:type="dcterms:W3CDTF">2017-12-21T16:13:31Z</dcterms:created>
  <dcterms:modified xsi:type="dcterms:W3CDTF">2019-05-30T17:08:06Z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0x01010009244B86A16C994C9A3582C30FD75B66</vt:lpwstr>
  </property>
  <property fmtid="{D5CDD505-2E9C-101B-9397-08002B2CF9AE}" pid="3" name="Language">
    <vt:lpwstr>en</vt:lpwstr>
  </property>
  <property fmtid="{D5CDD505-2E9C-101B-9397-08002B2CF9AE}" pid="4" name="Type">
    <vt:lpwstr>Presentation</vt:lpwstr>
  </property>
</Properties>
</file>