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7"/>
  </p:notesMasterIdLst>
  <p:sldIdLst>
    <p:sldId id="285" r:id="rId7"/>
    <p:sldId id="286" r:id="rId8"/>
    <p:sldId id="343" r:id="rId9"/>
    <p:sldId id="329" r:id="rId10"/>
    <p:sldId id="299" r:id="rId11"/>
    <p:sldId id="303" r:id="rId12"/>
    <p:sldId id="322" r:id="rId13"/>
    <p:sldId id="291" r:id="rId14"/>
    <p:sldId id="328" r:id="rId15"/>
    <p:sldId id="324" r:id="rId16"/>
    <p:sldId id="342" r:id="rId17"/>
    <p:sldId id="344" r:id="rId18"/>
    <p:sldId id="345" r:id="rId19"/>
    <p:sldId id="338" r:id="rId20"/>
    <p:sldId id="326" r:id="rId21"/>
    <p:sldId id="295" r:id="rId22"/>
    <p:sldId id="316" r:id="rId23"/>
    <p:sldId id="346" r:id="rId24"/>
    <p:sldId id="347" r:id="rId25"/>
    <p:sldId id="348" r:id="rId26"/>
    <p:sldId id="302" r:id="rId27"/>
    <p:sldId id="349" r:id="rId28"/>
    <p:sldId id="319" r:id="rId29"/>
    <p:sldId id="350" r:id="rId30"/>
    <p:sldId id="336" r:id="rId31"/>
    <p:sldId id="308" r:id="rId32"/>
    <p:sldId id="309" r:id="rId33"/>
    <p:sldId id="311" r:id="rId34"/>
    <p:sldId id="312" r:id="rId35"/>
    <p:sldId id="287"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72">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350" autoAdjust="0"/>
    <p:restoredTop sz="93969" autoAdjust="0"/>
  </p:normalViewPr>
  <p:slideViewPr>
    <p:cSldViewPr>
      <p:cViewPr varScale="1">
        <p:scale>
          <a:sx n="104" d="100"/>
          <a:sy n="104" d="100"/>
        </p:scale>
        <p:origin x="1530" y="108"/>
      </p:cViewPr>
      <p:guideLst>
        <p:guide orient="horz" pos="2160"/>
        <p:guide pos="2880"/>
        <p:guide orient="horz" pos="672"/>
        <p:guide pos="28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256"/>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6/13/2019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6/13/2019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6/13/2019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6/13/2019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6/13/2019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6/13/2019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6/13/2019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6/13/2019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6/13/2019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6/13/2019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6/13/2019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6/13/2019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6/13/2019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6/13/2019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6/13/2019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6/13/2019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6/13/2019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6/13/2019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6/13/2019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6/13/2019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6/13/2019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6/13/2019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6/13/2019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6/13/2019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6/13/2019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212A</a:t>
            </a:r>
          </a:p>
          <a:p>
            <a:r>
              <a:rPr lang="en-US" sz="1800" b="1" dirty="0">
                <a:solidFill>
                  <a:schemeClr val="tx1"/>
                </a:solidFill>
                <a:latin typeface="+mj-lt"/>
              </a:rPr>
              <a:t>Name/Title: 212A Staff</a:t>
            </a:r>
          </a:p>
          <a:p>
            <a:r>
              <a:rPr lang="en-US" sz="1800" dirty="0">
                <a:solidFill>
                  <a:schemeClr val="tx1"/>
                </a:solidFill>
                <a:latin typeface="+mj-lt"/>
              </a:rPr>
              <a:t>Date:  May 14, 2019</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MSC Training Conference Index Card Questions </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Rectangle 2">
            <a:extLst>
              <a:ext uri="{FF2B5EF4-FFF2-40B4-BE49-F238E27FC236}">
                <a16:creationId xmlns:a16="http://schemas.microsoft.com/office/drawing/2014/main" id="{BC5467E7-220C-4CD8-B071-A560DDE620D1}"/>
              </a:ext>
            </a:extLst>
          </p:cNvPr>
          <p:cNvSpPr/>
          <p:nvPr/>
        </p:nvSpPr>
        <p:spPr>
          <a:xfrm>
            <a:off x="224970" y="892076"/>
            <a:ext cx="8842830" cy="2677656"/>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We realized that some of the index card questions and answers from the last MSC training conference were missed on the document posted to the IDES Intranet site</a:t>
            </a: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These questions have been added to the document and will be posted to both the IDES and BDD Intranet sites as soon as they are approved for release</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4304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Applicability of General VBA Policy/Procedures in BDD and IDES Claims (1 of 2)</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Rectangle 2">
            <a:extLst>
              <a:ext uri="{FF2B5EF4-FFF2-40B4-BE49-F238E27FC236}">
                <a16:creationId xmlns:a16="http://schemas.microsoft.com/office/drawing/2014/main" id="{BC5467E7-220C-4CD8-B071-A560DDE620D1}"/>
              </a:ext>
            </a:extLst>
          </p:cNvPr>
          <p:cNvSpPr/>
          <p:nvPr/>
        </p:nvSpPr>
        <p:spPr>
          <a:xfrm>
            <a:off x="72570" y="685800"/>
            <a:ext cx="8842830" cy="4832092"/>
          </a:xfrm>
          <a:prstGeom prst="rect">
            <a:avLst/>
          </a:prstGeom>
        </p:spPr>
        <p:txBody>
          <a:bodyPr wrap="square">
            <a:spAutoFit/>
          </a:bodyPr>
          <a:lstStyle/>
          <a:p>
            <a:pPr marL="342900" indent="-342900">
              <a:buFont typeface="Wingdings" panose="05000000000000000000" pitchFamily="2" charset="2"/>
              <a:buChar char="Ø"/>
            </a:pPr>
            <a:r>
              <a:rPr lang="en-US" sz="2200" dirty="0">
                <a:latin typeface="Arial" panose="020B0604020202020204" pitchFamily="34" charset="0"/>
                <a:cs typeface="Arial" panose="020B0604020202020204" pitchFamily="34" charset="0"/>
              </a:rPr>
              <a:t>All BDD/IDES specific processing requirements are currently specified in M21-1 III.i.2, however, BDD/IDES are generally subject to broader VBA rules and requirements</a:t>
            </a:r>
          </a:p>
          <a:p>
            <a:endParaRPr lang="en-US" sz="22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200" dirty="0">
                <a:latin typeface="Arial" panose="020B0604020202020204" pitchFamily="34" charset="0"/>
                <a:cs typeface="Arial" panose="020B0604020202020204" pitchFamily="34" charset="0"/>
              </a:rPr>
              <a:t>To the extent possible, the BDD/IDES sections of the M21-1 include references to applicable general claim processing requirements.  </a:t>
            </a:r>
          </a:p>
          <a:p>
            <a:pPr marL="342900" indent="-342900">
              <a:buFont typeface="Wingdings" panose="05000000000000000000" pitchFamily="2" charset="2"/>
              <a:buChar char="Ø"/>
            </a:pPr>
            <a:endParaRPr lang="en-US" sz="22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200" dirty="0">
                <a:latin typeface="Arial" panose="020B0604020202020204" pitchFamily="34" charset="0"/>
                <a:cs typeface="Arial" panose="020B0604020202020204" pitchFamily="34" charset="0"/>
              </a:rPr>
              <a:t>It is not feasible to restate all applicable VBA requirements within the BDD/IDES sections of the M21-1. </a:t>
            </a:r>
          </a:p>
          <a:p>
            <a:pPr marL="342900" indent="-342900">
              <a:buFont typeface="Wingdings" panose="05000000000000000000" pitchFamily="2" charset="2"/>
              <a:buChar char="Ø"/>
            </a:pPr>
            <a:endParaRPr lang="en-US" sz="22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200" dirty="0">
                <a:latin typeface="Arial" panose="020B0604020202020204" pitchFamily="34" charset="0"/>
                <a:cs typeface="Arial" panose="020B0604020202020204" pitchFamily="34" charset="0"/>
              </a:rPr>
              <a:t>BDD and IDES claim processors must consider the wider M21-1 when processing BDD and IDES claims, particularly when handling uncommon or irregular situations</a:t>
            </a:r>
          </a:p>
        </p:txBody>
      </p:sp>
    </p:spTree>
    <p:extLst>
      <p:ext uri="{BB962C8B-B14F-4D97-AF65-F5344CB8AC3E}">
        <p14:creationId xmlns:p14="http://schemas.microsoft.com/office/powerpoint/2010/main" val="2639504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Applicability of General VBA Policy/Procedures in BDD and IDES Claims (2 of 2)</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Rectangle 2">
            <a:extLst>
              <a:ext uri="{FF2B5EF4-FFF2-40B4-BE49-F238E27FC236}">
                <a16:creationId xmlns:a16="http://schemas.microsoft.com/office/drawing/2014/main" id="{BC5467E7-220C-4CD8-B071-A560DDE620D1}"/>
              </a:ext>
            </a:extLst>
          </p:cNvPr>
          <p:cNvSpPr/>
          <p:nvPr/>
        </p:nvSpPr>
        <p:spPr>
          <a:xfrm>
            <a:off x="72570" y="685800"/>
            <a:ext cx="8842830" cy="6340197"/>
          </a:xfrm>
          <a:prstGeom prst="rect">
            <a:avLst/>
          </a:prstGeom>
        </p:spPr>
        <p:txBody>
          <a:bodyPr wrap="square">
            <a:spAutoFit/>
          </a:bodyPr>
          <a:lstStyle/>
          <a:p>
            <a:pPr marL="342900" lvl="0" indent="-342900">
              <a:buFont typeface="Wingdings" panose="05000000000000000000" pitchFamily="2" charset="2"/>
              <a:buChar char="Ø"/>
            </a:pPr>
            <a:endParaRPr lang="en-US" sz="2200" dirty="0">
              <a:solidFill>
                <a:srgbClr val="000000"/>
              </a:solidFill>
              <a:latin typeface="Arial" panose="020B0604020202020204" pitchFamily="34" charset="0"/>
              <a:cs typeface="Arial" panose="020B0604020202020204" pitchFamily="34" charset="0"/>
            </a:endParaRPr>
          </a:p>
          <a:p>
            <a:pPr marL="342900" lvl="0" indent="-342900">
              <a:buFont typeface="Wingdings" panose="05000000000000000000" pitchFamily="2" charset="2"/>
              <a:buChar char="Ø"/>
            </a:pPr>
            <a:r>
              <a:rPr lang="en-US" sz="2200" dirty="0">
                <a:solidFill>
                  <a:srgbClr val="000000"/>
                </a:solidFill>
                <a:latin typeface="Arial" panose="020B0604020202020204" pitchFamily="34" charset="0"/>
                <a:cs typeface="Arial" panose="020B0604020202020204" pitchFamily="34" charset="0"/>
              </a:rPr>
              <a:t>Clearly, there are important procedural differences between the general claim process and the BDD/IDES processes; and there are several BDD/IDES specific requirements that are not applicable to non-IDES/BDD claims </a:t>
            </a:r>
          </a:p>
          <a:p>
            <a:pPr lvl="0"/>
            <a:endParaRPr lang="en-US" sz="2200" dirty="0">
              <a:solidFill>
                <a:srgbClr val="000000"/>
              </a:solidFill>
              <a:latin typeface="Arial" panose="020B0604020202020204" pitchFamily="34" charset="0"/>
              <a:cs typeface="Arial" panose="020B0604020202020204" pitchFamily="34" charset="0"/>
            </a:endParaRPr>
          </a:p>
          <a:p>
            <a:pPr marL="342900" lvl="0" indent="-342900">
              <a:buFont typeface="Wingdings" panose="05000000000000000000" pitchFamily="2" charset="2"/>
              <a:buChar char="Ø"/>
            </a:pPr>
            <a:r>
              <a:rPr lang="en-US" sz="2200" dirty="0">
                <a:solidFill>
                  <a:srgbClr val="000000"/>
                </a:solidFill>
                <a:latin typeface="Arial" panose="020B0604020202020204" pitchFamily="34" charset="0"/>
                <a:cs typeface="Arial" panose="020B0604020202020204" pitchFamily="34" charset="0"/>
              </a:rPr>
              <a:t>When no BDD or IDES specific requirement or procedure exists, general VBA policy should be considered applicable to compensation claims submitted by BDD/IDES participants</a:t>
            </a:r>
          </a:p>
          <a:p>
            <a:pPr marL="342900" lvl="0" indent="-342900">
              <a:buFont typeface="Wingdings" panose="05000000000000000000" pitchFamily="2" charset="2"/>
              <a:buChar char="Ø"/>
            </a:pPr>
            <a:endParaRPr lang="en-US" sz="2200" dirty="0">
              <a:solidFill>
                <a:srgbClr val="000000"/>
              </a:solidFill>
              <a:latin typeface="Arial" panose="020B0604020202020204" pitchFamily="34" charset="0"/>
              <a:cs typeface="Arial" panose="020B0604020202020204" pitchFamily="34" charset="0"/>
            </a:endParaRPr>
          </a:p>
          <a:p>
            <a:pPr marL="342900" lvl="0" indent="-342900">
              <a:buFont typeface="Wingdings" panose="05000000000000000000" pitchFamily="2" charset="2"/>
              <a:buChar char="Ø"/>
            </a:pPr>
            <a:r>
              <a:rPr lang="en-US" sz="2400" dirty="0">
                <a:solidFill>
                  <a:srgbClr val="000000"/>
                </a:solidFill>
                <a:latin typeface="Arial" panose="020B0604020202020204" pitchFamily="34" charset="0"/>
                <a:cs typeface="Arial" panose="020B0604020202020204" pitchFamily="34" charset="0"/>
              </a:rPr>
              <a:t>These concepts are also discussed in M21-1 Prologue</a:t>
            </a:r>
          </a:p>
          <a:p>
            <a:pPr marL="342900" lvl="0" indent="-342900">
              <a:buFont typeface="Wingdings" panose="05000000000000000000" pitchFamily="2" charset="2"/>
              <a:buChar char="Ø"/>
            </a:pPr>
            <a:endParaRPr lang="en-US" sz="2400" dirty="0">
              <a:solidFill>
                <a:srgbClr val="000000"/>
              </a:solidFill>
              <a:latin typeface="Arial" panose="020B0604020202020204" pitchFamily="34" charset="0"/>
              <a:cs typeface="Arial" panose="020B0604020202020204" pitchFamily="34" charset="0"/>
            </a:endParaRPr>
          </a:p>
          <a:p>
            <a:pPr marL="342900" lvl="0" indent="-342900">
              <a:buFont typeface="Wingdings" panose="05000000000000000000" pitchFamily="2" charset="2"/>
              <a:buChar char="Ø"/>
            </a:pPr>
            <a:r>
              <a:rPr lang="en-US" sz="2400" dirty="0">
                <a:solidFill>
                  <a:srgbClr val="000000"/>
                </a:solidFill>
                <a:latin typeface="Arial" panose="020B0604020202020204" pitchFamily="34" charset="0"/>
                <a:cs typeface="Arial" panose="020B0604020202020204" pitchFamily="34" charset="0"/>
              </a:rPr>
              <a:t>Questions should be directed to IDES or Pre-Discharge Mailboxes </a:t>
            </a:r>
          </a:p>
          <a:p>
            <a:pPr marL="342900" lvl="0" indent="-342900">
              <a:buFont typeface="Wingdings" panose="05000000000000000000" pitchFamily="2" charset="2"/>
              <a:buChar char="Ø"/>
            </a:pPr>
            <a:endParaRPr lang="en-US" sz="2400" dirty="0">
              <a:solidFill>
                <a:srgbClr val="000000"/>
              </a:solidFill>
              <a:latin typeface="Arial" panose="020B0604020202020204" pitchFamily="34" charset="0"/>
              <a:cs typeface="Arial" panose="020B0604020202020204" pitchFamily="34" charset="0"/>
            </a:endParaRPr>
          </a:p>
          <a:p>
            <a:pPr marL="342900" lvl="0" indent="-342900">
              <a:buFont typeface="Wingdings" panose="05000000000000000000" pitchFamily="2" charset="2"/>
              <a:buChar char="Ø"/>
            </a:pPr>
            <a:endParaRPr lang="en-US" sz="2400" dirty="0">
              <a:solidFill>
                <a:srgbClr val="000000"/>
              </a:solidFill>
              <a:latin typeface="Arial" panose="020B0604020202020204" pitchFamily="34" charset="0"/>
              <a:cs typeface="Arial" panose="020B0604020202020204" pitchFamily="34" charset="0"/>
            </a:endParaRPr>
          </a:p>
          <a:p>
            <a:pPr marL="342900" lvl="0" indent="-342900">
              <a:buFont typeface="Wingdings" panose="05000000000000000000" pitchFamily="2" charset="2"/>
              <a:buChar char="Ø"/>
            </a:pPr>
            <a:endParaRPr lang="en-US" sz="2000" dirty="0">
              <a:solidFill>
                <a:srgbClr val="000000"/>
              </a:solidFill>
              <a:latin typeface="Arial" panose="020B0604020202020204" pitchFamily="34" charset="0"/>
              <a:cs typeface="Arial" panose="020B0604020202020204" pitchFamily="34" charset="0"/>
            </a:endParaRPr>
          </a:p>
          <a:p>
            <a:pPr marL="342900" lvl="0" indent="-342900">
              <a:buFont typeface="Wingdings" panose="05000000000000000000" pitchFamily="2" charset="2"/>
              <a:buChar char="Ø"/>
            </a:pP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25801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90600" y="2445365"/>
            <a:ext cx="716280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IDES Specific Topics</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1381250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a:t>Stressor Development in Active Duty IDES Cases</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Rectangle 2">
            <a:extLst>
              <a:ext uri="{FF2B5EF4-FFF2-40B4-BE49-F238E27FC236}">
                <a16:creationId xmlns:a16="http://schemas.microsoft.com/office/drawing/2014/main" id="{BC5467E7-220C-4CD8-B071-A560DDE620D1}"/>
              </a:ext>
            </a:extLst>
          </p:cNvPr>
          <p:cNvSpPr/>
          <p:nvPr/>
        </p:nvSpPr>
        <p:spPr>
          <a:xfrm>
            <a:off x="150585" y="664254"/>
            <a:ext cx="8842830" cy="5570756"/>
          </a:xfrm>
          <a:prstGeom prst="rect">
            <a:avLst/>
          </a:prstGeom>
        </p:spPr>
        <p:txBody>
          <a:bodyPr wrap="square">
            <a:spAutoFit/>
          </a:bodyPr>
          <a:lstStyle/>
          <a:p>
            <a:pPr marL="342900" lvl="0" indent="-342900">
              <a:buSzPct val="120000"/>
              <a:buFont typeface="Wingdings" panose="05000000000000000000" pitchFamily="2" charset="2"/>
              <a:buChar char="Ø"/>
              <a:defRPr/>
            </a:pPr>
            <a:endParaRPr lang="en-US" sz="1400" dirty="0">
              <a:solidFill>
                <a:srgbClr val="000000"/>
              </a:solidFill>
              <a:latin typeface="Arial" panose="020B0604020202020204" pitchFamily="34" charset="0"/>
              <a:cs typeface="Arial" panose="020B0604020202020204" pitchFamily="34" charset="0"/>
            </a:endParaRPr>
          </a:p>
          <a:p>
            <a:pPr marL="342900" lvl="0" indent="-342900">
              <a:buSzPct val="120000"/>
              <a:buFont typeface="Wingdings" panose="05000000000000000000" pitchFamily="2" charset="2"/>
              <a:buChar char="Ø"/>
              <a:defRPr/>
            </a:pPr>
            <a:r>
              <a:rPr lang="en-US" sz="2200" dirty="0">
                <a:solidFill>
                  <a:srgbClr val="000000"/>
                </a:solidFill>
                <a:latin typeface="Arial" panose="020B0604020202020204" pitchFamily="34" charset="0"/>
                <a:cs typeface="Arial" panose="020B0604020202020204" pitchFamily="34" charset="0"/>
              </a:rPr>
              <a:t>Development for stressors is unnecessary when evidence shows an initial diagnosis of PTSD in service. (M21-1 III.i.2.D.4.c) </a:t>
            </a:r>
          </a:p>
          <a:p>
            <a:pPr lvl="0">
              <a:buSzPct val="120000"/>
              <a:defRPr/>
            </a:pPr>
            <a:endParaRPr lang="en-US" sz="1600" dirty="0">
              <a:solidFill>
                <a:srgbClr val="000000"/>
              </a:solidFill>
              <a:latin typeface="Arial" panose="020B0604020202020204" pitchFamily="34" charset="0"/>
              <a:cs typeface="Arial" panose="020B0604020202020204" pitchFamily="34" charset="0"/>
            </a:endParaRPr>
          </a:p>
          <a:p>
            <a:pPr marL="342900" lvl="0" indent="-342900">
              <a:buSzPct val="120000"/>
              <a:buFont typeface="Wingdings" panose="05000000000000000000" pitchFamily="2" charset="2"/>
              <a:buChar char="Ø"/>
              <a:defRPr/>
            </a:pPr>
            <a:r>
              <a:rPr lang="en-US" sz="2200" dirty="0">
                <a:solidFill>
                  <a:srgbClr val="000000"/>
                </a:solidFill>
                <a:latin typeface="Arial" panose="020B0604020202020204" pitchFamily="34" charset="0"/>
                <a:cs typeface="Arial" panose="020B0604020202020204" pitchFamily="34" charset="0"/>
              </a:rPr>
              <a:t>In-service exam providing diagnosis of PTSD would be sufficient to support a grant of service-connection on a direct basis</a:t>
            </a:r>
          </a:p>
          <a:p>
            <a:pPr marL="342900" lvl="0" indent="-342900">
              <a:buSzPct val="120000"/>
              <a:buFont typeface="Wingdings" panose="05000000000000000000" pitchFamily="2" charset="2"/>
              <a:buChar char="Ø"/>
              <a:defRPr/>
            </a:pPr>
            <a:endParaRPr lang="en-US" dirty="0">
              <a:solidFill>
                <a:srgbClr val="000000"/>
              </a:solidFill>
              <a:latin typeface="Arial" panose="020B0604020202020204" pitchFamily="34" charset="0"/>
              <a:cs typeface="Arial" panose="020B0604020202020204" pitchFamily="34" charset="0"/>
            </a:endParaRPr>
          </a:p>
          <a:p>
            <a:pPr marL="342900" lvl="0" indent="-342900">
              <a:buSzPct val="120000"/>
              <a:buFont typeface="Wingdings" panose="05000000000000000000" pitchFamily="2" charset="2"/>
              <a:buChar char="Ø"/>
              <a:defRPr/>
            </a:pPr>
            <a:r>
              <a:rPr lang="en-US" sz="2200" dirty="0">
                <a:solidFill>
                  <a:srgbClr val="000000"/>
                </a:solidFill>
                <a:latin typeface="Arial" panose="020B0604020202020204" pitchFamily="34" charset="0"/>
                <a:cs typeface="Arial" panose="020B0604020202020204" pitchFamily="34" charset="0"/>
              </a:rPr>
              <a:t>Alternatively, exams showing no PTSD diagnosis would also make stressor development unnecessary</a:t>
            </a:r>
          </a:p>
          <a:p>
            <a:pPr marL="342900" lvl="0" indent="-342900">
              <a:buSzPct val="120000"/>
              <a:buFont typeface="Wingdings" panose="05000000000000000000" pitchFamily="2" charset="2"/>
              <a:buChar char="Ø"/>
              <a:defRPr/>
            </a:pPr>
            <a:endParaRPr lang="en-US" dirty="0">
              <a:solidFill>
                <a:srgbClr val="000000"/>
              </a:solidFill>
              <a:latin typeface="Arial" panose="020B0604020202020204" pitchFamily="34" charset="0"/>
              <a:cs typeface="Arial" panose="020B0604020202020204" pitchFamily="34" charset="0"/>
            </a:endParaRPr>
          </a:p>
          <a:p>
            <a:pPr marL="342900" lvl="0" indent="-342900">
              <a:buSzPct val="120000"/>
              <a:buFont typeface="Wingdings" panose="05000000000000000000" pitchFamily="2" charset="2"/>
              <a:buChar char="Ø"/>
              <a:defRPr/>
            </a:pPr>
            <a:r>
              <a:rPr lang="en-US" sz="2200" dirty="0">
                <a:solidFill>
                  <a:srgbClr val="000000"/>
                </a:solidFill>
                <a:latin typeface="Arial" panose="020B0604020202020204" pitchFamily="34" charset="0"/>
                <a:cs typeface="Arial" panose="020B0604020202020204" pitchFamily="34" charset="0"/>
              </a:rPr>
              <a:t>Duty Status (not component) should be considered when determining the need for stressor development. If the participant is serving on AD, even as a member of the NG/R </a:t>
            </a:r>
          </a:p>
          <a:p>
            <a:pPr marL="342900" lvl="0" indent="-342900">
              <a:buSzPct val="120000"/>
              <a:buFont typeface="Wingdings" panose="05000000000000000000" pitchFamily="2" charset="2"/>
              <a:buChar char="Ø"/>
              <a:defRPr/>
            </a:pPr>
            <a:endParaRPr lang="en-US" dirty="0">
              <a:solidFill>
                <a:srgbClr val="000000"/>
              </a:solidFill>
              <a:latin typeface="Arial" panose="020B0604020202020204" pitchFamily="34" charset="0"/>
              <a:cs typeface="Arial" panose="020B0604020202020204" pitchFamily="34" charset="0"/>
            </a:endParaRPr>
          </a:p>
          <a:p>
            <a:pPr marL="342900" lvl="0" indent="-342900">
              <a:buSzPct val="120000"/>
              <a:buFont typeface="Wingdings" panose="05000000000000000000" pitchFamily="2" charset="2"/>
              <a:buChar char="Ø"/>
              <a:defRPr/>
            </a:pPr>
            <a:r>
              <a:rPr lang="en-US" sz="2200" dirty="0">
                <a:solidFill>
                  <a:srgbClr val="000000"/>
                </a:solidFill>
                <a:latin typeface="Arial" panose="020B0604020202020204" pitchFamily="34" charset="0"/>
                <a:cs typeface="Arial" panose="020B0604020202020204" pitchFamily="34" charset="0"/>
              </a:rPr>
              <a:t>There are potential circumstances that might complicate granting PTSD diagnoses that exist  prior to AD service may complicate grant on direct basis (aggravation may need to be considered)</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2613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Broker EP 689 to DRAS when all Development is Complete </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9A12978F-16C1-40CE-B37B-84402659124D}"/>
              </a:ext>
            </a:extLst>
          </p:cNvPr>
          <p:cNvSpPr/>
          <p:nvPr/>
        </p:nvSpPr>
        <p:spPr>
          <a:xfrm>
            <a:off x="304800" y="762000"/>
            <a:ext cx="8382000" cy="5170646"/>
          </a:xfrm>
          <a:prstGeom prst="rect">
            <a:avLst/>
          </a:prstGeom>
        </p:spPr>
        <p:txBody>
          <a:bodyPr wrap="square">
            <a:spAutoFit/>
          </a:bodyPr>
          <a:lstStyle/>
          <a:p>
            <a:pPr marL="342900" indent="-342900">
              <a:buFont typeface="Wingdings" panose="05000000000000000000" pitchFamily="2" charset="2"/>
              <a:buChar char="Ø"/>
            </a:pPr>
            <a:r>
              <a:rPr lang="en-US" sz="2200" dirty="0">
                <a:solidFill>
                  <a:srgbClr val="0D0D0D"/>
                </a:solidFill>
                <a:latin typeface="Arial" panose="020B0604020202020204" pitchFamily="34" charset="0"/>
                <a:ea typeface="Times New Roman" panose="02020603050405020304" pitchFamily="18" charset="0"/>
              </a:rPr>
              <a:t>MSCs are reminded of the requirement to broker the EP 689 to DRAS when development is complete </a:t>
            </a:r>
          </a:p>
          <a:p>
            <a:pPr marL="342900" indent="-342900">
              <a:buFont typeface="Wingdings" panose="05000000000000000000" pitchFamily="2" charset="2"/>
              <a:buChar char="Ø"/>
            </a:pPr>
            <a:endParaRPr lang="en-US" sz="2200" dirty="0">
              <a:solidFill>
                <a:srgbClr val="0D0D0D"/>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200" dirty="0">
                <a:solidFill>
                  <a:srgbClr val="0D0D0D"/>
                </a:solidFill>
                <a:latin typeface="Arial" panose="020B0604020202020204" pitchFamily="34" charset="0"/>
                <a:ea typeface="Times New Roman" panose="02020603050405020304" pitchFamily="18" charset="0"/>
              </a:rPr>
              <a:t>MSCs must ensure that all VBMS tracked items have been resolved and updated to reflect the appropriate disposition</a:t>
            </a:r>
          </a:p>
          <a:p>
            <a:pPr marL="342900" indent="-342900">
              <a:buFont typeface="Wingdings" panose="05000000000000000000" pitchFamily="2" charset="2"/>
              <a:buChar char="Ø"/>
            </a:pPr>
            <a:endParaRPr lang="en-US" sz="2200" dirty="0">
              <a:solidFill>
                <a:srgbClr val="0D0D0D"/>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200" dirty="0">
                <a:solidFill>
                  <a:srgbClr val="0D0D0D"/>
                </a:solidFill>
                <a:latin typeface="Arial" panose="020B0604020202020204" pitchFamily="34" charset="0"/>
                <a:ea typeface="Times New Roman" panose="02020603050405020304" pitchFamily="18" charset="0"/>
              </a:rPr>
              <a:t>These actions are specifically required by M21-1 III.i.2.D.7.d and must be completed in all IDES cases</a:t>
            </a:r>
          </a:p>
          <a:p>
            <a:pPr marL="342900" indent="-342900">
              <a:buFont typeface="Wingdings" panose="05000000000000000000" pitchFamily="2" charset="2"/>
              <a:buChar char="Ø"/>
            </a:pPr>
            <a:endParaRPr lang="en-US" sz="2200" dirty="0">
              <a:solidFill>
                <a:srgbClr val="0D0D0D"/>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200" dirty="0">
                <a:solidFill>
                  <a:srgbClr val="0D0D0D"/>
                </a:solidFill>
                <a:latin typeface="Arial" panose="020B0604020202020204" pitchFamily="34" charset="0"/>
                <a:ea typeface="Times New Roman" panose="02020603050405020304" pitchFamily="18" charset="0"/>
              </a:rPr>
              <a:t>It is highly recommended that MSCs supporting the IDES program have a VBMS user role that allows brokering (such as Intake Analyst) </a:t>
            </a:r>
          </a:p>
          <a:p>
            <a:pPr marL="342900" indent="-342900">
              <a:buFont typeface="Wingdings" panose="05000000000000000000" pitchFamily="2" charset="2"/>
              <a:buChar char="Ø"/>
            </a:pPr>
            <a:endParaRPr lang="en-US" sz="2200" dirty="0">
              <a:solidFill>
                <a:srgbClr val="0D0D0D"/>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200" dirty="0">
                <a:solidFill>
                  <a:srgbClr val="0D0D0D"/>
                </a:solidFill>
                <a:latin typeface="Arial" panose="020B0604020202020204" pitchFamily="34" charset="0"/>
                <a:ea typeface="Times New Roman" panose="02020603050405020304" pitchFamily="18" charset="0"/>
              </a:rPr>
              <a:t>Any MSC without the capability to broker must coordinate with their supervisor or another employee with brokering access</a:t>
            </a:r>
          </a:p>
        </p:txBody>
      </p:sp>
    </p:spTree>
    <p:extLst>
      <p:ext uri="{BB962C8B-B14F-4D97-AF65-F5344CB8AC3E}">
        <p14:creationId xmlns:p14="http://schemas.microsoft.com/office/powerpoint/2010/main" val="2390827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4F7EA0F-F264-4DBA-8450-109ED0C85B89}" type="slidenum">
              <a:rPr lang="en-US" smtClean="0"/>
              <a:t>16</a:t>
            </a:fld>
            <a:endParaRPr lang="en-US" dirty="0"/>
          </a:p>
        </p:txBody>
      </p:sp>
      <p:sp>
        <p:nvSpPr>
          <p:cNvPr id="2" name="Title 1"/>
          <p:cNvSpPr>
            <a:spLocks noGrp="1"/>
          </p:cNvSpPr>
          <p:nvPr>
            <p:ph type="title"/>
          </p:nvPr>
        </p:nvSpPr>
        <p:spPr>
          <a:xfrm>
            <a:off x="-152400" y="-76200"/>
            <a:ext cx="9525000" cy="731520"/>
          </a:xfrm>
        </p:spPr>
        <p:txBody>
          <a:bodyPr>
            <a:noAutofit/>
          </a:bodyPr>
          <a:lstStyle/>
          <a:p>
            <a:r>
              <a:rPr lang="en-US" sz="3200" dirty="0"/>
              <a:t>Transfer of Pending Rating EPs after Final IDES Rating</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823079"/>
            <a:ext cx="8382000" cy="5078313"/>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When non-IDES issues are deferred in final ratings, the rating EPs must be continued at authorization in accordance with M21-1 III.i.2.E.4.d.  </a:t>
            </a:r>
          </a:p>
          <a:p>
            <a:pPr marL="342900" indent="-342900">
              <a:buFont typeface="Wingdings" panose="05000000000000000000" pitchFamily="2" charset="2"/>
              <a:buChar char="Ø"/>
            </a:pPr>
            <a:endParaRPr lang="en-US" dirty="0">
              <a:solidFill>
                <a:srgbClr val="000000"/>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These EPs/issues will be managed by NWQ and worked outside of the IDES program</a:t>
            </a:r>
          </a:p>
          <a:p>
            <a:pPr marL="342900" indent="-342900">
              <a:buFont typeface="Wingdings" panose="05000000000000000000" pitchFamily="2" charset="2"/>
              <a:buChar char="Ø"/>
            </a:pPr>
            <a:endParaRPr lang="en-US" dirty="0">
              <a:solidFill>
                <a:srgbClr val="000000"/>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To ensure these EPs are routed to an appropriate VSC (and not directly back to the DRAS), the DRAS must change the claim label to the appropriate non-IDES claim label</a:t>
            </a:r>
          </a:p>
          <a:p>
            <a:r>
              <a:rPr lang="en-US" dirty="0">
                <a:solidFill>
                  <a:srgbClr val="000000"/>
                </a:solidFill>
                <a:latin typeface="Arial" panose="020B0604020202020204" pitchFamily="34" charset="0"/>
                <a:ea typeface="Times New Roman" panose="02020603050405020304" pitchFamily="18" charset="0"/>
              </a:rPr>
              <a:t> </a:t>
            </a: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Important: DRAS must not broker these EPs to other stations</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0629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Including Dependents on BEL </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897553"/>
            <a:ext cx="8382000" cy="5170646"/>
          </a:xfrm>
          <a:prstGeom prst="rect">
            <a:avLst/>
          </a:prstGeom>
        </p:spPr>
        <p:txBody>
          <a:bodyPr wrap="square">
            <a:spAutoFit/>
          </a:bodyPr>
          <a:lstStyle/>
          <a:p>
            <a:pPr marL="34290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rPr>
              <a:t>M21-1 III.i.2.E.3.l. stipulates the BEL must indicate:</a:t>
            </a:r>
          </a:p>
          <a:p>
            <a:pPr marL="800100" lvl="1"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any eligible dependents, and   </a:t>
            </a:r>
          </a:p>
          <a:p>
            <a:pPr marL="800100" lvl="1"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additional language (if no 21-686c is or record)</a:t>
            </a:r>
          </a:p>
          <a:p>
            <a:pPr marL="342900" indent="-342900">
              <a:buFont typeface="Wingdings" panose="05000000000000000000" pitchFamily="2" charset="2"/>
              <a:buChar char="Ø"/>
            </a:pPr>
            <a:endParaRPr lang="en-US" sz="2200" dirty="0">
              <a:solidFill>
                <a:srgbClr val="000000"/>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rPr>
              <a:t>The Letter Creator Tool (LCT) is now being updated to include dependency information</a:t>
            </a:r>
          </a:p>
          <a:p>
            <a:pPr marL="342900" indent="-342900">
              <a:buFont typeface="Wingdings" panose="05000000000000000000" pitchFamily="2" charset="2"/>
              <a:buChar char="Ø"/>
            </a:pPr>
            <a:endParaRPr lang="en-US" sz="2200" dirty="0">
              <a:solidFill>
                <a:srgbClr val="000000"/>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rPr>
              <a:t>At this time, LCT BELs indicate that all participants will be paid at the rate for a single Veteran with no dependents </a:t>
            </a:r>
          </a:p>
          <a:p>
            <a:pPr marL="342900" indent="-342900">
              <a:buFont typeface="Wingdings" panose="05000000000000000000" pitchFamily="2" charset="2"/>
              <a:buChar char="Ø"/>
            </a:pPr>
            <a:endParaRPr lang="en-US" sz="2200" dirty="0">
              <a:solidFill>
                <a:srgbClr val="000000"/>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200" dirty="0">
                <a:solidFill>
                  <a:srgbClr val="000000"/>
                </a:solidFill>
                <a:latin typeface="Arial" panose="020B0604020202020204" pitchFamily="34" charset="0"/>
                <a:ea typeface="Times New Roman" panose="02020603050405020304" pitchFamily="18" charset="0"/>
              </a:rPr>
              <a:t>Until the BEL is updated DRAS personnel must manually</a:t>
            </a:r>
          </a:p>
          <a:p>
            <a:pPr marL="800100" lvl="1"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update the dependency status in the BEL to indicate the accurate dependency status of the participant, and </a:t>
            </a:r>
          </a:p>
          <a:p>
            <a:pPr marL="800100" lvl="1"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Add the language specified by M21-1 lll.i.2.E.3.l (if no 21-686c is of record) </a:t>
            </a:r>
          </a:p>
        </p:txBody>
      </p:sp>
    </p:spTree>
    <p:extLst>
      <p:ext uri="{BB962C8B-B14F-4D97-AF65-F5344CB8AC3E}">
        <p14:creationId xmlns:p14="http://schemas.microsoft.com/office/powerpoint/2010/main" val="2414308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500" dirty="0"/>
              <a:t>MSC Notes in VTA when SM not filing a VA Claim </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Rectangle 2">
            <a:extLst>
              <a:ext uri="{FF2B5EF4-FFF2-40B4-BE49-F238E27FC236}">
                <a16:creationId xmlns:a16="http://schemas.microsoft.com/office/drawing/2014/main" id="{BC5467E7-220C-4CD8-B071-A560DDE620D1}"/>
              </a:ext>
            </a:extLst>
          </p:cNvPr>
          <p:cNvSpPr/>
          <p:nvPr/>
        </p:nvSpPr>
        <p:spPr>
          <a:xfrm>
            <a:off x="150585" y="966787"/>
            <a:ext cx="8842830" cy="3785652"/>
          </a:xfrm>
          <a:prstGeom prst="rect">
            <a:avLst/>
          </a:prstGeom>
        </p:spPr>
        <p:txBody>
          <a:bodyPr wrap="square">
            <a:spAutoFit/>
          </a:bodyPr>
          <a:lstStyle/>
          <a:p>
            <a:pPr marL="342900" lvl="0" indent="-342900">
              <a:buSzPct val="120000"/>
              <a:buFont typeface="Wingdings" panose="05000000000000000000" pitchFamily="2" charset="2"/>
              <a:buChar char="Ø"/>
              <a:defRPr/>
            </a:pPr>
            <a:r>
              <a:rPr lang="en-US" sz="2400" dirty="0">
                <a:solidFill>
                  <a:srgbClr val="000000"/>
                </a:solidFill>
                <a:latin typeface="Arial" panose="020B0604020202020204" pitchFamily="34" charset="0"/>
                <a:cs typeface="Arial" panose="020B0604020202020204" pitchFamily="34" charset="0"/>
              </a:rPr>
              <a:t>MSCs must select NO for the Servicemember Filing VA claim in VTA when a participant specifically declines to file a VA claim as documented by M21-1 lll.i.D.4.a (step 5)</a:t>
            </a:r>
          </a:p>
          <a:p>
            <a:pPr marL="342900" lvl="0" indent="-342900">
              <a:buSzPct val="120000"/>
              <a:buFont typeface="Wingdings" panose="05000000000000000000" pitchFamily="2" charset="2"/>
              <a:buChar char="Ø"/>
              <a:defRPr/>
            </a:pPr>
            <a:endParaRPr lang="en-US" sz="2400" dirty="0">
              <a:solidFill>
                <a:srgbClr val="000000"/>
              </a:solidFill>
              <a:latin typeface="Arial" panose="020B0604020202020204" pitchFamily="34" charset="0"/>
              <a:cs typeface="Arial" panose="020B0604020202020204" pitchFamily="34" charset="0"/>
            </a:endParaRPr>
          </a:p>
          <a:p>
            <a:pPr marL="342900" lvl="0" indent="-342900">
              <a:buSzPct val="120000"/>
              <a:buFont typeface="Wingdings" panose="05000000000000000000" pitchFamily="2" charset="2"/>
              <a:buChar char="Ø"/>
              <a:defRPr/>
            </a:pPr>
            <a:r>
              <a:rPr lang="en-US" sz="2400" dirty="0">
                <a:solidFill>
                  <a:srgbClr val="000000"/>
                </a:solidFill>
                <a:latin typeface="Arial" panose="020B0604020202020204" pitchFamily="34" charset="0"/>
                <a:cs typeface="Arial" panose="020B0604020202020204" pitchFamily="34" charset="0"/>
              </a:rPr>
              <a:t>Compensation Service is working changes for this field which will e implemented with the next VTA release</a:t>
            </a:r>
          </a:p>
          <a:p>
            <a:pPr marL="342900" lvl="0" indent="-342900">
              <a:buSzPct val="120000"/>
              <a:buFont typeface="Wingdings" panose="05000000000000000000" pitchFamily="2" charset="2"/>
              <a:buChar char="Ø"/>
              <a:defRPr/>
            </a:pPr>
            <a:endParaRPr lang="en-US" sz="2400" dirty="0">
              <a:solidFill>
                <a:srgbClr val="000000"/>
              </a:solidFill>
              <a:latin typeface="Arial" panose="020B0604020202020204" pitchFamily="34" charset="0"/>
              <a:cs typeface="Arial" panose="020B0604020202020204" pitchFamily="34" charset="0"/>
            </a:endParaRPr>
          </a:p>
          <a:p>
            <a:pPr marL="342900" lvl="0" indent="-342900">
              <a:buSzPct val="120000"/>
              <a:buFont typeface="Wingdings" panose="05000000000000000000" pitchFamily="2" charset="2"/>
              <a:buChar char="Ø"/>
              <a:defRPr/>
            </a:pPr>
            <a:r>
              <a:rPr lang="en-US" sz="2400" dirty="0">
                <a:solidFill>
                  <a:srgbClr val="000000"/>
                </a:solidFill>
                <a:latin typeface="Arial" panose="020B0604020202020204" pitchFamily="34" charset="0"/>
                <a:cs typeface="Arial" panose="020B0604020202020204" pitchFamily="34" charset="0"/>
              </a:rPr>
              <a:t>Until the release is in production, and NO is selected, please add a note in VTA and confirm the selection is correct before brokering to DRAS</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17211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Air Force IDES PEBLO Conference</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9A12978F-16C1-40CE-B37B-84402659124D}"/>
              </a:ext>
            </a:extLst>
          </p:cNvPr>
          <p:cNvSpPr/>
          <p:nvPr/>
        </p:nvSpPr>
        <p:spPr>
          <a:xfrm>
            <a:off x="304800" y="762000"/>
            <a:ext cx="8382000" cy="4893647"/>
          </a:xfrm>
          <a:prstGeom prst="rect">
            <a:avLst/>
          </a:prstGeom>
        </p:spPr>
        <p:txBody>
          <a:bodyPr wrap="square">
            <a:spAutoFit/>
          </a:bodyPr>
          <a:lstStyle/>
          <a:p>
            <a:pPr marL="342900" lvl="0" indent="-342900">
              <a:buFont typeface="Wingdings" panose="05000000000000000000" pitchFamily="2" charset="2"/>
              <a:buChar char="Ø"/>
            </a:pPr>
            <a:r>
              <a:rPr lang="en-US" sz="2400" dirty="0">
                <a:solidFill>
                  <a:srgbClr val="0D0D0D"/>
                </a:solidFill>
                <a:latin typeface="Arial" panose="020B0604020202020204" pitchFamily="34" charset="0"/>
                <a:ea typeface="Times New Roman" panose="02020603050405020304" pitchFamily="18" charset="0"/>
              </a:rPr>
              <a:t>From April 23 to April 26, 2019, VBA representatives from Compensation Service IDES Staff and the Providence DRAS participated in the Air Force (AF) IDES PEBLO Conference in San Antonio, TX. </a:t>
            </a:r>
          </a:p>
          <a:p>
            <a:pPr marL="342900" lvl="0" indent="-342900">
              <a:buFont typeface="Wingdings" panose="05000000000000000000" pitchFamily="2" charset="2"/>
              <a:buChar char="Ø"/>
            </a:pPr>
            <a:endParaRPr lang="en-US" sz="2400" dirty="0">
              <a:solidFill>
                <a:srgbClr val="0D0D0D"/>
              </a:solidFill>
              <a:latin typeface="Arial" panose="020B0604020202020204" pitchFamily="34" charset="0"/>
              <a:ea typeface="Times New Roman" panose="02020603050405020304" pitchFamily="18" charset="0"/>
            </a:endParaRPr>
          </a:p>
          <a:p>
            <a:pPr marL="342900" lvl="0" indent="-342900">
              <a:buFont typeface="Wingdings" panose="05000000000000000000" pitchFamily="2" charset="2"/>
              <a:buChar char="Ø"/>
            </a:pPr>
            <a:r>
              <a:rPr lang="en-US" sz="2400" dirty="0">
                <a:solidFill>
                  <a:srgbClr val="0D0D0D"/>
                </a:solidFill>
                <a:latin typeface="Arial" panose="020B0604020202020204" pitchFamily="34" charset="0"/>
                <a:ea typeface="Times New Roman" panose="02020603050405020304" pitchFamily="18" charset="0"/>
              </a:rPr>
              <a:t>VBA provided an Overview of Compensation Service Benefits, as well as MSC and DRAS Roles and Responsibilities. VBA also participated in a Q&amp;A panel to address any questions that arose during the week.  Several PEBLOs expressed a great working relationship with their AF MSCs</a:t>
            </a:r>
          </a:p>
          <a:p>
            <a:pPr marL="342900" lvl="0" indent="-342900">
              <a:buFont typeface="Wingdings" panose="05000000000000000000" pitchFamily="2" charset="2"/>
              <a:buChar char="Ø"/>
            </a:pPr>
            <a:endParaRPr lang="en-US" sz="2400" dirty="0">
              <a:solidFill>
                <a:srgbClr val="0D0D0D"/>
              </a:solidFill>
              <a:latin typeface="Arial" panose="020B0604020202020204" pitchFamily="34" charset="0"/>
              <a:ea typeface="Times New Roman" panose="02020603050405020304" pitchFamily="18" charset="0"/>
            </a:endParaRPr>
          </a:p>
          <a:p>
            <a:pPr marL="342900" lvl="0" indent="-342900">
              <a:buFont typeface="Wingdings" panose="05000000000000000000" pitchFamily="2" charset="2"/>
              <a:buChar char="Ø"/>
            </a:pPr>
            <a:r>
              <a:rPr lang="en-US" sz="2400" dirty="0">
                <a:solidFill>
                  <a:srgbClr val="0D0D0D"/>
                </a:solidFill>
                <a:latin typeface="Arial" panose="020B0604020202020204" pitchFamily="34" charset="0"/>
                <a:ea typeface="Times New Roman" panose="02020603050405020304" pitchFamily="18" charset="0"/>
              </a:rPr>
              <a:t>All MSCs are commended for their dedicated service</a:t>
            </a:r>
            <a:endParaRPr kumimoji="0" lang="en-US" sz="2400" b="0" i="0" u="none" strike="noStrike" kern="1200" cap="none" spc="0" normalizeH="0" baseline="0" noProof="0" dirty="0">
              <a:ln>
                <a:noFill/>
              </a:ln>
              <a:solidFill>
                <a:srgbClr val="0D0D0D"/>
              </a:solidFill>
              <a:effectLst/>
              <a:uLnTx/>
              <a:uFillTx/>
              <a:latin typeface="Arial" panose="020B060402020202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265154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(1 of 4)</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247503" y="957342"/>
            <a:ext cx="8138766" cy="3231654"/>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Introduction</a:t>
            </a:r>
          </a:p>
          <a:p>
            <a:pPr marL="117475" lvl="0"/>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Topics for Discussion</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MSC’s and Time Management </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MSC (BDD/IDES) Consistency Study for May 2019 </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MSC Training Conference Index Card Questions </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Applicability of General VBA Policy/Procedures in </a:t>
            </a:r>
          </a:p>
          <a:p>
            <a:pPr lvl="1"/>
            <a:r>
              <a:rPr lang="en-US" sz="2400" dirty="0">
                <a:latin typeface="Arial" panose="020B0604020202020204" pitchFamily="34" charset="0"/>
                <a:cs typeface="Arial" panose="020B0604020202020204" pitchFamily="34" charset="0"/>
              </a:rPr>
              <a:t>BDD and IDES Claims </a:t>
            </a: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Current IDES Program Timeliness </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823079"/>
            <a:ext cx="8382000" cy="1938992"/>
          </a:xfrm>
          <a:prstGeom prst="rect">
            <a:avLst/>
          </a:prstGeom>
        </p:spPr>
        <p:txBody>
          <a:bodyPr wrap="square">
            <a:spAutoFit/>
          </a:bodyPr>
          <a:lstStyle/>
          <a:p>
            <a:pPr marL="342900" lvl="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As outreach specialists and VA’s frontline contact with SMs and Veterans, it is vital that we are realistic in our communications regarding claims processing times.  Below is the current program timeliness data (ADC) as of May 5, 2019</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4" name="Table 3">
            <a:extLst>
              <a:ext uri="{FF2B5EF4-FFF2-40B4-BE49-F238E27FC236}">
                <a16:creationId xmlns:a16="http://schemas.microsoft.com/office/drawing/2014/main" id="{04051AF5-B1A0-4E75-BA9E-0414015FC876}"/>
              </a:ext>
            </a:extLst>
          </p:cNvPr>
          <p:cNvGraphicFramePr>
            <a:graphicFrameLocks noGrp="1"/>
          </p:cNvGraphicFramePr>
          <p:nvPr>
            <p:extLst>
              <p:ext uri="{D42A27DB-BD31-4B8C-83A1-F6EECF244321}">
                <p14:modId xmlns:p14="http://schemas.microsoft.com/office/powerpoint/2010/main" val="632757257"/>
              </p:ext>
            </p:extLst>
          </p:nvPr>
        </p:nvGraphicFramePr>
        <p:xfrm>
          <a:off x="609600" y="2743200"/>
          <a:ext cx="7924800" cy="3291840"/>
        </p:xfrm>
        <a:graphic>
          <a:graphicData uri="http://schemas.openxmlformats.org/drawingml/2006/table">
            <a:tbl>
              <a:tblPr firstRow="1" firstCol="1" bandRow="1"/>
              <a:tblGrid>
                <a:gridCol w="4413814">
                  <a:extLst>
                    <a:ext uri="{9D8B030D-6E8A-4147-A177-3AD203B41FA5}">
                      <a16:colId xmlns:a16="http://schemas.microsoft.com/office/drawing/2014/main" val="812610914"/>
                    </a:ext>
                  </a:extLst>
                </a:gridCol>
                <a:gridCol w="3510986">
                  <a:extLst>
                    <a:ext uri="{9D8B030D-6E8A-4147-A177-3AD203B41FA5}">
                      <a16:colId xmlns:a16="http://schemas.microsoft.com/office/drawing/2014/main" val="2457984027"/>
                    </a:ext>
                  </a:extLst>
                </a:gridCol>
              </a:tblGrid>
              <a:tr h="531036">
                <a:tc>
                  <a:txBody>
                    <a:bodyPr/>
                    <a:lstStyle/>
                    <a:p>
                      <a:pPr marL="0" marR="0" algn="ctr">
                        <a:spcBef>
                          <a:spcPts val="0"/>
                        </a:spcBef>
                        <a:spcAft>
                          <a:spcPts val="0"/>
                        </a:spcAft>
                      </a:pPr>
                      <a:br>
                        <a:rPr lang="en-US" sz="2400" dirty="0">
                          <a:effectLst/>
                          <a:latin typeface="Arial" panose="020B0604020202020204" pitchFamily="34" charset="0"/>
                          <a:ea typeface="Times New Roman" panose="02020603050405020304" pitchFamily="18" charset="0"/>
                        </a:rPr>
                      </a:br>
                      <a:r>
                        <a:rPr lang="en-US" sz="2400" b="1" dirty="0">
                          <a:solidFill>
                            <a:srgbClr val="000000"/>
                          </a:solidFill>
                          <a:effectLst/>
                          <a:latin typeface="Arial" panose="020B0604020202020204" pitchFamily="34" charset="0"/>
                          <a:ea typeface="Times New Roman" panose="02020603050405020304" pitchFamily="18" charset="0"/>
                        </a:rPr>
                        <a:t>April 2019</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IDES</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9756097"/>
                  </a:ext>
                </a:extLst>
              </a:tr>
              <a:tr h="283956">
                <a:tc>
                  <a:txBody>
                    <a:bodyPr/>
                    <a:lstStyle/>
                    <a:p>
                      <a:pPr marL="0" marR="0">
                        <a:spcBef>
                          <a:spcPts val="0"/>
                        </a:spcBef>
                        <a:spcAft>
                          <a:spcPts val="0"/>
                        </a:spcAft>
                      </a:pPr>
                      <a:r>
                        <a:rPr lang="en-US" sz="2400" b="1">
                          <a:solidFill>
                            <a:srgbClr val="000000"/>
                          </a:solidFill>
                          <a:effectLst/>
                          <a:latin typeface="Arial" panose="020B0604020202020204" pitchFamily="34" charset="0"/>
                          <a:ea typeface="Times New Roman" panose="02020603050405020304" pitchFamily="18" charset="0"/>
                        </a:rPr>
                        <a:t>Claim Dev (AD/NAD) </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000000"/>
                          </a:solidFill>
                          <a:effectLst/>
                          <a:latin typeface="Arial" panose="020B0604020202020204" pitchFamily="34" charset="0"/>
                          <a:ea typeface="Calibri" panose="020F0502020204030204" pitchFamily="34" charset="0"/>
                        </a:rPr>
                        <a:t>6/15</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8227792"/>
                  </a:ext>
                </a:extLst>
              </a:tr>
              <a:tr h="283956">
                <a:tc>
                  <a:txBody>
                    <a:bodyPr/>
                    <a:lstStyle/>
                    <a:p>
                      <a:pPr marL="0" marR="0">
                        <a:spcBef>
                          <a:spcPts val="0"/>
                        </a:spcBef>
                        <a:spcAft>
                          <a:spcPts val="0"/>
                        </a:spcAft>
                      </a:pPr>
                      <a:r>
                        <a:rPr lang="en-US" sz="2400" b="1">
                          <a:solidFill>
                            <a:srgbClr val="000000"/>
                          </a:solidFill>
                          <a:effectLst/>
                          <a:latin typeface="Arial" panose="020B0604020202020204" pitchFamily="34" charset="0"/>
                          <a:ea typeface="Times New Roman" panose="02020603050405020304" pitchFamily="18" charset="0"/>
                        </a:rPr>
                        <a:t>Exams to PEBLO</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000000"/>
                          </a:solidFill>
                          <a:effectLst/>
                          <a:latin typeface="Arial" panose="020B0604020202020204" pitchFamily="34" charset="0"/>
                          <a:ea typeface="Calibri" panose="020F0502020204030204" pitchFamily="34" charset="0"/>
                        </a:rPr>
                        <a:t>2</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7097754"/>
                  </a:ext>
                </a:extLst>
              </a:tr>
              <a:tr h="283956">
                <a:tc>
                  <a:txBody>
                    <a:bodyPr/>
                    <a:lstStyle/>
                    <a:p>
                      <a:pPr marL="0" marR="0">
                        <a:spcBef>
                          <a:spcPts val="0"/>
                        </a:spcBef>
                        <a:spcAft>
                          <a:spcPts val="0"/>
                        </a:spcAft>
                      </a:pPr>
                      <a:r>
                        <a:rPr lang="en-US" sz="2400" b="1">
                          <a:solidFill>
                            <a:srgbClr val="000000"/>
                          </a:solidFill>
                          <a:effectLst/>
                          <a:latin typeface="Arial" panose="020B0604020202020204" pitchFamily="34" charset="0"/>
                          <a:ea typeface="Times New Roman" panose="02020603050405020304" pitchFamily="18" charset="0"/>
                        </a:rPr>
                        <a:t>Medical Stage</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000000"/>
                          </a:solidFill>
                          <a:effectLst/>
                          <a:latin typeface="Arial" panose="020B0604020202020204" pitchFamily="34" charset="0"/>
                          <a:ea typeface="Calibri" panose="020F0502020204030204" pitchFamily="34" charset="0"/>
                        </a:rPr>
                        <a:t>44</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3497490"/>
                  </a:ext>
                </a:extLst>
              </a:tr>
              <a:tr h="283956">
                <a:tc>
                  <a:txBody>
                    <a:bodyPr/>
                    <a:lstStyle/>
                    <a:p>
                      <a:pPr marL="0" marR="0">
                        <a:spcBef>
                          <a:spcPts val="0"/>
                        </a:spcBef>
                        <a:spcAft>
                          <a:spcPts val="0"/>
                        </a:spcAft>
                      </a:pPr>
                      <a:r>
                        <a:rPr lang="en-US" sz="2400" b="1">
                          <a:solidFill>
                            <a:srgbClr val="000000"/>
                          </a:solidFill>
                          <a:effectLst/>
                          <a:latin typeface="Arial" panose="020B0604020202020204" pitchFamily="34" charset="0"/>
                          <a:ea typeface="Times New Roman" panose="02020603050405020304" pitchFamily="18" charset="0"/>
                        </a:rPr>
                        <a:t>Proposed Ratings</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000000"/>
                          </a:solidFill>
                          <a:effectLst/>
                          <a:latin typeface="Arial" panose="020B0604020202020204" pitchFamily="34" charset="0"/>
                          <a:ea typeface="Calibri" panose="020F0502020204030204" pitchFamily="34" charset="0"/>
                        </a:rPr>
                        <a:t>46/49</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4894576"/>
                  </a:ext>
                </a:extLst>
              </a:tr>
              <a:tr h="283956">
                <a:tc>
                  <a:txBody>
                    <a:bodyPr/>
                    <a:lstStyle/>
                    <a:p>
                      <a:pPr marL="0" marR="0">
                        <a:spcBef>
                          <a:spcPts val="0"/>
                        </a:spcBef>
                        <a:spcAft>
                          <a:spcPts val="0"/>
                        </a:spcAft>
                      </a:pPr>
                      <a:r>
                        <a:rPr lang="en-US" sz="2400" b="1">
                          <a:solidFill>
                            <a:srgbClr val="000000"/>
                          </a:solidFill>
                          <a:effectLst/>
                          <a:latin typeface="Arial" panose="020B0604020202020204" pitchFamily="34" charset="0"/>
                          <a:ea typeface="Times New Roman" panose="02020603050405020304" pitchFamily="18" charset="0"/>
                        </a:rPr>
                        <a:t>Recon Ratings</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000000"/>
                          </a:solidFill>
                          <a:effectLst/>
                          <a:latin typeface="Arial" panose="020B0604020202020204" pitchFamily="34" charset="0"/>
                          <a:ea typeface="Calibri" panose="020F0502020204030204" pitchFamily="34" charset="0"/>
                        </a:rPr>
                        <a:t>10</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8515600"/>
                  </a:ext>
                </a:extLst>
              </a:tr>
              <a:tr h="283956">
                <a:tc>
                  <a:txBody>
                    <a:bodyPr/>
                    <a:lstStyle/>
                    <a:p>
                      <a:pPr marL="0" marR="0">
                        <a:spcBef>
                          <a:spcPts val="0"/>
                        </a:spcBef>
                        <a:spcAft>
                          <a:spcPts val="0"/>
                        </a:spcAft>
                      </a:pPr>
                      <a:r>
                        <a:rPr lang="en-US" sz="2400" b="1">
                          <a:solidFill>
                            <a:srgbClr val="000000"/>
                          </a:solidFill>
                          <a:effectLst/>
                          <a:latin typeface="Arial" panose="020B0604020202020204" pitchFamily="34" charset="0"/>
                          <a:ea typeface="Times New Roman" panose="02020603050405020304" pitchFamily="18" charset="0"/>
                        </a:rPr>
                        <a:t>Exit Interviews</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000000"/>
                          </a:solidFill>
                          <a:effectLst/>
                          <a:latin typeface="Arial" panose="020B0604020202020204" pitchFamily="34" charset="0"/>
                          <a:ea typeface="Calibri" panose="020F0502020204030204" pitchFamily="34" charset="0"/>
                        </a:rPr>
                        <a:t>8</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0356510"/>
                  </a:ext>
                </a:extLst>
              </a:tr>
              <a:tr h="283956">
                <a:tc>
                  <a:txBody>
                    <a:bodyPr/>
                    <a:lstStyle/>
                    <a:p>
                      <a:pPr marL="0" marR="0">
                        <a:spcBef>
                          <a:spcPts val="0"/>
                        </a:spcBef>
                        <a:spcAft>
                          <a:spcPts val="0"/>
                        </a:spcAft>
                      </a:pPr>
                      <a:r>
                        <a:rPr lang="en-US" sz="2400" b="1">
                          <a:solidFill>
                            <a:srgbClr val="000000"/>
                          </a:solidFill>
                          <a:effectLst/>
                          <a:latin typeface="Arial" panose="020B0604020202020204" pitchFamily="34" charset="0"/>
                          <a:ea typeface="Times New Roman" panose="02020603050405020304" pitchFamily="18" charset="0"/>
                        </a:rPr>
                        <a:t>Final Ratings (AD)</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45</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348439"/>
                  </a:ext>
                </a:extLst>
              </a:tr>
            </a:tbl>
          </a:graphicData>
        </a:graphic>
      </p:graphicFrame>
    </p:spTree>
    <p:extLst>
      <p:ext uri="{BB962C8B-B14F-4D97-AF65-F5344CB8AC3E}">
        <p14:creationId xmlns:p14="http://schemas.microsoft.com/office/powerpoint/2010/main" val="19785274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21</a:t>
            </a:fld>
            <a:endParaRPr lang="en-US" dirty="0">
              <a:solidFill>
                <a:prstClr val="white"/>
              </a:solidFill>
            </a:endParaRPr>
          </a:p>
        </p:txBody>
      </p:sp>
      <p:sp>
        <p:nvSpPr>
          <p:cNvPr id="4" name="Title 3"/>
          <p:cNvSpPr>
            <a:spLocks noGrp="1"/>
          </p:cNvSpPr>
          <p:nvPr>
            <p:ph type="title"/>
          </p:nvPr>
        </p:nvSpPr>
        <p:spPr>
          <a:xfrm>
            <a:off x="20782" y="2438400"/>
            <a:ext cx="9144000" cy="731520"/>
          </a:xfrm>
        </p:spPr>
        <p:txBody>
          <a:bodyPr>
            <a:normAutofit/>
          </a:bodyPr>
          <a:lstStyle/>
          <a:p>
            <a:r>
              <a:rPr lang="en-US" sz="4000" dirty="0">
                <a:solidFill>
                  <a:schemeClr val="tx1"/>
                </a:solidFill>
              </a:rPr>
              <a:t>VTA Reminders</a:t>
            </a:r>
          </a:p>
        </p:txBody>
      </p:sp>
    </p:spTree>
    <p:extLst>
      <p:ext uri="{BB962C8B-B14F-4D97-AF65-F5344CB8AC3E}">
        <p14:creationId xmlns:p14="http://schemas.microsoft.com/office/powerpoint/2010/main" val="839264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2800" dirty="0"/>
              <a:t>Returning Exam Results to PEBLO, Exam End and Medical Evaluation End Dates </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897553"/>
            <a:ext cx="8382000" cy="5324535"/>
          </a:xfrm>
          <a:prstGeom prst="rect">
            <a:avLst/>
          </a:prstGeom>
        </p:spPr>
        <p:txBody>
          <a:bodyPr wrap="square">
            <a:spAutoFit/>
          </a:bodyPr>
          <a:lstStyle/>
          <a:p>
            <a:pPr marL="342900" lvl="0" indent="-342900">
              <a:buFont typeface="Wingdings" panose="05000000000000000000" pitchFamily="2" charset="2"/>
              <a:buChar char="Ø"/>
            </a:pPr>
            <a:r>
              <a:rPr lang="en-US" sz="2000" dirty="0">
                <a:solidFill>
                  <a:srgbClr val="000000"/>
                </a:solidFill>
                <a:latin typeface="Arial" panose="020B0604020202020204" pitchFamily="34" charset="0"/>
                <a:ea typeface="Times New Roman" panose="02020603050405020304" pitchFamily="18" charset="0"/>
              </a:rPr>
              <a:t>We are seeing an uptick in cases where VTA is updated with the Medical Evaluation End Date (MEED) (which is the signal to PEBLOs that exams are complete), then the MSC discovers an exam was not completed, and the MEB has completed the NARSUM</a:t>
            </a:r>
          </a:p>
          <a:p>
            <a:pPr marL="342900" lvl="0" indent="-342900">
              <a:buFont typeface="Wingdings" panose="05000000000000000000" pitchFamily="2" charset="2"/>
              <a:buChar char="Ø"/>
            </a:pPr>
            <a:r>
              <a:rPr lang="en-US" sz="2000" dirty="0">
                <a:solidFill>
                  <a:srgbClr val="000000"/>
                </a:solidFill>
                <a:latin typeface="Arial" panose="020B0604020202020204" pitchFamily="34" charset="0"/>
                <a:ea typeface="Times New Roman" panose="02020603050405020304" pitchFamily="18" charset="0"/>
              </a:rPr>
              <a:t>MSCs are reminded that they should wait until all exams are complete and verified before entering the MEED. If for some reason, exams were provided to the PEBLO, and it is then determined a requested exam was not completed, the MSC should immediately inform the PEBLO that an exam is forthcoming so the MTF has all exams for the NARSUM</a:t>
            </a:r>
          </a:p>
          <a:p>
            <a:pPr marL="342900" lvl="0" indent="-342900">
              <a:buFont typeface="Wingdings" panose="05000000000000000000" pitchFamily="2" charset="2"/>
              <a:buChar char="Ø"/>
            </a:pPr>
            <a:endParaRPr lang="en-US" sz="2000" dirty="0">
              <a:solidFill>
                <a:srgbClr val="000000"/>
              </a:solidFill>
              <a:latin typeface="Arial" panose="020B0604020202020204" pitchFamily="34" charset="0"/>
              <a:ea typeface="Times New Roman" panose="02020603050405020304" pitchFamily="18" charset="0"/>
            </a:endParaRPr>
          </a:p>
          <a:p>
            <a:pPr marL="800100" lvl="1" indent="-342900">
              <a:buFont typeface="Arial" panose="020B0604020202020204" pitchFamily="34" charset="0"/>
              <a:buChar char="•"/>
            </a:pPr>
            <a:r>
              <a:rPr lang="en-US" sz="2000" b="1" dirty="0">
                <a:solidFill>
                  <a:srgbClr val="000000"/>
                </a:solidFill>
                <a:latin typeface="Arial" panose="020B0604020202020204" pitchFamily="34" charset="0"/>
                <a:ea typeface="Times New Roman" panose="02020603050405020304" pitchFamily="18" charset="0"/>
              </a:rPr>
              <a:t>Exam End Date</a:t>
            </a:r>
            <a:r>
              <a:rPr lang="en-US" sz="2000" dirty="0">
                <a:solidFill>
                  <a:srgbClr val="000000"/>
                </a:solidFill>
                <a:latin typeface="Arial" panose="020B0604020202020204" pitchFamily="34" charset="0"/>
                <a:ea typeface="Times New Roman" panose="02020603050405020304" pitchFamily="18" charset="0"/>
              </a:rPr>
              <a:t>:  Date the provider(s) released ALL exams (SHA/GM/Specialty) and the complete medical evaluation report(s). </a:t>
            </a:r>
          </a:p>
          <a:p>
            <a:pPr marL="342900" lvl="0" indent="-342900">
              <a:buFont typeface="Wingdings" panose="05000000000000000000" pitchFamily="2" charset="2"/>
              <a:buChar char="Ø"/>
            </a:pPr>
            <a:endParaRPr lang="en-US" sz="2000" dirty="0">
              <a:solidFill>
                <a:srgbClr val="000000"/>
              </a:solidFill>
              <a:latin typeface="Arial" panose="020B0604020202020204" pitchFamily="34" charset="0"/>
              <a:ea typeface="Times New Roman" panose="02020603050405020304" pitchFamily="18" charset="0"/>
            </a:endParaRPr>
          </a:p>
          <a:p>
            <a:pPr marL="800100" lvl="1" indent="-342900">
              <a:buFont typeface="Arial" panose="020B0604020202020204" pitchFamily="34" charset="0"/>
              <a:buChar char="•"/>
            </a:pPr>
            <a:r>
              <a:rPr lang="en-US" sz="2000" b="1" dirty="0">
                <a:solidFill>
                  <a:srgbClr val="000000"/>
                </a:solidFill>
                <a:latin typeface="Arial" panose="020B0604020202020204" pitchFamily="34" charset="0"/>
                <a:ea typeface="Times New Roman" panose="02020603050405020304" pitchFamily="18" charset="0"/>
              </a:rPr>
              <a:t>Medical Evaluation End Date</a:t>
            </a:r>
            <a:r>
              <a:rPr lang="en-US" sz="2000" dirty="0">
                <a:solidFill>
                  <a:srgbClr val="000000"/>
                </a:solidFill>
                <a:latin typeface="Arial" panose="020B0604020202020204" pitchFamily="34" charset="0"/>
                <a:ea typeface="Times New Roman" panose="02020603050405020304" pitchFamily="18" charset="0"/>
              </a:rPr>
              <a:t>:  Date medical evaluation report delivered or made available to PEBLO</a:t>
            </a:r>
            <a:endPar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3487433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SHA and Other Exam Fields (1 of 2) </a:t>
            </a:r>
          </a:p>
        </p:txBody>
      </p:sp>
      <p:sp>
        <p:nvSpPr>
          <p:cNvPr id="5" name="Rectangle 4">
            <a:extLst>
              <a:ext uri="{FF2B5EF4-FFF2-40B4-BE49-F238E27FC236}">
                <a16:creationId xmlns:a16="http://schemas.microsoft.com/office/drawing/2014/main" id="{20FFC229-F8A6-4D36-B135-5B951A7EE80D}"/>
              </a:ext>
            </a:extLst>
          </p:cNvPr>
          <p:cNvSpPr/>
          <p:nvPr/>
        </p:nvSpPr>
        <p:spPr>
          <a:xfrm>
            <a:off x="270164" y="838200"/>
            <a:ext cx="8382000" cy="3046988"/>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We are seeing cases where the following fields are being populated incorrectly</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The fields and their definitions are shown on the Read Ahead</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If you need to ensure the data you are inputting is correct, hover over the question mark next to the data field name. </a:t>
            </a:r>
          </a:p>
        </p:txBody>
      </p:sp>
    </p:spTree>
    <p:extLst>
      <p:ext uri="{BB962C8B-B14F-4D97-AF65-F5344CB8AC3E}">
        <p14:creationId xmlns:p14="http://schemas.microsoft.com/office/powerpoint/2010/main" val="38401477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SHA and Other Exam Fields (2 of 2) </a:t>
            </a:r>
          </a:p>
        </p:txBody>
      </p:sp>
      <p:pic>
        <p:nvPicPr>
          <p:cNvPr id="3" name="Picture 2">
            <a:extLst>
              <a:ext uri="{FF2B5EF4-FFF2-40B4-BE49-F238E27FC236}">
                <a16:creationId xmlns:a16="http://schemas.microsoft.com/office/drawing/2014/main" id="{DE81C9BA-3FC2-4F0E-8B98-C49A7E5FBE05}"/>
              </a:ext>
            </a:extLst>
          </p:cNvPr>
          <p:cNvPicPr>
            <a:picLocks noChangeAspect="1"/>
          </p:cNvPicPr>
          <p:nvPr/>
        </p:nvPicPr>
        <p:blipFill>
          <a:blip r:embed="rId2"/>
          <a:stretch>
            <a:fillRect/>
          </a:stretch>
        </p:blipFill>
        <p:spPr>
          <a:xfrm>
            <a:off x="377370" y="1231263"/>
            <a:ext cx="8424074" cy="3572513"/>
          </a:xfrm>
          <a:prstGeom prst="rect">
            <a:avLst/>
          </a:prstGeom>
        </p:spPr>
      </p:pic>
    </p:spTree>
    <p:extLst>
      <p:ext uri="{BB962C8B-B14F-4D97-AF65-F5344CB8AC3E}">
        <p14:creationId xmlns:p14="http://schemas.microsoft.com/office/powerpoint/2010/main" val="17853707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VTA Training </a:t>
            </a:r>
          </a:p>
        </p:txBody>
      </p:sp>
      <p:sp>
        <p:nvSpPr>
          <p:cNvPr id="5" name="Rectangle 4">
            <a:extLst>
              <a:ext uri="{FF2B5EF4-FFF2-40B4-BE49-F238E27FC236}">
                <a16:creationId xmlns:a16="http://schemas.microsoft.com/office/drawing/2014/main" id="{20FFC229-F8A6-4D36-B135-5B951A7EE80D}"/>
              </a:ext>
            </a:extLst>
          </p:cNvPr>
          <p:cNvSpPr/>
          <p:nvPr/>
        </p:nvSpPr>
        <p:spPr>
          <a:xfrm>
            <a:off x="270164" y="838200"/>
            <a:ext cx="8382000" cy="1569660"/>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000000"/>
                </a:solidFill>
                <a:latin typeface="Arial" panose="020B0604020202020204" pitchFamily="34" charset="0"/>
                <a:cs typeface="Arial" panose="020B0604020202020204" pitchFamily="34" charset="0"/>
              </a:rPr>
              <a:t>Live VTA Training that occurs on the 3rd Tues/Wed of each month has ended. An on-line course has been created, and an announcement on how to access is forthcoming</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052457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26</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BDD 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27</a:t>
            </a:fld>
            <a:endParaRPr lang="en-US" dirty="0">
              <a:solidFill>
                <a:prstClr val="white"/>
              </a:solidFill>
            </a:endParaRPr>
          </a:p>
        </p:txBody>
      </p:sp>
      <p:sp>
        <p:nvSpPr>
          <p:cNvPr id="4" name="Title 3"/>
          <p:cNvSpPr>
            <a:spLocks noGrp="1"/>
          </p:cNvSpPr>
          <p:nvPr>
            <p:ph type="title"/>
          </p:nvPr>
        </p:nvSpPr>
        <p:spPr/>
        <p:txBody>
          <a:bodyPr>
            <a:noAutofit/>
          </a:bodyPr>
          <a:lstStyle/>
          <a:p>
            <a:r>
              <a:rPr lang="en-US" sz="4000" dirty="0"/>
              <a:t>BDD Rating EP Cancellations </a:t>
            </a:r>
          </a:p>
        </p:txBody>
      </p:sp>
      <p:sp>
        <p:nvSpPr>
          <p:cNvPr id="5" name="Rectangle 4">
            <a:extLst>
              <a:ext uri="{FF2B5EF4-FFF2-40B4-BE49-F238E27FC236}">
                <a16:creationId xmlns:a16="http://schemas.microsoft.com/office/drawing/2014/main" id="{16438711-50B0-4214-ADA7-339AC586C436}"/>
              </a:ext>
            </a:extLst>
          </p:cNvPr>
          <p:cNvSpPr/>
          <p:nvPr/>
        </p:nvSpPr>
        <p:spPr>
          <a:xfrm>
            <a:off x="332510" y="959108"/>
            <a:ext cx="8686800" cy="4524315"/>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We have been informed by the Winston-Salem RO intake sites that they have noticed some BDD rating EPs have been cancelled by other ROs while they are waiting for the documents to be scanned into VBMS by VCIP</a:t>
            </a: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Do not cancel any EP if documents are missing from the VBMS eFolder without first contacting the MSC that established the EP</a:t>
            </a: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An examination request should already be in the eFolder since the EP 336 has already been changed to a rating EP</a:t>
            </a: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If you have any EPs cancelled in error by another RO, please send all the details including the claim number to the Pre-Discharge mailbox</a:t>
            </a:r>
          </a:p>
        </p:txBody>
      </p:sp>
    </p:spTree>
    <p:extLst>
      <p:ext uri="{BB962C8B-B14F-4D97-AF65-F5344CB8AC3E}">
        <p14:creationId xmlns:p14="http://schemas.microsoft.com/office/powerpoint/2010/main" val="22832889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28</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976745"/>
            <a:ext cx="8686800" cy="1446550"/>
          </a:xfrm>
          <a:prstGeom prst="rect">
            <a:avLst/>
          </a:prstGeom>
        </p:spPr>
        <p:txBody>
          <a:bodyPr wrap="square">
            <a:spAutoFit/>
          </a:bodyPr>
          <a:lstStyle/>
          <a:p>
            <a:pPr marL="342900" indent="-342900">
              <a:buFont typeface="Wingdings" panose="05000000000000000000" pitchFamily="2" charset="2"/>
              <a:buChar char="Ø"/>
            </a:pPr>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May 8, 2019.</a:t>
            </a:r>
          </a:p>
        </p:txBody>
      </p:sp>
      <p:graphicFrame>
        <p:nvGraphicFramePr>
          <p:cNvPr id="4" name="Table 3">
            <a:extLst>
              <a:ext uri="{FF2B5EF4-FFF2-40B4-BE49-F238E27FC236}">
                <a16:creationId xmlns:a16="http://schemas.microsoft.com/office/drawing/2014/main" id="{6CE444FD-41E7-497A-922A-F59FE7680CB5}"/>
              </a:ext>
            </a:extLst>
          </p:cNvPr>
          <p:cNvGraphicFramePr>
            <a:graphicFrameLocks noGrp="1"/>
          </p:cNvGraphicFramePr>
          <p:nvPr>
            <p:extLst>
              <p:ext uri="{D42A27DB-BD31-4B8C-83A1-F6EECF244321}">
                <p14:modId xmlns:p14="http://schemas.microsoft.com/office/powerpoint/2010/main" val="299676639"/>
              </p:ext>
            </p:extLst>
          </p:nvPr>
        </p:nvGraphicFramePr>
        <p:xfrm>
          <a:off x="1066800" y="2744720"/>
          <a:ext cx="6219825" cy="3123921"/>
        </p:xfrm>
        <a:graphic>
          <a:graphicData uri="http://schemas.openxmlformats.org/drawingml/2006/table">
            <a:tbl>
              <a:tblPr firstRow="1" firstCol="1" bandRow="1"/>
              <a:tblGrid>
                <a:gridCol w="4572000">
                  <a:extLst>
                    <a:ext uri="{9D8B030D-6E8A-4147-A177-3AD203B41FA5}">
                      <a16:colId xmlns:a16="http://schemas.microsoft.com/office/drawing/2014/main" val="321766467"/>
                    </a:ext>
                  </a:extLst>
                </a:gridCol>
                <a:gridCol w="1647825">
                  <a:extLst>
                    <a:ext uri="{9D8B030D-6E8A-4147-A177-3AD203B41FA5}">
                      <a16:colId xmlns:a16="http://schemas.microsoft.com/office/drawing/2014/main" val="2151028510"/>
                    </a:ext>
                  </a:extLst>
                </a:gridCol>
              </a:tblGrid>
              <a:tr h="563601">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May #, 2019</a:t>
                      </a:r>
                      <a:endParaRPr lang="en-US" sz="24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BDD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1888415"/>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Completed FYTD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20,219</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3093615"/>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Receipts FYTD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000000"/>
                          </a:solidFill>
                          <a:effectLst/>
                          <a:latin typeface="Arial" panose="020B0604020202020204" pitchFamily="34" charset="0"/>
                          <a:ea typeface="Calibri" panose="020F0502020204030204" pitchFamily="34" charset="0"/>
                        </a:rPr>
                        <a:t>21,444</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3096421"/>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Pending</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000000"/>
                          </a:solidFill>
                          <a:effectLst/>
                          <a:latin typeface="Arial" panose="020B0604020202020204" pitchFamily="34" charset="0"/>
                          <a:ea typeface="Calibri" panose="020F0502020204030204" pitchFamily="34" charset="0"/>
                        </a:rPr>
                        <a:t>4,438</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7483903"/>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 Pending &gt;125 Days</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000000"/>
                          </a:solidFill>
                          <a:effectLst/>
                          <a:latin typeface="Arial" panose="020B0604020202020204" pitchFamily="34" charset="0"/>
                          <a:ea typeface="Calibri" panose="020F0502020204030204" pitchFamily="34" charset="0"/>
                        </a:rPr>
                        <a:t>10,318</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7235775"/>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 Pending &gt;125 Days</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000000"/>
                          </a:solidFill>
                          <a:effectLst/>
                          <a:latin typeface="Arial" panose="020B0604020202020204" pitchFamily="34" charset="0"/>
                          <a:ea typeface="Calibri" panose="020F0502020204030204" pitchFamily="34" charset="0"/>
                        </a:rPr>
                        <a:t>51%</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6327855"/>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Average Days Pending</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000000"/>
                          </a:solidFill>
                          <a:effectLst/>
                          <a:latin typeface="Arial" panose="020B0604020202020204" pitchFamily="34" charset="0"/>
                          <a:ea typeface="Calibri" panose="020F0502020204030204" pitchFamily="34" charset="0"/>
                        </a:rPr>
                        <a:t>84.4</a:t>
                      </a:r>
                      <a:endParaRPr lang="en-US" sz="24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090308"/>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Avg. Days to Complete FYTD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54.71</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4275302"/>
                  </a:ext>
                </a:extLst>
              </a:tr>
            </a:tbl>
          </a:graphicData>
        </a:graphic>
      </p:graphicFrame>
    </p:spTree>
    <p:extLst>
      <p:ext uri="{BB962C8B-B14F-4D97-AF65-F5344CB8AC3E}">
        <p14:creationId xmlns:p14="http://schemas.microsoft.com/office/powerpoint/2010/main" val="37524134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29</a:t>
            </a:fld>
            <a:endParaRPr lang="en-US" dirty="0">
              <a:solidFill>
                <a:prstClr val="white"/>
              </a:solidFill>
            </a:endParaRPr>
          </a:p>
        </p:txBody>
      </p:sp>
      <p:sp>
        <p:nvSpPr>
          <p:cNvPr id="4" name="Title 3"/>
          <p:cNvSpPr>
            <a:spLocks noGrp="1"/>
          </p:cNvSpPr>
          <p:nvPr>
            <p:ph type="title"/>
          </p:nvPr>
        </p:nvSpPr>
        <p:spPr/>
        <p:txBody>
          <a:bodyPr>
            <a:noAutofit/>
          </a:bodyPr>
          <a:lstStyle/>
          <a:p>
            <a:r>
              <a:rPr lang="en-US" sz="4000" dirty="0"/>
              <a:t>Questions from the Pre-D/BDD Mailbox</a:t>
            </a:r>
          </a:p>
        </p:txBody>
      </p:sp>
      <p:sp>
        <p:nvSpPr>
          <p:cNvPr id="5" name="Rectangle 4">
            <a:extLst>
              <a:ext uri="{FF2B5EF4-FFF2-40B4-BE49-F238E27FC236}">
                <a16:creationId xmlns:a16="http://schemas.microsoft.com/office/drawing/2014/main" id="{C5FCC600-D6CB-4202-A79C-6F36E30E9374}"/>
              </a:ext>
            </a:extLst>
          </p:cNvPr>
          <p:cNvSpPr/>
          <p:nvPr/>
        </p:nvSpPr>
        <p:spPr>
          <a:xfrm>
            <a:off x="533400" y="1219200"/>
            <a:ext cx="5728859" cy="461665"/>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5 Questions and Answers</a:t>
            </a:r>
          </a:p>
        </p:txBody>
      </p:sp>
    </p:spTree>
    <p:extLst>
      <p:ext uri="{BB962C8B-B14F-4D97-AF65-F5344CB8AC3E}">
        <p14:creationId xmlns:p14="http://schemas.microsoft.com/office/powerpoint/2010/main" val="3761705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(2 of 4)</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p:cNvSpPr/>
          <p:nvPr/>
        </p:nvSpPr>
        <p:spPr>
          <a:xfrm>
            <a:off x="0" y="965438"/>
            <a:ext cx="9359165" cy="3108543"/>
          </a:xfrm>
          <a:prstGeom prst="rect">
            <a:avLst/>
          </a:prstGeom>
        </p:spPr>
        <p:txBody>
          <a:bodyPr wrap="none">
            <a:spAutoFit/>
          </a:bodyPr>
          <a:lstStyle/>
          <a:p>
            <a:pPr marL="457200" marR="0" lvl="0" indent="-33972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800" b="0" i="0" u="none" strike="noStrike" kern="1200" cap="none" spc="0" normalizeH="0" baseline="0" noProof="0" dirty="0">
                <a:ln>
                  <a:noFill/>
                </a:ln>
                <a:solidFill>
                  <a:srgbClr val="000000"/>
                </a:solidFill>
                <a:effectLst/>
                <a:uLnTx/>
                <a:uFillTx/>
                <a:latin typeface="Arial"/>
                <a:ea typeface="Times New Roman"/>
                <a:cs typeface="+mn-cs"/>
              </a:rPr>
              <a:t>IDES Specific Topics</a:t>
            </a:r>
            <a:endParaRPr kumimoji="0" lang="en-US" sz="2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Stressor Development in Active Duty IDES Cases </a:t>
            </a:r>
          </a:p>
          <a:p>
            <a:pPr marL="914400" lvl="1" indent="-457200">
              <a:buFont typeface="Arial" panose="020B0604020202020204" pitchFamily="34" charset="0"/>
              <a:buChar char="•"/>
            </a:pPr>
            <a:r>
              <a:rPr lang="en-US" sz="2400" dirty="0">
                <a:solidFill>
                  <a:srgbClr val="000000"/>
                </a:solidFill>
                <a:latin typeface="Arial"/>
                <a:ea typeface="Times New Roman"/>
              </a:rPr>
              <a:t>Broker EP 689 to DRAS when all Development is Complete</a:t>
            </a:r>
          </a:p>
          <a:p>
            <a:pPr marL="914400" lvl="1" indent="-457200">
              <a:buFont typeface="Arial" panose="020B0604020202020204" pitchFamily="34" charset="0"/>
              <a:buChar char="•"/>
            </a:pPr>
            <a:r>
              <a:rPr lang="en-US" sz="2400" dirty="0">
                <a:solidFill>
                  <a:srgbClr val="000000"/>
                </a:solidFill>
                <a:latin typeface="Arial"/>
                <a:ea typeface="Times New Roman"/>
              </a:rPr>
              <a:t>Transfer of Pending Rating EPs after Final IDES Ratings </a:t>
            </a:r>
          </a:p>
          <a:p>
            <a:pPr marL="914400" lvl="1" indent="-457200">
              <a:buFont typeface="Arial" panose="020B0604020202020204" pitchFamily="34" charset="0"/>
              <a:buChar char="•"/>
            </a:pPr>
            <a:r>
              <a:rPr lang="en-US" sz="2400" dirty="0">
                <a:solidFill>
                  <a:srgbClr val="000000"/>
                </a:solidFill>
                <a:latin typeface="Arial"/>
                <a:ea typeface="Times New Roman"/>
              </a:rPr>
              <a:t>Including Dependents on BEL </a:t>
            </a:r>
          </a:p>
          <a:p>
            <a:pPr marL="914400" lvl="1" indent="-457200">
              <a:buFont typeface="Arial" panose="020B0604020202020204" pitchFamily="34" charset="0"/>
              <a:buChar char="•"/>
            </a:pPr>
            <a:r>
              <a:rPr lang="en-US" sz="2400" dirty="0">
                <a:solidFill>
                  <a:srgbClr val="000000"/>
                </a:solidFill>
                <a:latin typeface="Arial"/>
                <a:ea typeface="Times New Roman"/>
              </a:rPr>
              <a:t>MSC Notes in VTA to confirm SM not filing a VA Claim </a:t>
            </a:r>
          </a:p>
          <a:p>
            <a:pPr marL="914400" lvl="1" indent="-457200">
              <a:buFont typeface="Arial" panose="020B0604020202020204" pitchFamily="34" charset="0"/>
              <a:buChar char="•"/>
            </a:pPr>
            <a:r>
              <a:rPr lang="en-US" sz="2400" dirty="0">
                <a:solidFill>
                  <a:srgbClr val="000000"/>
                </a:solidFill>
                <a:latin typeface="Arial"/>
                <a:ea typeface="Times New Roman"/>
              </a:rPr>
              <a:t>Air Force IDES PEBLO Conference </a:t>
            </a:r>
          </a:p>
          <a:p>
            <a:pPr marL="914400" lvl="1" indent="-457200">
              <a:buFont typeface="Arial" panose="020B0604020202020204" pitchFamily="34" charset="0"/>
              <a:buChar char="•"/>
            </a:pPr>
            <a:r>
              <a:rPr lang="en-US" sz="2400" dirty="0">
                <a:solidFill>
                  <a:srgbClr val="000000"/>
                </a:solidFill>
                <a:latin typeface="Arial"/>
                <a:ea typeface="Times New Roman"/>
              </a:rPr>
              <a:t>Current IDES Program Timeliness  </a:t>
            </a:r>
            <a:endParaRPr kumimoji="0" lang="en-US" sz="2400" b="0" i="0" strike="noStrike" kern="1200" cap="none" spc="0" normalizeH="0" baseline="0" noProof="0" dirty="0">
              <a:ln>
                <a:noFill/>
              </a:ln>
              <a:solidFill>
                <a:srgbClr val="000000"/>
              </a:solidFill>
              <a:effectLst/>
              <a:uLnTx/>
              <a:uFillTx/>
              <a:latin typeface="Arial"/>
              <a:ea typeface="Times New Roman"/>
              <a:cs typeface="+mn-cs"/>
            </a:endParaRPr>
          </a:p>
        </p:txBody>
      </p:sp>
    </p:spTree>
    <p:extLst>
      <p:ext uri="{BB962C8B-B14F-4D97-AF65-F5344CB8AC3E}">
        <p14:creationId xmlns:p14="http://schemas.microsoft.com/office/powerpoint/2010/main" val="9770068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Misc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30</a:t>
            </a:fld>
            <a:endParaRPr lang="en-US" dirty="0"/>
          </a:p>
        </p:txBody>
      </p:sp>
      <p:sp>
        <p:nvSpPr>
          <p:cNvPr id="5" name="Rectangle 4"/>
          <p:cNvSpPr/>
          <p:nvPr/>
        </p:nvSpPr>
        <p:spPr>
          <a:xfrm>
            <a:off x="304800" y="990600"/>
            <a:ext cx="8324725" cy="2677656"/>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 VA 4507358 </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Coaches Call (Thursday at 2pm)</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Teleconference: June 11</a:t>
            </a:r>
            <a:r>
              <a:rPr lang="en-US" sz="2400" dirty="0">
                <a:latin typeface="Arial" panose="020B0604020202020204" pitchFamily="34" charset="0"/>
                <a:ea typeface="Times New Roman"/>
                <a:cs typeface="Arial" panose="020B0604020202020204" pitchFamily="34" charset="0"/>
              </a:rPr>
              <a:t>, 2019</a:t>
            </a:r>
          </a:p>
          <a:p>
            <a:pPr marL="342900" indent="-288925">
              <a:buFont typeface="Wingdings" panose="05000000000000000000" pitchFamily="2" charset="2"/>
              <a:buChar char="Ø"/>
            </a:pPr>
            <a:endParaRPr lang="en-US" sz="2400" dirty="0">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endParaRPr lang="en-US" sz="2400"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2963137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(3 of 4)</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4</a:t>
            </a:fld>
            <a:endParaRPr lang="en-US" dirty="0">
              <a:solidFill>
                <a:prstClr val="white"/>
              </a:solidFill>
            </a:endParaRPr>
          </a:p>
        </p:txBody>
      </p:sp>
      <p:sp>
        <p:nvSpPr>
          <p:cNvPr id="4" name="Rectangle 3"/>
          <p:cNvSpPr/>
          <p:nvPr/>
        </p:nvSpPr>
        <p:spPr>
          <a:xfrm>
            <a:off x="244366" y="965438"/>
            <a:ext cx="8156400" cy="3862596"/>
          </a:xfrm>
          <a:prstGeom prst="rect">
            <a:avLst/>
          </a:prstGeom>
        </p:spPr>
        <p:txBody>
          <a:bodyPr wrap="none">
            <a:spAutoFit/>
          </a:bodyPr>
          <a:lstStyle/>
          <a:p>
            <a:pPr marL="457200" indent="-339725">
              <a:buFont typeface="Wingdings" panose="05000000000000000000" pitchFamily="2" charset="2"/>
              <a:buChar char="Ø"/>
            </a:pPr>
            <a:r>
              <a:rPr lang="en-US" sz="2800" dirty="0">
                <a:solidFill>
                  <a:srgbClr val="000000"/>
                </a:solidFill>
                <a:latin typeface="Arial"/>
                <a:ea typeface="Times New Roman"/>
              </a:rPr>
              <a:t>VTA Reminders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Returning Exam Results to PEBLO, Exam End and </a:t>
            </a:r>
          </a:p>
          <a:p>
            <a:pPr lvl="1"/>
            <a:r>
              <a:rPr lang="en-US" sz="2400" dirty="0">
                <a:solidFill>
                  <a:srgbClr val="000000"/>
                </a:solidFill>
                <a:latin typeface="Arial" panose="020B0604020202020204" pitchFamily="34" charset="0"/>
                <a:cs typeface="Arial" panose="020B0604020202020204" pitchFamily="34" charset="0"/>
              </a:rPr>
              <a:t>Medical Evaluation End Dates </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SHA and Other Exam Fields </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VTA Training </a:t>
            </a:r>
          </a:p>
          <a:p>
            <a:pPr lvl="1"/>
            <a:endParaRPr lang="en-US" sz="2100" dirty="0">
              <a:solidFill>
                <a:srgbClr val="000000"/>
              </a:solidFill>
              <a:latin typeface="Arial" panose="020B0604020202020204" pitchFamily="34" charset="0"/>
              <a:cs typeface="Arial" panose="020B0604020202020204" pitchFamily="34" charset="0"/>
            </a:endParaRPr>
          </a:p>
          <a:p>
            <a:pPr marL="457200" lvl="0" indent="-339725">
              <a:buFont typeface="Wingdings" panose="05000000000000000000" pitchFamily="2" charset="2"/>
              <a:buChar char="Ø"/>
            </a:pPr>
            <a:r>
              <a:rPr lang="en-US" sz="2800" dirty="0">
                <a:solidFill>
                  <a:srgbClr val="000000"/>
                </a:solidFill>
                <a:latin typeface="Arial"/>
                <a:ea typeface="Times New Roman"/>
              </a:rPr>
              <a:t>BDD Specific Topics</a:t>
            </a:r>
            <a:endParaRPr lang="en-US" sz="2100" dirty="0">
              <a:solidFill>
                <a:srgbClr val="000000"/>
              </a:solidFill>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BDD Rating EP Cancellations </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Current Program Timeliness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Questions from the Pre-Discharge BDD Mailbox</a:t>
            </a:r>
            <a:endParaRPr lang="en-US" sz="3200" u="sng" dirty="0">
              <a:solidFill>
                <a:srgbClr val="000000"/>
              </a:solidFill>
              <a:latin typeface="Arial"/>
              <a:ea typeface="Times New Roman"/>
            </a:endParaRPr>
          </a:p>
        </p:txBody>
      </p:sp>
    </p:spTree>
    <p:extLst>
      <p:ext uri="{BB962C8B-B14F-4D97-AF65-F5344CB8AC3E}">
        <p14:creationId xmlns:p14="http://schemas.microsoft.com/office/powerpoint/2010/main" val="2322875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(4 of 4)</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5</a:t>
            </a:fld>
            <a:endParaRPr lang="en-US" dirty="0">
              <a:solidFill>
                <a:prstClr val="white"/>
              </a:solidFill>
            </a:endParaRPr>
          </a:p>
        </p:txBody>
      </p:sp>
      <p:sp>
        <p:nvSpPr>
          <p:cNvPr id="4" name="Rectangle 3"/>
          <p:cNvSpPr/>
          <p:nvPr/>
        </p:nvSpPr>
        <p:spPr>
          <a:xfrm>
            <a:off x="243935" y="959068"/>
            <a:ext cx="4580100" cy="3539430"/>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TMS #  </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BDD/IDES Coaches Call</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Next Teleconference</a:t>
            </a:r>
          </a:p>
          <a:p>
            <a:pPr marL="457200" lvl="0" indent="-339725">
              <a:buFont typeface="Wingdings" panose="05000000000000000000" pitchFamily="2" charset="2"/>
              <a:buChar char="Ø"/>
            </a:pPr>
            <a:endParaRPr lang="en-US" sz="2800" dirty="0">
              <a:solidFill>
                <a:srgbClr val="000000"/>
              </a:solidFill>
              <a:latin typeface="Arial"/>
            </a:endParaRPr>
          </a:p>
          <a:p>
            <a:pPr marL="457200" indent="-339725">
              <a:buFont typeface="Wingdings" panose="05000000000000000000" pitchFamily="2" charset="2"/>
              <a:buChar char="Ø"/>
            </a:pPr>
            <a:r>
              <a:rPr lang="en-US" sz="2800" dirty="0">
                <a:solidFill>
                  <a:srgbClr val="000000"/>
                </a:solidFill>
                <a:latin typeface="Arial"/>
                <a:ea typeface="Times New Roman"/>
              </a:rPr>
              <a:t>Open Floor</a:t>
            </a:r>
          </a:p>
          <a:p>
            <a:pPr marL="457200" lvl="0" indent="-339725">
              <a:buFont typeface="Wingdings" panose="05000000000000000000" pitchFamily="2" charset="2"/>
              <a:buChar char="Ø"/>
            </a:pPr>
            <a:endParaRPr lang="en-US" sz="2800" dirty="0">
              <a:solidFill>
                <a:srgbClr val="000000"/>
              </a:solidFill>
              <a:latin typeface="Arial"/>
            </a:endParaRPr>
          </a:p>
        </p:txBody>
      </p:sp>
    </p:spTree>
    <p:extLst>
      <p:ext uri="{BB962C8B-B14F-4D97-AF65-F5344CB8AC3E}">
        <p14:creationId xmlns:p14="http://schemas.microsoft.com/office/powerpoint/2010/main" val="2385015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6</a:t>
            </a:fld>
            <a:endParaRPr lang="en-US" dirty="0">
              <a:solidFill>
                <a:prstClr val="white"/>
              </a:solidFill>
            </a:endParaRPr>
          </a:p>
        </p:txBody>
      </p:sp>
      <p:sp>
        <p:nvSpPr>
          <p:cNvPr id="5" name="Rectangle 4"/>
          <p:cNvSpPr/>
          <p:nvPr/>
        </p:nvSpPr>
        <p:spPr>
          <a:xfrm>
            <a:off x="914400" y="1161395"/>
            <a:ext cx="7162800" cy="4401205"/>
          </a:xfrm>
          <a:prstGeom prst="rect">
            <a:avLst/>
          </a:prstGeom>
        </p:spPr>
        <p:txBody>
          <a:bodyPr wrap="square">
            <a:spAutoFit/>
          </a:bodyPr>
          <a:lstStyle/>
          <a:p>
            <a:pPr algn="ctr"/>
            <a:r>
              <a:rPr lang="en-US" sz="4000" b="1" dirty="0">
                <a:solidFill>
                  <a:prstClr val="black"/>
                </a:solidFill>
                <a:ea typeface="MS ????"/>
              </a:rPr>
              <a:t>Reminder: Slides are used to show the Topic, and start discussion, however, slides do not show all the information associated with the topic. The Read Ahead is the official document. </a:t>
            </a:r>
            <a:endParaRPr lang="en-US" sz="3200" b="1" dirty="0">
              <a:solidFill>
                <a:prstClr val="black"/>
              </a:solidFill>
              <a:ea typeface="Times New Roman"/>
            </a:endParaRPr>
          </a:p>
        </p:txBody>
      </p:sp>
    </p:spTree>
    <p:extLst>
      <p:ext uri="{BB962C8B-B14F-4D97-AF65-F5344CB8AC3E}">
        <p14:creationId xmlns:p14="http://schemas.microsoft.com/office/powerpoint/2010/main" val="846149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7</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4098515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MSC’s and Time Management </a:t>
            </a:r>
          </a:p>
        </p:txBody>
      </p:sp>
      <p:sp>
        <p:nvSpPr>
          <p:cNvPr id="6" name="Slide Number Placeholder 5"/>
          <p:cNvSpPr>
            <a:spLocks noGrp="1"/>
          </p:cNvSpPr>
          <p:nvPr>
            <p:ph type="sldNum" sz="quarter" idx="12"/>
          </p:nvPr>
        </p:nvSpPr>
        <p:spPr/>
        <p:txBody>
          <a:bodyPr/>
          <a:lstStyle/>
          <a:p>
            <a:fld id="{04F7EA0F-F264-4DBA-8450-109ED0C85B89}" type="slidenum">
              <a:rPr lang="en-US" smtClean="0"/>
              <a:t>8</a:t>
            </a:fld>
            <a:endParaRPr lang="en-US" dirty="0"/>
          </a:p>
        </p:txBody>
      </p:sp>
      <p:sp>
        <p:nvSpPr>
          <p:cNvPr id="4" name="Rectangle 3">
            <a:extLst>
              <a:ext uri="{FF2B5EF4-FFF2-40B4-BE49-F238E27FC236}">
                <a16:creationId xmlns:a16="http://schemas.microsoft.com/office/drawing/2014/main" id="{9A12978F-16C1-40CE-B37B-84402659124D}"/>
              </a:ext>
            </a:extLst>
          </p:cNvPr>
          <p:cNvSpPr/>
          <p:nvPr/>
        </p:nvSpPr>
        <p:spPr>
          <a:xfrm>
            <a:off x="379750" y="962085"/>
            <a:ext cx="8382000" cy="4524315"/>
          </a:xfrm>
          <a:prstGeom prst="rect">
            <a:avLst/>
          </a:prstGeom>
        </p:spPr>
        <p:txBody>
          <a:bodyPr wrap="square">
            <a:spAutoFit/>
          </a:bodyPr>
          <a:lstStyle/>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MSCS are reminded of the importance of working their BDD and/or IDES cases and updating systems in a timely manner</a:t>
            </a:r>
          </a:p>
          <a:p>
            <a:r>
              <a:rPr lang="en-US" sz="2400" dirty="0">
                <a:solidFill>
                  <a:srgbClr val="000000"/>
                </a:solidFill>
                <a:latin typeface="Arial" panose="020B0604020202020204" pitchFamily="34" charset="0"/>
                <a:ea typeface="Times New Roman" panose="02020603050405020304" pitchFamily="18" charset="0"/>
              </a:rPr>
              <a:t> </a:t>
            </a: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If your site has a heavy Veteran population and you have a lot of walk-in traffic, we recommend that you establish and post-office hours in order to set aside certain days/hours to perform BDD/IDES duties (interviews, database updates, etc.) to avoid interruptions</a:t>
            </a:r>
          </a:p>
          <a:p>
            <a:pPr marL="342900" indent="-342900">
              <a:buFont typeface="Wingdings" panose="05000000000000000000" pitchFamily="2" charset="2"/>
              <a:buChar char="Ø"/>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All MSCs should also set their schedule to attend the monthly BDD/IDES Call</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7557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9A12978F-16C1-40CE-B37B-84402659124D}"/>
              </a:ext>
            </a:extLst>
          </p:cNvPr>
          <p:cNvSpPr/>
          <p:nvPr/>
        </p:nvSpPr>
        <p:spPr>
          <a:xfrm>
            <a:off x="381000" y="980503"/>
            <a:ext cx="8382000" cy="4093428"/>
          </a:xfrm>
          <a:prstGeom prst="rect">
            <a:avLst/>
          </a:prstGeom>
        </p:spPr>
        <p:txBody>
          <a:bodyPr wrap="square">
            <a:spAutoFit/>
          </a:bodyPr>
          <a:lstStyle/>
          <a:p>
            <a:pPr marL="342900" lvl="0" indent="-342900">
              <a:buFont typeface="Wingdings" panose="05000000000000000000" pitchFamily="2" charset="2"/>
              <a:buChar char="Ø"/>
              <a:defRPr/>
            </a:pPr>
            <a:r>
              <a:rPr lang="en-US" sz="2400" dirty="0">
                <a:solidFill>
                  <a:srgbClr val="000000"/>
                </a:solidFill>
                <a:latin typeface="Arial" panose="020B0604020202020204" pitchFamily="34" charset="0"/>
                <a:ea typeface="Times New Roman" panose="02020603050405020304" pitchFamily="18" charset="0"/>
              </a:rPr>
              <a:t>The Quality Review and Consistency Staff (214C) has scheduled the following MSC (BDD/IDES Programs) Consistency Study: </a:t>
            </a:r>
          </a:p>
          <a:p>
            <a:pPr marL="1087438" lvl="0" indent="-236538">
              <a:buFont typeface="Arial" panose="020B0604020202020204" pitchFamily="34" charset="0"/>
              <a:buChar char="•"/>
              <a:defRPr/>
            </a:pPr>
            <a:r>
              <a:rPr lang="en-US" sz="2400" b="1" dirty="0">
                <a:solidFill>
                  <a:srgbClr val="000000"/>
                </a:solidFill>
                <a:latin typeface="Arial" panose="020B0604020202020204" pitchFamily="34" charset="0"/>
                <a:ea typeface="Times New Roman" panose="02020603050405020304" pitchFamily="18" charset="0"/>
              </a:rPr>
              <a:t>Topic: </a:t>
            </a:r>
            <a:r>
              <a:rPr lang="en-US" sz="2400" dirty="0">
                <a:solidFill>
                  <a:srgbClr val="000000"/>
                </a:solidFill>
                <a:latin typeface="Arial" panose="020B0604020202020204" pitchFamily="34" charset="0"/>
                <a:ea typeface="Times New Roman" panose="02020603050405020304" pitchFamily="18" charset="0"/>
              </a:rPr>
              <a:t>System Compliance – Contentions and Corporate Flashes (TMS# 4500122)</a:t>
            </a:r>
          </a:p>
          <a:p>
            <a:pPr marL="1087438" lvl="0" indent="-236538">
              <a:buFont typeface="Arial" panose="020B0604020202020204" pitchFamily="34" charset="0"/>
              <a:buChar char="•"/>
              <a:defRPr/>
            </a:pPr>
            <a:r>
              <a:rPr lang="en-US" sz="2400" b="1" dirty="0">
                <a:solidFill>
                  <a:srgbClr val="000000"/>
                </a:solidFill>
                <a:latin typeface="Arial" panose="020B0604020202020204" pitchFamily="34" charset="0"/>
                <a:ea typeface="Times New Roman" panose="02020603050405020304" pitchFamily="18" charset="0"/>
              </a:rPr>
              <a:t>Date: </a:t>
            </a:r>
            <a:r>
              <a:rPr lang="en-US" sz="2400" dirty="0">
                <a:solidFill>
                  <a:srgbClr val="000000"/>
                </a:solidFill>
                <a:latin typeface="Arial" panose="020B0604020202020204" pitchFamily="34" charset="0"/>
                <a:ea typeface="Times New Roman" panose="02020603050405020304" pitchFamily="18" charset="0"/>
              </a:rPr>
              <a:t>Tuesday, May 14-Thursday, May 16, 2019</a:t>
            </a:r>
          </a:p>
          <a:p>
            <a:pPr marL="1087438" lvl="0" indent="-236538">
              <a:buFont typeface="Arial" panose="020B0604020202020204" pitchFamily="34" charset="0"/>
              <a:buChar char="•"/>
              <a:defRPr/>
            </a:pPr>
            <a:r>
              <a:rPr lang="en-US" sz="2400" b="1" dirty="0">
                <a:solidFill>
                  <a:srgbClr val="000000"/>
                </a:solidFill>
                <a:latin typeface="Arial" panose="020B0604020202020204" pitchFamily="34" charset="0"/>
                <a:ea typeface="Times New Roman" panose="02020603050405020304" pitchFamily="18" charset="0"/>
              </a:rPr>
              <a:t>Audience: </a:t>
            </a:r>
            <a:r>
              <a:rPr lang="en-US" sz="2400" dirty="0">
                <a:solidFill>
                  <a:srgbClr val="000000"/>
                </a:solidFill>
                <a:latin typeface="Arial" panose="020B0604020202020204" pitchFamily="34" charset="0"/>
                <a:ea typeface="Times New Roman" panose="02020603050405020304" pitchFamily="18" charset="0"/>
              </a:rPr>
              <a:t>MSCs Only</a:t>
            </a:r>
          </a:p>
          <a:p>
            <a:pPr marL="850900" lvl="0">
              <a:defRPr/>
            </a:pPr>
            <a:endParaRPr lang="en-US" sz="2000" dirty="0">
              <a:solidFill>
                <a:srgbClr val="000000"/>
              </a:solidFill>
              <a:latin typeface="Arial" panose="020B0604020202020204" pitchFamily="34" charset="0"/>
              <a:ea typeface="Times New Roman" panose="02020603050405020304" pitchFamily="18" charset="0"/>
            </a:endParaRPr>
          </a:p>
          <a:p>
            <a:pPr marL="342900" lvl="0" indent="-342900">
              <a:buFont typeface="Wingdings" panose="05000000000000000000" pitchFamily="2" charset="2"/>
              <a:buChar char="Ø"/>
              <a:defRPr/>
            </a:pPr>
            <a:r>
              <a:rPr lang="en-US" sz="2400" dirty="0">
                <a:solidFill>
                  <a:srgbClr val="000000"/>
                </a:solidFill>
                <a:latin typeface="Arial" panose="020B0604020202020204" pitchFamily="34" charset="0"/>
                <a:ea typeface="Times New Roman" panose="02020603050405020304" pitchFamily="18" charset="0"/>
              </a:rPr>
              <a:t>The study will be assigned Tuesday the 14th no later than (NLT) 9am ET and will remain open until 9am Thursday the 16th</a:t>
            </a:r>
          </a:p>
        </p:txBody>
      </p:sp>
      <p:sp>
        <p:nvSpPr>
          <p:cNvPr id="8" name="Title 1">
            <a:extLst>
              <a:ext uri="{FF2B5EF4-FFF2-40B4-BE49-F238E27FC236}">
                <a16:creationId xmlns:a16="http://schemas.microsoft.com/office/drawing/2014/main" id="{AFB60657-AA8C-4A9C-B9D4-A135D3288330}"/>
              </a:ext>
            </a:extLst>
          </p:cNvPr>
          <p:cNvSpPr>
            <a:spLocks noGrp="1"/>
          </p:cNvSpPr>
          <p:nvPr>
            <p:ph type="title"/>
          </p:nvPr>
        </p:nvSpPr>
        <p:spPr>
          <a:xfrm>
            <a:off x="0" y="-76200"/>
            <a:ext cx="9144000" cy="731520"/>
          </a:xfrm>
        </p:spPr>
        <p:txBody>
          <a:bodyPr>
            <a:noAutofit/>
          </a:bodyPr>
          <a:lstStyle/>
          <a:p>
            <a:r>
              <a:rPr lang="en-US" sz="2800" dirty="0"/>
              <a:t>MSC (BDD/IDES Programs) Consistency Study for May 2019 </a:t>
            </a:r>
          </a:p>
        </p:txBody>
      </p:sp>
    </p:spTree>
    <p:extLst>
      <p:ext uri="{BB962C8B-B14F-4D97-AF65-F5344CB8AC3E}">
        <p14:creationId xmlns:p14="http://schemas.microsoft.com/office/powerpoint/2010/main" val="399066159"/>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2.xml><?xml version="1.0" encoding="utf-8"?>
<ds:datastoreItem xmlns:ds="http://schemas.openxmlformats.org/officeDocument/2006/customXml" ds:itemID="{C993FA49-FC48-493C-94A2-B5BE0B839CF0}">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11096</TotalTime>
  <Words>1985</Words>
  <Application>Microsoft Office PowerPoint</Application>
  <PresentationFormat>On-screen Show (4:3)</PresentationFormat>
  <Paragraphs>232</Paragraphs>
  <Slides>30</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30</vt:i4>
      </vt:variant>
    </vt:vector>
  </HeadingPairs>
  <TitlesOfParts>
    <vt:vector size="38" baseType="lpstr">
      <vt:lpstr>Arial</vt:lpstr>
      <vt:lpstr>Calibri</vt:lpstr>
      <vt:lpstr>Myriad Pro</vt:lpstr>
      <vt:lpstr>Times New Roman</vt:lpstr>
      <vt:lpstr>Wingdings</vt:lpstr>
      <vt:lpstr>10_Office Theme</vt:lpstr>
      <vt:lpstr>1_Custom Design</vt:lpstr>
      <vt:lpstr>Custom Design</vt:lpstr>
      <vt:lpstr>PowerPoint Presentation</vt:lpstr>
      <vt:lpstr>Agenda (1 of 4)</vt:lpstr>
      <vt:lpstr>Agenda (2 of 4)</vt:lpstr>
      <vt:lpstr>Agenda (3 of 4)</vt:lpstr>
      <vt:lpstr>Agenda (4 of 4)</vt:lpstr>
      <vt:lpstr>PowerPoint Presentation</vt:lpstr>
      <vt:lpstr>PowerPoint Presentation</vt:lpstr>
      <vt:lpstr>MSC’s and Time Management </vt:lpstr>
      <vt:lpstr>MSC (BDD/IDES Programs) Consistency Study for May 2019 </vt:lpstr>
      <vt:lpstr>MSC Training Conference Index Card Questions </vt:lpstr>
      <vt:lpstr>Applicability of General VBA Policy/Procedures in BDD and IDES Claims (1 of 2)</vt:lpstr>
      <vt:lpstr>Applicability of General VBA Policy/Procedures in BDD and IDES Claims (2 of 2)</vt:lpstr>
      <vt:lpstr>PowerPoint Presentation</vt:lpstr>
      <vt:lpstr>Stressor Development in Active Duty IDES Cases</vt:lpstr>
      <vt:lpstr>Broker EP 689 to DRAS when all Development is Complete </vt:lpstr>
      <vt:lpstr>Transfer of Pending Rating EPs after Final IDES Rating</vt:lpstr>
      <vt:lpstr>Including Dependents on BEL </vt:lpstr>
      <vt:lpstr>MSC Notes in VTA when SM not filing a VA Claim </vt:lpstr>
      <vt:lpstr>Air Force IDES PEBLO Conference</vt:lpstr>
      <vt:lpstr>Current IDES Program Timeliness </vt:lpstr>
      <vt:lpstr>VTA Reminders</vt:lpstr>
      <vt:lpstr>Returning Exam Results to PEBLO, Exam End and Medical Evaluation End Dates </vt:lpstr>
      <vt:lpstr>SHA and Other Exam Fields (1 of 2) </vt:lpstr>
      <vt:lpstr>SHA and Other Exam Fields (2 of 2) </vt:lpstr>
      <vt:lpstr>VTA Training </vt:lpstr>
      <vt:lpstr>PowerPoint Presentation</vt:lpstr>
      <vt:lpstr>BDD Rating EP Cancellations </vt:lpstr>
      <vt:lpstr>Current Program Timeliness</vt:lpstr>
      <vt:lpstr>Questions from the Pre-D/BDD Mailbox</vt:lpstr>
      <vt:lpstr>Misc and Open Floor</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May 2019 BDD and IDES Conference Call PowerPoint Presentation</dc:title>
  <dc:subject>Pre-Discharge MSC</dc:subject>
  <dc:creator>Department of Veterans Affairs, Veterans Benefits Administration, Compensation Service, STAFF</dc:creator>
  <cp:keywords>BDD IDES Conference Call</cp:keywords>
  <dc:description>This is the presentation for the May 2019 BDD and IDES Conference Call.</dc:description>
  <cp:lastModifiedBy>Kathy Poole</cp:lastModifiedBy>
  <cp:revision>182</cp:revision>
  <cp:lastPrinted>2018-01-09T18:11:21Z</cp:lastPrinted>
  <dcterms:created xsi:type="dcterms:W3CDTF">2017-12-21T16:13:31Z</dcterms:created>
  <dcterms:modified xsi:type="dcterms:W3CDTF">2019-06-13T13:34:20Z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