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93"/>
  </p:notesMasterIdLst>
  <p:sldIdLst>
    <p:sldId id="786" r:id="rId5"/>
    <p:sldId id="719" r:id="rId6"/>
    <p:sldId id="720" r:id="rId7"/>
    <p:sldId id="1074" r:id="rId8"/>
    <p:sldId id="977" r:id="rId9"/>
    <p:sldId id="989" r:id="rId10"/>
    <p:sldId id="1220" r:id="rId11"/>
    <p:sldId id="1221" r:id="rId12"/>
    <p:sldId id="1222" r:id="rId13"/>
    <p:sldId id="1223" r:id="rId14"/>
    <p:sldId id="1224" r:id="rId15"/>
    <p:sldId id="1225" r:id="rId16"/>
    <p:sldId id="1076" r:id="rId17"/>
    <p:sldId id="1228" r:id="rId18"/>
    <p:sldId id="1271" r:id="rId19"/>
    <p:sldId id="1272" r:id="rId20"/>
    <p:sldId id="1273" r:id="rId21"/>
    <p:sldId id="1274" r:id="rId22"/>
    <p:sldId id="1079" r:id="rId23"/>
    <p:sldId id="1229" r:id="rId24"/>
    <p:sldId id="1264" r:id="rId25"/>
    <p:sldId id="1262" r:id="rId26"/>
    <p:sldId id="1263" r:id="rId27"/>
    <p:sldId id="1265" r:id="rId28"/>
    <p:sldId id="1266" r:id="rId29"/>
    <p:sldId id="1267" r:id="rId30"/>
    <p:sldId id="1268" r:id="rId31"/>
    <p:sldId id="1269" r:id="rId32"/>
    <p:sldId id="1270" r:id="rId33"/>
    <p:sldId id="1231" r:id="rId34"/>
    <p:sldId id="1277" r:id="rId35"/>
    <p:sldId id="1278" r:id="rId36"/>
    <p:sldId id="1279" r:id="rId37"/>
    <p:sldId id="1276" r:id="rId38"/>
    <p:sldId id="928" r:id="rId39"/>
    <p:sldId id="923" r:id="rId40"/>
    <p:sldId id="924" r:id="rId41"/>
    <p:sldId id="925" r:id="rId42"/>
    <p:sldId id="926" r:id="rId43"/>
    <p:sldId id="927" r:id="rId44"/>
    <p:sldId id="1140" r:id="rId45"/>
    <p:sldId id="1232" r:id="rId46"/>
    <p:sldId id="1234" r:id="rId47"/>
    <p:sldId id="788" r:id="rId48"/>
    <p:sldId id="789" r:id="rId49"/>
    <p:sldId id="790" r:id="rId50"/>
    <p:sldId id="791" r:id="rId51"/>
    <p:sldId id="792" r:id="rId52"/>
    <p:sldId id="1233" r:id="rId53"/>
    <p:sldId id="1235" r:id="rId54"/>
    <p:sldId id="1275" r:id="rId55"/>
    <p:sldId id="806" r:id="rId56"/>
    <p:sldId id="1244" r:id="rId57"/>
    <p:sldId id="1245" r:id="rId58"/>
    <p:sldId id="1246" r:id="rId59"/>
    <p:sldId id="1247" r:id="rId60"/>
    <p:sldId id="1248" r:id="rId61"/>
    <p:sldId id="1125" r:id="rId62"/>
    <p:sldId id="1236" r:id="rId63"/>
    <p:sldId id="1257" r:id="rId64"/>
    <p:sldId id="1258" r:id="rId65"/>
    <p:sldId id="1259" r:id="rId66"/>
    <p:sldId id="1260" r:id="rId67"/>
    <p:sldId id="1261" r:id="rId68"/>
    <p:sldId id="1255" r:id="rId69"/>
    <p:sldId id="1243" r:id="rId70"/>
    <p:sldId id="1240" r:id="rId71"/>
    <p:sldId id="1250" r:id="rId72"/>
    <p:sldId id="1251" r:id="rId73"/>
    <p:sldId id="1252" r:id="rId74"/>
    <p:sldId id="1253" r:id="rId75"/>
    <p:sldId id="1254" r:id="rId76"/>
    <p:sldId id="1249" r:id="rId77"/>
    <p:sldId id="1256" r:id="rId78"/>
    <p:sldId id="1004" r:id="rId79"/>
    <p:sldId id="1005" r:id="rId80"/>
    <p:sldId id="1006" r:id="rId81"/>
    <p:sldId id="1007" r:id="rId82"/>
    <p:sldId id="1280" r:id="rId83"/>
    <p:sldId id="1283" r:id="rId84"/>
    <p:sldId id="1282" r:id="rId85"/>
    <p:sldId id="1281" r:id="rId86"/>
    <p:sldId id="1284" r:id="rId87"/>
    <p:sldId id="1285" r:id="rId88"/>
    <p:sldId id="782" r:id="rId89"/>
    <p:sldId id="783" r:id="rId90"/>
    <p:sldId id="784" r:id="rId91"/>
    <p:sldId id="785" r:id="rId92"/>
  </p:sldIdLst>
  <p:sldSz cx="12192000" cy="6858000"/>
  <p:notesSz cx="6858000" cy="9144000"/>
  <p:custDataLst>
    <p:tags r:id="rId9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9301" autoAdjust="0"/>
  </p:normalViewPr>
  <p:slideViewPr>
    <p:cSldViewPr snapToGrid="0">
      <p:cViewPr varScale="1">
        <p:scale>
          <a:sx n="88" d="100"/>
          <a:sy n="88" d="100"/>
        </p:scale>
        <p:origin x="96" y="58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5/9/2019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B369541C-DAAD-479A-922C-7B70B3D8A602}"/>
              </a:ext>
            </a:extLst>
          </p:cNvPr>
          <p:cNvPicPr>
            <a:picLocks noChangeAspect="1"/>
          </p:cNvPicPr>
          <p:nvPr userDrawn="1"/>
        </p:nvPicPr>
        <p:blipFill>
          <a:blip r:embed="rId14"/>
          <a:stretch>
            <a:fillRect/>
          </a:stretch>
        </p:blipFill>
        <p:spPr>
          <a:xfrm>
            <a:off x="512639" y="95853"/>
            <a:ext cx="2622447" cy="857755"/>
          </a:xfrm>
          <a:prstGeom prst="rect">
            <a:avLst/>
          </a:prstGeom>
        </p:spPr>
      </p:pic>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214B.VBACO@va.gov" TargetMode="External"/><Relationship Id="rId2" Type="http://schemas.openxmlformats.org/officeDocument/2006/relationships/hyperlink" Target="mailto:Esther.adefope@v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Quiz Answer # 2</a:t>
            </a:r>
          </a:p>
        </p:txBody>
      </p:sp>
      <p:sp>
        <p:nvSpPr>
          <p:cNvPr id="3" name="Content Placeholder 2"/>
          <p:cNvSpPr>
            <a:spLocks noGrp="1"/>
          </p:cNvSpPr>
          <p:nvPr>
            <p:ph idx="1"/>
          </p:nvPr>
        </p:nvSpPr>
        <p:spPr>
          <a:xfrm>
            <a:off x="847164" y="1589518"/>
            <a:ext cx="10996904" cy="4779009"/>
          </a:xfrm>
        </p:spPr>
        <p:txBody>
          <a:bodyPr/>
          <a:lstStyle/>
          <a:p>
            <a:pPr>
              <a:buFont typeface="Wingdings" panose="05000000000000000000" pitchFamily="2" charset="2"/>
              <a:buChar char="þ"/>
            </a:pPr>
            <a:r>
              <a:rPr lang="en-US" dirty="0"/>
              <a:t> No</a:t>
            </a:r>
          </a:p>
          <a:p>
            <a:pPr marL="0" indent="0">
              <a:buNone/>
            </a:pPr>
            <a:endParaRPr lang="en-US" sz="2000" dirty="0"/>
          </a:p>
          <a:p>
            <a:pPr lvl="1"/>
            <a:r>
              <a:rPr lang="en-US" dirty="0"/>
              <a:t>Do not establish a future examination control in cases when the evaluation is 10% or less, or when the combined evaluation would not change even if the reexamination resulted in a reduced evaluation for one or more disabilities. In addition, the Veteran will have reached age 55 by the time the reexamination is conducted.</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III.iv.3.B.2.</a:t>
            </a:r>
            <a:r>
              <a:rPr lang="en-US" sz="2400" dirty="0">
                <a:solidFill>
                  <a:srgbClr val="FF0000"/>
                </a:solidFill>
              </a:rPr>
              <a:t>c-d-e</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20869855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Quiz Question #3 – Use Mouse to Select Answer</a:t>
            </a:r>
          </a:p>
        </p:txBody>
      </p:sp>
      <p:sp>
        <p:nvSpPr>
          <p:cNvPr id="3" name="Content Placeholder 2"/>
          <p:cNvSpPr>
            <a:spLocks noGrp="1"/>
          </p:cNvSpPr>
          <p:nvPr>
            <p:ph idx="1"/>
          </p:nvPr>
        </p:nvSpPr>
        <p:spPr>
          <a:xfrm>
            <a:off x="847165" y="1589518"/>
            <a:ext cx="11212563" cy="4766832"/>
          </a:xfrm>
        </p:spPr>
        <p:txBody>
          <a:bodyPr/>
          <a:lstStyle/>
          <a:p>
            <a:r>
              <a:rPr lang="en-US" dirty="0"/>
              <a:t>Shirley Mae, a female GW Era Veteran, submitted a claim for service connection for Diabetes Mellitus. STRs show normal upon entrance into service and a diagnosis of diabetes during active duty. Shirley submits evidence showing only a current diagnosis along with her statement of suffering with DM since service.</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When requesting a Diabetes Mellitus DBQ for Shirley, which of the following language do you have to add to the examination request?</a:t>
            </a:r>
          </a:p>
          <a:p>
            <a:pPr marL="0" indent="0">
              <a:buNone/>
            </a:pPr>
            <a:endParaRPr lang="en-US" sz="1000" dirty="0"/>
          </a:p>
          <a:p>
            <a:pPr lvl="2">
              <a:buFont typeface="Wingdings" panose="05000000000000000000" pitchFamily="2" charset="2"/>
              <a:buChar char="q"/>
            </a:pPr>
            <a:r>
              <a:rPr lang="en-US" sz="2400" dirty="0"/>
              <a:t>Does the Veteran have Ketoacidosis?</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Does the Veteran have FSAD?</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919393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Quiz Answer # 3</a:t>
            </a:r>
          </a:p>
        </p:txBody>
      </p:sp>
      <p:sp>
        <p:nvSpPr>
          <p:cNvPr id="3" name="Content Placeholder 2"/>
          <p:cNvSpPr>
            <a:spLocks noGrp="1"/>
          </p:cNvSpPr>
          <p:nvPr>
            <p:ph idx="1"/>
          </p:nvPr>
        </p:nvSpPr>
        <p:spPr>
          <a:xfrm>
            <a:off x="847164" y="1589518"/>
            <a:ext cx="10996904" cy="4779009"/>
          </a:xfrm>
        </p:spPr>
        <p:txBody>
          <a:bodyPr/>
          <a:lstStyle/>
          <a:p>
            <a:pPr>
              <a:buFont typeface="Wingdings" panose="05000000000000000000" pitchFamily="2" charset="2"/>
              <a:buChar char="þ"/>
            </a:pPr>
            <a:r>
              <a:rPr lang="en-US" dirty="0"/>
              <a:t> Does the Veteran have FSAD?</a:t>
            </a:r>
          </a:p>
          <a:p>
            <a:pPr marL="0" indent="0">
              <a:buNone/>
            </a:pPr>
            <a:endParaRPr lang="en-US" sz="2000" dirty="0"/>
          </a:p>
          <a:p>
            <a:pPr lvl="1"/>
            <a:r>
              <a:rPr lang="en-US" dirty="0"/>
              <a:t>Since some DBQs have not yet been updated, when requesting a Diabetes Mellitus DBQ, you need to add the following language:  </a:t>
            </a:r>
            <a:r>
              <a:rPr lang="en-US" i="1" dirty="0"/>
              <a:t>“Does the Veteran have female sexual arousal disorder (FSAD) that is at least as likely as not attributable to diabetes mellitus? If yes, please complete the Gynecological Conditions DBQ.”</a:t>
            </a:r>
          </a:p>
          <a:p>
            <a:pPr marL="457200" lvl="1" indent="0">
              <a:buNone/>
            </a:pPr>
            <a:endParaRPr lang="en-US" sz="800" dirty="0"/>
          </a:p>
          <a:p>
            <a:pPr lvl="2"/>
            <a:r>
              <a:rPr lang="en-US" dirty="0"/>
              <a:t>This guidance currently applies to Diabetes Mellitus, Parkinson’s Disease, ALS, Central Nervous System and Neuromuscular Diseases, and MS DBQs</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III.iv.4.J.1.b</a:t>
            </a:r>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18558788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Blue Water Navy (BWN) / </a:t>
            </a:r>
            <a:r>
              <a:rPr lang="en-US" i="1" dirty="0"/>
              <a:t>Procopio</a:t>
            </a:r>
            <a:r>
              <a:rPr lang="en-US" dirty="0"/>
              <a:t> Information</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Dr. Nilijah Carter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Acting Deputy Executive Director Operations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Office of the Director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VA Central Office</a:t>
            </a:r>
          </a:p>
        </p:txBody>
      </p:sp>
    </p:spTree>
    <p:extLst>
      <p:ext uri="{BB962C8B-B14F-4D97-AF65-F5344CB8AC3E}">
        <p14:creationId xmlns:p14="http://schemas.microsoft.com/office/powerpoint/2010/main" val="1491167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3398-3834-4E21-BC05-4DE1E052DF2C}"/>
              </a:ext>
            </a:extLst>
          </p:cNvPr>
          <p:cNvSpPr>
            <a:spLocks noGrp="1"/>
          </p:cNvSpPr>
          <p:nvPr>
            <p:ph type="title"/>
          </p:nvPr>
        </p:nvSpPr>
        <p:spPr/>
        <p:txBody>
          <a:bodyPr/>
          <a:lstStyle/>
          <a:p>
            <a:r>
              <a:rPr lang="en-US" i="1" dirty="0"/>
              <a:t>Procopio</a:t>
            </a:r>
            <a:r>
              <a:rPr lang="en-US" dirty="0"/>
              <a:t> Decision</a:t>
            </a:r>
          </a:p>
        </p:txBody>
      </p:sp>
      <p:sp>
        <p:nvSpPr>
          <p:cNvPr id="3" name="Content Placeholder 2">
            <a:extLst>
              <a:ext uri="{FF2B5EF4-FFF2-40B4-BE49-F238E27FC236}">
                <a16:creationId xmlns:a16="http://schemas.microsoft.com/office/drawing/2014/main" id="{74F75725-5FB2-47AD-BC53-6E142472C648}"/>
              </a:ext>
            </a:extLst>
          </p:cNvPr>
          <p:cNvSpPr>
            <a:spLocks noGrp="1"/>
          </p:cNvSpPr>
          <p:nvPr>
            <p:ph idx="1"/>
          </p:nvPr>
        </p:nvSpPr>
        <p:spPr>
          <a:xfrm>
            <a:off x="847165" y="1589518"/>
            <a:ext cx="10945906" cy="4766832"/>
          </a:xfrm>
        </p:spPr>
        <p:txBody>
          <a:bodyPr/>
          <a:lstStyle/>
          <a:p>
            <a:r>
              <a:rPr lang="en-US" dirty="0"/>
              <a:t>On January 29, 2019, the Federal Circuit held that it was Congress’ intent to extend presumptive service connection due to herbicide exposure to those Veterans who served in the territorial sea of the Republic of Vietnam (RVN)</a:t>
            </a:r>
          </a:p>
          <a:p>
            <a:pPr lvl="2"/>
            <a:r>
              <a:rPr lang="en-US" dirty="0"/>
              <a:t>This population of Veterans is generally known as </a:t>
            </a:r>
            <a:r>
              <a:rPr lang="en-US" i="1" dirty="0"/>
              <a:t>“blue water”</a:t>
            </a:r>
            <a:r>
              <a:rPr lang="en-US" dirty="0"/>
              <a:t> Navy Veterans</a:t>
            </a:r>
          </a:p>
          <a:p>
            <a:pPr marL="914400" lvl="2" indent="0">
              <a:buNone/>
            </a:pPr>
            <a:endParaRPr lang="en-US" dirty="0"/>
          </a:p>
          <a:p>
            <a:pPr lvl="1"/>
            <a:r>
              <a:rPr lang="en-US" dirty="0"/>
              <a:t>The decision will require VBA to extend the presumption of service connection where the claimant can establish</a:t>
            </a:r>
          </a:p>
          <a:p>
            <a:pPr marL="1312863" lvl="2" indent="-457200">
              <a:buFont typeface="+mj-lt"/>
              <a:buAutoNum type="arabicParenR"/>
            </a:pPr>
            <a:r>
              <a:rPr lang="en-US" dirty="0"/>
              <a:t>Service in the territorial seas of Vietnam, i.e., within the 12-nautical mile territorial sea of RVN during the time period specified in 38 USC 1116(a); and</a:t>
            </a:r>
            <a:br>
              <a:rPr lang="en-US" dirty="0"/>
            </a:br>
            <a:endParaRPr lang="en-US" sz="800" dirty="0"/>
          </a:p>
          <a:p>
            <a:pPr marL="1312863" lvl="2" indent="-457200">
              <a:buFont typeface="+mj-lt"/>
              <a:buAutoNum type="arabicParenR"/>
            </a:pPr>
            <a:r>
              <a:rPr lang="en-US" dirty="0"/>
              <a:t>that he or she suffers (or suffered, in the case of death claims) from one of the diseases listed in 38 CFR 3.309(e)</a:t>
            </a:r>
          </a:p>
        </p:txBody>
      </p:sp>
      <p:sp>
        <p:nvSpPr>
          <p:cNvPr id="4" name="Slide Number Placeholder 3">
            <a:extLst>
              <a:ext uri="{FF2B5EF4-FFF2-40B4-BE49-F238E27FC236}">
                <a16:creationId xmlns:a16="http://schemas.microsoft.com/office/drawing/2014/main" id="{7D9D8F17-6409-453A-83F2-AA6BBEE51804}"/>
              </a:ext>
            </a:extLst>
          </p:cNvPr>
          <p:cNvSpPr>
            <a:spLocks noGrp="1"/>
          </p:cNvSpPr>
          <p:nvPr>
            <p:ph type="sldNum" sz="quarter" idx="10"/>
          </p:nvPr>
        </p:nvSpPr>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44173512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65BE-FE38-4005-992A-CAB423400C4A}"/>
              </a:ext>
            </a:extLst>
          </p:cNvPr>
          <p:cNvSpPr>
            <a:spLocks noGrp="1"/>
          </p:cNvSpPr>
          <p:nvPr>
            <p:ph type="title"/>
          </p:nvPr>
        </p:nvSpPr>
        <p:spPr/>
        <p:txBody>
          <a:bodyPr/>
          <a:lstStyle/>
          <a:p>
            <a:r>
              <a:rPr lang="en-US" dirty="0"/>
              <a:t>Stay on Processing </a:t>
            </a:r>
            <a:r>
              <a:rPr lang="en-US" i="1" dirty="0"/>
              <a:t>Procopio</a:t>
            </a:r>
            <a:r>
              <a:rPr lang="en-US" dirty="0"/>
              <a:t> Claims</a:t>
            </a:r>
          </a:p>
        </p:txBody>
      </p:sp>
      <p:sp>
        <p:nvSpPr>
          <p:cNvPr id="3" name="Content Placeholder 2">
            <a:extLst>
              <a:ext uri="{FF2B5EF4-FFF2-40B4-BE49-F238E27FC236}">
                <a16:creationId xmlns:a16="http://schemas.microsoft.com/office/drawing/2014/main" id="{EE237C2B-E9B6-4575-B34B-BD8C08254EE2}"/>
              </a:ext>
            </a:extLst>
          </p:cNvPr>
          <p:cNvSpPr>
            <a:spLocks noGrp="1"/>
          </p:cNvSpPr>
          <p:nvPr>
            <p:ph idx="1"/>
          </p:nvPr>
        </p:nvSpPr>
        <p:spPr/>
        <p:txBody>
          <a:bodyPr/>
          <a:lstStyle/>
          <a:p>
            <a:r>
              <a:rPr lang="en-US" dirty="0"/>
              <a:t>On February 15, 2019, VA issued </a:t>
            </a:r>
            <a:r>
              <a:rPr lang="en-US" i="1" dirty="0"/>
              <a:t>VBA Letter 20-19-05</a:t>
            </a:r>
            <a:r>
              <a:rPr lang="en-US" dirty="0"/>
              <a:t> which provided the interim procedures for controlling claims affected by the </a:t>
            </a:r>
            <a:r>
              <a:rPr lang="en-US" i="1" dirty="0"/>
              <a:t>Procopio</a:t>
            </a:r>
            <a:r>
              <a:rPr lang="en-US" dirty="0"/>
              <a:t> decision</a:t>
            </a:r>
          </a:p>
          <a:p>
            <a:pPr lvl="2"/>
            <a:r>
              <a:rPr lang="en-US" dirty="0"/>
              <a:t>This policy letter provided interim guidance on holding these claims for processing and adjudication</a:t>
            </a:r>
          </a:p>
          <a:p>
            <a:pPr marL="914400" lvl="2" indent="0">
              <a:buNone/>
            </a:pPr>
            <a:endParaRPr lang="en-US" sz="1000" dirty="0"/>
          </a:p>
          <a:p>
            <a:pPr lvl="1"/>
            <a:r>
              <a:rPr lang="en-US" dirty="0"/>
              <a:t>During that time, VA filed a motion to stay implementation, which would suspend final action on claims potentially affected by the </a:t>
            </a:r>
            <a:r>
              <a:rPr lang="en-US" i="1" dirty="0"/>
              <a:t>Procopio</a:t>
            </a:r>
            <a:r>
              <a:rPr lang="en-US" dirty="0"/>
              <a:t> decision while VA evaluated the Court’s decision</a:t>
            </a:r>
          </a:p>
          <a:p>
            <a:pPr marL="457200" lvl="1" indent="0">
              <a:buNone/>
            </a:pPr>
            <a:endParaRPr lang="en-US" sz="1000" dirty="0"/>
          </a:p>
          <a:p>
            <a:pPr lvl="1"/>
            <a:r>
              <a:rPr lang="en-US" dirty="0"/>
              <a:t>On March 22, 2019, the Court denied VA’s motion to stay, meaning the case became precedent that binds the VA claims adjudication system, and VA must take action to adjudicate claims</a:t>
            </a:r>
          </a:p>
        </p:txBody>
      </p:sp>
      <p:sp>
        <p:nvSpPr>
          <p:cNvPr id="4" name="Slide Number Placeholder 3">
            <a:extLst>
              <a:ext uri="{FF2B5EF4-FFF2-40B4-BE49-F238E27FC236}">
                <a16:creationId xmlns:a16="http://schemas.microsoft.com/office/drawing/2014/main" id="{CBB1CC26-4822-4527-BBDC-FFB17A37941D}"/>
              </a:ext>
            </a:extLst>
          </p:cNvPr>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2844161619"/>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F71B-68A0-4875-81C5-EC30ABEB8CE3}"/>
              </a:ext>
            </a:extLst>
          </p:cNvPr>
          <p:cNvSpPr>
            <a:spLocks noGrp="1"/>
          </p:cNvSpPr>
          <p:nvPr>
            <p:ph type="title"/>
          </p:nvPr>
        </p:nvSpPr>
        <p:spPr/>
        <p:txBody>
          <a:bodyPr/>
          <a:lstStyle/>
          <a:p>
            <a:r>
              <a:rPr lang="en-US" i="1" dirty="0"/>
              <a:t>Procopio</a:t>
            </a:r>
            <a:r>
              <a:rPr lang="en-US" dirty="0"/>
              <a:t> Claims – Current Status</a:t>
            </a:r>
          </a:p>
        </p:txBody>
      </p:sp>
      <p:sp>
        <p:nvSpPr>
          <p:cNvPr id="3" name="Content Placeholder 2">
            <a:extLst>
              <a:ext uri="{FF2B5EF4-FFF2-40B4-BE49-F238E27FC236}">
                <a16:creationId xmlns:a16="http://schemas.microsoft.com/office/drawing/2014/main" id="{984F73DD-E0E8-463B-BC9B-242C2CBD8CCD}"/>
              </a:ext>
            </a:extLst>
          </p:cNvPr>
          <p:cNvSpPr>
            <a:spLocks noGrp="1"/>
          </p:cNvSpPr>
          <p:nvPr>
            <p:ph idx="1"/>
          </p:nvPr>
        </p:nvSpPr>
        <p:spPr/>
        <p:txBody>
          <a:bodyPr/>
          <a:lstStyle/>
          <a:p>
            <a:r>
              <a:rPr lang="en-US" dirty="0"/>
              <a:t>To implement the </a:t>
            </a:r>
            <a:r>
              <a:rPr lang="en-US" i="1" dirty="0"/>
              <a:t>Procopio</a:t>
            </a:r>
            <a:r>
              <a:rPr lang="en-US" dirty="0"/>
              <a:t> decision, VBA will make evidence-based determinations that involve:</a:t>
            </a:r>
          </a:p>
          <a:p>
            <a:pPr marL="0" indent="0">
              <a:buNone/>
            </a:pPr>
            <a:endParaRPr lang="en-US" sz="1000" dirty="0"/>
          </a:p>
          <a:p>
            <a:pPr lvl="1"/>
            <a:r>
              <a:rPr lang="en-US" dirty="0"/>
              <a:t>Whether a claimant was present, during the specified period of time, and on a Navy vessel</a:t>
            </a:r>
          </a:p>
          <a:p>
            <a:pPr marL="0" indent="-60325">
              <a:buNone/>
            </a:pPr>
            <a:endParaRPr lang="en-US" sz="800" dirty="0"/>
          </a:p>
          <a:p>
            <a:pPr lvl="1"/>
            <a:r>
              <a:rPr lang="en-US" dirty="0"/>
              <a:t>Whether that vessel traveled within the 12-nautical mile territorial sea of Vietnam</a:t>
            </a:r>
          </a:p>
        </p:txBody>
      </p:sp>
      <p:sp>
        <p:nvSpPr>
          <p:cNvPr id="4" name="Slide Number Placeholder 3">
            <a:extLst>
              <a:ext uri="{FF2B5EF4-FFF2-40B4-BE49-F238E27FC236}">
                <a16:creationId xmlns:a16="http://schemas.microsoft.com/office/drawing/2014/main" id="{54525E55-0013-4653-98A0-8C43EDBDF136}"/>
              </a:ext>
            </a:extLst>
          </p:cNvPr>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2639550727"/>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DCB3-851D-4D0E-AC0A-135AAB89CB70}"/>
              </a:ext>
            </a:extLst>
          </p:cNvPr>
          <p:cNvSpPr>
            <a:spLocks noGrp="1"/>
          </p:cNvSpPr>
          <p:nvPr>
            <p:ph type="title"/>
          </p:nvPr>
        </p:nvSpPr>
        <p:spPr/>
        <p:txBody>
          <a:bodyPr/>
          <a:lstStyle/>
          <a:p>
            <a:r>
              <a:rPr lang="en-US" i="1" dirty="0"/>
              <a:t>Procopio</a:t>
            </a:r>
            <a:r>
              <a:rPr lang="en-US" dirty="0"/>
              <a:t> Claims – Current Status (Cont’d)</a:t>
            </a:r>
          </a:p>
        </p:txBody>
      </p:sp>
      <p:sp>
        <p:nvSpPr>
          <p:cNvPr id="3" name="Content Placeholder 2">
            <a:extLst>
              <a:ext uri="{FF2B5EF4-FFF2-40B4-BE49-F238E27FC236}">
                <a16:creationId xmlns:a16="http://schemas.microsoft.com/office/drawing/2014/main" id="{6D5841CA-0CCF-4A1A-A563-F02E00F880A1}"/>
              </a:ext>
            </a:extLst>
          </p:cNvPr>
          <p:cNvSpPr>
            <a:spLocks noGrp="1"/>
          </p:cNvSpPr>
          <p:nvPr>
            <p:ph idx="1"/>
          </p:nvPr>
        </p:nvSpPr>
        <p:spPr/>
        <p:txBody>
          <a:bodyPr/>
          <a:lstStyle/>
          <a:p>
            <a:r>
              <a:rPr lang="en-US" dirty="0"/>
              <a:t>To ensure consistency in decision making, VBA created a </a:t>
            </a:r>
            <a:r>
              <a:rPr lang="en-US" i="1" dirty="0"/>
              <a:t>“12-Mile Team”</a:t>
            </a:r>
            <a:r>
              <a:rPr lang="en-US" dirty="0"/>
              <a:t> to make the evidence-based determination for placement in the 12-nautical mile territorial sea of RVN</a:t>
            </a:r>
          </a:p>
          <a:p>
            <a:pPr marL="0" indent="0">
              <a:buNone/>
            </a:pPr>
            <a:endParaRPr lang="en-US" sz="1000" dirty="0"/>
          </a:p>
          <a:p>
            <a:pPr lvl="1"/>
            <a:r>
              <a:rPr lang="en-US" dirty="0"/>
              <a:t>Serves as a temporary stop gap until VBA develops a ship locator tool, which will consist of data transcribed from deck logs located at NARA</a:t>
            </a:r>
          </a:p>
          <a:p>
            <a:pPr marL="457200" lvl="1" indent="0">
              <a:buNone/>
            </a:pPr>
            <a:endParaRPr lang="en-US" sz="800" dirty="0"/>
          </a:p>
          <a:p>
            <a:pPr lvl="1"/>
            <a:r>
              <a:rPr lang="en-US" dirty="0"/>
              <a:t>Uses VBA-approved tools to make evidence-based determinations</a:t>
            </a:r>
          </a:p>
          <a:p>
            <a:pPr marL="457200" lvl="1" indent="0">
              <a:buNone/>
            </a:pPr>
            <a:endParaRPr lang="en-US" sz="800" dirty="0"/>
          </a:p>
          <a:p>
            <a:pPr lvl="1"/>
            <a:r>
              <a:rPr lang="en-US" dirty="0"/>
              <a:t>Upon determination by the 12-Mile Team, cases will be routed to stations for any additional actions pursuant to current claims processing policies and procedures</a:t>
            </a:r>
          </a:p>
          <a:p>
            <a:pPr lvl="1"/>
            <a:endParaRPr lang="en-US" dirty="0"/>
          </a:p>
        </p:txBody>
      </p:sp>
      <p:sp>
        <p:nvSpPr>
          <p:cNvPr id="4" name="Slide Number Placeholder 3">
            <a:extLst>
              <a:ext uri="{FF2B5EF4-FFF2-40B4-BE49-F238E27FC236}">
                <a16:creationId xmlns:a16="http://schemas.microsoft.com/office/drawing/2014/main" id="{4AA3541F-30FF-4BB5-8DC1-DB0D5F01946B}"/>
              </a:ext>
            </a:extLst>
          </p:cNvPr>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847595533"/>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B31D-C961-4392-8A21-905702407776}"/>
              </a:ext>
            </a:extLst>
          </p:cNvPr>
          <p:cNvSpPr>
            <a:spLocks noGrp="1"/>
          </p:cNvSpPr>
          <p:nvPr>
            <p:ph type="title"/>
          </p:nvPr>
        </p:nvSpPr>
        <p:spPr/>
        <p:txBody>
          <a:bodyPr/>
          <a:lstStyle/>
          <a:p>
            <a:r>
              <a:rPr lang="en-US" i="1" dirty="0"/>
              <a:t>Procopio</a:t>
            </a:r>
            <a:r>
              <a:rPr lang="en-US" dirty="0"/>
              <a:t> Claims – Current Status (Cont’d)</a:t>
            </a:r>
          </a:p>
        </p:txBody>
      </p:sp>
      <p:sp>
        <p:nvSpPr>
          <p:cNvPr id="3" name="Content Placeholder 2">
            <a:extLst>
              <a:ext uri="{FF2B5EF4-FFF2-40B4-BE49-F238E27FC236}">
                <a16:creationId xmlns:a16="http://schemas.microsoft.com/office/drawing/2014/main" id="{176DD62C-0171-4A22-A9FF-4DEA80494E34}"/>
              </a:ext>
            </a:extLst>
          </p:cNvPr>
          <p:cNvSpPr>
            <a:spLocks noGrp="1"/>
          </p:cNvSpPr>
          <p:nvPr>
            <p:ph idx="1"/>
          </p:nvPr>
        </p:nvSpPr>
        <p:spPr/>
        <p:txBody>
          <a:bodyPr/>
          <a:lstStyle/>
          <a:p>
            <a:r>
              <a:rPr lang="en-US" dirty="0"/>
              <a:t>VBA is also working on drafting a robust Standard Operating Procedure (SOP) for the 12-Mile Team which will eventually be used for updating the M21-1</a:t>
            </a:r>
          </a:p>
          <a:p>
            <a:pPr marL="0" indent="0">
              <a:buNone/>
            </a:pPr>
            <a:endParaRPr lang="en-US" dirty="0"/>
          </a:p>
          <a:p>
            <a:r>
              <a:rPr lang="en-US" dirty="0"/>
              <a:t>VBA has a drafted a post-stay Policy Letter that outlines this policy and description of the 12-Mile Team</a:t>
            </a:r>
          </a:p>
          <a:p>
            <a:pPr marL="0" indent="0">
              <a:buNone/>
            </a:pPr>
            <a:endParaRPr lang="en-US" dirty="0"/>
          </a:p>
          <a:p>
            <a:r>
              <a:rPr lang="en-US" dirty="0"/>
              <a:t>The issue of whether </a:t>
            </a:r>
            <a:r>
              <a:rPr lang="en-US" i="1" dirty="0"/>
              <a:t>Nehmer</a:t>
            </a:r>
            <a:r>
              <a:rPr lang="en-US" dirty="0"/>
              <a:t> (or liberalizing effective date) will apply to these </a:t>
            </a:r>
            <a:r>
              <a:rPr lang="en-US" i="1" dirty="0"/>
              <a:t>Procopio</a:t>
            </a:r>
            <a:r>
              <a:rPr lang="en-US" dirty="0"/>
              <a:t> cases is still pending with OGC</a:t>
            </a:r>
          </a:p>
          <a:p>
            <a:endParaRPr lang="en-US" dirty="0"/>
          </a:p>
        </p:txBody>
      </p:sp>
      <p:sp>
        <p:nvSpPr>
          <p:cNvPr id="4" name="Slide Number Placeholder 3">
            <a:extLst>
              <a:ext uri="{FF2B5EF4-FFF2-40B4-BE49-F238E27FC236}">
                <a16:creationId xmlns:a16="http://schemas.microsoft.com/office/drawing/2014/main" id="{FE22BC03-5E06-439E-B537-87697941DD3E}"/>
              </a:ext>
            </a:extLst>
          </p:cNvPr>
          <p:cNvSpPr>
            <a:spLocks noGrp="1"/>
          </p:cNvSpPr>
          <p:nvPr>
            <p:ph type="sldNum" sz="quarter" idx="10"/>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25952551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Military Sexual Trauma (MST) Claims Review</a:t>
            </a:r>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Esther Adefope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0623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May 8, 2019</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2271-DE3A-461B-8BB7-21F1DF4677DA}"/>
              </a:ext>
            </a:extLst>
          </p:cNvPr>
          <p:cNvSpPr>
            <a:spLocks noGrp="1"/>
          </p:cNvSpPr>
          <p:nvPr>
            <p:ph type="title"/>
          </p:nvPr>
        </p:nvSpPr>
        <p:spPr/>
        <p:txBody>
          <a:bodyPr/>
          <a:lstStyle/>
          <a:p>
            <a:r>
              <a:rPr lang="en-US" dirty="0"/>
              <a:t>OIG MST Review</a:t>
            </a:r>
          </a:p>
        </p:txBody>
      </p:sp>
      <p:sp>
        <p:nvSpPr>
          <p:cNvPr id="3" name="Content Placeholder 2">
            <a:extLst>
              <a:ext uri="{FF2B5EF4-FFF2-40B4-BE49-F238E27FC236}">
                <a16:creationId xmlns:a16="http://schemas.microsoft.com/office/drawing/2014/main" id="{60163DEA-FFAB-4177-9CDD-924229009DAA}"/>
              </a:ext>
            </a:extLst>
          </p:cNvPr>
          <p:cNvSpPr>
            <a:spLocks noGrp="1"/>
          </p:cNvSpPr>
          <p:nvPr>
            <p:ph idx="1"/>
          </p:nvPr>
        </p:nvSpPr>
        <p:spPr/>
        <p:txBody>
          <a:bodyPr/>
          <a:lstStyle/>
          <a:p>
            <a:r>
              <a:rPr lang="en-US" dirty="0"/>
              <a:t>VBA is committed to serving our Nation’s Veterans by processing claims related to MST in an accurate and caring manner</a:t>
            </a:r>
          </a:p>
          <a:p>
            <a:pPr marL="0" indent="0">
              <a:buNone/>
            </a:pPr>
            <a:endParaRPr lang="en-US" dirty="0"/>
          </a:p>
          <a:p>
            <a:r>
              <a:rPr lang="en-US" dirty="0"/>
              <a:t>OIG conducted a review of VA’s processing of Posttraumatic Stress Disorder (PTSD) claims related to MST</a:t>
            </a:r>
          </a:p>
          <a:p>
            <a:pPr marL="0" indent="0">
              <a:buNone/>
            </a:pPr>
            <a:endParaRPr lang="en-US" dirty="0"/>
          </a:p>
          <a:p>
            <a:r>
              <a:rPr lang="en-US" dirty="0"/>
              <a:t>VBA concurred with OIG’s findings of inadequate processing of these sensitive issue claims and has taken immediate steps to improve this process which includes a special claims review</a:t>
            </a:r>
          </a:p>
        </p:txBody>
      </p:sp>
      <p:sp>
        <p:nvSpPr>
          <p:cNvPr id="4" name="Slide Number Placeholder 3">
            <a:extLst>
              <a:ext uri="{FF2B5EF4-FFF2-40B4-BE49-F238E27FC236}">
                <a16:creationId xmlns:a16="http://schemas.microsoft.com/office/drawing/2014/main" id="{D003DF47-8130-4A12-A4B8-02399F9276C7}"/>
              </a:ext>
            </a:extLst>
          </p:cNvPr>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38470168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0CE7-ADE4-4BB8-B209-5761223B60C8}"/>
              </a:ext>
            </a:extLst>
          </p:cNvPr>
          <p:cNvSpPr>
            <a:spLocks noGrp="1"/>
          </p:cNvSpPr>
          <p:nvPr>
            <p:ph type="title"/>
          </p:nvPr>
        </p:nvSpPr>
        <p:spPr/>
        <p:txBody>
          <a:bodyPr/>
          <a:lstStyle/>
          <a:p>
            <a:r>
              <a:rPr lang="en-US" dirty="0"/>
              <a:t>VBA Action on MST Claims</a:t>
            </a:r>
          </a:p>
        </p:txBody>
      </p:sp>
      <p:sp>
        <p:nvSpPr>
          <p:cNvPr id="3" name="Content Placeholder 2">
            <a:extLst>
              <a:ext uri="{FF2B5EF4-FFF2-40B4-BE49-F238E27FC236}">
                <a16:creationId xmlns:a16="http://schemas.microsoft.com/office/drawing/2014/main" id="{089FD7BE-DE6A-4B22-80AE-4C0C88EE6586}"/>
              </a:ext>
            </a:extLst>
          </p:cNvPr>
          <p:cNvSpPr>
            <a:spLocks noGrp="1"/>
          </p:cNvSpPr>
          <p:nvPr>
            <p:ph idx="1"/>
          </p:nvPr>
        </p:nvSpPr>
        <p:spPr/>
        <p:txBody>
          <a:bodyPr/>
          <a:lstStyle/>
          <a:p>
            <a:r>
              <a:rPr lang="en-US" dirty="0"/>
              <a:t>VBA has issued guidance reminding all ROs of the processing requirements and procedures related to MST-related claims by email and during national calls</a:t>
            </a:r>
          </a:p>
          <a:p>
            <a:pPr marL="0" indent="0">
              <a:buNone/>
            </a:pPr>
            <a:endParaRPr lang="en-US" dirty="0"/>
          </a:p>
          <a:p>
            <a:r>
              <a:rPr lang="en-US" dirty="0"/>
              <a:t>VBA takes seriously the issues OIG raised in its report and is committed to reviewing the claims of Veterans’ that were previously denied, and take corrective action on those claims that were not properly processed according to VBA policy</a:t>
            </a:r>
          </a:p>
        </p:txBody>
      </p:sp>
      <p:sp>
        <p:nvSpPr>
          <p:cNvPr id="4" name="Slide Number Placeholder 3">
            <a:extLst>
              <a:ext uri="{FF2B5EF4-FFF2-40B4-BE49-F238E27FC236}">
                <a16:creationId xmlns:a16="http://schemas.microsoft.com/office/drawing/2014/main" id="{BA3733C7-E32B-435F-89D3-E9641D921BF0}"/>
              </a:ext>
            </a:extLst>
          </p:cNvPr>
          <p:cNvSpPr>
            <a:spLocks noGrp="1"/>
          </p:cNvSpPr>
          <p:nvPr>
            <p:ph type="sldNum" sz="quarter" idx="10"/>
          </p:nvPr>
        </p:nvSpPr>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850074294"/>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4063-95C8-4768-99A9-86E9D430CD0D}"/>
              </a:ext>
            </a:extLst>
          </p:cNvPr>
          <p:cNvSpPr>
            <a:spLocks noGrp="1"/>
          </p:cNvSpPr>
          <p:nvPr>
            <p:ph type="title"/>
          </p:nvPr>
        </p:nvSpPr>
        <p:spPr/>
        <p:txBody>
          <a:bodyPr/>
          <a:lstStyle/>
          <a:p>
            <a:r>
              <a:rPr lang="en-US" dirty="0"/>
              <a:t>VBA Action on MST Claims (Cont’d)</a:t>
            </a:r>
          </a:p>
        </p:txBody>
      </p:sp>
      <p:sp>
        <p:nvSpPr>
          <p:cNvPr id="3" name="Content Placeholder 2">
            <a:extLst>
              <a:ext uri="{FF2B5EF4-FFF2-40B4-BE49-F238E27FC236}">
                <a16:creationId xmlns:a16="http://schemas.microsoft.com/office/drawing/2014/main" id="{CD54084E-4052-4031-93A4-C0ACFCF90C96}"/>
              </a:ext>
            </a:extLst>
          </p:cNvPr>
          <p:cNvSpPr>
            <a:spLocks noGrp="1"/>
          </p:cNvSpPr>
          <p:nvPr>
            <p:ph idx="1"/>
          </p:nvPr>
        </p:nvSpPr>
        <p:spPr>
          <a:xfrm>
            <a:off x="847164" y="1589518"/>
            <a:ext cx="11014635" cy="4766832"/>
          </a:xfrm>
        </p:spPr>
        <p:txBody>
          <a:bodyPr/>
          <a:lstStyle/>
          <a:p>
            <a:r>
              <a:rPr lang="en-US" dirty="0"/>
              <a:t>VBA implemented a plan to conduct a review of denied MST-related claims decided between 10/01/2016 through 06/30/2018, and take corrective action on claims determined to have been improperly denied</a:t>
            </a:r>
          </a:p>
          <a:p>
            <a:pPr marL="0" indent="0">
              <a:buNone/>
            </a:pPr>
            <a:endParaRPr lang="en-US" dirty="0"/>
          </a:p>
          <a:p>
            <a:r>
              <a:rPr lang="en-US" dirty="0"/>
              <a:t>Currently, 5 ROs are reviewing a total of 9,700 denied MST claims</a:t>
            </a:r>
          </a:p>
          <a:p>
            <a:pPr marL="457200" lvl="1" indent="0">
              <a:buNone/>
            </a:pPr>
            <a:endParaRPr lang="en-US" sz="800" dirty="0"/>
          </a:p>
          <a:p>
            <a:pPr lvl="1"/>
            <a:r>
              <a:rPr lang="en-US" dirty="0"/>
              <a:t>A total of 3,311 claims have been reviewed</a:t>
            </a:r>
          </a:p>
        </p:txBody>
      </p:sp>
      <p:sp>
        <p:nvSpPr>
          <p:cNvPr id="4" name="Slide Number Placeholder 3">
            <a:extLst>
              <a:ext uri="{FF2B5EF4-FFF2-40B4-BE49-F238E27FC236}">
                <a16:creationId xmlns:a16="http://schemas.microsoft.com/office/drawing/2014/main" id="{C9A78CE2-4EC8-4260-8EF1-2EAB8543736F}"/>
              </a:ext>
            </a:extLst>
          </p:cNvPr>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437586941"/>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B84F-27BA-40D4-8472-ECBBB15616E6}"/>
              </a:ext>
            </a:extLst>
          </p:cNvPr>
          <p:cNvSpPr>
            <a:spLocks noGrp="1"/>
          </p:cNvSpPr>
          <p:nvPr>
            <p:ph type="title"/>
          </p:nvPr>
        </p:nvSpPr>
        <p:spPr/>
        <p:txBody>
          <a:bodyPr/>
          <a:lstStyle/>
          <a:p>
            <a:r>
              <a:rPr lang="en-US" dirty="0"/>
              <a:t>Common Findings</a:t>
            </a:r>
          </a:p>
        </p:txBody>
      </p:sp>
      <p:sp>
        <p:nvSpPr>
          <p:cNvPr id="3" name="Content Placeholder 2">
            <a:extLst>
              <a:ext uri="{FF2B5EF4-FFF2-40B4-BE49-F238E27FC236}">
                <a16:creationId xmlns:a16="http://schemas.microsoft.com/office/drawing/2014/main" id="{6EE73E9C-816B-47AE-A46D-2133F71250ED}"/>
              </a:ext>
            </a:extLst>
          </p:cNvPr>
          <p:cNvSpPr>
            <a:spLocks noGrp="1"/>
          </p:cNvSpPr>
          <p:nvPr>
            <p:ph idx="1"/>
          </p:nvPr>
        </p:nvSpPr>
        <p:spPr/>
        <p:txBody>
          <a:bodyPr/>
          <a:lstStyle/>
          <a:p>
            <a:r>
              <a:rPr lang="en-US" dirty="0"/>
              <a:t>Three common mistakes have been identified so far:</a:t>
            </a:r>
          </a:p>
          <a:p>
            <a:pPr marL="0" indent="0">
              <a:buNone/>
            </a:pPr>
            <a:endParaRPr lang="en-US" sz="800" dirty="0"/>
          </a:p>
          <a:p>
            <a:pPr marL="914400" lvl="1" indent="-457200">
              <a:buFont typeface="+mj-lt"/>
              <a:buAutoNum type="arabicParenR"/>
            </a:pPr>
            <a:r>
              <a:rPr lang="en-US" dirty="0"/>
              <a:t>Development letters did not have appropriate MST language</a:t>
            </a:r>
            <a:endParaRPr lang="en-US" sz="800" dirty="0"/>
          </a:p>
          <a:p>
            <a:pPr marL="914400" lvl="1" indent="-457200">
              <a:buFont typeface="+mj-lt"/>
              <a:buAutoNum type="arabicParenR"/>
            </a:pPr>
            <a:r>
              <a:rPr lang="en-US" dirty="0"/>
              <a:t>MST Coordinator did not attempt to contact the Veteran</a:t>
            </a:r>
            <a:endParaRPr lang="en-US" sz="800" dirty="0"/>
          </a:p>
          <a:p>
            <a:pPr marL="914400" lvl="1" indent="-457200">
              <a:buFont typeface="+mj-lt"/>
              <a:buAutoNum type="arabicParenR"/>
            </a:pPr>
            <a:r>
              <a:rPr lang="en-US" dirty="0"/>
              <a:t>Veteran was not asked if either a DD Form 2910 or 2911 was completed</a:t>
            </a:r>
          </a:p>
          <a:p>
            <a:pPr marL="457200" lvl="1" indent="0">
              <a:buNone/>
            </a:pPr>
            <a:endParaRPr lang="en-US" sz="1400" dirty="0"/>
          </a:p>
          <a:p>
            <a:r>
              <a:rPr lang="en-US" dirty="0"/>
              <a:t>VBA will closely monitor the progress of this review and is on track to finish the review by the end of September 2019</a:t>
            </a:r>
          </a:p>
          <a:p>
            <a:pPr marL="0" indent="0">
              <a:buNone/>
            </a:pPr>
            <a:endParaRPr lang="en-US" sz="1400" dirty="0"/>
          </a:p>
          <a:p>
            <a:r>
              <a:rPr lang="en-US" dirty="0"/>
              <a:t>VBA will conduct a national SFR of MST claims</a:t>
            </a:r>
          </a:p>
          <a:p>
            <a:pPr lvl="1"/>
            <a:r>
              <a:rPr lang="en-US" dirty="0"/>
              <a:t>This review will be conducted by the Quality Assurance Program Review Staff during 4th Quarter FY19</a:t>
            </a:r>
          </a:p>
          <a:p>
            <a:endParaRPr lang="en-US" dirty="0"/>
          </a:p>
        </p:txBody>
      </p:sp>
      <p:sp>
        <p:nvSpPr>
          <p:cNvPr id="4" name="Slide Number Placeholder 3">
            <a:extLst>
              <a:ext uri="{FF2B5EF4-FFF2-40B4-BE49-F238E27FC236}">
                <a16:creationId xmlns:a16="http://schemas.microsoft.com/office/drawing/2014/main" id="{084DAC8E-ED8D-49FD-82BD-6A0075F8B7EC}"/>
              </a:ext>
            </a:extLst>
          </p:cNvPr>
          <p:cNvSpPr>
            <a:spLocks noGrp="1"/>
          </p:cNvSpPr>
          <p:nvPr>
            <p:ph type="sldNum" sz="quarter" idx="10"/>
          </p:nvPr>
        </p:nvSpPr>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204535762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79C8-5537-4999-81C5-9A054B5D642A}"/>
              </a:ext>
            </a:extLst>
          </p:cNvPr>
          <p:cNvSpPr>
            <a:spLocks noGrp="1"/>
          </p:cNvSpPr>
          <p:nvPr>
            <p:ph type="title"/>
          </p:nvPr>
        </p:nvSpPr>
        <p:spPr/>
        <p:txBody>
          <a:bodyPr/>
          <a:lstStyle/>
          <a:p>
            <a:r>
              <a:rPr lang="en-US" dirty="0"/>
              <a:t>MST Claims Processing Requirements</a:t>
            </a:r>
          </a:p>
        </p:txBody>
      </p:sp>
      <p:sp>
        <p:nvSpPr>
          <p:cNvPr id="3" name="Content Placeholder 2">
            <a:extLst>
              <a:ext uri="{FF2B5EF4-FFF2-40B4-BE49-F238E27FC236}">
                <a16:creationId xmlns:a16="http://schemas.microsoft.com/office/drawing/2014/main" id="{091FE60F-F8ED-4AB3-A290-F05E9EC1F234}"/>
              </a:ext>
            </a:extLst>
          </p:cNvPr>
          <p:cNvSpPr>
            <a:spLocks noGrp="1"/>
          </p:cNvSpPr>
          <p:nvPr>
            <p:ph idx="1"/>
          </p:nvPr>
        </p:nvSpPr>
        <p:spPr>
          <a:xfrm>
            <a:off x="847165" y="1589518"/>
            <a:ext cx="10945906" cy="4766832"/>
          </a:xfrm>
        </p:spPr>
        <p:txBody>
          <a:bodyPr/>
          <a:lstStyle/>
          <a:p>
            <a:r>
              <a:rPr lang="en-US" dirty="0"/>
              <a:t>The MST Outreach Coordinator must contact the Veteran via telephone to ask if he/she completed the DD Form 2910/2911 or a similar form following the incident</a:t>
            </a:r>
          </a:p>
          <a:p>
            <a:pPr marL="0" indent="0">
              <a:buNone/>
            </a:pPr>
            <a:endParaRPr lang="en-US" sz="2400" dirty="0"/>
          </a:p>
          <a:p>
            <a:r>
              <a:rPr lang="en-US" dirty="0"/>
              <a:t>Send the proper development letter to the Veteran to include the development for VA Form 21-0781a, and include the language for MST restricted report or the MST unrestricted report</a:t>
            </a:r>
          </a:p>
          <a:p>
            <a:pPr marL="0" indent="0">
              <a:buNone/>
            </a:pPr>
            <a:endParaRPr lang="en-US" sz="1000" dirty="0"/>
          </a:p>
          <a:p>
            <a:pPr lvl="1"/>
            <a:r>
              <a:rPr lang="en-US" dirty="0"/>
              <a:t>Be sure to include the specific language shown in the manual</a:t>
            </a:r>
          </a:p>
          <a:p>
            <a:pPr marL="457200" lvl="1" indent="0">
              <a:buNone/>
            </a:pPr>
            <a:endParaRPr lang="en-US" sz="800" dirty="0"/>
          </a:p>
          <a:p>
            <a:pPr lvl="2"/>
            <a:r>
              <a:rPr lang="en-US" dirty="0"/>
              <a:t>Restricted guidance can be found M21-1 IV.ii.1.D.5.g</a:t>
            </a:r>
            <a:endParaRPr lang="en-US" sz="500" dirty="0"/>
          </a:p>
          <a:p>
            <a:pPr lvl="2"/>
            <a:r>
              <a:rPr lang="en-US" dirty="0"/>
              <a:t>Unrestricted guidance can be found M21-1 </a:t>
            </a:r>
            <a:r>
              <a:rPr lang="pt-BR" dirty="0"/>
              <a:t>IV.ii.1.D.5.h</a:t>
            </a:r>
            <a:endParaRPr lang="en-US" dirty="0"/>
          </a:p>
          <a:p>
            <a:pPr lvl="1"/>
            <a:endParaRPr lang="en-US" dirty="0"/>
          </a:p>
        </p:txBody>
      </p:sp>
      <p:sp>
        <p:nvSpPr>
          <p:cNvPr id="4" name="Slide Number Placeholder 3">
            <a:extLst>
              <a:ext uri="{FF2B5EF4-FFF2-40B4-BE49-F238E27FC236}">
                <a16:creationId xmlns:a16="http://schemas.microsoft.com/office/drawing/2014/main" id="{73B5CCC7-CC4A-46CE-B0A1-5371E2F5A276}"/>
              </a:ext>
            </a:extLst>
          </p:cNvPr>
          <p:cNvSpPr>
            <a:spLocks noGrp="1"/>
          </p:cNvSpPr>
          <p:nvPr>
            <p:ph type="sldNum" sz="quarter" idx="10"/>
          </p:nvPr>
        </p:nvSpPr>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4002570201"/>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7D28-ACD1-4E7D-A136-D3E99D200A73}"/>
              </a:ext>
            </a:extLst>
          </p:cNvPr>
          <p:cNvSpPr>
            <a:spLocks noGrp="1"/>
          </p:cNvSpPr>
          <p:nvPr>
            <p:ph type="title"/>
          </p:nvPr>
        </p:nvSpPr>
        <p:spPr/>
        <p:txBody>
          <a:bodyPr/>
          <a:lstStyle/>
          <a:p>
            <a:r>
              <a:rPr lang="en-US" dirty="0"/>
              <a:t>MST Claims Processing Requirements (Cont’d)</a:t>
            </a:r>
          </a:p>
        </p:txBody>
      </p:sp>
      <p:sp>
        <p:nvSpPr>
          <p:cNvPr id="3" name="Content Placeholder 2">
            <a:extLst>
              <a:ext uri="{FF2B5EF4-FFF2-40B4-BE49-F238E27FC236}">
                <a16:creationId xmlns:a16="http://schemas.microsoft.com/office/drawing/2014/main" id="{59B41142-7726-42B0-A7FE-C4729A3BBFF0}"/>
              </a:ext>
            </a:extLst>
          </p:cNvPr>
          <p:cNvSpPr>
            <a:spLocks noGrp="1"/>
          </p:cNvSpPr>
          <p:nvPr>
            <p:ph idx="1"/>
          </p:nvPr>
        </p:nvSpPr>
        <p:spPr>
          <a:xfrm>
            <a:off x="847164" y="1589518"/>
            <a:ext cx="11001935" cy="4691641"/>
          </a:xfrm>
        </p:spPr>
        <p:txBody>
          <a:bodyPr/>
          <a:lstStyle/>
          <a:p>
            <a:r>
              <a:rPr lang="en-US" dirty="0"/>
              <a:t>Review the claim and all attached documents</a:t>
            </a:r>
          </a:p>
          <a:p>
            <a:pPr marL="0" indent="0">
              <a:buNone/>
            </a:pPr>
            <a:endParaRPr lang="en-US" sz="1000" dirty="0"/>
          </a:p>
          <a:p>
            <a:pPr lvl="1"/>
            <a:r>
              <a:rPr lang="en-US" dirty="0"/>
              <a:t>Request STRs and the entire personnel folder</a:t>
            </a:r>
          </a:p>
          <a:p>
            <a:pPr marL="0" indent="0">
              <a:buNone/>
            </a:pPr>
            <a:endParaRPr lang="en-US" dirty="0"/>
          </a:p>
          <a:p>
            <a:r>
              <a:rPr lang="en-US" dirty="0"/>
              <a:t>VSRs must work closely with RVSRs when developing MST cases</a:t>
            </a:r>
          </a:p>
          <a:p>
            <a:pPr marL="0" indent="0">
              <a:buNone/>
            </a:pPr>
            <a:endParaRPr lang="en-US" dirty="0"/>
          </a:p>
          <a:p>
            <a:r>
              <a:rPr lang="en-US" dirty="0"/>
              <a:t>A marker refers to evidentiary signs, events, or circumstances indicating a </a:t>
            </a:r>
            <a:r>
              <a:rPr lang="en-US" i="1" dirty="0">
                <a:effectLst>
                  <a:outerShdw blurRad="38100" dist="38100" dir="2700000" algn="tl">
                    <a:srgbClr val="000000">
                      <a:alpha val="43137"/>
                    </a:srgbClr>
                  </a:outerShdw>
                </a:effectLst>
              </a:rPr>
              <a:t>possibility</a:t>
            </a:r>
            <a:r>
              <a:rPr lang="en-US" dirty="0"/>
              <a:t> that the claimed stressor occurred, such as reports, lay statements, or behavioral changes that may be associated with the approximate timeframe of the claimed stressor</a:t>
            </a:r>
          </a:p>
        </p:txBody>
      </p:sp>
      <p:sp>
        <p:nvSpPr>
          <p:cNvPr id="4" name="Slide Number Placeholder 3">
            <a:extLst>
              <a:ext uri="{FF2B5EF4-FFF2-40B4-BE49-F238E27FC236}">
                <a16:creationId xmlns:a16="http://schemas.microsoft.com/office/drawing/2014/main" id="{FD3D7D13-34B0-4447-9118-4F7B71EA9A79}"/>
              </a:ext>
            </a:extLst>
          </p:cNvPr>
          <p:cNvSpPr>
            <a:spLocks noGrp="1"/>
          </p:cNvSpPr>
          <p:nvPr>
            <p:ph type="sldNum" sz="quarter" idx="10"/>
          </p:nvPr>
        </p:nvSpPr>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1623482550"/>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866C-9EC2-44E2-82EB-1E34D854D68F}"/>
              </a:ext>
            </a:extLst>
          </p:cNvPr>
          <p:cNvSpPr>
            <a:spLocks noGrp="1"/>
          </p:cNvSpPr>
          <p:nvPr>
            <p:ph type="title"/>
          </p:nvPr>
        </p:nvSpPr>
        <p:spPr/>
        <p:txBody>
          <a:bodyPr/>
          <a:lstStyle/>
          <a:p>
            <a:r>
              <a:rPr lang="en-US" dirty="0"/>
              <a:t>MST Claims Processing Requirements (Cont’d)</a:t>
            </a:r>
          </a:p>
        </p:txBody>
      </p:sp>
      <p:sp>
        <p:nvSpPr>
          <p:cNvPr id="3" name="Content Placeholder 2">
            <a:extLst>
              <a:ext uri="{FF2B5EF4-FFF2-40B4-BE49-F238E27FC236}">
                <a16:creationId xmlns:a16="http://schemas.microsoft.com/office/drawing/2014/main" id="{5C7FFA1D-4B4D-4C7B-B155-FE1137ECCC30}"/>
              </a:ext>
            </a:extLst>
          </p:cNvPr>
          <p:cNvSpPr>
            <a:spLocks noGrp="1"/>
          </p:cNvSpPr>
          <p:nvPr>
            <p:ph idx="1"/>
          </p:nvPr>
        </p:nvSpPr>
        <p:spPr>
          <a:xfrm>
            <a:off x="847164" y="1589518"/>
            <a:ext cx="11065435" cy="4691641"/>
          </a:xfrm>
        </p:spPr>
        <p:txBody>
          <a:bodyPr/>
          <a:lstStyle/>
          <a:p>
            <a:r>
              <a:rPr lang="en-US" dirty="0"/>
              <a:t>After all required development has been satisfied and the evidence obtained is credible evidence that supports the Veterans assertion that the stressful event occurred, the next step is to get an exam</a:t>
            </a:r>
          </a:p>
          <a:p>
            <a:pPr marL="0" indent="0">
              <a:buNone/>
            </a:pPr>
            <a:endParaRPr lang="en-US" sz="1000" dirty="0"/>
          </a:p>
          <a:p>
            <a:pPr lvl="1"/>
            <a:r>
              <a:rPr lang="en-US" dirty="0"/>
              <a:t>The threshold for getting an exam is low</a:t>
            </a:r>
          </a:p>
          <a:p>
            <a:pPr marL="0" indent="0">
              <a:buNone/>
            </a:pPr>
            <a:endParaRPr lang="en-US" dirty="0"/>
          </a:p>
          <a:p>
            <a:r>
              <a:rPr lang="en-US" dirty="0"/>
              <a:t>In compliance with 38 CFR 3.159(c)(4), an examination will always be needed when a thorough review shows</a:t>
            </a:r>
          </a:p>
          <a:p>
            <a:pPr marL="0" indent="0">
              <a:buNone/>
            </a:pPr>
            <a:endParaRPr lang="en-US" sz="1000" dirty="0"/>
          </a:p>
          <a:p>
            <a:pPr lvl="1"/>
            <a:r>
              <a:rPr lang="en-US" dirty="0"/>
              <a:t>A medical diagnosis of PTSD or the Veteran’s lay statement describing PTSD symptoms</a:t>
            </a:r>
          </a:p>
          <a:p>
            <a:endParaRPr lang="en-US" dirty="0"/>
          </a:p>
          <a:p>
            <a:endParaRPr lang="en-US" dirty="0"/>
          </a:p>
        </p:txBody>
      </p:sp>
      <p:sp>
        <p:nvSpPr>
          <p:cNvPr id="4" name="Slide Number Placeholder 3">
            <a:extLst>
              <a:ext uri="{FF2B5EF4-FFF2-40B4-BE49-F238E27FC236}">
                <a16:creationId xmlns:a16="http://schemas.microsoft.com/office/drawing/2014/main" id="{0B49D498-8CC2-4616-9EB8-6E152642E985}"/>
              </a:ext>
            </a:extLst>
          </p:cNvPr>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2470045610"/>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FA1B-9A21-46D2-B0D9-69FF8022E8F9}"/>
              </a:ext>
            </a:extLst>
          </p:cNvPr>
          <p:cNvSpPr>
            <a:spLocks noGrp="1"/>
          </p:cNvSpPr>
          <p:nvPr>
            <p:ph type="title"/>
          </p:nvPr>
        </p:nvSpPr>
        <p:spPr/>
        <p:txBody>
          <a:bodyPr/>
          <a:lstStyle/>
          <a:p>
            <a:r>
              <a:rPr lang="en-US" dirty="0"/>
              <a:t>MST Claims Processing Requirements (Cont’d)</a:t>
            </a:r>
          </a:p>
        </p:txBody>
      </p:sp>
      <p:sp>
        <p:nvSpPr>
          <p:cNvPr id="3" name="Content Placeholder 2">
            <a:extLst>
              <a:ext uri="{FF2B5EF4-FFF2-40B4-BE49-F238E27FC236}">
                <a16:creationId xmlns:a16="http://schemas.microsoft.com/office/drawing/2014/main" id="{8E71DEAF-4821-41A2-A6BB-854464ACEFB3}"/>
              </a:ext>
            </a:extLst>
          </p:cNvPr>
          <p:cNvSpPr>
            <a:spLocks noGrp="1"/>
          </p:cNvSpPr>
          <p:nvPr>
            <p:ph idx="1"/>
          </p:nvPr>
        </p:nvSpPr>
        <p:spPr>
          <a:xfrm>
            <a:off x="847165" y="1589518"/>
            <a:ext cx="10945906" cy="4691641"/>
          </a:xfrm>
        </p:spPr>
        <p:txBody>
          <a:bodyPr/>
          <a:lstStyle/>
          <a:p>
            <a:r>
              <a:rPr lang="en-US" dirty="0"/>
              <a:t>In compliance with 38 CFR 3.159(c)(4), an examination will always be needed when a thorough review shows (Cont’d)</a:t>
            </a:r>
          </a:p>
          <a:p>
            <a:pPr marL="0" indent="0">
              <a:buNone/>
            </a:pPr>
            <a:endParaRPr lang="en-US" sz="1000" dirty="0"/>
          </a:p>
          <a:p>
            <a:pPr lvl="1"/>
            <a:r>
              <a:rPr lang="en-US" dirty="0"/>
              <a:t>Circumstantial evidence of a marker in the in-service or post-service records</a:t>
            </a:r>
          </a:p>
          <a:p>
            <a:pPr marL="457200" lvl="1" indent="0">
              <a:buNone/>
            </a:pPr>
            <a:endParaRPr lang="en-US" sz="800" dirty="0"/>
          </a:p>
          <a:p>
            <a:pPr lvl="1"/>
            <a:r>
              <a:rPr lang="en-US" dirty="0"/>
              <a:t>Indication that PTSD symptoms may be associated with the claimed MST stressor </a:t>
            </a:r>
            <a:r>
              <a:rPr lang="en-US" i="1" dirty="0"/>
              <a:t>(established by applying a low threshold and liberal approach satisfied by virtue of a current diagnosis or symptoms and the presence of a marker)</a:t>
            </a:r>
          </a:p>
          <a:p>
            <a:pPr marL="457200" lvl="1" indent="0">
              <a:buNone/>
            </a:pPr>
            <a:endParaRPr lang="en-US" sz="800" dirty="0"/>
          </a:p>
          <a:p>
            <a:pPr lvl="1"/>
            <a:r>
              <a:rPr lang="en-US" dirty="0"/>
              <a:t>The evidence is insufficient to make an informed decision on the claim without examination</a:t>
            </a:r>
          </a:p>
          <a:p>
            <a:endParaRPr lang="en-US" dirty="0"/>
          </a:p>
        </p:txBody>
      </p:sp>
      <p:sp>
        <p:nvSpPr>
          <p:cNvPr id="4" name="Slide Number Placeholder 3">
            <a:extLst>
              <a:ext uri="{FF2B5EF4-FFF2-40B4-BE49-F238E27FC236}">
                <a16:creationId xmlns:a16="http://schemas.microsoft.com/office/drawing/2014/main" id="{AFEC96BC-E8C4-4E4B-AF7B-B3391137762E}"/>
              </a:ext>
            </a:extLst>
          </p:cNvPr>
          <p:cNvSpPr>
            <a:spLocks noGrp="1"/>
          </p:cNvSpPr>
          <p:nvPr>
            <p:ph type="sldNum" sz="quarter" idx="10"/>
          </p:nvPr>
        </p:nvSpPr>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3131353752"/>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F52B-53F6-4C6B-9481-C791D852A54E}"/>
              </a:ext>
            </a:extLst>
          </p:cNvPr>
          <p:cNvSpPr>
            <a:spLocks noGrp="1"/>
          </p:cNvSpPr>
          <p:nvPr>
            <p:ph type="title"/>
          </p:nvPr>
        </p:nvSpPr>
        <p:spPr/>
        <p:txBody>
          <a:bodyPr/>
          <a:lstStyle/>
          <a:p>
            <a:r>
              <a:rPr lang="en-US" dirty="0"/>
              <a:t>MST Examination Outcome</a:t>
            </a:r>
          </a:p>
        </p:txBody>
      </p:sp>
      <p:sp>
        <p:nvSpPr>
          <p:cNvPr id="3" name="Content Placeholder 2">
            <a:extLst>
              <a:ext uri="{FF2B5EF4-FFF2-40B4-BE49-F238E27FC236}">
                <a16:creationId xmlns:a16="http://schemas.microsoft.com/office/drawing/2014/main" id="{5D12E89C-8E8A-4E62-AFEA-2AC33C272F69}"/>
              </a:ext>
            </a:extLst>
          </p:cNvPr>
          <p:cNvSpPr>
            <a:spLocks noGrp="1"/>
          </p:cNvSpPr>
          <p:nvPr>
            <p:ph idx="1"/>
          </p:nvPr>
        </p:nvSpPr>
        <p:spPr/>
        <p:txBody>
          <a:bodyPr/>
          <a:lstStyle/>
          <a:p>
            <a:r>
              <a:rPr lang="en-US" dirty="0"/>
              <a:t>A current diagnosis and a stressor linked to service by the VA examiner, or a current diagnosis and evidence that the event happened in service, should lead to granting service connection</a:t>
            </a:r>
          </a:p>
          <a:p>
            <a:pPr marL="0" indent="0">
              <a:buNone/>
            </a:pPr>
            <a:endParaRPr lang="en-US" sz="1000" dirty="0"/>
          </a:p>
          <a:p>
            <a:pPr lvl="1">
              <a:buFont typeface="Wingdings" panose="05000000000000000000" pitchFamily="2" charset="2"/>
              <a:buChar char="v"/>
            </a:pPr>
            <a:r>
              <a:rPr lang="it-IT" dirty="0">
                <a:solidFill>
                  <a:srgbClr val="FF0000"/>
                </a:solidFill>
              </a:rPr>
              <a:t>M21-1 IV.ii.1.D.6.a</a:t>
            </a:r>
            <a:endParaRPr lang="en-US" dirty="0">
              <a:solidFill>
                <a:srgbClr val="FF0000"/>
              </a:solidFill>
            </a:endParaRPr>
          </a:p>
        </p:txBody>
      </p:sp>
      <p:sp>
        <p:nvSpPr>
          <p:cNvPr id="4" name="Slide Number Placeholder 3">
            <a:extLst>
              <a:ext uri="{FF2B5EF4-FFF2-40B4-BE49-F238E27FC236}">
                <a16:creationId xmlns:a16="http://schemas.microsoft.com/office/drawing/2014/main" id="{D2F5EBE2-66C9-4786-85FC-B1FF3A1B31F0}"/>
              </a:ext>
            </a:extLst>
          </p:cNvPr>
          <p:cNvSpPr>
            <a:spLocks noGrp="1"/>
          </p:cNvSpPr>
          <p:nvPr>
            <p:ph type="sldNum" sz="quarter" idx="10"/>
          </p:nvPr>
        </p:nvSpPr>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74901347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5F62-6787-4A84-B202-E4A534357F8C}"/>
              </a:ext>
            </a:extLst>
          </p:cNvPr>
          <p:cNvSpPr>
            <a:spLocks noGrp="1"/>
          </p:cNvSpPr>
          <p:nvPr>
            <p:ph type="title"/>
          </p:nvPr>
        </p:nvSpPr>
        <p:spPr/>
        <p:txBody>
          <a:bodyPr/>
          <a:lstStyle/>
          <a:p>
            <a:r>
              <a:rPr lang="en-US" dirty="0"/>
              <a:t>MST Claims Assistance</a:t>
            </a:r>
          </a:p>
        </p:txBody>
      </p:sp>
      <p:sp>
        <p:nvSpPr>
          <p:cNvPr id="3" name="Content Placeholder 2">
            <a:extLst>
              <a:ext uri="{FF2B5EF4-FFF2-40B4-BE49-F238E27FC236}">
                <a16:creationId xmlns:a16="http://schemas.microsoft.com/office/drawing/2014/main" id="{AEC1F07D-2F4D-4BDF-8312-B3718EADF359}"/>
              </a:ext>
            </a:extLst>
          </p:cNvPr>
          <p:cNvSpPr>
            <a:spLocks noGrp="1"/>
          </p:cNvSpPr>
          <p:nvPr>
            <p:ph idx="1"/>
          </p:nvPr>
        </p:nvSpPr>
        <p:spPr/>
        <p:txBody>
          <a:bodyPr/>
          <a:lstStyle/>
          <a:p>
            <a:r>
              <a:rPr lang="en-US" dirty="0"/>
              <a:t>As a reminder to all ROs and employees processing MST claims, please reach out to Quality Assurance for assistance if you have questions on specific MST claims that you cannot resolve locally</a:t>
            </a:r>
          </a:p>
          <a:p>
            <a:pPr marL="0" indent="0">
              <a:buNone/>
            </a:pPr>
            <a:endParaRPr lang="en-US" sz="1000" dirty="0"/>
          </a:p>
          <a:p>
            <a:pPr lvl="1"/>
            <a:r>
              <a:rPr lang="en-US" dirty="0"/>
              <a:t>We are here as a resource and will respond to your questions</a:t>
            </a:r>
          </a:p>
          <a:p>
            <a:pPr marL="457200" lvl="1" indent="0">
              <a:buNone/>
            </a:pPr>
            <a:endParaRPr lang="en-US" sz="800" dirty="0"/>
          </a:p>
          <a:p>
            <a:pPr lvl="1"/>
            <a:r>
              <a:rPr lang="en-US" dirty="0"/>
              <a:t>We recognize these are complex claims and can be difficult to process</a:t>
            </a:r>
          </a:p>
          <a:p>
            <a:pPr marL="457200" lvl="1" indent="0">
              <a:buNone/>
            </a:pPr>
            <a:endParaRPr lang="en-US" dirty="0"/>
          </a:p>
          <a:p>
            <a:r>
              <a:rPr lang="en-US" dirty="0"/>
              <a:t>You can send questions to the CS Quality Assurance MST POC</a:t>
            </a:r>
          </a:p>
          <a:p>
            <a:pPr marL="0" indent="0">
              <a:buNone/>
            </a:pPr>
            <a:endParaRPr lang="en-US" sz="1000" dirty="0"/>
          </a:p>
          <a:p>
            <a:pPr lvl="1"/>
            <a:r>
              <a:rPr lang="en-US" dirty="0">
                <a:hlinkClick r:id="rId2"/>
              </a:rPr>
              <a:t>Esther.adefope@va.gov</a:t>
            </a:r>
            <a:r>
              <a:rPr lang="en-US" dirty="0"/>
              <a:t>, or</a:t>
            </a:r>
          </a:p>
          <a:p>
            <a:pPr marL="457200" lvl="1" indent="0">
              <a:buNone/>
            </a:pPr>
            <a:endParaRPr lang="en-US" sz="800" dirty="0"/>
          </a:p>
          <a:p>
            <a:pPr lvl="1"/>
            <a:r>
              <a:rPr lang="en-US" dirty="0"/>
              <a:t>VAVBAWAS/CO/214B (</a:t>
            </a:r>
            <a:r>
              <a:rPr lang="en-US" dirty="0">
                <a:hlinkClick r:id="rId3"/>
              </a:rPr>
              <a:t>214B.VBACO@va.gov</a:t>
            </a:r>
            <a:r>
              <a:rPr lang="en-US" dirty="0"/>
              <a:t>)</a:t>
            </a:r>
          </a:p>
        </p:txBody>
      </p:sp>
      <p:sp>
        <p:nvSpPr>
          <p:cNvPr id="4" name="Slide Number Placeholder 3">
            <a:extLst>
              <a:ext uri="{FF2B5EF4-FFF2-40B4-BE49-F238E27FC236}">
                <a16:creationId xmlns:a16="http://schemas.microsoft.com/office/drawing/2014/main" id="{4A67E3CA-16DD-466E-AD67-C50E3CFB8D75}"/>
              </a:ext>
            </a:extLst>
          </p:cNvPr>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9146327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May 2019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AMA – Including Applicable Laws &amp; Regulations</a:t>
            </a:r>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David Hannigan</a:t>
            </a:r>
          </a:p>
          <a:p>
            <a:pPr lvl="0" algn="ctr" eaLnBrk="1" fontAlgn="base" hangingPunct="1">
              <a:spcBef>
                <a:spcPct val="0"/>
              </a:spcBef>
              <a:spcAft>
                <a:spcPct val="0"/>
              </a:spcAft>
              <a:buClrTx/>
              <a:buNone/>
              <a:defRPr/>
            </a:pPr>
            <a:r>
              <a:rPr lang="en-US" altLang="en-US" sz="3200" kern="0" dirty="0">
                <a:solidFill>
                  <a:srgbClr val="000066"/>
                </a:solidFill>
              </a:rPr>
              <a:t>Quality Assurance Officer</a:t>
            </a:r>
          </a:p>
          <a:p>
            <a:pPr lvl="0" algn="ctr" eaLnBrk="1" fontAlgn="base" hangingPunct="1">
              <a:spcBef>
                <a:spcPct val="0"/>
              </a:spcBef>
              <a:spcAft>
                <a:spcPct val="0"/>
              </a:spcAft>
              <a:buClrTx/>
              <a:buNone/>
              <a:defRPr/>
            </a:pPr>
            <a:r>
              <a:rPr lang="en-US" altLang="en-US" sz="3200" kern="0" dirty="0">
                <a:solidFill>
                  <a:srgbClr val="000066"/>
                </a:solidFill>
              </a:rPr>
              <a:t>Quality Assurance</a:t>
            </a:r>
          </a:p>
          <a:p>
            <a:pPr lvl="0" algn="ctr" eaLnBrk="1" fontAlgn="base" hangingPunct="1">
              <a:spcBef>
                <a:spcPct val="0"/>
              </a:spcBef>
              <a:spcAft>
                <a:spcPct val="0"/>
              </a:spcAft>
              <a:buClrTx/>
              <a:buNone/>
              <a:defRPr/>
            </a:pPr>
            <a:r>
              <a:rPr lang="en-US" altLang="en-US" sz="3200" kern="0" dirty="0">
                <a:solidFill>
                  <a:srgbClr val="000066"/>
                </a:solidFill>
              </a:rPr>
              <a:t>VA Central Office</a:t>
            </a:r>
          </a:p>
        </p:txBody>
      </p:sp>
    </p:spTree>
    <p:extLst>
      <p:ext uri="{BB962C8B-B14F-4D97-AF65-F5344CB8AC3E}">
        <p14:creationId xmlns:p14="http://schemas.microsoft.com/office/powerpoint/2010/main" val="3144842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8244-A605-40BF-AEF0-2BA339517491}"/>
              </a:ext>
            </a:extLst>
          </p:cNvPr>
          <p:cNvSpPr>
            <a:spLocks noGrp="1"/>
          </p:cNvSpPr>
          <p:nvPr>
            <p:ph type="title"/>
          </p:nvPr>
        </p:nvSpPr>
        <p:spPr/>
        <p:txBody>
          <a:bodyPr/>
          <a:lstStyle/>
          <a:p>
            <a:r>
              <a:rPr lang="en-US" dirty="0"/>
              <a:t>Including Applicable Laws &amp; Regulations</a:t>
            </a:r>
          </a:p>
        </p:txBody>
      </p:sp>
      <p:sp>
        <p:nvSpPr>
          <p:cNvPr id="3" name="Content Placeholder 2">
            <a:extLst>
              <a:ext uri="{FF2B5EF4-FFF2-40B4-BE49-F238E27FC236}">
                <a16:creationId xmlns:a16="http://schemas.microsoft.com/office/drawing/2014/main" id="{0F1ABCF8-58CF-4294-BE3A-70AE9DCF679A}"/>
              </a:ext>
            </a:extLst>
          </p:cNvPr>
          <p:cNvSpPr>
            <a:spLocks noGrp="1"/>
          </p:cNvSpPr>
          <p:nvPr>
            <p:ph idx="1"/>
          </p:nvPr>
        </p:nvSpPr>
        <p:spPr>
          <a:xfrm>
            <a:off x="847164" y="1589518"/>
            <a:ext cx="11048661" cy="4766832"/>
          </a:xfrm>
        </p:spPr>
        <p:txBody>
          <a:bodyPr/>
          <a:lstStyle/>
          <a:p>
            <a:r>
              <a:rPr lang="en-US" dirty="0"/>
              <a:t>Decision makers have </a:t>
            </a:r>
            <a:r>
              <a:rPr lang="en-US" u="sng" dirty="0">
                <a:uFill>
                  <a:solidFill>
                    <a:srgbClr val="FF0000"/>
                  </a:solidFill>
                </a:uFill>
              </a:rPr>
              <a:t>always</a:t>
            </a:r>
            <a:r>
              <a:rPr lang="en-US" dirty="0"/>
              <a:t> been required to accurately and appropriately apply all laws &amp; regulations pertinent to every decision made</a:t>
            </a:r>
          </a:p>
          <a:p>
            <a:pPr marL="0" indent="0">
              <a:buNone/>
            </a:pPr>
            <a:endParaRPr lang="en-US" sz="800" dirty="0"/>
          </a:p>
          <a:p>
            <a:pPr lvl="2"/>
            <a:r>
              <a:rPr lang="en-US" dirty="0"/>
              <a:t>AMA guidance simply tells us to list those </a:t>
            </a:r>
            <a:r>
              <a:rPr lang="en-US" b="1" i="1" dirty="0">
                <a:effectLst>
                  <a:outerShdw blurRad="38100" dist="38100" dir="2700000" algn="tl">
                    <a:srgbClr val="000000">
                      <a:alpha val="43137"/>
                    </a:srgbClr>
                  </a:outerShdw>
                </a:effectLst>
              </a:rPr>
              <a:t>applicable</a:t>
            </a:r>
            <a:r>
              <a:rPr lang="en-US" dirty="0"/>
              <a:t> laws &amp; regulations in each rating decision</a:t>
            </a:r>
          </a:p>
          <a:p>
            <a:pPr marL="914400" lvl="2" indent="0">
              <a:buNone/>
            </a:pPr>
            <a:endParaRPr lang="en-US" dirty="0"/>
          </a:p>
          <a:p>
            <a:pPr lvl="1"/>
            <a:r>
              <a:rPr lang="en-US" dirty="0"/>
              <a:t>System-generated language will typically be sufficient to satisfy the requirement for inclusion of any laws &amp; regulations applicable to the claim</a:t>
            </a:r>
          </a:p>
          <a:p>
            <a:pPr marL="457200" lvl="1" indent="0">
              <a:buNone/>
            </a:pPr>
            <a:endParaRPr lang="en-US" sz="800" dirty="0"/>
          </a:p>
          <a:p>
            <a:pPr lvl="2"/>
            <a:r>
              <a:rPr lang="en-US" dirty="0"/>
              <a:t>If the applicable laws &amp; regulations are not cited via system automation, use free-text parenthetical annotations to identify the ones you need</a:t>
            </a:r>
          </a:p>
          <a:p>
            <a:pPr marL="914400" lvl="2" indent="0">
              <a:buNone/>
            </a:pPr>
            <a:endParaRPr lang="en-US" sz="800" dirty="0"/>
          </a:p>
          <a:p>
            <a:pPr lvl="1">
              <a:buFont typeface="Wingdings" panose="05000000000000000000" pitchFamily="2" charset="2"/>
              <a:buChar char="v"/>
            </a:pPr>
            <a:r>
              <a:rPr lang="en-US" dirty="0">
                <a:solidFill>
                  <a:srgbClr val="FF0000"/>
                </a:solidFill>
              </a:rPr>
              <a:t>M21-1 III.iv.6.C.5.a &amp; e</a:t>
            </a:r>
          </a:p>
        </p:txBody>
      </p:sp>
      <p:sp>
        <p:nvSpPr>
          <p:cNvPr id="4" name="Slide Number Placeholder 3">
            <a:extLst>
              <a:ext uri="{FF2B5EF4-FFF2-40B4-BE49-F238E27FC236}">
                <a16:creationId xmlns:a16="http://schemas.microsoft.com/office/drawing/2014/main" id="{2F11126F-D07A-4EE7-8536-EC18E8F20B99}"/>
              </a:ext>
            </a:extLst>
          </p:cNvPr>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85799488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00F4-A41F-409F-B4E5-1563E8B123FD}"/>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AE0424AB-9E17-4975-9A11-9527976B7CBC}"/>
              </a:ext>
            </a:extLst>
          </p:cNvPr>
          <p:cNvSpPr>
            <a:spLocks noGrp="1"/>
          </p:cNvSpPr>
          <p:nvPr>
            <p:ph idx="1"/>
          </p:nvPr>
        </p:nvSpPr>
        <p:spPr/>
        <p:txBody>
          <a:bodyPr/>
          <a:lstStyle/>
          <a:p>
            <a:r>
              <a:rPr lang="en-US" dirty="0"/>
              <a:t>You are granting service connection for right knee strain with a 10% evaluation from the date of claim; April 8, 2019</a:t>
            </a:r>
          </a:p>
          <a:p>
            <a:pPr marL="0" indent="0">
              <a:buNone/>
            </a:pPr>
            <a:endParaRPr lang="en-US" sz="1000" dirty="0"/>
          </a:p>
          <a:p>
            <a:pPr lvl="1">
              <a:buFont typeface="Wingdings" panose="05000000000000000000" pitchFamily="2" charset="2"/>
              <a:buChar char="q"/>
            </a:pPr>
            <a:r>
              <a:rPr lang="en-US" dirty="0"/>
              <a:t>You must list:</a:t>
            </a:r>
          </a:p>
          <a:p>
            <a:pPr marL="457200" lvl="1" indent="0">
              <a:buNone/>
            </a:pPr>
            <a:endParaRPr lang="en-US" sz="800" dirty="0"/>
          </a:p>
          <a:p>
            <a:pPr lvl="2">
              <a:buFont typeface="Wingdings" panose="05000000000000000000" pitchFamily="2" charset="2"/>
              <a:buChar char="þ"/>
            </a:pPr>
            <a:r>
              <a:rPr lang="en-US" dirty="0"/>
              <a:t>Regulation governing the type of SC (direct, presumptive, secondary, etc.)</a:t>
            </a:r>
          </a:p>
          <a:p>
            <a:pPr lvl="3"/>
            <a:r>
              <a:rPr lang="en-US" b="1" i="1" dirty="0">
                <a:effectLst>
                  <a:outerShdw blurRad="38100" dist="38100" dir="2700000" algn="tl">
                    <a:srgbClr val="000000">
                      <a:alpha val="43137"/>
                    </a:srgbClr>
                  </a:outerShdw>
                </a:effectLst>
              </a:rPr>
              <a:t>Just</a:t>
            </a:r>
            <a:r>
              <a:rPr lang="en-US" dirty="0"/>
              <a:t> the one pertinent to the actual issue as decided</a:t>
            </a:r>
          </a:p>
          <a:p>
            <a:pPr marL="1371600" lvl="3" indent="0">
              <a:buNone/>
            </a:pPr>
            <a:endParaRPr lang="en-US" sz="800" dirty="0"/>
          </a:p>
          <a:p>
            <a:pPr lvl="2">
              <a:buFont typeface="Wingdings" panose="05000000000000000000" pitchFamily="2" charset="2"/>
              <a:buChar char="þ"/>
            </a:pPr>
            <a:r>
              <a:rPr lang="en-US" dirty="0"/>
              <a:t>Regulation governing the effective date as assigned, and</a:t>
            </a:r>
          </a:p>
          <a:p>
            <a:pPr marL="914400" lvl="2" indent="0">
              <a:buNone/>
            </a:pPr>
            <a:endParaRPr lang="en-US" sz="800" dirty="0"/>
          </a:p>
          <a:p>
            <a:pPr lvl="2">
              <a:buFont typeface="Wingdings" panose="05000000000000000000" pitchFamily="2" charset="2"/>
              <a:buChar char="þ"/>
            </a:pPr>
            <a:r>
              <a:rPr lang="en-US" dirty="0"/>
              <a:t>Regulation governing the evaluation assigned</a:t>
            </a:r>
          </a:p>
          <a:p>
            <a:pPr lvl="3"/>
            <a:r>
              <a:rPr lang="en-US" dirty="0"/>
              <a:t>Typically the pertinent section of the rating schedule</a:t>
            </a:r>
          </a:p>
          <a:p>
            <a:endParaRPr lang="en-US" dirty="0"/>
          </a:p>
        </p:txBody>
      </p:sp>
      <p:sp>
        <p:nvSpPr>
          <p:cNvPr id="4" name="Slide Number Placeholder 3">
            <a:extLst>
              <a:ext uri="{FF2B5EF4-FFF2-40B4-BE49-F238E27FC236}">
                <a16:creationId xmlns:a16="http://schemas.microsoft.com/office/drawing/2014/main" id="{7CE52BA3-87C2-4C76-845E-B264120E02E6}"/>
              </a:ext>
            </a:extLst>
          </p:cNvPr>
          <p:cNvSpPr>
            <a:spLocks noGrp="1"/>
          </p:cNvSpPr>
          <p:nvPr>
            <p:ph type="sldNum" sz="quarter" idx="10"/>
          </p:nvPr>
        </p:nvSpPr>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1188612701"/>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74D7-3095-4944-8755-1E09F927B253}"/>
              </a:ext>
            </a:extLst>
          </p:cNvPr>
          <p:cNvSpPr>
            <a:spLocks noGrp="1"/>
          </p:cNvSpPr>
          <p:nvPr>
            <p:ph type="title"/>
          </p:nvPr>
        </p:nvSpPr>
        <p:spPr/>
        <p:txBody>
          <a:bodyPr/>
          <a:lstStyle/>
          <a:p>
            <a:r>
              <a:rPr lang="en-US" dirty="0"/>
              <a:t>VACO Guidance</a:t>
            </a:r>
          </a:p>
        </p:txBody>
      </p:sp>
      <p:sp>
        <p:nvSpPr>
          <p:cNvPr id="3" name="Content Placeholder 2">
            <a:extLst>
              <a:ext uri="{FF2B5EF4-FFF2-40B4-BE49-F238E27FC236}">
                <a16:creationId xmlns:a16="http://schemas.microsoft.com/office/drawing/2014/main" id="{9C2728E5-E492-4571-9F74-28779C350000}"/>
              </a:ext>
            </a:extLst>
          </p:cNvPr>
          <p:cNvSpPr>
            <a:spLocks noGrp="1"/>
          </p:cNvSpPr>
          <p:nvPr>
            <p:ph idx="1"/>
          </p:nvPr>
        </p:nvSpPr>
        <p:spPr>
          <a:xfrm>
            <a:off x="847165" y="1589518"/>
            <a:ext cx="10945906" cy="4766832"/>
          </a:xfrm>
        </p:spPr>
        <p:txBody>
          <a:bodyPr/>
          <a:lstStyle/>
          <a:p>
            <a:r>
              <a:rPr lang="en-US" dirty="0"/>
              <a:t>So long as the law and/or regulation provided speaks to the nature of the claimed issue(s), the rating should be found as sufficient for IQR purposes in regard to the laws &amp; regulations</a:t>
            </a:r>
          </a:p>
          <a:p>
            <a:pPr marL="0" indent="0">
              <a:buNone/>
            </a:pPr>
            <a:endParaRPr lang="en-US" dirty="0"/>
          </a:p>
          <a:p>
            <a:r>
              <a:rPr lang="en-US" dirty="0"/>
              <a:t>Listing a single reference, so long as it speaks to all the issues decided, would be sufficient for IQR purposes</a:t>
            </a:r>
          </a:p>
          <a:p>
            <a:pPr marL="0" indent="0">
              <a:buNone/>
            </a:pPr>
            <a:endParaRPr lang="en-US" dirty="0"/>
          </a:p>
          <a:p>
            <a:r>
              <a:rPr lang="en-US" dirty="0"/>
              <a:t>At this time, VACO Quality Review and Consistency advises to </a:t>
            </a:r>
            <a:r>
              <a:rPr lang="en-US" b="1" i="1" dirty="0">
                <a:effectLst>
                  <a:outerShdw blurRad="38100" dist="38100" dir="2700000" algn="tl">
                    <a:srgbClr val="000000">
                      <a:alpha val="43137"/>
                    </a:srgbClr>
                  </a:outerShdw>
                </a:effectLst>
              </a:rPr>
              <a:t>not</a:t>
            </a:r>
            <a:r>
              <a:rPr lang="en-US" dirty="0"/>
              <a:t> cite errors based upon the inclusion of too many laws and/or regulations</a:t>
            </a:r>
          </a:p>
        </p:txBody>
      </p:sp>
      <p:sp>
        <p:nvSpPr>
          <p:cNvPr id="4" name="Slide Number Placeholder 3">
            <a:extLst>
              <a:ext uri="{FF2B5EF4-FFF2-40B4-BE49-F238E27FC236}">
                <a16:creationId xmlns:a16="http://schemas.microsoft.com/office/drawing/2014/main" id="{0418290C-AC96-4DAF-A8A7-F60D777F64D4}"/>
              </a:ext>
            </a:extLst>
          </p:cNvPr>
          <p:cNvSpPr>
            <a:spLocks noGrp="1"/>
          </p:cNvSpPr>
          <p:nvPr>
            <p:ph type="sldNum" sz="quarter" idx="10"/>
          </p:nvPr>
        </p:nvSpPr>
        <p:spPr/>
        <p:txBody>
          <a:bodyPr/>
          <a:lstStyle/>
          <a:p>
            <a:fld id="{7C414AED-89CE-4A48-8B2B-1B3A5C68EA2A}" type="slidenum">
              <a:rPr lang="en-US" smtClean="0"/>
              <a:t>33</a:t>
            </a:fld>
            <a:endParaRPr lang="en-US" dirty="0"/>
          </a:p>
        </p:txBody>
      </p:sp>
    </p:spTree>
    <p:extLst>
      <p:ext uri="{BB962C8B-B14F-4D97-AF65-F5344CB8AC3E}">
        <p14:creationId xmlns:p14="http://schemas.microsoft.com/office/powerpoint/2010/main" val="282578253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STAR Reconsideration Request Reminders</a:t>
            </a:r>
          </a:p>
        </p:txBody>
      </p:sp>
      <p:sp>
        <p:nvSpPr>
          <p:cNvPr id="4" name="Slide Number Placeholder 3"/>
          <p:cNvSpPr>
            <a:spLocks noGrp="1"/>
          </p:cNvSpPr>
          <p:nvPr>
            <p:ph type="sldNum" sz="quarter" idx="10"/>
          </p:nvPr>
        </p:nvSpPr>
        <p:spPr/>
        <p:txBody>
          <a:bodyPr/>
          <a:lstStyle/>
          <a:p>
            <a:fld id="{7C414AED-89CE-4A48-8B2B-1B3A5C68EA2A}" type="slidenum">
              <a:rPr lang="en-US" smtClean="0"/>
              <a:t>34</a:t>
            </a:fld>
            <a:endParaRPr lang="en-US" dirty="0"/>
          </a:p>
        </p:txBody>
      </p:sp>
      <p:sp>
        <p:nvSpPr>
          <p:cNvPr id="7" name="TextBox 1"/>
          <p:cNvSpPr txBox="1">
            <a:spLocks noChangeArrowheads="1"/>
          </p:cNvSpPr>
          <p:nvPr/>
        </p:nvSpPr>
        <p:spPr bwMode="auto">
          <a:xfrm>
            <a:off x="569344" y="2546013"/>
            <a:ext cx="11499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David Hannigan</a:t>
            </a:r>
          </a:p>
        </p:txBody>
      </p:sp>
    </p:spTree>
    <p:extLst>
      <p:ext uri="{BB962C8B-B14F-4D97-AF65-F5344CB8AC3E}">
        <p14:creationId xmlns:p14="http://schemas.microsoft.com/office/powerpoint/2010/main" val="18732857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BE69-66B7-4572-A794-46559EFF81C6}"/>
              </a:ext>
            </a:extLst>
          </p:cNvPr>
          <p:cNvSpPr>
            <a:spLocks noGrp="1"/>
          </p:cNvSpPr>
          <p:nvPr>
            <p:ph type="title"/>
          </p:nvPr>
        </p:nvSpPr>
        <p:spPr/>
        <p:txBody>
          <a:bodyPr/>
          <a:lstStyle/>
          <a:p>
            <a:r>
              <a:rPr lang="en-US" dirty="0"/>
              <a:t>“Final” STAR Assessments in QMS</a:t>
            </a:r>
          </a:p>
        </p:txBody>
      </p:sp>
      <p:sp>
        <p:nvSpPr>
          <p:cNvPr id="3" name="Content Placeholder 2">
            <a:extLst>
              <a:ext uri="{FF2B5EF4-FFF2-40B4-BE49-F238E27FC236}">
                <a16:creationId xmlns:a16="http://schemas.microsoft.com/office/drawing/2014/main" id="{4CF8BF44-AF51-4D80-86B7-2029BB825E34}"/>
              </a:ext>
            </a:extLst>
          </p:cNvPr>
          <p:cNvSpPr>
            <a:spLocks noGrp="1"/>
          </p:cNvSpPr>
          <p:nvPr>
            <p:ph idx="1"/>
          </p:nvPr>
        </p:nvSpPr>
        <p:spPr>
          <a:xfrm>
            <a:off x="847165" y="1589518"/>
            <a:ext cx="11264322" cy="4691641"/>
          </a:xfrm>
        </p:spPr>
        <p:txBody>
          <a:bodyPr/>
          <a:lstStyle/>
          <a:p>
            <a:r>
              <a:rPr lang="en-US" sz="2700" dirty="0"/>
              <a:t>Do not submit a national STAR reconsideration request until QMS shows a final peer review was conducted by Quality Assurance QRT</a:t>
            </a:r>
          </a:p>
          <a:p>
            <a:pPr lvl="1"/>
            <a:r>
              <a:rPr lang="en-US" dirty="0"/>
              <a:t>Review Detail – Review Status – </a:t>
            </a:r>
            <a:r>
              <a:rPr lang="en-US" b="1" i="1" dirty="0">
                <a:effectLst>
                  <a:outerShdw blurRad="38100" dist="38100" dir="2700000" algn="tl">
                    <a:srgbClr val="000000">
                      <a:alpha val="43137"/>
                    </a:srgbClr>
                  </a:outerShdw>
                </a:effectLst>
              </a:rPr>
              <a:t>Must</a:t>
            </a:r>
            <a:r>
              <a:rPr lang="en-US" dirty="0"/>
              <a:t> show </a:t>
            </a:r>
            <a:r>
              <a:rPr lang="en-US" i="1" dirty="0"/>
              <a:t>“Error Pending” </a:t>
            </a:r>
            <a:r>
              <a:rPr lang="en-US" b="1" dirty="0"/>
              <a:t>or</a:t>
            </a:r>
            <a:r>
              <a:rPr lang="en-US" dirty="0"/>
              <a:t> </a:t>
            </a:r>
            <a:r>
              <a:rPr lang="en-US" i="1" dirty="0"/>
              <a:t>“Complete”</a:t>
            </a:r>
          </a:p>
        </p:txBody>
      </p:sp>
      <p:sp>
        <p:nvSpPr>
          <p:cNvPr id="4" name="Slide Number Placeholder 3">
            <a:extLst>
              <a:ext uri="{FF2B5EF4-FFF2-40B4-BE49-F238E27FC236}">
                <a16:creationId xmlns:a16="http://schemas.microsoft.com/office/drawing/2014/main" id="{B51E34CC-3F27-4D6A-BB37-A6B11895B301}"/>
              </a:ext>
            </a:extLst>
          </p:cNvPr>
          <p:cNvSpPr>
            <a:spLocks noGrp="1"/>
          </p:cNvSpPr>
          <p:nvPr>
            <p:ph type="sldNum" sz="quarter" idx="10"/>
          </p:nvPr>
        </p:nvSpPr>
        <p:spPr/>
        <p:txBody>
          <a:bodyPr/>
          <a:lstStyle/>
          <a:p>
            <a:fld id="{7C414AED-89CE-4A48-8B2B-1B3A5C68EA2A}" type="slidenum">
              <a:rPr lang="en-US" smtClean="0"/>
              <a:t>35</a:t>
            </a:fld>
            <a:endParaRPr lang="en-US" dirty="0"/>
          </a:p>
        </p:txBody>
      </p:sp>
      <p:pic>
        <p:nvPicPr>
          <p:cNvPr id="6" name="Picture 5">
            <a:extLst>
              <a:ext uri="{FF2B5EF4-FFF2-40B4-BE49-F238E27FC236}">
                <a16:creationId xmlns:a16="http://schemas.microsoft.com/office/drawing/2014/main" id="{556AD2A6-58A1-415E-80AA-86B9DA285E37}"/>
              </a:ext>
            </a:extLst>
          </p:cNvPr>
          <p:cNvPicPr>
            <a:picLocks noChangeAspect="1"/>
          </p:cNvPicPr>
          <p:nvPr/>
        </p:nvPicPr>
        <p:blipFill>
          <a:blip r:embed="rId2"/>
          <a:stretch>
            <a:fillRect/>
          </a:stretch>
        </p:blipFill>
        <p:spPr>
          <a:xfrm>
            <a:off x="6493085" y="3111080"/>
            <a:ext cx="5318158" cy="3030927"/>
          </a:xfrm>
          <a:prstGeom prst="rect">
            <a:avLst/>
          </a:prstGeom>
          <a:ln w="28575">
            <a:solidFill>
              <a:srgbClr val="FF0000"/>
            </a:solidFill>
          </a:ln>
        </p:spPr>
      </p:pic>
      <p:pic>
        <p:nvPicPr>
          <p:cNvPr id="7" name="Picture 6">
            <a:extLst>
              <a:ext uri="{FF2B5EF4-FFF2-40B4-BE49-F238E27FC236}">
                <a16:creationId xmlns:a16="http://schemas.microsoft.com/office/drawing/2014/main" id="{50B38C15-084D-49BC-9A70-A690D4DE769D}"/>
              </a:ext>
            </a:extLst>
          </p:cNvPr>
          <p:cNvPicPr>
            <a:picLocks noChangeAspect="1"/>
          </p:cNvPicPr>
          <p:nvPr/>
        </p:nvPicPr>
        <p:blipFill>
          <a:blip r:embed="rId3"/>
          <a:stretch>
            <a:fillRect/>
          </a:stretch>
        </p:blipFill>
        <p:spPr>
          <a:xfrm>
            <a:off x="847165" y="3111081"/>
            <a:ext cx="5160315" cy="3030926"/>
          </a:xfrm>
          <a:prstGeom prst="rect">
            <a:avLst/>
          </a:prstGeom>
          <a:ln w="28575">
            <a:solidFill>
              <a:srgbClr val="FF3300"/>
            </a:solidFill>
          </a:ln>
        </p:spPr>
      </p:pic>
    </p:spTree>
    <p:extLst>
      <p:ext uri="{BB962C8B-B14F-4D97-AF65-F5344CB8AC3E}">
        <p14:creationId xmlns:p14="http://schemas.microsoft.com/office/powerpoint/2010/main" val="4279376567"/>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Recons in QMS to Quality Assurance</a:t>
            </a:r>
          </a:p>
        </p:txBody>
      </p:sp>
      <p:sp>
        <p:nvSpPr>
          <p:cNvPr id="3" name="Content Placeholder 2"/>
          <p:cNvSpPr>
            <a:spLocks noGrp="1"/>
          </p:cNvSpPr>
          <p:nvPr>
            <p:ph idx="1"/>
          </p:nvPr>
        </p:nvSpPr>
        <p:spPr>
          <a:xfrm>
            <a:off x="847165" y="1589518"/>
            <a:ext cx="10945906" cy="4811282"/>
          </a:xfrm>
        </p:spPr>
        <p:txBody>
          <a:bodyPr/>
          <a:lstStyle/>
          <a:p>
            <a:r>
              <a:rPr lang="en-US" dirty="0"/>
              <a:t>Per the National Quality Error Corrections SOP released to all ROs on November 20, 2017, follow these </a:t>
            </a:r>
            <a:r>
              <a:rPr lang="en-US" b="1" dirty="0">
                <a:effectLst>
                  <a:outerShdw blurRad="38100" dist="38100" dir="2700000" algn="tl">
                    <a:srgbClr val="000000">
                      <a:alpha val="43137"/>
                    </a:srgbClr>
                  </a:outerShdw>
                </a:effectLst>
              </a:rPr>
              <a:t>two</a:t>
            </a:r>
            <a:r>
              <a:rPr lang="en-US" dirty="0"/>
              <a:t> steps</a:t>
            </a:r>
          </a:p>
          <a:p>
            <a:pPr marL="0" indent="0">
              <a:buNone/>
            </a:pPr>
            <a:endParaRPr lang="en-US" sz="800" dirty="0"/>
          </a:p>
          <a:p>
            <a:pPr lvl="1"/>
            <a:r>
              <a:rPr lang="en-US" b="1" dirty="0"/>
              <a:t>Step 1:</a:t>
            </a:r>
            <a:r>
              <a:rPr lang="en-US" dirty="0"/>
              <a:t>  The clearing RO’s QRT Coach or designee will select the </a:t>
            </a:r>
            <a:r>
              <a:rPr lang="en-US" i="1" dirty="0"/>
              <a:t>“Initiate Recon”</a:t>
            </a:r>
            <a:r>
              <a:rPr lang="en-US" dirty="0"/>
              <a:t> button within the QMS Error Correction Record</a:t>
            </a:r>
          </a:p>
          <a:p>
            <a:pPr lvl="2"/>
            <a:r>
              <a:rPr lang="en-US" dirty="0"/>
              <a:t>Rationale for removing the error(s) </a:t>
            </a:r>
            <a:r>
              <a:rPr lang="en-US" dirty="0">
                <a:effectLst>
                  <a:outerShdw blurRad="38100" dist="38100" dir="2700000" algn="tl">
                    <a:srgbClr val="000000">
                      <a:alpha val="43137"/>
                    </a:srgbClr>
                  </a:outerShdw>
                </a:effectLst>
              </a:rPr>
              <a:t>with</a:t>
            </a:r>
            <a:r>
              <a:rPr lang="en-US" dirty="0"/>
              <a:t> supporting citations must be entered into the free text field – then select the </a:t>
            </a:r>
            <a:r>
              <a:rPr lang="en-US" i="1" dirty="0"/>
              <a:t>“Next”</a:t>
            </a:r>
            <a:r>
              <a:rPr lang="en-US" dirty="0"/>
              <a:t> button</a:t>
            </a:r>
          </a:p>
          <a:p>
            <a:pPr marL="914400" lvl="2" indent="0">
              <a:buNone/>
            </a:pPr>
            <a:endParaRPr lang="en-US" sz="1000" dirty="0"/>
          </a:p>
          <a:p>
            <a:pPr lvl="1"/>
            <a:r>
              <a:rPr lang="en-US" b="1" dirty="0"/>
              <a:t>Step 2:</a:t>
            </a:r>
            <a:r>
              <a:rPr lang="en-US" dirty="0"/>
              <a:t>  Select the </a:t>
            </a:r>
            <a:r>
              <a:rPr lang="en-US" i="1" dirty="0"/>
              <a:t>“Recon Decision”</a:t>
            </a:r>
            <a:r>
              <a:rPr lang="en-US" dirty="0"/>
              <a:t> button, select </a:t>
            </a:r>
            <a:r>
              <a:rPr lang="en-US" i="1" dirty="0"/>
              <a:t>“STAR CS Team,”</a:t>
            </a:r>
            <a:r>
              <a:rPr lang="en-US" dirty="0"/>
              <a:t> and then the </a:t>
            </a:r>
            <a:r>
              <a:rPr lang="en-US" i="1" dirty="0"/>
              <a:t>“Next”</a:t>
            </a:r>
            <a:r>
              <a:rPr lang="en-US" dirty="0"/>
              <a:t> button to complete the submission of the case</a:t>
            </a:r>
            <a:endParaRPr lang="en-US" sz="500" dirty="0"/>
          </a:p>
          <a:p>
            <a:pPr lvl="2"/>
            <a:r>
              <a:rPr lang="en-US" dirty="0"/>
              <a:t>If this button is not selected, the case is </a:t>
            </a:r>
            <a:r>
              <a:rPr lang="en-US" b="1" dirty="0">
                <a:effectLst>
                  <a:outerShdw blurRad="38100" dist="38100" dir="2700000" algn="tl">
                    <a:srgbClr val="000000">
                      <a:alpha val="43137"/>
                    </a:srgbClr>
                  </a:outerShdw>
                </a:effectLst>
              </a:rPr>
              <a:t>never</a:t>
            </a:r>
            <a:r>
              <a:rPr lang="en-US" dirty="0"/>
              <a:t> routed to Quality Assurance</a:t>
            </a:r>
          </a:p>
        </p:txBody>
      </p:sp>
      <p:sp>
        <p:nvSpPr>
          <p:cNvPr id="4" name="Slide Number Placeholder 3"/>
          <p:cNvSpPr>
            <a:spLocks noGrp="1"/>
          </p:cNvSpPr>
          <p:nvPr>
            <p:ph type="sldNum" sz="quarter" idx="10"/>
          </p:nvPr>
        </p:nvSpPr>
        <p:spPr/>
        <p:txBody>
          <a:bodyPr/>
          <a:lstStyle/>
          <a:p>
            <a:fld id="{7C414AED-89CE-4A48-8B2B-1B3A5C68EA2A}" type="slidenum">
              <a:rPr lang="en-US" smtClean="0"/>
              <a:t>36</a:t>
            </a:fld>
            <a:endParaRPr lang="en-US" dirty="0"/>
          </a:p>
        </p:txBody>
      </p:sp>
    </p:spTree>
    <p:extLst>
      <p:ext uri="{BB962C8B-B14F-4D97-AF65-F5344CB8AC3E}">
        <p14:creationId xmlns:p14="http://schemas.microsoft.com/office/powerpoint/2010/main" val="40936099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a:t>
            </a:r>
          </a:p>
        </p:txBody>
      </p:sp>
      <p:sp>
        <p:nvSpPr>
          <p:cNvPr id="3" name="Content Placeholder 2"/>
          <p:cNvSpPr>
            <a:spLocks noGrp="1"/>
          </p:cNvSpPr>
          <p:nvPr>
            <p:ph idx="1"/>
          </p:nvPr>
        </p:nvSpPr>
        <p:spPr/>
        <p:txBody>
          <a:bodyPr/>
          <a:lstStyle/>
          <a:p>
            <a:r>
              <a:rPr lang="en-US" dirty="0"/>
              <a:t>Select </a:t>
            </a:r>
            <a:r>
              <a:rPr lang="en-US" i="1" dirty="0"/>
              <a:t>“Initiate Recon”</a:t>
            </a:r>
            <a:r>
              <a:rPr lang="en-US" dirty="0"/>
              <a:t> button on Error Correction Detail screen</a:t>
            </a:r>
          </a:p>
        </p:txBody>
      </p:sp>
      <p:sp>
        <p:nvSpPr>
          <p:cNvPr id="4" name="Slide Number Placeholder 3"/>
          <p:cNvSpPr>
            <a:spLocks noGrp="1"/>
          </p:cNvSpPr>
          <p:nvPr>
            <p:ph type="sldNum" sz="quarter" idx="10"/>
          </p:nvPr>
        </p:nvSpPr>
        <p:spPr/>
        <p:txBody>
          <a:bodyPr/>
          <a:lstStyle/>
          <a:p>
            <a:fld id="{7C414AED-89CE-4A48-8B2B-1B3A5C68EA2A}" type="slidenum">
              <a:rPr lang="en-US" smtClean="0"/>
              <a:t>37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8" y="2140772"/>
            <a:ext cx="11456893" cy="418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9820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(Cont’d)</a:t>
            </a:r>
          </a:p>
        </p:txBody>
      </p:sp>
      <p:sp>
        <p:nvSpPr>
          <p:cNvPr id="3" name="Content Placeholder 2"/>
          <p:cNvSpPr>
            <a:spLocks noGrp="1"/>
          </p:cNvSpPr>
          <p:nvPr>
            <p:ph idx="1"/>
          </p:nvPr>
        </p:nvSpPr>
        <p:spPr>
          <a:xfrm>
            <a:off x="804134" y="1589518"/>
            <a:ext cx="10945906" cy="4691641"/>
          </a:xfrm>
        </p:spPr>
        <p:txBody>
          <a:bodyPr/>
          <a:lstStyle/>
          <a:p>
            <a:r>
              <a:rPr lang="en-US" dirty="0"/>
              <a:t>Type your rationale and references into the Comments box and then select </a:t>
            </a:r>
            <a:r>
              <a:rPr lang="en-US" i="1" dirty="0"/>
              <a:t>“Next”</a:t>
            </a:r>
          </a:p>
        </p:txBody>
      </p:sp>
      <p:sp>
        <p:nvSpPr>
          <p:cNvPr id="4" name="Slide Number Placeholder 3"/>
          <p:cNvSpPr>
            <a:spLocks noGrp="1"/>
          </p:cNvSpPr>
          <p:nvPr>
            <p:ph type="sldNum" sz="quarter" idx="10"/>
          </p:nvPr>
        </p:nvSpPr>
        <p:spPr/>
        <p:txBody>
          <a:bodyPr/>
          <a:lstStyle/>
          <a:p>
            <a:fld id="{7C414AED-89CE-4A48-8B2B-1B3A5C68EA2A}" type="slidenum">
              <a:rPr lang="en-US" smtClean="0"/>
              <a:t>38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56" y="2506532"/>
            <a:ext cx="11456894" cy="381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92425"/>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 This is </a:t>
            </a:r>
            <a:r>
              <a:rPr lang="en-US" i="1" dirty="0">
                <a:solidFill>
                  <a:srgbClr val="FF0000"/>
                </a:solidFill>
              </a:rPr>
              <a:t>Important </a:t>
            </a:r>
            <a:r>
              <a:rPr lang="en-US" dirty="0"/>
              <a:t>!</a:t>
            </a:r>
          </a:p>
        </p:txBody>
      </p:sp>
      <p:sp>
        <p:nvSpPr>
          <p:cNvPr id="3" name="Content Placeholder 2"/>
          <p:cNvSpPr>
            <a:spLocks noGrp="1"/>
          </p:cNvSpPr>
          <p:nvPr>
            <p:ph idx="1"/>
          </p:nvPr>
        </p:nvSpPr>
        <p:spPr/>
        <p:txBody>
          <a:bodyPr/>
          <a:lstStyle/>
          <a:p>
            <a:r>
              <a:rPr lang="en-US" dirty="0"/>
              <a:t>Select </a:t>
            </a:r>
            <a:r>
              <a:rPr lang="en-US" i="1" dirty="0"/>
              <a:t>“Recon Decision”</a:t>
            </a:r>
          </a:p>
        </p:txBody>
      </p:sp>
      <p:sp>
        <p:nvSpPr>
          <p:cNvPr id="4" name="Slide Number Placeholder 3"/>
          <p:cNvSpPr>
            <a:spLocks noGrp="1"/>
          </p:cNvSpPr>
          <p:nvPr>
            <p:ph type="sldNum" sz="quarter" idx="10"/>
          </p:nvPr>
        </p:nvSpPr>
        <p:spPr/>
        <p:txBody>
          <a:bodyPr/>
          <a:lstStyle/>
          <a:p>
            <a:fld id="{7C414AED-89CE-4A48-8B2B-1B3A5C68EA2A}" type="slidenum">
              <a:rPr lang="en-US" smtClean="0"/>
              <a:t>39</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55" y="2108499"/>
            <a:ext cx="11446137" cy="420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35478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95405" y="1406106"/>
            <a:ext cx="11055935" cy="4950244"/>
          </a:xfrm>
        </p:spPr>
        <p:txBody>
          <a:bodyPr/>
          <a:lstStyle/>
          <a:p>
            <a:pPr lvl="1">
              <a:buFont typeface="Wingdings" panose="05000000000000000000" pitchFamily="2" charset="2"/>
              <a:buChar char="v"/>
            </a:pPr>
            <a:r>
              <a:rPr lang="en-US" sz="2100" dirty="0"/>
              <a:t>April 2019 Quality Call Quiz</a:t>
            </a:r>
          </a:p>
          <a:p>
            <a:pPr lvl="1">
              <a:buFont typeface="Wingdings" panose="05000000000000000000" pitchFamily="2" charset="2"/>
              <a:buChar char="v"/>
            </a:pPr>
            <a:r>
              <a:rPr lang="en-US" sz="2100" dirty="0"/>
              <a:t>Blue Water Navy (BWN) / </a:t>
            </a:r>
            <a:r>
              <a:rPr lang="en-US" sz="2100" i="1" dirty="0"/>
              <a:t>Procopio</a:t>
            </a:r>
            <a:r>
              <a:rPr lang="en-US" sz="2100" dirty="0"/>
              <a:t> Information</a:t>
            </a:r>
          </a:p>
          <a:p>
            <a:pPr lvl="1">
              <a:buFont typeface="Wingdings" panose="05000000000000000000" pitchFamily="2" charset="2"/>
              <a:buChar char="v"/>
            </a:pPr>
            <a:r>
              <a:rPr lang="en-US" sz="2100" dirty="0"/>
              <a:t>Military Sexual Trauma (MST) Review</a:t>
            </a:r>
          </a:p>
          <a:p>
            <a:pPr lvl="1">
              <a:buFont typeface="Wingdings" panose="05000000000000000000" pitchFamily="2" charset="2"/>
              <a:buChar char="v"/>
            </a:pPr>
            <a:r>
              <a:rPr lang="en-US" sz="2100" dirty="0"/>
              <a:t>AMA – Including Applicable Laws &amp; Regulations</a:t>
            </a:r>
          </a:p>
          <a:p>
            <a:pPr lvl="1">
              <a:buFont typeface="Wingdings" panose="05000000000000000000" pitchFamily="2" charset="2"/>
              <a:buChar char="v"/>
            </a:pPr>
            <a:r>
              <a:rPr lang="en-US" sz="2100" dirty="0"/>
              <a:t>STAR Reconsideration Request Reminders</a:t>
            </a:r>
          </a:p>
          <a:p>
            <a:pPr lvl="1">
              <a:buFont typeface="Wingdings" panose="05000000000000000000" pitchFamily="2" charset="2"/>
              <a:buChar char="v"/>
            </a:pPr>
            <a:r>
              <a:rPr lang="en-US" sz="2100" dirty="0"/>
              <a:t>What’s </a:t>
            </a:r>
            <a:r>
              <a:rPr lang="en-US" sz="2100" i="1" dirty="0"/>
              <a:t>New</a:t>
            </a:r>
            <a:r>
              <a:rPr lang="en-US" sz="2100" dirty="0"/>
              <a:t> in M21-1?</a:t>
            </a:r>
          </a:p>
          <a:p>
            <a:pPr lvl="2">
              <a:buFont typeface="Wingdings" panose="05000000000000000000" pitchFamily="2" charset="2"/>
              <a:buChar char="q"/>
            </a:pPr>
            <a:r>
              <a:rPr lang="en-US" dirty="0"/>
              <a:t>Incompetency Determinations</a:t>
            </a:r>
          </a:p>
          <a:p>
            <a:pPr lvl="2">
              <a:buFont typeface="Wingdings" panose="05000000000000000000" pitchFamily="2" charset="2"/>
              <a:buChar char="q"/>
            </a:pPr>
            <a:r>
              <a:rPr lang="en-US" dirty="0"/>
              <a:t>Propriety of Providing Notice by Telephone</a:t>
            </a:r>
          </a:p>
          <a:p>
            <a:pPr lvl="1">
              <a:buFont typeface="Wingdings" panose="05000000000000000000" pitchFamily="2" charset="2"/>
              <a:buChar char="v"/>
            </a:pPr>
            <a:r>
              <a:rPr lang="en-US" sz="2100" dirty="0"/>
              <a:t>VA Forms Information</a:t>
            </a:r>
          </a:p>
          <a:p>
            <a:pPr lvl="1">
              <a:buFont typeface="Wingdings" panose="05000000000000000000" pitchFamily="2" charset="2"/>
              <a:buChar char="v"/>
            </a:pPr>
            <a:r>
              <a:rPr lang="en-US" sz="2100" dirty="0"/>
              <a:t>Initial PTSD DBQ and Medical Opinion DBQ</a:t>
            </a:r>
          </a:p>
          <a:p>
            <a:pPr lvl="1">
              <a:buFont typeface="Wingdings" panose="05000000000000000000" pitchFamily="2" charset="2"/>
              <a:buChar char="v"/>
            </a:pPr>
            <a:r>
              <a:rPr lang="en-US" sz="2100" dirty="0"/>
              <a:t>National STAR Authorization Checklist Update – Question 11 </a:t>
            </a:r>
            <a:r>
              <a:rPr lang="en-US" sz="2100" i="1" dirty="0"/>
              <a:t>“Data Integrity”</a:t>
            </a:r>
          </a:p>
          <a:p>
            <a:pPr lvl="1">
              <a:buFont typeface="Wingdings" panose="05000000000000000000" pitchFamily="2" charset="2"/>
              <a:buChar char="v"/>
            </a:pPr>
            <a:r>
              <a:rPr lang="en-US" sz="2100" dirty="0"/>
              <a:t>Nashville VARO Authorization Quality Improvement Plan</a:t>
            </a:r>
          </a:p>
          <a:p>
            <a:pPr lvl="1">
              <a:buFont typeface="Wingdings" panose="05000000000000000000" pitchFamily="2" charset="2"/>
              <a:buChar char="v"/>
            </a:pPr>
            <a:r>
              <a:rPr lang="en-US" sz="2100" dirty="0"/>
              <a:t>Poll Questions and Closing Comments</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(Cont’d)</a:t>
            </a:r>
          </a:p>
        </p:txBody>
      </p:sp>
      <p:sp>
        <p:nvSpPr>
          <p:cNvPr id="4" name="Slide Number Placeholder 3"/>
          <p:cNvSpPr>
            <a:spLocks noGrp="1"/>
          </p:cNvSpPr>
          <p:nvPr>
            <p:ph type="sldNum" sz="quarter" idx="10"/>
          </p:nvPr>
        </p:nvSpPr>
        <p:spPr/>
        <p:txBody>
          <a:bodyPr/>
          <a:lstStyle/>
          <a:p>
            <a:fld id="{7C414AED-89CE-4A48-8B2B-1B3A5C68EA2A}" type="slidenum">
              <a:rPr lang="en-US" smtClean="0"/>
              <a:t>40</a:t>
            </a:fld>
            <a:endParaRPr lang="en-US" dirty="0"/>
          </a:p>
        </p:txBody>
      </p:sp>
      <p:sp>
        <p:nvSpPr>
          <p:cNvPr id="5" name="Content Placeholder 4"/>
          <p:cNvSpPr>
            <a:spLocks noGrp="1"/>
          </p:cNvSpPr>
          <p:nvPr>
            <p:ph idx="1"/>
          </p:nvPr>
        </p:nvSpPr>
        <p:spPr/>
        <p:txBody>
          <a:bodyPr/>
          <a:lstStyle/>
          <a:p>
            <a:r>
              <a:rPr lang="en-US" dirty="0"/>
              <a:t>Select </a:t>
            </a:r>
            <a:r>
              <a:rPr lang="en-US" i="1" dirty="0"/>
              <a:t>“STAR CS Team”</a:t>
            </a:r>
            <a:r>
              <a:rPr lang="en-US" dirty="0"/>
              <a:t> and then select </a:t>
            </a:r>
            <a:r>
              <a:rPr lang="en-US" i="1" dirty="0"/>
              <a:t>“Next”</a:t>
            </a:r>
          </a:p>
          <a:p>
            <a:pPr lvl="1"/>
            <a:r>
              <a:rPr lang="en-US" dirty="0"/>
              <a:t>Only </a:t>
            </a:r>
            <a:r>
              <a:rPr lang="en-US" i="1" dirty="0"/>
              <a:t>now</a:t>
            </a:r>
            <a:r>
              <a:rPr lang="en-US" dirty="0"/>
              <a:t> is the reconsideration request routed to Quality Assurance</a:t>
            </a: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55" y="2495775"/>
            <a:ext cx="9439275" cy="381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0330" y="2535781"/>
            <a:ext cx="17811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881444"/>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What’s </a:t>
            </a:r>
            <a:r>
              <a:rPr lang="en-US" i="1" dirty="0"/>
              <a:t>New</a:t>
            </a:r>
            <a:r>
              <a:rPr lang="en-US" dirty="0"/>
              <a:t> in M21-1</a:t>
            </a:r>
          </a:p>
        </p:txBody>
      </p:sp>
      <p:sp>
        <p:nvSpPr>
          <p:cNvPr id="4" name="Slide Number Placeholder 3"/>
          <p:cNvSpPr>
            <a:spLocks noGrp="1"/>
          </p:cNvSpPr>
          <p:nvPr>
            <p:ph type="sldNum" sz="quarter" idx="10"/>
          </p:nvPr>
        </p:nvSpPr>
        <p:spPr/>
        <p:txBody>
          <a:bodyPr/>
          <a:lstStyle/>
          <a:p>
            <a:fld id="{7C414AED-89CE-4A48-8B2B-1B3A5C68EA2A}" type="slidenum">
              <a:rPr lang="en-US" smtClean="0"/>
              <a:t>41</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Angela Hiller &amp; Kim Tibbitts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Manual Editors</a:t>
            </a:r>
          </a:p>
          <a:p>
            <a:pPr lvl="0" algn="ctr" eaLnBrk="1" fontAlgn="base" hangingPunct="1">
              <a:spcBef>
                <a:spcPct val="0"/>
              </a:spcBef>
              <a:spcAft>
                <a:spcPct val="0"/>
              </a:spcAft>
              <a:buClrTx/>
              <a:buNone/>
              <a:defRPr/>
            </a:pPr>
            <a:r>
              <a:rPr lang="en-US" altLang="en-US" sz="3200" kern="0" dirty="0">
                <a:solidFill>
                  <a:srgbClr val="000066"/>
                </a:solidFill>
              </a:rPr>
              <a:t>Procedures and Program Implementation Staff</a:t>
            </a:r>
          </a:p>
          <a:p>
            <a:pPr lvl="0" algn="ctr" eaLnBrk="1" fontAlgn="base" hangingPunct="1">
              <a:spcBef>
                <a:spcPct val="0"/>
              </a:spcBef>
              <a:spcAft>
                <a:spcPct val="0"/>
              </a:spcAft>
              <a:buClrTx/>
              <a:buNone/>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Policy and Procedures</a:t>
            </a:r>
          </a:p>
        </p:txBody>
      </p:sp>
    </p:spTree>
    <p:extLst>
      <p:ext uri="{BB962C8B-B14F-4D97-AF65-F5344CB8AC3E}">
        <p14:creationId xmlns:p14="http://schemas.microsoft.com/office/powerpoint/2010/main" val="26156855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Incompetency Determinations</a:t>
            </a:r>
          </a:p>
        </p:txBody>
      </p:sp>
      <p:sp>
        <p:nvSpPr>
          <p:cNvPr id="4" name="Slide Number Placeholder 3"/>
          <p:cNvSpPr>
            <a:spLocks noGrp="1"/>
          </p:cNvSpPr>
          <p:nvPr>
            <p:ph type="sldNum" sz="quarter" idx="10"/>
          </p:nvPr>
        </p:nvSpPr>
        <p:spPr/>
        <p:txBody>
          <a:bodyPr/>
          <a:lstStyle/>
          <a:p>
            <a:fld id="{7C414AED-89CE-4A48-8B2B-1B3A5C68EA2A}" type="slidenum">
              <a:rPr lang="en-US" smtClean="0"/>
              <a:t>42</a:t>
            </a:fld>
            <a:endParaRPr lang="en-US" dirty="0"/>
          </a:p>
        </p:txBody>
      </p:sp>
      <p:sp>
        <p:nvSpPr>
          <p:cNvPr id="7" name="TextBox 1"/>
          <p:cNvSpPr txBox="1">
            <a:spLocks noChangeArrowheads="1"/>
          </p:cNvSpPr>
          <p:nvPr/>
        </p:nvSpPr>
        <p:spPr bwMode="auto">
          <a:xfrm>
            <a:off x="569344" y="2546013"/>
            <a:ext cx="114990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Angela Hiller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Manual Editor</a:t>
            </a:r>
          </a:p>
        </p:txBody>
      </p:sp>
    </p:spTree>
    <p:extLst>
      <p:ext uri="{BB962C8B-B14F-4D97-AF65-F5344CB8AC3E}">
        <p14:creationId xmlns:p14="http://schemas.microsoft.com/office/powerpoint/2010/main" val="32606656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2A9A-9066-4198-94DE-A4AF19C132F4}"/>
              </a:ext>
            </a:extLst>
          </p:cNvPr>
          <p:cNvSpPr>
            <a:spLocks noGrp="1"/>
          </p:cNvSpPr>
          <p:nvPr>
            <p:ph type="title"/>
          </p:nvPr>
        </p:nvSpPr>
        <p:spPr/>
        <p:txBody>
          <a:bodyPr/>
          <a:lstStyle/>
          <a:p>
            <a:r>
              <a:rPr lang="en-US" dirty="0"/>
              <a:t>Incompetency Determinations</a:t>
            </a:r>
          </a:p>
        </p:txBody>
      </p:sp>
      <p:sp>
        <p:nvSpPr>
          <p:cNvPr id="3" name="Content Placeholder 2">
            <a:extLst>
              <a:ext uri="{FF2B5EF4-FFF2-40B4-BE49-F238E27FC236}">
                <a16:creationId xmlns:a16="http://schemas.microsoft.com/office/drawing/2014/main" id="{8FD71533-DDA0-4A0B-BA96-42445A752ACD}"/>
              </a:ext>
            </a:extLst>
          </p:cNvPr>
          <p:cNvSpPr>
            <a:spLocks noGrp="1"/>
          </p:cNvSpPr>
          <p:nvPr>
            <p:ph idx="1"/>
          </p:nvPr>
        </p:nvSpPr>
        <p:spPr/>
        <p:txBody>
          <a:bodyPr/>
          <a:lstStyle/>
          <a:p>
            <a:r>
              <a:rPr lang="en-US" dirty="0"/>
              <a:t>Collaborative project</a:t>
            </a:r>
          </a:p>
          <a:p>
            <a:pPr lvl="1"/>
            <a:r>
              <a:rPr lang="en-US" dirty="0"/>
              <a:t>Compensation Service</a:t>
            </a:r>
          </a:p>
          <a:p>
            <a:pPr lvl="1"/>
            <a:r>
              <a:rPr lang="en-US" dirty="0"/>
              <a:t>Southeast District</a:t>
            </a:r>
          </a:p>
          <a:p>
            <a:pPr lvl="1"/>
            <a:r>
              <a:rPr lang="en-US" dirty="0"/>
              <a:t>Fiduciary Service</a:t>
            </a:r>
          </a:p>
          <a:p>
            <a:endParaRPr lang="en-US" dirty="0"/>
          </a:p>
          <a:p>
            <a:r>
              <a:rPr lang="en-US" dirty="0"/>
              <a:t>Goals</a:t>
            </a:r>
          </a:p>
          <a:p>
            <a:pPr lvl="1"/>
            <a:r>
              <a:rPr lang="en-US" dirty="0"/>
              <a:t>Identify problem areas</a:t>
            </a:r>
          </a:p>
          <a:p>
            <a:pPr lvl="1"/>
            <a:r>
              <a:rPr lang="en-US" dirty="0"/>
              <a:t>Identify and implement solutions</a:t>
            </a:r>
          </a:p>
          <a:p>
            <a:pPr lvl="2"/>
            <a:r>
              <a:rPr lang="en-US" dirty="0"/>
              <a:t>Short-term</a:t>
            </a:r>
          </a:p>
          <a:p>
            <a:pPr lvl="2"/>
            <a:r>
              <a:rPr lang="en-US" dirty="0"/>
              <a:t>Long-term</a:t>
            </a:r>
          </a:p>
        </p:txBody>
      </p:sp>
      <p:sp>
        <p:nvSpPr>
          <p:cNvPr id="4" name="Slide Number Placeholder 3">
            <a:extLst>
              <a:ext uri="{FF2B5EF4-FFF2-40B4-BE49-F238E27FC236}">
                <a16:creationId xmlns:a16="http://schemas.microsoft.com/office/drawing/2014/main" id="{F03CE8B3-810E-481E-BBEE-5E7488F843A8}"/>
              </a:ext>
            </a:extLst>
          </p:cNvPr>
          <p:cNvSpPr>
            <a:spLocks noGrp="1"/>
          </p:cNvSpPr>
          <p:nvPr>
            <p:ph type="sldNum" sz="quarter" idx="10"/>
          </p:nvPr>
        </p:nvSpPr>
        <p:spPr/>
        <p:txBody>
          <a:bodyPr/>
          <a:lstStyle/>
          <a:p>
            <a:fld id="{7C414AED-89CE-4A48-8B2B-1B3A5C68EA2A}" type="slidenum">
              <a:rPr lang="en-US" smtClean="0"/>
              <a:t>43</a:t>
            </a:fld>
            <a:endParaRPr lang="en-US" dirty="0"/>
          </a:p>
        </p:txBody>
      </p:sp>
    </p:spTree>
    <p:extLst>
      <p:ext uri="{BB962C8B-B14F-4D97-AF65-F5344CB8AC3E}">
        <p14:creationId xmlns:p14="http://schemas.microsoft.com/office/powerpoint/2010/main" val="1476943142"/>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Incompetency Determinations</a:t>
            </a:r>
          </a:p>
        </p:txBody>
      </p:sp>
      <p:sp>
        <p:nvSpPr>
          <p:cNvPr id="3" name="Content Placeholder 2"/>
          <p:cNvSpPr>
            <a:spLocks noGrp="1"/>
          </p:cNvSpPr>
          <p:nvPr>
            <p:ph idx="1"/>
          </p:nvPr>
        </p:nvSpPr>
        <p:spPr>
          <a:xfrm>
            <a:off x="847164" y="1589518"/>
            <a:ext cx="11205135" cy="4691641"/>
          </a:xfrm>
        </p:spPr>
        <p:txBody>
          <a:bodyPr/>
          <a:lstStyle/>
          <a:p>
            <a:r>
              <a:rPr lang="en-US" dirty="0"/>
              <a:t>Communicating &amp; Maintaining Control between Fid Hubs and VSCs</a:t>
            </a:r>
          </a:p>
          <a:p>
            <a:pPr lvl="1"/>
            <a:r>
              <a:rPr lang="en-US" dirty="0"/>
              <a:t>Currently rely on </a:t>
            </a:r>
          </a:p>
          <a:p>
            <a:pPr lvl="2"/>
            <a:r>
              <a:rPr lang="en-US" dirty="0"/>
              <a:t>EPs</a:t>
            </a:r>
          </a:p>
          <a:p>
            <a:pPr lvl="2"/>
            <a:r>
              <a:rPr lang="en-US" dirty="0"/>
              <a:t>Emails</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44</a:t>
            </a:fld>
            <a:endParaRPr lang="en-US" dirty="0"/>
          </a:p>
        </p:txBody>
      </p:sp>
    </p:spTree>
    <p:extLst>
      <p:ext uri="{BB962C8B-B14F-4D97-AF65-F5344CB8AC3E}">
        <p14:creationId xmlns:p14="http://schemas.microsoft.com/office/powerpoint/2010/main" val="3396410738"/>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Incompetency Determinations</a:t>
            </a:r>
          </a:p>
        </p:txBody>
      </p:sp>
      <p:sp>
        <p:nvSpPr>
          <p:cNvPr id="3" name="Content Placeholder 2"/>
          <p:cNvSpPr>
            <a:spLocks noGrp="1"/>
          </p:cNvSpPr>
          <p:nvPr>
            <p:ph idx="1"/>
          </p:nvPr>
        </p:nvSpPr>
        <p:spPr/>
        <p:txBody>
          <a:bodyPr/>
          <a:lstStyle/>
          <a:p>
            <a:r>
              <a:rPr lang="en-US" dirty="0"/>
              <a:t>Ensure Proposal Process is Complete</a:t>
            </a:r>
          </a:p>
          <a:p>
            <a:pPr lvl="1"/>
            <a:r>
              <a:rPr lang="en-US" i="1" dirty="0"/>
              <a:t>Brady Bill </a:t>
            </a:r>
            <a:r>
              <a:rPr lang="en-US" dirty="0"/>
              <a:t>notification documentation (M21-1 III.v.9.B.3)</a:t>
            </a:r>
          </a:p>
          <a:p>
            <a:pPr lvl="2"/>
            <a:r>
              <a:rPr lang="en-US" dirty="0"/>
              <a:t>Letter uploaded</a:t>
            </a:r>
          </a:p>
          <a:p>
            <a:pPr lvl="2"/>
            <a:r>
              <a:rPr lang="en-US" i="1" dirty="0"/>
              <a:t>VA Form 27-0820</a:t>
            </a:r>
            <a:r>
              <a:rPr lang="en-US" dirty="0"/>
              <a:t> documenting phone call</a:t>
            </a:r>
          </a:p>
          <a:p>
            <a:pPr lvl="3"/>
            <a:r>
              <a:rPr lang="en-US" dirty="0"/>
              <a:t>Successful</a:t>
            </a:r>
          </a:p>
          <a:p>
            <a:pPr lvl="3"/>
            <a:r>
              <a:rPr lang="en-US" dirty="0"/>
              <a:t>Unsuccessful</a:t>
            </a:r>
          </a:p>
          <a:p>
            <a:pPr marL="1371600" lvl="3" indent="0">
              <a:buNone/>
            </a:pPr>
            <a:endParaRPr lang="en-US" sz="1000" dirty="0"/>
          </a:p>
          <a:p>
            <a:pPr lvl="1"/>
            <a:r>
              <a:rPr lang="en-US" dirty="0"/>
              <a:t>Auto-establishment of EP 590</a:t>
            </a:r>
          </a:p>
          <a:p>
            <a:pPr lvl="2"/>
            <a:r>
              <a:rPr lang="en-US" dirty="0"/>
              <a:t>Ensure it occurs</a:t>
            </a:r>
          </a:p>
          <a:p>
            <a:pPr lvl="2"/>
            <a:r>
              <a:rPr lang="en-US" dirty="0"/>
              <a:t>Ensure proper payee</a:t>
            </a:r>
          </a:p>
          <a:p>
            <a:pPr lvl="3"/>
            <a:r>
              <a:rPr lang="en-US" dirty="0"/>
              <a:t>Problems resolved with VBMS 16.1 released February 2019</a:t>
            </a:r>
          </a:p>
          <a:p>
            <a:pPr lvl="2"/>
            <a:r>
              <a:rPr lang="en-US" dirty="0"/>
              <a:t>Future state: auto-establishing of BFFS work item based on EP 590</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45</a:t>
            </a:fld>
            <a:endParaRPr lang="en-US" dirty="0"/>
          </a:p>
        </p:txBody>
      </p:sp>
    </p:spTree>
    <p:extLst>
      <p:ext uri="{BB962C8B-B14F-4D97-AF65-F5344CB8AC3E}">
        <p14:creationId xmlns:p14="http://schemas.microsoft.com/office/powerpoint/2010/main" val="858519211"/>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Incompetency Determinations</a:t>
            </a:r>
          </a:p>
        </p:txBody>
      </p:sp>
      <p:sp>
        <p:nvSpPr>
          <p:cNvPr id="3" name="Content Placeholder 2"/>
          <p:cNvSpPr>
            <a:spLocks noGrp="1"/>
          </p:cNvSpPr>
          <p:nvPr>
            <p:ph idx="1"/>
          </p:nvPr>
        </p:nvSpPr>
        <p:spPr/>
        <p:txBody>
          <a:bodyPr/>
          <a:lstStyle/>
          <a:p>
            <a:r>
              <a:rPr lang="en-US" dirty="0"/>
              <a:t>Withdrawing Incompetency Proposals</a:t>
            </a:r>
          </a:p>
          <a:p>
            <a:pPr lvl="1"/>
            <a:r>
              <a:rPr lang="en-US" dirty="0"/>
              <a:t>Final rating at RO</a:t>
            </a:r>
          </a:p>
          <a:p>
            <a:pPr lvl="1"/>
            <a:r>
              <a:rPr lang="en-US" dirty="0"/>
              <a:t>Release withheld retro benefits</a:t>
            </a:r>
          </a:p>
          <a:p>
            <a:pPr lvl="2"/>
            <a:r>
              <a:rPr lang="en-US" dirty="0"/>
              <a:t>III.v.9.B.2.b</a:t>
            </a:r>
          </a:p>
          <a:p>
            <a:pPr lvl="2"/>
            <a:r>
              <a:rPr lang="en-US" dirty="0"/>
              <a:t>III.v.9.B.3.i</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4085097640"/>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Incompetency Determinations</a:t>
            </a:r>
          </a:p>
        </p:txBody>
      </p:sp>
      <p:sp>
        <p:nvSpPr>
          <p:cNvPr id="3" name="Content Placeholder 2"/>
          <p:cNvSpPr>
            <a:spLocks noGrp="1"/>
          </p:cNvSpPr>
          <p:nvPr>
            <p:ph idx="1"/>
          </p:nvPr>
        </p:nvSpPr>
        <p:spPr/>
        <p:txBody>
          <a:bodyPr/>
          <a:lstStyle/>
          <a:p>
            <a:r>
              <a:rPr lang="en-US" dirty="0"/>
              <a:t>Restoration of Competency</a:t>
            </a:r>
          </a:p>
          <a:p>
            <a:pPr lvl="1"/>
            <a:r>
              <a:rPr lang="en-US" dirty="0"/>
              <a:t>Evidentiary Burden</a:t>
            </a:r>
          </a:p>
          <a:p>
            <a:pPr lvl="2"/>
            <a:r>
              <a:rPr lang="en-US" dirty="0"/>
              <a:t>38 CFR 3.353(b)(3)</a:t>
            </a:r>
          </a:p>
          <a:p>
            <a:pPr lvl="2"/>
            <a:r>
              <a:rPr lang="en-US" dirty="0"/>
              <a:t>Medical evidence not </a:t>
            </a:r>
            <a:r>
              <a:rPr lang="en-US" i="1" dirty="0"/>
              <a:t>required—</a:t>
            </a:r>
            <a:r>
              <a:rPr lang="en-US" dirty="0"/>
              <a:t>based on </a:t>
            </a:r>
            <a:r>
              <a:rPr lang="en-US" i="1" dirty="0"/>
              <a:t>all evidence</a:t>
            </a:r>
          </a:p>
          <a:p>
            <a:pPr lvl="2"/>
            <a:r>
              <a:rPr lang="en-US" i="1" dirty="0"/>
              <a:t>Reasonable doubt resolved in favor of competency</a:t>
            </a:r>
          </a:p>
          <a:p>
            <a:pPr lvl="2"/>
            <a:r>
              <a:rPr lang="en-US" dirty="0"/>
              <a:t>Field examinations may be sufficient to restore competency without exam</a:t>
            </a:r>
          </a:p>
          <a:p>
            <a:pPr lvl="3"/>
            <a:r>
              <a:rPr lang="en-US" dirty="0"/>
              <a:t>Do not routinely request examination</a:t>
            </a:r>
          </a:p>
          <a:p>
            <a:pPr lvl="3"/>
            <a:r>
              <a:rPr lang="en-US" dirty="0"/>
              <a:t>M21-1 III.iv.8.A.4.d</a:t>
            </a:r>
          </a:p>
          <a:p>
            <a:pPr marL="1371600" lvl="3" indent="0">
              <a:buNone/>
            </a:pPr>
            <a:endParaRPr lang="en-US" sz="1000" dirty="0"/>
          </a:p>
          <a:p>
            <a:pPr lvl="1"/>
            <a:r>
              <a:rPr lang="en-US" dirty="0"/>
              <a:t>Updates to NICS database</a:t>
            </a:r>
          </a:p>
          <a:p>
            <a:pPr lvl="2"/>
            <a:r>
              <a:rPr lang="en-US" dirty="0"/>
              <a:t>M21-1 III.v.9.B.4.d &amp; III.v.9.B.6.a were updated (November 2018), and this process is now automated</a:t>
            </a:r>
          </a:p>
        </p:txBody>
      </p:sp>
      <p:sp>
        <p:nvSpPr>
          <p:cNvPr id="4" name="Slide Number Placeholder 3"/>
          <p:cNvSpPr>
            <a:spLocks noGrp="1"/>
          </p:cNvSpPr>
          <p:nvPr>
            <p:ph type="sldNum" sz="quarter" idx="10"/>
          </p:nvPr>
        </p:nvSpPr>
        <p:spPr/>
        <p:txBody>
          <a:bodyPr/>
          <a:lstStyle/>
          <a:p>
            <a:fld id="{7C414AED-89CE-4A48-8B2B-1B3A5C68EA2A}" type="slidenum">
              <a:rPr lang="en-US" smtClean="0"/>
              <a:t>47</a:t>
            </a:fld>
            <a:endParaRPr lang="en-US" dirty="0"/>
          </a:p>
        </p:txBody>
      </p:sp>
    </p:spTree>
    <p:extLst>
      <p:ext uri="{BB962C8B-B14F-4D97-AF65-F5344CB8AC3E}">
        <p14:creationId xmlns:p14="http://schemas.microsoft.com/office/powerpoint/2010/main" val="1851754520"/>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Incompetency Determinations</a:t>
            </a:r>
          </a:p>
        </p:txBody>
      </p:sp>
      <p:sp>
        <p:nvSpPr>
          <p:cNvPr id="3" name="Content Placeholder 2"/>
          <p:cNvSpPr>
            <a:spLocks noGrp="1"/>
          </p:cNvSpPr>
          <p:nvPr>
            <p:ph idx="1"/>
          </p:nvPr>
        </p:nvSpPr>
        <p:spPr>
          <a:xfrm>
            <a:off x="847165" y="1589518"/>
            <a:ext cx="10945906" cy="4766832"/>
          </a:xfrm>
        </p:spPr>
        <p:txBody>
          <a:bodyPr/>
          <a:lstStyle/>
          <a:p>
            <a:r>
              <a:rPr lang="en-US" dirty="0"/>
              <a:t>Additional Information/Training</a:t>
            </a:r>
          </a:p>
          <a:p>
            <a:pPr marL="0" indent="0">
              <a:buNone/>
            </a:pPr>
            <a:endParaRPr lang="en-US" sz="800" dirty="0"/>
          </a:p>
          <a:p>
            <a:pPr lvl="1"/>
            <a:r>
              <a:rPr lang="en-US" dirty="0"/>
              <a:t>Fiduciary End Products and Processing Notification (TMS 4437812) in the VBA Learning Catalog</a:t>
            </a:r>
          </a:p>
          <a:p>
            <a:pPr marL="457200" lvl="1" indent="0">
              <a:buNone/>
            </a:pPr>
            <a:endParaRPr lang="en-US" sz="800" dirty="0"/>
          </a:p>
          <a:p>
            <a:pPr lvl="2"/>
            <a:r>
              <a:rPr lang="en-US" dirty="0"/>
              <a:t>This training aims to teach the learner to:</a:t>
            </a:r>
          </a:p>
          <a:p>
            <a:pPr marL="914400" lvl="2" indent="0">
              <a:buNone/>
            </a:pPr>
            <a:endParaRPr lang="en-US" sz="500" dirty="0"/>
          </a:p>
          <a:p>
            <a:pPr marL="1431925" lvl="1" indent="-450850">
              <a:buFont typeface="Wingdings" panose="05000000000000000000" pitchFamily="2" charset="2"/>
              <a:buChar char="v"/>
            </a:pPr>
            <a:r>
              <a:rPr lang="en-US" sz="2000" dirty="0"/>
              <a:t>Understand how EP controls affect claim management, productivity, and staffing,</a:t>
            </a:r>
          </a:p>
          <a:p>
            <a:pPr marL="981075" lvl="1" indent="0">
              <a:buNone/>
            </a:pPr>
            <a:endParaRPr lang="en-US" sz="500" dirty="0"/>
          </a:p>
          <a:p>
            <a:pPr marL="1431925" lvl="1" indent="-450850">
              <a:buFont typeface="Wingdings" panose="05000000000000000000" pitchFamily="2" charset="2"/>
              <a:buChar char="v"/>
            </a:pPr>
            <a:r>
              <a:rPr lang="en-US" sz="2000" dirty="0"/>
              <a:t>Identify EPs and responsibilities associated with fiduciary promulgation activities,</a:t>
            </a:r>
          </a:p>
          <a:p>
            <a:pPr marL="981075" lvl="1" indent="0">
              <a:buNone/>
            </a:pPr>
            <a:endParaRPr lang="en-US" sz="500" dirty="0"/>
          </a:p>
          <a:p>
            <a:pPr marL="1431925" lvl="1" indent="-450850">
              <a:buFont typeface="Wingdings" panose="05000000000000000000" pitchFamily="2" charset="2"/>
              <a:buChar char="v"/>
            </a:pPr>
            <a:r>
              <a:rPr lang="en-US" sz="2000" dirty="0"/>
              <a:t>Understand the proper date of claim for fiduciary EP’s,</a:t>
            </a:r>
          </a:p>
          <a:p>
            <a:pPr marL="981075" lvl="1" indent="0">
              <a:buNone/>
            </a:pPr>
            <a:endParaRPr lang="en-US" sz="500" dirty="0"/>
          </a:p>
          <a:p>
            <a:pPr marL="1431925" lvl="1" indent="-450850">
              <a:buFont typeface="Wingdings" panose="05000000000000000000" pitchFamily="2" charset="2"/>
              <a:buChar char="v"/>
            </a:pPr>
            <a:r>
              <a:rPr lang="en-US" sz="2000" dirty="0"/>
              <a:t>Identify situations requiring jurisdictional transfers,</a:t>
            </a:r>
          </a:p>
          <a:p>
            <a:pPr marL="981075" lvl="1" indent="0">
              <a:buNone/>
            </a:pPr>
            <a:endParaRPr lang="en-US" sz="500" dirty="0"/>
          </a:p>
          <a:p>
            <a:pPr marL="1431925" lvl="1" indent="-450850">
              <a:buFont typeface="Wingdings" panose="05000000000000000000" pitchFamily="2" charset="2"/>
              <a:buChar char="v"/>
            </a:pPr>
            <a:r>
              <a:rPr lang="en-US" sz="2000" dirty="0"/>
              <a:t>List the situations that are excluded from fiduciary processing, and</a:t>
            </a:r>
          </a:p>
          <a:p>
            <a:pPr marL="981075" lvl="1" indent="0">
              <a:buNone/>
            </a:pPr>
            <a:endParaRPr lang="en-US" sz="500" dirty="0"/>
          </a:p>
          <a:p>
            <a:pPr marL="1431925" lvl="1" indent="-450850">
              <a:buFont typeface="Wingdings" panose="05000000000000000000" pitchFamily="2" charset="2"/>
              <a:buChar char="v"/>
            </a:pPr>
            <a:r>
              <a:rPr lang="en-US" sz="2000" dirty="0"/>
              <a:t>Understanding the basic processing of judicial determinations</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48</a:t>
            </a:fld>
            <a:endParaRPr lang="en-US" dirty="0"/>
          </a:p>
        </p:txBody>
      </p:sp>
    </p:spTree>
    <p:extLst>
      <p:ext uri="{BB962C8B-B14F-4D97-AF65-F5344CB8AC3E}">
        <p14:creationId xmlns:p14="http://schemas.microsoft.com/office/powerpoint/2010/main" val="4231087818"/>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Propriety of Providing Notice by Telephone</a:t>
            </a:r>
          </a:p>
        </p:txBody>
      </p:sp>
      <p:sp>
        <p:nvSpPr>
          <p:cNvPr id="4" name="Slide Number Placeholder 3"/>
          <p:cNvSpPr>
            <a:spLocks noGrp="1"/>
          </p:cNvSpPr>
          <p:nvPr>
            <p:ph type="sldNum" sz="quarter" idx="10"/>
          </p:nvPr>
        </p:nvSpPr>
        <p:spPr/>
        <p:txBody>
          <a:bodyPr/>
          <a:lstStyle/>
          <a:p>
            <a:fld id="{7C414AED-89CE-4A48-8B2B-1B3A5C68EA2A}" type="slidenum">
              <a:rPr lang="en-US" smtClean="0"/>
              <a:t>49</a:t>
            </a:fld>
            <a:endParaRPr lang="en-US" dirty="0"/>
          </a:p>
        </p:txBody>
      </p:sp>
      <p:sp>
        <p:nvSpPr>
          <p:cNvPr id="7" name="TextBox 1"/>
          <p:cNvSpPr txBox="1">
            <a:spLocks noChangeArrowheads="1"/>
          </p:cNvSpPr>
          <p:nvPr/>
        </p:nvSpPr>
        <p:spPr bwMode="auto">
          <a:xfrm>
            <a:off x="569344" y="2546013"/>
            <a:ext cx="114990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Kim Tibbitts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Manual Editor</a:t>
            </a:r>
          </a:p>
        </p:txBody>
      </p:sp>
    </p:spTree>
    <p:extLst>
      <p:ext uri="{BB962C8B-B14F-4D97-AF65-F5344CB8AC3E}">
        <p14:creationId xmlns:p14="http://schemas.microsoft.com/office/powerpoint/2010/main" val="26942723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CA10-CF50-437D-80D2-C581B029B605}"/>
              </a:ext>
            </a:extLst>
          </p:cNvPr>
          <p:cNvSpPr>
            <a:spLocks noGrp="1"/>
          </p:cNvSpPr>
          <p:nvPr>
            <p:ph type="title"/>
          </p:nvPr>
        </p:nvSpPr>
        <p:spPr/>
        <p:txBody>
          <a:bodyPr/>
          <a:lstStyle/>
          <a:p>
            <a:r>
              <a:rPr lang="en-US" dirty="0"/>
              <a:t>QUIZ – April 2019 Topics – QUIZ</a:t>
            </a:r>
          </a:p>
        </p:txBody>
      </p:sp>
      <p:sp>
        <p:nvSpPr>
          <p:cNvPr id="4" name="Slide Number Placeholder 3">
            <a:extLst>
              <a:ext uri="{FF2B5EF4-FFF2-40B4-BE49-F238E27FC236}">
                <a16:creationId xmlns:a16="http://schemas.microsoft.com/office/drawing/2014/main" id="{39F6C3AB-3403-4241-A299-2892C24A8CF8}"/>
              </a:ext>
            </a:extLst>
          </p:cNvPr>
          <p:cNvSpPr>
            <a:spLocks noGrp="1"/>
          </p:cNvSpPr>
          <p:nvPr>
            <p:ph type="sldNum" sz="quarter" idx="10"/>
          </p:nvPr>
        </p:nvSpPr>
        <p:spPr/>
        <p:txBody>
          <a:bodyPr/>
          <a:lstStyle/>
          <a:p>
            <a:fld id="{7C414AED-89CE-4A48-8B2B-1B3A5C68EA2A}" type="slidenum">
              <a:rPr lang="en-US" smtClean="0"/>
              <a:t>5</a:t>
            </a:fld>
            <a:endParaRPr lang="en-US" dirty="0"/>
          </a:p>
        </p:txBody>
      </p:sp>
      <p:pic>
        <p:nvPicPr>
          <p:cNvPr id="3" name="Picture 2">
            <a:extLst>
              <a:ext uri="{FF2B5EF4-FFF2-40B4-BE49-F238E27FC236}">
                <a16:creationId xmlns:a16="http://schemas.microsoft.com/office/drawing/2014/main" id="{7346C093-41FB-48EA-9371-BCA96D68AFC8}"/>
              </a:ext>
            </a:extLst>
          </p:cNvPr>
          <p:cNvPicPr>
            <a:picLocks noChangeAspect="1"/>
          </p:cNvPicPr>
          <p:nvPr/>
        </p:nvPicPr>
        <p:blipFill>
          <a:blip r:embed="rId2"/>
          <a:stretch>
            <a:fillRect/>
          </a:stretch>
        </p:blipFill>
        <p:spPr>
          <a:xfrm>
            <a:off x="4045789" y="1374248"/>
            <a:ext cx="5495026" cy="5006777"/>
          </a:xfrm>
          <a:prstGeom prst="rect">
            <a:avLst/>
          </a:prstGeom>
        </p:spPr>
      </p:pic>
    </p:spTree>
    <p:extLst>
      <p:ext uri="{BB962C8B-B14F-4D97-AF65-F5344CB8AC3E}">
        <p14:creationId xmlns:p14="http://schemas.microsoft.com/office/powerpoint/2010/main" val="2748290709"/>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FBBA-ED85-4960-8CF6-FAF510C2F80B}"/>
              </a:ext>
            </a:extLst>
          </p:cNvPr>
          <p:cNvSpPr>
            <a:spLocks noGrp="1"/>
          </p:cNvSpPr>
          <p:nvPr>
            <p:ph type="title"/>
          </p:nvPr>
        </p:nvSpPr>
        <p:spPr/>
        <p:txBody>
          <a:bodyPr/>
          <a:lstStyle/>
          <a:p>
            <a:r>
              <a:rPr lang="en-US" dirty="0"/>
              <a:t>Propriety of Providing Notice by Telephone</a:t>
            </a:r>
          </a:p>
        </p:txBody>
      </p:sp>
      <p:sp>
        <p:nvSpPr>
          <p:cNvPr id="3" name="Content Placeholder 2">
            <a:extLst>
              <a:ext uri="{FF2B5EF4-FFF2-40B4-BE49-F238E27FC236}">
                <a16:creationId xmlns:a16="http://schemas.microsoft.com/office/drawing/2014/main" id="{1E60C455-7E2C-46E5-8DC2-DAC373EBED40}"/>
              </a:ext>
            </a:extLst>
          </p:cNvPr>
          <p:cNvSpPr>
            <a:spLocks noGrp="1"/>
          </p:cNvSpPr>
          <p:nvPr>
            <p:ph idx="1"/>
          </p:nvPr>
        </p:nvSpPr>
        <p:spPr>
          <a:xfrm>
            <a:off x="847165" y="1589518"/>
            <a:ext cx="11114986" cy="4691641"/>
          </a:xfrm>
        </p:spPr>
        <p:txBody>
          <a:bodyPr/>
          <a:lstStyle/>
          <a:p>
            <a:r>
              <a:rPr lang="en-US" dirty="0"/>
              <a:t>Recent updates to III.iii.5.K clarify the circumstance under which it is appropriate to notify a Veteran of a VA decision by telephone:</a:t>
            </a:r>
          </a:p>
          <a:p>
            <a:pPr marL="0" indent="0">
              <a:buNone/>
            </a:pPr>
            <a:endParaRPr lang="en-US" sz="1000" dirty="0"/>
          </a:p>
          <a:p>
            <a:pPr lvl="1"/>
            <a:r>
              <a:rPr lang="en-US" dirty="0"/>
              <a:t>Veteran fails to return VA Form 21-0538, </a:t>
            </a:r>
            <a:r>
              <a:rPr lang="en-US" i="1" dirty="0"/>
              <a:t>Mandatory Status of Dependents</a:t>
            </a:r>
          </a:p>
          <a:p>
            <a:pPr marL="457200" lvl="1" indent="0">
              <a:buNone/>
            </a:pPr>
            <a:endParaRPr lang="en-US" sz="800" dirty="0"/>
          </a:p>
          <a:p>
            <a:pPr lvl="1"/>
            <a:r>
              <a:rPr lang="en-US" dirty="0"/>
              <a:t>Claims processor calls Veteran and obtains all the information that         VA Form 21-0538 requires, and</a:t>
            </a:r>
          </a:p>
          <a:p>
            <a:pPr marL="457200" lvl="1" indent="0">
              <a:buNone/>
            </a:pPr>
            <a:endParaRPr lang="en-US" sz="800" dirty="0"/>
          </a:p>
          <a:p>
            <a:pPr lvl="1"/>
            <a:r>
              <a:rPr lang="en-US" dirty="0"/>
              <a:t>the information the Veteran provides requires no adjustment to         his/her award</a:t>
            </a:r>
          </a:p>
          <a:p>
            <a:endParaRPr lang="en-US" dirty="0"/>
          </a:p>
        </p:txBody>
      </p:sp>
      <p:sp>
        <p:nvSpPr>
          <p:cNvPr id="4" name="Slide Number Placeholder 3">
            <a:extLst>
              <a:ext uri="{FF2B5EF4-FFF2-40B4-BE49-F238E27FC236}">
                <a16:creationId xmlns:a16="http://schemas.microsoft.com/office/drawing/2014/main" id="{3A97D429-9F61-47ED-9AEF-710BBBECC292}"/>
              </a:ext>
            </a:extLst>
          </p:cNvPr>
          <p:cNvSpPr>
            <a:spLocks noGrp="1"/>
          </p:cNvSpPr>
          <p:nvPr>
            <p:ph type="sldNum" sz="quarter" idx="10"/>
          </p:nvPr>
        </p:nvSpPr>
        <p:spPr/>
        <p:txBody>
          <a:bodyPr/>
          <a:lstStyle/>
          <a:p>
            <a:fld id="{7C414AED-89CE-4A48-8B2B-1B3A5C68EA2A}" type="slidenum">
              <a:rPr lang="en-US" smtClean="0"/>
              <a:t>50</a:t>
            </a:fld>
            <a:endParaRPr lang="en-US" dirty="0"/>
          </a:p>
        </p:txBody>
      </p:sp>
    </p:spTree>
    <p:extLst>
      <p:ext uri="{BB962C8B-B14F-4D97-AF65-F5344CB8AC3E}">
        <p14:creationId xmlns:p14="http://schemas.microsoft.com/office/powerpoint/2010/main" val="183863503"/>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75CA-30DE-462D-8FA6-902E37D083E7}"/>
              </a:ext>
            </a:extLst>
          </p:cNvPr>
          <p:cNvSpPr>
            <a:spLocks noGrp="1"/>
          </p:cNvSpPr>
          <p:nvPr>
            <p:ph type="title"/>
          </p:nvPr>
        </p:nvSpPr>
        <p:spPr/>
        <p:txBody>
          <a:bodyPr/>
          <a:lstStyle/>
          <a:p>
            <a:r>
              <a:rPr lang="en-US" dirty="0"/>
              <a:t>Propriety of Providing Notice by Telephone</a:t>
            </a:r>
          </a:p>
        </p:txBody>
      </p:sp>
      <p:sp>
        <p:nvSpPr>
          <p:cNvPr id="3" name="Content Placeholder 2">
            <a:extLst>
              <a:ext uri="{FF2B5EF4-FFF2-40B4-BE49-F238E27FC236}">
                <a16:creationId xmlns:a16="http://schemas.microsoft.com/office/drawing/2014/main" id="{6ADF4EC9-2077-4F67-9760-12F613EE06D6}"/>
              </a:ext>
            </a:extLst>
          </p:cNvPr>
          <p:cNvSpPr>
            <a:spLocks noGrp="1"/>
          </p:cNvSpPr>
          <p:nvPr>
            <p:ph idx="1"/>
          </p:nvPr>
        </p:nvSpPr>
        <p:spPr/>
        <p:txBody>
          <a:bodyPr/>
          <a:lstStyle/>
          <a:p>
            <a:r>
              <a:rPr lang="en-US" b="1" i="1" dirty="0">
                <a:effectLst>
                  <a:outerShdw blurRad="38100" dist="38100" dir="2700000" algn="tl">
                    <a:srgbClr val="000000">
                      <a:alpha val="43137"/>
                    </a:srgbClr>
                  </a:outerShdw>
                </a:effectLst>
              </a:rPr>
              <a:t>Important:</a:t>
            </a:r>
          </a:p>
          <a:p>
            <a:pPr marL="0" indent="0">
              <a:buNone/>
            </a:pPr>
            <a:endParaRPr lang="en-US" sz="1000" b="1" i="1" dirty="0">
              <a:effectLst>
                <a:outerShdw blurRad="38100" dist="38100" dir="2700000" algn="tl">
                  <a:srgbClr val="000000">
                    <a:alpha val="43137"/>
                  </a:srgbClr>
                </a:outerShdw>
              </a:effectLst>
            </a:endParaRPr>
          </a:p>
          <a:p>
            <a:pPr lvl="1"/>
            <a:r>
              <a:rPr lang="en-US" sz="2800" dirty="0"/>
              <a:t>Notification by telephone is </a:t>
            </a:r>
            <a:r>
              <a:rPr lang="en-US" sz="2800" b="1" i="1" dirty="0">
                <a:effectLst>
                  <a:outerShdw blurRad="38100" dist="38100" dir="2700000" algn="tl">
                    <a:srgbClr val="000000">
                      <a:alpha val="43137"/>
                    </a:srgbClr>
                  </a:outerShdw>
                </a:effectLst>
              </a:rPr>
              <a:t>not</a:t>
            </a:r>
            <a:r>
              <a:rPr lang="en-US" sz="2800" dirty="0"/>
              <a:t> appropriate once VA has issued a notice of proposed adverse action because the Veteran failed to return VA Form 21-0538</a:t>
            </a:r>
          </a:p>
        </p:txBody>
      </p:sp>
      <p:sp>
        <p:nvSpPr>
          <p:cNvPr id="4" name="Slide Number Placeholder 3">
            <a:extLst>
              <a:ext uri="{FF2B5EF4-FFF2-40B4-BE49-F238E27FC236}">
                <a16:creationId xmlns:a16="http://schemas.microsoft.com/office/drawing/2014/main" id="{6F6944BA-8796-4FD2-9468-F04A4208AD5A}"/>
              </a:ext>
            </a:extLst>
          </p:cNvPr>
          <p:cNvSpPr>
            <a:spLocks noGrp="1"/>
          </p:cNvSpPr>
          <p:nvPr>
            <p:ph type="sldNum" sz="quarter" idx="10"/>
          </p:nvPr>
        </p:nvSpPr>
        <p:spPr/>
        <p:txBody>
          <a:bodyPr/>
          <a:lstStyle/>
          <a:p>
            <a:fld id="{7C414AED-89CE-4A48-8B2B-1B3A5C68EA2A}" type="slidenum">
              <a:rPr lang="en-US" smtClean="0"/>
              <a:t>51</a:t>
            </a:fld>
            <a:endParaRPr lang="en-US" dirty="0"/>
          </a:p>
        </p:txBody>
      </p:sp>
    </p:spTree>
    <p:extLst>
      <p:ext uri="{BB962C8B-B14F-4D97-AF65-F5344CB8AC3E}">
        <p14:creationId xmlns:p14="http://schemas.microsoft.com/office/powerpoint/2010/main" val="3988398596"/>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VA Forms Information</a:t>
            </a:r>
          </a:p>
        </p:txBody>
      </p:sp>
      <p:sp>
        <p:nvSpPr>
          <p:cNvPr id="4" name="Slide Number Placeholder 3"/>
          <p:cNvSpPr>
            <a:spLocks noGrp="1"/>
          </p:cNvSpPr>
          <p:nvPr>
            <p:ph type="sldNum" sz="quarter" idx="10"/>
          </p:nvPr>
        </p:nvSpPr>
        <p:spPr/>
        <p:txBody>
          <a:bodyPr/>
          <a:lstStyle/>
          <a:p>
            <a:fld id="{7C414AED-89CE-4A48-8B2B-1B3A5C68EA2A}" type="slidenum">
              <a:rPr lang="en-US" smtClean="0"/>
              <a:t>52</a:t>
            </a:fld>
            <a:endParaRPr lang="en-US" dirty="0"/>
          </a:p>
        </p:txBody>
      </p:sp>
      <p:sp>
        <p:nvSpPr>
          <p:cNvPr id="7" name="TextBox 1"/>
          <p:cNvSpPr txBox="1">
            <a:spLocks noChangeArrowheads="1"/>
          </p:cNvSpPr>
          <p:nvPr/>
        </p:nvSpPr>
        <p:spPr bwMode="auto">
          <a:xfrm>
            <a:off x="692986" y="2490562"/>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Kayce White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Publication Control Officer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lvl="0" algn="ctr" eaLnBrk="1" fontAlgn="base" hangingPunct="1">
              <a:spcBef>
                <a:spcPct val="0"/>
              </a:spcBef>
              <a:spcAft>
                <a:spcPct val="0"/>
              </a:spcAft>
              <a:buClrTx/>
              <a:buNone/>
              <a:defRPr/>
            </a:pPr>
            <a:r>
              <a:rPr lang="en-US" altLang="en-US" sz="3200" kern="0" dirty="0">
                <a:solidFill>
                  <a:srgbClr val="000066"/>
                </a:solidFill>
              </a:rPr>
              <a:t>Part 3 Regulations and Forms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Staff</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4020301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4B7B-AF05-4410-8E80-F1CE0A836C9B}"/>
              </a:ext>
            </a:extLst>
          </p:cNvPr>
          <p:cNvSpPr>
            <a:spLocks noGrp="1"/>
          </p:cNvSpPr>
          <p:nvPr>
            <p:ph type="title"/>
          </p:nvPr>
        </p:nvSpPr>
        <p:spPr/>
        <p:txBody>
          <a:bodyPr/>
          <a:lstStyle/>
          <a:p>
            <a:r>
              <a:rPr lang="en-US" dirty="0"/>
              <a:t>Issue Date </a:t>
            </a:r>
            <a:r>
              <a:rPr lang="en-US" i="1" dirty="0"/>
              <a:t>vs</a:t>
            </a:r>
            <a:r>
              <a:rPr lang="en-US" dirty="0"/>
              <a:t> Revision Date</a:t>
            </a:r>
          </a:p>
        </p:txBody>
      </p:sp>
      <p:sp>
        <p:nvSpPr>
          <p:cNvPr id="4" name="Slide Number Placeholder 3">
            <a:extLst>
              <a:ext uri="{FF2B5EF4-FFF2-40B4-BE49-F238E27FC236}">
                <a16:creationId xmlns:a16="http://schemas.microsoft.com/office/drawing/2014/main" id="{4B58ADEE-AE4A-4036-8999-9DCE656EB43D}"/>
              </a:ext>
            </a:extLst>
          </p:cNvPr>
          <p:cNvSpPr>
            <a:spLocks noGrp="1"/>
          </p:cNvSpPr>
          <p:nvPr>
            <p:ph type="sldNum" sz="quarter" idx="10"/>
          </p:nvPr>
        </p:nvSpPr>
        <p:spPr/>
        <p:txBody>
          <a:bodyPr/>
          <a:lstStyle/>
          <a:p>
            <a:fld id="{7C414AED-89CE-4A48-8B2B-1B3A5C68EA2A}" type="slidenum">
              <a:rPr lang="en-US" smtClean="0"/>
              <a:t>53</a:t>
            </a:fld>
            <a:endParaRPr lang="en-US" dirty="0"/>
          </a:p>
        </p:txBody>
      </p:sp>
      <p:pic>
        <p:nvPicPr>
          <p:cNvPr id="5" name="Picture 4">
            <a:extLst>
              <a:ext uri="{FF2B5EF4-FFF2-40B4-BE49-F238E27FC236}">
                <a16:creationId xmlns:a16="http://schemas.microsoft.com/office/drawing/2014/main" id="{00114F95-4876-44CC-88F5-11002F75574F}"/>
              </a:ext>
            </a:extLst>
          </p:cNvPr>
          <p:cNvPicPr>
            <a:picLocks noChangeAspect="1"/>
          </p:cNvPicPr>
          <p:nvPr/>
        </p:nvPicPr>
        <p:blipFill>
          <a:blip r:embed="rId2"/>
          <a:stretch>
            <a:fillRect/>
          </a:stretch>
        </p:blipFill>
        <p:spPr>
          <a:xfrm>
            <a:off x="552091" y="1354347"/>
            <a:ext cx="11587930" cy="5002003"/>
          </a:xfrm>
          <a:prstGeom prst="rect">
            <a:avLst/>
          </a:prstGeom>
        </p:spPr>
      </p:pic>
      <p:pic>
        <p:nvPicPr>
          <p:cNvPr id="6" name="Picture 5">
            <a:extLst>
              <a:ext uri="{FF2B5EF4-FFF2-40B4-BE49-F238E27FC236}">
                <a16:creationId xmlns:a16="http://schemas.microsoft.com/office/drawing/2014/main" id="{703CE1D9-2BAE-4936-9B38-255FA6E2BBAD}"/>
              </a:ext>
            </a:extLst>
          </p:cNvPr>
          <p:cNvPicPr>
            <a:picLocks noChangeAspect="1"/>
          </p:cNvPicPr>
          <p:nvPr/>
        </p:nvPicPr>
        <p:blipFill>
          <a:blip r:embed="rId3"/>
          <a:stretch>
            <a:fillRect/>
          </a:stretch>
        </p:blipFill>
        <p:spPr>
          <a:xfrm>
            <a:off x="9298322" y="1624019"/>
            <a:ext cx="1268078" cy="1487553"/>
          </a:xfrm>
          <a:prstGeom prst="rect">
            <a:avLst/>
          </a:prstGeom>
        </p:spPr>
      </p:pic>
    </p:spTree>
    <p:extLst>
      <p:ext uri="{BB962C8B-B14F-4D97-AF65-F5344CB8AC3E}">
        <p14:creationId xmlns:p14="http://schemas.microsoft.com/office/powerpoint/2010/main" val="1835713622"/>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77D3-2A94-48A6-AAA5-D5F749C6AB57}"/>
              </a:ext>
            </a:extLst>
          </p:cNvPr>
          <p:cNvSpPr>
            <a:spLocks noGrp="1"/>
          </p:cNvSpPr>
          <p:nvPr>
            <p:ph type="title"/>
          </p:nvPr>
        </p:nvSpPr>
        <p:spPr/>
        <p:txBody>
          <a:bodyPr/>
          <a:lstStyle/>
          <a:p>
            <a:r>
              <a:rPr lang="en-US" dirty="0"/>
              <a:t>Issue Date </a:t>
            </a:r>
            <a:r>
              <a:rPr lang="en-US" i="1" dirty="0"/>
              <a:t>vs</a:t>
            </a:r>
            <a:r>
              <a:rPr lang="en-US" dirty="0"/>
              <a:t> Revision Date (Cont’d)</a:t>
            </a:r>
          </a:p>
        </p:txBody>
      </p:sp>
      <p:sp>
        <p:nvSpPr>
          <p:cNvPr id="3" name="Content Placeholder 2">
            <a:extLst>
              <a:ext uri="{FF2B5EF4-FFF2-40B4-BE49-F238E27FC236}">
                <a16:creationId xmlns:a16="http://schemas.microsoft.com/office/drawing/2014/main" id="{095A3E81-71E4-43AD-B344-0C46327134A0}"/>
              </a:ext>
            </a:extLst>
          </p:cNvPr>
          <p:cNvSpPr>
            <a:spLocks noGrp="1"/>
          </p:cNvSpPr>
          <p:nvPr>
            <p:ph idx="1"/>
          </p:nvPr>
        </p:nvSpPr>
        <p:spPr/>
        <p:txBody>
          <a:bodyPr/>
          <a:lstStyle/>
          <a:p>
            <a:r>
              <a:rPr lang="en-US" dirty="0"/>
              <a:t>The REVISION DATE field on the </a:t>
            </a:r>
            <a:r>
              <a:rPr lang="en-US" i="1" dirty="0"/>
              <a:t>VA Forms Website</a:t>
            </a:r>
            <a:r>
              <a:rPr lang="en-US" dirty="0"/>
              <a:t> or the </a:t>
            </a:r>
            <a:r>
              <a:rPr lang="en-US" i="1" dirty="0"/>
              <a:t>Publications Index</a:t>
            </a:r>
            <a:r>
              <a:rPr lang="en-US" dirty="0"/>
              <a:t> from the ‘Compensation Service Intranet Home Page’ shows the current version of a form</a:t>
            </a:r>
          </a:p>
          <a:p>
            <a:pPr lvl="2"/>
            <a:r>
              <a:rPr lang="en-US" dirty="0"/>
              <a:t>This date matches the form version found on the bottom left corner of the form itself</a:t>
            </a:r>
          </a:p>
          <a:p>
            <a:pPr lvl="2"/>
            <a:r>
              <a:rPr lang="en-US" dirty="0"/>
              <a:t>This date is updated only when a new version date is uploaded to these websites</a:t>
            </a:r>
          </a:p>
          <a:p>
            <a:pPr marL="914400" lvl="2" indent="0">
              <a:buNone/>
            </a:pPr>
            <a:endParaRPr lang="en-US" dirty="0"/>
          </a:p>
          <a:p>
            <a:r>
              <a:rPr lang="en-US" b="1" i="1" dirty="0">
                <a:effectLst>
                  <a:outerShdw blurRad="38100" dist="38100" dir="2700000" algn="tl">
                    <a:srgbClr val="000000">
                      <a:alpha val="43137"/>
                    </a:srgbClr>
                  </a:outerShdw>
                </a:effectLst>
              </a:rPr>
              <a:t>Do not</a:t>
            </a:r>
            <a:r>
              <a:rPr lang="en-US" dirty="0"/>
              <a:t> confuse this date with the ISSUE DATE field listed on these websites</a:t>
            </a:r>
          </a:p>
          <a:p>
            <a:pPr lvl="2"/>
            <a:r>
              <a:rPr lang="en-US" dirty="0"/>
              <a:t>This field is not relevant to determining the date of the current version or when it became outdated</a:t>
            </a:r>
          </a:p>
          <a:p>
            <a:pPr marL="914400" lvl="2" indent="0">
              <a:buNone/>
            </a:pPr>
            <a:endParaRPr lang="en-US" sz="1000" dirty="0"/>
          </a:p>
          <a:p>
            <a:pPr lvl="3"/>
            <a:r>
              <a:rPr lang="en-US" dirty="0"/>
              <a:t>Further guidance can be found in the M21-1 Part III, Subpart ii, 1.C.8.b</a:t>
            </a:r>
          </a:p>
        </p:txBody>
      </p:sp>
      <p:sp>
        <p:nvSpPr>
          <p:cNvPr id="4" name="Slide Number Placeholder 3">
            <a:extLst>
              <a:ext uri="{FF2B5EF4-FFF2-40B4-BE49-F238E27FC236}">
                <a16:creationId xmlns:a16="http://schemas.microsoft.com/office/drawing/2014/main" id="{97A00171-1302-4530-8EAC-9C0A02162604}"/>
              </a:ext>
            </a:extLst>
          </p:cNvPr>
          <p:cNvSpPr>
            <a:spLocks noGrp="1"/>
          </p:cNvSpPr>
          <p:nvPr>
            <p:ph type="sldNum" sz="quarter" idx="10"/>
          </p:nvPr>
        </p:nvSpPr>
        <p:spPr/>
        <p:txBody>
          <a:bodyPr/>
          <a:lstStyle/>
          <a:p>
            <a:fld id="{7C414AED-89CE-4A48-8B2B-1B3A5C68EA2A}" type="slidenum">
              <a:rPr lang="en-US" smtClean="0"/>
              <a:t>54</a:t>
            </a:fld>
            <a:endParaRPr lang="en-US" dirty="0"/>
          </a:p>
        </p:txBody>
      </p:sp>
    </p:spTree>
    <p:extLst>
      <p:ext uri="{BB962C8B-B14F-4D97-AF65-F5344CB8AC3E}">
        <p14:creationId xmlns:p14="http://schemas.microsoft.com/office/powerpoint/2010/main" val="514874265"/>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0A4B-8FFF-43EF-90CA-AC7318D6D2FF}"/>
              </a:ext>
            </a:extLst>
          </p:cNvPr>
          <p:cNvSpPr>
            <a:spLocks noGrp="1"/>
          </p:cNvSpPr>
          <p:nvPr>
            <p:ph type="title"/>
          </p:nvPr>
        </p:nvSpPr>
        <p:spPr/>
        <p:txBody>
          <a:bodyPr/>
          <a:lstStyle/>
          <a:p>
            <a:r>
              <a:rPr lang="en-US" dirty="0"/>
              <a:t>Form Discontinuance Reminder</a:t>
            </a:r>
          </a:p>
        </p:txBody>
      </p:sp>
      <p:sp>
        <p:nvSpPr>
          <p:cNvPr id="3" name="Content Placeholder 2">
            <a:extLst>
              <a:ext uri="{FF2B5EF4-FFF2-40B4-BE49-F238E27FC236}">
                <a16:creationId xmlns:a16="http://schemas.microsoft.com/office/drawing/2014/main" id="{623FD4B3-C6D5-4281-8295-0174E65E2739}"/>
              </a:ext>
            </a:extLst>
          </p:cNvPr>
          <p:cNvSpPr>
            <a:spLocks noGrp="1"/>
          </p:cNvSpPr>
          <p:nvPr>
            <p:ph idx="1"/>
          </p:nvPr>
        </p:nvSpPr>
        <p:spPr>
          <a:xfrm>
            <a:off x="847165" y="1589518"/>
            <a:ext cx="11221190" cy="4691641"/>
          </a:xfrm>
        </p:spPr>
        <p:txBody>
          <a:bodyPr/>
          <a:lstStyle/>
          <a:p>
            <a:r>
              <a:rPr lang="en-US" dirty="0"/>
              <a:t>M21-1, Part III, Subpart ii, 1.C.8.e was recently updated to include a section on the procedures for handling discontinued forms</a:t>
            </a:r>
          </a:p>
          <a:p>
            <a:pPr lvl="1"/>
            <a:r>
              <a:rPr lang="en-US" dirty="0"/>
              <a:t>A form becomes discontinued when its creation and distribution is stopped without a replacement under the same form number and/or name</a:t>
            </a:r>
          </a:p>
          <a:p>
            <a:pPr marL="457200" lvl="1" indent="0">
              <a:buNone/>
            </a:pPr>
            <a:endParaRPr lang="en-US" dirty="0"/>
          </a:p>
          <a:p>
            <a:r>
              <a:rPr lang="en-US" dirty="0"/>
              <a:t>When a form is discontinued, its use must cease effective on the date of discontinuance</a:t>
            </a:r>
          </a:p>
          <a:p>
            <a:pPr lvl="1"/>
            <a:r>
              <a:rPr lang="en-US" dirty="0"/>
              <a:t>This effective date will be communicated prior to the date specified</a:t>
            </a:r>
          </a:p>
          <a:p>
            <a:pPr marL="457200" lvl="1" indent="0">
              <a:buNone/>
            </a:pPr>
            <a:endParaRPr lang="en-US" sz="1000" dirty="0"/>
          </a:p>
          <a:p>
            <a:pPr lvl="2"/>
            <a:r>
              <a:rPr lang="en-US" dirty="0"/>
              <a:t>Do </a:t>
            </a:r>
            <a:r>
              <a:rPr lang="en-US" b="1" i="1" dirty="0">
                <a:effectLst>
                  <a:outerShdw blurRad="38100" dist="38100" dir="2700000" algn="tl">
                    <a:srgbClr val="000000">
                      <a:alpha val="43137"/>
                    </a:srgbClr>
                  </a:outerShdw>
                </a:effectLst>
              </a:rPr>
              <a:t>not</a:t>
            </a:r>
            <a:r>
              <a:rPr lang="en-US" dirty="0"/>
              <a:t> apply the outdated forms procedures listed in M21-1 III.ii.1.C.8.a to discontinued forms</a:t>
            </a:r>
          </a:p>
        </p:txBody>
      </p:sp>
      <p:sp>
        <p:nvSpPr>
          <p:cNvPr id="4" name="Slide Number Placeholder 3">
            <a:extLst>
              <a:ext uri="{FF2B5EF4-FFF2-40B4-BE49-F238E27FC236}">
                <a16:creationId xmlns:a16="http://schemas.microsoft.com/office/drawing/2014/main" id="{19F149C4-5646-4EFF-B302-7DD5F05D9BB0}"/>
              </a:ext>
            </a:extLst>
          </p:cNvPr>
          <p:cNvSpPr>
            <a:spLocks noGrp="1"/>
          </p:cNvSpPr>
          <p:nvPr>
            <p:ph type="sldNum" sz="quarter" idx="10"/>
          </p:nvPr>
        </p:nvSpPr>
        <p:spPr/>
        <p:txBody>
          <a:bodyPr/>
          <a:lstStyle/>
          <a:p>
            <a:fld id="{7C414AED-89CE-4A48-8B2B-1B3A5C68EA2A}" type="slidenum">
              <a:rPr lang="en-US" smtClean="0"/>
              <a:t>55</a:t>
            </a:fld>
            <a:endParaRPr lang="en-US" dirty="0"/>
          </a:p>
        </p:txBody>
      </p:sp>
    </p:spTree>
    <p:extLst>
      <p:ext uri="{BB962C8B-B14F-4D97-AF65-F5344CB8AC3E}">
        <p14:creationId xmlns:p14="http://schemas.microsoft.com/office/powerpoint/2010/main" val="2367160847"/>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6141-7F0B-49FF-B1BB-A8E29F295D62}"/>
              </a:ext>
            </a:extLst>
          </p:cNvPr>
          <p:cNvSpPr>
            <a:spLocks noGrp="1"/>
          </p:cNvSpPr>
          <p:nvPr>
            <p:ph type="title"/>
          </p:nvPr>
        </p:nvSpPr>
        <p:spPr/>
        <p:txBody>
          <a:bodyPr/>
          <a:lstStyle/>
          <a:p>
            <a:r>
              <a:rPr lang="en-US" dirty="0"/>
              <a:t>Form Discontinuance Example</a:t>
            </a:r>
          </a:p>
        </p:txBody>
      </p:sp>
      <p:sp>
        <p:nvSpPr>
          <p:cNvPr id="3" name="Content Placeholder 2">
            <a:extLst>
              <a:ext uri="{FF2B5EF4-FFF2-40B4-BE49-F238E27FC236}">
                <a16:creationId xmlns:a16="http://schemas.microsoft.com/office/drawing/2014/main" id="{A3DB4190-0A0C-46C3-8757-A424887152B4}"/>
              </a:ext>
            </a:extLst>
          </p:cNvPr>
          <p:cNvSpPr>
            <a:spLocks noGrp="1"/>
          </p:cNvSpPr>
          <p:nvPr>
            <p:ph idx="1"/>
          </p:nvPr>
        </p:nvSpPr>
        <p:spPr>
          <a:xfrm>
            <a:off x="847165" y="1589518"/>
            <a:ext cx="11109046" cy="4691641"/>
          </a:xfrm>
        </p:spPr>
        <p:txBody>
          <a:bodyPr/>
          <a:lstStyle/>
          <a:p>
            <a:r>
              <a:rPr lang="en-US" dirty="0"/>
              <a:t>VA Form 21-526c, </a:t>
            </a:r>
            <a:r>
              <a:rPr lang="en-US" i="1" dirty="0"/>
              <a:t>Pre-Discharge Compensation Claim (version dated June 2016)</a:t>
            </a:r>
            <a:r>
              <a:rPr lang="en-US" dirty="0"/>
              <a:t>, was discontinued from use on May 1, 2019</a:t>
            </a:r>
          </a:p>
          <a:p>
            <a:pPr marL="0" indent="0">
              <a:buNone/>
            </a:pPr>
            <a:endParaRPr lang="en-US" sz="1000" dirty="0"/>
          </a:p>
          <a:p>
            <a:pPr lvl="1"/>
            <a:r>
              <a:rPr lang="en-US" dirty="0"/>
              <a:t>It was removed from the VA Forms websites and cannot be accepted by VA’s intake centers</a:t>
            </a:r>
          </a:p>
          <a:p>
            <a:pPr marL="457200" lvl="1" indent="0">
              <a:buNone/>
            </a:pPr>
            <a:endParaRPr lang="en-US" sz="1000" dirty="0"/>
          </a:p>
          <a:p>
            <a:pPr lvl="1"/>
            <a:r>
              <a:rPr lang="en-US" dirty="0"/>
              <a:t>If the form is received on or after May 1, 2019, send a VA Form 21-526EZ, </a:t>
            </a:r>
            <a:r>
              <a:rPr lang="en-US" i="1" dirty="0"/>
              <a:t>Application for Disability Compensation and Related Compensation Benefits</a:t>
            </a:r>
            <a:r>
              <a:rPr lang="en-US" dirty="0"/>
              <a:t>, to the claimant to be completed and returned</a:t>
            </a:r>
          </a:p>
        </p:txBody>
      </p:sp>
      <p:sp>
        <p:nvSpPr>
          <p:cNvPr id="4" name="Slide Number Placeholder 3">
            <a:extLst>
              <a:ext uri="{FF2B5EF4-FFF2-40B4-BE49-F238E27FC236}">
                <a16:creationId xmlns:a16="http://schemas.microsoft.com/office/drawing/2014/main" id="{EB3BF07B-76BD-43F9-99B2-526F232C8B51}"/>
              </a:ext>
            </a:extLst>
          </p:cNvPr>
          <p:cNvSpPr>
            <a:spLocks noGrp="1"/>
          </p:cNvSpPr>
          <p:nvPr>
            <p:ph type="sldNum" sz="quarter" idx="10"/>
          </p:nvPr>
        </p:nvSpPr>
        <p:spPr/>
        <p:txBody>
          <a:bodyPr/>
          <a:lstStyle/>
          <a:p>
            <a:fld id="{7C414AED-89CE-4A48-8B2B-1B3A5C68EA2A}" type="slidenum">
              <a:rPr lang="en-US" smtClean="0"/>
              <a:t>56</a:t>
            </a:fld>
            <a:endParaRPr lang="en-US" dirty="0"/>
          </a:p>
        </p:txBody>
      </p:sp>
    </p:spTree>
    <p:extLst>
      <p:ext uri="{BB962C8B-B14F-4D97-AF65-F5344CB8AC3E}">
        <p14:creationId xmlns:p14="http://schemas.microsoft.com/office/powerpoint/2010/main" val="304381504"/>
      </p:ext>
    </p:extLst>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F57D-64EF-4812-ADAC-DED8D8679DCC}"/>
              </a:ext>
            </a:extLst>
          </p:cNvPr>
          <p:cNvSpPr>
            <a:spLocks noGrp="1"/>
          </p:cNvSpPr>
          <p:nvPr>
            <p:ph type="title"/>
          </p:nvPr>
        </p:nvSpPr>
        <p:spPr/>
        <p:txBody>
          <a:bodyPr/>
          <a:lstStyle/>
          <a:p>
            <a:r>
              <a:rPr lang="en-US" dirty="0"/>
              <a:t>Outdated Forms Reminder:  VAF 21-0958</a:t>
            </a:r>
          </a:p>
        </p:txBody>
      </p:sp>
      <p:sp>
        <p:nvSpPr>
          <p:cNvPr id="3" name="Content Placeholder 2">
            <a:extLst>
              <a:ext uri="{FF2B5EF4-FFF2-40B4-BE49-F238E27FC236}">
                <a16:creationId xmlns:a16="http://schemas.microsoft.com/office/drawing/2014/main" id="{11C49564-EFAB-420F-9E1F-42DD563A68BC}"/>
              </a:ext>
            </a:extLst>
          </p:cNvPr>
          <p:cNvSpPr>
            <a:spLocks noGrp="1"/>
          </p:cNvSpPr>
          <p:nvPr>
            <p:ph idx="1"/>
          </p:nvPr>
        </p:nvSpPr>
        <p:spPr>
          <a:xfrm>
            <a:off x="847164" y="1589518"/>
            <a:ext cx="11031409" cy="4766832"/>
          </a:xfrm>
        </p:spPr>
        <p:txBody>
          <a:bodyPr/>
          <a:lstStyle/>
          <a:p>
            <a:r>
              <a:rPr lang="en-US" dirty="0"/>
              <a:t>As stated in M21-1, Part III, Subpart ii, 1.C.8.a, the previous version of VA Form 21-0958, </a:t>
            </a:r>
            <a:r>
              <a:rPr lang="en-US" i="1" dirty="0"/>
              <a:t>Notice of Disagreement</a:t>
            </a:r>
            <a:r>
              <a:rPr lang="en-US" dirty="0"/>
              <a:t>, may still be accepted for up to one year after the newest version</a:t>
            </a:r>
          </a:p>
          <a:p>
            <a:pPr lvl="2"/>
            <a:r>
              <a:rPr lang="en-US" dirty="0"/>
              <a:t>The newest version of VA Form 21-0958 is dated September 2018 so the previous version dated September 2015 is still usable until September 30, 2019</a:t>
            </a:r>
          </a:p>
          <a:p>
            <a:pPr lvl="3"/>
            <a:r>
              <a:rPr lang="en-US" dirty="0"/>
              <a:t>As of October 1, 2019, the previous version is no longer acceptable</a:t>
            </a:r>
          </a:p>
          <a:p>
            <a:pPr marL="1371600" lvl="3" indent="0">
              <a:buNone/>
            </a:pPr>
            <a:endParaRPr lang="en-US" sz="1400" dirty="0"/>
          </a:p>
          <a:p>
            <a:pPr lvl="1"/>
            <a:r>
              <a:rPr lang="en-US" b="1" dirty="0"/>
              <a:t>Note:</a:t>
            </a:r>
            <a:r>
              <a:rPr lang="en-US" dirty="0"/>
              <a:t> The Appeals Modernization Act of 2017, Public Law 115-55, was implemented on February 19, 2019, but this does not limit the usage of the previous version of this form</a:t>
            </a:r>
          </a:p>
          <a:p>
            <a:pPr lvl="2"/>
            <a:r>
              <a:rPr lang="en-US" dirty="0"/>
              <a:t>VA Form 21-0958 is still used for decisions made prior to February 19, 2019 – Do not confuse the reasoning behind the use of the form with the outdated forms issue because they are not related</a:t>
            </a:r>
          </a:p>
        </p:txBody>
      </p:sp>
      <p:sp>
        <p:nvSpPr>
          <p:cNvPr id="4" name="Slide Number Placeholder 3">
            <a:extLst>
              <a:ext uri="{FF2B5EF4-FFF2-40B4-BE49-F238E27FC236}">
                <a16:creationId xmlns:a16="http://schemas.microsoft.com/office/drawing/2014/main" id="{81CDDCE1-05DE-4ABA-B738-3E40B7C47B49}"/>
              </a:ext>
            </a:extLst>
          </p:cNvPr>
          <p:cNvSpPr>
            <a:spLocks noGrp="1"/>
          </p:cNvSpPr>
          <p:nvPr>
            <p:ph type="sldNum" sz="quarter" idx="10"/>
          </p:nvPr>
        </p:nvSpPr>
        <p:spPr/>
        <p:txBody>
          <a:bodyPr/>
          <a:lstStyle/>
          <a:p>
            <a:fld id="{7C414AED-89CE-4A48-8B2B-1B3A5C68EA2A}" type="slidenum">
              <a:rPr lang="en-US" smtClean="0"/>
              <a:t>57</a:t>
            </a:fld>
            <a:endParaRPr lang="en-US" dirty="0"/>
          </a:p>
        </p:txBody>
      </p:sp>
    </p:spTree>
    <p:extLst>
      <p:ext uri="{BB962C8B-B14F-4D97-AF65-F5344CB8AC3E}">
        <p14:creationId xmlns:p14="http://schemas.microsoft.com/office/powerpoint/2010/main" val="3922907675"/>
      </p:ext>
    </p:extLst>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Initial PTSD DBQ and Medical Opinion DBQ</a:t>
            </a:r>
          </a:p>
        </p:txBody>
      </p:sp>
      <p:sp>
        <p:nvSpPr>
          <p:cNvPr id="4" name="Slide Number Placeholder 3"/>
          <p:cNvSpPr>
            <a:spLocks noGrp="1"/>
          </p:cNvSpPr>
          <p:nvPr>
            <p:ph type="sldNum" sz="quarter" idx="10"/>
          </p:nvPr>
        </p:nvSpPr>
        <p:spPr/>
        <p:txBody>
          <a:bodyPr/>
          <a:lstStyle/>
          <a:p>
            <a:fld id="{7C414AED-89CE-4A48-8B2B-1B3A5C68EA2A}" type="slidenum">
              <a:rPr lang="en-US" smtClean="0"/>
              <a:t>58</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Jack Glandon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Veterans Claims Examiner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lvl="0" algn="ctr" eaLnBrk="1" fontAlgn="base" hangingPunct="1">
              <a:spcBef>
                <a:spcPct val="0"/>
              </a:spcBef>
              <a:spcAft>
                <a:spcPct val="0"/>
              </a:spcAft>
              <a:buClrTx/>
              <a:buNone/>
              <a:defRPr/>
            </a:pPr>
            <a:r>
              <a:rPr lang="en-US" altLang="en-US" sz="3200" kern="0" dirty="0">
                <a:solidFill>
                  <a:srgbClr val="000066"/>
                </a:solidFill>
              </a:rPr>
              <a:t>Medical Disability Exam (MDE) Staff</a:t>
            </a:r>
          </a:p>
          <a:p>
            <a:pPr lvl="0" algn="ctr" eaLnBrk="1" fontAlgn="base" hangingPunct="1">
              <a:spcBef>
                <a:spcPct val="0"/>
              </a:spcBef>
              <a:spcAft>
                <a:spcPct val="0"/>
              </a:spcAft>
              <a:buClrTx/>
              <a:buNone/>
              <a:defRPr/>
            </a:pPr>
            <a:r>
              <a:rPr lang="en-US" altLang="en-US" sz="3200" kern="0" dirty="0">
                <a:solidFill>
                  <a:srgbClr val="000066"/>
                </a:solidFill>
              </a:rPr>
              <a:t>Program Management Office</a:t>
            </a:r>
          </a:p>
        </p:txBody>
      </p:sp>
    </p:spTree>
    <p:extLst>
      <p:ext uri="{BB962C8B-B14F-4D97-AF65-F5344CB8AC3E}">
        <p14:creationId xmlns:p14="http://schemas.microsoft.com/office/powerpoint/2010/main" val="28457434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7A66-1600-42EF-A7A6-FD7413F572C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693901F-747C-403D-8903-A5752A493EDC}"/>
              </a:ext>
            </a:extLst>
          </p:cNvPr>
          <p:cNvSpPr>
            <a:spLocks noGrp="1"/>
          </p:cNvSpPr>
          <p:nvPr>
            <p:ph idx="1"/>
          </p:nvPr>
        </p:nvSpPr>
        <p:spPr>
          <a:xfrm>
            <a:off x="847164" y="1589518"/>
            <a:ext cx="11126299" cy="4691641"/>
          </a:xfrm>
        </p:spPr>
        <p:txBody>
          <a:bodyPr/>
          <a:lstStyle/>
          <a:p>
            <a:r>
              <a:rPr lang="en-US" dirty="0"/>
              <a:t>Issue # 1:  There are differences of opinion among claims processors and examiners on whether the Initial PTSD DBQ has an embedded medical opinion</a:t>
            </a:r>
          </a:p>
          <a:p>
            <a:pPr marL="0" indent="0">
              <a:buNone/>
            </a:pPr>
            <a:endParaRPr lang="en-US" dirty="0"/>
          </a:p>
          <a:p>
            <a:r>
              <a:rPr lang="en-US" dirty="0"/>
              <a:t>Issue #2:  Inconsistencies with exam requests have been observed</a:t>
            </a:r>
          </a:p>
          <a:p>
            <a:pPr marL="0" indent="0">
              <a:buNone/>
            </a:pPr>
            <a:endParaRPr lang="en-US" sz="1000" dirty="0"/>
          </a:p>
          <a:p>
            <a:pPr lvl="1"/>
            <a:r>
              <a:rPr lang="en-US" dirty="0"/>
              <a:t>Language in examination request is inconsistent</a:t>
            </a:r>
          </a:p>
          <a:p>
            <a:pPr marL="457200" lvl="1" indent="0">
              <a:buNone/>
            </a:pPr>
            <a:endParaRPr lang="en-US" sz="800" dirty="0"/>
          </a:p>
          <a:p>
            <a:pPr lvl="1"/>
            <a:r>
              <a:rPr lang="en-US" dirty="0"/>
              <a:t>Separate Medical Opinion DBQ being requested</a:t>
            </a:r>
          </a:p>
        </p:txBody>
      </p:sp>
      <p:sp>
        <p:nvSpPr>
          <p:cNvPr id="4" name="Slide Number Placeholder 3">
            <a:extLst>
              <a:ext uri="{FF2B5EF4-FFF2-40B4-BE49-F238E27FC236}">
                <a16:creationId xmlns:a16="http://schemas.microsoft.com/office/drawing/2014/main" id="{E67BEE0E-8586-4715-9375-1B4C1A30F42F}"/>
              </a:ext>
            </a:extLst>
          </p:cNvPr>
          <p:cNvSpPr>
            <a:spLocks noGrp="1"/>
          </p:cNvSpPr>
          <p:nvPr>
            <p:ph type="sldNum" sz="quarter" idx="10"/>
          </p:nvPr>
        </p:nvSpPr>
        <p:spPr/>
        <p:txBody>
          <a:bodyPr/>
          <a:lstStyle/>
          <a:p>
            <a:fld id="{7C414AED-89CE-4A48-8B2B-1B3A5C68EA2A}" type="slidenum">
              <a:rPr lang="en-US" smtClean="0"/>
              <a:t>59</a:t>
            </a:fld>
            <a:endParaRPr lang="en-US" dirty="0"/>
          </a:p>
        </p:txBody>
      </p:sp>
    </p:spTree>
    <p:extLst>
      <p:ext uri="{BB962C8B-B14F-4D97-AF65-F5344CB8AC3E}">
        <p14:creationId xmlns:p14="http://schemas.microsoft.com/office/powerpoint/2010/main" val="321450754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Question Guidance</a:t>
            </a:r>
          </a:p>
        </p:txBody>
      </p:sp>
      <p:sp>
        <p:nvSpPr>
          <p:cNvPr id="3" name="Content Placeholder 2"/>
          <p:cNvSpPr>
            <a:spLocks noGrp="1"/>
          </p:cNvSpPr>
          <p:nvPr>
            <p:ph idx="1"/>
          </p:nvPr>
        </p:nvSpPr>
        <p:spPr>
          <a:xfrm>
            <a:off x="847165" y="1589518"/>
            <a:ext cx="11126096" cy="4811282"/>
          </a:xfrm>
        </p:spPr>
        <p:txBody>
          <a:bodyPr/>
          <a:lstStyle/>
          <a:p>
            <a:r>
              <a:rPr lang="en-US" dirty="0"/>
              <a:t>Three (3) Quiz Questions will be shown on the following slides</a:t>
            </a:r>
          </a:p>
          <a:p>
            <a:pPr marL="0" indent="0">
              <a:buNone/>
            </a:pPr>
            <a:endParaRPr lang="en-US" sz="1600" dirty="0"/>
          </a:p>
          <a:p>
            <a:r>
              <a:rPr lang="en-US" dirty="0"/>
              <a:t>Interactive Quiz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lvl="1"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Quiz results will be discussed after everybody has responded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915266497"/>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6681-DF97-4D6F-841A-F62D012DB548}"/>
              </a:ext>
            </a:extLst>
          </p:cNvPr>
          <p:cNvSpPr>
            <a:spLocks noGrp="1"/>
          </p:cNvSpPr>
          <p:nvPr>
            <p:ph type="title"/>
          </p:nvPr>
        </p:nvSpPr>
        <p:spPr/>
        <p:txBody>
          <a:bodyPr/>
          <a:lstStyle/>
          <a:p>
            <a:r>
              <a:rPr lang="en-US" dirty="0"/>
              <a:t>Initial PTSD DBQ Embedded Medical Opinion</a:t>
            </a:r>
          </a:p>
        </p:txBody>
      </p:sp>
      <p:sp>
        <p:nvSpPr>
          <p:cNvPr id="3" name="Content Placeholder 2">
            <a:extLst>
              <a:ext uri="{FF2B5EF4-FFF2-40B4-BE49-F238E27FC236}">
                <a16:creationId xmlns:a16="http://schemas.microsoft.com/office/drawing/2014/main" id="{5E746780-C71D-48D1-96F4-7284918F7AB2}"/>
              </a:ext>
            </a:extLst>
          </p:cNvPr>
          <p:cNvSpPr>
            <a:spLocks noGrp="1"/>
          </p:cNvSpPr>
          <p:nvPr>
            <p:ph idx="1"/>
          </p:nvPr>
        </p:nvSpPr>
        <p:spPr/>
        <p:txBody>
          <a:bodyPr/>
          <a:lstStyle/>
          <a:p>
            <a:r>
              <a:rPr lang="en-US" dirty="0"/>
              <a:t>Compensation Service would like to emphasize that there is an embedded medical opinion contained in the Initial PTSD DBQ</a:t>
            </a:r>
          </a:p>
        </p:txBody>
      </p:sp>
      <p:sp>
        <p:nvSpPr>
          <p:cNvPr id="4" name="Slide Number Placeholder 3">
            <a:extLst>
              <a:ext uri="{FF2B5EF4-FFF2-40B4-BE49-F238E27FC236}">
                <a16:creationId xmlns:a16="http://schemas.microsoft.com/office/drawing/2014/main" id="{D23F09FE-D135-4F66-A831-E71168C3D069}"/>
              </a:ext>
            </a:extLst>
          </p:cNvPr>
          <p:cNvSpPr>
            <a:spLocks noGrp="1"/>
          </p:cNvSpPr>
          <p:nvPr>
            <p:ph type="sldNum" sz="quarter" idx="10"/>
          </p:nvPr>
        </p:nvSpPr>
        <p:spPr/>
        <p:txBody>
          <a:bodyPr/>
          <a:lstStyle/>
          <a:p>
            <a:fld id="{7C414AED-89CE-4A48-8B2B-1B3A5C68EA2A}" type="slidenum">
              <a:rPr lang="en-US" smtClean="0"/>
              <a:t>60</a:t>
            </a:fld>
            <a:endParaRPr lang="en-US" dirty="0"/>
          </a:p>
        </p:txBody>
      </p:sp>
      <p:pic>
        <p:nvPicPr>
          <p:cNvPr id="6" name="Picture 5">
            <a:extLst>
              <a:ext uri="{FF2B5EF4-FFF2-40B4-BE49-F238E27FC236}">
                <a16:creationId xmlns:a16="http://schemas.microsoft.com/office/drawing/2014/main" id="{31B5A35F-3135-4432-BAFA-20EC5F118913}"/>
              </a:ext>
            </a:extLst>
          </p:cNvPr>
          <p:cNvPicPr>
            <a:picLocks noChangeAspect="1"/>
          </p:cNvPicPr>
          <p:nvPr/>
        </p:nvPicPr>
        <p:blipFill>
          <a:blip r:embed="rId2"/>
          <a:stretch>
            <a:fillRect/>
          </a:stretch>
        </p:blipFill>
        <p:spPr>
          <a:xfrm>
            <a:off x="1950838" y="2561523"/>
            <a:ext cx="8738559" cy="3719636"/>
          </a:xfrm>
          <a:prstGeom prst="rect">
            <a:avLst/>
          </a:prstGeom>
        </p:spPr>
      </p:pic>
    </p:spTree>
    <p:extLst>
      <p:ext uri="{BB962C8B-B14F-4D97-AF65-F5344CB8AC3E}">
        <p14:creationId xmlns:p14="http://schemas.microsoft.com/office/powerpoint/2010/main" val="2229097079"/>
      </p:ext>
    </p:extLst>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0F1C-59A8-4131-9DD2-60EAA062CBD7}"/>
              </a:ext>
            </a:extLst>
          </p:cNvPr>
          <p:cNvSpPr>
            <a:spLocks noGrp="1"/>
          </p:cNvSpPr>
          <p:nvPr>
            <p:ph type="title"/>
          </p:nvPr>
        </p:nvSpPr>
        <p:spPr/>
        <p:txBody>
          <a:bodyPr/>
          <a:lstStyle/>
          <a:p>
            <a:r>
              <a:rPr lang="en-US" dirty="0"/>
              <a:t>Initial PTSD Exam Requests</a:t>
            </a:r>
          </a:p>
        </p:txBody>
      </p:sp>
      <p:sp>
        <p:nvSpPr>
          <p:cNvPr id="3" name="Content Placeholder 2">
            <a:extLst>
              <a:ext uri="{FF2B5EF4-FFF2-40B4-BE49-F238E27FC236}">
                <a16:creationId xmlns:a16="http://schemas.microsoft.com/office/drawing/2014/main" id="{93DA102B-D7B4-438B-B901-1AD94A1F7591}"/>
              </a:ext>
            </a:extLst>
          </p:cNvPr>
          <p:cNvSpPr>
            <a:spLocks noGrp="1"/>
          </p:cNvSpPr>
          <p:nvPr>
            <p:ph idx="1"/>
          </p:nvPr>
        </p:nvSpPr>
        <p:spPr>
          <a:xfrm>
            <a:off x="847165" y="1589518"/>
            <a:ext cx="10945906" cy="4691641"/>
          </a:xfrm>
        </p:spPr>
        <p:txBody>
          <a:bodyPr/>
          <a:lstStyle/>
          <a:p>
            <a:r>
              <a:rPr lang="en-US" dirty="0"/>
              <a:t>When requesting an Initial PTSD exam:</a:t>
            </a:r>
          </a:p>
          <a:p>
            <a:pPr marL="0" indent="0">
              <a:buNone/>
            </a:pPr>
            <a:endParaRPr lang="en-US" sz="1000" dirty="0"/>
          </a:p>
          <a:p>
            <a:pPr lvl="1"/>
            <a:r>
              <a:rPr lang="en-US" dirty="0"/>
              <a:t>Exam Request Builder (ERB) – </a:t>
            </a:r>
            <a:r>
              <a:rPr lang="en-US" i="1" dirty="0"/>
              <a:t>Select Service connection w/o MO</a:t>
            </a:r>
            <a:br>
              <a:rPr lang="en-US" i="1" dirty="0"/>
            </a:br>
            <a:r>
              <a:rPr lang="en-US" dirty="0"/>
              <a:t>(see slide 63)</a:t>
            </a:r>
          </a:p>
          <a:p>
            <a:pPr marL="457200" lvl="1" indent="0">
              <a:buNone/>
            </a:pPr>
            <a:endParaRPr lang="en-US" sz="800" dirty="0">
              <a:highlight>
                <a:srgbClr val="FFFF00"/>
              </a:highlight>
            </a:endParaRPr>
          </a:p>
          <a:p>
            <a:pPr lvl="1"/>
            <a:r>
              <a:rPr lang="en-US" dirty="0"/>
              <a:t>Exam Management System (EMS) – Select correct contention classification (see slide 64)</a:t>
            </a:r>
          </a:p>
          <a:p>
            <a:pPr marL="457200" lvl="1" indent="0">
              <a:buNone/>
            </a:pPr>
            <a:endParaRPr lang="en-US" dirty="0"/>
          </a:p>
          <a:p>
            <a:r>
              <a:rPr lang="en-US" b="1" i="1" dirty="0">
                <a:effectLst>
                  <a:outerShdw blurRad="38100" dist="38100" dir="2700000" algn="tl">
                    <a:srgbClr val="000000">
                      <a:alpha val="43137"/>
                    </a:srgbClr>
                  </a:outerShdw>
                </a:effectLst>
              </a:rPr>
              <a:t>Do not</a:t>
            </a:r>
            <a:r>
              <a:rPr lang="en-US" dirty="0"/>
              <a:t> request a separate Medical Opinion DBQ</a:t>
            </a:r>
          </a:p>
          <a:p>
            <a:pPr marL="0" indent="0">
              <a:buNone/>
            </a:pPr>
            <a:endParaRPr lang="en-US" sz="800" dirty="0"/>
          </a:p>
          <a:p>
            <a:pPr lvl="1">
              <a:buFont typeface="Wingdings" panose="05000000000000000000" pitchFamily="2" charset="2"/>
              <a:buChar char="v"/>
            </a:pPr>
            <a:r>
              <a:rPr lang="en-US" dirty="0"/>
              <a:t>A rare circumstance may exist that would warrant a separate Medical Opinion DBQ, but this would be determined on a case by case basis</a:t>
            </a:r>
          </a:p>
        </p:txBody>
      </p:sp>
      <p:sp>
        <p:nvSpPr>
          <p:cNvPr id="4" name="Slide Number Placeholder 3">
            <a:extLst>
              <a:ext uri="{FF2B5EF4-FFF2-40B4-BE49-F238E27FC236}">
                <a16:creationId xmlns:a16="http://schemas.microsoft.com/office/drawing/2014/main" id="{A858C671-E07B-44D4-89B1-F896DC9BC311}"/>
              </a:ext>
            </a:extLst>
          </p:cNvPr>
          <p:cNvSpPr>
            <a:spLocks noGrp="1"/>
          </p:cNvSpPr>
          <p:nvPr>
            <p:ph type="sldNum" sz="quarter" idx="10"/>
          </p:nvPr>
        </p:nvSpPr>
        <p:spPr/>
        <p:txBody>
          <a:bodyPr/>
          <a:lstStyle/>
          <a:p>
            <a:fld id="{7C414AED-89CE-4A48-8B2B-1B3A5C68EA2A}" type="slidenum">
              <a:rPr lang="en-US" smtClean="0"/>
              <a:t>61</a:t>
            </a:fld>
            <a:endParaRPr lang="en-US" dirty="0"/>
          </a:p>
        </p:txBody>
      </p:sp>
    </p:spTree>
    <p:extLst>
      <p:ext uri="{BB962C8B-B14F-4D97-AF65-F5344CB8AC3E}">
        <p14:creationId xmlns:p14="http://schemas.microsoft.com/office/powerpoint/2010/main" val="34673616"/>
      </p:ext>
    </p:extLst>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10CC-70A0-46F0-923C-5D72ADE5D3A6}"/>
              </a:ext>
            </a:extLst>
          </p:cNvPr>
          <p:cNvSpPr>
            <a:spLocks noGrp="1"/>
          </p:cNvSpPr>
          <p:nvPr>
            <p:ph type="title"/>
          </p:nvPr>
        </p:nvSpPr>
        <p:spPr/>
        <p:txBody>
          <a:bodyPr/>
          <a:lstStyle/>
          <a:p>
            <a:r>
              <a:rPr lang="en-US" dirty="0"/>
              <a:t>ERB Screenshot</a:t>
            </a:r>
          </a:p>
        </p:txBody>
      </p:sp>
      <p:sp>
        <p:nvSpPr>
          <p:cNvPr id="4" name="Slide Number Placeholder 3">
            <a:extLst>
              <a:ext uri="{FF2B5EF4-FFF2-40B4-BE49-F238E27FC236}">
                <a16:creationId xmlns:a16="http://schemas.microsoft.com/office/drawing/2014/main" id="{15F66A47-9340-4ECB-B465-EB4B07C6DBA4}"/>
              </a:ext>
            </a:extLst>
          </p:cNvPr>
          <p:cNvSpPr>
            <a:spLocks noGrp="1"/>
          </p:cNvSpPr>
          <p:nvPr>
            <p:ph type="sldNum" sz="quarter" idx="10"/>
          </p:nvPr>
        </p:nvSpPr>
        <p:spPr/>
        <p:txBody>
          <a:bodyPr/>
          <a:lstStyle/>
          <a:p>
            <a:fld id="{7C414AED-89CE-4A48-8B2B-1B3A5C68EA2A}" type="slidenum">
              <a:rPr lang="en-US" smtClean="0"/>
              <a:t>62</a:t>
            </a:fld>
            <a:endParaRPr lang="en-US" dirty="0"/>
          </a:p>
        </p:txBody>
      </p:sp>
      <p:pic>
        <p:nvPicPr>
          <p:cNvPr id="5" name="Picture 4">
            <a:extLst>
              <a:ext uri="{FF2B5EF4-FFF2-40B4-BE49-F238E27FC236}">
                <a16:creationId xmlns:a16="http://schemas.microsoft.com/office/drawing/2014/main" id="{CF12B8B4-9468-45DA-9F99-2F7498D334FA}"/>
              </a:ext>
            </a:extLst>
          </p:cNvPr>
          <p:cNvPicPr>
            <a:picLocks noChangeAspect="1"/>
          </p:cNvPicPr>
          <p:nvPr/>
        </p:nvPicPr>
        <p:blipFill>
          <a:blip r:embed="rId2"/>
          <a:stretch>
            <a:fillRect/>
          </a:stretch>
        </p:blipFill>
        <p:spPr>
          <a:xfrm>
            <a:off x="552092" y="1443508"/>
            <a:ext cx="11507912" cy="4827895"/>
          </a:xfrm>
          <a:prstGeom prst="rect">
            <a:avLst/>
          </a:prstGeom>
        </p:spPr>
      </p:pic>
    </p:spTree>
    <p:extLst>
      <p:ext uri="{BB962C8B-B14F-4D97-AF65-F5344CB8AC3E}">
        <p14:creationId xmlns:p14="http://schemas.microsoft.com/office/powerpoint/2010/main" val="2481543769"/>
      </p:ext>
    </p:extLst>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EB71-75A6-400D-92D5-A792A2A2A6CC}"/>
              </a:ext>
            </a:extLst>
          </p:cNvPr>
          <p:cNvSpPr>
            <a:spLocks noGrp="1"/>
          </p:cNvSpPr>
          <p:nvPr>
            <p:ph type="title"/>
          </p:nvPr>
        </p:nvSpPr>
        <p:spPr/>
        <p:txBody>
          <a:bodyPr/>
          <a:lstStyle/>
          <a:p>
            <a:r>
              <a:rPr lang="en-US" dirty="0"/>
              <a:t>EMS Contention Classifications</a:t>
            </a:r>
          </a:p>
        </p:txBody>
      </p:sp>
      <p:sp>
        <p:nvSpPr>
          <p:cNvPr id="3" name="Content Placeholder 2">
            <a:extLst>
              <a:ext uri="{FF2B5EF4-FFF2-40B4-BE49-F238E27FC236}">
                <a16:creationId xmlns:a16="http://schemas.microsoft.com/office/drawing/2014/main" id="{E1CF4309-CCC2-460A-8BB6-7B784E50EBC0}"/>
              </a:ext>
            </a:extLst>
          </p:cNvPr>
          <p:cNvSpPr>
            <a:spLocks noGrp="1"/>
          </p:cNvSpPr>
          <p:nvPr>
            <p:ph idx="1"/>
          </p:nvPr>
        </p:nvSpPr>
        <p:spPr/>
        <p:txBody>
          <a:bodyPr/>
          <a:lstStyle/>
          <a:p>
            <a:r>
              <a:rPr lang="en-US" dirty="0"/>
              <a:t>It is important that claims processors select the appropriate contention classification for the reported stressor</a:t>
            </a:r>
          </a:p>
          <a:p>
            <a:pPr marL="0" indent="0">
              <a:buNone/>
            </a:pPr>
            <a:endParaRPr lang="en-US" sz="1000" dirty="0"/>
          </a:p>
          <a:p>
            <a:r>
              <a:rPr lang="en-US" dirty="0"/>
              <a:t>PTSD Combat or Personal Trauma will display the following in the </a:t>
            </a:r>
            <a:r>
              <a:rPr lang="en-US" i="1" dirty="0"/>
              <a:t>Contention Information</a:t>
            </a:r>
            <a:r>
              <a:rPr lang="en-US" dirty="0"/>
              <a:t> tab in EMS:</a:t>
            </a:r>
          </a:p>
          <a:p>
            <a:endParaRPr lang="en-US" dirty="0"/>
          </a:p>
          <a:p>
            <a:endParaRPr lang="en-US" dirty="0"/>
          </a:p>
          <a:p>
            <a:endParaRPr lang="en-US" dirty="0"/>
          </a:p>
          <a:p>
            <a:endParaRPr lang="en-US" dirty="0"/>
          </a:p>
          <a:p>
            <a:pPr lvl="1">
              <a:buFont typeface="Wingdings" panose="05000000000000000000" pitchFamily="2" charset="2"/>
              <a:buChar char="v"/>
            </a:pPr>
            <a:r>
              <a:rPr lang="en-US" dirty="0"/>
              <a:t>Mental Disorders will </a:t>
            </a:r>
            <a:r>
              <a:rPr lang="en-US" b="1" i="1" dirty="0">
                <a:effectLst>
                  <a:outerShdw blurRad="38100" dist="38100" dir="2700000" algn="tl">
                    <a:srgbClr val="000000">
                      <a:alpha val="43137"/>
                    </a:srgbClr>
                  </a:outerShdw>
                </a:effectLst>
              </a:rPr>
              <a:t>not</a:t>
            </a:r>
            <a:r>
              <a:rPr lang="en-US" dirty="0"/>
              <a:t> display this in EMS</a:t>
            </a:r>
          </a:p>
        </p:txBody>
      </p:sp>
      <p:sp>
        <p:nvSpPr>
          <p:cNvPr id="4" name="Slide Number Placeholder 3">
            <a:extLst>
              <a:ext uri="{FF2B5EF4-FFF2-40B4-BE49-F238E27FC236}">
                <a16:creationId xmlns:a16="http://schemas.microsoft.com/office/drawing/2014/main" id="{364AA100-9B60-4EDB-89F5-9FE1020D0399}"/>
              </a:ext>
            </a:extLst>
          </p:cNvPr>
          <p:cNvSpPr>
            <a:spLocks noGrp="1"/>
          </p:cNvSpPr>
          <p:nvPr>
            <p:ph type="sldNum" sz="quarter" idx="10"/>
          </p:nvPr>
        </p:nvSpPr>
        <p:spPr/>
        <p:txBody>
          <a:bodyPr/>
          <a:lstStyle/>
          <a:p>
            <a:fld id="{7C414AED-89CE-4A48-8B2B-1B3A5C68EA2A}" type="slidenum">
              <a:rPr lang="en-US" smtClean="0"/>
              <a:t>63</a:t>
            </a:fld>
            <a:endParaRPr lang="en-US" dirty="0"/>
          </a:p>
        </p:txBody>
      </p:sp>
      <p:pic>
        <p:nvPicPr>
          <p:cNvPr id="5" name="Picture 4">
            <a:extLst>
              <a:ext uri="{FF2B5EF4-FFF2-40B4-BE49-F238E27FC236}">
                <a16:creationId xmlns:a16="http://schemas.microsoft.com/office/drawing/2014/main" id="{2ED5AFE0-0653-48BD-A939-5856951190CD}"/>
              </a:ext>
            </a:extLst>
          </p:cNvPr>
          <p:cNvPicPr/>
          <p:nvPr/>
        </p:nvPicPr>
        <p:blipFill>
          <a:blip r:embed="rId2"/>
          <a:stretch>
            <a:fillRect/>
          </a:stretch>
        </p:blipFill>
        <p:spPr>
          <a:xfrm>
            <a:off x="1108363" y="3727773"/>
            <a:ext cx="9975273" cy="1929996"/>
          </a:xfrm>
          <a:prstGeom prst="rect">
            <a:avLst/>
          </a:prstGeom>
        </p:spPr>
      </p:pic>
    </p:spTree>
    <p:extLst>
      <p:ext uri="{BB962C8B-B14F-4D97-AF65-F5344CB8AC3E}">
        <p14:creationId xmlns:p14="http://schemas.microsoft.com/office/powerpoint/2010/main" val="944762018"/>
      </p:ext>
    </p:extLst>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8E36-8B4C-421E-AE8E-9D18E12D1C00}"/>
              </a:ext>
            </a:extLst>
          </p:cNvPr>
          <p:cNvSpPr>
            <a:spLocks noGrp="1"/>
          </p:cNvSpPr>
          <p:nvPr>
            <p:ph type="title"/>
          </p:nvPr>
        </p:nvSpPr>
        <p:spPr/>
        <p:txBody>
          <a:bodyPr/>
          <a:lstStyle/>
          <a:p>
            <a:r>
              <a:rPr lang="en-US" dirty="0"/>
              <a:t>Updates</a:t>
            </a:r>
          </a:p>
        </p:txBody>
      </p:sp>
      <p:sp>
        <p:nvSpPr>
          <p:cNvPr id="3" name="Content Placeholder 2">
            <a:extLst>
              <a:ext uri="{FF2B5EF4-FFF2-40B4-BE49-F238E27FC236}">
                <a16:creationId xmlns:a16="http://schemas.microsoft.com/office/drawing/2014/main" id="{5E422E94-10D2-4C26-9D00-15DF652A2458}"/>
              </a:ext>
            </a:extLst>
          </p:cNvPr>
          <p:cNvSpPr>
            <a:spLocks noGrp="1"/>
          </p:cNvSpPr>
          <p:nvPr>
            <p:ph idx="1"/>
          </p:nvPr>
        </p:nvSpPr>
        <p:spPr/>
        <p:txBody>
          <a:bodyPr/>
          <a:lstStyle/>
          <a:p>
            <a:r>
              <a:rPr lang="en-US" dirty="0"/>
              <a:t>Initial PTSD DBQ</a:t>
            </a:r>
          </a:p>
          <a:p>
            <a:pPr marL="0" indent="0">
              <a:buNone/>
            </a:pPr>
            <a:r>
              <a:rPr lang="en-US" dirty="0"/>
              <a:t> </a:t>
            </a:r>
          </a:p>
          <a:p>
            <a:r>
              <a:rPr lang="en-US" dirty="0"/>
              <a:t>M21-1 (manual)</a:t>
            </a:r>
          </a:p>
          <a:p>
            <a:pPr marL="0" indent="0">
              <a:buNone/>
            </a:pPr>
            <a:endParaRPr lang="en-US" dirty="0"/>
          </a:p>
          <a:p>
            <a:r>
              <a:rPr lang="en-US" dirty="0"/>
              <a:t>Training</a:t>
            </a:r>
          </a:p>
          <a:p>
            <a:pPr marL="0" indent="0">
              <a:buNone/>
            </a:pPr>
            <a:endParaRPr lang="en-US" dirty="0"/>
          </a:p>
          <a:p>
            <a:r>
              <a:rPr lang="en-US" dirty="0"/>
              <a:t>EMS</a:t>
            </a:r>
          </a:p>
        </p:txBody>
      </p:sp>
      <p:sp>
        <p:nvSpPr>
          <p:cNvPr id="4" name="Slide Number Placeholder 3">
            <a:extLst>
              <a:ext uri="{FF2B5EF4-FFF2-40B4-BE49-F238E27FC236}">
                <a16:creationId xmlns:a16="http://schemas.microsoft.com/office/drawing/2014/main" id="{E8276E38-6548-437C-9D0D-00D2A1F38917}"/>
              </a:ext>
            </a:extLst>
          </p:cNvPr>
          <p:cNvSpPr>
            <a:spLocks noGrp="1"/>
          </p:cNvSpPr>
          <p:nvPr>
            <p:ph type="sldNum" sz="quarter" idx="10"/>
          </p:nvPr>
        </p:nvSpPr>
        <p:spPr/>
        <p:txBody>
          <a:bodyPr/>
          <a:lstStyle/>
          <a:p>
            <a:fld id="{7C414AED-89CE-4A48-8B2B-1B3A5C68EA2A}" type="slidenum">
              <a:rPr lang="en-US" smtClean="0"/>
              <a:t>64</a:t>
            </a:fld>
            <a:endParaRPr lang="en-US" dirty="0"/>
          </a:p>
        </p:txBody>
      </p:sp>
    </p:spTree>
    <p:extLst>
      <p:ext uri="{BB962C8B-B14F-4D97-AF65-F5344CB8AC3E}">
        <p14:creationId xmlns:p14="http://schemas.microsoft.com/office/powerpoint/2010/main" val="3274348783"/>
      </p:ext>
    </p:extLst>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National STAR Authorization Checklist Update</a:t>
            </a:r>
          </a:p>
        </p:txBody>
      </p:sp>
      <p:sp>
        <p:nvSpPr>
          <p:cNvPr id="4" name="Slide Number Placeholder 3"/>
          <p:cNvSpPr>
            <a:spLocks noGrp="1"/>
          </p:cNvSpPr>
          <p:nvPr>
            <p:ph type="sldNum" sz="quarter" idx="10"/>
          </p:nvPr>
        </p:nvSpPr>
        <p:spPr/>
        <p:txBody>
          <a:bodyPr/>
          <a:lstStyle/>
          <a:p>
            <a:fld id="{7C414AED-89CE-4A48-8B2B-1B3A5C68EA2A}" type="slidenum">
              <a:rPr lang="en-US" smtClean="0"/>
              <a:t>65</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Isabelle Brisendine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Consultant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15003738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CF6F-BE7E-4D70-8816-14314898189E}"/>
              </a:ext>
            </a:extLst>
          </p:cNvPr>
          <p:cNvSpPr>
            <a:spLocks noGrp="1"/>
          </p:cNvSpPr>
          <p:nvPr>
            <p:ph type="title"/>
          </p:nvPr>
        </p:nvSpPr>
        <p:spPr/>
        <p:txBody>
          <a:bodyPr/>
          <a:lstStyle/>
          <a:p>
            <a:r>
              <a:rPr lang="en-US" dirty="0"/>
              <a:t>Data Integrity Issue </a:t>
            </a:r>
            <a:r>
              <a:rPr lang="en-US" i="1" dirty="0"/>
              <a:t>vs</a:t>
            </a:r>
            <a:r>
              <a:rPr lang="en-US" dirty="0"/>
              <a:t> Comment Verbiage</a:t>
            </a:r>
          </a:p>
        </p:txBody>
      </p:sp>
      <p:sp>
        <p:nvSpPr>
          <p:cNvPr id="3" name="Content Placeholder 2">
            <a:extLst>
              <a:ext uri="{FF2B5EF4-FFF2-40B4-BE49-F238E27FC236}">
                <a16:creationId xmlns:a16="http://schemas.microsoft.com/office/drawing/2014/main" id="{98F3D7B1-2474-430F-8EB1-6F7F21122A66}"/>
              </a:ext>
            </a:extLst>
          </p:cNvPr>
          <p:cNvSpPr>
            <a:spLocks noGrp="1"/>
          </p:cNvSpPr>
          <p:nvPr>
            <p:ph idx="1"/>
          </p:nvPr>
        </p:nvSpPr>
        <p:spPr/>
        <p:txBody>
          <a:bodyPr/>
          <a:lstStyle/>
          <a:p>
            <a:r>
              <a:rPr lang="en-US" dirty="0"/>
              <a:t>Since April 2018, STAR citations for End Product and Date of Claim errors under Question 11 of the National STAR Authorization Checklist have been categorized as comments</a:t>
            </a:r>
          </a:p>
          <a:p>
            <a:endParaRPr lang="en-US" dirty="0"/>
          </a:p>
          <a:p>
            <a:r>
              <a:rPr lang="en-US" dirty="0"/>
              <a:t>Effective April 9, 2019, Quality Assurance began inputting </a:t>
            </a:r>
            <a:r>
              <a:rPr lang="en-US" i="1" dirty="0"/>
              <a:t>“Data Integrity Issue”</a:t>
            </a:r>
            <a:r>
              <a:rPr lang="en-US" dirty="0"/>
              <a:t> rather than </a:t>
            </a:r>
            <a:r>
              <a:rPr lang="en-US" i="1" dirty="0"/>
              <a:t>“Comment”</a:t>
            </a:r>
            <a:r>
              <a:rPr lang="en-US" dirty="0"/>
              <a:t> at the beginning of the error narrative when citing STAR errors for End Product and/or Date of Claim issues under Question 11</a:t>
            </a:r>
          </a:p>
          <a:p>
            <a:pPr marL="0" indent="0">
              <a:buNone/>
            </a:pPr>
            <a:endParaRPr lang="en-US" sz="1000" dirty="0"/>
          </a:p>
          <a:p>
            <a:pPr lvl="1"/>
            <a:r>
              <a:rPr lang="en-US" dirty="0"/>
              <a:t>This will remind ROs these are data integrity issues and also assist STAR in tracking these deficiencies</a:t>
            </a:r>
          </a:p>
        </p:txBody>
      </p:sp>
      <p:sp>
        <p:nvSpPr>
          <p:cNvPr id="4" name="Slide Number Placeholder 3">
            <a:extLst>
              <a:ext uri="{FF2B5EF4-FFF2-40B4-BE49-F238E27FC236}">
                <a16:creationId xmlns:a16="http://schemas.microsoft.com/office/drawing/2014/main" id="{E0195BA3-1DA0-4E1C-9B5D-F252D33A69B3}"/>
              </a:ext>
            </a:extLst>
          </p:cNvPr>
          <p:cNvSpPr>
            <a:spLocks noGrp="1"/>
          </p:cNvSpPr>
          <p:nvPr>
            <p:ph type="sldNum" sz="quarter" idx="10"/>
          </p:nvPr>
        </p:nvSpPr>
        <p:spPr/>
        <p:txBody>
          <a:bodyPr/>
          <a:lstStyle/>
          <a:p>
            <a:fld id="{7C414AED-89CE-4A48-8B2B-1B3A5C68EA2A}" type="slidenum">
              <a:rPr lang="en-US" smtClean="0"/>
              <a:t>66</a:t>
            </a:fld>
            <a:endParaRPr lang="en-US" dirty="0"/>
          </a:p>
        </p:txBody>
      </p:sp>
    </p:spTree>
    <p:extLst>
      <p:ext uri="{BB962C8B-B14F-4D97-AF65-F5344CB8AC3E}">
        <p14:creationId xmlns:p14="http://schemas.microsoft.com/office/powerpoint/2010/main" val="1971157994"/>
      </p:ext>
    </p:extLst>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Kudos to the Nashville Regional Office</a:t>
            </a:r>
          </a:p>
        </p:txBody>
      </p:sp>
      <p:sp>
        <p:nvSpPr>
          <p:cNvPr id="4" name="Slide Number Placeholder 3"/>
          <p:cNvSpPr>
            <a:spLocks noGrp="1"/>
          </p:cNvSpPr>
          <p:nvPr>
            <p:ph type="sldNum" sz="quarter" idx="10"/>
          </p:nvPr>
        </p:nvSpPr>
        <p:spPr/>
        <p:txBody>
          <a:bodyPr/>
          <a:lstStyle/>
          <a:p>
            <a:fld id="{7C414AED-89CE-4A48-8B2B-1B3A5C68EA2A}" type="slidenum">
              <a:rPr lang="en-US" smtClean="0"/>
              <a:t>67</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Christine Alford</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4211841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CF2E-6A63-42ED-8885-E64AD26380D3}"/>
              </a:ext>
            </a:extLst>
          </p:cNvPr>
          <p:cNvSpPr>
            <a:spLocks noGrp="1"/>
          </p:cNvSpPr>
          <p:nvPr>
            <p:ph type="title"/>
          </p:nvPr>
        </p:nvSpPr>
        <p:spPr/>
        <p:txBody>
          <a:bodyPr/>
          <a:lstStyle/>
          <a:p>
            <a:r>
              <a:rPr lang="en-US" dirty="0"/>
              <a:t>RO Quality Improvement Initiatives</a:t>
            </a:r>
          </a:p>
        </p:txBody>
      </p:sp>
      <p:sp>
        <p:nvSpPr>
          <p:cNvPr id="3" name="Content Placeholder 2">
            <a:extLst>
              <a:ext uri="{FF2B5EF4-FFF2-40B4-BE49-F238E27FC236}">
                <a16:creationId xmlns:a16="http://schemas.microsoft.com/office/drawing/2014/main" id="{DCFD0E24-C588-418D-AB29-E99C94652662}"/>
              </a:ext>
            </a:extLst>
          </p:cNvPr>
          <p:cNvSpPr>
            <a:spLocks noGrp="1"/>
          </p:cNvSpPr>
          <p:nvPr>
            <p:ph idx="1"/>
          </p:nvPr>
        </p:nvSpPr>
        <p:spPr/>
        <p:txBody>
          <a:bodyPr/>
          <a:lstStyle/>
          <a:p>
            <a:r>
              <a:rPr lang="en-US" dirty="0"/>
              <a:t>Quality Improvement Initiatives Based on Positive Impact</a:t>
            </a:r>
          </a:p>
          <a:p>
            <a:pPr marL="0" indent="0">
              <a:buNone/>
            </a:pPr>
            <a:endParaRPr lang="en-US" sz="2400" dirty="0"/>
          </a:p>
          <a:p>
            <a:r>
              <a:rPr lang="en-US" dirty="0"/>
              <a:t>Measuring and Improving Outcomes and Internal Processes</a:t>
            </a:r>
          </a:p>
          <a:p>
            <a:pPr marL="0" indent="0">
              <a:buNone/>
            </a:pPr>
            <a:endParaRPr lang="en-US" sz="2400" dirty="0"/>
          </a:p>
          <a:p>
            <a:r>
              <a:rPr lang="en-US" dirty="0"/>
              <a:t>Wide Dissemination of Proven RO Best Practices</a:t>
            </a:r>
          </a:p>
          <a:p>
            <a:pPr marL="0" indent="0">
              <a:buNone/>
            </a:pPr>
            <a:endParaRPr lang="en-US" sz="2400" dirty="0"/>
          </a:p>
          <a:p>
            <a:r>
              <a:rPr lang="en-US" dirty="0"/>
              <a:t>User-Friendly and Effective Resources</a:t>
            </a:r>
          </a:p>
          <a:p>
            <a:pPr marL="0" indent="0">
              <a:buNone/>
            </a:pPr>
            <a:endParaRPr lang="en-US" sz="2400" dirty="0"/>
          </a:p>
          <a:p>
            <a:r>
              <a:rPr lang="en-US" dirty="0"/>
              <a:t>Effective Communication Practices Regarding Procedural, Legislative, and Regulatory Changes</a:t>
            </a:r>
          </a:p>
        </p:txBody>
      </p:sp>
      <p:sp>
        <p:nvSpPr>
          <p:cNvPr id="4" name="Slide Number Placeholder 3">
            <a:extLst>
              <a:ext uri="{FF2B5EF4-FFF2-40B4-BE49-F238E27FC236}">
                <a16:creationId xmlns:a16="http://schemas.microsoft.com/office/drawing/2014/main" id="{A3237DED-9F0F-4B33-92C9-AA52C87837C1}"/>
              </a:ext>
            </a:extLst>
          </p:cNvPr>
          <p:cNvSpPr>
            <a:spLocks noGrp="1"/>
          </p:cNvSpPr>
          <p:nvPr>
            <p:ph type="sldNum" sz="quarter" idx="10"/>
          </p:nvPr>
        </p:nvSpPr>
        <p:spPr/>
        <p:txBody>
          <a:bodyPr/>
          <a:lstStyle/>
          <a:p>
            <a:fld id="{7C414AED-89CE-4A48-8B2B-1B3A5C68EA2A}" type="slidenum">
              <a:rPr lang="en-US" smtClean="0"/>
              <a:t>68</a:t>
            </a:fld>
            <a:endParaRPr lang="en-US" dirty="0"/>
          </a:p>
        </p:txBody>
      </p:sp>
    </p:spTree>
    <p:extLst>
      <p:ext uri="{BB962C8B-B14F-4D97-AF65-F5344CB8AC3E}">
        <p14:creationId xmlns:p14="http://schemas.microsoft.com/office/powerpoint/2010/main" val="2065914741"/>
      </p:ext>
    </p:extLst>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Nashville RO Quality Improvement</a:t>
            </a:r>
          </a:p>
        </p:txBody>
      </p:sp>
      <p:sp>
        <p:nvSpPr>
          <p:cNvPr id="4" name="Slide Number Placeholder 3"/>
          <p:cNvSpPr>
            <a:spLocks noGrp="1"/>
          </p:cNvSpPr>
          <p:nvPr>
            <p:ph type="sldNum" sz="quarter" idx="10"/>
          </p:nvPr>
        </p:nvSpPr>
        <p:spPr/>
        <p:txBody>
          <a:bodyPr/>
          <a:lstStyle/>
          <a:p>
            <a:fld id="{7C414AED-89CE-4A48-8B2B-1B3A5C68EA2A}" type="slidenum">
              <a:rPr lang="en-US" smtClean="0"/>
              <a:t>69</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Leonard (Ray) Wilson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Coach</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Nashville VA Regional Office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33197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Quiz Question #1 – Use Mouse to Select Answer</a:t>
            </a:r>
          </a:p>
        </p:txBody>
      </p:sp>
      <p:sp>
        <p:nvSpPr>
          <p:cNvPr id="3" name="Content Placeholder 2"/>
          <p:cNvSpPr>
            <a:spLocks noGrp="1"/>
          </p:cNvSpPr>
          <p:nvPr>
            <p:ph idx="1"/>
          </p:nvPr>
        </p:nvSpPr>
        <p:spPr>
          <a:xfrm>
            <a:off x="847165" y="1589518"/>
            <a:ext cx="11212563" cy="4766832"/>
          </a:xfrm>
        </p:spPr>
        <p:txBody>
          <a:bodyPr/>
          <a:lstStyle/>
          <a:p>
            <a:r>
              <a:rPr lang="en-US" i="1" dirty="0"/>
              <a:t>“My review of the Veteran’s Tampa VAMC medical reports, including the reports dated 3/29/19, 4/11/19, and 4/29/19, showing treatment for left shoulder pain during repeated use over time and flare-up events reveal there was no left shoulder joint loss of motion during these occasions; only pain. During today’s examination, the Veteran did not complain of any left shoulder functional loss, other than pain, during repeated use over time and flare-ups.”</a:t>
            </a:r>
          </a:p>
          <a:p>
            <a:pPr marL="0" indent="0">
              <a:buNone/>
            </a:pPr>
            <a:endParaRPr lang="en-US" sz="800" dirty="0"/>
          </a:p>
          <a:p>
            <a:pPr lvl="1"/>
            <a:r>
              <a:rPr lang="en-US" b="1" dirty="0">
                <a:effectLst>
                  <a:outerShdw blurRad="38100" dist="38100" dir="2700000" algn="tl">
                    <a:srgbClr val="000000">
                      <a:alpha val="43137"/>
                    </a:srgbClr>
                  </a:outerShdw>
                </a:effectLst>
              </a:rPr>
              <a:t>QUESTION:</a:t>
            </a:r>
            <a:r>
              <a:rPr lang="en-US" dirty="0"/>
              <a:t>  Is this a </a:t>
            </a:r>
            <a:r>
              <a:rPr lang="en-US" i="1" dirty="0"/>
              <a:t>Sharp</a:t>
            </a:r>
            <a:r>
              <a:rPr lang="en-US" dirty="0"/>
              <a:t>-compliant </a:t>
            </a:r>
            <a:r>
              <a:rPr lang="en-US" i="1" dirty="0"/>
              <a:t>Mitchell</a:t>
            </a:r>
            <a:r>
              <a:rPr lang="en-US" dirty="0"/>
              <a:t> rationale?</a:t>
            </a:r>
          </a:p>
          <a:p>
            <a:pPr marL="0" indent="0">
              <a:buNone/>
            </a:pPr>
            <a:endParaRPr lang="en-US" sz="600" dirty="0"/>
          </a:p>
          <a:p>
            <a:pPr lvl="2">
              <a:buFont typeface="Wingdings" panose="05000000000000000000" pitchFamily="2" charset="2"/>
              <a:buChar char="q"/>
            </a:pPr>
            <a:r>
              <a:rPr lang="en-US" sz="2400" dirty="0"/>
              <a:t>Yes</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3009051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06A8-D3EB-45A1-8663-29D73A457615}"/>
              </a:ext>
            </a:extLst>
          </p:cNvPr>
          <p:cNvSpPr>
            <a:spLocks noGrp="1"/>
          </p:cNvSpPr>
          <p:nvPr>
            <p:ph type="title"/>
          </p:nvPr>
        </p:nvSpPr>
        <p:spPr/>
        <p:txBody>
          <a:bodyPr/>
          <a:lstStyle/>
          <a:p>
            <a:r>
              <a:rPr lang="en-US" dirty="0"/>
              <a:t>Nashville Authorization Quality Improvement</a:t>
            </a:r>
          </a:p>
        </p:txBody>
      </p:sp>
      <p:sp>
        <p:nvSpPr>
          <p:cNvPr id="3" name="Content Placeholder 2">
            <a:extLst>
              <a:ext uri="{FF2B5EF4-FFF2-40B4-BE49-F238E27FC236}">
                <a16:creationId xmlns:a16="http://schemas.microsoft.com/office/drawing/2014/main" id="{47F35D36-FFFD-478C-BFC2-C4ED22C4144E}"/>
              </a:ext>
            </a:extLst>
          </p:cNvPr>
          <p:cNvSpPr>
            <a:spLocks noGrp="1"/>
          </p:cNvSpPr>
          <p:nvPr>
            <p:ph idx="1"/>
          </p:nvPr>
        </p:nvSpPr>
        <p:spPr>
          <a:xfrm>
            <a:off x="847165" y="1589518"/>
            <a:ext cx="10945906" cy="4766832"/>
          </a:xfrm>
        </p:spPr>
        <p:txBody>
          <a:bodyPr/>
          <a:lstStyle/>
          <a:p>
            <a:r>
              <a:rPr lang="en-US" dirty="0"/>
              <a:t>National Authorization Quality Target, 91.5%</a:t>
            </a:r>
          </a:p>
          <a:p>
            <a:pPr marL="0" indent="0">
              <a:buNone/>
            </a:pPr>
            <a:endParaRPr lang="en-US" sz="800" dirty="0"/>
          </a:p>
          <a:p>
            <a:r>
              <a:rPr lang="en-US" dirty="0"/>
              <a:t>Nashville Authorization Quality:</a:t>
            </a:r>
          </a:p>
          <a:p>
            <a:pPr lvl="2"/>
            <a:r>
              <a:rPr lang="en-US" dirty="0"/>
              <a:t>80.9% - December 2017</a:t>
            </a:r>
          </a:p>
          <a:p>
            <a:pPr lvl="2"/>
            <a:r>
              <a:rPr lang="en-US" dirty="0"/>
              <a:t>79.2% - January 2018</a:t>
            </a:r>
          </a:p>
          <a:p>
            <a:pPr lvl="2"/>
            <a:r>
              <a:rPr lang="en-US" dirty="0"/>
              <a:t>76.9% - February 2018</a:t>
            </a:r>
          </a:p>
          <a:p>
            <a:pPr marL="914400" lvl="2" indent="0">
              <a:buNone/>
            </a:pPr>
            <a:endParaRPr lang="en-US" sz="800" dirty="0"/>
          </a:p>
          <a:p>
            <a:r>
              <a:rPr lang="en-US" dirty="0"/>
              <a:t>Nashville QRT Conducted Authorization Quality Trend Analyses in February 2018 to Identify Improvement Opportunities</a:t>
            </a:r>
          </a:p>
          <a:p>
            <a:pPr lvl="2"/>
            <a:r>
              <a:rPr lang="en-US" dirty="0"/>
              <a:t>Key areas of deficiency were identified</a:t>
            </a:r>
          </a:p>
          <a:p>
            <a:pPr lvl="2"/>
            <a:r>
              <a:rPr lang="en-US" dirty="0"/>
              <a:t>Initial training in deficient areas was completed (primarily non-rating and non-rating special mission teams)</a:t>
            </a:r>
          </a:p>
          <a:p>
            <a:pPr lvl="2"/>
            <a:r>
              <a:rPr lang="en-US" dirty="0"/>
              <a:t>Live Veteran claims were utilized to provide practical application</a:t>
            </a:r>
          </a:p>
          <a:p>
            <a:endParaRPr lang="en-US" dirty="0"/>
          </a:p>
          <a:p>
            <a:pPr lvl="1"/>
            <a:endParaRPr lang="en-US" dirty="0"/>
          </a:p>
        </p:txBody>
      </p:sp>
      <p:sp>
        <p:nvSpPr>
          <p:cNvPr id="4" name="Slide Number Placeholder 3">
            <a:extLst>
              <a:ext uri="{FF2B5EF4-FFF2-40B4-BE49-F238E27FC236}">
                <a16:creationId xmlns:a16="http://schemas.microsoft.com/office/drawing/2014/main" id="{D4BA0A1A-DEE7-472D-9547-1AE1CE5E5987}"/>
              </a:ext>
            </a:extLst>
          </p:cNvPr>
          <p:cNvSpPr>
            <a:spLocks noGrp="1"/>
          </p:cNvSpPr>
          <p:nvPr>
            <p:ph type="sldNum" sz="quarter" idx="10"/>
          </p:nvPr>
        </p:nvSpPr>
        <p:spPr/>
        <p:txBody>
          <a:bodyPr/>
          <a:lstStyle/>
          <a:p>
            <a:fld id="{7C414AED-89CE-4A48-8B2B-1B3A5C68EA2A}" type="slidenum">
              <a:rPr lang="en-US" smtClean="0"/>
              <a:t>70</a:t>
            </a:fld>
            <a:endParaRPr lang="en-US" dirty="0"/>
          </a:p>
        </p:txBody>
      </p:sp>
    </p:spTree>
    <p:extLst>
      <p:ext uri="{BB962C8B-B14F-4D97-AF65-F5344CB8AC3E}">
        <p14:creationId xmlns:p14="http://schemas.microsoft.com/office/powerpoint/2010/main" val="1434956017"/>
      </p:ext>
    </p:extLst>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759D-A6AA-448D-AE70-E39470EE31C3}"/>
              </a:ext>
            </a:extLst>
          </p:cNvPr>
          <p:cNvSpPr>
            <a:spLocks noGrp="1"/>
          </p:cNvSpPr>
          <p:nvPr>
            <p:ph type="title"/>
          </p:nvPr>
        </p:nvSpPr>
        <p:spPr/>
        <p:txBody>
          <a:bodyPr/>
          <a:lstStyle/>
          <a:p>
            <a:r>
              <a:rPr lang="en-US" dirty="0"/>
              <a:t>Nashville Authorization Quality</a:t>
            </a:r>
          </a:p>
        </p:txBody>
      </p:sp>
      <p:sp>
        <p:nvSpPr>
          <p:cNvPr id="3" name="Content Placeholder 2">
            <a:extLst>
              <a:ext uri="{FF2B5EF4-FFF2-40B4-BE49-F238E27FC236}">
                <a16:creationId xmlns:a16="http://schemas.microsoft.com/office/drawing/2014/main" id="{CEAB0EEB-50C1-4697-8C11-CCAD14375F39}"/>
              </a:ext>
            </a:extLst>
          </p:cNvPr>
          <p:cNvSpPr>
            <a:spLocks noGrp="1"/>
          </p:cNvSpPr>
          <p:nvPr>
            <p:ph idx="1"/>
          </p:nvPr>
        </p:nvSpPr>
        <p:spPr>
          <a:xfrm>
            <a:off x="847165" y="1589518"/>
            <a:ext cx="10945906" cy="4766832"/>
          </a:xfrm>
        </p:spPr>
        <p:txBody>
          <a:bodyPr/>
          <a:lstStyle/>
          <a:p>
            <a:r>
              <a:rPr lang="en-US" dirty="0"/>
              <a:t>Follow-up Training</a:t>
            </a:r>
          </a:p>
          <a:p>
            <a:pPr lvl="1"/>
            <a:r>
              <a:rPr lang="en-US" dirty="0"/>
              <a:t>Reinforcement of initial training conducted during weekly team huddles</a:t>
            </a:r>
          </a:p>
          <a:p>
            <a:pPr lvl="1"/>
            <a:r>
              <a:rPr lang="en-US" dirty="0"/>
              <a:t>Additional training areas identified by VSRs and team managers with training provided as needed</a:t>
            </a:r>
          </a:p>
          <a:p>
            <a:pPr lvl="1"/>
            <a:r>
              <a:rPr lang="en-US" i="1" dirty="0"/>
              <a:t>“Peer to Peer” </a:t>
            </a:r>
            <a:r>
              <a:rPr lang="en-US" dirty="0"/>
              <a:t>review days instituted</a:t>
            </a:r>
          </a:p>
          <a:p>
            <a:pPr marL="457200" lvl="1" indent="0">
              <a:buNone/>
            </a:pPr>
            <a:endParaRPr lang="en-US" sz="1000" dirty="0"/>
          </a:p>
          <a:p>
            <a:r>
              <a:rPr lang="en-US" dirty="0"/>
              <a:t>Training and Quality Review Teams provide continuous oversight and assistance</a:t>
            </a:r>
          </a:p>
          <a:p>
            <a:pPr marL="0" indent="0">
              <a:buNone/>
            </a:pPr>
            <a:endParaRPr lang="en-US" sz="1000" dirty="0"/>
          </a:p>
          <a:p>
            <a:r>
              <a:rPr lang="en-US" dirty="0"/>
              <a:t>Nashville Authorization quality in February 2018, 76.9%</a:t>
            </a:r>
          </a:p>
          <a:p>
            <a:pPr marL="0" indent="0">
              <a:buNone/>
            </a:pPr>
            <a:endParaRPr lang="en-US" sz="1000" dirty="0"/>
          </a:p>
          <a:p>
            <a:r>
              <a:rPr lang="en-US" dirty="0"/>
              <a:t>Nashville Authorization quality in February 2019, 94.0%</a:t>
            </a:r>
          </a:p>
        </p:txBody>
      </p:sp>
      <p:sp>
        <p:nvSpPr>
          <p:cNvPr id="4" name="Slide Number Placeholder 3">
            <a:extLst>
              <a:ext uri="{FF2B5EF4-FFF2-40B4-BE49-F238E27FC236}">
                <a16:creationId xmlns:a16="http://schemas.microsoft.com/office/drawing/2014/main" id="{CAB1D1AA-B996-42CA-ADFB-52FB47B83F4E}"/>
              </a:ext>
            </a:extLst>
          </p:cNvPr>
          <p:cNvSpPr>
            <a:spLocks noGrp="1"/>
          </p:cNvSpPr>
          <p:nvPr>
            <p:ph type="sldNum" sz="quarter" idx="10"/>
          </p:nvPr>
        </p:nvSpPr>
        <p:spPr/>
        <p:txBody>
          <a:bodyPr/>
          <a:lstStyle/>
          <a:p>
            <a:fld id="{7C414AED-89CE-4A48-8B2B-1B3A5C68EA2A}" type="slidenum">
              <a:rPr lang="en-US" smtClean="0"/>
              <a:t>71</a:t>
            </a:fld>
            <a:endParaRPr lang="en-US" dirty="0"/>
          </a:p>
        </p:txBody>
      </p:sp>
    </p:spTree>
    <p:extLst>
      <p:ext uri="{BB962C8B-B14F-4D97-AF65-F5344CB8AC3E}">
        <p14:creationId xmlns:p14="http://schemas.microsoft.com/office/powerpoint/2010/main" val="458940270"/>
      </p:ext>
    </p:extLst>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5D82-2FF6-413B-983C-33846FCC3E9F}"/>
              </a:ext>
            </a:extLst>
          </p:cNvPr>
          <p:cNvSpPr>
            <a:spLocks noGrp="1"/>
          </p:cNvSpPr>
          <p:nvPr>
            <p:ph type="title"/>
          </p:nvPr>
        </p:nvSpPr>
        <p:spPr/>
        <p:txBody>
          <a:bodyPr/>
          <a:lstStyle/>
          <a:p>
            <a:r>
              <a:rPr lang="en-US" dirty="0"/>
              <a:t>Nashville Authorization Quality (Cont’d)</a:t>
            </a:r>
          </a:p>
        </p:txBody>
      </p:sp>
      <p:sp>
        <p:nvSpPr>
          <p:cNvPr id="3" name="Content Placeholder 2">
            <a:extLst>
              <a:ext uri="{FF2B5EF4-FFF2-40B4-BE49-F238E27FC236}">
                <a16:creationId xmlns:a16="http://schemas.microsoft.com/office/drawing/2014/main" id="{C04257B5-F42D-4A2B-A989-9168E92B0550}"/>
              </a:ext>
            </a:extLst>
          </p:cNvPr>
          <p:cNvSpPr>
            <a:spLocks noGrp="1"/>
          </p:cNvSpPr>
          <p:nvPr>
            <p:ph idx="1"/>
          </p:nvPr>
        </p:nvSpPr>
        <p:spPr/>
        <p:txBody>
          <a:bodyPr/>
          <a:lstStyle/>
          <a:p>
            <a:r>
              <a:rPr lang="en-US" dirty="0"/>
              <a:t>Collaborative Effort</a:t>
            </a:r>
          </a:p>
          <a:p>
            <a:pPr marL="0" indent="0">
              <a:buNone/>
            </a:pPr>
            <a:endParaRPr lang="en-US" sz="1000" dirty="0"/>
          </a:p>
          <a:p>
            <a:pPr lvl="1"/>
            <a:r>
              <a:rPr lang="en-US" dirty="0"/>
              <a:t>Quality Review Team</a:t>
            </a:r>
          </a:p>
          <a:p>
            <a:pPr marL="457200" lvl="1" indent="0">
              <a:buNone/>
            </a:pPr>
            <a:endParaRPr lang="en-US" sz="800" dirty="0"/>
          </a:p>
          <a:p>
            <a:pPr lvl="1"/>
            <a:r>
              <a:rPr lang="en-US" dirty="0"/>
              <a:t>Training Team</a:t>
            </a:r>
          </a:p>
          <a:p>
            <a:pPr marL="457200" lvl="1" indent="0">
              <a:buNone/>
            </a:pPr>
            <a:endParaRPr lang="en-US" sz="800" dirty="0"/>
          </a:p>
          <a:p>
            <a:pPr lvl="1"/>
            <a:r>
              <a:rPr lang="en-US" dirty="0"/>
              <a:t>Non-Rating, Non-Rating Special Mission, and Rating Bundle VSR Team Coaches</a:t>
            </a:r>
          </a:p>
          <a:p>
            <a:pPr marL="457200" lvl="1" indent="0">
              <a:buNone/>
            </a:pPr>
            <a:endParaRPr lang="en-US" sz="800" dirty="0"/>
          </a:p>
          <a:p>
            <a:pPr lvl="1"/>
            <a:r>
              <a:rPr lang="en-US" dirty="0"/>
              <a:t>Individual VSR employees</a:t>
            </a:r>
          </a:p>
        </p:txBody>
      </p:sp>
      <p:sp>
        <p:nvSpPr>
          <p:cNvPr id="4" name="Slide Number Placeholder 3">
            <a:extLst>
              <a:ext uri="{FF2B5EF4-FFF2-40B4-BE49-F238E27FC236}">
                <a16:creationId xmlns:a16="http://schemas.microsoft.com/office/drawing/2014/main" id="{1BFF34F1-7D38-439B-9F46-8AC52164D15E}"/>
              </a:ext>
            </a:extLst>
          </p:cNvPr>
          <p:cNvSpPr>
            <a:spLocks noGrp="1"/>
          </p:cNvSpPr>
          <p:nvPr>
            <p:ph type="sldNum" sz="quarter" idx="10"/>
          </p:nvPr>
        </p:nvSpPr>
        <p:spPr/>
        <p:txBody>
          <a:bodyPr/>
          <a:lstStyle/>
          <a:p>
            <a:fld id="{7C414AED-89CE-4A48-8B2B-1B3A5C68EA2A}" type="slidenum">
              <a:rPr lang="en-US" smtClean="0"/>
              <a:t>72</a:t>
            </a:fld>
            <a:endParaRPr lang="en-US" dirty="0"/>
          </a:p>
        </p:txBody>
      </p:sp>
    </p:spTree>
    <p:extLst>
      <p:ext uri="{BB962C8B-B14F-4D97-AF65-F5344CB8AC3E}">
        <p14:creationId xmlns:p14="http://schemas.microsoft.com/office/powerpoint/2010/main" val="1900833815"/>
      </p:ext>
    </p:extLst>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RO Quality Improvement</a:t>
            </a:r>
          </a:p>
        </p:txBody>
      </p:sp>
      <p:sp>
        <p:nvSpPr>
          <p:cNvPr id="4" name="Slide Number Placeholder 3"/>
          <p:cNvSpPr>
            <a:spLocks noGrp="1"/>
          </p:cNvSpPr>
          <p:nvPr>
            <p:ph type="sldNum" sz="quarter" idx="10"/>
          </p:nvPr>
        </p:nvSpPr>
        <p:spPr/>
        <p:txBody>
          <a:bodyPr/>
          <a:lstStyle/>
          <a:p>
            <a:fld id="{7C414AED-89CE-4A48-8B2B-1B3A5C68EA2A}" type="slidenum">
              <a:rPr lang="en-US" smtClean="0"/>
              <a:t>73</a:t>
            </a:fld>
            <a:endParaRPr lang="en-US" dirty="0"/>
          </a:p>
        </p:txBody>
      </p:sp>
      <p:sp>
        <p:nvSpPr>
          <p:cNvPr id="7" name="TextBox 1"/>
          <p:cNvSpPr txBox="1">
            <a:spLocks noChangeArrowheads="1"/>
          </p:cNvSpPr>
          <p:nvPr/>
        </p:nvSpPr>
        <p:spPr bwMode="auto">
          <a:xfrm>
            <a:off x="569344" y="2546013"/>
            <a:ext cx="11499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Christine Alford</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624996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FD0F-4F5A-440F-A2F6-D4750CD0BDFE}"/>
              </a:ext>
            </a:extLst>
          </p:cNvPr>
          <p:cNvSpPr>
            <a:spLocks noGrp="1"/>
          </p:cNvSpPr>
          <p:nvPr>
            <p:ph type="title"/>
          </p:nvPr>
        </p:nvSpPr>
        <p:spPr/>
        <p:txBody>
          <a:bodyPr/>
          <a:lstStyle/>
          <a:p>
            <a:r>
              <a:rPr lang="en-US" dirty="0"/>
              <a:t>Quality Improvement at Your RO!</a:t>
            </a:r>
          </a:p>
        </p:txBody>
      </p:sp>
      <p:sp>
        <p:nvSpPr>
          <p:cNvPr id="3" name="Content Placeholder 2">
            <a:extLst>
              <a:ext uri="{FF2B5EF4-FFF2-40B4-BE49-F238E27FC236}">
                <a16:creationId xmlns:a16="http://schemas.microsoft.com/office/drawing/2014/main" id="{13030398-57FB-4857-8D6A-2A6002E5743E}"/>
              </a:ext>
            </a:extLst>
          </p:cNvPr>
          <p:cNvSpPr>
            <a:spLocks noGrp="1"/>
          </p:cNvSpPr>
          <p:nvPr>
            <p:ph idx="1"/>
          </p:nvPr>
        </p:nvSpPr>
        <p:spPr/>
        <p:txBody>
          <a:bodyPr/>
          <a:lstStyle/>
          <a:p>
            <a:r>
              <a:rPr lang="en-US" dirty="0"/>
              <a:t>All offices are encouraged to utilize tools and strategies featured on previous Quality Calls to communicate information vital to quality improvement</a:t>
            </a:r>
          </a:p>
          <a:p>
            <a:pPr marL="0" indent="0">
              <a:buNone/>
            </a:pPr>
            <a:endParaRPr lang="en-US" dirty="0"/>
          </a:p>
          <a:p>
            <a:r>
              <a:rPr lang="en-US" i="1" dirty="0"/>
              <a:t>Does your office currently have a similar quality-focused practice?</a:t>
            </a:r>
          </a:p>
          <a:p>
            <a:pPr marL="0" indent="0">
              <a:buNone/>
            </a:pPr>
            <a:endParaRPr lang="en-US" sz="1000" dirty="0"/>
          </a:p>
          <a:p>
            <a:pPr lvl="1"/>
            <a:r>
              <a:rPr lang="en-US" i="1" dirty="0"/>
              <a:t>Please let us know so we can feature your best practice during an upcoming Quality Call for everyone’s benefit!</a:t>
            </a:r>
          </a:p>
          <a:p>
            <a:pPr lvl="1"/>
            <a:endParaRPr lang="en-US" dirty="0"/>
          </a:p>
        </p:txBody>
      </p:sp>
      <p:sp>
        <p:nvSpPr>
          <p:cNvPr id="4" name="Slide Number Placeholder 3">
            <a:extLst>
              <a:ext uri="{FF2B5EF4-FFF2-40B4-BE49-F238E27FC236}">
                <a16:creationId xmlns:a16="http://schemas.microsoft.com/office/drawing/2014/main" id="{D418A10A-3E73-46C9-90A7-D8D10FBFAED1}"/>
              </a:ext>
            </a:extLst>
          </p:cNvPr>
          <p:cNvSpPr>
            <a:spLocks noGrp="1"/>
          </p:cNvSpPr>
          <p:nvPr>
            <p:ph type="sldNum" sz="quarter" idx="10"/>
          </p:nvPr>
        </p:nvSpPr>
        <p:spPr/>
        <p:txBody>
          <a:bodyPr/>
          <a:lstStyle/>
          <a:p>
            <a:fld id="{7C414AED-89CE-4A48-8B2B-1B3A5C68EA2A}" type="slidenum">
              <a:rPr lang="en-US" smtClean="0"/>
              <a:t>74</a:t>
            </a:fld>
            <a:endParaRPr lang="en-US" dirty="0"/>
          </a:p>
        </p:txBody>
      </p:sp>
    </p:spTree>
    <p:extLst>
      <p:ext uri="{BB962C8B-B14F-4D97-AF65-F5344CB8AC3E}">
        <p14:creationId xmlns:p14="http://schemas.microsoft.com/office/powerpoint/2010/main" val="1493015776"/>
      </p:ext>
    </p:extLst>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0758"/>
            <a:ext cx="8965721" cy="1179321"/>
          </a:xfrm>
        </p:spPr>
        <p:txBody>
          <a:bodyPr/>
          <a:lstStyle/>
          <a:p>
            <a:r>
              <a:rPr lang="en-US" dirty="0"/>
              <a:t>Poll Questions</a:t>
            </a:r>
          </a:p>
        </p:txBody>
      </p:sp>
      <p:sp>
        <p:nvSpPr>
          <p:cNvPr id="4" name="Slide Number Placeholder 3"/>
          <p:cNvSpPr>
            <a:spLocks noGrp="1"/>
          </p:cNvSpPr>
          <p:nvPr>
            <p:ph type="sldNum" sz="quarter" idx="10"/>
          </p:nvPr>
        </p:nvSpPr>
        <p:spPr/>
        <p:txBody>
          <a:bodyPr/>
          <a:lstStyle/>
          <a:p>
            <a:fld id="{7C414AED-89CE-4A48-8B2B-1B3A5C68EA2A}" type="slidenum">
              <a:rPr lang="en-US" smtClean="0"/>
              <a:t>75</a:t>
            </a:fld>
            <a:endParaRPr lang="en-US" dirty="0"/>
          </a:p>
        </p:txBody>
      </p:sp>
      <p:pic>
        <p:nvPicPr>
          <p:cNvPr id="5" name="Picture 4"/>
          <p:cNvPicPr/>
          <p:nvPr/>
        </p:nvPicPr>
        <p:blipFill>
          <a:blip r:embed="rId2"/>
          <a:stretch>
            <a:fillRect/>
          </a:stretch>
        </p:blipFill>
        <p:spPr>
          <a:xfrm>
            <a:off x="4249270" y="2973982"/>
            <a:ext cx="2667897" cy="2491716"/>
          </a:xfrm>
          <a:prstGeom prst="rect">
            <a:avLst/>
          </a:prstGeom>
        </p:spPr>
      </p:pic>
      <p:pic>
        <p:nvPicPr>
          <p:cNvPr id="6" name="Picture 5"/>
          <p:cNvPicPr/>
          <p:nvPr/>
        </p:nvPicPr>
        <p:blipFill>
          <a:blip r:embed="rId3"/>
          <a:stretch>
            <a:fillRect/>
          </a:stretch>
        </p:blipFill>
        <p:spPr>
          <a:xfrm>
            <a:off x="7788536" y="3646842"/>
            <a:ext cx="4324576" cy="2753957"/>
          </a:xfrm>
          <a:prstGeom prst="rect">
            <a:avLst/>
          </a:prstGeom>
        </p:spPr>
      </p:pic>
      <p:pic>
        <p:nvPicPr>
          <p:cNvPr id="7" name="Picture 6"/>
          <p:cNvPicPr/>
          <p:nvPr/>
        </p:nvPicPr>
        <p:blipFill>
          <a:blip r:embed="rId4"/>
          <a:stretch>
            <a:fillRect/>
          </a:stretch>
        </p:blipFill>
        <p:spPr>
          <a:xfrm>
            <a:off x="831476" y="2416971"/>
            <a:ext cx="2546425" cy="3927884"/>
          </a:xfrm>
          <a:prstGeom prst="rect">
            <a:avLst/>
          </a:prstGeom>
        </p:spPr>
      </p:pic>
      <p:sp>
        <p:nvSpPr>
          <p:cNvPr id="8" name="TextBox 1"/>
          <p:cNvSpPr txBox="1">
            <a:spLocks noChangeArrowheads="1"/>
          </p:cNvSpPr>
          <p:nvPr/>
        </p:nvSpPr>
        <p:spPr bwMode="auto">
          <a:xfrm>
            <a:off x="3226278" y="1633630"/>
            <a:ext cx="8695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604763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Poll Question Guidance</a:t>
            </a:r>
          </a:p>
        </p:txBody>
      </p:sp>
      <p:sp>
        <p:nvSpPr>
          <p:cNvPr id="3" name="Content Placeholder 2"/>
          <p:cNvSpPr>
            <a:spLocks noGrp="1"/>
          </p:cNvSpPr>
          <p:nvPr>
            <p:ph idx="1"/>
          </p:nvPr>
        </p:nvSpPr>
        <p:spPr>
          <a:xfrm>
            <a:off x="847165" y="1589518"/>
            <a:ext cx="11244430" cy="4800524"/>
          </a:xfrm>
        </p:spPr>
        <p:txBody>
          <a:bodyPr/>
          <a:lstStyle/>
          <a:p>
            <a:r>
              <a:rPr lang="en-US" dirty="0"/>
              <a:t>Four (4) Poll Questions will be shown on the following slides</a:t>
            </a:r>
          </a:p>
          <a:p>
            <a:pPr marL="0" indent="0">
              <a:buNone/>
            </a:pPr>
            <a:endParaRPr lang="en-US" sz="1600" dirty="0"/>
          </a:p>
          <a:p>
            <a:r>
              <a:rPr lang="en-US" dirty="0"/>
              <a:t>Interactive Poll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marL="860425" lvl="1" indent="-403225"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Poll results will be discussed after everybody has responded</a:t>
            </a:r>
          </a:p>
        </p:txBody>
      </p:sp>
      <p:sp>
        <p:nvSpPr>
          <p:cNvPr id="4" name="Slide Number Placeholder 3"/>
          <p:cNvSpPr>
            <a:spLocks noGrp="1"/>
          </p:cNvSpPr>
          <p:nvPr>
            <p:ph type="sldNum" sz="quarter" idx="10"/>
          </p:nvPr>
        </p:nvSpPr>
        <p:spPr/>
        <p:txBody>
          <a:bodyPr/>
          <a:lstStyle/>
          <a:p>
            <a:fld id="{7C414AED-89CE-4A48-8B2B-1B3A5C68EA2A}" type="slidenum">
              <a:rPr lang="en-US" smtClean="0"/>
              <a:t>76</a:t>
            </a:fld>
            <a:endParaRPr lang="en-US" dirty="0"/>
          </a:p>
        </p:txBody>
      </p:sp>
    </p:spTree>
    <p:extLst>
      <p:ext uri="{BB962C8B-B14F-4D97-AF65-F5344CB8AC3E}">
        <p14:creationId xmlns:p14="http://schemas.microsoft.com/office/powerpoint/2010/main" val="3492415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1 – Use Mouse to Select Answer</a:t>
            </a:r>
          </a:p>
        </p:txBody>
      </p:sp>
      <p:sp>
        <p:nvSpPr>
          <p:cNvPr id="3" name="Content Placeholder 2"/>
          <p:cNvSpPr>
            <a:spLocks noGrp="1"/>
          </p:cNvSpPr>
          <p:nvPr>
            <p:ph idx="1"/>
          </p:nvPr>
        </p:nvSpPr>
        <p:spPr>
          <a:xfrm>
            <a:off x="847166" y="1589518"/>
            <a:ext cx="11134926" cy="4691641"/>
          </a:xfrm>
        </p:spPr>
        <p:txBody>
          <a:bodyPr/>
          <a:lstStyle/>
          <a:p>
            <a:r>
              <a:rPr lang="en-US" dirty="0"/>
              <a:t>One of the first steps to take upon receipt of a claim based on military sexual trauma (MST) is for the MST Outreach Coordinator to contact the Veteran via telephone to ask if he/she completed </a:t>
            </a:r>
            <a:r>
              <a:rPr lang="en-US" i="1" dirty="0"/>
              <a:t>DD Form 2910</a:t>
            </a:r>
            <a:r>
              <a:rPr lang="en-US" dirty="0"/>
              <a:t>, </a:t>
            </a:r>
            <a:r>
              <a:rPr lang="en-US" i="1" dirty="0"/>
              <a:t>DD Form 2911</a:t>
            </a:r>
            <a:r>
              <a:rPr lang="en-US" dirty="0"/>
              <a:t>, or a similar form following the incident.</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Is this statement true or false?</a:t>
            </a:r>
          </a:p>
          <a:p>
            <a:pPr marL="0" indent="0">
              <a:buNone/>
            </a:pPr>
            <a:endParaRPr lang="en-US" sz="1000" dirty="0"/>
          </a:p>
          <a:p>
            <a:pPr lvl="2">
              <a:buFont typeface="Wingdings" panose="05000000000000000000" pitchFamily="2" charset="2"/>
              <a:buChar char="q"/>
            </a:pPr>
            <a:r>
              <a:rPr lang="en-US" sz="2400" dirty="0"/>
              <a:t>True</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False</a:t>
            </a:r>
          </a:p>
        </p:txBody>
      </p:sp>
      <p:sp>
        <p:nvSpPr>
          <p:cNvPr id="4" name="Slide Number Placeholder 3"/>
          <p:cNvSpPr>
            <a:spLocks noGrp="1"/>
          </p:cNvSpPr>
          <p:nvPr>
            <p:ph type="sldNum" sz="quarter" idx="10"/>
          </p:nvPr>
        </p:nvSpPr>
        <p:spPr/>
        <p:txBody>
          <a:bodyPr/>
          <a:lstStyle/>
          <a:p>
            <a:fld id="{7C414AED-89CE-4A48-8B2B-1B3A5C68EA2A}" type="slidenum">
              <a:rPr lang="en-US" smtClean="0"/>
              <a:t>77</a:t>
            </a:fld>
            <a:endParaRPr lang="en-US" dirty="0"/>
          </a:p>
        </p:txBody>
      </p:sp>
    </p:spTree>
    <p:extLst>
      <p:ext uri="{BB962C8B-B14F-4D97-AF65-F5344CB8AC3E}">
        <p14:creationId xmlns:p14="http://schemas.microsoft.com/office/powerpoint/2010/main" val="2877046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1</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True</a:t>
            </a:r>
          </a:p>
          <a:p>
            <a:pPr marL="0" indent="0">
              <a:buNone/>
            </a:pPr>
            <a:endParaRPr lang="en-US" sz="2000" dirty="0"/>
          </a:p>
          <a:p>
            <a:pPr lvl="1"/>
            <a:r>
              <a:rPr lang="en-US" dirty="0"/>
              <a:t>Upon receipt of a claim based on MST, VA’s ‘Step 1’ is for the RO’s MST Outreach Coordinator to contact the Veteran via telephone to ask if he/she completed </a:t>
            </a:r>
            <a:r>
              <a:rPr lang="en-US" i="1" dirty="0"/>
              <a:t>DD Form 2910</a:t>
            </a:r>
            <a:r>
              <a:rPr lang="en-US" dirty="0"/>
              <a:t>, </a:t>
            </a:r>
            <a:r>
              <a:rPr lang="en-US" i="1" dirty="0"/>
              <a:t>DD Form 2911</a:t>
            </a:r>
            <a:r>
              <a:rPr lang="en-US" dirty="0"/>
              <a:t>, or a similar form following the incident. </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a:t>
            </a:r>
            <a:r>
              <a:rPr lang="nn-NO" sz="2400" dirty="0">
                <a:solidFill>
                  <a:srgbClr val="FF0000"/>
                </a:solidFill>
              </a:rPr>
              <a:t>IV.ii.1.D.5.f</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78</a:t>
            </a:fld>
            <a:endParaRPr lang="en-US" dirty="0"/>
          </a:p>
        </p:txBody>
      </p:sp>
    </p:spTree>
    <p:extLst>
      <p:ext uri="{BB962C8B-B14F-4D97-AF65-F5344CB8AC3E}">
        <p14:creationId xmlns:p14="http://schemas.microsoft.com/office/powerpoint/2010/main" val="2202718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2 – Use Mouse to Select Answer</a:t>
            </a:r>
          </a:p>
        </p:txBody>
      </p:sp>
      <p:sp>
        <p:nvSpPr>
          <p:cNvPr id="3" name="Content Placeholder 2"/>
          <p:cNvSpPr>
            <a:spLocks noGrp="1"/>
          </p:cNvSpPr>
          <p:nvPr>
            <p:ph idx="1"/>
          </p:nvPr>
        </p:nvSpPr>
        <p:spPr>
          <a:xfrm>
            <a:off x="847166" y="1589518"/>
            <a:ext cx="11134926" cy="4691641"/>
          </a:xfrm>
        </p:spPr>
        <p:txBody>
          <a:bodyPr/>
          <a:lstStyle/>
          <a:p>
            <a:r>
              <a:rPr lang="en-US" dirty="0"/>
              <a:t>You are granting direct service connection for hearing loss with     a 10% evaluation from the date of claim; March 1, 2019.</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What are the laws and regulations applicable to this claim?</a:t>
            </a:r>
          </a:p>
          <a:p>
            <a:pPr marL="0" indent="0">
              <a:buNone/>
            </a:pPr>
            <a:endParaRPr lang="en-US" sz="1000" dirty="0"/>
          </a:p>
          <a:p>
            <a:pPr lvl="2">
              <a:buFont typeface="Wingdings" panose="05000000000000000000" pitchFamily="2" charset="2"/>
              <a:buChar char="q"/>
            </a:pPr>
            <a:r>
              <a:rPr lang="en-US" sz="2400" dirty="0"/>
              <a:t>38 CFR 3.310; 38 CFR 3.155; and, 38 CFR 4.87</a:t>
            </a:r>
          </a:p>
          <a:p>
            <a:pPr marL="914400" lvl="2" indent="0">
              <a:buNone/>
            </a:pPr>
            <a:endParaRPr lang="en-US" sz="600" dirty="0"/>
          </a:p>
          <a:p>
            <a:pPr lvl="2">
              <a:buFont typeface="Wingdings" panose="05000000000000000000" pitchFamily="2" charset="2"/>
              <a:buChar char="q"/>
            </a:pPr>
            <a:r>
              <a:rPr lang="en-US" sz="2400" dirty="0"/>
              <a:t>38 CFR Part 3 and 38 CFR Part 4</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38 CFR 3.303; 38 CFR 3.400; and, 38 CFR 4.85</a:t>
            </a:r>
          </a:p>
          <a:p>
            <a:pPr marL="914400" lvl="2" indent="0">
              <a:buNone/>
            </a:pPr>
            <a:endParaRPr lang="en-US" sz="600" dirty="0"/>
          </a:p>
          <a:p>
            <a:pPr lvl="2">
              <a:buFont typeface="Wingdings" panose="05000000000000000000" pitchFamily="2" charset="2"/>
              <a:buChar char="q"/>
            </a:pPr>
            <a:r>
              <a:rPr lang="en-US" sz="2400" dirty="0"/>
              <a:t>38 CFR 3.303; 38 CFR 3.400; and, 38 CFR 4.124a</a:t>
            </a:r>
          </a:p>
        </p:txBody>
      </p:sp>
      <p:sp>
        <p:nvSpPr>
          <p:cNvPr id="4" name="Slide Number Placeholder 3"/>
          <p:cNvSpPr>
            <a:spLocks noGrp="1"/>
          </p:cNvSpPr>
          <p:nvPr>
            <p:ph type="sldNum" sz="quarter" idx="10"/>
          </p:nvPr>
        </p:nvSpPr>
        <p:spPr/>
        <p:txBody>
          <a:bodyPr/>
          <a:lstStyle/>
          <a:p>
            <a:fld id="{7C414AED-89CE-4A48-8B2B-1B3A5C68EA2A}" type="slidenum">
              <a:rPr lang="en-US" smtClean="0"/>
              <a:t>79</a:t>
            </a:fld>
            <a:endParaRPr lang="en-US" dirty="0"/>
          </a:p>
        </p:txBody>
      </p:sp>
    </p:spTree>
    <p:extLst>
      <p:ext uri="{BB962C8B-B14F-4D97-AF65-F5344CB8AC3E}">
        <p14:creationId xmlns:p14="http://schemas.microsoft.com/office/powerpoint/2010/main" val="3806599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Quiz Answer # 1</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Yes</a:t>
            </a:r>
          </a:p>
          <a:p>
            <a:pPr marL="0" indent="0">
              <a:buNone/>
            </a:pPr>
            <a:endParaRPr lang="en-US" sz="2000" dirty="0"/>
          </a:p>
          <a:p>
            <a:pPr lvl="1"/>
            <a:r>
              <a:rPr lang="en-US" dirty="0"/>
              <a:t>The examiner discussed specific facts of the case by noting a review of VAMC records by date. The examiner discussed the procurable VAMC evidence and the Veteran’s testimony; in other words, the examiner personalized to the Veteran’s specific case facts.</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a:t>
            </a:r>
            <a:r>
              <a:rPr lang="pt-BR" sz="2400" dirty="0">
                <a:solidFill>
                  <a:srgbClr val="FF0000"/>
                </a:solidFill>
              </a:rPr>
              <a:t>III.iv.3.D.2.r</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36550224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2</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38 CFR 3.303; 38 CFR 3.400; and, 38 CFR 4.85</a:t>
            </a:r>
          </a:p>
          <a:p>
            <a:pPr marL="0" indent="0">
              <a:buNone/>
            </a:pPr>
            <a:endParaRPr lang="en-US" sz="2000" dirty="0"/>
          </a:p>
          <a:p>
            <a:pPr lvl="1"/>
            <a:r>
              <a:rPr lang="en-US" dirty="0"/>
              <a:t>You must list:</a:t>
            </a:r>
          </a:p>
          <a:p>
            <a:pPr lvl="2"/>
            <a:r>
              <a:rPr lang="en-US" dirty="0"/>
              <a:t>3.303 – Regulation governing the type service connection (direct)</a:t>
            </a:r>
            <a:endParaRPr lang="en-US" i="1" dirty="0"/>
          </a:p>
          <a:p>
            <a:pPr lvl="2"/>
            <a:r>
              <a:rPr lang="en-US" dirty="0"/>
              <a:t>3.400 – Regulation governing the effective date assigned (date of claim)</a:t>
            </a:r>
          </a:p>
          <a:p>
            <a:pPr lvl="2"/>
            <a:r>
              <a:rPr lang="en-US" dirty="0"/>
              <a:t>  4.85 – Regulation governing the evaluation assigned (hearing loss)</a:t>
            </a:r>
          </a:p>
          <a:p>
            <a:pPr marL="914400" lvl="2" indent="0">
              <a:buNone/>
            </a:pPr>
            <a:endParaRPr lang="en-US" dirty="0"/>
          </a:p>
          <a:p>
            <a:pPr lvl="1"/>
            <a:r>
              <a:rPr lang="en-US" dirty="0"/>
              <a:t>Every decision often contains many </a:t>
            </a:r>
            <a:r>
              <a:rPr lang="en-US" i="1" dirty="0"/>
              <a:t>“mini-decisions”</a:t>
            </a:r>
            <a:r>
              <a:rPr lang="en-US" dirty="0"/>
              <a:t> based on different laws and regulations, so any of those mini-decisions each require the corresponding law (SC, effective date, evaluation, FTR, etc.)</a:t>
            </a:r>
          </a:p>
          <a:p>
            <a:pPr marL="457200" lvl="1" indent="0">
              <a:buNone/>
            </a:pPr>
            <a:endParaRPr lang="en-US" sz="2000" dirty="0"/>
          </a:p>
          <a:p>
            <a:pPr lvl="2">
              <a:buFont typeface="Wingdings" panose="05000000000000000000" pitchFamily="2" charset="2"/>
              <a:buChar char="v"/>
            </a:pPr>
            <a:r>
              <a:rPr lang="en-US" sz="2400" dirty="0">
                <a:solidFill>
                  <a:srgbClr val="FF0000"/>
                </a:solidFill>
              </a:rPr>
              <a:t>CFR 3.103(f) &amp; M21-1 III.iv.6.C.5.a &amp; e</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80</a:t>
            </a:fld>
            <a:endParaRPr lang="en-US" dirty="0"/>
          </a:p>
        </p:txBody>
      </p:sp>
    </p:spTree>
    <p:extLst>
      <p:ext uri="{BB962C8B-B14F-4D97-AF65-F5344CB8AC3E}">
        <p14:creationId xmlns:p14="http://schemas.microsoft.com/office/powerpoint/2010/main" val="14163957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3 – Use Mouse to Select Answer</a:t>
            </a:r>
          </a:p>
        </p:txBody>
      </p:sp>
      <p:sp>
        <p:nvSpPr>
          <p:cNvPr id="3" name="Content Placeholder 2"/>
          <p:cNvSpPr>
            <a:spLocks noGrp="1"/>
          </p:cNvSpPr>
          <p:nvPr>
            <p:ph idx="1"/>
          </p:nvPr>
        </p:nvSpPr>
        <p:spPr>
          <a:xfrm>
            <a:off x="847166" y="1589518"/>
            <a:ext cx="11134926" cy="4691641"/>
          </a:xfrm>
        </p:spPr>
        <p:txBody>
          <a:bodyPr/>
          <a:lstStyle/>
          <a:p>
            <a:r>
              <a:rPr lang="en-US" dirty="0"/>
              <a:t>Following a proposal of incompetency, Brady Bill notification must be completed at the regional office before fiduciary actions occur.</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Is this statement true or false?</a:t>
            </a:r>
          </a:p>
          <a:p>
            <a:pPr marL="0" indent="0">
              <a:buNone/>
            </a:pPr>
            <a:endParaRPr lang="en-US" sz="1000" dirty="0"/>
          </a:p>
          <a:p>
            <a:pPr lvl="2">
              <a:buFont typeface="Wingdings" panose="05000000000000000000" pitchFamily="2" charset="2"/>
              <a:buChar char="q"/>
            </a:pPr>
            <a:r>
              <a:rPr lang="en-US" sz="2400" dirty="0"/>
              <a:t>True</a:t>
            </a:r>
          </a:p>
          <a:p>
            <a:pPr marL="914400" lvl="2" indent="0">
              <a:buNone/>
            </a:pPr>
            <a:endParaRPr lang="en-US" sz="600" dirty="0"/>
          </a:p>
          <a:p>
            <a:pPr lvl="2">
              <a:buFont typeface="Wingdings" panose="05000000000000000000" pitchFamily="2" charset="2"/>
              <a:buChar char="q"/>
            </a:pPr>
            <a:r>
              <a:rPr lang="en-US" sz="2400" dirty="0"/>
              <a:t>False</a:t>
            </a:r>
          </a:p>
        </p:txBody>
      </p:sp>
      <p:sp>
        <p:nvSpPr>
          <p:cNvPr id="4" name="Slide Number Placeholder 3"/>
          <p:cNvSpPr>
            <a:spLocks noGrp="1"/>
          </p:cNvSpPr>
          <p:nvPr>
            <p:ph type="sldNum" sz="quarter" idx="10"/>
          </p:nvPr>
        </p:nvSpPr>
        <p:spPr/>
        <p:txBody>
          <a:bodyPr/>
          <a:lstStyle/>
          <a:p>
            <a:fld id="{7C414AED-89CE-4A48-8B2B-1B3A5C68EA2A}" type="slidenum">
              <a:rPr lang="en-US" smtClean="0"/>
              <a:t>81</a:t>
            </a:fld>
            <a:endParaRPr lang="en-US" dirty="0"/>
          </a:p>
        </p:txBody>
      </p:sp>
    </p:spTree>
    <p:extLst>
      <p:ext uri="{BB962C8B-B14F-4D97-AF65-F5344CB8AC3E}">
        <p14:creationId xmlns:p14="http://schemas.microsoft.com/office/powerpoint/2010/main" val="33977995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3</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True</a:t>
            </a:r>
          </a:p>
          <a:p>
            <a:pPr marL="0" indent="0">
              <a:buNone/>
            </a:pPr>
            <a:endParaRPr lang="en-US" sz="2000" dirty="0"/>
          </a:p>
          <a:p>
            <a:pPr lvl="1"/>
            <a:r>
              <a:rPr lang="en-US" dirty="0"/>
              <a:t>The letter must be sent and uploaded in VBMS, and the phone call must be made and documented on VA Form 27-0820.</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a:t>
            </a:r>
            <a:r>
              <a:rPr lang="nn-NO" sz="2400" dirty="0">
                <a:solidFill>
                  <a:srgbClr val="FF0000"/>
                </a:solidFill>
              </a:rPr>
              <a:t>III.v.9.B.3</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82</a:t>
            </a:fld>
            <a:endParaRPr lang="en-US" dirty="0"/>
          </a:p>
        </p:txBody>
      </p:sp>
    </p:spTree>
    <p:extLst>
      <p:ext uri="{BB962C8B-B14F-4D97-AF65-F5344CB8AC3E}">
        <p14:creationId xmlns:p14="http://schemas.microsoft.com/office/powerpoint/2010/main" val="3596607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4 – Use Mouse to Select Answer</a:t>
            </a:r>
          </a:p>
        </p:txBody>
      </p:sp>
      <p:sp>
        <p:nvSpPr>
          <p:cNvPr id="3" name="Content Placeholder 2"/>
          <p:cNvSpPr>
            <a:spLocks noGrp="1"/>
          </p:cNvSpPr>
          <p:nvPr>
            <p:ph idx="1"/>
          </p:nvPr>
        </p:nvSpPr>
        <p:spPr>
          <a:xfrm>
            <a:off x="847166" y="1589518"/>
            <a:ext cx="11229815" cy="4691641"/>
          </a:xfrm>
        </p:spPr>
        <p:txBody>
          <a:bodyPr/>
          <a:lstStyle/>
          <a:p>
            <a:r>
              <a:rPr lang="en-US" dirty="0"/>
              <a:t>A GW Era Veteran has submitted an original claim for SC for PTSD.  Records show he served as an Armor Crewman and earned an Iraq Campaign Medal. DD214 confirms service in an imminent danger area in Iraq. You are scheduling an exam at the Tampa VAMC.</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Which DBQ(s) should you request?</a:t>
            </a:r>
          </a:p>
          <a:p>
            <a:pPr marL="0" indent="0">
              <a:buNone/>
            </a:pPr>
            <a:endParaRPr lang="en-US" sz="1000" dirty="0"/>
          </a:p>
          <a:p>
            <a:pPr lvl="2">
              <a:buFont typeface="Wingdings" panose="05000000000000000000" pitchFamily="2" charset="2"/>
              <a:buChar char="q"/>
            </a:pPr>
            <a:r>
              <a:rPr lang="en-US" sz="2400" dirty="0"/>
              <a:t>Mental Disorders DBQ and Medical Opinion DBQ</a:t>
            </a:r>
          </a:p>
          <a:p>
            <a:pPr marL="914400" lvl="2" indent="0">
              <a:buNone/>
            </a:pPr>
            <a:endParaRPr lang="en-US" sz="600" dirty="0"/>
          </a:p>
          <a:p>
            <a:pPr lvl="2">
              <a:buFont typeface="Wingdings" panose="05000000000000000000" pitchFamily="2" charset="2"/>
              <a:buChar char="q"/>
            </a:pPr>
            <a:r>
              <a:rPr lang="en-US" sz="2400" dirty="0"/>
              <a:t>Initial PTSD DBQ</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Mental Disorders DBQ</a:t>
            </a:r>
          </a:p>
          <a:p>
            <a:pPr marL="914400" lvl="2" indent="0">
              <a:buNone/>
            </a:pPr>
            <a:endParaRPr lang="en-US" sz="600" dirty="0"/>
          </a:p>
          <a:p>
            <a:pPr lvl="2">
              <a:buFont typeface="Wingdings" panose="05000000000000000000" pitchFamily="2" charset="2"/>
              <a:buChar char="q"/>
            </a:pPr>
            <a:r>
              <a:rPr lang="en-US" sz="2400" dirty="0"/>
              <a:t>Initial PTSD DBQ and Medical Opinion DBQ</a:t>
            </a:r>
          </a:p>
        </p:txBody>
      </p:sp>
      <p:sp>
        <p:nvSpPr>
          <p:cNvPr id="4" name="Slide Number Placeholder 3"/>
          <p:cNvSpPr>
            <a:spLocks noGrp="1"/>
          </p:cNvSpPr>
          <p:nvPr>
            <p:ph type="sldNum" sz="quarter" idx="10"/>
          </p:nvPr>
        </p:nvSpPr>
        <p:spPr/>
        <p:txBody>
          <a:bodyPr/>
          <a:lstStyle/>
          <a:p>
            <a:fld id="{7C414AED-89CE-4A48-8B2B-1B3A5C68EA2A}" type="slidenum">
              <a:rPr lang="en-US" smtClean="0"/>
              <a:t>83</a:t>
            </a:fld>
            <a:endParaRPr lang="en-US" dirty="0"/>
          </a:p>
        </p:txBody>
      </p:sp>
    </p:spTree>
    <p:extLst>
      <p:ext uri="{BB962C8B-B14F-4D97-AF65-F5344CB8AC3E}">
        <p14:creationId xmlns:p14="http://schemas.microsoft.com/office/powerpoint/2010/main" val="2818232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4</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Initial PTSD DBQ</a:t>
            </a:r>
          </a:p>
          <a:p>
            <a:pPr marL="0" indent="0">
              <a:buNone/>
            </a:pPr>
            <a:endParaRPr lang="en-US" sz="2000" dirty="0"/>
          </a:p>
          <a:p>
            <a:pPr lvl="1"/>
            <a:r>
              <a:rPr lang="en-US" dirty="0"/>
              <a:t>The receipt of the Iraq Campaign Medal is considered evidence of service in an area of potential hostile military or terrorist activity.  Concede a stressor when the DD214 shows service in an area of potential military or terrorist activity. The Initial PTSD DBQ contains an embedded medical opinion that is sufficient for this scenario.</a:t>
            </a:r>
          </a:p>
        </p:txBody>
      </p:sp>
      <p:sp>
        <p:nvSpPr>
          <p:cNvPr id="4" name="Slide Number Placeholder 3"/>
          <p:cNvSpPr>
            <a:spLocks noGrp="1"/>
          </p:cNvSpPr>
          <p:nvPr>
            <p:ph type="sldNum" sz="quarter" idx="10"/>
          </p:nvPr>
        </p:nvSpPr>
        <p:spPr/>
        <p:txBody>
          <a:bodyPr/>
          <a:lstStyle/>
          <a:p>
            <a:fld id="{7C414AED-89CE-4A48-8B2B-1B3A5C68EA2A}" type="slidenum">
              <a:rPr lang="en-US" smtClean="0"/>
              <a:t>84</a:t>
            </a:fld>
            <a:endParaRPr lang="en-US" dirty="0"/>
          </a:p>
        </p:txBody>
      </p:sp>
      <p:pic>
        <p:nvPicPr>
          <p:cNvPr id="5" name="Picture 4">
            <a:extLst>
              <a:ext uri="{FF2B5EF4-FFF2-40B4-BE49-F238E27FC236}">
                <a16:creationId xmlns:a16="http://schemas.microsoft.com/office/drawing/2014/main" id="{BE41B896-27F5-4A94-AB21-7AADB9A66A4F}"/>
              </a:ext>
            </a:extLst>
          </p:cNvPr>
          <p:cNvPicPr>
            <a:picLocks noChangeAspect="1"/>
          </p:cNvPicPr>
          <p:nvPr/>
        </p:nvPicPr>
        <p:blipFill>
          <a:blip r:embed="rId2"/>
          <a:stretch>
            <a:fillRect/>
          </a:stretch>
        </p:blipFill>
        <p:spPr>
          <a:xfrm>
            <a:off x="2908159" y="4347712"/>
            <a:ext cx="6375682" cy="2008637"/>
          </a:xfrm>
          <a:prstGeom prst="rect">
            <a:avLst/>
          </a:prstGeom>
          <a:ln>
            <a:solidFill>
              <a:srgbClr val="FF0000"/>
            </a:solidFill>
          </a:ln>
        </p:spPr>
      </p:pic>
    </p:spTree>
    <p:extLst>
      <p:ext uri="{BB962C8B-B14F-4D97-AF65-F5344CB8AC3E}">
        <p14:creationId xmlns:p14="http://schemas.microsoft.com/office/powerpoint/2010/main" val="13584711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85</a:t>
            </a:fld>
            <a:endParaRPr lang="en-US" dirty="0"/>
          </a:p>
        </p:txBody>
      </p:sp>
      <p:sp>
        <p:nvSpPr>
          <p:cNvPr id="7" name="TextBox 1"/>
          <p:cNvSpPr txBox="1">
            <a:spLocks noChangeArrowheads="1"/>
          </p:cNvSpPr>
          <p:nvPr/>
        </p:nvSpPr>
        <p:spPr bwMode="auto">
          <a:xfrm>
            <a:off x="2543078" y="1411228"/>
            <a:ext cx="89545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79999" cy="4811282"/>
          </a:xfrm>
        </p:spPr>
        <p:txBody>
          <a:bodyPr/>
          <a:lstStyle/>
          <a:p>
            <a:r>
              <a:rPr lang="en-US" sz="2600" dirty="0"/>
              <a:t>Questions on topics presented must be emailed to the Compensation Service Quality Review Team at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May 10th</a:t>
            </a:r>
          </a:p>
          <a:p>
            <a:pPr lvl="2"/>
            <a:r>
              <a:rPr lang="en-US" dirty="0">
                <a:solidFill>
                  <a:srgbClr val="FF0000"/>
                </a:solidFill>
              </a:rPr>
              <a:t>Questions submitted after COB Friday will not be accepted for inclusion in the Call Bulletin</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today’s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86</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Compensation Service Quality Review Team at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87</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88</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07" y="1409294"/>
            <a:ext cx="9442818" cy="3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96348" y="5107458"/>
            <a:ext cx="11505537" cy="12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presented each month</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a:t>
            </a:r>
            <a:r>
              <a:rPr lang="en-US" altLang="en-US" kern="0" dirty="0">
                <a:solidFill>
                  <a:srgbClr val="000066"/>
                </a:solidFill>
                <a:latin typeface="Arial" charset="0"/>
                <a:cs typeface="Arial" charset="0"/>
              </a:rPr>
              <a:t>ity Call will be conducted on June 12, 2019</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Quiz Question #2 – Use Mouse to Select Answer</a:t>
            </a:r>
          </a:p>
        </p:txBody>
      </p:sp>
      <p:sp>
        <p:nvSpPr>
          <p:cNvPr id="3" name="Content Placeholder 2"/>
          <p:cNvSpPr>
            <a:spLocks noGrp="1"/>
          </p:cNvSpPr>
          <p:nvPr>
            <p:ph idx="1"/>
          </p:nvPr>
        </p:nvSpPr>
        <p:spPr>
          <a:xfrm>
            <a:off x="847165" y="1589518"/>
            <a:ext cx="11212563" cy="4691641"/>
          </a:xfrm>
        </p:spPr>
        <p:txBody>
          <a:bodyPr/>
          <a:lstStyle/>
          <a:p>
            <a:r>
              <a:rPr lang="en-US" dirty="0"/>
              <a:t>Veteran, age 54, is SC for PTSD @ 70% for 8 years and HEARING LOSS @ 10% for 9 years with an overall, combined evaluation of 70%. Claim for increase for hearing loss received, and current VAE shows 0% is warranted. You are adjudicating the claim today.</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Should you schedule a future Audio examination to monitor for anticipated improvement in hearing loss?</a:t>
            </a:r>
          </a:p>
          <a:p>
            <a:pPr marL="0" indent="0">
              <a:buNone/>
            </a:pPr>
            <a:endParaRPr lang="en-US" sz="1000" dirty="0"/>
          </a:p>
          <a:p>
            <a:pPr lvl="2">
              <a:buFont typeface="Wingdings" panose="05000000000000000000" pitchFamily="2" charset="2"/>
              <a:buChar char="q"/>
            </a:pPr>
            <a:r>
              <a:rPr lang="en-US" sz="2400" dirty="0"/>
              <a:t>Yes</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1725304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2.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CD7B6E5-0F04-4CEF-A7BC-E28EF6BF7FB8}">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17880</TotalTime>
  <Words>5190</Words>
  <Application>Microsoft Office PowerPoint</Application>
  <PresentationFormat>Widescreen</PresentationFormat>
  <Paragraphs>697</Paragraphs>
  <Slides>88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Arial</vt:lpstr>
      <vt:lpstr>Arial Black</vt:lpstr>
      <vt:lpstr>Calibri</vt:lpstr>
      <vt:lpstr>Century Schoolbook</vt:lpstr>
      <vt:lpstr>Courier New</vt:lpstr>
      <vt:lpstr>Tahoma</vt:lpstr>
      <vt:lpstr>Verdana</vt:lpstr>
      <vt:lpstr>Wingdings</vt:lpstr>
      <vt:lpstr>Ppt0000000</vt:lpstr>
      <vt:lpstr>FOR TMS TRAINING CREDIT</vt:lpstr>
      <vt:lpstr>PowerPoint Presentation</vt:lpstr>
      <vt:lpstr>Welcome to the May 2019 Quality Call</vt:lpstr>
      <vt:lpstr>Agenda</vt:lpstr>
      <vt:lpstr>QUIZ – April 2019 Topics – QUIZ</vt:lpstr>
      <vt:lpstr>Quiz Question Guidance</vt:lpstr>
      <vt:lpstr>Quiz Question #1 – Use Mouse to Select Answer</vt:lpstr>
      <vt:lpstr>Quiz Answer # 1</vt:lpstr>
      <vt:lpstr>Quiz Question #2 – Use Mouse to Select Answer</vt:lpstr>
      <vt:lpstr>Quiz Answer # 2</vt:lpstr>
      <vt:lpstr>Quiz Question #3 – Use Mouse to Select Answer</vt:lpstr>
      <vt:lpstr>Quiz Answer # 3</vt:lpstr>
      <vt:lpstr>Blue Water Navy (BWN) / Procopio Information</vt:lpstr>
      <vt:lpstr>Procopio Decision</vt:lpstr>
      <vt:lpstr>Stay on Processing Procopio Claims</vt:lpstr>
      <vt:lpstr>Procopio Claims – Current Status</vt:lpstr>
      <vt:lpstr>Procopio Claims – Current Status (Cont’d)</vt:lpstr>
      <vt:lpstr>Procopio Claims – Current Status (Cont’d)</vt:lpstr>
      <vt:lpstr>Military Sexual Trauma (MST) Claims Review</vt:lpstr>
      <vt:lpstr>OIG MST Review</vt:lpstr>
      <vt:lpstr>VBA Action on MST Claims</vt:lpstr>
      <vt:lpstr>VBA Action on MST Claims (Cont’d)</vt:lpstr>
      <vt:lpstr>Common Findings</vt:lpstr>
      <vt:lpstr>MST Claims Processing Requirements</vt:lpstr>
      <vt:lpstr>MST Claims Processing Requirements (Cont’d)</vt:lpstr>
      <vt:lpstr>MST Claims Processing Requirements (Cont’d)</vt:lpstr>
      <vt:lpstr>MST Claims Processing Requirements (Cont’d)</vt:lpstr>
      <vt:lpstr>MST Examination Outcome</vt:lpstr>
      <vt:lpstr>MST Claims Assistance</vt:lpstr>
      <vt:lpstr>AMA – Including Applicable Laws &amp; Regulations</vt:lpstr>
      <vt:lpstr>Including Applicable Laws &amp; Regulations</vt:lpstr>
      <vt:lpstr>Example</vt:lpstr>
      <vt:lpstr>VACO Guidance</vt:lpstr>
      <vt:lpstr>STAR Reconsideration Request Reminders</vt:lpstr>
      <vt:lpstr>“Final” STAR Assessments in QMS</vt:lpstr>
      <vt:lpstr>Routing Recons in QMS to Quality Assurance</vt:lpstr>
      <vt:lpstr>Step 1</vt:lpstr>
      <vt:lpstr>Step 1 (Cont’d)</vt:lpstr>
      <vt:lpstr>Step 2 – This is Important !</vt:lpstr>
      <vt:lpstr>Step 2 (Cont’d)</vt:lpstr>
      <vt:lpstr>What’s New in M21-1</vt:lpstr>
      <vt:lpstr>Incompetency Determinations</vt:lpstr>
      <vt:lpstr>Incompetency Determinations</vt:lpstr>
      <vt:lpstr>Incompetency Determinations</vt:lpstr>
      <vt:lpstr>Incompetency Determinations</vt:lpstr>
      <vt:lpstr>Incompetency Determinations</vt:lpstr>
      <vt:lpstr>Incompetency Determinations</vt:lpstr>
      <vt:lpstr>Incompetency Determinations</vt:lpstr>
      <vt:lpstr>Propriety of Providing Notice by Telephone</vt:lpstr>
      <vt:lpstr>Propriety of Providing Notice by Telephone</vt:lpstr>
      <vt:lpstr>Propriety of Providing Notice by Telephone</vt:lpstr>
      <vt:lpstr>VA Forms Information</vt:lpstr>
      <vt:lpstr>Issue Date vs Revision Date</vt:lpstr>
      <vt:lpstr>Issue Date vs Revision Date (Cont’d)</vt:lpstr>
      <vt:lpstr>Form Discontinuance Reminder</vt:lpstr>
      <vt:lpstr>Form Discontinuance Example</vt:lpstr>
      <vt:lpstr>Outdated Forms Reminder:  VAF 21-0958</vt:lpstr>
      <vt:lpstr>Initial PTSD DBQ and Medical Opinion DBQ</vt:lpstr>
      <vt:lpstr>Background</vt:lpstr>
      <vt:lpstr>Initial PTSD DBQ Embedded Medical Opinion</vt:lpstr>
      <vt:lpstr>Initial PTSD Exam Requests</vt:lpstr>
      <vt:lpstr>ERB Screenshot</vt:lpstr>
      <vt:lpstr>EMS Contention Classifications</vt:lpstr>
      <vt:lpstr>Updates</vt:lpstr>
      <vt:lpstr>National STAR Authorization Checklist Update</vt:lpstr>
      <vt:lpstr>Data Integrity Issue vs Comment Verbiage</vt:lpstr>
      <vt:lpstr>Kudos to the Nashville Regional Office</vt:lpstr>
      <vt:lpstr>RO Quality Improvement Initiatives</vt:lpstr>
      <vt:lpstr>Nashville RO Quality Improvement</vt:lpstr>
      <vt:lpstr>Nashville Authorization Quality Improvement</vt:lpstr>
      <vt:lpstr>Nashville Authorization Quality</vt:lpstr>
      <vt:lpstr>Nashville Authorization Quality (Cont’d)</vt:lpstr>
      <vt:lpstr>RO Quality Improvement</vt:lpstr>
      <vt:lpstr>Quality Improvement at Your RO!</vt:lpstr>
      <vt:lpstr>Poll Questions</vt:lpstr>
      <vt:lpstr>Interactive Poll Question Guidance</vt:lpstr>
      <vt:lpstr>Poll Question # 1 – Use Mouse to Select Answer</vt:lpstr>
      <vt:lpstr>Poll Question Answer # 1</vt:lpstr>
      <vt:lpstr>Poll Question # 2 – Use Mouse to Select Answer</vt:lpstr>
      <vt:lpstr>Poll Question Answer # 2</vt:lpstr>
      <vt:lpstr>Poll Question # 3 – Use Mouse to Select Answer</vt:lpstr>
      <vt:lpstr>Poll Question Answer # 3</vt:lpstr>
      <vt:lpstr>Poll Question # 4 – Use Mouse to Select Answer</vt:lpstr>
      <vt:lpstr>Poll Question Answer # 4</vt:lpstr>
      <vt:lpstr>Questions – Suggestions – Next Quality Call</vt:lpstr>
      <vt:lpstr>Questions Relating to Today’s QC Topics</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May 2019 PowerPoint Presentation</dc:title>
  <dc:subject/>
  <dc:creator>Department of Veterans Affairs, Veterans Benefits Administration, Compensation Service, STAFF</dc:creator>
  <cp:keywords>quality assurance,issues,trends,authorization quality,rating quality</cp:keywords>
  <dc:description>This is the presentation for the May 2019 Compensation Service Quality Call.</dc:description>
  <cp:lastModifiedBy>Kathy Poole</cp:lastModifiedBy>
  <cp:revision>1346</cp:revision>
  <dcterms:created xsi:type="dcterms:W3CDTF">2014-04-30T02:32:11Z</dcterms:created>
  <dcterms:modified xsi:type="dcterms:W3CDTF">2019-05-09T12:30:19Z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