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sldIdLst>
    <p:sldId id="256" r:id="rId2"/>
    <p:sldId id="317" r:id="rId3"/>
    <p:sldId id="318" r:id="rId4"/>
    <p:sldId id="322" r:id="rId5"/>
    <p:sldId id="331" r:id="rId6"/>
    <p:sldId id="336" r:id="rId7"/>
    <p:sldId id="339" r:id="rId8"/>
    <p:sldId id="321" r:id="rId9"/>
    <p:sldId id="359" r:id="rId10"/>
    <p:sldId id="337" r:id="rId11"/>
    <p:sldId id="360" r:id="rId12"/>
    <p:sldId id="338" r:id="rId13"/>
    <p:sldId id="333" r:id="rId14"/>
    <p:sldId id="361" r:id="rId15"/>
    <p:sldId id="328" r:id="rId16"/>
    <p:sldId id="334" r:id="rId17"/>
    <p:sldId id="335" r:id="rId18"/>
    <p:sldId id="362" r:id="rId19"/>
    <p:sldId id="323" r:id="rId20"/>
    <p:sldId id="363" r:id="rId21"/>
    <p:sldId id="314" r:id="rId22"/>
    <p:sldId id="320" r:id="rId23"/>
  </p:sldIdLst>
  <p:sldSz cx="9144000" cy="6858000" type="screen4x3"/>
  <p:notesSz cx="7010400" cy="92964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57782" autoAdjust="0"/>
  </p:normalViewPr>
  <p:slideViewPr>
    <p:cSldViewPr>
      <p:cViewPr varScale="1">
        <p:scale>
          <a:sx n="59" d="100"/>
          <a:sy n="59" d="100"/>
        </p:scale>
        <p:origin x="1794" y="48"/>
      </p:cViewPr>
      <p:guideLst>
        <p:guide orient="horz" pos="2160"/>
        <p:guide pos="2880"/>
      </p:guideLst>
    </p:cSldViewPr>
  </p:slideViewPr>
  <p:notesTextViewPr>
    <p:cViewPr>
      <p:scale>
        <a:sx n="1" d="1"/>
        <a:sy n="1" d="1"/>
      </p:scale>
      <p:origin x="0" y="0"/>
    </p:cViewPr>
  </p:notesTextViewPr>
  <p:sorterViewPr>
    <p:cViewPr>
      <p:scale>
        <a:sx n="100" d="100"/>
        <a:sy n="100" d="100"/>
      </p:scale>
      <p:origin x="0" y="-19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52273F2-AC38-4C03-8E5C-2CFF03455D9E}" type="datetimeFigureOut">
              <a:rPr lang="en-US" smtClean="0"/>
              <a:t>4/26/2019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DB40390-A3B2-46B9-9773-DB13838AA237}" type="slidenum">
              <a:rPr lang="en-US" smtClean="0"/>
              <a:t>‹#›</a:t>
            </a:fld>
            <a:endParaRPr lang="en-US"/>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Course Description:</a:t>
            </a:r>
          </a:p>
          <a:p>
            <a:endParaRPr lang="en-US" dirty="0"/>
          </a:p>
          <a:p>
            <a:r>
              <a:rPr lang="en-US" dirty="0"/>
              <a:t>This course teaches learners key changes to the accounting, field examination and misuse protocol. </a:t>
            </a:r>
          </a:p>
          <a:p>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a:p>
        </p:txBody>
      </p:sp>
    </p:spTree>
    <p:extLst>
      <p:ext uri="{BB962C8B-B14F-4D97-AF65-F5344CB8AC3E}">
        <p14:creationId xmlns:p14="http://schemas.microsoft.com/office/powerpoint/2010/main" val="16313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annual accounting and field examination changes and requirements. </a:t>
            </a:r>
          </a:p>
          <a:p>
            <a:r>
              <a:rPr lang="en-US" i="1" dirty="0"/>
              <a:t>Policy Reference(s): FPM 2, 3.D.7.,  5.B.2.</a:t>
            </a:r>
          </a:p>
          <a:p>
            <a:endParaRPr lang="en-US" dirty="0"/>
          </a:p>
          <a:p>
            <a:r>
              <a:rPr lang="en-US" u="sng" dirty="0"/>
              <a:t>Instructor Notes:</a:t>
            </a:r>
          </a:p>
          <a:p>
            <a:endParaRPr lang="en-US" u="none" dirty="0"/>
          </a:p>
          <a:p>
            <a:pPr lvl="0"/>
            <a:r>
              <a:rPr lang="en-US" u="none" dirty="0"/>
              <a:t>During the unscheduled field examination, the Field Examiner cannot just collect the documents required to approve the accounting, they must also review the documents received for indications of misuse. FPM provides a listing of “Red Flags” of misuse however this is not an all encompassing list. The Field Examiner has the ability to make the decision if other questionable issues are identified during the field examination to request a misuse allegation. </a:t>
            </a:r>
          </a:p>
          <a:p>
            <a:pPr lvl="0"/>
            <a:endParaRPr lang="en-US" u="none" dirty="0"/>
          </a:p>
          <a:p>
            <a:pPr lvl="0"/>
            <a:r>
              <a:rPr lang="en-US" u="none" dirty="0"/>
              <a:t>Red Flags of Misuse:</a:t>
            </a:r>
          </a:p>
          <a:p>
            <a:pPr marL="171450" lvl="0" indent="-171450">
              <a:buFont typeface="Arial" panose="020B0604020202020204" pitchFamily="34" charset="0"/>
              <a:buChar char="•"/>
            </a:pPr>
            <a:r>
              <a:rPr lang="en-US" u="none" dirty="0"/>
              <a:t>Charging of incorrect fees</a:t>
            </a:r>
          </a:p>
          <a:p>
            <a:pPr marL="171450" lvl="0" indent="-171450">
              <a:buFont typeface="Arial" panose="020B0604020202020204" pitchFamily="34" charset="0"/>
              <a:buChar char="•"/>
            </a:pPr>
            <a:r>
              <a:rPr lang="en-US" u="none" dirty="0"/>
              <a:t>Unpaid expenses, </a:t>
            </a:r>
          </a:p>
          <a:p>
            <a:pPr marL="171450" lvl="0" indent="-171450">
              <a:buFont typeface="Arial" panose="020B0604020202020204" pitchFamily="34" charset="0"/>
              <a:buChar char="•"/>
            </a:pPr>
            <a:r>
              <a:rPr lang="en-US" u="none" dirty="0"/>
              <a:t>Failure to report all income</a:t>
            </a:r>
          </a:p>
          <a:p>
            <a:pPr marL="171450" lvl="0" indent="-171450">
              <a:buFont typeface="Arial" panose="020B0604020202020204" pitchFamily="34" charset="0"/>
              <a:buChar char="•"/>
            </a:pPr>
            <a:r>
              <a:rPr lang="en-US" u="none" dirty="0"/>
              <a:t>Failure to provide bank statements,</a:t>
            </a:r>
          </a:p>
          <a:p>
            <a:pPr marL="171450" lvl="0" indent="-171450">
              <a:buFont typeface="Arial" panose="020B0604020202020204" pitchFamily="34" charset="0"/>
              <a:buChar char="•"/>
            </a:pPr>
            <a:r>
              <a:rPr lang="en-US" u="none" dirty="0"/>
              <a:t>Withdrawals of cash, </a:t>
            </a:r>
          </a:p>
          <a:p>
            <a:pPr marL="171450" lvl="0" indent="-171450">
              <a:buFont typeface="Arial" panose="020B0604020202020204" pitchFamily="34" charset="0"/>
              <a:buChar char="•"/>
            </a:pPr>
            <a:r>
              <a:rPr lang="en-US" u="none" dirty="0"/>
              <a:t>Providing loans with beneficiary funds, and </a:t>
            </a:r>
          </a:p>
          <a:p>
            <a:pPr marL="171450" lvl="0" indent="-171450">
              <a:buFont typeface="Arial" panose="020B0604020202020204" pitchFamily="34" charset="0"/>
              <a:buChar char="•"/>
            </a:pPr>
            <a:r>
              <a:rPr lang="en-US" u="none" dirty="0"/>
              <a:t>Failure to provide asset documentation. </a:t>
            </a:r>
          </a:p>
          <a:p>
            <a:pPr lvl="0"/>
            <a:endParaRPr lang="en-US" u="none" dirty="0"/>
          </a:p>
          <a:p>
            <a:pPr lvl="0"/>
            <a:endParaRPr lang="en-US" u="none" dirty="0"/>
          </a:p>
          <a:p>
            <a:pPr lvl="0"/>
            <a:r>
              <a:rPr lang="en-US" u="none" dirty="0"/>
              <a:t>During the field examination, if the field examiner determines there is the possibility of misuse, they must request the establishment of a misuse allegation in BFFS, with the receive date the date the Field Examiner determined a misuse allegation is warranted. </a:t>
            </a:r>
          </a:p>
          <a:p>
            <a:pPr lvl="0"/>
            <a:endParaRPr lang="en-US" u="none" dirty="0"/>
          </a:p>
          <a:p>
            <a:endParaRPr lang="en-US" u="none" dirty="0"/>
          </a:p>
          <a:p>
            <a:endParaRPr lang="en-US" u="none" dirty="0"/>
          </a:p>
          <a:p>
            <a:endParaRPr lang="en-US" u="none" dirty="0"/>
          </a:p>
          <a:p>
            <a:pPr marL="174708" indent="-174708">
              <a:buFont typeface="Arial" panose="020B0604020202020204" pitchFamily="34" charset="0"/>
              <a:buChar char="•"/>
            </a:pPr>
            <a:endParaRPr lang="en-US" u="none"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a:p>
        </p:txBody>
      </p:sp>
    </p:spTree>
    <p:extLst>
      <p:ext uri="{BB962C8B-B14F-4D97-AF65-F5344CB8AC3E}">
        <p14:creationId xmlns:p14="http://schemas.microsoft.com/office/powerpoint/2010/main" val="12623756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changes in Misuse Allegations. </a:t>
            </a:r>
          </a:p>
          <a:p>
            <a:r>
              <a:rPr lang="en-US" i="1" dirty="0"/>
              <a:t>Identify changes in Misuse Investigations.</a:t>
            </a:r>
          </a:p>
          <a:p>
            <a:r>
              <a:rPr lang="en-US" i="1" dirty="0"/>
              <a:t>Identify changes in Misuse Determinations</a:t>
            </a:r>
          </a:p>
          <a:p>
            <a:r>
              <a:rPr lang="en-US" i="1" dirty="0"/>
              <a:t>Policy Reference(s): FPM 5.B.2.c., 5.C.1., 5.D.1.</a:t>
            </a:r>
          </a:p>
          <a:p>
            <a:endParaRPr lang="en-US" dirty="0"/>
          </a:p>
          <a:p>
            <a:r>
              <a:rPr lang="en-US" u="sng" dirty="0"/>
              <a:t>Instructor Notes:</a:t>
            </a:r>
          </a:p>
          <a:p>
            <a:endParaRPr lang="en-US" dirty="0"/>
          </a:p>
          <a:p>
            <a:endParaRPr lang="en-US" dirty="0"/>
          </a:p>
          <a:p>
            <a:r>
              <a:rPr lang="en-US" u="none" dirty="0"/>
              <a:t>Once the allegation is established it must be determined if a determination is warranted, this is what used to be termed investigation not warranted or warranted. This change is merely a change in terminology, as there is investigation done before the allegation and during the allegation, therefore saying an investigation is not warranted is a misnomer. </a:t>
            </a:r>
          </a:p>
          <a:p>
            <a:endParaRPr lang="en-US" u="none" dirty="0"/>
          </a:p>
          <a:p>
            <a:r>
              <a:rPr lang="en-US" u="none" dirty="0"/>
              <a:t>As always the LIE must upload the Misuse Allegation Memorandum, the VA Form 21-3537a, and supporting documentation to the eFolder. An important change to this step is the fact, that if the fiduciary is no longer in place and all documentation was gathered during the development of the accounting and/or unscheduled field examination, the 3537a is not required as the face-to-face contact may be waived. </a:t>
            </a:r>
          </a:p>
          <a:p>
            <a:endParaRPr lang="en-US" u="none" dirty="0"/>
          </a:p>
          <a:p>
            <a:endParaRPr lang="en-US" u="none" dirty="0"/>
          </a:p>
          <a:p>
            <a:endParaRPr lang="en-US" u="none"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8DB40390-A3B2-46B9-9773-DB13838AA237}" type="slidenum">
              <a:rPr lang="en-US" smtClean="0"/>
              <a:t>11</a:t>
            </a:fld>
            <a:endParaRPr lang="en-US"/>
          </a:p>
        </p:txBody>
      </p:sp>
    </p:spTree>
    <p:extLst>
      <p:ext uri="{BB962C8B-B14F-4D97-AF65-F5344CB8AC3E}">
        <p14:creationId xmlns:p14="http://schemas.microsoft.com/office/powerpoint/2010/main" val="779911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a:t>
            </a:r>
          </a:p>
          <a:p>
            <a:r>
              <a:rPr lang="en-US" i="1" dirty="0"/>
              <a:t>Policy Reference(s): FPM 3.D.7.</a:t>
            </a:r>
          </a:p>
          <a:p>
            <a:endParaRPr lang="en-US" dirty="0"/>
          </a:p>
          <a:p>
            <a:r>
              <a:rPr lang="en-US" u="sng" dirty="0"/>
              <a:t>Instructor Notes:</a:t>
            </a:r>
          </a:p>
          <a:p>
            <a:endParaRPr lang="en-US" u="none" dirty="0"/>
          </a:p>
          <a:p>
            <a:r>
              <a:rPr lang="en-US" u="none" dirty="0"/>
              <a:t>What is the receive date of the misuse allegation based on a delinquent accounting?</a:t>
            </a:r>
          </a:p>
          <a:p>
            <a:endParaRPr lang="en-US" u="none" dirty="0"/>
          </a:p>
          <a:p>
            <a:r>
              <a:rPr lang="en-US" u="none" dirty="0"/>
              <a:t>Responses: </a:t>
            </a:r>
          </a:p>
          <a:p>
            <a:endParaRPr lang="en-US" u="none" dirty="0"/>
          </a:p>
          <a:p>
            <a:r>
              <a:rPr lang="en-US" u="none" dirty="0"/>
              <a:t>125 days after the accounting due date</a:t>
            </a:r>
          </a:p>
          <a:p>
            <a:endParaRPr lang="en-US" u="none" dirty="0"/>
          </a:p>
          <a:p>
            <a:r>
              <a:rPr lang="en-US" u="none" dirty="0"/>
              <a:t>60-days after the accounting due date</a:t>
            </a:r>
          </a:p>
          <a:p>
            <a:endParaRPr lang="en-US" u="none" dirty="0"/>
          </a:p>
          <a:p>
            <a:r>
              <a:rPr lang="en-US" u="none" dirty="0"/>
              <a:t>Date the field examiner determines misuse is likely</a:t>
            </a:r>
          </a:p>
          <a:p>
            <a:endParaRPr lang="en-US" u="none" dirty="0"/>
          </a:p>
          <a:p>
            <a:r>
              <a:rPr lang="en-US" u="none" dirty="0"/>
              <a:t>Date of discovery</a:t>
            </a:r>
          </a:p>
          <a:p>
            <a:r>
              <a:rPr lang="en-US" u="none" dirty="0"/>
              <a:t> </a:t>
            </a:r>
          </a:p>
          <a:p>
            <a:pPr lvl="0"/>
            <a:endParaRPr lang="en-US" u="none" dirty="0"/>
          </a:p>
          <a:p>
            <a:pPr lvl="0"/>
            <a:endParaRPr lang="en-US" u="none"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a:p>
        </p:txBody>
      </p:sp>
    </p:spTree>
    <p:extLst>
      <p:ext uri="{BB962C8B-B14F-4D97-AF65-F5344CB8AC3E}">
        <p14:creationId xmlns:p14="http://schemas.microsoft.com/office/powerpoint/2010/main" val="1031924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changes in Misuse Investigations.</a:t>
            </a:r>
          </a:p>
          <a:p>
            <a:r>
              <a:rPr lang="en-US" i="1" dirty="0"/>
              <a:t>Policy Reference(s): FPM 5.C.1.h.</a:t>
            </a:r>
          </a:p>
          <a:p>
            <a:endParaRPr lang="en-US" dirty="0"/>
          </a:p>
          <a:p>
            <a:r>
              <a:rPr lang="en-US" u="sng" dirty="0"/>
              <a:t>Instructor Notes:</a:t>
            </a:r>
          </a:p>
          <a:p>
            <a:endParaRPr lang="en-US" u="sng" dirty="0"/>
          </a:p>
          <a:p>
            <a:r>
              <a:rPr lang="en-US" u="none" dirty="0"/>
              <a:t>At a minimum whoever completes the investigation must: </a:t>
            </a:r>
          </a:p>
          <a:p>
            <a:pPr marL="174708" indent="-174708">
              <a:buFont typeface="Arial" panose="020B0604020202020204" pitchFamily="34" charset="0"/>
              <a:buChar char="•"/>
            </a:pPr>
            <a:r>
              <a:rPr lang="en-US" dirty="0"/>
              <a:t>Determine the beneficiary’s known overdue expenses to include the number of months which expenses were overdue and the amount overdue, </a:t>
            </a:r>
          </a:p>
          <a:p>
            <a:pPr marL="174708" indent="-174708">
              <a:buFont typeface="Arial" panose="020B0604020202020204" pitchFamily="34" charset="0"/>
              <a:buChar char="•"/>
            </a:pPr>
            <a:r>
              <a:rPr lang="en-US" dirty="0"/>
              <a:t>determine any new assets purchased by the prior fiduciary for the period in question, as required, </a:t>
            </a:r>
          </a:p>
          <a:p>
            <a:pPr marL="174708" indent="-174708">
              <a:buFont typeface="Arial" panose="020B0604020202020204" pitchFamily="34" charset="0"/>
              <a:buChar char="•"/>
            </a:pPr>
            <a:r>
              <a:rPr lang="en-US" dirty="0"/>
              <a:t>Contact any known creditors such as mortgage companies, property management companies, and utility companies to determine if the beneficiary’s expenses were paid, where feasible.</a:t>
            </a:r>
          </a:p>
          <a:p>
            <a:pPr marL="174708" indent="-174708">
              <a:buFont typeface="Arial" panose="020B0604020202020204" pitchFamily="34" charset="0"/>
              <a:buChar char="•"/>
            </a:pPr>
            <a:r>
              <a:rPr lang="en-US" dirty="0"/>
              <a:t>Confirm that a written request to transfer beneficiary funds to the successor fiduciary is of record, or that the funds have been transferred, if required.</a:t>
            </a:r>
          </a:p>
          <a:p>
            <a:pPr marL="174708" indent="-174708">
              <a:buFont typeface="Arial" panose="020B0604020202020204" pitchFamily="34" charset="0"/>
              <a:buChar char="•"/>
            </a:pPr>
            <a:endParaRPr lang="en-US" dirty="0"/>
          </a:p>
          <a:p>
            <a:endParaRPr lang="en-US"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a:p>
        </p:txBody>
      </p:sp>
    </p:spTree>
    <p:extLst>
      <p:ext uri="{BB962C8B-B14F-4D97-AF65-F5344CB8AC3E}">
        <p14:creationId xmlns:p14="http://schemas.microsoft.com/office/powerpoint/2010/main" val="2291451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changes in Misuse Investigations.</a:t>
            </a:r>
          </a:p>
          <a:p>
            <a:r>
              <a:rPr lang="en-US" i="1" dirty="0"/>
              <a:t>Policy Reference(s): FPM 5.C.2.d.</a:t>
            </a:r>
          </a:p>
          <a:p>
            <a:endParaRPr lang="en-US" dirty="0"/>
          </a:p>
          <a:p>
            <a:r>
              <a:rPr lang="en-US" u="sng" dirty="0"/>
              <a:t>Instructor Notes:</a:t>
            </a:r>
          </a:p>
          <a:p>
            <a:endParaRPr lang="en-US" u="sng" dirty="0"/>
          </a:p>
          <a:p>
            <a:r>
              <a:rPr lang="en-US" u="none" dirty="0"/>
              <a:t>The calculations of a field examiner completing a misuse investigation are simplistic as they do not always have access to the full variety of information as a LIE. Basically, subtract expenses proven to be for the beneficiary and funds transferred to successor fiduciary from total funds received during the misuse period. </a:t>
            </a:r>
          </a:p>
          <a:p>
            <a:endParaRPr lang="en-US" u="none"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a:p>
        </p:txBody>
      </p:sp>
    </p:spTree>
    <p:extLst>
      <p:ext uri="{BB962C8B-B14F-4D97-AF65-F5344CB8AC3E}">
        <p14:creationId xmlns:p14="http://schemas.microsoft.com/office/powerpoint/2010/main" val="76011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a:t>
            </a:r>
          </a:p>
          <a:p>
            <a:r>
              <a:rPr lang="en-US" i="1" dirty="0"/>
              <a:t>Policy Reference(s): FPM 3.F.1.b. </a:t>
            </a:r>
          </a:p>
          <a:p>
            <a:endParaRPr lang="en-US" dirty="0"/>
          </a:p>
          <a:p>
            <a:r>
              <a:rPr lang="en-US" u="sng" dirty="0"/>
              <a:t>Instructor Notes:</a:t>
            </a:r>
          </a:p>
          <a:p>
            <a:endParaRPr lang="en-US" u="none" dirty="0"/>
          </a:p>
          <a:p>
            <a:r>
              <a:rPr lang="en-US" sz="1200" kern="1200" dirty="0">
                <a:solidFill>
                  <a:schemeClr val="tx1"/>
                </a:solidFill>
                <a:effectLst/>
                <a:latin typeface="+mn-lt"/>
                <a:ea typeface="+mn-ea"/>
                <a:cs typeface="+mn-cs"/>
              </a:rPr>
              <a:t>Which amount must be subtracted by the Field Examiner in their misuse calculations?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Responses</a:t>
            </a:r>
          </a:p>
          <a:p>
            <a:r>
              <a:rPr lang="en-US" sz="1200" kern="1200" dirty="0">
                <a:solidFill>
                  <a:schemeClr val="tx1"/>
                </a:solidFill>
                <a:effectLst/>
                <a:latin typeface="+mn-lt"/>
                <a:ea typeface="+mn-ea"/>
                <a:cs typeface="+mn-cs"/>
              </a:rPr>
              <a:t>Funds transferred to the successor fiduciary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Expenses not proven to be for the beneficiary</a:t>
            </a:r>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a:p>
        </p:txBody>
      </p:sp>
    </p:spTree>
    <p:extLst>
      <p:ext uri="{BB962C8B-B14F-4D97-AF65-F5344CB8AC3E}">
        <p14:creationId xmlns:p14="http://schemas.microsoft.com/office/powerpoint/2010/main" val="1123798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changes in Misuse Determinations</a:t>
            </a:r>
          </a:p>
          <a:p>
            <a:r>
              <a:rPr lang="en-US" i="1" dirty="0"/>
              <a:t>Policy Reference(s): FPM 5.D.1.g.</a:t>
            </a:r>
          </a:p>
          <a:p>
            <a:endParaRPr lang="en-US" dirty="0"/>
          </a:p>
          <a:p>
            <a:r>
              <a:rPr lang="en-US" u="sng" dirty="0"/>
              <a:t>Instructor Notes:</a:t>
            </a:r>
          </a:p>
          <a:p>
            <a:r>
              <a:rPr lang="en-US" u="none" dirty="0"/>
              <a:t> </a:t>
            </a:r>
          </a:p>
          <a:p>
            <a:r>
              <a:rPr lang="en-US" u="none" dirty="0"/>
              <a:t>However, the misuse amount if a LIE is completing the misuse investigation will follow the guidance provided under the misuse determination section. Where all facts are available for review: </a:t>
            </a:r>
          </a:p>
          <a:p>
            <a:endParaRPr lang="en-US" u="none" dirty="0"/>
          </a:p>
          <a:p>
            <a:pPr lvl="0"/>
            <a:r>
              <a:rPr lang="en-US" dirty="0"/>
              <a:t>VA funds under management,</a:t>
            </a:r>
          </a:p>
          <a:p>
            <a:pPr lvl="0"/>
            <a:r>
              <a:rPr lang="en-US" dirty="0"/>
              <a:t>Accounting audits prior to or after the misuse allegation,</a:t>
            </a:r>
          </a:p>
          <a:p>
            <a:pPr lvl="0"/>
            <a:r>
              <a:rPr lang="en-US" dirty="0"/>
              <a:t>Comingled accounts,</a:t>
            </a:r>
          </a:p>
          <a:p>
            <a:pPr lvl="0"/>
            <a:r>
              <a:rPr lang="en-US" dirty="0"/>
              <a:t>Evidence of unpaid bills, </a:t>
            </a:r>
          </a:p>
          <a:p>
            <a:pPr lvl="0"/>
            <a:r>
              <a:rPr lang="en-US" dirty="0"/>
              <a:t>Expenses not for the benefit of the beneficiary,</a:t>
            </a:r>
          </a:p>
          <a:p>
            <a:pPr lvl="0"/>
            <a:r>
              <a:rPr lang="en-US" dirty="0"/>
              <a:t>Expenditures verified by the Field Examiner or by a previous Field Examiner,</a:t>
            </a:r>
          </a:p>
          <a:p>
            <a:pPr lvl="0"/>
            <a:r>
              <a:rPr lang="en-US" dirty="0"/>
              <a:t>Review of the beneficiary record and eFolder(s), </a:t>
            </a:r>
          </a:p>
          <a:p>
            <a:pPr lvl="0"/>
            <a:r>
              <a:rPr lang="en-US" dirty="0"/>
              <a:t>Transfer of funds to a successor fiduciary, and</a:t>
            </a:r>
          </a:p>
          <a:p>
            <a:pPr lvl="0"/>
            <a:r>
              <a:rPr lang="en-US" dirty="0"/>
              <a:t>Fiduciary fees taken during a period of misuse. </a:t>
            </a:r>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16</a:t>
            </a:fld>
            <a:endParaRPr lang="en-US"/>
          </a:p>
        </p:txBody>
      </p:sp>
    </p:spTree>
    <p:extLst>
      <p:ext uri="{BB962C8B-B14F-4D97-AF65-F5344CB8AC3E}">
        <p14:creationId xmlns:p14="http://schemas.microsoft.com/office/powerpoint/2010/main" val="20851043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changes in Misuse Determinations</a:t>
            </a:r>
          </a:p>
          <a:p>
            <a:r>
              <a:rPr lang="en-US" i="1" dirty="0"/>
              <a:t>Policy Reference(s): FPM 5.D.1.</a:t>
            </a:r>
          </a:p>
          <a:p>
            <a:endParaRPr lang="en-US" dirty="0"/>
          </a:p>
          <a:p>
            <a:r>
              <a:rPr lang="en-US" u="sng" dirty="0"/>
              <a:t>Instructor Notes:</a:t>
            </a:r>
          </a:p>
          <a:p>
            <a:endParaRPr lang="en-US" u="none" dirty="0"/>
          </a:p>
          <a:p>
            <a:r>
              <a:rPr lang="en-US" u="none" dirty="0"/>
              <a:t>Unless no misuse found or the fiduciary has already been replaced a misuse determination cannot be completed, with an accurate amount calculated. As part of the misuse determination calculations, the amount of funds transferred to the successor or beneficiary must be included in the overall calculations. </a:t>
            </a:r>
          </a:p>
          <a:p>
            <a:endParaRPr lang="en-US" u="none" dirty="0"/>
          </a:p>
          <a:p>
            <a:r>
              <a:rPr lang="en-US" u="none" dirty="0"/>
              <a:t>The misuse determination must make a statement regarding the face-to-face visit. If the case had development under the accounting and an unscheduled field examination, the manual provides language to add to the determination on why the face-to-face visit did not occur or was not needed during the misuse investigation. </a:t>
            </a:r>
          </a:p>
        </p:txBody>
      </p:sp>
      <p:sp>
        <p:nvSpPr>
          <p:cNvPr id="4" name="Slide Number Placeholder 3"/>
          <p:cNvSpPr>
            <a:spLocks noGrp="1"/>
          </p:cNvSpPr>
          <p:nvPr>
            <p:ph type="sldNum" sz="quarter" idx="10"/>
          </p:nvPr>
        </p:nvSpPr>
        <p:spPr/>
        <p:txBody>
          <a:bodyPr/>
          <a:lstStyle/>
          <a:p>
            <a:fld id="{8DB40390-A3B2-46B9-9773-DB13838AA237}" type="slidenum">
              <a:rPr lang="en-US" smtClean="0"/>
              <a:t>17</a:t>
            </a:fld>
            <a:endParaRPr lang="en-US"/>
          </a:p>
        </p:txBody>
      </p:sp>
    </p:spTree>
    <p:extLst>
      <p:ext uri="{BB962C8B-B14F-4D97-AF65-F5344CB8AC3E}">
        <p14:creationId xmlns:p14="http://schemas.microsoft.com/office/powerpoint/2010/main" val="3273014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a:t>
            </a:r>
          </a:p>
          <a:p>
            <a:r>
              <a:rPr lang="en-US" i="1" dirty="0"/>
              <a:t>Policy Reference(s): FPM 3.F.1.b. </a:t>
            </a:r>
          </a:p>
          <a:p>
            <a:endParaRPr lang="en-US" dirty="0"/>
          </a:p>
          <a:p>
            <a:r>
              <a:rPr lang="en-US" u="sng" dirty="0"/>
              <a:t>Instructor Notes:</a:t>
            </a:r>
          </a:p>
          <a:p>
            <a:endParaRPr lang="en-US" u="none" dirty="0"/>
          </a:p>
          <a:p>
            <a:r>
              <a:rPr lang="en-US" u="none" dirty="0"/>
              <a:t>Which of these can lead to an inaccurate misuse calculation on a Misuse Determination?</a:t>
            </a:r>
          </a:p>
          <a:p>
            <a:endParaRPr lang="en-US" u="none" dirty="0"/>
          </a:p>
          <a:p>
            <a:r>
              <a:rPr lang="en-US" u="none" dirty="0"/>
              <a:t>Responses:</a:t>
            </a:r>
          </a:p>
          <a:p>
            <a:endParaRPr lang="en-US" u="none" dirty="0"/>
          </a:p>
          <a:p>
            <a:r>
              <a:rPr lang="en-US" u="none" dirty="0"/>
              <a:t>The misusing fiduciary has not been replaced. </a:t>
            </a:r>
          </a:p>
          <a:p>
            <a:endParaRPr lang="en-US" u="none" dirty="0"/>
          </a:p>
          <a:p>
            <a:r>
              <a:rPr lang="en-US" u="none" dirty="0"/>
              <a:t>Credited expenses for the beneficiary, verified by the field examiner.</a:t>
            </a:r>
          </a:p>
          <a:p>
            <a:endParaRPr lang="en-US" u="none" dirty="0"/>
          </a:p>
          <a:p>
            <a:r>
              <a:rPr lang="en-US" u="none" dirty="0"/>
              <a:t>Not allowing fiduciary fees during the period of misuse. </a:t>
            </a:r>
          </a:p>
          <a:p>
            <a:endParaRPr lang="en-US" u="none" dirty="0"/>
          </a:p>
          <a:p>
            <a:endParaRPr lang="en-US" u="none"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18</a:t>
            </a:fld>
            <a:endParaRPr lang="en-US"/>
          </a:p>
        </p:txBody>
      </p:sp>
    </p:spTree>
    <p:extLst>
      <p:ext uri="{BB962C8B-B14F-4D97-AF65-F5344CB8AC3E}">
        <p14:creationId xmlns:p14="http://schemas.microsoft.com/office/powerpoint/2010/main" val="30421723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changes in debt collection and reissuance. </a:t>
            </a:r>
          </a:p>
          <a:p>
            <a:r>
              <a:rPr lang="en-US" i="1" dirty="0"/>
              <a:t>Policy Reference(s): FPM 3.F.1.b. </a:t>
            </a:r>
          </a:p>
          <a:p>
            <a:endParaRPr lang="en-US" dirty="0"/>
          </a:p>
          <a:p>
            <a:r>
              <a:rPr lang="en-US" u="sng" dirty="0"/>
              <a:t>Instructor Notes:</a:t>
            </a:r>
          </a:p>
          <a:p>
            <a:endParaRPr lang="en-US" u="none" dirty="0"/>
          </a:p>
          <a:p>
            <a:r>
              <a:rPr lang="en-US" u="none" dirty="0"/>
              <a:t>As part of the debt collection process updates were made to the required field to complete in BFFS. Specifically, the manual now states, that Misuse Amount, BD number and Negligence Determination required fields must be completed. </a:t>
            </a:r>
          </a:p>
          <a:p>
            <a:endParaRPr lang="en-US" u="none" dirty="0"/>
          </a:p>
          <a:p>
            <a:r>
              <a:rPr lang="en-US" u="none" dirty="0"/>
              <a:t>Further, under reissuance, date reissued and amount reissued must be completed. </a:t>
            </a:r>
          </a:p>
          <a:p>
            <a:endParaRPr lang="en-US" u="none" dirty="0"/>
          </a:p>
          <a:p>
            <a:r>
              <a:rPr lang="en-US" u="none" dirty="0"/>
              <a:t>To ensure understanding of when a negligence determination is required we specifically follow 38 U.S.C. 6107 (b) (1)  which indicates in instances where there was not negligent failure by the VA and the fiduciary type is not and individual or served more than 10 beneficiaries in any month during the period of misuse, VA automatically reissues benefits to the beneficiary or successor fiduciary. </a:t>
            </a:r>
          </a:p>
          <a:p>
            <a:endParaRPr lang="en-US" u="none" dirty="0"/>
          </a:p>
          <a:p>
            <a:r>
              <a:rPr lang="en-US" u="none" dirty="0"/>
              <a:t>Further, pursuant to 38 U.S.C. 6107 (b) (3) the Secretary obtains recoupment from a fiduciary who has misused benefits, the Secretary shall promptly remit payment of the recouped amounts to the beneficiary or the beneficiary's successor fiduciary as the case may be.</a:t>
            </a:r>
          </a:p>
        </p:txBody>
      </p:sp>
      <p:sp>
        <p:nvSpPr>
          <p:cNvPr id="4" name="Slide Number Placeholder 3"/>
          <p:cNvSpPr>
            <a:spLocks noGrp="1"/>
          </p:cNvSpPr>
          <p:nvPr>
            <p:ph type="sldNum" sz="quarter" idx="10"/>
          </p:nvPr>
        </p:nvSpPr>
        <p:spPr/>
        <p:txBody>
          <a:bodyPr/>
          <a:lstStyle/>
          <a:p>
            <a:fld id="{8DB40390-A3B2-46B9-9773-DB13838AA237}" type="slidenum">
              <a:rPr lang="en-US" smtClean="0"/>
              <a:t>19</a:t>
            </a:fld>
            <a:endParaRPr lang="en-US"/>
          </a:p>
        </p:txBody>
      </p:sp>
    </p:spTree>
    <p:extLst>
      <p:ext uri="{BB962C8B-B14F-4D97-AF65-F5344CB8AC3E}">
        <p14:creationId xmlns:p14="http://schemas.microsoft.com/office/powerpoint/2010/main" val="1518057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p>
          <a:p>
            <a:endParaRPr lang="en-US" u="sng" dirty="0"/>
          </a:p>
          <a:p>
            <a:r>
              <a:rPr lang="en-US" dirty="0"/>
              <a:t>At the</a:t>
            </a:r>
            <a:r>
              <a:rPr lang="en-US" baseline="0" dirty="0"/>
              <a:t> end of this lesson, given the training and references, the learner will be able to do the following:</a:t>
            </a:r>
          </a:p>
          <a:p>
            <a:pPr marL="174708" indent="-17470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a:p>
        </p:txBody>
      </p:sp>
    </p:spTree>
    <p:extLst>
      <p:ext uri="{BB962C8B-B14F-4D97-AF65-F5344CB8AC3E}">
        <p14:creationId xmlns:p14="http://schemas.microsoft.com/office/powerpoint/2010/main" val="5408804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a:t>
            </a:r>
          </a:p>
          <a:p>
            <a:r>
              <a:rPr lang="en-US" i="1" dirty="0"/>
              <a:t>Policy Reference(s): FPM 3.F.1.b. </a:t>
            </a:r>
          </a:p>
          <a:p>
            <a:endParaRPr lang="en-US" dirty="0"/>
          </a:p>
          <a:p>
            <a:r>
              <a:rPr lang="en-US" u="sng" dirty="0"/>
              <a:t>Instructor Notes:</a:t>
            </a:r>
          </a:p>
          <a:p>
            <a:endParaRPr lang="en-US" u="none" dirty="0"/>
          </a:p>
          <a:p>
            <a:r>
              <a:rPr lang="en-US" u="none" dirty="0"/>
              <a:t>In which situation can VA automatically reissue benefits following a finding of misuse?</a:t>
            </a:r>
          </a:p>
          <a:p>
            <a:endParaRPr lang="en-US" u="none" dirty="0"/>
          </a:p>
          <a:p>
            <a:r>
              <a:rPr lang="en-US" u="none" dirty="0"/>
              <a:t>Responses: </a:t>
            </a:r>
          </a:p>
          <a:p>
            <a:endParaRPr lang="en-US" u="none" dirty="0"/>
          </a:p>
          <a:p>
            <a:r>
              <a:rPr lang="en-US" u="none" dirty="0"/>
              <a:t>The fiduciary served 15 beneficiaries during the period of misuse. </a:t>
            </a:r>
          </a:p>
          <a:p>
            <a:endParaRPr lang="en-US" u="none" dirty="0"/>
          </a:p>
          <a:p>
            <a:r>
              <a:rPr lang="en-US" u="none" dirty="0"/>
              <a:t>The fiduciary was an individual. </a:t>
            </a:r>
          </a:p>
          <a:p>
            <a:endParaRPr lang="en-US" u="none" dirty="0"/>
          </a:p>
          <a:p>
            <a:r>
              <a:rPr lang="en-US" u="none" dirty="0"/>
              <a:t>The fiduciary was an entity. </a:t>
            </a:r>
          </a:p>
          <a:p>
            <a:endParaRPr lang="en-US" u="none" dirty="0"/>
          </a:p>
          <a:p>
            <a:r>
              <a:rPr lang="en-US" u="none" dirty="0"/>
              <a:t>Both A and C. </a:t>
            </a:r>
          </a:p>
          <a:p>
            <a:endParaRPr lang="en-US" u="none" dirty="0"/>
          </a:p>
          <a:p>
            <a:endParaRPr lang="en-US" u="none" dirty="0"/>
          </a:p>
          <a:p>
            <a:endParaRPr lang="en-US" u="none" dirty="0"/>
          </a:p>
          <a:p>
            <a:endParaRPr lang="en-US" u="none" dirty="0"/>
          </a:p>
          <a:p>
            <a:endParaRPr lang="en-US" u="none" dirty="0"/>
          </a:p>
          <a:p>
            <a:endParaRPr lang="en-US" u="none"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20</a:t>
            </a:fld>
            <a:endParaRPr lang="en-US"/>
          </a:p>
        </p:txBody>
      </p:sp>
    </p:spTree>
    <p:extLst>
      <p:ext uri="{BB962C8B-B14F-4D97-AF65-F5344CB8AC3E}">
        <p14:creationId xmlns:p14="http://schemas.microsoft.com/office/powerpoint/2010/main" val="39769970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31723">
              <a:defRPr/>
            </a:pPr>
            <a:r>
              <a:rPr lang="en-US" u="sng" dirty="0"/>
              <a:t>Instructor Notes:</a:t>
            </a:r>
            <a:endParaRPr lang="en-US" u="none" dirty="0"/>
          </a:p>
          <a:p>
            <a:pPr marL="0" lvl="1" defTabSz="931723">
              <a:defRPr/>
            </a:pPr>
            <a:endParaRPr lang="en-US" u="sng" dirty="0"/>
          </a:p>
          <a:p>
            <a:r>
              <a:rPr lang="en-US" dirty="0"/>
              <a:t>(Recall)  These</a:t>
            </a:r>
            <a:r>
              <a:rPr lang="en-US" baseline="0" dirty="0"/>
              <a:t> are our learning objectives as stated from the beginning of the training:</a:t>
            </a:r>
          </a:p>
          <a:p>
            <a:endParaRPr lang="en-US" baseline="0" dirty="0"/>
          </a:p>
          <a:p>
            <a:r>
              <a:rPr lang="en-US" dirty="0"/>
              <a:t>Identify annual accounting and field examination changes and requirements. </a:t>
            </a:r>
          </a:p>
          <a:p>
            <a:r>
              <a:rPr lang="en-US" dirty="0"/>
              <a:t>Recognize overall misuse procedural changes.</a:t>
            </a:r>
          </a:p>
          <a:p>
            <a:r>
              <a:rPr lang="en-US" dirty="0"/>
              <a:t>Identify changes in Misuse Allegations. </a:t>
            </a:r>
          </a:p>
          <a:p>
            <a:r>
              <a:rPr lang="en-US" dirty="0"/>
              <a:t>Identify changes in Misuse Investigations.</a:t>
            </a:r>
          </a:p>
          <a:p>
            <a:r>
              <a:rPr lang="en-US" dirty="0"/>
              <a:t>Identify changes in Misuse Determination.</a:t>
            </a:r>
          </a:p>
          <a:p>
            <a:r>
              <a:rPr lang="en-US" dirty="0"/>
              <a:t>Identify changes in debt collection and reissuance.  </a:t>
            </a:r>
          </a:p>
          <a:p>
            <a:pPr marL="0" lvl="1" defTabSz="931723">
              <a:defRPr/>
            </a:pPr>
            <a:endParaRPr lang="en-US" dirty="0"/>
          </a:p>
          <a:p>
            <a:pPr marL="0" lvl="1" defTabSz="931723">
              <a:defRPr/>
            </a:pPr>
            <a:r>
              <a:rPr lang="en-US" dirty="0"/>
              <a:t>(Recap)  We discussed each of these learning objectives through the following topics in each slide today:</a:t>
            </a:r>
          </a:p>
          <a:p>
            <a:pPr marL="174708" lvl="1" indent="-174708" defTabSz="931723">
              <a:buFont typeface="Arial" panose="020B0604020202020204" pitchFamily="34" charset="0"/>
              <a:buChar char="•"/>
              <a:defRPr/>
            </a:pPr>
            <a:endParaRPr lang="en-US" dirty="0"/>
          </a:p>
          <a:p>
            <a:pPr marL="0" lvl="1" defTabSz="931723">
              <a:defRPr/>
            </a:pPr>
            <a:endParaRPr lang="en-US" dirty="0"/>
          </a:p>
          <a:p>
            <a:pPr marL="0" lvl="1" defTabSz="931723">
              <a:defRPr/>
            </a:pPr>
            <a:r>
              <a:rPr lang="en-US" b="1" dirty="0"/>
              <a:t>Are there any additional questions?  </a:t>
            </a:r>
          </a:p>
        </p:txBody>
      </p:sp>
      <p:sp>
        <p:nvSpPr>
          <p:cNvPr id="4" name="Slide Number Placeholder 3"/>
          <p:cNvSpPr>
            <a:spLocks noGrp="1"/>
          </p:cNvSpPr>
          <p:nvPr>
            <p:ph type="sldNum" sz="quarter" idx="10"/>
          </p:nvPr>
        </p:nvSpPr>
        <p:spPr/>
        <p:txBody>
          <a:bodyPr/>
          <a:lstStyle/>
          <a:p>
            <a:fld id="{03CECF49-2165-4CE7-B39E-10D80CF3C557}" type="slidenum">
              <a:rPr lang="en-US" smtClean="0"/>
              <a:t>21</a:t>
            </a:fld>
            <a:endParaRPr lang="en-US"/>
          </a:p>
        </p:txBody>
      </p:sp>
    </p:spTree>
    <p:extLst>
      <p:ext uri="{BB962C8B-B14F-4D97-AF65-F5344CB8AC3E}">
        <p14:creationId xmlns:p14="http://schemas.microsoft.com/office/powerpoint/2010/main" val="9203491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22</a:t>
            </a:fld>
            <a:endParaRPr lang="en-US"/>
          </a:p>
        </p:txBody>
      </p:sp>
    </p:spTree>
    <p:extLst>
      <p:ext uri="{BB962C8B-B14F-4D97-AF65-F5344CB8AC3E}">
        <p14:creationId xmlns:p14="http://schemas.microsoft.com/office/powerpoint/2010/main" val="88029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sng" dirty="0"/>
          </a:p>
          <a:p>
            <a:r>
              <a:rPr lang="en-US" dirty="0"/>
              <a:t>These</a:t>
            </a:r>
            <a:r>
              <a:rPr lang="en-US" baseline="0" dirty="0"/>
              <a:t> are the relevant references pertaining to this course:</a:t>
            </a:r>
          </a:p>
          <a:p>
            <a:endParaRPr lang="en-US" dirty="0"/>
          </a:p>
          <a:p>
            <a:r>
              <a:rPr lang="en-US" dirty="0"/>
              <a:t>38 C.F.R. Part 13, Fiduciary Activities</a:t>
            </a:r>
          </a:p>
          <a:p>
            <a:r>
              <a:rPr lang="en-US" dirty="0"/>
              <a:t>Fiduciary Program Manual, Chapter 2 </a:t>
            </a:r>
            <a:r>
              <a:rPr lang="en-US" i="1" dirty="0"/>
              <a:t>Field Examinations</a:t>
            </a:r>
          </a:p>
          <a:p>
            <a:r>
              <a:rPr lang="en-US" dirty="0"/>
              <a:t>Fiduciary Program Manual, Chapter 3 </a:t>
            </a:r>
            <a:r>
              <a:rPr lang="en-US" i="1" dirty="0"/>
              <a:t>Account Audits</a:t>
            </a:r>
          </a:p>
          <a:p>
            <a:r>
              <a:rPr lang="en-US" dirty="0"/>
              <a:t>Fiduciary Program Manual, Chapter 5 </a:t>
            </a:r>
            <a:r>
              <a:rPr lang="en-US" i="1" dirty="0"/>
              <a:t>Misuse, Negligence, and Reissuance of Benefit Payments</a:t>
            </a:r>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a:p>
        </p:txBody>
      </p:sp>
    </p:spTree>
    <p:extLst>
      <p:ext uri="{BB962C8B-B14F-4D97-AF65-F5344CB8AC3E}">
        <p14:creationId xmlns:p14="http://schemas.microsoft.com/office/powerpoint/2010/main" val="2945977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Recognize overall misuse procedural changes.</a:t>
            </a:r>
          </a:p>
          <a:p>
            <a:r>
              <a:rPr lang="en-US" i="1" dirty="0"/>
              <a:t>Policy Reference(s): 38 CFR 13.280 b, FPM 5.</a:t>
            </a:r>
          </a:p>
          <a:p>
            <a:endParaRPr lang="en-US" dirty="0"/>
          </a:p>
          <a:p>
            <a:r>
              <a:rPr lang="en-US" u="sng" dirty="0"/>
              <a:t>Instructor Notes:</a:t>
            </a:r>
          </a:p>
          <a:p>
            <a:endParaRPr lang="en-US" u="sng" dirty="0"/>
          </a:p>
          <a:p>
            <a:r>
              <a:rPr lang="en-US" u="none" dirty="0"/>
              <a:t>Timeliness standards previously listed in the manual have been removed, unless the timeframe is prescribed by law or regulations. For example, the 60 days from allegation to replace a fiduciary is still in place as that is prescribed by 38 USC 6107 (a)(2)(A).</a:t>
            </a:r>
          </a:p>
          <a:p>
            <a:endParaRPr lang="en-US" u="none" dirty="0"/>
          </a:p>
          <a:p>
            <a:r>
              <a:rPr lang="en-US" u="none" dirty="0"/>
              <a:t>The Fiduciary Program Guide previously housed all BFFS related how to information, P&amp;F Service is in the process of moving all of those BFFS specific actions to the Fiduciary Program Manual. </a:t>
            </a:r>
          </a:p>
          <a:p>
            <a:endParaRPr lang="en-US" u="none" dirty="0"/>
          </a:p>
          <a:p>
            <a:r>
              <a:rPr lang="en-US" u="none" dirty="0"/>
              <a:t>For Misuse Investigation and Determination, information on calculating misuse has been added to the manual. </a:t>
            </a:r>
          </a:p>
          <a:p>
            <a:endParaRPr lang="en-US" u="none" dirty="0"/>
          </a:p>
          <a:p>
            <a:r>
              <a:rPr lang="en-US" u="none" dirty="0"/>
              <a:t>VA is taking a more proactive approach to obtaining accountings and information related to the accountings. To follow this general idea, failure of a fiduciary to account is not sufficient evidence on its own to establish a misuse allegation. There will be more investigation prior to establishing a misuse allegation based on failure to submit an annual accounting. </a:t>
            </a:r>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a:p>
        </p:txBody>
      </p:sp>
    </p:spTree>
    <p:extLst>
      <p:ext uri="{BB962C8B-B14F-4D97-AF65-F5344CB8AC3E}">
        <p14:creationId xmlns:p14="http://schemas.microsoft.com/office/powerpoint/2010/main" val="2343139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annual accounting and field examination changes and requirements. </a:t>
            </a:r>
          </a:p>
          <a:p>
            <a:r>
              <a:rPr lang="en-US" i="1" dirty="0"/>
              <a:t>Policy Reference(s): FPM 3.</a:t>
            </a:r>
          </a:p>
          <a:p>
            <a:endParaRPr lang="en-US" dirty="0"/>
          </a:p>
          <a:p>
            <a:r>
              <a:rPr lang="en-US" u="sng" dirty="0"/>
              <a:t>Instructor Notes:</a:t>
            </a:r>
          </a:p>
          <a:p>
            <a:r>
              <a:rPr lang="en-US" u="none" dirty="0"/>
              <a:t>Under the development of the accounting, the appropriate procedures are 2 written accounting solicitations and 1 telephone contact. The first written request for the accounting provides 30 days to submit the accounting, with the second providing 14 days. </a:t>
            </a:r>
          </a:p>
          <a:p>
            <a:endParaRPr lang="en-US" u="none" dirty="0"/>
          </a:p>
          <a:p>
            <a:r>
              <a:rPr lang="en-US" u="none" dirty="0"/>
              <a:t>When VA audits or reviews the accounting and notices information missing, VA requests the information no more than twice, with a 15 day time allowance between requests. It is important to note that VA will not solicit for the same missing information more than two times. </a:t>
            </a:r>
          </a:p>
          <a:p>
            <a:endParaRPr lang="en-US" u="none" dirty="0"/>
          </a:p>
          <a:p>
            <a:r>
              <a:rPr lang="en-US" u="none" dirty="0"/>
              <a:t>VA will attempt telephone contact, if the first attempt is unsuccessful, VA will attempt a second call. </a:t>
            </a:r>
          </a:p>
          <a:p>
            <a:endParaRPr lang="en-US" u="none" dirty="0"/>
          </a:p>
          <a:p>
            <a:r>
              <a:rPr lang="en-US" u="none" dirty="0"/>
              <a:t>The accounting solicitation process is recorded in BFFS with the dates the notifications are sent. </a:t>
            </a:r>
          </a:p>
          <a:p>
            <a:endParaRPr lang="en-US" u="none" dirty="0"/>
          </a:p>
          <a:p>
            <a:endParaRPr lang="en-US" u="none" dirty="0"/>
          </a:p>
          <a:p>
            <a:endParaRPr lang="en-US" u="none" dirty="0"/>
          </a:p>
          <a:p>
            <a:endParaRPr lang="en-US" u="none" dirty="0"/>
          </a:p>
          <a:p>
            <a:pPr lvl="0"/>
            <a:endParaRPr lang="en-US" u="none" dirty="0"/>
          </a:p>
          <a:p>
            <a:pPr lvl="0"/>
            <a:endParaRPr lang="en-US" u="none" dirty="0"/>
          </a:p>
          <a:p>
            <a:endParaRPr lang="en-US" u="none" dirty="0"/>
          </a:p>
          <a:p>
            <a:endParaRPr lang="en-US" u="none" dirty="0"/>
          </a:p>
          <a:p>
            <a:endParaRPr lang="en-US" u="none" dirty="0"/>
          </a:p>
          <a:p>
            <a:pPr marL="174708" indent="-174708">
              <a:buFont typeface="Arial" panose="020B0604020202020204" pitchFamily="34" charset="0"/>
              <a:buChar char="•"/>
            </a:pPr>
            <a:endParaRPr lang="en-US" u="none"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a:p>
        </p:txBody>
      </p:sp>
    </p:spTree>
    <p:extLst>
      <p:ext uri="{BB962C8B-B14F-4D97-AF65-F5344CB8AC3E}">
        <p14:creationId xmlns:p14="http://schemas.microsoft.com/office/powerpoint/2010/main" val="2385847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annual accounting and field examination changes and requirements. </a:t>
            </a:r>
          </a:p>
          <a:p>
            <a:r>
              <a:rPr lang="en-US" i="1" dirty="0"/>
              <a:t>Policy Reference(s): FPM 2 and 3. </a:t>
            </a:r>
          </a:p>
          <a:p>
            <a:endParaRPr lang="en-US" dirty="0"/>
          </a:p>
          <a:p>
            <a:r>
              <a:rPr lang="en-US" u="sng" dirty="0"/>
              <a:t>Instructor Notes:</a:t>
            </a:r>
          </a:p>
          <a:p>
            <a:endParaRPr lang="en-US" u="none" dirty="0"/>
          </a:p>
          <a:p>
            <a:r>
              <a:rPr lang="en-US" u="none" dirty="0"/>
              <a:t>Following unsuccessful attempts of soliciting a delinquent accounting, an unscheduled field examination must be issued. </a:t>
            </a:r>
          </a:p>
          <a:p>
            <a:endParaRPr lang="en-US" u="none" dirty="0"/>
          </a:p>
          <a:p>
            <a:r>
              <a:rPr lang="en-US" u="none" dirty="0"/>
              <a:t>The field examiner must attempt to collect the accounting and clarifying any outstanding issues. Also, as part of the field examination the field examiner must determine: </a:t>
            </a:r>
          </a:p>
          <a:p>
            <a:pPr marL="174708" indent="-174708">
              <a:buFont typeface="Arial" panose="020B0604020202020204" pitchFamily="34" charset="0"/>
              <a:buChar char="•"/>
            </a:pPr>
            <a:r>
              <a:rPr lang="en-US" dirty="0"/>
              <a:t>if an allegation of misuse is warranted, </a:t>
            </a:r>
          </a:p>
          <a:p>
            <a:pPr marL="174708" indent="-174708">
              <a:buFont typeface="Arial" panose="020B0604020202020204" pitchFamily="34" charset="0"/>
              <a:buChar char="•"/>
            </a:pPr>
            <a:r>
              <a:rPr lang="en-US" dirty="0"/>
              <a:t>the of suitability of the fiduciary, and</a:t>
            </a:r>
          </a:p>
          <a:p>
            <a:pPr marL="174708" indent="-174708">
              <a:buFont typeface="Arial" panose="020B0604020202020204" pitchFamily="34" charset="0"/>
              <a:buChar char="•"/>
            </a:pPr>
            <a:r>
              <a:rPr lang="en-US" dirty="0"/>
              <a:t>why the fiduciary should remain in place, if necessary.</a:t>
            </a:r>
          </a:p>
          <a:p>
            <a:endParaRPr lang="en-US" u="none" dirty="0"/>
          </a:p>
          <a:p>
            <a:endParaRPr lang="en-US" u="none" dirty="0"/>
          </a:p>
          <a:p>
            <a:endParaRPr lang="en-US" u="none" dirty="0"/>
          </a:p>
          <a:p>
            <a:pPr marL="174708" indent="-174708">
              <a:buFont typeface="Arial" panose="020B0604020202020204" pitchFamily="34" charset="0"/>
              <a:buChar char="•"/>
            </a:pPr>
            <a:endParaRPr lang="en-US" u="none"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a:p>
        </p:txBody>
      </p:sp>
    </p:spTree>
    <p:extLst>
      <p:ext uri="{BB962C8B-B14F-4D97-AF65-F5344CB8AC3E}">
        <p14:creationId xmlns:p14="http://schemas.microsoft.com/office/powerpoint/2010/main" val="1237560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a:t>
            </a:r>
          </a:p>
          <a:p>
            <a:r>
              <a:rPr lang="en-US" i="1" dirty="0"/>
              <a:t>Policy Reference(s): FPM 3.C.1.g.</a:t>
            </a:r>
          </a:p>
          <a:p>
            <a:endParaRPr lang="en-US" dirty="0"/>
          </a:p>
          <a:p>
            <a:r>
              <a:rPr lang="en-US" u="sng" dirty="0"/>
              <a:t>Instructor Notes:</a:t>
            </a:r>
          </a:p>
          <a:p>
            <a:pPr lvl="0"/>
            <a:endParaRPr lang="en-US" u="none" dirty="0"/>
          </a:p>
          <a:p>
            <a:pPr lvl="0"/>
            <a:r>
              <a:rPr lang="en-US" u="none" dirty="0"/>
              <a:t>How many times will VA solicit for missing information? </a:t>
            </a:r>
          </a:p>
          <a:p>
            <a:pPr lvl="0"/>
            <a:endParaRPr lang="en-US" u="none" dirty="0"/>
          </a:p>
          <a:p>
            <a:pPr lvl="0"/>
            <a:r>
              <a:rPr lang="en-US" u="none" dirty="0"/>
              <a:t>Responses:</a:t>
            </a:r>
          </a:p>
          <a:p>
            <a:pPr lvl="0"/>
            <a:endParaRPr lang="en-US" u="none" dirty="0"/>
          </a:p>
          <a:p>
            <a:pPr lvl="0"/>
            <a:r>
              <a:rPr lang="en-US" u="none" dirty="0"/>
              <a:t>One</a:t>
            </a:r>
          </a:p>
          <a:p>
            <a:pPr lvl="0"/>
            <a:endParaRPr lang="en-US" u="none" dirty="0"/>
          </a:p>
          <a:p>
            <a:pPr lvl="0"/>
            <a:r>
              <a:rPr lang="en-US" u="none" dirty="0"/>
              <a:t>Three </a:t>
            </a:r>
          </a:p>
          <a:p>
            <a:pPr lvl="0"/>
            <a:endParaRPr lang="en-US" u="none" dirty="0"/>
          </a:p>
          <a:p>
            <a:pPr lvl="0"/>
            <a:r>
              <a:rPr lang="en-US" u="none" dirty="0"/>
              <a:t>As many as required to obtain the missing information</a:t>
            </a:r>
          </a:p>
          <a:p>
            <a:pPr lvl="0"/>
            <a:endParaRPr lang="en-US" u="none" dirty="0"/>
          </a:p>
          <a:p>
            <a:pPr lvl="0"/>
            <a:r>
              <a:rPr lang="en-US" u="none" dirty="0"/>
              <a:t>Two</a:t>
            </a:r>
          </a:p>
          <a:p>
            <a:pPr lvl="0"/>
            <a:endParaRPr lang="en-US" u="none" dirty="0"/>
          </a:p>
          <a:p>
            <a:pPr lvl="0"/>
            <a:endParaRPr lang="en-US" u="none"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a:p>
        </p:txBody>
      </p:sp>
    </p:spTree>
    <p:extLst>
      <p:ext uri="{BB962C8B-B14F-4D97-AF65-F5344CB8AC3E}">
        <p14:creationId xmlns:p14="http://schemas.microsoft.com/office/powerpoint/2010/main" val="2915745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changes in Misuse Allegations. </a:t>
            </a:r>
          </a:p>
          <a:p>
            <a:r>
              <a:rPr lang="en-US" i="1" dirty="0"/>
              <a:t>Policy Reference(s): FPM 5.B.</a:t>
            </a:r>
          </a:p>
          <a:p>
            <a:endParaRPr lang="en-US" dirty="0"/>
          </a:p>
          <a:p>
            <a:r>
              <a:rPr lang="en-US" u="sng" dirty="0"/>
              <a:t>Instructor Notes:</a:t>
            </a:r>
          </a:p>
          <a:p>
            <a:endParaRPr lang="en-US" u="none" dirty="0"/>
          </a:p>
          <a:p>
            <a:pPr marL="174708" indent="-174708">
              <a:buFont typeface="Arial" panose="020B0604020202020204" pitchFamily="34" charset="0"/>
              <a:buChar char="•"/>
            </a:pPr>
            <a:endParaRPr lang="en-US" u="none" dirty="0"/>
          </a:p>
          <a:p>
            <a:r>
              <a:rPr lang="en-US" u="none" dirty="0"/>
              <a:t>For accounting based misuse allegations, in most cases there will be an unscheduled field examination already completed to obtain the following information: </a:t>
            </a:r>
          </a:p>
          <a:p>
            <a:endParaRPr lang="en-US" u="none" dirty="0"/>
          </a:p>
          <a:p>
            <a:pPr marL="174708" indent="-174708">
              <a:buFont typeface="Arial" panose="020B0604020202020204" pitchFamily="34" charset="0"/>
              <a:buChar char="•"/>
            </a:pPr>
            <a:r>
              <a:rPr lang="en-US" u="none" dirty="0"/>
              <a:t>Issues found on the accounting,</a:t>
            </a:r>
          </a:p>
          <a:p>
            <a:pPr marL="174708" indent="-174708">
              <a:buFont typeface="Arial" panose="020B0604020202020204" pitchFamily="34" charset="0"/>
              <a:buChar char="•"/>
            </a:pPr>
            <a:r>
              <a:rPr lang="en-US" u="none" dirty="0"/>
              <a:t>Decision whether a misuse allegation is required,</a:t>
            </a:r>
          </a:p>
          <a:p>
            <a:pPr marL="174708" indent="-174708">
              <a:buFont typeface="Arial" panose="020B0604020202020204" pitchFamily="34" charset="0"/>
              <a:buChar char="•"/>
            </a:pPr>
            <a:r>
              <a:rPr lang="en-US" u="none" dirty="0"/>
              <a:t>Determination of suitability, and </a:t>
            </a:r>
          </a:p>
          <a:p>
            <a:pPr marL="174708" indent="-174708">
              <a:buFont typeface="Arial" panose="020B0604020202020204" pitchFamily="34" charset="0"/>
              <a:buChar char="•"/>
            </a:pPr>
            <a:r>
              <a:rPr lang="en-US" u="none" dirty="0"/>
              <a:t>Explanation why the fiduciary should remain in place, if applicable. </a:t>
            </a:r>
          </a:p>
          <a:p>
            <a:pPr marL="174708" indent="-174708">
              <a:buFont typeface="Arial" panose="020B0604020202020204" pitchFamily="34" charset="0"/>
              <a:buChar char="•"/>
            </a:pPr>
            <a:endParaRPr lang="en-US" u="none" dirty="0"/>
          </a:p>
          <a:p>
            <a:r>
              <a:rPr lang="en-US" u="none" dirty="0"/>
              <a:t>If the fiduciary is still in place and a misuse allegation is created, the fiduciary hub has 60 days from the date of creation of the allegation to replace the fiduciary for all beneficiaries the fiduciary serves by law and regulation. 38 USC 6107 (a)(2)(A).</a:t>
            </a:r>
          </a:p>
          <a:p>
            <a:endParaRPr lang="en-US" u="none" dirty="0"/>
          </a:p>
          <a:p>
            <a:r>
              <a:rPr lang="en-US" u="none" dirty="0"/>
              <a:t>The receive date for the allegation on a delinquent accounting case is when the FE or LIE determines a misuse allegation is necessary. Prior to making the decision the Field Examiner should be reviewing any documentation and asking questions of the fiduciary to try and clarify issues and concerns. </a:t>
            </a:r>
          </a:p>
          <a:p>
            <a:endParaRPr lang="en-US" u="none" dirty="0"/>
          </a:p>
          <a:p>
            <a:r>
              <a:rPr lang="en-US" u="none" dirty="0"/>
              <a:t>When the fiduciary hub receives a traditional allegation of someone or some entity claiming misuse of funds, then the only changes are to the terminology and not the process. </a:t>
            </a:r>
          </a:p>
          <a:p>
            <a:pPr marL="174708" indent="-174708">
              <a:buFont typeface="Arial" panose="020B0604020202020204" pitchFamily="34" charset="0"/>
              <a:buChar char="•"/>
            </a:pPr>
            <a:endParaRPr lang="en-US" u="none"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a:p>
        </p:txBody>
      </p:sp>
    </p:spTree>
    <p:extLst>
      <p:ext uri="{BB962C8B-B14F-4D97-AF65-F5344CB8AC3E}">
        <p14:creationId xmlns:p14="http://schemas.microsoft.com/office/powerpoint/2010/main" val="2737961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Identify changes in Misuse Allegations. </a:t>
            </a:r>
          </a:p>
          <a:p>
            <a:r>
              <a:rPr lang="en-US" i="1" dirty="0"/>
              <a:t>Policy Reference(s): FPM 2.H.1.</a:t>
            </a:r>
          </a:p>
          <a:p>
            <a:endParaRPr lang="en-US" dirty="0"/>
          </a:p>
          <a:p>
            <a:r>
              <a:rPr lang="en-US" u="sng" dirty="0"/>
              <a:t>Instructor Notes:</a:t>
            </a:r>
          </a:p>
          <a:p>
            <a:r>
              <a:rPr lang="en-US" u="none" dirty="0"/>
              <a:t>There are 2 tracks for the misuse protocol as always, decision not to complete a misuse determination and decision to complete a misuse determination. </a:t>
            </a:r>
          </a:p>
          <a:p>
            <a:endParaRPr lang="en-US" u="none" dirty="0"/>
          </a:p>
          <a:p>
            <a:r>
              <a:rPr lang="en-US" u="none" dirty="0"/>
              <a:t>Decision not to complete a misuse determination is akin to investigation not warranted. P&amp;F Service decided that even in investigation not warranted, there are investigative actions taking place therefore the title is incorrect. However, we are working within the parameters of current BFFS functionality therefore, the investigation not warranted is equal to decision not to complete a misuse determination. </a:t>
            </a:r>
          </a:p>
          <a:p>
            <a:endParaRPr lang="en-US" u="none" dirty="0"/>
          </a:p>
          <a:p>
            <a:r>
              <a:rPr lang="en-US" u="none" dirty="0"/>
              <a:t>Decision to complete a misuse determination follows the traditional misuse procedures. </a:t>
            </a:r>
          </a:p>
          <a:p>
            <a:endParaRPr lang="en-US" u="none" dirty="0"/>
          </a:p>
          <a:p>
            <a:r>
              <a:rPr lang="en-US" u="none" dirty="0"/>
              <a:t>Both tracks require a thorough review of evidence available in the eFolder. The changes are to the misuse allegations based on delinquent accountings. The accountings will consist of development of the accounting and an unscheduled field examination, which means that there is more up front investigation to the misuse allegation. </a:t>
            </a:r>
          </a:p>
          <a:p>
            <a:endParaRPr lang="en-US" u="none" dirty="0"/>
          </a:p>
          <a:p>
            <a:r>
              <a:rPr lang="en-US" u="none" dirty="0"/>
              <a:t>Both of the tracks require a review of all of the information available to ensure an appropriate decision. </a:t>
            </a:r>
          </a:p>
          <a:p>
            <a:endParaRPr lang="en-US" u="none" dirty="0"/>
          </a:p>
          <a:p>
            <a:endParaRPr lang="en-US" u="none" dirty="0"/>
          </a:p>
          <a:p>
            <a:endParaRPr lang="en-US" u="none" dirty="0"/>
          </a:p>
          <a:p>
            <a:endParaRPr lang="en-US" u="none"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a:p>
        </p:txBody>
      </p:sp>
    </p:spTree>
    <p:extLst>
      <p:ext uri="{BB962C8B-B14F-4D97-AF65-F5344CB8AC3E}">
        <p14:creationId xmlns:p14="http://schemas.microsoft.com/office/powerpoint/2010/main" val="4275381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01975"/>
            <a:ext cx="7772400" cy="1470025"/>
          </a:xfrm>
        </p:spPr>
        <p:txBody>
          <a:bodyPr>
            <a:normAutofit fontScale="90000"/>
          </a:bodyPr>
          <a:lstStyle/>
          <a:p>
            <a:pPr lvl="0"/>
            <a:r>
              <a:rPr lang="en-US" dirty="0"/>
              <a:t>Fiduciary Program Manual Misuse, Negligence, and Reissuance of Benefit Payments Procedural Changes</a:t>
            </a:r>
          </a:p>
        </p:txBody>
      </p:sp>
      <p:sp>
        <p:nvSpPr>
          <p:cNvPr id="3" name="Subtitle 2"/>
          <p:cNvSpPr>
            <a:spLocks noGrp="1"/>
          </p:cNvSpPr>
          <p:nvPr>
            <p:ph type="subTitle" idx="1"/>
          </p:nvPr>
        </p:nvSpPr>
        <p:spPr>
          <a:xfrm>
            <a:off x="1371600" y="5257800"/>
            <a:ext cx="6400800" cy="1752600"/>
          </a:xfrm>
        </p:spPr>
        <p:txBody>
          <a:bodyPr/>
          <a:lstStyle/>
          <a:p>
            <a:r>
              <a:rPr lang="en-US" dirty="0"/>
              <a:t>Pension and Fiduciary Service</a:t>
            </a:r>
          </a:p>
          <a:p>
            <a:r>
              <a:rPr lang="en-US" dirty="0"/>
              <a:t>April 2019</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Misuse Allegation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p:txBody>
          <a:bodyPr>
            <a:normAutofit/>
          </a:bodyPr>
          <a:lstStyle/>
          <a:p>
            <a:r>
              <a:rPr lang="en-US" dirty="0"/>
              <a:t>The Field Examiner their request for a misuse allegation based on review of: </a:t>
            </a:r>
          </a:p>
          <a:p>
            <a:pPr lvl="1"/>
            <a:r>
              <a:rPr lang="en-US" dirty="0"/>
              <a:t>available documents, </a:t>
            </a:r>
          </a:p>
          <a:p>
            <a:pPr lvl="1"/>
            <a:r>
              <a:rPr lang="en-US" dirty="0"/>
              <a:t>“Red Flags” of misuse, and </a:t>
            </a:r>
          </a:p>
          <a:p>
            <a:pPr lvl="1"/>
            <a:r>
              <a:rPr lang="en-US" dirty="0"/>
              <a:t>information provided by the fiduciary</a:t>
            </a:r>
          </a:p>
          <a:p>
            <a:endParaRPr lang="en-US" dirty="0"/>
          </a:p>
        </p:txBody>
      </p:sp>
    </p:spTree>
    <p:extLst>
      <p:ext uri="{BB962C8B-B14F-4D97-AF65-F5344CB8AC3E}">
        <p14:creationId xmlns:p14="http://schemas.microsoft.com/office/powerpoint/2010/main" val="3576939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AEA33-1906-41AC-9681-0838FCD633BC}"/>
              </a:ext>
            </a:extLst>
          </p:cNvPr>
          <p:cNvSpPr>
            <a:spLocks noGrp="1"/>
          </p:cNvSpPr>
          <p:nvPr>
            <p:ph type="title"/>
          </p:nvPr>
        </p:nvSpPr>
        <p:spPr/>
        <p:txBody>
          <a:bodyPr/>
          <a:lstStyle/>
          <a:p>
            <a:r>
              <a:rPr lang="en-US" dirty="0"/>
              <a:t>Misuse Allegation</a:t>
            </a:r>
          </a:p>
        </p:txBody>
      </p:sp>
      <p:sp>
        <p:nvSpPr>
          <p:cNvPr id="3" name="Content Placeholder 2">
            <a:extLst>
              <a:ext uri="{FF2B5EF4-FFF2-40B4-BE49-F238E27FC236}">
                <a16:creationId xmlns:a16="http://schemas.microsoft.com/office/drawing/2014/main" id="{AE8829FF-585B-44EC-B6F1-E7495F4EE473}"/>
              </a:ext>
            </a:extLst>
          </p:cNvPr>
          <p:cNvSpPr>
            <a:spLocks noGrp="1"/>
          </p:cNvSpPr>
          <p:nvPr>
            <p:ph idx="1"/>
          </p:nvPr>
        </p:nvSpPr>
        <p:spPr/>
        <p:txBody>
          <a:bodyPr>
            <a:normAutofit/>
          </a:bodyPr>
          <a:lstStyle/>
          <a:p>
            <a:pPr lvl="0"/>
            <a:r>
              <a:rPr lang="en-US" dirty="0">
                <a:solidFill>
                  <a:prstClr val="black"/>
                </a:solidFill>
              </a:rPr>
              <a:t>Once a decision is made, the Legal Instrument Examiner must upload all the supporting documents </a:t>
            </a:r>
          </a:p>
          <a:p>
            <a:pPr lvl="0"/>
            <a:r>
              <a:rPr lang="en-US" dirty="0">
                <a:solidFill>
                  <a:prstClr val="black"/>
                </a:solidFill>
              </a:rPr>
              <a:t>Important the face-to-face investigation may be waived if:</a:t>
            </a:r>
          </a:p>
          <a:p>
            <a:pPr lvl="1"/>
            <a:r>
              <a:rPr lang="en-US" dirty="0">
                <a:solidFill>
                  <a:prstClr val="black"/>
                </a:solidFill>
              </a:rPr>
              <a:t>the fiduciary is already replaced, and</a:t>
            </a:r>
          </a:p>
          <a:p>
            <a:pPr lvl="1"/>
            <a:r>
              <a:rPr lang="en-US" dirty="0">
                <a:solidFill>
                  <a:prstClr val="black"/>
                </a:solidFill>
              </a:rPr>
              <a:t>All the accounting documentation has been gathered </a:t>
            </a:r>
          </a:p>
          <a:p>
            <a:endParaRPr lang="en-US" dirty="0"/>
          </a:p>
        </p:txBody>
      </p:sp>
      <p:sp>
        <p:nvSpPr>
          <p:cNvPr id="4" name="Slide Number Placeholder 3">
            <a:extLst>
              <a:ext uri="{FF2B5EF4-FFF2-40B4-BE49-F238E27FC236}">
                <a16:creationId xmlns:a16="http://schemas.microsoft.com/office/drawing/2014/main" id="{4DE180FC-B7B0-424D-94B6-B2F1D38CD032}"/>
              </a:ext>
            </a:extLst>
          </p:cNvPr>
          <p:cNvSpPr>
            <a:spLocks noGrp="1"/>
          </p:cNvSpPr>
          <p:nvPr>
            <p:ph type="sldNum" sz="quarter" idx="12"/>
          </p:nvPr>
        </p:nvSpPr>
        <p:spPr/>
        <p:txBody>
          <a:bodyPr/>
          <a:lstStyle/>
          <a:p>
            <a:fld id="{31640669-3FD2-4B34-9A2D-584949EF09F8}" type="slidenum">
              <a:rPr lang="en-US" smtClean="0"/>
              <a:pPr/>
              <a:t>11</a:t>
            </a:fld>
            <a:endParaRPr lang="en-US"/>
          </a:p>
        </p:txBody>
      </p:sp>
    </p:spTree>
    <p:extLst>
      <p:ext uri="{BB962C8B-B14F-4D97-AF65-F5344CB8AC3E}">
        <p14:creationId xmlns:p14="http://schemas.microsoft.com/office/powerpoint/2010/main" val="51125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Poll Question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a:xfrm>
            <a:off x="457200" y="1600201"/>
            <a:ext cx="8229600" cy="1828800"/>
          </a:xfrm>
        </p:spPr>
        <p:txBody>
          <a:bodyPr>
            <a:normAutofit/>
          </a:bodyPr>
          <a:lstStyle/>
          <a:p>
            <a:endParaRPr lang="en-US" dirty="0"/>
          </a:p>
          <a:p>
            <a:pPr marL="0" indent="0">
              <a:buNone/>
            </a:pPr>
            <a:endParaRPr lang="en-US" dirty="0"/>
          </a:p>
        </p:txBody>
      </p:sp>
      <p:sp>
        <p:nvSpPr>
          <p:cNvPr id="10" name="TextBox 9">
            <a:extLst>
              <a:ext uri="{FF2B5EF4-FFF2-40B4-BE49-F238E27FC236}">
                <a16:creationId xmlns:a16="http://schemas.microsoft.com/office/drawing/2014/main" id="{20BB08AE-E660-4072-B16A-086EB26B29E9}"/>
              </a:ext>
            </a:extLst>
          </p:cNvPr>
          <p:cNvSpPr txBox="1"/>
          <p:nvPr/>
        </p:nvSpPr>
        <p:spPr>
          <a:xfrm>
            <a:off x="457200" y="1335383"/>
            <a:ext cx="8229600" cy="584775"/>
          </a:xfrm>
          <a:prstGeom prst="rect">
            <a:avLst/>
          </a:prstGeom>
          <a:noFill/>
        </p:spPr>
        <p:txBody>
          <a:bodyPr wrap="square" rtlCol="0">
            <a:spAutoFit/>
          </a:bodyPr>
          <a:lstStyle/>
          <a:p>
            <a:endParaRPr lang="en-US" sz="3200" dirty="0"/>
          </a:p>
        </p:txBody>
      </p:sp>
      <p:sp>
        <p:nvSpPr>
          <p:cNvPr id="11" name="TextBox 10">
            <a:extLst>
              <a:ext uri="{FF2B5EF4-FFF2-40B4-BE49-F238E27FC236}">
                <a16:creationId xmlns:a16="http://schemas.microsoft.com/office/drawing/2014/main" id="{BB0542D3-8ECC-443E-A7B6-FBA9ACD87FDE}"/>
              </a:ext>
            </a:extLst>
          </p:cNvPr>
          <p:cNvSpPr txBox="1"/>
          <p:nvPr/>
        </p:nvSpPr>
        <p:spPr>
          <a:xfrm>
            <a:off x="457200" y="4517130"/>
            <a:ext cx="4953000" cy="584775"/>
          </a:xfrm>
          <a:prstGeom prst="rect">
            <a:avLst/>
          </a:prstGeom>
          <a:noFill/>
        </p:spPr>
        <p:txBody>
          <a:bodyPr wrap="square" rtlCol="0">
            <a:spAutoFit/>
          </a:bodyPr>
          <a:lstStyle/>
          <a:p>
            <a:endParaRPr lang="en-US" sz="3200" dirty="0"/>
          </a:p>
        </p:txBody>
      </p:sp>
      <p:pic>
        <p:nvPicPr>
          <p:cNvPr id="5" name="Picture 4">
            <a:extLst>
              <a:ext uri="{FF2B5EF4-FFF2-40B4-BE49-F238E27FC236}">
                <a16:creationId xmlns:a16="http://schemas.microsoft.com/office/drawing/2014/main" id="{4F99BE44-CC65-42CB-B97B-C347A61DD5A3}"/>
              </a:ext>
            </a:extLst>
          </p:cNvPr>
          <p:cNvPicPr>
            <a:picLocks noChangeAspect="1"/>
          </p:cNvPicPr>
          <p:nvPr/>
        </p:nvPicPr>
        <p:blipFill>
          <a:blip r:embed="rId3"/>
          <a:stretch>
            <a:fillRect/>
          </a:stretch>
        </p:blipFill>
        <p:spPr>
          <a:xfrm>
            <a:off x="2470364" y="3753883"/>
            <a:ext cx="1263436" cy="1055634"/>
          </a:xfrm>
          <a:prstGeom prst="rect">
            <a:avLst/>
          </a:prstGeom>
        </p:spPr>
      </p:pic>
      <p:pic>
        <p:nvPicPr>
          <p:cNvPr id="6" name="Picture 5">
            <a:extLst>
              <a:ext uri="{FF2B5EF4-FFF2-40B4-BE49-F238E27FC236}">
                <a16:creationId xmlns:a16="http://schemas.microsoft.com/office/drawing/2014/main" id="{6ED3C363-2B24-4674-ADD0-8229FDC409E5}"/>
              </a:ext>
            </a:extLst>
          </p:cNvPr>
          <p:cNvPicPr>
            <a:picLocks noChangeAspect="1"/>
          </p:cNvPicPr>
          <p:nvPr/>
        </p:nvPicPr>
        <p:blipFill>
          <a:blip r:embed="rId4"/>
          <a:stretch>
            <a:fillRect/>
          </a:stretch>
        </p:blipFill>
        <p:spPr>
          <a:xfrm>
            <a:off x="2324100" y="2340870"/>
            <a:ext cx="4038600" cy="2638397"/>
          </a:xfrm>
          <a:prstGeom prst="rect">
            <a:avLst/>
          </a:prstGeom>
        </p:spPr>
      </p:pic>
      <p:sp>
        <p:nvSpPr>
          <p:cNvPr id="7" name="TextBox 6">
            <a:extLst>
              <a:ext uri="{FF2B5EF4-FFF2-40B4-BE49-F238E27FC236}">
                <a16:creationId xmlns:a16="http://schemas.microsoft.com/office/drawing/2014/main" id="{957402A8-AA0F-4D0B-8AE3-0DD3249EE008}"/>
              </a:ext>
            </a:extLst>
          </p:cNvPr>
          <p:cNvSpPr txBox="1"/>
          <p:nvPr/>
        </p:nvSpPr>
        <p:spPr>
          <a:xfrm>
            <a:off x="3007841" y="3008287"/>
            <a:ext cx="3200400" cy="707886"/>
          </a:xfrm>
          <a:prstGeom prst="rect">
            <a:avLst/>
          </a:prstGeom>
          <a:noFill/>
        </p:spPr>
        <p:txBody>
          <a:bodyPr wrap="square" rtlCol="0">
            <a:spAutoFit/>
          </a:bodyPr>
          <a:lstStyle/>
          <a:p>
            <a:r>
              <a:rPr lang="en-US" sz="4000" b="1" dirty="0"/>
              <a:t>Poll Question</a:t>
            </a:r>
          </a:p>
        </p:txBody>
      </p:sp>
    </p:spTree>
    <p:extLst>
      <p:ext uri="{BB962C8B-B14F-4D97-AF65-F5344CB8AC3E}">
        <p14:creationId xmlns:p14="http://schemas.microsoft.com/office/powerpoint/2010/main" val="134608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Misuse Investigation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p:txBody>
          <a:bodyPr>
            <a:normAutofit fontScale="85000" lnSpcReduction="20000"/>
          </a:bodyPr>
          <a:lstStyle/>
          <a:p>
            <a:r>
              <a:rPr lang="en-US" dirty="0"/>
              <a:t>The Field Examiner or LIE at a minimum must: </a:t>
            </a:r>
          </a:p>
          <a:p>
            <a:pPr lvl="1"/>
            <a:r>
              <a:rPr lang="en-US" dirty="0"/>
              <a:t>Determine the beneficiary’s known overdue expenses to include the number of months which expenses were overdue and the amount overdue, </a:t>
            </a:r>
          </a:p>
          <a:p>
            <a:pPr lvl="1"/>
            <a:r>
              <a:rPr lang="en-US" dirty="0"/>
              <a:t>determine any new assets purchased by the prior fiduciary for the period in question, as required, </a:t>
            </a:r>
          </a:p>
          <a:p>
            <a:pPr lvl="1"/>
            <a:r>
              <a:rPr lang="en-US" dirty="0"/>
              <a:t>Contact any known creditors such as mortgage companies, property management companies, and utility companies to determine if the beneficiary’s expenses were paid, where feasible</a:t>
            </a:r>
          </a:p>
          <a:p>
            <a:pPr lvl="1"/>
            <a:r>
              <a:rPr lang="en-US" dirty="0"/>
              <a:t>Confirm that a written request to transfer beneficiary funds to the successor fiduciary is of record, or that the funds have been transferred, if required</a:t>
            </a:r>
          </a:p>
          <a:p>
            <a:endParaRPr lang="en-US" dirty="0"/>
          </a:p>
          <a:p>
            <a:endParaRPr lang="en-US" dirty="0"/>
          </a:p>
        </p:txBody>
      </p:sp>
    </p:spTree>
    <p:extLst>
      <p:ext uri="{BB962C8B-B14F-4D97-AF65-F5344CB8AC3E}">
        <p14:creationId xmlns:p14="http://schemas.microsoft.com/office/powerpoint/2010/main" val="1366931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Misuse Investigation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14</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p:txBody>
          <a:bodyPr>
            <a:normAutofit/>
          </a:bodyPr>
          <a:lstStyle/>
          <a:p>
            <a:r>
              <a:rPr lang="en-US" dirty="0"/>
              <a:t>Calculations for a Field Examiner during a misuse investigation is simplistic:</a:t>
            </a:r>
          </a:p>
          <a:p>
            <a:endParaRPr lang="en-US" dirty="0"/>
          </a:p>
          <a:p>
            <a:endParaRPr lang="en-US" dirty="0"/>
          </a:p>
        </p:txBody>
      </p:sp>
      <p:pic>
        <p:nvPicPr>
          <p:cNvPr id="5" name="Picture 4">
            <a:extLst>
              <a:ext uri="{FF2B5EF4-FFF2-40B4-BE49-F238E27FC236}">
                <a16:creationId xmlns:a16="http://schemas.microsoft.com/office/drawing/2014/main" id="{3DA4FB0E-C667-43CF-8AE2-0CFFF6BD8E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3398108"/>
            <a:ext cx="7223127" cy="1589088"/>
          </a:xfrm>
          <a:prstGeom prst="rect">
            <a:avLst/>
          </a:prstGeom>
        </p:spPr>
      </p:pic>
    </p:spTree>
    <p:extLst>
      <p:ext uri="{BB962C8B-B14F-4D97-AF65-F5344CB8AC3E}">
        <p14:creationId xmlns:p14="http://schemas.microsoft.com/office/powerpoint/2010/main" val="970093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Poll Question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15</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a:xfrm>
            <a:off x="457200" y="1600201"/>
            <a:ext cx="8229600" cy="1828800"/>
          </a:xfrm>
        </p:spPr>
        <p:txBody>
          <a:bodyPr>
            <a:normAutofit/>
          </a:bodyPr>
          <a:lstStyle/>
          <a:p>
            <a:endParaRPr lang="en-US" dirty="0"/>
          </a:p>
          <a:p>
            <a:pPr marL="0" indent="0">
              <a:buNone/>
            </a:pPr>
            <a:endParaRPr lang="en-US" dirty="0"/>
          </a:p>
        </p:txBody>
      </p:sp>
      <p:pic>
        <p:nvPicPr>
          <p:cNvPr id="3" name="Picture 2">
            <a:extLst>
              <a:ext uri="{FF2B5EF4-FFF2-40B4-BE49-F238E27FC236}">
                <a16:creationId xmlns:a16="http://schemas.microsoft.com/office/drawing/2014/main" id="{D06B686C-FEE7-4353-B34B-142A75167123}"/>
              </a:ext>
            </a:extLst>
          </p:cNvPr>
          <p:cNvPicPr>
            <a:picLocks noChangeAspect="1"/>
          </p:cNvPicPr>
          <p:nvPr/>
        </p:nvPicPr>
        <p:blipFill>
          <a:blip r:embed="rId3"/>
          <a:stretch>
            <a:fillRect/>
          </a:stretch>
        </p:blipFill>
        <p:spPr>
          <a:xfrm>
            <a:off x="2590800" y="3906238"/>
            <a:ext cx="1268078" cy="1054699"/>
          </a:xfrm>
          <a:prstGeom prst="rect">
            <a:avLst/>
          </a:prstGeom>
        </p:spPr>
      </p:pic>
      <p:pic>
        <p:nvPicPr>
          <p:cNvPr id="5" name="Picture 4">
            <a:extLst>
              <a:ext uri="{FF2B5EF4-FFF2-40B4-BE49-F238E27FC236}">
                <a16:creationId xmlns:a16="http://schemas.microsoft.com/office/drawing/2014/main" id="{DC946FD5-B93F-4D24-A5DA-16EB4A6B7051}"/>
              </a:ext>
            </a:extLst>
          </p:cNvPr>
          <p:cNvPicPr>
            <a:picLocks noChangeAspect="1"/>
          </p:cNvPicPr>
          <p:nvPr/>
        </p:nvPicPr>
        <p:blipFill>
          <a:blip r:embed="rId4"/>
          <a:stretch>
            <a:fillRect/>
          </a:stretch>
        </p:blipFill>
        <p:spPr>
          <a:xfrm>
            <a:off x="2362200" y="2639501"/>
            <a:ext cx="4035902" cy="2633700"/>
          </a:xfrm>
          <a:prstGeom prst="rect">
            <a:avLst/>
          </a:prstGeom>
        </p:spPr>
      </p:pic>
      <p:pic>
        <p:nvPicPr>
          <p:cNvPr id="7" name="Picture 6">
            <a:extLst>
              <a:ext uri="{FF2B5EF4-FFF2-40B4-BE49-F238E27FC236}">
                <a16:creationId xmlns:a16="http://schemas.microsoft.com/office/drawing/2014/main" id="{427FBE9F-FEBE-4B58-8F1E-589B273B2D38}"/>
              </a:ext>
            </a:extLst>
          </p:cNvPr>
          <p:cNvPicPr>
            <a:picLocks noChangeAspect="1"/>
          </p:cNvPicPr>
          <p:nvPr/>
        </p:nvPicPr>
        <p:blipFill>
          <a:blip r:embed="rId5"/>
          <a:stretch>
            <a:fillRect/>
          </a:stretch>
        </p:blipFill>
        <p:spPr>
          <a:xfrm>
            <a:off x="2663978" y="2971756"/>
            <a:ext cx="3432345" cy="1066892"/>
          </a:xfrm>
          <a:prstGeom prst="rect">
            <a:avLst/>
          </a:prstGeom>
        </p:spPr>
      </p:pic>
    </p:spTree>
    <p:extLst>
      <p:ext uri="{BB962C8B-B14F-4D97-AF65-F5344CB8AC3E}">
        <p14:creationId xmlns:p14="http://schemas.microsoft.com/office/powerpoint/2010/main" val="1866122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Misuse Determination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16</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p:txBody>
          <a:bodyPr>
            <a:normAutofit fontScale="85000" lnSpcReduction="20000"/>
          </a:bodyPr>
          <a:lstStyle/>
          <a:p>
            <a:r>
              <a:rPr lang="en-US" dirty="0"/>
              <a:t>Calculating the Misuse amount must consider the following:</a:t>
            </a:r>
          </a:p>
          <a:p>
            <a:pPr lvl="1"/>
            <a:r>
              <a:rPr lang="en-US" dirty="0"/>
              <a:t>VA funds under management,</a:t>
            </a:r>
          </a:p>
          <a:p>
            <a:pPr lvl="1"/>
            <a:r>
              <a:rPr lang="en-US" dirty="0"/>
              <a:t>Accounting audits prior to or after the misuse allegation,</a:t>
            </a:r>
          </a:p>
          <a:p>
            <a:pPr lvl="1"/>
            <a:r>
              <a:rPr lang="en-US" dirty="0"/>
              <a:t>Comingled accounts,</a:t>
            </a:r>
          </a:p>
          <a:p>
            <a:pPr lvl="1"/>
            <a:r>
              <a:rPr lang="en-US" dirty="0"/>
              <a:t>Evidence of unpaid bills, </a:t>
            </a:r>
          </a:p>
          <a:p>
            <a:pPr lvl="1"/>
            <a:r>
              <a:rPr lang="en-US" dirty="0"/>
              <a:t>Expenses not for the benefit of the beneficiary,</a:t>
            </a:r>
          </a:p>
          <a:p>
            <a:pPr lvl="1"/>
            <a:r>
              <a:rPr lang="en-US" dirty="0"/>
              <a:t>Expenditures verified by the Field Examiner or by a previous Field Examiner,</a:t>
            </a:r>
          </a:p>
          <a:p>
            <a:pPr lvl="1"/>
            <a:r>
              <a:rPr lang="en-US" dirty="0"/>
              <a:t>Review of the beneficiary record and eFolder(s), </a:t>
            </a:r>
          </a:p>
          <a:p>
            <a:pPr lvl="1"/>
            <a:r>
              <a:rPr lang="en-US" dirty="0"/>
              <a:t>Transfer of funds to a successor fiduciary, and</a:t>
            </a:r>
          </a:p>
          <a:p>
            <a:pPr lvl="1"/>
            <a:r>
              <a:rPr lang="en-US" dirty="0"/>
              <a:t>Fiduciary fees taken during a period of misuse </a:t>
            </a:r>
          </a:p>
          <a:p>
            <a:pPr lvl="1"/>
            <a:endParaRPr lang="en-US" dirty="0"/>
          </a:p>
          <a:p>
            <a:endParaRPr lang="en-US" dirty="0"/>
          </a:p>
          <a:p>
            <a:endParaRPr lang="en-US" dirty="0"/>
          </a:p>
        </p:txBody>
      </p:sp>
    </p:spTree>
    <p:extLst>
      <p:ext uri="{BB962C8B-B14F-4D97-AF65-F5344CB8AC3E}">
        <p14:creationId xmlns:p14="http://schemas.microsoft.com/office/powerpoint/2010/main" val="2172590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Misuse Determination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17</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p:txBody>
          <a:bodyPr>
            <a:normAutofit fontScale="92500" lnSpcReduction="10000"/>
          </a:bodyPr>
          <a:lstStyle/>
          <a:p>
            <a:r>
              <a:rPr lang="en-US" dirty="0"/>
              <a:t>Finalizing a misuse determination cannot be completed without the accurate misuse calculations</a:t>
            </a:r>
          </a:p>
          <a:p>
            <a:r>
              <a:rPr lang="en-US" dirty="0"/>
              <a:t>Not completing a face-to-face visit during the investigation of the misuse protocol must be documented in the Misuse Determination, example language provided:</a:t>
            </a:r>
          </a:p>
          <a:p>
            <a:pPr lvl="1"/>
            <a:r>
              <a:rPr lang="en-US" dirty="0"/>
              <a:t>sufficient information to make a misuse decision obtained, therefore, a face-to-face contact not completed</a:t>
            </a:r>
          </a:p>
          <a:p>
            <a:endParaRPr lang="en-US" dirty="0"/>
          </a:p>
        </p:txBody>
      </p:sp>
    </p:spTree>
    <p:extLst>
      <p:ext uri="{BB962C8B-B14F-4D97-AF65-F5344CB8AC3E}">
        <p14:creationId xmlns:p14="http://schemas.microsoft.com/office/powerpoint/2010/main" val="2641940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Poll Question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18</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a:xfrm>
            <a:off x="457200" y="1600201"/>
            <a:ext cx="8229600" cy="1828800"/>
          </a:xfrm>
        </p:spPr>
        <p:txBody>
          <a:bodyPr>
            <a:normAutofit/>
          </a:bodyPr>
          <a:lstStyle/>
          <a:p>
            <a:endParaRPr lang="en-US" dirty="0"/>
          </a:p>
          <a:p>
            <a:pPr marL="0" indent="0">
              <a:buNone/>
            </a:pPr>
            <a:endParaRPr lang="en-US" dirty="0"/>
          </a:p>
        </p:txBody>
      </p:sp>
      <p:pic>
        <p:nvPicPr>
          <p:cNvPr id="3" name="Picture 2">
            <a:extLst>
              <a:ext uri="{FF2B5EF4-FFF2-40B4-BE49-F238E27FC236}">
                <a16:creationId xmlns:a16="http://schemas.microsoft.com/office/drawing/2014/main" id="{A5127982-2821-499E-B1A9-868313C29881}"/>
              </a:ext>
            </a:extLst>
          </p:cNvPr>
          <p:cNvPicPr>
            <a:picLocks noChangeAspect="1"/>
          </p:cNvPicPr>
          <p:nvPr/>
        </p:nvPicPr>
        <p:blipFill>
          <a:blip r:embed="rId3"/>
          <a:stretch>
            <a:fillRect/>
          </a:stretch>
        </p:blipFill>
        <p:spPr>
          <a:xfrm>
            <a:off x="2855826" y="2961347"/>
            <a:ext cx="3432345" cy="1066892"/>
          </a:xfrm>
          <a:prstGeom prst="rect">
            <a:avLst/>
          </a:prstGeom>
        </p:spPr>
      </p:pic>
      <p:pic>
        <p:nvPicPr>
          <p:cNvPr id="5" name="Picture 4">
            <a:extLst>
              <a:ext uri="{FF2B5EF4-FFF2-40B4-BE49-F238E27FC236}">
                <a16:creationId xmlns:a16="http://schemas.microsoft.com/office/drawing/2014/main" id="{0990988B-A0E6-4648-BDB0-2EA351BF9394}"/>
              </a:ext>
            </a:extLst>
          </p:cNvPr>
          <p:cNvPicPr>
            <a:picLocks noChangeAspect="1"/>
          </p:cNvPicPr>
          <p:nvPr/>
        </p:nvPicPr>
        <p:blipFill>
          <a:blip r:embed="rId4"/>
          <a:stretch>
            <a:fillRect/>
          </a:stretch>
        </p:blipFill>
        <p:spPr>
          <a:xfrm>
            <a:off x="2554048" y="2624099"/>
            <a:ext cx="4035902" cy="2633700"/>
          </a:xfrm>
          <a:prstGeom prst="rect">
            <a:avLst/>
          </a:prstGeom>
        </p:spPr>
      </p:pic>
      <p:pic>
        <p:nvPicPr>
          <p:cNvPr id="6" name="Picture 5">
            <a:extLst>
              <a:ext uri="{FF2B5EF4-FFF2-40B4-BE49-F238E27FC236}">
                <a16:creationId xmlns:a16="http://schemas.microsoft.com/office/drawing/2014/main" id="{36EC9686-3DBF-4EB7-8921-EB138F264432}"/>
              </a:ext>
            </a:extLst>
          </p:cNvPr>
          <p:cNvPicPr>
            <a:picLocks noChangeAspect="1"/>
          </p:cNvPicPr>
          <p:nvPr/>
        </p:nvPicPr>
        <p:blipFill>
          <a:blip r:embed="rId5"/>
          <a:stretch>
            <a:fillRect/>
          </a:stretch>
        </p:blipFill>
        <p:spPr>
          <a:xfrm>
            <a:off x="2832898" y="4054343"/>
            <a:ext cx="1268078" cy="1054699"/>
          </a:xfrm>
          <a:prstGeom prst="rect">
            <a:avLst/>
          </a:prstGeom>
        </p:spPr>
      </p:pic>
    </p:spTree>
    <p:extLst>
      <p:ext uri="{BB962C8B-B14F-4D97-AF65-F5344CB8AC3E}">
        <p14:creationId xmlns:p14="http://schemas.microsoft.com/office/powerpoint/2010/main" val="4289081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Debt Collection/Reissuance</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19</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p:txBody>
          <a:bodyPr>
            <a:normAutofit lnSpcReduction="10000"/>
          </a:bodyPr>
          <a:lstStyle/>
          <a:p>
            <a:r>
              <a:rPr lang="en-US" dirty="0"/>
              <a:t>Required fields in BFFS at Debt Collection:</a:t>
            </a:r>
          </a:p>
          <a:p>
            <a:pPr lvl="1"/>
            <a:r>
              <a:rPr lang="en-US" dirty="0"/>
              <a:t>Misuse amount,</a:t>
            </a:r>
          </a:p>
          <a:p>
            <a:pPr lvl="1"/>
            <a:r>
              <a:rPr lang="en-US" dirty="0"/>
              <a:t>BD number, and </a:t>
            </a:r>
          </a:p>
          <a:p>
            <a:pPr lvl="1"/>
            <a:r>
              <a:rPr lang="en-US" dirty="0"/>
              <a:t>Negligence </a:t>
            </a:r>
            <a:r>
              <a:rPr lang="en-US" dirty="0" err="1"/>
              <a:t>Determ</a:t>
            </a:r>
            <a:r>
              <a:rPr lang="en-US" dirty="0"/>
              <a:t> Required. </a:t>
            </a:r>
          </a:p>
          <a:p>
            <a:r>
              <a:rPr lang="en-US" dirty="0"/>
              <a:t>Negligence Determination Required based on: </a:t>
            </a:r>
          </a:p>
          <a:p>
            <a:pPr lvl="1"/>
            <a:r>
              <a:rPr lang="en-US" dirty="0"/>
              <a:t>An individual fiduciary, and </a:t>
            </a:r>
          </a:p>
          <a:p>
            <a:pPr lvl="1"/>
            <a:r>
              <a:rPr lang="en-US" dirty="0"/>
              <a:t> did not, for any month during a period when misuse occurs, serve 10 or more individuals who are beneficiaries</a:t>
            </a:r>
          </a:p>
          <a:p>
            <a:endParaRPr lang="en-US" dirty="0"/>
          </a:p>
          <a:p>
            <a:endParaRPr lang="en-US" dirty="0"/>
          </a:p>
        </p:txBody>
      </p:sp>
    </p:spTree>
    <p:extLst>
      <p:ext uri="{BB962C8B-B14F-4D97-AF65-F5344CB8AC3E}">
        <p14:creationId xmlns:p14="http://schemas.microsoft.com/office/powerpoint/2010/main" val="1412880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Identify annual accounting and field examination changes and requirements</a:t>
            </a:r>
          </a:p>
          <a:p>
            <a:r>
              <a:rPr lang="en-US" dirty="0"/>
              <a:t>Recognize overall misuse procedural changes</a:t>
            </a:r>
          </a:p>
          <a:p>
            <a:r>
              <a:rPr lang="en-US" dirty="0"/>
              <a:t>Identify changes in Misuse Allegations</a:t>
            </a:r>
          </a:p>
          <a:p>
            <a:r>
              <a:rPr lang="en-US" dirty="0"/>
              <a:t>Identify changes in Misuse Investigations</a:t>
            </a:r>
          </a:p>
          <a:p>
            <a:r>
              <a:rPr lang="en-US" dirty="0"/>
              <a:t>Identify changes in Misuse Determination</a:t>
            </a:r>
          </a:p>
          <a:p>
            <a:r>
              <a:rPr lang="en-US" dirty="0"/>
              <a:t>Identify changes in debt collection and reissuance  </a:t>
            </a:r>
          </a:p>
          <a:p>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a:p>
        </p:txBody>
      </p:sp>
    </p:spTree>
    <p:extLst>
      <p:ext uri="{BB962C8B-B14F-4D97-AF65-F5344CB8AC3E}">
        <p14:creationId xmlns:p14="http://schemas.microsoft.com/office/powerpoint/2010/main" val="2331941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Check on Learning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20</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a:xfrm>
            <a:off x="457200" y="1600201"/>
            <a:ext cx="8229600" cy="1828800"/>
          </a:xfrm>
        </p:spPr>
        <p:txBody>
          <a:bodyPr>
            <a:normAutofit/>
          </a:bodyPr>
          <a:lstStyle/>
          <a:p>
            <a:endParaRPr lang="en-US" dirty="0"/>
          </a:p>
          <a:p>
            <a:pPr marL="0" indent="0">
              <a:buNone/>
            </a:pPr>
            <a:endParaRPr lang="en-US" dirty="0"/>
          </a:p>
        </p:txBody>
      </p:sp>
      <p:pic>
        <p:nvPicPr>
          <p:cNvPr id="3" name="Picture 2">
            <a:extLst>
              <a:ext uri="{FF2B5EF4-FFF2-40B4-BE49-F238E27FC236}">
                <a16:creationId xmlns:a16="http://schemas.microsoft.com/office/drawing/2014/main" id="{510FA493-27B4-4A8D-8D6F-BB1B4F960C92}"/>
              </a:ext>
            </a:extLst>
          </p:cNvPr>
          <p:cNvPicPr>
            <a:picLocks noChangeAspect="1"/>
          </p:cNvPicPr>
          <p:nvPr/>
        </p:nvPicPr>
        <p:blipFill>
          <a:blip r:embed="rId3"/>
          <a:stretch>
            <a:fillRect/>
          </a:stretch>
        </p:blipFill>
        <p:spPr>
          <a:xfrm>
            <a:off x="2554049" y="2112150"/>
            <a:ext cx="4035902" cy="2633700"/>
          </a:xfrm>
          <a:prstGeom prst="rect">
            <a:avLst/>
          </a:prstGeom>
        </p:spPr>
      </p:pic>
      <p:pic>
        <p:nvPicPr>
          <p:cNvPr id="5" name="Picture 4">
            <a:extLst>
              <a:ext uri="{FF2B5EF4-FFF2-40B4-BE49-F238E27FC236}">
                <a16:creationId xmlns:a16="http://schemas.microsoft.com/office/drawing/2014/main" id="{0D09B97E-6500-4E99-B8EF-C03FBBC30AA5}"/>
              </a:ext>
            </a:extLst>
          </p:cNvPr>
          <p:cNvPicPr>
            <a:picLocks noChangeAspect="1"/>
          </p:cNvPicPr>
          <p:nvPr/>
        </p:nvPicPr>
        <p:blipFill>
          <a:blip r:embed="rId4"/>
          <a:stretch>
            <a:fillRect/>
          </a:stretch>
        </p:blipFill>
        <p:spPr>
          <a:xfrm>
            <a:off x="2852779" y="2155399"/>
            <a:ext cx="3438442" cy="1066892"/>
          </a:xfrm>
          <a:prstGeom prst="rect">
            <a:avLst/>
          </a:prstGeom>
        </p:spPr>
      </p:pic>
      <p:pic>
        <p:nvPicPr>
          <p:cNvPr id="6" name="Picture 5">
            <a:extLst>
              <a:ext uri="{FF2B5EF4-FFF2-40B4-BE49-F238E27FC236}">
                <a16:creationId xmlns:a16="http://schemas.microsoft.com/office/drawing/2014/main" id="{CF47DE4D-FE0E-4155-93B6-405A69A2B22E}"/>
              </a:ext>
            </a:extLst>
          </p:cNvPr>
          <p:cNvPicPr>
            <a:picLocks noChangeAspect="1"/>
          </p:cNvPicPr>
          <p:nvPr/>
        </p:nvPicPr>
        <p:blipFill>
          <a:blip r:embed="rId5"/>
          <a:stretch>
            <a:fillRect/>
          </a:stretch>
        </p:blipFill>
        <p:spPr>
          <a:xfrm>
            <a:off x="2840422" y="3455773"/>
            <a:ext cx="1268078" cy="1054699"/>
          </a:xfrm>
          <a:prstGeom prst="rect">
            <a:avLst/>
          </a:prstGeom>
        </p:spPr>
      </p:pic>
    </p:spTree>
    <p:extLst>
      <p:ext uri="{BB962C8B-B14F-4D97-AF65-F5344CB8AC3E}">
        <p14:creationId xmlns:p14="http://schemas.microsoft.com/office/powerpoint/2010/main" val="1397464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lstStyle/>
          <a:p>
            <a:r>
              <a:rPr lang="en-US" dirty="0"/>
              <a:t>General Changes</a:t>
            </a:r>
          </a:p>
          <a:p>
            <a:r>
              <a:rPr lang="en-US" dirty="0"/>
              <a:t>Development of the Accounting</a:t>
            </a:r>
          </a:p>
          <a:p>
            <a:r>
              <a:rPr lang="en-US" dirty="0"/>
              <a:t>Unscheduled Field Examination</a:t>
            </a:r>
          </a:p>
          <a:p>
            <a:r>
              <a:rPr lang="en-US" dirty="0"/>
              <a:t>Misuse Allegation</a:t>
            </a:r>
          </a:p>
          <a:p>
            <a:r>
              <a:rPr lang="en-US" dirty="0"/>
              <a:t>Misuse Determination</a:t>
            </a:r>
          </a:p>
          <a:p>
            <a:r>
              <a:rPr lang="en-US" dirty="0"/>
              <a:t>Debt Collection/Reissuance</a:t>
            </a:r>
          </a:p>
          <a:p>
            <a:endParaRPr lang="en-US" dirty="0"/>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You should be able to complete the survey within ten minutes.</a:t>
            </a:r>
          </a:p>
          <a:p>
            <a:r>
              <a:rPr lang="en-US" dirty="0"/>
              <a:t>Be sure to complete the survey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22</a:t>
            </a:fld>
            <a:endParaRPr lang="en-US"/>
          </a:p>
        </p:txBody>
      </p:sp>
    </p:spTree>
    <p:extLst>
      <p:ext uri="{BB962C8B-B14F-4D97-AF65-F5344CB8AC3E}">
        <p14:creationId xmlns:p14="http://schemas.microsoft.com/office/powerpoint/2010/main" val="70234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38 C.F.R. Part 13, Fiduciary Activities</a:t>
            </a:r>
          </a:p>
          <a:p>
            <a:r>
              <a:rPr lang="en-US" dirty="0"/>
              <a:t>Fiduciary Program Manual, Chapter 2 </a:t>
            </a:r>
            <a:r>
              <a:rPr lang="en-US" i="1" dirty="0"/>
              <a:t>Field Examinations</a:t>
            </a:r>
          </a:p>
          <a:p>
            <a:r>
              <a:rPr lang="en-US" dirty="0"/>
              <a:t>Fiduciary Program Manual, Chapter 3 </a:t>
            </a:r>
            <a:r>
              <a:rPr lang="en-US" i="1" dirty="0"/>
              <a:t>Account Audits</a:t>
            </a:r>
          </a:p>
          <a:p>
            <a:r>
              <a:rPr lang="en-US" dirty="0"/>
              <a:t>Fiduciary Program Manual, Chapter 5 </a:t>
            </a:r>
            <a:r>
              <a:rPr lang="en-US" i="1" dirty="0"/>
              <a:t>Misuse, Negligence, and Reissuance of Benefit Payments</a:t>
            </a:r>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General Changes </a:t>
            </a:r>
          </a:p>
        </p:txBody>
      </p:sp>
      <p:sp>
        <p:nvSpPr>
          <p:cNvPr id="3" name="Content Placeholder 2"/>
          <p:cNvSpPr>
            <a:spLocks noGrp="1"/>
          </p:cNvSpPr>
          <p:nvPr>
            <p:ph idx="1"/>
          </p:nvPr>
        </p:nvSpPr>
        <p:spPr/>
        <p:txBody>
          <a:bodyPr>
            <a:normAutofit/>
          </a:bodyPr>
          <a:lstStyle/>
          <a:p>
            <a:r>
              <a:rPr lang="en-US" dirty="0"/>
              <a:t>Removed any timeliness standards, unless prescribed by laws or regulations </a:t>
            </a:r>
          </a:p>
          <a:p>
            <a:r>
              <a:rPr lang="en-US" dirty="0"/>
              <a:t>Beneficiary Fiduciary Field System directions added to Fiduciary Program Manual </a:t>
            </a:r>
          </a:p>
          <a:p>
            <a:r>
              <a:rPr lang="en-US" dirty="0"/>
              <a:t>Added in calculating misuse</a:t>
            </a:r>
          </a:p>
          <a:p>
            <a:r>
              <a:rPr lang="en-US" dirty="0"/>
              <a:t>Failure to account by itself is not sufficient evidence to establish a misuse investigation </a:t>
            </a:r>
          </a:p>
          <a:p>
            <a:endParaRPr lang="en-US" dirty="0"/>
          </a:p>
          <a:p>
            <a:endParaRPr lang="en-US" dirty="0"/>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a:p>
        </p:txBody>
      </p:sp>
    </p:spTree>
    <p:extLst>
      <p:ext uri="{BB962C8B-B14F-4D97-AF65-F5344CB8AC3E}">
        <p14:creationId xmlns:p14="http://schemas.microsoft.com/office/powerpoint/2010/main" val="3580348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Development of the Accounting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p:txBody>
          <a:bodyPr>
            <a:normAutofit lnSpcReduction="10000"/>
          </a:bodyPr>
          <a:lstStyle/>
          <a:p>
            <a:r>
              <a:rPr lang="en-US" dirty="0"/>
              <a:t>Initial solicitation requirements, at a minimum: </a:t>
            </a:r>
          </a:p>
          <a:p>
            <a:pPr lvl="1"/>
            <a:r>
              <a:rPr lang="en-US" dirty="0"/>
              <a:t>two notification letters, and</a:t>
            </a:r>
          </a:p>
          <a:p>
            <a:pPr lvl="1"/>
            <a:r>
              <a:rPr lang="en-US" dirty="0"/>
              <a:t>one telephone contact </a:t>
            </a:r>
          </a:p>
          <a:p>
            <a:r>
              <a:rPr lang="en-US" dirty="0"/>
              <a:t>Missing information solicitation:</a:t>
            </a:r>
          </a:p>
          <a:p>
            <a:pPr lvl="1"/>
            <a:r>
              <a:rPr lang="en-US" dirty="0"/>
              <a:t>two notification letter, or </a:t>
            </a:r>
          </a:p>
          <a:p>
            <a:pPr lvl="1"/>
            <a:r>
              <a:rPr lang="en-US" dirty="0"/>
              <a:t>one notification letter and one telephone contact</a:t>
            </a:r>
          </a:p>
          <a:p>
            <a:r>
              <a:rPr lang="en-US" dirty="0"/>
              <a:t>VA will not solicit for missing information in writing more than twice</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383345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Unscheduled Field Examination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p:txBody>
          <a:bodyPr>
            <a:normAutofit lnSpcReduction="10000"/>
          </a:bodyPr>
          <a:lstStyle/>
          <a:p>
            <a:r>
              <a:rPr lang="en-US" dirty="0"/>
              <a:t>An unsuccessful attempt at developing for the accounting requires an unscheduled field examination  </a:t>
            </a:r>
          </a:p>
          <a:p>
            <a:r>
              <a:rPr lang="en-US" dirty="0"/>
              <a:t>The unscheduled field examination must determine: </a:t>
            </a:r>
          </a:p>
          <a:p>
            <a:pPr lvl="1"/>
            <a:r>
              <a:rPr lang="en-US" dirty="0"/>
              <a:t>if an allegation of misuse is warranted, </a:t>
            </a:r>
          </a:p>
          <a:p>
            <a:pPr lvl="1"/>
            <a:r>
              <a:rPr lang="en-US" dirty="0"/>
              <a:t>the of suitability of the fiduciary, and</a:t>
            </a:r>
          </a:p>
          <a:p>
            <a:pPr lvl="1"/>
            <a:r>
              <a:rPr lang="en-US" dirty="0"/>
              <a:t>why the fiduciary should remain in place, if necessary</a:t>
            </a:r>
          </a:p>
        </p:txBody>
      </p:sp>
    </p:spTree>
    <p:extLst>
      <p:ext uri="{BB962C8B-B14F-4D97-AF65-F5344CB8AC3E}">
        <p14:creationId xmlns:p14="http://schemas.microsoft.com/office/powerpoint/2010/main" val="3709307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Poll Question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a:xfrm>
            <a:off x="457200" y="1600201"/>
            <a:ext cx="8229600" cy="1828800"/>
          </a:xfrm>
        </p:spPr>
        <p:txBody>
          <a:bodyPr>
            <a:normAutofit/>
          </a:bodyPr>
          <a:lstStyle/>
          <a:p>
            <a:endParaRPr lang="en-US" dirty="0"/>
          </a:p>
          <a:p>
            <a:pPr marL="0" indent="0">
              <a:buNone/>
            </a:pPr>
            <a:endParaRPr lang="en-US" dirty="0"/>
          </a:p>
        </p:txBody>
      </p:sp>
      <p:pic>
        <p:nvPicPr>
          <p:cNvPr id="3" name="Picture 2">
            <a:extLst>
              <a:ext uri="{FF2B5EF4-FFF2-40B4-BE49-F238E27FC236}">
                <a16:creationId xmlns:a16="http://schemas.microsoft.com/office/drawing/2014/main" id="{1785D6FA-1EA9-45ED-94DD-7D15C5C34717}"/>
              </a:ext>
            </a:extLst>
          </p:cNvPr>
          <p:cNvPicPr>
            <a:picLocks noChangeAspect="1"/>
          </p:cNvPicPr>
          <p:nvPr/>
        </p:nvPicPr>
        <p:blipFill>
          <a:blip r:embed="rId3"/>
          <a:stretch>
            <a:fillRect/>
          </a:stretch>
        </p:blipFill>
        <p:spPr>
          <a:xfrm>
            <a:off x="2642449" y="2170067"/>
            <a:ext cx="3859102" cy="2517866"/>
          </a:xfrm>
          <a:prstGeom prst="rect">
            <a:avLst/>
          </a:prstGeom>
        </p:spPr>
      </p:pic>
      <p:pic>
        <p:nvPicPr>
          <p:cNvPr id="5" name="Picture 4">
            <a:extLst>
              <a:ext uri="{FF2B5EF4-FFF2-40B4-BE49-F238E27FC236}">
                <a16:creationId xmlns:a16="http://schemas.microsoft.com/office/drawing/2014/main" id="{177FCB5D-A77F-45C6-A3BE-94311AFF02B1}"/>
              </a:ext>
            </a:extLst>
          </p:cNvPr>
          <p:cNvPicPr>
            <a:picLocks noChangeAspect="1"/>
          </p:cNvPicPr>
          <p:nvPr/>
        </p:nvPicPr>
        <p:blipFill>
          <a:blip r:embed="rId4"/>
          <a:stretch>
            <a:fillRect/>
          </a:stretch>
        </p:blipFill>
        <p:spPr>
          <a:xfrm>
            <a:off x="2819400" y="3471517"/>
            <a:ext cx="1268078" cy="1054699"/>
          </a:xfrm>
          <a:prstGeom prst="rect">
            <a:avLst/>
          </a:prstGeom>
        </p:spPr>
      </p:pic>
      <p:pic>
        <p:nvPicPr>
          <p:cNvPr id="6" name="Picture 5">
            <a:extLst>
              <a:ext uri="{FF2B5EF4-FFF2-40B4-BE49-F238E27FC236}">
                <a16:creationId xmlns:a16="http://schemas.microsoft.com/office/drawing/2014/main" id="{EBC28CC4-0303-417C-A0A8-F2FBE1107DF2}"/>
              </a:ext>
            </a:extLst>
          </p:cNvPr>
          <p:cNvPicPr>
            <a:picLocks noChangeAspect="1"/>
          </p:cNvPicPr>
          <p:nvPr/>
        </p:nvPicPr>
        <p:blipFill>
          <a:blip r:embed="rId5"/>
          <a:stretch>
            <a:fillRect/>
          </a:stretch>
        </p:blipFill>
        <p:spPr>
          <a:xfrm>
            <a:off x="2855827" y="2522491"/>
            <a:ext cx="3432345" cy="1066892"/>
          </a:xfrm>
          <a:prstGeom prst="rect">
            <a:avLst/>
          </a:prstGeom>
        </p:spPr>
      </p:pic>
    </p:spTree>
    <p:extLst>
      <p:ext uri="{BB962C8B-B14F-4D97-AF65-F5344CB8AC3E}">
        <p14:creationId xmlns:p14="http://schemas.microsoft.com/office/powerpoint/2010/main" val="1100528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Misuse Allegation </a:t>
            </a:r>
          </a:p>
        </p:txBody>
      </p:sp>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p:txBody>
          <a:bodyPr>
            <a:normAutofit lnSpcReduction="10000"/>
          </a:bodyPr>
          <a:lstStyle/>
          <a:p>
            <a:r>
              <a:rPr lang="en-US" dirty="0"/>
              <a:t>For accounting based misuse allegation:</a:t>
            </a:r>
          </a:p>
          <a:p>
            <a:pPr lvl="1"/>
            <a:r>
              <a:rPr lang="en-US" dirty="0"/>
              <a:t>An unscheduled field examination already has occurred, </a:t>
            </a:r>
          </a:p>
          <a:p>
            <a:pPr lvl="1"/>
            <a:r>
              <a:rPr lang="en-US" dirty="0"/>
              <a:t>The date of the allegation is the date the field examiner or legal instrument examiner determines a misuse allegation is required, and</a:t>
            </a:r>
          </a:p>
          <a:p>
            <a:pPr lvl="1"/>
            <a:r>
              <a:rPr lang="en-US" dirty="0"/>
              <a:t>The replacement of the fiduciary is in process or completed</a:t>
            </a:r>
          </a:p>
          <a:p>
            <a:r>
              <a:rPr lang="en-US" dirty="0"/>
              <a:t>For all other misuse allegations the changes equate to terminology only </a:t>
            </a:r>
          </a:p>
        </p:txBody>
      </p:sp>
    </p:spTree>
    <p:extLst>
      <p:ext uri="{BB962C8B-B14F-4D97-AF65-F5344CB8AC3E}">
        <p14:creationId xmlns:p14="http://schemas.microsoft.com/office/powerpoint/2010/main" val="1170588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Misuse Allegation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a:p>
        </p:txBody>
      </p:sp>
      <p:sp>
        <p:nvSpPr>
          <p:cNvPr id="8" name="Content Placeholder 7">
            <a:extLst>
              <a:ext uri="{FF2B5EF4-FFF2-40B4-BE49-F238E27FC236}">
                <a16:creationId xmlns:a16="http://schemas.microsoft.com/office/drawing/2014/main" id="{6C11F242-ACD1-48E0-A2FE-225DC1250374}"/>
              </a:ext>
            </a:extLst>
          </p:cNvPr>
          <p:cNvSpPr>
            <a:spLocks noGrp="1"/>
          </p:cNvSpPr>
          <p:nvPr>
            <p:ph idx="1"/>
          </p:nvPr>
        </p:nvSpPr>
        <p:spPr/>
        <p:txBody>
          <a:bodyPr>
            <a:normAutofit lnSpcReduction="10000"/>
          </a:bodyPr>
          <a:lstStyle/>
          <a:p>
            <a:r>
              <a:rPr lang="en-US" dirty="0"/>
              <a:t>There are two direction for a misuse allegation:</a:t>
            </a:r>
          </a:p>
          <a:p>
            <a:pPr lvl="1"/>
            <a:r>
              <a:rPr lang="en-US" dirty="0"/>
              <a:t>Decision not to complete a Misuse Determination</a:t>
            </a:r>
          </a:p>
          <a:p>
            <a:pPr lvl="1"/>
            <a:r>
              <a:rPr lang="en-US" dirty="0"/>
              <a:t>Decision to complete a Misuse Determination</a:t>
            </a:r>
          </a:p>
          <a:p>
            <a:r>
              <a:rPr lang="en-US" dirty="0"/>
              <a:t>Both tracks require a thorough review of information available:</a:t>
            </a:r>
          </a:p>
          <a:p>
            <a:pPr lvl="1"/>
            <a:r>
              <a:rPr lang="en-US" dirty="0"/>
              <a:t>Development of the accounting, </a:t>
            </a:r>
          </a:p>
          <a:p>
            <a:pPr lvl="1"/>
            <a:r>
              <a:rPr lang="en-US" dirty="0"/>
              <a:t>Unscheduled field examination,</a:t>
            </a:r>
          </a:p>
          <a:p>
            <a:pPr lvl="1"/>
            <a:r>
              <a:rPr lang="en-US" dirty="0"/>
              <a:t>Any additional evidence of record in the eFolder </a:t>
            </a:r>
          </a:p>
          <a:p>
            <a:endParaRPr lang="en-US" dirty="0"/>
          </a:p>
        </p:txBody>
      </p:sp>
    </p:spTree>
    <p:extLst>
      <p:ext uri="{BB962C8B-B14F-4D97-AF65-F5344CB8AC3E}">
        <p14:creationId xmlns:p14="http://schemas.microsoft.com/office/powerpoint/2010/main" val="2095947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Title of Training&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6&quot;&gt;&lt;property id=&quot;20148&quot; value=&quot;5&quot;/&gt;&lt;property id=&quot;20300&quot; value=&quot;Slide 4 - &amp;quot;Content&amp;quot;&quot;/&gt;&lt;property id=&quot;20307&quot; value=&quot;319&quot;/&gt;&lt;/object&gt;&lt;object type=&quot;3&quot; unique_id=&quot;10007&quot;&gt;&lt;property id=&quot;20148&quot; value=&quot;5&quot;/&gt;&lt;property id=&quot;20300&quot; value=&quot;Slide 5 - &amp;quot;31. Questions?&amp;quot;&quot;/&gt;&lt;property id=&quot;20307&quot; value=&quot;314&quot;/&gt;&lt;/object&gt;&lt;object type=&quot;3&quot; unique_id=&quot;10008&quot;&gt;&lt;property id=&quot;20148&quot; value=&quot;5&quot;/&gt;&lt;property id=&quot;20300&quot; value=&quot;Slide 6 - &amp;quot;TMS Survey and Assessment&amp;quot;&quot;/&gt;&lt;property id=&quot;20307&quot; value=&quot;320&quot;/&gt;&lt;/object&gt;&lt;/object&gt;&lt;object type=&quot;8&quot; unique_id=&quot;10016&quot;&gt;&lt;/object&gt;&lt;/object&gt;&lt;/database&gt;"/>
  <p:tag name="SECTOMILLISECCONVERTED" val="1"/>
</p:tagLst>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PFS Template</Template>
  <TotalTime>4130</TotalTime>
  <Words>3221</Words>
  <Application>Microsoft Office PowerPoint</Application>
  <PresentationFormat>On-screen Show (4:3)</PresentationFormat>
  <Paragraphs>431</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Century Schoolbook</vt:lpstr>
      <vt:lpstr>PFS Template</vt:lpstr>
      <vt:lpstr>Fiduciary Program Manual Misuse, Negligence, and Reissuance of Benefit Payments Procedural Changes</vt:lpstr>
      <vt:lpstr>Objectives</vt:lpstr>
      <vt:lpstr>References</vt:lpstr>
      <vt:lpstr>General Changes </vt:lpstr>
      <vt:lpstr>Development of the Accounting</vt:lpstr>
      <vt:lpstr>Unscheduled Field Examination</vt:lpstr>
      <vt:lpstr>Poll Question</vt:lpstr>
      <vt:lpstr>Misuse Allegation </vt:lpstr>
      <vt:lpstr>Misuse Allegation</vt:lpstr>
      <vt:lpstr>Misuse Allegation</vt:lpstr>
      <vt:lpstr>Misuse Allegation</vt:lpstr>
      <vt:lpstr>Poll Question</vt:lpstr>
      <vt:lpstr>Misuse Investigation</vt:lpstr>
      <vt:lpstr>Misuse Investigation</vt:lpstr>
      <vt:lpstr>Poll Question</vt:lpstr>
      <vt:lpstr>Misuse Determination</vt:lpstr>
      <vt:lpstr>Misuse Determination</vt:lpstr>
      <vt:lpstr>Poll Question</vt:lpstr>
      <vt:lpstr>Debt Collection/Reissuance</vt:lpstr>
      <vt:lpstr>Check on Learning</vt:lpstr>
      <vt:lpstr>31. 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Fiduciary Program Manual Misuse, Negligence, and Reissuance of Benefit Payments Procedural Changes PowerPoint Presentation</dc:title>
  <dc:subject>LIE, QRT, Misuse Team</dc:subject>
  <dc:creator>Department of Veterans Affairs, Veterans Benefits Administration, Fiduciary Service, STAFF</dc:creator>
  <cp:lastModifiedBy>Kathy Poole</cp:lastModifiedBy>
  <cp:revision>151</cp:revision>
  <cp:lastPrinted>2019-04-23T13:34:06Z</cp:lastPrinted>
  <dcterms:created xsi:type="dcterms:W3CDTF">2016-10-13T19:12:55Z</dcterms:created>
  <dcterms:modified xsi:type="dcterms:W3CDTF">2019-04-26T20:23:49Z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