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sldIdLst>
    <p:sldId id="256" r:id="rId2"/>
    <p:sldId id="317" r:id="rId3"/>
    <p:sldId id="318" r:id="rId4"/>
    <p:sldId id="319" r:id="rId5"/>
    <p:sldId id="321" r:id="rId6"/>
    <p:sldId id="322" r:id="rId7"/>
    <p:sldId id="359" r:id="rId8"/>
    <p:sldId id="331" r:id="rId9"/>
    <p:sldId id="336" r:id="rId10"/>
    <p:sldId id="337" r:id="rId11"/>
    <p:sldId id="338" r:id="rId12"/>
    <p:sldId id="332" r:id="rId13"/>
    <p:sldId id="333" r:id="rId14"/>
    <p:sldId id="328" r:id="rId15"/>
    <p:sldId id="334" r:id="rId16"/>
    <p:sldId id="335" r:id="rId17"/>
    <p:sldId id="323" r:id="rId18"/>
    <p:sldId id="327" r:id="rId19"/>
    <p:sldId id="339" r:id="rId20"/>
    <p:sldId id="324" r:id="rId21"/>
    <p:sldId id="329" r:id="rId22"/>
    <p:sldId id="360" r:id="rId23"/>
    <p:sldId id="330" r:id="rId24"/>
    <p:sldId id="325"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3" r:id="rId38"/>
    <p:sldId id="352" r:id="rId39"/>
    <p:sldId id="354" r:id="rId40"/>
    <p:sldId id="355" r:id="rId41"/>
    <p:sldId id="356" r:id="rId42"/>
    <p:sldId id="326" r:id="rId43"/>
    <p:sldId id="357" r:id="rId44"/>
    <p:sldId id="358" r:id="rId45"/>
    <p:sldId id="314" r:id="rId46"/>
    <p:sldId id="320" r:id="rId47"/>
  </p:sldIdLst>
  <p:sldSz cx="9144000" cy="6858000" type="screen4x3"/>
  <p:notesSz cx="7010400" cy="92964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57782" autoAdjust="0"/>
  </p:normalViewPr>
  <p:slideViewPr>
    <p:cSldViewPr>
      <p:cViewPr varScale="1">
        <p:scale>
          <a:sx n="59" d="100"/>
          <a:sy n="59" d="100"/>
        </p:scale>
        <p:origin x="1794"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52273F2-AC38-4C03-8E5C-2CFF03455D9E}" type="datetimeFigureOut">
              <a:rPr lang="en-US" smtClean="0"/>
              <a:t>4/26/2019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DB40390-A3B2-46B9-9773-DB13838AA237}" type="slidenum">
              <a:rPr lang="en-US" smtClean="0"/>
              <a:t>‹#›</a:t>
            </a:fld>
            <a:endParaRPr lang="en-US"/>
          </a:p>
        </p:txBody>
      </p:sp>
    </p:spTree>
    <p:extLst>
      <p:ext uri="{BB962C8B-B14F-4D97-AF65-F5344CB8AC3E}">
        <p14:creationId xmlns:p14="http://schemas.microsoft.com/office/powerpoint/2010/main" val="384562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Course Description:</a:t>
            </a:r>
          </a:p>
          <a:p>
            <a:endParaRPr lang="en-US" dirty="0"/>
          </a:p>
          <a:p>
            <a:r>
              <a:rPr lang="en-US" dirty="0"/>
              <a:t>After completing this lesson, the employee should be able to apply key procedural changes in Fiduciary Program Manual Chapter 2 effective April 2019.  This course teaches learners to how to complete an accounting and understand and use unscheduled field examinations as they relate to accountings. </a:t>
            </a:r>
          </a:p>
        </p:txBody>
      </p:sp>
      <p:sp>
        <p:nvSpPr>
          <p:cNvPr id="4" name="Slide Number Placeholder 3"/>
          <p:cNvSpPr>
            <a:spLocks noGrp="1"/>
          </p:cNvSpPr>
          <p:nvPr>
            <p:ph type="sldNum" sz="quarter" idx="10"/>
          </p:nvPr>
        </p:nvSpPr>
        <p:spPr/>
        <p:txBody>
          <a:bodyPr/>
          <a:lstStyle/>
          <a:p>
            <a:fld id="{8DB40390-A3B2-46B9-9773-DB13838AA237}" type="slidenum">
              <a:rPr lang="en-US" smtClean="0"/>
              <a:t>1</a:t>
            </a:fld>
            <a:endParaRPr lang="en-US"/>
          </a:p>
        </p:txBody>
      </p:sp>
    </p:spTree>
    <p:extLst>
      <p:ext uri="{BB962C8B-B14F-4D97-AF65-F5344CB8AC3E}">
        <p14:creationId xmlns:p14="http://schemas.microsoft.com/office/powerpoint/2010/main" val="1631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 Understand annual accounting requirements</a:t>
            </a:r>
          </a:p>
          <a:p>
            <a:r>
              <a:rPr lang="en-US" i="1" dirty="0"/>
              <a:t>Policy Reference(s): FPM 3.D.6.</a:t>
            </a:r>
          </a:p>
          <a:p>
            <a:endParaRPr lang="en-US" dirty="0"/>
          </a:p>
          <a:p>
            <a:r>
              <a:rPr lang="en-US" u="sng" dirty="0"/>
              <a:t>Instructor Notes:</a:t>
            </a:r>
          </a:p>
          <a:p>
            <a:endParaRPr lang="en-US" u="none" dirty="0"/>
          </a:p>
          <a:p>
            <a:pPr lvl="0"/>
            <a:r>
              <a:rPr lang="en-US" u="none" dirty="0"/>
              <a:t>During the unscheduled field examination, the Field Examiner cannot just collect the documents required to approve the accounting, they must also review the documents received for indications of misuse. FPM 3.D.7. provides a listing of “Red Flags” of misuse however this is not an all encompassing list. The Field Examiner has the ability to make the decision if other questionable issues are identified during the field examination to request a misuse allegation. </a:t>
            </a:r>
          </a:p>
          <a:p>
            <a:pPr lvl="0"/>
            <a:endParaRPr lang="en-US" u="none" dirty="0"/>
          </a:p>
          <a:p>
            <a:pPr lvl="0"/>
            <a:endParaRPr lang="en-US" u="none" dirty="0"/>
          </a:p>
          <a:p>
            <a:endParaRPr lang="en-US" u="none" dirty="0"/>
          </a:p>
          <a:p>
            <a:endParaRPr lang="en-US" u="none" dirty="0"/>
          </a:p>
          <a:p>
            <a:endParaRPr lang="en-US" u="none" dirty="0"/>
          </a:p>
          <a:p>
            <a:pPr marL="174708" indent="-174708">
              <a:buFont typeface="Arial" panose="020B0604020202020204" pitchFamily="34" charset="0"/>
              <a:buChar char="•"/>
            </a:pPr>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10</a:t>
            </a:fld>
            <a:endParaRPr lang="en-US"/>
          </a:p>
        </p:txBody>
      </p:sp>
    </p:spTree>
    <p:extLst>
      <p:ext uri="{BB962C8B-B14F-4D97-AF65-F5344CB8AC3E}">
        <p14:creationId xmlns:p14="http://schemas.microsoft.com/office/powerpoint/2010/main" val="1262375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 Understand annual accounting requirements</a:t>
            </a:r>
          </a:p>
          <a:p>
            <a:r>
              <a:rPr lang="en-US" i="1" dirty="0"/>
              <a:t>Policy Reference(s): FPM 3.D.6.</a:t>
            </a:r>
          </a:p>
          <a:p>
            <a:endParaRPr lang="en-US" dirty="0"/>
          </a:p>
          <a:p>
            <a:r>
              <a:rPr lang="en-US" u="sng" dirty="0"/>
              <a:t>Instructor Notes:</a:t>
            </a:r>
          </a:p>
          <a:p>
            <a:endParaRPr lang="en-US" u="none" dirty="0"/>
          </a:p>
          <a:p>
            <a:r>
              <a:rPr lang="en-US" u="none" dirty="0"/>
              <a:t>Reiterate the importance of “Red Flags” of misuse. </a:t>
            </a:r>
          </a:p>
          <a:p>
            <a:pPr lvl="0"/>
            <a:endParaRPr lang="en-US" u="none" dirty="0"/>
          </a:p>
          <a:p>
            <a:pPr lvl="0"/>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11</a:t>
            </a:fld>
            <a:endParaRPr lang="en-US"/>
          </a:p>
        </p:txBody>
      </p:sp>
    </p:spTree>
    <p:extLst>
      <p:ext uri="{BB962C8B-B14F-4D97-AF65-F5344CB8AC3E}">
        <p14:creationId xmlns:p14="http://schemas.microsoft.com/office/powerpoint/2010/main" val="103192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 Understand and utilize unscheduled field examination to assist with an accounting and/or unresponsiveness to VA requests. </a:t>
            </a:r>
          </a:p>
          <a:p>
            <a:r>
              <a:rPr lang="en-US" i="1" dirty="0"/>
              <a:t>Policy Reference(s): FPM 2.D.4.c., 2.D.6.a., </a:t>
            </a:r>
          </a:p>
          <a:p>
            <a:endParaRPr lang="en-US" dirty="0"/>
          </a:p>
          <a:p>
            <a:r>
              <a:rPr lang="en-US" u="sng" dirty="0"/>
              <a:t>Instructor Notes:</a:t>
            </a:r>
          </a:p>
          <a:p>
            <a:endParaRPr lang="en-US" u="none" dirty="0"/>
          </a:p>
          <a:p>
            <a:r>
              <a:rPr lang="en-US" u="none" dirty="0"/>
              <a:t>As part of every field examination, the suitability of the fiduciary must be determined. In reviewing the suitability the Field Examiner must review specific areas which include: </a:t>
            </a:r>
          </a:p>
          <a:p>
            <a:endParaRPr lang="en-US" u="none" dirty="0"/>
          </a:p>
          <a:p>
            <a:pPr marL="174708" indent="-174708">
              <a:buFont typeface="Arial" panose="020B0604020202020204" pitchFamily="34" charset="0"/>
              <a:buChar char="•"/>
            </a:pPr>
            <a:r>
              <a:rPr lang="en-US" u="none" dirty="0"/>
              <a:t>timely and completeness of submission of annual accountings, </a:t>
            </a:r>
          </a:p>
          <a:p>
            <a:pPr marL="174708" indent="-174708">
              <a:buFont typeface="Arial" panose="020B0604020202020204" pitchFamily="34" charset="0"/>
              <a:buChar char="•"/>
            </a:pPr>
            <a:r>
              <a:rPr lang="en-US" u="none" dirty="0"/>
              <a:t>record of financially sound decisions, to include a record of timely bill payment and no overdraft charges to the fiduciary account, </a:t>
            </a:r>
          </a:p>
          <a:p>
            <a:pPr marL="174708" indent="-174708">
              <a:buFont typeface="Arial" panose="020B0604020202020204" pitchFamily="34" charset="0"/>
              <a:buChar char="•"/>
            </a:pPr>
            <a:r>
              <a:rPr lang="en-US" u="none" dirty="0"/>
              <a:t>responsiveness to VA requests,</a:t>
            </a:r>
          </a:p>
          <a:p>
            <a:pPr marL="174708" indent="-174708">
              <a:buFont typeface="Arial" panose="020B0604020202020204" pitchFamily="34" charset="0"/>
              <a:buChar char="•"/>
            </a:pPr>
            <a:r>
              <a:rPr lang="en-US" u="none" dirty="0"/>
              <a:t>cooperation with the beneficiary and VA, and </a:t>
            </a:r>
          </a:p>
          <a:p>
            <a:pPr marL="174708" indent="-174708">
              <a:buFont typeface="Arial" panose="020B0604020202020204" pitchFamily="34" charset="0"/>
              <a:buChar char="•"/>
            </a:pPr>
            <a:r>
              <a:rPr lang="en-US" u="none" dirty="0"/>
              <a:t>any other information that could negatively impact the fiduciary’s ability to perform their duties and affect the beneficiary’s lifestyle. </a:t>
            </a:r>
          </a:p>
          <a:p>
            <a:endParaRPr lang="en-US" u="none" dirty="0"/>
          </a:p>
          <a:p>
            <a:endParaRPr lang="en-US" u="none" dirty="0"/>
          </a:p>
          <a:p>
            <a:endParaRPr lang="en-US" u="none" dirty="0"/>
          </a:p>
          <a:p>
            <a:endParaRPr lang="en-US" u="none" dirty="0"/>
          </a:p>
          <a:p>
            <a:pPr marL="174708" indent="-174708">
              <a:buFont typeface="Arial" panose="020B0604020202020204" pitchFamily="34" charset="0"/>
              <a:buChar char="•"/>
            </a:pPr>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12</a:t>
            </a:fld>
            <a:endParaRPr lang="en-US"/>
          </a:p>
        </p:txBody>
      </p:sp>
    </p:spTree>
    <p:extLst>
      <p:ext uri="{BB962C8B-B14F-4D97-AF65-F5344CB8AC3E}">
        <p14:creationId xmlns:p14="http://schemas.microsoft.com/office/powerpoint/2010/main" val="1775482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 Understand and utilize unscheduled field examination to assist with an accounting and/or unresponsiveness to VA requests. </a:t>
            </a:r>
          </a:p>
          <a:p>
            <a:r>
              <a:rPr lang="en-US" i="1" dirty="0"/>
              <a:t>Policy Reference(s): FPM 2.H.1., 2.D.6.a. </a:t>
            </a:r>
          </a:p>
          <a:p>
            <a:endParaRPr lang="en-US" dirty="0"/>
          </a:p>
          <a:p>
            <a:r>
              <a:rPr lang="en-US" u="sng" dirty="0"/>
              <a:t>Instructor Notes:</a:t>
            </a:r>
          </a:p>
          <a:p>
            <a:endParaRPr lang="en-US" u="sng" dirty="0"/>
          </a:p>
          <a:p>
            <a:r>
              <a:rPr lang="en-US" u="none" dirty="0"/>
              <a:t>Suitability determination do not just include things related to the fiduciary service but also other factors obtained during the field examination. </a:t>
            </a:r>
          </a:p>
          <a:p>
            <a:endParaRPr lang="en-US" u="none" dirty="0"/>
          </a:p>
          <a:p>
            <a:r>
              <a:rPr lang="en-US" u="none" dirty="0"/>
              <a:t>The field examiner should pay attention to visual ques during the interview. </a:t>
            </a:r>
          </a:p>
          <a:p>
            <a:endParaRPr lang="en-US" u="none" dirty="0"/>
          </a:p>
          <a:p>
            <a:r>
              <a:rPr lang="en-US" u="none" dirty="0"/>
              <a:t>Some questions that could be asked to determine information are:</a:t>
            </a:r>
          </a:p>
          <a:p>
            <a:endParaRPr lang="en-US" u="none" dirty="0"/>
          </a:p>
          <a:p>
            <a:pPr marL="174708" indent="-174708">
              <a:buFont typeface="Arial" panose="020B0604020202020204" pitchFamily="34" charset="0"/>
              <a:buChar char="•"/>
            </a:pPr>
            <a:r>
              <a:rPr lang="en-US" u="none" dirty="0"/>
              <a:t>Are they demonstrating characteristics that question the validity of the statements being made?</a:t>
            </a:r>
          </a:p>
          <a:p>
            <a:pPr marL="174708" indent="-174708">
              <a:buFont typeface="Arial" panose="020B0604020202020204" pitchFamily="34" charset="0"/>
              <a:buChar char="•"/>
            </a:pPr>
            <a:r>
              <a:rPr lang="en-US" u="none" dirty="0"/>
              <a:t>Are they aggressive and/or overly defensive?</a:t>
            </a:r>
          </a:p>
          <a:p>
            <a:pPr marL="174708" indent="-174708">
              <a:buFont typeface="Arial" panose="020B0604020202020204" pitchFamily="34" charset="0"/>
              <a:buChar char="•"/>
            </a:pPr>
            <a:r>
              <a:rPr lang="en-US" u="none" dirty="0"/>
              <a:t>Does the fiduciary understand the requirements of being a fiduciary? </a:t>
            </a:r>
          </a:p>
          <a:p>
            <a:pPr marL="174708" indent="-174708">
              <a:buFont typeface="Arial" panose="020B0604020202020204" pitchFamily="34" charset="0"/>
              <a:buChar char="•"/>
            </a:pPr>
            <a:r>
              <a:rPr lang="en-US" u="none" dirty="0"/>
              <a:t>Do they understand the seriousness of failing to provide VA with required information?</a:t>
            </a:r>
          </a:p>
          <a:p>
            <a:pPr marL="174708" indent="-174708">
              <a:buFont typeface="Arial" panose="020B0604020202020204" pitchFamily="34" charset="0"/>
              <a:buChar char="•"/>
            </a:pPr>
            <a:r>
              <a:rPr lang="en-US" u="none" dirty="0"/>
              <a:t>Is the fiduciary evading questions, or redirecting them to other areas which are not of concern? </a:t>
            </a:r>
          </a:p>
          <a:p>
            <a:pPr marL="174708" indent="-174708">
              <a:buFont typeface="Arial" panose="020B0604020202020204" pitchFamily="34" charset="0"/>
              <a:buChar char="•"/>
            </a:pPr>
            <a:r>
              <a:rPr lang="en-US" u="none" dirty="0"/>
              <a:t>Are they not making appropriate eye contact or fidgeting through the interview? </a:t>
            </a:r>
          </a:p>
          <a:p>
            <a:pPr marL="174708" indent="-174708">
              <a:buFont typeface="Arial" panose="020B0604020202020204" pitchFamily="34" charset="0"/>
              <a:buChar char="•"/>
            </a:pPr>
            <a:r>
              <a:rPr lang="en-US" u="none" dirty="0"/>
              <a:t>Are they laughing at inappropriate times or is their demeanor very flat and demonstrating no emotion? </a:t>
            </a:r>
          </a:p>
          <a:p>
            <a:pPr marL="174708" indent="-174708">
              <a:buFont typeface="Arial" panose="020B0604020202020204" pitchFamily="34" charset="0"/>
              <a:buChar char="•"/>
            </a:pPr>
            <a:r>
              <a:rPr lang="en-US" u="none" dirty="0"/>
              <a:t>Are they able to locate information easily when requested, or are they having to shuffle through numerous documents to locate information requested? </a:t>
            </a:r>
          </a:p>
          <a:p>
            <a:endParaRPr lang="en-US"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13</a:t>
            </a:fld>
            <a:endParaRPr lang="en-US"/>
          </a:p>
        </p:txBody>
      </p:sp>
    </p:spTree>
    <p:extLst>
      <p:ext uri="{BB962C8B-B14F-4D97-AF65-F5344CB8AC3E}">
        <p14:creationId xmlns:p14="http://schemas.microsoft.com/office/powerpoint/2010/main" val="229145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 Understand and utilize unscheduled field examination to assist with an accounting and/or unresponsiveness to VA requests. </a:t>
            </a:r>
          </a:p>
          <a:p>
            <a:r>
              <a:rPr lang="en-US" i="1" dirty="0"/>
              <a:t>Policy Reference(s): FPM 2.D.6.a.</a:t>
            </a:r>
          </a:p>
          <a:p>
            <a:endParaRPr lang="en-US" dirty="0"/>
          </a:p>
          <a:p>
            <a:r>
              <a:rPr lang="en-US" u="sng" dirty="0"/>
              <a:t>Instructor Notes:</a:t>
            </a:r>
          </a:p>
          <a:p>
            <a:endParaRPr lang="en-US" u="none" dirty="0"/>
          </a:p>
          <a:p>
            <a:pPr lvl="0"/>
            <a:r>
              <a:rPr lang="en-US" u="none" dirty="0"/>
              <a:t>The fiduciary meets two areas in which we should be concerned about the suitability to serve, record of untimely accounting submission and uncooperativeness in meeting with VA. Both of these factors demonstrate unsuitability to serve, however, if the fiduciary can provide a just reason the Field Examiner may determine that they are actually suitable. The key to this is documenting a thorough explanation of the reasoning behind allowing continued services. A fiduciary who just cannot complete the accounting cannot continue to serve.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14</a:t>
            </a:fld>
            <a:endParaRPr lang="en-US"/>
          </a:p>
        </p:txBody>
      </p:sp>
    </p:spTree>
    <p:extLst>
      <p:ext uri="{BB962C8B-B14F-4D97-AF65-F5344CB8AC3E}">
        <p14:creationId xmlns:p14="http://schemas.microsoft.com/office/powerpoint/2010/main" val="112379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and utilize unscheduled field examination to assist with an accounting and/or unresponsiveness to VA requests. </a:t>
            </a:r>
            <a:endParaRPr lang="en-US" i="1" dirty="0"/>
          </a:p>
          <a:p>
            <a:r>
              <a:rPr lang="en-US" i="1" dirty="0"/>
              <a:t>Policy Reference(s): FPM 2.D.6.b.</a:t>
            </a:r>
          </a:p>
          <a:p>
            <a:endParaRPr lang="en-US" dirty="0"/>
          </a:p>
          <a:p>
            <a:r>
              <a:rPr lang="en-US" u="sng" dirty="0"/>
              <a:t>Instructor Notes:</a:t>
            </a:r>
          </a:p>
          <a:p>
            <a:endParaRPr lang="en-US" u="none" dirty="0"/>
          </a:p>
          <a:p>
            <a:r>
              <a:rPr lang="en-US" u="none" dirty="0"/>
              <a:t>Any suitability determination must include a justification for the decision made. A statement of “The fiduciary is in the best interest of the beneficiary,” is insufficient to met the need of the justification requirement. </a:t>
            </a:r>
          </a:p>
          <a:p>
            <a:endParaRPr lang="en-US" u="none" dirty="0"/>
          </a:p>
          <a:p>
            <a:r>
              <a:rPr lang="en-US" u="none" dirty="0"/>
              <a:t>The fiduciary must meet all the responsibilities listed in 38 CFR 13.140. </a:t>
            </a:r>
          </a:p>
          <a:p>
            <a:endParaRPr lang="en-US" u="none" dirty="0"/>
          </a:p>
          <a:p>
            <a:r>
              <a:rPr lang="en-US" u="none" dirty="0"/>
              <a:t>(b) Financial responsibilities.  The fiduciary's primary financial responsibilities include, but are not limited to:</a:t>
            </a:r>
          </a:p>
          <a:p>
            <a:pPr lvl="1"/>
            <a:r>
              <a:rPr lang="en-US" u="none" dirty="0"/>
              <a:t>(1) The use of the beneficiary's VA benefit funds under management only for the care, support, education, health, and welfare of the beneficiary and his or her dependents.  Except as authorized under § 13.220 regarding fiduciary fees, a fiduciary may not derive a personal financial benefit from management or use of the beneficiary's funds;</a:t>
            </a:r>
          </a:p>
          <a:p>
            <a:pPr lvl="1"/>
            <a:r>
              <a:rPr lang="en-US" u="none" dirty="0"/>
              <a:t>(2) Protection of the beneficiary's VA benefits from loss or diversion;</a:t>
            </a:r>
          </a:p>
          <a:p>
            <a:pPr lvl="1"/>
            <a:r>
              <a:rPr lang="en-US" u="none" dirty="0"/>
              <a:t>(3) Except as prescribed in § 13.200 regarding fiduciary accounts, maintenance of separate financial accounts to prevent commingling of the beneficiary's funds with the fiduciary's own funds or the funds of any other beneficiary for whom the fiduciary has funds under management;</a:t>
            </a:r>
          </a:p>
          <a:p>
            <a:pPr lvl="1"/>
            <a:r>
              <a:rPr lang="en-US" u="none" dirty="0"/>
              <a:t>(4) Determination of the beneficiary's just debts.  For purposes of this section, just debts mean the beneficiary's legitimate, legally enforceable debts;</a:t>
            </a:r>
          </a:p>
          <a:p>
            <a:pPr lvl="1"/>
            <a:r>
              <a:rPr lang="en-US" u="none" dirty="0"/>
              <a:t>(5) Timely payment of the beneficiary's just debts, provided that the fiduciary has VA benefit funds under management for the beneficiary to cover such debts;</a:t>
            </a:r>
          </a:p>
          <a:p>
            <a:pPr lvl="1"/>
            <a:r>
              <a:rPr lang="en-US" u="none" dirty="0"/>
              <a:t>(6) Providing the beneficiary with information regarding VA benefit funds under management for the beneficiary, including fund usage, upon request;</a:t>
            </a:r>
          </a:p>
          <a:p>
            <a:pPr lvl="1"/>
            <a:r>
              <a:rPr lang="en-US" u="none" dirty="0"/>
              <a:t>(7) Providing the beneficiary with a copy of the annual accounting approved by VA under § 13.280;</a:t>
            </a:r>
          </a:p>
          <a:p>
            <a:pPr lvl="1"/>
            <a:r>
              <a:rPr lang="en-US" u="none" dirty="0"/>
              <a:t>(8) Ensuring that any best-interest determination regarding the use of funds is consistent with VA policy, which recognizes that beneficiaries in the fiduciary program are entitled to the same standard of living as any other beneficiary with the same or similar financial resources, and that the fiduciary program is not primarily for the purpose of preserving funds for the beneficiary's heirs or disbursing funds according to the fiduciary's own beliefs, values, preferences, and interests; and</a:t>
            </a:r>
          </a:p>
          <a:p>
            <a:pPr lvl="1"/>
            <a:r>
              <a:rPr lang="en-US" u="none" dirty="0"/>
              <a:t>(9) Protecting the beneficiary's funds from the claims of creditors as described in § 13.270 of this section.</a:t>
            </a:r>
          </a:p>
          <a:p>
            <a:endParaRPr lang="en-US" u="none" dirty="0"/>
          </a:p>
          <a:p>
            <a:r>
              <a:rPr lang="en-US" u="none" dirty="0"/>
              <a:t>(c) Non-financial responsibilities.  The fiduciary's primary non-financial responsibilities include, but are not limited to:</a:t>
            </a:r>
          </a:p>
          <a:p>
            <a:pPr lvl="1"/>
            <a:r>
              <a:rPr lang="en-US" u="none" dirty="0"/>
              <a:t>(1) Contacting social workers, mental health professionals, or the beneficiary’s legal guardian regarding the beneficiary, when necessary;</a:t>
            </a:r>
          </a:p>
          <a:p>
            <a:pPr lvl="1"/>
            <a:r>
              <a:rPr lang="en-US" u="none" dirty="0"/>
              <a:t>(2) To the extent possible, ensuring the beneficiary receives appropriate medical care;</a:t>
            </a:r>
          </a:p>
          <a:p>
            <a:pPr lvl="1"/>
            <a:r>
              <a:rPr lang="en-US" u="none" dirty="0"/>
              <a:t>(3) Correcting any discord or uncomfortable living or other situations when possible;</a:t>
            </a:r>
          </a:p>
          <a:p>
            <a:pPr lvl="1"/>
            <a:r>
              <a:rPr lang="en-US" u="none" dirty="0"/>
              <a:t>(4) Acknowledging and addressing any complaints or concerns of the beneficiary to the best of the fiduciary's ability;</a:t>
            </a:r>
          </a:p>
          <a:p>
            <a:pPr lvl="1"/>
            <a:r>
              <a:rPr lang="en-US" u="none" dirty="0"/>
              <a:t>(5) Reporting to the appropriate authorities, including any legal guardian, any type of known or suspected abuse of the beneficiary;</a:t>
            </a:r>
          </a:p>
          <a:p>
            <a:pPr lvl="1"/>
            <a:r>
              <a:rPr lang="en-US" u="none" dirty="0"/>
              <a:t>(6) Maintaining contact with the beneficiary for purposes of assessing the beneficiary's capabilities, limitations, needs, and opportunities;</a:t>
            </a:r>
          </a:p>
          <a:p>
            <a:pPr lvl="1"/>
            <a:r>
              <a:rPr lang="en-US" u="none" dirty="0"/>
              <a:t>(7) Being responsive to the beneficiary and ensuring the beneficiary and his or her legal guardian have the fiduciary's current contact information.</a:t>
            </a:r>
          </a:p>
          <a:p>
            <a:endParaRPr lang="en-US" u="none" dirty="0"/>
          </a:p>
          <a:p>
            <a:r>
              <a:rPr lang="en-US" u="none" dirty="0"/>
              <a:t>(d) The fiduciary's responsibilities to VA.  Any fiduciary who has VA benefit funds under management on behalf of a beneficiary in the fiduciary program must:</a:t>
            </a:r>
          </a:p>
          <a:p>
            <a:pPr lvl="1"/>
            <a:r>
              <a:rPr lang="en-US" u="none" dirty="0"/>
              <a:t>(1) If the fiduciary is also appointed by a court, annually provide to the fiduciary hub with jurisdiction a certified copy of the accounting(s) provided to the court or facilitate the hub's receipt of such accountings;</a:t>
            </a:r>
          </a:p>
          <a:p>
            <a:pPr lvl="1"/>
            <a:r>
              <a:rPr lang="en-US" u="none" dirty="0"/>
              <a:t>(2) Notify the fiduciary hub regarding any change in the beneficiary's circumstances, to include the beneficiary's relocation, the beneficiary's serious illness, or any other significant change in the beneficiary's circumstances which might adversely impact the beneficiary's well-being;</a:t>
            </a:r>
          </a:p>
          <a:p>
            <a:pPr lvl="1"/>
            <a:r>
              <a:rPr lang="en-US" u="none" dirty="0"/>
              <a:t>(3) Provide documentation or verification of any records concerning the beneficiary or matters relating to the fiduciary's responsibilities within 30 days of a VA request, unless otherwise directed by the Hub Manager;</a:t>
            </a:r>
          </a:p>
          <a:p>
            <a:pPr lvl="1"/>
            <a:r>
              <a:rPr lang="en-US" u="none" dirty="0"/>
              <a:t>(4) When necessary, appear before VA for face-to-face meetings; and</a:t>
            </a:r>
          </a:p>
          <a:p>
            <a:pPr lvl="1"/>
            <a:r>
              <a:rPr lang="en-US" u="none" dirty="0"/>
              <a:t>(5) Comply with the policies and procedures prescribed in this part.</a:t>
            </a:r>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15</a:t>
            </a:fld>
            <a:endParaRPr lang="en-US"/>
          </a:p>
        </p:txBody>
      </p:sp>
    </p:spTree>
    <p:extLst>
      <p:ext uri="{BB962C8B-B14F-4D97-AF65-F5344CB8AC3E}">
        <p14:creationId xmlns:p14="http://schemas.microsoft.com/office/powerpoint/2010/main" val="2085104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and utilize unscheduled field examination to assist with an accounting and/or unresponsiveness to VA requests. </a:t>
            </a:r>
            <a:endParaRPr lang="en-US" i="1" dirty="0"/>
          </a:p>
          <a:p>
            <a:r>
              <a:rPr lang="en-US" i="1" dirty="0"/>
              <a:t>Policy Reference(s): FPM 2.D.6.b.</a:t>
            </a:r>
          </a:p>
          <a:p>
            <a:endParaRPr lang="en-US" dirty="0"/>
          </a:p>
          <a:p>
            <a:r>
              <a:rPr lang="en-US" u="sng" dirty="0"/>
              <a:t>Instructor Notes:</a:t>
            </a:r>
          </a:p>
          <a:p>
            <a:endParaRPr lang="en-US" u="none" dirty="0"/>
          </a:p>
          <a:p>
            <a:r>
              <a:rPr lang="en-US" u="none" dirty="0"/>
              <a:t>One of the key components of serving as fiduciary, is a willingness to serve on the fiduciary’s part. A demonstration of unwillingness to serve include the following: </a:t>
            </a:r>
          </a:p>
          <a:p>
            <a:endParaRPr lang="en-US" u="none" dirty="0"/>
          </a:p>
          <a:p>
            <a:pPr marL="174708" indent="-174708">
              <a:buFont typeface="Arial" panose="020B0604020202020204" pitchFamily="34" charset="0"/>
              <a:buChar char="•"/>
            </a:pPr>
            <a:r>
              <a:rPr lang="en-US" u="none" dirty="0"/>
              <a:t>untimely and incomplete accountings, </a:t>
            </a:r>
          </a:p>
          <a:p>
            <a:pPr marL="174708" indent="-174708">
              <a:buFont typeface="Arial" panose="020B0604020202020204" pitchFamily="34" charset="0"/>
              <a:buChar char="•"/>
            </a:pPr>
            <a:r>
              <a:rPr lang="en-US" u="none" dirty="0"/>
              <a:t>late bill payment, </a:t>
            </a:r>
          </a:p>
          <a:p>
            <a:pPr marL="174708" indent="-174708">
              <a:buFont typeface="Arial" panose="020B0604020202020204" pitchFamily="34" charset="0"/>
              <a:buChar char="•"/>
            </a:pPr>
            <a:r>
              <a:rPr lang="en-US" u="none" dirty="0"/>
              <a:t>unresponsiveness to VA requests, </a:t>
            </a:r>
          </a:p>
          <a:p>
            <a:pPr marL="174708" indent="-174708">
              <a:buFont typeface="Arial" panose="020B0604020202020204" pitchFamily="34" charset="0"/>
              <a:buChar char="•"/>
            </a:pPr>
            <a:r>
              <a:rPr lang="en-US" u="none" dirty="0"/>
              <a:t>evasiveness, </a:t>
            </a:r>
          </a:p>
          <a:p>
            <a:pPr marL="174708" indent="-174708">
              <a:buFont typeface="Arial" panose="020B0604020202020204" pitchFamily="34" charset="0"/>
              <a:buChar char="•"/>
            </a:pPr>
            <a:r>
              <a:rPr lang="en-US" u="none" dirty="0"/>
              <a:t>lack of engagement in the process, and </a:t>
            </a:r>
          </a:p>
          <a:p>
            <a:pPr marL="174708" indent="-174708">
              <a:buFont typeface="Arial" panose="020B0604020202020204" pitchFamily="34" charset="0"/>
              <a:buChar char="•"/>
            </a:pPr>
            <a:r>
              <a:rPr lang="en-US" u="none" dirty="0"/>
              <a:t>uncooperativeness with beneficiary and VA. </a:t>
            </a:r>
          </a:p>
          <a:p>
            <a:endParaRPr lang="en-US" u="none" dirty="0"/>
          </a:p>
          <a:p>
            <a:r>
              <a:rPr lang="en-US" u="none" dirty="0"/>
              <a:t>In situation where the fiduciary serves multiply beneficiaries demonstration of an unwillingness to serve on the part of one individual requires replacement of that fiduciary for all individuals served. </a:t>
            </a:r>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16</a:t>
            </a:fld>
            <a:endParaRPr lang="en-US"/>
          </a:p>
        </p:txBody>
      </p:sp>
    </p:spTree>
    <p:extLst>
      <p:ext uri="{BB962C8B-B14F-4D97-AF65-F5344CB8AC3E}">
        <p14:creationId xmlns:p14="http://schemas.microsoft.com/office/powerpoint/2010/main" val="327301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and utilize unscheduled field examination to assist with an accounting and/or unresponsiveness to VA requests. </a:t>
            </a:r>
            <a:endParaRPr lang="en-US" i="1" dirty="0"/>
          </a:p>
          <a:p>
            <a:r>
              <a:rPr lang="en-US" i="1" dirty="0"/>
              <a:t>Policy Reference(s): FPM 3.F.1.b. </a:t>
            </a:r>
          </a:p>
          <a:p>
            <a:endParaRPr lang="en-US" dirty="0"/>
          </a:p>
          <a:p>
            <a:r>
              <a:rPr lang="en-US" u="sng" dirty="0"/>
              <a:t>Instructor Notes:</a:t>
            </a:r>
          </a:p>
          <a:p>
            <a:endParaRPr lang="en-US" u="none" dirty="0"/>
          </a:p>
          <a:p>
            <a:pPr lvl="0"/>
            <a:r>
              <a:rPr lang="en-US" u="none" dirty="0"/>
              <a:t>The field examiner will receive the unscheduled field examination 522 accompanied with a VA Form 21-3537a. Based on FPM 3.F.1.b the request must include at a minimum the following information:</a:t>
            </a:r>
          </a:p>
          <a:p>
            <a:pPr lvl="0"/>
            <a:endParaRPr lang="en-US" u="none" dirty="0"/>
          </a:p>
          <a:p>
            <a:pPr marL="174708" indent="-174708">
              <a:buFont typeface="Arial" panose="020B0604020202020204" pitchFamily="34" charset="0"/>
              <a:buChar char="•"/>
            </a:pPr>
            <a:r>
              <a:rPr lang="en-US" u="none" dirty="0"/>
              <a:t>all attempts to secure the accounting (e.g. notification letter dates and phone calls)</a:t>
            </a:r>
          </a:p>
          <a:p>
            <a:pPr marL="174708" indent="-174708">
              <a:buFont typeface="Arial" panose="020B0604020202020204" pitchFamily="34" charset="0"/>
              <a:buChar char="•"/>
            </a:pPr>
            <a:r>
              <a:rPr lang="en-US" u="none" dirty="0"/>
              <a:t>the accounting period under review and</a:t>
            </a:r>
          </a:p>
          <a:p>
            <a:pPr marL="174708" indent="-174708">
              <a:buFont typeface="Arial" panose="020B0604020202020204" pitchFamily="34" charset="0"/>
              <a:buChar char="•"/>
            </a:pPr>
            <a:r>
              <a:rPr lang="en-US" u="none" dirty="0"/>
              <a:t>the accounting information that that would allow approval of the accounting</a:t>
            </a:r>
          </a:p>
          <a:p>
            <a:pPr lvl="0"/>
            <a:endParaRPr lang="en-US" u="none" dirty="0"/>
          </a:p>
          <a:p>
            <a:endParaRPr lang="en-US" u="none" dirty="0"/>
          </a:p>
          <a:p>
            <a:pPr marL="174708" indent="-174708">
              <a:buFont typeface="Arial" panose="020B0604020202020204" pitchFamily="34" charset="0"/>
              <a:buChar char="•"/>
            </a:pPr>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17</a:t>
            </a:fld>
            <a:endParaRPr lang="en-US"/>
          </a:p>
        </p:txBody>
      </p:sp>
    </p:spTree>
    <p:extLst>
      <p:ext uri="{BB962C8B-B14F-4D97-AF65-F5344CB8AC3E}">
        <p14:creationId xmlns:p14="http://schemas.microsoft.com/office/powerpoint/2010/main" val="1518057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and utilize unscheduled field examination to assist with an accounting and/or unresponsiveness to VA requests. </a:t>
            </a:r>
            <a:endParaRPr lang="en-US" i="1" dirty="0"/>
          </a:p>
          <a:p>
            <a:r>
              <a:rPr lang="en-US" i="1" dirty="0"/>
              <a:t>Policy Reference(s): FPM 3.F.1.b. </a:t>
            </a:r>
          </a:p>
          <a:p>
            <a:endParaRPr lang="en-US" dirty="0"/>
          </a:p>
          <a:p>
            <a:r>
              <a:rPr lang="en-US" u="sng" dirty="0"/>
              <a:t>Instructor Notes:</a:t>
            </a:r>
          </a:p>
          <a:p>
            <a:endParaRPr lang="en-US" u="none" dirty="0"/>
          </a:p>
          <a:p>
            <a:pPr lvl="0"/>
            <a:r>
              <a:rPr lang="en-US" u="none" dirty="0"/>
              <a:t>The field examiner receives the field examination assignment based on the accounting submission that is not approvable. Let’s review the request for field examination.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18</a:t>
            </a:fld>
            <a:endParaRPr lang="en-US"/>
          </a:p>
        </p:txBody>
      </p:sp>
    </p:spTree>
    <p:extLst>
      <p:ext uri="{BB962C8B-B14F-4D97-AF65-F5344CB8AC3E}">
        <p14:creationId xmlns:p14="http://schemas.microsoft.com/office/powerpoint/2010/main" val="2022820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and utilize unscheduled field examination to assist with an accounting and/or unresponsiveness to VA requests. </a:t>
            </a:r>
            <a:endParaRPr lang="en-US" i="1" dirty="0"/>
          </a:p>
          <a:p>
            <a:r>
              <a:rPr lang="en-US" i="1" dirty="0"/>
              <a:t>Policy Reference(s): FPM 3.F.1.b. </a:t>
            </a:r>
          </a:p>
          <a:p>
            <a:endParaRPr lang="en-US" dirty="0"/>
          </a:p>
          <a:p>
            <a:r>
              <a:rPr lang="en-US" u="sng" dirty="0"/>
              <a:t>Instructor Notes:</a:t>
            </a:r>
          </a:p>
          <a:p>
            <a:endParaRPr lang="en-US" u="none" dirty="0"/>
          </a:p>
          <a:p>
            <a:r>
              <a:rPr lang="en-US" u="none" dirty="0"/>
              <a:t>Restate the minimum requirements for an unscheduled field examination request based on a delinquent accounting. Review the case scenario document provided again and point out the specific areas to reinforce the requirements. </a:t>
            </a:r>
          </a:p>
          <a:p>
            <a:pPr lvl="0"/>
            <a:endParaRPr lang="en-US" u="none" dirty="0"/>
          </a:p>
          <a:p>
            <a:pPr lvl="0"/>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19</a:t>
            </a:fld>
            <a:endParaRPr lang="en-US"/>
          </a:p>
        </p:txBody>
      </p:sp>
    </p:spTree>
    <p:extLst>
      <p:ext uri="{BB962C8B-B14F-4D97-AF65-F5344CB8AC3E}">
        <p14:creationId xmlns:p14="http://schemas.microsoft.com/office/powerpoint/2010/main" val="291574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p>
          <a:p>
            <a:endParaRPr lang="en-US" u="sng" dirty="0"/>
          </a:p>
          <a:p>
            <a:r>
              <a:rPr lang="en-US" dirty="0"/>
              <a:t>At the</a:t>
            </a:r>
            <a:r>
              <a:rPr lang="en-US" baseline="0" dirty="0"/>
              <a:t> end of this lesson, given the training and references, the learner will be able to do the following:</a:t>
            </a:r>
            <a:endParaRPr lang="en-US" dirty="0"/>
          </a:p>
          <a:p>
            <a:pPr marL="171450" lvl="0" indent="-171450">
              <a:buFont typeface="Arial" panose="020B0604020202020204" pitchFamily="34" charset="0"/>
              <a:buChar char="•"/>
            </a:pPr>
            <a:r>
              <a:rPr lang="en-US" dirty="0"/>
              <a:t>Understand annual accounting requirements</a:t>
            </a:r>
          </a:p>
          <a:p>
            <a:pPr marL="171450" lvl="0" indent="-171450">
              <a:buFont typeface="Arial" panose="020B0604020202020204" pitchFamily="34" charset="0"/>
              <a:buChar char="•"/>
            </a:pPr>
            <a:r>
              <a:rPr lang="en-US" dirty="0"/>
              <a:t>Understand how to complete an accounting</a:t>
            </a:r>
          </a:p>
          <a:p>
            <a:pPr marL="171450" lvl="0" indent="-171450">
              <a:buFont typeface="Arial" panose="020B0604020202020204" pitchFamily="34" charset="0"/>
              <a:buChar char="•"/>
            </a:pPr>
            <a:r>
              <a:rPr lang="en-US" dirty="0"/>
              <a:t>Understand and utilize unscheduled field examination to assist with an accounting and/or unresponsiveness to VA requests. </a:t>
            </a:r>
          </a:p>
          <a:p>
            <a:pPr marL="171450" lvl="0" indent="-171450">
              <a:buFont typeface="Arial" panose="020B0604020202020204" pitchFamily="34" charset="0"/>
              <a:buChar char="•"/>
            </a:pPr>
            <a:r>
              <a:rPr lang="en-US" dirty="0"/>
              <a:t>Appropriately document an unscheduled field examination for assistance with an accounting and/or unresponsiveness to VA requests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2</a:t>
            </a:fld>
            <a:endParaRPr lang="en-US"/>
          </a:p>
        </p:txBody>
      </p:sp>
    </p:spTree>
    <p:extLst>
      <p:ext uri="{BB962C8B-B14F-4D97-AF65-F5344CB8AC3E}">
        <p14:creationId xmlns:p14="http://schemas.microsoft.com/office/powerpoint/2010/main" val="540880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Understand and utilize unscheduled field examination to assist with an accounting and/or unresponsiveness to VA requests.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Understand how to complete an accounting</a:t>
            </a:r>
          </a:p>
          <a:p>
            <a:r>
              <a:rPr lang="en-US" i="1" dirty="0"/>
              <a:t>Policy Reference(s): FPM 2.C.1.</a:t>
            </a:r>
          </a:p>
          <a:p>
            <a:endParaRPr lang="en-US" dirty="0"/>
          </a:p>
          <a:p>
            <a:r>
              <a:rPr lang="en-US" u="sng" dirty="0"/>
              <a:t>Instructor Notes:</a:t>
            </a:r>
          </a:p>
          <a:p>
            <a:endParaRPr lang="en-US" u="none" dirty="0"/>
          </a:p>
          <a:p>
            <a:r>
              <a:rPr lang="en-US" u="none" dirty="0"/>
              <a:t>Before the field examination a field examiner should prepare for the visit, by reviewing the eFolder and BFFS. The review should include the current expenses listed, at least the most recent field examination, all information regarding the accounting, and any other basic information regarding the beneficiary and/or fiduciary situation that could indicate problems.</a:t>
            </a:r>
          </a:p>
          <a:p>
            <a:endParaRPr lang="en-US" u="none" dirty="0"/>
          </a:p>
          <a:p>
            <a:r>
              <a:rPr lang="en-US" u="none" dirty="0"/>
              <a:t>In VBMS at a minimum we should review any recent fiduciary documents, to get an overall picture of the case. Questions you might need to answer include, have there been any correspondence or phone calls from the beneficiary or creditors demonstrating that bills are late or not being paid, or any documents demonstrating a discord with the beneficiary. </a:t>
            </a:r>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20</a:t>
            </a:fld>
            <a:endParaRPr lang="en-US"/>
          </a:p>
        </p:txBody>
      </p:sp>
    </p:spTree>
    <p:extLst>
      <p:ext uri="{BB962C8B-B14F-4D97-AF65-F5344CB8AC3E}">
        <p14:creationId xmlns:p14="http://schemas.microsoft.com/office/powerpoint/2010/main" val="4117776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Understand and utilize unscheduled field examination to assist with an accounting and/or unresponsiveness to VA requests.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Understand how to complete an accounting</a:t>
            </a:r>
          </a:p>
          <a:p>
            <a:r>
              <a:rPr lang="en-US" i="1" dirty="0"/>
              <a:t>Policy Reference(s): FPM 2.C.1.</a:t>
            </a:r>
          </a:p>
          <a:p>
            <a:endParaRPr lang="en-US" dirty="0"/>
          </a:p>
          <a:p>
            <a:r>
              <a:rPr lang="en-US" u="sng" dirty="0"/>
              <a:t>Instructor Notes:</a:t>
            </a:r>
          </a:p>
          <a:p>
            <a:endParaRPr lang="en-US" u="none" dirty="0"/>
          </a:p>
          <a:p>
            <a:r>
              <a:rPr lang="en-US" u="none" dirty="0"/>
              <a:t>More specifically, the review should include the disapproved or delinquent accounting and supporting documentation. During the review of the file the you are also determining what information you must collect during the field examination, what questions to ask and what additional forms might be required to complete the accounting. </a:t>
            </a:r>
          </a:p>
          <a:p>
            <a:endParaRPr lang="en-US" u="none" dirty="0"/>
          </a:p>
          <a:p>
            <a:r>
              <a:rPr lang="en-US" u="none" dirty="0"/>
              <a:t>Also, ensure the fiduciary hub appropriately solicited the accounting, which means at least 2 letters sent to the address of record and one telephone call. The address of record is not just the address listed in BFFS, as part of the review, the Field Examiner must review all systems which include Share and VBMS for any fiduciary address changes that were not appropriately recorded in BFFS. </a:t>
            </a:r>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21</a:t>
            </a:fld>
            <a:endParaRPr lang="en-US"/>
          </a:p>
        </p:txBody>
      </p:sp>
    </p:spTree>
    <p:extLst>
      <p:ext uri="{BB962C8B-B14F-4D97-AF65-F5344CB8AC3E}">
        <p14:creationId xmlns:p14="http://schemas.microsoft.com/office/powerpoint/2010/main" val="1367097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 Understand and utilize unscheduled field examination to assist with an accounting and/or unresponsiveness to VA requests. </a:t>
            </a:r>
          </a:p>
          <a:p>
            <a:r>
              <a:rPr lang="en-US" i="1" dirty="0"/>
              <a:t>Policy Reference(s): FPM 2.C.1. and 2.H.2.</a:t>
            </a:r>
          </a:p>
          <a:p>
            <a:endParaRPr lang="en-US" dirty="0"/>
          </a:p>
          <a:p>
            <a:r>
              <a:rPr lang="en-US" u="sng" dirty="0"/>
              <a:t>Instructor Notes:</a:t>
            </a:r>
          </a:p>
          <a:p>
            <a:endParaRPr lang="en-US" u="none" dirty="0"/>
          </a:p>
          <a:p>
            <a:r>
              <a:rPr lang="en-US" u="none" dirty="0"/>
              <a:t>The field examiner review must be as thorough as possible by reviewing all the systems, the field examination will have all the information available. </a:t>
            </a:r>
          </a:p>
          <a:p>
            <a:pPr lvl="0"/>
            <a:endParaRPr lang="en-US" u="none" dirty="0"/>
          </a:p>
          <a:p>
            <a:pPr lvl="0"/>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22</a:t>
            </a:fld>
            <a:endParaRPr lang="en-US"/>
          </a:p>
        </p:txBody>
      </p:sp>
    </p:spTree>
    <p:extLst>
      <p:ext uri="{BB962C8B-B14F-4D97-AF65-F5344CB8AC3E}">
        <p14:creationId xmlns:p14="http://schemas.microsoft.com/office/powerpoint/2010/main" val="1753930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Understand and utilize unscheduled field examination to assist with an accounting and/or unresponsiveness to VA requests.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Understand how to complete an accounting</a:t>
            </a:r>
          </a:p>
          <a:p>
            <a:r>
              <a:rPr lang="en-US" i="1" dirty="0"/>
              <a:t>Policy Reference(s): FPM 2.C.1.</a:t>
            </a:r>
          </a:p>
          <a:p>
            <a:endParaRPr lang="en-US" dirty="0"/>
          </a:p>
          <a:p>
            <a:r>
              <a:rPr lang="en-US" u="sng" dirty="0"/>
              <a:t>Instructor Notes:</a:t>
            </a:r>
          </a:p>
          <a:p>
            <a:endParaRPr lang="en-US" u="none" dirty="0"/>
          </a:p>
          <a:p>
            <a:r>
              <a:rPr lang="en-US" u="none" dirty="0"/>
              <a:t>By reviewing the 3537a, we know the accounting was unable to be approved based on numerous issues with the accounting submitted. In BFFS we reviewed the initial appointment field examination and the accounting work item. The accounting work item corroborated the information provided on VA Form 21-3537a, the accounting was disapproved for missing bank statements, mathematical inaccuracies, receipt and title for car, and further explanations of some actions by the fiduciary.  </a:t>
            </a:r>
          </a:p>
          <a:p>
            <a:endParaRPr lang="en-US" u="none" dirty="0"/>
          </a:p>
          <a:p>
            <a:r>
              <a:rPr lang="en-US" u="none" dirty="0"/>
              <a:t>A review of Share indicates that the fiduciary’s address is consistent with what is shown in BFFS.</a:t>
            </a:r>
          </a:p>
          <a:p>
            <a:endParaRPr lang="en-US" u="none" dirty="0"/>
          </a:p>
          <a:p>
            <a:r>
              <a:rPr lang="en-US" u="none" dirty="0"/>
              <a:t>VBMS review shows no address changes requested and provides the budget letter, VA Form 21P-4703, the accounting documentation submitted by the fiduciary, and the solicitation of the accounting. Also, review for any other issues with the beneficiary at this point. We need to be sure before we complete a field examination, that we make sure there are no other issues that need to be clarified or reviewed. For example, to we have any information from creditors or the beneficiary that bills are late or not being paid. </a:t>
            </a:r>
          </a:p>
          <a:p>
            <a:endParaRPr lang="en-US" u="none" dirty="0"/>
          </a:p>
          <a:p>
            <a:r>
              <a:rPr lang="en-US" u="none" dirty="0"/>
              <a:t>LCM provided no additional evidence for review. </a:t>
            </a:r>
          </a:p>
          <a:p>
            <a:endParaRPr lang="en-US" u="none" dirty="0"/>
          </a:p>
          <a:p>
            <a:r>
              <a:rPr lang="en-US" u="none" dirty="0"/>
              <a:t>In our case, the fiduciary provided an accounting however all bank statements were not provided, tip count them. In this case the 4706b, states the fiduciary received 12 months of benefits and the accounting period has 12 months therefore we would need at a minimum 12 bank statements however review of the disapproval also indicates that bank statements are required for the savings account. </a:t>
            </a:r>
          </a:p>
          <a:p>
            <a:endParaRPr lang="en-US" u="none" dirty="0"/>
          </a:p>
          <a:p>
            <a:r>
              <a:rPr lang="en-US" u="none" dirty="0"/>
              <a:t>If we further review the bank statements as the LIE cited on the 3537a, we see that the bank statements show cash withdrawals from the VA account, while VA does not specifically state they are not allowed, it is a concern when they occur consistently or are in large sums. We also see that there is at least one insufficient funds event as cited on the 3537a. </a:t>
            </a:r>
          </a:p>
          <a:p>
            <a:endParaRPr lang="en-US" u="none" dirty="0"/>
          </a:p>
          <a:p>
            <a:r>
              <a:rPr lang="en-US" u="none" dirty="0"/>
              <a:t>Reviewing both the 4706b with the bank statements, we also see that the Money Spent (Section 2) does not match what the bank statements show, the LIE did not indicate that information but, in order to clear the accounting, the inconsistency must be addressed. </a:t>
            </a:r>
          </a:p>
        </p:txBody>
      </p:sp>
      <p:sp>
        <p:nvSpPr>
          <p:cNvPr id="4" name="Slide Number Placeholder 3"/>
          <p:cNvSpPr>
            <a:spLocks noGrp="1"/>
          </p:cNvSpPr>
          <p:nvPr>
            <p:ph type="sldNum" sz="quarter" idx="10"/>
          </p:nvPr>
        </p:nvSpPr>
        <p:spPr/>
        <p:txBody>
          <a:bodyPr/>
          <a:lstStyle/>
          <a:p>
            <a:fld id="{8DB40390-A3B2-46B9-9773-DB13838AA237}" type="slidenum">
              <a:rPr lang="en-US" smtClean="0"/>
              <a:t>23</a:t>
            </a:fld>
            <a:endParaRPr lang="en-US"/>
          </a:p>
        </p:txBody>
      </p:sp>
    </p:spTree>
    <p:extLst>
      <p:ext uri="{BB962C8B-B14F-4D97-AF65-F5344CB8AC3E}">
        <p14:creationId xmlns:p14="http://schemas.microsoft.com/office/powerpoint/2010/main" val="1198975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Understand and utilize unscheduled field examination to assist with an accounting and/or unresponsiveness to VA requests. </a:t>
            </a:r>
            <a:endParaRPr lang="en-US" i="1" dirty="0"/>
          </a:p>
          <a:p>
            <a:r>
              <a:rPr lang="en-US" i="1" dirty="0"/>
              <a:t>Policy Reference(s): FPM 2.H.4.</a:t>
            </a:r>
          </a:p>
          <a:p>
            <a:endParaRPr lang="en-US" dirty="0"/>
          </a:p>
          <a:p>
            <a:r>
              <a:rPr lang="en-US" u="sng" dirty="0"/>
              <a:t>Instructor Notes:</a:t>
            </a:r>
          </a:p>
          <a:p>
            <a:endParaRPr lang="en-US" u="none" dirty="0"/>
          </a:p>
          <a:p>
            <a:r>
              <a:rPr lang="en-US" u="none" dirty="0"/>
              <a:t>During the field examination, the field examiner collects any of the requested documents to approve the accounting. Collecting the documents is not the only duty of the field examiner, the documents must be reviewed during the visit also to ensure that as many questions regarding the documents can be asked and answered. </a:t>
            </a:r>
          </a:p>
          <a:p>
            <a:endParaRPr lang="en-US"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24</a:t>
            </a:fld>
            <a:endParaRPr lang="en-US"/>
          </a:p>
        </p:txBody>
      </p:sp>
    </p:spTree>
    <p:extLst>
      <p:ext uri="{BB962C8B-B14F-4D97-AF65-F5344CB8AC3E}">
        <p14:creationId xmlns:p14="http://schemas.microsoft.com/office/powerpoint/2010/main" val="761493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Understand and utilize unscheduled field examination to assist with an accounting and/or unresponsiveness to VA requests. </a:t>
            </a:r>
            <a:endParaRPr lang="en-US" i="1" dirty="0"/>
          </a:p>
          <a:p>
            <a:r>
              <a:rPr lang="en-US" i="1" dirty="0"/>
              <a:t>Policy Reference(s): FPM 2.H.4</a:t>
            </a:r>
          </a:p>
          <a:p>
            <a:endParaRPr lang="en-US" dirty="0"/>
          </a:p>
          <a:p>
            <a:r>
              <a:rPr lang="en-US" u="sng" dirty="0"/>
              <a:t>Instructor Notes:</a:t>
            </a:r>
          </a:p>
          <a:p>
            <a:endParaRPr lang="en-US" u="sng" dirty="0"/>
          </a:p>
          <a:p>
            <a:r>
              <a:rPr lang="en-US" u="none" dirty="0"/>
              <a:t>The field examiner collects additional documentation from the fiduciary during the field examination. </a:t>
            </a:r>
          </a:p>
          <a:p>
            <a:endParaRPr lang="en-US" u="none" dirty="0"/>
          </a:p>
          <a:p>
            <a:r>
              <a:rPr lang="en-US" u="none" dirty="0"/>
              <a:t>The fiduciary provided: </a:t>
            </a:r>
          </a:p>
          <a:p>
            <a:pPr marL="174708" indent="-174708">
              <a:buFont typeface="Arial" panose="020B0604020202020204" pitchFamily="34" charset="0"/>
              <a:buChar char="•"/>
            </a:pPr>
            <a:r>
              <a:rPr lang="en-US" u="none" dirty="0"/>
              <a:t>bank statements from February 1, 2018 through December 31, 2018 for the checking account ending in 4444, and</a:t>
            </a:r>
          </a:p>
          <a:p>
            <a:pPr marL="174708" indent="-174708">
              <a:buFont typeface="Arial" panose="020B0604020202020204" pitchFamily="34" charset="0"/>
              <a:buChar char="•"/>
            </a:pPr>
            <a:r>
              <a:rPr lang="en-US" u="none" dirty="0"/>
              <a:t>Receipt for the purchase of the car. </a:t>
            </a:r>
          </a:p>
          <a:p>
            <a:endParaRPr lang="en-US" u="none" dirty="0"/>
          </a:p>
          <a:p>
            <a:endParaRPr lang="en-US" u="none" dirty="0"/>
          </a:p>
          <a:p>
            <a:endParaRPr lang="en-US"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25</a:t>
            </a:fld>
            <a:endParaRPr lang="en-US"/>
          </a:p>
        </p:txBody>
      </p:sp>
    </p:spTree>
    <p:extLst>
      <p:ext uri="{BB962C8B-B14F-4D97-AF65-F5344CB8AC3E}">
        <p14:creationId xmlns:p14="http://schemas.microsoft.com/office/powerpoint/2010/main" val="1383388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Understand and utilize unscheduled field examination to assist with an accounting and/or unresponsiveness to VA requests. </a:t>
            </a:r>
            <a:endParaRPr lang="en-US" i="1" dirty="0"/>
          </a:p>
          <a:p>
            <a:r>
              <a:rPr lang="en-US" i="1" dirty="0"/>
              <a:t>Policy Reference(s): FPM 2.H.4.</a:t>
            </a:r>
          </a:p>
          <a:p>
            <a:endParaRPr lang="en-US" dirty="0"/>
          </a:p>
          <a:p>
            <a:r>
              <a:rPr lang="en-US" u="sng" dirty="0"/>
              <a:t>Instructor Notes:</a:t>
            </a:r>
          </a:p>
          <a:p>
            <a:endParaRPr lang="en-US" u="sng" dirty="0"/>
          </a:p>
          <a:p>
            <a:r>
              <a:rPr lang="en-US" u="none" dirty="0"/>
              <a:t>Review of the bank statements shows: </a:t>
            </a:r>
          </a:p>
          <a:p>
            <a:endParaRPr lang="en-US" u="none" dirty="0"/>
          </a:p>
          <a:p>
            <a:pPr marL="174708" indent="-174708">
              <a:buFont typeface="Arial" panose="020B0604020202020204" pitchFamily="34" charset="0"/>
              <a:buChar char="•"/>
            </a:pPr>
            <a:r>
              <a:rPr lang="en-US" u="none" dirty="0"/>
              <a:t>Cash and/or ATM withdrawals for every month except, February, March and October, </a:t>
            </a:r>
          </a:p>
          <a:p>
            <a:pPr marL="174708" indent="-174708">
              <a:buFont typeface="Arial" panose="020B0604020202020204" pitchFamily="34" charset="0"/>
              <a:buChar char="•"/>
            </a:pPr>
            <a:r>
              <a:rPr lang="en-US" u="none" dirty="0"/>
              <a:t>Insufficient funds charge in July on a $45 check, and </a:t>
            </a:r>
          </a:p>
          <a:p>
            <a:pPr marL="174708" indent="-174708">
              <a:buFont typeface="Arial" panose="020B0604020202020204" pitchFamily="34" charset="0"/>
              <a:buChar char="•"/>
            </a:pPr>
            <a:r>
              <a:rPr lang="en-US" u="none" dirty="0"/>
              <a:t>Change from Florida Power to Green Energy Electric, when the bill increased by $60 a month. </a:t>
            </a:r>
          </a:p>
          <a:p>
            <a:pPr marL="174708" indent="-174708">
              <a:buFont typeface="Arial" panose="020B0604020202020204" pitchFamily="34" charset="0"/>
              <a:buChar char="•"/>
            </a:pPr>
            <a:endParaRPr lang="en-US" u="none" dirty="0"/>
          </a:p>
          <a:p>
            <a:r>
              <a:rPr lang="en-US" u="none" dirty="0"/>
              <a:t>During the field examination the field examiner must address all of the issues identified in the bank statements, in this case they must request: </a:t>
            </a:r>
          </a:p>
          <a:p>
            <a:endParaRPr lang="en-US" u="none" dirty="0"/>
          </a:p>
          <a:p>
            <a:pPr marL="174708" indent="-174708">
              <a:buFont typeface="Arial" panose="020B0604020202020204" pitchFamily="34" charset="0"/>
              <a:buChar char="•"/>
            </a:pPr>
            <a:r>
              <a:rPr lang="en-US" u="none" dirty="0"/>
              <a:t>Explanation and receipts showing what the cash or ATM withdrawals were used for, and</a:t>
            </a:r>
          </a:p>
          <a:p>
            <a:pPr marL="174708" indent="-174708">
              <a:buFont typeface="Arial" panose="020B0604020202020204" pitchFamily="34" charset="0"/>
              <a:buChar char="•"/>
            </a:pPr>
            <a:r>
              <a:rPr lang="en-US" u="none" dirty="0"/>
              <a:t>Change in power company that increased the bills. </a:t>
            </a:r>
          </a:p>
          <a:p>
            <a:pPr marL="174708" indent="-174708">
              <a:buFont typeface="Arial" panose="020B0604020202020204" pitchFamily="34" charset="0"/>
              <a:buChar char="•"/>
            </a:pPr>
            <a:endParaRPr lang="en-US" u="none" dirty="0"/>
          </a:p>
          <a:p>
            <a:r>
              <a:rPr lang="en-US" u="none" dirty="0"/>
              <a:t>The fiduciary explains that he did not know that cash or ATM use were not acceptable. He indicates that he has no receipts for the use of those funds. Further, the change in power companies was him combining his bill with the Veteran’s so that they could both save money. The Field Examiner then asked for evidence that the Veteran was only paying his portion of the bill or where the fiduciary paid the Veteran for his portion of the bill into the fiduciary account. The fiduciary could not provide evidence of this exchange. </a:t>
            </a:r>
          </a:p>
          <a:p>
            <a:endParaRPr lang="en-US" u="none" dirty="0"/>
          </a:p>
          <a:p>
            <a:r>
              <a:rPr lang="en-US" u="none" dirty="0"/>
              <a:t>The insufficient funds charge was a bank error that he meant to have reversed but has failed to contact the bank to do so. The field examiner explained that he must repay the charge immediately. The fiduciary indicated that he would. </a:t>
            </a:r>
          </a:p>
          <a:p>
            <a:endParaRPr lang="en-US" u="none" dirty="0"/>
          </a:p>
          <a:p>
            <a:endParaRPr lang="en-US" u="none" dirty="0"/>
          </a:p>
          <a:p>
            <a:endParaRPr lang="en-US" u="none" dirty="0"/>
          </a:p>
          <a:p>
            <a:endParaRPr lang="en-US" u="none" dirty="0"/>
          </a:p>
          <a:p>
            <a:pPr marL="174708" indent="-174708">
              <a:buFont typeface="Arial" panose="020B0604020202020204" pitchFamily="34" charset="0"/>
              <a:buChar char="•"/>
            </a:pPr>
            <a:endParaRPr lang="en-US" u="none" dirty="0"/>
          </a:p>
          <a:p>
            <a:endParaRPr lang="en-US" u="none" dirty="0"/>
          </a:p>
          <a:p>
            <a:endParaRPr lang="en-US" u="none" dirty="0"/>
          </a:p>
          <a:p>
            <a:endParaRPr lang="en-US"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26</a:t>
            </a:fld>
            <a:endParaRPr lang="en-US"/>
          </a:p>
        </p:txBody>
      </p:sp>
    </p:spTree>
    <p:extLst>
      <p:ext uri="{BB962C8B-B14F-4D97-AF65-F5344CB8AC3E}">
        <p14:creationId xmlns:p14="http://schemas.microsoft.com/office/powerpoint/2010/main" val="226341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Understand and utilize unscheduled field examination to assist with an accounting and/or unresponsiveness to VA requests. </a:t>
            </a:r>
            <a:endParaRPr lang="en-US" i="1" dirty="0"/>
          </a:p>
          <a:p>
            <a:r>
              <a:rPr lang="en-US" i="1" dirty="0"/>
              <a:t>Policy Reference(s): FPM 2.H.4</a:t>
            </a:r>
          </a:p>
          <a:p>
            <a:endParaRPr lang="en-US" dirty="0"/>
          </a:p>
          <a:p>
            <a:r>
              <a:rPr lang="en-US" u="sng" dirty="0"/>
              <a:t>Instructor Notes:</a:t>
            </a:r>
          </a:p>
          <a:p>
            <a:endParaRPr lang="en-US" u="sng" dirty="0"/>
          </a:p>
          <a:p>
            <a:r>
              <a:rPr lang="en-US" u="none" dirty="0"/>
              <a:t>The fiduciary did provide a receipt that matches the purchase of the car supported by the bank statements. During the initial field examination the Field Examiner recorded the beneficiaries desire for a new car and the fiduciary indicated he would purchase a car. However, the title to the car was not produced. </a:t>
            </a:r>
          </a:p>
          <a:p>
            <a:endParaRPr lang="en-US" u="none" dirty="0"/>
          </a:p>
          <a:p>
            <a:r>
              <a:rPr lang="en-US" u="none" dirty="0"/>
              <a:t>During the field examination the fiduciary records were presented in a haphazard manner and he had to search for the additional information as requested. He continued to look through the piles of papers for the car title but was unable to present it before the field examiner left. </a:t>
            </a:r>
          </a:p>
          <a:p>
            <a:endParaRPr lang="en-US" u="none" dirty="0"/>
          </a:p>
          <a:p>
            <a:r>
              <a:rPr lang="en-US" u="none" dirty="0"/>
              <a:t>After reviewing the bank statements and car information, the field examiner then began to go over the VA Form 21-4706b, the field examiner brought an additional form with them to assist in completing the accounting submission. The main areas of concern are the unmatching expenses and bank statements and assets and funds under management not matching. </a:t>
            </a:r>
          </a:p>
          <a:p>
            <a:endParaRPr lang="en-US" u="none" dirty="0"/>
          </a:p>
          <a:p>
            <a:r>
              <a:rPr lang="en-US" u="none" dirty="0"/>
              <a:t>Based on the information that the cash and ATM withdrawals the field examiner knows that there will not be enough evidence to support submitting a corrected VA Form 21-4706b, so the field examiner can determine to not assist in the completion of a new 21-4706b. </a:t>
            </a:r>
          </a:p>
          <a:p>
            <a:endParaRPr lang="en-US" u="none" dirty="0"/>
          </a:p>
          <a:p>
            <a:endParaRPr lang="en-US" u="none" dirty="0"/>
          </a:p>
          <a:p>
            <a:endParaRPr lang="en-US"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27</a:t>
            </a:fld>
            <a:endParaRPr lang="en-US"/>
          </a:p>
        </p:txBody>
      </p:sp>
    </p:spTree>
    <p:extLst>
      <p:ext uri="{BB962C8B-B14F-4D97-AF65-F5344CB8AC3E}">
        <p14:creationId xmlns:p14="http://schemas.microsoft.com/office/powerpoint/2010/main" val="2129685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Understand and utilize unscheduled field examination to assist with an accounting and/or unresponsiveness to VA requests. </a:t>
            </a:r>
            <a:endParaRPr lang="en-US" i="1" dirty="0"/>
          </a:p>
          <a:p>
            <a:r>
              <a:rPr lang="en-US" i="1" dirty="0"/>
              <a:t>Policy Reference(s): FPM 2.H.4</a:t>
            </a:r>
          </a:p>
          <a:p>
            <a:endParaRPr lang="en-US" dirty="0"/>
          </a:p>
          <a:p>
            <a:r>
              <a:rPr lang="en-US" u="sng" dirty="0"/>
              <a:t>Instructor Notes:</a:t>
            </a:r>
          </a:p>
          <a:p>
            <a:endParaRPr lang="en-US" u="none" dirty="0"/>
          </a:p>
          <a:p>
            <a:r>
              <a:rPr lang="en-US" u="none" dirty="0"/>
              <a:t>Based on the information that the cash and ATM withdrawals the field examiner knows that there will not be enough evidence to support submitting a corrected VA Form 21-4706b, so the field examiner can determine to not assist in the completion of a new 21-4706b.  However, if the field examiner intends to leave the fiduciary in place an approvable accounting must be submitted. </a:t>
            </a:r>
          </a:p>
          <a:p>
            <a:endParaRPr lang="en-US" u="none" dirty="0"/>
          </a:p>
          <a:p>
            <a:r>
              <a:rPr lang="en-US" u="none" dirty="0"/>
              <a:t>We will go through completing the accounting today, however, the accounting that will be submitted will not be approvable based on the lack of bank statements for the savings account and the cash withdrawals. </a:t>
            </a:r>
          </a:p>
          <a:p>
            <a:endParaRPr lang="en-US" u="none" dirty="0"/>
          </a:p>
          <a:p>
            <a:endParaRPr lang="en-US" u="none" dirty="0"/>
          </a:p>
          <a:p>
            <a:endParaRPr lang="en-US" u="none" dirty="0"/>
          </a:p>
          <a:p>
            <a:endParaRPr lang="en-US"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28</a:t>
            </a:fld>
            <a:endParaRPr lang="en-US"/>
          </a:p>
        </p:txBody>
      </p:sp>
    </p:spTree>
    <p:extLst>
      <p:ext uri="{BB962C8B-B14F-4D97-AF65-F5344CB8AC3E}">
        <p14:creationId xmlns:p14="http://schemas.microsoft.com/office/powerpoint/2010/main" val="1909639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Section 1 consist of all monies received by the fiduciary for the beneficiary. </a:t>
            </a:r>
          </a:p>
          <a:p>
            <a:endParaRPr lang="en-US" u="none" dirty="0"/>
          </a:p>
          <a:p>
            <a:r>
              <a:rPr lang="en-US" u="none" dirty="0"/>
              <a:t>Total Estate at the beginning of the period is based on the previous accounting period ending amount, however if this is a first accounting, the beginning balance is zero. </a:t>
            </a:r>
          </a:p>
          <a:p>
            <a:endParaRPr lang="en-US" u="none" dirty="0"/>
          </a:p>
          <a:p>
            <a:r>
              <a:rPr lang="en-US" u="none" dirty="0"/>
              <a:t>Amount received from VA will record the number of payments received by the fiduciary, and the monthly amount. Typically this will be 12 months total of VA benefits however, it might not necessarily be the same amount of VA payments, so you will need to count of the number of payments for each monthly amount. </a:t>
            </a:r>
          </a:p>
          <a:p>
            <a:endParaRPr lang="en-US" u="none" dirty="0"/>
          </a:p>
          <a:p>
            <a:r>
              <a:rPr lang="en-US" u="none" dirty="0"/>
              <a:t>Amount received from Social Security will only be recorded if the fiduciary also manages the social security or they go into the same account. The manner of recording these payments is the same as recording the VA amounts. </a:t>
            </a:r>
          </a:p>
          <a:p>
            <a:endParaRPr lang="en-US" u="none" dirty="0"/>
          </a:p>
          <a:p>
            <a:r>
              <a:rPr lang="en-US" u="none" dirty="0"/>
              <a:t>Interest earned on deposits is any interest during the accounting period received from the bank on the account controlled by the fiduciary. </a:t>
            </a:r>
          </a:p>
          <a:p>
            <a:endParaRPr lang="en-US" u="none" dirty="0"/>
          </a:p>
          <a:p>
            <a:r>
              <a:rPr lang="en-US" u="none" dirty="0"/>
              <a:t>Amount received from other sources, any other funds received from any source. </a:t>
            </a:r>
          </a:p>
          <a:p>
            <a:endParaRPr lang="en-US" u="none" dirty="0"/>
          </a:p>
          <a:p>
            <a:r>
              <a:rPr lang="en-US" u="none" dirty="0"/>
              <a:t>Total Received is the total amount of monies coming into the fiduciary account, all of the totals in the Amount column, are adding to get this total.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29</a:t>
            </a:fld>
            <a:endParaRPr lang="en-US"/>
          </a:p>
        </p:txBody>
      </p:sp>
    </p:spTree>
    <p:extLst>
      <p:ext uri="{BB962C8B-B14F-4D97-AF65-F5344CB8AC3E}">
        <p14:creationId xmlns:p14="http://schemas.microsoft.com/office/powerpoint/2010/main" val="179799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endParaRPr lang="en-US" u="none" dirty="0"/>
          </a:p>
          <a:p>
            <a:endParaRPr lang="en-US" u="sng" dirty="0"/>
          </a:p>
          <a:p>
            <a:r>
              <a:rPr lang="en-US" dirty="0"/>
              <a:t>These</a:t>
            </a:r>
            <a:r>
              <a:rPr lang="en-US" baseline="0" dirty="0"/>
              <a:t> are the relevant references pertaining to this course:</a:t>
            </a:r>
          </a:p>
          <a:p>
            <a:endParaRPr lang="en-US" dirty="0"/>
          </a:p>
          <a:p>
            <a:r>
              <a:rPr lang="en-US" dirty="0"/>
              <a:t>38 C.F.R. Part 13, Fiduciary Activities</a:t>
            </a:r>
          </a:p>
          <a:p>
            <a:r>
              <a:rPr lang="en-US" dirty="0"/>
              <a:t>Fiduciary Program Manual, Chapter 2 Field Examinations</a:t>
            </a:r>
          </a:p>
          <a:p>
            <a:r>
              <a:rPr lang="en-US" dirty="0"/>
              <a:t>Fiduciary Program Manual, Chapter 3 Account Audits</a:t>
            </a:r>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3</a:t>
            </a:fld>
            <a:endParaRPr lang="en-US"/>
          </a:p>
        </p:txBody>
      </p:sp>
    </p:spTree>
    <p:extLst>
      <p:ext uri="{BB962C8B-B14F-4D97-AF65-F5344CB8AC3E}">
        <p14:creationId xmlns:p14="http://schemas.microsoft.com/office/powerpoint/2010/main" val="2945977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Section 1 consist of all monies received by the fiduciary for the beneficiary. </a:t>
            </a:r>
          </a:p>
          <a:p>
            <a:endParaRPr lang="en-US" u="none" dirty="0"/>
          </a:p>
          <a:p>
            <a:r>
              <a:rPr lang="en-US" u="none" dirty="0"/>
              <a:t>Total Estate at the beginning of the period is Zero in this case, as this is the first accounting. </a:t>
            </a:r>
          </a:p>
          <a:p>
            <a:endParaRPr lang="en-US" u="none" dirty="0"/>
          </a:p>
          <a:p>
            <a:r>
              <a:rPr lang="en-US" u="none" dirty="0"/>
              <a:t>Amount received from VA for this accounting consists of 1 payment of $29,540 which represents the retroactive payment received and 12 months at $2,816 which is the monthly VA payment made. The Field Examiner viewed the last month bank statement online to verify the January 2019 payments. </a:t>
            </a:r>
          </a:p>
          <a:p>
            <a:endParaRPr lang="en-US" u="none" dirty="0"/>
          </a:p>
          <a:p>
            <a:r>
              <a:rPr lang="en-US" u="none" dirty="0"/>
              <a:t>Amount received from Social Security in this case is 12 months at $1,100 as the fiduciary is the representative payee for Social Security also.  The Field Examiner viewed January 2019 bank statement online during the field examination to verify the last payment.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30</a:t>
            </a:fld>
            <a:endParaRPr lang="en-US"/>
          </a:p>
        </p:txBody>
      </p:sp>
    </p:spTree>
    <p:extLst>
      <p:ext uri="{BB962C8B-B14F-4D97-AF65-F5344CB8AC3E}">
        <p14:creationId xmlns:p14="http://schemas.microsoft.com/office/powerpoint/2010/main" val="604326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Section 1 consist of all monies received by the fiduciary for the beneficiary. </a:t>
            </a:r>
          </a:p>
          <a:p>
            <a:endParaRPr lang="en-US" u="none" dirty="0"/>
          </a:p>
          <a:p>
            <a:r>
              <a:rPr lang="en-US" u="none" dirty="0"/>
              <a:t>Interest earned on deposits review of the bank statements do not show any interest earned however, we do not have the savings account statements. </a:t>
            </a:r>
          </a:p>
          <a:p>
            <a:endParaRPr lang="en-US" u="none" dirty="0"/>
          </a:p>
          <a:p>
            <a:r>
              <a:rPr lang="en-US" u="none" dirty="0"/>
              <a:t>Amount received from other sources, the fiduciary used $100 of his funds to open the VA account therefore, this is considered funds received from other sources. </a:t>
            </a:r>
          </a:p>
          <a:p>
            <a:endParaRPr lang="en-US" u="none" dirty="0"/>
          </a:p>
          <a:p>
            <a:r>
              <a:rPr lang="en-US" u="none" dirty="0"/>
              <a:t>Total received is adding all of the totals from 1A- 1H, which in this case is $76, 632.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31</a:t>
            </a:fld>
            <a:endParaRPr lang="en-US"/>
          </a:p>
        </p:txBody>
      </p:sp>
    </p:spTree>
    <p:extLst>
      <p:ext uri="{BB962C8B-B14F-4D97-AF65-F5344CB8AC3E}">
        <p14:creationId xmlns:p14="http://schemas.microsoft.com/office/powerpoint/2010/main" val="4024115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Section 2 consists of all expenses by the fiduciary for the beneficiary. </a:t>
            </a:r>
          </a:p>
          <a:p>
            <a:endParaRPr lang="en-US" u="none" dirty="0"/>
          </a:p>
          <a:p>
            <a:r>
              <a:rPr lang="en-US" u="none" dirty="0"/>
              <a:t>Room and Board/Rent represents the number of months and monthly amount paid for the cost of room and board or rent. </a:t>
            </a:r>
          </a:p>
          <a:p>
            <a:endParaRPr lang="en-US" u="none" dirty="0"/>
          </a:p>
          <a:p>
            <a:r>
              <a:rPr lang="en-US" u="none" dirty="0"/>
              <a:t>Clothing are any payments made for the cost of clothing annual, you can go through the bank statements to determine this amount, which would be difficult to do in some instances, therefore this information does not have to be itemized. </a:t>
            </a:r>
          </a:p>
          <a:p>
            <a:endParaRPr lang="en-US" u="none" dirty="0"/>
          </a:p>
          <a:p>
            <a:r>
              <a:rPr lang="en-US" u="none" dirty="0"/>
              <a:t>Entertainment represents any money paid for the amusement of the beneficiary, this is also a category that is sometimes hard to itemize and therefore can be recorded in the other area. </a:t>
            </a:r>
          </a:p>
          <a:p>
            <a:endParaRPr lang="en-US" u="none" dirty="0"/>
          </a:p>
          <a:p>
            <a:r>
              <a:rPr lang="en-US" u="none" dirty="0"/>
              <a:t>Personal use are the funds paid to the beneficiary directly for their use as needed on whatever they want, this line records number of months and monthly amount. </a:t>
            </a:r>
          </a:p>
          <a:p>
            <a:endParaRPr lang="en-US"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32</a:t>
            </a:fld>
            <a:endParaRPr lang="en-US"/>
          </a:p>
        </p:txBody>
      </p:sp>
    </p:spTree>
    <p:extLst>
      <p:ext uri="{BB962C8B-B14F-4D97-AF65-F5344CB8AC3E}">
        <p14:creationId xmlns:p14="http://schemas.microsoft.com/office/powerpoint/2010/main" val="468039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i="1"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Section 1 consist of all monies received by the fiduciary for the beneficiary. </a:t>
            </a:r>
          </a:p>
          <a:p>
            <a:endParaRPr lang="en-US" u="none" dirty="0"/>
          </a:p>
          <a:p>
            <a:r>
              <a:rPr lang="en-US" u="none" dirty="0"/>
              <a:t>Dependent support represents regular payments with number of payments and monthly amounts paid for the support of the dependents, this could consist of alimony or child support. </a:t>
            </a:r>
          </a:p>
          <a:p>
            <a:endParaRPr lang="en-US" u="none" dirty="0"/>
          </a:p>
          <a:p>
            <a:r>
              <a:rPr lang="en-US" u="none" dirty="0"/>
              <a:t>Fiduciary Fee are any fees approved by VA to be taken by the fiduciary. Remember a maximum of 4% monthly may be taken on VA approved fees. </a:t>
            </a:r>
          </a:p>
          <a:p>
            <a:endParaRPr lang="en-US" u="none" dirty="0"/>
          </a:p>
          <a:p>
            <a:r>
              <a:rPr lang="en-US" u="none" dirty="0"/>
              <a:t>Starting at line G, the blank lines are for any other expenses that cannot be categorized in the previously designated spots. If the lines are not enough space, the fiduciary may continue to add lines in are 5 Remarks.  Due to the limited space for the lines, the fiduciary could group expenses, for example, utilities can be grouped together which would represent, water, electricity, natural gas, cable, and any other utility expense. However, if things are grouped it would be best if the fiduciary also described the grouping in the remarks section. </a:t>
            </a:r>
          </a:p>
          <a:p>
            <a:endParaRPr lang="en-US" u="none" dirty="0"/>
          </a:p>
          <a:p>
            <a:r>
              <a:rPr lang="en-US" u="none" dirty="0"/>
              <a:t>Line M is the total amount spent therefore add all of the amounts in the amount column to determine the total.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33</a:t>
            </a:fld>
            <a:endParaRPr lang="en-US"/>
          </a:p>
        </p:txBody>
      </p:sp>
    </p:spTree>
    <p:extLst>
      <p:ext uri="{BB962C8B-B14F-4D97-AF65-F5344CB8AC3E}">
        <p14:creationId xmlns:p14="http://schemas.microsoft.com/office/powerpoint/2010/main" val="3492554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Section 2 consists of all expenses by the fiduciary for the beneficiary. </a:t>
            </a:r>
          </a:p>
          <a:p>
            <a:endParaRPr lang="en-US" u="none" dirty="0"/>
          </a:p>
          <a:p>
            <a:r>
              <a:rPr lang="en-US" u="none" dirty="0"/>
              <a:t>Room and Board/Rent for this case is 12 months of rent at $800. </a:t>
            </a:r>
          </a:p>
          <a:p>
            <a:endParaRPr lang="en-US" u="none" dirty="0"/>
          </a:p>
          <a:p>
            <a:r>
              <a:rPr lang="en-US" u="none" dirty="0"/>
              <a:t>Clothing and Entertainment in this instance cannot be itemized as the fiduciary does not have any receipts for these and really does not know if any funds were spent directly on these things. </a:t>
            </a:r>
          </a:p>
          <a:p>
            <a:endParaRPr lang="en-US" u="none" dirty="0"/>
          </a:p>
          <a:p>
            <a:r>
              <a:rPr lang="en-US" u="none" dirty="0"/>
              <a:t>Personal use is 12 months at $400. </a:t>
            </a:r>
          </a:p>
          <a:p>
            <a:endParaRPr lang="en-US" u="none" dirty="0"/>
          </a:p>
          <a:p>
            <a:r>
              <a:rPr lang="en-US" u="none" dirty="0"/>
              <a:t>The field examiner looked at the online bank statement for January 2019.</a:t>
            </a:r>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34</a:t>
            </a:fld>
            <a:endParaRPr lang="en-US"/>
          </a:p>
        </p:txBody>
      </p:sp>
    </p:spTree>
    <p:extLst>
      <p:ext uri="{BB962C8B-B14F-4D97-AF65-F5344CB8AC3E}">
        <p14:creationId xmlns:p14="http://schemas.microsoft.com/office/powerpoint/2010/main" val="3942588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Section 1 consist of all monies received by the fiduciary for the beneficiary. </a:t>
            </a:r>
          </a:p>
          <a:p>
            <a:endParaRPr lang="en-US" u="none" dirty="0"/>
          </a:p>
          <a:p>
            <a:r>
              <a:rPr lang="en-US" u="none" dirty="0"/>
              <a:t>Dependent support the fiduciary pays no direct expenses for dependents. </a:t>
            </a:r>
          </a:p>
          <a:p>
            <a:endParaRPr lang="en-US" u="none" dirty="0"/>
          </a:p>
          <a:p>
            <a:r>
              <a:rPr lang="en-US" u="none" dirty="0"/>
              <a:t>Fiduciary Fee in this case a 4% monthly fee is approved however, the fiduciary did not take that amount, instead we add up the amount displayed in the bank statements, which is less than the 4% monthly at $112.16 equaling  $1,345.92 annually. </a:t>
            </a:r>
          </a:p>
          <a:p>
            <a:endParaRPr lang="en-US" u="none" dirty="0"/>
          </a:p>
          <a:p>
            <a:r>
              <a:rPr lang="en-US" u="none" dirty="0"/>
              <a:t>The other category will be any other expenses paid. For John Fiduciary, this is groceries and Wal-Mart at $3,965, Utilities (which includes electricity, telephone, and water $3,480, Car $26,429.36, Cash withdrawals $3,866, and Insufficient funds $190. We have to include the amount in cash withdrawals and insufficient fees to ensure the accounting balances. </a:t>
            </a:r>
          </a:p>
          <a:p>
            <a:endParaRPr lang="en-US" u="none" dirty="0"/>
          </a:p>
          <a:p>
            <a:r>
              <a:rPr lang="en-US" u="none" dirty="0">
                <a:highlight>
                  <a:srgbClr val="FFFF00"/>
                </a:highlight>
              </a:rPr>
              <a:t>Line M is the total amount spent therefore add all of the amounts in the amount column to determine the total.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35</a:t>
            </a:fld>
            <a:endParaRPr lang="en-US"/>
          </a:p>
        </p:txBody>
      </p:sp>
    </p:spTree>
    <p:extLst>
      <p:ext uri="{BB962C8B-B14F-4D97-AF65-F5344CB8AC3E}">
        <p14:creationId xmlns:p14="http://schemas.microsoft.com/office/powerpoint/2010/main" val="778549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To determine the total funds under management at the end of the account period, Line 2M Total Spent is subtracted from Line 1I which is total received. This amount should equal the Total Assets in Section 4.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36</a:t>
            </a:fld>
            <a:endParaRPr lang="en-US"/>
          </a:p>
        </p:txBody>
      </p:sp>
    </p:spTree>
    <p:extLst>
      <p:ext uri="{BB962C8B-B14F-4D97-AF65-F5344CB8AC3E}">
        <p14:creationId xmlns:p14="http://schemas.microsoft.com/office/powerpoint/2010/main" val="3106250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To determine the total funds under management at the end of the account period, Line 2M Total Spent $53,676.28 is subtracted from Line 1I $76,632 which is total received. Section 3 Total equals $22,055.72.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37</a:t>
            </a:fld>
            <a:endParaRPr lang="en-US"/>
          </a:p>
        </p:txBody>
      </p:sp>
    </p:spTree>
    <p:extLst>
      <p:ext uri="{BB962C8B-B14F-4D97-AF65-F5344CB8AC3E}">
        <p14:creationId xmlns:p14="http://schemas.microsoft.com/office/powerpoint/2010/main" val="3059290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Section 4 Covers all assets at the end of the accounting period. </a:t>
            </a:r>
          </a:p>
          <a:p>
            <a:endParaRPr lang="en-US" u="none" dirty="0"/>
          </a:p>
          <a:p>
            <a:r>
              <a:rPr lang="en-US" u="none" dirty="0"/>
              <a:t>The total amount in the checking and savings accounts should equal the last bank statement balance at the end of the accounting period. </a:t>
            </a:r>
          </a:p>
          <a:p>
            <a:endParaRPr lang="en-US" u="none" dirty="0"/>
          </a:p>
          <a:p>
            <a:r>
              <a:rPr lang="en-US" u="none" dirty="0"/>
              <a:t>The total amount of Certificates of Deposit in most cases is zero, unless the fiduciary has CDs, which are legacy as the treasury no longer issues custodial CDs. </a:t>
            </a:r>
          </a:p>
          <a:p>
            <a:endParaRPr lang="en-US" u="none" dirty="0"/>
          </a:p>
          <a:p>
            <a:r>
              <a:rPr lang="en-US" u="none" dirty="0"/>
              <a:t>Total purchase price of any savings bonds, is for any bonds that are listed on the back of the accounting. This is another instances in most cases will be zero. The next two questions pertain to the savings bonds. Determining if any were bought or cashed in during this period which are answered with yes or no responses. </a:t>
            </a:r>
          </a:p>
          <a:p>
            <a:endParaRPr lang="en-US" u="none" dirty="0"/>
          </a:p>
          <a:p>
            <a:r>
              <a:rPr lang="en-US" u="none" dirty="0"/>
              <a:t>The last area is other, the other consists of pending checks that have not cleared and any other thing that could affect the overall total of assets. </a:t>
            </a:r>
          </a:p>
          <a:p>
            <a:endParaRPr lang="en-US"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38</a:t>
            </a:fld>
            <a:endParaRPr lang="en-US"/>
          </a:p>
        </p:txBody>
      </p:sp>
    </p:spTree>
    <p:extLst>
      <p:ext uri="{BB962C8B-B14F-4D97-AF65-F5344CB8AC3E}">
        <p14:creationId xmlns:p14="http://schemas.microsoft.com/office/powerpoint/2010/main" val="1488298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Section 4 Covers all assets at the end of the accounting period. </a:t>
            </a:r>
          </a:p>
          <a:p>
            <a:endParaRPr lang="en-US" u="none" dirty="0"/>
          </a:p>
          <a:p>
            <a:r>
              <a:rPr lang="en-US" u="none" dirty="0"/>
              <a:t>The total amount in the checking $17,507.74 and savings $2,000 accounts. </a:t>
            </a:r>
          </a:p>
          <a:p>
            <a:endParaRPr lang="en-US" u="none" dirty="0"/>
          </a:p>
          <a:p>
            <a:r>
              <a:rPr lang="en-US" u="none" dirty="0"/>
              <a:t>The total amount of Certificates of Deposit is zero, unless the fiduciary did not purchase any CDs</a:t>
            </a:r>
          </a:p>
          <a:p>
            <a:endParaRPr lang="en-US" u="none" dirty="0"/>
          </a:p>
          <a:p>
            <a:r>
              <a:rPr lang="en-US" u="none" dirty="0"/>
              <a:t>Total purchase price of any savings bonds is zero. </a:t>
            </a:r>
          </a:p>
          <a:p>
            <a:endParaRPr lang="en-US" u="none" dirty="0"/>
          </a:p>
          <a:p>
            <a:r>
              <a:rPr lang="en-US" u="none" dirty="0"/>
              <a:t>The last area is other, the other consists of pending checks that have not cleared and any other thing that could affect the overall total of assets. </a:t>
            </a:r>
          </a:p>
          <a:p>
            <a:endParaRPr lang="en-US" u="none" dirty="0"/>
          </a:p>
          <a:p>
            <a:r>
              <a:rPr lang="en-US" u="none" dirty="0"/>
              <a:t>To verify both the savings account ending balance of checking account the field examiner viewed online bank statement. However, this is not actually sufficient to produce an approvable accounting. </a:t>
            </a:r>
          </a:p>
          <a:p>
            <a:endParaRPr lang="en-US"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39</a:t>
            </a:fld>
            <a:endParaRPr lang="en-US"/>
          </a:p>
        </p:txBody>
      </p:sp>
    </p:spTree>
    <p:extLst>
      <p:ext uri="{BB962C8B-B14F-4D97-AF65-F5344CB8AC3E}">
        <p14:creationId xmlns:p14="http://schemas.microsoft.com/office/powerpoint/2010/main" val="126613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 Understand how to complete an accounting</a:t>
            </a:r>
          </a:p>
          <a:p>
            <a:r>
              <a:rPr lang="en-US" i="1" dirty="0"/>
              <a:t>Policy Reference(s): </a:t>
            </a:r>
          </a:p>
          <a:p>
            <a:endParaRPr lang="en-US" dirty="0"/>
          </a:p>
          <a:p>
            <a:r>
              <a:rPr lang="en-US" u="sng" dirty="0"/>
              <a:t>Instructor Notes:</a:t>
            </a:r>
          </a:p>
          <a:p>
            <a:endParaRPr lang="en-US" u="sng" dirty="0"/>
          </a:p>
          <a:p>
            <a:r>
              <a:rPr lang="en-US" u="none" dirty="0"/>
              <a:t>P&amp;F Service several years ago created </a:t>
            </a:r>
            <a:r>
              <a:rPr lang="en-US" u="none" dirty="0" err="1"/>
              <a:t>PowToons</a:t>
            </a:r>
            <a:r>
              <a:rPr lang="en-US" u="none" dirty="0"/>
              <a:t> that are on the external fiduciary website for fiduciaries to assist with completing annual accountings. This give a description of how to complete the accounting and the supporting evidence for an annual accounting. </a:t>
            </a:r>
          </a:p>
        </p:txBody>
      </p:sp>
      <p:sp>
        <p:nvSpPr>
          <p:cNvPr id="4" name="Slide Number Placeholder 3"/>
          <p:cNvSpPr>
            <a:spLocks noGrp="1"/>
          </p:cNvSpPr>
          <p:nvPr>
            <p:ph type="sldNum" sz="quarter" idx="10"/>
          </p:nvPr>
        </p:nvSpPr>
        <p:spPr/>
        <p:txBody>
          <a:bodyPr/>
          <a:lstStyle/>
          <a:p>
            <a:fld id="{8DB40390-A3B2-46B9-9773-DB13838AA237}" type="slidenum">
              <a:rPr lang="en-US" smtClean="0"/>
              <a:t>4</a:t>
            </a:fld>
            <a:endParaRPr lang="en-US"/>
          </a:p>
        </p:txBody>
      </p:sp>
    </p:spTree>
    <p:extLst>
      <p:ext uri="{BB962C8B-B14F-4D97-AF65-F5344CB8AC3E}">
        <p14:creationId xmlns:p14="http://schemas.microsoft.com/office/powerpoint/2010/main" val="1500190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how to complete an accounting</a:t>
            </a:r>
            <a:endParaRPr lang="en-US" i="1" dirty="0"/>
          </a:p>
          <a:p>
            <a:r>
              <a:rPr lang="en-US" i="1" dirty="0"/>
              <a:t>Policy Reference(s): FPM 3.B.2.</a:t>
            </a:r>
          </a:p>
          <a:p>
            <a:endParaRPr lang="en-US" dirty="0"/>
          </a:p>
          <a:p>
            <a:r>
              <a:rPr lang="en-US" u="sng" dirty="0"/>
              <a:t>Instructor Notes:</a:t>
            </a:r>
          </a:p>
          <a:p>
            <a:endParaRPr lang="en-US" u="none" dirty="0"/>
          </a:p>
          <a:p>
            <a:r>
              <a:rPr lang="en-US" u="none" dirty="0"/>
              <a:t>To determine the Total Assets add the amounts in the Amount Column, this response must equal item 3.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40</a:t>
            </a:fld>
            <a:endParaRPr lang="en-US"/>
          </a:p>
        </p:txBody>
      </p:sp>
    </p:spTree>
    <p:extLst>
      <p:ext uri="{BB962C8B-B14F-4D97-AF65-F5344CB8AC3E}">
        <p14:creationId xmlns:p14="http://schemas.microsoft.com/office/powerpoint/2010/main" val="2898009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how to complete an accounting</a:t>
            </a:r>
          </a:p>
          <a:p>
            <a:r>
              <a:rPr lang="en-US" i="1" dirty="0"/>
              <a:t>Policy Reference(s): FPM 3.B.2.</a:t>
            </a:r>
          </a:p>
          <a:p>
            <a:endParaRPr lang="en-US" dirty="0"/>
          </a:p>
          <a:p>
            <a:r>
              <a:rPr lang="en-US" u="sng" dirty="0"/>
              <a:t>Instructor Notes:</a:t>
            </a:r>
          </a:p>
          <a:p>
            <a:endParaRPr lang="en-US" u="none" dirty="0"/>
          </a:p>
          <a:p>
            <a:r>
              <a:rPr lang="en-US" u="none" dirty="0"/>
              <a:t>To determine the Total Assets add the amounts in the Amount Column, this response must equal item 3. </a:t>
            </a:r>
          </a:p>
          <a:p>
            <a:endParaRPr lang="en-US" u="none" dirty="0"/>
          </a:p>
          <a:p>
            <a:r>
              <a:rPr lang="en-US" u="none" dirty="0"/>
              <a:t>The total is $19,505.74, which does not equal the total from 3 at $22,955.72, however we do not expect it to be equal as we do not have the final bank statement, we do not have the checking statements and we do not know if any of the Social Security Funds were spent for things.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41</a:t>
            </a:fld>
            <a:endParaRPr lang="en-US"/>
          </a:p>
        </p:txBody>
      </p:sp>
    </p:spTree>
    <p:extLst>
      <p:ext uri="{BB962C8B-B14F-4D97-AF65-F5344CB8AC3E}">
        <p14:creationId xmlns:p14="http://schemas.microsoft.com/office/powerpoint/2010/main" val="2958713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a:t>
            </a:r>
          </a:p>
          <a:p>
            <a:r>
              <a:rPr lang="en-US" i="1" dirty="0"/>
              <a:t>Policy Reference(s): FPM 3.F.1.b, 3.D.6., 2.D.4.c., 2.D.6.a., 2.D.6.b.</a:t>
            </a:r>
          </a:p>
          <a:p>
            <a:endParaRPr lang="en-US" dirty="0"/>
          </a:p>
          <a:p>
            <a:r>
              <a:rPr lang="en-US" u="sng" dirty="0"/>
              <a:t>Instructor Notes:</a:t>
            </a:r>
          </a:p>
          <a:p>
            <a:endParaRPr lang="en-US" u="none" dirty="0"/>
          </a:p>
          <a:p>
            <a:r>
              <a:rPr lang="en-US" u="none" dirty="0"/>
              <a:t>By the end of the field examination the field examiner must know whether the case should be referred for a misuse allegation based on the evidence collected and if the fiduciary can remain in place. </a:t>
            </a:r>
          </a:p>
          <a:p>
            <a:endParaRPr lang="en-US" u="none" dirty="0"/>
          </a:p>
          <a:p>
            <a:r>
              <a:rPr lang="en-US" u="none" dirty="0"/>
              <a:t>When the fiduciary cannot account for all of the funds and lacks corroborating evidence as to the fund usage then a misuse referral must be made. Further, in any instances when an accounting, that is most likely approvable cannot be obtained the fiduciary must be replaced as they cannot meet the basic responsibility of being a fiduciary. </a:t>
            </a:r>
          </a:p>
          <a:p>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42</a:t>
            </a:fld>
            <a:endParaRPr lang="en-US"/>
          </a:p>
        </p:txBody>
      </p:sp>
    </p:spTree>
    <p:extLst>
      <p:ext uri="{BB962C8B-B14F-4D97-AF65-F5344CB8AC3E}">
        <p14:creationId xmlns:p14="http://schemas.microsoft.com/office/powerpoint/2010/main" val="1378652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sz="1200" kern="1200" dirty="0">
                <a:solidFill>
                  <a:schemeClr val="tx1"/>
                </a:solidFill>
                <a:effectLst/>
                <a:latin typeface="+mn-lt"/>
                <a:ea typeface="+mn-ea"/>
                <a:cs typeface="+mn-cs"/>
              </a:rPr>
              <a:t>Understand and utilize unscheduled field examination to assist with an accounting and/or unresponsiveness to VA requests. </a:t>
            </a:r>
            <a:endParaRPr lang="en-US" i="1" dirty="0"/>
          </a:p>
          <a:p>
            <a:r>
              <a:rPr lang="en-US" i="1" dirty="0"/>
              <a:t>Policy Reference(s): FPM 3.F.1.b, 3.D.6., 2.D.4.c., 2.D.6.a., 2.D.6.b.</a:t>
            </a:r>
          </a:p>
          <a:p>
            <a:endParaRPr lang="en-US" dirty="0"/>
          </a:p>
          <a:p>
            <a:r>
              <a:rPr lang="en-US" u="sng" dirty="0"/>
              <a:t>Instructor Notes:</a:t>
            </a:r>
          </a:p>
          <a:p>
            <a:endParaRPr lang="en-US" u="none" dirty="0"/>
          </a:p>
          <a:p>
            <a:endParaRPr lang="en-US" u="none" dirty="0"/>
          </a:p>
          <a:p>
            <a:r>
              <a:rPr lang="en-US" u="none" dirty="0"/>
              <a:t>In our case scenario the facts of the case are, the fiduciary did not provide :</a:t>
            </a:r>
          </a:p>
          <a:p>
            <a:pPr marL="174708" indent="-174708">
              <a:buFont typeface="Arial" panose="020B0604020202020204" pitchFamily="34" charset="0"/>
              <a:buChar char="•"/>
            </a:pPr>
            <a:r>
              <a:rPr lang="en-US" u="none" dirty="0"/>
              <a:t>an approvable accounting, </a:t>
            </a:r>
          </a:p>
          <a:p>
            <a:pPr marL="174708" indent="-174708">
              <a:buFont typeface="Arial" panose="020B0604020202020204" pitchFamily="34" charset="0"/>
              <a:buChar char="•"/>
            </a:pPr>
            <a:r>
              <a:rPr lang="en-US" u="none" dirty="0"/>
              <a:t>all the requested bank statements, </a:t>
            </a:r>
          </a:p>
          <a:p>
            <a:pPr marL="174708" indent="-174708">
              <a:buFont typeface="Arial" panose="020B0604020202020204" pitchFamily="34" charset="0"/>
              <a:buChar char="•"/>
            </a:pPr>
            <a:r>
              <a:rPr lang="en-US" u="none" dirty="0"/>
              <a:t>the title to the car</a:t>
            </a:r>
          </a:p>
          <a:p>
            <a:endParaRPr lang="en-US" u="none" dirty="0"/>
          </a:p>
          <a:p>
            <a:r>
              <a:rPr lang="en-US" u="none" dirty="0"/>
              <a:t>The banks statements that were provided displayed:</a:t>
            </a:r>
          </a:p>
          <a:p>
            <a:pPr marL="174708" indent="-174708">
              <a:buFont typeface="Arial" panose="020B0604020202020204" pitchFamily="34" charset="0"/>
              <a:buChar char="•"/>
            </a:pPr>
            <a:r>
              <a:rPr lang="en-US" u="none" dirty="0"/>
              <a:t>Cash withdrawals,</a:t>
            </a:r>
          </a:p>
          <a:p>
            <a:pPr marL="174708" indent="-174708">
              <a:buFont typeface="Arial" panose="020B0604020202020204" pitchFamily="34" charset="0"/>
              <a:buChar char="•"/>
            </a:pPr>
            <a:r>
              <a:rPr lang="en-US" u="none" dirty="0"/>
              <a:t>Inappropriate bank charges, and </a:t>
            </a:r>
          </a:p>
          <a:p>
            <a:pPr marL="174708" indent="-174708">
              <a:buFont typeface="Arial" panose="020B0604020202020204" pitchFamily="34" charset="0"/>
              <a:buChar char="•"/>
            </a:pPr>
            <a:r>
              <a:rPr lang="en-US" u="none" dirty="0"/>
              <a:t>Use of the Veterans funds for personal bills. </a:t>
            </a:r>
          </a:p>
          <a:p>
            <a:endParaRPr lang="en-US" u="none" dirty="0"/>
          </a:p>
          <a:p>
            <a:r>
              <a:rPr lang="en-US" u="none" dirty="0"/>
              <a:t>The fiduciary displayed disorganization and difficulty finding all the required information for the field examiner.  </a:t>
            </a:r>
          </a:p>
          <a:p>
            <a:pPr marL="174708" indent="-174708">
              <a:buFont typeface="Arial" panose="020B0604020202020204" pitchFamily="34" charset="0"/>
              <a:buChar char="•"/>
            </a:pPr>
            <a:endParaRPr lang="en-US" u="none" dirty="0"/>
          </a:p>
          <a:p>
            <a:r>
              <a:rPr lang="en-US" u="none" dirty="0"/>
              <a:t>Based on all the information collected a misuse referral would be appropriate and replacement of the fiduciary. </a:t>
            </a:r>
          </a:p>
          <a:p>
            <a:pPr marL="174708" indent="-174708">
              <a:buFont typeface="Arial" panose="020B0604020202020204" pitchFamily="34" charset="0"/>
              <a:buChar char="•"/>
            </a:pPr>
            <a:endParaRPr lang="en-US" u="none" dirty="0"/>
          </a:p>
          <a:p>
            <a:pPr marL="174708" indent="-174708">
              <a:buFont typeface="Arial" panose="020B0604020202020204" pitchFamily="34" charset="0"/>
              <a:buChar char="•"/>
            </a:pPr>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43</a:t>
            </a:fld>
            <a:endParaRPr lang="en-US"/>
          </a:p>
        </p:txBody>
      </p:sp>
    </p:spTree>
    <p:extLst>
      <p:ext uri="{BB962C8B-B14F-4D97-AF65-F5344CB8AC3E}">
        <p14:creationId xmlns:p14="http://schemas.microsoft.com/office/powerpoint/2010/main" val="156342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Learning Objective: </a:t>
            </a:r>
          </a:p>
          <a:p>
            <a:pPr lvl="0"/>
            <a:r>
              <a:rPr lang="en-US" sz="1200" kern="1200" dirty="0">
                <a:solidFill>
                  <a:schemeClr val="tx1"/>
                </a:solidFill>
                <a:effectLst/>
                <a:latin typeface="+mn-lt"/>
                <a:ea typeface="+mn-ea"/>
                <a:cs typeface="+mn-cs"/>
              </a:rPr>
              <a:t>Understand and utilize unscheduled field examination to assist with an accounting and/or unresponsiveness to VA requests. </a:t>
            </a:r>
          </a:p>
          <a:p>
            <a:pPr lvl="0"/>
            <a:r>
              <a:rPr lang="en-US" sz="1200" kern="1200" dirty="0">
                <a:solidFill>
                  <a:schemeClr val="tx1"/>
                </a:solidFill>
                <a:effectLst/>
                <a:latin typeface="+mn-lt"/>
                <a:ea typeface="+mn-ea"/>
                <a:cs typeface="+mn-cs"/>
              </a:rPr>
              <a:t>Appropriately document an unscheduled field examination for assistance with an accounting and/or unresponsiveness to VA requests</a:t>
            </a:r>
          </a:p>
          <a:p>
            <a:r>
              <a:rPr lang="en-US" i="1" dirty="0"/>
              <a:t>Policy Reference(s): FPM 2.I.1.d.</a:t>
            </a:r>
          </a:p>
          <a:p>
            <a:endParaRPr lang="en-US" dirty="0"/>
          </a:p>
          <a:p>
            <a:r>
              <a:rPr lang="en-US" u="sng" dirty="0"/>
              <a:t>Instructor Notes:</a:t>
            </a:r>
          </a:p>
          <a:p>
            <a:endParaRPr lang="en-US" u="none" dirty="0"/>
          </a:p>
          <a:p>
            <a:endParaRPr lang="en-US" u="none" dirty="0"/>
          </a:p>
          <a:p>
            <a:r>
              <a:rPr lang="en-US" u="none" dirty="0"/>
              <a:t>In our case scenario the facts of the case are, the fiduciary did not provide :</a:t>
            </a:r>
          </a:p>
          <a:p>
            <a:pPr marL="174708" indent="-174708">
              <a:buFont typeface="Arial" panose="020B0604020202020204" pitchFamily="34" charset="0"/>
              <a:buChar char="•"/>
            </a:pPr>
            <a:r>
              <a:rPr lang="en-US" u="none" dirty="0"/>
              <a:t>an approvable accounting, </a:t>
            </a:r>
          </a:p>
          <a:p>
            <a:pPr marL="174708" indent="-174708">
              <a:buFont typeface="Arial" panose="020B0604020202020204" pitchFamily="34" charset="0"/>
              <a:buChar char="•"/>
            </a:pPr>
            <a:r>
              <a:rPr lang="en-US" u="none" dirty="0"/>
              <a:t>all the requested bank statements, </a:t>
            </a:r>
          </a:p>
          <a:p>
            <a:pPr marL="174708" indent="-174708">
              <a:buFont typeface="Arial" panose="020B0604020202020204" pitchFamily="34" charset="0"/>
              <a:buChar char="•"/>
            </a:pPr>
            <a:r>
              <a:rPr lang="en-US" u="none" dirty="0"/>
              <a:t>the title to the car</a:t>
            </a:r>
          </a:p>
          <a:p>
            <a:endParaRPr lang="en-US" u="none" dirty="0"/>
          </a:p>
          <a:p>
            <a:r>
              <a:rPr lang="en-US" u="none" dirty="0"/>
              <a:t>The banks statements that were provided displayed:</a:t>
            </a:r>
          </a:p>
          <a:p>
            <a:pPr marL="174708" indent="-174708">
              <a:buFont typeface="Arial" panose="020B0604020202020204" pitchFamily="34" charset="0"/>
              <a:buChar char="•"/>
            </a:pPr>
            <a:r>
              <a:rPr lang="en-US" u="none" dirty="0"/>
              <a:t>Cash withdrawals,</a:t>
            </a:r>
          </a:p>
          <a:p>
            <a:pPr marL="174708" indent="-174708">
              <a:buFont typeface="Arial" panose="020B0604020202020204" pitchFamily="34" charset="0"/>
              <a:buChar char="•"/>
            </a:pPr>
            <a:r>
              <a:rPr lang="en-US" u="none" dirty="0"/>
              <a:t>Inappropriate bank charges, and </a:t>
            </a:r>
          </a:p>
          <a:p>
            <a:pPr marL="174708" indent="-174708">
              <a:buFont typeface="Arial" panose="020B0604020202020204" pitchFamily="34" charset="0"/>
              <a:buChar char="•"/>
            </a:pPr>
            <a:r>
              <a:rPr lang="en-US" u="none" dirty="0"/>
              <a:t>Use of the Veterans funds for personal bills. </a:t>
            </a:r>
          </a:p>
          <a:p>
            <a:endParaRPr lang="en-US" u="none" dirty="0"/>
          </a:p>
          <a:p>
            <a:r>
              <a:rPr lang="en-US" u="none" dirty="0"/>
              <a:t>The fiduciary displayed disorganization and difficulty finding all the required information for the field examiner.  </a:t>
            </a:r>
          </a:p>
          <a:p>
            <a:pPr marL="174708" indent="-174708">
              <a:buFont typeface="Arial" panose="020B0604020202020204" pitchFamily="34" charset="0"/>
              <a:buChar char="•"/>
            </a:pPr>
            <a:endParaRPr lang="en-US" u="none" dirty="0"/>
          </a:p>
          <a:p>
            <a:r>
              <a:rPr lang="en-US" u="none" dirty="0"/>
              <a:t>Based on all the information collected a misuse referral would be appropriate, the fiduciary is unsuitable and replacement of the fiduciary is needed, and there will be no accounting to be audited. . </a:t>
            </a:r>
          </a:p>
          <a:p>
            <a:pPr marL="174708" indent="-174708">
              <a:buFont typeface="Arial" panose="020B0604020202020204" pitchFamily="34" charset="0"/>
              <a:buChar char="•"/>
            </a:pPr>
            <a:endParaRPr lang="en-US" u="none" dirty="0"/>
          </a:p>
          <a:p>
            <a:pPr marL="174708" indent="-174708">
              <a:buFont typeface="Arial" panose="020B0604020202020204" pitchFamily="34" charset="0"/>
              <a:buChar char="•"/>
            </a:pPr>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44</a:t>
            </a:fld>
            <a:endParaRPr lang="en-US"/>
          </a:p>
        </p:txBody>
      </p:sp>
    </p:spTree>
    <p:extLst>
      <p:ext uri="{BB962C8B-B14F-4D97-AF65-F5344CB8AC3E}">
        <p14:creationId xmlns:p14="http://schemas.microsoft.com/office/powerpoint/2010/main" val="2695556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23">
              <a:defRPr/>
            </a:pPr>
            <a:r>
              <a:rPr lang="en-US" u="sng" dirty="0"/>
              <a:t>Instructor Notes:</a:t>
            </a:r>
            <a:endParaRPr lang="en-US" u="none" dirty="0"/>
          </a:p>
          <a:p>
            <a:pPr marL="0" lvl="1" defTabSz="931723">
              <a:defRPr/>
            </a:pPr>
            <a:endParaRPr lang="en-US" u="sng" dirty="0"/>
          </a:p>
          <a:p>
            <a:r>
              <a:rPr lang="en-US" dirty="0"/>
              <a:t>(Recall)  These</a:t>
            </a:r>
            <a:r>
              <a:rPr lang="en-US" baseline="0" dirty="0"/>
              <a:t> are our learning objectives as stated from the beginning of the training:</a:t>
            </a:r>
          </a:p>
          <a:p>
            <a:endParaRPr lang="en-US" baseline="0" dirty="0"/>
          </a:p>
          <a:p>
            <a:pPr marL="171450" lvl="0" indent="-171450">
              <a:buFont typeface="Arial" panose="020B0604020202020204" pitchFamily="34" charset="0"/>
              <a:buChar char="•"/>
            </a:pPr>
            <a:r>
              <a:rPr lang="en-US" dirty="0"/>
              <a:t>Understand annual accounting requirements</a:t>
            </a:r>
          </a:p>
          <a:p>
            <a:pPr marL="171450" lvl="0" indent="-171450">
              <a:buFont typeface="Arial" panose="020B0604020202020204" pitchFamily="34" charset="0"/>
              <a:buChar char="•"/>
            </a:pPr>
            <a:r>
              <a:rPr lang="en-US" dirty="0"/>
              <a:t>Understand how to complete an accounting</a:t>
            </a:r>
          </a:p>
          <a:p>
            <a:pPr marL="171450" lvl="0" indent="-171450">
              <a:buFont typeface="Arial" panose="020B0604020202020204" pitchFamily="34" charset="0"/>
              <a:buChar char="•"/>
            </a:pPr>
            <a:r>
              <a:rPr lang="en-US" dirty="0"/>
              <a:t>Understand and utilize unscheduled field examination to assist with an accounting and/or unresponsiveness to VA requests. </a:t>
            </a:r>
          </a:p>
          <a:p>
            <a:pPr marL="171450" lvl="0" indent="-171450">
              <a:buFont typeface="Arial" panose="020B0604020202020204" pitchFamily="34" charset="0"/>
              <a:buChar char="•"/>
            </a:pPr>
            <a:r>
              <a:rPr lang="en-US" dirty="0"/>
              <a:t>Appropriately document an unscheduled field examination for assistance with an accounting and/or unresponsiveness to VA requests</a:t>
            </a:r>
          </a:p>
          <a:p>
            <a:pPr marL="0" lvl="1" defTabSz="931723">
              <a:defRPr/>
            </a:pPr>
            <a:endParaRPr lang="en-US" dirty="0"/>
          </a:p>
          <a:p>
            <a:pPr marL="0" lvl="1" defTabSz="931723">
              <a:defRPr/>
            </a:pPr>
            <a:r>
              <a:rPr lang="en-US" dirty="0"/>
              <a:t>(Recap)  We discussed each of these learning objectives through the following topics in each slide today:</a:t>
            </a:r>
          </a:p>
          <a:p>
            <a:endParaRPr lang="en-US" dirty="0"/>
          </a:p>
          <a:p>
            <a:pPr marL="171450" indent="-171450">
              <a:buFont typeface="Arial" panose="020B0604020202020204" pitchFamily="34" charset="0"/>
              <a:buChar char="•"/>
            </a:pPr>
            <a:r>
              <a:rPr lang="en-US" dirty="0"/>
              <a:t>General Accounting Information</a:t>
            </a:r>
          </a:p>
          <a:p>
            <a:pPr marL="171450" indent="-171450">
              <a:buFont typeface="Arial" panose="020B0604020202020204" pitchFamily="34" charset="0"/>
              <a:buChar char="•"/>
            </a:pPr>
            <a:r>
              <a:rPr lang="en-US" dirty="0"/>
              <a:t>Accountings Affect Field Examiners</a:t>
            </a:r>
          </a:p>
          <a:p>
            <a:pPr marL="171450" indent="-171450">
              <a:buFont typeface="Arial" panose="020B0604020202020204" pitchFamily="34" charset="0"/>
              <a:buChar char="•"/>
            </a:pPr>
            <a:r>
              <a:rPr lang="en-US" dirty="0"/>
              <a:t>Completing Accountings</a:t>
            </a:r>
          </a:p>
          <a:p>
            <a:pPr marL="171450" indent="-171450">
              <a:buFont typeface="Arial" panose="020B0604020202020204" pitchFamily="34" charset="0"/>
              <a:buChar char="•"/>
            </a:pPr>
            <a:r>
              <a:rPr lang="en-US" dirty="0"/>
              <a:t>Unscheduled Field Examinations </a:t>
            </a:r>
          </a:p>
          <a:p>
            <a:pPr marL="171450" indent="-171450">
              <a:buFont typeface="Arial" panose="020B0604020202020204" pitchFamily="34" charset="0"/>
              <a:buChar char="•"/>
            </a:pPr>
            <a:r>
              <a:rPr lang="en-US" dirty="0"/>
              <a:t>Allegations of Misuse </a:t>
            </a:r>
          </a:p>
          <a:p>
            <a:pPr marL="171450" indent="-171450">
              <a:buFont typeface="Arial" panose="020B0604020202020204" pitchFamily="34" charset="0"/>
              <a:buChar char="•"/>
            </a:pPr>
            <a:r>
              <a:rPr lang="en-US" dirty="0"/>
              <a:t>Suitability and Justification Determination</a:t>
            </a:r>
          </a:p>
          <a:p>
            <a:pPr marL="174708" lvl="1" indent="-174708" defTabSz="931723">
              <a:buFont typeface="Arial" panose="020B0604020202020204" pitchFamily="34" charset="0"/>
              <a:buChar char="•"/>
              <a:defRPr/>
            </a:pPr>
            <a:endParaRPr lang="en-US" dirty="0"/>
          </a:p>
          <a:p>
            <a:pPr marL="0" lvl="1" defTabSz="931723">
              <a:defRPr/>
            </a:pPr>
            <a:endParaRPr lang="en-US" dirty="0"/>
          </a:p>
          <a:p>
            <a:pPr marL="0" lvl="1" defTabSz="931723">
              <a:defRPr/>
            </a:pPr>
            <a:r>
              <a:rPr lang="en-US" b="1" dirty="0"/>
              <a:t>Are there any additional questions?  </a:t>
            </a:r>
          </a:p>
        </p:txBody>
      </p:sp>
      <p:sp>
        <p:nvSpPr>
          <p:cNvPr id="4" name="Slide Number Placeholder 3"/>
          <p:cNvSpPr>
            <a:spLocks noGrp="1"/>
          </p:cNvSpPr>
          <p:nvPr>
            <p:ph type="sldNum" sz="quarter" idx="10"/>
          </p:nvPr>
        </p:nvSpPr>
        <p:spPr/>
        <p:txBody>
          <a:bodyPr/>
          <a:lstStyle/>
          <a:p>
            <a:fld id="{03CECF49-2165-4CE7-B39E-10D80CF3C557}" type="slidenum">
              <a:rPr lang="en-US" smtClean="0"/>
              <a:t>45</a:t>
            </a:fld>
            <a:endParaRPr lang="en-US"/>
          </a:p>
        </p:txBody>
      </p:sp>
    </p:spTree>
    <p:extLst>
      <p:ext uri="{BB962C8B-B14F-4D97-AF65-F5344CB8AC3E}">
        <p14:creationId xmlns:p14="http://schemas.microsoft.com/office/powerpoint/2010/main" val="920349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p>
          <a:p>
            <a:endParaRPr lang="en-US" u="sng" dirty="0"/>
          </a:p>
          <a:p>
            <a:r>
              <a:rPr lang="en-US" u="none" dirty="0"/>
              <a:t>A </a:t>
            </a:r>
            <a:r>
              <a:rPr lang="en-US" u="none" baseline="0" dirty="0"/>
              <a:t>satisfaction survey has been assigned to you in TMS.  You should be able to complete it within ten minutes.  </a:t>
            </a:r>
          </a:p>
          <a:p>
            <a:r>
              <a:rPr lang="en-US" u="none" baseline="0"/>
              <a:t>Completing it </a:t>
            </a:r>
            <a:r>
              <a:rPr lang="en-US" u="none" baseline="0" dirty="0"/>
              <a:t>will allow you to receive credit for this training.</a:t>
            </a:r>
            <a:endParaRPr lang="en-US" u="none" dirty="0"/>
          </a:p>
          <a:p>
            <a:endParaRPr lang="en-US" u="sng" dirty="0"/>
          </a:p>
        </p:txBody>
      </p:sp>
      <p:sp>
        <p:nvSpPr>
          <p:cNvPr id="4" name="Slide Number Placeholder 3"/>
          <p:cNvSpPr>
            <a:spLocks noGrp="1"/>
          </p:cNvSpPr>
          <p:nvPr>
            <p:ph type="sldNum" sz="quarter" idx="10"/>
          </p:nvPr>
        </p:nvSpPr>
        <p:spPr/>
        <p:txBody>
          <a:bodyPr/>
          <a:lstStyle/>
          <a:p>
            <a:fld id="{8DB40390-A3B2-46B9-9773-DB13838AA237}" type="slidenum">
              <a:rPr lang="en-US" smtClean="0"/>
              <a:t>46</a:t>
            </a:fld>
            <a:endParaRPr lang="en-US"/>
          </a:p>
        </p:txBody>
      </p:sp>
    </p:spTree>
    <p:extLst>
      <p:ext uri="{BB962C8B-B14F-4D97-AF65-F5344CB8AC3E}">
        <p14:creationId xmlns:p14="http://schemas.microsoft.com/office/powerpoint/2010/main" val="8802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 Understand and utilize unscheduled field examination to assist with an accounting and/or unresponsiveness to VA requests. </a:t>
            </a:r>
          </a:p>
          <a:p>
            <a:r>
              <a:rPr lang="en-US" i="1" dirty="0"/>
              <a:t>Policy Reference(s): FPM 2.H., 3.F.</a:t>
            </a:r>
          </a:p>
          <a:p>
            <a:endParaRPr lang="en-US" dirty="0"/>
          </a:p>
          <a:p>
            <a:r>
              <a:rPr lang="en-US" u="sng" dirty="0"/>
              <a:t>Instructor Notes:</a:t>
            </a:r>
          </a:p>
          <a:p>
            <a:endParaRPr lang="en-US" u="none" dirty="0"/>
          </a:p>
          <a:p>
            <a:r>
              <a:rPr lang="en-US" u="none" dirty="0"/>
              <a:t>While Field Examiners do not have to audit accountings the accounting process affects them directly. The Field Examiner must:</a:t>
            </a:r>
          </a:p>
          <a:p>
            <a:endParaRPr lang="en-US" u="none" dirty="0"/>
          </a:p>
          <a:p>
            <a:pPr marL="171450" lvl="0" indent="-171450">
              <a:buFont typeface="Arial" panose="020B0604020202020204" pitchFamily="34" charset="0"/>
              <a:buChar char="•"/>
            </a:pPr>
            <a:r>
              <a:rPr lang="en-US" dirty="0"/>
              <a:t>determine when a fiduciary must account,</a:t>
            </a:r>
          </a:p>
          <a:p>
            <a:pPr marL="171450" lvl="0" indent="-171450">
              <a:buFont typeface="Arial" panose="020B0604020202020204" pitchFamily="34" charset="0"/>
              <a:buChar char="•"/>
            </a:pPr>
            <a:r>
              <a:rPr lang="en-US" dirty="0"/>
              <a:t>explain to fiduciary how to account, </a:t>
            </a:r>
          </a:p>
          <a:p>
            <a:pPr marL="171450" lvl="0" indent="-171450">
              <a:buFont typeface="Arial" panose="020B0604020202020204" pitchFamily="34" charset="0"/>
              <a:buChar char="•"/>
            </a:pPr>
            <a:r>
              <a:rPr lang="en-US" dirty="0"/>
              <a:t>assist in completion of accountings as needed, and</a:t>
            </a:r>
          </a:p>
          <a:p>
            <a:pPr marL="171450" lvl="0" indent="-171450">
              <a:buFont typeface="Arial" panose="020B0604020202020204" pitchFamily="34" charset="0"/>
              <a:buChar char="•"/>
            </a:pPr>
            <a:r>
              <a:rPr lang="en-US" dirty="0"/>
              <a:t> assess and replace fiduciaries who cannot account.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So Field Examiners must have a basic understanding of how to account and how to complete an annual accounting.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5</a:t>
            </a:fld>
            <a:endParaRPr lang="en-US"/>
          </a:p>
        </p:txBody>
      </p:sp>
    </p:spTree>
    <p:extLst>
      <p:ext uri="{BB962C8B-B14F-4D97-AF65-F5344CB8AC3E}">
        <p14:creationId xmlns:p14="http://schemas.microsoft.com/office/powerpoint/2010/main" val="273796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 Understand annual accounting requirements</a:t>
            </a:r>
          </a:p>
          <a:p>
            <a:r>
              <a:rPr lang="en-US" i="1" dirty="0"/>
              <a:t>Policy Reference(s): 38 CFR 13.280 b</a:t>
            </a:r>
          </a:p>
          <a:p>
            <a:endParaRPr lang="en-US" dirty="0"/>
          </a:p>
          <a:p>
            <a:r>
              <a:rPr lang="en-US" u="sng" dirty="0"/>
              <a:t>Instructor Notes:</a:t>
            </a:r>
          </a:p>
          <a:p>
            <a:endParaRPr lang="en-US" u="sng" dirty="0"/>
          </a:p>
          <a:p>
            <a:r>
              <a:rPr lang="en-US" u="none" dirty="0"/>
              <a:t>Before we really get into the field examinations related to accountings, you need to understand general accounting information. The regulations provide clear guidance on what an accounting is exactly. </a:t>
            </a:r>
          </a:p>
          <a:p>
            <a:endParaRPr lang="en-US" u="sng" dirty="0"/>
          </a:p>
          <a:p>
            <a:r>
              <a:rPr lang="en-US" u="none" dirty="0"/>
              <a:t>According to 38 CFR 13.280 (b):</a:t>
            </a:r>
          </a:p>
          <a:p>
            <a:r>
              <a:rPr lang="en-US" u="none" dirty="0"/>
              <a:t> An accounting consists of:</a:t>
            </a:r>
          </a:p>
          <a:p>
            <a:pPr lvl="1"/>
            <a:r>
              <a:rPr lang="en-US" u="none" dirty="0"/>
              <a:t>(1) A beginning inventory or account balance,</a:t>
            </a:r>
          </a:p>
          <a:p>
            <a:pPr lvl="1"/>
            <a:r>
              <a:rPr lang="en-US" u="none" dirty="0"/>
              <a:t>(2) An itemization of income,</a:t>
            </a:r>
          </a:p>
          <a:p>
            <a:pPr lvl="1"/>
            <a:r>
              <a:rPr lang="en-US" u="none" dirty="0"/>
              <a:t>(3) An itemization of expenses,</a:t>
            </a:r>
          </a:p>
          <a:p>
            <a:pPr lvl="1"/>
            <a:r>
              <a:rPr lang="en-US" u="none" dirty="0"/>
              <a:t>(4) An ending inventory or account balance,</a:t>
            </a:r>
          </a:p>
          <a:p>
            <a:pPr lvl="1"/>
            <a:r>
              <a:rPr lang="en-US" u="none" dirty="0"/>
              <a:t>(5) Copies of financial institution documents reflecting receipts, expenditures, and beginning and ending balances, and</a:t>
            </a:r>
          </a:p>
          <a:p>
            <a:pPr lvl="1"/>
            <a:r>
              <a:rPr lang="en-US" u="none" dirty="0"/>
              <a:t>(6) Receipts, when required by the Hub Manager.</a:t>
            </a:r>
          </a:p>
          <a:p>
            <a:pPr lvl="1"/>
            <a:endParaRPr lang="en-US" u="none" dirty="0"/>
          </a:p>
          <a:p>
            <a:pPr lvl="0"/>
            <a:r>
              <a:rPr lang="en-US" u="none" dirty="0"/>
              <a:t>Most accountings you will see as a Field Examiner will be completed on VA Form 21P-4706b, Federal Fiduciary’s Account. </a:t>
            </a: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6</a:t>
            </a:fld>
            <a:endParaRPr lang="en-US"/>
          </a:p>
        </p:txBody>
      </p:sp>
    </p:spTree>
    <p:extLst>
      <p:ext uri="{BB962C8B-B14F-4D97-AF65-F5344CB8AC3E}">
        <p14:creationId xmlns:p14="http://schemas.microsoft.com/office/powerpoint/2010/main" val="234313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 Understand and utilize unscheduled field examination to assist with an accounting and/or unresponsiveness to VA requests. </a:t>
            </a:r>
          </a:p>
          <a:p>
            <a:r>
              <a:rPr lang="en-US" i="1" dirty="0"/>
              <a:t>Policy Reference(s): FPM 2.H., 3.F.</a:t>
            </a:r>
          </a:p>
          <a:p>
            <a:endParaRPr lang="en-US" dirty="0"/>
          </a:p>
          <a:p>
            <a:r>
              <a:rPr lang="en-US" u="sng" dirty="0"/>
              <a:t>Instructor Notes:</a:t>
            </a:r>
          </a:p>
          <a:p>
            <a:endParaRPr lang="en-US" u="none" dirty="0"/>
          </a:p>
          <a:p>
            <a:pPr lvl="0"/>
            <a:r>
              <a:rPr lang="en-US" u="none" dirty="0"/>
              <a:t>When a fiduciary is required to account and fails to submit an approvable accounting after two requests, an unscheduled field examination is scheduled which can be used to assist with : </a:t>
            </a:r>
          </a:p>
          <a:p>
            <a:pPr lvl="0"/>
            <a:endParaRPr lang="en-US" u="none" dirty="0"/>
          </a:p>
          <a:p>
            <a:pPr marL="174708" indent="-174708">
              <a:buFont typeface="Arial" panose="020B0604020202020204" pitchFamily="34" charset="0"/>
              <a:buChar char="•"/>
            </a:pPr>
            <a:r>
              <a:rPr lang="en-US" u="none" dirty="0"/>
              <a:t>completion of the accounting, or</a:t>
            </a:r>
          </a:p>
          <a:p>
            <a:pPr marL="174708" indent="-174708">
              <a:buFont typeface="Arial" panose="020B0604020202020204" pitchFamily="34" charset="0"/>
              <a:buChar char="•"/>
            </a:pPr>
            <a:r>
              <a:rPr lang="en-US" u="none" dirty="0"/>
              <a:t>an unresponsive VA fiduciary. </a:t>
            </a:r>
          </a:p>
          <a:p>
            <a:pPr marL="174708" indent="-174708">
              <a:buFont typeface="Arial" panose="020B0604020202020204" pitchFamily="34" charset="0"/>
              <a:buChar char="•"/>
            </a:pPr>
            <a:endParaRPr lang="en-US" u="none" dirty="0"/>
          </a:p>
          <a:p>
            <a:r>
              <a:rPr lang="en-US" u="none" dirty="0"/>
              <a:t>The fiduciary hub must make two written requests and one phone call to collect an approvable accounting prior to issuing an unscheduled field examination.  </a:t>
            </a:r>
          </a:p>
          <a:p>
            <a:endParaRPr lang="en-US" u="none" dirty="0"/>
          </a:p>
          <a:p>
            <a:endParaRPr lang="en-US" u="none" dirty="0"/>
          </a:p>
          <a:p>
            <a:endParaRPr lang="en-US" u="none" dirty="0"/>
          </a:p>
          <a:p>
            <a:pPr marL="174708" indent="-174708">
              <a:buFont typeface="Arial" panose="020B0604020202020204" pitchFamily="34" charset="0"/>
              <a:buChar char="•"/>
            </a:pPr>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7</a:t>
            </a:fld>
            <a:endParaRPr lang="en-US"/>
          </a:p>
        </p:txBody>
      </p:sp>
    </p:spTree>
    <p:extLst>
      <p:ext uri="{BB962C8B-B14F-4D97-AF65-F5344CB8AC3E}">
        <p14:creationId xmlns:p14="http://schemas.microsoft.com/office/powerpoint/2010/main" val="145918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Learning Objective: </a:t>
            </a:r>
          </a:p>
          <a:p>
            <a:r>
              <a:rPr lang="en-US" i="1" dirty="0"/>
              <a:t>Understand and utilize unscheduled field examination to assist with an accounting and/or unresponsiveness to VA requests. </a:t>
            </a:r>
          </a:p>
          <a:p>
            <a:r>
              <a:rPr lang="en-US" i="1" dirty="0"/>
              <a:t>Appropriately document an unscheduled field examination for assistance with an accounting and/or unresponsiveness to VA requests</a:t>
            </a:r>
          </a:p>
          <a:p>
            <a:r>
              <a:rPr lang="en-US" i="1" dirty="0"/>
              <a:t>Policy Reference(s): FPM 2.H.4.c., 3.F.1.b. </a:t>
            </a:r>
          </a:p>
          <a:p>
            <a:endParaRPr lang="en-US" dirty="0"/>
          </a:p>
          <a:p>
            <a:r>
              <a:rPr lang="en-US" u="sng" dirty="0"/>
              <a:t>Instructor Notes:</a:t>
            </a:r>
          </a:p>
          <a:p>
            <a:endParaRPr lang="en-US" u="none" dirty="0"/>
          </a:p>
          <a:p>
            <a:pPr lvl="0"/>
            <a:r>
              <a:rPr lang="en-US" u="none" dirty="0"/>
              <a:t>When an unscheduled field examination is issued based on completion or correction of the accounting or an unresponsive VA fiduciary, obtaining the paperwork for requested is not the only requirement during the field examination. Yes, the field examiner must try to resolve any and all accounting issues. However, they also must determine if an allegation of misuse is required, determine the suitability of the fiduciary, and explain why the fiduciary should remain in place when they are not in compliance with VA policies and procedures. </a:t>
            </a:r>
          </a:p>
          <a:p>
            <a:pPr lvl="0"/>
            <a:endParaRPr lang="en-US" u="none" dirty="0"/>
          </a:p>
          <a:p>
            <a:pPr lvl="0"/>
            <a:r>
              <a:rPr lang="en-US" u="none" dirty="0"/>
              <a:t>The LIE is required to detail the information required in order to be able to approve the accounting in the request.</a:t>
            </a:r>
          </a:p>
          <a:p>
            <a:pPr lvl="0"/>
            <a:endParaRPr lang="en-US" u="none" dirty="0"/>
          </a:p>
          <a:p>
            <a:pPr lvl="0"/>
            <a:r>
              <a:rPr lang="en-US" u="none" dirty="0"/>
              <a:t>The Field Examiner must review all of the evidence collected during the unscheduled field examination and determine if a misuse allegation is warranted. If the Field Examiner identifies any of the red flags of misuse, a misuse allegation must be established. </a:t>
            </a:r>
          </a:p>
          <a:p>
            <a:pPr lvl="0"/>
            <a:endParaRPr lang="en-US" u="none" dirty="0"/>
          </a:p>
          <a:p>
            <a:pPr lvl="0"/>
            <a:r>
              <a:rPr lang="en-US" u="none" dirty="0"/>
              <a:t>Determining suitability consists of reviewing the fiduciaries performance as fiduciary, </a:t>
            </a:r>
          </a:p>
          <a:p>
            <a:pPr lvl="0"/>
            <a:endParaRPr lang="en-US" u="none" dirty="0"/>
          </a:p>
          <a:p>
            <a:endParaRPr lang="en-US" u="none" dirty="0"/>
          </a:p>
          <a:p>
            <a:endParaRPr lang="en-US" u="none" dirty="0"/>
          </a:p>
          <a:p>
            <a:endParaRPr lang="en-US" u="none" dirty="0"/>
          </a:p>
          <a:p>
            <a:pPr marL="174708" indent="-174708">
              <a:buFont typeface="Arial" panose="020B0604020202020204" pitchFamily="34" charset="0"/>
              <a:buChar char="•"/>
            </a:pPr>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8</a:t>
            </a:fld>
            <a:endParaRPr lang="en-US"/>
          </a:p>
        </p:txBody>
      </p:sp>
    </p:spTree>
    <p:extLst>
      <p:ext uri="{BB962C8B-B14F-4D97-AF65-F5344CB8AC3E}">
        <p14:creationId xmlns:p14="http://schemas.microsoft.com/office/powerpoint/2010/main" val="238584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Learning Objective: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Understand annual accounting requirements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Understand how to complete an accounting</a:t>
            </a:r>
          </a:p>
          <a:p>
            <a:r>
              <a:rPr lang="en-US" i="1" dirty="0"/>
              <a:t>Policy Reference(s): FPM 3.C.4.</a:t>
            </a:r>
          </a:p>
          <a:p>
            <a:endParaRPr lang="en-US" dirty="0"/>
          </a:p>
          <a:p>
            <a:r>
              <a:rPr lang="en-US" u="sng" dirty="0"/>
              <a:t>Instructor Notes:</a:t>
            </a:r>
          </a:p>
          <a:p>
            <a:endParaRPr lang="en-US" u="none" dirty="0"/>
          </a:p>
          <a:p>
            <a:r>
              <a:rPr lang="en-US" u="none" dirty="0"/>
              <a:t>The unscheduled field examination is the manner for the fiduciary hub to obtain any information that is preventing the LIE from approving the accounting. Common problems include missing bank statements, lack of receipts and unexplained expenses. </a:t>
            </a:r>
          </a:p>
          <a:p>
            <a:endParaRPr lang="en-US" u="none" dirty="0"/>
          </a:p>
          <a:p>
            <a:r>
              <a:rPr lang="en-US" u="none" dirty="0"/>
              <a:t>The LIE must detail in the field examination request what must be collected in order to approve the accounting. </a:t>
            </a:r>
          </a:p>
          <a:p>
            <a:pPr lvl="0"/>
            <a:endParaRPr lang="en-US" u="none" dirty="0"/>
          </a:p>
          <a:p>
            <a:endParaRPr lang="en-US" u="none" dirty="0"/>
          </a:p>
          <a:p>
            <a:endParaRPr lang="en-US" u="none" dirty="0"/>
          </a:p>
          <a:p>
            <a:endParaRPr lang="en-US" u="none" dirty="0"/>
          </a:p>
          <a:p>
            <a:pPr marL="174708" indent="-174708">
              <a:buFont typeface="Arial" panose="020B0604020202020204" pitchFamily="34" charset="0"/>
              <a:buChar char="•"/>
            </a:pPr>
            <a:endParaRPr lang="en-US" u="none" dirty="0"/>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9</a:t>
            </a:fld>
            <a:endParaRPr lang="en-US"/>
          </a:p>
        </p:txBody>
      </p:sp>
    </p:spTree>
    <p:extLst>
      <p:ext uri="{BB962C8B-B14F-4D97-AF65-F5344CB8AC3E}">
        <p14:creationId xmlns:p14="http://schemas.microsoft.com/office/powerpoint/2010/main" val="1237560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2201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4161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Oval 7"/>
          <p:cNvSpPr/>
          <p:nvPr/>
        </p:nvSpPr>
        <p:spPr>
          <a:xfrm>
            <a:off x="5334000" y="1981200"/>
            <a:ext cx="914400" cy="457200"/>
          </a:xfrm>
          <a:prstGeom prst="ellipse">
            <a:avLst/>
          </a:prstGeom>
          <a:gradFill>
            <a:gsLst>
              <a:gs pos="0">
                <a:schemeClr val="accent1">
                  <a:tint val="66000"/>
                  <a:satMod val="160000"/>
                </a:schemeClr>
              </a:gs>
              <a:gs pos="86000">
                <a:schemeClr val="accent1">
                  <a:tint val="44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57800" y="2064950"/>
            <a:ext cx="1022461" cy="276999"/>
          </a:xfrm>
          <a:prstGeom prst="rect">
            <a:avLst/>
          </a:prstGeom>
        </p:spPr>
        <p:txBody>
          <a:bodyPr wrap="square">
            <a:spAutoFit/>
          </a:bodyPr>
          <a:lstStyle/>
          <a:p>
            <a:pPr algn="ctr"/>
            <a:r>
              <a:rPr lang="en-US" sz="12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P&amp;F Service</a:t>
            </a:r>
          </a:p>
        </p:txBody>
      </p:sp>
      <p:sp>
        <p:nvSpPr>
          <p:cNvPr id="10" name="Title 1"/>
          <p:cNvSpPr txBox="1">
            <a:spLocks/>
          </p:cNvSpPr>
          <p:nvPr/>
        </p:nvSpPr>
        <p:spPr>
          <a:xfrm>
            <a:off x="838200" y="2819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Subtitle 2"/>
          <p:cNvSpPr txBox="1">
            <a:spLocks/>
          </p:cNvSpPr>
          <p:nvPr/>
        </p:nvSpPr>
        <p:spPr>
          <a:xfrm>
            <a:off x="1524000" y="4419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6629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76430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164791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68857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44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350863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227149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6"/>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311936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335450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9111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400275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58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outerShdw blurRad="38100" dist="38100" dir="2700000" algn="tl">
                    <a:srgbClr val="000000">
                      <a:alpha val="43137"/>
                    </a:srgbClr>
                  </a:outerShdw>
                </a:effectLst>
              </a:rPr>
              <a:t>Fiduciary Program Manual Field Examination Procedural Changes </a:t>
            </a:r>
            <a:endParaRPr lang="en-US" dirty="0"/>
          </a:p>
        </p:txBody>
      </p:sp>
      <p:sp>
        <p:nvSpPr>
          <p:cNvPr id="3" name="Subtitle 2"/>
          <p:cNvSpPr>
            <a:spLocks noGrp="1"/>
          </p:cNvSpPr>
          <p:nvPr>
            <p:ph type="subTitle" idx="1"/>
          </p:nvPr>
        </p:nvSpPr>
        <p:spPr/>
        <p:txBody>
          <a:bodyPr/>
          <a:lstStyle/>
          <a:p>
            <a:r>
              <a:rPr lang="en-US" dirty="0"/>
              <a:t>Pension and Fiduciary Service</a:t>
            </a:r>
          </a:p>
          <a:p>
            <a:r>
              <a:rPr lang="en-US" dirty="0"/>
              <a:t>April 2019</a:t>
            </a:r>
          </a:p>
        </p:txBody>
      </p:sp>
    </p:spTree>
    <p:extLst>
      <p:ext uri="{BB962C8B-B14F-4D97-AF65-F5344CB8AC3E}">
        <p14:creationId xmlns:p14="http://schemas.microsoft.com/office/powerpoint/2010/main" val="367097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Allegation of Misuse</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10</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fontScale="92500" lnSpcReduction="10000"/>
          </a:bodyPr>
          <a:lstStyle/>
          <a:p>
            <a:r>
              <a:rPr lang="en-US" dirty="0"/>
              <a:t>The Field Examiner must review the documents provided by the fiduciary for “Red Flags” of misuse: </a:t>
            </a:r>
          </a:p>
          <a:p>
            <a:pPr lvl="1"/>
            <a:r>
              <a:rPr lang="en-US" dirty="0"/>
              <a:t>charging of incorrect fees</a:t>
            </a:r>
          </a:p>
          <a:p>
            <a:pPr lvl="1"/>
            <a:r>
              <a:rPr lang="en-US" dirty="0"/>
              <a:t>unpaid expenses, </a:t>
            </a:r>
          </a:p>
          <a:p>
            <a:pPr lvl="1"/>
            <a:r>
              <a:rPr lang="en-US" dirty="0"/>
              <a:t>failure to report all income</a:t>
            </a:r>
          </a:p>
          <a:p>
            <a:pPr lvl="1"/>
            <a:r>
              <a:rPr lang="en-US" dirty="0"/>
              <a:t>failure to provide bank statements,</a:t>
            </a:r>
          </a:p>
          <a:p>
            <a:pPr lvl="1"/>
            <a:r>
              <a:rPr lang="en-US" dirty="0"/>
              <a:t>withdrawals of cash, </a:t>
            </a:r>
          </a:p>
          <a:p>
            <a:pPr lvl="1"/>
            <a:r>
              <a:rPr lang="en-US" dirty="0"/>
              <a:t>providing loans with beneficiary funds, and </a:t>
            </a:r>
          </a:p>
          <a:p>
            <a:pPr lvl="1"/>
            <a:r>
              <a:rPr lang="en-US" dirty="0"/>
              <a:t>failure to provide asset documentation. </a:t>
            </a:r>
          </a:p>
          <a:p>
            <a:endParaRPr lang="en-US" dirty="0"/>
          </a:p>
        </p:txBody>
      </p:sp>
    </p:spTree>
    <p:extLst>
      <p:ext uri="{BB962C8B-B14F-4D97-AF65-F5344CB8AC3E}">
        <p14:creationId xmlns:p14="http://schemas.microsoft.com/office/powerpoint/2010/main" val="357693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Check on Learning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11</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600201"/>
            <a:ext cx="8229600" cy="1828800"/>
          </a:xfrm>
        </p:spPr>
        <p:txBody>
          <a:bodyPr>
            <a:normAutofit/>
          </a:bodyPr>
          <a:lstStyle/>
          <a:p>
            <a:endParaRPr lang="en-US" dirty="0"/>
          </a:p>
          <a:p>
            <a:pPr marL="0" indent="0">
              <a:buNone/>
            </a:pPr>
            <a:endParaRPr lang="en-US" dirty="0"/>
          </a:p>
        </p:txBody>
      </p:sp>
      <p:pic>
        <p:nvPicPr>
          <p:cNvPr id="9" name="Picture 8">
            <a:extLst>
              <a:ext uri="{FF2B5EF4-FFF2-40B4-BE49-F238E27FC236}">
                <a16:creationId xmlns:a16="http://schemas.microsoft.com/office/drawing/2014/main" id="{0EB19462-56CE-45F6-9487-517817677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782" y="4126921"/>
            <a:ext cx="3103018" cy="2350079"/>
          </a:xfrm>
          <a:prstGeom prst="rect">
            <a:avLst/>
          </a:prstGeom>
        </p:spPr>
      </p:pic>
      <p:sp>
        <p:nvSpPr>
          <p:cNvPr id="10" name="TextBox 9">
            <a:extLst>
              <a:ext uri="{FF2B5EF4-FFF2-40B4-BE49-F238E27FC236}">
                <a16:creationId xmlns:a16="http://schemas.microsoft.com/office/drawing/2014/main" id="{20BB08AE-E660-4072-B16A-086EB26B29E9}"/>
              </a:ext>
            </a:extLst>
          </p:cNvPr>
          <p:cNvSpPr txBox="1"/>
          <p:nvPr/>
        </p:nvSpPr>
        <p:spPr>
          <a:xfrm>
            <a:off x="457200" y="1335383"/>
            <a:ext cx="8229600" cy="2554545"/>
          </a:xfrm>
          <a:prstGeom prst="rect">
            <a:avLst/>
          </a:prstGeom>
          <a:noFill/>
        </p:spPr>
        <p:txBody>
          <a:bodyPr wrap="square" rtlCol="0">
            <a:spAutoFit/>
          </a:bodyPr>
          <a:lstStyle/>
          <a:p>
            <a:r>
              <a:rPr lang="en-US" sz="3200" dirty="0"/>
              <a:t>The Field Examiner in reviewing the required documents for the accounting, finds cash withdrawals and identifies missing bank statements, is this sufficient information to request misuse allegation?  </a:t>
            </a:r>
          </a:p>
        </p:txBody>
      </p:sp>
      <p:sp>
        <p:nvSpPr>
          <p:cNvPr id="11" name="TextBox 10">
            <a:extLst>
              <a:ext uri="{FF2B5EF4-FFF2-40B4-BE49-F238E27FC236}">
                <a16:creationId xmlns:a16="http://schemas.microsoft.com/office/drawing/2014/main" id="{BB0542D3-8ECC-443E-A7B6-FBA9ACD87FDE}"/>
              </a:ext>
            </a:extLst>
          </p:cNvPr>
          <p:cNvSpPr txBox="1"/>
          <p:nvPr/>
        </p:nvSpPr>
        <p:spPr>
          <a:xfrm>
            <a:off x="457200" y="4517130"/>
            <a:ext cx="4953000" cy="1569660"/>
          </a:xfrm>
          <a:prstGeom prst="rect">
            <a:avLst/>
          </a:prstGeom>
          <a:noFill/>
        </p:spPr>
        <p:txBody>
          <a:bodyPr wrap="square" rtlCol="0">
            <a:spAutoFit/>
          </a:bodyPr>
          <a:lstStyle/>
          <a:p>
            <a:r>
              <a:rPr lang="en-US" sz="3200" dirty="0"/>
              <a:t>Yes, each of the items identified are listed as “Red Flags” of misuse. </a:t>
            </a:r>
          </a:p>
        </p:txBody>
      </p:sp>
    </p:spTree>
    <p:extLst>
      <p:ext uri="{BB962C8B-B14F-4D97-AF65-F5344CB8AC3E}">
        <p14:creationId xmlns:p14="http://schemas.microsoft.com/office/powerpoint/2010/main" val="134608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Suitability Determination</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12</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fontScale="92500" lnSpcReduction="20000"/>
          </a:bodyPr>
          <a:lstStyle/>
          <a:p>
            <a:r>
              <a:rPr lang="en-US" dirty="0"/>
              <a:t>In making a suitability determination the Field Examiner must review: </a:t>
            </a:r>
          </a:p>
          <a:p>
            <a:pPr lvl="1"/>
            <a:r>
              <a:rPr lang="en-US" dirty="0"/>
              <a:t>timely and completeness of submission of annual accountings, </a:t>
            </a:r>
          </a:p>
          <a:p>
            <a:pPr lvl="1"/>
            <a:r>
              <a:rPr lang="en-US" dirty="0"/>
              <a:t>record of financially sound decisions, to include a record of timely bill payment and no overdraft charges to the fiduciary account, </a:t>
            </a:r>
          </a:p>
          <a:p>
            <a:pPr lvl="1"/>
            <a:r>
              <a:rPr lang="en-US" dirty="0"/>
              <a:t>responsiveness to VA requests,</a:t>
            </a:r>
          </a:p>
          <a:p>
            <a:pPr lvl="1"/>
            <a:r>
              <a:rPr lang="en-US" dirty="0"/>
              <a:t>cooperation with the beneficiary and VA, and </a:t>
            </a:r>
          </a:p>
          <a:p>
            <a:pPr lvl="1"/>
            <a:r>
              <a:rPr lang="en-US" dirty="0"/>
              <a:t>any other information that could negatively impact the fiduciary’s ability to perform their duties and affect the beneficiary’s lifestyle. </a:t>
            </a:r>
          </a:p>
          <a:p>
            <a:endParaRPr lang="en-US" dirty="0"/>
          </a:p>
          <a:p>
            <a:endParaRPr lang="en-US" dirty="0"/>
          </a:p>
        </p:txBody>
      </p:sp>
    </p:spTree>
    <p:extLst>
      <p:ext uri="{BB962C8B-B14F-4D97-AF65-F5344CB8AC3E}">
        <p14:creationId xmlns:p14="http://schemas.microsoft.com/office/powerpoint/2010/main" val="207611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Suitability Determination</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13</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fontScale="92500" lnSpcReduction="10000"/>
          </a:bodyPr>
          <a:lstStyle/>
          <a:p>
            <a:r>
              <a:rPr lang="en-US" dirty="0"/>
              <a:t>In making a suitability determination the Field Examiner will observe: </a:t>
            </a:r>
          </a:p>
          <a:p>
            <a:pPr lvl="1"/>
            <a:r>
              <a:rPr lang="en-US" dirty="0"/>
              <a:t>demeanor during the interview, </a:t>
            </a:r>
            <a:endParaRPr lang="en-US" sz="3200" dirty="0"/>
          </a:p>
          <a:p>
            <a:pPr lvl="1"/>
            <a:r>
              <a:rPr lang="en-US" dirty="0"/>
              <a:t>engagement of the fiduciary, </a:t>
            </a:r>
            <a:endParaRPr lang="en-US" sz="3200" dirty="0"/>
          </a:p>
          <a:p>
            <a:pPr lvl="1"/>
            <a:r>
              <a:rPr lang="en-US" dirty="0"/>
              <a:t>comprehension of the issues and requirements of them, </a:t>
            </a:r>
            <a:endParaRPr lang="en-US" sz="3200" dirty="0"/>
          </a:p>
          <a:p>
            <a:pPr lvl="1"/>
            <a:r>
              <a:rPr lang="en-US" dirty="0"/>
              <a:t>evasive actions to include lack of eye contact, fidgeting, and inappropriate affect, and</a:t>
            </a:r>
            <a:endParaRPr lang="en-US" sz="3200" dirty="0"/>
          </a:p>
          <a:p>
            <a:pPr lvl="1"/>
            <a:r>
              <a:rPr lang="en-US" dirty="0"/>
              <a:t>organizational skills, as in does the fiduciary have the information requested readily available and not have difficulty locating information.</a:t>
            </a:r>
          </a:p>
          <a:p>
            <a:endParaRPr lang="en-US" dirty="0"/>
          </a:p>
          <a:p>
            <a:endParaRPr lang="en-US" dirty="0"/>
          </a:p>
        </p:txBody>
      </p:sp>
    </p:spTree>
    <p:extLst>
      <p:ext uri="{BB962C8B-B14F-4D97-AF65-F5344CB8AC3E}">
        <p14:creationId xmlns:p14="http://schemas.microsoft.com/office/powerpoint/2010/main" val="136693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Check on Learning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14</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600201"/>
            <a:ext cx="8229600" cy="1828800"/>
          </a:xfrm>
        </p:spPr>
        <p:txBody>
          <a:bodyPr>
            <a:normAutofit/>
          </a:bodyPr>
          <a:lstStyle/>
          <a:p>
            <a:endParaRPr lang="en-US" dirty="0"/>
          </a:p>
          <a:p>
            <a:pPr marL="0" indent="0">
              <a:buNone/>
            </a:pPr>
            <a:endParaRPr lang="en-US" dirty="0"/>
          </a:p>
        </p:txBody>
      </p:sp>
      <p:pic>
        <p:nvPicPr>
          <p:cNvPr id="9" name="Picture 8">
            <a:extLst>
              <a:ext uri="{FF2B5EF4-FFF2-40B4-BE49-F238E27FC236}">
                <a16:creationId xmlns:a16="http://schemas.microsoft.com/office/drawing/2014/main" id="{0EB19462-56CE-45F6-9487-517817677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782" y="4126921"/>
            <a:ext cx="3103018" cy="2350079"/>
          </a:xfrm>
          <a:prstGeom prst="rect">
            <a:avLst/>
          </a:prstGeom>
        </p:spPr>
      </p:pic>
      <p:sp>
        <p:nvSpPr>
          <p:cNvPr id="10" name="TextBox 9">
            <a:extLst>
              <a:ext uri="{FF2B5EF4-FFF2-40B4-BE49-F238E27FC236}">
                <a16:creationId xmlns:a16="http://schemas.microsoft.com/office/drawing/2014/main" id="{20BB08AE-E660-4072-B16A-086EB26B29E9}"/>
              </a:ext>
            </a:extLst>
          </p:cNvPr>
          <p:cNvSpPr txBox="1"/>
          <p:nvPr/>
        </p:nvSpPr>
        <p:spPr>
          <a:xfrm>
            <a:off x="457200" y="1335383"/>
            <a:ext cx="8229600" cy="2062103"/>
          </a:xfrm>
          <a:prstGeom prst="rect">
            <a:avLst/>
          </a:prstGeom>
          <a:noFill/>
        </p:spPr>
        <p:txBody>
          <a:bodyPr wrap="square" rtlCol="0">
            <a:spAutoFit/>
          </a:bodyPr>
          <a:lstStyle/>
          <a:p>
            <a:r>
              <a:rPr lang="en-US" sz="3200" dirty="0"/>
              <a:t>The fiduciary is late with submission of the accounting and uncooperative in scheduling a field examination. Are they suitable to continue to serve? </a:t>
            </a:r>
          </a:p>
        </p:txBody>
      </p:sp>
      <p:sp>
        <p:nvSpPr>
          <p:cNvPr id="11" name="TextBox 10">
            <a:extLst>
              <a:ext uri="{FF2B5EF4-FFF2-40B4-BE49-F238E27FC236}">
                <a16:creationId xmlns:a16="http://schemas.microsoft.com/office/drawing/2014/main" id="{BB0542D3-8ECC-443E-A7B6-FBA9ACD87FDE}"/>
              </a:ext>
            </a:extLst>
          </p:cNvPr>
          <p:cNvSpPr txBox="1"/>
          <p:nvPr/>
        </p:nvSpPr>
        <p:spPr>
          <a:xfrm>
            <a:off x="457200" y="3494463"/>
            <a:ext cx="4953000" cy="3046988"/>
          </a:xfrm>
          <a:prstGeom prst="rect">
            <a:avLst/>
          </a:prstGeom>
          <a:noFill/>
        </p:spPr>
        <p:txBody>
          <a:bodyPr wrap="square" rtlCol="0">
            <a:spAutoFit/>
          </a:bodyPr>
          <a:lstStyle/>
          <a:p>
            <a:r>
              <a:rPr lang="en-US" sz="3200" dirty="0"/>
              <a:t>No, the fiduciary is not suitable to serve. If the fiduciary can provide just reason, the field examiner may determine they demonstrate suitability. </a:t>
            </a:r>
          </a:p>
        </p:txBody>
      </p:sp>
    </p:spTree>
    <p:extLst>
      <p:ext uri="{BB962C8B-B14F-4D97-AF65-F5344CB8AC3E}">
        <p14:creationId xmlns:p14="http://schemas.microsoft.com/office/powerpoint/2010/main" val="186612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Justification of Suitability</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15</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a:bodyPr>
          <a:lstStyle/>
          <a:p>
            <a:r>
              <a:rPr lang="en-US" dirty="0"/>
              <a:t>When the Field Examiner makes a determination of suitability, a justification for this decision must be provided. </a:t>
            </a:r>
          </a:p>
          <a:p>
            <a:r>
              <a:rPr lang="en-US" dirty="0"/>
              <a:t>The simple statement of “The fiduciary is in the best interest of the beneficiary.” is insufficient to meet the required justification.</a:t>
            </a:r>
          </a:p>
          <a:p>
            <a:endParaRPr lang="en-US" dirty="0"/>
          </a:p>
          <a:p>
            <a:endParaRPr lang="en-US" dirty="0"/>
          </a:p>
        </p:txBody>
      </p:sp>
    </p:spTree>
    <p:extLst>
      <p:ext uri="{BB962C8B-B14F-4D97-AF65-F5344CB8AC3E}">
        <p14:creationId xmlns:p14="http://schemas.microsoft.com/office/powerpoint/2010/main" val="217259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Justification of Suitability</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16</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fontScale="92500" lnSpcReduction="10000"/>
          </a:bodyPr>
          <a:lstStyle/>
          <a:p>
            <a:r>
              <a:rPr lang="en-US" dirty="0"/>
              <a:t>Unwillingness to serve is demonstrated through: </a:t>
            </a:r>
          </a:p>
          <a:p>
            <a:pPr lvl="1"/>
            <a:r>
              <a:rPr lang="en-US" dirty="0"/>
              <a:t>untimely and incomplete accountings, </a:t>
            </a:r>
          </a:p>
          <a:p>
            <a:pPr lvl="1"/>
            <a:r>
              <a:rPr lang="en-US" dirty="0"/>
              <a:t>late bill payment, </a:t>
            </a:r>
          </a:p>
          <a:p>
            <a:pPr lvl="1"/>
            <a:r>
              <a:rPr lang="en-US" dirty="0"/>
              <a:t>unresponsiveness to VA requests, </a:t>
            </a:r>
          </a:p>
          <a:p>
            <a:pPr lvl="1"/>
            <a:r>
              <a:rPr lang="en-US" dirty="0"/>
              <a:t>evasiveness, </a:t>
            </a:r>
          </a:p>
          <a:p>
            <a:pPr lvl="1"/>
            <a:r>
              <a:rPr lang="en-US" dirty="0"/>
              <a:t>lack of engagement in the process, and </a:t>
            </a:r>
          </a:p>
          <a:p>
            <a:pPr lvl="1"/>
            <a:r>
              <a:rPr lang="en-US" dirty="0"/>
              <a:t>uncooperativeness with beneficiary and VA. </a:t>
            </a:r>
          </a:p>
          <a:p>
            <a:r>
              <a:rPr lang="en-US" dirty="0"/>
              <a:t>If the fiduciary demonstrates unwillingness to serve, they must be replaced for all beneficiaries they serve. </a:t>
            </a:r>
          </a:p>
          <a:p>
            <a:endParaRPr lang="en-US" dirty="0"/>
          </a:p>
        </p:txBody>
      </p:sp>
    </p:spTree>
    <p:extLst>
      <p:ext uri="{BB962C8B-B14F-4D97-AF65-F5344CB8AC3E}">
        <p14:creationId xmlns:p14="http://schemas.microsoft.com/office/powerpoint/2010/main" val="264194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Request for Field Examination</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17</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a:bodyPr>
          <a:lstStyle/>
          <a:p>
            <a:r>
              <a:rPr lang="en-US" dirty="0"/>
              <a:t>An unscheduled field examination will be issued with a minimum of the following information listed on the 21-3537a, Field Examination Request:</a:t>
            </a:r>
          </a:p>
          <a:p>
            <a:pPr lvl="1"/>
            <a:r>
              <a:rPr lang="en-US" dirty="0"/>
              <a:t>all attempts to secure the accounting (e.g. notification letter dates and phone calls)</a:t>
            </a:r>
          </a:p>
          <a:p>
            <a:pPr lvl="1"/>
            <a:r>
              <a:rPr lang="en-US" dirty="0"/>
              <a:t>the accounting period under review, and</a:t>
            </a:r>
          </a:p>
          <a:p>
            <a:pPr lvl="1"/>
            <a:r>
              <a:rPr lang="en-US" dirty="0"/>
              <a:t>the accounting information that that would allow approval of the accounting.</a:t>
            </a:r>
          </a:p>
          <a:p>
            <a:endParaRPr lang="en-US" dirty="0"/>
          </a:p>
          <a:p>
            <a:endParaRPr lang="en-US" dirty="0"/>
          </a:p>
        </p:txBody>
      </p:sp>
    </p:spTree>
    <p:extLst>
      <p:ext uri="{BB962C8B-B14F-4D97-AF65-F5344CB8AC3E}">
        <p14:creationId xmlns:p14="http://schemas.microsoft.com/office/powerpoint/2010/main" val="141288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18</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a:bodyPr>
          <a:lstStyle/>
          <a:p>
            <a:pPr marL="0" indent="0">
              <a:buNone/>
            </a:pPr>
            <a:r>
              <a:rPr lang="en-US" dirty="0"/>
              <a:t>A fiduciary has failed to submit an approvable accounting, the Legal Instrument Examiner attempted to collected the required documents to no avail. An unscheduled field examination was issued to you. </a:t>
            </a:r>
          </a:p>
          <a:p>
            <a:endParaRPr lang="en-US" dirty="0"/>
          </a:p>
          <a:p>
            <a:endParaRPr lang="en-US" dirty="0"/>
          </a:p>
        </p:txBody>
      </p:sp>
      <p:pic>
        <p:nvPicPr>
          <p:cNvPr id="3" name="Picture 2">
            <a:extLst>
              <a:ext uri="{FF2B5EF4-FFF2-40B4-BE49-F238E27FC236}">
                <a16:creationId xmlns:a16="http://schemas.microsoft.com/office/drawing/2014/main" id="{80872F67-FFAF-4EE8-B1EB-EDCB23E5F9D6}"/>
              </a:ext>
            </a:extLst>
          </p:cNvPr>
          <p:cNvPicPr>
            <a:picLocks noChangeAspect="1"/>
          </p:cNvPicPr>
          <p:nvPr/>
        </p:nvPicPr>
        <p:blipFill>
          <a:blip r:embed="rId3"/>
          <a:stretch>
            <a:fillRect/>
          </a:stretch>
        </p:blipFill>
        <p:spPr>
          <a:xfrm>
            <a:off x="6385579" y="4327687"/>
            <a:ext cx="2237426" cy="1798476"/>
          </a:xfrm>
          <a:prstGeom prst="rect">
            <a:avLst/>
          </a:prstGeom>
        </p:spPr>
      </p:pic>
    </p:spTree>
    <p:extLst>
      <p:ext uri="{BB962C8B-B14F-4D97-AF65-F5344CB8AC3E}">
        <p14:creationId xmlns:p14="http://schemas.microsoft.com/office/powerpoint/2010/main" val="227673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Check on Learning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19</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600201"/>
            <a:ext cx="8229600" cy="1828800"/>
          </a:xfrm>
        </p:spPr>
        <p:txBody>
          <a:bodyPr>
            <a:normAutofit/>
          </a:bodyPr>
          <a:lstStyle/>
          <a:p>
            <a:endParaRPr lang="en-US" dirty="0"/>
          </a:p>
          <a:p>
            <a:pPr marL="0" indent="0">
              <a:buNone/>
            </a:pPr>
            <a:endParaRPr lang="en-US" dirty="0"/>
          </a:p>
        </p:txBody>
      </p:sp>
      <p:pic>
        <p:nvPicPr>
          <p:cNvPr id="9" name="Picture 8">
            <a:extLst>
              <a:ext uri="{FF2B5EF4-FFF2-40B4-BE49-F238E27FC236}">
                <a16:creationId xmlns:a16="http://schemas.microsoft.com/office/drawing/2014/main" id="{0EB19462-56CE-45F6-9487-517817677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782" y="4126921"/>
            <a:ext cx="3103018" cy="2350079"/>
          </a:xfrm>
          <a:prstGeom prst="rect">
            <a:avLst/>
          </a:prstGeom>
        </p:spPr>
      </p:pic>
      <p:sp>
        <p:nvSpPr>
          <p:cNvPr id="10" name="TextBox 9">
            <a:extLst>
              <a:ext uri="{FF2B5EF4-FFF2-40B4-BE49-F238E27FC236}">
                <a16:creationId xmlns:a16="http://schemas.microsoft.com/office/drawing/2014/main" id="{20BB08AE-E660-4072-B16A-086EB26B29E9}"/>
              </a:ext>
            </a:extLst>
          </p:cNvPr>
          <p:cNvSpPr txBox="1"/>
          <p:nvPr/>
        </p:nvSpPr>
        <p:spPr>
          <a:xfrm>
            <a:off x="457200" y="1335383"/>
            <a:ext cx="8229600" cy="1569660"/>
          </a:xfrm>
          <a:prstGeom prst="rect">
            <a:avLst/>
          </a:prstGeom>
          <a:noFill/>
        </p:spPr>
        <p:txBody>
          <a:bodyPr wrap="square" rtlCol="0">
            <a:spAutoFit/>
          </a:bodyPr>
          <a:lstStyle/>
          <a:p>
            <a:r>
              <a:rPr lang="en-US" sz="3200" dirty="0"/>
              <a:t>True or False.</a:t>
            </a:r>
          </a:p>
          <a:p>
            <a:r>
              <a:rPr lang="en-US" sz="3200" dirty="0"/>
              <a:t>The LIE must include the accounting period under review on the field examination request.  </a:t>
            </a:r>
          </a:p>
        </p:txBody>
      </p:sp>
      <p:sp>
        <p:nvSpPr>
          <p:cNvPr id="11" name="TextBox 10">
            <a:extLst>
              <a:ext uri="{FF2B5EF4-FFF2-40B4-BE49-F238E27FC236}">
                <a16:creationId xmlns:a16="http://schemas.microsoft.com/office/drawing/2014/main" id="{BB0542D3-8ECC-443E-A7B6-FBA9ACD87FDE}"/>
              </a:ext>
            </a:extLst>
          </p:cNvPr>
          <p:cNvSpPr txBox="1"/>
          <p:nvPr/>
        </p:nvSpPr>
        <p:spPr>
          <a:xfrm>
            <a:off x="457200" y="3390321"/>
            <a:ext cx="4953000" cy="2800767"/>
          </a:xfrm>
          <a:prstGeom prst="rect">
            <a:avLst/>
          </a:prstGeom>
          <a:noFill/>
        </p:spPr>
        <p:txBody>
          <a:bodyPr wrap="square" rtlCol="0">
            <a:spAutoFit/>
          </a:bodyPr>
          <a:lstStyle/>
          <a:p>
            <a:r>
              <a:rPr lang="en-US" sz="2400" dirty="0"/>
              <a:t>True, the field examination request must at a minimum include: </a:t>
            </a:r>
          </a:p>
          <a:p>
            <a:pPr marL="342900" indent="-342900">
              <a:buFont typeface="Arial" panose="020B0604020202020204" pitchFamily="34" charset="0"/>
              <a:buChar char="•"/>
            </a:pPr>
            <a:r>
              <a:rPr lang="en-US" sz="2400" dirty="0"/>
              <a:t>Attempts to secure the accounting,</a:t>
            </a:r>
          </a:p>
          <a:p>
            <a:pPr marL="342900" indent="-342900">
              <a:buFont typeface="Arial" panose="020B0604020202020204" pitchFamily="34" charset="0"/>
              <a:buChar char="•"/>
            </a:pPr>
            <a:r>
              <a:rPr lang="en-US" sz="2400" dirty="0"/>
              <a:t>the accounting period,  and </a:t>
            </a:r>
          </a:p>
          <a:p>
            <a:pPr marL="342900" indent="-342900">
              <a:buFont typeface="Arial" panose="020B0604020202020204" pitchFamily="34" charset="0"/>
              <a:buChar char="•"/>
            </a:pPr>
            <a:r>
              <a:rPr lang="en-US" sz="2400" dirty="0"/>
              <a:t>what information is required to approve the accounting. </a:t>
            </a:r>
          </a:p>
          <a:p>
            <a:endParaRPr lang="en-US" sz="3200" dirty="0"/>
          </a:p>
        </p:txBody>
      </p:sp>
    </p:spTree>
    <p:extLst>
      <p:ext uri="{BB962C8B-B14F-4D97-AF65-F5344CB8AC3E}">
        <p14:creationId xmlns:p14="http://schemas.microsoft.com/office/powerpoint/2010/main" val="110052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lvl="0"/>
            <a:r>
              <a:rPr lang="en-US" dirty="0"/>
              <a:t>Understand annual accounting requirements</a:t>
            </a:r>
          </a:p>
          <a:p>
            <a:pPr lvl="0"/>
            <a:r>
              <a:rPr lang="en-US" dirty="0"/>
              <a:t>Understand how to complete an accounting</a:t>
            </a:r>
          </a:p>
          <a:p>
            <a:pPr lvl="0"/>
            <a:r>
              <a:rPr lang="en-US" dirty="0"/>
              <a:t>Understand and utilize unscheduled field examination to assist with an accounting and/or unresponsiveness to VA requests. </a:t>
            </a:r>
          </a:p>
          <a:p>
            <a:pPr lvl="0"/>
            <a:r>
              <a:rPr lang="en-US" dirty="0"/>
              <a:t>Appropriately document an unscheduled field examination for assistance with an accounting and/or unresponsiveness to VA requests</a:t>
            </a:r>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2</a:t>
            </a:fld>
            <a:endParaRPr lang="en-US"/>
          </a:p>
        </p:txBody>
      </p:sp>
    </p:spTree>
    <p:extLst>
      <p:ext uri="{BB962C8B-B14F-4D97-AF65-F5344CB8AC3E}">
        <p14:creationId xmlns:p14="http://schemas.microsoft.com/office/powerpoint/2010/main" val="23319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Review the File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20</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fontScale="92500" lnSpcReduction="20000"/>
          </a:bodyPr>
          <a:lstStyle/>
          <a:p>
            <a:r>
              <a:rPr lang="en-US" dirty="0"/>
              <a:t>Before the field examination be sure to review: </a:t>
            </a:r>
          </a:p>
          <a:p>
            <a:pPr lvl="1"/>
            <a:r>
              <a:rPr lang="en-US" dirty="0"/>
              <a:t>available systems including:</a:t>
            </a:r>
            <a:endParaRPr lang="en-US" sz="3200" dirty="0"/>
          </a:p>
          <a:p>
            <a:pPr lvl="2"/>
            <a:r>
              <a:rPr lang="en-US" sz="2600" dirty="0"/>
              <a:t>Veterans Benefits Management System (VBMS), </a:t>
            </a:r>
          </a:p>
          <a:p>
            <a:pPr lvl="2"/>
            <a:r>
              <a:rPr lang="en-US" sz="2600" dirty="0"/>
              <a:t>Share, </a:t>
            </a:r>
          </a:p>
          <a:p>
            <a:pPr lvl="2"/>
            <a:r>
              <a:rPr lang="en-US" sz="2600" dirty="0"/>
              <a:t>Legacy Content Manager (LCM), and</a:t>
            </a:r>
          </a:p>
          <a:p>
            <a:pPr lvl="2"/>
            <a:r>
              <a:rPr lang="en-US" sz="2600" dirty="0"/>
              <a:t>Beneficiary Fiduciary Field System (BFFS), and </a:t>
            </a:r>
          </a:p>
          <a:p>
            <a:pPr lvl="1"/>
            <a:r>
              <a:rPr lang="en-US" dirty="0"/>
              <a:t>documentation associated with the beneficiary including:</a:t>
            </a:r>
            <a:endParaRPr lang="en-US" sz="3200" dirty="0"/>
          </a:p>
          <a:p>
            <a:pPr lvl="2"/>
            <a:r>
              <a:rPr lang="en-US" sz="2600" dirty="0"/>
              <a:t>previous field examinations, </a:t>
            </a:r>
          </a:p>
          <a:p>
            <a:pPr lvl="2"/>
            <a:r>
              <a:rPr lang="en-US" sz="2600" dirty="0"/>
              <a:t>annual accountings, and</a:t>
            </a:r>
          </a:p>
          <a:p>
            <a:pPr lvl="2"/>
            <a:r>
              <a:rPr lang="en-US" sz="2600" dirty="0"/>
              <a:t>applications for benefits which may include income and expense information.  </a:t>
            </a:r>
          </a:p>
          <a:p>
            <a:endParaRPr lang="en-US" dirty="0"/>
          </a:p>
          <a:p>
            <a:endParaRPr lang="en-US" dirty="0"/>
          </a:p>
        </p:txBody>
      </p:sp>
    </p:spTree>
    <p:extLst>
      <p:ext uri="{BB962C8B-B14F-4D97-AF65-F5344CB8AC3E}">
        <p14:creationId xmlns:p14="http://schemas.microsoft.com/office/powerpoint/2010/main" val="240480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Review the File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21</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a:bodyPr>
          <a:lstStyle/>
          <a:p>
            <a:pPr lvl="1"/>
            <a:r>
              <a:rPr lang="en-US" sz="2600" dirty="0"/>
              <a:t>Specific information regarding the accounting to review include: </a:t>
            </a:r>
          </a:p>
          <a:p>
            <a:pPr lvl="2"/>
            <a:r>
              <a:rPr lang="en-US" dirty="0"/>
              <a:t>inadequate or missing bank statements and/or receipts,</a:t>
            </a:r>
          </a:p>
          <a:p>
            <a:pPr lvl="2"/>
            <a:r>
              <a:rPr lang="en-US" dirty="0"/>
              <a:t>excessive commission or fees, and/or</a:t>
            </a:r>
          </a:p>
          <a:p>
            <a:pPr lvl="2"/>
            <a:r>
              <a:rPr lang="en-US" dirty="0"/>
              <a:t>delinquent accountings.</a:t>
            </a:r>
          </a:p>
          <a:p>
            <a:pPr lvl="1"/>
            <a:r>
              <a:rPr lang="en-US" sz="2600" dirty="0"/>
              <a:t>Ensure the fiduciary hub solicited the accounting appropriately, to include: </a:t>
            </a:r>
          </a:p>
          <a:p>
            <a:pPr lvl="2"/>
            <a:r>
              <a:rPr lang="en-US" dirty="0"/>
              <a:t>notification mailed to appropriate address, and </a:t>
            </a:r>
          </a:p>
          <a:p>
            <a:pPr lvl="2"/>
            <a:r>
              <a:rPr lang="en-US" dirty="0"/>
              <a:t>attempted telephonic contact to the fiduciary. </a:t>
            </a:r>
          </a:p>
          <a:p>
            <a:endParaRPr lang="en-US" dirty="0"/>
          </a:p>
          <a:p>
            <a:endParaRPr lang="en-US" dirty="0"/>
          </a:p>
        </p:txBody>
      </p:sp>
    </p:spTree>
    <p:extLst>
      <p:ext uri="{BB962C8B-B14F-4D97-AF65-F5344CB8AC3E}">
        <p14:creationId xmlns:p14="http://schemas.microsoft.com/office/powerpoint/2010/main" val="405679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Check on Learning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22</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600201"/>
            <a:ext cx="8229600" cy="1828800"/>
          </a:xfrm>
        </p:spPr>
        <p:txBody>
          <a:bodyPr>
            <a:normAutofit/>
          </a:bodyPr>
          <a:lstStyle/>
          <a:p>
            <a:endParaRPr lang="en-US" dirty="0"/>
          </a:p>
          <a:p>
            <a:pPr marL="0" indent="0">
              <a:buNone/>
            </a:pPr>
            <a:endParaRPr lang="en-US" dirty="0"/>
          </a:p>
        </p:txBody>
      </p:sp>
      <p:pic>
        <p:nvPicPr>
          <p:cNvPr id="9" name="Picture 8">
            <a:extLst>
              <a:ext uri="{FF2B5EF4-FFF2-40B4-BE49-F238E27FC236}">
                <a16:creationId xmlns:a16="http://schemas.microsoft.com/office/drawing/2014/main" id="{0EB19462-56CE-45F6-9487-517817677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782" y="4126921"/>
            <a:ext cx="3103018" cy="2350079"/>
          </a:xfrm>
          <a:prstGeom prst="rect">
            <a:avLst/>
          </a:prstGeom>
        </p:spPr>
      </p:pic>
      <p:sp>
        <p:nvSpPr>
          <p:cNvPr id="10" name="TextBox 9">
            <a:extLst>
              <a:ext uri="{FF2B5EF4-FFF2-40B4-BE49-F238E27FC236}">
                <a16:creationId xmlns:a16="http://schemas.microsoft.com/office/drawing/2014/main" id="{20BB08AE-E660-4072-B16A-086EB26B29E9}"/>
              </a:ext>
            </a:extLst>
          </p:cNvPr>
          <p:cNvSpPr txBox="1"/>
          <p:nvPr/>
        </p:nvSpPr>
        <p:spPr>
          <a:xfrm>
            <a:off x="457200" y="1335383"/>
            <a:ext cx="8229600" cy="1569660"/>
          </a:xfrm>
          <a:prstGeom prst="rect">
            <a:avLst/>
          </a:prstGeom>
          <a:noFill/>
        </p:spPr>
        <p:txBody>
          <a:bodyPr wrap="square" rtlCol="0">
            <a:spAutoFit/>
          </a:bodyPr>
          <a:lstStyle/>
          <a:p>
            <a:r>
              <a:rPr lang="en-US" sz="3200" dirty="0"/>
              <a:t>Generally, what systems should a field examiner review in preparing for an unscheduled field examination</a:t>
            </a:r>
          </a:p>
        </p:txBody>
      </p:sp>
      <p:sp>
        <p:nvSpPr>
          <p:cNvPr id="11" name="TextBox 10">
            <a:extLst>
              <a:ext uri="{FF2B5EF4-FFF2-40B4-BE49-F238E27FC236}">
                <a16:creationId xmlns:a16="http://schemas.microsoft.com/office/drawing/2014/main" id="{BB0542D3-8ECC-443E-A7B6-FBA9ACD87FDE}"/>
              </a:ext>
            </a:extLst>
          </p:cNvPr>
          <p:cNvSpPr txBox="1"/>
          <p:nvPr/>
        </p:nvSpPr>
        <p:spPr>
          <a:xfrm>
            <a:off x="434340" y="3429000"/>
            <a:ext cx="4953000" cy="2554545"/>
          </a:xfrm>
          <a:prstGeom prst="rect">
            <a:avLst/>
          </a:prstGeom>
          <a:noFill/>
        </p:spPr>
        <p:txBody>
          <a:bodyPr wrap="square" rtlCol="0">
            <a:spAutoFit/>
          </a:bodyPr>
          <a:lstStyle/>
          <a:p>
            <a:r>
              <a:rPr lang="en-US" sz="3200" dirty="0"/>
              <a:t>All of them to include: </a:t>
            </a:r>
          </a:p>
          <a:p>
            <a:r>
              <a:rPr lang="en-US" sz="3200" dirty="0"/>
              <a:t>VBMS, </a:t>
            </a:r>
          </a:p>
          <a:p>
            <a:r>
              <a:rPr lang="en-US" sz="3200" dirty="0"/>
              <a:t>LCM,</a:t>
            </a:r>
          </a:p>
          <a:p>
            <a:r>
              <a:rPr lang="en-US" sz="3200" dirty="0"/>
              <a:t>Share, and </a:t>
            </a:r>
          </a:p>
          <a:p>
            <a:r>
              <a:rPr lang="en-US" sz="3200" dirty="0"/>
              <a:t>BFFS. </a:t>
            </a:r>
          </a:p>
        </p:txBody>
      </p:sp>
    </p:spTree>
    <p:extLst>
      <p:ext uri="{BB962C8B-B14F-4D97-AF65-F5344CB8AC3E}">
        <p14:creationId xmlns:p14="http://schemas.microsoft.com/office/powerpoint/2010/main" val="123313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23</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lnSpcReduction="10000"/>
          </a:bodyPr>
          <a:lstStyle/>
          <a:p>
            <a:r>
              <a:rPr lang="en-US" sz="3000" dirty="0"/>
              <a:t>Systems Review</a:t>
            </a:r>
          </a:p>
          <a:p>
            <a:pPr lvl="1"/>
            <a:r>
              <a:rPr lang="en-US" dirty="0"/>
              <a:t>BFFS, </a:t>
            </a:r>
          </a:p>
          <a:p>
            <a:pPr lvl="1"/>
            <a:r>
              <a:rPr lang="en-US" dirty="0"/>
              <a:t>Share,</a:t>
            </a:r>
          </a:p>
          <a:p>
            <a:pPr lvl="1"/>
            <a:r>
              <a:rPr lang="en-US" dirty="0"/>
              <a:t>VBMS, and </a:t>
            </a:r>
          </a:p>
          <a:p>
            <a:pPr lvl="1"/>
            <a:r>
              <a:rPr lang="en-US" dirty="0"/>
              <a:t>LCM. </a:t>
            </a:r>
          </a:p>
          <a:p>
            <a:r>
              <a:rPr lang="en-US" dirty="0"/>
              <a:t>Specific information regarding the accounting review:</a:t>
            </a:r>
          </a:p>
          <a:p>
            <a:pPr lvl="1"/>
            <a:r>
              <a:rPr lang="en-US" dirty="0"/>
              <a:t>Bank statements, and</a:t>
            </a:r>
          </a:p>
          <a:p>
            <a:pPr lvl="1"/>
            <a:r>
              <a:rPr lang="en-US" dirty="0"/>
              <a:t>VA Form 21P-4706b.</a:t>
            </a:r>
          </a:p>
          <a:p>
            <a:pPr lvl="1"/>
            <a:endParaRPr lang="en-US" dirty="0"/>
          </a:p>
        </p:txBody>
      </p:sp>
      <p:pic>
        <p:nvPicPr>
          <p:cNvPr id="3" name="Picture 2">
            <a:extLst>
              <a:ext uri="{FF2B5EF4-FFF2-40B4-BE49-F238E27FC236}">
                <a16:creationId xmlns:a16="http://schemas.microsoft.com/office/drawing/2014/main" id="{B20C37F9-7606-4893-96A0-AE7954A4A8A9}"/>
              </a:ext>
            </a:extLst>
          </p:cNvPr>
          <p:cNvPicPr>
            <a:picLocks noChangeAspect="1"/>
          </p:cNvPicPr>
          <p:nvPr/>
        </p:nvPicPr>
        <p:blipFill>
          <a:blip r:embed="rId3"/>
          <a:stretch>
            <a:fillRect/>
          </a:stretch>
        </p:blipFill>
        <p:spPr>
          <a:xfrm>
            <a:off x="6449374" y="4694399"/>
            <a:ext cx="2237426" cy="1798476"/>
          </a:xfrm>
          <a:prstGeom prst="rect">
            <a:avLst/>
          </a:prstGeom>
        </p:spPr>
      </p:pic>
    </p:spTree>
    <p:extLst>
      <p:ext uri="{BB962C8B-B14F-4D97-AF65-F5344CB8AC3E}">
        <p14:creationId xmlns:p14="http://schemas.microsoft.com/office/powerpoint/2010/main" val="1492797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During the Visit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24</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a:bodyPr>
          <a:lstStyle/>
          <a:p>
            <a:r>
              <a:rPr lang="en-US" dirty="0"/>
              <a:t>The Field Examiner must attempt to collect the missing documents to approve the accounting.</a:t>
            </a:r>
          </a:p>
          <a:p>
            <a:r>
              <a:rPr lang="en-US" dirty="0"/>
              <a:t>Any documents received must be reviewed on site with the fiduciary to address any problems. </a:t>
            </a:r>
          </a:p>
          <a:p>
            <a:endParaRPr lang="en-US" dirty="0"/>
          </a:p>
          <a:p>
            <a:endParaRPr lang="en-US" dirty="0"/>
          </a:p>
        </p:txBody>
      </p:sp>
    </p:spTree>
    <p:extLst>
      <p:ext uri="{BB962C8B-B14F-4D97-AF65-F5344CB8AC3E}">
        <p14:creationId xmlns:p14="http://schemas.microsoft.com/office/powerpoint/2010/main" val="190140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25</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a:bodyPr>
          <a:lstStyle/>
          <a:p>
            <a:r>
              <a:rPr lang="en-US" dirty="0"/>
              <a:t>The Fiduciary provides the field examiner with additional documents to support the annual accounting. </a:t>
            </a:r>
          </a:p>
          <a:p>
            <a:pPr lvl="1"/>
            <a:r>
              <a:rPr lang="en-US" dirty="0"/>
              <a:t>Bank statements covering 2/1/18 through 12/31/18, and</a:t>
            </a:r>
          </a:p>
          <a:p>
            <a:pPr lvl="1"/>
            <a:r>
              <a:rPr lang="en-US" dirty="0"/>
              <a:t>Receipt for car purchase. </a:t>
            </a:r>
          </a:p>
          <a:p>
            <a:pPr marL="457200" lvl="1" indent="0">
              <a:buNone/>
            </a:pPr>
            <a:endParaRPr lang="en-US" dirty="0"/>
          </a:p>
        </p:txBody>
      </p:sp>
      <p:pic>
        <p:nvPicPr>
          <p:cNvPr id="3" name="Picture 2">
            <a:extLst>
              <a:ext uri="{FF2B5EF4-FFF2-40B4-BE49-F238E27FC236}">
                <a16:creationId xmlns:a16="http://schemas.microsoft.com/office/drawing/2014/main" id="{B69A5FC8-EB3B-4280-A344-318849718343}"/>
              </a:ext>
            </a:extLst>
          </p:cNvPr>
          <p:cNvPicPr>
            <a:picLocks noChangeAspect="1"/>
          </p:cNvPicPr>
          <p:nvPr/>
        </p:nvPicPr>
        <p:blipFill>
          <a:blip r:embed="rId3"/>
          <a:stretch>
            <a:fillRect/>
          </a:stretch>
        </p:blipFill>
        <p:spPr>
          <a:xfrm>
            <a:off x="6449374" y="4403887"/>
            <a:ext cx="2237426" cy="1798476"/>
          </a:xfrm>
          <a:prstGeom prst="rect">
            <a:avLst/>
          </a:prstGeom>
        </p:spPr>
      </p:pic>
    </p:spTree>
    <p:extLst>
      <p:ext uri="{BB962C8B-B14F-4D97-AF65-F5344CB8AC3E}">
        <p14:creationId xmlns:p14="http://schemas.microsoft.com/office/powerpoint/2010/main" val="345454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26</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a:bodyPr>
          <a:lstStyle/>
          <a:p>
            <a:r>
              <a:rPr lang="en-US" dirty="0"/>
              <a:t>The Field Examiner reviews the bank statements provided and finds:</a:t>
            </a:r>
          </a:p>
          <a:p>
            <a:pPr lvl="1"/>
            <a:r>
              <a:rPr lang="en-US" dirty="0"/>
              <a:t>cash and ATM withdrawals, </a:t>
            </a:r>
          </a:p>
          <a:p>
            <a:pPr lvl="1"/>
            <a:r>
              <a:rPr lang="en-US" dirty="0"/>
              <a:t>Insufficient funds charge, and</a:t>
            </a:r>
          </a:p>
          <a:p>
            <a:pPr lvl="1"/>
            <a:r>
              <a:rPr lang="en-US" dirty="0"/>
              <a:t>Change in electric company with an increased bill. </a:t>
            </a:r>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B69A5FC8-EB3B-4280-A344-318849718343}"/>
              </a:ext>
            </a:extLst>
          </p:cNvPr>
          <p:cNvPicPr>
            <a:picLocks noChangeAspect="1"/>
          </p:cNvPicPr>
          <p:nvPr/>
        </p:nvPicPr>
        <p:blipFill>
          <a:blip r:embed="rId3"/>
          <a:stretch>
            <a:fillRect/>
          </a:stretch>
        </p:blipFill>
        <p:spPr>
          <a:xfrm>
            <a:off x="6449374" y="4403887"/>
            <a:ext cx="2237426" cy="1798476"/>
          </a:xfrm>
          <a:prstGeom prst="rect">
            <a:avLst/>
          </a:prstGeom>
        </p:spPr>
      </p:pic>
    </p:spTree>
    <p:extLst>
      <p:ext uri="{BB962C8B-B14F-4D97-AF65-F5344CB8AC3E}">
        <p14:creationId xmlns:p14="http://schemas.microsoft.com/office/powerpoint/2010/main" val="269285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27</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4830763"/>
          </a:xfrm>
        </p:spPr>
        <p:txBody>
          <a:bodyPr>
            <a:normAutofit/>
          </a:bodyPr>
          <a:lstStyle/>
          <a:p>
            <a:r>
              <a:rPr lang="en-US" dirty="0"/>
              <a:t>The fiduciary provided with field examiner with a receipt for the purchase of the car, however, a title was not provided. </a:t>
            </a:r>
          </a:p>
          <a:p>
            <a:r>
              <a:rPr lang="en-US" dirty="0"/>
              <a:t>The VA Form 21-4706b, contained errors to include: </a:t>
            </a:r>
          </a:p>
          <a:p>
            <a:pPr lvl="1"/>
            <a:r>
              <a:rPr lang="en-US" dirty="0"/>
              <a:t>Expenses did not match the bank statements, and</a:t>
            </a:r>
          </a:p>
          <a:p>
            <a:pPr lvl="1"/>
            <a:r>
              <a:rPr lang="en-US" dirty="0"/>
              <a:t> assets and funds under management did not match. </a:t>
            </a:r>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B69A5FC8-EB3B-4280-A344-318849718343}"/>
              </a:ext>
            </a:extLst>
          </p:cNvPr>
          <p:cNvPicPr>
            <a:picLocks noChangeAspect="1"/>
          </p:cNvPicPr>
          <p:nvPr/>
        </p:nvPicPr>
        <p:blipFill>
          <a:blip r:embed="rId3"/>
          <a:stretch>
            <a:fillRect/>
          </a:stretch>
        </p:blipFill>
        <p:spPr>
          <a:xfrm>
            <a:off x="6676293" y="4876800"/>
            <a:ext cx="2010507" cy="1616075"/>
          </a:xfrm>
          <a:prstGeom prst="rect">
            <a:avLst/>
          </a:prstGeom>
        </p:spPr>
      </p:pic>
    </p:spTree>
    <p:extLst>
      <p:ext uri="{BB962C8B-B14F-4D97-AF65-F5344CB8AC3E}">
        <p14:creationId xmlns:p14="http://schemas.microsoft.com/office/powerpoint/2010/main" val="13776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28</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4830763"/>
          </a:xfrm>
        </p:spPr>
        <p:txBody>
          <a:bodyPr>
            <a:normAutofit/>
          </a:bodyPr>
          <a:lstStyle/>
          <a:p>
            <a:r>
              <a:rPr lang="en-US" dirty="0"/>
              <a:t>The Field Examiner must determine whether the fiduciary completing a new VA Form 21-4706b, is worth the time. </a:t>
            </a:r>
          </a:p>
          <a:p>
            <a:pPr marL="0" indent="0">
              <a:buNone/>
            </a:pPr>
            <a:endParaRPr lang="en-US" dirty="0"/>
          </a:p>
          <a:p>
            <a:endParaRPr lang="en-US" dirty="0"/>
          </a:p>
          <a:p>
            <a:pPr lvl="1"/>
            <a:endParaRPr lang="en-US"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B69A5FC8-EB3B-4280-A344-318849718343}"/>
              </a:ext>
            </a:extLst>
          </p:cNvPr>
          <p:cNvPicPr>
            <a:picLocks noChangeAspect="1"/>
          </p:cNvPicPr>
          <p:nvPr/>
        </p:nvPicPr>
        <p:blipFill>
          <a:blip r:embed="rId3"/>
          <a:stretch>
            <a:fillRect/>
          </a:stretch>
        </p:blipFill>
        <p:spPr>
          <a:xfrm>
            <a:off x="6676293" y="4876800"/>
            <a:ext cx="2010507" cy="1616075"/>
          </a:xfrm>
          <a:prstGeom prst="rect">
            <a:avLst/>
          </a:prstGeom>
        </p:spPr>
      </p:pic>
    </p:spTree>
    <p:extLst>
      <p:ext uri="{BB962C8B-B14F-4D97-AF65-F5344CB8AC3E}">
        <p14:creationId xmlns:p14="http://schemas.microsoft.com/office/powerpoint/2010/main" val="2040320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Completing a VA Accounting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29</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lnSpcReduction="10000"/>
          </a:bodyPr>
          <a:lstStyle/>
          <a:p>
            <a:r>
              <a:rPr lang="en-US" dirty="0"/>
              <a:t>Section 1- Money Received:</a:t>
            </a:r>
          </a:p>
          <a:p>
            <a:pPr lvl="1"/>
            <a:r>
              <a:rPr lang="en-US" dirty="0"/>
              <a:t>A. Total Estate at Beginning of Period</a:t>
            </a:r>
          </a:p>
          <a:p>
            <a:pPr lvl="1"/>
            <a:r>
              <a:rPr lang="en-US" dirty="0"/>
              <a:t>B. Amount Received from VA</a:t>
            </a:r>
          </a:p>
          <a:p>
            <a:pPr lvl="2"/>
            <a:r>
              <a:rPr lang="en-US" dirty="0"/>
              <a:t>No. of Months</a:t>
            </a:r>
          </a:p>
          <a:p>
            <a:pPr lvl="2"/>
            <a:r>
              <a:rPr lang="en-US" dirty="0"/>
              <a:t>Monthly Amount</a:t>
            </a:r>
          </a:p>
          <a:p>
            <a:pPr lvl="1"/>
            <a:r>
              <a:rPr lang="en-US" dirty="0"/>
              <a:t>C. Amount Received from Social Security</a:t>
            </a:r>
          </a:p>
          <a:p>
            <a:pPr lvl="2"/>
            <a:r>
              <a:rPr lang="en-US" dirty="0"/>
              <a:t>No. of Months</a:t>
            </a:r>
          </a:p>
          <a:p>
            <a:pPr lvl="2"/>
            <a:r>
              <a:rPr lang="en-US" dirty="0"/>
              <a:t>Monthly Amount</a:t>
            </a:r>
          </a:p>
          <a:p>
            <a:pPr lvl="1"/>
            <a:r>
              <a:rPr lang="en-US" dirty="0"/>
              <a:t>Interest Earned on Deposits</a:t>
            </a:r>
          </a:p>
          <a:p>
            <a:pPr lvl="1"/>
            <a:r>
              <a:rPr lang="en-US" dirty="0"/>
              <a:t>Amount Received from Other Sources</a:t>
            </a:r>
          </a:p>
          <a:p>
            <a:pPr lvl="1"/>
            <a:r>
              <a:rPr lang="en-US" dirty="0"/>
              <a:t>Total Received</a:t>
            </a:r>
          </a:p>
          <a:p>
            <a:endParaRPr lang="en-US" dirty="0"/>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3799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38 C.F.R. Part 13, </a:t>
            </a:r>
            <a:r>
              <a:rPr lang="en-US" i="1" dirty="0"/>
              <a:t>Fiduciary Activities</a:t>
            </a:r>
          </a:p>
          <a:p>
            <a:r>
              <a:rPr lang="en-US" dirty="0"/>
              <a:t>Fiduciary Program Manual Chapter 2, </a:t>
            </a:r>
            <a:r>
              <a:rPr lang="en-US" i="1" dirty="0"/>
              <a:t>Field Examinations</a:t>
            </a:r>
          </a:p>
          <a:p>
            <a:r>
              <a:rPr lang="en-US" dirty="0"/>
              <a:t>Fiduciary Program Manual Chapter 3, </a:t>
            </a:r>
            <a:r>
              <a:rPr lang="en-US" i="1" dirty="0"/>
              <a:t>Account Audits</a:t>
            </a:r>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3</a:t>
            </a:fld>
            <a:endParaRPr lang="en-US"/>
          </a:p>
        </p:txBody>
      </p:sp>
    </p:spTree>
    <p:extLst>
      <p:ext uri="{BB962C8B-B14F-4D97-AF65-F5344CB8AC3E}">
        <p14:creationId xmlns:p14="http://schemas.microsoft.com/office/powerpoint/2010/main" val="843494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30</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a:bodyPr>
          <a:lstStyle/>
          <a:p>
            <a:r>
              <a:rPr lang="en-US" dirty="0"/>
              <a:t>Section 1- Money Received:</a:t>
            </a:r>
          </a:p>
          <a:p>
            <a:pPr lvl="1"/>
            <a:r>
              <a:rPr lang="en-US" dirty="0"/>
              <a:t>A. Total Estate at Beginning of Period</a:t>
            </a:r>
          </a:p>
          <a:p>
            <a:pPr marL="457200" lvl="1" indent="0">
              <a:buNone/>
            </a:pPr>
            <a:r>
              <a:rPr lang="en-US" dirty="0">
                <a:solidFill>
                  <a:srgbClr val="FF0000"/>
                </a:solidFill>
              </a:rPr>
              <a:t>ZERO</a:t>
            </a:r>
          </a:p>
          <a:p>
            <a:pPr lvl="1"/>
            <a:r>
              <a:rPr lang="en-US" dirty="0"/>
              <a:t>B. Amount Received from VA</a:t>
            </a:r>
          </a:p>
          <a:p>
            <a:pPr lvl="2"/>
            <a:r>
              <a:rPr lang="en-US" dirty="0"/>
              <a:t>No. of Months and Monthly Amount</a:t>
            </a:r>
          </a:p>
          <a:p>
            <a:pPr marL="914400" lvl="2" indent="0">
              <a:buNone/>
            </a:pPr>
            <a:r>
              <a:rPr lang="en-US" dirty="0">
                <a:solidFill>
                  <a:srgbClr val="FF0000"/>
                </a:solidFill>
              </a:rPr>
              <a:t>1 Month at $29,540</a:t>
            </a:r>
          </a:p>
          <a:p>
            <a:pPr marL="914400" lvl="2" indent="0">
              <a:buNone/>
            </a:pPr>
            <a:r>
              <a:rPr lang="en-US" dirty="0">
                <a:solidFill>
                  <a:srgbClr val="FF0000"/>
                </a:solidFill>
              </a:rPr>
              <a:t>12 Month at $2,816</a:t>
            </a:r>
          </a:p>
          <a:p>
            <a:pPr lvl="1"/>
            <a:r>
              <a:rPr lang="en-US" dirty="0"/>
              <a:t>C. Amount Received from Social Security</a:t>
            </a:r>
          </a:p>
          <a:p>
            <a:pPr lvl="2"/>
            <a:r>
              <a:rPr lang="en-US" dirty="0"/>
              <a:t>No. of Months and Monthly Amount</a:t>
            </a:r>
          </a:p>
          <a:p>
            <a:pPr marL="914400" lvl="2" indent="0">
              <a:buNone/>
            </a:pPr>
            <a:r>
              <a:rPr lang="en-US" dirty="0">
                <a:solidFill>
                  <a:srgbClr val="FF0000"/>
                </a:solidFill>
              </a:rPr>
              <a:t>12 month at $1,100</a:t>
            </a:r>
          </a:p>
          <a:p>
            <a:endParaRPr lang="en-US" dirty="0"/>
          </a:p>
          <a:p>
            <a:pPr lvl="1"/>
            <a:endParaRPr lang="en-US"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B69A5FC8-EB3B-4280-A344-318849718343}"/>
              </a:ext>
            </a:extLst>
          </p:cNvPr>
          <p:cNvPicPr>
            <a:picLocks noChangeAspect="1"/>
          </p:cNvPicPr>
          <p:nvPr/>
        </p:nvPicPr>
        <p:blipFill>
          <a:blip r:embed="rId3"/>
          <a:stretch>
            <a:fillRect/>
          </a:stretch>
        </p:blipFill>
        <p:spPr>
          <a:xfrm>
            <a:off x="6899189" y="4876800"/>
            <a:ext cx="2010507" cy="1616075"/>
          </a:xfrm>
          <a:prstGeom prst="rect">
            <a:avLst/>
          </a:prstGeom>
        </p:spPr>
      </p:pic>
    </p:spTree>
    <p:extLst>
      <p:ext uri="{BB962C8B-B14F-4D97-AF65-F5344CB8AC3E}">
        <p14:creationId xmlns:p14="http://schemas.microsoft.com/office/powerpoint/2010/main" val="47411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31</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a:bodyPr>
          <a:lstStyle/>
          <a:p>
            <a:r>
              <a:rPr lang="en-US" dirty="0"/>
              <a:t>Section 1- Money Received:</a:t>
            </a:r>
          </a:p>
          <a:p>
            <a:pPr lvl="1"/>
            <a:r>
              <a:rPr lang="en-US" dirty="0"/>
              <a:t>Interest Earned on Deposits</a:t>
            </a:r>
          </a:p>
          <a:p>
            <a:pPr marL="457200" lvl="1" indent="0">
              <a:buNone/>
            </a:pPr>
            <a:r>
              <a:rPr lang="en-US" dirty="0">
                <a:solidFill>
                  <a:srgbClr val="FF0000"/>
                </a:solidFill>
              </a:rPr>
              <a:t>Zero </a:t>
            </a:r>
          </a:p>
          <a:p>
            <a:pPr lvl="1"/>
            <a:r>
              <a:rPr lang="en-US" dirty="0"/>
              <a:t>Amount Received from Other Sources</a:t>
            </a:r>
          </a:p>
          <a:p>
            <a:pPr marL="457200" lvl="1" indent="0">
              <a:buNone/>
            </a:pPr>
            <a:r>
              <a:rPr lang="en-US" dirty="0">
                <a:solidFill>
                  <a:srgbClr val="FF0000"/>
                </a:solidFill>
              </a:rPr>
              <a:t>$100 (initial deposit)</a:t>
            </a:r>
          </a:p>
          <a:p>
            <a:pPr lvl="1"/>
            <a:r>
              <a:rPr lang="en-US" dirty="0"/>
              <a:t>Total Received</a:t>
            </a:r>
          </a:p>
          <a:p>
            <a:pPr marL="457200" lvl="1" indent="0">
              <a:buNone/>
            </a:pPr>
            <a:r>
              <a:rPr lang="en-US" dirty="0">
                <a:solidFill>
                  <a:srgbClr val="FF0000"/>
                </a:solidFill>
              </a:rPr>
              <a:t>$76,632</a:t>
            </a:r>
          </a:p>
          <a:p>
            <a:endParaRPr lang="en-US" dirty="0"/>
          </a:p>
          <a:p>
            <a:pPr lvl="1"/>
            <a:endParaRPr lang="en-US"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B69A5FC8-EB3B-4280-A344-318849718343}"/>
              </a:ext>
            </a:extLst>
          </p:cNvPr>
          <p:cNvPicPr>
            <a:picLocks noChangeAspect="1"/>
          </p:cNvPicPr>
          <p:nvPr/>
        </p:nvPicPr>
        <p:blipFill>
          <a:blip r:embed="rId3"/>
          <a:stretch>
            <a:fillRect/>
          </a:stretch>
        </p:blipFill>
        <p:spPr>
          <a:xfrm>
            <a:off x="6899189" y="4876800"/>
            <a:ext cx="2010507" cy="1616075"/>
          </a:xfrm>
          <a:prstGeom prst="rect">
            <a:avLst/>
          </a:prstGeom>
        </p:spPr>
      </p:pic>
    </p:spTree>
    <p:extLst>
      <p:ext uri="{BB962C8B-B14F-4D97-AF65-F5344CB8AC3E}">
        <p14:creationId xmlns:p14="http://schemas.microsoft.com/office/powerpoint/2010/main" val="289728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Completing a VA Accounting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32</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a:bodyPr>
          <a:lstStyle/>
          <a:p>
            <a:r>
              <a:rPr lang="en-US" dirty="0"/>
              <a:t>Section 2- Money Spent:</a:t>
            </a:r>
          </a:p>
          <a:p>
            <a:pPr lvl="1"/>
            <a:r>
              <a:rPr lang="en-US" dirty="0"/>
              <a:t>A. Room and Board/Rent</a:t>
            </a:r>
          </a:p>
          <a:p>
            <a:pPr marL="1200150" lvl="2" indent="-342900"/>
            <a:r>
              <a:rPr lang="en-US" dirty="0"/>
              <a:t>No. of Months</a:t>
            </a:r>
          </a:p>
          <a:p>
            <a:pPr marL="1200150" lvl="2" indent="-342900"/>
            <a:r>
              <a:rPr lang="en-US" dirty="0"/>
              <a:t>Monthly Amount</a:t>
            </a:r>
          </a:p>
          <a:p>
            <a:pPr marL="800100" lvl="1" indent="-342900"/>
            <a:r>
              <a:rPr lang="en-US" dirty="0"/>
              <a:t>B. Clothing</a:t>
            </a:r>
          </a:p>
          <a:p>
            <a:pPr marL="800100" lvl="1" indent="-342900"/>
            <a:r>
              <a:rPr lang="en-US" dirty="0"/>
              <a:t>C. Entertainment</a:t>
            </a:r>
          </a:p>
          <a:p>
            <a:pPr marL="800100" lvl="1" indent="-342900"/>
            <a:r>
              <a:rPr lang="en-US" dirty="0"/>
              <a:t>Personal Use</a:t>
            </a:r>
          </a:p>
          <a:p>
            <a:pPr marL="1200150" lvl="2" indent="-342900"/>
            <a:r>
              <a:rPr lang="en-US" dirty="0"/>
              <a:t>No. of Months</a:t>
            </a:r>
          </a:p>
          <a:p>
            <a:pPr marL="1200150" lvl="2" indent="-342900"/>
            <a:r>
              <a:rPr lang="en-US" dirty="0"/>
              <a:t>Monthly Amount</a:t>
            </a:r>
          </a:p>
          <a:p>
            <a:pPr marL="457200" lvl="1" indent="0">
              <a:buNone/>
            </a:pPr>
            <a:endParaRPr lang="en-US" dirty="0"/>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78285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Completing a VA Accounting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33</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a:bodyPr>
          <a:lstStyle/>
          <a:p>
            <a:r>
              <a:rPr lang="en-US" dirty="0"/>
              <a:t>Section 2- Money Spent:</a:t>
            </a:r>
          </a:p>
          <a:p>
            <a:pPr lvl="1"/>
            <a:r>
              <a:rPr lang="en-US" dirty="0"/>
              <a:t>E. Dependent(s) Support</a:t>
            </a:r>
          </a:p>
          <a:p>
            <a:pPr lvl="2"/>
            <a:r>
              <a:rPr lang="en-US" dirty="0"/>
              <a:t>No. of Months</a:t>
            </a:r>
          </a:p>
          <a:p>
            <a:pPr lvl="2"/>
            <a:r>
              <a:rPr lang="en-US" dirty="0"/>
              <a:t>Monthly Amount</a:t>
            </a:r>
          </a:p>
          <a:p>
            <a:pPr lvl="1"/>
            <a:r>
              <a:rPr lang="en-US" dirty="0"/>
              <a:t>F. Fiduciary Fee If Approved by VA</a:t>
            </a:r>
          </a:p>
          <a:p>
            <a:pPr lvl="1"/>
            <a:r>
              <a:rPr lang="en-US" dirty="0"/>
              <a:t>G. Other (Specify)</a:t>
            </a:r>
          </a:p>
          <a:p>
            <a:pPr lvl="1"/>
            <a:r>
              <a:rPr lang="en-US" dirty="0"/>
              <a:t>M. Total Spent</a:t>
            </a:r>
          </a:p>
          <a:p>
            <a:endParaRPr lang="en-US" dirty="0"/>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41687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34</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lnSpcReduction="10000"/>
          </a:bodyPr>
          <a:lstStyle/>
          <a:p>
            <a:r>
              <a:rPr lang="en-US" dirty="0"/>
              <a:t>Section 2- Money Spent:</a:t>
            </a:r>
          </a:p>
          <a:p>
            <a:pPr lvl="1"/>
            <a:r>
              <a:rPr lang="en-US" dirty="0"/>
              <a:t>A. Room and Board/Rent</a:t>
            </a:r>
          </a:p>
          <a:p>
            <a:pPr marL="1200150" lvl="2" indent="-342900"/>
            <a:r>
              <a:rPr lang="en-US" dirty="0"/>
              <a:t>No. of Months and Monthly Amount</a:t>
            </a:r>
          </a:p>
          <a:p>
            <a:pPr marL="857250" lvl="2" indent="0">
              <a:buNone/>
            </a:pPr>
            <a:r>
              <a:rPr lang="en-US" dirty="0">
                <a:solidFill>
                  <a:srgbClr val="FF0000"/>
                </a:solidFill>
              </a:rPr>
              <a:t>12 months at $800</a:t>
            </a:r>
          </a:p>
          <a:p>
            <a:pPr marL="800100" lvl="1" indent="-342900"/>
            <a:r>
              <a:rPr lang="en-US" dirty="0"/>
              <a:t>B. Clothing</a:t>
            </a:r>
          </a:p>
          <a:p>
            <a:pPr marL="457200" lvl="1" indent="0">
              <a:buNone/>
            </a:pPr>
            <a:r>
              <a:rPr lang="en-US" dirty="0">
                <a:solidFill>
                  <a:srgbClr val="FF0000"/>
                </a:solidFill>
              </a:rPr>
              <a:t>Zero</a:t>
            </a:r>
          </a:p>
          <a:p>
            <a:pPr marL="800100" lvl="1" indent="-342900"/>
            <a:r>
              <a:rPr lang="en-US" dirty="0"/>
              <a:t>C. Entertainment</a:t>
            </a:r>
          </a:p>
          <a:p>
            <a:pPr marL="457200" lvl="1" indent="0">
              <a:buNone/>
            </a:pPr>
            <a:r>
              <a:rPr lang="en-US" dirty="0">
                <a:solidFill>
                  <a:srgbClr val="FF0000"/>
                </a:solidFill>
              </a:rPr>
              <a:t>Zero</a:t>
            </a:r>
          </a:p>
          <a:p>
            <a:pPr marL="800100" lvl="1" indent="-342900"/>
            <a:r>
              <a:rPr lang="en-US" dirty="0"/>
              <a:t>Personal Use</a:t>
            </a:r>
          </a:p>
          <a:p>
            <a:pPr marL="1200150" lvl="2" indent="-342900"/>
            <a:r>
              <a:rPr lang="en-US" dirty="0"/>
              <a:t>No. of Months and Monthly Amount</a:t>
            </a:r>
          </a:p>
          <a:p>
            <a:pPr marL="857250" lvl="2" indent="0">
              <a:buNone/>
            </a:pPr>
            <a:r>
              <a:rPr lang="en-US" dirty="0">
                <a:solidFill>
                  <a:srgbClr val="FF0000"/>
                </a:solidFill>
              </a:rPr>
              <a:t>12 months at $400 </a:t>
            </a:r>
          </a:p>
          <a:p>
            <a:pPr marL="857250" lvl="2" indent="0">
              <a:buNone/>
            </a:pPr>
            <a:endParaRPr lang="en-US" dirty="0"/>
          </a:p>
          <a:p>
            <a:pPr marL="457200" lvl="1" indent="0">
              <a:buNone/>
            </a:pPr>
            <a:endParaRPr lang="en-US" dirty="0"/>
          </a:p>
          <a:p>
            <a:pPr lvl="1"/>
            <a:endParaRPr lang="en-US"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E44146C1-558B-4266-BB7C-4406D3191435}"/>
              </a:ext>
            </a:extLst>
          </p:cNvPr>
          <p:cNvPicPr>
            <a:picLocks noChangeAspect="1"/>
          </p:cNvPicPr>
          <p:nvPr/>
        </p:nvPicPr>
        <p:blipFill>
          <a:blip r:embed="rId3"/>
          <a:stretch>
            <a:fillRect/>
          </a:stretch>
        </p:blipFill>
        <p:spPr>
          <a:xfrm>
            <a:off x="6934200" y="4572000"/>
            <a:ext cx="2011854" cy="1615580"/>
          </a:xfrm>
          <a:prstGeom prst="rect">
            <a:avLst/>
          </a:prstGeom>
        </p:spPr>
      </p:pic>
    </p:spTree>
    <p:extLst>
      <p:ext uri="{BB962C8B-B14F-4D97-AF65-F5344CB8AC3E}">
        <p14:creationId xmlns:p14="http://schemas.microsoft.com/office/powerpoint/2010/main" val="14027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35</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fontScale="92500" lnSpcReduction="20000"/>
          </a:bodyPr>
          <a:lstStyle/>
          <a:p>
            <a:r>
              <a:rPr lang="en-US" dirty="0"/>
              <a:t>Section 2- Money Spent:</a:t>
            </a:r>
          </a:p>
          <a:p>
            <a:pPr lvl="1"/>
            <a:r>
              <a:rPr lang="en-US" dirty="0"/>
              <a:t>E. Dependent(s) Support</a:t>
            </a:r>
          </a:p>
          <a:p>
            <a:pPr lvl="2"/>
            <a:r>
              <a:rPr lang="en-US" dirty="0"/>
              <a:t>No. of Months and Monthly Amount</a:t>
            </a:r>
          </a:p>
          <a:p>
            <a:pPr marL="914400" lvl="2" indent="0">
              <a:buNone/>
            </a:pPr>
            <a:r>
              <a:rPr lang="en-US" dirty="0">
                <a:solidFill>
                  <a:srgbClr val="FF0000"/>
                </a:solidFill>
              </a:rPr>
              <a:t>Zero </a:t>
            </a:r>
          </a:p>
          <a:p>
            <a:pPr lvl="1"/>
            <a:r>
              <a:rPr lang="en-US" dirty="0"/>
              <a:t>F. Fiduciary Fee If Approved by VA</a:t>
            </a:r>
          </a:p>
          <a:p>
            <a:pPr marL="457200" lvl="1" indent="0">
              <a:buNone/>
            </a:pPr>
            <a:r>
              <a:rPr lang="en-US" dirty="0">
                <a:solidFill>
                  <a:srgbClr val="FF0000"/>
                </a:solidFill>
              </a:rPr>
              <a:t>$1,345. 92</a:t>
            </a:r>
          </a:p>
          <a:p>
            <a:pPr lvl="1"/>
            <a:r>
              <a:rPr lang="en-US" dirty="0"/>
              <a:t>G. Other (Specify)</a:t>
            </a:r>
          </a:p>
          <a:p>
            <a:pPr marL="457200" lvl="1" indent="0">
              <a:buNone/>
            </a:pPr>
            <a:r>
              <a:rPr lang="en-US" dirty="0">
                <a:solidFill>
                  <a:srgbClr val="FF0000"/>
                </a:solidFill>
              </a:rPr>
              <a:t>Groceries and Wal-Mart $3,965</a:t>
            </a:r>
          </a:p>
          <a:p>
            <a:pPr marL="457200" lvl="1" indent="0">
              <a:buNone/>
            </a:pPr>
            <a:r>
              <a:rPr lang="en-US" dirty="0">
                <a:solidFill>
                  <a:srgbClr val="FF0000"/>
                </a:solidFill>
              </a:rPr>
              <a:t>Utilities $3,480</a:t>
            </a:r>
          </a:p>
          <a:p>
            <a:pPr marL="457200" lvl="1" indent="0">
              <a:buNone/>
            </a:pPr>
            <a:r>
              <a:rPr lang="en-US" dirty="0">
                <a:solidFill>
                  <a:srgbClr val="FF0000"/>
                </a:solidFill>
              </a:rPr>
              <a:t>Car $26,429.36</a:t>
            </a:r>
          </a:p>
          <a:p>
            <a:pPr marL="457200" lvl="1" indent="0">
              <a:buNone/>
            </a:pPr>
            <a:r>
              <a:rPr lang="en-US" dirty="0">
                <a:solidFill>
                  <a:srgbClr val="FF0000"/>
                </a:solidFill>
              </a:rPr>
              <a:t>Cash withdrawals $3,866</a:t>
            </a:r>
          </a:p>
          <a:p>
            <a:pPr marL="457200" lvl="1" indent="0">
              <a:buNone/>
            </a:pPr>
            <a:r>
              <a:rPr lang="en-US" dirty="0">
                <a:solidFill>
                  <a:srgbClr val="FF0000"/>
                </a:solidFill>
              </a:rPr>
              <a:t>Insufficient Fees $190</a:t>
            </a:r>
          </a:p>
          <a:p>
            <a:pPr lvl="1"/>
            <a:r>
              <a:rPr lang="en-US" dirty="0"/>
              <a:t>M. Total Spent </a:t>
            </a:r>
            <a:r>
              <a:rPr lang="en-US" dirty="0">
                <a:solidFill>
                  <a:srgbClr val="FF0000"/>
                </a:solidFill>
              </a:rPr>
              <a:t>$53,676.28</a:t>
            </a:r>
            <a:endParaRPr lang="en-US" dirty="0"/>
          </a:p>
          <a:p>
            <a:endParaRPr lang="en-US" dirty="0"/>
          </a:p>
          <a:p>
            <a:pPr lvl="1"/>
            <a:endParaRPr lang="en-US"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D6236F51-92DD-4DAD-97D9-B348EB89BE03}"/>
              </a:ext>
            </a:extLst>
          </p:cNvPr>
          <p:cNvPicPr>
            <a:picLocks noChangeAspect="1"/>
          </p:cNvPicPr>
          <p:nvPr/>
        </p:nvPicPr>
        <p:blipFill>
          <a:blip r:embed="rId3"/>
          <a:stretch>
            <a:fillRect/>
          </a:stretch>
        </p:blipFill>
        <p:spPr>
          <a:xfrm>
            <a:off x="6674946" y="4754810"/>
            <a:ext cx="2011854" cy="1615580"/>
          </a:xfrm>
          <a:prstGeom prst="rect">
            <a:avLst/>
          </a:prstGeom>
        </p:spPr>
      </p:pic>
    </p:spTree>
    <p:extLst>
      <p:ext uri="{BB962C8B-B14F-4D97-AF65-F5344CB8AC3E}">
        <p14:creationId xmlns:p14="http://schemas.microsoft.com/office/powerpoint/2010/main" val="151555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Completing a VA Accounting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36</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a:bodyPr>
          <a:lstStyle/>
          <a:p>
            <a:r>
              <a:rPr lang="en-US" dirty="0"/>
              <a:t>Section 3- Total Funds Under Management at the End of the Period</a:t>
            </a:r>
          </a:p>
          <a:p>
            <a:pPr lvl="1"/>
            <a:r>
              <a:rPr lang="en-US" dirty="0"/>
              <a:t>Line 2M, Total Spent</a:t>
            </a:r>
          </a:p>
          <a:p>
            <a:pPr lvl="1"/>
            <a:r>
              <a:rPr lang="en-US" dirty="0"/>
              <a:t>Line 1I, Total Received</a:t>
            </a:r>
          </a:p>
          <a:p>
            <a:pPr marL="457200" lvl="1" indent="0">
              <a:buNone/>
            </a:pPr>
            <a:endParaRPr lang="en-US" dirty="0"/>
          </a:p>
          <a:p>
            <a:pPr marL="457200" lvl="1" indent="0">
              <a:buNone/>
            </a:pPr>
            <a:endParaRPr lang="en-US" dirty="0"/>
          </a:p>
          <a:p>
            <a:endParaRPr lang="en-US" dirty="0"/>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849334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37</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a:bodyPr>
          <a:lstStyle/>
          <a:p>
            <a:r>
              <a:rPr lang="en-US" dirty="0"/>
              <a:t>Section 3- Total Funds Under Management at the End of the Period</a:t>
            </a:r>
          </a:p>
          <a:p>
            <a:pPr lvl="1"/>
            <a:r>
              <a:rPr lang="en-US" dirty="0"/>
              <a:t>Line 2M, Total Spent</a:t>
            </a:r>
          </a:p>
          <a:p>
            <a:pPr marL="457200" lvl="1" indent="0">
              <a:buNone/>
            </a:pPr>
            <a:r>
              <a:rPr lang="en-US" dirty="0">
                <a:solidFill>
                  <a:srgbClr val="FF0000"/>
                </a:solidFill>
              </a:rPr>
              <a:t>$53,676.28</a:t>
            </a:r>
          </a:p>
          <a:p>
            <a:pPr lvl="1"/>
            <a:r>
              <a:rPr lang="en-US" dirty="0"/>
              <a:t>Line 1I, Total Received</a:t>
            </a:r>
          </a:p>
          <a:p>
            <a:pPr marL="457200" lvl="1" indent="0">
              <a:buNone/>
            </a:pPr>
            <a:r>
              <a:rPr lang="en-US" dirty="0">
                <a:solidFill>
                  <a:srgbClr val="FF0000"/>
                </a:solidFill>
              </a:rPr>
              <a:t>$76, 632</a:t>
            </a:r>
          </a:p>
          <a:p>
            <a:pPr marL="57150" indent="0">
              <a:buNone/>
            </a:pPr>
            <a:r>
              <a:rPr lang="en-US" dirty="0">
                <a:solidFill>
                  <a:srgbClr val="FF0000"/>
                </a:solidFill>
              </a:rPr>
              <a:t>Section 3 total- $22,955.72</a:t>
            </a:r>
          </a:p>
          <a:p>
            <a:pPr marL="457200" lvl="1" indent="0">
              <a:buNone/>
            </a:pPr>
            <a:endParaRPr lang="en-US" dirty="0"/>
          </a:p>
          <a:p>
            <a:pPr marL="457200" lvl="1" indent="0">
              <a:buNone/>
            </a:pPr>
            <a:endParaRPr lang="en-US" dirty="0"/>
          </a:p>
          <a:p>
            <a:endParaRPr lang="en-US" dirty="0"/>
          </a:p>
          <a:p>
            <a:pPr lvl="1"/>
            <a:endParaRPr lang="en-US"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EEB80BA5-34EA-441C-91C7-77BF9FE9B56B}"/>
              </a:ext>
            </a:extLst>
          </p:cNvPr>
          <p:cNvPicPr>
            <a:picLocks noChangeAspect="1"/>
          </p:cNvPicPr>
          <p:nvPr/>
        </p:nvPicPr>
        <p:blipFill>
          <a:blip r:embed="rId3"/>
          <a:stretch>
            <a:fillRect/>
          </a:stretch>
        </p:blipFill>
        <p:spPr>
          <a:xfrm>
            <a:off x="6674946" y="4754810"/>
            <a:ext cx="2011854" cy="1615580"/>
          </a:xfrm>
          <a:prstGeom prst="rect">
            <a:avLst/>
          </a:prstGeom>
        </p:spPr>
      </p:pic>
    </p:spTree>
    <p:extLst>
      <p:ext uri="{BB962C8B-B14F-4D97-AF65-F5344CB8AC3E}">
        <p14:creationId xmlns:p14="http://schemas.microsoft.com/office/powerpoint/2010/main" val="311025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Completing a VA Accounting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38</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a:bodyPr>
          <a:lstStyle/>
          <a:p>
            <a:r>
              <a:rPr lang="en-US" dirty="0"/>
              <a:t>Section 4- Assets at the End of Period:</a:t>
            </a:r>
          </a:p>
          <a:p>
            <a:pPr lvl="1"/>
            <a:r>
              <a:rPr lang="en-US" dirty="0"/>
              <a:t>A. Total Amount of Checking Account</a:t>
            </a:r>
          </a:p>
          <a:p>
            <a:pPr lvl="1"/>
            <a:r>
              <a:rPr lang="en-US" dirty="0"/>
              <a:t>B. Total Amount of Savings Account</a:t>
            </a:r>
          </a:p>
          <a:p>
            <a:pPr lvl="1"/>
            <a:r>
              <a:rPr lang="en-US" dirty="0"/>
              <a:t>C. Total Amount of Certificates of Deposit</a:t>
            </a:r>
          </a:p>
          <a:p>
            <a:pPr lvl="1"/>
            <a:r>
              <a:rPr lang="en-US" dirty="0"/>
              <a:t>D. Total Purchase Price of Savings Bonds Listed on Reverse</a:t>
            </a:r>
          </a:p>
          <a:p>
            <a:pPr lvl="2"/>
            <a:r>
              <a:rPr lang="en-US" dirty="0"/>
              <a:t>Were there additional bonds purchased in this period</a:t>
            </a:r>
          </a:p>
          <a:p>
            <a:pPr lvl="2"/>
            <a:r>
              <a:rPr lang="en-US" dirty="0"/>
              <a:t>Were there savings bonds cashed during this period</a:t>
            </a:r>
          </a:p>
          <a:p>
            <a:pPr lvl="1"/>
            <a:r>
              <a:rPr lang="en-US" dirty="0"/>
              <a:t>Other </a:t>
            </a:r>
          </a:p>
          <a:p>
            <a:endParaRPr lang="en-US" dirty="0"/>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607974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39</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fontScale="92500" lnSpcReduction="20000"/>
          </a:bodyPr>
          <a:lstStyle/>
          <a:p>
            <a:r>
              <a:rPr lang="en-US" dirty="0"/>
              <a:t>Section 4- Assets at the End of Period:</a:t>
            </a:r>
          </a:p>
          <a:p>
            <a:pPr lvl="1"/>
            <a:r>
              <a:rPr lang="en-US" dirty="0"/>
              <a:t>A. Total Amount of Checking Account</a:t>
            </a:r>
          </a:p>
          <a:p>
            <a:pPr marL="457200" lvl="1" indent="0">
              <a:buNone/>
            </a:pPr>
            <a:r>
              <a:rPr lang="en-US" dirty="0">
                <a:solidFill>
                  <a:srgbClr val="FF0000"/>
                </a:solidFill>
              </a:rPr>
              <a:t>$17,507.74</a:t>
            </a:r>
          </a:p>
          <a:p>
            <a:pPr lvl="1"/>
            <a:r>
              <a:rPr lang="en-US" dirty="0"/>
              <a:t>B. Total Amount of Savings Account</a:t>
            </a:r>
          </a:p>
          <a:p>
            <a:pPr marL="457200" lvl="1" indent="0">
              <a:buNone/>
            </a:pPr>
            <a:r>
              <a:rPr lang="en-US" dirty="0">
                <a:solidFill>
                  <a:srgbClr val="FF0000"/>
                </a:solidFill>
              </a:rPr>
              <a:t>$2,000</a:t>
            </a:r>
          </a:p>
          <a:p>
            <a:pPr lvl="1"/>
            <a:r>
              <a:rPr lang="en-US" dirty="0"/>
              <a:t>C. Total Amount of Certificates of Deposit</a:t>
            </a:r>
          </a:p>
          <a:p>
            <a:pPr marL="457200" lvl="1" indent="0">
              <a:buNone/>
            </a:pPr>
            <a:r>
              <a:rPr lang="en-US" dirty="0">
                <a:solidFill>
                  <a:srgbClr val="FF0000"/>
                </a:solidFill>
              </a:rPr>
              <a:t>Zero</a:t>
            </a:r>
          </a:p>
          <a:p>
            <a:pPr lvl="1"/>
            <a:r>
              <a:rPr lang="en-US" dirty="0"/>
              <a:t>D. Total Purchase Price of Savings Bonds Listed on Reverse </a:t>
            </a:r>
          </a:p>
          <a:p>
            <a:pPr lvl="1"/>
            <a:r>
              <a:rPr lang="en-US" dirty="0">
                <a:solidFill>
                  <a:srgbClr val="FF0000"/>
                </a:solidFill>
              </a:rPr>
              <a:t>Zero</a:t>
            </a:r>
          </a:p>
          <a:p>
            <a:pPr lvl="2"/>
            <a:r>
              <a:rPr lang="en-US" dirty="0"/>
              <a:t>Were there additional bonds purchased in this period</a:t>
            </a:r>
          </a:p>
          <a:p>
            <a:pPr lvl="2"/>
            <a:r>
              <a:rPr lang="en-US" dirty="0"/>
              <a:t>Were there savings bonds cashed during this period</a:t>
            </a:r>
          </a:p>
          <a:p>
            <a:pPr lvl="1"/>
            <a:r>
              <a:rPr lang="en-US" dirty="0"/>
              <a:t>Other </a:t>
            </a:r>
          </a:p>
          <a:p>
            <a:endParaRPr lang="en-US" dirty="0"/>
          </a:p>
          <a:p>
            <a:pPr lvl="1"/>
            <a:endParaRPr lang="en-US"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C7FFB42C-BBE6-4178-B020-2B8FB637CEF3}"/>
              </a:ext>
            </a:extLst>
          </p:cNvPr>
          <p:cNvPicPr>
            <a:picLocks noChangeAspect="1"/>
          </p:cNvPicPr>
          <p:nvPr/>
        </p:nvPicPr>
        <p:blipFill>
          <a:blip r:embed="rId3"/>
          <a:stretch>
            <a:fillRect/>
          </a:stretch>
        </p:blipFill>
        <p:spPr>
          <a:xfrm>
            <a:off x="7020935" y="1199206"/>
            <a:ext cx="2011854" cy="1615580"/>
          </a:xfrm>
          <a:prstGeom prst="rect">
            <a:avLst/>
          </a:prstGeom>
        </p:spPr>
      </p:pic>
    </p:spTree>
    <p:extLst>
      <p:ext uri="{BB962C8B-B14F-4D97-AF65-F5344CB8AC3E}">
        <p14:creationId xmlns:p14="http://schemas.microsoft.com/office/powerpoint/2010/main" val="242763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PowToon videos:</a:t>
            </a:r>
          </a:p>
          <a:p>
            <a:pPr lvl="1"/>
            <a:r>
              <a:rPr lang="en-US" dirty="0"/>
              <a:t>Video 1: Before You Begin Your Accounting,</a:t>
            </a:r>
          </a:p>
          <a:p>
            <a:pPr lvl="1"/>
            <a:r>
              <a:rPr lang="en-US" dirty="0"/>
              <a:t>Video 2: How to Complete Your Accounting, Part 1, </a:t>
            </a:r>
          </a:p>
          <a:p>
            <a:pPr lvl="1"/>
            <a:r>
              <a:rPr lang="en-US" dirty="0"/>
              <a:t>Video 3: How to Compete Your Accounting, Part 2, and  </a:t>
            </a:r>
          </a:p>
          <a:p>
            <a:pPr lvl="1"/>
            <a:r>
              <a:rPr lang="en-US" dirty="0"/>
              <a:t>Video 4: Completing VA Form 21- 4718a.</a:t>
            </a:r>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4</a:t>
            </a:fld>
            <a:endParaRPr lang="en-US"/>
          </a:p>
        </p:txBody>
      </p:sp>
      <p:sp>
        <p:nvSpPr>
          <p:cNvPr id="6" name="Title 5">
            <a:extLst>
              <a:ext uri="{FF2B5EF4-FFF2-40B4-BE49-F238E27FC236}">
                <a16:creationId xmlns:a16="http://schemas.microsoft.com/office/drawing/2014/main" id="{88E2A423-0885-4512-AEDC-CEEE0B375D93}"/>
              </a:ext>
            </a:extLst>
          </p:cNvPr>
          <p:cNvSpPr>
            <a:spLocks noGrp="1"/>
          </p:cNvSpPr>
          <p:nvPr>
            <p:ph type="title"/>
          </p:nvPr>
        </p:nvSpPr>
        <p:spPr/>
        <p:txBody>
          <a:bodyPr/>
          <a:lstStyle/>
          <a:p>
            <a:r>
              <a:rPr lang="en-US" dirty="0"/>
              <a:t>Additional Resources</a:t>
            </a:r>
          </a:p>
        </p:txBody>
      </p:sp>
    </p:spTree>
    <p:extLst>
      <p:ext uri="{BB962C8B-B14F-4D97-AF65-F5344CB8AC3E}">
        <p14:creationId xmlns:p14="http://schemas.microsoft.com/office/powerpoint/2010/main" val="4019404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Completing a VA Accounting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40</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a:bodyPr>
          <a:lstStyle/>
          <a:p>
            <a:r>
              <a:rPr lang="en-US" dirty="0"/>
              <a:t>Section 5- Total Assets</a:t>
            </a:r>
          </a:p>
          <a:p>
            <a:pPr lvl="1"/>
            <a:r>
              <a:rPr lang="en-US" dirty="0"/>
              <a:t>Line 4A through 4E.</a:t>
            </a:r>
          </a:p>
          <a:p>
            <a:pPr lvl="1"/>
            <a:r>
              <a:rPr lang="en-US" dirty="0"/>
              <a:t>This total should equal the total of Item 3.   </a:t>
            </a:r>
          </a:p>
          <a:p>
            <a:pPr marL="457200" lvl="1" indent="0">
              <a:buNone/>
            </a:pPr>
            <a:endParaRPr lang="en-US" dirty="0"/>
          </a:p>
          <a:p>
            <a:endParaRPr lang="en-US" dirty="0"/>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408015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a:t>
            </a:r>
          </a:p>
        </p:txBody>
      </p:sp>
      <p:sp>
        <p:nvSpPr>
          <p:cNvPr id="4" name="Slide Number Placeholder 3"/>
          <p:cNvSpPr>
            <a:spLocks noGrp="1"/>
          </p:cNvSpPr>
          <p:nvPr>
            <p:ph type="sldNum" sz="quarter" idx="12"/>
          </p:nvPr>
        </p:nvSpPr>
        <p:spPr/>
        <p:txBody>
          <a:bodyPr/>
          <a:lstStyle/>
          <a:p>
            <a:fld id="{31640669-3FD2-4B34-9A2D-584949EF09F8}" type="slidenum">
              <a:rPr lang="en-US" smtClean="0"/>
              <a:pPr/>
              <a:t>41</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a:xfrm>
            <a:off x="457200" y="1295400"/>
            <a:ext cx="8229600" cy="5181600"/>
          </a:xfrm>
        </p:spPr>
        <p:txBody>
          <a:bodyPr>
            <a:normAutofit/>
          </a:bodyPr>
          <a:lstStyle/>
          <a:p>
            <a:r>
              <a:rPr lang="en-US" dirty="0"/>
              <a:t>Section 5- Total Assets</a:t>
            </a:r>
          </a:p>
          <a:p>
            <a:pPr lvl="1"/>
            <a:r>
              <a:rPr lang="en-US" dirty="0"/>
              <a:t>Line 4A through 4E.  </a:t>
            </a:r>
          </a:p>
          <a:p>
            <a:pPr marL="457200" lvl="1" indent="0">
              <a:buNone/>
            </a:pPr>
            <a:r>
              <a:rPr lang="en-US" dirty="0">
                <a:solidFill>
                  <a:srgbClr val="FF0000"/>
                </a:solidFill>
              </a:rPr>
              <a:t>$19,505.74</a:t>
            </a:r>
          </a:p>
          <a:p>
            <a:pPr lvl="1"/>
            <a:r>
              <a:rPr lang="en-US" dirty="0">
                <a:solidFill>
                  <a:srgbClr val="FF0000"/>
                </a:solidFill>
              </a:rPr>
              <a:t>Item 3- $22,955.72</a:t>
            </a:r>
          </a:p>
          <a:p>
            <a:pPr marL="457200" lvl="1" indent="0">
              <a:buNone/>
            </a:pPr>
            <a:endParaRPr lang="en-US" dirty="0"/>
          </a:p>
          <a:p>
            <a:pPr marL="457200" lvl="1" indent="0">
              <a:buNone/>
            </a:pPr>
            <a:endParaRPr lang="en-US" dirty="0"/>
          </a:p>
          <a:p>
            <a:endParaRPr lang="en-US" dirty="0"/>
          </a:p>
          <a:p>
            <a:pPr lvl="1"/>
            <a:endParaRPr lang="en-US" dirty="0"/>
          </a:p>
          <a:p>
            <a:pPr marL="457200" lvl="1" indent="0">
              <a:buNone/>
            </a:pPr>
            <a:endParaRPr lang="en-US" dirty="0"/>
          </a:p>
          <a:p>
            <a:pPr marL="457200" lvl="1" indent="0">
              <a:buNone/>
            </a:pPr>
            <a:endParaRPr lang="en-US" dirty="0"/>
          </a:p>
        </p:txBody>
      </p:sp>
      <p:pic>
        <p:nvPicPr>
          <p:cNvPr id="3" name="Picture 2">
            <a:extLst>
              <a:ext uri="{FF2B5EF4-FFF2-40B4-BE49-F238E27FC236}">
                <a16:creationId xmlns:a16="http://schemas.microsoft.com/office/drawing/2014/main" id="{9A608D72-F9FD-47C2-A7C0-FB44C118654F}"/>
              </a:ext>
            </a:extLst>
          </p:cNvPr>
          <p:cNvPicPr>
            <a:picLocks noChangeAspect="1"/>
          </p:cNvPicPr>
          <p:nvPr/>
        </p:nvPicPr>
        <p:blipFill>
          <a:blip r:embed="rId3"/>
          <a:stretch>
            <a:fillRect/>
          </a:stretch>
        </p:blipFill>
        <p:spPr>
          <a:xfrm>
            <a:off x="6674946" y="4861420"/>
            <a:ext cx="2011854" cy="1615580"/>
          </a:xfrm>
          <a:prstGeom prst="rect">
            <a:avLst/>
          </a:prstGeom>
        </p:spPr>
      </p:pic>
    </p:spTree>
    <p:extLst>
      <p:ext uri="{BB962C8B-B14F-4D97-AF65-F5344CB8AC3E}">
        <p14:creationId xmlns:p14="http://schemas.microsoft.com/office/powerpoint/2010/main" val="35514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Determination</a:t>
            </a:r>
          </a:p>
        </p:txBody>
      </p:sp>
      <p:sp>
        <p:nvSpPr>
          <p:cNvPr id="4" name="Slide Number Placeholder 3"/>
          <p:cNvSpPr>
            <a:spLocks noGrp="1"/>
          </p:cNvSpPr>
          <p:nvPr>
            <p:ph type="sldNum" sz="quarter" idx="12"/>
          </p:nvPr>
        </p:nvSpPr>
        <p:spPr/>
        <p:txBody>
          <a:bodyPr/>
          <a:lstStyle/>
          <a:p>
            <a:fld id="{31640669-3FD2-4B34-9A2D-584949EF09F8}" type="slidenum">
              <a:rPr lang="en-US" smtClean="0"/>
              <a:pPr/>
              <a:t>42</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fontScale="92500" lnSpcReduction="10000"/>
          </a:bodyPr>
          <a:lstStyle/>
          <a:p>
            <a:r>
              <a:rPr lang="en-US" dirty="0"/>
              <a:t>At the end of the field examination, the field examiner must know: </a:t>
            </a:r>
          </a:p>
          <a:p>
            <a:pPr lvl="1"/>
            <a:r>
              <a:rPr lang="en-US" dirty="0"/>
              <a:t>whether to refer the case for misuse, and </a:t>
            </a:r>
          </a:p>
          <a:p>
            <a:pPr lvl="1"/>
            <a:r>
              <a:rPr lang="en-US" dirty="0"/>
              <a:t>if the fiduciary is suitable to stay in place. </a:t>
            </a:r>
          </a:p>
          <a:p>
            <a:r>
              <a:rPr lang="en-US" dirty="0"/>
              <a:t>Any instances where there are unaccounted for funds lacking corroborating evidence, then a misuse referral must be made. </a:t>
            </a:r>
          </a:p>
          <a:p>
            <a:r>
              <a:rPr lang="en-US" dirty="0"/>
              <a:t>If an accounting that is more likely approvable cannot be obtained the fiduciary must be replaced. </a:t>
            </a:r>
          </a:p>
          <a:p>
            <a:endParaRPr lang="en-US" dirty="0"/>
          </a:p>
          <a:p>
            <a:endParaRPr lang="en-US" dirty="0"/>
          </a:p>
          <a:p>
            <a:endParaRPr lang="en-US" dirty="0"/>
          </a:p>
        </p:txBody>
      </p:sp>
    </p:spTree>
    <p:extLst>
      <p:ext uri="{BB962C8B-B14F-4D97-AF65-F5344CB8AC3E}">
        <p14:creationId xmlns:p14="http://schemas.microsoft.com/office/powerpoint/2010/main" val="3340977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Case Scenario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43</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fontScale="85000" lnSpcReduction="20000"/>
          </a:bodyPr>
          <a:lstStyle/>
          <a:p>
            <a:r>
              <a:rPr lang="en-US" dirty="0"/>
              <a:t>In our case scenario the facts of the case are, the fiduciary did not provide :</a:t>
            </a:r>
          </a:p>
          <a:p>
            <a:pPr marL="571500" lvl="1" indent="-171450"/>
            <a:r>
              <a:rPr lang="en-US" dirty="0"/>
              <a:t>an approvable accounting, </a:t>
            </a:r>
          </a:p>
          <a:p>
            <a:pPr marL="571500" lvl="1" indent="-171450"/>
            <a:r>
              <a:rPr lang="en-US" dirty="0"/>
              <a:t>all the requested bank statements, </a:t>
            </a:r>
          </a:p>
          <a:p>
            <a:pPr marL="571500" lvl="1" indent="-171450"/>
            <a:r>
              <a:rPr lang="en-US" dirty="0"/>
              <a:t>the title to the car</a:t>
            </a:r>
          </a:p>
          <a:p>
            <a:r>
              <a:rPr lang="en-US" dirty="0"/>
              <a:t>The banks statements that were provided displayed:</a:t>
            </a:r>
          </a:p>
          <a:p>
            <a:pPr marL="571500" lvl="1" indent="-171450"/>
            <a:r>
              <a:rPr lang="en-US" dirty="0"/>
              <a:t>cash and ATM withdrawals,</a:t>
            </a:r>
          </a:p>
          <a:p>
            <a:pPr marL="571500" lvl="1" indent="-171450"/>
            <a:r>
              <a:rPr lang="en-US" dirty="0"/>
              <a:t>inappropriate bank charges, and </a:t>
            </a:r>
          </a:p>
          <a:p>
            <a:pPr marL="571500" lvl="1" indent="-171450"/>
            <a:r>
              <a:rPr lang="en-US" dirty="0"/>
              <a:t>use of the Veterans funds for personal bills. </a:t>
            </a:r>
          </a:p>
          <a:p>
            <a:r>
              <a:rPr lang="en-US" dirty="0"/>
              <a:t>The fiduciary displayed disorganization and difficulty finding all the required information for the field examiner.  </a:t>
            </a:r>
          </a:p>
          <a:p>
            <a:endParaRPr lang="en-US" dirty="0"/>
          </a:p>
          <a:p>
            <a:endParaRPr lang="en-US" dirty="0"/>
          </a:p>
          <a:p>
            <a:endParaRPr lang="en-US" dirty="0"/>
          </a:p>
        </p:txBody>
      </p:sp>
      <p:pic>
        <p:nvPicPr>
          <p:cNvPr id="3" name="Picture 2">
            <a:extLst>
              <a:ext uri="{FF2B5EF4-FFF2-40B4-BE49-F238E27FC236}">
                <a16:creationId xmlns:a16="http://schemas.microsoft.com/office/drawing/2014/main" id="{A62EBD68-47C2-43E9-887C-FC07F6DBF4DB}"/>
              </a:ext>
            </a:extLst>
          </p:cNvPr>
          <p:cNvPicPr>
            <a:picLocks noChangeAspect="1"/>
          </p:cNvPicPr>
          <p:nvPr/>
        </p:nvPicPr>
        <p:blipFill>
          <a:blip r:embed="rId3"/>
          <a:stretch>
            <a:fillRect/>
          </a:stretch>
        </p:blipFill>
        <p:spPr>
          <a:xfrm>
            <a:off x="6674946" y="1892771"/>
            <a:ext cx="2011854" cy="1615580"/>
          </a:xfrm>
          <a:prstGeom prst="rect">
            <a:avLst/>
          </a:prstGeom>
        </p:spPr>
      </p:pic>
    </p:spTree>
    <p:extLst>
      <p:ext uri="{BB962C8B-B14F-4D97-AF65-F5344CB8AC3E}">
        <p14:creationId xmlns:p14="http://schemas.microsoft.com/office/powerpoint/2010/main" val="7244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Documenting the Findings </a:t>
            </a:r>
          </a:p>
        </p:txBody>
      </p:sp>
      <p:sp>
        <p:nvSpPr>
          <p:cNvPr id="4" name="Slide Number Placeholder 3"/>
          <p:cNvSpPr>
            <a:spLocks noGrp="1"/>
          </p:cNvSpPr>
          <p:nvPr>
            <p:ph type="sldNum" sz="quarter" idx="12"/>
          </p:nvPr>
        </p:nvSpPr>
        <p:spPr/>
        <p:txBody>
          <a:bodyPr/>
          <a:lstStyle/>
          <a:p>
            <a:fld id="{31640669-3FD2-4B34-9A2D-584949EF09F8}" type="slidenum">
              <a:rPr lang="en-US" smtClean="0"/>
              <a:pPr/>
              <a:t>44</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normAutofit/>
          </a:bodyPr>
          <a:lstStyle/>
          <a:p>
            <a:r>
              <a:rPr lang="en-US" dirty="0"/>
              <a:t>The information must be documented on VA Form 21-3537b, Field Examination Report. </a:t>
            </a:r>
          </a:p>
          <a:p>
            <a:r>
              <a:rPr lang="en-US" dirty="0"/>
              <a:t>The report must clearly state:</a:t>
            </a:r>
          </a:p>
          <a:p>
            <a:pPr lvl="1"/>
            <a:r>
              <a:rPr lang="en-US" dirty="0"/>
              <a:t>misuse determination, </a:t>
            </a:r>
          </a:p>
          <a:p>
            <a:pPr lvl="1"/>
            <a:r>
              <a:rPr lang="en-US" dirty="0"/>
              <a:t>suitability of the fiduciary, and</a:t>
            </a:r>
          </a:p>
          <a:p>
            <a:pPr lvl="1"/>
            <a:r>
              <a:rPr lang="en-US" dirty="0"/>
              <a:t>if an accounting audit required. </a:t>
            </a:r>
          </a:p>
          <a:p>
            <a:endParaRPr lang="en-US" dirty="0"/>
          </a:p>
          <a:p>
            <a:endParaRPr lang="en-US" dirty="0"/>
          </a:p>
          <a:p>
            <a:endParaRPr lang="en-US" dirty="0"/>
          </a:p>
        </p:txBody>
      </p:sp>
    </p:spTree>
    <p:extLst>
      <p:ext uri="{BB962C8B-B14F-4D97-AF65-F5344CB8AC3E}">
        <p14:creationId xmlns:p14="http://schemas.microsoft.com/office/powerpoint/2010/main" val="3140496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 b="0" dirty="0">
                <a:solidFill>
                  <a:schemeClr val="accent1">
                    <a:lumMod val="20000"/>
                    <a:lumOff val="80000"/>
                  </a:schemeClr>
                </a:solidFill>
              </a:rPr>
              <a:t>31. </a:t>
            </a:r>
            <a:r>
              <a:rPr lang="en-US" dirty="0"/>
              <a:t>Questions?</a:t>
            </a:r>
          </a:p>
        </p:txBody>
      </p:sp>
      <p:sp>
        <p:nvSpPr>
          <p:cNvPr id="4" name="Content Placeholder 3"/>
          <p:cNvSpPr>
            <a:spLocks noGrp="1"/>
          </p:cNvSpPr>
          <p:nvPr>
            <p:ph sz="half" idx="2"/>
          </p:nvPr>
        </p:nvSpPr>
        <p:spPr>
          <a:xfrm>
            <a:off x="4648200" y="1219200"/>
            <a:ext cx="4038600" cy="4906963"/>
          </a:xfrm>
        </p:spPr>
        <p:txBody>
          <a:bodyPr>
            <a:normAutofit lnSpcReduction="10000"/>
          </a:bodyPr>
          <a:lstStyle/>
          <a:p>
            <a:r>
              <a:rPr lang="en-US" dirty="0"/>
              <a:t>General Accounting Information</a:t>
            </a:r>
          </a:p>
          <a:p>
            <a:r>
              <a:rPr lang="en-US" dirty="0"/>
              <a:t>Accountings Affect Field Examiners</a:t>
            </a:r>
          </a:p>
          <a:p>
            <a:r>
              <a:rPr lang="en-US" dirty="0"/>
              <a:t>Completing Accountings</a:t>
            </a:r>
          </a:p>
          <a:p>
            <a:r>
              <a:rPr lang="en-US" dirty="0"/>
              <a:t>Unscheduled Field Examinations </a:t>
            </a:r>
          </a:p>
          <a:p>
            <a:r>
              <a:rPr lang="en-US" dirty="0"/>
              <a:t>Allegations of Misuse </a:t>
            </a:r>
          </a:p>
          <a:p>
            <a:r>
              <a:rPr lang="en-US" dirty="0"/>
              <a:t>Suitability and Justification Determination</a:t>
            </a:r>
          </a:p>
          <a:p>
            <a:endParaRPr lang="en-US" dirty="0"/>
          </a:p>
        </p:txBody>
      </p:sp>
      <p:sp>
        <p:nvSpPr>
          <p:cNvPr id="5" name="Slide Number Placeholder 5"/>
          <p:cNvSpPr txBox="1">
            <a:spLocks/>
          </p:cNvSpPr>
          <p:nvPr/>
        </p:nvSpPr>
        <p:spPr>
          <a:xfrm>
            <a:off x="7924800" y="6248400"/>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b="1" i="1" dirty="0">
              <a:solidFill>
                <a:srgbClr val="003399"/>
              </a:solidFill>
              <a:effectLst>
                <a:outerShdw blurRad="38100" dist="38100" dir="2700000" algn="tl">
                  <a:srgbClr val="000000">
                    <a:alpha val="43137"/>
                  </a:srgbClr>
                </a:outerShdw>
              </a:effectLst>
              <a:latin typeface="Century Schoolbook" pitchFamily="18" charset="0"/>
            </a:endParaRPr>
          </a:p>
        </p:txBody>
      </p:sp>
      <p:pic>
        <p:nvPicPr>
          <p:cNvPr id="1026" name="Picture 2" descr="C:\Users\CAPGLAUD\AppData\Local\Microsoft\Windows\Temporary Internet Files\Content.IE5\PRYJZ112\Questionmark[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66115" y="1600200"/>
            <a:ext cx="36207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43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TMS Survey</a:t>
            </a:r>
          </a:p>
        </p:txBody>
      </p:sp>
      <p:sp>
        <p:nvSpPr>
          <p:cNvPr id="3" name="Content Placeholder 2"/>
          <p:cNvSpPr>
            <a:spLocks noGrp="1"/>
          </p:cNvSpPr>
          <p:nvPr>
            <p:ph idx="1"/>
          </p:nvPr>
        </p:nvSpPr>
        <p:spPr/>
        <p:txBody>
          <a:bodyPr/>
          <a:lstStyle/>
          <a:p>
            <a:r>
              <a:rPr lang="en-US" dirty="0"/>
              <a:t>A satisfaction survey has been assigned to you in TMS.</a:t>
            </a:r>
          </a:p>
          <a:p>
            <a:r>
              <a:rPr lang="en-US" dirty="0"/>
              <a:t>You should be able to complete the survey within ten minutes</a:t>
            </a:r>
          </a:p>
          <a:p>
            <a:r>
              <a:rPr lang="en-US" dirty="0"/>
              <a:t>Be sure to complete the survey to receive credit for this training.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46</a:t>
            </a:fld>
            <a:endParaRPr lang="en-US"/>
          </a:p>
        </p:txBody>
      </p:sp>
    </p:spTree>
    <p:extLst>
      <p:ext uri="{BB962C8B-B14F-4D97-AF65-F5344CB8AC3E}">
        <p14:creationId xmlns:p14="http://schemas.microsoft.com/office/powerpoint/2010/main" val="7023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Accountings Affect Field Examiners</a:t>
            </a:r>
          </a:p>
        </p:txBody>
      </p:sp>
      <p:sp>
        <p:nvSpPr>
          <p:cNvPr id="4" name="Slide Number Placeholder 3"/>
          <p:cNvSpPr>
            <a:spLocks noGrp="1"/>
          </p:cNvSpPr>
          <p:nvPr>
            <p:ph type="sldNum" sz="quarter" idx="12"/>
          </p:nvPr>
        </p:nvSpPr>
        <p:spPr/>
        <p:txBody>
          <a:bodyPr/>
          <a:lstStyle/>
          <a:p>
            <a:fld id="{31640669-3FD2-4B34-9A2D-584949EF09F8}" type="slidenum">
              <a:rPr lang="en-US" smtClean="0"/>
              <a:pPr/>
              <a:t>5</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lstStyle/>
          <a:p>
            <a:r>
              <a:rPr lang="en-US" dirty="0"/>
              <a:t>Field Examiners must </a:t>
            </a:r>
          </a:p>
          <a:p>
            <a:pPr lvl="1"/>
            <a:r>
              <a:rPr lang="en-US" dirty="0"/>
              <a:t>determine when a fiduciary must account,</a:t>
            </a:r>
          </a:p>
          <a:p>
            <a:pPr lvl="1"/>
            <a:r>
              <a:rPr lang="en-US" dirty="0"/>
              <a:t>explain to fiduciary how to account, </a:t>
            </a:r>
          </a:p>
          <a:p>
            <a:pPr lvl="1"/>
            <a:r>
              <a:rPr lang="en-US" dirty="0"/>
              <a:t>assist in completion of accountings as needed,  and</a:t>
            </a:r>
          </a:p>
          <a:p>
            <a:pPr lvl="1"/>
            <a:r>
              <a:rPr lang="en-US" dirty="0"/>
              <a:t>assess and replace fiduciaries who cannot account. </a:t>
            </a:r>
          </a:p>
          <a:p>
            <a:endParaRPr lang="en-US" dirty="0"/>
          </a:p>
        </p:txBody>
      </p:sp>
    </p:spTree>
    <p:extLst>
      <p:ext uri="{BB962C8B-B14F-4D97-AF65-F5344CB8AC3E}">
        <p14:creationId xmlns:p14="http://schemas.microsoft.com/office/powerpoint/2010/main" val="117058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General Accounting Information </a:t>
            </a:r>
          </a:p>
        </p:txBody>
      </p:sp>
      <p:sp>
        <p:nvSpPr>
          <p:cNvPr id="3" name="Content Placeholder 2"/>
          <p:cNvSpPr>
            <a:spLocks noGrp="1"/>
          </p:cNvSpPr>
          <p:nvPr>
            <p:ph idx="1"/>
          </p:nvPr>
        </p:nvSpPr>
        <p:spPr/>
        <p:txBody>
          <a:bodyPr>
            <a:normAutofit/>
          </a:bodyPr>
          <a:lstStyle/>
          <a:p>
            <a:r>
              <a:rPr lang="en-US" dirty="0"/>
              <a:t>An accounting consists of:</a:t>
            </a:r>
          </a:p>
          <a:p>
            <a:pPr lvl="1"/>
            <a:r>
              <a:rPr lang="en-US" dirty="0"/>
              <a:t>(1) A beginning inventory or account balance,</a:t>
            </a:r>
          </a:p>
          <a:p>
            <a:pPr lvl="1"/>
            <a:r>
              <a:rPr lang="en-US" dirty="0"/>
              <a:t>(2) An itemization of income,</a:t>
            </a:r>
          </a:p>
          <a:p>
            <a:pPr lvl="1"/>
            <a:r>
              <a:rPr lang="en-US" dirty="0"/>
              <a:t>(3) An itemization of expenses,</a:t>
            </a:r>
          </a:p>
          <a:p>
            <a:pPr lvl="1"/>
            <a:r>
              <a:rPr lang="en-US" dirty="0"/>
              <a:t>(4) An ending inventory or account balance,</a:t>
            </a:r>
          </a:p>
          <a:p>
            <a:pPr lvl="1"/>
            <a:r>
              <a:rPr lang="en-US" dirty="0"/>
              <a:t>(5) Copies of financial institution documents reflecting receipts, expenditures, and beginning and ending balances, and</a:t>
            </a:r>
          </a:p>
          <a:p>
            <a:pPr lvl="1"/>
            <a:r>
              <a:rPr lang="en-US" dirty="0"/>
              <a:t>(6) Receipts, when required by the Hub Manager.</a:t>
            </a:r>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6</a:t>
            </a:fld>
            <a:endParaRPr lang="en-US"/>
          </a:p>
        </p:txBody>
      </p:sp>
    </p:spTree>
    <p:extLst>
      <p:ext uri="{BB962C8B-B14F-4D97-AF65-F5344CB8AC3E}">
        <p14:creationId xmlns:p14="http://schemas.microsoft.com/office/powerpoint/2010/main" val="358034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Unscheduled Field Examinations</a:t>
            </a:r>
          </a:p>
        </p:txBody>
      </p:sp>
      <p:sp>
        <p:nvSpPr>
          <p:cNvPr id="4" name="Slide Number Placeholder 3"/>
          <p:cNvSpPr>
            <a:spLocks noGrp="1"/>
          </p:cNvSpPr>
          <p:nvPr>
            <p:ph type="sldNum" sz="quarter" idx="12"/>
          </p:nvPr>
        </p:nvSpPr>
        <p:spPr/>
        <p:txBody>
          <a:bodyPr/>
          <a:lstStyle/>
          <a:p>
            <a:fld id="{31640669-3FD2-4B34-9A2D-584949EF09F8}" type="slidenum">
              <a:rPr lang="en-US" smtClean="0"/>
              <a:pPr/>
              <a:t>7</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lstStyle/>
          <a:p>
            <a:r>
              <a:rPr lang="en-US" dirty="0"/>
              <a:t>When VA attempts to collect accountings and the fiduciary fails to respond or submit sufficient information to approve an accounting an unscheduled field examination is established to assist with:</a:t>
            </a:r>
          </a:p>
          <a:p>
            <a:pPr lvl="1"/>
            <a:r>
              <a:rPr lang="en-US" dirty="0"/>
              <a:t>completion or correction of the accounting, or</a:t>
            </a:r>
          </a:p>
          <a:p>
            <a:pPr lvl="1"/>
            <a:r>
              <a:rPr lang="en-US" dirty="0"/>
              <a:t>an unresponsive VA fiduciary. </a:t>
            </a:r>
          </a:p>
          <a:p>
            <a:endParaRPr lang="en-US" dirty="0"/>
          </a:p>
        </p:txBody>
      </p:sp>
    </p:spTree>
    <p:extLst>
      <p:ext uri="{BB962C8B-B14F-4D97-AF65-F5344CB8AC3E}">
        <p14:creationId xmlns:p14="http://schemas.microsoft.com/office/powerpoint/2010/main" val="358108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Unscheduled Field Examinations</a:t>
            </a:r>
          </a:p>
        </p:txBody>
      </p:sp>
      <p:sp>
        <p:nvSpPr>
          <p:cNvPr id="4" name="Slide Number Placeholder 3"/>
          <p:cNvSpPr>
            <a:spLocks noGrp="1"/>
          </p:cNvSpPr>
          <p:nvPr>
            <p:ph type="sldNum" sz="quarter" idx="12"/>
          </p:nvPr>
        </p:nvSpPr>
        <p:spPr/>
        <p:txBody>
          <a:bodyPr/>
          <a:lstStyle/>
          <a:p>
            <a:fld id="{31640669-3FD2-4B34-9A2D-584949EF09F8}" type="slidenum">
              <a:rPr lang="en-US" smtClean="0"/>
              <a:pPr/>
              <a:t>8</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lstStyle/>
          <a:p>
            <a:r>
              <a:rPr lang="en-US" dirty="0"/>
              <a:t>The unscheduled field examination must address:</a:t>
            </a:r>
          </a:p>
          <a:p>
            <a:pPr lvl="1"/>
            <a:r>
              <a:rPr lang="en-US" dirty="0"/>
              <a:t>issues found in the delinquent accounting, </a:t>
            </a:r>
          </a:p>
          <a:p>
            <a:pPr lvl="1"/>
            <a:r>
              <a:rPr lang="en-US" dirty="0"/>
              <a:t>an allegation of misuse is warranted, </a:t>
            </a:r>
          </a:p>
          <a:p>
            <a:pPr lvl="1"/>
            <a:r>
              <a:rPr lang="en-US" dirty="0"/>
              <a:t>determination of suitability, and</a:t>
            </a:r>
          </a:p>
          <a:p>
            <a:pPr lvl="1"/>
            <a:r>
              <a:rPr lang="en-US" dirty="0"/>
              <a:t>explanation of why the fiduciary should remain in place, if necessary. </a:t>
            </a:r>
          </a:p>
          <a:p>
            <a:endParaRPr lang="en-US" dirty="0"/>
          </a:p>
        </p:txBody>
      </p:sp>
    </p:spTree>
    <p:extLst>
      <p:ext uri="{BB962C8B-B14F-4D97-AF65-F5344CB8AC3E}">
        <p14:creationId xmlns:p14="http://schemas.microsoft.com/office/powerpoint/2010/main" val="138334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Issues Found in Accountings</a:t>
            </a:r>
          </a:p>
        </p:txBody>
      </p:sp>
      <p:sp>
        <p:nvSpPr>
          <p:cNvPr id="4" name="Slide Number Placeholder 3"/>
          <p:cNvSpPr>
            <a:spLocks noGrp="1"/>
          </p:cNvSpPr>
          <p:nvPr>
            <p:ph type="sldNum" sz="quarter" idx="12"/>
          </p:nvPr>
        </p:nvSpPr>
        <p:spPr/>
        <p:txBody>
          <a:bodyPr/>
          <a:lstStyle/>
          <a:p>
            <a:fld id="{31640669-3FD2-4B34-9A2D-584949EF09F8}" type="slidenum">
              <a:rPr lang="en-US" smtClean="0"/>
              <a:pPr/>
              <a:t>9</a:t>
            </a:fld>
            <a:endParaRPr lang="en-US"/>
          </a:p>
        </p:txBody>
      </p:sp>
      <p:sp>
        <p:nvSpPr>
          <p:cNvPr id="8" name="Content Placeholder 7">
            <a:extLst>
              <a:ext uri="{FF2B5EF4-FFF2-40B4-BE49-F238E27FC236}">
                <a16:creationId xmlns:a16="http://schemas.microsoft.com/office/drawing/2014/main" id="{6C11F242-ACD1-48E0-A2FE-225DC1250374}"/>
              </a:ext>
            </a:extLst>
          </p:cNvPr>
          <p:cNvSpPr>
            <a:spLocks noGrp="1"/>
          </p:cNvSpPr>
          <p:nvPr>
            <p:ph idx="1"/>
          </p:nvPr>
        </p:nvSpPr>
        <p:spPr/>
        <p:txBody>
          <a:bodyPr/>
          <a:lstStyle/>
          <a:p>
            <a:r>
              <a:rPr lang="en-US" dirty="0"/>
              <a:t>Any un-approvable accounting requires development from the LIE and potentially from the Field Examiner. </a:t>
            </a:r>
          </a:p>
          <a:p>
            <a:r>
              <a:rPr lang="en-US" dirty="0"/>
              <a:t>Common problems include:</a:t>
            </a:r>
          </a:p>
          <a:p>
            <a:pPr lvl="1"/>
            <a:r>
              <a:rPr lang="en-US" dirty="0"/>
              <a:t>missing bank statements, </a:t>
            </a:r>
          </a:p>
          <a:p>
            <a:pPr lvl="1"/>
            <a:r>
              <a:rPr lang="en-US" dirty="0"/>
              <a:t>lack of receipts, and</a:t>
            </a:r>
          </a:p>
          <a:p>
            <a:pPr lvl="1"/>
            <a:r>
              <a:rPr lang="en-US" dirty="0"/>
              <a:t>unexplained expenses.  </a:t>
            </a:r>
          </a:p>
        </p:txBody>
      </p:sp>
    </p:spTree>
    <p:extLst>
      <p:ext uri="{BB962C8B-B14F-4D97-AF65-F5344CB8AC3E}">
        <p14:creationId xmlns:p14="http://schemas.microsoft.com/office/powerpoint/2010/main" val="3709307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of Training&amp;quot;&quot;/&gt;&lt;property id=&quot;20307&quot; value=&quot;256&quot;/&gt;&lt;/object&gt;&lt;object type=&quot;3&quot; unique_id=&quot;10004&quot;&gt;&lt;property id=&quot;20148&quot; value=&quot;5&quot;/&gt;&lt;property id=&quot;20300&quot; value=&quot;Slide 2 - &amp;quot;Objectives&amp;quot;&quot;/&gt;&lt;property id=&quot;20307&quot; value=&quot;317&quot;/&gt;&lt;/object&gt;&lt;object type=&quot;3&quot; unique_id=&quot;10005&quot;&gt;&lt;property id=&quot;20148&quot; value=&quot;5&quot;/&gt;&lt;property id=&quot;20300&quot; value=&quot;Slide 3 - &amp;quot;References&amp;quot;&quot;/&gt;&lt;property id=&quot;20307&quot; value=&quot;318&quot;/&gt;&lt;/object&gt;&lt;object type=&quot;3&quot; unique_id=&quot;10006&quot;&gt;&lt;property id=&quot;20148&quot; value=&quot;5&quot;/&gt;&lt;property id=&quot;20300&quot; value=&quot;Slide 4 - &amp;quot;Content&amp;quot;&quot;/&gt;&lt;property id=&quot;20307&quot; value=&quot;319&quot;/&gt;&lt;/object&gt;&lt;object type=&quot;3&quot; unique_id=&quot;10007&quot;&gt;&lt;property id=&quot;20148&quot; value=&quot;5&quot;/&gt;&lt;property id=&quot;20300&quot; value=&quot;Slide 5 - &amp;quot;31. Questions?&amp;quot;&quot;/&gt;&lt;property id=&quot;20307&quot; value=&quot;314&quot;/&gt;&lt;/object&gt;&lt;object type=&quot;3&quot; unique_id=&quot;10008&quot;&gt;&lt;property id=&quot;20148&quot; value=&quot;5&quot;/&gt;&lt;property id=&quot;20300&quot; value=&quot;Slide 6 - &amp;quot;TMS Survey and Assessment&amp;quot;&quot;/&gt;&lt;property id=&quot;20307&quot; value=&quot;320&quot;/&gt;&lt;/object&gt;&lt;/object&gt;&lt;object type=&quot;8&quot; unique_id=&quot;10016&quot;&gt;&lt;/object&gt;&lt;/object&gt;&lt;/database&gt;"/>
  <p:tag name="SECTOMILLISECCONVERTED" val="1"/>
</p:tagLst>
</file>

<file path=ppt/theme/theme1.xml><?xml version="1.0" encoding="utf-8"?>
<a:theme xmlns:a="http://schemas.openxmlformats.org/drawingml/2006/main" name="PF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PFS Template</Template>
  <TotalTime>3112</TotalTime>
  <Words>9013</Words>
  <Application>Microsoft Office PowerPoint</Application>
  <PresentationFormat>On-screen Show (4:3)</PresentationFormat>
  <Paragraphs>1021</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Century Schoolbook</vt:lpstr>
      <vt:lpstr>PFS Template</vt:lpstr>
      <vt:lpstr>Fiduciary Program Manual Field Examination Procedural Changes </vt:lpstr>
      <vt:lpstr>Objectives</vt:lpstr>
      <vt:lpstr>References</vt:lpstr>
      <vt:lpstr>Additional Resources</vt:lpstr>
      <vt:lpstr>Accountings Affect Field Examiners</vt:lpstr>
      <vt:lpstr>General Accounting Information </vt:lpstr>
      <vt:lpstr>Unscheduled Field Examinations</vt:lpstr>
      <vt:lpstr>Unscheduled Field Examinations</vt:lpstr>
      <vt:lpstr>Issues Found in Accountings</vt:lpstr>
      <vt:lpstr>Allegation of Misuse</vt:lpstr>
      <vt:lpstr>Check on Learning</vt:lpstr>
      <vt:lpstr>Suitability Determination</vt:lpstr>
      <vt:lpstr>Suitability Determination</vt:lpstr>
      <vt:lpstr>Check on Learning</vt:lpstr>
      <vt:lpstr>Justification of Suitability</vt:lpstr>
      <vt:lpstr>Justification of Suitability</vt:lpstr>
      <vt:lpstr>Request for Field Examination</vt:lpstr>
      <vt:lpstr>Case Scenario</vt:lpstr>
      <vt:lpstr>Check on Learning</vt:lpstr>
      <vt:lpstr>Review the File </vt:lpstr>
      <vt:lpstr>Review the File </vt:lpstr>
      <vt:lpstr>Check on Learning</vt:lpstr>
      <vt:lpstr>Case Scenario </vt:lpstr>
      <vt:lpstr>During the Visit </vt:lpstr>
      <vt:lpstr>Case Scenario </vt:lpstr>
      <vt:lpstr>Case Scenario </vt:lpstr>
      <vt:lpstr>Case Scenario </vt:lpstr>
      <vt:lpstr>Case Scenario </vt:lpstr>
      <vt:lpstr>Completing a VA Accounting </vt:lpstr>
      <vt:lpstr>Case Scenario </vt:lpstr>
      <vt:lpstr>Case Scenario </vt:lpstr>
      <vt:lpstr>Completing a VA Accounting </vt:lpstr>
      <vt:lpstr>Completing a VA Accounting </vt:lpstr>
      <vt:lpstr>Case Scenario </vt:lpstr>
      <vt:lpstr>Case Scenario </vt:lpstr>
      <vt:lpstr>Completing a VA Accounting </vt:lpstr>
      <vt:lpstr>Case Scenario</vt:lpstr>
      <vt:lpstr>Completing a VA Accounting </vt:lpstr>
      <vt:lpstr>Case Scenario</vt:lpstr>
      <vt:lpstr>Completing a VA Accounting </vt:lpstr>
      <vt:lpstr>Case Scenario</vt:lpstr>
      <vt:lpstr>Determination</vt:lpstr>
      <vt:lpstr>Case Scenario </vt:lpstr>
      <vt:lpstr>Documenting the Findings </vt:lpstr>
      <vt:lpstr>31. Questions?</vt:lpstr>
      <vt:lpstr>TMS Survey</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Fiduciary Program Manual Field Examination Procedural Changes PowerPoint Presentation</dc:title>
  <dc:subject>FE, Misuse Team, QRT</dc:subject>
  <dc:creator>Department of Veterans Affairs, Veterans Benefits Administration, Fiduciary Service, STAFF</dc:creator>
  <cp:lastModifiedBy>Kathy Poole</cp:lastModifiedBy>
  <cp:revision>135</cp:revision>
  <cp:lastPrinted>2019-04-23T17:29:40Z</cp:lastPrinted>
  <dcterms:created xsi:type="dcterms:W3CDTF">2016-10-13T19:12:55Z</dcterms:created>
  <dcterms:modified xsi:type="dcterms:W3CDTF">2019-04-26T19:49:36Z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vt:lpwstr>Presentation</vt:lpwstr>
  </property>
  <property fmtid="{D5CDD505-2E9C-101B-9397-08002B2CF9AE}" pid="3" name="Language">
    <vt:lpwstr>en</vt:lpwstr>
  </property>
</Properties>
</file>