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24"/>
  </p:notesMasterIdLst>
  <p:sldIdLst>
    <p:sldId id="262" r:id="rId2"/>
    <p:sldId id="274" r:id="rId3"/>
    <p:sldId id="268" r:id="rId4"/>
    <p:sldId id="289" r:id="rId5"/>
    <p:sldId id="265" r:id="rId6"/>
    <p:sldId id="290" r:id="rId7"/>
    <p:sldId id="292" r:id="rId8"/>
    <p:sldId id="276" r:id="rId9"/>
    <p:sldId id="328" r:id="rId10"/>
    <p:sldId id="281" r:id="rId11"/>
    <p:sldId id="291" r:id="rId12"/>
    <p:sldId id="283" r:id="rId13"/>
    <p:sldId id="288" r:id="rId14"/>
    <p:sldId id="278" r:id="rId15"/>
    <p:sldId id="280" r:id="rId16"/>
    <p:sldId id="331" r:id="rId17"/>
    <p:sldId id="329" r:id="rId18"/>
    <p:sldId id="287" r:id="rId19"/>
    <p:sldId id="277" r:id="rId20"/>
    <p:sldId id="330" r:id="rId21"/>
    <p:sldId id="269" r:id="rId22"/>
    <p:sldId id="294" r:id="rId23"/>
  </p:sldIdLst>
  <p:sldSz cx="12192000" cy="6858000"/>
  <p:notesSz cx="6781800" cy="906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E3E528-6A97-4230-9C8A-7EE0BA8DC35A}">
          <p14:sldIdLst>
            <p14:sldId id="262"/>
            <p14:sldId id="274"/>
            <p14:sldId id="268"/>
            <p14:sldId id="289"/>
            <p14:sldId id="265"/>
            <p14:sldId id="290"/>
            <p14:sldId id="292"/>
            <p14:sldId id="276"/>
            <p14:sldId id="328"/>
            <p14:sldId id="281"/>
            <p14:sldId id="291"/>
            <p14:sldId id="283"/>
            <p14:sldId id="288"/>
            <p14:sldId id="278"/>
            <p14:sldId id="280"/>
            <p14:sldId id="331"/>
            <p14:sldId id="329"/>
            <p14:sldId id="287"/>
            <p14:sldId id="277"/>
            <p14:sldId id="330"/>
            <p14:sldId id="269"/>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78637" autoAdjust="0"/>
  </p:normalViewPr>
  <p:slideViewPr>
    <p:cSldViewPr snapToGrid="0">
      <p:cViewPr varScale="1">
        <p:scale>
          <a:sx n="93" d="100"/>
          <a:sy n="93" d="100"/>
        </p:scale>
        <p:origin x="216" y="66"/>
      </p:cViewPr>
      <p:guideLst/>
    </p:cSldViewPr>
  </p:slideViewPr>
  <p:notesTextViewPr>
    <p:cViewPr>
      <p:scale>
        <a:sx n="1" d="1"/>
        <a:sy n="1" d="1"/>
      </p:scale>
      <p:origin x="0" y="0"/>
    </p:cViewPr>
  </p:notesTextViewPr>
  <p:notesViewPr>
    <p:cSldViewPr snapToGrid="0">
      <p:cViewPr varScale="1">
        <p:scale>
          <a:sx n="69" d="100"/>
          <a:sy n="69" d="100"/>
        </p:scale>
        <p:origin x="328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4964"/>
          </a:xfrm>
          <a:prstGeom prst="rect">
            <a:avLst/>
          </a:prstGeom>
        </p:spPr>
        <p:txBody>
          <a:bodyPr vert="horz" lIns="90559" tIns="45280" rIns="90559" bIns="45280" rtlCol="0"/>
          <a:lstStyle>
            <a:lvl1pPr algn="l">
              <a:defRPr sz="1200"/>
            </a:lvl1pPr>
          </a:lstStyle>
          <a:p>
            <a:endParaRPr lang="en-US" dirty="0"/>
          </a:p>
        </p:txBody>
      </p:sp>
      <p:sp>
        <p:nvSpPr>
          <p:cNvPr id="3" name="Date Placeholder 2"/>
          <p:cNvSpPr>
            <a:spLocks noGrp="1"/>
          </p:cNvSpPr>
          <p:nvPr>
            <p:ph type="dt" idx="1"/>
          </p:nvPr>
        </p:nvSpPr>
        <p:spPr>
          <a:xfrm>
            <a:off x="3841451" y="0"/>
            <a:ext cx="2938780" cy="454964"/>
          </a:xfrm>
          <a:prstGeom prst="rect">
            <a:avLst/>
          </a:prstGeom>
        </p:spPr>
        <p:txBody>
          <a:bodyPr vert="horz" lIns="90559" tIns="45280" rIns="90559" bIns="45280" rtlCol="0"/>
          <a:lstStyle>
            <a:lvl1pPr algn="r">
              <a:defRPr sz="1200"/>
            </a:lvl1pPr>
          </a:lstStyle>
          <a:p>
            <a:fld id="{F01F6946-6B8C-4F20-8A6E-F2BBAAF197F2}" type="datetimeFigureOut">
              <a:rPr lang="en-US" smtClean="0"/>
              <a:t>4/29/2019</a:t>
            </a:fld>
            <a:endParaRPr lang="en-US" dirty="0"/>
          </a:p>
        </p:txBody>
      </p:sp>
      <p:sp>
        <p:nvSpPr>
          <p:cNvPr id="4" name="Slide Image Placeholder 3"/>
          <p:cNvSpPr>
            <a:spLocks noGrp="1" noRot="1" noChangeAspect="1"/>
          </p:cNvSpPr>
          <p:nvPr>
            <p:ph type="sldImg" idx="2"/>
          </p:nvPr>
        </p:nvSpPr>
        <p:spPr>
          <a:xfrm>
            <a:off x="673100" y="1133475"/>
            <a:ext cx="5435600" cy="3059113"/>
          </a:xfrm>
          <a:prstGeom prst="rect">
            <a:avLst/>
          </a:prstGeom>
          <a:noFill/>
          <a:ln w="12700">
            <a:solidFill>
              <a:prstClr val="black"/>
            </a:solidFill>
          </a:ln>
        </p:spPr>
        <p:txBody>
          <a:bodyPr vert="horz" lIns="90559" tIns="45280" rIns="90559" bIns="45280" rtlCol="0" anchor="ctr"/>
          <a:lstStyle/>
          <a:p>
            <a:endParaRPr lang="en-US" dirty="0"/>
          </a:p>
        </p:txBody>
      </p:sp>
      <p:sp>
        <p:nvSpPr>
          <p:cNvPr id="5" name="Notes Placeholder 4"/>
          <p:cNvSpPr>
            <a:spLocks noGrp="1"/>
          </p:cNvSpPr>
          <p:nvPr>
            <p:ph type="body" sz="quarter" idx="3"/>
          </p:nvPr>
        </p:nvSpPr>
        <p:spPr>
          <a:xfrm>
            <a:off x="678180" y="4363878"/>
            <a:ext cx="5425440" cy="3570447"/>
          </a:xfrm>
          <a:prstGeom prst="rect">
            <a:avLst/>
          </a:prstGeom>
        </p:spPr>
        <p:txBody>
          <a:bodyPr vert="horz" lIns="90559" tIns="45280" rIns="90559" bIns="452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12837"/>
            <a:ext cx="2938780" cy="454963"/>
          </a:xfrm>
          <a:prstGeom prst="rect">
            <a:avLst/>
          </a:prstGeom>
        </p:spPr>
        <p:txBody>
          <a:bodyPr vert="horz" lIns="90559" tIns="45280" rIns="90559" bIns="452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1451" y="8612837"/>
            <a:ext cx="2938780" cy="454963"/>
          </a:xfrm>
          <a:prstGeom prst="rect">
            <a:avLst/>
          </a:prstGeom>
        </p:spPr>
        <p:txBody>
          <a:bodyPr vert="horz" lIns="90559" tIns="45280" rIns="90559" bIns="45280" rtlCol="0" anchor="b"/>
          <a:lstStyle>
            <a:lvl1pPr algn="r">
              <a:defRPr sz="1200"/>
            </a:lvl1pPr>
          </a:lstStyle>
          <a:p>
            <a:fld id="{82DD64F7-6694-4089-BDC5-E838039CD764}" type="slidenum">
              <a:rPr lang="en-US" smtClean="0"/>
              <a:t>‹#›</a:t>
            </a:fld>
            <a:endParaRPr lang="en-US" dirty="0"/>
          </a:p>
        </p:txBody>
      </p:sp>
    </p:spTree>
    <p:extLst>
      <p:ext uri="{BB962C8B-B14F-4D97-AF65-F5344CB8AC3E}">
        <p14:creationId xmlns:p14="http://schemas.microsoft.com/office/powerpoint/2010/main" val="172317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0/content/554400000052094/3.B.1-When-a-Fiduciary-Must-Accoun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ecfr.gov/cgi-bin/text-idx?SID=82dff702b2ae874716a1f5c2fc249f49&amp;mc=true&amp;node=20180713y1.3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cfr.gov/cgi-bin/text-idx?SID=82dff702b2ae874716a1f5c2fc249f49&amp;mc=true&amp;node=20180713y1.3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1</a:t>
            </a:fld>
            <a:endParaRPr lang="en-US" dirty="0"/>
          </a:p>
        </p:txBody>
      </p:sp>
    </p:spTree>
    <p:extLst>
      <p:ext uri="{BB962C8B-B14F-4D97-AF65-F5344CB8AC3E}">
        <p14:creationId xmlns:p14="http://schemas.microsoft.com/office/powerpoint/2010/main" val="272240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solidFill>
                  <a:prstClr val="black"/>
                </a:solidFill>
              </a:rPr>
              <a:t>Learning Objective: </a:t>
            </a:r>
            <a:r>
              <a:rPr lang="en-US" sz="1200" kern="1200" dirty="0">
                <a:solidFill>
                  <a:schemeClr val="tx1"/>
                </a:solidFill>
                <a:effectLst/>
                <a:latin typeface="+mn-lt"/>
                <a:ea typeface="+mn-ea"/>
                <a:cs typeface="+mn-cs"/>
              </a:rPr>
              <a:t>Identify important accounting dates</a:t>
            </a:r>
          </a:p>
          <a:p>
            <a:pPr defTabSz="888705">
              <a:defRPr/>
            </a:pPr>
            <a:r>
              <a:rPr lang="en-US" i="1" dirty="0">
                <a:solidFill>
                  <a:prstClr val="black"/>
                </a:solidFill>
              </a:rPr>
              <a:t>Policy Reference(s): FPM 3.A.2, 3.A.3, 3.C.1</a:t>
            </a:r>
          </a:p>
          <a:p>
            <a:pPr defTabSz="888705">
              <a:defRPr/>
            </a:pPr>
            <a:endParaRPr lang="en-US" dirty="0">
              <a:solidFill>
                <a:prstClr val="black"/>
              </a:solidFill>
            </a:endParaRPr>
          </a:p>
          <a:p>
            <a:pPr defTabSz="888705">
              <a:defRPr/>
            </a:pPr>
            <a:r>
              <a:rPr lang="en-US" u="sng" dirty="0">
                <a:solidFill>
                  <a:prstClr val="black"/>
                </a:solidFill>
              </a:rPr>
              <a:t>Instructor Notes:</a:t>
            </a:r>
          </a:p>
          <a:p>
            <a:pPr defTabSz="888705">
              <a:defRPr/>
            </a:pPr>
            <a:endParaRPr lang="en-US" kern="1200" dirty="0">
              <a:solidFill>
                <a:schemeClr val="tx1"/>
              </a:solidFill>
              <a:effectLst/>
              <a:latin typeface="+mn-lt"/>
              <a:ea typeface="+mn-ea"/>
              <a:cs typeface="+mn-cs"/>
            </a:endParaRPr>
          </a:p>
          <a:p>
            <a:pPr defTabSz="888705">
              <a:defRPr/>
            </a:pPr>
            <a:r>
              <a:rPr lang="en-US" kern="1200" dirty="0">
                <a:solidFill>
                  <a:schemeClr val="tx1"/>
                </a:solidFill>
                <a:effectLst/>
                <a:latin typeface="+mn-lt"/>
                <a:ea typeface="+mn-ea"/>
                <a:cs typeface="+mn-cs"/>
              </a:rPr>
              <a:t>Discuss accepting an accounting prior to the accounting period due date. </a:t>
            </a:r>
          </a:p>
          <a:p>
            <a:pPr marL="166632" indent="-166632" defTabSz="888705">
              <a:buFont typeface="Arial" panose="020B0604020202020204" pitchFamily="34" charset="0"/>
              <a:buChar char="•"/>
              <a:defRPr/>
            </a:pPr>
            <a:r>
              <a:rPr lang="en-US" kern="1200" dirty="0">
                <a:solidFill>
                  <a:schemeClr val="tx1"/>
                </a:solidFill>
                <a:effectLst/>
                <a:latin typeface="+mn-lt"/>
                <a:ea typeface="+mn-ea"/>
                <a:cs typeface="+mn-cs"/>
              </a:rPr>
              <a:t>Because solicitation activities commence 60 days prior to the accounting due date, a fiduciary may submit their accounting report prior to the accounting due date. Per 3.B.2.f, accept the accounting for audit when the fiduciary submits their accounting report up to 60 days before the accounting period end date.  In any situation where the fiduciary provides the accounting report within the 60 days before the accounting period end date, audit the accounting.  </a:t>
            </a:r>
          </a:p>
          <a:p>
            <a:pPr defTabSz="888705">
              <a:defRPr/>
            </a:pPr>
            <a:endParaRPr lang="en-US" dirty="0"/>
          </a:p>
          <a:p>
            <a:pPr defTabSz="888705">
              <a:defRPr/>
            </a:pPr>
            <a:r>
              <a:rPr lang="en-US" dirty="0"/>
              <a:t>Discuss that following the completion of initial accounting solicitation, FPM 3.B.2 establishes guidance on responding to a fiduciaries request to extend the accounting due date. </a:t>
            </a:r>
            <a:r>
              <a:rPr lang="en-US" kern="1200" dirty="0">
                <a:solidFill>
                  <a:schemeClr val="tx1"/>
                </a:solidFill>
                <a:effectLst/>
                <a:latin typeface="+mn-lt"/>
                <a:ea typeface="+mn-ea"/>
                <a:cs typeface="+mn-cs"/>
              </a:rPr>
              <a:t>The purpose of the extension is to allow a fiduciary who is cooperating but needs a little additional time to respond to VA’s request.  Extensions should be used sparingly and there can be no evidence of a red flag of misuse nor can the fiduciary be non-compliant with an accounting request when considering allowing an extension.  The fiduciary must also show good cause for the need for more time to complete the accounting. </a:t>
            </a:r>
          </a:p>
          <a:p>
            <a:pPr marL="0" indent="0" defTabSz="888705">
              <a:buFont typeface="Arial" panose="020B0604020202020204" pitchFamily="34" charset="0"/>
              <a:buNone/>
              <a:defRPr/>
            </a:pPr>
            <a:endParaRPr lang="en-US" dirty="0"/>
          </a:p>
          <a:p>
            <a:pPr marL="0" marR="0" lvl="0" indent="0" algn="l" defTabSz="88870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There are situations where the fiduciary may show good cause as outlined 3.B.2.l. for the need to extend the accounting due date. Examples of good cause include, but are not limited to, the illness or hospitalization of the beneficiary or fiduciary, death of an immediate family member, demonstrated non-receipt of VA’s written request etc.</a:t>
            </a:r>
          </a:p>
          <a:p>
            <a:pPr marL="0" marR="0" lvl="0" indent="0" algn="l" defTabSz="88870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88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fiduciary hub must consider a fiduciary’s request to extend the accounting due date, when requested, but may not approve an extension if</a:t>
            </a:r>
          </a:p>
          <a:p>
            <a:pPr marL="1055338" lvl="2" indent="-166632" defTabSz="888705">
              <a:buFont typeface="Arial" panose="020B0604020202020204" pitchFamily="34" charset="0"/>
              <a:buChar char="•"/>
              <a:defRPr/>
            </a:pPr>
            <a:r>
              <a:rPr lang="en-US" dirty="0"/>
              <a:t>the fiduciary does not provide a written or telephonic request for an extension within 30 days of the accounting due date or</a:t>
            </a:r>
          </a:p>
          <a:p>
            <a:pPr marL="1055338" lvl="2" indent="-166632" defTabSz="888705">
              <a:buFont typeface="Arial" panose="020B0604020202020204" pitchFamily="34" charset="0"/>
              <a:buChar char="•"/>
              <a:defRPr/>
            </a:pPr>
            <a:r>
              <a:rPr lang="en-US" dirty="0"/>
              <a:t>within 14 days of VA’s request for additional information to approve the accounting or a  complete accounting.</a:t>
            </a:r>
          </a:p>
          <a:p>
            <a:pPr marL="1055338" lvl="2" indent="-166632" defTabSz="888705">
              <a:buFont typeface="Arial" panose="020B0604020202020204" pitchFamily="34" charset="0"/>
              <a:buChar char="•"/>
              <a:defRPr/>
            </a:pPr>
            <a:r>
              <a:rPr lang="en-US" kern="1200" dirty="0">
                <a:solidFill>
                  <a:schemeClr val="tx1"/>
                </a:solidFill>
                <a:effectLst/>
                <a:latin typeface="+mn-lt"/>
                <a:ea typeface="+mn-ea"/>
                <a:cs typeface="+mn-cs"/>
              </a:rPr>
              <a:t>Do not extend the due date for an accounting report of missing information if good cause is not shown. </a:t>
            </a:r>
          </a:p>
          <a:p>
            <a:pPr defTabSz="888705">
              <a:defRPr/>
            </a:pPr>
            <a:endParaRPr lang="en-US" kern="1200" dirty="0">
              <a:solidFill>
                <a:schemeClr val="tx1"/>
              </a:solidFill>
              <a:effectLst/>
              <a:latin typeface="+mn-lt"/>
              <a:ea typeface="+mn-ea"/>
              <a:cs typeface="+mn-cs"/>
            </a:endParaRPr>
          </a:p>
          <a:p>
            <a:pPr defTabSz="888705">
              <a:defRPr/>
            </a:pPr>
            <a:r>
              <a:rPr lang="en-US" kern="1200" dirty="0">
                <a:solidFill>
                  <a:schemeClr val="tx1"/>
                </a:solidFill>
                <a:effectLst/>
                <a:latin typeface="+mn-lt"/>
                <a:ea typeface="+mn-ea"/>
                <a:cs typeface="+mn-cs"/>
              </a:rPr>
              <a:t>Do not allow more than a 14 day extensions of the accounting due date and notify the fiduciary in writing of the extension.  Do not approve or disapprove the accounting work item, adjust the accounting due date on the accounting work item to reflect the extension. `</a:t>
            </a:r>
            <a:endParaRPr lang="en-US" dirty="0"/>
          </a:p>
          <a:p>
            <a:pPr marL="0" indent="0" defTabSz="888705">
              <a:buFont typeface="Arial" panose="020B0604020202020204" pitchFamily="34" charset="0"/>
              <a:buNone/>
              <a:defRPr/>
            </a:pPr>
            <a:endParaRPr lang="en-US" dirty="0"/>
          </a:p>
          <a:p>
            <a:pPr defTabSz="888705">
              <a:defRPr/>
            </a:pPr>
            <a:endParaRPr lang="en-US" kern="1200" dirty="0">
              <a:solidFill>
                <a:schemeClr val="tx1"/>
              </a:solidFill>
              <a:effectLst/>
              <a:latin typeface="+mn-lt"/>
              <a:ea typeface="+mn-ea"/>
              <a:cs typeface="+mn-cs"/>
            </a:endParaRPr>
          </a:p>
          <a:p>
            <a:pPr marL="888705" lvl="2" defTabSz="888705">
              <a:defRPr/>
            </a:pPr>
            <a:r>
              <a:rPr lang="en-US"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82DD64F7-6694-4089-BDC5-E838039CD764}" type="slidenum">
              <a:rPr lang="en-US" smtClean="0"/>
              <a:t>10</a:t>
            </a:fld>
            <a:endParaRPr lang="en-US" dirty="0"/>
          </a:p>
        </p:txBody>
      </p:sp>
    </p:spTree>
    <p:extLst>
      <p:ext uri="{BB962C8B-B14F-4D97-AF65-F5344CB8AC3E}">
        <p14:creationId xmlns:p14="http://schemas.microsoft.com/office/powerpoint/2010/main" val="173208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solidFill>
                  <a:prstClr val="black"/>
                </a:solidFill>
              </a:rPr>
              <a:t>Learning Objective: </a:t>
            </a:r>
            <a:r>
              <a:rPr lang="en-US" sz="1200" kern="1200" dirty="0">
                <a:solidFill>
                  <a:schemeClr val="tx1"/>
                </a:solidFill>
                <a:effectLst/>
                <a:latin typeface="+mn-lt"/>
                <a:ea typeface="+mn-ea"/>
                <a:cs typeface="+mn-cs"/>
              </a:rPr>
              <a:t>Identify important accounting dates</a:t>
            </a:r>
          </a:p>
          <a:p>
            <a:pPr defTabSz="888705">
              <a:defRPr/>
            </a:pPr>
            <a:r>
              <a:rPr lang="en-US" i="1" dirty="0">
                <a:solidFill>
                  <a:prstClr val="black"/>
                </a:solidFill>
              </a:rPr>
              <a:t>Policy Reference(s): FPM 3.B.1</a:t>
            </a:r>
          </a:p>
          <a:p>
            <a:pPr defTabSz="888705">
              <a:defRPr/>
            </a:pPr>
            <a:endParaRPr lang="en-US" dirty="0">
              <a:solidFill>
                <a:prstClr val="black"/>
              </a:solidFill>
            </a:endParaRPr>
          </a:p>
          <a:p>
            <a:pPr defTabSz="888705">
              <a:defRPr/>
            </a:pPr>
            <a:r>
              <a:rPr lang="en-US" u="sng" dirty="0">
                <a:solidFill>
                  <a:prstClr val="black"/>
                </a:solidFill>
              </a:rPr>
              <a:t>Instructor Notes:</a:t>
            </a:r>
          </a:p>
          <a:p>
            <a:pPr defTabSz="888705">
              <a:defRPr/>
            </a:pPr>
            <a:endParaRPr lang="en-US" kern="1200" dirty="0">
              <a:solidFill>
                <a:schemeClr val="tx1"/>
              </a:solidFill>
              <a:effectLst/>
              <a:latin typeface="+mn-lt"/>
              <a:ea typeface="+mn-ea"/>
              <a:cs typeface="+mn-cs"/>
            </a:endParaRPr>
          </a:p>
          <a:p>
            <a:pPr marL="166632" indent="-166632" defTabSz="888705">
              <a:buFont typeface="Arial" panose="020B0604020202020204" pitchFamily="34" charset="0"/>
              <a:buChar char="•"/>
              <a:defRPr/>
            </a:pPr>
            <a:r>
              <a:rPr lang="en-US" kern="1200" dirty="0">
                <a:solidFill>
                  <a:schemeClr val="tx1"/>
                </a:solidFill>
                <a:effectLst/>
                <a:latin typeface="+mn-lt"/>
                <a:ea typeface="+mn-ea"/>
                <a:cs typeface="+mn-cs"/>
              </a:rPr>
              <a:t>Explain that the revised guidance provides the LIE the authority to adjust the fiduciary’s next accounting period due date following the approval of an accounting. </a:t>
            </a:r>
          </a:p>
          <a:p>
            <a:pPr marL="166632" marR="0" lvl="0" indent="-166632" algn="l" defTabSz="88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a:solidFill>
                  <a:schemeClr val="tx1"/>
                </a:solidFill>
                <a:effectLst/>
                <a:latin typeface="+mn-lt"/>
                <a:ea typeface="+mn-ea"/>
                <a:cs typeface="+mn-cs"/>
              </a:rPr>
              <a:t>Generally, the accounting period is annual.  Per 3.B.1.b, the fiduciary hub has the authority to adjust the accounting period end date.  </a:t>
            </a:r>
          </a:p>
          <a:p>
            <a:pPr marL="166632" indent="-166632" defTabSz="888705">
              <a:buFont typeface="Arial" panose="020B0604020202020204" pitchFamily="34" charset="0"/>
              <a:buChar char="•"/>
              <a:defRPr/>
            </a:pPr>
            <a:r>
              <a:rPr lang="en-US" kern="1200" dirty="0">
                <a:solidFill>
                  <a:schemeClr val="tx1"/>
                </a:solidFill>
                <a:effectLst/>
                <a:latin typeface="+mn-lt"/>
                <a:ea typeface="+mn-ea"/>
                <a:cs typeface="+mn-cs"/>
              </a:rPr>
              <a:t>Because the manual allows for the extension of accounting due dates when good cause is shown and accepting accountings up to 60 days prior to the accounting </a:t>
            </a:r>
          </a:p>
          <a:p>
            <a:pPr marL="166632" indent="-166632" defTabSz="888705">
              <a:buFont typeface="Arial" panose="020B0604020202020204" pitchFamily="34" charset="0"/>
              <a:buChar char="•"/>
              <a:defRPr/>
            </a:pPr>
            <a:r>
              <a:rPr lang="en-US" kern="1200" dirty="0">
                <a:solidFill>
                  <a:schemeClr val="tx1"/>
                </a:solidFill>
                <a:effectLst/>
                <a:latin typeface="+mn-lt"/>
                <a:ea typeface="+mn-ea"/>
                <a:cs typeface="+mn-cs"/>
              </a:rPr>
              <a:t>LIE has the authority adjust the accounting end date based utilizing the ending date of the most recent bank statement for the period that the accounting is approved.</a:t>
            </a:r>
          </a:p>
          <a:p>
            <a:pPr marL="166632" indent="-166632" defTabSz="888705">
              <a:buFont typeface="Arial" panose="020B0604020202020204" pitchFamily="34" charset="0"/>
              <a:buChar char="•"/>
              <a:defRPr/>
            </a:pPr>
            <a:r>
              <a:rPr lang="en-US" kern="1200" dirty="0">
                <a:solidFill>
                  <a:schemeClr val="tx1"/>
                </a:solidFill>
                <a:effectLst/>
                <a:latin typeface="+mn-lt"/>
                <a:ea typeface="+mn-ea"/>
                <a:cs typeface="+mn-cs"/>
              </a:rPr>
              <a:t>Describe that the accounting period dates may vary and scenarios are provided in 3.B.2.m that outline considering the accounting period start and end dates for certain situations..  The accounting period dates may vary if the accounting is:</a:t>
            </a:r>
          </a:p>
          <a:p>
            <a:pPr marL="610985" lvl="1" indent="-166632" defTabSz="888705">
              <a:buFont typeface="Arial" panose="020B0604020202020204" pitchFamily="34" charset="0"/>
              <a:buChar char="•"/>
              <a:defRPr/>
            </a:pPr>
            <a:r>
              <a:rPr lang="en-US" kern="1200" dirty="0">
                <a:solidFill>
                  <a:schemeClr val="tx1"/>
                </a:solidFill>
                <a:effectLst/>
                <a:latin typeface="+mn-lt"/>
                <a:ea typeface="+mn-ea"/>
                <a:cs typeface="+mn-cs"/>
              </a:rPr>
              <a:t>the fiduciary’s first accounting</a:t>
            </a:r>
          </a:p>
          <a:p>
            <a:pPr marL="610985" lvl="1" indent="-166632" defTabSz="888705">
              <a:buFont typeface="Arial" panose="020B0604020202020204" pitchFamily="34" charset="0"/>
              <a:buChar char="•"/>
              <a:defRPr/>
            </a:pPr>
            <a:r>
              <a:rPr lang="en-US" kern="1200" dirty="0">
                <a:solidFill>
                  <a:schemeClr val="tx1"/>
                </a:solidFill>
                <a:effectLst/>
                <a:latin typeface="+mn-lt"/>
                <a:ea typeface="+mn-ea"/>
                <a:cs typeface="+mn-cs"/>
              </a:rPr>
              <a:t>a subsequent accounting for the fiduciary</a:t>
            </a:r>
          </a:p>
          <a:p>
            <a:pPr marL="610985" lvl="1" indent="-166632" defTabSz="888705">
              <a:buFont typeface="Arial" panose="020B0604020202020204" pitchFamily="34" charset="0"/>
              <a:buChar char="•"/>
              <a:defRPr/>
            </a:pPr>
            <a:r>
              <a:rPr lang="en-US" kern="1200" dirty="0">
                <a:solidFill>
                  <a:schemeClr val="tx1"/>
                </a:solidFill>
                <a:effectLst/>
                <a:latin typeface="+mn-lt"/>
                <a:ea typeface="+mn-ea"/>
                <a:cs typeface="+mn-cs"/>
              </a:rPr>
              <a:t>one-time accounting </a:t>
            </a:r>
          </a:p>
          <a:p>
            <a:pPr marL="610985" lvl="1" indent="-166632" defTabSz="888705">
              <a:buFont typeface="Arial" panose="020B0604020202020204" pitchFamily="34" charset="0"/>
              <a:buChar char="•"/>
              <a:defRPr/>
            </a:pPr>
            <a:r>
              <a:rPr lang="en-US" kern="1200" dirty="0">
                <a:solidFill>
                  <a:schemeClr val="tx1"/>
                </a:solidFill>
                <a:effectLst/>
                <a:latin typeface="+mn-lt"/>
                <a:ea typeface="+mn-ea"/>
                <a:cs typeface="+mn-cs"/>
              </a:rPr>
              <a:t>resignation of a fiduciary</a:t>
            </a:r>
          </a:p>
          <a:p>
            <a:pPr marL="610985" lvl="1" indent="-166632" defTabSz="888705">
              <a:buFont typeface="Arial" panose="020B0604020202020204" pitchFamily="34" charset="0"/>
              <a:buChar char="•"/>
              <a:defRPr/>
            </a:pPr>
            <a:r>
              <a:rPr lang="en-US" kern="1200" dirty="0">
                <a:solidFill>
                  <a:schemeClr val="tx1"/>
                </a:solidFill>
                <a:effectLst/>
                <a:latin typeface="+mn-lt"/>
                <a:ea typeface="+mn-ea"/>
                <a:cs typeface="+mn-cs"/>
              </a:rPr>
              <a:t>Extension of the accounting due date</a:t>
            </a:r>
          </a:p>
          <a:p>
            <a:pPr marL="444353" lvl="1" defTabSz="888705">
              <a:defRPr/>
            </a:pPr>
            <a:endParaRPr lang="en-US" kern="1200" dirty="0">
              <a:solidFill>
                <a:schemeClr val="tx1"/>
              </a:solidFill>
              <a:effectLst/>
              <a:latin typeface="+mn-lt"/>
              <a:ea typeface="+mn-ea"/>
              <a:cs typeface="+mn-cs"/>
            </a:endParaRPr>
          </a:p>
          <a:p>
            <a:pPr marL="444353" lvl="1" defTabSz="888705">
              <a:defRPr/>
            </a:pPr>
            <a:r>
              <a:rPr lang="en-US" kern="1200" dirty="0">
                <a:solidFill>
                  <a:schemeClr val="tx1"/>
                </a:solidFill>
                <a:effectLst/>
                <a:latin typeface="+mn-lt"/>
                <a:ea typeface="+mn-ea"/>
                <a:cs typeface="+mn-cs"/>
              </a:rPr>
              <a:t>For example:</a:t>
            </a:r>
          </a:p>
          <a:p>
            <a:pPr marL="1055338" lvl="2" indent="-166632" defTabSz="888705">
              <a:buFont typeface="Arial" panose="020B0604020202020204" pitchFamily="34" charset="0"/>
              <a:buChar char="•"/>
              <a:defRPr/>
            </a:pPr>
            <a:r>
              <a:rPr lang="en-US" kern="1200" dirty="0">
                <a:solidFill>
                  <a:schemeClr val="tx1"/>
                </a:solidFill>
                <a:effectLst/>
                <a:latin typeface="+mn-lt"/>
                <a:ea typeface="+mn-ea"/>
                <a:cs typeface="+mn-cs"/>
              </a:rPr>
              <a:t>The current accounting period for the fiduciary is from 02/25/2018 to 02/25/2019.</a:t>
            </a:r>
          </a:p>
          <a:p>
            <a:pPr marL="1055338" lvl="2" indent="-166632" defTabSz="888705">
              <a:buFont typeface="Arial" panose="020B0604020202020204" pitchFamily="34" charset="0"/>
              <a:buChar char="•"/>
              <a:defRPr/>
            </a:pPr>
            <a:r>
              <a:rPr lang="en-US" kern="1200" dirty="0">
                <a:solidFill>
                  <a:schemeClr val="tx1"/>
                </a:solidFill>
                <a:effectLst/>
                <a:latin typeface="+mn-lt"/>
                <a:ea typeface="+mn-ea"/>
                <a:cs typeface="+mn-cs"/>
              </a:rPr>
              <a:t>The accounting report is due on 03/27/2019 (30 days after the end of the accounting period).</a:t>
            </a:r>
          </a:p>
          <a:p>
            <a:pPr marL="1055338" lvl="2" indent="-166632" defTabSz="888705">
              <a:buFont typeface="Arial" panose="020B0604020202020204" pitchFamily="34" charset="0"/>
              <a:buChar char="•"/>
              <a:defRPr/>
            </a:pPr>
            <a:r>
              <a:rPr lang="en-US" kern="1200" dirty="0">
                <a:solidFill>
                  <a:schemeClr val="tx1"/>
                </a:solidFill>
                <a:effectLst/>
                <a:latin typeface="+mn-lt"/>
                <a:ea typeface="+mn-ea"/>
                <a:cs typeface="+mn-cs"/>
              </a:rPr>
              <a:t>The hub receives the accounting report (VA Form 21P-4706b and bank statements) on 01/30/2019</a:t>
            </a:r>
          </a:p>
          <a:p>
            <a:pPr marL="1055338" lvl="2" indent="-166632" defTabSz="888705">
              <a:buFont typeface="Arial" panose="020B0604020202020204" pitchFamily="34" charset="0"/>
              <a:buChar char="•"/>
              <a:defRPr/>
            </a:pPr>
            <a:r>
              <a:rPr lang="en-US" kern="1200" dirty="0">
                <a:solidFill>
                  <a:schemeClr val="tx1"/>
                </a:solidFill>
                <a:effectLst/>
                <a:latin typeface="+mn-lt"/>
                <a:ea typeface="+mn-ea"/>
                <a:cs typeface="+mn-cs"/>
              </a:rPr>
              <a:t>The bank statements are available for review from 2/1/2018 to 01/25/2019.</a:t>
            </a:r>
          </a:p>
          <a:p>
            <a:pPr marL="1055338" lvl="2" indent="-166632" defTabSz="888705">
              <a:buFont typeface="Arial" panose="020B0604020202020204" pitchFamily="34" charset="0"/>
              <a:buChar char="•"/>
              <a:defRPr/>
            </a:pPr>
            <a:r>
              <a:rPr lang="en-US" b="0" kern="1200" dirty="0">
                <a:solidFill>
                  <a:schemeClr val="tx1"/>
                </a:solidFill>
                <a:effectLst/>
                <a:latin typeface="+mn-lt"/>
                <a:ea typeface="+mn-ea"/>
                <a:cs typeface="+mn-cs"/>
              </a:rPr>
              <a:t>If the accounting is approvable, per FPM Chapter 3, adjust the accounting period end date to align with the bank statement.</a:t>
            </a:r>
          </a:p>
          <a:p>
            <a:pPr marL="1055338" lvl="2" indent="-166632" defTabSz="888705">
              <a:buFont typeface="Arial" panose="020B0604020202020204" pitchFamily="34" charset="0"/>
              <a:buChar char="•"/>
              <a:defRPr/>
            </a:pPr>
            <a:r>
              <a:rPr lang="en-US" b="0" kern="1200" dirty="0">
                <a:solidFill>
                  <a:schemeClr val="tx1"/>
                </a:solidFill>
                <a:effectLst/>
                <a:latin typeface="+mn-lt"/>
                <a:ea typeface="+mn-ea"/>
                <a:cs typeface="+mn-cs"/>
              </a:rPr>
              <a:t>The next accounting period start date shall reflect 01/26/2019 through 01/25/2020.</a:t>
            </a:r>
          </a:p>
          <a:p>
            <a:pPr marL="1055338" lvl="2" indent="-166632" defTabSz="888705">
              <a:buFont typeface="Arial" panose="020B0604020202020204" pitchFamily="34" charset="0"/>
              <a:buChar char="•"/>
              <a:defRPr/>
            </a:pPr>
            <a:endParaRPr lang="en-US" b="0" kern="1200" dirty="0">
              <a:solidFill>
                <a:schemeClr val="tx1"/>
              </a:solidFill>
              <a:effectLst/>
              <a:latin typeface="+mn-lt"/>
              <a:ea typeface="+mn-ea"/>
              <a:cs typeface="+mn-cs"/>
            </a:endParaRPr>
          </a:p>
          <a:p>
            <a:pPr marL="166632" indent="-166632" defTabSz="888705">
              <a:buFont typeface="Arial" panose="020B0604020202020204" pitchFamily="34" charset="0"/>
              <a:buChar char="•"/>
              <a:defRPr/>
            </a:pPr>
            <a:r>
              <a:rPr lang="en-US" b="0" kern="1200" dirty="0">
                <a:solidFill>
                  <a:schemeClr val="tx1"/>
                </a:solidFill>
                <a:effectLst/>
                <a:latin typeface="+mn-lt"/>
                <a:ea typeface="+mn-ea"/>
                <a:cs typeface="+mn-cs"/>
              </a:rPr>
              <a:t>When approving accountings, adjust the accounting period start date of the future accounting period to reflect the approval of the most recent accounting period. </a:t>
            </a:r>
          </a:p>
          <a:p>
            <a:pPr marL="888705" lvl="2" defTabSz="888705">
              <a:defRPr/>
            </a:pPr>
            <a:endParaRPr lang="en-US"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2DD64F7-6694-4089-BDC5-E838039CD764}" type="slidenum">
              <a:rPr lang="en-US" smtClean="0"/>
              <a:t>11</a:t>
            </a:fld>
            <a:endParaRPr lang="en-US" dirty="0"/>
          </a:p>
        </p:txBody>
      </p:sp>
    </p:spTree>
    <p:extLst>
      <p:ext uri="{BB962C8B-B14F-4D97-AF65-F5344CB8AC3E}">
        <p14:creationId xmlns:p14="http://schemas.microsoft.com/office/powerpoint/2010/main" val="2429496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0"/>
              </a:spcBef>
              <a:buFont typeface="Symbol"/>
              <a:buNone/>
            </a:pPr>
            <a:r>
              <a:rPr lang="en-US" b="0" i="1" dirty="0">
                <a:solidFill>
                  <a:prstClr val="black"/>
                </a:solidFill>
                <a:latin typeface="Arial" panose="020B0604020202020204" pitchFamily="34" charset="0"/>
                <a:cs typeface="Arial" panose="020B0604020202020204" pitchFamily="34" charset="0"/>
              </a:rPr>
              <a:t>Learning Objective: </a:t>
            </a:r>
            <a:r>
              <a:rPr lang="en-US" sz="1200" b="0" dirty="0">
                <a:latin typeface="Arial" panose="020B0604020202020204" pitchFamily="34" charset="0"/>
                <a:ea typeface="Times New Roman"/>
                <a:cs typeface="Arial" panose="020B0604020202020204" pitchFamily="34" charset="0"/>
              </a:rPr>
              <a:t>Describe procedures for verifying income and expenses</a:t>
            </a:r>
          </a:p>
          <a:p>
            <a:pPr defTabSz="888705">
              <a:defRPr/>
            </a:pPr>
            <a:r>
              <a:rPr lang="en-US" b="0" i="1" dirty="0">
                <a:solidFill>
                  <a:prstClr val="black"/>
                </a:solidFill>
                <a:latin typeface="Arial" panose="020B0604020202020204" pitchFamily="34" charset="0"/>
                <a:cs typeface="Arial" panose="020B0604020202020204" pitchFamily="34" charset="0"/>
              </a:rPr>
              <a:t>Policy Reference(s): FPM 3.D.3.</a:t>
            </a:r>
          </a:p>
          <a:p>
            <a:pPr defTabSz="888705">
              <a:defRPr/>
            </a:pPr>
            <a:r>
              <a:rPr lang="en-US" b="0" i="1" dirty="0">
                <a:solidFill>
                  <a:prstClr val="black"/>
                </a:solidFill>
                <a:latin typeface="Arial" panose="020B0604020202020204" pitchFamily="34" charset="0"/>
                <a:cs typeface="Arial" panose="020B0604020202020204" pitchFamily="34" charset="0"/>
              </a:rPr>
              <a:t>FPG Article(s):</a:t>
            </a:r>
          </a:p>
          <a:p>
            <a:pPr defTabSz="888705">
              <a:defRPr/>
            </a:pPr>
            <a:endParaRPr lang="en-US" b="0" dirty="0">
              <a:solidFill>
                <a:prstClr val="black"/>
              </a:solidFill>
              <a:latin typeface="Arial" panose="020B0604020202020204" pitchFamily="34" charset="0"/>
              <a:cs typeface="Arial" panose="020B0604020202020204" pitchFamily="34" charset="0"/>
            </a:endParaRPr>
          </a:p>
          <a:p>
            <a:pPr defTabSz="888705">
              <a:defRPr/>
            </a:pPr>
            <a:r>
              <a:rPr lang="en-US" b="0" u="sng" dirty="0">
                <a:solidFill>
                  <a:prstClr val="black"/>
                </a:solidFill>
                <a:latin typeface="Arial" panose="020B0604020202020204" pitchFamily="34" charset="0"/>
                <a:cs typeface="Arial" panose="020B0604020202020204" pitchFamily="34" charset="0"/>
              </a:rPr>
              <a:t>Instructor Notes:</a:t>
            </a:r>
          </a:p>
          <a:p>
            <a:endParaRPr lang="en-US" b="0" dirty="0">
              <a:latin typeface="Arial" panose="020B0604020202020204" pitchFamily="34" charset="0"/>
              <a:ea typeface="Times New Roman"/>
              <a:cs typeface="Arial" panose="020B0604020202020204" pitchFamily="34" charset="0"/>
            </a:endParaRPr>
          </a:p>
          <a:p>
            <a:r>
              <a:rPr lang="en-US" b="0" dirty="0">
                <a:latin typeface="Arial" panose="020B0604020202020204" pitchFamily="34" charset="0"/>
                <a:cs typeface="Arial" panose="020B0604020202020204" pitchFamily="34" charset="0"/>
              </a:rPr>
              <a:t>Discuss the process of comparing the fiduciary’s accounting form starting balance to information of record in VA systems and financial statements.  Auditing LIEs must review all financial documents for signs of alteration per 3.D.2.d.</a:t>
            </a:r>
          </a:p>
          <a:p>
            <a:pPr marL="166632" indent="-166632">
              <a:buFont typeface="Arial" panose="020B0604020202020204" pitchFamily="34" charset="0"/>
              <a:buChar char="•"/>
            </a:pPr>
            <a:r>
              <a:rPr lang="en-US" b="0" dirty="0">
                <a:latin typeface="Arial" panose="020B0604020202020204" pitchFamily="34" charset="0"/>
                <a:cs typeface="Arial" panose="020B0604020202020204" pitchFamily="34" charset="0"/>
              </a:rPr>
              <a:t>Per 3.D.3.a, </a:t>
            </a:r>
            <a:r>
              <a:rPr lang="en-US" b="0" dirty="0">
                <a:effectLst/>
                <a:latin typeface="Arial" panose="020B0604020202020204" pitchFamily="34" charset="0"/>
                <a:cs typeface="Arial" panose="020B0604020202020204" pitchFamily="34" charset="0"/>
              </a:rPr>
              <a:t>validate the correct starting balance based on financial documentation provided with the accounting. In any situation where the fiduciary’s accounting form starting balance does not match the starting balance as described in this block</a:t>
            </a:r>
          </a:p>
          <a:p>
            <a:pPr marL="610985" lvl="1" indent="-166632">
              <a:buFont typeface="Arial" panose="020B0604020202020204" pitchFamily="34" charset="0"/>
              <a:buChar char="•"/>
            </a:pPr>
            <a:r>
              <a:rPr lang="en-US" b="0" dirty="0">
                <a:effectLst/>
                <a:latin typeface="Arial" panose="020B0604020202020204" pitchFamily="34" charset="0"/>
                <a:cs typeface="Arial" panose="020B0604020202020204" pitchFamily="34" charset="0"/>
              </a:rPr>
              <a:t>do not immediately disapprove the accounting,</a:t>
            </a:r>
          </a:p>
          <a:p>
            <a:pPr marL="610985" lvl="1" indent="-166632">
              <a:buFont typeface="Arial" panose="020B0604020202020204" pitchFamily="34" charset="0"/>
              <a:buChar char="•"/>
            </a:pPr>
            <a:r>
              <a:rPr lang="en-US" b="0" dirty="0">
                <a:effectLst/>
                <a:latin typeface="Arial" panose="020B0604020202020204" pitchFamily="34" charset="0"/>
                <a:cs typeface="Arial" panose="020B0604020202020204" pitchFamily="34" charset="0"/>
              </a:rPr>
              <a:t>utilize the financial institution statements and the previously approved accounting to validate the actual starting balance,</a:t>
            </a:r>
          </a:p>
          <a:p>
            <a:pPr marL="610985" lvl="1" indent="-166632">
              <a:buFont typeface="Arial" panose="020B0604020202020204" pitchFamily="34" charset="0"/>
              <a:buChar char="•"/>
            </a:pPr>
            <a:r>
              <a:rPr lang="en-US" b="0" dirty="0">
                <a:effectLst/>
                <a:latin typeface="Arial" panose="020B0604020202020204" pitchFamily="34" charset="0"/>
                <a:cs typeface="Arial" panose="020B0604020202020204" pitchFamily="34" charset="0"/>
              </a:rPr>
              <a:t>list the correct starting balance in the BFFS Accounting Wizard</a:t>
            </a:r>
          </a:p>
          <a:p>
            <a:pPr marL="610985" lvl="1" indent="-166632">
              <a:buFont typeface="Arial" panose="020B0604020202020204" pitchFamily="34" charset="0"/>
              <a:buChar char="•"/>
            </a:pPr>
            <a:r>
              <a:rPr lang="en-US" b="0" dirty="0">
                <a:effectLst/>
                <a:latin typeface="Arial" panose="020B0604020202020204" pitchFamily="34" charset="0"/>
                <a:cs typeface="Arial" panose="020B0604020202020204" pitchFamily="34" charset="0"/>
              </a:rPr>
              <a:t>document the discrepancy in the Notes section in the BFFS accounting wizard, and</a:t>
            </a:r>
          </a:p>
          <a:p>
            <a:pPr marL="610985" lvl="1" indent="-166632">
              <a:buFont typeface="Arial" panose="020B0604020202020204" pitchFamily="34" charset="0"/>
              <a:buChar char="•"/>
            </a:pPr>
            <a:r>
              <a:rPr lang="en-US" b="0" dirty="0">
                <a:effectLst/>
                <a:latin typeface="Arial" panose="020B0604020202020204" pitchFamily="34" charset="0"/>
                <a:cs typeface="Arial" panose="020B0604020202020204" pitchFamily="34" charset="0"/>
              </a:rPr>
              <a:t>notify the fiduciary of the discrepancy.</a:t>
            </a:r>
          </a:p>
          <a:p>
            <a:pPr marL="166632" indent="-166632" fontAlgn="t">
              <a:buFont typeface="Arial" panose="020B0604020202020204" pitchFamily="34" charset="0"/>
              <a:buChar char="•"/>
            </a:pPr>
            <a:r>
              <a:rPr lang="en-US" b="0" dirty="0">
                <a:effectLst/>
                <a:latin typeface="Arial" panose="020B0604020202020204" pitchFamily="34" charset="0"/>
                <a:cs typeface="Arial" panose="020B0604020202020204" pitchFamily="34" charset="0"/>
              </a:rPr>
              <a:t>Per 3.D.3.c., i</a:t>
            </a:r>
            <a:r>
              <a:rPr lang="en-US" b="0" dirty="0">
                <a:latin typeface="Arial" panose="020B0604020202020204" pitchFamily="34" charset="0"/>
                <a:cs typeface="Arial" panose="020B0604020202020204" pitchFamily="34" charset="0"/>
              </a:rPr>
              <a:t>f the amount reported on the accounting form is different from the amount received as shown by financial institution statements, attempt to reconcile the reported amount by comparing financial documents to</a:t>
            </a:r>
            <a:endParaRPr lang="en-US" b="0" dirty="0">
              <a:effectLst/>
              <a:latin typeface="Arial" panose="020B0604020202020204" pitchFamily="34" charset="0"/>
              <a:cs typeface="Arial" panose="020B0604020202020204" pitchFamily="34" charset="0"/>
            </a:endParaRPr>
          </a:p>
          <a:p>
            <a:pPr marL="610985" lvl="1" indent="-166632" fontAlgn="t">
              <a:buFont typeface="Arial" panose="020B0604020202020204" pitchFamily="34" charset="0"/>
              <a:buChar char="•"/>
            </a:pPr>
            <a:r>
              <a:rPr lang="en-US" b="0" dirty="0">
                <a:latin typeface="Arial" panose="020B0604020202020204" pitchFamily="34" charset="0"/>
                <a:cs typeface="Arial" panose="020B0604020202020204" pitchFamily="34" charset="0"/>
              </a:rPr>
              <a:t>previous field examination reports,</a:t>
            </a:r>
            <a:endParaRPr lang="en-US" b="0" dirty="0">
              <a:effectLst/>
              <a:latin typeface="Arial" panose="020B0604020202020204" pitchFamily="34" charset="0"/>
              <a:cs typeface="Arial" panose="020B0604020202020204" pitchFamily="34" charset="0"/>
            </a:endParaRPr>
          </a:p>
          <a:p>
            <a:pPr marL="610985" lvl="1" indent="-166632" fontAlgn="t">
              <a:buFont typeface="Arial" panose="020B0604020202020204" pitchFamily="34" charset="0"/>
              <a:buChar char="•"/>
            </a:pPr>
            <a:r>
              <a:rPr lang="en-US" b="0" dirty="0">
                <a:latin typeface="Arial" panose="020B0604020202020204" pitchFamily="34" charset="0"/>
                <a:cs typeface="Arial" panose="020B0604020202020204" pitchFamily="34" charset="0"/>
              </a:rPr>
              <a:t>financial institution statements,</a:t>
            </a:r>
          </a:p>
          <a:p>
            <a:pPr marL="610985" lvl="1" indent="-166632" fontAlgn="t">
              <a:buFont typeface="Arial" panose="020B0604020202020204" pitchFamily="34" charset="0"/>
              <a:buChar char="•"/>
            </a:pPr>
            <a:r>
              <a:rPr lang="en-US" b="0" dirty="0">
                <a:latin typeface="Arial" panose="020B0604020202020204" pitchFamily="34" charset="0"/>
                <a:cs typeface="Arial" panose="020B0604020202020204" pitchFamily="34" charset="0"/>
              </a:rPr>
              <a:t>the accounting form,</a:t>
            </a:r>
            <a:endParaRPr lang="en-US" b="0" dirty="0">
              <a:effectLst/>
              <a:latin typeface="Arial" panose="020B0604020202020204" pitchFamily="34" charset="0"/>
              <a:cs typeface="Arial" panose="020B0604020202020204" pitchFamily="34" charset="0"/>
            </a:endParaRPr>
          </a:p>
          <a:p>
            <a:pPr marL="610985" lvl="1" indent="-166632" fontAlgn="t">
              <a:buFont typeface="Arial" panose="020B0604020202020204" pitchFamily="34" charset="0"/>
              <a:buChar char="•"/>
            </a:pPr>
            <a:r>
              <a:rPr lang="en-US" b="0" dirty="0">
                <a:latin typeface="Arial" panose="020B0604020202020204" pitchFamily="34" charset="0"/>
                <a:cs typeface="Arial" panose="020B0604020202020204" pitchFamily="34" charset="0"/>
              </a:rPr>
              <a:t>correspondence from the fiduciary, reviewing receipts, and </a:t>
            </a:r>
          </a:p>
          <a:p>
            <a:pPr marL="610985" lvl="1" indent="-166632" fontAlgn="t">
              <a:buFont typeface="Arial" panose="020B0604020202020204" pitchFamily="34" charset="0"/>
              <a:buChar char="•"/>
            </a:pPr>
            <a:r>
              <a:rPr lang="en-US" b="0" dirty="0">
                <a:latin typeface="Arial" panose="020B0604020202020204" pitchFamily="34" charset="0"/>
                <a:cs typeface="Arial" panose="020B0604020202020204" pitchFamily="34" charset="0"/>
              </a:rPr>
              <a:t>contacting the fiduciary.</a:t>
            </a:r>
            <a:endParaRPr lang="en-US" b="0" dirty="0">
              <a:effectLst/>
              <a:latin typeface="Arial" panose="020B0604020202020204" pitchFamily="34" charset="0"/>
              <a:cs typeface="Arial" panose="020B0604020202020204" pitchFamily="34" charset="0"/>
            </a:endParaRPr>
          </a:p>
          <a:p>
            <a:pPr marL="166632" indent="-166632">
              <a:buFont typeface="Arial" panose="020B0604020202020204" pitchFamily="34" charset="0"/>
              <a:buChar char="•"/>
            </a:pPr>
            <a:r>
              <a:rPr lang="en-US" b="0" dirty="0">
                <a:effectLst/>
                <a:latin typeface="Arial" panose="020B0604020202020204" pitchFamily="34" charset="0"/>
                <a:cs typeface="Arial" panose="020B0604020202020204" pitchFamily="34" charset="0"/>
              </a:rPr>
              <a:t>Per 3.D.3.f. Generally, the following types of expenses should not be questioned</a:t>
            </a:r>
          </a:p>
          <a:p>
            <a:pPr fontAlgn="t"/>
            <a:endParaRPr lang="en-US" b="0" dirty="0">
              <a:latin typeface="Arial" panose="020B0604020202020204" pitchFamily="34" charset="0"/>
              <a:cs typeface="Arial" panose="020B0604020202020204" pitchFamily="34" charset="0"/>
            </a:endParaRPr>
          </a:p>
          <a:p>
            <a:pPr fontAlgn="t"/>
            <a:r>
              <a:rPr lang="en-US" b="0" dirty="0">
                <a:latin typeface="Arial" panose="020B0604020202020204" pitchFamily="34" charset="0"/>
                <a:cs typeface="Arial" panose="020B0604020202020204" pitchFamily="34" charset="0"/>
              </a:rPr>
              <a:t>Generally, the LIE will not consider the following expenses questionable</a:t>
            </a:r>
            <a:endParaRPr lang="en-US" b="0" dirty="0">
              <a:effectLst/>
              <a:latin typeface="Arial" panose="020B0604020202020204" pitchFamily="34" charset="0"/>
              <a:cs typeface="Arial" panose="020B0604020202020204" pitchFamily="34" charset="0"/>
            </a:endParaRPr>
          </a:p>
          <a:p>
            <a:pPr marL="610985" lvl="1" indent="-166632" fontAlgn="t">
              <a:buFont typeface="Arial" panose="020B0604020202020204" pitchFamily="34" charset="0"/>
              <a:buChar char="•"/>
            </a:pPr>
            <a:r>
              <a:rPr lang="en-US" b="0" dirty="0">
                <a:latin typeface="Arial" panose="020B0604020202020204" pitchFamily="34" charset="0"/>
                <a:cs typeface="Arial" panose="020B0604020202020204" pitchFamily="34" charset="0"/>
              </a:rPr>
              <a:t>housing cost (mortgage, facility cost, taxes, renter’s insurance)</a:t>
            </a:r>
            <a:endParaRPr lang="en-US" b="0" dirty="0">
              <a:effectLst/>
              <a:latin typeface="Arial" panose="020B0604020202020204" pitchFamily="34" charset="0"/>
              <a:cs typeface="Arial" panose="020B0604020202020204" pitchFamily="34" charset="0"/>
            </a:endParaRPr>
          </a:p>
          <a:p>
            <a:pPr marL="610985" lvl="1" indent="-166632" fontAlgn="t">
              <a:buFont typeface="Arial" panose="020B0604020202020204" pitchFamily="34" charset="0"/>
              <a:buChar char="•"/>
            </a:pPr>
            <a:r>
              <a:rPr lang="en-US" b="0" dirty="0">
                <a:latin typeface="Arial" panose="020B0604020202020204" pitchFamily="34" charset="0"/>
                <a:cs typeface="Arial" panose="020B0604020202020204" pitchFamily="34" charset="0"/>
              </a:rPr>
              <a:t>utilities and routine home maintenance (cable, internet, phone)</a:t>
            </a:r>
            <a:endParaRPr lang="en-US" b="0" dirty="0">
              <a:effectLst/>
              <a:latin typeface="Arial" panose="020B0604020202020204" pitchFamily="34" charset="0"/>
              <a:cs typeface="Arial" panose="020B0604020202020204" pitchFamily="34" charset="0"/>
            </a:endParaRPr>
          </a:p>
          <a:p>
            <a:pPr marL="610985" lvl="1" indent="-166632" fontAlgn="t">
              <a:buFont typeface="Arial" panose="020B0604020202020204" pitchFamily="34" charset="0"/>
              <a:buChar char="•"/>
            </a:pPr>
            <a:r>
              <a:rPr lang="en-US" b="0" dirty="0">
                <a:latin typeface="Arial" panose="020B0604020202020204" pitchFamily="34" charset="0"/>
                <a:cs typeface="Arial" panose="020B0604020202020204" pitchFamily="34" charset="0"/>
              </a:rPr>
              <a:t>food (groceries and dining out</a:t>
            </a:r>
            <a:endParaRPr lang="en-US" b="0" dirty="0">
              <a:effectLst/>
              <a:latin typeface="Arial" panose="020B0604020202020204" pitchFamily="34" charset="0"/>
              <a:cs typeface="Arial" panose="020B0604020202020204" pitchFamily="34" charset="0"/>
            </a:endParaRPr>
          </a:p>
          <a:p>
            <a:pPr marL="610985" lvl="1" indent="-166632" fontAlgn="t">
              <a:buFont typeface="Arial" panose="020B0604020202020204" pitchFamily="34" charset="0"/>
              <a:buChar char="•"/>
            </a:pPr>
            <a:r>
              <a:rPr lang="en-US" b="0" dirty="0">
                <a:latin typeface="Arial" panose="020B0604020202020204" pitchFamily="34" charset="0"/>
                <a:cs typeface="Arial" panose="020B0604020202020204" pitchFamily="34" charset="0"/>
              </a:rPr>
              <a:t>miscellaneous personal spending</a:t>
            </a:r>
            <a:endParaRPr lang="en-US" b="0" dirty="0">
              <a:effectLst/>
              <a:latin typeface="Arial" panose="020B0604020202020204" pitchFamily="34" charset="0"/>
              <a:cs typeface="Arial" panose="020B0604020202020204" pitchFamily="34" charset="0"/>
            </a:endParaRPr>
          </a:p>
          <a:p>
            <a:pPr marL="610985" lvl="1" indent="-166632" fontAlgn="t">
              <a:buFont typeface="Arial" panose="020B0604020202020204" pitchFamily="34" charset="0"/>
              <a:buChar char="•"/>
            </a:pPr>
            <a:r>
              <a:rPr lang="en-US" b="0" dirty="0">
                <a:latin typeface="Arial" panose="020B0604020202020204" pitchFamily="34" charset="0"/>
                <a:cs typeface="Arial" panose="020B0604020202020204" pitchFamily="34" charset="0"/>
              </a:rPr>
              <a:t>known upcoming home repairs</a:t>
            </a:r>
            <a:endParaRPr lang="en-US" b="0" dirty="0">
              <a:effectLst/>
              <a:latin typeface="Arial" panose="020B0604020202020204" pitchFamily="34" charset="0"/>
              <a:cs typeface="Arial" panose="020B0604020202020204" pitchFamily="34" charset="0"/>
            </a:endParaRPr>
          </a:p>
          <a:p>
            <a:pPr marL="610985" lvl="1" indent="-166632" fontAlgn="t">
              <a:buFont typeface="Arial" panose="020B0604020202020204" pitchFamily="34" charset="0"/>
              <a:buChar char="•"/>
            </a:pPr>
            <a:r>
              <a:rPr lang="en-US" b="0" dirty="0">
                <a:latin typeface="Arial" panose="020B0604020202020204" pitchFamily="34" charset="0"/>
                <a:cs typeface="Arial" panose="020B0604020202020204" pitchFamily="34" charset="0"/>
              </a:rPr>
              <a:t>authorized fees for fiduciary service</a:t>
            </a:r>
            <a:endParaRPr lang="en-US" b="0" dirty="0">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dirty="0">
              <a:effectLst/>
              <a:latin typeface="Arial" panose="020B0604020202020204" pitchFamily="34" charset="0"/>
              <a:cs typeface="Arial" panose="020B0604020202020204" pitchFamily="34" charset="0"/>
            </a:endParaRPr>
          </a:p>
          <a:p>
            <a:pPr marL="166632" indent="-166632">
              <a:buFont typeface="Arial" panose="020B0604020202020204" pitchFamily="34" charset="0"/>
              <a:buChar char="•"/>
            </a:pPr>
            <a:r>
              <a:rPr lang="en-US" b="0" dirty="0">
                <a:effectLst/>
                <a:latin typeface="Arial" panose="020B0604020202020204" pitchFamily="34" charset="0"/>
                <a:cs typeface="Arial" panose="020B0604020202020204" pitchFamily="34" charset="0"/>
              </a:rPr>
              <a:t>Per 3.D.3.f. does limit questioning expenses to those situations where the expense does not appear to be for the benefit of the beneficiary and his or her dependents.</a:t>
            </a:r>
          </a:p>
          <a:p>
            <a:pPr marL="166632" indent="-166632">
              <a:buFont typeface="Arial" panose="020B0604020202020204" pitchFamily="34" charset="0"/>
              <a:buChar char="•"/>
            </a:pPr>
            <a:r>
              <a:rPr lang="en-US" b="0" dirty="0">
                <a:effectLst/>
                <a:latin typeface="Arial" panose="020B0604020202020204" pitchFamily="34" charset="0"/>
                <a:cs typeface="Arial" panose="020B0604020202020204" pitchFamily="34" charset="0"/>
              </a:rPr>
              <a:t>All expense and income reconciliation must be documented in the BFFS Accounting Wizard. </a:t>
            </a:r>
          </a:p>
          <a:p>
            <a:pPr marL="166632" indent="-166632">
              <a:buFont typeface="Arial" panose="020B0604020202020204" pitchFamily="34" charset="0"/>
              <a:buChar char="•"/>
            </a:pPr>
            <a:r>
              <a:rPr lang="en-US" b="0" dirty="0">
                <a:effectLst/>
                <a:latin typeface="Arial" panose="020B0604020202020204" pitchFamily="34" charset="0"/>
                <a:cs typeface="Arial" panose="020B0604020202020204" pitchFamily="34" charset="0"/>
              </a:rPr>
              <a:t>For example, if the fiduciary's accounting form shows that the monthly rental fees for the beneficiary’s home is $1,000, but the financial statement shows $1,103.  Accept the amount shown on the financial statement document the reconciliation in the BFFS accounting wizard and notify the fiduciary of the adjustment.  </a:t>
            </a:r>
          </a:p>
          <a:p>
            <a:endParaRPr lang="en-US" b="0" dirty="0">
              <a:effectLst/>
              <a:latin typeface="Arial" panose="020B0604020202020204" pitchFamily="34" charset="0"/>
              <a:cs typeface="Arial" panose="020B0604020202020204" pitchFamily="34" charset="0"/>
            </a:endParaRPr>
          </a:p>
          <a:p>
            <a:r>
              <a:rPr lang="en-US" b="0" dirty="0">
                <a:effectLst/>
                <a:latin typeface="Arial" panose="020B0604020202020204" pitchFamily="34" charset="0"/>
                <a:cs typeface="Arial" panose="020B0604020202020204" pitchFamily="34" charset="0"/>
              </a:rPr>
              <a:t>Explain that all justification must be documented and included in the notification of approval to the fiduciary and that per 3.E.1.b., the fiduciary must be notified to provide the fiduciary a copy of the accounting notification letter and form.</a:t>
            </a:r>
          </a:p>
          <a:p>
            <a:pPr marL="610985" lvl="1" indent="-166632" defTabSz="888705">
              <a:buFont typeface="Arial" panose="020B0604020202020204" pitchFamily="34" charset="0"/>
              <a:buChar char="•"/>
              <a:defRPr/>
            </a:pPr>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2DD64F7-6694-4089-BDC5-E838039CD764}" type="slidenum">
              <a:rPr lang="en-US" smtClean="0"/>
              <a:t>12</a:t>
            </a:fld>
            <a:endParaRPr lang="en-US" dirty="0"/>
          </a:p>
        </p:txBody>
      </p:sp>
    </p:spTree>
    <p:extLst>
      <p:ext uri="{BB962C8B-B14F-4D97-AF65-F5344CB8AC3E}">
        <p14:creationId xmlns:p14="http://schemas.microsoft.com/office/powerpoint/2010/main" val="296571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3.E.1.h.  Scheduling Subsequent Accounting, t</a:t>
            </a:r>
            <a:r>
              <a:rPr lang="en-US" b="0" dirty="0"/>
              <a:t>he </a:t>
            </a:r>
            <a:r>
              <a:rPr lang="en-US" dirty="0"/>
              <a:t>follow-up accounting period is one year from the date of the last approved accounting period or 01/26/2017. No additional approval is needed to adjust the accounting period start date. </a:t>
            </a:r>
          </a:p>
        </p:txBody>
      </p:sp>
      <p:sp>
        <p:nvSpPr>
          <p:cNvPr id="4" name="Slide Number Placeholder 3"/>
          <p:cNvSpPr>
            <a:spLocks noGrp="1"/>
          </p:cNvSpPr>
          <p:nvPr>
            <p:ph type="sldNum" sz="quarter" idx="5"/>
          </p:nvPr>
        </p:nvSpPr>
        <p:spPr/>
        <p:txBody>
          <a:bodyPr/>
          <a:lstStyle/>
          <a:p>
            <a:fld id="{82DD64F7-6694-4089-BDC5-E838039CD764}" type="slidenum">
              <a:rPr lang="en-US" smtClean="0"/>
              <a:t>13</a:t>
            </a:fld>
            <a:endParaRPr lang="en-US" dirty="0"/>
          </a:p>
        </p:txBody>
      </p:sp>
    </p:spTree>
    <p:extLst>
      <p:ext uri="{BB962C8B-B14F-4D97-AF65-F5344CB8AC3E}">
        <p14:creationId xmlns:p14="http://schemas.microsoft.com/office/powerpoint/2010/main" val="1683358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solidFill>
                  <a:prstClr val="black"/>
                </a:solidFill>
              </a:rPr>
              <a:t>Learning Objective: </a:t>
            </a:r>
            <a:r>
              <a:rPr lang="en-US" sz="1200" kern="1200" dirty="0">
                <a:solidFill>
                  <a:schemeClr val="tx1"/>
                </a:solidFill>
                <a:effectLst/>
                <a:latin typeface="+mn-lt"/>
                <a:ea typeface="+mn-ea"/>
                <a:cs typeface="+mn-cs"/>
              </a:rPr>
              <a:t>Discuss bonding issues relating VA Fiduciary’s who are also court appointed</a:t>
            </a:r>
          </a:p>
          <a:p>
            <a:pPr defTabSz="888705">
              <a:defRPr/>
            </a:pPr>
            <a:r>
              <a:rPr lang="en-US" i="1" dirty="0">
                <a:solidFill>
                  <a:prstClr val="black"/>
                </a:solidFill>
              </a:rPr>
              <a:t>Policy Reference(s): FPM 3.C.2, 38 CFR 13.140</a:t>
            </a:r>
          </a:p>
          <a:p>
            <a:pPr defTabSz="888705">
              <a:defRPr/>
            </a:pPr>
            <a:r>
              <a:rPr lang="en-US" i="1" dirty="0">
                <a:solidFill>
                  <a:prstClr val="black"/>
                </a:solidFill>
              </a:rPr>
              <a:t>FPG Article(s):</a:t>
            </a:r>
          </a:p>
          <a:p>
            <a:pPr defTabSz="888705">
              <a:defRPr/>
            </a:pPr>
            <a:endParaRPr lang="en-US" dirty="0">
              <a:solidFill>
                <a:prstClr val="black"/>
              </a:solidFill>
            </a:endParaRPr>
          </a:p>
          <a:p>
            <a:pPr defTabSz="888705">
              <a:defRPr/>
            </a:pPr>
            <a:r>
              <a:rPr lang="en-US" u="sng" dirty="0">
                <a:solidFill>
                  <a:prstClr val="black"/>
                </a:solidFill>
              </a:rPr>
              <a:t>Instructor Notes:</a:t>
            </a:r>
          </a:p>
          <a:p>
            <a:endParaRPr lang="en-US" dirty="0"/>
          </a:p>
          <a:p>
            <a:r>
              <a:rPr lang="en-US" dirty="0"/>
              <a:t>Discuss that VA-appointed fiduciaries who are also court appointed are required to provide a VA accounting report as required by 38 CFR 13.280.  A VA-appointed fiduciary who is also court appointed is not required to provide an accounting solely because they individual receives a fee for fiduciary services from the court.  </a:t>
            </a:r>
          </a:p>
          <a:p>
            <a:endParaRPr lang="en-US" dirty="0"/>
          </a:p>
          <a:p>
            <a:pPr defTabSz="888705"/>
            <a:r>
              <a:rPr lang="en-US" dirty="0"/>
              <a:t>Fiduciaries who are also court-appointed are required to provide VA with an annual accounting on the prescribed VA form, if they meet the accounting criteria as prescribed in </a:t>
            </a:r>
            <a:r>
              <a:rPr lang="en-US" dirty="0">
                <a:hlinkClick r:id="rId3"/>
              </a:rPr>
              <a:t>Fiduciary Program Manual (FPM) 3.B.1</a:t>
            </a:r>
            <a:r>
              <a:rPr lang="en-US" dirty="0"/>
              <a:t>.  Per </a:t>
            </a:r>
            <a:r>
              <a:rPr lang="en-US" u="sng" dirty="0">
                <a:hlinkClick r:id="rId4"/>
              </a:rPr>
              <a:t>38 CFR 13.140 (d)(1)</a:t>
            </a:r>
            <a:r>
              <a:rPr lang="en-US" dirty="0"/>
              <a:t>, a fiduciary who is also appointed by a court must annually provide to VA a certified copy of the court accounting or facilitate VA’s receipt of the accounting.</a:t>
            </a:r>
            <a:endParaRPr lang="en-US" dirty="0">
              <a:effectLst/>
            </a:endParaRPr>
          </a:p>
          <a:p>
            <a:endParaRPr lang="en-US" dirty="0"/>
          </a:p>
          <a:p>
            <a:r>
              <a:rPr lang="en-US" dirty="0"/>
              <a:t>VA recognizes that the court may require an accountings on other than an annual basis. As such, if ensure the court documents are uploaded to the eFolder that show the frequency with which the court accounting is required and adjust the certified court appointed fiduciary task in BFFS.</a:t>
            </a:r>
          </a:p>
          <a:p>
            <a:endParaRPr lang="en-US" dirty="0"/>
          </a:p>
          <a:p>
            <a:r>
              <a:rPr lang="en-US" dirty="0"/>
              <a:t>There may be situations where a VA appointed fiduciary who is also appointed by a court is not allowed to establish a surety bond payable to the Secretary of VA, per 3.C.2.e.</a:t>
            </a:r>
          </a:p>
          <a:p>
            <a:pPr marL="166632" indent="-166632">
              <a:buFont typeface="Arial" panose="020B0604020202020204" pitchFamily="34" charset="0"/>
              <a:buChar char="•"/>
            </a:pPr>
            <a:r>
              <a:rPr lang="en-US" dirty="0"/>
              <a:t>Obtain documentation that demonstrates that the fiduciary is prohibited from changing the payee of the bond, the amount of VA Funds Under Management as of the date of the document and if the court will allow the fiduciary to transfer funds to the new VA appointed fiduciary.</a:t>
            </a:r>
          </a:p>
          <a:p>
            <a:pPr marL="166632" indent="-166632">
              <a:buFont typeface="Arial" panose="020B0604020202020204" pitchFamily="34" charset="0"/>
              <a:buChar char="•"/>
            </a:pPr>
            <a:r>
              <a:rPr lang="en-US" dirty="0"/>
              <a:t>Approve the accounting without proof of bond, if the only reason to disapprove is the inability to confirm the bond per FPM 3.D.5.</a:t>
            </a:r>
          </a:p>
          <a:p>
            <a:pPr marL="166632" indent="-166632">
              <a:buFont typeface="Arial" panose="020B0604020202020204" pitchFamily="34" charset="0"/>
              <a:buChar char="•"/>
            </a:pPr>
            <a:r>
              <a:rPr lang="en-US" dirty="0"/>
              <a:t>Establish a task to track for the receipt of the transfer of funds, if the court supports the transfer.</a:t>
            </a:r>
          </a:p>
          <a:p>
            <a:pPr marL="166632" indent="-166632">
              <a:buFont typeface="Arial" panose="020B0604020202020204" pitchFamily="34" charset="0"/>
              <a:buChar char="•"/>
            </a:pPr>
            <a:r>
              <a:rPr lang="en-US" dirty="0"/>
              <a:t>If the court does not permit a transfer of funds, notify the successor fiduciary and the beneficiary that the court appointed fiduciary continues to manage VA funds and the amount of funds managed and that the court prohibits transfer to the successor fiduciary.</a:t>
            </a:r>
          </a:p>
          <a:p>
            <a:pPr marL="166632" indent="-166632">
              <a:buFont typeface="Arial" panose="020B0604020202020204" pitchFamily="34" charset="0"/>
              <a:buChar char="•"/>
            </a:pPr>
            <a:r>
              <a:rPr lang="en-US" dirty="0"/>
              <a:t>Refer unresolved legal issues to District Counsel</a:t>
            </a:r>
            <a:endParaRPr lang="en-US" dirty="0">
              <a:effectLst/>
            </a:endParaRPr>
          </a:p>
          <a:p>
            <a:pPr marL="166632" indent="-16663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DD64F7-6694-4089-BDC5-E838039CD764}" type="slidenum">
              <a:rPr lang="en-US" smtClean="0"/>
              <a:t>14</a:t>
            </a:fld>
            <a:endParaRPr lang="en-US" dirty="0"/>
          </a:p>
        </p:txBody>
      </p:sp>
    </p:spTree>
    <p:extLst>
      <p:ext uri="{BB962C8B-B14F-4D97-AF65-F5344CB8AC3E}">
        <p14:creationId xmlns:p14="http://schemas.microsoft.com/office/powerpoint/2010/main" val="76354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i="1" dirty="0">
                <a:solidFill>
                  <a:prstClr val="black"/>
                </a:solidFill>
              </a:rPr>
              <a:t>Learning Objective: </a:t>
            </a:r>
            <a:r>
              <a:rPr lang="en-US" sz="1200" kern="1200" dirty="0">
                <a:solidFill>
                  <a:schemeClr val="tx1"/>
                </a:solidFill>
                <a:effectLst/>
                <a:latin typeface="+mn-lt"/>
                <a:ea typeface="+mn-ea"/>
                <a:cs typeface="+mn-cs"/>
              </a:rPr>
              <a:t>Understand the process of resolving accounting work items when an approvable accounting is unavailable</a:t>
            </a:r>
          </a:p>
          <a:p>
            <a:pPr>
              <a:lnSpc>
                <a:spcPct val="115000"/>
              </a:lnSpc>
            </a:pPr>
            <a:endParaRPr lang="en-US" dirty="0">
              <a:ea typeface="Times New Roman"/>
              <a:cs typeface="Times New Roman"/>
            </a:endParaRPr>
          </a:p>
          <a:p>
            <a:pPr defTabSz="888705">
              <a:defRPr/>
            </a:pPr>
            <a:r>
              <a:rPr lang="en-US" i="1" dirty="0">
                <a:solidFill>
                  <a:prstClr val="black"/>
                </a:solidFill>
              </a:rPr>
              <a:t>Policy Reference(s): FPM 3.E.4., 3.E.5, 3.E.2.</a:t>
            </a:r>
          </a:p>
          <a:p>
            <a:pPr defTabSz="888705">
              <a:defRPr/>
            </a:pPr>
            <a:endParaRPr lang="en-US" dirty="0">
              <a:solidFill>
                <a:prstClr val="black"/>
              </a:solidFill>
            </a:endParaRPr>
          </a:p>
          <a:p>
            <a:pPr defTabSz="888705">
              <a:defRPr/>
            </a:pPr>
            <a:r>
              <a:rPr lang="en-US" u="sng" dirty="0">
                <a:solidFill>
                  <a:prstClr val="black"/>
                </a:solidFill>
              </a:rPr>
              <a:t>Instructor Notes:</a:t>
            </a:r>
          </a:p>
          <a:p>
            <a:pPr defTabSz="888705">
              <a:defRPr/>
            </a:pPr>
            <a:endParaRPr lang="en-US" dirty="0">
              <a:solidFill>
                <a:prstClr val="black"/>
              </a:solidFill>
            </a:endParaRPr>
          </a:p>
          <a:p>
            <a:pPr defTabSz="888705">
              <a:defRPr/>
            </a:pPr>
            <a:r>
              <a:rPr lang="en-US" dirty="0">
                <a:solidFill>
                  <a:prstClr val="black"/>
                </a:solidFill>
              </a:rPr>
              <a:t>Discuss changes to FPM 3.E.. that outline situations when accounting disapproval is appropriate.</a:t>
            </a:r>
          </a:p>
          <a:p>
            <a:pPr defTabSz="888705">
              <a:defRPr/>
            </a:pPr>
            <a:endParaRPr lang="en-US" dirty="0">
              <a:solidFill>
                <a:prstClr val="black"/>
              </a:solidFill>
            </a:endParaRPr>
          </a:p>
          <a:p>
            <a:pPr fontAlgn="t"/>
            <a:r>
              <a:rPr lang="en-US" dirty="0"/>
              <a:t>Generally, an accounting is disapproved when the</a:t>
            </a:r>
          </a:p>
          <a:p>
            <a:pPr marL="166632" indent="-166632" fontAlgn="t">
              <a:buFont typeface="Arial" panose="020B0604020202020204" pitchFamily="34" charset="0"/>
              <a:buChar char="•"/>
            </a:pPr>
            <a:r>
              <a:rPr lang="en-US" dirty="0"/>
              <a:t>report is not available for review after the accounting period due date has passed </a:t>
            </a:r>
            <a:endParaRPr lang="en-US" dirty="0">
              <a:effectLst/>
            </a:endParaRPr>
          </a:p>
          <a:p>
            <a:pPr marL="166632" indent="-166632" fontAlgn="t">
              <a:buFont typeface="Arial" panose="020B0604020202020204" pitchFamily="34" charset="0"/>
              <a:buChar char="•"/>
            </a:pPr>
            <a:r>
              <a:rPr lang="en-US" dirty="0"/>
              <a:t>missing or corrected accounting documents are not available for review following VA’s initial or second request </a:t>
            </a:r>
            <a:endParaRPr lang="en-US" dirty="0">
              <a:effectLst/>
            </a:endParaRPr>
          </a:p>
          <a:p>
            <a:pPr marL="166632" indent="-166632" fontAlgn="t">
              <a:buFont typeface="Arial" panose="020B0604020202020204" pitchFamily="34" charset="0"/>
              <a:buChar char="•"/>
            </a:pPr>
            <a:r>
              <a:rPr lang="en-US" dirty="0"/>
              <a:t>the VA authorized fee taken exceeds the approved amount</a:t>
            </a:r>
            <a:endParaRPr lang="en-US" dirty="0">
              <a:effectLst/>
            </a:endParaRPr>
          </a:p>
          <a:p>
            <a:pPr marL="166632" indent="-166632" fontAlgn="t">
              <a:buFont typeface="Arial" panose="020B0604020202020204" pitchFamily="34" charset="0"/>
              <a:buChar char="•"/>
            </a:pPr>
            <a:r>
              <a:rPr lang="en-US" dirty="0"/>
              <a:t>the hub establishes an allegation of misuse resulting from an indication of misuse and a misuse work item is established. </a:t>
            </a:r>
            <a:endParaRPr lang="en-US" dirty="0">
              <a:effectLst/>
            </a:endParaRPr>
          </a:p>
          <a:p>
            <a:pPr defTabSz="888705">
              <a:defRPr/>
            </a:pPr>
            <a:endParaRPr lang="en-US" dirty="0">
              <a:solidFill>
                <a:prstClr val="black"/>
              </a:solidFill>
            </a:endParaRPr>
          </a:p>
          <a:p>
            <a:pPr fontAlgn="t"/>
            <a:r>
              <a:rPr lang="en-US" dirty="0"/>
              <a:t>Per 3.E.4.c, a fiduciary’s stated unwillingness to complete an accounting or provide evidence needed to approve an accounting, is evidence of a willful refusal and neglect to submit the accounting. </a:t>
            </a:r>
          </a:p>
          <a:p>
            <a:pPr marL="166632" indent="-166632" fontAlgn="t">
              <a:buFont typeface="Arial" panose="020B0604020202020204" pitchFamily="34" charset="0"/>
              <a:buChar char="•"/>
            </a:pPr>
            <a:r>
              <a:rPr lang="en-US" dirty="0"/>
              <a:t>Document the fiduciary’s refusal on a VA Form 27-0820, Report of General Information, if the hub obtains the information telephonically.  The fiduciary’s statement must be uploaded to the eFolder.</a:t>
            </a:r>
          </a:p>
          <a:p>
            <a:pPr marL="166632" indent="-166632" fontAlgn="t">
              <a:buFont typeface="Arial" panose="020B0604020202020204" pitchFamily="34" charset="0"/>
              <a:buChar char="•"/>
            </a:pPr>
            <a:r>
              <a:rPr lang="en-US" dirty="0"/>
              <a:t>Complete a VA Form 21-3537a, </a:t>
            </a:r>
            <a:r>
              <a:rPr lang="en-US" i="1" dirty="0"/>
              <a:t>Field Examination Request </a:t>
            </a:r>
            <a:r>
              <a:rPr lang="en-US" dirty="0"/>
              <a:t>and suspend benefit payments to protect beneficiary funds</a:t>
            </a:r>
          </a:p>
          <a:p>
            <a:pPr defTabSz="888705">
              <a:defRPr/>
            </a:pPr>
            <a:endParaRPr lang="en-US" dirty="0">
              <a:solidFill>
                <a:prstClr val="black"/>
              </a:solidFill>
            </a:endParaRPr>
          </a:p>
          <a:p>
            <a:pPr marL="171450" indent="-171450" defTabSz="888705">
              <a:buFont typeface="Arial" panose="020B0604020202020204" pitchFamily="34" charset="0"/>
              <a:buChar char="•"/>
              <a:defRPr/>
            </a:pPr>
            <a:r>
              <a:rPr lang="en-US" dirty="0">
                <a:solidFill>
                  <a:prstClr val="black"/>
                </a:solidFill>
              </a:rPr>
              <a:t>When accountings are disapproved because the fiduciary did not respond to VA’s first request for an accounting report, disapprove the accounting and provide the fiduciary with 14 additional days to provide the accounting.</a:t>
            </a:r>
          </a:p>
          <a:p>
            <a:pPr marL="171450" indent="-171450" defTabSz="888705">
              <a:buFont typeface="Arial" panose="020B0604020202020204" pitchFamily="34" charset="0"/>
              <a:buChar char="•"/>
              <a:defRPr/>
            </a:pPr>
            <a:r>
              <a:rPr lang="en-US" dirty="0">
                <a:solidFill>
                  <a:prstClr val="black"/>
                </a:solidFill>
              </a:rPr>
              <a:t>When the accounting is disapproved due to missing or incomplete information, request that the fiduciary provide the information within 14 days and do not make more than 2 request for the same information.  </a:t>
            </a:r>
          </a:p>
          <a:p>
            <a:pPr marL="171450" indent="-171450" defTabSz="888705">
              <a:buFont typeface="Arial" panose="020B0604020202020204" pitchFamily="34" charset="0"/>
              <a:buChar char="•"/>
              <a:defRPr/>
            </a:pPr>
            <a:endParaRPr lang="en-US" dirty="0"/>
          </a:p>
          <a:p>
            <a:pPr fontAlgn="t"/>
            <a:r>
              <a:rPr lang="en-US" dirty="0"/>
              <a:t>Per 3.E.4.d, following two requests for a fiduciary to submit an annual accounting, missing information or corrections per FPM Chapter 3.C and 3.E.2, determine if the fiduciary has not provided complete accounting. Two requests must be in writing and documented in the eFolder and the BFFS accounting work item.  The two requests must be for the same information. For example, the Fiduciary Hub sends the fiduciary two request to submit the same bank statement allowing two-14-day periods for submission.</a:t>
            </a:r>
          </a:p>
          <a:p>
            <a:pPr marL="166632" indent="-166632" fontAlgn="t">
              <a:buFont typeface="Arial" panose="020B0604020202020204" pitchFamily="34" charset="0"/>
              <a:buChar char="•"/>
            </a:pPr>
            <a:r>
              <a:rPr lang="en-US" dirty="0"/>
              <a:t>Complete a VA Form 21-3537a, </a:t>
            </a:r>
            <a:r>
              <a:rPr lang="en-US" i="1" dirty="0"/>
              <a:t>Field Examination Request </a:t>
            </a:r>
            <a:r>
              <a:rPr lang="en-US" dirty="0"/>
              <a:t>and leave the accounting work item pending until resolution of the unscheduled field examination. </a:t>
            </a:r>
          </a:p>
          <a:p>
            <a:pPr marL="166632" indent="-166632" fontAlgn="t">
              <a:buFont typeface="Arial" panose="020B0604020202020204" pitchFamily="34" charset="0"/>
              <a:buChar char="•"/>
            </a:pPr>
            <a:r>
              <a:rPr lang="en-US" dirty="0"/>
              <a:t>Upon resolution of the field examination audit any accounting received.  If approvable, complete the work item, if the accounting is not approvable, establish a successor initial appointment work item and submit the accounting work item for cancellation as described in 3.E.5.</a:t>
            </a:r>
            <a:endParaRPr lang="en-US" dirty="0">
              <a:effectLst/>
            </a:endParaRPr>
          </a:p>
          <a:p>
            <a:pPr fontAlgn="t"/>
            <a:r>
              <a:rPr lang="en-US" b="1" dirty="0"/>
              <a:t>       </a:t>
            </a:r>
            <a:endParaRPr lang="en-US" dirty="0"/>
          </a:p>
          <a:p>
            <a:pPr marL="166632" indent="-166632" fontAlgn="t">
              <a:buFont typeface="Arial" panose="020B0604020202020204" pitchFamily="34" charset="0"/>
              <a:buChar char="•"/>
            </a:pPr>
            <a:endParaRPr lang="en-US" dirty="0">
              <a:effectLst/>
            </a:endParaRPr>
          </a:p>
        </p:txBody>
      </p:sp>
      <p:sp>
        <p:nvSpPr>
          <p:cNvPr id="4" name="Slide Number Placeholder 3"/>
          <p:cNvSpPr>
            <a:spLocks noGrp="1"/>
          </p:cNvSpPr>
          <p:nvPr>
            <p:ph type="sldNum" sz="quarter" idx="5"/>
          </p:nvPr>
        </p:nvSpPr>
        <p:spPr/>
        <p:txBody>
          <a:bodyPr/>
          <a:lstStyle/>
          <a:p>
            <a:fld id="{82DD64F7-6694-4089-BDC5-E838039CD764}" type="slidenum">
              <a:rPr lang="en-US" smtClean="0"/>
              <a:t>15</a:t>
            </a:fld>
            <a:endParaRPr lang="en-US" dirty="0"/>
          </a:p>
        </p:txBody>
      </p:sp>
    </p:spTree>
    <p:extLst>
      <p:ext uri="{BB962C8B-B14F-4D97-AF65-F5344CB8AC3E}">
        <p14:creationId xmlns:p14="http://schemas.microsoft.com/office/powerpoint/2010/main" val="3068443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solidFill>
                  <a:prstClr val="black"/>
                </a:solidFill>
              </a:rPr>
              <a:t>Learning Objective: </a:t>
            </a:r>
            <a:r>
              <a:rPr lang="en-US" sz="1200" kern="1200" dirty="0">
                <a:solidFill>
                  <a:schemeClr val="tx1"/>
                </a:solidFill>
                <a:effectLst/>
                <a:latin typeface="+mn-lt"/>
                <a:ea typeface="+mn-ea"/>
                <a:cs typeface="+mn-cs"/>
              </a:rPr>
              <a:t>Understand the process of resolving accounting work items when an approvable accounting is unavailable</a:t>
            </a:r>
          </a:p>
          <a:p>
            <a:pPr defTabSz="888705">
              <a:defRPr/>
            </a:pPr>
            <a:r>
              <a:rPr lang="en-US" i="1" dirty="0">
                <a:solidFill>
                  <a:prstClr val="black"/>
                </a:solidFill>
              </a:rPr>
              <a:t>Policy Reference(s): FPM 3.E.4., 3.E.5, 3.E.2.</a:t>
            </a:r>
          </a:p>
          <a:p>
            <a:pPr defTabSz="888705">
              <a:defRPr/>
            </a:pPr>
            <a:endParaRPr lang="en-US" dirty="0">
              <a:solidFill>
                <a:prstClr val="black"/>
              </a:solidFill>
            </a:endParaRPr>
          </a:p>
          <a:p>
            <a:pPr defTabSz="888705">
              <a:defRPr/>
            </a:pPr>
            <a:r>
              <a:rPr lang="en-US" u="sng" dirty="0">
                <a:solidFill>
                  <a:prstClr val="black"/>
                </a:solidFill>
              </a:rPr>
              <a:t>Instructor Notes:</a:t>
            </a:r>
          </a:p>
          <a:p>
            <a:pPr defTabSz="888705">
              <a:defRPr/>
            </a:pPr>
            <a:endParaRPr lang="en-US" dirty="0">
              <a:solidFill>
                <a:prstClr val="black"/>
              </a:solidFill>
            </a:endParaRPr>
          </a:p>
          <a:p>
            <a:pPr defTabSz="888705">
              <a:defRPr/>
            </a:pPr>
            <a:r>
              <a:rPr lang="en-US" dirty="0">
                <a:solidFill>
                  <a:prstClr val="black"/>
                </a:solidFill>
              </a:rPr>
              <a:t>Discuss what steps the auditing LIE must complete following the </a:t>
            </a:r>
          </a:p>
          <a:p>
            <a:pPr defTabSz="888705">
              <a:defRPr/>
            </a:pPr>
            <a:endParaRPr lang="en-US" dirty="0">
              <a:solidFill>
                <a:prstClr val="black"/>
              </a:solidFill>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LIE must immediately audit an accounting report the Fiduciary Hub receives following an unscheduled field examination with the primary focus of obtaining an accounting report.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completing the audit the LIE must determine if the accounting report is approvable.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Generally, two attempts are made for additional information. However, because the accounting is delinquent and a field examination to obtain the accounting has been completed the LIE may only make one written request for missing information as outlined in FPM 3.C.1.</a:t>
            </a:r>
            <a:endParaRPr lang="en-US"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accounting report is not approvable and the issue can be resolved through telephone contact, complete attempts to resolve the issue telephonically. However if information is missing the LIE should and resolution cannot be obtained without written notice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Confirm disapproval of the accounting</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Establish a successor field examination work item</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List the reason for the successor field examination in the Notes section of the work item establishment screen</a:t>
            </a:r>
            <a:r>
              <a:rPr lang="en-US" dirty="0">
                <a:effectLst/>
              </a:rPr>
              <a:t> </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The note must clearly state that a successor appointment is needed due to the fiduciaries inability to provide an approvable accounting.4</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Complete all open activities on the accounting work item</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Submit the accounting work item for cancellation</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The Coach or designee must review the case, confirm that all steps to secure the accounting are complete, the unscheduled field examination is complete and a 513 -Successor Fiduciary Appointment is pending</a:t>
            </a:r>
            <a:endParaRPr lang="en-US" dirty="0">
              <a:effectLst/>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Document the rationale for all actions must be clearly documented through each phase of the workflow in BFFS and the </a:t>
            </a:r>
            <a:r>
              <a:rPr lang="en-US" sz="1200" kern="1200">
                <a:solidFill>
                  <a:schemeClr val="tx1"/>
                </a:solidFill>
                <a:effectLst/>
                <a:latin typeface="+mn-lt"/>
                <a:ea typeface="+mn-ea"/>
                <a:cs typeface="+mn-cs"/>
              </a:rPr>
              <a:t>eFolder.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LIE must act to suspend benefit payments if a misuse allegation is warranted due to identification of a misuse or suspected misuse of beneficiary funds, if suspension of benefits does not harm the beneficiary. Follow the procedures in FPM Chapter 5 to establish a misuse allegation</a:t>
            </a:r>
            <a:endParaRPr lang="en-US" dirty="0">
              <a:effectLst/>
            </a:endParaRP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effectLst/>
            </a:endParaRPr>
          </a:p>
          <a:p>
            <a:pPr defTabSz="888705">
              <a:defRPr/>
            </a:pPr>
            <a:endParaRPr lang="en-US" dirty="0">
              <a:solidFill>
                <a:prstClr val="black"/>
              </a:solidFill>
            </a:endParaRPr>
          </a:p>
        </p:txBody>
      </p:sp>
      <p:sp>
        <p:nvSpPr>
          <p:cNvPr id="4" name="Slide Number Placeholder 3"/>
          <p:cNvSpPr>
            <a:spLocks noGrp="1"/>
          </p:cNvSpPr>
          <p:nvPr>
            <p:ph type="sldNum" sz="quarter" idx="5"/>
          </p:nvPr>
        </p:nvSpPr>
        <p:spPr/>
        <p:txBody>
          <a:bodyPr/>
          <a:lstStyle/>
          <a:p>
            <a:fld id="{82DD64F7-6694-4089-BDC5-E838039CD764}" type="slidenum">
              <a:rPr lang="en-US" smtClean="0"/>
              <a:t>16</a:t>
            </a:fld>
            <a:endParaRPr lang="en-US" dirty="0"/>
          </a:p>
        </p:txBody>
      </p:sp>
    </p:spTree>
    <p:extLst>
      <p:ext uri="{BB962C8B-B14F-4D97-AF65-F5344CB8AC3E}">
        <p14:creationId xmlns:p14="http://schemas.microsoft.com/office/powerpoint/2010/main" val="2920525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a:p>
            <a:pPr marL="228600" indent="-228600">
              <a:buFont typeface="+mj-lt"/>
              <a:buAutoNum type="arabicPeriod"/>
            </a:pPr>
            <a:r>
              <a:rPr lang="en-US" sz="1200" kern="1200" dirty="0">
                <a:solidFill>
                  <a:schemeClr val="tx1"/>
                </a:solidFill>
                <a:effectLst/>
                <a:latin typeface="+mn-lt"/>
                <a:ea typeface="+mn-ea"/>
                <a:cs typeface="+mn-cs"/>
              </a:rPr>
              <a:t>How many times should an LIE Request the same information from a fiduciary before determining that the accounting information or report is unavailable for review?</a:t>
            </a:r>
          </a:p>
          <a:p>
            <a:pPr marL="22860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lphaUcPeriod"/>
            </a:pPr>
            <a:r>
              <a:rPr lang="en-US" sz="1200" kern="1200" dirty="0">
                <a:solidFill>
                  <a:schemeClr val="tx1"/>
                </a:solidFill>
                <a:effectLst/>
                <a:latin typeface="+mn-lt"/>
                <a:ea typeface="+mn-ea"/>
                <a:cs typeface="+mn-cs"/>
              </a:rPr>
              <a:t>Once</a:t>
            </a:r>
          </a:p>
          <a:p>
            <a:pPr marL="228600" lvl="0" indent="-228600">
              <a:buFont typeface="+mj-lt"/>
              <a:buAutoNum type="alphaUcPeriod"/>
            </a:pPr>
            <a:r>
              <a:rPr lang="en-US" sz="1200" kern="1200" dirty="0">
                <a:solidFill>
                  <a:schemeClr val="tx1"/>
                </a:solidFill>
                <a:effectLst/>
                <a:latin typeface="+mn-lt"/>
                <a:ea typeface="+mn-ea"/>
                <a:cs typeface="+mn-cs"/>
              </a:rPr>
              <a:t>Twice</a:t>
            </a:r>
          </a:p>
          <a:p>
            <a:pPr marL="228600" lvl="0" indent="-228600">
              <a:buFont typeface="+mj-lt"/>
              <a:buAutoNum type="alphaUcPeriod"/>
            </a:pPr>
            <a:r>
              <a:rPr lang="en-US" sz="1200" kern="1200" dirty="0">
                <a:solidFill>
                  <a:schemeClr val="tx1"/>
                </a:solidFill>
                <a:effectLst/>
                <a:latin typeface="+mn-lt"/>
                <a:ea typeface="+mn-ea"/>
                <a:cs typeface="+mn-cs"/>
              </a:rPr>
              <a:t>As many times as, the fiduciary is working with VA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Correct Answer: Twice – This is a procedural change that supports resolution of the accounting work item, providing timely oversight.  If a fiduciary does not provide the information that VA request the auditing LIE must establish an unscheduled field examination work item.  Await the results of the field examination and determine if the accounting is approvable.  If approvable, complete notification.  If unprovable, the establishment of an unscheduled field examination is appropriate. </a:t>
            </a:r>
          </a:p>
          <a:p>
            <a:endParaRPr lang="en-US" sz="1200" kern="1200" dirty="0">
              <a:solidFill>
                <a:schemeClr val="tx1"/>
              </a:solidFill>
              <a:effectLst/>
              <a:latin typeface="+mn-lt"/>
              <a:ea typeface="+mn-ea"/>
              <a:cs typeface="+mn-cs"/>
            </a:endParaRPr>
          </a:p>
          <a:p>
            <a:pPr marL="228600" indent="-228600">
              <a:buFont typeface="+mj-lt"/>
              <a:buAutoNum type="arabicPeriod" startAt="2"/>
            </a:pPr>
            <a:r>
              <a:rPr lang="en-US" sz="1200" kern="1200" dirty="0">
                <a:solidFill>
                  <a:schemeClr val="tx1"/>
                </a:solidFill>
                <a:effectLst/>
                <a:latin typeface="+mn-lt"/>
                <a:ea typeface="+mn-ea"/>
                <a:cs typeface="+mn-cs"/>
              </a:rPr>
              <a:t>When attempting to obtain background information when block 9 on VA Form 21P-4706b is incomplete telephonically, what pieces of information are acceptable to verify the fiduciary’s identity? </a:t>
            </a:r>
          </a:p>
          <a:p>
            <a:pPr marL="0" indent="0">
              <a:buFont typeface="+mj-lt"/>
              <a:buNone/>
            </a:pPr>
            <a:endParaRPr lang="en-US" sz="1200" kern="1200" dirty="0">
              <a:solidFill>
                <a:schemeClr val="tx1"/>
              </a:solidFill>
              <a:effectLst/>
              <a:latin typeface="+mn-lt"/>
              <a:ea typeface="+mn-ea"/>
              <a:cs typeface="+mn-cs"/>
            </a:endParaRPr>
          </a:p>
          <a:p>
            <a:pPr marL="0" indent="0">
              <a:buFont typeface="+mj-lt"/>
              <a:buNone/>
            </a:pPr>
            <a:r>
              <a:rPr lang="en-US" sz="1200" kern="1200" dirty="0">
                <a:solidFill>
                  <a:schemeClr val="tx1"/>
                </a:solidFill>
                <a:effectLst/>
                <a:latin typeface="+mn-lt"/>
                <a:ea typeface="+mn-ea"/>
                <a:cs typeface="+mn-cs"/>
              </a:rPr>
              <a:t>Correct Answers: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Fiduciary’s date of birth,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Fiduciary’s last four digits of their SSN Number,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Month and year of the last field examination, 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Month and year of their appointment as fiduciary</a:t>
            </a:r>
          </a:p>
          <a:p>
            <a:pPr marL="228600" indent="-228600">
              <a:buFont typeface="+mj-lt"/>
              <a:buAutoNum type="arabicPeriod"/>
            </a:pPr>
            <a:endParaRPr lang="en-US" sz="1200" kern="1200" dirty="0">
              <a:solidFill>
                <a:schemeClr val="tx1"/>
              </a:solidFill>
              <a:effectLst/>
              <a:latin typeface="+mn-lt"/>
              <a:ea typeface="+mn-ea"/>
              <a:cs typeface="+mn-cs"/>
            </a:endParaRP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17</a:t>
            </a:fld>
            <a:endParaRPr lang="en-US" dirty="0"/>
          </a:p>
        </p:txBody>
      </p:sp>
    </p:spTree>
    <p:extLst>
      <p:ext uri="{BB962C8B-B14F-4D97-AF65-F5344CB8AC3E}">
        <p14:creationId xmlns:p14="http://schemas.microsoft.com/office/powerpoint/2010/main" val="1123798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solidFill>
                  <a:prstClr val="black"/>
                </a:solidFill>
              </a:rPr>
              <a:t>Learning Objective: </a:t>
            </a:r>
            <a:r>
              <a:rPr lang="en-US" sz="1200" kern="1200" dirty="0">
                <a:solidFill>
                  <a:schemeClr val="tx1"/>
                </a:solidFill>
                <a:effectLst/>
                <a:latin typeface="+mn-lt"/>
                <a:ea typeface="+mn-ea"/>
                <a:cs typeface="+mn-cs"/>
              </a:rPr>
              <a:t>Reviewing “Red Flags”</a:t>
            </a:r>
          </a:p>
          <a:p>
            <a:pPr defTabSz="888705">
              <a:defRPr/>
            </a:pPr>
            <a:r>
              <a:rPr lang="en-US" i="1" dirty="0">
                <a:solidFill>
                  <a:prstClr val="black"/>
                </a:solidFill>
              </a:rPr>
              <a:t>Policy Reference(s): FPM 3.D.6., 3.E.2.</a:t>
            </a:r>
          </a:p>
          <a:p>
            <a:pPr defTabSz="888705">
              <a:defRPr/>
            </a:pPr>
            <a:endParaRPr lang="en-US" dirty="0">
              <a:solidFill>
                <a:prstClr val="black"/>
              </a:solidFill>
            </a:endParaRPr>
          </a:p>
          <a:p>
            <a:pPr defTabSz="888705">
              <a:defRPr/>
            </a:pPr>
            <a:r>
              <a:rPr lang="en-US" u="sng" dirty="0">
                <a:solidFill>
                  <a:prstClr val="black"/>
                </a:solidFill>
              </a:rPr>
              <a:t>Instructor Notes:</a:t>
            </a:r>
          </a:p>
          <a:p>
            <a:pPr defTabSz="888705">
              <a:defRPr/>
            </a:pPr>
            <a:endParaRPr lang="en-US" dirty="0">
              <a:solidFill>
                <a:prstClr val="black"/>
              </a:solidFill>
            </a:endParaRPr>
          </a:p>
          <a:p>
            <a:pPr defTabSz="888705">
              <a:defRPr/>
            </a:pPr>
            <a:r>
              <a:rPr lang="en-US" dirty="0">
                <a:solidFill>
                  <a:prstClr val="black"/>
                </a:solidFill>
              </a:rPr>
              <a:t>Discuss changes to FPM 3.D.6.b. provides guidance on handling evasive fiduciaries during the accounting process. </a:t>
            </a:r>
            <a:r>
              <a:rPr lang="en-US" dirty="0">
                <a:cs typeface="Times New Roman"/>
              </a:rPr>
              <a:t>When verifying income, auditing LIEs must </a:t>
            </a:r>
            <a:r>
              <a:rPr lang="en-US" dirty="0"/>
              <a:t>examine all accounting report documents closely for inconsistencies in type face, print quality, website addresses or color. The LIE must question any documents that show signs of alteration as described in 3.D.2.d.  If accounting documents show signs of alteration, consider the actions of the fiduciary to be evasive.</a:t>
            </a:r>
          </a:p>
          <a:p>
            <a:pPr defTabSz="888705">
              <a:defRPr/>
            </a:pPr>
            <a:endParaRPr lang="en-US" dirty="0"/>
          </a:p>
          <a:p>
            <a:pPr defTabSz="888705">
              <a:defRPr/>
            </a:pPr>
            <a:r>
              <a:rPr lang="en-US" dirty="0"/>
              <a:t>A fiduciary is found to </a:t>
            </a:r>
            <a:endParaRPr lang="en-US" dirty="0">
              <a:cs typeface="Times New Roman"/>
            </a:endParaRPr>
          </a:p>
          <a:p>
            <a:pPr fontAlgn="t"/>
            <a:endParaRPr lang="en-US" dirty="0"/>
          </a:p>
          <a:p>
            <a:pPr fontAlgn="t"/>
            <a:r>
              <a:rPr lang="en-US" dirty="0"/>
              <a:t>If a fiduciary shows signs of evasiveness:</a:t>
            </a:r>
            <a:endParaRPr lang="en-US" dirty="0">
              <a:effectLst/>
            </a:endParaRPr>
          </a:p>
          <a:p>
            <a:pPr marL="166632" indent="-166632" fontAlgn="t">
              <a:buFont typeface="Arial" panose="020B0604020202020204" pitchFamily="34" charset="0"/>
              <a:buChar char="•"/>
            </a:pPr>
            <a:r>
              <a:rPr lang="en-US" dirty="0"/>
              <a:t>Document the telephonic conversation, if applicable, </a:t>
            </a:r>
            <a:endParaRPr lang="en-US" dirty="0">
              <a:effectLst/>
            </a:endParaRPr>
          </a:p>
          <a:p>
            <a:pPr marL="166632" indent="-166632" fontAlgn="t">
              <a:buFont typeface="Arial" panose="020B0604020202020204" pitchFamily="34" charset="0"/>
              <a:buChar char="•"/>
            </a:pPr>
            <a:r>
              <a:rPr lang="en-US" dirty="0"/>
              <a:t>Ensure all accounting correspondence is available for review in the Veteran’s eFolder</a:t>
            </a:r>
            <a:endParaRPr lang="en-US" dirty="0">
              <a:effectLst/>
            </a:endParaRPr>
          </a:p>
          <a:p>
            <a:pPr marL="166632" indent="-166632" fontAlgn="t">
              <a:buFont typeface="Arial" panose="020B0604020202020204" pitchFamily="34" charset="0"/>
              <a:buChar char="•"/>
            </a:pPr>
            <a:r>
              <a:rPr lang="en-US" dirty="0"/>
              <a:t>Ensure that the BFFS Accounting Wizard and accounting work item are updated per FPM 3.D.</a:t>
            </a:r>
            <a:endParaRPr lang="en-US" dirty="0">
              <a:effectLst/>
            </a:endParaRPr>
          </a:p>
          <a:p>
            <a:pPr marL="166632" indent="-166632" fontAlgn="t">
              <a:buFont typeface="Arial" panose="020B0604020202020204" pitchFamily="34" charset="0"/>
              <a:buChar char="•"/>
            </a:pPr>
            <a:r>
              <a:rPr lang="en-US" dirty="0"/>
              <a:t>Complete VA Form 21-3537a, Field Examination Request</a:t>
            </a:r>
            <a:endParaRPr lang="en-US" dirty="0">
              <a:effectLst/>
            </a:endParaRPr>
          </a:p>
          <a:p>
            <a:pPr marL="166632" indent="-166632" fontAlgn="t">
              <a:buFont typeface="Arial" panose="020B0604020202020204" pitchFamily="34" charset="0"/>
              <a:buChar char="•"/>
            </a:pPr>
            <a:r>
              <a:rPr lang="en-US" dirty="0"/>
              <a:t>Establish a 522 -Unscheduled Fiduciary/Beneficiary Adult or 527 -Unscheduled Fiduciary/Beneficiary Minor Work Item</a:t>
            </a:r>
            <a:endParaRPr lang="en-US" dirty="0">
              <a:effectLst/>
            </a:endParaRPr>
          </a:p>
          <a:p>
            <a:pPr marL="166632" indent="-166632" fontAlgn="t">
              <a:buFont typeface="Arial" panose="020B0604020202020204" pitchFamily="34" charset="0"/>
              <a:buChar char="•"/>
            </a:pPr>
            <a:r>
              <a:rPr lang="en-US" dirty="0"/>
              <a:t>Leave the accounting work item pending until the field examination is completed and either an accounting is available for audit and the field examiner determines that a misuse allegation is not warranted.</a:t>
            </a:r>
            <a:r>
              <a:rPr lang="en-US" dirty="0">
                <a:effectLst/>
              </a:rPr>
              <a:t> </a:t>
            </a:r>
          </a:p>
          <a:p>
            <a:pPr marL="610985" lvl="1" indent="-166632" fontAlgn="t">
              <a:buFont typeface="Arial" panose="020B0604020202020204" pitchFamily="34" charset="0"/>
              <a:buChar char="•"/>
            </a:pPr>
            <a:r>
              <a:rPr lang="en-US" dirty="0"/>
              <a:t>If a misuse work item is established, following the field examination – cancel the accounting work item. </a:t>
            </a:r>
            <a:endParaRPr lang="en-US" dirty="0">
              <a:effectLst/>
            </a:endParaRPr>
          </a:p>
          <a:p>
            <a:pPr marL="610985" lvl="1" indent="-166632" fontAlgn="t">
              <a:buFont typeface="Arial" panose="020B0604020202020204" pitchFamily="34" charset="0"/>
              <a:buChar char="•"/>
            </a:pPr>
            <a:r>
              <a:rPr lang="en-US" dirty="0"/>
              <a:t>If the field examiner obtains the information to resolve the accounting – audit the accounting.  If approvable, approve the accounting.  Disapprove, if appropriate and establish an initial successor appointment work item, if a successor fiduciary is not in place.  Establish a misuse work item and submit the accounting work item for cancellation. </a:t>
            </a:r>
            <a:endParaRPr lang="en-US" dirty="0">
              <a:effectLst/>
            </a:endParaRPr>
          </a:p>
          <a:p>
            <a:endParaRPr lang="en-US" dirty="0"/>
          </a:p>
          <a:p>
            <a:r>
              <a:rPr lang="en-US" dirty="0"/>
              <a:t>Per 3.E.2.n, suspend VA benefit payments to a fiduciary when it is necessary to protect beneficiary funds, prevent misuse or continued misuse of VA benefits being paid to the fiduciary on behalf of the beneficiary due to identification of </a:t>
            </a:r>
            <a:endParaRPr lang="en-US" dirty="0">
              <a:effectLst/>
            </a:endParaRPr>
          </a:p>
          <a:p>
            <a:pPr marL="166632" indent="-166632">
              <a:buFont typeface="Arial" panose="020B0604020202020204" pitchFamily="34" charset="0"/>
              <a:buChar char="•"/>
            </a:pPr>
            <a:r>
              <a:rPr lang="en-US" dirty="0"/>
              <a:t>an allegation of misuse is warranted and is documented in the file, </a:t>
            </a:r>
            <a:endParaRPr lang="en-US" dirty="0">
              <a:effectLst/>
            </a:endParaRPr>
          </a:p>
          <a:p>
            <a:pPr marL="166632" indent="-166632">
              <a:buFont typeface="Arial" panose="020B0604020202020204" pitchFamily="34" charset="0"/>
              <a:buChar char="•"/>
            </a:pPr>
            <a:r>
              <a:rPr lang="en-US" dirty="0"/>
              <a:t>the fiduciary is evasive when attempting to clarify information during the accounting process, </a:t>
            </a:r>
            <a:endParaRPr lang="en-US" dirty="0">
              <a:effectLst/>
            </a:endParaRPr>
          </a:p>
          <a:p>
            <a:pPr marL="166632" indent="-166632">
              <a:buFont typeface="Arial" panose="020B0604020202020204" pitchFamily="34" charset="0"/>
              <a:buChar char="•"/>
            </a:pPr>
            <a:r>
              <a:rPr lang="en-US" dirty="0"/>
              <a:t>the fiduciary hub identifies financial statements that show signs of alteration and/or</a:t>
            </a:r>
            <a:endParaRPr lang="en-US" dirty="0">
              <a:effectLst/>
            </a:endParaRPr>
          </a:p>
          <a:p>
            <a:pPr marL="166632" indent="-166632">
              <a:buFont typeface="Arial" panose="020B0604020202020204" pitchFamily="34" charset="0"/>
              <a:buChar char="•"/>
            </a:pPr>
            <a:r>
              <a:rPr lang="en-US" dirty="0"/>
              <a:t>the fiduciary demonstrates a written or verbal intent not to comply with VA’s request.</a:t>
            </a:r>
            <a:endParaRPr lang="en-US" dirty="0">
              <a:effectLst/>
            </a:endParaRPr>
          </a:p>
          <a:p>
            <a:endParaRPr lang="en-US" dirty="0"/>
          </a:p>
          <a:p>
            <a:r>
              <a:rPr lang="en-US" dirty="0"/>
              <a:t>Important: When benefit payments are suspended, the hub must establish an successor field examination work item before suspending benefits to ensure resolution and appointment of a new fiduciary occurs as quickly as possible. </a:t>
            </a:r>
          </a:p>
        </p:txBody>
      </p:sp>
      <p:sp>
        <p:nvSpPr>
          <p:cNvPr id="4" name="Slide Number Placeholder 3"/>
          <p:cNvSpPr>
            <a:spLocks noGrp="1"/>
          </p:cNvSpPr>
          <p:nvPr>
            <p:ph type="sldNum" sz="quarter" idx="5"/>
          </p:nvPr>
        </p:nvSpPr>
        <p:spPr/>
        <p:txBody>
          <a:bodyPr/>
          <a:lstStyle/>
          <a:p>
            <a:fld id="{82DD64F7-6694-4089-BDC5-E838039CD764}" type="slidenum">
              <a:rPr lang="en-US" smtClean="0"/>
              <a:t>18</a:t>
            </a:fld>
            <a:endParaRPr lang="en-US" dirty="0"/>
          </a:p>
        </p:txBody>
      </p:sp>
    </p:spTree>
    <p:extLst>
      <p:ext uri="{BB962C8B-B14F-4D97-AF65-F5344CB8AC3E}">
        <p14:creationId xmlns:p14="http://schemas.microsoft.com/office/powerpoint/2010/main" val="2315866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i="1" dirty="0">
                <a:solidFill>
                  <a:prstClr val="black"/>
                </a:solidFill>
              </a:rPr>
              <a:t>Learning Objective: </a:t>
            </a:r>
            <a:r>
              <a:rPr lang="en-US" dirty="0">
                <a:ea typeface="Times New Roman"/>
                <a:cs typeface="Times New Roman"/>
              </a:rPr>
              <a:t>Explain the accounting solicitation process and handling returned accounting mail</a:t>
            </a:r>
          </a:p>
          <a:p>
            <a:pPr defTabSz="888705">
              <a:defRPr/>
            </a:pPr>
            <a:r>
              <a:rPr lang="en-US" i="1" dirty="0">
                <a:solidFill>
                  <a:prstClr val="black"/>
                </a:solidFill>
              </a:rPr>
              <a:t>Policy Reference(s): FPM 3.D.6.</a:t>
            </a:r>
          </a:p>
          <a:p>
            <a:pPr defTabSz="888705">
              <a:defRPr/>
            </a:pPr>
            <a:endParaRPr lang="en-US" dirty="0">
              <a:solidFill>
                <a:prstClr val="black"/>
              </a:solidFill>
            </a:endParaRPr>
          </a:p>
          <a:p>
            <a:pPr defTabSz="888705">
              <a:defRPr/>
            </a:pPr>
            <a:r>
              <a:rPr lang="en-US" u="sng" dirty="0">
                <a:solidFill>
                  <a:prstClr val="black"/>
                </a:solidFill>
              </a:rPr>
              <a:t>Instructor Notes:</a:t>
            </a:r>
          </a:p>
          <a:p>
            <a:endParaRPr lang="en-US" dirty="0"/>
          </a:p>
          <a:p>
            <a:r>
              <a:rPr lang="en-US" dirty="0"/>
              <a:t>Discuss the importance of proper documentation. </a:t>
            </a:r>
          </a:p>
          <a:p>
            <a:endParaRPr lang="en-US" dirty="0"/>
          </a:p>
          <a:p>
            <a:pPr fontAlgn="t"/>
            <a:r>
              <a:rPr lang="en-US" dirty="0"/>
              <a:t>The Fiduciary Hub can clarify or obtain information to complete the Fiduciary Hub must make reasonable efforts to contact the fiduciary or other entities to solicit or verify information on the accounting report. accounting audit telephonically. </a:t>
            </a:r>
          </a:p>
          <a:p>
            <a:pPr fontAlgn="t"/>
            <a:endParaRPr lang="en-US" dirty="0">
              <a:effectLst/>
            </a:endParaRPr>
          </a:p>
          <a:p>
            <a:pPr marL="166632" indent="-166632" fontAlgn="t">
              <a:buFont typeface="Arial" panose="020B0604020202020204" pitchFamily="34" charset="0"/>
              <a:buChar char="•"/>
            </a:pPr>
            <a:r>
              <a:rPr lang="en-US" dirty="0"/>
              <a:t>Document all phone call contact with fiduciaries, beneficiaries, or other parties on VA Form 27-0820, </a:t>
            </a:r>
            <a:r>
              <a:rPr lang="en-US" i="1" dirty="0"/>
              <a:t>Report of General Information</a:t>
            </a:r>
            <a:r>
              <a:rPr lang="en-US" dirty="0"/>
              <a:t>. </a:t>
            </a:r>
          </a:p>
          <a:p>
            <a:pPr marL="166632" indent="-166632" fontAlgn="t">
              <a:buFont typeface="Arial" panose="020B0604020202020204" pitchFamily="34" charset="0"/>
              <a:buChar char="•"/>
            </a:pPr>
            <a:r>
              <a:rPr lang="en-US" dirty="0"/>
              <a:t>An individual VA Form 27-0820 must be generated for each person with whom the hub speaks and uploaded to the eFolder.</a:t>
            </a:r>
            <a:endParaRPr lang="en-US" dirty="0">
              <a:effectLst/>
            </a:endParaRPr>
          </a:p>
          <a:p>
            <a:pPr fontAlgn="t"/>
            <a:endParaRPr lang="en-US" dirty="0"/>
          </a:p>
          <a:p>
            <a:pPr fontAlgn="t"/>
            <a:r>
              <a:rPr lang="en-US" dirty="0"/>
              <a:t>When attempting to contact an individual to resolve an accounting issue “Reasonable efforts” generally consist of</a:t>
            </a:r>
            <a:endParaRPr lang="en-US" dirty="0">
              <a:effectLst/>
            </a:endParaRPr>
          </a:p>
          <a:p>
            <a:pPr marL="166632" indent="-166632" fontAlgn="t">
              <a:buFont typeface="Arial" panose="020B0604020202020204" pitchFamily="34" charset="0"/>
              <a:buChar char="•"/>
            </a:pPr>
            <a:r>
              <a:rPr lang="en-US" dirty="0"/>
              <a:t>an initial attempt to contact the fiduciary by telephone, using his/her current telephone number, and</a:t>
            </a:r>
            <a:endParaRPr lang="en-US" dirty="0">
              <a:effectLst/>
            </a:endParaRPr>
          </a:p>
          <a:p>
            <a:pPr marL="166632" indent="-166632" fontAlgn="t">
              <a:buFont typeface="Arial" panose="020B0604020202020204" pitchFamily="34" charset="0"/>
              <a:buChar char="•"/>
            </a:pPr>
            <a:r>
              <a:rPr lang="en-US" dirty="0"/>
              <a:t>at least one follow-up if the initial attempt is unsuccessful.</a:t>
            </a:r>
            <a:endParaRPr lang="en-US" dirty="0">
              <a:effectLst/>
            </a:endParaRPr>
          </a:p>
          <a:p>
            <a:pPr fontAlgn="t"/>
            <a:endParaRPr lang="en-US" dirty="0"/>
          </a:p>
          <a:p>
            <a:pPr fontAlgn="t"/>
            <a:r>
              <a:rPr lang="en-US" dirty="0"/>
              <a:t>If the individual the hub is trying to reach does not respond to the telephone call, the hub must attempt to leave a voice message. Document unsuccessful phone call attempts as a permanent Notes in VBMS associated with the Veteran’s eFolder.</a:t>
            </a:r>
          </a:p>
          <a:p>
            <a:pPr fontAlgn="t"/>
            <a:endParaRPr lang="en-US" dirty="0"/>
          </a:p>
          <a:p>
            <a:pPr marL="171450" indent="-171450" fontAlgn="t">
              <a:buFont typeface="Arial" panose="020B0604020202020204" pitchFamily="34" charset="0"/>
              <a:buChar char="•"/>
            </a:pPr>
            <a:r>
              <a:rPr lang="en-US" dirty="0"/>
              <a:t>Do not provide any personally identifiable information on the voice message. If the fiduciary is not reached by phone, document the contact in the phone tasks. Leave a call back number for the fiduciary and inform the fiduciary that VA is also sending a follow-up letter detailing the information needed to approve the accounting.</a:t>
            </a:r>
            <a:endParaRPr lang="en-US" dirty="0">
              <a:effectLst/>
            </a:endParaRPr>
          </a:p>
          <a:p>
            <a:pPr marL="171450" indent="-171450" fontAlgn="t">
              <a:buFont typeface="Arial" panose="020B0604020202020204" pitchFamily="34" charset="0"/>
              <a:buChar char="•"/>
            </a:pPr>
            <a:r>
              <a:rPr lang="en-US" dirty="0"/>
              <a:t>Conversations must be thoroughly documented including specific amounts, dates, individuals involved and circumstances as the information gathered during the call may be subject to appeal, if misuse is found.</a:t>
            </a:r>
          </a:p>
          <a:p>
            <a:pPr fontAlgn="t"/>
            <a:endParaRPr lang="en-US" dirty="0">
              <a:effectLst/>
            </a:endParaRPr>
          </a:p>
          <a:p>
            <a:pPr fontAlgn="t"/>
            <a:r>
              <a:rPr lang="en-US" dirty="0"/>
              <a:t>Create a VA Form 27-0820</a:t>
            </a:r>
            <a:r>
              <a:rPr lang="en-US" i="1" dirty="0"/>
              <a:t>, Report of General Information, </a:t>
            </a:r>
            <a:r>
              <a:rPr lang="en-US" i="0" dirty="0"/>
              <a:t>to document successful phone calls and upload the document to the eFolder. </a:t>
            </a:r>
            <a:r>
              <a:rPr lang="en-US" dirty="0"/>
              <a:t>The form must include</a:t>
            </a:r>
            <a:endParaRPr lang="en-US" dirty="0">
              <a:effectLst/>
            </a:endParaRPr>
          </a:p>
          <a:p>
            <a:pPr marL="166632" indent="-166632" fontAlgn="t">
              <a:buFont typeface="Arial" panose="020B0604020202020204" pitchFamily="34" charset="0"/>
              <a:buChar char="•"/>
            </a:pPr>
            <a:r>
              <a:rPr lang="en-US" dirty="0"/>
              <a:t>the name of the beneficiary,</a:t>
            </a:r>
            <a:endParaRPr lang="en-US" dirty="0">
              <a:effectLst/>
            </a:endParaRPr>
          </a:p>
          <a:p>
            <a:pPr marL="166632" indent="-166632" fontAlgn="t">
              <a:buFont typeface="Arial" panose="020B0604020202020204" pitchFamily="34" charset="0"/>
              <a:buChar char="•"/>
            </a:pPr>
            <a:r>
              <a:rPr lang="en-US" dirty="0"/>
              <a:t>the address of the individual contacted</a:t>
            </a:r>
            <a:endParaRPr lang="en-US" dirty="0">
              <a:effectLst/>
            </a:endParaRPr>
          </a:p>
          <a:p>
            <a:pPr marL="166632" indent="-166632" fontAlgn="t">
              <a:buFont typeface="Arial" panose="020B0604020202020204" pitchFamily="34" charset="0"/>
              <a:buChar char="•"/>
            </a:pPr>
            <a:r>
              <a:rPr lang="en-US" dirty="0"/>
              <a:t>the date of the contact</a:t>
            </a:r>
            <a:endParaRPr lang="en-US" dirty="0">
              <a:effectLst/>
            </a:endParaRPr>
          </a:p>
          <a:p>
            <a:pPr marL="166632" indent="-166632" fontAlgn="t">
              <a:buFont typeface="Arial" panose="020B0604020202020204" pitchFamily="34" charset="0"/>
              <a:buChar char="•"/>
            </a:pPr>
            <a:r>
              <a:rPr lang="en-US" dirty="0"/>
              <a:t>the phone number contacted</a:t>
            </a:r>
            <a:endParaRPr lang="en-US" dirty="0">
              <a:effectLst/>
            </a:endParaRPr>
          </a:p>
          <a:p>
            <a:pPr marL="166632" indent="-166632" fontAlgn="t">
              <a:buFont typeface="Arial" panose="020B0604020202020204" pitchFamily="34" charset="0"/>
              <a:buChar char="•"/>
            </a:pPr>
            <a:r>
              <a:rPr lang="en-US" dirty="0"/>
              <a:t>a detailed description of the call activities and/or conversation, and</a:t>
            </a:r>
            <a:endParaRPr lang="en-US" dirty="0">
              <a:effectLst/>
            </a:endParaRPr>
          </a:p>
          <a:p>
            <a:pPr marL="166632" indent="-166632" fontAlgn="t">
              <a:buFont typeface="Arial" panose="020B0604020202020204" pitchFamily="34" charset="0"/>
              <a:buChar char="•"/>
            </a:pPr>
            <a:r>
              <a:rPr lang="en-US" dirty="0"/>
              <a:t>a statement that the LIE advised the fiduciary that their statement would will be documented and used in the fiduciary accounting review process.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2DD64F7-6694-4089-BDC5-E838039CD764}" type="slidenum">
              <a:rPr lang="en-US" smtClean="0"/>
              <a:t>19</a:t>
            </a:fld>
            <a:endParaRPr lang="en-US" dirty="0"/>
          </a:p>
        </p:txBody>
      </p:sp>
    </p:spTree>
    <p:extLst>
      <p:ext uri="{BB962C8B-B14F-4D97-AF65-F5344CB8AC3E}">
        <p14:creationId xmlns:p14="http://schemas.microsoft.com/office/powerpoint/2010/main" val="1686345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450">
              <a:defRPr/>
            </a:pPr>
            <a:r>
              <a:rPr lang="en-US" b="0" u="sng" dirty="0"/>
              <a:t>Instructor Notes:</a:t>
            </a:r>
          </a:p>
          <a:p>
            <a:endParaRPr lang="en-US" b="0" dirty="0"/>
          </a:p>
          <a:p>
            <a:r>
              <a:rPr lang="en-US" b="0" dirty="0"/>
              <a:t>These are the relevant references for this training:</a:t>
            </a:r>
          </a:p>
          <a:p>
            <a:pPr marL="166632" indent="-166632">
              <a:buFont typeface="Arial" panose="020B0604020202020204" pitchFamily="34" charset="0"/>
              <a:buChar char="•"/>
            </a:pPr>
            <a:r>
              <a:rPr lang="en-US" dirty="0"/>
              <a:t>38 C.F.R. Part 13, Fiduciary Activities</a:t>
            </a:r>
          </a:p>
          <a:p>
            <a:pPr marL="166632" indent="-166632">
              <a:buFont typeface="Arial" panose="020B0604020202020204" pitchFamily="34" charset="0"/>
              <a:buChar char="•"/>
            </a:pPr>
            <a:r>
              <a:rPr lang="en-US" dirty="0"/>
              <a:t>Fiduciary Program Manual (FPM), Chapter 3 </a:t>
            </a:r>
            <a:r>
              <a:rPr lang="en-US" i="1" dirty="0"/>
              <a:t>Account Audits</a:t>
            </a:r>
          </a:p>
          <a:p>
            <a:pPr marL="166632" indent="-166632">
              <a:buFont typeface="Arial" panose="020B0604020202020204" pitchFamily="34" charset="0"/>
              <a:buChar char="•"/>
            </a:pPr>
            <a:r>
              <a:rPr lang="en-US" dirty="0"/>
              <a:t>FPM 4.B</a:t>
            </a:r>
            <a:r>
              <a:rPr lang="en-US" i="1" dirty="0"/>
              <a:t>, General Administrative Record Keeping and Control </a:t>
            </a:r>
          </a:p>
          <a:p>
            <a:pPr marL="610985" lvl="1" indent="-16663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2</a:t>
            </a:fld>
            <a:endParaRPr lang="en-US" dirty="0"/>
          </a:p>
        </p:txBody>
      </p:sp>
    </p:spTree>
    <p:extLst>
      <p:ext uri="{BB962C8B-B14F-4D97-AF65-F5344CB8AC3E}">
        <p14:creationId xmlns:p14="http://schemas.microsoft.com/office/powerpoint/2010/main" val="223277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a:p>
            <a:pPr marL="228600" indent="-228600">
              <a:buFont typeface="+mj-lt"/>
              <a:buAutoNum type="arabicPeriod"/>
            </a:pPr>
            <a:r>
              <a:rPr lang="en-US" sz="1200" kern="1200" dirty="0">
                <a:solidFill>
                  <a:schemeClr val="tx1"/>
                </a:solidFill>
                <a:effectLst/>
                <a:latin typeface="+mn-lt"/>
                <a:ea typeface="+mn-ea"/>
                <a:cs typeface="+mn-cs"/>
              </a:rPr>
              <a:t>What is a way in which a fiduciary may demonstrate evasiveness? </a:t>
            </a:r>
          </a:p>
          <a:p>
            <a:pPr lvl="0"/>
            <a:r>
              <a:rPr lang="en-US" sz="1200" kern="1200" dirty="0">
                <a:solidFill>
                  <a:schemeClr val="tx1"/>
                </a:solidFill>
                <a:effectLst/>
                <a:latin typeface="+mn-lt"/>
                <a:ea typeface="+mn-ea"/>
                <a:cs typeface="+mn-cs"/>
              </a:rPr>
              <a:t>Correct Answers: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allegation of misuse is warranted and is documented in the file,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fiduciary is evasive when attempting to clarify information during the accounting process,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fiduciary hub identifies financial statements that show signs of alteration and/or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fiduciary demonstrates a written or verbal intent not to comply with VA’s request.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reminder, when a fiduciary is evasive during the accounting process or refuses to provide an accounting, immediately disapprove the accounting and establish a successor work item. </a:t>
            </a:r>
          </a:p>
          <a:p>
            <a:endParaRPr lang="en-US" sz="1200" kern="1200" dirty="0">
              <a:solidFill>
                <a:schemeClr val="tx1"/>
              </a:solidFill>
              <a:effectLst/>
              <a:latin typeface="+mn-lt"/>
              <a:ea typeface="+mn-ea"/>
              <a:cs typeface="+mn-cs"/>
            </a:endParaRPr>
          </a:p>
          <a:p>
            <a:pPr marL="228600" indent="-228600">
              <a:buFont typeface="+mj-lt"/>
              <a:buAutoNum type="arabicPeriod" startAt="2"/>
            </a:pPr>
            <a:r>
              <a:rPr lang="en-US" sz="1200" kern="1200" dirty="0">
                <a:solidFill>
                  <a:schemeClr val="tx1"/>
                </a:solidFill>
                <a:effectLst/>
                <a:latin typeface="+mn-lt"/>
                <a:ea typeface="+mn-ea"/>
                <a:cs typeface="+mn-cs"/>
              </a:rPr>
              <a:t>Where must all documents be uploaded following completion such as VA Form 27-0820, Report of Contact and any investigative reports?</a:t>
            </a:r>
          </a:p>
          <a:p>
            <a:pPr marL="228600" lvl="0" indent="-228600">
              <a:buFont typeface="+mj-lt"/>
              <a:buAutoNum type="alphaUcPeriod"/>
            </a:pPr>
            <a:r>
              <a:rPr lang="en-US" sz="1200" kern="1200" dirty="0">
                <a:solidFill>
                  <a:schemeClr val="tx1"/>
                </a:solidFill>
                <a:effectLst/>
                <a:latin typeface="+mn-lt"/>
                <a:ea typeface="+mn-ea"/>
                <a:cs typeface="+mn-cs"/>
              </a:rPr>
              <a:t>BFFS</a:t>
            </a:r>
          </a:p>
          <a:p>
            <a:pPr marL="228600" lvl="0" indent="-228600">
              <a:buFont typeface="+mj-lt"/>
              <a:buAutoNum type="alphaUcPeriod"/>
            </a:pPr>
            <a:r>
              <a:rPr lang="en-US" sz="1200" kern="1200" dirty="0">
                <a:solidFill>
                  <a:schemeClr val="tx1"/>
                </a:solidFill>
                <a:effectLst/>
                <a:latin typeface="+mn-lt"/>
                <a:ea typeface="+mn-ea"/>
                <a:cs typeface="+mn-cs"/>
              </a:rPr>
              <a:t>eFolder</a:t>
            </a:r>
          </a:p>
          <a:p>
            <a:pPr marL="228600" lvl="0" indent="-228600">
              <a:buFont typeface="+mj-lt"/>
              <a:buAutoNum type="alphaUcPeriod"/>
            </a:pPr>
            <a:r>
              <a:rPr lang="en-US" sz="1200" kern="1200" dirty="0">
                <a:solidFill>
                  <a:schemeClr val="tx1"/>
                </a:solidFill>
                <a:effectLst/>
                <a:latin typeface="+mn-lt"/>
                <a:ea typeface="+mn-ea"/>
                <a:cs typeface="+mn-cs"/>
              </a:rPr>
              <a:t>Local Shared Drive</a:t>
            </a:r>
          </a:p>
          <a:p>
            <a:pPr marL="228600" lvl="0" indent="-228600">
              <a:buFont typeface="+mj-lt"/>
              <a:buAutoNum type="alphaUcPeriod"/>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Correct Answer: eFolder, The eFolder is the document repository for all fiduciary documents.</a:t>
            </a:r>
          </a:p>
          <a:p>
            <a:pPr lvl="0"/>
            <a:endParaRPr lang="en-US" sz="1200" kern="1200" dirty="0">
              <a:solidFill>
                <a:schemeClr val="tx1"/>
              </a:solidFill>
              <a:effectLst/>
              <a:latin typeface="+mn-lt"/>
              <a:ea typeface="+mn-ea"/>
              <a:cs typeface="+mn-cs"/>
            </a:endParaRPr>
          </a:p>
          <a:p>
            <a:pPr marL="228600" indent="-228600">
              <a:buFont typeface="+mj-lt"/>
              <a:buAutoNum type="arabicPeriod" startAt="3"/>
            </a:pPr>
            <a:r>
              <a:rPr lang="en-US" sz="1200" kern="1200" dirty="0">
                <a:solidFill>
                  <a:schemeClr val="tx1"/>
                </a:solidFill>
                <a:effectLst/>
                <a:latin typeface="+mn-lt"/>
                <a:ea typeface="+mn-ea"/>
                <a:cs typeface="+mn-cs"/>
              </a:rPr>
              <a:t>A field examination is of record dated 04/12/2018 that states that the beneficiary needs a new roof.  When the fiduciary’s VA Form 21P-4706b list roof replacement as an expense. Is this a questionable expense and if so, what information is required to approve the accounting?</a:t>
            </a:r>
          </a:p>
          <a:p>
            <a:pPr marL="228600" indent="-228600">
              <a:buFont typeface="+mj-lt"/>
              <a:buAutoNum type="arabicPeriod" startAt="3"/>
            </a:pPr>
            <a:endParaRPr lang="en-US" sz="1200" kern="1200" dirty="0">
              <a:solidFill>
                <a:schemeClr val="tx1"/>
              </a:solidFill>
              <a:effectLst/>
              <a:latin typeface="+mn-lt"/>
              <a:ea typeface="+mn-ea"/>
              <a:cs typeface="+mn-cs"/>
            </a:endParaRPr>
          </a:p>
          <a:p>
            <a:pPr marL="228600" lvl="0" indent="-228600">
              <a:buFont typeface="+mj-lt"/>
              <a:buAutoNum type="alphaUcPeriod"/>
            </a:pPr>
            <a:r>
              <a:rPr lang="en-US" sz="1200" kern="1200" dirty="0">
                <a:solidFill>
                  <a:schemeClr val="tx1"/>
                </a:solidFill>
                <a:effectLst/>
                <a:latin typeface="+mn-lt"/>
                <a:ea typeface="+mn-ea"/>
                <a:cs typeface="+mn-cs"/>
              </a:rPr>
              <a:t>No, it is not a questionable expense – the field examination established the need</a:t>
            </a:r>
          </a:p>
          <a:p>
            <a:pPr marL="228600" lvl="0" indent="-228600">
              <a:buFont typeface="+mj-lt"/>
              <a:buAutoNum type="alphaUcPeriod"/>
            </a:pPr>
            <a:r>
              <a:rPr lang="en-US" sz="1200" kern="1200" dirty="0">
                <a:solidFill>
                  <a:schemeClr val="tx1"/>
                </a:solidFill>
                <a:effectLst/>
                <a:latin typeface="+mn-lt"/>
                <a:ea typeface="+mn-ea"/>
                <a:cs typeface="+mn-cs"/>
              </a:rPr>
              <a:t>Yes, a receipt for the location of the repair is required</a:t>
            </a:r>
          </a:p>
          <a:p>
            <a:pPr marL="228600" lvl="0" indent="-228600">
              <a:buFont typeface="+mj-lt"/>
              <a:buAutoNum type="alphaUcPeriod"/>
            </a:pPr>
            <a:r>
              <a:rPr lang="en-US" sz="1200" kern="1200" dirty="0">
                <a:solidFill>
                  <a:schemeClr val="tx1"/>
                </a:solidFill>
                <a:effectLst/>
                <a:latin typeface="+mn-lt"/>
                <a:ea typeface="+mn-ea"/>
                <a:cs typeface="+mn-cs"/>
              </a:rPr>
              <a:t>Yes, approve after a phone call confirms the location of the repair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Correct Answer: A. </a:t>
            </a:r>
          </a:p>
          <a:p>
            <a:endParaRPr lang="en-US" sz="1200" kern="1200" dirty="0">
              <a:solidFill>
                <a:schemeClr val="tx1"/>
              </a:solidFill>
              <a:effectLst/>
              <a:latin typeface="+mn-lt"/>
              <a:ea typeface="+mn-ea"/>
              <a:cs typeface="+mn-cs"/>
            </a:endParaRP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20</a:t>
            </a:fld>
            <a:endParaRPr lang="en-US" dirty="0"/>
          </a:p>
        </p:txBody>
      </p:sp>
    </p:spTree>
    <p:extLst>
      <p:ext uri="{BB962C8B-B14F-4D97-AF65-F5344CB8AC3E}">
        <p14:creationId xmlns:p14="http://schemas.microsoft.com/office/powerpoint/2010/main" val="1123798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 provides a high-level overview of the accounting process. </a:t>
            </a:r>
          </a:p>
        </p:txBody>
      </p:sp>
      <p:sp>
        <p:nvSpPr>
          <p:cNvPr id="4" name="Slide Number Placeholder 3"/>
          <p:cNvSpPr>
            <a:spLocks noGrp="1"/>
          </p:cNvSpPr>
          <p:nvPr>
            <p:ph type="sldNum" sz="quarter" idx="5"/>
          </p:nvPr>
        </p:nvSpPr>
        <p:spPr/>
        <p:txBody>
          <a:bodyPr/>
          <a:lstStyle/>
          <a:p>
            <a:fld id="{82DD64F7-6694-4089-BDC5-E838039CD764}" type="slidenum">
              <a:rPr lang="en-US" smtClean="0"/>
              <a:t>21</a:t>
            </a:fld>
            <a:endParaRPr lang="en-US" dirty="0"/>
          </a:p>
        </p:txBody>
      </p:sp>
    </p:spTree>
    <p:extLst>
      <p:ext uri="{BB962C8B-B14F-4D97-AF65-F5344CB8AC3E}">
        <p14:creationId xmlns:p14="http://schemas.microsoft.com/office/powerpoint/2010/main" val="907621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80048">
              <a:defRPr/>
            </a:pPr>
            <a:r>
              <a:rPr lang="en-US" u="sng" dirty="0"/>
              <a:t>Instructor Notes:</a:t>
            </a:r>
            <a:endParaRPr lang="en-US" u="none" dirty="0"/>
          </a:p>
          <a:p>
            <a:pPr marL="0" lvl="1" defTabSz="880048">
              <a:defRPr/>
            </a:pPr>
            <a:endParaRPr lang="en-US" u="sng" dirty="0"/>
          </a:p>
          <a:p>
            <a:r>
              <a:rPr lang="en-US" dirty="0"/>
              <a:t>(Recall)  These</a:t>
            </a:r>
            <a:r>
              <a:rPr lang="en-US" baseline="0" dirty="0"/>
              <a:t> are our learning objectives as stated from the beginning of the training:</a:t>
            </a:r>
            <a:endParaRPr lang="en-US" dirty="0"/>
          </a:p>
          <a:p>
            <a:pPr marL="166632" indent="-166632">
              <a:lnSpc>
                <a:spcPct val="115000"/>
              </a:lnSpc>
              <a:buFont typeface="Arial" panose="020B0604020202020204" pitchFamily="34" charset="0"/>
              <a:buChar char="•"/>
            </a:pPr>
            <a:r>
              <a:rPr lang="en-US" dirty="0">
                <a:ea typeface="Times New Roman"/>
                <a:cs typeface="Times New Roman"/>
              </a:rPr>
              <a:t>Review general information regarding accountings requirements</a:t>
            </a:r>
          </a:p>
          <a:p>
            <a:pPr marL="166632" indent="-166632">
              <a:lnSpc>
                <a:spcPct val="115000"/>
              </a:lnSpc>
              <a:buFont typeface="Arial" panose="020B0604020202020204" pitchFamily="34" charset="0"/>
              <a:buChar char="•"/>
            </a:pPr>
            <a:r>
              <a:rPr lang="en-US" dirty="0">
                <a:ea typeface="Times New Roman"/>
                <a:cs typeface="Times New Roman"/>
              </a:rPr>
              <a:t>Identify key changes in each section of Fiduciary Program Manual (FPM) Chapter 3</a:t>
            </a:r>
          </a:p>
          <a:p>
            <a:pPr marL="166632" indent="-166632">
              <a:lnSpc>
                <a:spcPct val="115000"/>
              </a:lnSpc>
              <a:buFont typeface="Arial" panose="020B0604020202020204" pitchFamily="34" charset="0"/>
              <a:buChar char="•"/>
            </a:pPr>
            <a:r>
              <a:rPr lang="en-US" dirty="0">
                <a:ea typeface="Times New Roman"/>
                <a:cs typeface="Times New Roman"/>
              </a:rPr>
              <a:t>Explain the accounting solicitation process and handling returned accounting mail</a:t>
            </a:r>
          </a:p>
          <a:p>
            <a:pPr marL="166632" indent="-166632">
              <a:lnSpc>
                <a:spcPct val="115000"/>
              </a:lnSpc>
              <a:buFont typeface="Arial" panose="020B0604020202020204" pitchFamily="34" charset="0"/>
              <a:buChar char="•"/>
            </a:pPr>
            <a:r>
              <a:rPr lang="en-US" dirty="0">
                <a:ea typeface="Times New Roman"/>
                <a:cs typeface="Times New Roman"/>
              </a:rPr>
              <a:t>Discuss accounting form submission review</a:t>
            </a:r>
          </a:p>
          <a:p>
            <a:pPr marL="166632" indent="-166632">
              <a:lnSpc>
                <a:spcPct val="115000"/>
              </a:lnSpc>
              <a:buFont typeface="Arial" panose="020B0604020202020204" pitchFamily="34" charset="0"/>
              <a:buChar char="•"/>
            </a:pPr>
            <a:r>
              <a:rPr lang="en-US" dirty="0">
                <a:ea typeface="Times New Roman"/>
                <a:cs typeface="Times New Roman"/>
              </a:rPr>
              <a:t>Understand the process of resolving accounting work items when an approvable accounting is unavailable</a:t>
            </a:r>
          </a:p>
          <a:p>
            <a:pPr marL="166632" indent="-166632">
              <a:lnSpc>
                <a:spcPct val="115000"/>
              </a:lnSpc>
              <a:buFont typeface="Arial" panose="020B0604020202020204" pitchFamily="34" charset="0"/>
              <a:buChar char="•"/>
            </a:pPr>
            <a:r>
              <a:rPr lang="en-US" dirty="0">
                <a:ea typeface="Times New Roman"/>
                <a:cs typeface="Times New Roman"/>
              </a:rPr>
              <a:t>Determining when to establish unscheduled field examination, successor and misuse work items </a:t>
            </a:r>
          </a:p>
          <a:p>
            <a:pPr marL="0" lvl="1" defTabSz="888657">
              <a:defRPr/>
            </a:pPr>
            <a:endParaRPr lang="en-US" dirty="0"/>
          </a:p>
          <a:p>
            <a:pPr marL="0" lvl="1" defTabSz="888657">
              <a:defRPr/>
            </a:pPr>
            <a:endParaRPr lang="en-US" dirty="0"/>
          </a:p>
          <a:p>
            <a:pPr marL="0" lvl="1" defTabSz="888657">
              <a:defRPr/>
            </a:pPr>
            <a:r>
              <a:rPr lang="en-US" b="1" dirty="0"/>
              <a:t>Are there any additional questions?</a:t>
            </a:r>
          </a:p>
          <a:p>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30486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705">
              <a:defRPr/>
            </a:pPr>
            <a:r>
              <a:rPr lang="en-US" u="sng" dirty="0">
                <a:solidFill>
                  <a:prstClr val="black"/>
                </a:solidFill>
              </a:rPr>
              <a:t>Instructor Notes:</a:t>
            </a:r>
          </a:p>
          <a:p>
            <a:endParaRPr lang="en-US" dirty="0"/>
          </a:p>
          <a:p>
            <a:r>
              <a:rPr lang="en-US" dirty="0"/>
              <a:t>At the end of this lesson, given the training and corresponding references, the learner will be able to:</a:t>
            </a:r>
          </a:p>
          <a:p>
            <a:pPr>
              <a:lnSpc>
                <a:spcPct val="115000"/>
              </a:lnSpc>
              <a:spcBef>
                <a:spcPts val="0"/>
              </a:spcBef>
              <a:buFont typeface="Symbol"/>
              <a:buChar char=""/>
            </a:pPr>
            <a:r>
              <a:rPr lang="en-US" sz="1200" dirty="0">
                <a:ea typeface="Times New Roman"/>
                <a:cs typeface="Times New Roman"/>
              </a:rPr>
              <a:t>Review general information regarding accountings requirements</a:t>
            </a:r>
          </a:p>
          <a:p>
            <a:pPr>
              <a:lnSpc>
                <a:spcPct val="115000"/>
              </a:lnSpc>
              <a:spcBef>
                <a:spcPts val="0"/>
              </a:spcBef>
              <a:buFont typeface="Symbol"/>
              <a:buChar char=""/>
            </a:pPr>
            <a:r>
              <a:rPr lang="en-US" sz="1200" dirty="0">
                <a:ea typeface="Times New Roman"/>
                <a:cs typeface="Times New Roman"/>
              </a:rPr>
              <a:t>Explain the accounting solicitation process and handling accounting mail</a:t>
            </a:r>
          </a:p>
          <a:p>
            <a:pPr>
              <a:lnSpc>
                <a:spcPct val="115000"/>
              </a:lnSpc>
              <a:spcBef>
                <a:spcPts val="0"/>
              </a:spcBef>
              <a:buFont typeface="Symbol"/>
              <a:buChar char=""/>
            </a:pPr>
            <a:r>
              <a:rPr lang="en-US" sz="1200" dirty="0">
                <a:ea typeface="Times New Roman"/>
                <a:cs typeface="Times New Roman"/>
              </a:rPr>
              <a:t>Discuss accounting form submission review</a:t>
            </a:r>
          </a:p>
          <a:p>
            <a:pPr>
              <a:lnSpc>
                <a:spcPct val="115000"/>
              </a:lnSpc>
              <a:spcBef>
                <a:spcPts val="0"/>
              </a:spcBef>
              <a:buFont typeface="Symbol"/>
              <a:buChar char=""/>
            </a:pPr>
            <a:r>
              <a:rPr lang="en-US" sz="1200" dirty="0">
                <a:ea typeface="Times New Roman"/>
                <a:cs typeface="Times New Roman"/>
              </a:rPr>
              <a:t>Identify important accounting dates</a:t>
            </a:r>
          </a:p>
          <a:p>
            <a:pPr>
              <a:lnSpc>
                <a:spcPct val="115000"/>
              </a:lnSpc>
              <a:spcBef>
                <a:spcPts val="0"/>
              </a:spcBef>
              <a:buFont typeface="Symbol"/>
              <a:buChar char=""/>
            </a:pPr>
            <a:r>
              <a:rPr lang="en-US" sz="1200" dirty="0">
                <a:ea typeface="Times New Roman"/>
                <a:cs typeface="Times New Roman"/>
              </a:rPr>
              <a:t>Describe procedures for verifying income and expenses</a:t>
            </a:r>
          </a:p>
          <a:p>
            <a:pPr>
              <a:lnSpc>
                <a:spcPct val="115000"/>
              </a:lnSpc>
              <a:spcBef>
                <a:spcPts val="0"/>
              </a:spcBef>
              <a:buFont typeface="Symbol"/>
              <a:buChar char=""/>
            </a:pPr>
            <a:r>
              <a:rPr lang="en-US" sz="1200" dirty="0">
                <a:ea typeface="Times New Roman"/>
                <a:cs typeface="Times New Roman"/>
              </a:rPr>
              <a:t>Discuss bonding issues relating VA Fiduciary’s who are also court appointed</a:t>
            </a:r>
          </a:p>
          <a:p>
            <a:pPr>
              <a:lnSpc>
                <a:spcPct val="115000"/>
              </a:lnSpc>
              <a:spcBef>
                <a:spcPts val="0"/>
              </a:spcBef>
              <a:buFont typeface="Symbol"/>
              <a:buChar char=""/>
            </a:pPr>
            <a:r>
              <a:rPr lang="en-US" sz="1200" dirty="0">
                <a:ea typeface="Times New Roman"/>
                <a:cs typeface="Times New Roman"/>
              </a:rPr>
              <a:t>Reviewing “Red Flags”</a:t>
            </a:r>
          </a:p>
          <a:p>
            <a:pPr>
              <a:lnSpc>
                <a:spcPct val="115000"/>
              </a:lnSpc>
              <a:spcBef>
                <a:spcPts val="0"/>
              </a:spcBef>
              <a:buFont typeface="Symbol"/>
              <a:buChar char=""/>
            </a:pPr>
            <a:r>
              <a:rPr lang="en-US" sz="1200" dirty="0">
                <a:ea typeface="Times New Roman"/>
                <a:cs typeface="Times New Roman"/>
              </a:rPr>
              <a:t>Understand the process of resolving accounting work items when an approvable accounting is unavailable</a:t>
            </a:r>
          </a:p>
          <a:p>
            <a:endParaRPr lang="en-US" dirty="0"/>
          </a:p>
        </p:txBody>
      </p:sp>
      <p:sp>
        <p:nvSpPr>
          <p:cNvPr id="4" name="Slide Number Placeholder 3"/>
          <p:cNvSpPr>
            <a:spLocks noGrp="1"/>
          </p:cNvSpPr>
          <p:nvPr>
            <p:ph type="sldNum" sz="quarter" idx="5"/>
          </p:nvPr>
        </p:nvSpPr>
        <p:spPr/>
        <p:txBody>
          <a:bodyPr/>
          <a:lstStyle/>
          <a:p>
            <a:fld id="{82DD64F7-6694-4089-BDC5-E838039CD764}" type="slidenum">
              <a:rPr lang="en-US" smtClean="0"/>
              <a:t>3</a:t>
            </a:fld>
            <a:endParaRPr lang="en-US" dirty="0"/>
          </a:p>
        </p:txBody>
      </p:sp>
    </p:spTree>
    <p:extLst>
      <p:ext uri="{BB962C8B-B14F-4D97-AF65-F5344CB8AC3E}">
        <p14:creationId xmlns:p14="http://schemas.microsoft.com/office/powerpoint/2010/main" val="319950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Learning Objective: </a:t>
            </a:r>
            <a:r>
              <a:rPr lang="en-US" sz="1200" dirty="0">
                <a:effectLst/>
                <a:latin typeface="Calibri" panose="020F0502020204030204" pitchFamily="34" charset="0"/>
                <a:ea typeface="Calibri" panose="020F0502020204030204" pitchFamily="34" charset="0"/>
                <a:cs typeface="Times New Roman" panose="02020603050405020304" pitchFamily="18" charset="0"/>
              </a:rPr>
              <a:t>Review general information regarding accountings requirements</a:t>
            </a:r>
          </a:p>
          <a:p>
            <a:pPr marL="0" marR="0">
              <a:lnSpc>
                <a:spcPct val="115000"/>
              </a:lnSpc>
              <a:spcBef>
                <a:spcPts val="0"/>
              </a:spcBef>
              <a:spcAft>
                <a:spcPts val="10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Policy Reference(s): FPM 3.A.2, 3.A.3, 3.C.1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 reminder accountings are required per 38 CFR 13.280 when</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amount of VA funds under management for the beneficiary exceeds $10,000.</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fiduciary deducts a VA-authorized fee, under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38 CFR 13.220</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fiduciary services from the beneficiary’s account.</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beneficiary receives VA benefits at a rate equal to or exceeding the amount paid for a 100 percent disability rating.</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Upon the death of a beneficiary who dies without a valid will and without heirs, whose VA funds under management would be forfeited to a State and must be returned to VA through the escheat statute.</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fiduciary is appointed as a temporary fiduciary</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Also remind individuals that when a VA accounting report is required</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accounting reports must be reviewed within 60 days of the date VA receives the accounting, to prevent negligence in monitoring fiduciaries required to account to ensure timely oversight of fiduciary’s required to account and prevent VA’s negligence in oversight of the fiduciary.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Therefore, the hub must take swift action to forward all incoming accounting mail for review to appropriate fiduciary hub personnel.</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Important dates to be mindful of throughout the this training session regarding the accounting report are the accounting period start and end dates, accounting due date and delinquent dates.</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considering what you should do when completing any accounting audit – it is essential to complete a thorough review of all documents as described in 3.A.2 upon receipt.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outlined in 3.B.2., an accounting report submitted by the fiduciary is complete and ready for audit when </a:t>
            </a:r>
          </a:p>
          <a:p>
            <a:pPr marL="0" marR="0" lvl="0" indent="0">
              <a:lnSpc>
                <a:spcPct val="115000"/>
              </a:lnSpc>
              <a:spcBef>
                <a:spcPts val="0"/>
              </a:spcBef>
              <a:spcAft>
                <a:spcPts val="1000"/>
              </a:spcAft>
              <a:buFont typeface="Arial" panose="020B0604020202020204" pitchFamily="34" charset="0"/>
              <a:buNone/>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Arial" panose="020B0604020202020204" pitchFamily="34" charset="0"/>
              <a:buNone/>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VA Form 21P-4706b¸</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Federal Fiduciary’s Account,</a:t>
            </a:r>
            <a:r>
              <a:rPr lang="en-US" sz="1200" dirty="0">
                <a:effectLst/>
                <a:latin typeface="Calibri" panose="020F0502020204030204" pitchFamily="34" charset="0"/>
                <a:ea typeface="Calibri" panose="020F0502020204030204" pitchFamily="34" charset="0"/>
                <a:cs typeface="Times New Roman" panose="02020603050405020304" pitchFamily="18" charset="0"/>
              </a:rPr>
              <a:t> or VA Form 21P-4706c,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Court-Appointed Fiduciary’s Account,</a:t>
            </a:r>
            <a:r>
              <a:rPr lang="en-US" sz="1200" dirty="0">
                <a:effectLst/>
                <a:latin typeface="Calibri" panose="020F0502020204030204" pitchFamily="34" charset="0"/>
                <a:ea typeface="Calibri" panose="020F0502020204030204" pitchFamily="34" charset="0"/>
                <a:cs typeface="Times New Roman" panose="02020603050405020304" pitchFamily="18" charset="0"/>
              </a:rPr>
              <a:t>  contains </a:t>
            </a:r>
          </a:p>
          <a:p>
            <a:pPr marL="742950" marR="0" lvl="1" indent="-285750">
              <a:lnSpc>
                <a:spcPct val="115000"/>
              </a:lnSpc>
              <a:spcBef>
                <a:spcPts val="0"/>
              </a:spcBef>
              <a:spcAft>
                <a:spcPts val="10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name of the beneficiary on the appropriate VA Form,</a:t>
            </a:r>
          </a:p>
          <a:p>
            <a:pPr marL="742950" marR="0" lvl="1" indent="-285750">
              <a:lnSpc>
                <a:spcPct val="115000"/>
              </a:lnSpc>
              <a:spcBef>
                <a:spcPts val="0"/>
              </a:spcBef>
              <a:spcAft>
                <a:spcPts val="10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VA file number associated with the beneficiary on the appropriate VA Form</a:t>
            </a:r>
          </a:p>
          <a:p>
            <a:pPr marL="742950" marR="0" lvl="1" indent="-285750">
              <a:lnSpc>
                <a:spcPct val="115000"/>
              </a:lnSpc>
              <a:spcBef>
                <a:spcPts val="0"/>
              </a:spcBef>
              <a:spcAft>
                <a:spcPts val="10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Expenses</a:t>
            </a:r>
          </a:p>
          <a:p>
            <a:pPr marL="742950" marR="0" lvl="1" indent="-285750">
              <a:lnSpc>
                <a:spcPct val="115000"/>
              </a:lnSpc>
              <a:spcBef>
                <a:spcPts val="0"/>
              </a:spcBef>
              <a:spcAft>
                <a:spcPts val="10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Income, and</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fiduciary completes the background information per FPM 3.B.2.d.</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Financial statements detailing account transactions during the accounting period</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82DD64F7-6694-4089-BDC5-E838039CD764}" type="slidenum">
              <a:rPr lang="en-US" smtClean="0"/>
              <a:t>4</a:t>
            </a:fld>
            <a:endParaRPr lang="en-US" dirty="0"/>
          </a:p>
        </p:txBody>
      </p:sp>
    </p:spTree>
    <p:extLst>
      <p:ext uri="{BB962C8B-B14F-4D97-AF65-F5344CB8AC3E}">
        <p14:creationId xmlns:p14="http://schemas.microsoft.com/office/powerpoint/2010/main" val="29454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i="1" dirty="0">
                <a:solidFill>
                  <a:prstClr val="black"/>
                </a:solidFill>
              </a:rPr>
              <a:t>Learning Objective: </a:t>
            </a:r>
            <a:r>
              <a:rPr lang="en-US" dirty="0">
                <a:ea typeface="Times New Roman"/>
                <a:cs typeface="Times New Roman"/>
              </a:rPr>
              <a:t>Explain the accounting solicitation process and handling accounting mail</a:t>
            </a:r>
          </a:p>
          <a:p>
            <a:pPr defTabSz="888705">
              <a:defRPr/>
            </a:pPr>
            <a:r>
              <a:rPr lang="en-US" i="1" dirty="0">
                <a:solidFill>
                  <a:prstClr val="black"/>
                </a:solidFill>
              </a:rPr>
              <a:t>Policy Reference(s): FPM 3.A.2, 3.A.3, 3.C.1</a:t>
            </a:r>
          </a:p>
          <a:p>
            <a:pPr defTabSz="888705">
              <a:defRPr/>
            </a:pPr>
            <a:endParaRPr lang="en-US" dirty="0">
              <a:solidFill>
                <a:prstClr val="black"/>
              </a:solidFill>
            </a:endParaRPr>
          </a:p>
          <a:p>
            <a:pPr defTabSz="888705">
              <a:defRPr/>
            </a:pPr>
            <a:r>
              <a:rPr lang="en-US" u="sng" dirty="0">
                <a:solidFill>
                  <a:prstClr val="black"/>
                </a:solidFill>
              </a:rPr>
              <a:t>Instructor Notes:</a:t>
            </a:r>
          </a:p>
          <a:p>
            <a:endParaRPr lang="en-US" dirty="0">
              <a:ea typeface="Times New Roman"/>
              <a:cs typeface="Times New Roman"/>
            </a:endParaRPr>
          </a:p>
          <a:p>
            <a:r>
              <a:rPr lang="en-US" dirty="0">
                <a:ea typeface="Times New Roman"/>
                <a:cs typeface="Times New Roman"/>
              </a:rPr>
              <a:t>Discuss when your hub mails each letter and when you make the required phone call and the change to the process.</a:t>
            </a:r>
          </a:p>
          <a:p>
            <a:pPr marL="166632" indent="-166632">
              <a:buFont typeface="Arial" panose="020B0604020202020204" pitchFamily="34" charset="0"/>
              <a:buChar char="•"/>
            </a:pPr>
            <a:r>
              <a:rPr lang="en-US" dirty="0">
                <a:ea typeface="Times New Roman"/>
                <a:cs typeface="Times New Roman"/>
              </a:rPr>
              <a:t>This is a change to the current process. </a:t>
            </a:r>
          </a:p>
          <a:p>
            <a:pPr marL="166632" indent="-166632">
              <a:buFont typeface="Arial" panose="020B0604020202020204" pitchFamily="34" charset="0"/>
              <a:buChar char="•"/>
            </a:pPr>
            <a:r>
              <a:rPr lang="en-US" dirty="0">
                <a:ea typeface="Times New Roman"/>
                <a:cs typeface="Times New Roman"/>
              </a:rPr>
              <a:t>Previously hubs were direct to complete accounting solicitation notification and phone calls through the following activities:</a:t>
            </a:r>
          </a:p>
          <a:p>
            <a:pPr marL="610985" lvl="1" indent="-166632">
              <a:buFont typeface="Arial" panose="020B0604020202020204" pitchFamily="34" charset="0"/>
              <a:buChar char="•"/>
            </a:pPr>
            <a:r>
              <a:rPr lang="en-US" dirty="0"/>
              <a:t>Accounting Walkthrough Letter: Mailed 30-15 days before the accounting period end date. Instructs the fiduciary to collect accounting documents and timely submit the accounting to the Fiduciary Hub.</a:t>
            </a:r>
          </a:p>
          <a:p>
            <a:pPr marL="610985" lvl="1" indent="-166632">
              <a:buFont typeface="Arial" panose="020B0604020202020204" pitchFamily="34" charset="0"/>
              <a:buChar char="•"/>
            </a:pPr>
            <a:r>
              <a:rPr lang="en-US" dirty="0"/>
              <a:t>Accounting Due Letter: Mailed 15-30 days after the accounting period end date. Tells the fiduciary when the accounting will become untimely.</a:t>
            </a:r>
          </a:p>
          <a:p>
            <a:pPr marL="610985" lvl="1" indent="-166632">
              <a:buFont typeface="Arial" panose="020B0604020202020204" pitchFamily="34" charset="0"/>
              <a:buChar char="•"/>
            </a:pPr>
            <a:r>
              <a:rPr lang="en-US" dirty="0"/>
              <a:t>Delinquent Accounting Phone Call: Hub calls the fiduciary 35-50 days after the accounting period end date. </a:t>
            </a:r>
          </a:p>
          <a:p>
            <a:pPr marL="610985" lvl="1" indent="-166632">
              <a:buFont typeface="Arial" panose="020B0604020202020204" pitchFamily="34" charset="0"/>
              <a:buChar char="•"/>
            </a:pPr>
            <a:r>
              <a:rPr lang="en-US" dirty="0"/>
              <a:t>Accounting Delinquent Letter: Mailed 35-50 days after the accounting period end date. </a:t>
            </a:r>
            <a:r>
              <a:rPr lang="en-US" dirty="0">
                <a:solidFill>
                  <a:prstClr val="black"/>
                </a:solidFill>
              </a:rPr>
              <a:t>Tells the fiduciary when the accounting is past due.</a:t>
            </a:r>
            <a:endParaRPr lang="en-US" dirty="0"/>
          </a:p>
          <a:p>
            <a:pPr marL="610985" lvl="1" indent="-166632">
              <a:buFont typeface="Arial" panose="020B0604020202020204" pitchFamily="34" charset="0"/>
              <a:buChar char="•"/>
            </a:pPr>
            <a:r>
              <a:rPr lang="en-US" dirty="0"/>
              <a:t>Misuse Allegation: BFFS creates</a:t>
            </a:r>
            <a:r>
              <a:rPr lang="en-US" baseline="0" dirty="0"/>
              <a:t> a Misuse work item 125 days after the accounting period end date.</a:t>
            </a:r>
          </a:p>
          <a:p>
            <a:pPr marL="444353" lvl="1" indent="0">
              <a:buFont typeface="Arial" panose="020B0604020202020204" pitchFamily="34" charset="0"/>
              <a:buNone/>
            </a:pPr>
            <a:endParaRPr lang="en-US" dirty="0"/>
          </a:p>
          <a:p>
            <a:pPr marL="166632" indent="-166632">
              <a:buFont typeface="Arial" panose="020B0604020202020204" pitchFamily="34" charset="0"/>
              <a:buChar char="•"/>
            </a:pPr>
            <a:r>
              <a:rPr lang="en-US" dirty="0"/>
              <a:t>Fiduciary hubs are responsible for ensuring that accounting notification is complete. </a:t>
            </a:r>
          </a:p>
          <a:p>
            <a:pPr marL="166632" indent="-166632">
              <a:buFont typeface="Arial" panose="020B0604020202020204" pitchFamily="34" charset="0"/>
              <a:buChar char="•"/>
            </a:pPr>
            <a:r>
              <a:rPr lang="en-US" dirty="0"/>
              <a:t>The initial accounting solicitation is VA’s first written request to the fiduciary to provide the accounting report.  Fiduciary hubs must utilize the Beneficiary Fiduciary Field System (BFFS) to</a:t>
            </a:r>
          </a:p>
          <a:p>
            <a:pPr marL="610985" lvl="1" indent="-166632">
              <a:buFont typeface="Arial" panose="020B0604020202020204" pitchFamily="34" charset="0"/>
              <a:buChar char="•"/>
            </a:pPr>
            <a:r>
              <a:rPr lang="en-US" dirty="0"/>
              <a:t>identify accounting due dates to ensure that accounting due letters are timely mailed to fiduciaries using the Beneficiary Record,</a:t>
            </a:r>
          </a:p>
          <a:p>
            <a:pPr marL="610985" lvl="1" indent="-166632">
              <a:buFont typeface="Arial" panose="020B0604020202020204" pitchFamily="34" charset="0"/>
              <a:buChar char="•"/>
            </a:pPr>
            <a:r>
              <a:rPr lang="en-US" dirty="0"/>
              <a:t>document and track creation and mailing of accounting due letter in the accounting work item, and</a:t>
            </a:r>
          </a:p>
          <a:p>
            <a:pPr marL="610985" lvl="1" indent="-166632">
              <a:buFont typeface="Arial" panose="020B0604020202020204" pitchFamily="34" charset="0"/>
              <a:buChar char="•"/>
            </a:pPr>
            <a:r>
              <a:rPr lang="en-US" dirty="0"/>
              <a:t>demonstrate task completion and activities coming due in the accounting work item.</a:t>
            </a:r>
          </a:p>
          <a:p>
            <a:pPr marL="166632" indent="-166632">
              <a:buFont typeface="Arial" panose="020B0604020202020204" pitchFamily="34" charset="0"/>
              <a:buChar char="•"/>
            </a:pPr>
            <a:r>
              <a:rPr lang="en-US" dirty="0">
                <a:ea typeface="Times New Roman"/>
                <a:cs typeface="Times New Roman"/>
              </a:rPr>
              <a:t>Under the new procedures hubs shall complete accounting solicitation notification and phone call when the hub does not receive the accounting report within 35 days of the request for the accounting report per 3.C.1.h-i.  The fiduciary will be allowed 14 additional days to submit the accounting report (allowing 5 days for mail).  </a:t>
            </a:r>
            <a:endParaRPr lang="en-US" dirty="0"/>
          </a:p>
          <a:p>
            <a:pPr marL="166632" indent="-166632" fontAlgn="t">
              <a:buFont typeface="Arial" panose="020B0604020202020204" pitchFamily="34" charset="0"/>
              <a:buChar char="•"/>
            </a:pPr>
            <a:endParaRPr lang="en-US" dirty="0"/>
          </a:p>
          <a:p>
            <a:pPr marL="166632" indent="-166632">
              <a:buFont typeface="Arial" panose="020B0604020202020204" pitchFamily="34" charset="0"/>
              <a:buChar char="•"/>
            </a:pPr>
            <a:r>
              <a:rPr lang="en-US" dirty="0"/>
              <a:t>Fiduciary Hubs must complete a phone call to the fiduciary when 35 days after the accounting period end date have lapsed without receipt of an accounting report.  </a:t>
            </a:r>
          </a:p>
          <a:p>
            <a:pPr marL="610985" lvl="1" indent="-166632">
              <a:buFont typeface="Arial" panose="020B0604020202020204" pitchFamily="34" charset="0"/>
              <a:buChar char="•"/>
            </a:pPr>
            <a:r>
              <a:rPr lang="en-US" dirty="0"/>
              <a:t>Fiduciary Hubs must make reasonable efforts determine if the fiduciary was aware of the accounting requirement and plans to submit the accounting,</a:t>
            </a:r>
          </a:p>
          <a:p>
            <a:pPr marL="610985" lvl="1" indent="-166632">
              <a:buFont typeface="Arial" panose="020B0604020202020204" pitchFamily="34" charset="0"/>
              <a:buChar char="•"/>
            </a:pPr>
            <a:r>
              <a:rPr lang="en-US" dirty="0"/>
              <a:t>does not plan to submit the accounting or </a:t>
            </a:r>
          </a:p>
          <a:p>
            <a:pPr marL="610985" lvl="1" indent="-166632">
              <a:buFont typeface="Arial" panose="020B0604020202020204" pitchFamily="34" charset="0"/>
              <a:buChar char="•"/>
            </a:pPr>
            <a:r>
              <a:rPr lang="en-US" dirty="0"/>
              <a:t>requires assistance in completing the accounting.  AND</a:t>
            </a:r>
          </a:p>
          <a:p>
            <a:pPr marL="610985" lvl="1" indent="-166632">
              <a:buFont typeface="Arial" panose="020B0604020202020204" pitchFamily="34" charset="0"/>
              <a:buChar char="•"/>
            </a:pPr>
            <a:r>
              <a:rPr lang="en-US" dirty="0"/>
              <a:t>notify the fiduciary they have 14 days from the date of the accounting delinquent letter to submit the accounting</a:t>
            </a:r>
          </a:p>
          <a:p>
            <a:pPr marL="166632" indent="-166632">
              <a:buFont typeface="Arial" panose="020B0604020202020204" pitchFamily="34" charset="0"/>
              <a:buChar char="•"/>
            </a:pPr>
            <a:r>
              <a:rPr lang="en-US" dirty="0"/>
              <a:t>It is important to note that the fiduciary must be properly notified of their accounting requirement, allowed at least 30 days to submit the accounting and 14 days to make any corrective actions.  If the fiduciary is not granted the time to reply to VA’s request, no actions should be initiated to replace the fiduciary unless misuse is suspected. </a:t>
            </a:r>
          </a:p>
          <a:p>
            <a:endParaRPr lang="en-US" dirty="0"/>
          </a:p>
          <a:p>
            <a:pPr marL="166632" indent="-166632">
              <a:buFont typeface="Arial" panose="020B0604020202020204" pitchFamily="34" charset="0"/>
              <a:buChar char="•"/>
            </a:pPr>
            <a:r>
              <a:rPr lang="en-US" dirty="0"/>
              <a:t>In any situation where the fiduciary requires assistance with completion the accounting, the LIE must document the specific items for which fiduciary assistance is given</a:t>
            </a:r>
            <a:endParaRPr lang="en-US" dirty="0">
              <a:effectLst/>
            </a:endParaRPr>
          </a:p>
          <a:p>
            <a:pPr fontAlgn="t"/>
            <a:endParaRPr lang="en-US" dirty="0"/>
          </a:p>
          <a:p>
            <a:r>
              <a:rPr lang="en-US" dirty="0"/>
              <a:t>Discuss new guidance has been added to the fiduciary program manual that outlines specific requirements for handling mail</a:t>
            </a:r>
          </a:p>
          <a:p>
            <a:pPr marL="166632" indent="-166632">
              <a:buFont typeface="Arial" panose="020B0604020202020204" pitchFamily="34" charset="0"/>
              <a:buChar char="•"/>
            </a:pPr>
            <a:r>
              <a:rPr lang="en-US" dirty="0"/>
              <a:t>FPM 4.B.1 outlines the requirement to establish date stamps and determining the receipt date of mail that is obtained through fax, email or does not contain a date stamp.  Additionally, guidance was added so that original documents that the fiduciary submits do not need to be returned to the fiduciary or beneficiary.</a:t>
            </a:r>
          </a:p>
          <a:p>
            <a:pPr marL="610985" lvl="1" indent="-166632">
              <a:buFont typeface="Arial" panose="020B0604020202020204" pitchFamily="34" charset="0"/>
              <a:buChar char="•"/>
            </a:pPr>
            <a:endParaRPr lang="en-US" dirty="0"/>
          </a:p>
          <a:p>
            <a:pPr marL="166632" indent="-166632">
              <a:buFont typeface="Arial" panose="020B0604020202020204" pitchFamily="34" charset="0"/>
              <a:buChar char="•"/>
            </a:pPr>
            <a:r>
              <a:rPr lang="en-US" dirty="0"/>
              <a:t>These changes were made to </a:t>
            </a:r>
          </a:p>
          <a:p>
            <a:pPr marL="610985" lvl="1" indent="-166632">
              <a:buFont typeface="Arial" panose="020B0604020202020204" pitchFamily="34" charset="0"/>
              <a:buChar char="•"/>
            </a:pPr>
            <a:r>
              <a:rPr lang="en-US" dirty="0"/>
              <a:t>Notify the fiduciaries 60 days prior to their accounting due date of their requirement to account.</a:t>
            </a:r>
          </a:p>
          <a:p>
            <a:pPr marL="610985" lvl="1" indent="-166632">
              <a:buFont typeface="Arial" panose="020B0604020202020204" pitchFamily="34" charset="0"/>
              <a:buChar char="•"/>
            </a:pPr>
            <a:r>
              <a:rPr lang="en-US" dirty="0"/>
              <a:t>Reduce the number of required touches by hub personnel to solicit for an accounting.</a:t>
            </a:r>
          </a:p>
          <a:p>
            <a:pPr marL="610985" lvl="1" indent="-166632">
              <a:buFont typeface="Arial" panose="020B0604020202020204" pitchFamily="34" charset="0"/>
              <a:buChar char="•"/>
            </a:pPr>
            <a:r>
              <a:rPr lang="en-US" dirty="0"/>
              <a:t>Provide guidance on locating a fiduciary when accounting mail is returned for consist ant application of procedures. </a:t>
            </a:r>
          </a:p>
          <a:p>
            <a:endParaRPr lang="en-US" dirty="0"/>
          </a:p>
          <a:p>
            <a:r>
              <a:rPr lang="en-US" dirty="0"/>
              <a:t>Fiduciary hubs shall be responsible for identifying accountings coming due. </a:t>
            </a:r>
          </a:p>
        </p:txBody>
      </p:sp>
      <p:sp>
        <p:nvSpPr>
          <p:cNvPr id="4" name="Slide Number Placeholder 3"/>
          <p:cNvSpPr>
            <a:spLocks noGrp="1"/>
          </p:cNvSpPr>
          <p:nvPr>
            <p:ph type="sldNum" sz="quarter" idx="10"/>
          </p:nvPr>
        </p:nvSpPr>
        <p:spPr/>
        <p:txBody>
          <a:bodyPr/>
          <a:lstStyle/>
          <a:p>
            <a:fld id="{8DB40390-A3B2-46B9-9773-DB13838AA237}" type="slidenum">
              <a:rPr lang="en-US" smtClean="0"/>
              <a:t>5</a:t>
            </a:fld>
            <a:endParaRPr lang="en-US" dirty="0"/>
          </a:p>
        </p:txBody>
      </p:sp>
    </p:spTree>
    <p:extLst>
      <p:ext uri="{BB962C8B-B14F-4D97-AF65-F5344CB8AC3E}">
        <p14:creationId xmlns:p14="http://schemas.microsoft.com/office/powerpoint/2010/main" val="2298160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solidFill>
                  <a:prstClr val="black"/>
                </a:solidFill>
              </a:rPr>
              <a:t>Learning Objective: </a:t>
            </a:r>
            <a:r>
              <a:rPr lang="en-US" sz="1200" kern="1200" dirty="0">
                <a:solidFill>
                  <a:schemeClr val="tx1"/>
                </a:solidFill>
                <a:effectLst/>
                <a:latin typeface="+mn-lt"/>
                <a:ea typeface="+mn-ea"/>
                <a:cs typeface="+mn-cs"/>
              </a:rPr>
              <a:t>Explain the accounting solicitation process and handling accounting mail</a:t>
            </a:r>
          </a:p>
          <a:p>
            <a:pPr defTabSz="888705">
              <a:defRPr/>
            </a:pPr>
            <a:r>
              <a:rPr lang="en-US" i="1" dirty="0">
                <a:solidFill>
                  <a:prstClr val="black"/>
                </a:solidFill>
              </a:rPr>
              <a:t>Policy Reference(s): FPM 3.A.2, </a:t>
            </a:r>
          </a:p>
          <a:p>
            <a:pPr defTabSz="888705">
              <a:defRPr/>
            </a:pPr>
            <a:endParaRPr lang="en-US" i="1" dirty="0">
              <a:solidFill>
                <a:prstClr val="black"/>
              </a:solidFill>
            </a:endParaRPr>
          </a:p>
          <a:p>
            <a:pPr defTabSz="888705">
              <a:defRPr/>
            </a:pPr>
            <a:endParaRPr lang="en-US" dirty="0"/>
          </a:p>
          <a:p>
            <a:r>
              <a:rPr lang="en-US" dirty="0"/>
              <a:t>Discuss that when the hub identifies returned accounting mail it is imperative to take swift action to locate the fiduciary and resend the accounting notification to ensure that the VA is providing timely oversight when an accounting review is required.  </a:t>
            </a:r>
          </a:p>
          <a:p>
            <a:endParaRPr lang="en-US" dirty="0"/>
          </a:p>
          <a:p>
            <a:r>
              <a:rPr lang="en-US" dirty="0"/>
              <a:t>Upon identification of returned mail FPM 3.A.2.c establishes that original mail received in response to fiduciary requests for information will not be returned to the sender. Key updates to the procedures outline that in the event that accounting solicitation mail is returned, the hub shall </a:t>
            </a:r>
          </a:p>
          <a:p>
            <a:pPr marL="610985" lvl="1" indent="-166632">
              <a:buFont typeface="Arial" panose="020B0604020202020204" pitchFamily="34" charset="0"/>
              <a:buChar char="•"/>
            </a:pPr>
            <a:r>
              <a:rPr lang="en-US" dirty="0"/>
              <a:t>upload the returned mail to the eFolder</a:t>
            </a:r>
          </a:p>
          <a:p>
            <a:pPr marL="610985" lvl="1" indent="-166632">
              <a:buFont typeface="Arial" panose="020B0604020202020204" pitchFamily="34" charset="0"/>
              <a:buChar char="•"/>
            </a:pPr>
            <a:r>
              <a:rPr lang="en-US" dirty="0"/>
              <a:t>send mail to the forwarding address, if available and adjust the accounting due date on the accounting work item </a:t>
            </a:r>
          </a:p>
          <a:p>
            <a:pPr marL="610985" lvl="1" indent="-166632">
              <a:buFont typeface="Arial" panose="020B0604020202020204" pitchFamily="34" charset="0"/>
              <a:buChar char="•"/>
            </a:pPr>
            <a:r>
              <a:rPr lang="en-US" dirty="0"/>
              <a:t>Because phone numbers are less likely to change, make phone calls and use available inquiry systems to identify a better address.</a:t>
            </a:r>
          </a:p>
          <a:p>
            <a:pPr marL="610985" lvl="1" indent="-166632">
              <a:buFont typeface="Arial" panose="020B0604020202020204" pitchFamily="34" charset="0"/>
              <a:buChar char="•"/>
            </a:pPr>
            <a:r>
              <a:rPr lang="en-US" dirty="0"/>
              <a:t>If the above efforts are unavailable, complete a VA Form 21-3537a and include at minimum </a:t>
            </a:r>
          </a:p>
          <a:p>
            <a:pPr marL="1055338" lvl="2" indent="-166632">
              <a:buFont typeface="Arial" panose="020B0604020202020204" pitchFamily="34" charset="0"/>
              <a:buChar char="•"/>
            </a:pPr>
            <a:r>
              <a:rPr lang="en-US" dirty="0"/>
              <a:t>The accounting period under review</a:t>
            </a:r>
          </a:p>
          <a:p>
            <a:pPr marL="1055338" lvl="2" indent="-166632">
              <a:buFont typeface="Arial" panose="020B0604020202020204" pitchFamily="34" charset="0"/>
              <a:buChar char="•"/>
            </a:pPr>
            <a:r>
              <a:rPr lang="en-US" dirty="0"/>
              <a:t>The last approved accounting, if applicable</a:t>
            </a:r>
          </a:p>
          <a:p>
            <a:pPr marL="1055338" lvl="2" indent="-166632">
              <a:buFont typeface="Arial" panose="020B0604020202020204" pitchFamily="34" charset="0"/>
              <a:buChar char="•"/>
            </a:pPr>
            <a:r>
              <a:rPr lang="en-US" dirty="0"/>
              <a:t>Document all attempts to locate the fiduciary to secure the accounting unscheduled field examinations to locate the fiduciary.</a:t>
            </a:r>
          </a:p>
          <a:p>
            <a:pPr marL="610985" lvl="1" indent="-166632">
              <a:buFont typeface="Arial" panose="020B0604020202020204" pitchFamily="34" charset="0"/>
              <a:buChar char="•"/>
            </a:pPr>
            <a:r>
              <a:rPr lang="en-US" dirty="0"/>
              <a:t>Establish an unscheduled field examination work item.</a:t>
            </a:r>
          </a:p>
          <a:p>
            <a:pPr marL="610985" lvl="1" indent="-166632">
              <a:buFont typeface="Arial" panose="020B0604020202020204" pitchFamily="34" charset="0"/>
              <a:buChar char="•"/>
            </a:pPr>
            <a:r>
              <a:rPr lang="en-US" dirty="0"/>
              <a:t>The accounting work item shall remain pending during the search for the fiduciary. </a:t>
            </a:r>
          </a:p>
          <a:p>
            <a:pPr marL="610985" lvl="1" indent="-166632">
              <a:buFont typeface="Arial" panose="020B0604020202020204" pitchFamily="34" charset="0"/>
              <a:buChar char="•"/>
            </a:pPr>
            <a:r>
              <a:rPr lang="en-US" dirty="0"/>
              <a:t>Do not suspend benefits until the field examiner completes the unscheduled field examination to avoid creating a hardship for the beneficiary.</a:t>
            </a:r>
          </a:p>
          <a:p>
            <a:endParaRPr lang="en-US" dirty="0"/>
          </a:p>
          <a:p>
            <a:r>
              <a:rPr lang="en-US" dirty="0"/>
              <a:t>If the field examiner is unable to locate the fiduciary</a:t>
            </a:r>
          </a:p>
          <a:p>
            <a:pPr marL="166632" indent="-166632">
              <a:buFont typeface="Arial" panose="020B0604020202020204" pitchFamily="34" charset="0"/>
              <a:buChar char="•"/>
            </a:pPr>
            <a:r>
              <a:rPr lang="en-US" dirty="0"/>
              <a:t>immediately act to suspend VA benefit payments to the fiduciary,</a:t>
            </a:r>
            <a:endParaRPr lang="en-US" dirty="0">
              <a:effectLst/>
            </a:endParaRPr>
          </a:p>
          <a:p>
            <a:pPr marL="166632" indent="-166632">
              <a:buFont typeface="Arial" panose="020B0604020202020204" pitchFamily="34" charset="0"/>
              <a:buChar char="•"/>
            </a:pPr>
            <a:r>
              <a:rPr lang="en-US" dirty="0"/>
              <a:t>establish a misuse work item utilizing the date of the completed field examination, </a:t>
            </a:r>
            <a:endParaRPr lang="en-US" dirty="0">
              <a:effectLst/>
            </a:endParaRPr>
          </a:p>
          <a:p>
            <a:pPr marL="166632" indent="-166632">
              <a:buFont typeface="Arial" panose="020B0604020202020204" pitchFamily="34" charset="0"/>
              <a:buChar char="•"/>
            </a:pPr>
            <a:r>
              <a:rPr lang="en-US" dirty="0"/>
              <a:t>establish a successor initial appointment following the closure of the unscheduled field examination and</a:t>
            </a:r>
            <a:endParaRPr lang="en-US" dirty="0">
              <a:effectLst/>
            </a:endParaRPr>
          </a:p>
          <a:p>
            <a:pPr marL="166632" indent="-166632">
              <a:buFont typeface="Arial" panose="020B0604020202020204" pitchFamily="34" charset="0"/>
              <a:buChar char="•"/>
            </a:pPr>
            <a:r>
              <a:rPr lang="en-US" dirty="0"/>
              <a:t>submit the accounting work item for cancellation</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2DD64F7-6694-4089-BDC5-E838039CD764}" type="slidenum">
              <a:rPr lang="en-US" smtClean="0"/>
              <a:t>6</a:t>
            </a:fld>
            <a:endParaRPr lang="en-US" dirty="0"/>
          </a:p>
        </p:txBody>
      </p:sp>
    </p:spTree>
    <p:extLst>
      <p:ext uri="{BB962C8B-B14F-4D97-AF65-F5344CB8AC3E}">
        <p14:creationId xmlns:p14="http://schemas.microsoft.com/office/powerpoint/2010/main" val="149281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i="1" dirty="0">
                <a:solidFill>
                  <a:prstClr val="black"/>
                </a:solidFill>
              </a:rPr>
              <a:t>Learning Objective: </a:t>
            </a:r>
            <a:r>
              <a:rPr lang="en-US" dirty="0">
                <a:ea typeface="Times New Roman"/>
                <a:cs typeface="Times New Roman"/>
              </a:rPr>
              <a:t>Discuss accounting form submission review</a:t>
            </a:r>
          </a:p>
          <a:p>
            <a:pPr defTabSz="888705">
              <a:defRPr/>
            </a:pPr>
            <a:r>
              <a:rPr lang="en-US" i="1" dirty="0">
                <a:solidFill>
                  <a:prstClr val="black"/>
                </a:solidFill>
              </a:rPr>
              <a:t>Policy Reference(s): FPM 3.B.2., 38 CFR 13.130</a:t>
            </a:r>
          </a:p>
          <a:p>
            <a:pPr defTabSz="888705">
              <a:defRPr/>
            </a:pPr>
            <a:endParaRPr lang="en-US" dirty="0">
              <a:solidFill>
                <a:prstClr val="black"/>
              </a:solidFill>
            </a:endParaRPr>
          </a:p>
          <a:p>
            <a:pPr defTabSz="888705">
              <a:defRPr/>
            </a:pPr>
            <a:r>
              <a:rPr lang="en-US" u="sng" dirty="0">
                <a:solidFill>
                  <a:prstClr val="black"/>
                </a:solidFill>
              </a:rPr>
              <a:t>Instructor Notes:</a:t>
            </a:r>
          </a:p>
          <a:p>
            <a:endParaRPr lang="en-US" dirty="0">
              <a:ea typeface="Times New Roman"/>
              <a:cs typeface="Times New Roman"/>
            </a:endParaRPr>
          </a:p>
          <a:p>
            <a:pPr defTabSz="888705"/>
            <a:r>
              <a:rPr lang="en-US" dirty="0">
                <a:cs typeface="Times New Roman"/>
              </a:rPr>
              <a:t>Discuss determining the appropriate starting balance. The fiduciary hub has primary responsibility for determining and verifying the accounting period starting balance.  Therefore, </a:t>
            </a:r>
            <a:r>
              <a:rPr lang="en-US" dirty="0"/>
              <a:t>Fiduciary Hub personnel should not disapprove the accounting when the beginning balance on the accounting form is incorrect if the LIE can validate the correct starting balance based on financial documentation provided with the accounting.</a:t>
            </a:r>
          </a:p>
          <a:p>
            <a:pPr defTabSz="888705"/>
            <a:endParaRPr lang="en-US" dirty="0">
              <a:effectLst/>
            </a:endParaRPr>
          </a:p>
          <a:p>
            <a:r>
              <a:rPr lang="en-US" dirty="0"/>
              <a:t>In any situation where the fiduciary’s accounting form starting balance does not match the starting balance as described in this block</a:t>
            </a:r>
            <a:endParaRPr lang="en-US" dirty="0">
              <a:effectLst/>
            </a:endParaRPr>
          </a:p>
          <a:p>
            <a:pPr marL="166632" indent="-166632">
              <a:buFont typeface="Arial" panose="020B0604020202020204" pitchFamily="34" charset="0"/>
              <a:buChar char="•"/>
            </a:pPr>
            <a:r>
              <a:rPr lang="en-US" dirty="0"/>
              <a:t>do not immediately disapprove the accounting,</a:t>
            </a:r>
            <a:endParaRPr lang="en-US" dirty="0">
              <a:effectLst/>
            </a:endParaRPr>
          </a:p>
          <a:p>
            <a:pPr marL="166632" indent="-166632">
              <a:buFont typeface="Arial" panose="020B0604020202020204" pitchFamily="34" charset="0"/>
              <a:buChar char="•"/>
            </a:pPr>
            <a:r>
              <a:rPr lang="en-US" dirty="0"/>
              <a:t>utilize the financial institution statements and the previously approved accounting to validate the actual starting balance,</a:t>
            </a:r>
            <a:endParaRPr lang="en-US" dirty="0">
              <a:effectLst/>
            </a:endParaRPr>
          </a:p>
          <a:p>
            <a:pPr marL="166632" indent="-166632">
              <a:buFont typeface="Arial" panose="020B0604020202020204" pitchFamily="34" charset="0"/>
              <a:buChar char="•"/>
            </a:pPr>
            <a:r>
              <a:rPr lang="en-US" dirty="0"/>
              <a:t>list the correct starting balance in the BFFS Accounting Wizard</a:t>
            </a:r>
            <a:endParaRPr lang="en-US" dirty="0">
              <a:effectLst/>
            </a:endParaRPr>
          </a:p>
          <a:p>
            <a:pPr marL="166632" indent="-166632">
              <a:buFont typeface="Arial" panose="020B0604020202020204" pitchFamily="34" charset="0"/>
              <a:buChar char="•"/>
            </a:pPr>
            <a:r>
              <a:rPr lang="en-US" dirty="0"/>
              <a:t>document the discrepancy in the Notes section in the BFFS accounting wizard, and</a:t>
            </a:r>
            <a:endParaRPr lang="en-US" dirty="0">
              <a:effectLst/>
            </a:endParaRPr>
          </a:p>
          <a:p>
            <a:pPr marL="166632" indent="-166632">
              <a:buFont typeface="Arial" panose="020B0604020202020204" pitchFamily="34" charset="0"/>
              <a:buChar char="•"/>
            </a:pPr>
            <a:r>
              <a:rPr lang="en-US" dirty="0"/>
              <a:t>notify the fiduciary of the discrepancy.</a:t>
            </a:r>
            <a:endParaRPr lang="en-US" dirty="0">
              <a:effectLst/>
            </a:endParaRPr>
          </a:p>
          <a:p>
            <a:endParaRPr lang="en-US" dirty="0"/>
          </a:p>
          <a:p>
            <a:r>
              <a:rPr lang="en-US" dirty="0"/>
              <a:t>Document any starting balance discrepancies in the Notes Section of the BFFS Accounting Wizard. The note documenting the discrepancy must detail the variance between the accounting form balance and financial institution statement amounts including the amount, and indicate that the financial statement balance was validated as the actual amount.</a:t>
            </a:r>
          </a:p>
          <a:p>
            <a:pPr defTabSz="888705"/>
            <a:endParaRPr lang="en-US" dirty="0">
              <a:cs typeface="Times New Roman"/>
            </a:endParaRPr>
          </a:p>
          <a:p>
            <a:pPr defTabSz="888705"/>
            <a:r>
              <a:rPr lang="en-US" dirty="0">
                <a:cs typeface="Times New Roman"/>
              </a:rPr>
              <a:t>Previously, if the fiduciary did not complete the submitted by box or Block 8, the accounting was unprovable without the completion of those items on the VA Form 21P-4706b.</a:t>
            </a:r>
          </a:p>
          <a:p>
            <a:endParaRPr lang="en-US" dirty="0">
              <a:ea typeface="Times New Roman"/>
              <a:cs typeface="Times New Roman"/>
            </a:endParaRPr>
          </a:p>
          <a:p>
            <a:r>
              <a:rPr lang="en-US" dirty="0">
                <a:ea typeface="Times New Roman"/>
                <a:cs typeface="Times New Roman"/>
              </a:rPr>
              <a:t>Discuss changes to accepting the 21P-4706b, Federal Fiduciary’s Account without the completion of block 8.</a:t>
            </a:r>
          </a:p>
          <a:p>
            <a:pPr marL="166632" indent="-166632" defTabSz="888705">
              <a:buFont typeface="Arial" panose="020B0604020202020204" pitchFamily="34" charset="0"/>
              <a:buChar char="•"/>
            </a:pPr>
            <a:r>
              <a:rPr lang="en-US" dirty="0">
                <a:cs typeface="Times New Roman"/>
              </a:rPr>
              <a:t>3.B.2.b revises the guidance regarding accepting a </a:t>
            </a:r>
            <a:r>
              <a:rPr lang="en-US" dirty="0">
                <a:ea typeface="Times New Roman"/>
                <a:cs typeface="Times New Roman"/>
              </a:rPr>
              <a:t>21P-4706b, Federal Fiduciary’s Account without the fiduciary’s signature in the submitted by box on the form. </a:t>
            </a:r>
          </a:p>
          <a:p>
            <a:pPr marL="166632" indent="-166632" defTabSz="888705">
              <a:buFont typeface="Arial" panose="020B0604020202020204" pitchFamily="34" charset="0"/>
              <a:buChar char="•"/>
            </a:pPr>
            <a:r>
              <a:rPr lang="en-US" dirty="0">
                <a:ea typeface="Times New Roman"/>
                <a:cs typeface="Times New Roman"/>
              </a:rPr>
              <a:t>Explain that </a:t>
            </a:r>
            <a:r>
              <a:rPr lang="en-US" dirty="0"/>
              <a:t>it is a best practice to obtain the signature in block 8 on VA Form 21P-4706b however, the lack of a fiduciaries’ signature on the form does not prohibit VA from approving the accounting when the fiduciary provides all information to approve the accounting and there is no evidence of misuse during the audit.</a:t>
            </a:r>
          </a:p>
          <a:p>
            <a:pPr marL="166632" indent="-166632" defTabSz="888705">
              <a:buFont typeface="Arial" panose="020B0604020202020204" pitchFamily="34" charset="0"/>
              <a:buChar char="•"/>
            </a:pPr>
            <a:r>
              <a:rPr lang="en-US" dirty="0"/>
              <a:t>Explain that the auditing LIE may request the signature be completed in a situation where additional information is required to approve the accounting that cannot be obtain through other means such as a telephone call, review of available systems, documents or reports. </a:t>
            </a:r>
          </a:p>
          <a:p>
            <a:pPr marL="166632" indent="-166632" defTabSz="888705">
              <a:buFont typeface="Arial" panose="020B0604020202020204" pitchFamily="34" charset="0"/>
              <a:buChar char="•"/>
            </a:pPr>
            <a:endParaRPr lang="en-US" dirty="0">
              <a:ea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fld id="{82DD64F7-6694-4089-BDC5-E838039CD764}" type="slidenum">
              <a:rPr lang="en-US" smtClean="0"/>
              <a:t>7</a:t>
            </a:fld>
            <a:endParaRPr lang="en-US" dirty="0"/>
          </a:p>
        </p:txBody>
      </p:sp>
    </p:spTree>
    <p:extLst>
      <p:ext uri="{BB962C8B-B14F-4D97-AF65-F5344CB8AC3E}">
        <p14:creationId xmlns:p14="http://schemas.microsoft.com/office/powerpoint/2010/main" val="162187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i="1" dirty="0">
                <a:solidFill>
                  <a:prstClr val="black"/>
                </a:solidFill>
              </a:rPr>
              <a:t>Learning Objective: </a:t>
            </a:r>
            <a:r>
              <a:rPr lang="en-US" dirty="0">
                <a:ea typeface="Times New Roman"/>
                <a:cs typeface="Times New Roman"/>
              </a:rPr>
              <a:t>Discuss accounting form submission review</a:t>
            </a:r>
          </a:p>
          <a:p>
            <a:pPr defTabSz="888705">
              <a:defRPr/>
            </a:pPr>
            <a:r>
              <a:rPr lang="en-US" i="1" dirty="0">
                <a:solidFill>
                  <a:prstClr val="black"/>
                </a:solidFill>
              </a:rPr>
              <a:t>Policy Reference(s): FPM 3.B.2., 38 CFR 13.130</a:t>
            </a:r>
          </a:p>
          <a:p>
            <a:pPr defTabSz="888705">
              <a:defRPr/>
            </a:pPr>
            <a:r>
              <a:rPr lang="en-US" i="1" dirty="0">
                <a:solidFill>
                  <a:prstClr val="black"/>
                </a:solidFill>
              </a:rPr>
              <a:t>FPG Article(s):</a:t>
            </a:r>
          </a:p>
          <a:p>
            <a:pPr defTabSz="888705">
              <a:defRPr/>
            </a:pPr>
            <a:endParaRPr lang="en-US" dirty="0">
              <a:solidFill>
                <a:prstClr val="black"/>
              </a:solidFill>
            </a:endParaRPr>
          </a:p>
          <a:p>
            <a:pPr defTabSz="888705">
              <a:defRPr/>
            </a:pPr>
            <a:r>
              <a:rPr lang="en-US" u="sng" dirty="0">
                <a:solidFill>
                  <a:prstClr val="black"/>
                </a:solidFill>
              </a:rPr>
              <a:t>Instructor Notes:</a:t>
            </a:r>
          </a:p>
          <a:p>
            <a:endParaRPr lang="en-US" dirty="0">
              <a:ea typeface="Times New Roman"/>
              <a:cs typeface="Times New Roman"/>
            </a:endParaRPr>
          </a:p>
          <a:p>
            <a:pPr defTabSz="888705"/>
            <a:r>
              <a:rPr lang="en-US" dirty="0">
                <a:cs typeface="Times New Roman"/>
              </a:rPr>
              <a:t>Previously, if the fiduciary did not complete the submitted by box or Block 9, the accounting was unprovable without the completion of those items on the VA Form 21p-4706b.</a:t>
            </a:r>
          </a:p>
          <a:p>
            <a:pPr defTabSz="888705"/>
            <a:endParaRPr lang="en-US" dirty="0">
              <a:ea typeface="Times New Roman"/>
              <a:cs typeface="Times New Roman"/>
            </a:endParaRPr>
          </a:p>
          <a:p>
            <a:pPr defTabSz="888705"/>
            <a:r>
              <a:rPr lang="en-US" dirty="0">
                <a:ea typeface="Times New Roman"/>
                <a:cs typeface="Times New Roman"/>
              </a:rPr>
              <a:t>Discuss changes to accepting the 21P-4706b, Federal Fiduciary’s Account without the completion of block 9</a:t>
            </a:r>
          </a:p>
          <a:p>
            <a:pPr marL="166632" indent="-166632" defTabSz="888705">
              <a:buFont typeface="Arial" panose="020B0604020202020204" pitchFamily="34" charset="0"/>
              <a:buChar char="•"/>
            </a:pPr>
            <a:r>
              <a:rPr lang="en-US" dirty="0">
                <a:ea typeface="Times New Roman"/>
                <a:cs typeface="Times New Roman"/>
              </a:rPr>
              <a:t>3.B.2.d revises procedures regarding resolving situations where a 21P-4706b, Federal Fiduciary’s Account without initials in the credit and/or background boxes.</a:t>
            </a:r>
          </a:p>
          <a:p>
            <a:pPr marL="166632" indent="-166632" defTabSz="888705">
              <a:buFont typeface="Arial" panose="020B0604020202020204" pitchFamily="34" charset="0"/>
              <a:buChar char="•"/>
            </a:pPr>
            <a:r>
              <a:rPr lang="en-US" dirty="0">
                <a:ea typeface="Times New Roman"/>
                <a:cs typeface="Times New Roman"/>
              </a:rPr>
              <a:t>3.B.2.d also clarifies that a mark that does not appear to the fiduciaries initials do serve as acceptable completion of block 9. </a:t>
            </a:r>
          </a:p>
          <a:p>
            <a:pPr marL="166632" indent="-166632" defTabSz="888705">
              <a:buFont typeface="Arial" panose="020B0604020202020204" pitchFamily="34" charset="0"/>
              <a:buChar char="•"/>
            </a:pPr>
            <a:r>
              <a:rPr lang="en-US" dirty="0">
                <a:ea typeface="Times New Roman"/>
                <a:cs typeface="Times New Roman"/>
              </a:rPr>
              <a:t>Auditing LIEs now have 3 potential options to resolve an incomplete or incorrectly populated box in block 9.</a:t>
            </a:r>
          </a:p>
          <a:p>
            <a:pPr marL="610985" lvl="1" indent="-166632" defTabSz="888705">
              <a:buFont typeface="Arial" panose="020B0604020202020204" pitchFamily="34" charset="0"/>
              <a:buChar char="•"/>
            </a:pPr>
            <a:r>
              <a:rPr lang="en-US" dirty="0">
                <a:ea typeface="Times New Roman"/>
                <a:cs typeface="Times New Roman"/>
              </a:rPr>
              <a:t>VA Form 21P-4703, Fiduciary Agreement version November 2017 provides VA the authority conduct a background or credit inquiry, therefore the hub may conduct a credit or background inquiry as appropriate when the fiduciary has a VA Form 21P-4703, Fiduciary Agreement version November 2017 of record and there the block was not initialed by the fiduciary. </a:t>
            </a:r>
          </a:p>
          <a:p>
            <a:pPr marL="610985" lvl="1" indent="-166632" defTabSz="888705">
              <a:buFont typeface="Arial" panose="020B0604020202020204" pitchFamily="34" charset="0"/>
              <a:buChar char="•"/>
            </a:pPr>
            <a:r>
              <a:rPr lang="en-US" dirty="0">
                <a:ea typeface="Times New Roman"/>
                <a:cs typeface="Times New Roman"/>
              </a:rPr>
              <a:t>Telephonic contact with the fiduciary to answer the questions contained in block 9 after verifying information specific to the fiduciary.  Qualifying questions include correct answers to at least three of the questions below: </a:t>
            </a:r>
          </a:p>
          <a:p>
            <a:pPr marL="1055338" lvl="2" indent="-166632" fontAlgn="t">
              <a:buFont typeface="Arial" panose="020B0604020202020204" pitchFamily="34" charset="0"/>
              <a:buChar char="•"/>
            </a:pPr>
            <a:r>
              <a:rPr lang="en-US" dirty="0"/>
              <a:t>Fiduciary’s date of birth,</a:t>
            </a:r>
            <a:endParaRPr lang="en-US" dirty="0">
              <a:effectLst/>
            </a:endParaRPr>
          </a:p>
          <a:p>
            <a:pPr marL="1055338" lvl="2" indent="-166632" fontAlgn="t">
              <a:buFont typeface="Arial" panose="020B0604020202020204" pitchFamily="34" charset="0"/>
              <a:buChar char="•"/>
            </a:pPr>
            <a:r>
              <a:rPr lang="en-US" dirty="0"/>
              <a:t>Fiduciary’s last four digits of their SSN Number,</a:t>
            </a:r>
            <a:endParaRPr lang="en-US" dirty="0">
              <a:effectLst/>
            </a:endParaRPr>
          </a:p>
          <a:p>
            <a:pPr marL="1055338" lvl="2" indent="-166632" fontAlgn="t">
              <a:buFont typeface="Arial" panose="020B0604020202020204" pitchFamily="34" charset="0"/>
              <a:buChar char="•"/>
            </a:pPr>
            <a:r>
              <a:rPr lang="en-US" dirty="0"/>
              <a:t>Month and year of the last field examination, or</a:t>
            </a:r>
            <a:endParaRPr lang="en-US" dirty="0">
              <a:effectLst/>
            </a:endParaRPr>
          </a:p>
          <a:p>
            <a:pPr marL="1055338" lvl="2" indent="-166632" fontAlgn="t">
              <a:buFont typeface="Arial" panose="020B0604020202020204" pitchFamily="34" charset="0"/>
              <a:buChar char="•"/>
            </a:pPr>
            <a:r>
              <a:rPr lang="en-US" dirty="0"/>
              <a:t>Month and year of their appointment as fiduciary</a:t>
            </a:r>
          </a:p>
          <a:p>
            <a:pPr marL="610985" lvl="1" indent="-166632" fontAlgn="t">
              <a:buFont typeface="Arial" panose="020B0604020202020204" pitchFamily="34" charset="0"/>
              <a:buChar char="•"/>
            </a:pPr>
            <a:r>
              <a:rPr lang="en-US" kern="1200" dirty="0">
                <a:solidFill>
                  <a:schemeClr val="tx1"/>
                </a:solidFill>
                <a:effectLst/>
                <a:latin typeface="+mn-lt"/>
                <a:ea typeface="+mn-ea"/>
                <a:cs typeface="+mn-cs"/>
              </a:rPr>
              <a:t>A written request for the fiduciary to provide the information, if </a:t>
            </a:r>
            <a:r>
              <a:rPr lang="en-US" dirty="0">
                <a:ea typeface="Times New Roman"/>
                <a:cs typeface="Times New Roman"/>
              </a:rPr>
              <a:t>VA Form 21P-4703, Fiduciary Agreement version November 2017  is not of record or the fiduciary does not respond to the telephonic request. </a:t>
            </a:r>
          </a:p>
          <a:p>
            <a:pPr marL="610985" lvl="1" indent="-166632" fontAlgn="t">
              <a:buFont typeface="Arial" panose="020B0604020202020204" pitchFamily="34" charset="0"/>
              <a:buChar char="•"/>
            </a:pPr>
            <a:endParaRPr lang="en-US" dirty="0">
              <a:ea typeface="Times New Roman"/>
              <a:cs typeface="Times New Roman"/>
            </a:endParaRPr>
          </a:p>
          <a:p>
            <a:pPr marL="166632" indent="-166632" fontAlgn="t">
              <a:buFont typeface="Arial" panose="020B0604020202020204" pitchFamily="34" charset="0"/>
              <a:buChar char="•"/>
            </a:pPr>
            <a:r>
              <a:rPr lang="en-US" dirty="0">
                <a:effectLst/>
                <a:latin typeface="+mn-lt"/>
                <a:cs typeface="Times New Roman"/>
              </a:rPr>
              <a:t>Upon receipt of the information from the fiduciary relating to block 9, the LIE must determine if</a:t>
            </a:r>
          </a:p>
          <a:p>
            <a:pPr marL="610985" lvl="1" indent="-166632" fontAlgn="t">
              <a:buFont typeface="Arial" panose="020B0604020202020204" pitchFamily="34" charset="0"/>
              <a:buChar char="•"/>
            </a:pPr>
            <a:r>
              <a:rPr lang="en-US" dirty="0">
                <a:effectLst/>
                <a:latin typeface="+mn-lt"/>
                <a:cs typeface="Times New Roman"/>
              </a:rPr>
              <a:t>The responses by the fiduciary may be a bar to continued service under 3.B.2.n. and 3.B.2.o and require the establishment of an unscheduled examination (questionable credit results) or successor initial field examination (bar to service found under 38 CFR 13.130).</a:t>
            </a:r>
          </a:p>
          <a:p>
            <a:pPr marL="610985" lvl="1" indent="-166632" fontAlgn="t">
              <a:buFont typeface="Arial" panose="020B0604020202020204" pitchFamily="34" charset="0"/>
              <a:buChar char="•"/>
            </a:pPr>
            <a:r>
              <a:rPr lang="en-US" dirty="0">
                <a:effectLst/>
                <a:latin typeface="+mn-lt"/>
                <a:cs typeface="Times New Roman"/>
              </a:rPr>
              <a:t>When considering credit information </a:t>
            </a:r>
            <a:r>
              <a:rPr lang="en-US" dirty="0"/>
              <a:t>if the credit report or response from the fiduciary, if the auditing LIE identifies contains negative information, for example, a history of late payments, collections, foreclosures, and/or bankruptcy, approve the accounting and immediately establish an unscheduled field examination to review the results.</a:t>
            </a:r>
          </a:p>
          <a:p>
            <a:pPr marL="1055338" lvl="2" indent="-166632" fontAlgn="t">
              <a:buFont typeface="Arial" panose="020B0604020202020204" pitchFamily="34" charset="0"/>
              <a:buChar char="•"/>
            </a:pPr>
            <a:r>
              <a:rPr lang="en-US" kern="1200" dirty="0">
                <a:solidFill>
                  <a:schemeClr val="tx1"/>
                </a:solidFill>
                <a:effectLst/>
                <a:latin typeface="+mn-lt"/>
                <a:ea typeface="+mn-ea"/>
                <a:cs typeface="+mn-cs"/>
              </a:rPr>
              <a:t>The field examiner will consider the credit information and determine if a successor appointment is warranted.</a:t>
            </a:r>
          </a:p>
          <a:p>
            <a:pPr marL="1055338" lvl="2" indent="-166632" fontAlgn="t">
              <a:buFont typeface="Arial" panose="020B0604020202020204" pitchFamily="34" charset="0"/>
              <a:buChar char="•"/>
            </a:pPr>
            <a:r>
              <a:rPr lang="en-US" kern="1200" dirty="0">
                <a:solidFill>
                  <a:schemeClr val="tx1"/>
                </a:solidFill>
                <a:effectLst/>
                <a:latin typeface="+mn-lt"/>
                <a:ea typeface="+mn-ea"/>
                <a:cs typeface="+mn-cs"/>
              </a:rPr>
              <a:t>The accounting shall be approved or disapproved as appropriate.</a:t>
            </a:r>
          </a:p>
          <a:p>
            <a:pPr marL="610985" lvl="1" indent="-166632" fontAlgn="t">
              <a:buFont typeface="Arial" panose="020B0604020202020204" pitchFamily="34" charset="0"/>
              <a:buChar char="•"/>
            </a:pPr>
            <a:r>
              <a:rPr lang="en-US" dirty="0">
                <a:effectLst/>
              </a:rPr>
              <a:t>When considering background information determine if the results show that </a:t>
            </a:r>
            <a:r>
              <a:rPr lang="en-US" dirty="0"/>
              <a:t>the individual was convicted of any felony offense (minimum period of imprisonment is 1 year or more) regardless if any imprisonment occurred.  If the auditing LIE identifies that the fiduciary has been imprisoned for 1 year through review of background information or the fiduciary report, </a:t>
            </a:r>
          </a:p>
          <a:p>
            <a:pPr marL="1055338" lvl="2" indent="-166632" fontAlgn="t">
              <a:buFont typeface="Arial" panose="020B0604020202020204" pitchFamily="34" charset="0"/>
              <a:buChar char="•"/>
            </a:pPr>
            <a:r>
              <a:rPr lang="en-US" kern="1200" dirty="0">
                <a:solidFill>
                  <a:schemeClr val="tx1"/>
                </a:solidFill>
                <a:effectLst/>
                <a:latin typeface="+mn-lt"/>
                <a:ea typeface="+mn-ea"/>
                <a:cs typeface="+mn-cs"/>
              </a:rPr>
              <a:t>Establish a successor initial field examination (513 work item) for the field examiner to appoint a successor fiduciary</a:t>
            </a:r>
          </a:p>
          <a:p>
            <a:pPr marL="1055338" lvl="2" indent="-166632" fontAlgn="t">
              <a:buFont typeface="Arial" panose="020B0604020202020204" pitchFamily="34" charset="0"/>
              <a:buChar char="•"/>
            </a:pPr>
            <a:r>
              <a:rPr lang="en-US" kern="1200" dirty="0">
                <a:solidFill>
                  <a:schemeClr val="tx1"/>
                </a:solidFill>
                <a:effectLst/>
                <a:latin typeface="+mn-lt"/>
                <a:ea typeface="+mn-ea"/>
                <a:cs typeface="+mn-cs"/>
              </a:rPr>
              <a:t>The fiduciary’s negative background information does not mean that VA cannot approve the accounting.  If there is no evidence of misuse and all information to justify funds usage is acceptable, approve the accounting, however the fiduciary may not be able to continue to serve due to their negative background information. </a:t>
            </a:r>
            <a:endParaRPr lang="en-US" dirty="0">
              <a:ea typeface="Times New Roman"/>
              <a:cs typeface="Times New Roman"/>
            </a:endParaRPr>
          </a:p>
          <a:p>
            <a:pPr marL="166632" indent="-166632" defTabSz="888705">
              <a:buFont typeface="Arial" panose="020B0604020202020204" pitchFamily="34" charset="0"/>
              <a:buChar char="•"/>
            </a:pPr>
            <a:endParaRPr lang="en-US" dirty="0">
              <a:ea typeface="Times New Roman"/>
              <a:cs typeface="Times New Roman"/>
            </a:endParaRPr>
          </a:p>
          <a:p>
            <a:pPr marL="166632" indent="-16663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DD64F7-6694-4089-BDC5-E838039CD764}" type="slidenum">
              <a:rPr lang="en-US" smtClean="0"/>
              <a:t>8</a:t>
            </a:fld>
            <a:endParaRPr lang="en-US" dirty="0"/>
          </a:p>
        </p:txBody>
      </p:sp>
    </p:spTree>
    <p:extLst>
      <p:ext uri="{BB962C8B-B14F-4D97-AF65-F5344CB8AC3E}">
        <p14:creationId xmlns:p14="http://schemas.microsoft.com/office/powerpoint/2010/main" val="361959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mn-lt"/>
                <a:ea typeface="+mn-ea"/>
                <a:cs typeface="+mn-cs"/>
              </a:rPr>
              <a:t>In how many days does the accounting delinquent notification letter state that the fiduciary must submit their accounting?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19 days</a:t>
            </a:r>
          </a:p>
          <a:p>
            <a:r>
              <a:rPr lang="en-US" sz="1200" kern="1200" dirty="0">
                <a:solidFill>
                  <a:schemeClr val="tx1"/>
                </a:solidFill>
                <a:effectLst/>
                <a:latin typeface="+mn-lt"/>
                <a:ea typeface="+mn-ea"/>
                <a:cs typeface="+mn-cs"/>
              </a:rPr>
              <a:t>B. 14 days</a:t>
            </a:r>
          </a:p>
          <a:p>
            <a:r>
              <a:rPr lang="en-US" sz="1200" kern="1200" dirty="0">
                <a:solidFill>
                  <a:schemeClr val="tx1"/>
                </a:solidFill>
                <a:effectLst/>
                <a:latin typeface="+mn-lt"/>
                <a:ea typeface="+mn-ea"/>
                <a:cs typeface="+mn-cs"/>
              </a:rPr>
              <a:t>C. 30 days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Correct Answer: B. 14 Days</a:t>
            </a:r>
          </a:p>
          <a:p>
            <a:pPr marL="0" indent="0">
              <a:buFont typeface="+mj-lt"/>
              <a:buNone/>
            </a:pPr>
            <a:endParaRPr lang="en-US" sz="1200" u="none" kern="1200" dirty="0">
              <a:solidFill>
                <a:schemeClr val="tx1"/>
              </a:solidFill>
              <a:effectLst/>
              <a:latin typeface="+mn-lt"/>
              <a:ea typeface="+mn-ea"/>
              <a:cs typeface="+mn-cs"/>
            </a:endParaRPr>
          </a:p>
          <a:p>
            <a:pPr marL="228600" indent="-228600">
              <a:buFont typeface="+mj-lt"/>
              <a:buAutoNum type="arabicPeriod" startAt="2"/>
            </a:pPr>
            <a:r>
              <a:rPr lang="en-US" sz="1200" kern="1200" dirty="0">
                <a:solidFill>
                  <a:schemeClr val="tx1"/>
                </a:solidFill>
                <a:effectLst/>
                <a:latin typeface="+mn-lt"/>
                <a:ea typeface="+mn-ea"/>
                <a:cs typeface="+mn-cs"/>
              </a:rPr>
              <a:t>What version of the VA Form 21P-4703, Fiduciary Agreement must be of record for the fiduciary hub to conduct a background or credit inquiry when block 9 on the form is not complete? </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Nov 2016</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 Nov 2017</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 June 2016</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Correct Answer: B. -  B. Nov 2017. </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Auditing LIEs now have 3 potential options to resolve an incomplete or incorrectly populated box in block 9.</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VA Form 21P-4703, Fiduciary Agreement version November 2017 provides VA the authority conducts a background or credit inquiry, therefore the hub may conduct a credit or background inquiry as appropriate when the fiduciary has a VA Form 21P-4703, Fiduciary Agreement version November 2017 of record and there the block was not initialed by the fiduciary. </a:t>
            </a:r>
            <a:endParaRPr lang="en-US" sz="1050" kern="1200" dirty="0">
              <a:solidFill>
                <a:schemeClr val="tx1"/>
              </a:solidFill>
              <a:effectLst/>
              <a:latin typeface="+mn-lt"/>
              <a:ea typeface="+mn-ea"/>
              <a:cs typeface="+mn-cs"/>
            </a:endParaRPr>
          </a:p>
          <a:p>
            <a:endParaRPr lang="en-US" u="none" dirty="0"/>
          </a:p>
          <a:p>
            <a:pPr marL="228600" indent="-228600">
              <a:buFont typeface="+mj-lt"/>
              <a:buAutoNum type="arabicPeriod" startAt="3"/>
            </a:pPr>
            <a:r>
              <a:rPr lang="en-US" sz="1200" kern="1200" dirty="0">
                <a:solidFill>
                  <a:schemeClr val="tx1"/>
                </a:solidFill>
                <a:effectLst/>
                <a:latin typeface="+mn-lt"/>
                <a:ea typeface="+mn-ea"/>
                <a:cs typeface="+mn-cs"/>
              </a:rPr>
              <a:t>The fiduciary hub receives the fiduciary’s accounting 44 days prior to the accounting period due date.  The hub must disapprove the accounting because the accounting report does not cover the established accounting period.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True or False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Correct Answer: False - Accept a fiduciary’s accounting report up to 60 days before the accounting period end date.  In any situation where the fiduciary provides the accounting report within 60 days </a:t>
            </a:r>
          </a:p>
          <a:p>
            <a:r>
              <a:rPr lang="en-US" sz="1200" kern="1200" dirty="0">
                <a:solidFill>
                  <a:schemeClr val="tx1"/>
                </a:solidFill>
                <a:effectLst/>
                <a:latin typeface="+mn-lt"/>
                <a:ea typeface="+mn-ea"/>
                <a:cs typeface="+mn-cs"/>
              </a:rPr>
              <a:t>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9</a:t>
            </a:fld>
            <a:endParaRPr lang="en-US" dirty="0"/>
          </a:p>
        </p:txBody>
      </p:sp>
    </p:spTree>
    <p:extLst>
      <p:ext uri="{BB962C8B-B14F-4D97-AF65-F5344CB8AC3E}">
        <p14:creationId xmlns:p14="http://schemas.microsoft.com/office/powerpoint/2010/main" val="1123798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1"/>
            <a:ext cx="122935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14400" y="241617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4038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Oval 7"/>
          <p:cNvSpPr/>
          <p:nvPr/>
        </p:nvSpPr>
        <p:spPr>
          <a:xfrm>
            <a:off x="7112000" y="1981200"/>
            <a:ext cx="1219200" cy="457200"/>
          </a:xfrm>
          <a:prstGeom prst="ellipse">
            <a:avLst/>
          </a:prstGeom>
          <a:gradFill>
            <a:gsLst>
              <a:gs pos="0">
                <a:schemeClr val="accent1">
                  <a:tint val="66000"/>
                  <a:satMod val="160000"/>
                </a:schemeClr>
              </a:gs>
              <a:gs pos="86000">
                <a:schemeClr val="accent1">
                  <a:tint val="44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7010401" y="2064951"/>
            <a:ext cx="1363281" cy="276999"/>
          </a:xfrm>
          <a:prstGeom prst="rect">
            <a:avLst/>
          </a:prstGeom>
        </p:spPr>
        <p:txBody>
          <a:bodyPr wrap="square">
            <a:spAutoFit/>
          </a:bodyPr>
          <a:lstStyle/>
          <a:p>
            <a:pPr algn="ctr"/>
            <a:r>
              <a:rPr lang="en-US" sz="12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P&amp;F Service</a:t>
            </a:r>
          </a:p>
        </p:txBody>
      </p:sp>
      <p:sp>
        <p:nvSpPr>
          <p:cNvPr id="10" name="Title 1"/>
          <p:cNvSpPr txBox="1">
            <a:spLocks/>
          </p:cNvSpPr>
          <p:nvPr/>
        </p:nvSpPr>
        <p:spPr>
          <a:xfrm>
            <a:off x="1117600" y="2819401"/>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400" dirty="0"/>
          </a:p>
        </p:txBody>
      </p:sp>
      <p:sp>
        <p:nvSpPr>
          <p:cNvPr id="11" name="Subtitle 2"/>
          <p:cNvSpPr txBox="1">
            <a:spLocks/>
          </p:cNvSpPr>
          <p:nvPr/>
        </p:nvSpPr>
        <p:spPr>
          <a:xfrm>
            <a:off x="2032000" y="4419600"/>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200" dirty="0"/>
          </a:p>
        </p:txBody>
      </p:sp>
    </p:spTree>
    <p:extLst>
      <p:ext uri="{BB962C8B-B14F-4D97-AF65-F5344CB8AC3E}">
        <p14:creationId xmlns:p14="http://schemas.microsoft.com/office/powerpoint/2010/main" val="246557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45600" y="6492876"/>
            <a:ext cx="28448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178147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45600" y="6492876"/>
            <a:ext cx="28448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287987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245600" y="6492876"/>
            <a:ext cx="28448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91065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12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245600" y="6492876"/>
            <a:ext cx="28448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41075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245600" y="6492876"/>
            <a:ext cx="28448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1370453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7"/>
            <a:ext cx="12192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245600" y="6492876"/>
            <a:ext cx="28448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207357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9245600" y="6492876"/>
            <a:ext cx="28448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199601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9245600" y="6492876"/>
            <a:ext cx="28448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80501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9245600" y="6492876"/>
            <a:ext cx="28448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410307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553200"/>
            <a:ext cx="12192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
            <a:ext cx="12192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17424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file:///\\vbacofpc3.vba.va.gov\P&amp;FS\21F_Active_Fiduciary%20Staff\Analyst%20Folders\2_Bohr\Accounting%20and%20Misuse%20Revisions\Data\Proposed%20Future%20State%20High-Level%20Accounting%20Solicitation%20and%20Work%20Item%20Resolution%204-4-19.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495798"/>
            <a:ext cx="8534400" cy="1752600"/>
          </a:xfrm>
        </p:spPr>
        <p:txBody>
          <a:bodyPr/>
          <a:lstStyle/>
          <a:p>
            <a:r>
              <a:rPr lang="en-US" dirty="0"/>
              <a:t>Pension and Fiduciary Service </a:t>
            </a:r>
          </a:p>
          <a:p>
            <a:r>
              <a:rPr lang="en-US" dirty="0"/>
              <a:t>April 2019</a:t>
            </a:r>
          </a:p>
        </p:txBody>
      </p:sp>
      <p:sp>
        <p:nvSpPr>
          <p:cNvPr id="4" name="Subtitle 2"/>
          <p:cNvSpPr txBox="1">
            <a:spLocks/>
          </p:cNvSpPr>
          <p:nvPr/>
        </p:nvSpPr>
        <p:spPr>
          <a:xfrm>
            <a:off x="145143" y="5044271"/>
            <a:ext cx="12046857" cy="101282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sz="1800" b="1" dirty="0">
              <a:solidFill>
                <a:srgbClr val="000000"/>
              </a:solidFill>
              <a:latin typeface="Calibri"/>
            </a:endParaRPr>
          </a:p>
        </p:txBody>
      </p:sp>
      <p:sp>
        <p:nvSpPr>
          <p:cNvPr id="6" name="Title 5">
            <a:extLst>
              <a:ext uri="{FF2B5EF4-FFF2-40B4-BE49-F238E27FC236}">
                <a16:creationId xmlns:a16="http://schemas.microsoft.com/office/drawing/2014/main" id="{1208BC2A-EDA5-4195-A185-6CB457810488}"/>
              </a:ext>
            </a:extLst>
          </p:cNvPr>
          <p:cNvSpPr>
            <a:spLocks noGrp="1"/>
          </p:cNvSpPr>
          <p:nvPr>
            <p:ph type="ctrTitle"/>
          </p:nvPr>
        </p:nvSpPr>
        <p:spPr>
          <a:xfrm>
            <a:off x="986971" y="2693987"/>
            <a:ext cx="10363200" cy="1470025"/>
          </a:xfrm>
        </p:spPr>
        <p:txBody>
          <a:bodyPr/>
          <a:lstStyle/>
          <a:p>
            <a:r>
              <a:rPr lang="en-US" dirty="0"/>
              <a:t>Fiduciary Program Manual Accounting Procedural Changes </a:t>
            </a:r>
          </a:p>
        </p:txBody>
      </p:sp>
    </p:spTree>
    <p:extLst>
      <p:ext uri="{BB962C8B-B14F-4D97-AF65-F5344CB8AC3E}">
        <p14:creationId xmlns:p14="http://schemas.microsoft.com/office/powerpoint/2010/main" val="1591523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A2DEE-38D0-4CDD-82CB-E371CD6B0266}"/>
              </a:ext>
            </a:extLst>
          </p:cNvPr>
          <p:cNvSpPr>
            <a:spLocks noGrp="1"/>
          </p:cNvSpPr>
          <p:nvPr>
            <p:ph type="title"/>
          </p:nvPr>
        </p:nvSpPr>
        <p:spPr/>
        <p:txBody>
          <a:bodyPr/>
          <a:lstStyle/>
          <a:p>
            <a:r>
              <a:rPr lang="en-US" dirty="0"/>
              <a:t>Accounting Due Dates</a:t>
            </a:r>
          </a:p>
        </p:txBody>
      </p:sp>
      <p:sp>
        <p:nvSpPr>
          <p:cNvPr id="6" name="Content Placeholder 5">
            <a:extLst>
              <a:ext uri="{FF2B5EF4-FFF2-40B4-BE49-F238E27FC236}">
                <a16:creationId xmlns:a16="http://schemas.microsoft.com/office/drawing/2014/main" id="{C7C3560B-3C80-43AB-B1A4-824C325D5DA5}"/>
              </a:ext>
            </a:extLst>
          </p:cNvPr>
          <p:cNvSpPr>
            <a:spLocks noGrp="1"/>
          </p:cNvSpPr>
          <p:nvPr>
            <p:ph idx="1"/>
          </p:nvPr>
        </p:nvSpPr>
        <p:spPr/>
        <p:txBody>
          <a:bodyPr/>
          <a:lstStyle/>
          <a:p>
            <a:r>
              <a:rPr lang="en-US" dirty="0"/>
              <a:t>Accepting submission prior to the accounting due date</a:t>
            </a:r>
          </a:p>
          <a:p>
            <a:r>
              <a:rPr lang="en-US" dirty="0"/>
              <a:t>Handling accounting due date extension requests </a:t>
            </a:r>
          </a:p>
          <a:p>
            <a:pPr lvl="1"/>
            <a:r>
              <a:rPr lang="en-US" dirty="0"/>
              <a:t>Good cause </a:t>
            </a:r>
          </a:p>
          <a:p>
            <a:pPr lvl="1"/>
            <a:r>
              <a:rPr lang="en-US" dirty="0"/>
              <a:t>Allowing extensions</a:t>
            </a:r>
          </a:p>
          <a:p>
            <a:endParaRPr lang="en-US" dirty="0"/>
          </a:p>
          <a:p>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C5F08B9A-E843-4216-8F3B-165948ABA2C0}"/>
              </a:ext>
            </a:extLst>
          </p:cNvPr>
          <p:cNvSpPr>
            <a:spLocks noGrp="1"/>
          </p:cNvSpPr>
          <p:nvPr>
            <p:ph type="sldNum" sz="quarter" idx="12"/>
          </p:nvPr>
        </p:nvSpPr>
        <p:spPr/>
        <p:txBody>
          <a:bodyPr/>
          <a:lstStyle/>
          <a:p>
            <a:fld id="{31640669-3FD2-4B34-9A2D-584949EF09F8}" type="slidenum">
              <a:rPr lang="en-US" smtClean="0"/>
              <a:pPr/>
              <a:t>10</a:t>
            </a:fld>
            <a:endParaRPr lang="en-US" dirty="0"/>
          </a:p>
        </p:txBody>
      </p:sp>
    </p:spTree>
    <p:extLst>
      <p:ext uri="{BB962C8B-B14F-4D97-AF65-F5344CB8AC3E}">
        <p14:creationId xmlns:p14="http://schemas.microsoft.com/office/powerpoint/2010/main" val="3122714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61CB-0901-44DA-BB8B-66FB9EEC47DF}"/>
              </a:ext>
            </a:extLst>
          </p:cNvPr>
          <p:cNvSpPr>
            <a:spLocks noGrp="1"/>
          </p:cNvSpPr>
          <p:nvPr>
            <p:ph type="title"/>
          </p:nvPr>
        </p:nvSpPr>
        <p:spPr/>
        <p:txBody>
          <a:bodyPr/>
          <a:lstStyle/>
          <a:p>
            <a:r>
              <a:rPr lang="en-US" dirty="0"/>
              <a:t>Accounting Period Dates </a:t>
            </a:r>
          </a:p>
        </p:txBody>
      </p:sp>
      <p:sp>
        <p:nvSpPr>
          <p:cNvPr id="3" name="Content Placeholder 2">
            <a:extLst>
              <a:ext uri="{FF2B5EF4-FFF2-40B4-BE49-F238E27FC236}">
                <a16:creationId xmlns:a16="http://schemas.microsoft.com/office/drawing/2014/main" id="{A698EDCE-5EE6-4AD5-A23B-16B0F293F77C}"/>
              </a:ext>
            </a:extLst>
          </p:cNvPr>
          <p:cNvSpPr>
            <a:spLocks noGrp="1"/>
          </p:cNvSpPr>
          <p:nvPr>
            <p:ph idx="1"/>
          </p:nvPr>
        </p:nvSpPr>
        <p:spPr/>
        <p:txBody>
          <a:bodyPr>
            <a:normAutofit/>
          </a:bodyPr>
          <a:lstStyle/>
          <a:p>
            <a:r>
              <a:rPr lang="en-US" dirty="0"/>
              <a:t>General guidance on accounting periods</a:t>
            </a:r>
          </a:p>
          <a:p>
            <a:r>
              <a:rPr lang="en-US" dirty="0"/>
              <a:t>Reasons to adjust accounting due dates </a:t>
            </a:r>
          </a:p>
          <a:p>
            <a:r>
              <a:rPr lang="en-US" dirty="0"/>
              <a:t>Adjusting accounting period start and end dates</a:t>
            </a:r>
          </a:p>
          <a:p>
            <a:endParaRPr lang="en-US" dirty="0"/>
          </a:p>
          <a:p>
            <a:endParaRPr lang="en-US" dirty="0"/>
          </a:p>
          <a:p>
            <a:pPr marL="457200" lvl="1" indent="0">
              <a:buNone/>
            </a:pPr>
            <a:r>
              <a:rPr lang="en-US" dirty="0"/>
              <a:t> </a:t>
            </a:r>
          </a:p>
        </p:txBody>
      </p:sp>
      <p:sp>
        <p:nvSpPr>
          <p:cNvPr id="4" name="Slide Number Placeholder 3">
            <a:extLst>
              <a:ext uri="{FF2B5EF4-FFF2-40B4-BE49-F238E27FC236}">
                <a16:creationId xmlns:a16="http://schemas.microsoft.com/office/drawing/2014/main" id="{B602E7B7-3D75-434D-B7D8-07539BE1A328}"/>
              </a:ext>
            </a:extLst>
          </p:cNvPr>
          <p:cNvSpPr>
            <a:spLocks noGrp="1"/>
          </p:cNvSpPr>
          <p:nvPr>
            <p:ph type="sldNum" sz="quarter" idx="12"/>
          </p:nvPr>
        </p:nvSpPr>
        <p:spPr/>
        <p:txBody>
          <a:bodyPr/>
          <a:lstStyle/>
          <a:p>
            <a:fld id="{31640669-3FD2-4B34-9A2D-584949EF09F8}" type="slidenum">
              <a:rPr lang="en-US" smtClean="0"/>
              <a:pPr/>
              <a:t>11</a:t>
            </a:fld>
            <a:endParaRPr lang="en-US" dirty="0"/>
          </a:p>
        </p:txBody>
      </p:sp>
    </p:spTree>
    <p:extLst>
      <p:ext uri="{BB962C8B-B14F-4D97-AF65-F5344CB8AC3E}">
        <p14:creationId xmlns:p14="http://schemas.microsoft.com/office/powerpoint/2010/main" val="352062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3A79-3807-44C6-AC98-53BF8E7FA16A}"/>
              </a:ext>
            </a:extLst>
          </p:cNvPr>
          <p:cNvSpPr>
            <a:spLocks noGrp="1"/>
          </p:cNvSpPr>
          <p:nvPr>
            <p:ph type="title"/>
          </p:nvPr>
        </p:nvSpPr>
        <p:spPr/>
        <p:txBody>
          <a:bodyPr/>
          <a:lstStyle/>
          <a:p>
            <a:r>
              <a:rPr lang="en-US" dirty="0"/>
              <a:t>Verifying Income and Expenses </a:t>
            </a:r>
          </a:p>
        </p:txBody>
      </p:sp>
      <p:sp>
        <p:nvSpPr>
          <p:cNvPr id="6" name="Content Placeholder 5">
            <a:extLst>
              <a:ext uri="{FF2B5EF4-FFF2-40B4-BE49-F238E27FC236}">
                <a16:creationId xmlns:a16="http://schemas.microsoft.com/office/drawing/2014/main" id="{BCC33F24-647E-4589-AFD0-A807780CD7B6}"/>
              </a:ext>
            </a:extLst>
          </p:cNvPr>
          <p:cNvSpPr>
            <a:spLocks noGrp="1"/>
          </p:cNvSpPr>
          <p:nvPr>
            <p:ph idx="1"/>
          </p:nvPr>
        </p:nvSpPr>
        <p:spPr>
          <a:xfrm>
            <a:off x="609599" y="1479383"/>
            <a:ext cx="10972800" cy="4525963"/>
          </a:xfrm>
        </p:spPr>
        <p:txBody>
          <a:bodyPr/>
          <a:lstStyle/>
          <a:p>
            <a:r>
              <a:rPr lang="en-US" dirty="0"/>
              <a:t>Identifying and verifying the accounting period starting balance</a:t>
            </a:r>
          </a:p>
          <a:p>
            <a:r>
              <a:rPr lang="en-US" dirty="0"/>
              <a:t>Reviewing expenses and income amounts</a:t>
            </a:r>
          </a:p>
          <a:p>
            <a:r>
              <a:rPr lang="en-US" dirty="0"/>
              <a:t>Reconciling income and expense amounts</a:t>
            </a:r>
          </a:p>
          <a:p>
            <a:r>
              <a:rPr lang="en-US" dirty="0"/>
              <a:t>Questioning expenses</a:t>
            </a:r>
          </a:p>
          <a:p>
            <a:r>
              <a:rPr lang="en-US" dirty="0"/>
              <a:t>Requesting receipts </a:t>
            </a:r>
          </a:p>
          <a:p>
            <a:endParaRPr lang="en-US" dirty="0"/>
          </a:p>
          <a:p>
            <a:endParaRPr lang="en-US" dirty="0"/>
          </a:p>
        </p:txBody>
      </p:sp>
      <p:sp>
        <p:nvSpPr>
          <p:cNvPr id="5" name="Slide Number Placeholder 4">
            <a:extLst>
              <a:ext uri="{FF2B5EF4-FFF2-40B4-BE49-F238E27FC236}">
                <a16:creationId xmlns:a16="http://schemas.microsoft.com/office/drawing/2014/main" id="{CC20C7CB-FDA9-4919-883E-5237169DDF4B}"/>
              </a:ext>
            </a:extLst>
          </p:cNvPr>
          <p:cNvSpPr>
            <a:spLocks noGrp="1"/>
          </p:cNvSpPr>
          <p:nvPr>
            <p:ph type="sldNum" sz="quarter" idx="12"/>
          </p:nvPr>
        </p:nvSpPr>
        <p:spPr/>
        <p:txBody>
          <a:bodyPr/>
          <a:lstStyle/>
          <a:p>
            <a:fld id="{31640669-3FD2-4B34-9A2D-584949EF09F8}" type="slidenum">
              <a:rPr lang="en-US" smtClean="0"/>
              <a:pPr/>
              <a:t>12</a:t>
            </a:fld>
            <a:endParaRPr lang="en-US" dirty="0"/>
          </a:p>
        </p:txBody>
      </p:sp>
      <p:pic>
        <p:nvPicPr>
          <p:cNvPr id="7" name="Picture 2">
            <a:extLst>
              <a:ext uri="{FF2B5EF4-FFF2-40B4-BE49-F238E27FC236}">
                <a16:creationId xmlns:a16="http://schemas.microsoft.com/office/drawing/2014/main" id="{2E5F459E-3A0C-4D5C-8438-082BCF9E2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095" y="5149516"/>
            <a:ext cx="8137101" cy="12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42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C26F-27BE-4239-9680-4753C0FE153E}"/>
              </a:ext>
            </a:extLst>
          </p:cNvPr>
          <p:cNvSpPr>
            <a:spLocks noGrp="1"/>
          </p:cNvSpPr>
          <p:nvPr>
            <p:ph type="title"/>
          </p:nvPr>
        </p:nvSpPr>
        <p:spPr/>
        <p:txBody>
          <a:bodyPr/>
          <a:lstStyle/>
          <a:p>
            <a:r>
              <a:rPr lang="en-US" dirty="0"/>
              <a:t>Knowledge Check</a:t>
            </a:r>
          </a:p>
        </p:txBody>
      </p:sp>
      <p:sp>
        <p:nvSpPr>
          <p:cNvPr id="6" name="Content Placeholder 5">
            <a:extLst>
              <a:ext uri="{FF2B5EF4-FFF2-40B4-BE49-F238E27FC236}">
                <a16:creationId xmlns:a16="http://schemas.microsoft.com/office/drawing/2014/main" id="{60212074-993E-4585-B98A-8DAE5E015050}"/>
              </a:ext>
            </a:extLst>
          </p:cNvPr>
          <p:cNvSpPr>
            <a:spLocks noGrp="1"/>
          </p:cNvSpPr>
          <p:nvPr>
            <p:ph idx="1"/>
          </p:nvPr>
        </p:nvSpPr>
        <p:spPr/>
        <p:txBody>
          <a:bodyPr/>
          <a:lstStyle/>
          <a:p>
            <a:r>
              <a:rPr lang="en-US" dirty="0"/>
              <a:t>The fiduciary’s accounting period is 02/25/2016 to 02/25/2017. </a:t>
            </a:r>
          </a:p>
          <a:p>
            <a:r>
              <a:rPr lang="en-US" dirty="0"/>
              <a:t>VA receives the accounting on 01/30/2017. </a:t>
            </a:r>
          </a:p>
          <a:p>
            <a:r>
              <a:rPr lang="en-US" dirty="0"/>
              <a:t>The approved accounting period is 02/25/2016 to 01/25/2017</a:t>
            </a:r>
          </a:p>
          <a:p>
            <a:pPr marL="0" indent="0" algn="ctr">
              <a:buNone/>
            </a:pPr>
            <a:endParaRPr lang="en-US" dirty="0"/>
          </a:p>
          <a:p>
            <a:pPr marL="0" indent="0" algn="ctr">
              <a:buNone/>
            </a:pPr>
            <a:r>
              <a:rPr lang="en-US" dirty="0"/>
              <a:t>What is the beginning date of the next accounting period? </a:t>
            </a:r>
          </a:p>
        </p:txBody>
      </p:sp>
      <p:sp>
        <p:nvSpPr>
          <p:cNvPr id="5" name="Slide Number Placeholder 4">
            <a:extLst>
              <a:ext uri="{FF2B5EF4-FFF2-40B4-BE49-F238E27FC236}">
                <a16:creationId xmlns:a16="http://schemas.microsoft.com/office/drawing/2014/main" id="{B6F0BBC0-286F-4282-91F2-2B06EB74D034}"/>
              </a:ext>
            </a:extLst>
          </p:cNvPr>
          <p:cNvSpPr>
            <a:spLocks noGrp="1"/>
          </p:cNvSpPr>
          <p:nvPr>
            <p:ph type="sldNum" sz="quarter" idx="12"/>
          </p:nvPr>
        </p:nvSpPr>
        <p:spPr/>
        <p:txBody>
          <a:bodyPr/>
          <a:lstStyle/>
          <a:p>
            <a:fld id="{31640669-3FD2-4B34-9A2D-584949EF09F8}" type="slidenum">
              <a:rPr lang="en-US" smtClean="0"/>
              <a:pPr/>
              <a:t>13</a:t>
            </a:fld>
            <a:endParaRPr lang="en-US" dirty="0"/>
          </a:p>
        </p:txBody>
      </p:sp>
    </p:spTree>
    <p:extLst>
      <p:ext uri="{BB962C8B-B14F-4D97-AF65-F5344CB8AC3E}">
        <p14:creationId xmlns:p14="http://schemas.microsoft.com/office/powerpoint/2010/main" val="322570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3035A8-E880-45A5-90CE-B1999BAB58E7}"/>
              </a:ext>
            </a:extLst>
          </p:cNvPr>
          <p:cNvSpPr>
            <a:spLocks noGrp="1"/>
          </p:cNvSpPr>
          <p:nvPr>
            <p:ph type="title"/>
          </p:nvPr>
        </p:nvSpPr>
        <p:spPr/>
        <p:txBody>
          <a:bodyPr>
            <a:normAutofit fontScale="90000"/>
          </a:bodyPr>
          <a:lstStyle/>
          <a:p>
            <a:r>
              <a:rPr lang="en-US" dirty="0"/>
              <a:t>Special Considerations for VA-Appointed </a:t>
            </a:r>
            <a:br>
              <a:rPr lang="en-US" dirty="0"/>
            </a:br>
            <a:r>
              <a:rPr lang="en-US" dirty="0"/>
              <a:t>Fiduciaries Who Are Also Court Appointed</a:t>
            </a:r>
          </a:p>
        </p:txBody>
      </p:sp>
      <p:sp>
        <p:nvSpPr>
          <p:cNvPr id="7" name="Content Placeholder 6">
            <a:extLst>
              <a:ext uri="{FF2B5EF4-FFF2-40B4-BE49-F238E27FC236}">
                <a16:creationId xmlns:a16="http://schemas.microsoft.com/office/drawing/2014/main" id="{9C683B94-C456-43CE-BD75-A1AD360B677B}"/>
              </a:ext>
            </a:extLst>
          </p:cNvPr>
          <p:cNvSpPr>
            <a:spLocks noGrp="1"/>
          </p:cNvSpPr>
          <p:nvPr>
            <p:ph idx="1"/>
          </p:nvPr>
        </p:nvSpPr>
        <p:spPr/>
        <p:txBody>
          <a:bodyPr/>
          <a:lstStyle/>
          <a:p>
            <a:r>
              <a:rPr lang="en-US" dirty="0"/>
              <a:t>Requirement to complete a VA accounting</a:t>
            </a:r>
          </a:p>
          <a:p>
            <a:r>
              <a:rPr lang="en-US" dirty="0"/>
              <a:t>Inability to verify a titling of the surety bond due to court limitations</a:t>
            </a:r>
          </a:p>
          <a:p>
            <a:r>
              <a:rPr lang="en-US" dirty="0"/>
              <a:t>Requirement to obtain court approved accounting documents</a:t>
            </a:r>
          </a:p>
        </p:txBody>
      </p:sp>
      <p:sp>
        <p:nvSpPr>
          <p:cNvPr id="5" name="Slide Number Placeholder 4">
            <a:extLst>
              <a:ext uri="{FF2B5EF4-FFF2-40B4-BE49-F238E27FC236}">
                <a16:creationId xmlns:a16="http://schemas.microsoft.com/office/drawing/2014/main" id="{D2D9B21C-F79E-4C25-B029-F4157FA5B4A6}"/>
              </a:ext>
            </a:extLst>
          </p:cNvPr>
          <p:cNvSpPr>
            <a:spLocks noGrp="1"/>
          </p:cNvSpPr>
          <p:nvPr>
            <p:ph type="sldNum" sz="quarter" idx="12"/>
          </p:nvPr>
        </p:nvSpPr>
        <p:spPr/>
        <p:txBody>
          <a:bodyPr/>
          <a:lstStyle/>
          <a:p>
            <a:fld id="{31640669-3FD2-4B34-9A2D-584949EF09F8}" type="slidenum">
              <a:rPr lang="en-US" smtClean="0"/>
              <a:pPr/>
              <a:t>14</a:t>
            </a:fld>
            <a:endParaRPr lang="en-US" dirty="0"/>
          </a:p>
        </p:txBody>
      </p:sp>
    </p:spTree>
    <p:extLst>
      <p:ext uri="{BB962C8B-B14F-4D97-AF65-F5344CB8AC3E}">
        <p14:creationId xmlns:p14="http://schemas.microsoft.com/office/powerpoint/2010/main" val="404024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ACAF58-F3E0-453D-A47D-66E22229C36C}"/>
              </a:ext>
            </a:extLst>
          </p:cNvPr>
          <p:cNvSpPr>
            <a:spLocks noGrp="1"/>
          </p:cNvSpPr>
          <p:nvPr>
            <p:ph type="title"/>
          </p:nvPr>
        </p:nvSpPr>
        <p:spPr/>
        <p:txBody>
          <a:bodyPr/>
          <a:lstStyle/>
          <a:p>
            <a:r>
              <a:rPr lang="en-US" dirty="0"/>
              <a:t>Accounting Disapproval</a:t>
            </a:r>
          </a:p>
        </p:txBody>
      </p:sp>
      <p:sp>
        <p:nvSpPr>
          <p:cNvPr id="7" name="Content Placeholder 6">
            <a:extLst>
              <a:ext uri="{FF2B5EF4-FFF2-40B4-BE49-F238E27FC236}">
                <a16:creationId xmlns:a16="http://schemas.microsoft.com/office/drawing/2014/main" id="{F034D032-ECEB-433A-A35B-47869BA04C8D}"/>
              </a:ext>
            </a:extLst>
          </p:cNvPr>
          <p:cNvSpPr>
            <a:spLocks noGrp="1"/>
          </p:cNvSpPr>
          <p:nvPr>
            <p:ph idx="1"/>
          </p:nvPr>
        </p:nvSpPr>
        <p:spPr/>
        <p:txBody>
          <a:bodyPr/>
          <a:lstStyle/>
          <a:p>
            <a:r>
              <a:rPr lang="en-US" dirty="0"/>
              <a:t>General reasons for accounting disapproval</a:t>
            </a:r>
          </a:p>
          <a:p>
            <a:r>
              <a:rPr lang="en-US" dirty="0"/>
              <a:t>Actions to complete when the fiduciary does not intend to submit their accounting as VA request</a:t>
            </a:r>
          </a:p>
          <a:p>
            <a:r>
              <a:rPr lang="en-US" dirty="0"/>
              <a:t>The accounting report is incomplete  </a:t>
            </a:r>
            <a:r>
              <a:rPr lang="en-US" b="1" dirty="0"/>
              <a:t>     </a:t>
            </a:r>
            <a:endParaRPr lang="en-US" dirty="0"/>
          </a:p>
        </p:txBody>
      </p:sp>
      <p:sp>
        <p:nvSpPr>
          <p:cNvPr id="5" name="Slide Number Placeholder 4">
            <a:extLst>
              <a:ext uri="{FF2B5EF4-FFF2-40B4-BE49-F238E27FC236}">
                <a16:creationId xmlns:a16="http://schemas.microsoft.com/office/drawing/2014/main" id="{22FB4FE7-3032-4B01-B18B-8AD860E6DB41}"/>
              </a:ext>
            </a:extLst>
          </p:cNvPr>
          <p:cNvSpPr>
            <a:spLocks noGrp="1"/>
          </p:cNvSpPr>
          <p:nvPr>
            <p:ph type="sldNum" sz="quarter" idx="12"/>
          </p:nvPr>
        </p:nvSpPr>
        <p:spPr/>
        <p:txBody>
          <a:bodyPr/>
          <a:lstStyle/>
          <a:p>
            <a:fld id="{31640669-3FD2-4B34-9A2D-584949EF09F8}" type="slidenum">
              <a:rPr lang="en-US" smtClean="0"/>
              <a:pPr/>
              <a:t>15</a:t>
            </a:fld>
            <a:endParaRPr lang="en-US" dirty="0"/>
          </a:p>
        </p:txBody>
      </p:sp>
    </p:spTree>
    <p:extLst>
      <p:ext uri="{BB962C8B-B14F-4D97-AF65-F5344CB8AC3E}">
        <p14:creationId xmlns:p14="http://schemas.microsoft.com/office/powerpoint/2010/main" val="3848305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30D8-9D8E-4878-BD42-898ACDBE1D73}"/>
              </a:ext>
            </a:extLst>
          </p:cNvPr>
          <p:cNvSpPr>
            <a:spLocks noGrp="1"/>
          </p:cNvSpPr>
          <p:nvPr>
            <p:ph type="title"/>
          </p:nvPr>
        </p:nvSpPr>
        <p:spPr/>
        <p:txBody>
          <a:bodyPr>
            <a:normAutofit fontScale="90000"/>
          </a:bodyPr>
          <a:lstStyle/>
          <a:p>
            <a:r>
              <a:rPr lang="en-US" dirty="0"/>
              <a:t>Accounting Actions After an </a:t>
            </a:r>
            <a:br>
              <a:rPr lang="en-US" dirty="0"/>
            </a:br>
            <a:r>
              <a:rPr lang="en-US" dirty="0"/>
              <a:t>Unscheduled Field Examination</a:t>
            </a:r>
          </a:p>
        </p:txBody>
      </p:sp>
      <p:sp>
        <p:nvSpPr>
          <p:cNvPr id="3" name="Content Placeholder 2">
            <a:extLst>
              <a:ext uri="{FF2B5EF4-FFF2-40B4-BE49-F238E27FC236}">
                <a16:creationId xmlns:a16="http://schemas.microsoft.com/office/drawing/2014/main" id="{917AB15D-C9D9-4481-B93C-76AA6823203A}"/>
              </a:ext>
            </a:extLst>
          </p:cNvPr>
          <p:cNvSpPr>
            <a:spLocks noGrp="1"/>
          </p:cNvSpPr>
          <p:nvPr>
            <p:ph idx="1"/>
          </p:nvPr>
        </p:nvSpPr>
        <p:spPr/>
        <p:txBody>
          <a:bodyPr/>
          <a:lstStyle/>
          <a:p>
            <a:r>
              <a:rPr lang="en-US" dirty="0"/>
              <a:t>Review accounting report</a:t>
            </a:r>
          </a:p>
          <a:p>
            <a:r>
              <a:rPr lang="en-US" dirty="0"/>
              <a:t>Determine if the accounting is approvable</a:t>
            </a:r>
          </a:p>
          <a:p>
            <a:r>
              <a:rPr lang="en-US" dirty="0"/>
              <a:t>Required actions when the accounting is not approvable</a:t>
            </a:r>
          </a:p>
          <a:p>
            <a:pPr lvl="1"/>
            <a:r>
              <a:rPr lang="en-US" dirty="0"/>
              <a:t>Establish a successor initial appointment work item and </a:t>
            </a:r>
          </a:p>
          <a:p>
            <a:pPr lvl="1"/>
            <a:r>
              <a:rPr lang="en-US" dirty="0"/>
              <a:t>Request cancellation of accounting work item </a:t>
            </a:r>
          </a:p>
          <a:p>
            <a:pPr lvl="1"/>
            <a:endParaRPr lang="en-US" dirty="0"/>
          </a:p>
        </p:txBody>
      </p:sp>
      <p:sp>
        <p:nvSpPr>
          <p:cNvPr id="4" name="Slide Number Placeholder 3">
            <a:extLst>
              <a:ext uri="{FF2B5EF4-FFF2-40B4-BE49-F238E27FC236}">
                <a16:creationId xmlns:a16="http://schemas.microsoft.com/office/drawing/2014/main" id="{9F697363-3319-4AEB-A6A1-68F4071659D3}"/>
              </a:ext>
            </a:extLst>
          </p:cNvPr>
          <p:cNvSpPr>
            <a:spLocks noGrp="1"/>
          </p:cNvSpPr>
          <p:nvPr>
            <p:ph type="sldNum" sz="quarter" idx="12"/>
          </p:nvPr>
        </p:nvSpPr>
        <p:spPr/>
        <p:txBody>
          <a:bodyPr/>
          <a:lstStyle/>
          <a:p>
            <a:fld id="{31640669-3FD2-4B34-9A2D-584949EF09F8}" type="slidenum">
              <a:rPr lang="en-US" smtClean="0"/>
              <a:pPr/>
              <a:t>16</a:t>
            </a:fld>
            <a:endParaRPr lang="en-US" dirty="0"/>
          </a:p>
        </p:txBody>
      </p:sp>
    </p:spTree>
    <p:extLst>
      <p:ext uri="{BB962C8B-B14F-4D97-AF65-F5344CB8AC3E}">
        <p14:creationId xmlns:p14="http://schemas.microsoft.com/office/powerpoint/2010/main" val="248175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rmAutofit/>
          </a:bodyPr>
          <a:lstStyle/>
          <a:p>
            <a:r>
              <a:rPr lang="en-US" dirty="0"/>
              <a:t>Poll Question</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17</a:t>
            </a:fld>
            <a:endParaRPr lang="en-US" dirty="0"/>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1981200" y="1600201"/>
            <a:ext cx="8229600" cy="1828800"/>
          </a:xfrm>
        </p:spPr>
        <p:txBody>
          <a:bodyPr>
            <a:normAutofit/>
          </a:bodyPr>
          <a:lstStyle/>
          <a:p>
            <a:endParaRPr lang="en-US" dirty="0"/>
          </a:p>
          <a:p>
            <a:pPr marL="0" indent="0">
              <a:buNone/>
            </a:pPr>
            <a:endParaRPr lang="en-US" dirty="0"/>
          </a:p>
        </p:txBody>
      </p:sp>
      <p:pic>
        <p:nvPicPr>
          <p:cNvPr id="3" name="Picture 2">
            <a:extLst>
              <a:ext uri="{FF2B5EF4-FFF2-40B4-BE49-F238E27FC236}">
                <a16:creationId xmlns:a16="http://schemas.microsoft.com/office/drawing/2014/main" id="{D06B686C-FEE7-4353-B34B-142A75167123}"/>
              </a:ext>
            </a:extLst>
          </p:cNvPr>
          <p:cNvPicPr>
            <a:picLocks noChangeAspect="1"/>
          </p:cNvPicPr>
          <p:nvPr/>
        </p:nvPicPr>
        <p:blipFill>
          <a:blip r:embed="rId3"/>
          <a:stretch>
            <a:fillRect/>
          </a:stretch>
        </p:blipFill>
        <p:spPr>
          <a:xfrm>
            <a:off x="4114800" y="3906239"/>
            <a:ext cx="1268078" cy="1054699"/>
          </a:xfrm>
          <a:prstGeom prst="rect">
            <a:avLst/>
          </a:prstGeom>
        </p:spPr>
      </p:pic>
      <p:pic>
        <p:nvPicPr>
          <p:cNvPr id="5" name="Picture 4">
            <a:extLst>
              <a:ext uri="{FF2B5EF4-FFF2-40B4-BE49-F238E27FC236}">
                <a16:creationId xmlns:a16="http://schemas.microsoft.com/office/drawing/2014/main" id="{DC946FD5-B93F-4D24-A5DA-16EB4A6B7051}"/>
              </a:ext>
            </a:extLst>
          </p:cNvPr>
          <p:cNvPicPr>
            <a:picLocks noChangeAspect="1"/>
          </p:cNvPicPr>
          <p:nvPr/>
        </p:nvPicPr>
        <p:blipFill>
          <a:blip r:embed="rId4"/>
          <a:stretch>
            <a:fillRect/>
          </a:stretch>
        </p:blipFill>
        <p:spPr>
          <a:xfrm>
            <a:off x="3886200" y="2639501"/>
            <a:ext cx="4035902" cy="2633700"/>
          </a:xfrm>
          <a:prstGeom prst="rect">
            <a:avLst/>
          </a:prstGeom>
        </p:spPr>
      </p:pic>
      <p:pic>
        <p:nvPicPr>
          <p:cNvPr id="7" name="Picture 6">
            <a:extLst>
              <a:ext uri="{FF2B5EF4-FFF2-40B4-BE49-F238E27FC236}">
                <a16:creationId xmlns:a16="http://schemas.microsoft.com/office/drawing/2014/main" id="{427FBE9F-FEBE-4B58-8F1E-589B273B2D38}"/>
              </a:ext>
            </a:extLst>
          </p:cNvPr>
          <p:cNvPicPr>
            <a:picLocks noChangeAspect="1"/>
          </p:cNvPicPr>
          <p:nvPr/>
        </p:nvPicPr>
        <p:blipFill>
          <a:blip r:embed="rId5"/>
          <a:stretch>
            <a:fillRect/>
          </a:stretch>
        </p:blipFill>
        <p:spPr>
          <a:xfrm>
            <a:off x="4187979" y="2971756"/>
            <a:ext cx="3432345" cy="1066892"/>
          </a:xfrm>
          <a:prstGeom prst="rect">
            <a:avLst/>
          </a:prstGeom>
        </p:spPr>
      </p:pic>
    </p:spTree>
    <p:extLst>
      <p:ext uri="{BB962C8B-B14F-4D97-AF65-F5344CB8AC3E}">
        <p14:creationId xmlns:p14="http://schemas.microsoft.com/office/powerpoint/2010/main" val="524772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1A96-6C5C-4796-B498-FEB562DE1BCC}"/>
              </a:ext>
            </a:extLst>
          </p:cNvPr>
          <p:cNvSpPr>
            <a:spLocks noGrp="1"/>
          </p:cNvSpPr>
          <p:nvPr>
            <p:ph type="title"/>
          </p:nvPr>
        </p:nvSpPr>
        <p:spPr/>
        <p:txBody>
          <a:bodyPr>
            <a:normAutofit fontScale="90000"/>
          </a:bodyPr>
          <a:lstStyle/>
          <a:p>
            <a:r>
              <a:rPr lang="en-US" dirty="0"/>
              <a:t>“Red Flags” and Suspension of Benefit Payments</a:t>
            </a:r>
          </a:p>
        </p:txBody>
      </p:sp>
      <p:sp>
        <p:nvSpPr>
          <p:cNvPr id="3" name="Content Placeholder 2">
            <a:extLst>
              <a:ext uri="{FF2B5EF4-FFF2-40B4-BE49-F238E27FC236}">
                <a16:creationId xmlns:a16="http://schemas.microsoft.com/office/drawing/2014/main" id="{4BCCC5CB-F379-469E-9F90-8F3CC18C633E}"/>
              </a:ext>
            </a:extLst>
          </p:cNvPr>
          <p:cNvSpPr>
            <a:spLocks noGrp="1"/>
          </p:cNvSpPr>
          <p:nvPr>
            <p:ph idx="1"/>
          </p:nvPr>
        </p:nvSpPr>
        <p:spPr/>
        <p:txBody>
          <a:bodyPr/>
          <a:lstStyle/>
          <a:p>
            <a:r>
              <a:rPr lang="en-US" dirty="0"/>
              <a:t>Evasive Fiduciaries </a:t>
            </a:r>
          </a:p>
          <a:p>
            <a:pPr lvl="1"/>
            <a:r>
              <a:rPr lang="en-US" dirty="0"/>
              <a:t>avoid answering direct questions regarding funds usage,</a:t>
            </a:r>
          </a:p>
          <a:p>
            <a:pPr lvl="1"/>
            <a:r>
              <a:rPr lang="en-US" dirty="0"/>
              <a:t>submit documents that fail to provide answers to VA’s inquiry,</a:t>
            </a:r>
          </a:p>
          <a:p>
            <a:pPr lvl="1"/>
            <a:r>
              <a:rPr lang="en-US" dirty="0"/>
              <a:t>documents for the same expense or deposits that show changes in information or </a:t>
            </a:r>
          </a:p>
          <a:p>
            <a:pPr lvl="1"/>
            <a:r>
              <a:rPr lang="en-US" dirty="0"/>
              <a:t>income or expense document submissions are suspicious</a:t>
            </a:r>
          </a:p>
          <a:p>
            <a:r>
              <a:rPr lang="en-US" dirty="0"/>
              <a:t>Suspension of benefit payments</a:t>
            </a:r>
          </a:p>
        </p:txBody>
      </p:sp>
      <p:sp>
        <p:nvSpPr>
          <p:cNvPr id="4" name="Slide Number Placeholder 3">
            <a:extLst>
              <a:ext uri="{FF2B5EF4-FFF2-40B4-BE49-F238E27FC236}">
                <a16:creationId xmlns:a16="http://schemas.microsoft.com/office/drawing/2014/main" id="{C85987C4-025C-4F80-BE77-E01B0870F7F8}"/>
              </a:ext>
            </a:extLst>
          </p:cNvPr>
          <p:cNvSpPr>
            <a:spLocks noGrp="1"/>
          </p:cNvSpPr>
          <p:nvPr>
            <p:ph type="sldNum" sz="quarter" idx="12"/>
          </p:nvPr>
        </p:nvSpPr>
        <p:spPr/>
        <p:txBody>
          <a:bodyPr/>
          <a:lstStyle/>
          <a:p>
            <a:fld id="{31640669-3FD2-4B34-9A2D-584949EF09F8}" type="slidenum">
              <a:rPr lang="en-US" smtClean="0"/>
              <a:pPr/>
              <a:t>18</a:t>
            </a:fld>
            <a:endParaRPr lang="en-US" dirty="0"/>
          </a:p>
        </p:txBody>
      </p:sp>
    </p:spTree>
    <p:extLst>
      <p:ext uri="{BB962C8B-B14F-4D97-AF65-F5344CB8AC3E}">
        <p14:creationId xmlns:p14="http://schemas.microsoft.com/office/powerpoint/2010/main" val="94321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3BD4-C245-42BA-A1FC-D6210112E71D}"/>
              </a:ext>
            </a:extLst>
          </p:cNvPr>
          <p:cNvSpPr>
            <a:spLocks noGrp="1"/>
          </p:cNvSpPr>
          <p:nvPr>
            <p:ph type="title"/>
          </p:nvPr>
        </p:nvSpPr>
        <p:spPr/>
        <p:txBody>
          <a:bodyPr/>
          <a:lstStyle/>
          <a:p>
            <a:r>
              <a:rPr lang="en-US" dirty="0"/>
              <a:t>General Guidance on Documenting Activities</a:t>
            </a:r>
          </a:p>
        </p:txBody>
      </p:sp>
      <p:sp>
        <p:nvSpPr>
          <p:cNvPr id="4" name="Content Placeholder 3">
            <a:extLst>
              <a:ext uri="{FF2B5EF4-FFF2-40B4-BE49-F238E27FC236}">
                <a16:creationId xmlns:a16="http://schemas.microsoft.com/office/drawing/2014/main" id="{A33CA867-B07B-4D80-A79E-42426CBFBBD0}"/>
              </a:ext>
            </a:extLst>
          </p:cNvPr>
          <p:cNvSpPr>
            <a:spLocks noGrp="1"/>
          </p:cNvSpPr>
          <p:nvPr>
            <p:ph idx="1"/>
          </p:nvPr>
        </p:nvSpPr>
        <p:spPr/>
        <p:txBody>
          <a:bodyPr/>
          <a:lstStyle/>
          <a:p>
            <a:pPr fontAlgn="t"/>
            <a:r>
              <a:rPr lang="en-US" dirty="0"/>
              <a:t>Documenting phone contact</a:t>
            </a:r>
          </a:p>
          <a:p>
            <a:pPr fontAlgn="t"/>
            <a:r>
              <a:rPr lang="en-US" dirty="0"/>
              <a:t>Documenting phone contact attempts</a:t>
            </a:r>
          </a:p>
          <a:p>
            <a:pPr fontAlgn="t"/>
            <a:r>
              <a:rPr lang="en-US" dirty="0"/>
              <a:t>All actions to secure an accounting must be documented by:</a:t>
            </a:r>
          </a:p>
          <a:p>
            <a:pPr lvl="1" fontAlgn="t"/>
            <a:r>
              <a:rPr lang="en-US" dirty="0"/>
              <a:t>placing a copy of the correspondence in the eFolder,</a:t>
            </a:r>
          </a:p>
          <a:p>
            <a:pPr lvl="1" fontAlgn="t"/>
            <a:r>
              <a:rPr lang="en-US" dirty="0"/>
              <a:t>updating the BFFS on the accounting work item Accounting Wizard as required and</a:t>
            </a:r>
          </a:p>
          <a:p>
            <a:pPr lvl="1" fontAlgn="t"/>
            <a:r>
              <a:rPr lang="en-US" dirty="0"/>
              <a:t>documenting activity completion utilizing appropriate tasks in BFFS</a:t>
            </a:r>
            <a:endParaRPr lang="en-US" dirty="0">
              <a:effectLst/>
            </a:endParaRPr>
          </a:p>
        </p:txBody>
      </p:sp>
      <p:sp>
        <p:nvSpPr>
          <p:cNvPr id="3" name="Slide Number Placeholder 2">
            <a:extLst>
              <a:ext uri="{FF2B5EF4-FFF2-40B4-BE49-F238E27FC236}">
                <a16:creationId xmlns:a16="http://schemas.microsoft.com/office/drawing/2014/main" id="{56D79B29-4592-45E8-BAFB-D568B4672D82}"/>
              </a:ext>
            </a:extLst>
          </p:cNvPr>
          <p:cNvSpPr>
            <a:spLocks noGrp="1"/>
          </p:cNvSpPr>
          <p:nvPr>
            <p:ph type="sldNum" sz="quarter" idx="12"/>
          </p:nvPr>
        </p:nvSpPr>
        <p:spPr/>
        <p:txBody>
          <a:bodyPr/>
          <a:lstStyle/>
          <a:p>
            <a:fld id="{31640669-3FD2-4B34-9A2D-584949EF09F8}" type="slidenum">
              <a:rPr lang="en-US" smtClean="0"/>
              <a:pPr/>
              <a:t>19</a:t>
            </a:fld>
            <a:endParaRPr lang="en-US" dirty="0"/>
          </a:p>
        </p:txBody>
      </p:sp>
    </p:spTree>
    <p:extLst>
      <p:ext uri="{BB962C8B-B14F-4D97-AF65-F5344CB8AC3E}">
        <p14:creationId xmlns:p14="http://schemas.microsoft.com/office/powerpoint/2010/main" val="1724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dirty="0"/>
              <a:t>38 C.F.R. Part 13, Fiduciary Activities</a:t>
            </a:r>
          </a:p>
          <a:p>
            <a:r>
              <a:rPr lang="en-US" dirty="0"/>
              <a:t>Fiduciary Program Manual (FPM), Chapter 3 </a:t>
            </a:r>
            <a:r>
              <a:rPr lang="en-US" i="1" dirty="0"/>
              <a:t>Account Audits</a:t>
            </a:r>
          </a:p>
          <a:p>
            <a:r>
              <a:rPr lang="en-US" dirty="0"/>
              <a:t>FPM 4.B</a:t>
            </a:r>
            <a:r>
              <a:rPr lang="en-US" i="1" dirty="0"/>
              <a:t>, General Administrative Record Keeping and Control </a:t>
            </a:r>
          </a:p>
          <a:p>
            <a:endParaRPr lang="en-US" i="1" dirty="0"/>
          </a:p>
          <a:p>
            <a:endParaRPr lang="en-US" i="1" dirty="0"/>
          </a:p>
          <a:p>
            <a:endParaRPr lang="en-US" b="1" dirty="0"/>
          </a:p>
          <a:p>
            <a:endParaRPr lang="en-US" b="1" dirty="0"/>
          </a:p>
          <a:p>
            <a:endParaRPr lang="en-US" b="1" dirty="0"/>
          </a:p>
          <a:p>
            <a:endParaRPr lang="en-US" dirty="0"/>
          </a:p>
          <a:p>
            <a:endParaRPr lang="en-US" dirty="0"/>
          </a:p>
          <a:p>
            <a:endParaRPr lang="en-US" dirty="0"/>
          </a:p>
          <a:p>
            <a:endParaRPr lang="en-US" dirty="0"/>
          </a:p>
          <a:p>
            <a:endParaRPr lang="en-US" dirty="0"/>
          </a:p>
          <a:p>
            <a:endParaRPr lang="en-US" b="1" dirty="0"/>
          </a:p>
          <a:p>
            <a:endParaRPr lang="en-US" dirty="0"/>
          </a:p>
          <a:p>
            <a:endParaRPr lang="en-US" dirty="0">
              <a:solidFill>
                <a:srgbClr val="FF0000"/>
              </a:solidFill>
            </a:endParaRPr>
          </a:p>
          <a:p>
            <a:endParaRPr lang="en-US" b="1"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2</a:t>
            </a:fld>
            <a:endParaRPr lang="en-US" dirty="0"/>
          </a:p>
        </p:txBody>
      </p:sp>
    </p:spTree>
    <p:extLst>
      <p:ext uri="{BB962C8B-B14F-4D97-AF65-F5344CB8AC3E}">
        <p14:creationId xmlns:p14="http://schemas.microsoft.com/office/powerpoint/2010/main" val="39793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rmAutofit/>
          </a:bodyPr>
          <a:lstStyle/>
          <a:p>
            <a:r>
              <a:rPr lang="en-US" dirty="0"/>
              <a:t>Poll Question</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20</a:t>
            </a:fld>
            <a:endParaRPr lang="en-US" dirty="0"/>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1981200" y="1600201"/>
            <a:ext cx="8229600" cy="1828800"/>
          </a:xfrm>
        </p:spPr>
        <p:txBody>
          <a:bodyPr>
            <a:normAutofit/>
          </a:bodyPr>
          <a:lstStyle/>
          <a:p>
            <a:endParaRPr lang="en-US" dirty="0"/>
          </a:p>
          <a:p>
            <a:pPr marL="0" indent="0">
              <a:buNone/>
            </a:pPr>
            <a:endParaRPr lang="en-US" dirty="0"/>
          </a:p>
        </p:txBody>
      </p:sp>
      <p:pic>
        <p:nvPicPr>
          <p:cNvPr id="3" name="Picture 2">
            <a:extLst>
              <a:ext uri="{FF2B5EF4-FFF2-40B4-BE49-F238E27FC236}">
                <a16:creationId xmlns:a16="http://schemas.microsoft.com/office/drawing/2014/main" id="{D06B686C-FEE7-4353-B34B-142A75167123}"/>
              </a:ext>
            </a:extLst>
          </p:cNvPr>
          <p:cNvPicPr>
            <a:picLocks noChangeAspect="1"/>
          </p:cNvPicPr>
          <p:nvPr/>
        </p:nvPicPr>
        <p:blipFill>
          <a:blip r:embed="rId3"/>
          <a:stretch>
            <a:fillRect/>
          </a:stretch>
        </p:blipFill>
        <p:spPr>
          <a:xfrm>
            <a:off x="4114800" y="3906239"/>
            <a:ext cx="1268078" cy="1054699"/>
          </a:xfrm>
          <a:prstGeom prst="rect">
            <a:avLst/>
          </a:prstGeom>
        </p:spPr>
      </p:pic>
      <p:pic>
        <p:nvPicPr>
          <p:cNvPr id="5" name="Picture 4">
            <a:extLst>
              <a:ext uri="{FF2B5EF4-FFF2-40B4-BE49-F238E27FC236}">
                <a16:creationId xmlns:a16="http://schemas.microsoft.com/office/drawing/2014/main" id="{DC946FD5-B93F-4D24-A5DA-16EB4A6B7051}"/>
              </a:ext>
            </a:extLst>
          </p:cNvPr>
          <p:cNvPicPr>
            <a:picLocks noChangeAspect="1"/>
          </p:cNvPicPr>
          <p:nvPr/>
        </p:nvPicPr>
        <p:blipFill>
          <a:blip r:embed="rId4"/>
          <a:stretch>
            <a:fillRect/>
          </a:stretch>
        </p:blipFill>
        <p:spPr>
          <a:xfrm>
            <a:off x="3886200" y="2639501"/>
            <a:ext cx="4035902" cy="2633700"/>
          </a:xfrm>
          <a:prstGeom prst="rect">
            <a:avLst/>
          </a:prstGeom>
        </p:spPr>
      </p:pic>
      <p:pic>
        <p:nvPicPr>
          <p:cNvPr id="7" name="Picture 6">
            <a:extLst>
              <a:ext uri="{FF2B5EF4-FFF2-40B4-BE49-F238E27FC236}">
                <a16:creationId xmlns:a16="http://schemas.microsoft.com/office/drawing/2014/main" id="{427FBE9F-FEBE-4B58-8F1E-589B273B2D38}"/>
              </a:ext>
            </a:extLst>
          </p:cNvPr>
          <p:cNvPicPr>
            <a:picLocks noChangeAspect="1"/>
          </p:cNvPicPr>
          <p:nvPr/>
        </p:nvPicPr>
        <p:blipFill>
          <a:blip r:embed="rId5"/>
          <a:stretch>
            <a:fillRect/>
          </a:stretch>
        </p:blipFill>
        <p:spPr>
          <a:xfrm>
            <a:off x="4187979" y="2971756"/>
            <a:ext cx="3432345" cy="1066892"/>
          </a:xfrm>
          <a:prstGeom prst="rect">
            <a:avLst/>
          </a:prstGeom>
        </p:spPr>
      </p:pic>
    </p:spTree>
    <p:extLst>
      <p:ext uri="{BB962C8B-B14F-4D97-AF65-F5344CB8AC3E}">
        <p14:creationId xmlns:p14="http://schemas.microsoft.com/office/powerpoint/2010/main" val="333222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EC3801-5EBE-4478-B179-E31604E02700}"/>
              </a:ext>
            </a:extLst>
          </p:cNvPr>
          <p:cNvSpPr>
            <a:spLocks noGrp="1"/>
          </p:cNvSpPr>
          <p:nvPr>
            <p:ph type="title"/>
          </p:nvPr>
        </p:nvSpPr>
        <p:spPr/>
        <p:txBody>
          <a:bodyPr>
            <a:normAutofit/>
          </a:bodyPr>
          <a:lstStyle/>
          <a:p>
            <a:r>
              <a:rPr lang="en-US" dirty="0"/>
              <a:t>High-Level Overview of the Accounting Process</a:t>
            </a:r>
          </a:p>
        </p:txBody>
      </p:sp>
      <p:sp>
        <p:nvSpPr>
          <p:cNvPr id="2" name="Content Placeholder 1">
            <a:extLst>
              <a:ext uri="{FF2B5EF4-FFF2-40B4-BE49-F238E27FC236}">
                <a16:creationId xmlns:a16="http://schemas.microsoft.com/office/drawing/2014/main" id="{0D7C964E-DDCA-4307-A683-6AC3319E2058}"/>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p:txBody>
      </p:sp>
      <p:sp>
        <p:nvSpPr>
          <p:cNvPr id="3" name="Slide Number Placeholder 2">
            <a:extLst>
              <a:ext uri="{FF2B5EF4-FFF2-40B4-BE49-F238E27FC236}">
                <a16:creationId xmlns:a16="http://schemas.microsoft.com/office/drawing/2014/main" id="{9BDF8CD9-3DC6-484B-B759-99F94300D82C}"/>
              </a:ext>
            </a:extLst>
          </p:cNvPr>
          <p:cNvSpPr>
            <a:spLocks noGrp="1"/>
          </p:cNvSpPr>
          <p:nvPr>
            <p:ph type="sldNum" sz="quarter" idx="12"/>
          </p:nvPr>
        </p:nvSpPr>
        <p:spPr/>
        <p:txBody>
          <a:bodyPr/>
          <a:lstStyle/>
          <a:p>
            <a:fld id="{D8819E97-E684-4599-9F1D-1BFC254F179B}" type="slidenum">
              <a:rPr lang="en-US" smtClean="0"/>
              <a:t>21</a:t>
            </a:fld>
            <a:endParaRPr lang="en-US" dirty="0"/>
          </a:p>
        </p:txBody>
      </p:sp>
      <p:pic>
        <p:nvPicPr>
          <p:cNvPr id="6" name="Graphic 5" descr="Open folder image. Select Ctrl + Click on the image to open the document.">
            <a:hlinkClick r:id="rId3" action="ppaction://hlinkfile"/>
            <a:extLst>
              <a:ext uri="{FF2B5EF4-FFF2-40B4-BE49-F238E27FC236}">
                <a16:creationId xmlns:a16="http://schemas.microsoft.com/office/drawing/2014/main" id="{D0CF3A79-D5BD-4EC4-B349-A1B38E9CEE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7670" y="1650670"/>
            <a:ext cx="2890652" cy="2890652"/>
          </a:xfrm>
          <a:prstGeom prst="rect">
            <a:avLst/>
          </a:prstGeom>
        </p:spPr>
      </p:pic>
      <p:sp>
        <p:nvSpPr>
          <p:cNvPr id="13" name="TextBox 12">
            <a:extLst>
              <a:ext uri="{FF2B5EF4-FFF2-40B4-BE49-F238E27FC236}">
                <a16:creationId xmlns:a16="http://schemas.microsoft.com/office/drawing/2014/main" id="{09F42A19-5025-44E5-8123-AD8736130CA5}"/>
              </a:ext>
            </a:extLst>
          </p:cNvPr>
          <p:cNvSpPr txBox="1"/>
          <p:nvPr/>
        </p:nvSpPr>
        <p:spPr>
          <a:xfrm>
            <a:off x="3627620" y="5141626"/>
            <a:ext cx="4542019" cy="369332"/>
          </a:xfrm>
          <a:prstGeom prst="rect">
            <a:avLst/>
          </a:prstGeom>
          <a:noFill/>
        </p:spPr>
        <p:txBody>
          <a:bodyPr wrap="square" rtlCol="0">
            <a:spAutoFit/>
          </a:bodyPr>
          <a:lstStyle/>
          <a:p>
            <a:pPr algn="ctr"/>
            <a:endParaRPr lang="en-US" dirty="0"/>
          </a:p>
        </p:txBody>
      </p:sp>
    </p:spTree>
    <p:extLst>
      <p:ext uri="{BB962C8B-B14F-4D97-AF65-F5344CB8AC3E}">
        <p14:creationId xmlns:p14="http://schemas.microsoft.com/office/powerpoint/2010/main" val="4178374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descr="Image of a man sitting on a large question mark" title="Image of a man sitting on a large question mark"/>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285615" y="1692275"/>
            <a:ext cx="3620770"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1640669-3FD2-4B34-9A2D-584949EF09F8}"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3440589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77DFB-0856-4D90-889C-2200B55B3B45}"/>
              </a:ext>
            </a:extLst>
          </p:cNvPr>
          <p:cNvSpPr>
            <a:spLocks noGrp="1"/>
          </p:cNvSpPr>
          <p:nvPr>
            <p:ph type="title"/>
          </p:nvPr>
        </p:nvSpPr>
        <p:spPr/>
        <p:txBody>
          <a:bodyPr>
            <a:normAutofit/>
          </a:bodyPr>
          <a:lstStyle/>
          <a:p>
            <a:r>
              <a:rPr lang="en-US" dirty="0"/>
              <a:t>Objectives</a:t>
            </a:r>
          </a:p>
        </p:txBody>
      </p:sp>
      <p:sp>
        <p:nvSpPr>
          <p:cNvPr id="2" name="Content Placeholder 1">
            <a:extLst>
              <a:ext uri="{FF2B5EF4-FFF2-40B4-BE49-F238E27FC236}">
                <a16:creationId xmlns:a16="http://schemas.microsoft.com/office/drawing/2014/main" id="{D12023F8-9DD7-48AD-87DD-F6FAB833602A}"/>
              </a:ext>
            </a:extLst>
          </p:cNvPr>
          <p:cNvSpPr>
            <a:spLocks noGrp="1"/>
          </p:cNvSpPr>
          <p:nvPr>
            <p:ph idx="1"/>
          </p:nvPr>
        </p:nvSpPr>
        <p:spPr/>
        <p:txBody>
          <a:bodyPr>
            <a:normAutofit/>
          </a:bodyPr>
          <a:lstStyle/>
          <a:p>
            <a:pPr marL="0" indent="0">
              <a:buNone/>
            </a:pPr>
            <a:endParaRPr lang="en-US" sz="2400" dirty="0"/>
          </a:p>
          <a:p>
            <a:endParaRPr lang="en-US" dirty="0"/>
          </a:p>
          <a:p>
            <a:endParaRPr lang="en-US" dirty="0"/>
          </a:p>
        </p:txBody>
      </p:sp>
      <p:sp>
        <p:nvSpPr>
          <p:cNvPr id="3" name="Slide Number Placeholder 2">
            <a:extLst>
              <a:ext uri="{FF2B5EF4-FFF2-40B4-BE49-F238E27FC236}">
                <a16:creationId xmlns:a16="http://schemas.microsoft.com/office/drawing/2014/main" id="{6A29798B-56EE-4E0C-8A5C-06734FCC69D8}"/>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5" name="Rectangle 4">
            <a:extLst>
              <a:ext uri="{FF2B5EF4-FFF2-40B4-BE49-F238E27FC236}">
                <a16:creationId xmlns:a16="http://schemas.microsoft.com/office/drawing/2014/main" id="{BCF5F868-026E-44FF-B8EE-D561FD96C5BE}"/>
              </a:ext>
            </a:extLst>
          </p:cNvPr>
          <p:cNvSpPr/>
          <p:nvPr/>
        </p:nvSpPr>
        <p:spPr>
          <a:xfrm>
            <a:off x="478971" y="838201"/>
            <a:ext cx="10842172" cy="1015663"/>
          </a:xfrm>
          <a:prstGeom prst="rect">
            <a:avLst/>
          </a:prstGeom>
        </p:spPr>
        <p:txBody>
          <a:bodyPr wrap="square">
            <a:spAutoFit/>
          </a:bodyPr>
          <a:lstStyle/>
          <a:p>
            <a:endParaRPr lang="en-US" sz="2000" dirty="0"/>
          </a:p>
          <a:p>
            <a:endParaRPr lang="en-US" sz="2000" b="1" dirty="0"/>
          </a:p>
          <a:p>
            <a:pPr marL="342900" indent="-342900">
              <a:buFont typeface="Arial" panose="020B0604020202020204" pitchFamily="34" charset="0"/>
              <a:buChar char="•"/>
            </a:pPr>
            <a:endParaRPr lang="en-US" sz="2000" dirty="0"/>
          </a:p>
        </p:txBody>
      </p:sp>
      <p:sp>
        <p:nvSpPr>
          <p:cNvPr id="6" name="Content Placeholder 2">
            <a:extLst>
              <a:ext uri="{FF2B5EF4-FFF2-40B4-BE49-F238E27FC236}">
                <a16:creationId xmlns:a16="http://schemas.microsoft.com/office/drawing/2014/main" id="{6D6A3783-EEB1-45DA-9B74-FEE8A1B57707}"/>
              </a:ext>
            </a:extLst>
          </p:cNvPr>
          <p:cNvSpPr txBox="1">
            <a:spLocks/>
          </p:cNvSpPr>
          <p:nvPr/>
        </p:nvSpPr>
        <p:spPr>
          <a:xfrm>
            <a:off x="609600" y="1272382"/>
            <a:ext cx="11201400"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5000"/>
              </a:lnSpc>
              <a:spcBef>
                <a:spcPts val="0"/>
              </a:spcBef>
              <a:buFont typeface="Symbol"/>
              <a:buChar char=""/>
            </a:pPr>
            <a:r>
              <a:rPr lang="en-US" sz="2400" dirty="0">
                <a:ea typeface="Times New Roman"/>
                <a:cs typeface="Times New Roman"/>
              </a:rPr>
              <a:t>Review general information regarding accountings requirements</a:t>
            </a:r>
          </a:p>
          <a:p>
            <a:pPr>
              <a:lnSpc>
                <a:spcPct val="115000"/>
              </a:lnSpc>
              <a:spcBef>
                <a:spcPts val="0"/>
              </a:spcBef>
              <a:buFont typeface="Symbol"/>
              <a:buChar char=""/>
            </a:pPr>
            <a:r>
              <a:rPr lang="en-US" sz="2400" dirty="0">
                <a:ea typeface="Times New Roman"/>
                <a:cs typeface="Times New Roman"/>
              </a:rPr>
              <a:t>Explain the accounting solicitation process and handling accounting mail</a:t>
            </a:r>
          </a:p>
          <a:p>
            <a:pPr>
              <a:lnSpc>
                <a:spcPct val="115000"/>
              </a:lnSpc>
              <a:spcBef>
                <a:spcPts val="0"/>
              </a:spcBef>
              <a:buFont typeface="Symbol"/>
              <a:buChar char=""/>
            </a:pPr>
            <a:r>
              <a:rPr lang="en-US" sz="2400" dirty="0">
                <a:ea typeface="Times New Roman"/>
                <a:cs typeface="Times New Roman"/>
              </a:rPr>
              <a:t>Discuss accounting form submission review</a:t>
            </a:r>
          </a:p>
          <a:p>
            <a:pPr>
              <a:lnSpc>
                <a:spcPct val="115000"/>
              </a:lnSpc>
              <a:spcBef>
                <a:spcPts val="0"/>
              </a:spcBef>
              <a:buFont typeface="Symbol"/>
              <a:buChar char=""/>
            </a:pPr>
            <a:r>
              <a:rPr lang="en-US" sz="2400" dirty="0">
                <a:ea typeface="Times New Roman"/>
                <a:cs typeface="Times New Roman"/>
              </a:rPr>
              <a:t>Identify important accounting dates</a:t>
            </a:r>
          </a:p>
          <a:p>
            <a:pPr>
              <a:lnSpc>
                <a:spcPct val="115000"/>
              </a:lnSpc>
              <a:spcBef>
                <a:spcPts val="0"/>
              </a:spcBef>
              <a:buFont typeface="Symbol"/>
              <a:buChar char=""/>
            </a:pPr>
            <a:r>
              <a:rPr lang="en-US" sz="2400" dirty="0">
                <a:ea typeface="Times New Roman"/>
                <a:cs typeface="Times New Roman"/>
              </a:rPr>
              <a:t>Describe procedures for verifying income and expenses</a:t>
            </a:r>
          </a:p>
          <a:p>
            <a:pPr>
              <a:lnSpc>
                <a:spcPct val="115000"/>
              </a:lnSpc>
              <a:spcBef>
                <a:spcPts val="0"/>
              </a:spcBef>
              <a:buFont typeface="Symbol"/>
              <a:buChar char=""/>
            </a:pPr>
            <a:r>
              <a:rPr lang="en-US" sz="2400" dirty="0">
                <a:ea typeface="Times New Roman"/>
                <a:cs typeface="Times New Roman"/>
              </a:rPr>
              <a:t>Discuss bonding issues relating VA Fiduciary’s who are also court appointed</a:t>
            </a:r>
          </a:p>
          <a:p>
            <a:pPr>
              <a:lnSpc>
                <a:spcPct val="115000"/>
              </a:lnSpc>
              <a:spcBef>
                <a:spcPts val="0"/>
              </a:spcBef>
              <a:buFont typeface="Symbol"/>
              <a:buChar char=""/>
            </a:pPr>
            <a:r>
              <a:rPr lang="en-US" sz="2400" dirty="0">
                <a:ea typeface="Times New Roman"/>
                <a:cs typeface="Times New Roman"/>
              </a:rPr>
              <a:t>Review “Red Flags” of misuse</a:t>
            </a:r>
          </a:p>
          <a:p>
            <a:pPr>
              <a:lnSpc>
                <a:spcPct val="115000"/>
              </a:lnSpc>
              <a:spcBef>
                <a:spcPts val="0"/>
              </a:spcBef>
              <a:buFont typeface="Symbol"/>
              <a:buChar char=""/>
            </a:pPr>
            <a:r>
              <a:rPr lang="en-US" sz="2400" dirty="0">
                <a:ea typeface="Times New Roman"/>
                <a:cs typeface="Times New Roman"/>
              </a:rPr>
              <a:t>Understand the process of resolving accounting work items when an approvable accounting is unavailable</a:t>
            </a:r>
          </a:p>
        </p:txBody>
      </p:sp>
    </p:spTree>
    <p:extLst>
      <p:ext uri="{BB962C8B-B14F-4D97-AF65-F5344CB8AC3E}">
        <p14:creationId xmlns:p14="http://schemas.microsoft.com/office/powerpoint/2010/main" val="27044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7CA5-20C2-41E3-9C3E-D1D565B6E587}"/>
              </a:ext>
            </a:extLst>
          </p:cNvPr>
          <p:cNvSpPr>
            <a:spLocks noGrp="1"/>
          </p:cNvSpPr>
          <p:nvPr>
            <p:ph type="title"/>
          </p:nvPr>
        </p:nvSpPr>
        <p:spPr/>
        <p:txBody>
          <a:bodyPr>
            <a:normAutofit fontScale="90000"/>
          </a:bodyPr>
          <a:lstStyle/>
          <a:p>
            <a:br>
              <a:rPr lang="en-US" dirty="0"/>
            </a:br>
            <a:r>
              <a:rPr lang="en-US" dirty="0"/>
              <a:t>General Accounting Audit Information</a:t>
            </a:r>
          </a:p>
        </p:txBody>
      </p:sp>
      <p:sp>
        <p:nvSpPr>
          <p:cNvPr id="3" name="Content Placeholder 2">
            <a:extLst>
              <a:ext uri="{FF2B5EF4-FFF2-40B4-BE49-F238E27FC236}">
                <a16:creationId xmlns:a16="http://schemas.microsoft.com/office/drawing/2014/main" id="{BA7808B3-F367-4C8D-A126-F6B7085C5E1D}"/>
              </a:ext>
            </a:extLst>
          </p:cNvPr>
          <p:cNvSpPr>
            <a:spLocks noGrp="1"/>
          </p:cNvSpPr>
          <p:nvPr>
            <p:ph idx="1"/>
          </p:nvPr>
        </p:nvSpPr>
        <p:spPr/>
        <p:txBody>
          <a:bodyPr/>
          <a:lstStyle/>
          <a:p>
            <a:r>
              <a:rPr lang="en-US" dirty="0"/>
              <a:t>When an accounting is required</a:t>
            </a:r>
          </a:p>
          <a:p>
            <a:r>
              <a:rPr lang="en-US" dirty="0"/>
              <a:t>Requirement to audit accountings</a:t>
            </a:r>
          </a:p>
          <a:p>
            <a:r>
              <a:rPr lang="en-US" dirty="0"/>
              <a:t>Accounting period dates</a:t>
            </a:r>
          </a:p>
          <a:p>
            <a:r>
              <a:rPr lang="en-US" dirty="0"/>
              <a:t>Importance of performing a complete review upon receipt of the accounting report</a:t>
            </a:r>
          </a:p>
          <a:p>
            <a:pPr lvl="1"/>
            <a:r>
              <a:rPr lang="en-US" dirty="0"/>
              <a:t>When an accounting is ready for audit</a:t>
            </a:r>
          </a:p>
          <a:p>
            <a:pPr lvl="1"/>
            <a:r>
              <a:rPr lang="en-US" dirty="0"/>
              <a:t>Identifying all items for audit completion</a:t>
            </a:r>
          </a:p>
          <a:p>
            <a:pPr lvl="1"/>
            <a:endParaRPr lang="en-US" dirty="0"/>
          </a:p>
          <a:p>
            <a:endParaRPr lang="en-US" dirty="0"/>
          </a:p>
        </p:txBody>
      </p:sp>
      <p:sp>
        <p:nvSpPr>
          <p:cNvPr id="4" name="Slide Number Placeholder 3">
            <a:extLst>
              <a:ext uri="{FF2B5EF4-FFF2-40B4-BE49-F238E27FC236}">
                <a16:creationId xmlns:a16="http://schemas.microsoft.com/office/drawing/2014/main" id="{B8F27A88-650E-4F3B-950B-88FE47DC1DF8}"/>
              </a:ext>
            </a:extLst>
          </p:cNvPr>
          <p:cNvSpPr>
            <a:spLocks noGrp="1"/>
          </p:cNvSpPr>
          <p:nvPr>
            <p:ph type="sldNum" sz="quarter" idx="12"/>
          </p:nvPr>
        </p:nvSpPr>
        <p:spPr/>
        <p:txBody>
          <a:bodyPr/>
          <a:lstStyle/>
          <a:p>
            <a:fld id="{31640669-3FD2-4B34-9A2D-584949EF09F8}" type="slidenum">
              <a:rPr lang="en-US" smtClean="0"/>
              <a:pPr/>
              <a:t>4</a:t>
            </a:fld>
            <a:endParaRPr lang="en-US" dirty="0"/>
          </a:p>
        </p:txBody>
      </p:sp>
    </p:spTree>
    <p:extLst>
      <p:ext uri="{BB962C8B-B14F-4D97-AF65-F5344CB8AC3E}">
        <p14:creationId xmlns:p14="http://schemas.microsoft.com/office/powerpoint/2010/main" val="29226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Solicitation</a:t>
            </a:r>
          </a:p>
        </p:txBody>
      </p:sp>
      <p:sp>
        <p:nvSpPr>
          <p:cNvPr id="9" name="Content Placeholder 8"/>
          <p:cNvSpPr>
            <a:spLocks noGrp="1"/>
          </p:cNvSpPr>
          <p:nvPr>
            <p:ph sz="half" idx="1"/>
          </p:nvPr>
        </p:nvSpPr>
        <p:spPr/>
        <p:txBody>
          <a:bodyPr/>
          <a:lstStyle/>
          <a:p>
            <a:r>
              <a:rPr lang="en-US" dirty="0"/>
              <a:t>Notification letters</a:t>
            </a:r>
          </a:p>
          <a:p>
            <a:r>
              <a:rPr lang="en-US" dirty="0"/>
              <a:t>Phone calls</a:t>
            </a:r>
          </a:p>
          <a:p>
            <a:r>
              <a:rPr lang="en-US" dirty="0"/>
              <a:t>Handling mail</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5</a:t>
            </a:fld>
            <a:endParaRPr lang="en-US" dirty="0"/>
          </a:p>
        </p:txBody>
      </p:sp>
      <p:pic>
        <p:nvPicPr>
          <p:cNvPr id="22" name="Content Placeholder 21">
            <a:extLst>
              <a:ext uri="{FF2B5EF4-FFF2-40B4-BE49-F238E27FC236}">
                <a16:creationId xmlns:a16="http://schemas.microsoft.com/office/drawing/2014/main" id="{B65E0464-DDAE-4614-B96C-712604BBDFD7}"/>
              </a:ext>
            </a:extLst>
          </p:cNvPr>
          <p:cNvPicPr>
            <a:picLocks noGrp="1" noChangeAspect="1"/>
          </p:cNvPicPr>
          <p:nvPr>
            <p:ph sz="half" idx="2"/>
          </p:nvPr>
        </p:nvPicPr>
        <p:blipFill>
          <a:blip r:embed="rId3"/>
          <a:stretch>
            <a:fillRect/>
          </a:stretch>
        </p:blipFill>
        <p:spPr>
          <a:xfrm>
            <a:off x="6197602" y="1275347"/>
            <a:ext cx="5293895" cy="5217528"/>
          </a:xfrm>
          <a:prstGeom prst="rect">
            <a:avLst/>
          </a:prstGeom>
        </p:spPr>
      </p:pic>
    </p:spTree>
    <p:extLst>
      <p:ext uri="{BB962C8B-B14F-4D97-AF65-F5344CB8AC3E}">
        <p14:creationId xmlns:p14="http://schemas.microsoft.com/office/powerpoint/2010/main" val="212320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CF2C42-FCC0-4480-B50F-4D1C3B696FF6}"/>
              </a:ext>
            </a:extLst>
          </p:cNvPr>
          <p:cNvSpPr>
            <a:spLocks noGrp="1"/>
          </p:cNvSpPr>
          <p:nvPr>
            <p:ph type="title"/>
          </p:nvPr>
        </p:nvSpPr>
        <p:spPr/>
        <p:txBody>
          <a:bodyPr/>
          <a:lstStyle/>
          <a:p>
            <a:r>
              <a:rPr lang="en-US" dirty="0"/>
              <a:t>Handling Returned Accounting Mail</a:t>
            </a:r>
          </a:p>
        </p:txBody>
      </p:sp>
      <p:sp>
        <p:nvSpPr>
          <p:cNvPr id="7" name="Content Placeholder 6">
            <a:extLst>
              <a:ext uri="{FF2B5EF4-FFF2-40B4-BE49-F238E27FC236}">
                <a16:creationId xmlns:a16="http://schemas.microsoft.com/office/drawing/2014/main" id="{A11A8C85-4A8B-4D19-92DB-48DC167F8F2B}"/>
              </a:ext>
            </a:extLst>
          </p:cNvPr>
          <p:cNvSpPr>
            <a:spLocks noGrp="1"/>
          </p:cNvSpPr>
          <p:nvPr>
            <p:ph idx="1"/>
          </p:nvPr>
        </p:nvSpPr>
        <p:spPr/>
        <p:txBody>
          <a:bodyPr/>
          <a:lstStyle/>
          <a:p>
            <a:r>
              <a:rPr lang="en-US" dirty="0"/>
              <a:t>Importance of swift action</a:t>
            </a:r>
          </a:p>
          <a:p>
            <a:r>
              <a:rPr lang="en-US" dirty="0"/>
              <a:t>Locating the new address</a:t>
            </a:r>
          </a:p>
          <a:p>
            <a:pPr lvl="1"/>
            <a:r>
              <a:rPr lang="en-US" dirty="0"/>
              <a:t>Returned mail label</a:t>
            </a:r>
          </a:p>
          <a:p>
            <a:pPr lvl="1"/>
            <a:r>
              <a:rPr lang="en-US" dirty="0"/>
              <a:t>Phone calls </a:t>
            </a:r>
          </a:p>
          <a:p>
            <a:pPr lvl="1"/>
            <a:r>
              <a:rPr lang="en-US" dirty="0"/>
              <a:t>Unscheduled field examination requests</a:t>
            </a:r>
          </a:p>
          <a:p>
            <a:pPr marL="514350" indent="-457200"/>
            <a:r>
              <a:rPr lang="en-US" dirty="0"/>
              <a:t>Accounting Work Item Status</a:t>
            </a:r>
          </a:p>
          <a:p>
            <a:pPr marL="514350" indent="-457200"/>
            <a:r>
              <a:rPr lang="en-US" dirty="0"/>
              <a:t>Suspending Benefits</a:t>
            </a:r>
          </a:p>
          <a:p>
            <a:endParaRPr lang="en-US" dirty="0"/>
          </a:p>
          <a:p>
            <a:endParaRPr lang="en-US" dirty="0"/>
          </a:p>
        </p:txBody>
      </p:sp>
      <p:sp>
        <p:nvSpPr>
          <p:cNvPr id="5" name="Slide Number Placeholder 4">
            <a:extLst>
              <a:ext uri="{FF2B5EF4-FFF2-40B4-BE49-F238E27FC236}">
                <a16:creationId xmlns:a16="http://schemas.microsoft.com/office/drawing/2014/main" id="{4C0C4068-9558-4CF0-A8A0-34E9CBCCBDA3}"/>
              </a:ext>
            </a:extLst>
          </p:cNvPr>
          <p:cNvSpPr>
            <a:spLocks noGrp="1"/>
          </p:cNvSpPr>
          <p:nvPr>
            <p:ph type="sldNum" sz="quarter" idx="12"/>
          </p:nvPr>
        </p:nvSpPr>
        <p:spPr/>
        <p:txBody>
          <a:bodyPr/>
          <a:lstStyle/>
          <a:p>
            <a:fld id="{31640669-3FD2-4B34-9A2D-584949EF09F8}" type="slidenum">
              <a:rPr lang="en-US" smtClean="0"/>
              <a:pPr/>
              <a:t>6</a:t>
            </a:fld>
            <a:endParaRPr lang="en-US" dirty="0"/>
          </a:p>
        </p:txBody>
      </p:sp>
    </p:spTree>
    <p:extLst>
      <p:ext uri="{BB962C8B-B14F-4D97-AF65-F5344CB8AC3E}">
        <p14:creationId xmlns:p14="http://schemas.microsoft.com/office/powerpoint/2010/main" val="61618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83197C-50D3-4452-A313-A16EE9839B6E}"/>
              </a:ext>
            </a:extLst>
          </p:cNvPr>
          <p:cNvSpPr>
            <a:spLocks noGrp="1"/>
          </p:cNvSpPr>
          <p:nvPr>
            <p:ph type="title"/>
          </p:nvPr>
        </p:nvSpPr>
        <p:spPr>
          <a:xfrm>
            <a:off x="609600" y="143595"/>
            <a:ext cx="10972800" cy="1143000"/>
          </a:xfrm>
        </p:spPr>
        <p:txBody>
          <a:bodyPr>
            <a:noAutofit/>
          </a:bodyPr>
          <a:lstStyle/>
          <a:p>
            <a:r>
              <a:rPr lang="en-US" sz="3600" dirty="0"/>
              <a:t>VA Form 21P-4706b </a:t>
            </a:r>
            <a:br>
              <a:rPr lang="en-US" sz="3600" dirty="0"/>
            </a:br>
            <a:r>
              <a:rPr lang="en-US" sz="3600" dirty="0"/>
              <a:t>Balances and Signature Blocks</a:t>
            </a:r>
          </a:p>
        </p:txBody>
      </p:sp>
      <p:pic>
        <p:nvPicPr>
          <p:cNvPr id="11" name="Content Placeholder 10">
            <a:extLst>
              <a:ext uri="{FF2B5EF4-FFF2-40B4-BE49-F238E27FC236}">
                <a16:creationId xmlns:a16="http://schemas.microsoft.com/office/drawing/2014/main" id="{27B7EDB8-0483-406B-A98C-7967FBDE46AF}"/>
              </a:ext>
            </a:extLst>
          </p:cNvPr>
          <p:cNvPicPr>
            <a:picLocks noGrp="1" noChangeAspect="1"/>
          </p:cNvPicPr>
          <p:nvPr>
            <p:ph sz="half" idx="1"/>
          </p:nvPr>
        </p:nvPicPr>
        <p:blipFill>
          <a:blip r:embed="rId3"/>
          <a:stretch>
            <a:fillRect/>
          </a:stretch>
        </p:blipFill>
        <p:spPr>
          <a:xfrm>
            <a:off x="727411" y="1378343"/>
            <a:ext cx="3981226" cy="4944195"/>
          </a:xfrm>
          <a:prstGeom prst="rect">
            <a:avLst/>
          </a:prstGeom>
          <a:ln>
            <a:solidFill>
              <a:schemeClr val="tx1"/>
            </a:solidFill>
          </a:ln>
        </p:spPr>
      </p:pic>
      <p:sp>
        <p:nvSpPr>
          <p:cNvPr id="5" name="Slide Number Placeholder 4">
            <a:extLst>
              <a:ext uri="{FF2B5EF4-FFF2-40B4-BE49-F238E27FC236}">
                <a16:creationId xmlns:a16="http://schemas.microsoft.com/office/drawing/2014/main" id="{9949B31F-B292-470E-BBDF-97DF7792B207}"/>
              </a:ext>
            </a:extLst>
          </p:cNvPr>
          <p:cNvSpPr>
            <a:spLocks noGrp="1"/>
          </p:cNvSpPr>
          <p:nvPr>
            <p:ph type="sldNum" sz="quarter" idx="12"/>
          </p:nvPr>
        </p:nvSpPr>
        <p:spPr/>
        <p:txBody>
          <a:bodyPr/>
          <a:lstStyle/>
          <a:p>
            <a:fld id="{31640669-3FD2-4B34-9A2D-584949EF09F8}" type="slidenum">
              <a:rPr lang="en-US" smtClean="0"/>
              <a:pPr/>
              <a:t>7</a:t>
            </a:fld>
            <a:endParaRPr lang="en-US" dirty="0"/>
          </a:p>
        </p:txBody>
      </p:sp>
      <p:cxnSp>
        <p:nvCxnSpPr>
          <p:cNvPr id="19" name="Straight Arrow Connector 18">
            <a:extLst>
              <a:ext uri="{FF2B5EF4-FFF2-40B4-BE49-F238E27FC236}">
                <a16:creationId xmlns:a16="http://schemas.microsoft.com/office/drawing/2014/main" id="{4C803463-EE60-40E8-B666-0D11A8EF93E3}"/>
              </a:ext>
            </a:extLst>
          </p:cNvPr>
          <p:cNvCxnSpPr>
            <a:cxnSpLocks/>
          </p:cNvCxnSpPr>
          <p:nvPr/>
        </p:nvCxnSpPr>
        <p:spPr>
          <a:xfrm flipH="1">
            <a:off x="4688863" y="5561097"/>
            <a:ext cx="344213" cy="385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A7F50C-080A-4F99-B46F-63951FFDEE33}"/>
              </a:ext>
            </a:extLst>
          </p:cNvPr>
          <p:cNvSpPr txBox="1"/>
          <p:nvPr/>
        </p:nvSpPr>
        <p:spPr>
          <a:xfrm>
            <a:off x="5033076" y="5099432"/>
            <a:ext cx="1627862" cy="461665"/>
          </a:xfrm>
          <a:prstGeom prst="rect">
            <a:avLst/>
          </a:prstGeom>
          <a:noFill/>
        </p:spPr>
        <p:txBody>
          <a:bodyPr wrap="square" rtlCol="0">
            <a:spAutoFit/>
          </a:bodyPr>
          <a:lstStyle/>
          <a:p>
            <a:r>
              <a:rPr lang="en-US" sz="1200" dirty="0"/>
              <a:t>Block 8, Submitted By Block</a:t>
            </a:r>
          </a:p>
        </p:txBody>
      </p:sp>
      <p:sp>
        <p:nvSpPr>
          <p:cNvPr id="9" name="Content Placeholder 8">
            <a:extLst>
              <a:ext uri="{FF2B5EF4-FFF2-40B4-BE49-F238E27FC236}">
                <a16:creationId xmlns:a16="http://schemas.microsoft.com/office/drawing/2014/main" id="{8FFD3292-C231-4F94-8F70-19F0314B9E97}"/>
              </a:ext>
            </a:extLst>
          </p:cNvPr>
          <p:cNvSpPr>
            <a:spLocks noGrp="1"/>
          </p:cNvSpPr>
          <p:nvPr>
            <p:ph sz="half" idx="2"/>
          </p:nvPr>
        </p:nvSpPr>
        <p:spPr/>
        <p:txBody>
          <a:bodyPr/>
          <a:lstStyle/>
          <a:p>
            <a:r>
              <a:rPr lang="en-US" dirty="0"/>
              <a:t>Accounting period starting balance</a:t>
            </a:r>
          </a:p>
          <a:p>
            <a:r>
              <a:rPr lang="en-US" dirty="0"/>
              <a:t>Signature on block 8</a:t>
            </a:r>
          </a:p>
          <a:p>
            <a:endParaRPr lang="en-US" dirty="0"/>
          </a:p>
        </p:txBody>
      </p:sp>
      <p:cxnSp>
        <p:nvCxnSpPr>
          <p:cNvPr id="16" name="Straight Arrow Connector 15">
            <a:extLst>
              <a:ext uri="{FF2B5EF4-FFF2-40B4-BE49-F238E27FC236}">
                <a16:creationId xmlns:a16="http://schemas.microsoft.com/office/drawing/2014/main" id="{FC82F759-58DC-4E16-9360-4E783D035BE2}"/>
              </a:ext>
            </a:extLst>
          </p:cNvPr>
          <p:cNvCxnSpPr>
            <a:cxnSpLocks/>
          </p:cNvCxnSpPr>
          <p:nvPr/>
        </p:nvCxnSpPr>
        <p:spPr>
          <a:xfrm flipH="1" flipV="1">
            <a:off x="2661537" y="2781248"/>
            <a:ext cx="2863774" cy="1081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20EC58-F083-4008-8639-8C1085703BCE}"/>
              </a:ext>
            </a:extLst>
          </p:cNvPr>
          <p:cNvSpPr txBox="1"/>
          <p:nvPr/>
        </p:nvSpPr>
        <p:spPr>
          <a:xfrm>
            <a:off x="5059230" y="4097128"/>
            <a:ext cx="1627862" cy="461665"/>
          </a:xfrm>
          <a:prstGeom prst="rect">
            <a:avLst/>
          </a:prstGeom>
          <a:noFill/>
        </p:spPr>
        <p:txBody>
          <a:bodyPr wrap="square" rtlCol="0">
            <a:spAutoFit/>
          </a:bodyPr>
          <a:lstStyle/>
          <a:p>
            <a:r>
              <a:rPr lang="en-US" sz="1200" dirty="0"/>
              <a:t>Accounting Period </a:t>
            </a:r>
          </a:p>
          <a:p>
            <a:r>
              <a:rPr lang="en-US" sz="1200" dirty="0"/>
              <a:t>Starting Balance </a:t>
            </a:r>
          </a:p>
        </p:txBody>
      </p:sp>
    </p:spTree>
    <p:extLst>
      <p:ext uri="{BB962C8B-B14F-4D97-AF65-F5344CB8AC3E}">
        <p14:creationId xmlns:p14="http://schemas.microsoft.com/office/powerpoint/2010/main" val="152517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83197C-50D3-4452-A313-A16EE9839B6E}"/>
              </a:ext>
            </a:extLst>
          </p:cNvPr>
          <p:cNvSpPr>
            <a:spLocks noGrp="1"/>
          </p:cNvSpPr>
          <p:nvPr>
            <p:ph type="title"/>
          </p:nvPr>
        </p:nvSpPr>
        <p:spPr>
          <a:xfrm>
            <a:off x="609600" y="143595"/>
            <a:ext cx="10972800" cy="1143000"/>
          </a:xfrm>
        </p:spPr>
        <p:txBody>
          <a:bodyPr>
            <a:noAutofit/>
          </a:bodyPr>
          <a:lstStyle/>
          <a:p>
            <a:r>
              <a:rPr lang="en-US" sz="3600" dirty="0"/>
              <a:t>VA Form 21P-4706b </a:t>
            </a:r>
            <a:br>
              <a:rPr lang="en-US" sz="3600" dirty="0"/>
            </a:br>
            <a:r>
              <a:rPr lang="en-US" sz="3600" dirty="0"/>
              <a:t>Background Information</a:t>
            </a:r>
          </a:p>
        </p:txBody>
      </p:sp>
      <p:pic>
        <p:nvPicPr>
          <p:cNvPr id="12" name="Content Placeholder 11">
            <a:extLst>
              <a:ext uri="{FF2B5EF4-FFF2-40B4-BE49-F238E27FC236}">
                <a16:creationId xmlns:a16="http://schemas.microsoft.com/office/drawing/2014/main" id="{DFB6E9E9-424F-40AD-805E-8F9052F0720E}"/>
              </a:ext>
            </a:extLst>
          </p:cNvPr>
          <p:cNvPicPr>
            <a:picLocks noGrp="1" noChangeAspect="1"/>
          </p:cNvPicPr>
          <p:nvPr>
            <p:ph sz="half" idx="2"/>
          </p:nvPr>
        </p:nvPicPr>
        <p:blipFill>
          <a:blip r:embed="rId3"/>
          <a:stretch>
            <a:fillRect/>
          </a:stretch>
        </p:blipFill>
        <p:spPr>
          <a:xfrm>
            <a:off x="6686774" y="1498999"/>
            <a:ext cx="3981226" cy="4862834"/>
          </a:xfrm>
          <a:prstGeom prst="rect">
            <a:avLst/>
          </a:prstGeom>
          <a:ln>
            <a:solidFill>
              <a:schemeClr val="tx1"/>
            </a:solidFill>
          </a:ln>
        </p:spPr>
      </p:pic>
      <p:sp>
        <p:nvSpPr>
          <p:cNvPr id="5" name="Slide Number Placeholder 4">
            <a:extLst>
              <a:ext uri="{FF2B5EF4-FFF2-40B4-BE49-F238E27FC236}">
                <a16:creationId xmlns:a16="http://schemas.microsoft.com/office/drawing/2014/main" id="{9949B31F-B292-470E-BBDF-97DF7792B207}"/>
              </a:ext>
            </a:extLst>
          </p:cNvPr>
          <p:cNvSpPr>
            <a:spLocks noGrp="1"/>
          </p:cNvSpPr>
          <p:nvPr>
            <p:ph type="sldNum" sz="quarter" idx="12"/>
          </p:nvPr>
        </p:nvSpPr>
        <p:spPr/>
        <p:txBody>
          <a:bodyPr/>
          <a:lstStyle/>
          <a:p>
            <a:fld id="{31640669-3FD2-4B34-9A2D-584949EF09F8}" type="slidenum">
              <a:rPr lang="en-US" smtClean="0"/>
              <a:pPr/>
              <a:t>8</a:t>
            </a:fld>
            <a:endParaRPr lang="en-US" dirty="0"/>
          </a:p>
        </p:txBody>
      </p:sp>
      <p:cxnSp>
        <p:nvCxnSpPr>
          <p:cNvPr id="21" name="Straight Arrow Connector 20">
            <a:extLst>
              <a:ext uri="{FF2B5EF4-FFF2-40B4-BE49-F238E27FC236}">
                <a16:creationId xmlns:a16="http://schemas.microsoft.com/office/drawing/2014/main" id="{3E6DF6C8-70E6-4079-A309-C7345502D45D}"/>
              </a:ext>
            </a:extLst>
          </p:cNvPr>
          <p:cNvCxnSpPr/>
          <p:nvPr/>
        </p:nvCxnSpPr>
        <p:spPr>
          <a:xfrm>
            <a:off x="6133161" y="2165131"/>
            <a:ext cx="693683" cy="388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6A1AC9C-212C-4CC9-892B-B7CB0ED78F69}"/>
              </a:ext>
            </a:extLst>
          </p:cNvPr>
          <p:cNvSpPr txBox="1"/>
          <p:nvPr/>
        </p:nvSpPr>
        <p:spPr>
          <a:xfrm>
            <a:off x="5282069" y="1601231"/>
            <a:ext cx="1627862" cy="461665"/>
          </a:xfrm>
          <a:prstGeom prst="rect">
            <a:avLst/>
          </a:prstGeom>
          <a:noFill/>
        </p:spPr>
        <p:txBody>
          <a:bodyPr wrap="square" rtlCol="0">
            <a:spAutoFit/>
          </a:bodyPr>
          <a:lstStyle/>
          <a:p>
            <a:r>
              <a:rPr lang="en-US" sz="1200" dirty="0"/>
              <a:t>Block 9, Background Information Block</a:t>
            </a:r>
          </a:p>
        </p:txBody>
      </p:sp>
      <p:sp>
        <p:nvSpPr>
          <p:cNvPr id="25" name="Content Placeholder 24">
            <a:extLst>
              <a:ext uri="{FF2B5EF4-FFF2-40B4-BE49-F238E27FC236}">
                <a16:creationId xmlns:a16="http://schemas.microsoft.com/office/drawing/2014/main" id="{26911DB8-A136-4398-A6EB-6E10DF1BF751}"/>
              </a:ext>
            </a:extLst>
          </p:cNvPr>
          <p:cNvSpPr>
            <a:spLocks noGrp="1"/>
          </p:cNvSpPr>
          <p:nvPr>
            <p:ph sz="half" idx="1"/>
          </p:nvPr>
        </p:nvSpPr>
        <p:spPr/>
        <p:txBody>
          <a:bodyPr/>
          <a:lstStyle/>
          <a:p>
            <a:r>
              <a:rPr lang="en-US" dirty="0"/>
              <a:t>Importance of Block 9</a:t>
            </a:r>
          </a:p>
          <a:p>
            <a:r>
              <a:rPr lang="en-US" dirty="0"/>
              <a:t>Obtaining Background Information when Block 9 is incomplete</a:t>
            </a:r>
          </a:p>
          <a:p>
            <a:pPr lvl="1"/>
            <a:r>
              <a:rPr lang="en-US" dirty="0"/>
              <a:t>Inquiry </a:t>
            </a:r>
          </a:p>
          <a:p>
            <a:pPr lvl="1"/>
            <a:r>
              <a:rPr lang="en-US" dirty="0"/>
              <a:t>Telephone contact</a:t>
            </a:r>
          </a:p>
          <a:p>
            <a:pPr lvl="1"/>
            <a:r>
              <a:rPr lang="en-US" dirty="0"/>
              <a:t>Notification letter</a:t>
            </a:r>
          </a:p>
        </p:txBody>
      </p:sp>
    </p:spTree>
    <p:extLst>
      <p:ext uri="{BB962C8B-B14F-4D97-AF65-F5344CB8AC3E}">
        <p14:creationId xmlns:p14="http://schemas.microsoft.com/office/powerpoint/2010/main" val="1346528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rmAutofit/>
          </a:bodyPr>
          <a:lstStyle/>
          <a:p>
            <a:r>
              <a:rPr lang="en-US" dirty="0"/>
              <a:t>Poll Question</a:t>
            </a:r>
          </a:p>
        </p:txBody>
      </p:sp>
      <p:sp>
        <p:nvSpPr>
          <p:cNvPr id="4" name="Slide Number Placeholder 3"/>
          <p:cNvSpPr>
            <a:spLocks noGrp="1"/>
          </p:cNvSpPr>
          <p:nvPr>
            <p:ph type="sldNum" sz="quarter" idx="12"/>
          </p:nvPr>
        </p:nvSpPr>
        <p:spPr/>
        <p:txBody>
          <a:bodyPr/>
          <a:lstStyle/>
          <a:p>
            <a:fld id="{31640669-3FD2-4B34-9A2D-584949EF09F8}" type="slidenum">
              <a:rPr lang="en-US" smtClean="0"/>
              <a:pPr/>
              <a:t>9</a:t>
            </a:fld>
            <a:endParaRPr lang="en-US" dirty="0"/>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1981200" y="1600201"/>
            <a:ext cx="8229600" cy="1828800"/>
          </a:xfrm>
        </p:spPr>
        <p:txBody>
          <a:bodyPr>
            <a:normAutofit/>
          </a:bodyPr>
          <a:lstStyle/>
          <a:p>
            <a:endParaRPr lang="en-US" dirty="0"/>
          </a:p>
          <a:p>
            <a:pPr marL="0" indent="0">
              <a:buNone/>
            </a:pPr>
            <a:endParaRPr lang="en-US" dirty="0"/>
          </a:p>
        </p:txBody>
      </p:sp>
      <p:pic>
        <p:nvPicPr>
          <p:cNvPr id="3" name="Picture 2">
            <a:extLst>
              <a:ext uri="{FF2B5EF4-FFF2-40B4-BE49-F238E27FC236}">
                <a16:creationId xmlns:a16="http://schemas.microsoft.com/office/drawing/2014/main" id="{D06B686C-FEE7-4353-B34B-142A75167123}"/>
              </a:ext>
            </a:extLst>
          </p:cNvPr>
          <p:cNvPicPr>
            <a:picLocks noChangeAspect="1"/>
          </p:cNvPicPr>
          <p:nvPr/>
        </p:nvPicPr>
        <p:blipFill>
          <a:blip r:embed="rId3"/>
          <a:stretch>
            <a:fillRect/>
          </a:stretch>
        </p:blipFill>
        <p:spPr>
          <a:xfrm>
            <a:off x="4114800" y="3906239"/>
            <a:ext cx="1268078" cy="1054699"/>
          </a:xfrm>
          <a:prstGeom prst="rect">
            <a:avLst/>
          </a:prstGeom>
        </p:spPr>
      </p:pic>
      <p:pic>
        <p:nvPicPr>
          <p:cNvPr id="5" name="Picture 4">
            <a:extLst>
              <a:ext uri="{FF2B5EF4-FFF2-40B4-BE49-F238E27FC236}">
                <a16:creationId xmlns:a16="http://schemas.microsoft.com/office/drawing/2014/main" id="{DC946FD5-B93F-4D24-A5DA-16EB4A6B7051}"/>
              </a:ext>
            </a:extLst>
          </p:cNvPr>
          <p:cNvPicPr>
            <a:picLocks noChangeAspect="1"/>
          </p:cNvPicPr>
          <p:nvPr/>
        </p:nvPicPr>
        <p:blipFill>
          <a:blip r:embed="rId4"/>
          <a:stretch>
            <a:fillRect/>
          </a:stretch>
        </p:blipFill>
        <p:spPr>
          <a:xfrm>
            <a:off x="3886200" y="2639501"/>
            <a:ext cx="4035902" cy="2633700"/>
          </a:xfrm>
          <a:prstGeom prst="rect">
            <a:avLst/>
          </a:prstGeom>
        </p:spPr>
      </p:pic>
      <p:pic>
        <p:nvPicPr>
          <p:cNvPr id="7" name="Picture 6">
            <a:extLst>
              <a:ext uri="{FF2B5EF4-FFF2-40B4-BE49-F238E27FC236}">
                <a16:creationId xmlns:a16="http://schemas.microsoft.com/office/drawing/2014/main" id="{427FBE9F-FEBE-4B58-8F1E-589B273B2D38}"/>
              </a:ext>
            </a:extLst>
          </p:cNvPr>
          <p:cNvPicPr>
            <a:picLocks noChangeAspect="1"/>
          </p:cNvPicPr>
          <p:nvPr/>
        </p:nvPicPr>
        <p:blipFill>
          <a:blip r:embed="rId5"/>
          <a:stretch>
            <a:fillRect/>
          </a:stretch>
        </p:blipFill>
        <p:spPr>
          <a:xfrm>
            <a:off x="4187979" y="2971756"/>
            <a:ext cx="3432345" cy="1066892"/>
          </a:xfrm>
          <a:prstGeom prst="rect">
            <a:avLst/>
          </a:prstGeom>
        </p:spPr>
      </p:pic>
    </p:spTree>
    <p:extLst>
      <p:ext uri="{BB962C8B-B14F-4D97-AF65-F5344CB8AC3E}">
        <p14:creationId xmlns:p14="http://schemas.microsoft.com/office/powerpoint/2010/main" val="1866122286"/>
      </p:ext>
    </p:extLst>
  </p:cSld>
  <p:clrMapOvr>
    <a:masterClrMapping/>
  </p:clrMapOvr>
</p:sld>
</file>

<file path=ppt/theme/theme1.xml><?xml version="1.0" encoding="utf-8"?>
<a:theme xmlns:a="http://schemas.openxmlformats.org/drawingml/2006/main" name="PF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Choose VA Theme May 2018</Template>
  <TotalTime>6810</TotalTime>
  <Words>5575</Words>
  <Application>Microsoft Office PowerPoint</Application>
  <PresentationFormat>Widescreen</PresentationFormat>
  <Paragraphs>601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Symbol</vt:lpstr>
      <vt:lpstr>PFS Template</vt:lpstr>
      <vt:lpstr>Fiduciary Program Manual Accounting Procedural Changes </vt:lpstr>
      <vt:lpstr>References</vt:lpstr>
      <vt:lpstr>Objectives</vt:lpstr>
      <vt:lpstr> General Accounting Audit Information</vt:lpstr>
      <vt:lpstr>Accounting Solicitation</vt:lpstr>
      <vt:lpstr>Handling Returned Accounting Mail</vt:lpstr>
      <vt:lpstr>VA Form 21P-4706b  Balances and Signature Blocks</vt:lpstr>
      <vt:lpstr>VA Form 21P-4706b  Background Information</vt:lpstr>
      <vt:lpstr>Poll Question</vt:lpstr>
      <vt:lpstr>Accounting Due Dates</vt:lpstr>
      <vt:lpstr>Accounting Period Dates </vt:lpstr>
      <vt:lpstr>Verifying Income and Expenses </vt:lpstr>
      <vt:lpstr>Knowledge Check</vt:lpstr>
      <vt:lpstr>Special Considerations for VA-Appointed  Fiduciaries Who Are Also Court Appointed</vt:lpstr>
      <vt:lpstr>Accounting Disapproval</vt:lpstr>
      <vt:lpstr>Accounting Actions After an  Unscheduled Field Examination</vt:lpstr>
      <vt:lpstr>Poll Question</vt:lpstr>
      <vt:lpstr>“Red Flags” and Suspension of Benefit Payments</vt:lpstr>
      <vt:lpstr>General Guidance on Documenting Activities</vt:lpstr>
      <vt:lpstr>Poll Question</vt:lpstr>
      <vt:lpstr>High-Level Overview of the Accounting Process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Fiduciary Program Manual Accounting Procedural Changes PowerPoint Presentation</dc:title>
  <dc:subject>LIE, QRT, Misuse Team</dc:subject>
  <dc:creator>Department of Veterans Affairs, Veterans Benefits Administration, Fiduciary Service, STAFF</dc:creator>
  <cp:lastModifiedBy>Kathy Poole</cp:lastModifiedBy>
  <cp:revision>172</cp:revision>
  <cp:lastPrinted>2019-04-23T16:18:20Z</cp:lastPrinted>
  <dcterms:created xsi:type="dcterms:W3CDTF">2019-03-21T12:22:50Z</dcterms:created>
  <dcterms:modified xsi:type="dcterms:W3CDTF">2019-04-29T12:37:29Z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