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5"/>
  </p:sldMasterIdLst>
  <p:notesMasterIdLst>
    <p:notesMasterId r:id="rId36"/>
  </p:notesMasterIdLst>
  <p:sldIdLst>
    <p:sldId id="257" r:id="rId6"/>
    <p:sldId id="258" r:id="rId7"/>
    <p:sldId id="259" r:id="rId8"/>
    <p:sldId id="260" r:id="rId9"/>
    <p:sldId id="261" r:id="rId10"/>
    <p:sldId id="334" r:id="rId11"/>
    <p:sldId id="333" r:id="rId12"/>
    <p:sldId id="287" r:id="rId13"/>
    <p:sldId id="290" r:id="rId14"/>
    <p:sldId id="292" r:id="rId15"/>
    <p:sldId id="291" r:id="rId16"/>
    <p:sldId id="262" r:id="rId17"/>
    <p:sldId id="299" r:id="rId18"/>
    <p:sldId id="301" r:id="rId19"/>
    <p:sldId id="302" r:id="rId20"/>
    <p:sldId id="303" r:id="rId21"/>
    <p:sldId id="304" r:id="rId22"/>
    <p:sldId id="305" r:id="rId23"/>
    <p:sldId id="306" r:id="rId24"/>
    <p:sldId id="309" r:id="rId25"/>
    <p:sldId id="310" r:id="rId26"/>
    <p:sldId id="311" r:id="rId27"/>
    <p:sldId id="264" r:id="rId28"/>
    <p:sldId id="325" r:id="rId29"/>
    <p:sldId id="330" r:id="rId30"/>
    <p:sldId id="328" r:id="rId31"/>
    <p:sldId id="329" r:id="rId32"/>
    <p:sldId id="294" r:id="rId33"/>
    <p:sldId id="335" r:id="rId34"/>
    <p:sldId id="285"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3488" autoAdjust="0"/>
  </p:normalViewPr>
  <p:slideViewPr>
    <p:cSldViewPr snapToGrid="0">
      <p:cViewPr varScale="1">
        <p:scale>
          <a:sx n="92" d="100"/>
          <a:sy n="92" d="100"/>
        </p:scale>
        <p:origin x="1248"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8A413-06A6-4E55-9457-38B7FF5870AE}" type="datetimeFigureOut">
              <a:rPr lang="en-US" smtClean="0"/>
              <a:t>9/18/2020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3B262-5FA3-4F1D-9B6E-321590475B03}" type="slidenum">
              <a:rPr lang="en-US" smtClean="0"/>
              <a:t>‹#›</a:t>
            </a:fld>
            <a:endParaRPr lang="en-US" dirty="0"/>
          </a:p>
        </p:txBody>
      </p:sp>
    </p:spTree>
    <p:extLst>
      <p:ext uri="{BB962C8B-B14F-4D97-AF65-F5344CB8AC3E}">
        <p14:creationId xmlns:p14="http://schemas.microsoft.com/office/powerpoint/2010/main" val="388288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387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58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CFR 3.313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70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965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45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30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96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24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69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154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63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82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4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576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279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3B262-5FA3-4F1D-9B6E-321590475B03}" type="slidenum">
              <a:rPr lang="en-US" smtClean="0"/>
              <a:t>24</a:t>
            </a:fld>
            <a:endParaRPr lang="en-US" dirty="0"/>
          </a:p>
        </p:txBody>
      </p:sp>
    </p:spTree>
    <p:extLst>
      <p:ext uri="{BB962C8B-B14F-4D97-AF65-F5344CB8AC3E}">
        <p14:creationId xmlns:p14="http://schemas.microsoft.com/office/powerpoint/2010/main" val="286406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3B262-5FA3-4F1D-9B6E-321590475B03}" type="slidenum">
              <a:rPr lang="en-US" smtClean="0"/>
              <a:t>25</a:t>
            </a:fld>
            <a:endParaRPr lang="en-US" dirty="0"/>
          </a:p>
        </p:txBody>
      </p:sp>
    </p:spTree>
    <p:extLst>
      <p:ext uri="{BB962C8B-B14F-4D97-AF65-F5344CB8AC3E}">
        <p14:creationId xmlns:p14="http://schemas.microsoft.com/office/powerpoint/2010/main" val="1575045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3B262-5FA3-4F1D-9B6E-321590475B03}" type="slidenum">
              <a:rPr lang="en-US" smtClean="0"/>
              <a:t>26</a:t>
            </a:fld>
            <a:endParaRPr lang="en-US" dirty="0"/>
          </a:p>
        </p:txBody>
      </p:sp>
    </p:spTree>
    <p:extLst>
      <p:ext uri="{BB962C8B-B14F-4D97-AF65-F5344CB8AC3E}">
        <p14:creationId xmlns:p14="http://schemas.microsoft.com/office/powerpoint/2010/main" val="2938939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3B262-5FA3-4F1D-9B6E-321590475B03}" type="slidenum">
              <a:rPr lang="en-US" smtClean="0"/>
              <a:t>27</a:t>
            </a:fld>
            <a:endParaRPr lang="en-US" dirty="0"/>
          </a:p>
        </p:txBody>
      </p:sp>
    </p:spTree>
    <p:extLst>
      <p:ext uri="{BB962C8B-B14F-4D97-AF65-F5344CB8AC3E}">
        <p14:creationId xmlns:p14="http://schemas.microsoft.com/office/powerpoint/2010/main" val="2635069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084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83B262-5FA3-4F1D-9B6E-321590475B03}" type="slidenum">
              <a:rPr lang="en-US" smtClean="0"/>
              <a:t>29</a:t>
            </a:fld>
            <a:endParaRPr lang="en-US" dirty="0"/>
          </a:p>
        </p:txBody>
      </p:sp>
    </p:spTree>
    <p:extLst>
      <p:ext uri="{BB962C8B-B14F-4D97-AF65-F5344CB8AC3E}">
        <p14:creationId xmlns:p14="http://schemas.microsoft.com/office/powerpoint/2010/main" val="288744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897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427163" y="1154113"/>
            <a:ext cx="4156075" cy="311785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eaLnBrk="0" hangingPunct="0">
              <a:defRPr sz="3200">
                <a:solidFill>
                  <a:schemeClr val="tx1"/>
                </a:solidFill>
                <a:latin typeface="Tahoma" pitchFamily="34" charset="0"/>
              </a:defRPr>
            </a:lvl1pPr>
            <a:lvl2pPr marL="754243" indent="-290093" defTabSz="942804" eaLnBrk="0" hangingPunct="0">
              <a:defRPr sz="3200">
                <a:solidFill>
                  <a:schemeClr val="tx1"/>
                </a:solidFill>
                <a:latin typeface="Tahoma" pitchFamily="34" charset="0"/>
              </a:defRPr>
            </a:lvl2pPr>
            <a:lvl3pPr marL="1160374" indent="-232075" defTabSz="942804" eaLnBrk="0" hangingPunct="0">
              <a:defRPr sz="3200">
                <a:solidFill>
                  <a:schemeClr val="tx1"/>
                </a:solidFill>
                <a:latin typeface="Tahoma" pitchFamily="34" charset="0"/>
              </a:defRPr>
            </a:lvl3pPr>
            <a:lvl4pPr marL="1624523" indent="-232075" defTabSz="942804" eaLnBrk="0" hangingPunct="0">
              <a:defRPr sz="3200">
                <a:solidFill>
                  <a:schemeClr val="tx1"/>
                </a:solidFill>
                <a:latin typeface="Tahoma" pitchFamily="34" charset="0"/>
              </a:defRPr>
            </a:lvl4pPr>
            <a:lvl5pPr marL="2088672" indent="-232075" defTabSz="942804" eaLnBrk="0" hangingPunct="0">
              <a:defRPr sz="3200">
                <a:solidFill>
                  <a:schemeClr val="tx1"/>
                </a:solidFill>
                <a:latin typeface="Tahoma" pitchFamily="34" charset="0"/>
              </a:defRPr>
            </a:lvl5pPr>
            <a:lvl6pPr marL="2552822" indent="-232075" defTabSz="942804" eaLnBrk="0" fontAlgn="base" hangingPunct="0">
              <a:spcBef>
                <a:spcPct val="0"/>
              </a:spcBef>
              <a:spcAft>
                <a:spcPct val="0"/>
              </a:spcAft>
              <a:defRPr sz="3200">
                <a:solidFill>
                  <a:schemeClr val="tx1"/>
                </a:solidFill>
                <a:latin typeface="Tahoma" pitchFamily="34" charset="0"/>
              </a:defRPr>
            </a:lvl6pPr>
            <a:lvl7pPr marL="3016971" indent="-232075" defTabSz="942804" eaLnBrk="0" fontAlgn="base" hangingPunct="0">
              <a:spcBef>
                <a:spcPct val="0"/>
              </a:spcBef>
              <a:spcAft>
                <a:spcPct val="0"/>
              </a:spcAft>
              <a:defRPr sz="3200">
                <a:solidFill>
                  <a:schemeClr val="tx1"/>
                </a:solidFill>
                <a:latin typeface="Tahoma" pitchFamily="34" charset="0"/>
              </a:defRPr>
            </a:lvl7pPr>
            <a:lvl8pPr marL="3481121" indent="-232075" defTabSz="942804" eaLnBrk="0" fontAlgn="base" hangingPunct="0">
              <a:spcBef>
                <a:spcPct val="0"/>
              </a:spcBef>
              <a:spcAft>
                <a:spcPct val="0"/>
              </a:spcAft>
              <a:defRPr sz="3200">
                <a:solidFill>
                  <a:schemeClr val="tx1"/>
                </a:solidFill>
                <a:latin typeface="Tahoma" pitchFamily="34" charset="0"/>
              </a:defRPr>
            </a:lvl8pPr>
            <a:lvl9pPr marL="3945270" indent="-232075" defTabSz="942804" eaLnBrk="0" fontAlgn="base" hangingPunct="0">
              <a:spcBef>
                <a:spcPct val="0"/>
              </a:spcBef>
              <a:spcAft>
                <a:spcPct val="0"/>
              </a:spcAft>
              <a:defRPr sz="3200">
                <a:solidFill>
                  <a:schemeClr val="tx1"/>
                </a:solidFill>
                <a:latin typeface="Tahoma" pitchFamily="34" charset="0"/>
              </a:defRPr>
            </a:lvl9pPr>
          </a:lstStyle>
          <a:p>
            <a:pPr marL="0" marR="0" lvl="0" indent="0" algn="l" defTabSz="942804"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itchFamily="34" charset="0"/>
                <a:ea typeface="+mn-ea"/>
                <a:cs typeface="+mn-cs"/>
              </a:rPr>
              <a:t>VBA Overview</a:t>
            </a:r>
          </a:p>
        </p:txBody>
      </p:sp>
      <p:sp>
        <p:nvSpPr>
          <p:cNvPr id="634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eaLnBrk="0" hangingPunct="0">
              <a:defRPr sz="3200">
                <a:solidFill>
                  <a:schemeClr val="tx1"/>
                </a:solidFill>
                <a:latin typeface="Tahoma" pitchFamily="34" charset="0"/>
              </a:defRPr>
            </a:lvl1pPr>
            <a:lvl2pPr marL="754243" indent="-290093" defTabSz="942804" eaLnBrk="0" hangingPunct="0">
              <a:defRPr sz="3200">
                <a:solidFill>
                  <a:schemeClr val="tx1"/>
                </a:solidFill>
                <a:latin typeface="Tahoma" pitchFamily="34" charset="0"/>
              </a:defRPr>
            </a:lvl2pPr>
            <a:lvl3pPr marL="1160374" indent="-232075" defTabSz="942804" eaLnBrk="0" hangingPunct="0">
              <a:defRPr sz="3200">
                <a:solidFill>
                  <a:schemeClr val="tx1"/>
                </a:solidFill>
                <a:latin typeface="Tahoma" pitchFamily="34" charset="0"/>
              </a:defRPr>
            </a:lvl3pPr>
            <a:lvl4pPr marL="1624523" indent="-232075" defTabSz="942804" eaLnBrk="0" hangingPunct="0">
              <a:defRPr sz="3200">
                <a:solidFill>
                  <a:schemeClr val="tx1"/>
                </a:solidFill>
                <a:latin typeface="Tahoma" pitchFamily="34" charset="0"/>
              </a:defRPr>
            </a:lvl4pPr>
            <a:lvl5pPr marL="2088672" indent="-232075" defTabSz="942804" eaLnBrk="0" hangingPunct="0">
              <a:defRPr sz="3200">
                <a:solidFill>
                  <a:schemeClr val="tx1"/>
                </a:solidFill>
                <a:latin typeface="Tahoma" pitchFamily="34" charset="0"/>
              </a:defRPr>
            </a:lvl5pPr>
            <a:lvl6pPr marL="2552822" indent="-232075" defTabSz="942804" eaLnBrk="0" fontAlgn="base" hangingPunct="0">
              <a:spcBef>
                <a:spcPct val="0"/>
              </a:spcBef>
              <a:spcAft>
                <a:spcPct val="0"/>
              </a:spcAft>
              <a:defRPr sz="3200">
                <a:solidFill>
                  <a:schemeClr val="tx1"/>
                </a:solidFill>
                <a:latin typeface="Tahoma" pitchFamily="34" charset="0"/>
              </a:defRPr>
            </a:lvl6pPr>
            <a:lvl7pPr marL="3016971" indent="-232075" defTabSz="942804" eaLnBrk="0" fontAlgn="base" hangingPunct="0">
              <a:spcBef>
                <a:spcPct val="0"/>
              </a:spcBef>
              <a:spcAft>
                <a:spcPct val="0"/>
              </a:spcAft>
              <a:defRPr sz="3200">
                <a:solidFill>
                  <a:schemeClr val="tx1"/>
                </a:solidFill>
                <a:latin typeface="Tahoma" pitchFamily="34" charset="0"/>
              </a:defRPr>
            </a:lvl7pPr>
            <a:lvl8pPr marL="3481121" indent="-232075" defTabSz="942804" eaLnBrk="0" fontAlgn="base" hangingPunct="0">
              <a:spcBef>
                <a:spcPct val="0"/>
              </a:spcBef>
              <a:spcAft>
                <a:spcPct val="0"/>
              </a:spcAft>
              <a:defRPr sz="3200">
                <a:solidFill>
                  <a:schemeClr val="tx1"/>
                </a:solidFill>
                <a:latin typeface="Tahoma" pitchFamily="34" charset="0"/>
              </a:defRPr>
            </a:lvl8pPr>
            <a:lvl9pPr marL="3945270" indent="-232075" defTabSz="942804" eaLnBrk="0" fontAlgn="base" hangingPunct="0">
              <a:spcBef>
                <a:spcPct val="0"/>
              </a:spcBef>
              <a:spcAft>
                <a:spcPct val="0"/>
              </a:spcAft>
              <a:defRPr sz="3200">
                <a:solidFill>
                  <a:schemeClr val="tx1"/>
                </a:solidFill>
                <a:latin typeface="Tahoma" pitchFamily="34" charset="0"/>
              </a:defRPr>
            </a:lvl9pPr>
          </a:lstStyle>
          <a:p>
            <a:pPr marL="0" marR="0" lvl="0" indent="0" algn="l" defTabSz="942804"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634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04" eaLnBrk="0" hangingPunct="0">
              <a:defRPr sz="3200">
                <a:solidFill>
                  <a:schemeClr val="tx1"/>
                </a:solidFill>
                <a:latin typeface="Tahoma" pitchFamily="34" charset="0"/>
              </a:defRPr>
            </a:lvl1pPr>
            <a:lvl2pPr marL="754243" indent="-290093" defTabSz="942804" eaLnBrk="0" hangingPunct="0">
              <a:defRPr sz="3200">
                <a:solidFill>
                  <a:schemeClr val="tx1"/>
                </a:solidFill>
                <a:latin typeface="Tahoma" pitchFamily="34" charset="0"/>
              </a:defRPr>
            </a:lvl2pPr>
            <a:lvl3pPr marL="1160374" indent="-232075" defTabSz="942804" eaLnBrk="0" hangingPunct="0">
              <a:defRPr sz="3200">
                <a:solidFill>
                  <a:schemeClr val="tx1"/>
                </a:solidFill>
                <a:latin typeface="Tahoma" pitchFamily="34" charset="0"/>
              </a:defRPr>
            </a:lvl3pPr>
            <a:lvl4pPr marL="1624523" indent="-232075" defTabSz="942804" eaLnBrk="0" hangingPunct="0">
              <a:defRPr sz="3200">
                <a:solidFill>
                  <a:schemeClr val="tx1"/>
                </a:solidFill>
                <a:latin typeface="Tahoma" pitchFamily="34" charset="0"/>
              </a:defRPr>
            </a:lvl4pPr>
            <a:lvl5pPr marL="2088672" indent="-232075" defTabSz="942804" eaLnBrk="0" hangingPunct="0">
              <a:defRPr sz="3200">
                <a:solidFill>
                  <a:schemeClr val="tx1"/>
                </a:solidFill>
                <a:latin typeface="Tahoma" pitchFamily="34" charset="0"/>
              </a:defRPr>
            </a:lvl5pPr>
            <a:lvl6pPr marL="2552822" indent="-232075" defTabSz="942804" eaLnBrk="0" fontAlgn="base" hangingPunct="0">
              <a:spcBef>
                <a:spcPct val="0"/>
              </a:spcBef>
              <a:spcAft>
                <a:spcPct val="0"/>
              </a:spcAft>
              <a:defRPr sz="3200">
                <a:solidFill>
                  <a:schemeClr val="tx1"/>
                </a:solidFill>
                <a:latin typeface="Tahoma" pitchFamily="34" charset="0"/>
              </a:defRPr>
            </a:lvl6pPr>
            <a:lvl7pPr marL="3016971" indent="-232075" defTabSz="942804" eaLnBrk="0" fontAlgn="base" hangingPunct="0">
              <a:spcBef>
                <a:spcPct val="0"/>
              </a:spcBef>
              <a:spcAft>
                <a:spcPct val="0"/>
              </a:spcAft>
              <a:defRPr sz="3200">
                <a:solidFill>
                  <a:schemeClr val="tx1"/>
                </a:solidFill>
                <a:latin typeface="Tahoma" pitchFamily="34" charset="0"/>
              </a:defRPr>
            </a:lvl7pPr>
            <a:lvl8pPr marL="3481121" indent="-232075" defTabSz="942804" eaLnBrk="0" fontAlgn="base" hangingPunct="0">
              <a:spcBef>
                <a:spcPct val="0"/>
              </a:spcBef>
              <a:spcAft>
                <a:spcPct val="0"/>
              </a:spcAft>
              <a:defRPr sz="3200">
                <a:solidFill>
                  <a:schemeClr val="tx1"/>
                </a:solidFill>
                <a:latin typeface="Tahoma" pitchFamily="34" charset="0"/>
              </a:defRPr>
            </a:lvl8pPr>
            <a:lvl9pPr marL="3945270" indent="-232075" defTabSz="942804" eaLnBrk="0" fontAlgn="base" hangingPunct="0">
              <a:spcBef>
                <a:spcPct val="0"/>
              </a:spcBef>
              <a:spcAft>
                <a:spcPct val="0"/>
              </a:spcAft>
              <a:defRPr sz="3200">
                <a:solidFill>
                  <a:schemeClr val="tx1"/>
                </a:solidFill>
                <a:latin typeface="Tahoma" pitchFamily="34" charset="0"/>
              </a:defRPr>
            </a:lvl9pPr>
          </a:lstStyle>
          <a:p>
            <a:pPr marL="0" marR="0" lvl="0" indent="0" algn="r" defTabSz="942804" rtl="0" eaLnBrk="0" fontAlgn="auto" latinLnBrk="0" hangingPunct="0">
              <a:lnSpc>
                <a:spcPct val="100000"/>
              </a:lnSpc>
              <a:spcBef>
                <a:spcPts val="0"/>
              </a:spcBef>
              <a:spcAft>
                <a:spcPts val="0"/>
              </a:spcAft>
              <a:buClrTx/>
              <a:buSzTx/>
              <a:buFontTx/>
              <a:buNone/>
              <a:tabLst/>
              <a:defRPr/>
            </a:pPr>
            <a:fld id="{B5B1A4FB-CF4D-41BA-B44C-8390E8F75E87}" type="slidenum">
              <a:rPr kumimoji="0" lang="en-US" sz="1200" b="0" i="0" u="none" strike="noStrike" kern="1200" cap="none" spc="0" normalizeH="0" baseline="0" noProof="0">
                <a:ln>
                  <a:noFill/>
                </a:ln>
                <a:solidFill>
                  <a:prstClr val="black"/>
                </a:solidFill>
                <a:effectLst/>
                <a:uLnTx/>
                <a:uFillTx/>
                <a:latin typeface="Tahoma" pitchFamily="34" charset="0"/>
                <a:ea typeface="+mn-ea"/>
                <a:cs typeface="+mn-cs"/>
              </a:rPr>
              <a:pPr marL="0" marR="0" lvl="0" indent="0" algn="r" defTabSz="942804" rtl="0" eaLnBrk="0" fontAlgn="auto" latinLnBrk="0" hangingPunct="0">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3488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89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72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83B262-5FA3-4F1D-9B6E-321590475B03}" type="slidenum">
              <a:rPr lang="en-US" smtClean="0"/>
              <a:t>6</a:t>
            </a:fld>
            <a:endParaRPr lang="en-US" dirty="0"/>
          </a:p>
        </p:txBody>
      </p:sp>
    </p:spTree>
    <p:extLst>
      <p:ext uri="{BB962C8B-B14F-4D97-AF65-F5344CB8AC3E}">
        <p14:creationId xmlns:p14="http://schemas.microsoft.com/office/powerpoint/2010/main" val="290764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94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75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56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
        <p:nvSpPr>
          <p:cNvPr id="3" name="Rectangle 2" descr="Department Of Veterans Affairs Seal">
            <a:extLst>
              <a:ext uri="{FF2B5EF4-FFF2-40B4-BE49-F238E27FC236}">
                <a16:creationId xmlns:a16="http://schemas.microsoft.com/office/drawing/2014/main" id="{A85D31E4-5275-4B48-8D9B-E53396A2CD87}"/>
              </a:ext>
            </a:extLst>
          </p:cNvPr>
          <p:cNvSpPr/>
          <p:nvPr userDrawn="1"/>
        </p:nvSpPr>
        <p:spPr>
          <a:xfrm>
            <a:off x="3210339" y="258417"/>
            <a:ext cx="2683565" cy="2266122"/>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357709753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5" name="Rectangle 4">
            <a:extLst>
              <a:ext uri="{FF2B5EF4-FFF2-40B4-BE49-F238E27FC236}">
                <a16:creationId xmlns:a16="http://schemas.microsoft.com/office/drawing/2014/main" id="{B67D3AC8-9B64-4CDC-B18E-880206CD3BAA}"/>
              </a:ext>
            </a:extLst>
          </p:cNvPr>
          <p:cNvSpPr/>
          <p:nvPr userDrawn="1">
            <p:custDataLst>
              <p:tags r:id="rId3"/>
            </p:custDataLst>
          </p:nvPr>
        </p:nvSpPr>
        <p:spPr>
          <a:xfrm>
            <a:off x="0" y="6487099"/>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4"/>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
        <p:nvSpPr>
          <p:cNvPr id="4" name="Rectangle 3" descr="Department Of Veterans Affairs Seal">
            <a:extLst>
              <a:ext uri="{FF2B5EF4-FFF2-40B4-BE49-F238E27FC236}">
                <a16:creationId xmlns:a16="http://schemas.microsoft.com/office/drawing/2014/main" id="{EC92CD86-9619-47A7-9FB4-1694E800805C}"/>
              </a:ext>
            </a:extLst>
          </p:cNvPr>
          <p:cNvSpPr/>
          <p:nvPr userDrawn="1"/>
        </p:nvSpPr>
        <p:spPr>
          <a:xfrm>
            <a:off x="99391" y="0"/>
            <a:ext cx="675861" cy="6946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74029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566738" indent="-277813">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857250" indent="-290513">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1087438" indent="-230188">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49368272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590800"/>
            <a:ext cx="7772400" cy="1009650"/>
          </a:xfrm>
        </p:spPr>
        <p:txBody>
          <a:bodyPr/>
          <a:lstStyle>
            <a:lvl1pPr algn="ctr">
              <a:defRPr b="1" strike="noStrike" cap="none" spc="0">
                <a:ln w="3175" cmpd="sng">
                  <a:solidFill>
                    <a:schemeClr val="tx2">
                      <a:lumMod val="75000"/>
                    </a:schemeClr>
                  </a:solidFill>
                  <a:prstDash val="solid"/>
                </a:ln>
                <a:solidFill>
                  <a:schemeClr val="tx2"/>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6360E498-451B-4D37-9F98-C203ADAA251E}"/>
              </a:ext>
            </a:extLst>
          </p:cNvPr>
          <p:cNvSpPr/>
          <p:nvPr userDrawn="1">
            <p:custDataLst>
              <p:tags r:id="rId2"/>
            </p:custDataLst>
          </p:nvPr>
        </p:nvSpPr>
        <p:spPr>
          <a:xfrm>
            <a:off x="0" y="6477000"/>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 name="Slide Number Placeholder 5">
            <a:extLst>
              <a:ext uri="{FF2B5EF4-FFF2-40B4-BE49-F238E27FC236}">
                <a16:creationId xmlns:a16="http://schemas.microsoft.com/office/drawing/2014/main" id="{289231EF-BEBD-42C4-9FA7-C0F76C194F90}"/>
              </a:ext>
            </a:extLst>
          </p:cNvPr>
          <p:cNvSpPr>
            <a:spLocks noGrp="1"/>
          </p:cNvSpPr>
          <p:nvPr>
            <p:ph type="sldNum" sz="quarter" idx="12"/>
            <p:custDataLst>
              <p:tags r:id="rId3"/>
            </p:custDataLst>
          </p:nvPr>
        </p:nvSpPr>
        <p:spPr>
          <a:xfrm>
            <a:off x="6934200" y="6602268"/>
            <a:ext cx="2133600" cy="331932"/>
          </a:xfrm>
          <a:prstGeom prst="rect">
            <a:avLst/>
          </a:prstGeom>
        </p:spPr>
        <p:txBody>
          <a:bodyPr/>
          <a:lstStyle>
            <a:lvl1pPr algn="r">
              <a:defRPr sz="1400">
                <a:solidFill>
                  <a:schemeClr val="tx2"/>
                </a:solidFill>
              </a:defRPr>
            </a:lvl1pPr>
          </a:lstStyle>
          <a:p>
            <a:fld id="{3FE40F6C-36E6-4965-9D21-698197C3108F}" type="slidenum">
              <a:rPr lang="en-US" smtClean="0"/>
              <a:pPr/>
              <a:t>‹#›</a:t>
            </a:fld>
            <a:endParaRPr lang="en-US" dirty="0"/>
          </a:p>
        </p:txBody>
      </p:sp>
    </p:spTree>
    <p:extLst>
      <p:ext uri="{BB962C8B-B14F-4D97-AF65-F5344CB8AC3E}">
        <p14:creationId xmlns:p14="http://schemas.microsoft.com/office/powerpoint/2010/main" val="183866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7"/>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6" name="Slide Number Placeholder 5">
            <a:extLst>
              <a:ext uri="{FF2B5EF4-FFF2-40B4-BE49-F238E27FC236}">
                <a16:creationId xmlns:a16="http://schemas.microsoft.com/office/drawing/2014/main" id="{C89381E8-9F92-46C3-A00F-B142EF10C1D8}"/>
              </a:ext>
            </a:extLst>
          </p:cNvPr>
          <p:cNvSpPr>
            <a:spLocks noGrp="1"/>
          </p:cNvSpPr>
          <p:nvPr>
            <p:ph type="sldNum" sz="quarter" idx="4"/>
            <p:custDataLst>
              <p:tags r:id="rId8"/>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4680818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2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2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28.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custDataLst>
              <p:tags r:id="rId1"/>
            </p:custDataLst>
          </p:nvPr>
        </p:nvSpPr>
        <p:spPr bwMode="auto">
          <a:xfrm>
            <a:off x="548640" y="4488769"/>
            <a:ext cx="26974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Compensation Service </a:t>
            </a:r>
          </a:p>
        </p:txBody>
      </p:sp>
      <p:sp>
        <p:nvSpPr>
          <p:cNvPr id="3" name="Rectangle 3"/>
          <p:cNvSpPr txBox="1">
            <a:spLocks noChangeArrowheads="1"/>
          </p:cNvSpPr>
          <p:nvPr>
            <p:custDataLst>
              <p:tags r:id="rId2"/>
            </p:custDataLst>
          </p:nvPr>
        </p:nvSpPr>
        <p:spPr bwMode="auto">
          <a:xfrm>
            <a:off x="6055137" y="4488768"/>
            <a:ext cx="2354580" cy="81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marR="0" lvl="0" indent="0" algn="ctr" defTabSz="914400" rtl="0" eaLnBrk="1" fontAlgn="base" latinLnBrk="0" hangingPunct="1">
              <a:spcBef>
                <a:spcPts val="0"/>
              </a:spcBef>
              <a:spcAft>
                <a:spcPts val="0"/>
              </a:spcAft>
              <a:buClr>
                <a:srgbClr val="CC0000"/>
              </a:buClr>
              <a:buSzTx/>
              <a:buFont typeface="Wingdings" pitchFamily="2" charset="2"/>
              <a:buNone/>
              <a:tabLst/>
              <a:defRPr/>
            </a:pPr>
            <a:r>
              <a:rPr lang="en-US" sz="2100" b="1" kern="0" dirty="0">
                <a:solidFill>
                  <a:srgbClr val="002060"/>
                </a:solidFill>
                <a:latin typeface="Arial" panose="020B0604020202020204" pitchFamily="34" charset="0"/>
                <a:cs typeface="Arial" panose="020B0604020202020204" pitchFamily="34" charset="0"/>
              </a:rPr>
              <a:t>September</a:t>
            </a:r>
          </a:p>
          <a:p>
            <a:pPr marL="0" marR="0" lvl="0" indent="0" algn="ctr" defTabSz="914400" rtl="0" eaLnBrk="1" fontAlgn="base" latinLnBrk="0" hangingPunct="1">
              <a:spcBef>
                <a:spcPts val="0"/>
              </a:spcBef>
              <a:spcAft>
                <a:spcPts val="0"/>
              </a:spcAft>
              <a:buClr>
                <a:srgbClr val="CC0000"/>
              </a:buClr>
              <a:buSzTx/>
              <a:buFont typeface="Wingdings" pitchFamily="2" charset="2"/>
              <a:buNone/>
              <a:tabLst/>
              <a:defRPr/>
            </a:pPr>
            <a:r>
              <a:rPr lang="en-US" sz="2100" b="1" kern="0" dirty="0">
                <a:solidFill>
                  <a:srgbClr val="002060"/>
                </a:solidFill>
                <a:latin typeface="Arial" panose="020B0604020202020204" pitchFamily="34" charset="0"/>
                <a:cs typeface="Arial" panose="020B0604020202020204" pitchFamily="34" charset="0"/>
              </a:rPr>
              <a:t> 2020</a:t>
            </a:r>
            <a:endParaRPr kumimoji="0" lang="en-US" sz="21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CA01EE4B-E0C2-4B19-8A3B-483E986C6310}"/>
              </a:ext>
            </a:extLst>
          </p:cNvPr>
          <p:cNvSpPr>
            <a:spLocks noGrp="1"/>
          </p:cNvSpPr>
          <p:nvPr>
            <p:ph type="ctrTitle"/>
            <p:custDataLst>
              <p:tags r:id="rId3"/>
            </p:custDataLst>
          </p:nvPr>
        </p:nvSpPr>
        <p:spPr>
          <a:xfrm>
            <a:off x="0" y="2834640"/>
            <a:ext cx="9144000" cy="765810"/>
          </a:xfrm>
          <a:ln>
            <a:noFill/>
          </a:ln>
        </p:spPr>
        <p:txBody>
          <a:bodyPr vert="horz" lIns="91440" tIns="45720" rIns="91440" bIns="45720" rtlCol="0" anchor="t">
            <a:noAutofit/>
          </a:bodyPr>
          <a:lstStyle/>
          <a:p>
            <a:pPr>
              <a:spcAft>
                <a:spcPts val="600"/>
              </a:spcAft>
            </a:pPr>
            <a:r>
              <a:rPr lang="en-US" sz="2800" kern="0" dirty="0">
                <a:ln w="3175" cmpd="sng">
                  <a:noFill/>
                  <a:prstDash val="solid"/>
                </a:ln>
                <a:solidFill>
                  <a:srgbClr val="002060"/>
                </a:solidFill>
              </a:rPr>
              <a:t>(VSR VIP Pre-D) Herbicide Exposure </a:t>
            </a:r>
            <a:br>
              <a:rPr lang="en-US" sz="2800" kern="0" dirty="0">
                <a:ln w="3175" cmpd="sng">
                  <a:noFill/>
                  <a:prstDash val="solid"/>
                </a:ln>
                <a:solidFill>
                  <a:srgbClr val="002060"/>
                </a:solidFill>
              </a:rPr>
            </a:br>
            <a:r>
              <a:rPr lang="en-US" sz="2800" kern="0" dirty="0">
                <a:ln w="3175" cmpd="sng">
                  <a:noFill/>
                  <a:prstDash val="solid"/>
                </a:ln>
                <a:solidFill>
                  <a:srgbClr val="002060"/>
                </a:solidFill>
              </a:rPr>
              <a:t>Claims Development</a:t>
            </a:r>
          </a:p>
        </p:txBody>
      </p:sp>
      <p:sp>
        <p:nvSpPr>
          <p:cNvPr id="4" name="Rectangle 3" descr="VA Logo">
            <a:extLst>
              <a:ext uri="{FF2B5EF4-FFF2-40B4-BE49-F238E27FC236}">
                <a16:creationId xmlns:a16="http://schemas.microsoft.com/office/drawing/2014/main" id="{B7C56FFE-CFF7-4F44-9C50-E9728FCFDC0C}"/>
              </a:ext>
            </a:extLst>
          </p:cNvPr>
          <p:cNvSpPr/>
          <p:nvPr/>
        </p:nvSpPr>
        <p:spPr>
          <a:xfrm>
            <a:off x="3031958" y="288758"/>
            <a:ext cx="3128210" cy="21977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6" name="Rectangle 5" descr="Department Of Veterans Affairs Seal">
            <a:extLst>
              <a:ext uri="{FF2B5EF4-FFF2-40B4-BE49-F238E27FC236}">
                <a16:creationId xmlns:a16="http://schemas.microsoft.com/office/drawing/2014/main" id="{A39E1CBC-5F7C-46F6-8BC1-A111C324A886}"/>
              </a:ext>
            </a:extLst>
          </p:cNvPr>
          <p:cNvSpPr/>
          <p:nvPr/>
        </p:nvSpPr>
        <p:spPr>
          <a:xfrm>
            <a:off x="3560064" y="402336"/>
            <a:ext cx="2109216" cy="2084190"/>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79248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07849"/>
            <a:ext cx="8229600" cy="4682613"/>
          </a:xfrm>
        </p:spPr>
        <p:txBody>
          <a:bodyPr>
            <a:noAutofit/>
          </a:bodyPr>
          <a:lstStyle/>
          <a:p>
            <a:pPr>
              <a:spcAft>
                <a:spcPts val="0"/>
              </a:spcAft>
            </a:pPr>
            <a:r>
              <a:rPr lang="en-US" dirty="0">
                <a:latin typeface="+mn-lt"/>
                <a:cs typeface="Times New Roman" panose="02020603050405020304" pitchFamily="18" charset="0"/>
              </a:rPr>
              <a:t>The following diseases must have manifested at a compensable level </a:t>
            </a:r>
            <a:r>
              <a:rPr lang="en-US" b="1" dirty="0">
                <a:latin typeface="+mn-lt"/>
                <a:cs typeface="Times New Roman" panose="02020603050405020304" pitchFamily="18" charset="0"/>
              </a:rPr>
              <a:t>within one year </a:t>
            </a:r>
            <a:r>
              <a:rPr lang="en-US" dirty="0">
                <a:latin typeface="+mn-lt"/>
                <a:cs typeface="Times New Roman" panose="02020603050405020304" pitchFamily="18" charset="0"/>
              </a:rPr>
              <a:t>of the Veteran’s last exposure to herbicides:</a:t>
            </a:r>
          </a:p>
          <a:p>
            <a:pPr>
              <a:spcAft>
                <a:spcPts val="0"/>
              </a:spcAft>
            </a:pPr>
            <a:endParaRPr lang="en-US" dirty="0">
              <a:latin typeface="+mn-lt"/>
              <a:cs typeface="Times New Roman" panose="02020603050405020304" pitchFamily="18" charset="0"/>
            </a:endParaRPr>
          </a:p>
          <a:p>
            <a:pPr marL="342900" indent="-342900">
              <a:spcAft>
                <a:spcPts val="0"/>
              </a:spcAft>
              <a:buFont typeface="Arial" panose="020B0604020202020204" pitchFamily="34" charset="0"/>
              <a:buChar char="•"/>
            </a:pPr>
            <a:r>
              <a:rPr lang="en-US" dirty="0">
                <a:latin typeface="+mn-lt"/>
                <a:cs typeface="Times New Roman" panose="02020603050405020304" pitchFamily="18" charset="0"/>
              </a:rPr>
              <a:t>Chloracne or other acne-form disease consistent with chloracne</a:t>
            </a:r>
          </a:p>
          <a:p>
            <a:pPr marL="342900" indent="-342900">
              <a:spcAft>
                <a:spcPts val="0"/>
              </a:spcAft>
              <a:buFont typeface="Arial" panose="020B0604020202020204" pitchFamily="34" charset="0"/>
              <a:buChar char="•"/>
            </a:pPr>
            <a:r>
              <a:rPr lang="en-US" dirty="0">
                <a:latin typeface="+mn-lt"/>
                <a:cs typeface="Times New Roman" panose="02020603050405020304" pitchFamily="18" charset="0"/>
              </a:rPr>
              <a:t>Porphyria cutanea tarda (PCT), and</a:t>
            </a:r>
          </a:p>
          <a:p>
            <a:pPr marL="342900" indent="-342900">
              <a:spcAft>
                <a:spcPts val="0"/>
              </a:spcAft>
              <a:buFont typeface="Arial" panose="020B0604020202020204" pitchFamily="34" charset="0"/>
              <a:buChar char="•"/>
            </a:pPr>
            <a:r>
              <a:rPr lang="en-US" dirty="0">
                <a:latin typeface="+mn-lt"/>
                <a:cs typeface="Times New Roman" panose="02020603050405020304" pitchFamily="18" charset="0"/>
              </a:rPr>
              <a:t>Early-onset peripheral neuropathy (PN)</a:t>
            </a:r>
          </a:p>
          <a:p>
            <a:pPr marL="457200" indent="-457200">
              <a:spcAft>
                <a:spcPts val="0"/>
              </a:spcAft>
              <a:buFont typeface="Arial" panose="020B0604020202020204" pitchFamily="34" charset="0"/>
              <a:buChar char="•"/>
            </a:pPr>
            <a:endParaRPr lang="en-US" dirty="0">
              <a:latin typeface="+mn-lt"/>
              <a:cs typeface="Times New Roman" panose="02020603050405020304" pitchFamily="18" charset="0"/>
            </a:endParaRPr>
          </a:p>
          <a:p>
            <a:pPr marL="457200" indent="-457200">
              <a:spcAft>
                <a:spcPts val="0"/>
              </a:spcAft>
              <a:buFont typeface="Arial" panose="020B0604020202020204" pitchFamily="34" charset="0"/>
              <a:buChar char="•"/>
            </a:pPr>
            <a:endParaRPr lang="en-US" dirty="0">
              <a:latin typeface="+mn-lt"/>
              <a:cs typeface="Times New Roman" panose="02020603050405020304" pitchFamily="18" charset="0"/>
            </a:endParaRPr>
          </a:p>
          <a:p>
            <a:pPr algn="ctr">
              <a:spcAft>
                <a:spcPts val="0"/>
              </a:spcAft>
            </a:pPr>
            <a:r>
              <a:rPr lang="en-US" b="1" i="1" dirty="0"/>
              <a:t>Note: There is no time limit for the other presumptive diseases.</a:t>
            </a:r>
            <a:endParaRPr lang="en-US" dirty="0">
              <a:latin typeface="+mn-lt"/>
              <a:cs typeface="Times New Roman" panose="02020603050405020304" pitchFamily="18" charset="0"/>
            </a:endParaRPr>
          </a:p>
          <a:p>
            <a:pPr marL="457200" indent="-457200">
              <a:spcAft>
                <a:spcPts val="0"/>
              </a:spcAft>
              <a:buFont typeface="Arial" panose="020B0604020202020204" pitchFamily="34" charset="0"/>
              <a:buChar char="•"/>
            </a:pPr>
            <a:endParaRPr lang="en-US" dirty="0">
              <a:latin typeface="+mn-lt"/>
              <a:cs typeface="Times New Roman" panose="02020603050405020304" pitchFamily="18" charset="0"/>
            </a:endParaRPr>
          </a:p>
          <a:p>
            <a:pPr>
              <a:spcAft>
                <a:spcPts val="0"/>
              </a:spcAft>
              <a:defRPr/>
            </a:pPr>
            <a:endParaRPr lang="en-US" dirty="0"/>
          </a:p>
          <a:p>
            <a:pPr>
              <a:spcAft>
                <a:spcPts val="0"/>
              </a:spcAft>
              <a:defRPr/>
            </a:pPr>
            <a:endParaRPr lang="en-US" dirty="0"/>
          </a:p>
        </p:txBody>
      </p:sp>
      <p:sp>
        <p:nvSpPr>
          <p:cNvPr id="4" name="Slide Number Placeholder 3"/>
          <p:cNvSpPr>
            <a:spLocks noGrp="1"/>
          </p:cNvSpPr>
          <p:nvPr>
            <p:ph type="sldNum" sz="quarter" idx="12"/>
            <p:custDataLst>
              <p:tags r:id="rId2"/>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Title 5">
            <a:extLst>
              <a:ext uri="{FF2B5EF4-FFF2-40B4-BE49-F238E27FC236}">
                <a16:creationId xmlns:a16="http://schemas.microsoft.com/office/drawing/2014/main" id="{A8B7E845-9D44-4D5D-9664-CDAABAEE4EF0}"/>
              </a:ext>
            </a:extLst>
          </p:cNvPr>
          <p:cNvSpPr>
            <a:spLocks noGrp="1"/>
          </p:cNvSpPr>
          <p:nvPr>
            <p:ph type="title"/>
            <p:custDataLst>
              <p:tags r:id="rId3"/>
            </p:custDataLst>
          </p:nvPr>
        </p:nvSpPr>
        <p:spPr>
          <a:xfrm>
            <a:off x="0" y="793627"/>
            <a:ext cx="9144000" cy="1086867"/>
          </a:xfrm>
        </p:spPr>
        <p:txBody>
          <a:bodyPr/>
          <a:lstStyle/>
          <a:p>
            <a:r>
              <a:rPr lang="en-US" dirty="0">
                <a:solidFill>
                  <a:srgbClr val="002060"/>
                </a:solidFill>
              </a:rPr>
              <a:t>Presumptive Conditions Time Limits</a:t>
            </a:r>
          </a:p>
        </p:txBody>
      </p:sp>
    </p:spTree>
    <p:extLst>
      <p:ext uri="{BB962C8B-B14F-4D97-AF65-F5344CB8AC3E}">
        <p14:creationId xmlns:p14="http://schemas.microsoft.com/office/powerpoint/2010/main" val="44765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07849"/>
            <a:ext cx="8229600" cy="4682613"/>
          </a:xfrm>
        </p:spPr>
        <p:txBody>
          <a:bodyPr>
            <a:noAutofit/>
          </a:bodyPr>
          <a:lstStyle/>
          <a:p>
            <a:pPr>
              <a:spcAft>
                <a:spcPts val="0"/>
              </a:spcAft>
            </a:pPr>
            <a:r>
              <a:rPr lang="en-US" dirty="0"/>
              <a:t>VA will also extend the presumption of service connection for Non-Hodgkin’s Lymphoma to any Veteran who:</a:t>
            </a:r>
          </a:p>
          <a:p>
            <a:pPr>
              <a:spcAft>
                <a:spcPts val="0"/>
              </a:spcAft>
            </a:pPr>
            <a:endParaRPr lang="en-US" sz="1200" dirty="0"/>
          </a:p>
          <a:p>
            <a:pPr marL="342900" lvl="1" indent="-342900">
              <a:spcAft>
                <a:spcPts val="0"/>
              </a:spcAft>
            </a:pPr>
            <a:r>
              <a:rPr lang="en-US" sz="2000" dirty="0"/>
              <a:t>Had service in the offshore waters of the Republic of Vietnam (RVN), </a:t>
            </a:r>
            <a:r>
              <a:rPr lang="en-US" sz="2000" b="1" dirty="0"/>
              <a:t>and</a:t>
            </a:r>
          </a:p>
          <a:p>
            <a:pPr marL="0" lvl="1" indent="0">
              <a:spcAft>
                <a:spcPts val="0"/>
              </a:spcAft>
              <a:buNone/>
            </a:pPr>
            <a:endParaRPr lang="en-US" sz="1200" b="1" dirty="0"/>
          </a:p>
          <a:p>
            <a:pPr marL="342900" lvl="1" indent="-342900">
              <a:spcAft>
                <a:spcPts val="0"/>
              </a:spcAft>
            </a:pPr>
            <a:r>
              <a:rPr lang="en-US" sz="2000" dirty="0"/>
              <a:t>Has a diagnosis of any of the subcategories of low, intermediate, or high-grade lymphoma. </a:t>
            </a:r>
            <a:endParaRPr lang="en-US" altLang="en-US" sz="2000" dirty="0"/>
          </a:p>
          <a:p>
            <a:pPr marL="457200" indent="-457200">
              <a:spcAft>
                <a:spcPts val="0"/>
              </a:spcAft>
              <a:buFont typeface="Arial" panose="020B0604020202020204" pitchFamily="34" charset="0"/>
              <a:buChar char="•"/>
            </a:pPr>
            <a:endParaRPr lang="en-US" dirty="0">
              <a:latin typeface="+mn-lt"/>
              <a:cs typeface="Times New Roman" panose="02020603050405020304" pitchFamily="18" charset="0"/>
            </a:endParaRPr>
          </a:p>
          <a:p>
            <a:pPr>
              <a:spcAft>
                <a:spcPts val="0"/>
              </a:spcAft>
              <a:defRPr/>
            </a:pPr>
            <a:endParaRPr lang="en-US" dirty="0"/>
          </a:p>
          <a:p>
            <a:pPr>
              <a:spcAft>
                <a:spcPts val="0"/>
              </a:spcAft>
              <a:defRPr/>
            </a:pPr>
            <a:endParaRPr lang="en-US" dirty="0"/>
          </a:p>
        </p:txBody>
      </p:sp>
      <p:sp>
        <p:nvSpPr>
          <p:cNvPr id="4" name="Slide Number Placeholder 3"/>
          <p:cNvSpPr>
            <a:spLocks noGrp="1"/>
          </p:cNvSpPr>
          <p:nvPr>
            <p:ph type="sldNum" sz="quarter" idx="12"/>
            <p:custDataLst>
              <p:tags r:id="rId2"/>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Title 5">
            <a:extLst>
              <a:ext uri="{FF2B5EF4-FFF2-40B4-BE49-F238E27FC236}">
                <a16:creationId xmlns:a16="http://schemas.microsoft.com/office/drawing/2014/main" id="{A8B7E845-9D44-4D5D-9664-CDAABAEE4EF0}"/>
              </a:ext>
            </a:extLst>
          </p:cNvPr>
          <p:cNvSpPr>
            <a:spLocks noGrp="1"/>
          </p:cNvSpPr>
          <p:nvPr>
            <p:ph type="title"/>
            <p:custDataLst>
              <p:tags r:id="rId3"/>
            </p:custDataLst>
          </p:nvPr>
        </p:nvSpPr>
        <p:spPr>
          <a:xfrm>
            <a:off x="0" y="793627"/>
            <a:ext cx="9144000" cy="1086867"/>
          </a:xfrm>
        </p:spPr>
        <p:txBody>
          <a:bodyPr/>
          <a:lstStyle/>
          <a:p>
            <a:r>
              <a:rPr lang="en-US" dirty="0">
                <a:solidFill>
                  <a:srgbClr val="002060"/>
                </a:solidFill>
              </a:rPr>
              <a:t>Non-Hodgkin’s Lymphoma</a:t>
            </a:r>
          </a:p>
        </p:txBody>
      </p:sp>
    </p:spTree>
    <p:extLst>
      <p:ext uri="{BB962C8B-B14F-4D97-AF65-F5344CB8AC3E}">
        <p14:creationId xmlns:p14="http://schemas.microsoft.com/office/powerpoint/2010/main" val="417909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Herbicide Exposure</a:t>
            </a:r>
          </a:p>
        </p:txBody>
      </p:sp>
      <p:sp>
        <p:nvSpPr>
          <p:cNvPr id="3" name="Content Placeholder 2"/>
          <p:cNvSpPr>
            <a:spLocks noGrp="1"/>
          </p:cNvSpPr>
          <p:nvPr>
            <p:ph idx="1"/>
            <p:custDataLst>
              <p:tags r:id="rId2"/>
            </p:custDataLst>
          </p:nvPr>
        </p:nvSpPr>
        <p:spPr>
          <a:xfrm>
            <a:off x="457200" y="2057400"/>
            <a:ext cx="8229600" cy="3886200"/>
          </a:xfrm>
        </p:spPr>
        <p:txBody>
          <a:bodyPr>
            <a:normAutofit lnSpcReduction="10000"/>
          </a:bodyPr>
          <a:lstStyle/>
          <a:p>
            <a:pPr marL="342900" indent="-342900">
              <a:spcAft>
                <a:spcPts val="0"/>
              </a:spcAft>
              <a:buFont typeface="Arial" panose="020B0604020202020204" pitchFamily="34" charset="0"/>
              <a:buChar char="•"/>
            </a:pPr>
            <a:r>
              <a:rPr lang="en-US" dirty="0">
                <a:latin typeface="+mn-lt"/>
                <a:cs typeface="Times New Roman" panose="02020603050405020304" pitchFamily="18" charset="0"/>
              </a:rPr>
              <a:t>The presumption of exposure to herbicides can be extended to any Veteran who, during active military, naval, or air service served in the Republic of Vietnam (RVN) during the period beginning on January 9, 1962, and ending on May 7, 1975. </a:t>
            </a:r>
          </a:p>
          <a:p>
            <a:pPr marL="457200" indent="-457200">
              <a:spcAft>
                <a:spcPts val="0"/>
              </a:spcAft>
              <a:buFont typeface="Arial" panose="020B0604020202020204" pitchFamily="34" charset="0"/>
              <a:buChar char="•"/>
            </a:pPr>
            <a:endParaRPr lang="en-US" dirty="0">
              <a:latin typeface="+mn-lt"/>
              <a:cs typeface="Times New Roman" panose="02020603050405020304" pitchFamily="18" charset="0"/>
            </a:endParaRPr>
          </a:p>
          <a:p>
            <a:pPr marL="1185863" lvl="1" indent="-342900">
              <a:spcAft>
                <a:spcPts val="0"/>
              </a:spcAft>
            </a:pPr>
            <a:r>
              <a:rPr lang="en-US" sz="2000" dirty="0">
                <a:latin typeface="+mn-lt"/>
                <a:cs typeface="Times New Roman" panose="02020603050405020304" pitchFamily="18" charset="0"/>
              </a:rPr>
              <a:t>On land</a:t>
            </a:r>
          </a:p>
          <a:p>
            <a:pPr marL="1185863" lvl="1" indent="-342900">
              <a:spcAft>
                <a:spcPts val="0"/>
              </a:spcAft>
            </a:pPr>
            <a:r>
              <a:rPr lang="en-US" sz="2000" dirty="0">
                <a:latin typeface="+mn-lt"/>
                <a:cs typeface="Times New Roman" panose="02020603050405020304" pitchFamily="18" charset="0"/>
              </a:rPr>
              <a:t>On the inland waterways</a:t>
            </a:r>
          </a:p>
          <a:p>
            <a:pPr marL="1185863" lvl="1" indent="-342900">
              <a:spcAft>
                <a:spcPts val="0"/>
              </a:spcAft>
            </a:pPr>
            <a:r>
              <a:rPr lang="en-US" sz="2000" dirty="0">
                <a:latin typeface="+mn-lt"/>
                <a:cs typeface="Times New Roman" panose="02020603050405020304" pitchFamily="18" charset="0"/>
              </a:rPr>
              <a:t>Aboard vessels docked to a pier or shore </a:t>
            </a:r>
          </a:p>
          <a:p>
            <a:pPr marL="1185863" lvl="1" indent="-342900">
              <a:spcAft>
                <a:spcPts val="0"/>
              </a:spcAft>
            </a:pPr>
            <a:r>
              <a:rPr lang="en-US" sz="2000" dirty="0">
                <a:latin typeface="+mn-lt"/>
                <a:cs typeface="Times New Roman" panose="02020603050405020304" pitchFamily="18" charset="0"/>
              </a:rPr>
              <a:t>Aboard vessels that operated in the eligible offshore waters</a:t>
            </a:r>
          </a:p>
          <a:p>
            <a:pPr marL="457200" indent="-457200">
              <a:spcAft>
                <a:spcPts val="0"/>
              </a:spcAft>
              <a:buFont typeface="Arial" panose="020B0604020202020204" pitchFamily="34" charset="0"/>
              <a:buChar char="•"/>
            </a:pPr>
            <a:endParaRPr lang="en-US" dirty="0">
              <a:latin typeface="+mn-lt"/>
              <a:cs typeface="Times New Roman" panose="02020603050405020304" pitchFamily="18" charset="0"/>
            </a:endParaRPr>
          </a:p>
          <a:p>
            <a:pPr marL="342900" indent="-342900">
              <a:spcAft>
                <a:spcPts val="0"/>
              </a:spcAft>
              <a:buFont typeface="Arial" panose="020B0604020202020204" pitchFamily="34" charset="0"/>
              <a:buChar char="•"/>
            </a:pPr>
            <a:r>
              <a:rPr lang="en-US" dirty="0">
                <a:latin typeface="+mn-lt"/>
                <a:cs typeface="Times New Roman" panose="02020603050405020304" pitchFamily="18" charset="0"/>
              </a:rPr>
              <a:t>This presumption has also been extended to certain Veterans who served on the demilitarized zone in Korea or on the perimeter of bases in Thailand.</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12</a:t>
            </a:fld>
            <a:endParaRPr lang="en-US" dirty="0">
              <a:latin typeface="+mj-lt"/>
              <a:cs typeface="+mn-cs"/>
            </a:endParaRPr>
          </a:p>
        </p:txBody>
      </p:sp>
    </p:spTree>
    <p:extLst>
      <p:ext uri="{BB962C8B-B14F-4D97-AF65-F5344CB8AC3E}">
        <p14:creationId xmlns:p14="http://schemas.microsoft.com/office/powerpoint/2010/main" val="58722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Thailand</a:t>
            </a:r>
          </a:p>
        </p:txBody>
      </p:sp>
      <p:sp>
        <p:nvSpPr>
          <p:cNvPr id="3" name="Content Placeholder 2"/>
          <p:cNvSpPr>
            <a:spLocks noGrp="1"/>
          </p:cNvSpPr>
          <p:nvPr>
            <p:ph idx="1"/>
            <p:custDataLst>
              <p:tags r:id="rId2"/>
            </p:custDataLst>
          </p:nvPr>
        </p:nvSpPr>
        <p:spPr>
          <a:xfrm>
            <a:off x="457200" y="1612555"/>
            <a:ext cx="8229600" cy="4800600"/>
          </a:xfrm>
        </p:spPr>
        <p:txBody>
          <a:bodyPr>
            <a:noAutofit/>
          </a:bodyPr>
          <a:lstStyle/>
          <a:p>
            <a:pPr>
              <a:spcAft>
                <a:spcPts val="0"/>
              </a:spcAft>
              <a:buClr>
                <a:schemeClr val="tx1"/>
              </a:buClr>
            </a:pPr>
            <a:r>
              <a:rPr lang="en-US" dirty="0"/>
              <a:t>There are three categories of Veterans who receive this concession of exposure to herbicides:</a:t>
            </a:r>
          </a:p>
          <a:p>
            <a:pPr>
              <a:spcAft>
                <a:spcPts val="0"/>
              </a:spcAft>
              <a:buClr>
                <a:schemeClr val="tx1"/>
              </a:buClr>
            </a:pPr>
            <a:endParaRPr lang="en-US" sz="1000" dirty="0"/>
          </a:p>
          <a:p>
            <a:pPr marL="576262" lvl="1" indent="-342900">
              <a:spcAft>
                <a:spcPts val="0"/>
              </a:spcAft>
              <a:buClr>
                <a:schemeClr val="tx1"/>
              </a:buClr>
              <a:tabLst>
                <a:tab pos="801688" algn="l"/>
              </a:tabLst>
            </a:pPr>
            <a:r>
              <a:rPr lang="en-US" sz="2000" dirty="0">
                <a:cs typeface="Times New Roman" panose="02020603050405020304" pitchFamily="18" charset="0"/>
              </a:rPr>
              <a:t>Veterans who served with the Air Force on a Royal Thai Air Force Base (RTAFB) who had an military occupational specialty (MOS) of security policemen, security patrol dog handler, were a member of security police squadron, or had duties that placed him/her on or near perimeter of the base on a regular basis</a:t>
            </a:r>
          </a:p>
          <a:p>
            <a:pPr marL="576262" lvl="1" indent="-342900">
              <a:spcAft>
                <a:spcPts val="0"/>
              </a:spcAft>
              <a:buClr>
                <a:schemeClr val="tx1"/>
              </a:buClr>
              <a:tabLst>
                <a:tab pos="801688" algn="l"/>
              </a:tabLst>
            </a:pPr>
            <a:r>
              <a:rPr lang="en-US" sz="2000" dirty="0">
                <a:cs typeface="Times New Roman" panose="02020603050405020304" pitchFamily="18" charset="0"/>
              </a:rPr>
              <a:t>Veterans who served with the Army on a RTAFB who were involved with perimeter security detail*</a:t>
            </a:r>
          </a:p>
          <a:p>
            <a:pPr marL="576262" lvl="1" indent="-342900">
              <a:spcAft>
                <a:spcPts val="0"/>
              </a:spcAft>
              <a:buClr>
                <a:schemeClr val="tx1"/>
              </a:buClr>
              <a:tabLst>
                <a:tab pos="801688" algn="l"/>
              </a:tabLst>
            </a:pPr>
            <a:r>
              <a:rPr lang="en-US" sz="2000" dirty="0">
                <a:cs typeface="Times New Roman" panose="02020603050405020304" pitchFamily="18" charset="0"/>
              </a:rPr>
              <a:t>Veterans who served with the Army on an Army base who had an MOS of military police, were a member of a military police unit, or had duties that placed him on or near the perimeter of the base on a regular basis*  </a:t>
            </a:r>
            <a:endParaRPr lang="en-US" sz="2000" dirty="0"/>
          </a:p>
          <a:p>
            <a:pPr>
              <a:spcAft>
                <a:spcPts val="0"/>
              </a:spcAft>
            </a:pPr>
            <a:endParaRPr lang="en-US" dirty="0"/>
          </a:p>
          <a:p>
            <a:pPr algn="ctr">
              <a:spcAft>
                <a:spcPts val="0"/>
              </a:spcAft>
            </a:pPr>
            <a:r>
              <a:rPr lang="en-US" b="1" dirty="0"/>
              <a:t>*The Veteran must state that they worked on the perimeter</a:t>
            </a:r>
          </a:p>
          <a:p>
            <a:pPr marL="457200" indent="-457200">
              <a:spcAft>
                <a:spcPts val="0"/>
              </a:spcAft>
              <a:buFont typeface="Arial" panose="020B0604020202020204" pitchFamily="34" charset="0"/>
              <a:buChar char="•"/>
            </a:pPr>
            <a:endParaRPr lang="en-US" dirty="0"/>
          </a:p>
          <a:p>
            <a:pPr marL="457200" indent="-457200">
              <a:spcAft>
                <a:spcPts val="0"/>
              </a:spcAft>
              <a:buFont typeface="Arial" panose="020B0604020202020204" pitchFamily="34" charset="0"/>
              <a:buChar char="•"/>
            </a:pPr>
            <a:endParaRPr lang="en-US" dirty="0"/>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13</a:t>
            </a:fld>
            <a:endParaRPr lang="en-US" dirty="0">
              <a:latin typeface="+mj-lt"/>
              <a:cs typeface="+mn-cs"/>
            </a:endParaRPr>
          </a:p>
        </p:txBody>
      </p:sp>
    </p:spTree>
    <p:extLst>
      <p:ext uri="{BB962C8B-B14F-4D97-AF65-F5344CB8AC3E}">
        <p14:creationId xmlns:p14="http://schemas.microsoft.com/office/powerpoint/2010/main" val="396764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Thailand (cont.)</a:t>
            </a:r>
          </a:p>
        </p:txBody>
      </p:sp>
      <p:sp>
        <p:nvSpPr>
          <p:cNvPr id="3" name="Content Placeholder 2"/>
          <p:cNvSpPr>
            <a:spLocks noGrp="1"/>
          </p:cNvSpPr>
          <p:nvPr>
            <p:ph idx="1"/>
            <p:custDataLst>
              <p:tags r:id="rId2"/>
            </p:custDataLst>
          </p:nvPr>
        </p:nvSpPr>
        <p:spPr>
          <a:xfrm>
            <a:off x="457200" y="1697182"/>
            <a:ext cx="8229600" cy="4582785"/>
          </a:xfrm>
        </p:spPr>
        <p:txBody>
          <a:bodyPr>
            <a:noAutofit/>
          </a:bodyPr>
          <a:lstStyle/>
          <a:p>
            <a:pPr marL="342900" indent="-342900">
              <a:spcAft>
                <a:spcPts val="0"/>
              </a:spcAft>
              <a:buFont typeface="Arial" panose="020B0604020202020204" pitchFamily="34" charset="0"/>
              <a:buChar char="•"/>
            </a:pPr>
            <a:r>
              <a:rPr lang="en-US" dirty="0"/>
              <a:t>The benefit-of-doubt rule does not apply to herbicide exposure in Thailand</a:t>
            </a:r>
          </a:p>
          <a:p>
            <a:pPr marL="342900" indent="-342900">
              <a:spcAft>
                <a:spcPts val="0"/>
              </a:spcAft>
              <a:buFont typeface="Arial" panose="020B0604020202020204" pitchFamily="34" charset="0"/>
              <a:buChar char="•"/>
            </a:pPr>
            <a:endParaRPr lang="en-US" sz="800" dirty="0"/>
          </a:p>
          <a:p>
            <a:pPr marL="342900" indent="-342900">
              <a:spcAft>
                <a:spcPts val="0"/>
              </a:spcAft>
              <a:buFont typeface="Arial" panose="020B0604020202020204" pitchFamily="34" charset="0"/>
              <a:buChar char="•"/>
            </a:pPr>
            <a:r>
              <a:rPr lang="en-US" dirty="0"/>
              <a:t>We can only establish exposure based on facts-found</a:t>
            </a:r>
          </a:p>
          <a:p>
            <a:pPr marL="342900" indent="-342900">
              <a:spcAft>
                <a:spcPts val="0"/>
              </a:spcAft>
              <a:buFont typeface="Arial" panose="020B0604020202020204" pitchFamily="34" charset="0"/>
              <a:buChar char="•"/>
            </a:pPr>
            <a:endParaRPr lang="en-US" sz="800" dirty="0"/>
          </a:p>
          <a:p>
            <a:pPr marL="342900" indent="-342900">
              <a:spcAft>
                <a:spcPts val="0"/>
              </a:spcAft>
              <a:buFont typeface="Arial" panose="020B0604020202020204" pitchFamily="34" charset="0"/>
              <a:buChar char="•"/>
            </a:pPr>
            <a:r>
              <a:rPr lang="en-US" dirty="0"/>
              <a:t>The perimeter is the outermost perimeter of the base</a:t>
            </a:r>
          </a:p>
          <a:p>
            <a:pPr marL="342900" indent="-342900">
              <a:spcAft>
                <a:spcPts val="0"/>
              </a:spcAft>
              <a:buFont typeface="Arial" panose="020B0604020202020204" pitchFamily="34" charset="0"/>
              <a:buChar char="•"/>
            </a:pPr>
            <a:endParaRPr lang="en-US" sz="800" dirty="0"/>
          </a:p>
          <a:p>
            <a:pPr marL="342900" indent="-342900">
              <a:spcAft>
                <a:spcPts val="0"/>
              </a:spcAft>
              <a:buFont typeface="Arial" panose="020B0604020202020204" pitchFamily="34" charset="0"/>
              <a:buChar char="•"/>
            </a:pPr>
            <a:r>
              <a:rPr lang="en-US" dirty="0"/>
              <a:t>There could have been multiple fence lines within this outermost perimeter</a:t>
            </a:r>
          </a:p>
          <a:p>
            <a:pPr marL="342900" indent="-342900">
              <a:spcAft>
                <a:spcPts val="0"/>
              </a:spcAft>
              <a:buFont typeface="Arial" panose="020B0604020202020204" pitchFamily="34" charset="0"/>
              <a:buChar char="•"/>
            </a:pPr>
            <a:endParaRPr lang="en-US" sz="800" dirty="0"/>
          </a:p>
          <a:p>
            <a:pPr marL="342900" indent="-342900">
              <a:spcAft>
                <a:spcPts val="0"/>
              </a:spcAft>
              <a:buFont typeface="Arial" panose="020B0604020202020204" pitchFamily="34" charset="0"/>
              <a:buChar char="•"/>
            </a:pPr>
            <a:r>
              <a:rPr lang="en-US" dirty="0"/>
              <a:t>Exposure to herbicides cannot be extended to Veterans whose duties placed them on or near an interior fence line </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14</a:t>
            </a:fld>
            <a:endParaRPr lang="en-US" dirty="0">
              <a:latin typeface="+mj-lt"/>
              <a:cs typeface="+mn-cs"/>
            </a:endParaRPr>
          </a:p>
        </p:txBody>
      </p:sp>
    </p:spTree>
    <p:extLst>
      <p:ext uri="{BB962C8B-B14F-4D97-AF65-F5344CB8AC3E}">
        <p14:creationId xmlns:p14="http://schemas.microsoft.com/office/powerpoint/2010/main" val="6582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Korean DMZ</a:t>
            </a:r>
          </a:p>
        </p:txBody>
      </p:sp>
      <p:sp>
        <p:nvSpPr>
          <p:cNvPr id="3" name="Content Placeholder 2"/>
          <p:cNvSpPr>
            <a:spLocks noGrp="1"/>
          </p:cNvSpPr>
          <p:nvPr>
            <p:ph idx="1"/>
            <p:custDataLst>
              <p:tags r:id="rId2"/>
            </p:custDataLst>
          </p:nvPr>
        </p:nvSpPr>
        <p:spPr>
          <a:xfrm>
            <a:off x="457200" y="2057400"/>
            <a:ext cx="8229600" cy="4582785"/>
          </a:xfrm>
        </p:spPr>
        <p:txBody>
          <a:bodyPr>
            <a:noAutofit/>
          </a:bodyPr>
          <a:lstStyle/>
          <a:p>
            <a:pPr marL="342900" indent="-342900">
              <a:spcAft>
                <a:spcPts val="0"/>
              </a:spcAft>
              <a:buFont typeface="Arial" panose="020B0604020202020204" pitchFamily="34" charset="0"/>
              <a:buChar char="•"/>
            </a:pPr>
            <a:r>
              <a:rPr lang="en-US" dirty="0"/>
              <a:t>If the Veteran served on the Korean Demilitarized Zone (DMZ) from April 1, 1968 to August 31, 1971 and in a specific unit, the presumption of exposure to herbicides can be established</a:t>
            </a:r>
          </a:p>
          <a:p>
            <a:pPr marL="457200" indent="-457200">
              <a:spcAft>
                <a:spcPts val="0"/>
              </a:spcAft>
              <a:buFont typeface="Arial" panose="020B0604020202020204" pitchFamily="34" charset="0"/>
              <a:buChar char="•"/>
            </a:pPr>
            <a:endParaRPr lang="en-US" dirty="0"/>
          </a:p>
          <a:p>
            <a:pPr marL="342900" indent="-342900">
              <a:spcAft>
                <a:spcPts val="0"/>
              </a:spcAft>
              <a:buFont typeface="Arial" panose="020B0604020202020204" pitchFamily="34" charset="0"/>
              <a:buChar char="•"/>
            </a:pPr>
            <a:r>
              <a:rPr lang="en-US" dirty="0"/>
              <a:t>The VA and DOD have compiled a list of all units that served on the Korean DMZ during this time period, which are listed in M21-1, Part IV, Subpart ii, 1.H.4.b.</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15</a:t>
            </a:fld>
            <a:endParaRPr lang="en-US" dirty="0">
              <a:latin typeface="+mj-lt"/>
              <a:cs typeface="+mn-cs"/>
            </a:endParaRPr>
          </a:p>
        </p:txBody>
      </p:sp>
    </p:spTree>
    <p:extLst>
      <p:ext uri="{BB962C8B-B14F-4D97-AF65-F5344CB8AC3E}">
        <p14:creationId xmlns:p14="http://schemas.microsoft.com/office/powerpoint/2010/main" val="354391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Korean DMZ (cont.)</a:t>
            </a:r>
          </a:p>
        </p:txBody>
      </p:sp>
      <p:sp>
        <p:nvSpPr>
          <p:cNvPr id="3" name="Content Placeholder 2"/>
          <p:cNvSpPr>
            <a:spLocks noGrp="1"/>
          </p:cNvSpPr>
          <p:nvPr>
            <p:ph idx="1"/>
            <p:custDataLst>
              <p:tags r:id="rId2"/>
            </p:custDataLst>
          </p:nvPr>
        </p:nvSpPr>
        <p:spPr>
          <a:xfrm>
            <a:off x="457200" y="2057400"/>
            <a:ext cx="8229600" cy="4582785"/>
          </a:xfrm>
        </p:spPr>
        <p:txBody>
          <a:bodyPr>
            <a:noAutofit/>
          </a:bodyPr>
          <a:lstStyle/>
          <a:p>
            <a:pPr marL="342900" indent="-342900">
              <a:spcAft>
                <a:spcPts val="0"/>
              </a:spcAft>
              <a:buFont typeface="Arial" panose="020B0604020202020204" pitchFamily="34" charset="0"/>
              <a:buChar char="•"/>
            </a:pPr>
            <a:r>
              <a:rPr lang="en-US" dirty="0"/>
              <a:t>If the evidence of record shows the Veteran served with one of these units during the appropriate time frame, you can establish presumption of exposure to herbicides</a:t>
            </a:r>
          </a:p>
          <a:p>
            <a:pPr marL="457200" indent="-457200">
              <a:spcAft>
                <a:spcPts val="0"/>
              </a:spcAft>
              <a:buFont typeface="Arial" panose="020B0604020202020204" pitchFamily="34" charset="0"/>
              <a:buChar char="•"/>
            </a:pPr>
            <a:endParaRPr lang="en-US" dirty="0"/>
          </a:p>
          <a:p>
            <a:pPr marL="342900" indent="-342900">
              <a:spcAft>
                <a:spcPts val="0"/>
              </a:spcAft>
              <a:buFont typeface="Arial" panose="020B0604020202020204" pitchFamily="34" charset="0"/>
              <a:buChar char="•"/>
            </a:pPr>
            <a:r>
              <a:rPr lang="en-US" dirty="0"/>
              <a:t>If the Veteran alleges service on the Korean DMZ outside of the appropriate time frame and/or the unit he served with is not on the list, further development and/or research will be needed.</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16</a:t>
            </a:fld>
            <a:endParaRPr lang="en-US" dirty="0">
              <a:latin typeface="+mj-lt"/>
              <a:cs typeface="+mn-cs"/>
            </a:endParaRPr>
          </a:p>
        </p:txBody>
      </p:sp>
    </p:spTree>
    <p:extLst>
      <p:ext uri="{BB962C8B-B14F-4D97-AF65-F5344CB8AC3E}">
        <p14:creationId xmlns:p14="http://schemas.microsoft.com/office/powerpoint/2010/main" val="141503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Other Scenarios</a:t>
            </a:r>
          </a:p>
        </p:txBody>
      </p:sp>
      <p:sp>
        <p:nvSpPr>
          <p:cNvPr id="3" name="Content Placeholder 2"/>
          <p:cNvSpPr>
            <a:spLocks noGrp="1"/>
          </p:cNvSpPr>
          <p:nvPr>
            <p:ph idx="1"/>
            <p:custDataLst>
              <p:tags r:id="rId2"/>
            </p:custDataLst>
          </p:nvPr>
        </p:nvSpPr>
        <p:spPr>
          <a:xfrm>
            <a:off x="457200" y="2057400"/>
            <a:ext cx="8229600" cy="4582785"/>
          </a:xfrm>
        </p:spPr>
        <p:txBody>
          <a:bodyPr>
            <a:noAutofit/>
          </a:bodyPr>
          <a:lstStyle/>
          <a:p>
            <a:pPr marL="233363" indent="-233363">
              <a:spcAft>
                <a:spcPts val="0"/>
              </a:spcAft>
            </a:pPr>
            <a:r>
              <a:rPr lang="en-US" dirty="0"/>
              <a:t>There are three special scenarios associated with herbicide exposure:</a:t>
            </a:r>
          </a:p>
          <a:p>
            <a:pPr marL="233363" indent="-233363">
              <a:spcAft>
                <a:spcPts val="0"/>
              </a:spcAft>
            </a:pPr>
            <a:endParaRPr lang="en-US" sz="1000" dirty="0"/>
          </a:p>
          <a:p>
            <a:pPr marL="342900" lvl="1" indent="-342900">
              <a:spcAft>
                <a:spcPts val="0"/>
              </a:spcAft>
            </a:pPr>
            <a:r>
              <a:rPr lang="en-US" sz="2000" dirty="0">
                <a:cs typeface="Times New Roman" panose="02020603050405020304" pitchFamily="18" charset="0"/>
              </a:rPr>
              <a:t>Exposure based on service at Johnston Island</a:t>
            </a:r>
          </a:p>
          <a:p>
            <a:pPr marL="342900" lvl="1" indent="-342900">
              <a:spcAft>
                <a:spcPts val="0"/>
              </a:spcAft>
            </a:pPr>
            <a:r>
              <a:rPr lang="en-US" sz="2000" dirty="0">
                <a:cs typeface="Times New Roman" panose="02020603050405020304" pitchFamily="18" charset="0"/>
              </a:rPr>
              <a:t>Exposure through contact with contaminated C-123s aircrafts</a:t>
            </a:r>
          </a:p>
          <a:p>
            <a:pPr marL="342900" lvl="1" indent="-342900">
              <a:spcAft>
                <a:spcPts val="0"/>
              </a:spcAft>
            </a:pPr>
            <a:r>
              <a:rPr lang="en-US" sz="2000" dirty="0">
                <a:cs typeface="Times New Roman" panose="02020603050405020304" pitchFamily="18" charset="0"/>
              </a:rPr>
              <a:t>Spina bifida or other birth defects occurring in the children of Veterans who served in Vietnam or Korea during the Vietnam Conflict Era  </a:t>
            </a:r>
          </a:p>
          <a:p>
            <a:pPr marL="0" lvl="1" indent="0">
              <a:spcAft>
                <a:spcPts val="0"/>
              </a:spcAft>
              <a:buNone/>
            </a:pPr>
            <a:endParaRPr lang="en-US" sz="2000" dirty="0"/>
          </a:p>
          <a:p>
            <a:pPr marL="0" lvl="1" indent="0">
              <a:spcAft>
                <a:spcPts val="0"/>
              </a:spcAft>
              <a:buNone/>
            </a:pPr>
            <a:endParaRPr lang="en-US" sz="2000" dirty="0"/>
          </a:p>
          <a:p>
            <a:pPr marL="0" lvl="1" indent="0">
              <a:spcAft>
                <a:spcPts val="0"/>
              </a:spcAft>
              <a:buNone/>
            </a:pPr>
            <a:r>
              <a:rPr lang="en-US" sz="2000" b="1" dirty="0"/>
              <a:t>Note: A Veteran may allege exposure outside of the locations and scenarios previously mentioned.</a:t>
            </a:r>
          </a:p>
          <a:p>
            <a:pPr marL="457200" lvl="1" indent="-457200">
              <a:spcAft>
                <a:spcPts val="0"/>
              </a:spcAft>
            </a:pPr>
            <a:endParaRPr lang="en-US" sz="2000" dirty="0">
              <a:cs typeface="Times New Roman" panose="02020603050405020304" pitchFamily="18" charset="0"/>
            </a:endParaRP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17</a:t>
            </a:fld>
            <a:endParaRPr lang="en-US" dirty="0">
              <a:latin typeface="+mj-lt"/>
              <a:cs typeface="+mn-cs"/>
            </a:endParaRPr>
          </a:p>
        </p:txBody>
      </p:sp>
    </p:spTree>
    <p:extLst>
      <p:ext uri="{BB962C8B-B14F-4D97-AF65-F5344CB8AC3E}">
        <p14:creationId xmlns:p14="http://schemas.microsoft.com/office/powerpoint/2010/main" val="301552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Contaminated C-123s</a:t>
            </a:r>
          </a:p>
        </p:txBody>
      </p:sp>
      <p:sp>
        <p:nvSpPr>
          <p:cNvPr id="3" name="Content Placeholder 2"/>
          <p:cNvSpPr>
            <a:spLocks noGrp="1"/>
          </p:cNvSpPr>
          <p:nvPr>
            <p:ph idx="1"/>
            <p:custDataLst>
              <p:tags r:id="rId2"/>
            </p:custDataLst>
          </p:nvPr>
        </p:nvSpPr>
        <p:spPr>
          <a:xfrm>
            <a:off x="457200" y="2057400"/>
            <a:ext cx="8229600" cy="4582785"/>
          </a:xfrm>
        </p:spPr>
        <p:txBody>
          <a:bodyPr>
            <a:noAutofit/>
          </a:bodyPr>
          <a:lstStyle/>
          <a:p>
            <a:pPr marL="457200" indent="-457200">
              <a:spcAft>
                <a:spcPts val="0"/>
              </a:spcAft>
              <a:buFont typeface="Arial" panose="020B0604020202020204" pitchFamily="34" charset="0"/>
              <a:buChar char="•"/>
            </a:pPr>
            <a:r>
              <a:rPr lang="en-US" dirty="0">
                <a:cs typeface="Times New Roman" panose="02020603050405020304" pitchFamily="18" charset="0"/>
              </a:rPr>
              <a:t>C-123s were used to disperse herbicides in Vietnam as part of Operation Ranch Hand</a:t>
            </a:r>
          </a:p>
          <a:p>
            <a:pPr marL="457200" indent="-457200">
              <a:spcAft>
                <a:spcPts val="0"/>
              </a:spcAft>
              <a:buFont typeface="Arial" panose="020B0604020202020204" pitchFamily="34" charset="0"/>
              <a:buChar char="•"/>
            </a:pPr>
            <a:endParaRPr lang="en-US" sz="800" dirty="0">
              <a:cs typeface="Times New Roman" panose="02020603050405020304" pitchFamily="18" charset="0"/>
            </a:endParaRPr>
          </a:p>
          <a:p>
            <a:pPr marL="457200" indent="-457200">
              <a:spcAft>
                <a:spcPts val="0"/>
              </a:spcAft>
              <a:buFont typeface="Arial" panose="020B0604020202020204" pitchFamily="34" charset="0"/>
              <a:buChar char="•"/>
            </a:pPr>
            <a:r>
              <a:rPr lang="en-US" dirty="0"/>
              <a:t>Veterans who came into contact with these C-123s after their dispersal missions may have been exposed to herbicides</a:t>
            </a:r>
          </a:p>
          <a:p>
            <a:pPr marL="457200" indent="-457200">
              <a:spcAft>
                <a:spcPts val="0"/>
              </a:spcAft>
              <a:buFont typeface="Arial" panose="020B0604020202020204" pitchFamily="34" charset="0"/>
              <a:buChar char="•"/>
            </a:pPr>
            <a:endParaRPr lang="en-US" sz="800" dirty="0"/>
          </a:p>
          <a:p>
            <a:pPr marL="457200" indent="-457200">
              <a:spcAft>
                <a:spcPts val="0"/>
              </a:spcAft>
              <a:buFont typeface="Arial" panose="020B0604020202020204" pitchFamily="34" charset="0"/>
              <a:buChar char="•"/>
            </a:pPr>
            <a:r>
              <a:rPr lang="en-US" dirty="0">
                <a:cs typeface="Times New Roman" panose="02020603050405020304" pitchFamily="18" charset="0"/>
              </a:rPr>
              <a:t>All claims where the Veteran alleges exposure to herbicides based on contact with a contaminated C-123 should be routed to the St. Paul Regional Office</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18</a:t>
            </a:fld>
            <a:endParaRPr lang="en-US" dirty="0">
              <a:latin typeface="+mj-lt"/>
              <a:cs typeface="+mn-cs"/>
            </a:endParaRPr>
          </a:p>
        </p:txBody>
      </p:sp>
    </p:spTree>
    <p:extLst>
      <p:ext uri="{BB962C8B-B14F-4D97-AF65-F5344CB8AC3E}">
        <p14:creationId xmlns:p14="http://schemas.microsoft.com/office/powerpoint/2010/main" val="417292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Chapter 18 Claims</a:t>
            </a:r>
          </a:p>
        </p:txBody>
      </p:sp>
      <p:sp>
        <p:nvSpPr>
          <p:cNvPr id="3" name="Content Placeholder 2"/>
          <p:cNvSpPr>
            <a:spLocks noGrp="1"/>
          </p:cNvSpPr>
          <p:nvPr>
            <p:ph idx="1"/>
            <p:custDataLst>
              <p:tags r:id="rId2"/>
            </p:custDataLst>
          </p:nvPr>
        </p:nvSpPr>
        <p:spPr>
          <a:xfrm>
            <a:off x="457200" y="2057400"/>
            <a:ext cx="8229600" cy="4582785"/>
          </a:xfrm>
        </p:spPr>
        <p:txBody>
          <a:bodyPr>
            <a:noAutofit/>
          </a:bodyPr>
          <a:lstStyle/>
          <a:p>
            <a:pPr marL="342900" indent="-342900">
              <a:spcAft>
                <a:spcPts val="0"/>
              </a:spcAft>
              <a:buFont typeface="Arial" panose="020B0604020202020204" pitchFamily="34" charset="0"/>
              <a:buChar char="•"/>
            </a:pPr>
            <a:r>
              <a:rPr lang="en-US" dirty="0"/>
              <a:t>A child born with spina bifida or other birth defects may be eligible for compensation if their biological parent served in Vietnam or Korea during the Vietnam Conflict Era</a:t>
            </a:r>
          </a:p>
          <a:p>
            <a:pPr marL="342900" indent="-342900">
              <a:spcAft>
                <a:spcPts val="0"/>
              </a:spcAft>
              <a:buFont typeface="Arial" panose="020B0604020202020204" pitchFamily="34" charset="0"/>
              <a:buChar char="•"/>
            </a:pPr>
            <a:endParaRPr lang="en-US" sz="800" dirty="0"/>
          </a:p>
          <a:p>
            <a:pPr marL="342900" indent="-342900">
              <a:spcAft>
                <a:spcPts val="0"/>
              </a:spcAft>
              <a:buFont typeface="Arial" panose="020B0604020202020204" pitchFamily="34" charset="0"/>
              <a:buChar char="•"/>
            </a:pPr>
            <a:r>
              <a:rPr lang="en-US" dirty="0">
                <a:cs typeface="Times New Roman" panose="02020603050405020304" pitchFamily="18" charset="0"/>
              </a:rPr>
              <a:t>Any claim involving Chapter 18 benefits should be routed to the Denver Regional Office</a:t>
            </a:r>
          </a:p>
          <a:p>
            <a:pPr marL="342900" indent="-342900">
              <a:spcAft>
                <a:spcPts val="0"/>
              </a:spcAft>
              <a:buFont typeface="Arial" panose="020B0604020202020204" pitchFamily="34" charset="0"/>
              <a:buChar char="•"/>
            </a:pPr>
            <a:endParaRPr lang="en-US" sz="800" dirty="0">
              <a:cs typeface="Times New Roman" panose="02020603050405020304" pitchFamily="18" charset="0"/>
            </a:endParaRPr>
          </a:p>
          <a:p>
            <a:pPr marL="342900" indent="-342900">
              <a:spcAft>
                <a:spcPts val="0"/>
              </a:spcAft>
              <a:buFont typeface="Arial" panose="020B0604020202020204" pitchFamily="34" charset="0"/>
              <a:buChar char="•"/>
            </a:pPr>
            <a:r>
              <a:rPr lang="en-US" altLang="en-US" dirty="0"/>
              <a:t>VA Form 21-0304, </a:t>
            </a:r>
            <a:r>
              <a:rPr lang="en-US" altLang="en-US" i="1" dirty="0"/>
              <a:t>Application for Benefits for Qualifying Veteran’s Child Born with Disabilities</a:t>
            </a:r>
            <a:endParaRPr lang="en-US" altLang="en-US" dirty="0"/>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19</a:t>
            </a:fld>
            <a:endParaRPr lang="en-US" dirty="0">
              <a:latin typeface="+mj-lt"/>
              <a:cs typeface="+mn-cs"/>
            </a:endParaRPr>
          </a:p>
        </p:txBody>
      </p:sp>
    </p:spTree>
    <p:extLst>
      <p:ext uri="{BB962C8B-B14F-4D97-AF65-F5344CB8AC3E}">
        <p14:creationId xmlns:p14="http://schemas.microsoft.com/office/powerpoint/2010/main" val="411422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solidFill>
                  <a:srgbClr val="002060"/>
                </a:solidFill>
              </a:rPr>
              <a:t>Objectives</a:t>
            </a:r>
          </a:p>
        </p:txBody>
      </p:sp>
      <p:sp>
        <p:nvSpPr>
          <p:cNvPr id="3" name="Content Placeholder 2"/>
          <p:cNvSpPr>
            <a:spLocks noGrp="1"/>
          </p:cNvSpPr>
          <p:nvPr>
            <p:ph idx="1"/>
            <p:custDataLst>
              <p:tags r:id="rId2"/>
            </p:custDataLst>
          </p:nvPr>
        </p:nvSpPr>
        <p:spPr>
          <a:xfrm>
            <a:off x="457200" y="2057399"/>
            <a:ext cx="8229600" cy="4545014"/>
          </a:xfrm>
        </p:spPr>
        <p:txBody>
          <a:bodyPr>
            <a:noAutofit/>
          </a:bodyPr>
          <a:lstStyle/>
          <a:p>
            <a:pPr>
              <a:spcAft>
                <a:spcPts val="0"/>
              </a:spcAft>
            </a:pPr>
            <a:r>
              <a:rPr lang="en-US" dirty="0"/>
              <a:t>After this training, the trainee will be able to:</a:t>
            </a:r>
          </a:p>
          <a:p>
            <a:pPr>
              <a:spcAft>
                <a:spcPts val="0"/>
              </a:spcAft>
            </a:pPr>
            <a:endParaRPr lang="en-US" altLang="en-US" dirty="0"/>
          </a:p>
          <a:p>
            <a:pPr marL="342900" indent="-342900">
              <a:spcAft>
                <a:spcPts val="0"/>
              </a:spcAft>
              <a:buFont typeface="Arial" panose="020B0604020202020204" pitchFamily="34" charset="0"/>
              <a:buChar char="•"/>
            </a:pPr>
            <a:r>
              <a:rPr lang="en-US" altLang="en-US" dirty="0"/>
              <a:t>Explain the history of herbicide claims processing</a:t>
            </a:r>
          </a:p>
          <a:p>
            <a:pPr marL="342900" indent="-342900">
              <a:spcAft>
                <a:spcPts val="0"/>
              </a:spcAft>
              <a:buFont typeface="Arial" panose="020B0604020202020204" pitchFamily="34" charset="0"/>
              <a:buChar char="•"/>
            </a:pPr>
            <a:r>
              <a:rPr lang="en-US" dirty="0"/>
              <a:t>Identify the presumptive conditions associated with herbicide exposure</a:t>
            </a:r>
          </a:p>
          <a:p>
            <a:pPr marL="342900" indent="-342900">
              <a:spcAft>
                <a:spcPts val="0"/>
              </a:spcAft>
              <a:buFont typeface="Arial" panose="020B0604020202020204" pitchFamily="34" charset="0"/>
              <a:buChar char="•"/>
            </a:pPr>
            <a:r>
              <a:rPr lang="en-US" altLang="en-US" dirty="0"/>
              <a:t>Identify the types of Vietnam service </a:t>
            </a:r>
          </a:p>
          <a:p>
            <a:pPr marL="342900" indent="-342900">
              <a:spcAft>
                <a:spcPts val="0"/>
              </a:spcAft>
              <a:buFont typeface="Arial" panose="020B0604020202020204" pitchFamily="34" charset="0"/>
              <a:buChar char="•"/>
            </a:pPr>
            <a:r>
              <a:rPr lang="en-US" dirty="0"/>
              <a:t>Develop for necessary evidence</a:t>
            </a:r>
          </a:p>
          <a:p>
            <a:pPr marL="342900" indent="-342900" hangingPunct="0">
              <a:spcAft>
                <a:spcPts val="0"/>
              </a:spcAft>
              <a:buFont typeface="Arial" panose="020B0604020202020204" pitchFamily="34" charset="0"/>
              <a:buChar char="•"/>
            </a:pPr>
            <a:r>
              <a:rPr lang="en-US" dirty="0"/>
              <a:t>Complete steps required to route the claim to the Centralized Processing Regional Offices</a:t>
            </a:r>
          </a:p>
          <a:p>
            <a:pPr>
              <a:spcAft>
                <a:spcPts val="600"/>
              </a:spcAft>
            </a:pPr>
            <a:endParaRPr lang="en-US" sz="1800" dirty="0"/>
          </a:p>
        </p:txBody>
      </p:sp>
      <p:sp>
        <p:nvSpPr>
          <p:cNvPr id="4" name="Slide Number Placeholder 3"/>
          <p:cNvSpPr>
            <a:spLocks noGrp="1"/>
          </p:cNvSpPr>
          <p:nvPr>
            <p:ph type="sldNum" sz="quarter" idx="12"/>
            <p:custDataLst>
              <p:tags r:id="rId3"/>
            </p:custDataLst>
          </p:nvPr>
        </p:nvSpPr>
        <p:spPr>
          <a:xfrm>
            <a:off x="6931152" y="660241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effectLst/>
              <a:uLnTx/>
              <a:uFillTx/>
              <a:latin typeface="+mj-lt"/>
              <a:ea typeface="+mn-ea"/>
              <a:cs typeface="+mn-cs"/>
            </a:endParaRPr>
          </a:p>
        </p:txBody>
      </p:sp>
      <p:sp>
        <p:nvSpPr>
          <p:cNvPr id="5" name="Rectangle 4" descr="VA Logo">
            <a:extLst>
              <a:ext uri="{FF2B5EF4-FFF2-40B4-BE49-F238E27FC236}">
                <a16:creationId xmlns:a16="http://schemas.microsoft.com/office/drawing/2014/main" id="{F341A375-DCCD-4B9A-8ECE-131AEFED8A3E}"/>
              </a:ext>
            </a:extLst>
          </p:cNvPr>
          <p:cNvSpPr/>
          <p:nvPr/>
        </p:nvSpPr>
        <p:spPr>
          <a:xfrm>
            <a:off x="0" y="0"/>
            <a:ext cx="882316" cy="79362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6" name="Rectangle 5" descr="Department Of Veterans Affairs Seal">
            <a:extLst>
              <a:ext uri="{FF2B5EF4-FFF2-40B4-BE49-F238E27FC236}">
                <a16:creationId xmlns:a16="http://schemas.microsoft.com/office/drawing/2014/main" id="{EFF26493-57F4-4F5B-8F4E-6A0084F56A5A}"/>
              </a:ext>
            </a:extLst>
          </p:cNvPr>
          <p:cNvSpPr/>
          <p:nvPr/>
        </p:nvSpPr>
        <p:spPr>
          <a:xfrm>
            <a:off x="0" y="0"/>
            <a:ext cx="792480" cy="793627"/>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In-Service Event</a:t>
            </a:r>
          </a:p>
        </p:txBody>
      </p:sp>
      <p:sp>
        <p:nvSpPr>
          <p:cNvPr id="3" name="Content Placeholder 2"/>
          <p:cNvSpPr>
            <a:spLocks noGrp="1"/>
          </p:cNvSpPr>
          <p:nvPr>
            <p:ph idx="1"/>
            <p:custDataLst>
              <p:tags r:id="rId2"/>
            </p:custDataLst>
          </p:nvPr>
        </p:nvSpPr>
        <p:spPr>
          <a:xfrm>
            <a:off x="457200" y="2057400"/>
            <a:ext cx="8229600" cy="4582785"/>
          </a:xfrm>
        </p:spPr>
        <p:txBody>
          <a:bodyPr>
            <a:noAutofit/>
          </a:bodyPr>
          <a:lstStyle/>
          <a:p>
            <a:pPr>
              <a:spcAft>
                <a:spcPts val="0"/>
              </a:spcAft>
            </a:pPr>
            <a:r>
              <a:rPr lang="en-US" dirty="0"/>
              <a:t>The in-service event (exposure) must be:</a:t>
            </a:r>
          </a:p>
          <a:p>
            <a:pPr>
              <a:spcAft>
                <a:spcPts val="0"/>
              </a:spcAft>
            </a:pPr>
            <a:endParaRPr lang="en-US" sz="1000" dirty="0"/>
          </a:p>
          <a:p>
            <a:pPr marL="342900" lvl="1" indent="-342900">
              <a:spcAft>
                <a:spcPts val="0"/>
              </a:spcAft>
            </a:pPr>
            <a:r>
              <a:rPr lang="en-US" sz="2000" dirty="0">
                <a:cs typeface="Times New Roman" panose="02020603050405020304" pitchFamily="18" charset="0"/>
              </a:rPr>
              <a:t>Supported by credible evidence </a:t>
            </a:r>
          </a:p>
          <a:p>
            <a:pPr marL="342900" lvl="1" indent="-342900">
              <a:spcAft>
                <a:spcPts val="0"/>
              </a:spcAft>
            </a:pPr>
            <a:r>
              <a:rPr lang="en-US" sz="2000" dirty="0">
                <a:cs typeface="Times New Roman" panose="02020603050405020304" pitchFamily="18" charset="0"/>
              </a:rPr>
              <a:t>Factual and consistent with the Veteran’s service</a:t>
            </a:r>
          </a:p>
          <a:p>
            <a:pPr marL="457200" lvl="1" indent="-457200">
              <a:spcAft>
                <a:spcPts val="0"/>
              </a:spcAft>
            </a:pPr>
            <a:endParaRPr lang="en-US" sz="2000" dirty="0">
              <a:cs typeface="Times New Roman" panose="02020603050405020304" pitchFamily="18" charset="0"/>
            </a:endParaRPr>
          </a:p>
          <a:p>
            <a:pPr marL="457200" lvl="1" indent="-457200">
              <a:spcAft>
                <a:spcPts val="0"/>
              </a:spcAft>
              <a:buNone/>
            </a:pPr>
            <a:r>
              <a:rPr lang="en-US" sz="2000" dirty="0">
                <a:cs typeface="Times New Roman" panose="02020603050405020304" pitchFamily="18" charset="0"/>
              </a:rPr>
              <a:t>Credible supporting evidence</a:t>
            </a:r>
          </a:p>
          <a:p>
            <a:pPr marL="457200" lvl="1" indent="-457200">
              <a:spcAft>
                <a:spcPts val="0"/>
              </a:spcAft>
              <a:buNone/>
            </a:pPr>
            <a:endParaRPr lang="en-US" sz="1000" dirty="0">
              <a:cs typeface="Times New Roman" panose="02020603050405020304" pitchFamily="18" charset="0"/>
            </a:endParaRPr>
          </a:p>
          <a:p>
            <a:pPr marL="342900" lvl="1" indent="-342900">
              <a:spcAft>
                <a:spcPts val="0"/>
              </a:spcAft>
            </a:pPr>
            <a:r>
              <a:rPr lang="en-US" sz="2000" dirty="0">
                <a:cs typeface="Times New Roman" panose="02020603050405020304" pitchFamily="18" charset="0"/>
              </a:rPr>
              <a:t>Indicates the Veteran served in the area </a:t>
            </a:r>
            <a:r>
              <a:rPr lang="en-US" sz="2000" b="1" dirty="0">
                <a:cs typeface="Times New Roman" panose="02020603050405020304" pitchFamily="18" charset="0"/>
              </a:rPr>
              <a:t>and</a:t>
            </a:r>
          </a:p>
          <a:p>
            <a:pPr marL="342900" lvl="1" indent="-342900">
              <a:spcAft>
                <a:spcPts val="0"/>
              </a:spcAft>
            </a:pPr>
            <a:r>
              <a:rPr lang="en-US" sz="2000" dirty="0">
                <a:cs typeface="Times New Roman" panose="02020603050405020304" pitchFamily="18" charset="0"/>
              </a:rPr>
              <a:t>During the appropriate time frame</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20</a:t>
            </a:fld>
            <a:endParaRPr lang="en-US" dirty="0">
              <a:latin typeface="+mj-lt"/>
              <a:cs typeface="+mn-cs"/>
            </a:endParaRPr>
          </a:p>
        </p:txBody>
      </p:sp>
    </p:spTree>
    <p:extLst>
      <p:ext uri="{BB962C8B-B14F-4D97-AF65-F5344CB8AC3E}">
        <p14:creationId xmlns:p14="http://schemas.microsoft.com/office/powerpoint/2010/main" val="16406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Primary Evidence</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2"/>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21</a:t>
            </a:fld>
            <a:endParaRPr lang="en-US" dirty="0">
              <a:latin typeface="+mj-lt"/>
              <a:cs typeface="+mn-cs"/>
            </a:endParaRPr>
          </a:p>
        </p:txBody>
      </p:sp>
      <p:sp>
        <p:nvSpPr>
          <p:cNvPr id="7" name="Content Placeholder 4">
            <a:extLst>
              <a:ext uri="{FF2B5EF4-FFF2-40B4-BE49-F238E27FC236}">
                <a16:creationId xmlns:a16="http://schemas.microsoft.com/office/drawing/2014/main" id="{09080E13-0A35-4BAA-B86B-23E877B1CCF2}"/>
              </a:ext>
            </a:extLst>
          </p:cNvPr>
          <p:cNvSpPr txBox="1">
            <a:spLocks/>
          </p:cNvSpPr>
          <p:nvPr/>
        </p:nvSpPr>
        <p:spPr>
          <a:xfrm>
            <a:off x="560231" y="1824432"/>
            <a:ext cx="4143777" cy="3582455"/>
          </a:xfrm>
          <a:prstGeom prst="rect">
            <a:avLst/>
          </a:prstGeom>
        </p:spPr>
        <p:txBody>
          <a:bodyPr>
            <a:noAutofit/>
          </a:bodyPr>
          <a:lstStyle>
            <a:lvl1pPr marL="214313" indent="-214313" algn="l" defTabSz="289322" rtl="0" eaLnBrk="1" latinLnBrk="0" hangingPunct="1">
              <a:lnSpc>
                <a:spcPct val="100000"/>
              </a:lnSpc>
              <a:spcBef>
                <a:spcPts val="0"/>
              </a:spcBef>
              <a:spcAft>
                <a:spcPts val="600"/>
              </a:spcAft>
              <a:buClr>
                <a:schemeClr val="tx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58974" indent="-214313" algn="l" defTabSz="289322" rtl="0" eaLnBrk="1" latinLnBrk="0" hangingPunct="1">
              <a:lnSpc>
                <a:spcPct val="100000"/>
              </a:lnSpc>
              <a:spcBef>
                <a:spcPts val="0"/>
              </a:spcBef>
              <a:spcAft>
                <a:spcPts val="600"/>
              </a:spcAft>
              <a:buClr>
                <a:schemeClr val="tx1"/>
              </a:buClr>
              <a:buFont typeface="Arial" panose="020B0604020202020204" pitchFamily="34" charset="0"/>
              <a:buChar char="•"/>
              <a:defRPr sz="1200" b="0" i="0" u="none" kern="1200">
                <a:solidFill>
                  <a:schemeClr val="tx1"/>
                </a:solidFill>
                <a:latin typeface="Arial" panose="020B0604020202020204" pitchFamily="34" charset="0"/>
                <a:ea typeface="+mn-ea"/>
                <a:cs typeface="Arial" panose="020B0604020202020204" pitchFamily="34" charset="0"/>
              </a:defRPr>
            </a:lvl2pPr>
            <a:lvl3pPr marL="503635" indent="-214313" algn="l" defTabSz="289322" rtl="0" eaLnBrk="1" latinLnBrk="0" hangingPunct="1">
              <a:lnSpc>
                <a:spcPct val="100000"/>
              </a:lnSpc>
              <a:spcBef>
                <a:spcPts val="0"/>
              </a:spcBef>
              <a:spcAft>
                <a:spcPts val="600"/>
              </a:spcAft>
              <a:buClr>
                <a:schemeClr val="tx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648296" indent="-214313" algn="l" defTabSz="289322" rtl="0" eaLnBrk="1" latinLnBrk="0" hangingPunct="1">
              <a:lnSpc>
                <a:spcPct val="100000"/>
              </a:lnSpc>
              <a:spcBef>
                <a:spcPts val="0"/>
              </a:spcBef>
              <a:spcAft>
                <a:spcPts val="600"/>
              </a:spcAft>
              <a:buClr>
                <a:schemeClr val="tx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723305" indent="-144661" algn="l" defTabSz="289322" rtl="0" eaLnBrk="1" latinLnBrk="0" hangingPunct="1">
              <a:spcBef>
                <a:spcPts val="0"/>
              </a:spcBef>
              <a:spcAft>
                <a:spcPts val="450"/>
              </a:spcAft>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a:lstStyle>
          <a:p>
            <a:pPr marL="0" indent="0">
              <a:spcAft>
                <a:spcPts val="0"/>
              </a:spcAft>
              <a:buNone/>
            </a:pPr>
            <a:r>
              <a:rPr lang="en-US" sz="2000" dirty="0">
                <a:latin typeface="+mn-lt"/>
              </a:rPr>
              <a:t>Personal primary evidence includes:</a:t>
            </a:r>
          </a:p>
          <a:p>
            <a:pPr marL="0" indent="0">
              <a:spcAft>
                <a:spcPts val="0"/>
              </a:spcAft>
              <a:buNone/>
            </a:pPr>
            <a:endParaRPr lang="en-US" sz="1000" dirty="0">
              <a:latin typeface="+mn-lt"/>
            </a:endParaRPr>
          </a:p>
          <a:p>
            <a:pPr marL="342900" lvl="1" indent="-342900">
              <a:spcAft>
                <a:spcPts val="0"/>
              </a:spcAft>
            </a:pPr>
            <a:r>
              <a:rPr lang="en-US" sz="2000" dirty="0">
                <a:latin typeface="+mn-lt"/>
                <a:cs typeface="Times New Roman" panose="02020603050405020304" pitchFamily="18" charset="0"/>
              </a:rPr>
              <a:t>Service personnel records</a:t>
            </a:r>
          </a:p>
          <a:p>
            <a:pPr marL="342900" lvl="1" indent="-342900">
              <a:spcAft>
                <a:spcPts val="0"/>
              </a:spcAft>
            </a:pPr>
            <a:r>
              <a:rPr lang="en-US" sz="2000" dirty="0">
                <a:latin typeface="+mn-lt"/>
                <a:cs typeface="Times New Roman" panose="02020603050405020304" pitchFamily="18" charset="0"/>
              </a:rPr>
              <a:t>Pay records</a:t>
            </a:r>
          </a:p>
          <a:p>
            <a:pPr marL="342900" lvl="1" indent="-342900">
              <a:spcAft>
                <a:spcPts val="0"/>
              </a:spcAft>
            </a:pPr>
            <a:r>
              <a:rPr lang="en-US" sz="2000" dirty="0">
                <a:latin typeface="+mn-lt"/>
                <a:cs typeface="Times New Roman" panose="02020603050405020304" pitchFamily="18" charset="0"/>
              </a:rPr>
              <a:t>Hazard pay records</a:t>
            </a:r>
          </a:p>
          <a:p>
            <a:pPr marL="342900" lvl="1" indent="-342900">
              <a:spcAft>
                <a:spcPts val="0"/>
              </a:spcAft>
            </a:pPr>
            <a:r>
              <a:rPr lang="en-US" sz="2000" dirty="0">
                <a:latin typeface="+mn-lt"/>
                <a:cs typeface="Times New Roman" panose="02020603050405020304" pitchFamily="18" charset="0"/>
              </a:rPr>
              <a:t>Service Treatment Records (STRs)</a:t>
            </a:r>
          </a:p>
          <a:p>
            <a:pPr marL="342900" lvl="1" indent="-342900">
              <a:spcAft>
                <a:spcPts val="0"/>
              </a:spcAft>
            </a:pPr>
            <a:r>
              <a:rPr lang="en-US" sz="2000" dirty="0">
                <a:latin typeface="+mn-lt"/>
                <a:cs typeface="Times New Roman" panose="02020603050405020304" pitchFamily="18" charset="0"/>
              </a:rPr>
              <a:t>Military performance reports</a:t>
            </a:r>
          </a:p>
        </p:txBody>
      </p:sp>
      <p:sp>
        <p:nvSpPr>
          <p:cNvPr id="8" name="Content Placeholder 5">
            <a:extLst>
              <a:ext uri="{FF2B5EF4-FFF2-40B4-BE49-F238E27FC236}">
                <a16:creationId xmlns:a16="http://schemas.microsoft.com/office/drawing/2014/main" id="{60AC9B86-50AA-4ADF-B8D8-F0FF2FDED29E}"/>
              </a:ext>
            </a:extLst>
          </p:cNvPr>
          <p:cNvSpPr txBox="1">
            <a:spLocks/>
          </p:cNvSpPr>
          <p:nvPr/>
        </p:nvSpPr>
        <p:spPr>
          <a:xfrm>
            <a:off x="4858555" y="1814775"/>
            <a:ext cx="4069545" cy="4402891"/>
          </a:xfrm>
        </p:spPr>
        <p:txBody>
          <a:bodyPr>
            <a:noAutofit/>
          </a:bodyPr>
          <a:lst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a:lstStyle>
          <a:p>
            <a:pPr marL="457200" indent="-457200">
              <a:spcBef>
                <a:spcPts val="0"/>
              </a:spcBef>
            </a:pPr>
            <a:r>
              <a:rPr lang="en-US" sz="2000" dirty="0">
                <a:latin typeface="+mn-lt"/>
              </a:rPr>
              <a:t>Unit primary evidence includes:</a:t>
            </a:r>
          </a:p>
          <a:p>
            <a:pPr marL="457200" indent="-457200">
              <a:spcBef>
                <a:spcPts val="0"/>
              </a:spcBef>
            </a:pPr>
            <a:endParaRPr lang="en-US" sz="1000" dirty="0">
              <a:latin typeface="+mn-lt"/>
            </a:endParaRP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Unit and organizational histories</a:t>
            </a: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Daily staff journals</a:t>
            </a: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Operational Reports – Lessons Learned (ORLL)</a:t>
            </a: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After action reports (AAR)</a:t>
            </a: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Radio logs, deck logs, and ship histories</a:t>
            </a: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Muster rolls</a:t>
            </a: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Command chronologies and war diaries</a:t>
            </a:r>
          </a:p>
          <a:p>
            <a:pPr marL="342900" lvl="1" indent="-342900">
              <a:spcBef>
                <a:spcPts val="0"/>
              </a:spcBef>
              <a:buFont typeface="Arial" panose="020B0604020202020204" pitchFamily="34" charset="0"/>
              <a:buChar char="•"/>
            </a:pPr>
            <a:r>
              <a:rPr lang="en-US" sz="2000" dirty="0">
                <a:latin typeface="+mn-lt"/>
                <a:cs typeface="Times New Roman" panose="02020603050405020304" pitchFamily="18" charset="0"/>
              </a:rPr>
              <a:t>Monthly summaries and morning reports</a:t>
            </a:r>
          </a:p>
        </p:txBody>
      </p:sp>
    </p:spTree>
    <p:extLst>
      <p:ext uri="{BB962C8B-B14F-4D97-AF65-F5344CB8AC3E}">
        <p14:creationId xmlns:p14="http://schemas.microsoft.com/office/powerpoint/2010/main" val="253043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Secondary Evidence</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2"/>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22</a:t>
            </a:fld>
            <a:endParaRPr lang="en-US" dirty="0">
              <a:latin typeface="+mj-lt"/>
              <a:cs typeface="+mn-cs"/>
            </a:endParaRPr>
          </a:p>
        </p:txBody>
      </p:sp>
      <p:sp>
        <p:nvSpPr>
          <p:cNvPr id="6" name="Rectangle 6">
            <a:extLst>
              <a:ext uri="{FF2B5EF4-FFF2-40B4-BE49-F238E27FC236}">
                <a16:creationId xmlns:a16="http://schemas.microsoft.com/office/drawing/2014/main" id="{40E56ADE-67A7-4930-98FD-60755F2A9AE0}"/>
              </a:ext>
            </a:extLst>
          </p:cNvPr>
          <p:cNvSpPr txBox="1">
            <a:spLocks noChangeArrowheads="1"/>
          </p:cNvSpPr>
          <p:nvPr>
            <p:custDataLst>
              <p:tags r:id="rId3"/>
            </p:custDataLst>
          </p:nvPr>
        </p:nvSpPr>
        <p:spPr bwMode="auto">
          <a:xfrm>
            <a:off x="533400" y="1885950"/>
            <a:ext cx="8153400" cy="42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B9"/>
              </a:buClr>
              <a:buFont typeface="Arial" panose="020B0604020202020204" pitchFamily="34" charset="0"/>
              <a:buChar char="•"/>
              <a:defRPr sz="2800">
                <a:solidFill>
                  <a:srgbClr val="1D3275"/>
                </a:solidFill>
                <a:latin typeface="Tahoma" panose="020B0604030504040204" pitchFamily="34" charset="0"/>
              </a:defRPr>
            </a:lvl1pPr>
            <a:lvl2pPr marL="742950" indent="-285750">
              <a:spcBef>
                <a:spcPct val="20000"/>
              </a:spcBef>
              <a:buChar char="–"/>
              <a:defRPr sz="2400">
                <a:solidFill>
                  <a:srgbClr val="1D3275"/>
                </a:solidFill>
                <a:latin typeface="Tahoma" panose="020B0604030504040204" pitchFamily="34" charset="0"/>
              </a:defRPr>
            </a:lvl2pPr>
            <a:lvl3pPr marL="1143000" indent="-228600">
              <a:spcBef>
                <a:spcPct val="20000"/>
              </a:spcBef>
              <a:buClr>
                <a:srgbClr val="CC0000"/>
              </a:buClr>
              <a:buChar char="•"/>
              <a:defRPr sz="2000">
                <a:solidFill>
                  <a:srgbClr val="1D3275"/>
                </a:solidFill>
                <a:latin typeface="Tahoma" panose="020B0604030504040204" pitchFamily="34" charset="0"/>
              </a:defRPr>
            </a:lvl3pPr>
            <a:lvl4pPr marL="1600200" indent="-228600">
              <a:spcBef>
                <a:spcPct val="20000"/>
              </a:spcBef>
              <a:buChar char="–"/>
              <a:defRPr sz="2000">
                <a:solidFill>
                  <a:srgbClr val="1D3275"/>
                </a:solidFill>
                <a:latin typeface="Tahoma" panose="020B0604030504040204" pitchFamily="34" charset="0"/>
              </a:defRPr>
            </a:lvl4pPr>
            <a:lvl5pPr marL="2057400" indent="-228600">
              <a:spcBef>
                <a:spcPct val="20000"/>
              </a:spcBef>
              <a:buChar char="»"/>
              <a:defRPr sz="2000">
                <a:solidFill>
                  <a:srgbClr val="1D3275"/>
                </a:solidFill>
                <a:latin typeface="Tahoma" panose="020B0604030504040204" pitchFamily="34" charset="0"/>
              </a:defRPr>
            </a:lvl5pPr>
            <a:lvl6pPr marL="2514600" indent="-228600" fontAlgn="base">
              <a:spcBef>
                <a:spcPct val="20000"/>
              </a:spcBef>
              <a:spcAft>
                <a:spcPct val="0"/>
              </a:spcAft>
              <a:buChar char="»"/>
              <a:defRPr sz="2000">
                <a:solidFill>
                  <a:srgbClr val="1D3275"/>
                </a:solidFill>
                <a:latin typeface="Tahoma" panose="020B0604030504040204" pitchFamily="34" charset="0"/>
              </a:defRPr>
            </a:lvl6pPr>
            <a:lvl7pPr marL="2971800" indent="-228600" fontAlgn="base">
              <a:spcBef>
                <a:spcPct val="20000"/>
              </a:spcBef>
              <a:spcAft>
                <a:spcPct val="0"/>
              </a:spcAft>
              <a:buChar char="»"/>
              <a:defRPr sz="2000">
                <a:solidFill>
                  <a:srgbClr val="1D3275"/>
                </a:solidFill>
                <a:latin typeface="Tahoma" panose="020B0604030504040204" pitchFamily="34" charset="0"/>
              </a:defRPr>
            </a:lvl7pPr>
            <a:lvl8pPr marL="3429000" indent="-228600" fontAlgn="base">
              <a:spcBef>
                <a:spcPct val="20000"/>
              </a:spcBef>
              <a:spcAft>
                <a:spcPct val="0"/>
              </a:spcAft>
              <a:buChar char="»"/>
              <a:defRPr sz="2000">
                <a:solidFill>
                  <a:srgbClr val="1D3275"/>
                </a:solidFill>
                <a:latin typeface="Tahoma" panose="020B0604030504040204" pitchFamily="34" charset="0"/>
              </a:defRPr>
            </a:lvl8pPr>
            <a:lvl9pPr marL="3886200" indent="-228600" fontAlgn="base">
              <a:spcBef>
                <a:spcPct val="20000"/>
              </a:spcBef>
              <a:spcAft>
                <a:spcPct val="0"/>
              </a:spcAft>
              <a:buChar char="»"/>
              <a:defRPr sz="2000">
                <a:solidFill>
                  <a:srgbClr val="1D3275"/>
                </a:solidFill>
                <a:latin typeface="Tahoma" panose="020B0604030504040204" pitchFamily="34" charset="0"/>
              </a:defRPr>
            </a:lvl9pPr>
          </a:lstStyle>
          <a:p>
            <a:pPr>
              <a:spcBef>
                <a:spcPts val="0"/>
              </a:spcBef>
              <a:buNone/>
            </a:pPr>
            <a:r>
              <a:rPr lang="en-US" sz="2000" dirty="0">
                <a:solidFill>
                  <a:schemeClr val="tx1"/>
                </a:solidFill>
                <a:latin typeface="+mn-lt"/>
              </a:rPr>
              <a:t>Secondary sources of evidence include but are not limited to:</a:t>
            </a:r>
          </a:p>
          <a:p>
            <a:pPr>
              <a:spcBef>
                <a:spcPts val="0"/>
              </a:spcBef>
              <a:buNone/>
            </a:pPr>
            <a:endParaRPr lang="en-US" sz="2000" dirty="0">
              <a:solidFill>
                <a:schemeClr val="tx1"/>
              </a:solidFill>
              <a:latin typeface="+mn-lt"/>
            </a:endParaRPr>
          </a:p>
          <a:p>
            <a:pPr marL="457200" indent="-457200">
              <a:spcBef>
                <a:spcPts val="0"/>
              </a:spcBef>
              <a:buClrTx/>
            </a:pPr>
            <a:r>
              <a:rPr lang="en-US" sz="2000" dirty="0">
                <a:solidFill>
                  <a:schemeClr val="tx1"/>
                </a:solidFill>
                <a:latin typeface="+mn-lt"/>
              </a:rPr>
              <a:t>Buddy statements</a:t>
            </a:r>
          </a:p>
          <a:p>
            <a:pPr marL="457200" indent="-457200">
              <a:spcBef>
                <a:spcPts val="0"/>
              </a:spcBef>
              <a:buClrTx/>
            </a:pPr>
            <a:r>
              <a:rPr lang="en-US" sz="2000" dirty="0">
                <a:solidFill>
                  <a:schemeClr val="tx1"/>
                </a:solidFill>
                <a:latin typeface="+mn-lt"/>
              </a:rPr>
              <a:t>Contemporaneous letters and diaries</a:t>
            </a:r>
          </a:p>
          <a:p>
            <a:pPr marL="457200" indent="-457200">
              <a:spcBef>
                <a:spcPts val="0"/>
              </a:spcBef>
              <a:buClrTx/>
            </a:pPr>
            <a:r>
              <a:rPr lang="en-US" sz="2000" dirty="0">
                <a:solidFill>
                  <a:schemeClr val="tx1"/>
                </a:solidFill>
                <a:latin typeface="+mn-lt"/>
              </a:rPr>
              <a:t>Newspaper archives</a:t>
            </a:r>
          </a:p>
          <a:p>
            <a:pPr marL="457200" indent="-457200">
              <a:spcBef>
                <a:spcPts val="0"/>
              </a:spcBef>
              <a:buClrTx/>
            </a:pPr>
            <a:r>
              <a:rPr lang="en-US" sz="2000" dirty="0">
                <a:solidFill>
                  <a:schemeClr val="tx1"/>
                </a:solidFill>
                <a:latin typeface="+mn-lt"/>
              </a:rPr>
              <a:t>Information from VBA sanctioned web sites</a:t>
            </a:r>
          </a:p>
          <a:p>
            <a:pPr marL="342900" indent="-342900" hangingPunct="0">
              <a:spcBef>
                <a:spcPts val="0"/>
              </a:spcBef>
              <a:buClr>
                <a:schemeClr val="tx1"/>
              </a:buClr>
            </a:pPr>
            <a:endParaRPr lang="en-US" altLang="en-US" sz="2000" dirty="0">
              <a:solidFill>
                <a:schemeClr val="tx1"/>
              </a:solidFill>
              <a:latin typeface="+mn-lt"/>
              <a:cs typeface="Arial" panose="020B0604020202020204" pitchFamily="34" charset="0"/>
            </a:endParaRPr>
          </a:p>
          <a:p>
            <a:pPr marL="342900" indent="-342900" hangingPunct="0">
              <a:spcBef>
                <a:spcPts val="0"/>
              </a:spcBef>
              <a:buClr>
                <a:schemeClr val="tx1"/>
              </a:buClr>
            </a:pPr>
            <a:endParaRPr lang="en-US" altLang="en-US" sz="20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6375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latin typeface="+mj-lt"/>
              </a:rPr>
              <a:t>Sources for </a:t>
            </a:r>
            <a:r>
              <a:rPr lang="en-US" dirty="0"/>
              <a:t>Exposure</a:t>
            </a:r>
            <a:endParaRPr lang="en-US" dirty="0">
              <a:latin typeface="+mj-lt"/>
            </a:endParaRPr>
          </a:p>
        </p:txBody>
      </p:sp>
      <p:sp>
        <p:nvSpPr>
          <p:cNvPr id="3" name="Content Placeholder 2"/>
          <p:cNvSpPr>
            <a:spLocks noGrp="1"/>
          </p:cNvSpPr>
          <p:nvPr>
            <p:ph idx="1"/>
            <p:custDataLst>
              <p:tags r:id="rId2"/>
            </p:custDataLst>
          </p:nvPr>
        </p:nvSpPr>
        <p:spPr>
          <a:xfrm>
            <a:off x="457200" y="1938132"/>
            <a:ext cx="8229600" cy="3886200"/>
          </a:xfrm>
        </p:spPr>
        <p:txBody>
          <a:bodyPr>
            <a:normAutofit/>
          </a:bodyPr>
          <a:lstStyle/>
          <a:p>
            <a:pPr marL="457200" indent="-457200">
              <a:spcAft>
                <a:spcPts val="0"/>
              </a:spcAft>
              <a:buFont typeface="Arial" panose="020B0604020202020204" pitchFamily="34" charset="0"/>
              <a:buChar char="•"/>
              <a:defRPr/>
            </a:pPr>
            <a:r>
              <a:rPr lang="en-US" b="1" dirty="0"/>
              <a:t>DD-214: </a:t>
            </a:r>
            <a:r>
              <a:rPr lang="en-US" sz="2000" dirty="0"/>
              <a:t>look for Vietnam service</a:t>
            </a:r>
          </a:p>
          <a:p>
            <a:pPr marL="457200" indent="-457200">
              <a:spcAft>
                <a:spcPts val="0"/>
              </a:spcAft>
              <a:buFont typeface="Arial" panose="020B0604020202020204" pitchFamily="34" charset="0"/>
              <a:buChar char="•"/>
              <a:defRPr/>
            </a:pPr>
            <a:endParaRPr lang="en-US" sz="1100" dirty="0"/>
          </a:p>
          <a:p>
            <a:pPr marL="800100" lvl="1" indent="-342900">
              <a:spcAft>
                <a:spcPts val="0"/>
              </a:spcAft>
              <a:defRPr/>
            </a:pPr>
            <a:r>
              <a:rPr lang="en-US" sz="2000" dirty="0"/>
              <a:t>Medal alone are not sufficient (i.e. Vietnam Service Medal)</a:t>
            </a:r>
          </a:p>
          <a:p>
            <a:pPr marL="457200" lvl="1" indent="0">
              <a:spcAft>
                <a:spcPts val="0"/>
              </a:spcAft>
              <a:buNone/>
              <a:defRPr/>
            </a:pPr>
            <a:endParaRPr lang="en-US" sz="1400" dirty="0"/>
          </a:p>
          <a:p>
            <a:pPr marL="457200" indent="-457200">
              <a:spcAft>
                <a:spcPts val="0"/>
              </a:spcAft>
              <a:buFont typeface="Arial" panose="020B0604020202020204" pitchFamily="34" charset="0"/>
              <a:buChar char="•"/>
              <a:defRPr/>
            </a:pPr>
            <a:r>
              <a:rPr lang="en-US" b="1" dirty="0"/>
              <a:t>Personnel Records: </a:t>
            </a:r>
            <a:r>
              <a:rPr lang="en-US" dirty="0"/>
              <a:t>look for location, unit, and/or job duties</a:t>
            </a:r>
          </a:p>
          <a:p>
            <a:pPr marL="457200" indent="-457200">
              <a:spcAft>
                <a:spcPts val="0"/>
              </a:spcAft>
              <a:buFont typeface="Arial" panose="020B0604020202020204" pitchFamily="34" charset="0"/>
              <a:buChar char="•"/>
              <a:defRPr/>
            </a:pPr>
            <a:endParaRPr lang="en-US" sz="1000" dirty="0"/>
          </a:p>
          <a:p>
            <a:pPr marL="800100" lvl="1" indent="-342900">
              <a:spcAft>
                <a:spcPts val="0"/>
              </a:spcAft>
              <a:defRPr/>
            </a:pPr>
            <a:r>
              <a:rPr lang="en-US" sz="2000" dirty="0"/>
              <a:t>Form 201a</a:t>
            </a:r>
          </a:p>
          <a:p>
            <a:pPr marL="800100" lvl="1" indent="-342900">
              <a:spcAft>
                <a:spcPts val="0"/>
              </a:spcAft>
              <a:defRPr/>
            </a:pPr>
            <a:r>
              <a:rPr lang="en-US" sz="2000" dirty="0"/>
              <a:t>Unit history</a:t>
            </a:r>
          </a:p>
          <a:p>
            <a:pPr marL="800100" lvl="1" indent="-342900">
              <a:spcAft>
                <a:spcPts val="0"/>
              </a:spcAft>
              <a:defRPr/>
            </a:pPr>
            <a:r>
              <a:rPr lang="en-US" sz="2000" dirty="0"/>
              <a:t>Evaluations</a:t>
            </a:r>
          </a:p>
          <a:p>
            <a:pPr marL="800100" lvl="1" indent="-342900">
              <a:spcAft>
                <a:spcPts val="0"/>
              </a:spcAft>
              <a:defRPr/>
            </a:pPr>
            <a:r>
              <a:rPr lang="en-US" sz="2000" dirty="0"/>
              <a:t>Medal citations</a:t>
            </a:r>
          </a:p>
          <a:p>
            <a:pPr marL="914400">
              <a:spcAft>
                <a:spcPts val="0"/>
              </a:spcAft>
              <a:defRPr/>
            </a:pPr>
            <a:endParaRPr lang="en-US" sz="1400" dirty="0"/>
          </a:p>
          <a:p>
            <a:pPr marL="457200" indent="-457200">
              <a:spcAft>
                <a:spcPts val="0"/>
              </a:spcAft>
              <a:buFont typeface="Arial" panose="020B0604020202020204" pitchFamily="34" charset="0"/>
              <a:buChar char="•"/>
              <a:defRPr/>
            </a:pPr>
            <a:r>
              <a:rPr lang="en-US" b="1" dirty="0"/>
              <a:t>STRs: </a:t>
            </a:r>
            <a:r>
              <a:rPr lang="en-US" dirty="0"/>
              <a:t>l</a:t>
            </a:r>
            <a:r>
              <a:rPr lang="en-US" sz="2000" dirty="0"/>
              <a:t>ook for location</a:t>
            </a:r>
          </a:p>
          <a:p>
            <a:pPr>
              <a:spcAft>
                <a:spcPts val="0"/>
              </a:spcAft>
              <a:defRPr/>
            </a:pPr>
            <a:endParaRPr lang="en-US" sz="1000" dirty="0"/>
          </a:p>
          <a:p>
            <a:pPr marL="800100" lvl="1" indent="-342900">
              <a:spcAft>
                <a:spcPts val="0"/>
              </a:spcAft>
              <a:defRPr/>
            </a:pPr>
            <a:r>
              <a:rPr lang="en-US" sz="2000" dirty="0"/>
              <a:t>Army Post Office (APO) Codes</a:t>
            </a:r>
          </a:p>
        </p:txBody>
      </p:sp>
      <p:sp>
        <p:nvSpPr>
          <p:cNvPr id="4" name="Slide Number Placeholder 3"/>
          <p:cNvSpPr>
            <a:spLocks noGrp="1"/>
          </p:cNvSpPr>
          <p:nvPr>
            <p:ph type="sldNum" sz="quarter" idx="12"/>
            <p:custDataLst>
              <p:tags r:id="rId3"/>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1346958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Development</a:t>
            </a:r>
            <a:endParaRPr lang="en-US" dirty="0">
              <a:latin typeface="+mj-lt"/>
            </a:endParaRP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defRPr/>
            </a:pPr>
            <a:endParaRPr lang="en-US" dirty="0"/>
          </a:p>
          <a:p>
            <a:pPr marL="0" indent="0">
              <a:buNone/>
              <a:defRPr/>
            </a:pPr>
            <a:endParaRPr lang="en-US" dirty="0"/>
          </a:p>
        </p:txBody>
      </p:sp>
      <p:sp>
        <p:nvSpPr>
          <p:cNvPr id="4" name="Slide Number Placeholder 3"/>
          <p:cNvSpPr>
            <a:spLocks noGrp="1"/>
          </p:cNvSpPr>
          <p:nvPr>
            <p:ph type="sldNum" sz="quarter" idx="12"/>
            <p:custDataLst>
              <p:tags r:id="rId3"/>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Content Placeholder 2">
            <a:extLst>
              <a:ext uri="{FF2B5EF4-FFF2-40B4-BE49-F238E27FC236}">
                <a16:creationId xmlns:a16="http://schemas.microsoft.com/office/drawing/2014/main" id="{AB1F550D-5CC1-4755-9F64-C0AEE8923EBF}"/>
              </a:ext>
            </a:extLst>
          </p:cNvPr>
          <p:cNvSpPr txBox="1">
            <a:spLocks/>
          </p:cNvSpPr>
          <p:nvPr>
            <p:custDataLst>
              <p:tags r:id="rId4"/>
            </p:custDataLst>
          </p:nvPr>
        </p:nvSpPr>
        <p:spPr>
          <a:xfrm>
            <a:off x="457200" y="2057400"/>
            <a:ext cx="8229600" cy="3886200"/>
          </a:xfrm>
          <a:prstGeom prst="rect">
            <a:avLst/>
          </a:prstGeom>
        </p:spPr>
        <p:txBody>
          <a:bodyPr>
            <a:normAutofit/>
          </a:bodyPr>
          <a:lstStyle>
            <a:lvl1pPr marL="0" indent="0" algn="l" defTabSz="385763"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385763" indent="-192881" algn="l" defTabSz="385763" rtl="0" eaLnBrk="1" latinLnBrk="0" hangingPunct="1">
              <a:spcBef>
                <a:spcPts val="0"/>
              </a:spcBef>
              <a:spcAft>
                <a:spcPts val="600"/>
              </a:spcAft>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578644" indent="-192881" algn="l" defTabSz="385763"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71525" indent="-192881"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64406" indent="-192881" algn="l" defTabSz="385763" rtl="0" eaLnBrk="1" latinLnBrk="0" hangingPunct="1">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a:lstStyle>
          <a:p>
            <a:pPr>
              <a:spcAft>
                <a:spcPts val="0"/>
              </a:spcAft>
            </a:pPr>
            <a:r>
              <a:rPr lang="en-US" dirty="0"/>
              <a:t>A claim based on herbicide exposure is no different than any other claim for service connection. All necessary development must be completed before a decision can be made.</a:t>
            </a:r>
          </a:p>
          <a:p>
            <a:pPr>
              <a:spcAft>
                <a:spcPts val="0"/>
              </a:spcAft>
            </a:pPr>
            <a:endParaRPr lang="en-US" sz="1000" dirty="0"/>
          </a:p>
          <a:p>
            <a:pPr marL="342900" indent="-342900">
              <a:spcAft>
                <a:spcPts val="0"/>
              </a:spcAft>
              <a:buFont typeface="Arial" panose="020B0604020202020204" pitchFamily="34" charset="0"/>
              <a:buChar char="•"/>
            </a:pPr>
            <a:r>
              <a:rPr lang="en-US" dirty="0"/>
              <a:t>Veteran</a:t>
            </a:r>
          </a:p>
          <a:p>
            <a:pPr marL="342900" indent="-342900">
              <a:spcAft>
                <a:spcPts val="0"/>
              </a:spcAft>
              <a:buFont typeface="Arial" panose="020B0604020202020204" pitchFamily="34" charset="0"/>
              <a:buChar char="•"/>
            </a:pPr>
            <a:r>
              <a:rPr lang="en-US" dirty="0"/>
              <a:t>Federal Records</a:t>
            </a:r>
          </a:p>
          <a:p>
            <a:pPr marL="342900" indent="-342900">
              <a:spcAft>
                <a:spcPts val="0"/>
              </a:spcAft>
              <a:buFont typeface="Arial" panose="020B0604020202020204" pitchFamily="34" charset="0"/>
              <a:buChar char="•"/>
            </a:pPr>
            <a:r>
              <a:rPr lang="en-US" dirty="0"/>
              <a:t>Private Medical Records</a:t>
            </a:r>
          </a:p>
          <a:p>
            <a:pPr marL="342900" indent="-342900">
              <a:spcAft>
                <a:spcPts val="0"/>
              </a:spcAft>
              <a:buFont typeface="Arial" panose="020B0604020202020204" pitchFamily="34" charset="0"/>
              <a:buChar char="•"/>
            </a:pPr>
            <a:r>
              <a:rPr lang="en-US" dirty="0"/>
              <a:t>Exam</a:t>
            </a:r>
          </a:p>
        </p:txBody>
      </p:sp>
    </p:spTree>
    <p:extLst>
      <p:ext uri="{BB962C8B-B14F-4D97-AF65-F5344CB8AC3E}">
        <p14:creationId xmlns:p14="http://schemas.microsoft.com/office/powerpoint/2010/main" val="153283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Development – Veteran</a:t>
            </a:r>
            <a:endParaRPr lang="en-US" dirty="0">
              <a:latin typeface="+mj-lt"/>
            </a:endParaRP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defRPr/>
            </a:pPr>
            <a:endParaRPr lang="en-US" dirty="0"/>
          </a:p>
          <a:p>
            <a:pPr marL="0" indent="0">
              <a:buNone/>
              <a:defRPr/>
            </a:pPr>
            <a:endParaRPr lang="en-US" dirty="0"/>
          </a:p>
        </p:txBody>
      </p:sp>
      <p:sp>
        <p:nvSpPr>
          <p:cNvPr id="4" name="Slide Number Placeholder 3"/>
          <p:cNvSpPr>
            <a:spLocks noGrp="1"/>
          </p:cNvSpPr>
          <p:nvPr>
            <p:ph type="sldNum" sz="quarter" idx="12"/>
            <p:custDataLst>
              <p:tags r:id="rId3"/>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Content Placeholder 2">
            <a:extLst>
              <a:ext uri="{FF2B5EF4-FFF2-40B4-BE49-F238E27FC236}">
                <a16:creationId xmlns:a16="http://schemas.microsoft.com/office/drawing/2014/main" id="{AB1F550D-5CC1-4755-9F64-C0AEE8923EBF}"/>
              </a:ext>
            </a:extLst>
          </p:cNvPr>
          <p:cNvSpPr txBox="1">
            <a:spLocks/>
          </p:cNvSpPr>
          <p:nvPr>
            <p:custDataLst>
              <p:tags r:id="rId4"/>
            </p:custDataLst>
          </p:nvPr>
        </p:nvSpPr>
        <p:spPr>
          <a:xfrm>
            <a:off x="457200" y="1720516"/>
            <a:ext cx="8229600" cy="3886200"/>
          </a:xfrm>
          <a:prstGeom prst="rect">
            <a:avLst/>
          </a:prstGeom>
        </p:spPr>
        <p:txBody>
          <a:bodyPr>
            <a:normAutofit fontScale="92500" lnSpcReduction="10000"/>
          </a:bodyPr>
          <a:lstStyle>
            <a:lvl1pPr marL="0" indent="0" algn="l" defTabSz="385763"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385763" indent="-192881" algn="l" defTabSz="385763" rtl="0" eaLnBrk="1" latinLnBrk="0" hangingPunct="1">
              <a:spcBef>
                <a:spcPts val="0"/>
              </a:spcBef>
              <a:spcAft>
                <a:spcPts val="600"/>
              </a:spcAft>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578644" indent="-192881" algn="l" defTabSz="385763"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71525" indent="-192881"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64406" indent="-192881" algn="l" defTabSz="385763" rtl="0" eaLnBrk="1" latinLnBrk="0" hangingPunct="1">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a:lstStyle>
          <a:p>
            <a:pPr marL="342900" indent="-342900">
              <a:spcAft>
                <a:spcPts val="0"/>
              </a:spcAft>
              <a:buFont typeface="Arial" panose="020B0604020202020204" pitchFamily="34" charset="0"/>
              <a:buChar char="•"/>
            </a:pPr>
            <a:r>
              <a:rPr lang="en-US" dirty="0"/>
              <a:t>A claim is not substantially complete if a Veteran claims herbicide exposure during service but does not claim service-connection for a specific disability.</a:t>
            </a:r>
          </a:p>
          <a:p>
            <a:pPr marL="342900" indent="-342900">
              <a:spcAft>
                <a:spcPts val="0"/>
              </a:spcAft>
              <a:buFont typeface="Arial" panose="020B0604020202020204" pitchFamily="34" charset="0"/>
              <a:buChar char="•"/>
            </a:pPr>
            <a:r>
              <a:rPr lang="en-US" dirty="0"/>
              <a:t>Treat as an incomplete application and inform the Veteran that they </a:t>
            </a:r>
            <a:r>
              <a:rPr lang="en-US" i="1" dirty="0"/>
              <a:t>must</a:t>
            </a:r>
            <a:r>
              <a:rPr lang="en-US" dirty="0"/>
              <a:t> identify a specific disability, since exposure in and of itself is not a disability.</a:t>
            </a:r>
          </a:p>
          <a:p>
            <a:pPr>
              <a:spcAft>
                <a:spcPts val="0"/>
              </a:spcAft>
            </a:pPr>
            <a:endParaRPr lang="en-US" dirty="0"/>
          </a:p>
          <a:p>
            <a:pPr>
              <a:spcAft>
                <a:spcPts val="0"/>
              </a:spcAft>
            </a:pPr>
            <a:r>
              <a:rPr lang="en-US" dirty="0"/>
              <a:t>If herbicide exposure is the sole issue, </a:t>
            </a:r>
            <a:r>
              <a:rPr lang="en-US" b="1" dirty="0"/>
              <a:t>DO NOT</a:t>
            </a:r>
            <a:r>
              <a:rPr lang="en-US" dirty="0"/>
              <a:t>:</a:t>
            </a:r>
          </a:p>
          <a:p>
            <a:pPr>
              <a:spcAft>
                <a:spcPts val="0"/>
              </a:spcAft>
            </a:pPr>
            <a:endParaRPr lang="en-US" sz="1100" dirty="0"/>
          </a:p>
          <a:p>
            <a:pPr marL="342900" lvl="2" indent="-342900">
              <a:spcAft>
                <a:spcPts val="0"/>
              </a:spcAft>
            </a:pPr>
            <a:r>
              <a:rPr lang="en-US" sz="2000" dirty="0"/>
              <a:t>Process the claim as a denial, or</a:t>
            </a:r>
          </a:p>
          <a:p>
            <a:pPr marL="342900" lvl="2" indent="-342900">
              <a:spcAft>
                <a:spcPts val="0"/>
              </a:spcAft>
            </a:pPr>
            <a:r>
              <a:rPr lang="en-US" sz="2000" dirty="0"/>
              <a:t>Establish end product (EP) control for the incomplete claim</a:t>
            </a:r>
          </a:p>
          <a:p>
            <a:pPr marL="0" lvl="2" indent="0">
              <a:spcAft>
                <a:spcPts val="0"/>
              </a:spcAft>
              <a:buNone/>
            </a:pPr>
            <a:endParaRPr lang="en-US" sz="2000" dirty="0"/>
          </a:p>
          <a:p>
            <a:pPr marL="0" lvl="2" indent="0">
              <a:spcAft>
                <a:spcPts val="0"/>
              </a:spcAft>
              <a:buNone/>
            </a:pPr>
            <a:endParaRPr lang="en-US" sz="2000" dirty="0"/>
          </a:p>
          <a:p>
            <a:pPr marL="0" lvl="2" indent="0" algn="ctr">
              <a:spcAft>
                <a:spcPts val="0"/>
              </a:spcAft>
              <a:buNone/>
            </a:pPr>
            <a:r>
              <a:rPr lang="en-US" sz="2000" b="1" i="1" dirty="0"/>
              <a:t>Whenever possible, use telephone development to obtain the information.</a:t>
            </a:r>
            <a:endParaRPr lang="en-US" b="1" i="1" dirty="0"/>
          </a:p>
          <a:p>
            <a:pPr marL="457200" indent="-457200">
              <a:spcAft>
                <a:spcPts val="0"/>
              </a:spcAft>
              <a:buFont typeface="Arial" panose="020B0604020202020204" pitchFamily="34" charset="0"/>
              <a:buChar char="•"/>
            </a:pPr>
            <a:endParaRPr lang="en-US" b="1" dirty="0"/>
          </a:p>
        </p:txBody>
      </p:sp>
    </p:spTree>
    <p:extLst>
      <p:ext uri="{BB962C8B-B14F-4D97-AF65-F5344CB8AC3E}">
        <p14:creationId xmlns:p14="http://schemas.microsoft.com/office/powerpoint/2010/main" val="3610263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Development – Service Treatment Records (STRs)</a:t>
            </a:r>
            <a:endParaRPr lang="en-US" dirty="0">
              <a:latin typeface="+mj-lt"/>
            </a:endParaRP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defRPr/>
            </a:pPr>
            <a:endParaRPr lang="en-US" dirty="0"/>
          </a:p>
          <a:p>
            <a:pPr marL="0" indent="0">
              <a:buNone/>
              <a:defRPr/>
            </a:pPr>
            <a:endParaRPr lang="en-US" dirty="0"/>
          </a:p>
        </p:txBody>
      </p:sp>
      <p:sp>
        <p:nvSpPr>
          <p:cNvPr id="4" name="Slide Number Placeholder 3"/>
          <p:cNvSpPr>
            <a:spLocks noGrp="1"/>
          </p:cNvSpPr>
          <p:nvPr>
            <p:ph type="sldNum" sz="quarter" idx="12"/>
            <p:custDataLst>
              <p:tags r:id="rId3"/>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Content Placeholder 2">
            <a:extLst>
              <a:ext uri="{FF2B5EF4-FFF2-40B4-BE49-F238E27FC236}">
                <a16:creationId xmlns:a16="http://schemas.microsoft.com/office/drawing/2014/main" id="{AB1F550D-5CC1-4755-9F64-C0AEE8923EBF}"/>
              </a:ext>
            </a:extLst>
          </p:cNvPr>
          <p:cNvSpPr txBox="1">
            <a:spLocks/>
          </p:cNvSpPr>
          <p:nvPr>
            <p:custDataLst>
              <p:tags r:id="rId4"/>
            </p:custDataLst>
          </p:nvPr>
        </p:nvSpPr>
        <p:spPr>
          <a:xfrm>
            <a:off x="457200" y="2057400"/>
            <a:ext cx="8229600" cy="3886200"/>
          </a:xfrm>
          <a:prstGeom prst="rect">
            <a:avLst/>
          </a:prstGeom>
        </p:spPr>
        <p:txBody>
          <a:bodyPr>
            <a:normAutofit/>
          </a:bodyPr>
          <a:lstStyle>
            <a:lvl1pPr marL="0" indent="0" algn="l" defTabSz="385763"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385763" indent="-192881" algn="l" defTabSz="385763" rtl="0" eaLnBrk="1" latinLnBrk="0" hangingPunct="1">
              <a:spcBef>
                <a:spcPts val="0"/>
              </a:spcBef>
              <a:spcAft>
                <a:spcPts val="600"/>
              </a:spcAft>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578644" indent="-192881" algn="l" defTabSz="385763"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71525" indent="-192881"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64406" indent="-192881" algn="l" defTabSz="385763" rtl="0" eaLnBrk="1" latinLnBrk="0" hangingPunct="1">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a:lstStyle>
          <a:p>
            <a:pPr marL="342900" indent="-342900">
              <a:spcAft>
                <a:spcPts val="0"/>
              </a:spcAft>
              <a:buFont typeface="Arial" panose="020B0604020202020204" pitchFamily="34" charset="0"/>
              <a:buChar char="•"/>
            </a:pPr>
            <a:r>
              <a:rPr lang="en-US" dirty="0"/>
              <a:t>Regardless if exposure can be conceded or not, the Veteran’s STRs are always needed</a:t>
            </a:r>
          </a:p>
          <a:p>
            <a:pPr marL="457200" indent="-457200">
              <a:spcAft>
                <a:spcPts val="0"/>
              </a:spcAft>
              <a:buFont typeface="Arial" panose="020B0604020202020204" pitchFamily="34" charset="0"/>
              <a:buChar char="•"/>
            </a:pPr>
            <a:endParaRPr lang="en-US" dirty="0"/>
          </a:p>
          <a:p>
            <a:pPr marL="342900" indent="-342900">
              <a:spcAft>
                <a:spcPts val="0"/>
              </a:spcAft>
              <a:buFont typeface="Arial" panose="020B0604020202020204" pitchFamily="34" charset="0"/>
              <a:buChar char="•"/>
            </a:pPr>
            <a:r>
              <a:rPr lang="en-US" dirty="0"/>
              <a:t>STR development can be completed through:</a:t>
            </a:r>
          </a:p>
          <a:p>
            <a:pPr>
              <a:spcAft>
                <a:spcPts val="0"/>
              </a:spcAft>
            </a:pPr>
            <a:endParaRPr lang="en-US" sz="1000" dirty="0"/>
          </a:p>
          <a:p>
            <a:pPr marL="800100" lvl="1" indent="-342900">
              <a:spcAft>
                <a:spcPts val="0"/>
              </a:spcAft>
            </a:pPr>
            <a:r>
              <a:rPr lang="en-US" sz="2000" dirty="0">
                <a:cs typeface="Times New Roman" panose="02020603050405020304" pitchFamily="18" charset="0"/>
              </a:rPr>
              <a:t>PIES</a:t>
            </a:r>
          </a:p>
          <a:p>
            <a:pPr marL="800100" lvl="1" indent="-342900">
              <a:spcAft>
                <a:spcPts val="0"/>
              </a:spcAft>
            </a:pPr>
            <a:r>
              <a:rPr lang="en-US" sz="2000" dirty="0">
                <a:cs typeface="Times New Roman" panose="02020603050405020304" pitchFamily="18" charset="0"/>
              </a:rPr>
              <a:t>RMC</a:t>
            </a:r>
          </a:p>
          <a:p>
            <a:pPr marL="800100" lvl="1" indent="-342900">
              <a:spcAft>
                <a:spcPts val="0"/>
              </a:spcAft>
            </a:pPr>
            <a:r>
              <a:rPr lang="en-US" sz="2000" dirty="0">
                <a:cs typeface="Times New Roman" panose="02020603050405020304" pitchFamily="18" charset="0"/>
              </a:rPr>
              <a:t>HAIMS</a:t>
            </a:r>
          </a:p>
          <a:p>
            <a:pPr>
              <a:spcAft>
                <a:spcPts val="0"/>
              </a:spcAft>
            </a:pPr>
            <a:endParaRPr lang="en-US" b="1" dirty="0"/>
          </a:p>
        </p:txBody>
      </p:sp>
    </p:spTree>
    <p:extLst>
      <p:ext uri="{BB962C8B-B14F-4D97-AF65-F5344CB8AC3E}">
        <p14:creationId xmlns:p14="http://schemas.microsoft.com/office/powerpoint/2010/main" val="3537084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9248" y="884237"/>
            <a:ext cx="9144000" cy="1086867"/>
          </a:xfrm>
        </p:spPr>
        <p:txBody>
          <a:bodyPr/>
          <a:lstStyle/>
          <a:p>
            <a:r>
              <a:rPr lang="en-US" dirty="0"/>
              <a:t>Development – Personnel Records</a:t>
            </a:r>
            <a:endParaRPr lang="en-US" dirty="0">
              <a:latin typeface="+mj-lt"/>
            </a:endParaRP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defRPr/>
            </a:pPr>
            <a:endParaRPr lang="en-US" dirty="0"/>
          </a:p>
          <a:p>
            <a:pPr marL="0" indent="0">
              <a:buNone/>
              <a:defRPr/>
            </a:pPr>
            <a:endParaRPr lang="en-US" dirty="0"/>
          </a:p>
        </p:txBody>
      </p:sp>
      <p:sp>
        <p:nvSpPr>
          <p:cNvPr id="4" name="Slide Number Placeholder 3"/>
          <p:cNvSpPr>
            <a:spLocks noGrp="1"/>
          </p:cNvSpPr>
          <p:nvPr>
            <p:ph type="sldNum" sz="quarter" idx="12"/>
            <p:custDataLst>
              <p:tags r:id="rId3"/>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Content Placeholder 2">
            <a:extLst>
              <a:ext uri="{FF2B5EF4-FFF2-40B4-BE49-F238E27FC236}">
                <a16:creationId xmlns:a16="http://schemas.microsoft.com/office/drawing/2014/main" id="{AB1F550D-5CC1-4755-9F64-C0AEE8923EBF}"/>
              </a:ext>
            </a:extLst>
          </p:cNvPr>
          <p:cNvSpPr txBox="1">
            <a:spLocks/>
          </p:cNvSpPr>
          <p:nvPr>
            <p:custDataLst>
              <p:tags r:id="rId4"/>
            </p:custDataLst>
          </p:nvPr>
        </p:nvSpPr>
        <p:spPr>
          <a:xfrm>
            <a:off x="457200" y="2057400"/>
            <a:ext cx="8229600" cy="3886200"/>
          </a:xfrm>
          <a:prstGeom prst="rect">
            <a:avLst/>
          </a:prstGeom>
        </p:spPr>
        <p:txBody>
          <a:bodyPr>
            <a:normAutofit/>
          </a:bodyPr>
          <a:lstStyle>
            <a:lvl1pPr marL="0" indent="0" algn="l" defTabSz="385763"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385763" indent="-192881" algn="l" defTabSz="385763" rtl="0" eaLnBrk="1" latinLnBrk="0" hangingPunct="1">
              <a:spcBef>
                <a:spcPts val="0"/>
              </a:spcBef>
              <a:spcAft>
                <a:spcPts val="600"/>
              </a:spcAft>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578644" indent="-192881" algn="l" defTabSz="385763" rtl="0" eaLnBrk="1" latinLnBrk="0" hangingPunct="1">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71525" indent="-192881" algn="l" defTabSz="385763"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64406" indent="-192881" algn="l" defTabSz="385763" rtl="0" eaLnBrk="1" latinLnBrk="0" hangingPunct="1">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a:lstStyle>
          <a:p>
            <a:pPr marL="342900" indent="-342900">
              <a:spcAft>
                <a:spcPts val="0"/>
              </a:spcAft>
              <a:buFont typeface="Arial" panose="020B0604020202020204" pitchFamily="34" charset="0"/>
              <a:buChar char="•"/>
            </a:pPr>
            <a:r>
              <a:rPr lang="en-US" dirty="0"/>
              <a:t>Personnel records are administrative records, containing information that may be used to concede exposure, such as a service member’s duty stations and assignments. </a:t>
            </a:r>
          </a:p>
          <a:p>
            <a:pPr marL="342900" indent="-342900">
              <a:spcAft>
                <a:spcPts val="0"/>
              </a:spcAft>
              <a:buFont typeface="Arial" panose="020B0604020202020204" pitchFamily="34" charset="0"/>
              <a:buChar char="•"/>
            </a:pPr>
            <a:endParaRPr lang="en-US" dirty="0"/>
          </a:p>
          <a:p>
            <a:pPr marL="342900" indent="-342900">
              <a:spcAft>
                <a:spcPts val="0"/>
              </a:spcAft>
              <a:buFont typeface="Arial" panose="020B0604020202020204" pitchFamily="34" charset="0"/>
              <a:buChar char="•"/>
            </a:pPr>
            <a:r>
              <a:rPr lang="en-US" dirty="0"/>
              <a:t>Personnel file development can be completed through:</a:t>
            </a:r>
          </a:p>
          <a:p>
            <a:pPr marL="342900" indent="-342900">
              <a:spcAft>
                <a:spcPts val="0"/>
              </a:spcAft>
              <a:buFont typeface="Arial" panose="020B0604020202020204" pitchFamily="34" charset="0"/>
              <a:buChar char="•"/>
            </a:pPr>
            <a:endParaRPr lang="en-US" sz="1000" dirty="0"/>
          </a:p>
          <a:p>
            <a:pPr marL="728663" lvl="1" indent="-342900">
              <a:spcAft>
                <a:spcPts val="0"/>
              </a:spcAft>
            </a:pPr>
            <a:r>
              <a:rPr lang="en-US" sz="2000" dirty="0"/>
              <a:t>PIES (will be included in the PIES 050 request)</a:t>
            </a:r>
          </a:p>
          <a:p>
            <a:pPr marL="728663" lvl="1" indent="-342900">
              <a:spcAft>
                <a:spcPts val="0"/>
              </a:spcAft>
            </a:pPr>
            <a:r>
              <a:rPr lang="en-US" sz="2000" dirty="0"/>
              <a:t>Defense Personnel Records Information Retrieval System (DPRIS)</a:t>
            </a:r>
          </a:p>
        </p:txBody>
      </p:sp>
    </p:spTree>
    <p:extLst>
      <p:ext uri="{BB962C8B-B14F-4D97-AF65-F5344CB8AC3E}">
        <p14:creationId xmlns:p14="http://schemas.microsoft.com/office/powerpoint/2010/main" val="3002737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t>Centralized Processing</a:t>
            </a:r>
          </a:p>
        </p:txBody>
      </p:sp>
      <p:sp>
        <p:nvSpPr>
          <p:cNvPr id="3" name="Content Placeholder 2"/>
          <p:cNvSpPr>
            <a:spLocks noGrp="1"/>
          </p:cNvSpPr>
          <p:nvPr>
            <p:ph idx="1"/>
            <p:custDataLst>
              <p:tags r:id="rId2"/>
            </p:custDataLst>
          </p:nvPr>
        </p:nvSpPr>
        <p:spPr>
          <a:xfrm>
            <a:off x="457200" y="2057400"/>
            <a:ext cx="8229600" cy="3886200"/>
          </a:xfrm>
        </p:spPr>
        <p:txBody>
          <a:bodyPr>
            <a:normAutofit lnSpcReduction="10000"/>
          </a:bodyPr>
          <a:lstStyle/>
          <a:p>
            <a:pPr>
              <a:spcAft>
                <a:spcPts val="0"/>
              </a:spcAft>
            </a:pPr>
            <a:r>
              <a:rPr lang="en-US" dirty="0"/>
              <a:t>Herbicide exposure claims will be routed to, and developed at 8 designated regional offices:</a:t>
            </a:r>
          </a:p>
          <a:p>
            <a:pPr marL="457200" indent="-457200">
              <a:spcAft>
                <a:spcPts val="0"/>
              </a:spcAft>
              <a:buFont typeface="Arial" panose="020B0604020202020204" pitchFamily="34" charset="0"/>
              <a:buChar char="•"/>
            </a:pPr>
            <a:endParaRPr lang="en-US" dirty="0"/>
          </a:p>
          <a:p>
            <a:pPr marL="671513" lvl="1" indent="-285750">
              <a:spcAft>
                <a:spcPts val="0"/>
              </a:spcAft>
            </a:pPr>
            <a:r>
              <a:rPr lang="en-US" dirty="0"/>
              <a:t>St. Louis</a:t>
            </a:r>
          </a:p>
          <a:p>
            <a:pPr marL="671513" lvl="1" indent="-285750">
              <a:spcAft>
                <a:spcPts val="0"/>
              </a:spcAft>
            </a:pPr>
            <a:r>
              <a:rPr lang="en-US" dirty="0"/>
              <a:t>Cleveland</a:t>
            </a:r>
          </a:p>
          <a:p>
            <a:pPr marL="671513" lvl="1" indent="-285750">
              <a:spcAft>
                <a:spcPts val="0"/>
              </a:spcAft>
            </a:pPr>
            <a:r>
              <a:rPr lang="en-US" dirty="0"/>
              <a:t>Waco</a:t>
            </a:r>
          </a:p>
          <a:p>
            <a:pPr marL="671513" lvl="1" indent="-285750">
              <a:spcAft>
                <a:spcPts val="0"/>
              </a:spcAft>
            </a:pPr>
            <a:r>
              <a:rPr lang="en-US" dirty="0"/>
              <a:t>St. Paul (VSC/PMC)</a:t>
            </a:r>
          </a:p>
          <a:p>
            <a:pPr marL="671513" lvl="1" indent="-285750">
              <a:spcAft>
                <a:spcPts val="0"/>
              </a:spcAft>
            </a:pPr>
            <a:r>
              <a:rPr lang="en-US" dirty="0"/>
              <a:t>Roanoke</a:t>
            </a:r>
          </a:p>
          <a:p>
            <a:pPr marL="671513" lvl="1" indent="-285750">
              <a:spcAft>
                <a:spcPts val="0"/>
              </a:spcAft>
            </a:pPr>
            <a:r>
              <a:rPr lang="en-US" dirty="0"/>
              <a:t>St. Petersburg</a:t>
            </a:r>
          </a:p>
          <a:p>
            <a:pPr marL="671513" lvl="1" indent="-285750">
              <a:spcAft>
                <a:spcPts val="0"/>
              </a:spcAft>
            </a:pPr>
            <a:r>
              <a:rPr lang="en-US" dirty="0"/>
              <a:t>Phoenix</a:t>
            </a:r>
          </a:p>
          <a:p>
            <a:pPr marL="671513" lvl="1" indent="-285750">
              <a:spcAft>
                <a:spcPts val="0"/>
              </a:spcAft>
            </a:pPr>
            <a:r>
              <a:rPr lang="en-US" dirty="0"/>
              <a:t>Salt Lake City</a:t>
            </a:r>
          </a:p>
          <a:p>
            <a:pPr marL="457200" indent="-457200">
              <a:spcAft>
                <a:spcPts val="0"/>
              </a:spcAft>
              <a:buFont typeface="Arial" panose="020B0604020202020204" pitchFamily="34" charset="0"/>
              <a:buChar char="•"/>
            </a:pPr>
            <a:endParaRPr lang="en-US" dirty="0"/>
          </a:p>
          <a:p>
            <a:pPr>
              <a:spcAft>
                <a:spcPts val="0"/>
              </a:spcAft>
            </a:pPr>
            <a:r>
              <a:rPr lang="en-US" b="1" dirty="0"/>
              <a:t>These claims will be routed to the designated regional offices by National Work Queue (NWQ).</a:t>
            </a:r>
          </a:p>
        </p:txBody>
      </p:sp>
      <p:sp>
        <p:nvSpPr>
          <p:cNvPr id="5" name="Slide Number Placeholder 3">
            <a:extLst>
              <a:ext uri="{FF2B5EF4-FFF2-40B4-BE49-F238E27FC236}">
                <a16:creationId xmlns:a16="http://schemas.microsoft.com/office/drawing/2014/main" id="{BA7DB2C5-C57E-4B65-B374-2F5E54409200}"/>
              </a:ext>
            </a:extLst>
          </p:cNvPr>
          <p:cNvSpPr txBox="1">
            <a:spLocks/>
          </p:cNvSpPr>
          <p:nvPr>
            <p:custDataLst>
              <p:tags r:id="rId3"/>
            </p:custDataLst>
          </p:nvPr>
        </p:nvSpPr>
        <p:spPr>
          <a:xfrm>
            <a:off x="6931152" y="6640185"/>
            <a:ext cx="2133600" cy="365125"/>
          </a:xfrm>
          <a:prstGeom prst="rect">
            <a:avLst/>
          </a:prstGeom>
        </p:spPr>
        <p:txBody>
          <a:bodyPr tIns="0"/>
          <a:lstStyle>
            <a:defPPr>
              <a:defRPr lang="en-US"/>
            </a:defPPr>
            <a:lvl1pPr marL="0" algn="r" defTabSz="4572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C414AED-89CE-4A48-8B2B-1B3A5C68EA2A}" type="slidenum">
              <a:rPr lang="en-US" smtClean="0">
                <a:latin typeface="+mj-lt"/>
                <a:cs typeface="+mn-cs"/>
              </a:rPr>
              <a:pPr defTabSz="914400">
                <a:defRPr/>
              </a:pPr>
              <a:t>28</a:t>
            </a:fld>
            <a:endParaRPr lang="en-US" dirty="0">
              <a:latin typeface="+mj-lt"/>
              <a:cs typeface="+mn-cs"/>
            </a:endParaRPr>
          </a:p>
        </p:txBody>
      </p:sp>
    </p:spTree>
    <p:extLst>
      <p:ext uri="{BB962C8B-B14F-4D97-AF65-F5344CB8AC3E}">
        <p14:creationId xmlns:p14="http://schemas.microsoft.com/office/powerpoint/2010/main" val="210024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F0EB-E13C-4C18-A562-3F676E3D2B0E}"/>
              </a:ext>
            </a:extLst>
          </p:cNvPr>
          <p:cNvSpPr>
            <a:spLocks noGrp="1"/>
          </p:cNvSpPr>
          <p:nvPr>
            <p:ph type="title"/>
          </p:nvPr>
        </p:nvSpPr>
        <p:spPr/>
        <p:txBody>
          <a:bodyPr/>
          <a:lstStyle/>
          <a:p>
            <a:r>
              <a:rPr lang="en-US" dirty="0"/>
              <a:t>Centralized Processing (cont.)</a:t>
            </a:r>
          </a:p>
        </p:txBody>
      </p:sp>
      <p:sp>
        <p:nvSpPr>
          <p:cNvPr id="3" name="Content Placeholder 2">
            <a:extLst>
              <a:ext uri="{FF2B5EF4-FFF2-40B4-BE49-F238E27FC236}">
                <a16:creationId xmlns:a16="http://schemas.microsoft.com/office/drawing/2014/main" id="{D1BAF047-88B7-48BB-A490-DDFD975F24B0}"/>
              </a:ext>
            </a:extLst>
          </p:cNvPr>
          <p:cNvSpPr>
            <a:spLocks noGrp="1"/>
          </p:cNvSpPr>
          <p:nvPr>
            <p:ph idx="1"/>
          </p:nvPr>
        </p:nvSpPr>
        <p:spPr/>
        <p:txBody>
          <a:bodyPr/>
          <a:lstStyle/>
          <a:p>
            <a:pPr marL="342900" indent="-342900">
              <a:buFont typeface="Arial" panose="020B0604020202020204" pitchFamily="34" charset="0"/>
              <a:buChar char="•"/>
            </a:pPr>
            <a:r>
              <a:rPr lang="en-US" dirty="0"/>
              <a:t>To ensure herbicide exposure claims are routed to centralized processing teams:</a:t>
            </a:r>
          </a:p>
          <a:p>
            <a:pPr marL="728663" lvl="1" indent="-342900"/>
            <a:endParaRPr lang="en-US" sz="1000" dirty="0"/>
          </a:p>
          <a:p>
            <a:pPr marL="728663" lvl="1" indent="-342900"/>
            <a:r>
              <a:rPr lang="en-US" sz="2000" dirty="0"/>
              <a:t>Apply the </a:t>
            </a:r>
            <a:r>
              <a:rPr lang="en-US" sz="2000" i="1" dirty="0"/>
              <a:t>Agent Orange-Vietnam </a:t>
            </a:r>
            <a:r>
              <a:rPr lang="en-US" sz="2000" dirty="0"/>
              <a:t>corporate flash, if the Veteran is claiming a disability eligible for presumption under 38 CFR 3.309(e).</a:t>
            </a:r>
          </a:p>
          <a:p>
            <a:pPr marL="728663" lvl="1" indent="-342900"/>
            <a:endParaRPr lang="en-US" sz="1000" dirty="0"/>
          </a:p>
          <a:p>
            <a:pPr marL="728663" lvl="1" indent="-342900"/>
            <a:r>
              <a:rPr lang="en-US" sz="2000" dirty="0"/>
              <a:t>Add the </a:t>
            </a:r>
            <a:r>
              <a:rPr lang="en-US" sz="2000" i="1" dirty="0"/>
              <a:t>Blue Water Agent Orange </a:t>
            </a:r>
            <a:r>
              <a:rPr lang="en-US" sz="2000" dirty="0"/>
              <a:t>special issue flash to all herbicide-related condition, regardless of the Veteran’s branch of service.</a:t>
            </a:r>
          </a:p>
        </p:txBody>
      </p:sp>
      <p:sp>
        <p:nvSpPr>
          <p:cNvPr id="4" name="Slide Number Placeholder 3">
            <a:extLst>
              <a:ext uri="{FF2B5EF4-FFF2-40B4-BE49-F238E27FC236}">
                <a16:creationId xmlns:a16="http://schemas.microsoft.com/office/drawing/2014/main" id="{41FE748C-04F1-408A-8C02-CF2EA4EF8CC2}"/>
              </a:ext>
            </a:extLst>
          </p:cNvPr>
          <p:cNvSpPr>
            <a:spLocks noGrp="1"/>
          </p:cNvSpPr>
          <p:nvPr>
            <p:ph type="sldNum" sz="quarter" idx="12"/>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130041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dirty="0">
                <a:solidFill>
                  <a:srgbClr val="002060"/>
                </a:solidFill>
              </a:rPr>
              <a:t>References</a:t>
            </a:r>
          </a:p>
        </p:txBody>
      </p:sp>
      <p:sp>
        <p:nvSpPr>
          <p:cNvPr id="3" name="Content Placeholder 2"/>
          <p:cNvSpPr>
            <a:spLocks noGrp="1"/>
          </p:cNvSpPr>
          <p:nvPr>
            <p:ph idx="1"/>
            <p:custDataLst>
              <p:tags r:id="rId2"/>
            </p:custDataLst>
          </p:nvPr>
        </p:nvSpPr>
        <p:spPr>
          <a:xfrm>
            <a:off x="457200" y="2057400"/>
            <a:ext cx="8229600" cy="4800600"/>
          </a:xfrm>
        </p:spPr>
        <p:txBody>
          <a:bodyPr>
            <a:noAutofit/>
          </a:bodyPr>
          <a:lstStyle/>
          <a:p>
            <a:pPr marL="285750" lvl="0" indent="-285750" hangingPunct="0">
              <a:lnSpc>
                <a:spcPct val="110000"/>
              </a:lnSpc>
              <a:spcAft>
                <a:spcPts val="0"/>
              </a:spcAft>
              <a:buClr>
                <a:schemeClr val="tx1"/>
              </a:buClr>
              <a:buFont typeface="Arial" panose="020B0604020202020204" pitchFamily="34" charset="0"/>
              <a:buChar char="•"/>
            </a:pPr>
            <a:r>
              <a:rPr lang="en-US" sz="1800" dirty="0"/>
              <a:t>CFR 3.307(a)(6), Diseases associated with exposure to certain herbicide agents</a:t>
            </a:r>
          </a:p>
          <a:p>
            <a:pPr marL="285750" lvl="0" indent="-285750" hangingPunct="0">
              <a:lnSpc>
                <a:spcPct val="110000"/>
              </a:lnSpc>
              <a:spcAft>
                <a:spcPts val="0"/>
              </a:spcAft>
              <a:buClr>
                <a:schemeClr val="tx1"/>
              </a:buClr>
              <a:buFont typeface="Arial" panose="020B0604020202020204" pitchFamily="34" charset="0"/>
              <a:buChar char="•"/>
            </a:pPr>
            <a:r>
              <a:rPr lang="en-US" sz="1800" dirty="0"/>
              <a:t>CFR 3.309(e), Disease associated with exposure to certain herbicide agents</a:t>
            </a:r>
          </a:p>
          <a:p>
            <a:pPr marL="285750" indent="-285750" hangingPunct="0">
              <a:lnSpc>
                <a:spcPct val="110000"/>
              </a:lnSpc>
              <a:spcAft>
                <a:spcPts val="0"/>
              </a:spcAft>
              <a:buClr>
                <a:schemeClr val="tx1"/>
              </a:buClr>
              <a:buFont typeface="Arial" panose="020B0604020202020204" pitchFamily="34" charset="0"/>
              <a:buChar char="•"/>
            </a:pPr>
            <a:r>
              <a:rPr lang="en-US" sz="1800" dirty="0"/>
              <a:t>CFR 3.313, Claims based on service in Vietnam</a:t>
            </a:r>
          </a:p>
          <a:p>
            <a:pPr marL="285750" indent="-285750" hangingPunct="0">
              <a:lnSpc>
                <a:spcPct val="110000"/>
              </a:lnSpc>
              <a:spcAft>
                <a:spcPts val="0"/>
              </a:spcAft>
              <a:buClr>
                <a:schemeClr val="tx1"/>
              </a:buClr>
              <a:buFont typeface="Arial" panose="020B0604020202020204" pitchFamily="34" charset="0"/>
              <a:buChar char="•"/>
            </a:pPr>
            <a:r>
              <a:rPr lang="en-US" sz="1800" dirty="0"/>
              <a:t>CFR 3.816, Awards under the Nehmer Court Orders for disability or death caused by a condition presumptively associated with herbicide exposure</a:t>
            </a:r>
          </a:p>
          <a:p>
            <a:pPr marL="285750" indent="-285750" hangingPunct="0">
              <a:lnSpc>
                <a:spcPct val="110000"/>
              </a:lnSpc>
              <a:spcAft>
                <a:spcPts val="0"/>
              </a:spcAft>
              <a:buClr>
                <a:schemeClr val="tx1"/>
              </a:buClr>
              <a:buFont typeface="Arial" panose="020B0604020202020204" pitchFamily="34" charset="0"/>
              <a:buChar char="•"/>
            </a:pPr>
            <a:r>
              <a:rPr lang="en-US" altLang="en-US" sz="1800" dirty="0"/>
              <a:t>M21-1, Part IV, Subpart ii,1.H, </a:t>
            </a:r>
            <a:r>
              <a:rPr lang="en-US" sz="1800" dirty="0"/>
              <a:t>Developing Claims for Service Connection (SC) Based on Herbicide Exposure</a:t>
            </a:r>
          </a:p>
          <a:p>
            <a:pPr marL="285750" indent="-285750" hangingPunct="0">
              <a:lnSpc>
                <a:spcPct val="110000"/>
              </a:lnSpc>
              <a:spcAft>
                <a:spcPts val="0"/>
              </a:spcAft>
              <a:buClr>
                <a:schemeClr val="tx1"/>
              </a:buClr>
              <a:buFont typeface="Arial" panose="020B0604020202020204" pitchFamily="34" charset="0"/>
              <a:buChar char="•"/>
              <a:defRPr/>
            </a:pPr>
            <a:r>
              <a:rPr lang="en-US" altLang="en-US" sz="1800" dirty="0"/>
              <a:t>M21-1, Part IV, Subpart ii,2.C.3, </a:t>
            </a:r>
            <a:r>
              <a:rPr lang="en-US" sz="1800" dirty="0"/>
              <a:t>SC for Disabilities Resulting From Exposure to Certain Herbicide Agents or Based on Service in the RVN</a:t>
            </a:r>
          </a:p>
          <a:p>
            <a:pPr marL="285750" indent="-285750" hangingPunct="0">
              <a:lnSpc>
                <a:spcPct val="110000"/>
              </a:lnSpc>
              <a:spcAft>
                <a:spcPts val="0"/>
              </a:spcAft>
              <a:buClr>
                <a:schemeClr val="tx1"/>
              </a:buClr>
              <a:buFont typeface="Arial" panose="020B0604020202020204" pitchFamily="34" charset="0"/>
              <a:buChar char="•"/>
              <a:defRPr/>
            </a:pPr>
            <a:r>
              <a:rPr lang="en-US" sz="1800" dirty="0"/>
              <a:t>M21-1, Part VI, 1, General Chapter 18 Benefits Information</a:t>
            </a:r>
          </a:p>
          <a:p>
            <a:pPr marL="285750" indent="-285750" hangingPunct="0">
              <a:lnSpc>
                <a:spcPct val="110000"/>
              </a:lnSpc>
              <a:spcAft>
                <a:spcPts val="0"/>
              </a:spcAft>
              <a:buClr>
                <a:schemeClr val="tx1"/>
              </a:buClr>
              <a:buFont typeface="Arial" panose="020B0604020202020204" pitchFamily="34" charset="0"/>
              <a:buChar char="•"/>
              <a:defRPr/>
            </a:pPr>
            <a:r>
              <a:rPr lang="en-US" sz="1800" dirty="0"/>
              <a:t>M21-1, Part VI, 2.B, Eligibility and Development</a:t>
            </a:r>
          </a:p>
        </p:txBody>
      </p:sp>
      <p:sp>
        <p:nvSpPr>
          <p:cNvPr id="4" name="Slide Number Placeholder 3"/>
          <p:cNvSpPr>
            <a:spLocks noGrp="1"/>
          </p:cNvSpPr>
          <p:nvPr>
            <p:ph type="sldNum" sz="quarter" idx="12"/>
            <p:custDataLst>
              <p:tags r:id="rId3"/>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effectLst/>
              <a:uLnTx/>
              <a:uFillTx/>
              <a:latin typeface="+mj-lt"/>
              <a:ea typeface="+mn-ea"/>
              <a:cs typeface="+mn-cs"/>
            </a:endParaRPr>
          </a:p>
        </p:txBody>
      </p:sp>
      <p:sp>
        <p:nvSpPr>
          <p:cNvPr id="5" name="Rectangle 4" descr="Department Of Veterans Affairs Seal">
            <a:extLst>
              <a:ext uri="{FF2B5EF4-FFF2-40B4-BE49-F238E27FC236}">
                <a16:creationId xmlns:a16="http://schemas.microsoft.com/office/drawing/2014/main" id="{6AA77BBD-775C-4419-BE39-B3BF3D5C96C0}"/>
              </a:ext>
            </a:extLst>
          </p:cNvPr>
          <p:cNvSpPr/>
          <p:nvPr/>
        </p:nvSpPr>
        <p:spPr>
          <a:xfrm>
            <a:off x="0" y="0"/>
            <a:ext cx="792480" cy="793627"/>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2" name="TextBox 1">
            <a:extLst>
              <a:ext uri="{FF2B5EF4-FFF2-40B4-BE49-F238E27FC236}">
                <a16:creationId xmlns:a16="http://schemas.microsoft.com/office/drawing/2014/main" id="{19C1FBFC-BA3C-4523-B5B7-BB22CE0B9500}"/>
              </a:ext>
            </a:extLst>
          </p:cNvPr>
          <p:cNvSpPr txBox="1"/>
          <p:nvPr>
            <p:custDataLst>
              <p:tags r:id="rId2"/>
            </p:custDataLst>
          </p:nvPr>
        </p:nvSpPr>
        <p:spPr>
          <a:xfrm>
            <a:off x="0" y="2828835"/>
            <a:ext cx="9144000" cy="1200329"/>
          </a:xfrm>
          <a:prstGeom prst="rect">
            <a:avLst/>
          </a:prstGeom>
          <a:noFill/>
        </p:spPr>
        <p:txBody>
          <a:bodyPr wrap="square" rtlCol="0">
            <a:spAutoFit/>
          </a:bodyPr>
          <a:lstStyle/>
          <a:p>
            <a:pPr algn="ctr"/>
            <a:r>
              <a:rPr lang="en-US" sz="7200" b="1" dirty="0">
                <a:solidFill>
                  <a:schemeClr val="tx2"/>
                </a:solidFill>
              </a:rPr>
              <a:t>Questions?</a:t>
            </a:r>
          </a:p>
        </p:txBody>
      </p:sp>
    </p:spTree>
    <p:extLst>
      <p:ext uri="{BB962C8B-B14F-4D97-AF65-F5344CB8AC3E}">
        <p14:creationId xmlns:p14="http://schemas.microsoft.com/office/powerpoint/2010/main" val="18962333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lstStyle/>
          <a:p>
            <a:r>
              <a:rPr lang="en-US" altLang="en-US" dirty="0">
                <a:solidFill>
                  <a:srgbClr val="002060"/>
                </a:solidFill>
              </a:rPr>
              <a:t>History of Herbicide Use</a:t>
            </a:r>
            <a:endParaRPr lang="en-US" dirty="0">
              <a:solidFill>
                <a:srgbClr val="002060"/>
              </a:solidFill>
            </a:endParaRPr>
          </a:p>
        </p:txBody>
      </p:sp>
      <p:sp>
        <p:nvSpPr>
          <p:cNvPr id="3" name="Content Placeholder 2"/>
          <p:cNvSpPr>
            <a:spLocks noGrp="1"/>
          </p:cNvSpPr>
          <p:nvPr>
            <p:ph idx="1"/>
            <p:custDataLst>
              <p:tags r:id="rId2"/>
            </p:custDataLst>
          </p:nvPr>
        </p:nvSpPr>
        <p:spPr>
          <a:xfrm>
            <a:off x="457200" y="2057400"/>
            <a:ext cx="8229600" cy="4145692"/>
          </a:xfrm>
        </p:spPr>
        <p:txBody>
          <a:bodyPr>
            <a:normAutofit/>
          </a:bodyPr>
          <a:lstStyle/>
          <a:p>
            <a:pPr marL="342900" indent="-342900">
              <a:spcAft>
                <a:spcPts val="0"/>
              </a:spcAft>
              <a:buFont typeface="Arial" panose="020B0604020202020204" pitchFamily="34" charset="0"/>
              <a:buChar char="•"/>
              <a:defRPr/>
            </a:pPr>
            <a:r>
              <a:rPr lang="en-US" altLang="en-US" dirty="0"/>
              <a:t>Operation Ranch Hand: 1962 – 1971</a:t>
            </a:r>
          </a:p>
          <a:p>
            <a:pPr marL="342900" indent="-342900">
              <a:spcAft>
                <a:spcPts val="0"/>
              </a:spcAft>
              <a:buFont typeface="Arial" panose="020B0604020202020204" pitchFamily="34" charset="0"/>
              <a:buChar char="•"/>
              <a:defRPr/>
            </a:pPr>
            <a:r>
              <a:rPr lang="en-US" altLang="en-US" dirty="0"/>
              <a:t>Estimated 20 million gallons of defoliant and herbicide were aerially sprayed over South Vietnam</a:t>
            </a:r>
          </a:p>
          <a:p>
            <a:pPr marL="728663" lvl="1" indent="-342900">
              <a:spcAft>
                <a:spcPts val="0"/>
              </a:spcAft>
              <a:defRPr/>
            </a:pPr>
            <a:r>
              <a:rPr lang="en-US" altLang="en-US" dirty="0"/>
              <a:t>Around 20% of South Vietnam was sprayed at least once</a:t>
            </a:r>
          </a:p>
          <a:p>
            <a:pPr marL="728663" lvl="1" indent="-342900">
              <a:spcAft>
                <a:spcPts val="0"/>
              </a:spcAft>
              <a:defRPr/>
            </a:pPr>
            <a:r>
              <a:rPr lang="en-US" altLang="en-US" dirty="0"/>
              <a:t>Sprayed using Air Force C-123s </a:t>
            </a:r>
          </a:p>
          <a:p>
            <a:pPr marL="342900" indent="-342900">
              <a:spcAft>
                <a:spcPts val="0"/>
              </a:spcAft>
              <a:buFont typeface="Arial" panose="020B0604020202020204" pitchFamily="34" charset="0"/>
              <a:buChar char="•"/>
              <a:defRPr/>
            </a:pPr>
            <a:r>
              <a:rPr lang="en-US" altLang="en-US" dirty="0"/>
              <a:t>Operated primarily out of:</a:t>
            </a:r>
          </a:p>
          <a:p>
            <a:pPr marL="728663" lvl="1" indent="-342900">
              <a:spcAft>
                <a:spcPts val="0"/>
              </a:spcAft>
              <a:defRPr/>
            </a:pPr>
            <a:r>
              <a:rPr lang="en-US" altLang="en-US" dirty="0"/>
              <a:t>Bien Hoa Air Base</a:t>
            </a:r>
          </a:p>
          <a:p>
            <a:pPr marL="728663" lvl="1" indent="-342900">
              <a:spcAft>
                <a:spcPts val="0"/>
              </a:spcAft>
              <a:defRPr/>
            </a:pPr>
            <a:r>
              <a:rPr lang="en-US" altLang="en-US" dirty="0"/>
              <a:t>Da Nang Air Base</a:t>
            </a:r>
          </a:p>
          <a:p>
            <a:pPr marL="342900" indent="-342900">
              <a:spcAft>
                <a:spcPts val="0"/>
              </a:spcAft>
              <a:buFont typeface="Arial" panose="020B0604020202020204" pitchFamily="34" charset="0"/>
              <a:buChar char="•"/>
              <a:defRPr/>
            </a:pPr>
            <a:r>
              <a:rPr lang="en-US" altLang="en-US" dirty="0"/>
              <a:t>Several different types were used, known as Rainbow Herbicides, but the most common were Orange, Blue and White.</a:t>
            </a:r>
          </a:p>
        </p:txBody>
      </p:sp>
      <p:sp>
        <p:nvSpPr>
          <p:cNvPr id="4" name="Slide Number Placeholder 3"/>
          <p:cNvSpPr>
            <a:spLocks noGrp="1"/>
          </p:cNvSpPr>
          <p:nvPr>
            <p:ph type="sldNum" sz="quarter" idx="12"/>
            <p:custDataLst>
              <p:tags r:id="rId3"/>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4682613"/>
          </a:xfrm>
        </p:spPr>
        <p:txBody>
          <a:bodyPr>
            <a:noAutofit/>
          </a:bodyPr>
          <a:lstStyle/>
          <a:p>
            <a:pPr>
              <a:spcAft>
                <a:spcPts val="0"/>
              </a:spcAft>
              <a:defRPr/>
            </a:pPr>
            <a:r>
              <a:rPr lang="en-US" dirty="0"/>
              <a:t>1977 – First claims for presumption received by VA</a:t>
            </a:r>
          </a:p>
          <a:p>
            <a:pPr>
              <a:spcAft>
                <a:spcPts val="0"/>
              </a:spcAft>
              <a:defRPr/>
            </a:pPr>
            <a:endParaRPr lang="en-US" sz="1000" dirty="0"/>
          </a:p>
          <a:p>
            <a:pPr>
              <a:spcAft>
                <a:spcPts val="0"/>
              </a:spcAft>
              <a:defRPr/>
            </a:pPr>
            <a:r>
              <a:rPr lang="en-US" dirty="0"/>
              <a:t>1981 – Veterans’ Health Care, Training and Small Business Loan Act</a:t>
            </a:r>
          </a:p>
          <a:p>
            <a:pPr>
              <a:spcAft>
                <a:spcPts val="0"/>
              </a:spcAft>
              <a:defRPr/>
            </a:pPr>
            <a:endParaRPr lang="en-US" sz="1000" dirty="0"/>
          </a:p>
          <a:p>
            <a:pPr>
              <a:spcAft>
                <a:spcPts val="0"/>
              </a:spcAft>
              <a:defRPr/>
            </a:pPr>
            <a:r>
              <a:rPr lang="en-US" dirty="0"/>
              <a:t>1984 – Veterans’ Dioxin and Radiation Exposure Compensation 				 Standards Act of 1984</a:t>
            </a:r>
          </a:p>
          <a:p>
            <a:pPr>
              <a:spcAft>
                <a:spcPts val="0"/>
              </a:spcAft>
              <a:defRPr/>
            </a:pPr>
            <a:endParaRPr lang="en-US" sz="1000" dirty="0"/>
          </a:p>
          <a:p>
            <a:pPr>
              <a:spcAft>
                <a:spcPts val="0"/>
              </a:spcAft>
              <a:defRPr/>
            </a:pPr>
            <a:r>
              <a:rPr lang="en-US" dirty="0"/>
              <a:t>1991 – Agent Orange Act: Multiple Amendments (1994, 1996, 2001, 			      2003, 2009, 2010, and 2013)</a:t>
            </a:r>
          </a:p>
          <a:p>
            <a:pPr>
              <a:spcAft>
                <a:spcPts val="0"/>
              </a:spcAft>
              <a:defRPr/>
            </a:pPr>
            <a:endParaRPr lang="en-US" sz="1000" dirty="0"/>
          </a:p>
          <a:p>
            <a:pPr>
              <a:spcAft>
                <a:spcPts val="0"/>
              </a:spcAft>
              <a:defRPr/>
            </a:pPr>
            <a:r>
              <a:rPr lang="en-US" dirty="0"/>
              <a:t>1996 – Veterans’ Health Care Eligibility Reform Act of 1996</a:t>
            </a:r>
          </a:p>
          <a:p>
            <a:pPr>
              <a:spcAft>
                <a:spcPts val="0"/>
              </a:spcAft>
              <a:defRPr/>
            </a:pPr>
            <a:endParaRPr lang="en-US" sz="1000" dirty="0"/>
          </a:p>
          <a:p>
            <a:pPr>
              <a:spcAft>
                <a:spcPts val="0"/>
              </a:spcAft>
              <a:defRPr/>
            </a:pPr>
            <a:r>
              <a:rPr lang="en-US" dirty="0"/>
              <a:t>2007 – </a:t>
            </a:r>
            <a:r>
              <a:rPr lang="en-US" i="1" dirty="0"/>
              <a:t>Nehmer</a:t>
            </a:r>
            <a:r>
              <a:rPr lang="en-US" dirty="0"/>
              <a:t> v. </a:t>
            </a:r>
            <a:r>
              <a:rPr lang="en-US" i="1" dirty="0"/>
              <a:t>United States Department of Veterans Affairs</a:t>
            </a:r>
          </a:p>
        </p:txBody>
      </p:sp>
      <p:sp>
        <p:nvSpPr>
          <p:cNvPr id="4" name="Slide Number Placeholder 3"/>
          <p:cNvSpPr>
            <a:spLocks noGrp="1"/>
          </p:cNvSpPr>
          <p:nvPr>
            <p:ph type="sldNum" sz="quarter" idx="12"/>
            <p:custDataLst>
              <p:tags r:id="rId2"/>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Title 5">
            <a:extLst>
              <a:ext uri="{FF2B5EF4-FFF2-40B4-BE49-F238E27FC236}">
                <a16:creationId xmlns:a16="http://schemas.microsoft.com/office/drawing/2014/main" id="{A8B7E845-9D44-4D5D-9664-CDAABAEE4EF0}"/>
              </a:ext>
            </a:extLst>
          </p:cNvPr>
          <p:cNvSpPr>
            <a:spLocks noGrp="1"/>
          </p:cNvSpPr>
          <p:nvPr>
            <p:ph type="title"/>
            <p:custDataLst>
              <p:tags r:id="rId3"/>
            </p:custDataLst>
          </p:nvPr>
        </p:nvSpPr>
        <p:spPr>
          <a:xfrm>
            <a:off x="0" y="793627"/>
            <a:ext cx="9144000" cy="1086867"/>
          </a:xfrm>
        </p:spPr>
        <p:txBody>
          <a:bodyPr/>
          <a:lstStyle/>
          <a:p>
            <a:r>
              <a:rPr lang="en-US" dirty="0">
                <a:solidFill>
                  <a:srgbClr val="002060"/>
                </a:solidFill>
              </a:rPr>
              <a:t>History of Herbicide Legislation</a:t>
            </a:r>
          </a:p>
        </p:txBody>
      </p:sp>
    </p:spTree>
    <p:extLst>
      <p:ext uri="{BB962C8B-B14F-4D97-AF65-F5344CB8AC3E}">
        <p14:creationId xmlns:p14="http://schemas.microsoft.com/office/powerpoint/2010/main" val="424699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8116-F89C-475D-995A-1096C942C558}"/>
              </a:ext>
            </a:extLst>
          </p:cNvPr>
          <p:cNvSpPr>
            <a:spLocks noGrp="1"/>
          </p:cNvSpPr>
          <p:nvPr>
            <p:ph type="title"/>
          </p:nvPr>
        </p:nvSpPr>
        <p:spPr/>
        <p:txBody>
          <a:bodyPr/>
          <a:lstStyle/>
          <a:p>
            <a:r>
              <a:rPr lang="en-US" dirty="0">
                <a:solidFill>
                  <a:srgbClr val="002060"/>
                </a:solidFill>
              </a:rPr>
              <a:t>History of Herbicide Legislation (cont.)</a:t>
            </a:r>
            <a:endParaRPr lang="en-US" dirty="0"/>
          </a:p>
        </p:txBody>
      </p:sp>
      <p:sp>
        <p:nvSpPr>
          <p:cNvPr id="3" name="Content Placeholder 2">
            <a:extLst>
              <a:ext uri="{FF2B5EF4-FFF2-40B4-BE49-F238E27FC236}">
                <a16:creationId xmlns:a16="http://schemas.microsoft.com/office/drawing/2014/main" id="{FE5BB351-0C3F-4ABF-9FDF-22F95BD731BE}"/>
              </a:ext>
            </a:extLst>
          </p:cNvPr>
          <p:cNvSpPr>
            <a:spLocks noGrp="1"/>
          </p:cNvSpPr>
          <p:nvPr>
            <p:ph idx="1"/>
          </p:nvPr>
        </p:nvSpPr>
        <p:spPr/>
        <p:txBody>
          <a:bodyPr/>
          <a:lstStyle/>
          <a:p>
            <a:pPr>
              <a:spcAft>
                <a:spcPts val="0"/>
              </a:spcAft>
              <a:defRPr/>
            </a:pPr>
            <a:r>
              <a:rPr lang="en-US" dirty="0"/>
              <a:t>2009 – </a:t>
            </a:r>
            <a:r>
              <a:rPr lang="en-US" i="1" dirty="0"/>
              <a:t>Haas v. Shinseki</a:t>
            </a:r>
          </a:p>
          <a:p>
            <a:pPr>
              <a:spcAft>
                <a:spcPts val="0"/>
              </a:spcAft>
              <a:defRPr/>
            </a:pPr>
            <a:endParaRPr lang="en-US" sz="1000" dirty="0"/>
          </a:p>
          <a:p>
            <a:pPr>
              <a:spcAft>
                <a:spcPts val="0"/>
              </a:spcAft>
              <a:defRPr/>
            </a:pPr>
            <a:r>
              <a:rPr lang="en-US" dirty="0"/>
              <a:t>2010 – Caregivers and Veterans Omnibus Health Services Act of 2010</a:t>
            </a:r>
          </a:p>
          <a:p>
            <a:pPr>
              <a:spcAft>
                <a:spcPts val="0"/>
              </a:spcAft>
              <a:defRPr/>
            </a:pPr>
            <a:endParaRPr lang="en-US" sz="1000" dirty="0"/>
          </a:p>
          <a:p>
            <a:pPr>
              <a:spcAft>
                <a:spcPts val="0"/>
              </a:spcAft>
              <a:defRPr/>
            </a:pPr>
            <a:r>
              <a:rPr lang="en-US" dirty="0"/>
              <a:t>2015 – </a:t>
            </a:r>
            <a:r>
              <a:rPr lang="en-US" i="1" dirty="0"/>
              <a:t>Gray v. McDonald</a:t>
            </a:r>
          </a:p>
          <a:p>
            <a:pPr>
              <a:spcAft>
                <a:spcPts val="0"/>
              </a:spcAft>
              <a:defRPr/>
            </a:pPr>
            <a:endParaRPr lang="en-US" sz="1000" dirty="0"/>
          </a:p>
          <a:p>
            <a:pPr>
              <a:spcAft>
                <a:spcPts val="0"/>
              </a:spcAft>
              <a:defRPr/>
            </a:pPr>
            <a:r>
              <a:rPr lang="en-US" dirty="0"/>
              <a:t>2019 – PL 116-23 Blue Water Navy Veterans Act of 2019: </a:t>
            </a:r>
            <a:r>
              <a:rPr lang="en-US" dirty="0">
                <a:solidFill>
                  <a:prstClr val="black"/>
                </a:solidFill>
              </a:rPr>
              <a:t>Effective 			      January 1, 2020.</a:t>
            </a:r>
            <a:endParaRPr lang="en-US" dirty="0"/>
          </a:p>
          <a:p>
            <a:endParaRPr lang="en-US" dirty="0"/>
          </a:p>
        </p:txBody>
      </p:sp>
      <p:sp>
        <p:nvSpPr>
          <p:cNvPr id="4" name="Slide Number Placeholder 3">
            <a:extLst>
              <a:ext uri="{FF2B5EF4-FFF2-40B4-BE49-F238E27FC236}">
                <a16:creationId xmlns:a16="http://schemas.microsoft.com/office/drawing/2014/main" id="{1C217588-2139-4C19-B8BE-65C4433E0332}"/>
              </a:ext>
            </a:extLst>
          </p:cNvPr>
          <p:cNvSpPr>
            <a:spLocks noGrp="1"/>
          </p:cNvSpPr>
          <p:nvPr>
            <p:ph type="sldNum" sz="quarter" idx="12"/>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378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4682613"/>
          </a:xfrm>
        </p:spPr>
        <p:txBody>
          <a:bodyPr>
            <a:noAutofit/>
          </a:bodyPr>
          <a:lstStyle/>
          <a:p>
            <a:pPr marL="342900" indent="-342900">
              <a:spcAft>
                <a:spcPts val="0"/>
              </a:spcAft>
              <a:buFont typeface="Arial" panose="020B0604020202020204" pitchFamily="34" charset="0"/>
              <a:buChar char="•"/>
              <a:defRPr/>
            </a:pPr>
            <a:r>
              <a:rPr lang="en-US" dirty="0"/>
              <a:t>Created a new definition of service in the Republic of Vietnam for the purposes of presumptive herbicide exposure</a:t>
            </a:r>
            <a:endParaRPr lang="en-US" sz="1200" dirty="0"/>
          </a:p>
          <a:p>
            <a:pPr>
              <a:spcAft>
                <a:spcPts val="0"/>
              </a:spcAft>
              <a:defRPr/>
            </a:pPr>
            <a:endParaRPr lang="en-US" sz="1200" dirty="0"/>
          </a:p>
          <a:p>
            <a:pPr marL="342900" indent="-342900">
              <a:spcAft>
                <a:spcPts val="0"/>
              </a:spcAft>
              <a:buFont typeface="Arial" panose="020B0604020202020204" pitchFamily="34" charset="0"/>
              <a:buChar char="•"/>
              <a:defRPr/>
            </a:pPr>
            <a:r>
              <a:rPr lang="en-US" dirty="0"/>
              <a:t>Expands the definition of qualifying nautical service to include offshore waters with specific demarcation coordinates</a:t>
            </a:r>
          </a:p>
          <a:p>
            <a:pPr marL="342900" indent="-342900">
              <a:spcAft>
                <a:spcPts val="0"/>
              </a:spcAft>
              <a:buFont typeface="Arial" panose="020B0604020202020204" pitchFamily="34" charset="0"/>
              <a:buChar char="•"/>
              <a:defRPr/>
            </a:pPr>
            <a:endParaRPr lang="en-US" sz="1200" dirty="0"/>
          </a:p>
          <a:p>
            <a:pPr marL="342900" indent="-342900">
              <a:spcAft>
                <a:spcPts val="0"/>
              </a:spcAft>
              <a:buFont typeface="Arial" panose="020B0604020202020204" pitchFamily="34" charset="0"/>
              <a:buChar char="•"/>
              <a:defRPr/>
            </a:pPr>
            <a:r>
              <a:rPr lang="en-US" dirty="0"/>
              <a:t>Provided VA with January 1, 2020 effective date</a:t>
            </a:r>
          </a:p>
          <a:p>
            <a:pPr>
              <a:spcAft>
                <a:spcPts val="0"/>
              </a:spcAft>
              <a:defRPr/>
            </a:pPr>
            <a:endParaRPr lang="en-US" dirty="0"/>
          </a:p>
        </p:txBody>
      </p:sp>
      <p:sp>
        <p:nvSpPr>
          <p:cNvPr id="4" name="Slide Number Placeholder 3"/>
          <p:cNvSpPr>
            <a:spLocks noGrp="1"/>
          </p:cNvSpPr>
          <p:nvPr>
            <p:ph type="sldNum" sz="quarter" idx="12"/>
            <p:custDataLst>
              <p:tags r:id="rId2"/>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Title 5">
            <a:extLst>
              <a:ext uri="{FF2B5EF4-FFF2-40B4-BE49-F238E27FC236}">
                <a16:creationId xmlns:a16="http://schemas.microsoft.com/office/drawing/2014/main" id="{A8B7E845-9D44-4D5D-9664-CDAABAEE4EF0}"/>
              </a:ext>
            </a:extLst>
          </p:cNvPr>
          <p:cNvSpPr>
            <a:spLocks noGrp="1"/>
          </p:cNvSpPr>
          <p:nvPr>
            <p:ph type="title"/>
            <p:custDataLst>
              <p:tags r:id="rId3"/>
            </p:custDataLst>
          </p:nvPr>
        </p:nvSpPr>
        <p:spPr>
          <a:xfrm>
            <a:off x="0" y="793627"/>
            <a:ext cx="9144000" cy="1086867"/>
          </a:xfrm>
        </p:spPr>
        <p:txBody>
          <a:bodyPr/>
          <a:lstStyle/>
          <a:p>
            <a:r>
              <a:rPr lang="en-US" dirty="0">
                <a:solidFill>
                  <a:srgbClr val="002060"/>
                </a:solidFill>
              </a:rPr>
              <a:t>PL 116-23, Blue Water Vietnam Veterans Act</a:t>
            </a:r>
          </a:p>
        </p:txBody>
      </p:sp>
    </p:spTree>
    <p:extLst>
      <p:ext uri="{BB962C8B-B14F-4D97-AF65-F5344CB8AC3E}">
        <p14:creationId xmlns:p14="http://schemas.microsoft.com/office/powerpoint/2010/main" val="149860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4682613"/>
          </a:xfrm>
        </p:spPr>
        <p:txBody>
          <a:bodyPr>
            <a:noAutofit/>
          </a:bodyPr>
          <a:lstStyle/>
          <a:p>
            <a:pPr>
              <a:spcAft>
                <a:spcPts val="0"/>
              </a:spcAft>
            </a:pPr>
            <a:r>
              <a:rPr lang="en-US" dirty="0"/>
              <a:t>VA can grant service connection (SC) for conditions caused by exposure to herbicides if all three elements exist:</a:t>
            </a:r>
          </a:p>
          <a:p>
            <a:pPr>
              <a:spcAft>
                <a:spcPts val="0"/>
              </a:spcAft>
            </a:pPr>
            <a:endParaRPr lang="en-US" sz="1000" dirty="0"/>
          </a:p>
          <a:p>
            <a:pPr marL="457200" indent="-457200">
              <a:spcAft>
                <a:spcPts val="0"/>
              </a:spcAft>
              <a:buFont typeface="+mj-lt"/>
              <a:buAutoNum type="arabicParenR"/>
            </a:pPr>
            <a:r>
              <a:rPr lang="en-US" dirty="0"/>
              <a:t>Medical evidence diagnosing the condition</a:t>
            </a:r>
          </a:p>
          <a:p>
            <a:pPr marL="457200" indent="-457200">
              <a:spcAft>
                <a:spcPts val="0"/>
              </a:spcAft>
              <a:buFont typeface="+mj-lt"/>
              <a:buAutoNum type="arabicParenR"/>
            </a:pPr>
            <a:r>
              <a:rPr lang="en-US" dirty="0"/>
              <a:t>Evidence that the in-service event (exposure) occurred</a:t>
            </a:r>
          </a:p>
          <a:p>
            <a:pPr marL="457200" indent="-457200">
              <a:spcAft>
                <a:spcPts val="0"/>
              </a:spcAft>
              <a:buFont typeface="+mj-lt"/>
              <a:buAutoNum type="arabicParenR"/>
            </a:pPr>
            <a:r>
              <a:rPr lang="en-US" dirty="0"/>
              <a:t>An indication of association between the in-service event and the diagnosed condition (for presumptive conditions, this element is satisfied by the regulations)</a:t>
            </a:r>
          </a:p>
          <a:p>
            <a:pPr>
              <a:spcAft>
                <a:spcPts val="0"/>
              </a:spcAft>
            </a:pPr>
            <a:endParaRPr lang="en-US" dirty="0"/>
          </a:p>
          <a:p>
            <a:pPr algn="ctr">
              <a:spcAft>
                <a:spcPts val="0"/>
              </a:spcAft>
            </a:pPr>
            <a:endParaRPr lang="en-US" b="1" dirty="0"/>
          </a:p>
          <a:p>
            <a:pPr algn="ctr">
              <a:spcAft>
                <a:spcPts val="0"/>
              </a:spcAft>
            </a:pPr>
            <a:r>
              <a:rPr lang="en-US" b="1" dirty="0"/>
              <a:t>DO NOT ROUTINELY DEVELOP FOR ELEMENT 3 FOR PRESUMPTIVE CONDITIONS.</a:t>
            </a:r>
          </a:p>
          <a:p>
            <a:pPr>
              <a:spcAft>
                <a:spcPts val="0"/>
              </a:spcAft>
              <a:defRPr/>
            </a:pPr>
            <a:endParaRPr lang="en-US" dirty="0"/>
          </a:p>
          <a:p>
            <a:pPr>
              <a:spcAft>
                <a:spcPts val="0"/>
              </a:spcAft>
              <a:defRPr/>
            </a:pPr>
            <a:endParaRPr lang="en-US" dirty="0"/>
          </a:p>
        </p:txBody>
      </p:sp>
      <p:sp>
        <p:nvSpPr>
          <p:cNvPr id="4" name="Slide Number Placeholder 3"/>
          <p:cNvSpPr>
            <a:spLocks noGrp="1"/>
          </p:cNvSpPr>
          <p:nvPr>
            <p:ph type="sldNum" sz="quarter" idx="12"/>
            <p:custDataLst>
              <p:tags r:id="rId2"/>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Title 5">
            <a:extLst>
              <a:ext uri="{FF2B5EF4-FFF2-40B4-BE49-F238E27FC236}">
                <a16:creationId xmlns:a16="http://schemas.microsoft.com/office/drawing/2014/main" id="{A8B7E845-9D44-4D5D-9664-CDAABAEE4EF0}"/>
              </a:ext>
            </a:extLst>
          </p:cNvPr>
          <p:cNvSpPr>
            <a:spLocks noGrp="1"/>
          </p:cNvSpPr>
          <p:nvPr>
            <p:ph type="title"/>
            <p:custDataLst>
              <p:tags r:id="rId3"/>
            </p:custDataLst>
          </p:nvPr>
        </p:nvSpPr>
        <p:spPr>
          <a:xfrm>
            <a:off x="0" y="793627"/>
            <a:ext cx="9144000" cy="1086867"/>
          </a:xfrm>
        </p:spPr>
        <p:txBody>
          <a:bodyPr/>
          <a:lstStyle/>
          <a:p>
            <a:r>
              <a:rPr lang="en-US" dirty="0">
                <a:solidFill>
                  <a:srgbClr val="002060"/>
                </a:solidFill>
              </a:rPr>
              <a:t>Service Connection Requirements</a:t>
            </a:r>
          </a:p>
        </p:txBody>
      </p:sp>
    </p:spTree>
    <p:extLst>
      <p:ext uri="{BB962C8B-B14F-4D97-AF65-F5344CB8AC3E}">
        <p14:creationId xmlns:p14="http://schemas.microsoft.com/office/powerpoint/2010/main" val="357807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834851"/>
            <a:ext cx="8229600" cy="4682613"/>
          </a:xfrm>
        </p:spPr>
        <p:txBody>
          <a:bodyPr>
            <a:noAutofit/>
          </a:bodyPr>
          <a:lstStyle/>
          <a:p>
            <a:pPr>
              <a:spcAft>
                <a:spcPts val="0"/>
              </a:spcAft>
            </a:pPr>
            <a:r>
              <a:rPr lang="en-US" sz="1900" dirty="0">
                <a:latin typeface="+mn-lt"/>
                <a:cs typeface="Times New Roman" panose="02020603050405020304" pitchFamily="18" charset="0"/>
              </a:rPr>
              <a:t>The following diseases are presumptive to herbicide exposure:</a:t>
            </a:r>
          </a:p>
          <a:p>
            <a:pPr>
              <a:spcAft>
                <a:spcPts val="0"/>
              </a:spcAft>
            </a:pPr>
            <a:endParaRPr lang="en-US" sz="500" dirty="0">
              <a:latin typeface="+mn-lt"/>
              <a:cs typeface="Times New Roman" panose="02020603050405020304" pitchFamily="18" charset="0"/>
            </a:endParaRP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AL amyloidosis</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Chloracne or other acneiform disease consistent with chloracne</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Type 2 diabetes</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Hodgkin's disease</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Ischemic heart disease (including </a:t>
            </a:r>
            <a:r>
              <a:rPr lang="en-US" sz="1900" dirty="0"/>
              <a:t>coronary artery disease)</a:t>
            </a:r>
            <a:endParaRPr lang="en-US" sz="1900" dirty="0">
              <a:latin typeface="+mn-lt"/>
              <a:cs typeface="Times New Roman" panose="02020603050405020304" pitchFamily="18" charset="0"/>
            </a:endParaRP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All chronic B-cell leukemias</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Multiple myeloma</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Non-Hodgkin's lymphoma</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Parkinson's disease</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Early-onset peripheral neuropathy (PN)</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Porphyria cutanea tarda (PCT)</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Prostate cancer</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Respiratory cancers</a:t>
            </a:r>
          </a:p>
          <a:p>
            <a:pPr marL="342900" indent="-342900">
              <a:spcAft>
                <a:spcPts val="0"/>
              </a:spcAft>
              <a:buFont typeface="Arial" panose="020B0604020202020204" pitchFamily="34" charset="0"/>
              <a:buChar char="•"/>
            </a:pPr>
            <a:r>
              <a:rPr lang="en-US" sz="1900" dirty="0">
                <a:latin typeface="+mn-lt"/>
                <a:cs typeface="Times New Roman" panose="02020603050405020304" pitchFamily="18" charset="0"/>
              </a:rPr>
              <a:t>Soft-tissue sarcoma</a:t>
            </a:r>
          </a:p>
          <a:p>
            <a:pPr marL="457200" indent="-457200">
              <a:spcAft>
                <a:spcPts val="0"/>
              </a:spcAft>
              <a:buFont typeface="Arial" panose="020B0604020202020204" pitchFamily="34" charset="0"/>
              <a:buChar char="•"/>
            </a:pPr>
            <a:endParaRPr lang="en-US" dirty="0">
              <a:latin typeface="+mn-lt"/>
              <a:cs typeface="Times New Roman" panose="02020603050405020304" pitchFamily="18" charset="0"/>
            </a:endParaRPr>
          </a:p>
          <a:p>
            <a:pPr>
              <a:spcAft>
                <a:spcPts val="0"/>
              </a:spcAft>
              <a:defRPr/>
            </a:pPr>
            <a:endParaRPr lang="en-US" dirty="0"/>
          </a:p>
          <a:p>
            <a:pPr>
              <a:spcAft>
                <a:spcPts val="0"/>
              </a:spcAft>
              <a:defRPr/>
            </a:pPr>
            <a:endParaRPr lang="en-US" dirty="0"/>
          </a:p>
        </p:txBody>
      </p:sp>
      <p:sp>
        <p:nvSpPr>
          <p:cNvPr id="4" name="Slide Number Placeholder 3"/>
          <p:cNvSpPr>
            <a:spLocks noGrp="1"/>
          </p:cNvSpPr>
          <p:nvPr>
            <p:ph type="sldNum" sz="quarter" idx="12"/>
            <p:custDataLst>
              <p:tags r:id="rId2"/>
            </p:custDataLst>
          </p:nvPr>
        </p:nvSpPr>
        <p:spPr>
          <a:xfrm>
            <a:off x="6931152" y="660197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14AED-89CE-4A48-8B2B-1B3A5C68EA2A}" type="slidenum">
              <a:rPr kumimoji="0" lang="en-US" sz="1400" b="0" i="0" u="none" strike="noStrike" kern="1200" cap="none" spc="0" normalizeH="0" baseline="0" noProof="0" smtClean="0">
                <a:ln>
                  <a:noFill/>
                </a:ln>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effectLst/>
              <a:uLnTx/>
              <a:uFillTx/>
              <a:latin typeface="+mj-lt"/>
              <a:ea typeface="+mn-ea"/>
              <a:cs typeface="+mn-cs"/>
            </a:endParaRPr>
          </a:p>
        </p:txBody>
      </p:sp>
      <p:sp>
        <p:nvSpPr>
          <p:cNvPr id="6" name="Title 5">
            <a:extLst>
              <a:ext uri="{FF2B5EF4-FFF2-40B4-BE49-F238E27FC236}">
                <a16:creationId xmlns:a16="http://schemas.microsoft.com/office/drawing/2014/main" id="{A8B7E845-9D44-4D5D-9664-CDAABAEE4EF0}"/>
              </a:ext>
            </a:extLst>
          </p:cNvPr>
          <p:cNvSpPr>
            <a:spLocks noGrp="1"/>
          </p:cNvSpPr>
          <p:nvPr>
            <p:ph type="title"/>
            <p:custDataLst>
              <p:tags r:id="rId3"/>
            </p:custDataLst>
          </p:nvPr>
        </p:nvSpPr>
        <p:spPr>
          <a:xfrm>
            <a:off x="0" y="793627"/>
            <a:ext cx="9144000" cy="1086867"/>
          </a:xfrm>
        </p:spPr>
        <p:txBody>
          <a:bodyPr/>
          <a:lstStyle/>
          <a:p>
            <a:r>
              <a:rPr lang="en-US" dirty="0">
                <a:solidFill>
                  <a:srgbClr val="002060"/>
                </a:solidFill>
              </a:rPr>
              <a:t>Presumptive Conditions</a:t>
            </a:r>
          </a:p>
        </p:txBody>
      </p:sp>
    </p:spTree>
    <p:extLst>
      <p:ext uri="{BB962C8B-B14F-4D97-AF65-F5344CB8AC3E}">
        <p14:creationId xmlns:p14="http://schemas.microsoft.com/office/powerpoint/2010/main" val="2745345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11.0&quot;&gt;&lt;object type=&quot;1&quot; unique_id=&quot;10001&quot;&gt;&lt;object type=&quot;8&quot; unique_id=&quot;10240&quot;&gt;&lt;/object&gt;&lt;object type=&quot;2&quot; unique_id=&quot;10241&quot;&gt;&lt;object type=&quot;3&quot; unique_id=&quot;10243&quot;&gt;&lt;property id=&quot;20148&quot; value=&quot;5&quot;/&gt;&lt;property id=&quot;20300&quot; value=&quot;Slide 1 - &amp;quot;(VSR VIP Pre-D) Herbicide Exposure  Claims Development&amp;quot;&quot;/&gt;&lt;property id=&quot;20307&quot; value=&quot;257&quot;/&gt;&lt;/object&gt;&lt;object type=&quot;3&quot; unique_id=&quot;10244&quot;&gt;&lt;property id=&quot;20148&quot; value=&quot;5&quot;/&gt;&lt;property id=&quot;20300&quot; value=&quot;Slide 2 - &amp;quot;Objectives&amp;quot;&quot;/&gt;&lt;property id=&quot;20307&quot; value=&quot;258&quot;/&gt;&lt;/object&gt;&lt;object type=&quot;3&quot; unique_id=&quot;10245&quot;&gt;&lt;property id=&quot;20148&quot; value=&quot;5&quot;/&gt;&lt;property id=&quot;20300&quot; value=&quot;Slide 3 - &amp;quot;References&amp;quot;&quot;/&gt;&lt;property id=&quot;20307&quot; value=&quot;259&quot;/&gt;&lt;/object&gt;&lt;object type=&quot;3&quot; unique_id=&quot;10246&quot;&gt;&lt;property id=&quot;20148&quot; value=&quot;5&quot;/&gt;&lt;property id=&quot;20300&quot; value=&quot;Slide 4 - &amp;quot;History of Herbicide Use&amp;quot;&quot;/&gt;&lt;property id=&quot;20307&quot; value=&quot;260&quot;/&gt;&lt;/object&gt;&lt;object type=&quot;3&quot; unique_id=&quot;10247&quot;&gt;&lt;property id=&quot;20148&quot; value=&quot;5&quot;/&gt;&lt;property id=&quot;20300&quot; value=&quot;Slide 5 - &amp;quot;History of Herbicide Legislation&amp;quot;&quot;/&gt;&lt;property id=&quot;20307&quot; value=&quot;261&quot;/&gt;&lt;/object&gt;&lt;object type=&quot;3&quot; unique_id=&quot;10248&quot;&gt;&lt;property id=&quot;20148&quot; value=&quot;5&quot;/&gt;&lt;property id=&quot;20300&quot; value=&quot;Slide 12 - &amp;quot;Herbicide Exposure&amp;quot;&quot;/&gt;&lt;property id=&quot;20307&quot; value=&quot;262&quot;/&gt;&lt;/object&gt;&lt;object type=&quot;3&quot; unique_id=&quot;10250&quot;&gt;&lt;property id=&quot;20148&quot; value=&quot;5&quot;/&gt;&lt;property id=&quot;20300&quot; value=&quot;Slide 23 - &amp;quot;Sources for Exposure&amp;quot;&quot;/&gt;&lt;property id=&quot;20307&quot; value=&quot;264&quot;/&gt;&lt;/object&gt;&lt;object type=&quot;3&quot; unique_id=&quot;10271&quot;&gt;&lt;property id=&quot;20148&quot; value=&quot;5&quot;/&gt;&lt;property id=&quot;20300&quot; value=&quot;Slide 30 - &amp;quot;Review&amp;quot;&quot;/&gt;&lt;property id=&quot;20307&quot; value=&quot;285&quot;/&gt;&lt;/object&gt;&lt;object type=&quot;3&quot; unique_id=&quot;20402&quot;&gt;&lt;property id=&quot;20148&quot; value=&quot;5&quot;/&gt;&lt;property id=&quot;20300&quot; value=&quot;Slide 8 - &amp;quot;Service Connection Requirements&amp;quot;&quot;/&gt;&lt;property id=&quot;20307&quot; value=&quot;287&quot;/&gt;&lt;/object&gt;&lt;object type=&quot;3&quot; unique_id=&quot;20846&quot;&gt;&lt;property id=&quot;20148&quot; value=&quot;5&quot;/&gt;&lt;property id=&quot;20300&quot; value=&quot;Slide 9 - &amp;quot;Presumptive Conditions&amp;quot;&quot;/&gt;&lt;property id=&quot;20307&quot; value=&quot;290&quot;/&gt;&lt;/object&gt;&lt;object type=&quot;3&quot; unique_id=&quot;20847&quot;&gt;&lt;property id=&quot;20148&quot; value=&quot;5&quot;/&gt;&lt;property id=&quot;20300&quot; value=&quot;Slide 10 - &amp;quot;Presumptive Conditions Time Limits&amp;quot;&quot;/&gt;&lt;property id=&quot;20307&quot; value=&quot;292&quot;/&gt;&lt;/object&gt;&lt;object type=&quot;3&quot; unique_id=&quot;20848&quot;&gt;&lt;property id=&quot;20148&quot; value=&quot;5&quot;/&gt;&lt;property id=&quot;20300&quot; value=&quot;Slide 11 - &amp;quot;Non-Hodgkin’s Lymphoma&amp;quot;&quot;/&gt;&lt;property id=&quot;20307&quot; value=&quot;291&quot;/&gt;&lt;/object&gt;&lt;object type=&quot;3&quot; unique_id=&quot;21555&quot;&gt;&lt;property id=&quot;20148&quot; value=&quot;5&quot;/&gt;&lt;property id=&quot;20300&quot; value=&quot;Slide 28 - &amp;quot;Centralized Processing&amp;quot;&quot;/&gt;&lt;property id=&quot;20307&quot; value=&quot;294&quot;/&gt;&lt;/object&gt;&lt;object type=&quot;3&quot; unique_id=&quot;21893&quot;&gt;&lt;property id=&quot;20148&quot; value=&quot;5&quot;/&gt;&lt;property id=&quot;20300&quot; value=&quot;Slide 13 - &amp;quot;Thailand&amp;quot;&quot;/&gt;&lt;property id=&quot;20307&quot; value=&quot;299&quot;/&gt;&lt;/object&gt;&lt;object type=&quot;3&quot; unique_id=&quot;21973&quot;&gt;&lt;property id=&quot;20148&quot; value=&quot;5&quot;/&gt;&lt;property id=&quot;20300&quot; value=&quot;Slide 14 - &amp;quot;Thailand (cont.)&amp;quot;&quot;/&gt;&lt;property id=&quot;20307&quot; value=&quot;301&quot;/&gt;&lt;/object&gt;&lt;object type=&quot;3&quot; unique_id=&quot;21974&quot;&gt;&lt;property id=&quot;20148&quot; value=&quot;5&quot;/&gt;&lt;property id=&quot;20300&quot; value=&quot;Slide 15 - &amp;quot;Korean DMZ&amp;quot;&quot;/&gt;&lt;property id=&quot;20307&quot; value=&quot;302&quot;/&gt;&lt;/object&gt;&lt;object type=&quot;3&quot; unique_id=&quot;21975&quot;&gt;&lt;property id=&quot;20148&quot; value=&quot;5&quot;/&gt;&lt;property id=&quot;20300&quot; value=&quot;Slide 16 - &amp;quot;Korean DMZ (cont.)&amp;quot;&quot;/&gt;&lt;property id=&quot;20307&quot; value=&quot;303&quot;/&gt;&lt;/object&gt;&lt;object type=&quot;3&quot; unique_id=&quot;21976&quot;&gt;&lt;property id=&quot;20148&quot; value=&quot;5&quot;/&gt;&lt;property id=&quot;20300&quot; value=&quot;Slide 17 - &amp;quot;Other Scenarios&amp;quot;&quot;/&gt;&lt;property id=&quot;20307&quot; value=&quot;304&quot;/&gt;&lt;/object&gt;&lt;object type=&quot;3&quot; unique_id=&quot;21977&quot;&gt;&lt;property id=&quot;20148&quot; value=&quot;5&quot;/&gt;&lt;property id=&quot;20300&quot; value=&quot;Slide 18 - &amp;quot;Contaminated C-123s&amp;quot;&quot;/&gt;&lt;property id=&quot;20307&quot; value=&quot;305&quot;/&gt;&lt;/object&gt;&lt;object type=&quot;3&quot; unique_id=&quot;21978&quot;&gt;&lt;property id=&quot;20148&quot; value=&quot;5&quot;/&gt;&lt;property id=&quot;20300&quot; value=&quot;Slide 19 - &amp;quot;Chapter 18 Claims&amp;quot;&quot;/&gt;&lt;property id=&quot;20307&quot; value=&quot;306&quot;/&gt;&lt;/object&gt;&lt;object type=&quot;3&quot; unique_id=&quot;21981&quot;&gt;&lt;property id=&quot;20148&quot; value=&quot;5&quot;/&gt;&lt;property id=&quot;20300&quot; value=&quot;Slide 20 - &amp;quot;In-Service Event&amp;quot;&quot;/&gt;&lt;property id=&quot;20307&quot; value=&quot;309&quot;/&gt;&lt;/object&gt;&lt;object type=&quot;3&quot; unique_id=&quot;21982&quot;&gt;&lt;property id=&quot;20148&quot; value=&quot;5&quot;/&gt;&lt;property id=&quot;20300&quot; value=&quot;Slide 21 - &amp;quot;Primary Evidence&amp;quot;&quot;/&gt;&lt;property id=&quot;20307&quot; value=&quot;310&quot;/&gt;&lt;/object&gt;&lt;object type=&quot;3&quot; unique_id=&quot;21983&quot;&gt;&lt;property id=&quot;20148&quot; value=&quot;5&quot;/&gt;&lt;property id=&quot;20300&quot; value=&quot;Slide 22 - &amp;quot;Secondary Evidence&amp;quot;&quot;/&gt;&lt;property id=&quot;20307&quot; value=&quot;311&quot;/&gt;&lt;/object&gt;&lt;object type=&quot;3&quot; unique_id=&quot;23980&quot;&gt;&lt;property id=&quot;20148&quot; value=&quot;5&quot;/&gt;&lt;property id=&quot;20300&quot; value=&quot;Slide 24 - &amp;quot;Development&amp;quot;&quot;/&gt;&lt;property id=&quot;20307&quot; value=&quot;325&quot;/&gt;&lt;/object&gt;&lt;object type=&quot;3&quot; unique_id=&quot;24579&quot;&gt;&lt;property id=&quot;20148&quot; value=&quot;5&quot;/&gt;&lt;property id=&quot;20300&quot; value=&quot;Slide 26 - &amp;quot;Development – Service Treatment Records (STRs)&amp;quot;&quot;/&gt;&lt;property id=&quot;20307&quot; value=&quot;328&quot;/&gt;&lt;/object&gt;&lt;object type=&quot;3&quot; unique_id=&quot;24580&quot;&gt;&lt;property id=&quot;20148&quot; value=&quot;5&quot;/&gt;&lt;property id=&quot;20300&quot; value=&quot;Slide 27 - &amp;quot;Development – Personnel Records&amp;quot;&quot;/&gt;&lt;property id=&quot;20307&quot; value=&quot;329&quot;/&gt;&lt;/object&gt;&lt;object type=&quot;3&quot; unique_id=&quot;24812&quot;&gt;&lt;property id=&quot;20148&quot; value=&quot;5&quot;/&gt;&lt;property id=&quot;20300&quot; value=&quot;Slide 25 - &amp;quot;Development – Veteran&amp;quot;&quot;/&gt;&lt;property id=&quot;20307&quot; value=&quot;330&quot;/&gt;&lt;/object&gt;&lt;object type=&quot;3&quot; unique_id=&quot;24814&quot;&gt;&lt;property id=&quot;20148&quot; value=&quot;5&quot;/&gt;&lt;property id=&quot;20300&quot; value=&quot;Slide 6 - &amp;quot;History of Herbicide Legislation (cont.)&amp;quot;&quot;/&gt;&lt;property id=&quot;20307&quot; value=&quot;334&quot;/&gt;&lt;/object&gt;&lt;object type=&quot;3&quot; unique_id=&quot;24815&quot;&gt;&lt;property id=&quot;20148&quot; value=&quot;5&quot;/&gt;&lt;property id=&quot;20300&quot; value=&quot;Slide 7 - &amp;quot;PL 116-23, Blue Water Vietnam Veterans Act&amp;quot;&quot;/&gt;&lt;property id=&quot;20307&quot; value=&quot;333&quot;/&gt;&lt;/object&gt;&lt;object type=&quot;3&quot; unique_id=&quot;24816&quot;&gt;&lt;property id=&quot;20148&quot; value=&quot;5&quot;/&gt;&lt;property id=&quot;20300&quot; value=&quot;Slide 29 - &amp;quot;Centralized Processing (cont.)&amp;quot;&quot;/&gt;&lt;property id=&quot;20307&quot; value=&quot;33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358053C-6873-4D5F-A015-B11429964E9B}&quot;/&gt;&lt;isInvalidForFieldText val=&quot;0&quot;/&gt;&lt;Image&gt;&lt;filename val=&quot;C:\Users\User\AppData\Local\Temp\CP83604295171Session\CPTrustFolder83604295171\PPTImport83609804187\data\asimages\{E358053C-6873-4D5F-A015-B11429964E9B}_29.png&quot;/&gt;&lt;left val=&quot;0&quot;/&gt;&lt;top val=&quot;272&quot;/&gt;&lt;width val=&quot;961&quot;/&gt;&lt;height val=&quot;20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DD6D7AE7-03DB-425B-A1A1-4E2E7193C127}&quot;/&gt;&lt;isInvalidForFieldText val=&quot;0&quot;/&gt;&lt;Image&gt;&lt;filename val=&quot;C:\Users\User\AppData\Local\Temp\CP83604295171Session\CPTrustFolder83604295171\PPTImport83609804187\data\asimages\{DD6D7AE7-03DB-425B-A1A1-4E2E7193C127}_1.png&quot;/&gt;&lt;left val=&quot;56&quot;/&gt;&lt;top val=&quot;421&quot;/&gt;&lt;width val=&quot;284&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963B0C8B-5CD6-4A82-91EC-E1B8F8BF8053}&quot;/&gt;&lt;isInvalidForFieldText val=&quot;0&quot;/&gt;&lt;Image&gt;&lt;filename val=&quot;C:\Users\User\AppData\Local\Temp\CP83604295171Session\CPTrustFolder83604295171\PPTImport83609804187\data\asimages\{963B0C8B-5CD6-4A82-91EC-E1B8F8BF8053}_1.png&quot;/&gt;&lt;left val=&quot;632&quot;/&gt;&lt;top val=&quot;434&quot;/&gt;&lt;width val=&quot;248&quot;/&gt;&lt;height val=&quot;6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PRESENTER_DUMMYTAG" val="&lt;DummyForForceWrite&gt;&lt;/DummyForForceWrite&gt;"/>
  <p:tag name="HTML_SHAPEINFO" val="&lt;ThreeDShapeInfo&gt;&lt;uuid val=&quot;{B2B2B8CD-F97C-429A-92EB-4C467BD6EF43}&quot;/&gt;&lt;isInvalidForFieldText val=&quot;0&quot;/&gt;&lt;Image&gt;&lt;filename val=&quot;C:\Users\User\AppData\Local\Temp\CP83604295171Session\CPTrustFolder83604295171\PPTImport83609804187\data\asimages\{B2B2B8CD-F97C-429A-92EB-4C467BD6EF43}_1.png&quot;/&gt;&lt;left val=&quot;71&quot;/&gt;&lt;top val=&quot;290&quot;/&gt;&lt;width val=&quot;817&quot;/&gt;&lt;height val=&quot;8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0CC7FAA-8B95-4874-AC7E-ED462B1D463A}&quot;/&gt;&lt;isInvalidForFieldText val=&quot;0&quot;/&gt;&lt;Image&gt;&lt;filename val=&quot;C:\Users\User\AppData\Local\Temp\CP83604295171Session\CPTrustFolder83604295171\PPTImport83609804187\data\asimages\{A0CC7FAA-8B95-4874-AC7E-ED462B1D463A}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3&quot;/&gt;&lt;lineCharCount val=&quot;51&quot;/&gt;&lt;lineCharCount val=&quot;47&quot;/&gt;&lt;lineCharCount val=&quot;63&quot;/&gt;&lt;lineCharCount val=&quot;19&quot;/&gt;&lt;lineCharCount val=&quot;62&quot;/&gt;&lt;lineCharCount val=&quot;8&quot;/&gt;&lt;lineCharCount val=&quot;62&quot;/&gt;&lt;lineCharCount val=&quot;9&quot;/&gt;&lt;lineCharCount val=&quot;60&quot;/&gt;&lt;lineCharCount val=&quot;55&quot;/&gt;&lt;lineCharCount val=&quot;71&quot;/&gt;&lt;/TableIndex&gt;&lt;/ShapeTextInfo&gt;"/>
  <p:tag name="HTML_SHAPEINFO" val="&lt;ThreeDShapeInfo&gt;&lt;uuid val=&quot;{CB076D50-1700-46A2-A25B-1AF3FC1D3BB1}&quot;/&gt;&lt;isInvalidForFieldText val=&quot;0&quot;/&gt;&lt;Image&gt;&lt;filename val=&quot;C:\Users\User\AppData\Local\Temp\CP83604295171Session\CPTrustFolder83604295171\PPTImport83609804187\data\asimages\{CB076D50-1700-46A2-A25B-1AF3FC1D3BB1}_2.png&quot;/&gt;&lt;left val=&quot;42&quot;/&gt;&lt;top val=&quot;172&quot;/&gt;&lt;width val=&quot;870&quot;/&gt;&lt;height val=&quot;47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0F015E-4B36-400B-927F-358DBAC5E149}&quot;/&gt;&lt;isInvalidForFieldText val=&quot;0&quot;/&gt;&lt;Image&gt;&lt;filename val=&quot;C:\Users\User\AppData\Local\Temp\CP83604295171Session\CPTrustFolder83604295171\PPTImport83609804187\data\asimages\{830F015E-4B36-400B-927F-358DBAC5E149}_2.png&quot;/&gt;&lt;left val=&quot;727&quot;/&gt;&lt;top val=&quot;691&quot;/&gt;&lt;width val=&quot;226&quot;/&gt;&lt;height val=&quot;4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13C7BA6-DF3D-48EB-85EF-0F06CC94186D}&quot;/&gt;&lt;isInvalidForFieldText val=&quot;0&quot;/&gt;&lt;Image&gt;&lt;filename val=&quot;C:\Users\User\AppData\Local\Temp\CP83604295171Session\CPTrustFolder83604295171\PPTImport83609804187\data\asimages\{713C7BA6-DF3D-48EB-85EF-0F06CC94186D}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16&quot;/&gt;&lt;lineCharCount val=&quot;1&quot;/&gt;&lt;lineCharCount val=&quot;60&quot;/&gt;&lt;lineCharCount val=&quot;65&quot;/&gt;&lt;lineCharCount val=&quot;42&quot;/&gt;&lt;lineCharCount val=&quot;1&quot;/&gt;&lt;lineCharCount val=&quot;37&quot;/&gt;&lt;/TableIndex&gt;&lt;/ShapeTextInfo&gt;"/>
  <p:tag name="HTML_SHAPEINFO" val="&lt;ThreeDShapeInfo&gt;&lt;uuid val=&quot;{E3E6FFA2-FB82-44A3-A5DF-4458FAFA6131}&quot;/&gt;&lt;isInvalidForFieldText val=&quot;0&quot;/&gt;&lt;Image&gt;&lt;filename val=&quot;C:\Users\User\AppData\Local\Temp\CP83604295171Session\CPTrustFolder83604295171\PPTImport83609804187\data\asimages\{E3E6FFA2-FB82-44A3-A5DF-4458FAFA6131}_3.png&quot;/&gt;&lt;left val=&quot;42&quot;/&gt;&lt;top val=&quot;218&quot;/&gt;&lt;width val=&quot;870&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B092EDF-D389-408B-A894-5DA9F88AD136}&quot;/&gt;&lt;isInvalidForFieldText val=&quot;0&quot;/&gt;&lt;Image&gt;&lt;filename val=&quot;C:\Users\User\AppData\Local\Temp\CP83604295171Session\CPTrustFolder83604295171\PPTImport83609804187\data\asimages\{1B092EDF-D389-408B-A894-5DA9F88AD136}_3.png&quot;/&gt;&lt;left val=&quot;727&quot;/&gt;&lt;top val=&quot;691&quot;/&gt;&lt;width val=&quot;226&quot;/&gt;&lt;height val=&quot;4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3BC05696-244D-4C96-9980-A8A7076A9439}&quot;/&gt;&lt;isInvalidForFieldText val=&quot;0&quot;/&gt;&lt;Image&gt;&lt;filename val=&quot;C:\Users\User\AppData\Local\Temp\CP83604295171Session\CPTrustFolder83604295171\PPTImport83609804187\data\asimages\{3BC05696-244D-4C96-9980-A8A7076A9439}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21&quot;/&gt;&lt;lineCharCount val=&quot;1&quot;/&gt;&lt;lineCharCount val=&quot;45&quot;/&gt;&lt;lineCharCount val=&quot;1&quot;/&gt;&lt;lineCharCount val=&quot;44&quot;/&gt;&lt;/TableIndex&gt;&lt;/ShapeTextInfo&gt;"/>
  <p:tag name="HTML_SHAPEINFO" val="&lt;ThreeDShapeInfo&gt;&lt;uuid val=&quot;{FFF6D4E7-4952-49E4-9FE7-00B02D31F601}&quot;/&gt;&lt;isInvalidForFieldText val=&quot;0&quot;/&gt;&lt;Image&gt;&lt;filename val=&quot;C:\Users\User\AppData\Local\Temp\CP83604295171Session\CPTrustFolder83604295171\PPTImport83609804187\data\asimages\{FFF6D4E7-4952-49E4-9FE7-00B02D31F601}_4.png&quot;/&gt;&lt;left val=&quot;42&quot;/&gt;&lt;top val=&quot;212&quot;/&gt;&lt;width val=&quot;87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2315D7E-FE36-4CFD-8F62-8B4281CB6EA7}&quot;/&gt;&lt;isInvalidForFieldText val=&quot;0&quot;/&gt;&lt;Image&gt;&lt;filename val=&quot;C:\Users\User\AppData\Local\Temp\CP83604295171Session\CPTrustFolder83604295171\PPTImport83609804187\data\asimages\{82315D7E-FE36-4CFD-8F62-8B4281CB6EA7}_4.png&quot;/&gt;&lt;left val=&quot;727&quot;/&gt;&lt;top val=&quot;691&quot;/&gt;&lt;width val=&quot;226&quot;/&gt;&lt;height val=&quot;4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6&quot;/&gt;&lt;lineCharCount val=&quot;60&quot;/&gt;&lt;lineCharCount val=&quot;29&quot;/&gt;&lt;/TableIndex&gt;&lt;/ShapeTextInfo&gt;"/>
  <p:tag name="HTML_SHAPEINFO" val="&lt;ThreeDShapeInfo&gt;&lt;uuid val=&quot;{B4320DC1-9761-4BD8-9FEA-A42304350978}&quot;/&gt;&lt;isInvalidForFieldText val=&quot;0&quot;/&gt;&lt;Image&gt;&lt;filename val=&quot;C:\Users\User\AppData\Local\Temp\CP83604295171Session\CPTrustFolder83604295171\PPTImport83609804187\data\asimages\{B4320DC1-9761-4BD8-9FEA-A42304350978}_5.png&quot;/&gt;&lt;left val=&quot;42&quot;/&gt;&lt;top val=&quot;218&quot;/&gt;&lt;width val=&quot;870&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8E574B-D7A0-4861-ABC2-8CAF163F73FB}&quot;/&gt;&lt;isInvalidForFieldText val=&quot;0&quot;/&gt;&lt;Image&gt;&lt;filename val=&quot;C:\Users\User\AppData\Local\Temp\CP83604295171Session\CPTrustFolder83604295171\PPTImport83609804187\data\asimages\{DD8E574B-D7A0-4861-ABC2-8CAF163F73FB}_5.png&quot;/&gt;&lt;left val=&quot;727&quot;/&gt;&lt;top val=&quot;691&quot;/&gt;&lt;width val=&quot;226&quot;/&gt;&lt;height val=&quot;4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1C755491-613E-4E04-9D4B-32E3272F7CD1}&quot;/&gt;&lt;isInvalidForFieldText val=&quot;0&quot;/&gt;&lt;Image&gt;&lt;filename val=&quot;C:\Users\User\AppData\Local\Temp\CP83604295171Session\CPTrustFolder83604295171\PPTImport83609804187\data\asimages\{1C755491-613E-4E04-9D4B-32E3272F7CD1}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6&quot;/&gt;&lt;lineCharCount val=&quot;60&quot;/&gt;&lt;lineCharCount val=&quot;29&quot;/&gt;&lt;/TableIndex&gt;&lt;/ShapeTextInfo&gt;"/>
  <p:tag name="HTML_SHAPEINFO" val="&lt;ThreeDShapeInfo&gt;&lt;uuid val=&quot;{B4320DC1-9761-4BD8-9FEA-A42304350978}&quot;/&gt;&lt;isInvalidForFieldText val=&quot;0&quot;/&gt;&lt;Image&gt;&lt;filename val=&quot;C:\Users\User\AppData\Local\Temp\CP83604295171Session\CPTrustFolder83604295171\PPTImport83609804187\data\asimages\{B4320DC1-9761-4BD8-9FEA-A42304350978}_5.png&quot;/&gt;&lt;left val=&quot;42&quot;/&gt;&lt;top val=&quot;218&quot;/&gt;&lt;width val=&quot;870&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8E574B-D7A0-4861-ABC2-8CAF163F73FB}&quot;/&gt;&lt;isInvalidForFieldText val=&quot;0&quot;/&gt;&lt;Image&gt;&lt;filename val=&quot;C:\Users\User\AppData\Local\Temp\CP83604295171Session\CPTrustFolder83604295171\PPTImport83609804187\data\asimages\{DD8E574B-D7A0-4861-ABC2-8CAF163F73FB}_5.png&quot;/&gt;&lt;left val=&quot;727&quot;/&gt;&lt;top val=&quot;691&quot;/&gt;&lt;width val=&quot;226&quot;/&gt;&lt;height val=&quot;4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1C755491-613E-4E04-9D4B-32E3272F7CD1}&quot;/&gt;&lt;isInvalidForFieldText val=&quot;0&quot;/&gt;&lt;Image&gt;&lt;filename val=&quot;C:\Users\User\AppData\Local\Temp\CP83604295171Session\CPTrustFolder83604295171\PPTImport83609804187\data\asimages\{1C755491-613E-4E04-9D4B-32E3272F7CD1}_5.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6&quot;/&gt;&lt;lineCharCount val=&quot;60&quot;/&gt;&lt;lineCharCount val=&quot;29&quot;/&gt;&lt;/TableIndex&gt;&lt;/ShapeTextInfo&gt;"/>
  <p:tag name="HTML_SHAPEINFO" val="&lt;ThreeDShapeInfo&gt;&lt;uuid val=&quot;{B4320DC1-9761-4BD8-9FEA-A42304350978}&quot;/&gt;&lt;isInvalidForFieldText val=&quot;0&quot;/&gt;&lt;Image&gt;&lt;filename val=&quot;C:\Users\User\AppData\Local\Temp\CP83604295171Session\CPTrustFolder83604295171\PPTImport83609804187\data\asimages\{B4320DC1-9761-4BD8-9FEA-A42304350978}_5.png&quot;/&gt;&lt;left val=&quot;42&quot;/&gt;&lt;top val=&quot;218&quot;/&gt;&lt;width val=&quot;870&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8E574B-D7A0-4861-ABC2-8CAF163F73FB}&quot;/&gt;&lt;isInvalidForFieldText val=&quot;0&quot;/&gt;&lt;Image&gt;&lt;filename val=&quot;C:\Users\User\AppData\Local\Temp\CP83604295171Session\CPTrustFolder83604295171\PPTImport83609804187\data\asimages\{DD8E574B-D7A0-4861-ABC2-8CAF163F73FB}_5.png&quot;/&gt;&lt;left val=&quot;727&quot;/&gt;&lt;top val=&quot;691&quot;/&gt;&lt;width val=&quot;226&quot;/&gt;&lt;height val=&quot;4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1C755491-613E-4E04-9D4B-32E3272F7CD1}&quot;/&gt;&lt;isInvalidForFieldText val=&quot;0&quot;/&gt;&lt;Image&gt;&lt;filename val=&quot;C:\Users\User\AppData\Local\Temp\CP83604295171Session\CPTrustFolder83604295171\PPTImport83609804187\data\asimages\{1C755491-613E-4E04-9D4B-32E3272F7CD1}_5.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6&quot;/&gt;&lt;lineCharCount val=&quot;60&quot;/&gt;&lt;lineCharCount val=&quot;29&quot;/&gt;&lt;/TableIndex&gt;&lt;/ShapeTextInfo&gt;"/>
  <p:tag name="HTML_SHAPEINFO" val="&lt;ThreeDShapeInfo&gt;&lt;uuid val=&quot;{B4320DC1-9761-4BD8-9FEA-A42304350978}&quot;/&gt;&lt;isInvalidForFieldText val=&quot;0&quot;/&gt;&lt;Image&gt;&lt;filename val=&quot;C:\Users\User\AppData\Local\Temp\CP83604295171Session\CPTrustFolder83604295171\PPTImport83609804187\data\asimages\{B4320DC1-9761-4BD8-9FEA-A42304350978}_5.png&quot;/&gt;&lt;left val=&quot;42&quot;/&gt;&lt;top val=&quot;218&quot;/&gt;&lt;width val=&quot;870&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8E574B-D7A0-4861-ABC2-8CAF163F73FB}&quot;/&gt;&lt;isInvalidForFieldText val=&quot;0&quot;/&gt;&lt;Image&gt;&lt;filename val=&quot;C:\Users\User\AppData\Local\Temp\CP83604295171Session\CPTrustFolder83604295171\PPTImport83609804187\data\asimages\{DD8E574B-D7A0-4861-ABC2-8CAF163F73FB}_5.png&quot;/&gt;&lt;left val=&quot;727&quot;/&gt;&lt;top val=&quot;691&quot;/&gt;&lt;width val=&quot;226&quot;/&gt;&lt;height val=&quot;4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1C755491-613E-4E04-9D4B-32E3272F7CD1}&quot;/&gt;&lt;isInvalidForFieldText val=&quot;0&quot;/&gt;&lt;Image&gt;&lt;filename val=&quot;C:\Users\User\AppData\Local\Temp\CP83604295171Session\CPTrustFolder83604295171\PPTImport83609804187\data\asimages\{1C755491-613E-4E04-9D4B-32E3272F7CD1}_5.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6&quot;/&gt;&lt;lineCharCount val=&quot;60&quot;/&gt;&lt;lineCharCount val=&quot;29&quot;/&gt;&lt;/TableIndex&gt;&lt;/ShapeTextInfo&gt;"/>
  <p:tag name="HTML_SHAPEINFO" val="&lt;ThreeDShapeInfo&gt;&lt;uuid val=&quot;{B4320DC1-9761-4BD8-9FEA-A42304350978}&quot;/&gt;&lt;isInvalidForFieldText val=&quot;0&quot;/&gt;&lt;Image&gt;&lt;filename val=&quot;C:\Users\User\AppData\Local\Temp\CP83604295171Session\CPTrustFolder83604295171\PPTImport83609804187\data\asimages\{B4320DC1-9761-4BD8-9FEA-A42304350978}_5.png&quot;/&gt;&lt;left val=&quot;42&quot;/&gt;&lt;top val=&quot;218&quot;/&gt;&lt;width val=&quot;870&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8E574B-D7A0-4861-ABC2-8CAF163F73FB}&quot;/&gt;&lt;isInvalidForFieldText val=&quot;0&quot;/&gt;&lt;Image&gt;&lt;filename val=&quot;C:\Users\User\AppData\Local\Temp\CP83604295171Session\CPTrustFolder83604295171\PPTImport83609804187\data\asimages\{DD8E574B-D7A0-4861-ABC2-8CAF163F73FB}_5.png&quot;/&gt;&lt;left val=&quot;727&quot;/&gt;&lt;top val=&quot;691&quot;/&gt;&lt;width val=&quot;226&quot;/&gt;&lt;height val=&quot;40&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1C755491-613E-4E04-9D4B-32E3272F7CD1}&quot;/&gt;&lt;isInvalidForFieldText val=&quot;0&quot;/&gt;&lt;Image&gt;&lt;filename val=&quot;C:\Users\User\AppData\Local\Temp\CP83604295171Session\CPTrustFolder83604295171\PPTImport83609804187\data\asimages\{1C755491-613E-4E04-9D4B-32E3272F7CD1}_5.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6&quot;/&gt;&lt;lineCharCount val=&quot;60&quot;/&gt;&lt;lineCharCount val=&quot;29&quot;/&gt;&lt;/TableIndex&gt;&lt;/ShapeTextInfo&gt;"/>
  <p:tag name="HTML_SHAPEINFO" val="&lt;ThreeDShapeInfo&gt;&lt;uuid val=&quot;{B4320DC1-9761-4BD8-9FEA-A42304350978}&quot;/&gt;&lt;isInvalidForFieldText val=&quot;0&quot;/&gt;&lt;Image&gt;&lt;filename val=&quot;C:\Users\User\AppData\Local\Temp\CP83604295171Session\CPTrustFolder83604295171\PPTImport83609804187\data\asimages\{B4320DC1-9761-4BD8-9FEA-A42304350978}_5.png&quot;/&gt;&lt;left val=&quot;42&quot;/&gt;&lt;top val=&quot;218&quot;/&gt;&lt;width val=&quot;870&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8E574B-D7A0-4861-ABC2-8CAF163F73FB}&quot;/&gt;&lt;isInvalidForFieldText val=&quot;0&quot;/&gt;&lt;Image&gt;&lt;filename val=&quot;C:\Users\User\AppData\Local\Temp\CP83604295171Session\CPTrustFolder83604295171\PPTImport83609804187\data\asimages\{DD8E574B-D7A0-4861-ABC2-8CAF163F73FB}_5.png&quot;/&gt;&lt;left val=&quot;727&quot;/&gt;&lt;top val=&quot;691&quot;/&gt;&lt;width val=&quot;226&quot;/&gt;&lt;height val=&quot;4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1C755491-613E-4E04-9D4B-32E3272F7CD1}&quot;/&gt;&lt;isInvalidForFieldText val=&quot;0&quot;/&gt;&lt;Image&gt;&lt;filename val=&quot;C:\Users\User\AppData\Local\Temp\CP83604295171Session\CPTrustFolder83604295171\PPTImport83609804187\data\asimages\{1C755491-613E-4E04-9D4B-32E3272F7CD1}_5.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17&quot;/&gt;&lt;lineCharCount val=&quot;61&quot;/&gt;&lt;lineCharCount val=&quot;9&quot;/&gt;&lt;lineCharCount val=&quot;51&quot;/&gt;&lt;lineCharCount val=&quot;67&quot;/&gt;&lt;lineCharCount val=&quot;31&quot;/&gt;&lt;lineCharCount val=&quot;60&quot;/&gt;&lt;lineCharCount val=&quot;11&quot;/&gt;&lt;lineCharCount val=&quot;54&quot;/&gt;&lt;lineCharCount val=&quot;60&quot;/&gt;&lt;lineCharCount val=&quot;57&quot;/&gt;&lt;/TableIndex&gt;&lt;/ShapeTextInfo&gt;"/>
  <p:tag name="HTML_SHAPEINFO" val="&lt;ThreeDShapeInfo&gt;&lt;uuid val=&quot;{4E7A44F0-5BFB-4717-B28A-5AFD0CF62C14}&quot;/&gt;&lt;isInvalidForFieldText val=&quot;0&quot;/&gt;&lt;Image&gt;&lt;filename val=&quot;C:\Users\User\AppData\Local\Temp\CP46232149791328Session\CPTrustFolder46232149791343\PPTImport46232149867265\data\asimages\{4E7A44F0-5BFB-4717-B28A-5AFD0CF62C14}_3.png&quot;/&gt;&lt;left val=&quot;50&quot;/&gt;&lt;top val=&quot;194&quot;/&gt;&lt;width val=&quot;862&quot;/&gt;&lt;height val=&quot;45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4CA7DEC-8DD9-494E-9333-4EB549EE23C6}&quot;/&gt;&lt;isInvalidForFieldText val=&quot;0&quot;/&gt;&lt;Image&gt;&lt;filename val=&quot;C:\Users\User\AppData\Local\Temp\CP83604295171Session\CPTrustFolder83604295171\PPTImport83609804187\data\asimages\{44CA7DEC-8DD9-494E-9333-4EB549EE23C6}_8.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quot;/&gt;&lt;lineCharCount val=&quot;29&quot;/&gt;&lt;lineCharCount val=&quot;63&quot;/&gt;&lt;lineCharCount val=&quot;1&quot;/&gt;&lt;lineCharCount val=&quot;18&quot;/&gt;&lt;lineCharCount val=&quot;16&quot;/&gt;&lt;lineCharCount val=&quot;34&quot;/&gt;&lt;lineCharCount val=&quot;1&quot;/&gt;&lt;lineCharCount val=&quot;5&quot;/&gt;&lt;lineCharCount val=&quot;14&quot;/&gt;&lt;lineCharCount val=&quot;40&quot;/&gt;&lt;/TableIndex&gt;&lt;/ShapeTextInfo&gt;"/>
  <p:tag name="HTML_SHAPEINFO" val="&lt;ThreeDShapeInfo&gt;&lt;uuid val=&quot;{4B789B55-4C51-4C6B-A622-69436BA820F8}&quot;/&gt;&lt;isInvalidForFieldText val=&quot;0&quot;/&gt;&lt;Image&gt;&lt;filename val=&quot;C:\Users\User\AppData\Local\Temp\CP83604295171Session\CPTrustFolder83604295171\PPTImport83609804187\data\asimages\{4B789B55-4C51-4C6B-A622-69436BA820F8}_8.png&quot;/&gt;&lt;left val=&quot;42&quot;/&gt;&lt;top val=&quot;196&quot;/&gt;&lt;width val=&quot;870&quot;/&gt;&lt;height val=&quot;47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E2A0558-F1A7-474C-AEEB-A9057209F09B}&quot;/&gt;&lt;isInvalidForFieldText val=&quot;0&quot;/&gt;&lt;Image&gt;&lt;filename val=&quot;C:\Users\User\AppData\Local\Temp\CP83604295171Session\CPTrustFolder83604295171\PPTImport83609804187\data\asimages\{DE2A0558-F1A7-474C-AEEB-A9057209F09B}_8.png&quot;/&gt;&lt;left val=&quot;727&quot;/&gt;&lt;top val=&quot;691&quot;/&gt;&lt;width val=&quot;226&quot;/&gt;&lt;height val=&quot;4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4D85C15A-5018-4967-A290-A85B3B9B1F0C}&quot;/&gt;&lt;isInvalidForFieldText val=&quot;0&quot;/&gt;&lt;Image&gt;&lt;filename val=&quot;C:\Users\User\AppData\Local\Temp\CP83604295171Session\CPTrustFolder83604295171\PPTImport83609804187\data\asimages\{4D85C15A-5018-4967-A290-A85B3B9B1F0C}_9.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D71F2E-337A-49B1-A713-5783E061262F}&quot;/&gt;&lt;isInvalidForFieldText val=&quot;0&quot;/&gt;&lt;Image&gt;&lt;filename val=&quot;C:\Users\User\AppData\Local\Temp\CP83604295171Session\CPTrustFolder83604295171\PPTImport83609804187\data\asimages\{2DD71F2E-337A-49B1-A713-5783E061262F}_9.png&quot;/&gt;&lt;left val=&quot;47&quot;/&gt;&lt;top val=&quot;215&quot;/&gt;&lt;width val=&quot;865&quot;/&gt;&lt;height val=&quot;41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5EB64B-014E-4D8C-BD44-76320EF7DB96}&quot;/&gt;&lt;isInvalidForFieldText val=&quot;0&quot;/&gt;&lt;Image&gt;&lt;filename val=&quot;C:\Users\User\AppData\Local\Temp\CP83604295171Session\CPTrustFolder83604295171\PPTImport83609804187\data\asimages\{835EB64B-014E-4D8C-BD44-76320EF7DB96}_9.png&quot;/&gt;&lt;left val=&quot;727&quot;/&gt;&lt;top val=&quot;691&quot;/&gt;&lt;width val=&quot;226&quot;/&gt;&lt;height val=&quot;4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1&quot;/&gt;&lt;lineCharCount val=&quot;42&quot;/&gt;&lt;lineCharCount val=&quot;1&quot;/&gt;&lt;lineCharCount val=&quot;65&quot;/&gt;&lt;lineCharCount val=&quot;69&quot;/&gt;&lt;lineCharCount val=&quot;10&quot;/&gt;&lt;/TableIndex&gt;&lt;/ShapeTextInfo&gt;"/>
  <p:tag name="HTML_SHAPEINFO" val="&lt;ThreeDShapeInfo&gt;&lt;uuid val=&quot;{69A9FA26-CDAF-4740-9C59-CA4897F6E59F}&quot;/&gt;&lt;isInvalidForFieldText val=&quot;0&quot;/&gt;&lt;Image&gt;&lt;filename val=&quot;C:\Users\User\AppData\Local\Temp\CP83604295171Session\CPTrustFolder83604295171\PPTImport83609804187\data\asimages\{69A9FA26-CDAF-4740-9C59-CA4897F6E59F}_19.png&quot;/&gt;&lt;left val=&quot;42&quot;/&gt;&lt;top val=&quot;212&quot;/&gt;&lt;width val=&quot;870&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4D85C15A-5018-4967-A290-A85B3B9B1F0C}&quot;/&gt;&lt;isInvalidForFieldText val=&quot;0&quot;/&gt;&lt;Image&gt;&lt;filename val=&quot;C:\Users\User\AppData\Local\Temp\CP83604295171Session\CPTrustFolder83604295171\PPTImport83609804187\data\asimages\{4D85C15A-5018-4967-A290-A85B3B9B1F0C}_9.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D71F2E-337A-49B1-A713-5783E061262F}&quot;/&gt;&lt;isInvalidForFieldText val=&quot;0&quot;/&gt;&lt;Image&gt;&lt;filename val=&quot;C:\Users\User\AppData\Local\Temp\CP83604295171Session\CPTrustFolder83604295171\PPTImport83609804187\data\asimages\{2DD71F2E-337A-49B1-A713-5783E061262F}_9.png&quot;/&gt;&lt;left val=&quot;47&quot;/&gt;&lt;top val=&quot;215&quot;/&gt;&lt;width val=&quot;865&quot;/&gt;&lt;height val=&quot;41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5EB64B-014E-4D8C-BD44-76320EF7DB96}&quot;/&gt;&lt;isInvalidForFieldText val=&quot;0&quot;/&gt;&lt;Image&gt;&lt;filename val=&quot;C:\Users\User\AppData\Local\Temp\CP83604295171Session\CPTrustFolder83604295171\PPTImport83609804187\data\asimages\{835EB64B-014E-4D8C-BD44-76320EF7DB96}_9.png&quot;/&gt;&lt;left val=&quot;727&quot;/&gt;&lt;top val=&quot;691&quot;/&gt;&lt;width val=&quot;226&quot;/&gt;&lt;height val=&quot;4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1&quot;/&gt;&lt;lineCharCount val=&quot;42&quot;/&gt;&lt;lineCharCount val=&quot;1&quot;/&gt;&lt;lineCharCount val=&quot;65&quot;/&gt;&lt;lineCharCount val=&quot;69&quot;/&gt;&lt;lineCharCount val=&quot;10&quot;/&gt;&lt;/TableIndex&gt;&lt;/ShapeTextInfo&gt;"/>
  <p:tag name="HTML_SHAPEINFO" val="&lt;ThreeDShapeInfo&gt;&lt;uuid val=&quot;{69A9FA26-CDAF-4740-9C59-CA4897F6E59F}&quot;/&gt;&lt;isInvalidForFieldText val=&quot;0&quot;/&gt;&lt;Image&gt;&lt;filename val=&quot;C:\Users\User\AppData\Local\Temp\CP83604295171Session\CPTrustFolder83604295171\PPTImport83609804187\data\asimages\{69A9FA26-CDAF-4740-9C59-CA4897F6E59F}_19.png&quot;/&gt;&lt;left val=&quot;42&quot;/&gt;&lt;top val=&quot;212&quot;/&gt;&lt;width val=&quot;870&quot;/&gt;&lt;height val=&quot;4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4D85C15A-5018-4967-A290-A85B3B9B1F0C}&quot;/&gt;&lt;isInvalidForFieldText val=&quot;0&quot;/&gt;&lt;Image&gt;&lt;filename val=&quot;C:\Users\User\AppData\Local\Temp\CP83604295171Session\CPTrustFolder83604295171\PPTImport83609804187\data\asimages\{4D85C15A-5018-4967-A290-A85B3B9B1F0C}_9.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D71F2E-337A-49B1-A713-5783E061262F}&quot;/&gt;&lt;isInvalidForFieldText val=&quot;0&quot;/&gt;&lt;Image&gt;&lt;filename val=&quot;C:\Users\User\AppData\Local\Temp\CP83604295171Session\CPTrustFolder83604295171\PPTImport83609804187\data\asimages\{2DD71F2E-337A-49B1-A713-5783E061262F}_9.png&quot;/&gt;&lt;left val=&quot;47&quot;/&gt;&lt;top val=&quot;215&quot;/&gt;&lt;width val=&quot;865&quot;/&gt;&lt;height val=&quot;41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5EB64B-014E-4D8C-BD44-76320EF7DB96}&quot;/&gt;&lt;isInvalidForFieldText val=&quot;0&quot;/&gt;&lt;Image&gt;&lt;filename val=&quot;C:\Users\User\AppData\Local\Temp\CP83604295171Session\CPTrustFolder83604295171\PPTImport83609804187\data\asimages\{835EB64B-014E-4D8C-BD44-76320EF7DB96}_9.png&quot;/&gt;&lt;left val=&quot;727&quot;/&gt;&lt;top val=&quot;691&quot;/&gt;&lt;width val=&quot;226&quot;/&gt;&lt;height val=&quot;4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1&quot;/&gt;&lt;lineCharCount val=&quot;42&quot;/&gt;&lt;lineCharCount val=&quot;1&quot;/&gt;&lt;lineCharCount val=&quot;65&quot;/&gt;&lt;lineCharCount val=&quot;69&quot;/&gt;&lt;lineCharCount val=&quot;10&quot;/&gt;&lt;/TableIndex&gt;&lt;/ShapeTextInfo&gt;"/>
  <p:tag name="HTML_SHAPEINFO" val="&lt;ThreeDShapeInfo&gt;&lt;uuid val=&quot;{69A9FA26-CDAF-4740-9C59-CA4897F6E59F}&quot;/&gt;&lt;isInvalidForFieldText val=&quot;0&quot;/&gt;&lt;Image&gt;&lt;filename val=&quot;C:\Users\User\AppData\Local\Temp\CP83604295171Session\CPTrustFolder83604295171\PPTImport83609804187\data\asimages\{69A9FA26-CDAF-4740-9C59-CA4897F6E59F}_19.png&quot;/&gt;&lt;left val=&quot;42&quot;/&gt;&lt;top val=&quot;212&quot;/&gt;&lt;width val=&quot;870&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4D85C15A-5018-4967-A290-A85B3B9B1F0C}&quot;/&gt;&lt;isInvalidForFieldText val=&quot;0&quot;/&gt;&lt;Image&gt;&lt;filename val=&quot;C:\Users\User\AppData\Local\Temp\CP83604295171Session\CPTrustFolder83604295171\PPTImport83609804187\data\asimages\{4D85C15A-5018-4967-A290-A85B3B9B1F0C}_9.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D71F2E-337A-49B1-A713-5783E061262F}&quot;/&gt;&lt;isInvalidForFieldText val=&quot;0&quot;/&gt;&lt;Image&gt;&lt;filename val=&quot;C:\Users\User\AppData\Local\Temp\CP83604295171Session\CPTrustFolder83604295171\PPTImport83609804187\data\asimages\{2DD71F2E-337A-49B1-A713-5783E061262F}_9.png&quot;/&gt;&lt;left val=&quot;47&quot;/&gt;&lt;top val=&quot;215&quot;/&gt;&lt;width val=&quot;865&quot;/&gt;&lt;height val=&quot;41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5EB64B-014E-4D8C-BD44-76320EF7DB96}&quot;/&gt;&lt;isInvalidForFieldText val=&quot;0&quot;/&gt;&lt;Image&gt;&lt;filename val=&quot;C:\Users\User\AppData\Local\Temp\CP83604295171Session\CPTrustFolder83604295171\PPTImport83609804187\data\asimages\{835EB64B-014E-4D8C-BD44-76320EF7DB96}_9.png&quot;/&gt;&lt;left val=&quot;727&quot;/&gt;&lt;top val=&quot;691&quot;/&gt;&lt;width val=&quot;226&quot;/&gt;&lt;height val=&quot;40&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1&quot;/&gt;&lt;lineCharCount val=&quot;42&quot;/&gt;&lt;lineCharCount val=&quot;1&quot;/&gt;&lt;lineCharCount val=&quot;65&quot;/&gt;&lt;lineCharCount val=&quot;69&quot;/&gt;&lt;lineCharCount val=&quot;10&quot;/&gt;&lt;/TableIndex&gt;&lt;/ShapeTextInfo&gt;"/>
  <p:tag name="HTML_SHAPEINFO" val="&lt;ThreeDShapeInfo&gt;&lt;uuid val=&quot;{69A9FA26-CDAF-4740-9C59-CA4897F6E59F}&quot;/&gt;&lt;isInvalidForFieldText val=&quot;0&quot;/&gt;&lt;Image&gt;&lt;filename val=&quot;C:\Users\User\AppData\Local\Temp\CP83604295171Session\CPTrustFolder83604295171\PPTImport83609804187\data\asimages\{69A9FA26-CDAF-4740-9C59-CA4897F6E59F}_19.png&quot;/&gt;&lt;left val=&quot;42&quot;/&gt;&lt;top val=&quot;212&quot;/&gt;&lt;width val=&quot;870&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B4E44FF-1E6E-4901-A896-2A719B7F239F}&quot;/&gt;&lt;isInvalidForFieldText val=&quot;0&quot;/&gt;&lt;Image&gt;&lt;filename val=&quot;C:\Users\User\AppData\Local\Temp\CP83604295171Session\CPTrustFolder83604295171\PPTImport83609804187\data\asimages\{BB4E44FF-1E6E-4901-A896-2A719B7F239F}_6.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19&quot;/&gt;&lt;lineCharCount val=&quot;57&quot;/&gt;&lt;lineCharCount val=&quot;60&quot;/&gt;&lt;lineCharCount val=&quot;57&quot;/&gt;&lt;lineCharCount val=&quot;57&quot;/&gt;&lt;lineCharCount val=&quot;67&quot;/&gt;&lt;lineCharCount val=&quot;12&quot;/&gt;&lt;lineCharCount val=&quot;63&quot;/&gt;&lt;lineCharCount val=&quot;35&quot;/&gt;&lt;/TableIndex&gt;&lt;/ShapeTextInfo&gt;"/>
  <p:tag name="HTML_SHAPEINFO" val="&lt;ThreeDShapeInfo&gt;&lt;uuid val=&quot;{348E63C9-CAC7-4136-BEF6-EB5FAA5CE055}&quot;/&gt;&lt;isInvalidForFieldText val=&quot;0&quot;/&gt;&lt;Image&gt;&lt;filename val=&quot;C:\Users\User\AppData\Local\Temp\CP83604295171Session\CPTrustFolder83604295171\PPTImport83609804187\data\asimages\{348E63C9-CAC7-4136-BEF6-EB5FAA5CE055}_6.png&quot;/&gt;&lt;left val=&quot;42&quot;/&gt;&lt;top val=&quot;212&quot;/&gt;&lt;width val=&quot;870&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B17283-34A2-429B-82B8-B2CC82F2994E}&quot;/&gt;&lt;isInvalidForFieldText val=&quot;0&quot;/&gt;&lt;Image&gt;&lt;filename val=&quot;C:\Users\User\AppData\Local\Temp\CP83604295171Session\CPTrustFolder83604295171\PPTImport83609804187\data\asimages\{72B17283-34A2-429B-82B8-B2CC82F2994E}_6.png&quot;/&gt;&lt;left val=&quot;727&quot;/&gt;&lt;top val=&quot;691&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12B28F31-D37D-45E6-ADD8-ED27239C5892}&quot;/&gt;&lt;isInvalidForFieldText val=&quot;0&quot;/&gt;&lt;Image&gt;&lt;filename val=&quot;C:\Users\User\AppData\Local\Temp\CP83604295171Session\CPTrustFolder83604295171\PPTImport83609804187\data\asimages\{12B28F31-D37D-45E6-ADD8-ED27239C5892}_29.png&quot;/&gt;&lt;left val=&quot;0&quot;/&gt;&lt;top val=&quot;0&quot;/&gt;&lt;width val=&quot;1&quot;/&gt;&lt;height val=&quot;1&quot;/&gt;&lt;hasText val=&quot;1&quot;/&gt;&lt;/Image&gt;&lt;/ThreeDShapeInfo&gt;"/>
</p:tagLst>
</file>

<file path=ppt/theme/theme1.xml><?xml version="1.0" encoding="utf-8"?>
<a:theme xmlns:a="http://schemas.openxmlformats.org/drawingml/2006/main" name="Theme1">
  <a:themeElements>
    <a:clrScheme name="Custom 16">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00"/>
      </a:hlink>
      <a:folHlink>
        <a:srgbClr val="00000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FC0AEF8-C6BF-43AC-8BD0-14029F2678DF}" vid="{29BFCE2A-0B9B-4BDB-A956-4EB6AF2CB7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RO317-839076992-15532</_dlc_DocId>
    <_dlc_DocIdUrl xmlns="b62c6c12-24c5-4d47-ac4d-c5cc93bcdf7b">
      <Url>https://vaww.vashare.vba.va.gov/sites/SPTNCIO/focusedveterans/training/VSRvirtualtraining/_layouts/15/DocIdRedir.aspx?ID=RO317-839076992-15532</Url>
      <Description>RO317-839076992-15532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952F76-1A88-4959-AF30-ACE320998446}">
  <ds:schemaRefs>
    <ds:schemaRef ds:uri="http://schemas.microsoft.com/sharepoint/v3/contenttype/forms"/>
  </ds:schemaRefs>
</ds:datastoreItem>
</file>

<file path=customXml/itemProps2.xml><?xml version="1.0" encoding="utf-8"?>
<ds:datastoreItem xmlns:ds="http://schemas.openxmlformats.org/officeDocument/2006/customXml" ds:itemID="{6EF5D379-5015-49C7-BC0E-D148EC0A0264}">
  <ds:schemaRefs>
    <ds:schemaRef ds:uri="http://purl.org/dc/dcmitype/"/>
    <ds:schemaRef ds:uri="http://schemas.microsoft.com/office/infopath/2007/PartnerControls"/>
    <ds:schemaRef ds:uri="b62c6c12-24c5-4d47-ac4d-c5cc93bcdf7b"/>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13E713-D04C-42B4-81FD-CAB11389F6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27BFF3A-89A3-4DA8-8D88-9537D816F5A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Theme1</Template>
  <TotalTime>10957</TotalTime>
  <Words>1977</Words>
  <Application>Microsoft Office PowerPoint</Application>
  <PresentationFormat>On-screen Show (4:3)</PresentationFormat>
  <Paragraphs>320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Tahoma</vt:lpstr>
      <vt:lpstr>Wingdings</vt:lpstr>
      <vt:lpstr>Theme1</vt:lpstr>
      <vt:lpstr>(VSR VIP Pre-D) Herbicide Exposure  Claims Development</vt:lpstr>
      <vt:lpstr>Objectives</vt:lpstr>
      <vt:lpstr>References</vt:lpstr>
      <vt:lpstr>History of Herbicide Use</vt:lpstr>
      <vt:lpstr>History of Herbicide Legislation</vt:lpstr>
      <vt:lpstr>History of Herbicide Legislation (cont.)</vt:lpstr>
      <vt:lpstr>PL 116-23, Blue Water Vietnam Veterans Act</vt:lpstr>
      <vt:lpstr>Service Connection Requirements</vt:lpstr>
      <vt:lpstr>Presumptive Conditions</vt:lpstr>
      <vt:lpstr>Presumptive Conditions Time Limits</vt:lpstr>
      <vt:lpstr>Non-Hodgkin’s Lymphoma</vt:lpstr>
      <vt:lpstr>Herbicide Exposure</vt:lpstr>
      <vt:lpstr>Thailand</vt:lpstr>
      <vt:lpstr>Thailand (cont.)</vt:lpstr>
      <vt:lpstr>Korean DMZ</vt:lpstr>
      <vt:lpstr>Korean DMZ (cont.)</vt:lpstr>
      <vt:lpstr>Other Scenarios</vt:lpstr>
      <vt:lpstr>Contaminated C-123s</vt:lpstr>
      <vt:lpstr>Chapter 18 Claims</vt:lpstr>
      <vt:lpstr>In-Service Event</vt:lpstr>
      <vt:lpstr>Primary Evidence</vt:lpstr>
      <vt:lpstr>Secondary Evidence</vt:lpstr>
      <vt:lpstr>Sources for Exposure</vt:lpstr>
      <vt:lpstr>Development</vt:lpstr>
      <vt:lpstr>Development – Veteran</vt:lpstr>
      <vt:lpstr>Development – Service Treatment Records (STRs)</vt:lpstr>
      <vt:lpstr>Development – Personnel Records</vt:lpstr>
      <vt:lpstr>Centralized Processing</vt:lpstr>
      <vt:lpstr>Centralized Processing (cont.)</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Herbicide Exposure Claims Development PowerPoint Presentation</dc:title>
  <dc:subject>VSR</dc:subject>
  <dc:creator>Department of Veterans Affairs, Veterans Benefits Administration, Compensation Service, STAFF</dc:creator>
  <cp:keywords>herbicide,in-country,exposure,Vietnam,blue water,brown water,SHARE,VBMS,spina bifida,Agent Orange</cp:keywords>
  <dc:description>This lesson provides trainees with an introduction to herbicide exposure claims and its unique development requirements.</dc:description>
  <cp:lastModifiedBy>Kathy Poole</cp:lastModifiedBy>
  <cp:revision>193</cp:revision>
  <dcterms:created xsi:type="dcterms:W3CDTF">2017-12-08T16:08:47Z</dcterms:created>
  <dcterms:modified xsi:type="dcterms:W3CDTF">2020-09-18T13:12:55Z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0x0101003DB869E3E810774AA7B17315F3F50FE5</vt:lpwstr>
  </property>
  <property fmtid="{D5CDD505-2E9C-101B-9397-08002B2CF9AE}" pid="3" name="_dlc_DocIdItemGuid">
    <vt:lpwstr>75872c18-6509-4939-bc97-9565e006dea0</vt:lpwstr>
  </property>
  <property fmtid="{D5CDD505-2E9C-101B-9397-08002B2CF9AE}" pid="4" name="Language">
    <vt:lpwstr>en</vt:lpwstr>
  </property>
  <property fmtid="{D5CDD505-2E9C-101B-9397-08002B2CF9AE}" pid="5" name="Type">
    <vt:lpwstr>Presentation</vt:lpwstr>
  </property>
</Properties>
</file>