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17"/>
  </p:notesMasterIdLst>
  <p:handoutMasterIdLst>
    <p:handoutMasterId r:id="rId18"/>
  </p:handoutMasterIdLst>
  <p:sldIdLst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3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s, Henry VBADENV Trng Facility" initials="MHVTF" lastIdx="2" clrIdx="0">
    <p:extLst>
      <p:ext uri="{19B8F6BF-5375-455C-9EA6-DF929625EA0E}">
        <p15:presenceInfo xmlns:p15="http://schemas.microsoft.com/office/powerpoint/2012/main" userId="S-1-5-21-1409082233-764733703-682003330-523709" providerId="AD"/>
      </p:ext>
    </p:extLst>
  </p:cmAuthor>
  <p:cmAuthor id="2" name="Jacobs, Charles, VBAVACO" initials="JCV" lastIdx="1" clrIdx="1">
    <p:extLst>
      <p:ext uri="{19B8F6BF-5375-455C-9EA6-DF929625EA0E}">
        <p15:presenceInfo xmlns:p15="http://schemas.microsoft.com/office/powerpoint/2012/main" userId="S-1-5-21-1409082233-764733703-682003330-191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306BB5"/>
    <a:srgbClr val="FFFFFF"/>
    <a:srgbClr val="9A9A9B"/>
    <a:srgbClr val="1F497D"/>
    <a:srgbClr val="7C5F1E"/>
    <a:srgbClr val="E7D0A4"/>
    <a:srgbClr val="6A5B3F"/>
    <a:srgbClr val="987734"/>
    <a:srgbClr val="AB8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455" autoAdjust="0"/>
    <p:restoredTop sz="93632" autoAdjust="0"/>
  </p:normalViewPr>
  <p:slideViewPr>
    <p:cSldViewPr snapToGrid="0">
      <p:cViewPr varScale="1">
        <p:scale>
          <a:sx n="119" d="100"/>
          <a:sy n="119" d="100"/>
        </p:scale>
        <p:origin x="972" y="8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176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72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200" dirty="0"/>
              <a:t>VBA Overview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27860C2-8588-434C-91E7-780EBC532DB6}" type="slidenum">
              <a:rPr lang="en-US" sz="1200" smtClean="0"/>
              <a:pPr/>
              <a:t>11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024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28688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5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20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25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0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6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7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109347147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044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8382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94854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612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7464" y="1789115"/>
            <a:ext cx="3743325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88" y="1789115"/>
            <a:ext cx="3744912" cy="42624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52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7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 spd="slow"/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hyperlink" Target="https://vaww.vrm.km.va.gov/system/templates/selfservice/va_kanew/help/agent/locale/en-US/portal/554400000001034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fr.gov/cgi-bin/text-idx?SID=d4ce917b5f7da61f3fcc7a701a14e3bd&amp;mc=true&amp;node=pt38.1.3&amp;rgn=div5%20-%20se38.1.3_1150#se38.1.3_1151" TargetMode="External"/><Relationship Id="rId13" Type="http://schemas.openxmlformats.org/officeDocument/2006/relationships/hyperlink" Target="https://vaww.vrm.km.va.gov/system/templates/selfservice/va_kanew/help/agent/locale/en-US/portal/554400000001034/content/554400000014121/M21-1-Part-III-Subpart-ii-Chapter-2-Section-E-Claims-for-Increase" TargetMode="External"/><Relationship Id="rId3" Type="http://schemas.openxmlformats.org/officeDocument/2006/relationships/tags" Target="../tags/tag22.xml"/><Relationship Id="rId7" Type="http://schemas.openxmlformats.org/officeDocument/2006/relationships/hyperlink" Target="http://www.ecfr.gov/cgi-bin/text-idx?SID=d4ce917b5f7da61f3fcc7a701a14e3bd&amp;mc=true&amp;node=pt38.1.3&amp;rgn=div5#se38.1.3_1150" TargetMode="External"/><Relationship Id="rId12" Type="http://schemas.openxmlformats.org/officeDocument/2006/relationships/hyperlink" Target="https://vaww.vrm.km.va.gov/system/templates/selfservice/va_kanew/help/agent/locale/en-US/portal/554400000001034/content/554400000014116/M21-1-Part-III-Subpart-ii-Chapter-2-Section-D-Supplemental-Claims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3.xml"/><Relationship Id="rId11" Type="http://schemas.openxmlformats.org/officeDocument/2006/relationships/hyperlink" Target="http://www.ecfr.gov/cgi-bin/text-idx?SID=d4ce917b5f7da61f3fcc7a701a14e3bd&amp;mc=true&amp;node=pt38.1.3&amp;rgn=div5%20-%20se38.1.3_1150#se38.1.3_1310" TargetMode="External"/><Relationship Id="rId5" Type="http://schemas.openxmlformats.org/officeDocument/2006/relationships/slideLayout" Target="../slideLayouts/slideLayout3.xml"/><Relationship Id="rId10" Type="http://schemas.openxmlformats.org/officeDocument/2006/relationships/hyperlink" Target="http://www.ecfr.gov/cgi-bin/text-idx?SID=d4ce917b5f7da61f3fcc7a701a14e3bd&amp;mc=true&amp;node=pt38.1.3&amp;rgn=div5%20-%20se38.1.3_1150#se38.1.3_1160" TargetMode="External"/><Relationship Id="rId4" Type="http://schemas.openxmlformats.org/officeDocument/2006/relationships/tags" Target="../tags/tag23.xml"/><Relationship Id="rId9" Type="http://schemas.openxmlformats.org/officeDocument/2006/relationships/hyperlink" Target="https://www.ecfr.gov/cgi-bin/text-idx?SID=d4ce917b5f7da61f3fcc7a701a14e3bd&amp;mc=true&amp;node=pt38.1.3&amp;rgn=div5%20-%20se38.1.3_1150" TargetMode="External"/><Relationship Id="rId14" Type="http://schemas.openxmlformats.org/officeDocument/2006/relationships/hyperlink" Target="https://vaww.vrm.km.va.gov/system/templates/selfservice/va_kanew/help/agent/locale/en-US/portal/554400000001034/content/554400000014553/M21-1-Part-IV-Subpart-ii-Chapter-2-Section-B-Determining-Service-Connection-S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hyperlink" Target="https://vaww.compensation.pension.km.va.gov/system/templates/selfservice/va_ka/#!agent/portal/554400000001034/article/554400000014119/M21-1-Part-III-Subpart-ii-Chapter-2-Section-B-Claims-for-Disability-Compensation-andor-Pension" TargetMode="Externa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DA02F-A5B1-4CFF-BAB3-B51A02D21344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Introduction to Compensation Claims</a:t>
            </a:r>
            <a:br>
              <a:rPr lang="en-US" dirty="0"/>
            </a:br>
            <a:r>
              <a:rPr lang="en-US" dirty="0"/>
              <a:t>(Initial, Original, Supplemental, Increase &amp; Secondary)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BDB5F8-0A9C-4A32-82A0-B41673DD3C09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AD48D6-13C3-4BD9-83E2-3F45BDEAB1AF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8474" y="926948"/>
            <a:ext cx="8966278" cy="58057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effectLst/>
              </a:rPr>
              <a:t>Secondary Service Connection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6813" y="1646898"/>
            <a:ext cx="8229600" cy="4630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Secondary service connection is service connection that may be awarded for the following;</a:t>
            </a:r>
          </a:p>
          <a:p>
            <a:pPr lvl="3"/>
            <a:r>
              <a:rPr lang="en-US" sz="2000" dirty="0"/>
              <a:t>disabilities proximately due to, or result of (SC) condition, or</a:t>
            </a:r>
          </a:p>
          <a:p>
            <a:pPr lvl="3"/>
            <a:r>
              <a:rPr lang="en-US" sz="2000" dirty="0"/>
              <a:t>increase in severity of a non-service connected (NSC) disability attributable to a (SC) condition</a:t>
            </a:r>
          </a:p>
          <a:p>
            <a:pPr marL="649224" lvl="5" indent="-210312"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due to natural progression of the NSC disability</a:t>
            </a:r>
          </a:p>
          <a:p>
            <a:pPr marL="0" indent="0">
              <a:buNone/>
            </a:pPr>
            <a:r>
              <a:rPr lang="en-US" sz="2000" dirty="0"/>
              <a:t>Secondary claims can be supplemental claims, if</a:t>
            </a:r>
          </a:p>
          <a:p>
            <a:pPr lvl="3"/>
            <a:r>
              <a:rPr lang="en-US" sz="2000" dirty="0"/>
              <a:t>claiming new theory of SC </a:t>
            </a:r>
          </a:p>
          <a:p>
            <a:pPr lvl="3"/>
            <a:r>
              <a:rPr lang="en-US" sz="2000" dirty="0"/>
              <a:t>direct SC previously denied now claiming secondary SC </a:t>
            </a:r>
          </a:p>
          <a:p>
            <a:pPr lvl="3"/>
            <a:r>
              <a:rPr lang="en-US" sz="2000" dirty="0"/>
              <a:t>new and relevant evidence (</a:t>
            </a:r>
            <a:r>
              <a:rPr lang="en-US" sz="2000" dirty="0">
                <a:hlinkClick r:id="rId6"/>
              </a:rPr>
              <a:t>M21-1, Part III, Subpart ii, 2.D.1.e</a:t>
            </a:r>
            <a:r>
              <a:rPr lang="en-US" sz="2000" dirty="0"/>
              <a:t>)</a:t>
            </a:r>
          </a:p>
          <a:p>
            <a:pPr lvl="3"/>
            <a:endParaRPr lang="en-US" sz="2000" dirty="0"/>
          </a:p>
          <a:p>
            <a:pPr marL="144661" lvl="1" indent="0">
              <a:buNone/>
            </a:pPr>
            <a:r>
              <a:rPr lang="en-US" sz="2200" b="1" dirty="0"/>
              <a:t>Important:</a:t>
            </a:r>
            <a:r>
              <a:rPr lang="en-US" sz="2400" dirty="0"/>
              <a:t> </a:t>
            </a:r>
            <a:r>
              <a:rPr lang="en-US" sz="1900" dirty="0"/>
              <a:t>Check Item 16 on VA Form 20-0995, to determine if the claimant received electronic Section 5103 Notice for secondary claims that meet supplemental claim criteria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B75BF-9E73-482E-A291-6A54642CFA9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7416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0F0B5-6963-4BC6-B925-C57A3A9325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905000" y="2857500"/>
            <a:ext cx="5943600" cy="1385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676400" y="2914650"/>
            <a:ext cx="64008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endParaRPr lang="en-US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B989EB-37F9-4B5F-95AA-56E0BAE4B16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8474" y="2842854"/>
            <a:ext cx="896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7054442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02379" y="912339"/>
            <a:ext cx="8137290" cy="7758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Lesson Objectives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20673"/>
            <a:ext cx="8229600" cy="3916363"/>
          </a:xfrm>
        </p:spPr>
        <p:txBody>
          <a:bodyPr>
            <a:normAutofit/>
          </a:bodyPr>
          <a:lstStyle/>
          <a:p>
            <a:pPr lvl="0" hangingPunct="0"/>
            <a:r>
              <a:rPr lang="en-US" sz="2000" dirty="0"/>
              <a:t>Recognize initial and original claims</a:t>
            </a:r>
          </a:p>
          <a:p>
            <a:pPr lvl="0" hangingPunct="0"/>
            <a:r>
              <a:rPr lang="en-US" sz="2000" dirty="0"/>
              <a:t>Identify supplemental claims</a:t>
            </a:r>
          </a:p>
          <a:p>
            <a:pPr lvl="0" hangingPunct="0"/>
            <a:r>
              <a:rPr lang="en-US" sz="2000" dirty="0"/>
              <a:t>Identify increase claims</a:t>
            </a:r>
          </a:p>
          <a:p>
            <a:pPr lvl="0" hangingPunct="0"/>
            <a:r>
              <a:rPr lang="en-US" sz="2000" dirty="0"/>
              <a:t>Identify claims for secondary service connection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38A10E-96D8-42B9-8A61-69C716D2406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7239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24164" y="811706"/>
            <a:ext cx="8189542" cy="6174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74206" y="1686697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B1219-1715-487E-8CC2-823A1EAC827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1849" y="1686697"/>
            <a:ext cx="8634315" cy="42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38 CFR 3.150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Forms to be furnished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38 CFR 3.151(a)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Claims for disability benefits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38 CFR 3.155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How to File a Claim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38 CFR 3.160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Status of claims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38 CFR 3.310(a)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Disabilities that are proximately due to, or aggravated by, service connection disease or injury 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M21-1, Part III, Subpart ii, Chapter 2, Section D, Supplemental Claims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3"/>
              </a:rPr>
              <a:t>M21-1, Part III, Subpart ii, Chapter 2, Section E, Claims for Increase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4"/>
              </a:rPr>
              <a:t>M21-1, Part IV, Subpart ii, Chapter 2, Section B,  Determining Service Connection (SC)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1"/>
            <a:r>
              <a:rPr lang="en-US" sz="2800" b="1" cap="small" dirty="0">
                <a:latin typeface="Times New Roman Bold" panose="020208030705050203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8034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24485" y="820366"/>
            <a:ext cx="8054422" cy="61453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Prescribed Form Reminder</a:t>
            </a:r>
            <a:endParaRPr lang="en-US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894518-3D21-423E-9033-4BD0254D240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849452"/>
            <a:ext cx="8382000" cy="44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claims governed by VA’s adjudication regulations must be filed on standard forms prescribed by the Secretary.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M21-1, Part III, Subpart ii, Chapter 2, Section 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provides a complete list of forms that must be submitted for a claim, including supplemental claims, on or after February 19, 2019.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Statements received without a prescribed form will be considered a request for application, if received on or after March 24, 2015.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 EZ forms provide the required Section 5103 language for the majority of claims filed.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7412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7B6132-FE06-4568-9B59-94B7EDAE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844187"/>
            <a:ext cx="8223752" cy="666681"/>
          </a:xfrm>
        </p:spPr>
        <p:txBody>
          <a:bodyPr>
            <a:normAutofit/>
          </a:bodyPr>
          <a:lstStyle/>
          <a:p>
            <a:r>
              <a:rPr lang="en-US" dirty="0"/>
              <a:t>Definition of Initial/Original Claim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5356B9-648F-4769-A89C-A1972403F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24F48-D12E-485A-BCBF-5FE2B6DCA840}"/>
              </a:ext>
            </a:extLst>
          </p:cNvPr>
          <p:cNvSpPr txBox="1"/>
          <p:nvPr/>
        </p:nvSpPr>
        <p:spPr>
          <a:xfrm>
            <a:off x="395784" y="1665612"/>
            <a:ext cx="8611738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claim is any complete claim, other than a supplemental claim, for a benefit on a form prescribed by the Secretary.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claims include: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claim for service connection, or grant of a new benefit, and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 for increase in disability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Original claim is still an Initial claim but is further defined as: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first initial claim for one or more benefits received by VA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claim is considered an original claim until the resolution of that claim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7734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98881" y="818457"/>
            <a:ext cx="8254855" cy="6718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Initial and Original Claims (cont’d)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6F25A6-F27C-4E54-8EDC-1A26BB469E7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679358"/>
            <a:ext cx="8229600" cy="40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457200" lvl="0" indent="-457200" eaLnBrk="1" fontAlgn="base" hangingPunct="1">
              <a:spcAft>
                <a:spcPts val="600"/>
              </a:spcAft>
              <a:buClr>
                <a:srgbClr val="2D2DB9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D32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the number of contentions, a 110, 010, 180, 140 or 190, 020 should be established with the proper claim label.</a:t>
            </a:r>
          </a:p>
          <a:p>
            <a:pPr marL="800100" lvl="1" indent="-342900" eaLnBrk="1" fontAlgn="base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1D32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M21-4, Appendix C, Section I, b., for a listing of all claim labels</a:t>
            </a:r>
          </a:p>
        </p:txBody>
      </p:sp>
    </p:spTree>
    <p:extLst>
      <p:ext uri="{BB962C8B-B14F-4D97-AF65-F5344CB8AC3E}">
        <p14:creationId xmlns:p14="http://schemas.microsoft.com/office/powerpoint/2010/main" val="60079135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2830" y="813317"/>
            <a:ext cx="8941922" cy="5953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Supplemental Claim</a:t>
            </a:r>
            <a:endParaRPr lang="en-US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8984" y="1742303"/>
            <a:ext cx="8180174" cy="46866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A supplemental claim is any claim for a VA benefit on a prescribed form where the veteran and or his/her representative disagrees with a prior decision. </a:t>
            </a:r>
          </a:p>
          <a:p>
            <a:r>
              <a:rPr lang="en-US" dirty="0"/>
              <a:t>Decision can be on a: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initial claim, or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supplemental claim 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must be for the same or similar benefit, on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the same or similar basis</a:t>
            </a:r>
          </a:p>
          <a:p>
            <a:endParaRPr lang="en-US" dirty="0"/>
          </a:p>
          <a:p>
            <a:r>
              <a:rPr lang="en-US" dirty="0"/>
              <a:t>On or after March 24, 2015, claims must be submitted on a prescribed form.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7DCE4D-E3BB-4F57-BFEB-3D73148FC4E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02604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860530"/>
            <a:ext cx="8254856" cy="63555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ffectLst/>
                <a:cs typeface="Times New Roman" panose="02020603050405020304" pitchFamily="18" charset="0"/>
              </a:rPr>
              <a:t>Supplemental Claim (</a:t>
            </a:r>
            <a:r>
              <a:rPr lang="en-US" dirty="0"/>
              <a:t>cont’d</a:t>
            </a:r>
            <a:r>
              <a:rPr lang="en-US" dirty="0">
                <a:effectLst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82456" y="1874031"/>
            <a:ext cx="8229600" cy="39163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3BDB-7171-436C-80D3-3DF3AFA8A2A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85171E-5C2E-47A5-A23F-04AE97E1E6F8}"/>
              </a:ext>
            </a:extLst>
          </p:cNvPr>
          <p:cNvSpPr/>
          <p:nvPr/>
        </p:nvSpPr>
        <p:spPr>
          <a:xfrm>
            <a:off x="457200" y="1874031"/>
            <a:ext cx="825485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proper claim labels, EP’s and prescribed forms are utilized</a:t>
            </a:r>
          </a:p>
          <a:p>
            <a:pPr marL="917575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EP 040  </a:t>
            </a:r>
          </a:p>
          <a:p>
            <a:pPr marL="460375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Verify proper claim label</a:t>
            </a:r>
          </a:p>
          <a:p>
            <a:pPr marL="917575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M21-4, Appendix C, Section I, b.</a:t>
            </a:r>
          </a:p>
          <a:p>
            <a:pPr marL="460375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Prescribed form</a:t>
            </a:r>
          </a:p>
          <a:p>
            <a:pPr marL="917575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 Form 20-0995, Decision Review Request: Supplemental Claim</a:t>
            </a:r>
          </a:p>
          <a:p>
            <a:pPr marL="460375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be established in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Caseflow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7575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appropriate EP, claim label, and applicable special issues</a:t>
            </a:r>
          </a:p>
          <a:p>
            <a:pPr marL="917575" lvl="1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if Section 5103 Notice is required</a:t>
            </a:r>
          </a:p>
        </p:txBody>
      </p:sp>
    </p:spTree>
    <p:extLst>
      <p:ext uri="{BB962C8B-B14F-4D97-AF65-F5344CB8AC3E}">
        <p14:creationId xmlns:p14="http://schemas.microsoft.com/office/powerpoint/2010/main" val="13001931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16657" y="773876"/>
            <a:ext cx="8848095" cy="55511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cs typeface="Times New Roman" panose="02020603050405020304" pitchFamily="18" charset="0"/>
              </a:rPr>
              <a:t>Claims for Increase</a:t>
            </a:r>
            <a:endParaRPr lang="en-US" dirty="0">
              <a:effectLst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16657" y="1684913"/>
            <a:ext cx="8710684" cy="472824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1D3275"/>
              </a:buClr>
              <a:buFont typeface="Wingdings" pitchFamily="2" charset="2"/>
              <a:buChar char="Ø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1D3275"/>
              </a:buClr>
              <a:buFont typeface="Wingdings" pitchFamily="2" charset="2"/>
              <a:buNone/>
            </a:pP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F282CA-9647-4F77-8C57-40FCFEC0388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126" name="Rectangle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657" y="1517814"/>
            <a:ext cx="8710684" cy="46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 38 CFR 3.1(p)(1), a claim for increase is a type of initial claim.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claimant seeks increase in disability evaluation, or rate of benefit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a change or worsening in condition,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since last decision issued by VA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Claims for increase may include, but are not limited to, claims for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service-connected (SC) compensation including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disability evaluation, and/or</a:t>
            </a:r>
          </a:p>
          <a:p>
            <a:pPr marL="1485900" lvl="2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Entitlement to special monthly compensation (SMC)</a:t>
            </a:r>
          </a:p>
          <a:p>
            <a:pPr marL="1085850" lvl="1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rate of benefits due to addition of a dependent</a:t>
            </a:r>
          </a:p>
          <a:p>
            <a:pPr eaLnBrk="1" hangingPunct="1">
              <a:spcAft>
                <a:spcPts val="600"/>
              </a:spcAft>
              <a:buClr>
                <a:schemeClr val="tx1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Prescribed form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 Form 21-526EZ, or</a:t>
            </a:r>
          </a:p>
          <a:p>
            <a:pPr marL="342900" indent="-342900" eaLnBrk="1" hangingPunct="1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form appropriate to the specific type of increase sought</a:t>
            </a:r>
          </a:p>
        </p:txBody>
      </p:sp>
    </p:spTree>
    <p:extLst>
      <p:ext uri="{BB962C8B-B14F-4D97-AF65-F5344CB8AC3E}">
        <p14:creationId xmlns:p14="http://schemas.microsoft.com/office/powerpoint/2010/main" val="129735595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10"/>
  <p:tag name="MMPROD_UIDATA" val="&lt;database version=&quot;11.0&quot;&gt;&lt;object type=&quot;1&quot; unique_id=&quot;10001&quot;&gt;&lt;object type=&quot;2&quot; unique_id=&quot;11001&quot;&gt;&lt;object type=&quot;3&quot; unique_id=&quot;11002&quot;&gt;&lt;property id=&quot;20148&quot; value=&quot;5&quot;/&gt;&lt;property id=&quot;20300&quot; value=&quot;Slide 1 - &amp;quot;Introduction to Compensation Claims (Initial, Original, Supplemental, Secondary)&amp;quot;&quot;/&gt;&lt;property id=&quot;20307&quot; value=&quot;257&quot;/&gt;&lt;/object&gt;&lt;object type=&quot;3&quot; unique_id=&quot;11003&quot;&gt;&lt;property id=&quot;20148&quot; value=&quot;5&quot;/&gt;&lt;property id=&quot;20300&quot; value=&quot;Slide 2 - &amp;quot;Lesson Objectives&amp;quot;&quot;/&gt;&lt;property id=&quot;20307&quot; value=&quot;259&quot;/&gt;&lt;/object&gt;&lt;object type=&quot;3&quot; unique_id=&quot;11004&quot;&gt;&lt;property id=&quot;20148&quot; value=&quot;5&quot;/&gt;&lt;property id=&quot;20300&quot; value=&quot;Slide 3 - &amp;quot;References&amp;quot;&quot;/&gt;&lt;property id=&quot;20307&quot; value=&quot;260&quot;/&gt;&lt;/object&gt;&lt;object type=&quot;3&quot; unique_id=&quot;11005&quot;&gt;&lt;property id=&quot;20148&quot; value=&quot;5&quot;/&gt;&lt;property id=&quot;20300&quot; value=&quot;Slide 4 - &amp;quot;Prescribed Form Reminder&amp;quot;&quot;/&gt;&lt;property id=&quot;20307&quot; value=&quot;261&quot;/&gt;&lt;/object&gt;&lt;object type=&quot;3&quot; unique_id=&quot;11006&quot;&gt;&lt;property id=&quot;20148&quot; value=&quot;5&quot;/&gt;&lt;property id=&quot;20300&quot; value=&quot;Slide 5 - &amp;quot;Definition of Initial/Original Claim&amp;quot;&quot;/&gt;&lt;property id=&quot;20307&quot; value=&quot;262&quot;/&gt;&lt;/object&gt;&lt;object type=&quot;3&quot; unique_id=&quot;11007&quot;&gt;&lt;property id=&quot;20148&quot; value=&quot;5&quot;/&gt;&lt;property id=&quot;20300&quot; value=&quot;Slide 6 - &amp;quot;Initial and Original Claims (cont’d)&amp;quot;&quot;/&gt;&lt;property id=&quot;20307&quot; value=&quot;263&quot;/&gt;&lt;/object&gt;&lt;object type=&quot;3&quot; unique_id=&quot;11008&quot;&gt;&lt;property id=&quot;20148&quot; value=&quot;5&quot;/&gt;&lt;property id=&quot;20300&quot; value=&quot;Slide 7 - &amp;quot;Supplemental Claim&amp;quot;&quot;/&gt;&lt;property id=&quot;20307&quot; value=&quot;264&quot;/&gt;&lt;/object&gt;&lt;object type=&quot;3&quot; unique_id=&quot;11009&quot;&gt;&lt;property id=&quot;20148&quot; value=&quot;5&quot;/&gt;&lt;property id=&quot;20300&quot; value=&quot;Slide 8 - &amp;quot;Supplemental Claim (Cont...)&amp;quot;&quot;/&gt;&lt;property id=&quot;20307&quot; value=&quot;265&quot;/&gt;&lt;/object&gt;&lt;object type=&quot;3&quot; unique_id=&quot;11010&quot;&gt;&lt;property id=&quot;20148&quot; value=&quot;5&quot;/&gt;&lt;property id=&quot;20300&quot; value=&quot;Slide 9 - &amp;quot;Claims for Increase&amp;quot;&quot;/&gt;&lt;property id=&quot;20307&quot; value=&quot;266&quot;/&gt;&lt;/object&gt;&lt;object type=&quot;3&quot; unique_id=&quot;11011&quot;&gt;&lt;property id=&quot;20148&quot; value=&quot;5&quot;/&gt;&lt;property id=&quot;20300&quot; value=&quot;Slide 10 - &amp;quot;Secondary Service Connection&amp;quot;&quot;/&gt;&lt;property id=&quot;20307&quot; value=&quot;267&quot;/&gt;&lt;/object&gt;&lt;object type=&quot;3&quot; unique_id=&quot;11020&quot;&gt;&lt;property id=&quot;20148&quot; value=&quot;5&quot;/&gt;&lt;property id=&quot;20300&quot; value=&quot;Slide 11 - &amp;quot;Review&amp;quot;&quot;/&gt;&lt;property id=&quot;20307&quot; value=&quot;283&quot;/&gt;&lt;/object&gt;&lt;/object&gt;&lt;object type=&quot;8&quot; unique_id=&quot;11041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3&quot;/&gt;&lt;lineCharCount val=&quot;12&quot;/&gt;&lt;lineCharCount val=&quot;13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DUMMYTAG" val="&lt;DummyForForceWrite&gt;&lt;/DummyForForceWrite&gt;"/>
  <p:tag name="HTML_SHAPEINFO" val="&lt;ThreeDShapeInfo&gt;&lt;uuid val=&quot;{C3B43972-8065-4A1F-8169-45D08915278F}&quot;/&gt;&lt;isInvalidForFieldText val=&quot;0&quot;/&gt;&lt;Image&gt;&lt;filename val=&quot;C:\Users\User\AppData\Local\Temp\CP3586479362562Session\CPTrustFolder3586479362562\PPTImport3586484156125\data\asimages\{C3B43972-8065-4A1F-8169-45D08915278F}_1.png&quot;/&gt;&lt;left val=&quot;71&quot;/&gt;&lt;top val=&quot;288&quot;/&gt;&lt;width val=&quot;817&quot;/&gt;&lt;height val=&quot;13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17383122-B25A-4B65-B881-4D59986CE05A}&quot;/&gt;&lt;isInvalidForFieldText val=&quot;0&quot;/&gt;&lt;Image&gt;&lt;filename val=&quot;C:\Users\User\AppData\Local\Temp\CP3586479362562Session\CPTrustFolder3586479362562\PPTImport3586484156125\data\asimages\{17383122-B25A-4B65-B881-4D59986CE05A}_1.png&quot;/&gt;&lt;left val=&quot;71&quot;/&gt;&lt;top val=&quot;491&quot;/&gt;&lt;width val=&quot;249&quot;/&gt;&lt;height val=&quot;9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DUMMYTAG" val="&lt;DummyForForceWrite&gt;&lt;/DummyForForceWrite&gt;"/>
  <p:tag name="HTML_SHAPEINFO" val="&lt;ThreeDShapeInfo&gt;&lt;uuid val=&quot;{3DA300B3-0AFA-416B-89C1-8BFA87F5A93D}&quot;/&gt;&lt;isInvalidForFieldText val=&quot;0&quot;/&gt;&lt;Image&gt;&lt;filename val=&quot;C:\Users\User\AppData\Local\Temp\CP3586479362562Session\CPTrustFolder3586479362562\PPTImport3586484156125\data\asimages\{3DA300B3-0AFA-416B-89C1-8BFA87F5A93D}_1.png&quot;/&gt;&lt;left val=&quot;639&quot;/&gt;&lt;top val=&quot;491&quot;/&gt;&lt;width val=&quot;249&quot;/&gt;&lt;height val=&quot;9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999E68A-CE48-48F9-9679-ACAC7880B79C}&quot;/&gt;&lt;isInvalidForFieldText val=&quot;0&quot;/&gt;&lt;Image&gt;&lt;filename val=&quot;C:\Users\User\AppData\Local\Temp\CP3586479362562Session\CPTrustFolder3586479362562\PPTImport3586484156125\data\asimages\{E999E68A-CE48-48F9-9679-ACAC7880B79C}_2.png&quot;/&gt;&lt;left val=&quot;0&quot;/&gt;&lt;top val=&quot;76&quot;/&gt;&lt;width val=&quot;961&quot;/&gt;&lt;height val=&quot;122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8&quot;/&gt;&lt;lineCharCount val=&quot;1&quot;/&gt;&lt;lineCharCount val=&quot;42&quot;/&gt;&lt;lineCharCount val=&quot;1&quot;/&gt;&lt;lineCharCount val=&quot;45&quot;/&gt;&lt;/TableIndex&gt;&lt;/ShapeTextInfo&gt;"/>
  <p:tag name="HTML_SHAPEINFO" val="&lt;ThreeDShapeInfo&gt;&lt;uuid val=&quot;{341F402A-AFCB-4231-A8C2-4ECF8B675490}&quot;/&gt;&lt;isInvalidForFieldText val=&quot;0&quot;/&gt;&lt;Image&gt;&lt;filename val=&quot;C:\Users\User\AppData\Local\Temp\CP3586479362562Session\CPTrustFolder3586479362562\PPTImport3586484156125\data\asimages\{341F402A-AFCB-4231-A8C2-4ECF8B675490}_2.png&quot;/&gt;&lt;left val=&quot;47&quot;/&gt;&lt;top val=&quot;208&quot;/&gt;&lt;width val=&quot;865&quot;/&gt;&lt;height val=&quot;41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F4F133-157C-49F9-B3F3-C5051BB5AE6C}&quot;/&gt;&lt;isInvalidForFieldText val=&quot;0&quot;/&gt;&lt;Image&gt;&lt;filename val=&quot;C:\Users\User\AppData\Local\Temp\CP3586479362562Session\CPTrustFolder3586479362562\PPTImport3586484156125\data\asimages\{85F4F133-157C-49F9-B3F3-C5051BB5AE6C}_2.png&quot;/&gt;&lt;left val=&quot;727&quot;/&gt;&lt;top val=&quot;687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EE57C8E6-7076-4733-93BD-4480BDE6753F}&quot;/&gt;&lt;isInvalidForFieldText val=&quot;0&quot;/&gt;&lt;Image&gt;&lt;filename val=&quot;C:\Users\User\AppData\Local\Temp\CP3586479362562Session\CPTrustFolder3586479362562\PPTImport3586484156125\data\asimages\{EE57C8E6-7076-4733-93BD-4480BDE6753F}_3.png&quot;/&gt;&lt;left val=&quot;0&quot;/&gt;&lt;top val=&quot;76&quot;/&gt;&lt;width val=&quot;961&quot;/&gt;&lt;height val=&quot;122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67A073EE-3E94-48F6-B52B-8997E36B316B}&quot;/&gt;&lt;isInvalidForFieldText val=&quot;0&quot;/&gt;&lt;Image&gt;&lt;filename val=&quot;C:\Users\User\AppData\Local\Temp\CP3586479362562Session\CPTrustFolder3586479362562\PPTImport3586484156125\data\asimages\{67A073EE-3E94-48F6-B52B-8997E36B316B}_3.png&quot;/&gt;&lt;left val=&quot;47&quot;/&gt;&lt;top val=&quot;215&quot;/&gt;&lt;width val=&quot;865&quot;/&gt;&lt;height val=&quot;41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73D6D7D-A1D4-46A6-B431-C5EC407064C3}&quot;/&gt;&lt;isInvalidForFieldText val=&quot;0&quot;/&gt;&lt;Image&gt;&lt;filename val=&quot;C:\Users\User\AppData\Local\Temp\CP3586479362562Session\CPTrustFolder3586479362562\PPTImport3586484156125\data\asimages\{C73D6D7D-A1D4-46A6-B431-C5EC407064C3}_3.png&quot;/&gt;&lt;left val=&quot;727&quot;/&gt;&lt;top val=&quot;687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49&quot;/&gt;&lt;lineCharCount val=&quot;1&quot;/&gt;&lt;lineCharCount val=&quot;51&quot;/&gt;&lt;lineCharCount val=&quot;1&quot;/&gt;&lt;lineCharCount val=&quot;53&quot;/&gt;&lt;lineCharCount val=&quot;1&quot;/&gt;&lt;lineCharCount val=&quot;70&quot;/&gt;&lt;lineCharCount val=&quot;31&quot;/&gt;&lt;/TableIndex&gt;&lt;/ShapeTextInfo&gt;"/>
  <p:tag name="HTML_SHAPEINFO" val="&lt;ThreeDShapeInfo&gt;&lt;uuid val=&quot;{0EF6B316-D2C8-4FC1-AE98-786E01774D4B}&quot;/&gt;&lt;isInvalidForFieldText val=&quot;0&quot;/&gt;&lt;Image&gt;&lt;filename val=&quot;C:\Users\User\AppData\Local\Temp\CP3586479362562Session\CPTrustFolder3586479362562\PPTImport3586484156125\data\asimages\{0EF6B316-D2C8-4FC1-AE98-786E01774D4B}_3.png&quot;/&gt;&lt;left val=&quot;48&quot;/&gt;&lt;top val=&quot;224&quot;/&gt;&lt;width val=&quot;886&quot;/&gt;&lt;height val=&quot;35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42D4D814-46F3-4B1E-991A-3198750F3831}&quot;/&gt;&lt;isInvalidForFieldText val=&quot;0&quot;/&gt;&lt;Image&gt;&lt;filename val=&quot;C:\Users\User\AppData\Local\Temp\CP3586479362562Session\CPTrustFolder3586479362562\PPTImport3586484156125\data\asimages\{42D4D814-46F3-4B1E-991A-3198750F3831}_4.png&quot;/&gt;&lt;left val=&quot;0&quot;/&gt;&lt;top val=&quot;76&quot;/&gt;&lt;width val=&quot;961&quot;/&gt;&lt;height val=&quot;1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A3BE4675-8C9A-4D4F-930F-A3D2C5BCAF2A}&quot;/&gt;&lt;isInvalidForFieldText val=&quot;0&quot;/&gt;&lt;Image&gt;&lt;filename val=&quot;C:\Users\User\AppData\Local\Temp\CP3586479362562Session\CPTrustFolder3586479362562\PPTImport3586484156125\data\asimages\{A3BE4675-8C9A-4D4F-930F-A3D2C5BCAF2A}_4.png&quot;/&gt;&lt;left val=&quot;47&quot;/&gt;&lt;top val=&quot;215&quot;/&gt;&lt;width val=&quot;865&quot;/&gt;&lt;height val=&quot;41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9623269-1880-418E-9B08-1001B3942EE4}&quot;/&gt;&lt;isInvalidForFieldText val=&quot;0&quot;/&gt;&lt;Image&gt;&lt;filename val=&quot;C:\Users\User\AppData\Local\Temp\CP3586479362562Session\CPTrustFolder3586479362562\PPTImport3586484156125\data\asimages\{99623269-1880-418E-9B08-1001B3942EE4}_4.png&quot;/&gt;&lt;left val=&quot;727&quot;/&gt;&lt;top val=&quot;687&quot;/&gt;&lt;width val=&quot;226&quot;/&gt;&lt;height val=&quot;45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22&quot;/&gt;&lt;lineCharCount val=&quot;1&quot;/&gt;&lt;lineCharCount val=&quot;66&quot;/&gt;&lt;lineCharCount val=&quot;21&quot;/&gt;&lt;/TableIndex&gt;&lt;/ShapeTextInfo&gt;"/>
  <p:tag name="HTML_SHAPEINFO" val="&lt;ThreeDShapeInfo&gt;&lt;uuid val=&quot;{E6F5D285-4811-49DD-B596-26B510CBEB5E}&quot;/&gt;&lt;isInvalidForFieldText val=&quot;0&quot;/&gt;&lt;Image&gt;&lt;filename val=&quot;C:\Users\User\AppData\Local\Temp\CP3586479362562Session\CPTrustFolder3586479362562\PPTImport3586484156125\data\asimages\{E6F5D285-4811-49DD-B596-26B510CBEB5E}_4.png&quot;/&gt;&lt;left val=&quot;55&quot;/&gt;&lt;top val=&quot;246&quot;/&gt;&lt;width val=&quot;881&quot;/&gt;&lt;height val=&quot;288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D2FE6727-7A20-4DE6-BA8F-577457F8DD8A}&quot;/&gt;&lt;isInvalidForFieldText val=&quot;0&quot;/&gt;&lt;Image&gt;&lt;filename val=&quot;C:\Users\User\AppData\Local\Temp\CP3586479362562Session\CPTrustFolder3586479362562\PPTImport3586484156125\data\asimages\{D2FE6727-7A20-4DE6-BA8F-577457F8DD8A}_6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4817363E-0954-486E-8FFB-1C1B43B39918}&quot;/&gt;&lt;isInvalidForFieldText val=&quot;0&quot;/&gt;&lt;Image&gt;&lt;filename val=&quot;C:\Users\User\AppData\Local\Temp\CP3586479362562Session\CPTrustFolder3586479362562\PPTImport3586484156125\data\asimages\{4817363E-0954-486E-8FFB-1C1B43B39918}_6.png&quot;/&gt;&lt;left val=&quot;47&quot;/&gt;&lt;top val=&quot;215&quot;/&gt;&lt;width val=&quot;865&quot;/&gt;&lt;height val=&quot;41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5C53999-14F4-44B5-9ADE-38C5AD220016}&quot;/&gt;&lt;isInvalidForFieldText val=&quot;0&quot;/&gt;&lt;Image&gt;&lt;filename val=&quot;C:\Users\User\AppData\Local\Temp\CP3586479362562Session\CPTrustFolder3586479362562\PPTImport3586484156125\data\asimages\{85C53999-14F4-44B5-9ADE-38C5AD220016}_6.png&quot;/&gt;&lt;left val=&quot;727&quot;/&gt;&lt;top val=&quot;687&quot;/&gt;&lt;width val=&quot;226&quot;/&gt;&lt;height val=&quot;4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0&quot;/&gt;&lt;lineCharCount val=&quot;64&quot;/&gt;&lt;lineCharCount val=&quot;27&quot;/&gt;&lt;lineCharCount val=&quot;1&quot;/&gt;&lt;lineCharCount val=&quot;63&quot;/&gt;&lt;lineCharCount val=&quot;30&quot;/&gt;&lt;lineCharCount val=&quot;1&quot;/&gt;&lt;lineCharCount val=&quot;44&quot;/&gt;&lt;lineCharCount val=&quot;1&quot;/&gt;&lt;lineCharCount val=&quot;54&quot;/&gt;&lt;lineCharCount val=&quot;24&quot;/&gt;&lt;/TableIndex&gt;&lt;/ShapeTextInfo&gt;"/>
  <p:tag name="HTML_SHAPEINFO" val="&lt;ThreeDShapeInfo&gt;&lt;uuid val=&quot;{F3F2A411-6B41-414B-B291-86F4DCB4E0E4}&quot;/&gt;&lt;isInvalidForFieldText val=&quot;0&quot;/&gt;&lt;Image&gt;&lt;filename val=&quot;C:\Users\User\AppData\Local\Temp\CP3586479362562Session\CPTrustFolder3586479362562\PPTImport3586484156125\data\asimages\{F3F2A411-6B41-414B-B291-86F4DCB4E0E4}_6.png&quot;/&gt;&lt;left val=&quot;42&quot;/&gt;&lt;top val=&quot;212&quot;/&gt;&lt;width val=&quot;870&quot;/&gt;&lt;height val=&quot;42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9929D044-DD22-4A2B-8A52-08ED57A2CBDC}&quot;/&gt;&lt;isInvalidForFieldText val=&quot;0&quot;/&gt;&lt;Image&gt;&lt;filename val=&quot;C:\Users\User\AppData\Local\Temp\CP3586479362562Session\CPTrustFolder3586479362562\PPTImport3586484156125\data\asimages\{9929D044-DD22-4A2B-8A52-08ED57A2CBDC}_7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6599790F-1C0B-4E68-B80F-5F92229DBB04}&quot;/&gt;&lt;isInvalidForFieldText val=&quot;0&quot;/&gt;&lt;Image&gt;&lt;filename val=&quot;C:\Users\User\AppData\Local\Temp\CP3586479362562Session\CPTrustFolder3586479362562\PPTImport3586484156125\data\asimages\{6599790F-1C0B-4E68-B80F-5F92229DBB04}_7.png&quot;/&gt;&lt;left val=&quot;47&quot;/&gt;&lt;top val=&quot;215&quot;/&gt;&lt;width val=&quot;865&quot;/&gt;&lt;height val=&quot;412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0F122F3-477C-4B85-AE25-50A81D0E34D3}&quot;/&gt;&lt;isInvalidForFieldText val=&quot;0&quot;/&gt;&lt;Image&gt;&lt;filename val=&quot;C:\Users\User\AppData\Local\Temp\CP3586479362562Session\CPTrustFolder3586479362562\PPTImport3586484156125\data\asimages\{90F122F3-477C-4B85-AE25-50A81D0E34D3}_7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HTML_SHAPEINFO" val="&lt;ThreeDShapeInfo&gt;&lt;uuid val=&quot;{20767056-695A-4176-9A99-7DE573581F4A}&quot;/&gt;&lt;isInvalidForFieldText val=&quot;0&quot;/&gt;&lt;Image&gt;&lt;filename val=&quot;C:\Users\User\AppData\Local\Temp\CP3586479362562Session\CPTrustFolder3586479362562\PPTImport3586484156125\data\asimages\{20767056-695A-4176-9A99-7DE573581F4A}_8.png&quot;/&gt;&lt;left val=&quot;0&quot;/&gt;&lt;top val=&quot;76&quot;/&gt;&lt;width val=&quot;961&quot;/&gt;&lt;height val=&quot;12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2593E43-6DC2-41DC-B64B-44D911380DF1}&quot;/&gt;&lt;isInvalidForFieldText val=&quot;0&quot;/&gt;&lt;Image&gt;&lt;filename val=&quot;C:\Users\User\AppData\Local\Temp\CP3586479362562Session\CPTrustFolder3586479362562\PPTImport3586484156125\data\asimages\{52593E43-6DC2-41DC-B64B-44D911380DF1}_8.png&quot;/&gt;&lt;left val=&quot;47&quot;/&gt;&lt;top val=&quot;215&quot;/&gt;&lt;width val=&quot;865&quot;/&gt;&lt;height val=&quot;41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D6A32E04-050C-435F-B0FA-3352AA74CA3A}&quot;/&gt;&lt;isInvalidForFieldText val=&quot;0&quot;/&gt;&lt;Image&gt;&lt;filename val=&quot;C:\Users\User\AppData\Local\Temp\CP3586479362562Session\CPTrustFolder3586479362562\PPTImport3586484156125\data\asimages\{D6A32E04-050C-435F-B0FA-3352AA74CA3A}_8.png&quot;/&gt;&lt;left val=&quot;727&quot;/&gt;&lt;top val=&quot;687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HTML_SHAPEINFO" val="&lt;ThreeDShapeInfo&gt;&lt;uuid val=&quot;{A9E687DF-851E-40F6-84EE-3A9B702403D1}&quot;/&gt;&lt;isInvalidForFieldText val=&quot;0&quot;/&gt;&lt;Image&gt;&lt;filename val=&quot;C:\Users\User\AppData\Local\Temp\CP3586479362562Session\CPTrustFolder3586479362562\PPTImport3586484156125\data\asimages\{A9E687DF-851E-40F6-84EE-3A9B702403D1}_9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B3BDDFE4-D0EE-42A1-95D3-E036C5E4343D}&quot;/&gt;&lt;isInvalidForFieldText val=&quot;0&quot;/&gt;&lt;Image&gt;&lt;filename val=&quot;C:\Users\User\AppData\Local\Temp\CP3586479362562Session\CPTrustFolder3586479362562\PPTImport3586484156125\data\asimages\{B3BDDFE4-D0EE-42A1-95D3-E036C5E4343D}_9.png&quot;/&gt;&lt;left val=&quot;47&quot;/&gt;&lt;top val=&quot;215&quot;/&gt;&lt;width val=&quot;865&quot;/&gt;&lt;height val=&quot;41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8A48FE97-0260-4D47-B18F-3F42F4A4066D}&quot;/&gt;&lt;isInvalidForFieldText val=&quot;0&quot;/&gt;&lt;Image&gt;&lt;filename val=&quot;C:\Users\User\AppData\Local\Temp\CP3586479362562Session\CPTrustFolder3586479362562\PPTImport3586484156125\data\asimages\{8A48FE97-0260-4D47-B18F-3F42F4A4066D}_9.png&quot;/&gt;&lt;left val=&quot;727&quot;/&gt;&lt;top val=&quot;687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5&quot;/&gt;&lt;lineCharCount val=&quot;46&quot;/&gt;&lt;lineCharCount val=&quot;1&quot;/&gt;&lt;lineCharCount val=&quot;61&quot;/&gt;&lt;lineCharCount val=&quot;12&quot;/&gt;&lt;/TableIndex&gt;&lt;/ShapeTextInfo&gt;"/>
  <p:tag name="HTML_SHAPEINFO" val="&lt;ThreeDShapeInfo&gt;&lt;uuid val=&quot;{42982E76-92A3-458B-90EC-763456490D62}&quot;/&gt;&lt;isInvalidForFieldText val=&quot;0&quot;/&gt;&lt;Image&gt;&lt;filename val=&quot;C:\Users\User\AppData\Local\Temp\CP3586479362562Session\CPTrustFolder3586479362562\PPTImport3586484156125\data\asimages\{42982E76-92A3-458B-90EC-763456490D62}_9.png&quot;/&gt;&lt;left val=&quot;50&quot;/&gt;&lt;top val=&quot;242&quot;/&gt;&lt;width val=&quot;886&quot;/&gt;&lt;height val=&quot;340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FB6C00A1-571A-4259-A382-D1683BDE382E}&quot;/&gt;&lt;isInvalidForFieldText val=&quot;0&quot;/&gt;&lt;Image&gt;&lt;filename val=&quot;C:\Users\User\AppData\Local\Temp\CP3586479362562Session\CPTrustFolder3586479362562\PPTImport3586484156125\data\asimages\{FB6C00A1-571A-4259-A382-D1683BDE382E}_10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5&quot;/&gt;&lt;lineCharCount val=&quot;43&quot;/&gt;&lt;lineCharCount val=&quot;1&quot;/&gt;&lt;lineCharCount val=&quot;66&quot;/&gt;&lt;lineCharCount val=&quot;36&quot;/&gt;&lt;lineCharCount val=&quot;1&quot;/&gt;&lt;lineCharCount val=&quot;70&quot;/&gt;&lt;lineCharCount val=&quot;49&quot;/&gt;&lt;/TableIndex&gt;&lt;/ShapeTextInfo&gt;"/>
  <p:tag name="HTML_SHAPEINFO" val="&lt;ThreeDShapeInfo&gt;&lt;uuid val=&quot;{52EE7DC5-D6B6-488C-9D92-122249B40988}&quot;/&gt;&lt;isInvalidForFieldText val=&quot;0&quot;/&gt;&lt;Image&gt;&lt;filename val=&quot;C:\Users\User\AppData\Local\Temp\CP3586479362562Session\CPTrustFolder3586479362562\PPTImport3586484156125\data\asimages\{52EE7DC5-D6B6-488C-9D92-122249B40988}_10.png&quot;/&gt;&lt;left val=&quot;42&quot;/&gt;&lt;top val=&quot;212&quot;/&gt;&lt;width val=&quot;870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31E4515-76BB-4CEC-B7F7-AF66FABD41FE}&quot;/&gt;&lt;isInvalidForFieldText val=&quot;0&quot;/&gt;&lt;Image&gt;&lt;filename val=&quot;C:\Users\User\AppData\Local\Temp\CP3586479362562Session\CPTrustFolder3586479362562\PPTImport3586484156125\data\asimages\{031E4515-76BB-4CEC-B7F7-AF66FABD41FE}_10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74036653-D1CB-4267-AEA9-58BE16AC425A}&quot;/&gt;&lt;isInvalidForFieldText val=&quot;0&quot;/&gt;&lt;Image&gt;&lt;filename val=&quot;C:\Users\User\AppData\Local\Temp\CP3586479362562Session\CPTrustFolder3586479362562\PPTImport3586484156125\data\asimages\{74036653-D1CB-4267-AEA9-58BE16AC425A}_25.png&quot;/&gt;&lt;left val=&quot;0&quot;/&gt;&lt;top val=&quot;0&quot;/&gt;&lt;width val=&quot;1&quot;/&gt;&lt;height val=&quot;1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55816C1-2046-4A93-AFBE-08533219D21C}&quot;/&gt;&lt;isInvalidForFieldText val=&quot;0&quot;/&gt;&lt;Image&gt;&lt;filename val=&quot;C:\Users\User\AppData\Local\Temp\CP3586479362562Session\CPTrustFolder3586479362562\PPTImport3586484156125\data\asimages\{155816C1-2046-4A93-AFBE-08533219D21C}_25.png&quot;/&gt;&lt;left val=&quot;727&quot;/&gt;&lt;top val=&quot;687&quot;/&gt;&lt;width val=&quot;226&quot;/&gt;&lt;height val=&quot;4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3648F40E-D822-4B7D-9C28-B157D55C9D9F}&quot;/&gt;&lt;isInvalidForFieldText val=&quot;0&quot;/&gt;&lt;Image&gt;&lt;filename val=&quot;C:\Users\User\AppData\Local\Temp\CP3586479362562Session\CPTrustFolder3586479362562\PPTImport3586484156125\data\asimages\{3648F40E-D822-4B7D-9C28-B157D55C9D9F}_25.png&quot;/&gt;&lt;left val=&quot;0&quot;/&gt;&lt;top val=&quot;273&quot;/&gt;&lt;width val=&quot;961&quot;/&gt;&lt;height val=&quot;20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Theme February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February" id="{D1F4C9E1-2396-4CDD-8CA9-EB944796C043}" vid="{8A04F0C2-259B-4AE6-85B0-EB8C2087D1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RO317-839076992-14154</_dlc_DocId>
    <_dlc_DocIdUrl xmlns="b62c6c12-24c5-4d47-ac4d-c5cc93bcdf7b">
      <Url>https://vaww.vashare.vba.va.gov/sites/SPTNCIO/focusedveterans/training/VSRvirtualtraining/_layouts/15/DocIdRedir.aspx?ID=RO317-839076992-14154</Url>
      <Description>RO317-839076992-14154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EFD2E8-94B7-4D27-8661-E33FDDA678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62c6c12-24c5-4d47-ac4d-c5cc93bcdf7b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E96B4D8-F21C-4F68-8EBA-12649640182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11299</TotalTime>
  <Words>791</Words>
  <Application>Microsoft Office PowerPoint</Application>
  <PresentationFormat>On-screen Show (4:3)</PresentationFormat>
  <Paragraphs>109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Symbol</vt:lpstr>
      <vt:lpstr>Tahoma</vt:lpstr>
      <vt:lpstr>Times New Roman</vt:lpstr>
      <vt:lpstr>Times New Roman Bold</vt:lpstr>
      <vt:lpstr>Wingdings</vt:lpstr>
      <vt:lpstr>Theme February</vt:lpstr>
      <vt:lpstr>Introduction to Compensation Claims (Initial, Original, Supplemental, Increase &amp; Secondary)</vt:lpstr>
      <vt:lpstr>Lesson Objectives</vt:lpstr>
      <vt:lpstr>References</vt:lpstr>
      <vt:lpstr>Prescribed Form Reminder</vt:lpstr>
      <vt:lpstr>Definition of Initial/Original Claim</vt:lpstr>
      <vt:lpstr>Initial and Original Claims (cont’d)</vt:lpstr>
      <vt:lpstr>Supplemental Claim</vt:lpstr>
      <vt:lpstr>Supplemental Claim (cont’d)</vt:lpstr>
      <vt:lpstr>Claims for Increase</vt:lpstr>
      <vt:lpstr>Secondary Service Connection</vt:lpstr>
      <vt:lpstr>Review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Compensation Claims PowerPoint Presentation</dc:title>
  <dc:subject>VSR</dc:subject>
  <dc:creator>Department of Veterans Affairs, Veterans Benefits Administration, Compensation Service, STAFF</dc:creator>
  <cp:keywords>claims, increase, supplemental, secondary, initial, original, VA Form 20-0995, EP 040</cp:keywords>
  <dc:description>This lesson  provides the VSR with an understanding of the separate components of a rating decision and the VSR’s role in ensuring the rating decision is correct prior to promulgation.</dc:description>
  <cp:lastModifiedBy>Kathy Poole</cp:lastModifiedBy>
  <cp:revision>624</cp:revision>
  <dcterms:created xsi:type="dcterms:W3CDTF">2014-04-30T02:32:11Z</dcterms:created>
  <dcterms:modified xsi:type="dcterms:W3CDTF">2019-04-17T13:35:49Z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  <property fmtid="{D5CDD505-2E9C-101B-9397-08002B2CF9AE}" pid="10" name="_dlc_DocIdItemGuid">
    <vt:lpwstr>5f9c3b96-e463-42fd-a0de-c4c320197673</vt:lpwstr>
  </property>
</Properties>
</file>