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Lst>
  <p:notesMasterIdLst>
    <p:notesMasterId r:id="rId114"/>
  </p:notesMasterIdLst>
  <p:sldIdLst>
    <p:sldId id="1227" r:id="rId6"/>
    <p:sldId id="719" r:id="rId7"/>
    <p:sldId id="720" r:id="rId8"/>
    <p:sldId id="1074" r:id="rId9"/>
    <p:sldId id="977" r:id="rId10"/>
    <p:sldId id="989" r:id="rId11"/>
    <p:sldId id="988" r:id="rId12"/>
    <p:sldId id="990" r:id="rId13"/>
    <p:sldId id="1114" r:id="rId14"/>
    <p:sldId id="1115" r:id="rId15"/>
    <p:sldId id="1067" r:id="rId16"/>
    <p:sldId id="1117" r:id="rId17"/>
    <p:sldId id="1076" r:id="rId18"/>
    <p:sldId id="1187" r:id="rId19"/>
    <p:sldId id="1188" r:id="rId20"/>
    <p:sldId id="1189" r:id="rId21"/>
    <p:sldId id="1190" r:id="rId22"/>
    <p:sldId id="1191" r:id="rId23"/>
    <p:sldId id="1192" r:id="rId24"/>
    <p:sldId id="1193" r:id="rId25"/>
    <p:sldId id="1194" r:id="rId26"/>
    <p:sldId id="1079" r:id="rId27"/>
    <p:sldId id="1226" r:id="rId28"/>
    <p:sldId id="1149" r:id="rId29"/>
    <p:sldId id="1150" r:id="rId30"/>
    <p:sldId id="1151" r:id="rId31"/>
    <p:sldId id="1152" r:id="rId32"/>
    <p:sldId id="1153" r:id="rId33"/>
    <p:sldId id="1154" r:id="rId34"/>
    <p:sldId id="1155" r:id="rId35"/>
    <p:sldId id="1156" r:id="rId36"/>
    <p:sldId id="1157" r:id="rId37"/>
    <p:sldId id="1120" r:id="rId38"/>
    <p:sldId id="1180" r:id="rId39"/>
    <p:sldId id="1181" r:id="rId40"/>
    <p:sldId id="1182" r:id="rId41"/>
    <p:sldId id="1183" r:id="rId42"/>
    <p:sldId id="1184" r:id="rId43"/>
    <p:sldId id="1185" r:id="rId44"/>
    <p:sldId id="1186" r:id="rId45"/>
    <p:sldId id="1140" r:id="rId46"/>
    <p:sldId id="790" r:id="rId47"/>
    <p:sldId id="1213" r:id="rId48"/>
    <p:sldId id="1125" r:id="rId49"/>
    <p:sldId id="787" r:id="rId50"/>
    <p:sldId id="788" r:id="rId51"/>
    <p:sldId id="789" r:id="rId52"/>
    <p:sldId id="786" r:id="rId53"/>
    <p:sldId id="1158" r:id="rId54"/>
    <p:sldId id="1159" r:id="rId55"/>
    <p:sldId id="1160" r:id="rId56"/>
    <p:sldId id="1161" r:id="rId57"/>
    <p:sldId id="1162" r:id="rId58"/>
    <p:sldId id="1163" r:id="rId59"/>
    <p:sldId id="809" r:id="rId60"/>
    <p:sldId id="810" r:id="rId61"/>
    <p:sldId id="811" r:id="rId62"/>
    <p:sldId id="1164" r:id="rId63"/>
    <p:sldId id="1081" r:id="rId64"/>
    <p:sldId id="1215" r:id="rId65"/>
    <p:sldId id="1214" r:id="rId66"/>
    <p:sldId id="1216" r:id="rId67"/>
    <p:sldId id="792" r:id="rId68"/>
    <p:sldId id="1217" r:id="rId69"/>
    <p:sldId id="793" r:id="rId70"/>
    <p:sldId id="1218" r:id="rId71"/>
    <p:sldId id="795" r:id="rId72"/>
    <p:sldId id="1219" r:id="rId73"/>
    <p:sldId id="1123" r:id="rId74"/>
    <p:sldId id="1106" r:id="rId75"/>
    <p:sldId id="1207" r:id="rId76"/>
    <p:sldId id="1208" r:id="rId77"/>
    <p:sldId id="1211" r:id="rId78"/>
    <p:sldId id="1212" r:id="rId79"/>
    <p:sldId id="1083" r:id="rId80"/>
    <p:sldId id="1165" r:id="rId81"/>
    <p:sldId id="1166" r:id="rId82"/>
    <p:sldId id="1167" r:id="rId83"/>
    <p:sldId id="1168" r:id="rId84"/>
    <p:sldId id="1169" r:id="rId85"/>
    <p:sldId id="1170" r:id="rId86"/>
    <p:sldId id="1128" r:id="rId87"/>
    <p:sldId id="1195" r:id="rId88"/>
    <p:sldId id="1196" r:id="rId89"/>
    <p:sldId id="1197" r:id="rId90"/>
    <p:sldId id="1198" r:id="rId91"/>
    <p:sldId id="1199" r:id="rId92"/>
    <p:sldId id="1200" r:id="rId93"/>
    <p:sldId id="1201" r:id="rId94"/>
    <p:sldId id="1202" r:id="rId95"/>
    <p:sldId id="1203" r:id="rId96"/>
    <p:sldId id="1204" r:id="rId97"/>
    <p:sldId id="1205" r:id="rId98"/>
    <p:sldId id="1206" r:id="rId99"/>
    <p:sldId id="1004" r:id="rId100"/>
    <p:sldId id="1005" r:id="rId101"/>
    <p:sldId id="1006" r:id="rId102"/>
    <p:sldId id="1007" r:id="rId103"/>
    <p:sldId id="1220" r:id="rId104"/>
    <p:sldId id="1221" r:id="rId105"/>
    <p:sldId id="1222" r:id="rId106"/>
    <p:sldId id="1223" r:id="rId107"/>
    <p:sldId id="1224" r:id="rId108"/>
    <p:sldId id="1225" r:id="rId109"/>
    <p:sldId id="782" r:id="rId110"/>
    <p:sldId id="783" r:id="rId111"/>
    <p:sldId id="784" r:id="rId112"/>
    <p:sldId id="785" r:id="rId113"/>
  </p:sldIdLst>
  <p:sldSz cx="12192000" cy="6858000"/>
  <p:notesSz cx="6858000" cy="9144000"/>
  <p:custDataLst>
    <p:tags r:id="rId1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9301" autoAdjust="0"/>
  </p:normalViewPr>
  <p:slideViewPr>
    <p:cSldViewPr snapToGrid="0">
      <p:cViewPr varScale="1">
        <p:scale>
          <a:sx n="111" d="100"/>
          <a:sy n="111" d="100"/>
        </p:scale>
        <p:origin x="312"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viewProps" Target="view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January 2019 Rating</a:t>
            </a:r>
            <a:r>
              <a:rPr lang="en-US" baseline="0" dirty="0"/>
              <a:t> Consistency</a:t>
            </a:r>
          </a:p>
          <a:p>
            <a:pPr>
              <a:defRPr/>
            </a:pPr>
            <a:r>
              <a:rPr lang="en-US" baseline="0" dirty="0"/>
              <a:t>Topic: Initiating Deferrals Part II</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612-4B50-8210-950C82F069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612-4B50-8210-950C82F069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612-4B50-8210-950C82F069C5}"/>
              </c:ext>
            </c:extLst>
          </c:dPt>
          <c:dLbls>
            <c:dLbl>
              <c:idx val="0"/>
              <c:layout>
                <c:manualLayout>
                  <c:x val="-0.1045669818490246"/>
                  <c:y val="-0.20874505200366419"/>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3286830566982772E-2"/>
                      <c:h val="7.9084493148109322E-2"/>
                    </c:manualLayout>
                  </c15:layout>
                </c:ext>
                <c:ext xmlns:c16="http://schemas.microsoft.com/office/drawing/2014/chart" uri="{C3380CC4-5D6E-409C-BE32-E72D297353CC}">
                  <c16:uniqueId val="{00000001-D612-4B50-8210-950C82F069C5}"/>
                </c:ext>
              </c:extLst>
            </c:dLbl>
            <c:dLbl>
              <c:idx val="1"/>
              <c:layout>
                <c:manualLayout>
                  <c:x val="0.12183599862867318"/>
                  <c:y val="3.1161848583840843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dirty="0"/>
                      <a:t>15.17%</a:t>
                    </a:r>
                  </a:p>
                </c:rich>
              </c:tx>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965432525864811E-2"/>
                      <c:h val="6.8611473440483864E-2"/>
                    </c:manualLayout>
                  </c15:layout>
                </c:ext>
                <c:ext xmlns:c16="http://schemas.microsoft.com/office/drawing/2014/chart" uri="{C3380CC4-5D6E-409C-BE32-E72D297353CC}">
                  <c16:uniqueId val="{00000003-D612-4B50-8210-950C82F069C5}"/>
                </c:ext>
              </c:extLst>
            </c:dLbl>
            <c:dLbl>
              <c:idx val="2"/>
              <c:layout>
                <c:manualLayout>
                  <c:x val="9.4619049170930461E-2"/>
                  <c:y val="0.1713454057563262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dirty="0"/>
                      <a:t>15.98%</a:t>
                    </a:r>
                  </a:p>
                </c:rich>
              </c:tx>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7.9041834105872538E-2"/>
                      <c:h val="6.5993218513577506E-2"/>
                    </c:manualLayout>
                  </c15:layout>
                </c:ext>
                <c:ext xmlns:c16="http://schemas.microsoft.com/office/drawing/2014/chart" uri="{C3380CC4-5D6E-409C-BE32-E72D297353CC}">
                  <c16:uniqueId val="{00000005-D612-4B50-8210-950C82F069C5}"/>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'Jan19'!$A$26:$A$28</c:f>
              <c:strCache>
                <c:ptCount val="3"/>
                <c:pt idx="0">
                  <c:v>Passed Pretest</c:v>
                </c:pt>
                <c:pt idx="1">
                  <c:v>Past Posttest (First Attempt)</c:v>
                </c:pt>
                <c:pt idx="2">
                  <c:v>Passed Posttest (Retake)</c:v>
                </c:pt>
              </c:strCache>
            </c:strRef>
          </c:cat>
          <c:val>
            <c:numRef>
              <c:f>'Jan19'!$B$26:$B$28</c:f>
              <c:numCache>
                <c:formatCode>General</c:formatCode>
                <c:ptCount val="3"/>
                <c:pt idx="0">
                  <c:v>2028</c:v>
                </c:pt>
                <c:pt idx="1">
                  <c:v>447</c:v>
                </c:pt>
                <c:pt idx="2">
                  <c:v>471</c:v>
                </c:pt>
              </c:numCache>
            </c:numRef>
          </c:val>
          <c:extLst>
            <c:ext xmlns:c16="http://schemas.microsoft.com/office/drawing/2014/chart" uri="{C3380CC4-5D6E-409C-BE32-E72D297353CC}">
              <c16:uniqueId val="{00000006-D612-4B50-8210-950C82F069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0573366992478503"/>
          <c:y val="0.29339566841677417"/>
          <c:w val="0.28464176020550619"/>
          <c:h val="0.2990626487420597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04/10/2019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87844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5149" y="0"/>
            <a:ext cx="8976852"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4671521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83083424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642876941"/>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9896" y="0"/>
            <a:ext cx="8962103"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4661063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932635699"/>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778539242"/>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62595511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182866130"/>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119399346"/>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375673980"/>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extLst>
      <p:ext uri="{BB962C8B-B14F-4D97-AF65-F5344CB8AC3E}">
        <p14:creationId xmlns:p14="http://schemas.microsoft.com/office/powerpoint/2010/main" val="19582371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jackbrummet.blogspot.com/2012_01_01_archive.html" TargetMode="Externa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355136414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AFC6-9F82-48AE-9C46-3220B5B841C9}"/>
              </a:ext>
            </a:extLst>
          </p:cNvPr>
          <p:cNvSpPr>
            <a:spLocks noGrp="1"/>
          </p:cNvSpPr>
          <p:nvPr>
            <p:ph type="title"/>
          </p:nvPr>
        </p:nvSpPr>
        <p:spPr/>
        <p:txBody>
          <a:bodyPr/>
          <a:lstStyle/>
          <a:p>
            <a:r>
              <a:rPr lang="en-US" dirty="0"/>
              <a:t>Quiz Answer # 2 </a:t>
            </a:r>
          </a:p>
        </p:txBody>
      </p:sp>
      <p:sp>
        <p:nvSpPr>
          <p:cNvPr id="3" name="Content Placeholder 2">
            <a:extLst>
              <a:ext uri="{FF2B5EF4-FFF2-40B4-BE49-F238E27FC236}">
                <a16:creationId xmlns:a16="http://schemas.microsoft.com/office/drawing/2014/main" id="{701D4781-475B-4B14-9945-23908CC839DE}"/>
              </a:ext>
            </a:extLst>
          </p:cNvPr>
          <p:cNvSpPr>
            <a:spLocks noGrp="1"/>
          </p:cNvSpPr>
          <p:nvPr>
            <p:ph idx="1"/>
          </p:nvPr>
        </p:nvSpPr>
        <p:spPr>
          <a:xfrm>
            <a:off x="847165" y="1589518"/>
            <a:ext cx="11238444" cy="4691641"/>
          </a:xfrm>
        </p:spPr>
        <p:txBody>
          <a:bodyPr/>
          <a:lstStyle/>
          <a:p>
            <a:pPr>
              <a:buFont typeface="Wingdings" panose="05000000000000000000" pitchFamily="2" charset="2"/>
              <a:buChar char="þ"/>
            </a:pPr>
            <a:r>
              <a:rPr lang="en-US" dirty="0"/>
              <a:t>  Yes</a:t>
            </a:r>
          </a:p>
          <a:p>
            <a:pPr marL="0" indent="0">
              <a:buNone/>
            </a:pPr>
            <a:endParaRPr lang="en-US" sz="2000" dirty="0"/>
          </a:p>
          <a:p>
            <a:pPr lvl="1"/>
            <a:r>
              <a:rPr lang="en-US" dirty="0"/>
              <a:t>Make a partial rating decision when one or more issues require additional development before they can be decided, but the </a:t>
            </a:r>
            <a:r>
              <a:rPr lang="en-US" i="1" dirty="0"/>
              <a:t>record otherwise contains sufficient evidence </a:t>
            </a:r>
            <a:r>
              <a:rPr lang="en-US" dirty="0"/>
              <a:t>to grant any claim at issue, including SC @ 0%.</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III.iv.6.A.1.b</a:t>
            </a:r>
            <a:endParaRPr lang="en-US" dirty="0"/>
          </a:p>
          <a:p>
            <a:pPr>
              <a:buFont typeface="Wingdings" panose="05000000000000000000" pitchFamily="2" charset="2"/>
              <a:buChar char=""/>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FF4B6AC3-9032-4322-9E59-BC3958CC2BC1}"/>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788909630"/>
      </p:ext>
    </p:extLst>
  </p:cSld>
  <p:clrMapOvr>
    <a:masterClrMapping/>
  </p:clrMapOvr>
  <p:transition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2</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Yes</a:t>
            </a:r>
          </a:p>
          <a:p>
            <a:pPr marL="0" indent="0">
              <a:buNone/>
            </a:pPr>
            <a:endParaRPr lang="en-US" sz="2000" dirty="0"/>
          </a:p>
          <a:p>
            <a:pPr lvl="1"/>
            <a:r>
              <a:rPr lang="en-US" dirty="0"/>
              <a:t>Although the examiner used a generic statement, the examiner also discussed specific facts of the case by noting a review of VAMC records by date.  Even though part of the rationale is based on an aversion to opining on matters beyond direct observation, the examiner discussed the procurable VAMC evidence and the Veteran’s testimony; in other words, the examiner personalized to the Veteran’s specific case facts.</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a:t>
            </a:r>
            <a:r>
              <a:rPr lang="pt-BR" sz="2400" dirty="0">
                <a:solidFill>
                  <a:srgbClr val="FF0000"/>
                </a:solidFill>
              </a:rPr>
              <a:t>III.iv.3.D.2.r</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100</a:t>
            </a:fld>
            <a:endParaRPr lang="en-US" dirty="0"/>
          </a:p>
        </p:txBody>
      </p:sp>
    </p:spTree>
    <p:extLst>
      <p:ext uri="{BB962C8B-B14F-4D97-AF65-F5344CB8AC3E}">
        <p14:creationId xmlns:p14="http://schemas.microsoft.com/office/powerpoint/2010/main" val="2131129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3 – Use Mouse to Select Answer</a:t>
            </a:r>
          </a:p>
        </p:txBody>
      </p:sp>
      <p:sp>
        <p:nvSpPr>
          <p:cNvPr id="3" name="Content Placeholder 2"/>
          <p:cNvSpPr>
            <a:spLocks noGrp="1"/>
          </p:cNvSpPr>
          <p:nvPr>
            <p:ph idx="1"/>
          </p:nvPr>
        </p:nvSpPr>
        <p:spPr>
          <a:xfrm>
            <a:off x="847165" y="1589518"/>
            <a:ext cx="11212563" cy="4691641"/>
          </a:xfrm>
        </p:spPr>
        <p:txBody>
          <a:bodyPr/>
          <a:lstStyle/>
          <a:p>
            <a:r>
              <a:rPr lang="en-US" dirty="0"/>
              <a:t>Veteran, age 52, is SC for PTSD @ 70% for 8 years and HEARING LOSS @ 10% for 9 years with an overall, combined evaluation of 70%.  Claim for increase for hearing loss received, and current VAE shows 0% is warranted.  You are adjudicating the claim today.</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Should you schedule a future Audio examination to monitor for anticipated improvement in hearing loss?</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101</a:t>
            </a:fld>
            <a:endParaRPr lang="en-US" dirty="0"/>
          </a:p>
        </p:txBody>
      </p:sp>
    </p:spTree>
    <p:extLst>
      <p:ext uri="{BB962C8B-B14F-4D97-AF65-F5344CB8AC3E}">
        <p14:creationId xmlns:p14="http://schemas.microsoft.com/office/powerpoint/2010/main" val="4143279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3</a:t>
            </a:r>
          </a:p>
        </p:txBody>
      </p:sp>
      <p:sp>
        <p:nvSpPr>
          <p:cNvPr id="3" name="Content Placeholder 2"/>
          <p:cNvSpPr>
            <a:spLocks noGrp="1"/>
          </p:cNvSpPr>
          <p:nvPr>
            <p:ph idx="1"/>
          </p:nvPr>
        </p:nvSpPr>
        <p:spPr>
          <a:xfrm>
            <a:off x="847164" y="1589518"/>
            <a:ext cx="10996904"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Do not establish a future examination control in cases when the evaluation is 10% or less, or when the combined evaluation would not change even if the reexamination resulted in a reduced evaluation for one or more disabilities.  In addition, the Veteran will have reached age 55 by the time the reexamination is conducted.</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III.iv.3.B.2.d</a:t>
            </a:r>
            <a:r>
              <a:rPr lang="en-US" sz="2400" dirty="0">
                <a:solidFill>
                  <a:srgbClr val="FF0000"/>
                </a:solidFill>
              </a:rPr>
              <a:t> &amp; e</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102</a:t>
            </a:fld>
            <a:endParaRPr lang="en-US" dirty="0"/>
          </a:p>
        </p:txBody>
      </p:sp>
    </p:spTree>
    <p:extLst>
      <p:ext uri="{BB962C8B-B14F-4D97-AF65-F5344CB8AC3E}">
        <p14:creationId xmlns:p14="http://schemas.microsoft.com/office/powerpoint/2010/main" val="1444972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4 – Use Mouse to Select Answer</a:t>
            </a:r>
          </a:p>
        </p:txBody>
      </p:sp>
      <p:sp>
        <p:nvSpPr>
          <p:cNvPr id="3" name="Content Placeholder 2"/>
          <p:cNvSpPr>
            <a:spLocks noGrp="1"/>
          </p:cNvSpPr>
          <p:nvPr>
            <p:ph idx="1"/>
          </p:nvPr>
        </p:nvSpPr>
        <p:spPr>
          <a:xfrm>
            <a:off x="847165" y="1589518"/>
            <a:ext cx="11212563" cy="4766832"/>
          </a:xfrm>
        </p:spPr>
        <p:txBody>
          <a:bodyPr/>
          <a:lstStyle/>
          <a:p>
            <a:r>
              <a:rPr lang="en-US" dirty="0"/>
              <a:t>Shirley Mae, a female GW Veteran, has submitted a claim for service connection for DIABETES MELLITUS.  STRs show normal upon entrance into service, and a diagnosis of DM during active duty.  Shirley submits evidence showing a current diagnosis along with a statement of suffering with DM from service until now.</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When requesting a Diabetes Mellitus DBQ for female Veterans, do you need to add any language to address the presence of Female Sexual Arousal Disorder (FSAD)?</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103</a:t>
            </a:fld>
            <a:endParaRPr lang="en-US" dirty="0"/>
          </a:p>
        </p:txBody>
      </p:sp>
    </p:spTree>
    <p:extLst>
      <p:ext uri="{BB962C8B-B14F-4D97-AF65-F5344CB8AC3E}">
        <p14:creationId xmlns:p14="http://schemas.microsoft.com/office/powerpoint/2010/main" val="13620079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4</a:t>
            </a:r>
          </a:p>
        </p:txBody>
      </p:sp>
      <p:sp>
        <p:nvSpPr>
          <p:cNvPr id="3" name="Content Placeholder 2"/>
          <p:cNvSpPr>
            <a:spLocks noGrp="1"/>
          </p:cNvSpPr>
          <p:nvPr>
            <p:ph idx="1"/>
          </p:nvPr>
        </p:nvSpPr>
        <p:spPr>
          <a:xfrm>
            <a:off x="847164" y="1589518"/>
            <a:ext cx="10996904" cy="4779009"/>
          </a:xfrm>
        </p:spPr>
        <p:txBody>
          <a:bodyPr/>
          <a:lstStyle/>
          <a:p>
            <a:pPr>
              <a:buFont typeface="Wingdings" panose="05000000000000000000" pitchFamily="2" charset="2"/>
              <a:buChar char="þ"/>
            </a:pPr>
            <a:r>
              <a:rPr lang="en-US" dirty="0"/>
              <a:t> Yes</a:t>
            </a:r>
          </a:p>
          <a:p>
            <a:pPr marL="0" indent="0">
              <a:buNone/>
            </a:pPr>
            <a:endParaRPr lang="en-US" sz="2000" dirty="0"/>
          </a:p>
          <a:p>
            <a:pPr lvl="1"/>
            <a:r>
              <a:rPr lang="en-US" dirty="0"/>
              <a:t>Since some DBQs have not yet been updated, when requesting a Diabetes Mellitus DBQ, you need to add the following language:  </a:t>
            </a:r>
            <a:r>
              <a:rPr lang="en-US" i="1" dirty="0"/>
              <a:t>“Does the Veteran have female sexual arousal disorder (FSAD) that is at least as likely as not attributable to diabetes mellitus?  If yes, please complete the Gynecological Conditions DBQ.”</a:t>
            </a:r>
          </a:p>
          <a:p>
            <a:pPr marL="457200" lvl="1" indent="0">
              <a:buNone/>
            </a:pPr>
            <a:endParaRPr lang="en-US" sz="800" dirty="0"/>
          </a:p>
          <a:p>
            <a:pPr lvl="2"/>
            <a:r>
              <a:rPr lang="en-US" dirty="0"/>
              <a:t>This guidance currently applies to Diabetes Mellitus, Parkinson’s Disease, ALS, Central Nervous System and Neuromuscular Diseases, and MS DBQs</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III.iv.4.J.1.b</a:t>
            </a:r>
          </a:p>
        </p:txBody>
      </p:sp>
      <p:sp>
        <p:nvSpPr>
          <p:cNvPr id="4" name="Slide Number Placeholder 3"/>
          <p:cNvSpPr>
            <a:spLocks noGrp="1"/>
          </p:cNvSpPr>
          <p:nvPr>
            <p:ph type="sldNum" sz="quarter" idx="10"/>
          </p:nvPr>
        </p:nvSpPr>
        <p:spPr/>
        <p:txBody>
          <a:bodyPr/>
          <a:lstStyle/>
          <a:p>
            <a:fld id="{7C414AED-89CE-4A48-8B2B-1B3A5C68EA2A}" type="slidenum">
              <a:rPr lang="en-US" smtClean="0"/>
              <a:t>104</a:t>
            </a:fld>
            <a:endParaRPr lang="en-US" dirty="0"/>
          </a:p>
        </p:txBody>
      </p:sp>
    </p:spTree>
    <p:extLst>
      <p:ext uri="{BB962C8B-B14F-4D97-AF65-F5344CB8AC3E}">
        <p14:creationId xmlns:p14="http://schemas.microsoft.com/office/powerpoint/2010/main" val="999481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105</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April 12th</a:t>
            </a:r>
          </a:p>
          <a:p>
            <a:pPr lvl="2"/>
            <a:r>
              <a:rPr lang="en-US" dirty="0">
                <a:solidFill>
                  <a:srgbClr val="FF0000"/>
                </a:solidFill>
              </a:rPr>
              <a:t>Questions submitted after COB Friday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106</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107</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108</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conducted on May 15, 2019</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#3 – Use Mouse to Select Answer</a:t>
            </a:r>
          </a:p>
        </p:txBody>
      </p:sp>
      <p:sp>
        <p:nvSpPr>
          <p:cNvPr id="3" name="Content Placeholder 2"/>
          <p:cNvSpPr>
            <a:spLocks noGrp="1"/>
          </p:cNvSpPr>
          <p:nvPr>
            <p:ph idx="1"/>
          </p:nvPr>
        </p:nvSpPr>
        <p:spPr>
          <a:xfrm>
            <a:off x="847165" y="1589518"/>
            <a:ext cx="11178058" cy="4691641"/>
          </a:xfrm>
        </p:spPr>
        <p:txBody>
          <a:bodyPr/>
          <a:lstStyle/>
          <a:p>
            <a:r>
              <a:rPr lang="en-US" dirty="0"/>
              <a:t>You are a VSR promulgating a rating decision today.  The claim was received by VA on February 9, 2019.  Your review of the VBMS eFolder shows the Veteran mailed the claim by herself to VA using an old VA Form 21-526 (version dated November 2014).</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What action should you take?</a:t>
            </a:r>
          </a:p>
          <a:p>
            <a:pPr marL="0" indent="0">
              <a:buNone/>
            </a:pPr>
            <a:endParaRPr lang="en-US" sz="1000" dirty="0"/>
          </a:p>
          <a:p>
            <a:pPr lvl="1">
              <a:buFont typeface="Wingdings" panose="05000000000000000000" pitchFamily="2" charset="2"/>
              <a:buChar char="q"/>
            </a:pPr>
            <a:r>
              <a:rPr lang="en-US" dirty="0"/>
              <a:t>Generate a deferral because that VA Form 21-526 is discontinued</a:t>
            </a:r>
          </a:p>
          <a:p>
            <a:pPr lvl="1">
              <a:buFont typeface="Wingdings" panose="05000000000000000000" pitchFamily="2" charset="2"/>
              <a:buChar char="q"/>
            </a:pPr>
            <a:endParaRPr lang="en-US" sz="1000" dirty="0"/>
          </a:p>
          <a:p>
            <a:pPr lvl="1">
              <a:buFont typeface="Wingdings" panose="05000000000000000000" pitchFamily="2" charset="2"/>
              <a:buChar char="q"/>
            </a:pPr>
            <a:r>
              <a:rPr lang="en-US" dirty="0"/>
              <a:t>Promulgate the rating decision and generate an award</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400105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 3</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Promulgate the rating decision and generate an award</a:t>
            </a:r>
          </a:p>
          <a:p>
            <a:pPr marL="0" indent="0">
              <a:buNone/>
            </a:pPr>
            <a:endParaRPr lang="en-US" sz="2000" dirty="0"/>
          </a:p>
          <a:p>
            <a:pPr lvl="1"/>
            <a:r>
              <a:rPr lang="en-US" dirty="0"/>
              <a:t>VA Form 21-526 (version dated November 2014) and VA Form 21-526b (version dated June 2014) were discontinued on February 19, 2019.  Any usage of these two forms in unacceptable on or after February 19, 2019</a:t>
            </a:r>
            <a:r>
              <a:rPr lang="en-US" b="1" dirty="0">
                <a:solidFill>
                  <a:srgbClr val="FF0000"/>
                </a:solidFill>
                <a:effectLst>
                  <a:outerShdw blurRad="38100" dist="38100" dir="2700000" algn="tl">
                    <a:srgbClr val="000000">
                      <a:alpha val="43137"/>
                    </a:srgbClr>
                  </a:outerShdw>
                </a:effectLst>
              </a:rPr>
              <a:t>*</a:t>
            </a:r>
            <a:r>
              <a:rPr lang="en-US" dirty="0"/>
              <a:t>.  Since the 21-526 was mailed and received by VA on February 9, 2019, in this example, use of the form is acceptable.</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III.ii.2.B.1.d</a:t>
            </a:r>
          </a:p>
          <a:p>
            <a:pPr marL="914400" lvl="2" indent="0">
              <a:buNone/>
            </a:pPr>
            <a:endParaRPr lang="en-US" sz="800" dirty="0">
              <a:solidFill>
                <a:srgbClr val="FF0000"/>
              </a:solidFill>
            </a:endParaRPr>
          </a:p>
          <a:p>
            <a:pPr lvl="2">
              <a:buFont typeface="Wingdings" panose="05000000000000000000" pitchFamily="2" charset="2"/>
              <a:buChar char="v"/>
            </a:pPr>
            <a:r>
              <a:rPr lang="en-US" sz="2400" dirty="0">
                <a:solidFill>
                  <a:srgbClr val="FF0000"/>
                </a:solidFill>
              </a:rPr>
              <a:t>M21-1 </a:t>
            </a:r>
            <a:r>
              <a:rPr lang="pl-PL" sz="2400" dirty="0">
                <a:solidFill>
                  <a:srgbClr val="FF0000"/>
                </a:solidFill>
              </a:rPr>
              <a:t>III.ii.1.C.8.a</a:t>
            </a:r>
            <a:r>
              <a:rPr lang="en-US" sz="2400" dirty="0">
                <a:solidFill>
                  <a:srgbClr val="FF0000"/>
                </a:solidFill>
              </a:rPr>
              <a:t> – </a:t>
            </a:r>
            <a:r>
              <a:rPr lang="en-US" sz="2400" i="1" dirty="0">
                <a:solidFill>
                  <a:srgbClr val="FF0000"/>
                </a:solidFill>
              </a:rPr>
              <a:t>Exceptions on Accepting Outdated Versions </a:t>
            </a:r>
            <a:r>
              <a:rPr lang="en-US" sz="2400" dirty="0">
                <a:solidFill>
                  <a:srgbClr val="FF0000"/>
                </a:solidFill>
              </a:rPr>
              <a:t>(</a:t>
            </a:r>
            <a:r>
              <a:rPr lang="en-US" sz="2400" b="1" dirty="0">
                <a:solidFill>
                  <a:srgbClr val="FF0000"/>
                </a:solidFill>
                <a:effectLst>
                  <a:outerShdw blurRad="38100" dist="38100" dir="2700000" algn="tl">
                    <a:srgbClr val="000000">
                      <a:alpha val="43137"/>
                    </a:srgbClr>
                  </a:outerShdw>
                </a:effectLst>
              </a:rPr>
              <a:t>*</a:t>
            </a:r>
            <a:r>
              <a:rPr lang="en-US" sz="2400" dirty="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589817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Purple Heart Priority Initiative</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Aaron Cantrell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Training 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Denver Instruction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Training</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491167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0852-2F59-4C65-B8A2-6F438E698126}"/>
              </a:ext>
            </a:extLst>
          </p:cNvPr>
          <p:cNvSpPr>
            <a:spLocks noGrp="1"/>
          </p:cNvSpPr>
          <p:nvPr>
            <p:ph type="title"/>
          </p:nvPr>
        </p:nvSpPr>
        <p:spPr/>
        <p:txBody>
          <a:bodyPr/>
          <a:lstStyle/>
          <a:p>
            <a:r>
              <a:rPr lang="en-US" dirty="0"/>
              <a:t>Prioritizing Purple Heart Medal Recipients</a:t>
            </a:r>
          </a:p>
        </p:txBody>
      </p:sp>
      <p:sp>
        <p:nvSpPr>
          <p:cNvPr id="3" name="Content Placeholder 2">
            <a:extLst>
              <a:ext uri="{FF2B5EF4-FFF2-40B4-BE49-F238E27FC236}">
                <a16:creationId xmlns:a16="http://schemas.microsoft.com/office/drawing/2014/main" id="{21E82CAC-2018-402E-B0D4-B1C3FA2EBBBA}"/>
              </a:ext>
            </a:extLst>
          </p:cNvPr>
          <p:cNvSpPr>
            <a:spLocks noGrp="1"/>
          </p:cNvSpPr>
          <p:nvPr>
            <p:ph idx="1"/>
          </p:nvPr>
        </p:nvSpPr>
        <p:spPr/>
        <p:txBody>
          <a:bodyPr/>
          <a:lstStyle/>
          <a:p>
            <a:r>
              <a:rPr lang="en-US" dirty="0"/>
              <a:t>On February 26, 2019, Secretary Robert Wilkie announced that VA would start prioritizing claims for Veterans with a Purple Heart</a:t>
            </a:r>
          </a:p>
          <a:p>
            <a:pPr lvl="1"/>
            <a:r>
              <a:rPr lang="en-US" dirty="0"/>
              <a:t>This prioritization started on April 1, 2019</a:t>
            </a:r>
          </a:p>
          <a:p>
            <a:pPr marL="457200" lvl="1" indent="0">
              <a:buNone/>
            </a:pPr>
            <a:endParaRPr lang="en-US" sz="1600" dirty="0"/>
          </a:p>
          <a:p>
            <a:r>
              <a:rPr lang="en-US" dirty="0"/>
              <a:t>Manual Updated</a:t>
            </a:r>
          </a:p>
          <a:p>
            <a:pPr lvl="1"/>
            <a:r>
              <a:rPr lang="en-US" dirty="0"/>
              <a:t>M21-1 III.ii.1.D.1.a</a:t>
            </a:r>
          </a:p>
          <a:p>
            <a:pPr lvl="1"/>
            <a:r>
              <a:rPr lang="en-US" dirty="0"/>
              <a:t>M21-1 III.ii.1.D.7</a:t>
            </a:r>
          </a:p>
          <a:p>
            <a:pPr lvl="1"/>
            <a:r>
              <a:rPr lang="en-US" dirty="0"/>
              <a:t>M21-1 III.iii.2.I.1.b</a:t>
            </a:r>
          </a:p>
          <a:p>
            <a:pPr marL="457200" lvl="1" indent="0">
              <a:buNone/>
            </a:pPr>
            <a:endParaRPr lang="en-US" sz="1600" dirty="0"/>
          </a:p>
          <a:p>
            <a:r>
              <a:rPr lang="en-US" dirty="0"/>
              <a:t>Updated and mandatory training due April 30, 2019</a:t>
            </a:r>
          </a:p>
          <a:p>
            <a:pPr lvl="1"/>
            <a:r>
              <a:rPr lang="en-US" dirty="0"/>
              <a:t>TMS # 4500942</a:t>
            </a:r>
          </a:p>
        </p:txBody>
      </p:sp>
      <p:sp>
        <p:nvSpPr>
          <p:cNvPr id="4" name="Slide Number Placeholder 3">
            <a:extLst>
              <a:ext uri="{FF2B5EF4-FFF2-40B4-BE49-F238E27FC236}">
                <a16:creationId xmlns:a16="http://schemas.microsoft.com/office/drawing/2014/main" id="{2F2957C5-BDEB-417F-8998-1C2E09C5E811}"/>
              </a:ext>
            </a:extLst>
          </p:cNvPr>
          <p:cNvSpPr>
            <a:spLocks noGrp="1"/>
          </p:cNvSpPr>
          <p:nvPr>
            <p:ph type="sldNum" sz="quarter" idx="10"/>
          </p:nvPr>
        </p:nvSpPr>
        <p:spPr/>
        <p:txBody>
          <a:bodyPr/>
          <a:lstStyle/>
          <a:p>
            <a:fld id="{7C414AED-89CE-4A48-8B2B-1B3A5C68EA2A}" type="slidenum">
              <a:rPr lang="en-US" smtClean="0"/>
              <a:t>14</a:t>
            </a:fld>
            <a:endParaRPr lang="en-US" dirty="0"/>
          </a:p>
        </p:txBody>
      </p:sp>
      <p:pic>
        <p:nvPicPr>
          <p:cNvPr id="5" name="Picture 4">
            <a:extLst>
              <a:ext uri="{FF2B5EF4-FFF2-40B4-BE49-F238E27FC236}">
                <a16:creationId xmlns:a16="http://schemas.microsoft.com/office/drawing/2014/main" id="{0FE78423-552C-4EE2-B189-08B71B356078}"/>
              </a:ext>
            </a:extLst>
          </p:cNvPr>
          <p:cNvPicPr>
            <a:picLocks noChangeAspect="1"/>
          </p:cNvPicPr>
          <p:nvPr/>
        </p:nvPicPr>
        <p:blipFill>
          <a:blip r:embed="rId2"/>
          <a:stretch>
            <a:fillRect/>
          </a:stretch>
        </p:blipFill>
        <p:spPr>
          <a:xfrm>
            <a:off x="8631427" y="2794958"/>
            <a:ext cx="1302519" cy="2245294"/>
          </a:xfrm>
          <a:prstGeom prst="rect">
            <a:avLst/>
          </a:prstGeom>
        </p:spPr>
      </p:pic>
    </p:spTree>
    <p:extLst>
      <p:ext uri="{BB962C8B-B14F-4D97-AF65-F5344CB8AC3E}">
        <p14:creationId xmlns:p14="http://schemas.microsoft.com/office/powerpoint/2010/main" val="158004948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533B-7101-442E-B252-5B8D2BA0E444}"/>
              </a:ext>
            </a:extLst>
          </p:cNvPr>
          <p:cNvSpPr>
            <a:spLocks noGrp="1"/>
          </p:cNvSpPr>
          <p:nvPr>
            <p:ph type="title"/>
          </p:nvPr>
        </p:nvSpPr>
        <p:spPr/>
        <p:txBody>
          <a:bodyPr/>
          <a:lstStyle/>
          <a:p>
            <a:r>
              <a:rPr lang="en-US" dirty="0"/>
              <a:t>Purple Heart Medal</a:t>
            </a:r>
          </a:p>
        </p:txBody>
      </p:sp>
      <p:sp>
        <p:nvSpPr>
          <p:cNvPr id="3" name="Content Placeholder 2">
            <a:extLst>
              <a:ext uri="{FF2B5EF4-FFF2-40B4-BE49-F238E27FC236}">
                <a16:creationId xmlns:a16="http://schemas.microsoft.com/office/drawing/2014/main" id="{E6EE1A51-5BAA-4139-9067-9FB943303FF1}"/>
              </a:ext>
            </a:extLst>
          </p:cNvPr>
          <p:cNvSpPr>
            <a:spLocks noGrp="1"/>
          </p:cNvSpPr>
          <p:nvPr>
            <p:ph idx="1"/>
          </p:nvPr>
        </p:nvSpPr>
        <p:spPr/>
        <p:txBody>
          <a:bodyPr/>
          <a:lstStyle/>
          <a:p>
            <a:r>
              <a:rPr lang="en-US" dirty="0"/>
              <a:t>The Purple Heart is awarded to members of the Armed Forces of the United States who have been wounded, killed, or died of wounds received during combat or combat-related service</a:t>
            </a:r>
          </a:p>
          <a:p>
            <a:pPr marL="0" indent="0">
              <a:buNone/>
            </a:pPr>
            <a:endParaRPr lang="en-US" sz="1600" dirty="0"/>
          </a:p>
          <a:p>
            <a:r>
              <a:rPr lang="en-US" dirty="0"/>
              <a:t>The Purple Heart is awarded in the name of the President of the United States</a:t>
            </a:r>
          </a:p>
          <a:p>
            <a:pPr marL="0" indent="0">
              <a:buNone/>
            </a:pPr>
            <a:endParaRPr lang="en-US" sz="1600" dirty="0"/>
          </a:p>
          <a:p>
            <a:r>
              <a:rPr lang="en-US" dirty="0"/>
              <a:t>If receipt of the Purple Heart is documented, add the </a:t>
            </a:r>
            <a:r>
              <a:rPr lang="en-US" i="1" dirty="0"/>
              <a:t>Purple Heart </a:t>
            </a:r>
            <a:r>
              <a:rPr lang="en-US" dirty="0"/>
              <a:t>corporate record flash in SHARE</a:t>
            </a:r>
          </a:p>
        </p:txBody>
      </p:sp>
      <p:sp>
        <p:nvSpPr>
          <p:cNvPr id="4" name="Slide Number Placeholder 3">
            <a:extLst>
              <a:ext uri="{FF2B5EF4-FFF2-40B4-BE49-F238E27FC236}">
                <a16:creationId xmlns:a16="http://schemas.microsoft.com/office/drawing/2014/main" id="{C3FEAB55-1543-4FED-836F-D81FFA0B71CC}"/>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214240312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6AEA-340F-4D78-9F0A-25CE9D02A265}"/>
              </a:ext>
            </a:extLst>
          </p:cNvPr>
          <p:cNvSpPr>
            <a:spLocks noGrp="1"/>
          </p:cNvSpPr>
          <p:nvPr>
            <p:ph type="title"/>
          </p:nvPr>
        </p:nvSpPr>
        <p:spPr/>
        <p:txBody>
          <a:bodyPr/>
          <a:lstStyle/>
          <a:p>
            <a:r>
              <a:rPr lang="en-US" dirty="0"/>
              <a:t>Prioritization</a:t>
            </a:r>
          </a:p>
        </p:txBody>
      </p:sp>
      <p:sp>
        <p:nvSpPr>
          <p:cNvPr id="3" name="Content Placeholder 2">
            <a:extLst>
              <a:ext uri="{FF2B5EF4-FFF2-40B4-BE49-F238E27FC236}">
                <a16:creationId xmlns:a16="http://schemas.microsoft.com/office/drawing/2014/main" id="{023AD325-50F1-4850-8069-ED7AE8618384}"/>
              </a:ext>
            </a:extLst>
          </p:cNvPr>
          <p:cNvSpPr>
            <a:spLocks noGrp="1"/>
          </p:cNvSpPr>
          <p:nvPr>
            <p:ph idx="1"/>
          </p:nvPr>
        </p:nvSpPr>
        <p:spPr/>
        <p:txBody>
          <a:bodyPr/>
          <a:lstStyle/>
          <a:p>
            <a:r>
              <a:rPr lang="en-US" dirty="0"/>
              <a:t>The following claims are prioritized for service members who have earned a Purple Heart medal:</a:t>
            </a:r>
          </a:p>
          <a:p>
            <a:pPr marL="0" indent="0">
              <a:buNone/>
            </a:pPr>
            <a:endParaRPr lang="en-US" sz="1000" dirty="0"/>
          </a:p>
          <a:p>
            <a:pPr lvl="1"/>
            <a:r>
              <a:rPr lang="en-US" dirty="0"/>
              <a:t>original compensation</a:t>
            </a:r>
          </a:p>
          <a:p>
            <a:pPr marL="457200" lvl="1" indent="0">
              <a:buNone/>
            </a:pPr>
            <a:endParaRPr lang="en-US" sz="800" dirty="0"/>
          </a:p>
          <a:p>
            <a:pPr lvl="1"/>
            <a:r>
              <a:rPr lang="en-US" dirty="0"/>
              <a:t>original pension</a:t>
            </a:r>
          </a:p>
          <a:p>
            <a:pPr marL="457200" lvl="1" indent="0">
              <a:buNone/>
            </a:pPr>
            <a:endParaRPr lang="en-US" sz="800" dirty="0"/>
          </a:p>
          <a:p>
            <a:pPr lvl="1"/>
            <a:r>
              <a:rPr lang="en-US" dirty="0"/>
              <a:t>original DIC</a:t>
            </a:r>
          </a:p>
          <a:p>
            <a:pPr marL="457200" lvl="1" indent="0">
              <a:buNone/>
            </a:pPr>
            <a:endParaRPr lang="en-US" sz="800" dirty="0"/>
          </a:p>
          <a:p>
            <a:pPr lvl="2"/>
            <a:r>
              <a:rPr lang="en-US" dirty="0"/>
              <a:t>Character of Discharge (COD) determinations will </a:t>
            </a:r>
            <a:r>
              <a:rPr lang="en-US" b="1" i="1" dirty="0">
                <a:effectLst>
                  <a:outerShdw blurRad="38100" dist="38100" dir="2700000" algn="tl">
                    <a:srgbClr val="000000">
                      <a:alpha val="43137"/>
                    </a:srgbClr>
                  </a:outerShdw>
                </a:effectLst>
              </a:rPr>
              <a:t>not</a:t>
            </a:r>
            <a:r>
              <a:rPr lang="en-US" dirty="0"/>
              <a:t> be prioritized</a:t>
            </a:r>
          </a:p>
        </p:txBody>
      </p:sp>
      <p:sp>
        <p:nvSpPr>
          <p:cNvPr id="4" name="Slide Number Placeholder 3">
            <a:extLst>
              <a:ext uri="{FF2B5EF4-FFF2-40B4-BE49-F238E27FC236}">
                <a16:creationId xmlns:a16="http://schemas.microsoft.com/office/drawing/2014/main" id="{9B5F1A4D-B121-4D9F-83D9-DCECC92274C9}"/>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51371746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0F1F-22B9-4C8E-960C-A0EF4FC06175}"/>
              </a:ext>
            </a:extLst>
          </p:cNvPr>
          <p:cNvSpPr>
            <a:spLocks noGrp="1"/>
          </p:cNvSpPr>
          <p:nvPr>
            <p:ph type="title"/>
          </p:nvPr>
        </p:nvSpPr>
        <p:spPr/>
        <p:txBody>
          <a:bodyPr/>
          <a:lstStyle/>
          <a:p>
            <a:r>
              <a:rPr lang="en-US" dirty="0"/>
              <a:t>Medal of Honor</a:t>
            </a:r>
          </a:p>
        </p:txBody>
      </p:sp>
      <p:sp>
        <p:nvSpPr>
          <p:cNvPr id="3" name="Content Placeholder 2">
            <a:extLst>
              <a:ext uri="{FF2B5EF4-FFF2-40B4-BE49-F238E27FC236}">
                <a16:creationId xmlns:a16="http://schemas.microsoft.com/office/drawing/2014/main" id="{D9DAC210-883E-4768-8E14-7EA1DC1AEF16}"/>
              </a:ext>
            </a:extLst>
          </p:cNvPr>
          <p:cNvSpPr>
            <a:spLocks noGrp="1"/>
          </p:cNvSpPr>
          <p:nvPr>
            <p:ph idx="1"/>
          </p:nvPr>
        </p:nvSpPr>
        <p:spPr/>
        <p:txBody>
          <a:bodyPr/>
          <a:lstStyle/>
          <a:p>
            <a:r>
              <a:rPr lang="en-US" dirty="0"/>
              <a:t>Claims from Veterans with a Medal of Honor have </a:t>
            </a:r>
            <a:r>
              <a:rPr lang="en-US" b="1" i="1" dirty="0">
                <a:effectLst>
                  <a:outerShdw blurRad="38100" dist="38100" dir="2700000" algn="tl">
                    <a:srgbClr val="000000">
                      <a:alpha val="43137"/>
                    </a:srgbClr>
                  </a:outerShdw>
                </a:effectLst>
              </a:rPr>
              <a:t>always</a:t>
            </a:r>
            <a:r>
              <a:rPr lang="en-US" dirty="0"/>
              <a:t> been priority; however, no corporate record flash existed in SHARE</a:t>
            </a:r>
          </a:p>
          <a:p>
            <a:pPr marL="0" indent="0">
              <a:buNone/>
            </a:pPr>
            <a:endParaRPr lang="en-US" sz="800" dirty="0"/>
          </a:p>
          <a:p>
            <a:pPr lvl="1"/>
            <a:r>
              <a:rPr lang="en-US" dirty="0"/>
              <a:t>If the Veteran has a Medal of Honor, add the new </a:t>
            </a:r>
            <a:r>
              <a:rPr lang="en-US" i="1" dirty="0"/>
              <a:t>Medal of Honor </a:t>
            </a:r>
            <a:r>
              <a:rPr lang="en-US" dirty="0"/>
              <a:t>corporate record flash to SHARE</a:t>
            </a:r>
          </a:p>
        </p:txBody>
      </p:sp>
      <p:sp>
        <p:nvSpPr>
          <p:cNvPr id="4" name="Slide Number Placeholder 3">
            <a:extLst>
              <a:ext uri="{FF2B5EF4-FFF2-40B4-BE49-F238E27FC236}">
                <a16:creationId xmlns:a16="http://schemas.microsoft.com/office/drawing/2014/main" id="{299CF681-3969-4716-BDA0-256CB6FC53A2}"/>
              </a:ext>
            </a:extLst>
          </p:cNvPr>
          <p:cNvSpPr>
            <a:spLocks noGrp="1"/>
          </p:cNvSpPr>
          <p:nvPr>
            <p:ph type="sldNum" sz="quarter" idx="10"/>
          </p:nvPr>
        </p:nvSpPr>
        <p:spPr/>
        <p:txBody>
          <a:bodyPr/>
          <a:lstStyle/>
          <a:p>
            <a:fld id="{7C414AED-89CE-4A48-8B2B-1B3A5C68EA2A}" type="slidenum">
              <a:rPr lang="en-US" smtClean="0"/>
              <a:t>17</a:t>
            </a:fld>
            <a:endParaRPr lang="en-US" dirty="0"/>
          </a:p>
        </p:txBody>
      </p:sp>
      <p:pic>
        <p:nvPicPr>
          <p:cNvPr id="5" name="Picture 4">
            <a:extLst>
              <a:ext uri="{FF2B5EF4-FFF2-40B4-BE49-F238E27FC236}">
                <a16:creationId xmlns:a16="http://schemas.microsoft.com/office/drawing/2014/main" id="{F7C5168A-FEFB-4E2E-9DD8-3E0AD892AD29}"/>
              </a:ext>
            </a:extLst>
          </p:cNvPr>
          <p:cNvPicPr>
            <a:picLocks noChangeAspect="1"/>
          </p:cNvPicPr>
          <p:nvPr/>
        </p:nvPicPr>
        <p:blipFill>
          <a:blip r:embed="rId2"/>
          <a:stretch>
            <a:fillRect/>
          </a:stretch>
        </p:blipFill>
        <p:spPr>
          <a:xfrm>
            <a:off x="7716610" y="3227408"/>
            <a:ext cx="1579661" cy="3053751"/>
          </a:xfrm>
          <a:prstGeom prst="rect">
            <a:avLst/>
          </a:prstGeom>
        </p:spPr>
      </p:pic>
    </p:spTree>
    <p:extLst>
      <p:ext uri="{BB962C8B-B14F-4D97-AF65-F5344CB8AC3E}">
        <p14:creationId xmlns:p14="http://schemas.microsoft.com/office/powerpoint/2010/main" val="237342157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B3C6-B536-4069-AF75-FC6B862BA4C3}"/>
              </a:ext>
            </a:extLst>
          </p:cNvPr>
          <p:cNvSpPr>
            <a:spLocks noGrp="1"/>
          </p:cNvSpPr>
          <p:nvPr>
            <p:ph type="title"/>
          </p:nvPr>
        </p:nvSpPr>
        <p:spPr/>
        <p:txBody>
          <a:bodyPr/>
          <a:lstStyle/>
          <a:p>
            <a:r>
              <a:rPr lang="en-US" dirty="0"/>
              <a:t>Managing Priority Claims</a:t>
            </a:r>
          </a:p>
        </p:txBody>
      </p:sp>
      <p:sp>
        <p:nvSpPr>
          <p:cNvPr id="3" name="Content Placeholder 2">
            <a:extLst>
              <a:ext uri="{FF2B5EF4-FFF2-40B4-BE49-F238E27FC236}">
                <a16:creationId xmlns:a16="http://schemas.microsoft.com/office/drawing/2014/main" id="{77E425E2-ED01-4FB6-8FA7-197A44C2E9F1}"/>
              </a:ext>
            </a:extLst>
          </p:cNvPr>
          <p:cNvSpPr>
            <a:spLocks noGrp="1"/>
          </p:cNvSpPr>
          <p:nvPr>
            <p:ph idx="1"/>
          </p:nvPr>
        </p:nvSpPr>
        <p:spPr/>
        <p:txBody>
          <a:bodyPr/>
          <a:lstStyle/>
          <a:p>
            <a:r>
              <a:rPr lang="en-US" dirty="0"/>
              <a:t>Upon receipt of a claim that requires priority processing, the claims processor must take any and all necessary development actions </a:t>
            </a:r>
            <a:r>
              <a:rPr lang="en-US" b="1" i="1" dirty="0">
                <a:effectLst>
                  <a:outerShdw blurRad="38100" dist="38100" dir="2700000" algn="tl">
                    <a:srgbClr val="000000">
                      <a:alpha val="43137"/>
                    </a:srgbClr>
                  </a:outerShdw>
                </a:effectLst>
              </a:rPr>
              <a:t>before</a:t>
            </a:r>
            <a:r>
              <a:rPr lang="en-US" dirty="0"/>
              <a:t> taking action on any other non-priority claim</a:t>
            </a:r>
          </a:p>
          <a:p>
            <a:endParaRPr lang="en-US" dirty="0"/>
          </a:p>
          <a:p>
            <a:r>
              <a:rPr lang="en-US" dirty="0"/>
              <a:t>If the claims processor has multiple claims that require priority processing in his/her work queue, they should use their best judgement on which claim to process first</a:t>
            </a:r>
          </a:p>
        </p:txBody>
      </p:sp>
      <p:sp>
        <p:nvSpPr>
          <p:cNvPr id="4" name="Slide Number Placeholder 3">
            <a:extLst>
              <a:ext uri="{FF2B5EF4-FFF2-40B4-BE49-F238E27FC236}">
                <a16:creationId xmlns:a16="http://schemas.microsoft.com/office/drawing/2014/main" id="{DD64B9C8-26E0-4814-88C6-FC67A6A45262}"/>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199393107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6082-926D-434C-80DA-2A0B80AC7C01}"/>
              </a:ext>
            </a:extLst>
          </p:cNvPr>
          <p:cNvSpPr>
            <a:spLocks noGrp="1"/>
          </p:cNvSpPr>
          <p:nvPr>
            <p:ph type="title"/>
          </p:nvPr>
        </p:nvSpPr>
        <p:spPr/>
        <p:txBody>
          <a:bodyPr/>
          <a:lstStyle/>
          <a:p>
            <a:r>
              <a:rPr lang="en-US" dirty="0"/>
              <a:t>Managing Priority Claims (Cont’d)</a:t>
            </a:r>
          </a:p>
        </p:txBody>
      </p:sp>
      <p:sp>
        <p:nvSpPr>
          <p:cNvPr id="3" name="Content Placeholder 2">
            <a:extLst>
              <a:ext uri="{FF2B5EF4-FFF2-40B4-BE49-F238E27FC236}">
                <a16:creationId xmlns:a16="http://schemas.microsoft.com/office/drawing/2014/main" id="{FD95AE7D-A09F-4AF8-8402-1EC2674550AA}"/>
              </a:ext>
            </a:extLst>
          </p:cNvPr>
          <p:cNvSpPr>
            <a:spLocks noGrp="1"/>
          </p:cNvSpPr>
          <p:nvPr>
            <p:ph idx="1"/>
          </p:nvPr>
        </p:nvSpPr>
        <p:spPr/>
        <p:txBody>
          <a:bodyPr/>
          <a:lstStyle/>
          <a:p>
            <a:r>
              <a:rPr lang="en-US" dirty="0"/>
              <a:t>The claims processor should do the following to expedite the processing of priority claims:</a:t>
            </a:r>
          </a:p>
          <a:p>
            <a:pPr marL="0" indent="0">
              <a:buNone/>
            </a:pPr>
            <a:endParaRPr lang="en-US" sz="800" dirty="0"/>
          </a:p>
          <a:p>
            <a:pPr lvl="1"/>
            <a:r>
              <a:rPr lang="en-US" dirty="0"/>
              <a:t>use the appropriate corporate record flash or special issue</a:t>
            </a:r>
          </a:p>
          <a:p>
            <a:pPr marL="457200" lvl="1" indent="0">
              <a:buNone/>
            </a:pPr>
            <a:endParaRPr lang="en-US" sz="300" dirty="0"/>
          </a:p>
          <a:p>
            <a:pPr lvl="1"/>
            <a:r>
              <a:rPr lang="en-US" dirty="0">
                <a:effectLst>
                  <a:outerShdw blurRad="38100" dist="38100" dir="2700000" algn="tl">
                    <a:srgbClr val="000000">
                      <a:alpha val="43137"/>
                    </a:srgbClr>
                  </a:outerShdw>
                </a:effectLst>
              </a:rPr>
              <a:t>frequently follow up on all development actions</a:t>
            </a:r>
            <a:endParaRPr lang="en-US" dirty="0"/>
          </a:p>
          <a:p>
            <a:pPr marL="457200" lvl="1" indent="0">
              <a:buNone/>
            </a:pPr>
            <a:endParaRPr lang="en-US" sz="300" dirty="0"/>
          </a:p>
          <a:p>
            <a:pPr lvl="1"/>
            <a:r>
              <a:rPr lang="en-US" dirty="0"/>
              <a:t>utilize issue-specific coordinators (i.e., Military Records Specialists), where applicable</a:t>
            </a:r>
          </a:p>
          <a:p>
            <a:pPr marL="457200" lvl="1" indent="0">
              <a:buNone/>
            </a:pPr>
            <a:endParaRPr lang="en-US" sz="300" dirty="0"/>
          </a:p>
          <a:p>
            <a:pPr lvl="1"/>
            <a:r>
              <a:rPr lang="en-US" dirty="0"/>
              <a:t>use the telephone to contact the Veteran and conduct development activities, whenever possible</a:t>
            </a:r>
          </a:p>
          <a:p>
            <a:pPr marL="457200" lvl="1" indent="0">
              <a:buNone/>
            </a:pPr>
            <a:endParaRPr lang="en-US" sz="300" dirty="0"/>
          </a:p>
          <a:p>
            <a:pPr lvl="1"/>
            <a:r>
              <a:rPr lang="en-US" dirty="0"/>
              <a:t>collaborate with the Veterans Health Administration (VHA) and other involved counterparts</a:t>
            </a:r>
          </a:p>
        </p:txBody>
      </p:sp>
      <p:sp>
        <p:nvSpPr>
          <p:cNvPr id="4" name="Slide Number Placeholder 3">
            <a:extLst>
              <a:ext uri="{FF2B5EF4-FFF2-40B4-BE49-F238E27FC236}">
                <a16:creationId xmlns:a16="http://schemas.microsoft.com/office/drawing/2014/main" id="{614D9069-089D-4306-BA07-5C4B4532FB64}"/>
              </a:ext>
            </a:extLst>
          </p:cNvPr>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113661780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April 10,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EF02-1329-4D76-B9A9-189328C1190F}"/>
              </a:ext>
            </a:extLst>
          </p:cNvPr>
          <p:cNvSpPr>
            <a:spLocks noGrp="1"/>
          </p:cNvSpPr>
          <p:nvPr>
            <p:ph type="title"/>
          </p:nvPr>
        </p:nvSpPr>
        <p:spPr/>
        <p:txBody>
          <a:bodyPr/>
          <a:lstStyle/>
          <a:p>
            <a:r>
              <a:rPr lang="en-US" dirty="0"/>
              <a:t>Managing Priority Claims (Cont’d)</a:t>
            </a:r>
          </a:p>
        </p:txBody>
      </p:sp>
      <p:sp>
        <p:nvSpPr>
          <p:cNvPr id="3" name="Content Placeholder 2">
            <a:extLst>
              <a:ext uri="{FF2B5EF4-FFF2-40B4-BE49-F238E27FC236}">
                <a16:creationId xmlns:a16="http://schemas.microsoft.com/office/drawing/2014/main" id="{842FE635-AB1E-47AD-A138-D14FE15F42CF}"/>
              </a:ext>
            </a:extLst>
          </p:cNvPr>
          <p:cNvSpPr>
            <a:spLocks noGrp="1"/>
          </p:cNvSpPr>
          <p:nvPr>
            <p:ph idx="1"/>
          </p:nvPr>
        </p:nvSpPr>
        <p:spPr>
          <a:xfrm>
            <a:off x="847165" y="1589518"/>
            <a:ext cx="10945906" cy="4766832"/>
          </a:xfrm>
        </p:spPr>
        <p:txBody>
          <a:bodyPr/>
          <a:lstStyle/>
          <a:p>
            <a:pPr lvl="1"/>
            <a:r>
              <a:rPr lang="en-US" dirty="0">
                <a:effectLst>
                  <a:outerShdw blurRad="38100" dist="38100" dir="2700000" algn="tl">
                    <a:srgbClr val="000000">
                      <a:alpha val="43137"/>
                    </a:srgbClr>
                  </a:outerShdw>
                </a:effectLst>
              </a:rPr>
              <a:t>review all evidence early in the claims process to determine if the claim can be rated without further development</a:t>
            </a:r>
          </a:p>
          <a:p>
            <a:pPr marL="457200" lvl="1" indent="0">
              <a:buNone/>
            </a:pPr>
            <a:endParaRPr lang="en-US" sz="300" dirty="0"/>
          </a:p>
          <a:p>
            <a:pPr lvl="1"/>
            <a:r>
              <a:rPr lang="en-US" dirty="0"/>
              <a:t>sympathetically consider the claimant’s level of impairment so as to:</a:t>
            </a:r>
          </a:p>
          <a:p>
            <a:pPr lvl="2"/>
            <a:r>
              <a:rPr lang="en-US" dirty="0"/>
              <a:t>solicit for DBQs completed by their primary care provider in lieu of an examination</a:t>
            </a:r>
          </a:p>
          <a:p>
            <a:pPr lvl="2"/>
            <a:r>
              <a:rPr lang="en-US" dirty="0"/>
              <a:t>request medical opinions based solely a folder review when evidence is available to assign an evaluation</a:t>
            </a:r>
          </a:p>
          <a:p>
            <a:pPr marL="914400" lvl="2" indent="0">
              <a:buNone/>
            </a:pPr>
            <a:endParaRPr lang="en-US" sz="1000" dirty="0"/>
          </a:p>
          <a:p>
            <a:r>
              <a:rPr lang="en-US" dirty="0"/>
              <a:t>Another effective technique is to soft-transfer the claim from person-to-person</a:t>
            </a:r>
          </a:p>
          <a:p>
            <a:pPr lvl="1"/>
            <a:r>
              <a:rPr lang="en-US" dirty="0"/>
              <a:t>Ready for Decision: Pre VSR to RVSR</a:t>
            </a:r>
          </a:p>
          <a:p>
            <a:pPr lvl="1"/>
            <a:r>
              <a:rPr lang="en-US" dirty="0"/>
              <a:t>Rating Decision Complete: RVSR to Promulgator</a:t>
            </a:r>
          </a:p>
          <a:p>
            <a:pPr lvl="1"/>
            <a:r>
              <a:rPr lang="en-US" dirty="0"/>
              <a:t>Awaiting Authorization: Promulgator to Authorizer</a:t>
            </a:r>
          </a:p>
        </p:txBody>
      </p:sp>
      <p:sp>
        <p:nvSpPr>
          <p:cNvPr id="4" name="Slide Number Placeholder 3">
            <a:extLst>
              <a:ext uri="{FF2B5EF4-FFF2-40B4-BE49-F238E27FC236}">
                <a16:creationId xmlns:a16="http://schemas.microsoft.com/office/drawing/2014/main" id="{63A5A30B-2DDE-4039-B75A-F7ECE68E43F2}"/>
              </a:ext>
            </a:extLst>
          </p:cNvPr>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66660442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C6A5-59E0-4069-85D6-DA607E7AF9A3}"/>
              </a:ext>
            </a:extLst>
          </p:cNvPr>
          <p:cNvSpPr>
            <a:spLocks noGrp="1"/>
          </p:cNvSpPr>
          <p:nvPr>
            <p:ph type="title"/>
          </p:nvPr>
        </p:nvSpPr>
        <p:spPr/>
        <p:txBody>
          <a:bodyPr/>
          <a:lstStyle/>
          <a:p>
            <a:r>
              <a:rPr lang="en-US" dirty="0"/>
              <a:t>Summary – Managing Priority Claims</a:t>
            </a:r>
          </a:p>
        </p:txBody>
      </p:sp>
      <p:sp>
        <p:nvSpPr>
          <p:cNvPr id="3" name="Content Placeholder 2">
            <a:extLst>
              <a:ext uri="{FF2B5EF4-FFF2-40B4-BE49-F238E27FC236}">
                <a16:creationId xmlns:a16="http://schemas.microsoft.com/office/drawing/2014/main" id="{C6BC86A0-94A5-4A77-BA90-4F8B2160A1C9}"/>
              </a:ext>
            </a:extLst>
          </p:cNvPr>
          <p:cNvSpPr>
            <a:spLocks noGrp="1"/>
          </p:cNvSpPr>
          <p:nvPr>
            <p:ph idx="1"/>
          </p:nvPr>
        </p:nvSpPr>
        <p:spPr/>
        <p:txBody>
          <a:bodyPr/>
          <a:lstStyle/>
          <a:p>
            <a:r>
              <a:rPr lang="en-US" dirty="0"/>
              <a:t>This is </a:t>
            </a:r>
            <a:r>
              <a:rPr lang="en-US" i="1" dirty="0"/>
              <a:t>not</a:t>
            </a:r>
            <a:r>
              <a:rPr lang="en-US" dirty="0"/>
              <a:t> an all-inclusive list</a:t>
            </a:r>
          </a:p>
          <a:p>
            <a:pPr marL="0" indent="0">
              <a:buNone/>
            </a:pPr>
            <a:endParaRPr lang="en-US" sz="1000" dirty="0"/>
          </a:p>
          <a:p>
            <a:pPr lvl="1"/>
            <a:r>
              <a:rPr lang="en-US" dirty="0"/>
              <a:t>Think outside the box</a:t>
            </a:r>
          </a:p>
          <a:p>
            <a:pPr marL="457200" lvl="1" indent="0">
              <a:buNone/>
            </a:pPr>
            <a:endParaRPr lang="en-US" sz="800" dirty="0"/>
          </a:p>
          <a:p>
            <a:pPr lvl="1"/>
            <a:r>
              <a:rPr lang="en-US" dirty="0"/>
              <a:t>Be Creative</a:t>
            </a:r>
          </a:p>
          <a:p>
            <a:pPr marL="457200" lvl="1" indent="0">
              <a:buNone/>
            </a:pPr>
            <a:endParaRPr lang="en-US" sz="800" dirty="0"/>
          </a:p>
          <a:p>
            <a:pPr lvl="1"/>
            <a:r>
              <a:rPr lang="en-US" dirty="0"/>
              <a:t>Don’t do anything:</a:t>
            </a:r>
          </a:p>
          <a:p>
            <a:pPr lvl="2"/>
            <a:r>
              <a:rPr lang="en-US" dirty="0"/>
              <a:t>Illegal</a:t>
            </a:r>
          </a:p>
          <a:p>
            <a:pPr marL="914400" lvl="2" indent="0">
              <a:buNone/>
            </a:pPr>
            <a:endParaRPr lang="en-US" sz="300" dirty="0"/>
          </a:p>
          <a:p>
            <a:pPr lvl="2"/>
            <a:r>
              <a:rPr lang="en-US" dirty="0"/>
              <a:t>Unethical</a:t>
            </a:r>
          </a:p>
          <a:p>
            <a:pPr marL="914400" lvl="2" indent="0">
              <a:buNone/>
            </a:pPr>
            <a:endParaRPr lang="en-US" sz="300" dirty="0"/>
          </a:p>
          <a:p>
            <a:pPr lvl="2"/>
            <a:r>
              <a:rPr lang="en-US" dirty="0"/>
              <a:t>Inappropriate</a:t>
            </a:r>
          </a:p>
          <a:p>
            <a:pPr marL="914400" lvl="2" indent="0">
              <a:buNone/>
            </a:pPr>
            <a:endParaRPr lang="en-US" sz="800" dirty="0"/>
          </a:p>
          <a:p>
            <a:pPr lvl="1"/>
            <a:r>
              <a:rPr lang="en-US" dirty="0"/>
              <a:t>VBMS Notes</a:t>
            </a:r>
          </a:p>
        </p:txBody>
      </p:sp>
      <p:sp>
        <p:nvSpPr>
          <p:cNvPr id="4" name="Slide Number Placeholder 3">
            <a:extLst>
              <a:ext uri="{FF2B5EF4-FFF2-40B4-BE49-F238E27FC236}">
                <a16:creationId xmlns:a16="http://schemas.microsoft.com/office/drawing/2014/main" id="{A7D63BF1-D840-41B1-81D9-EF76A4A5AB04}"/>
              </a:ext>
            </a:extLst>
          </p:cNvPr>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426633698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Appeals Modernization Act (AMA) FAQs</a:t>
            </a:r>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Andrew Gray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Lead Training Analyst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Certification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Training</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062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F062-728E-43A6-AD99-E5DFFBE03C1F}"/>
              </a:ext>
            </a:extLst>
          </p:cNvPr>
          <p:cNvSpPr>
            <a:spLocks noGrp="1"/>
          </p:cNvSpPr>
          <p:nvPr>
            <p:ph type="title"/>
          </p:nvPr>
        </p:nvSpPr>
        <p:spPr/>
        <p:txBody>
          <a:bodyPr/>
          <a:lstStyle/>
          <a:p>
            <a:r>
              <a:rPr lang="en-US" dirty="0"/>
              <a:t>AMA Training Announcements</a:t>
            </a:r>
          </a:p>
        </p:txBody>
      </p:sp>
      <p:sp>
        <p:nvSpPr>
          <p:cNvPr id="3" name="Content Placeholder 2">
            <a:extLst>
              <a:ext uri="{FF2B5EF4-FFF2-40B4-BE49-F238E27FC236}">
                <a16:creationId xmlns:a16="http://schemas.microsoft.com/office/drawing/2014/main" id="{5B4BD821-22E6-4BD9-9025-ECE78E5126D1}"/>
              </a:ext>
            </a:extLst>
          </p:cNvPr>
          <p:cNvSpPr>
            <a:spLocks noGrp="1"/>
          </p:cNvSpPr>
          <p:nvPr>
            <p:ph idx="1"/>
          </p:nvPr>
        </p:nvSpPr>
        <p:spPr/>
        <p:txBody>
          <a:bodyPr/>
          <a:lstStyle/>
          <a:p>
            <a:r>
              <a:rPr lang="en-US" i="1" dirty="0"/>
              <a:t>Answering Your Questions: AMA Supplemental Training</a:t>
            </a:r>
            <a:r>
              <a:rPr lang="en-US" dirty="0"/>
              <a:t>        (TMS 4500996) is now available for employees</a:t>
            </a:r>
          </a:p>
          <a:p>
            <a:pPr marL="0" indent="0">
              <a:buNone/>
            </a:pPr>
            <a:endParaRPr lang="en-US" dirty="0"/>
          </a:p>
          <a:p>
            <a:r>
              <a:rPr lang="en-US" dirty="0"/>
              <a:t>This course is inactive in TMS and must be completed in Adobe Prime via the Learning Catalog or a search in Prime</a:t>
            </a:r>
          </a:p>
        </p:txBody>
      </p:sp>
      <p:sp>
        <p:nvSpPr>
          <p:cNvPr id="4" name="Slide Number Placeholder 3">
            <a:extLst>
              <a:ext uri="{FF2B5EF4-FFF2-40B4-BE49-F238E27FC236}">
                <a16:creationId xmlns:a16="http://schemas.microsoft.com/office/drawing/2014/main" id="{FBF70F38-419B-4B9A-AEEA-61E903470D7E}"/>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174234343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a:t>
            </a:r>
          </a:p>
        </p:txBody>
      </p:sp>
      <p:sp>
        <p:nvSpPr>
          <p:cNvPr id="3" name="Content Placeholder 2"/>
          <p:cNvSpPr>
            <a:spLocks noGrp="1"/>
          </p:cNvSpPr>
          <p:nvPr>
            <p:ph idx="1"/>
          </p:nvPr>
        </p:nvSpPr>
        <p:spPr/>
        <p:txBody>
          <a:bodyPr/>
          <a:lstStyle/>
          <a:p>
            <a:r>
              <a:rPr lang="en-US" dirty="0"/>
              <a:t>Are favorable findings required in a rating decision when confirming and continuing the current evaluation (CCEVAL)?</a:t>
            </a:r>
          </a:p>
          <a:p>
            <a:pPr marL="0" indent="0">
              <a:buNone/>
            </a:pPr>
            <a:endParaRPr lang="en-US" dirty="0"/>
          </a:p>
          <a:p>
            <a:pPr lvl="1"/>
            <a:r>
              <a:rPr lang="en-US" dirty="0"/>
              <a:t>Confirmed and continued evaluation decisions are denials of a claim for increased evaluation; however, findings favorable to the claimant will be covered by the system generated language, assuming all symptoms are considered and input by the adjudicator.</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244104581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a:xfrm>
            <a:off x="847164" y="1589518"/>
            <a:ext cx="11203937" cy="4691641"/>
          </a:xfrm>
        </p:spPr>
        <p:txBody>
          <a:bodyPr/>
          <a:lstStyle/>
          <a:p>
            <a:r>
              <a:rPr lang="en-US" dirty="0"/>
              <a:t>Is a complaint of pain without evidence of a diagnosed disability sufficient to warrant a favorable finding in a rating decision, pursuant to the holding of the Federal Circuit in </a:t>
            </a:r>
            <a:r>
              <a:rPr lang="en-US" i="1" dirty="0"/>
              <a:t>Saunders v. Wilkie</a:t>
            </a:r>
            <a:r>
              <a:rPr lang="en-US" dirty="0"/>
              <a:t>?</a:t>
            </a:r>
          </a:p>
          <a:p>
            <a:pPr marL="0" indent="0">
              <a:buNone/>
            </a:pPr>
            <a:endParaRPr lang="en-US" dirty="0"/>
          </a:p>
          <a:p>
            <a:pPr lvl="1"/>
            <a:r>
              <a:rPr lang="en-US" dirty="0"/>
              <a:t>The Court’s holding is limited to pain resulting in functional impairment of earning capacity.  With evidence of functional impairment of earning capacity, a favorable finding would be appropriate. </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2172984227"/>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a:xfrm>
            <a:off x="847165" y="1589518"/>
            <a:ext cx="10971024" cy="4691641"/>
          </a:xfrm>
        </p:spPr>
        <p:txBody>
          <a:bodyPr/>
          <a:lstStyle/>
          <a:p>
            <a:r>
              <a:rPr lang="en-US" dirty="0"/>
              <a:t>If correspondence is received with a VA Form 20-0995 (for example a VA Form 21-4138) that lists additional supplemental contentions, can we accept the listed issues on the correspondence as part of the supplemental claim, as we do for initial claims filed on the VA Form 21-526EZ?</a:t>
            </a:r>
          </a:p>
          <a:p>
            <a:pPr marL="457200" lvl="1" indent="0">
              <a:buNone/>
            </a:pPr>
            <a:endParaRPr lang="en-US" sz="2800" dirty="0"/>
          </a:p>
          <a:p>
            <a:pPr lvl="1"/>
            <a:r>
              <a:rPr lang="en-US" dirty="0"/>
              <a:t>Yes, contentions that relate to the prescribed form submitted at the same time as the prescribed form on a VA Form 21-4138 should be established with the contentions from the prescribed form.</a:t>
            </a:r>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164466938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p:txBody>
          <a:bodyPr/>
          <a:lstStyle/>
          <a:p>
            <a:r>
              <a:rPr lang="en-US" dirty="0"/>
              <a:t>If a Veteran’s claim was denied in January of 2019 (notification sent the same month), and submits a claim for the same contentions on February 25, 2019, should the claim be filed and processed as a supplemental claim or as a reconsideration claim?</a:t>
            </a:r>
          </a:p>
          <a:p>
            <a:pPr marL="0" indent="0">
              <a:buNone/>
            </a:pPr>
            <a:endParaRPr lang="en-US" dirty="0"/>
          </a:p>
          <a:p>
            <a:pPr lvl="1"/>
            <a:r>
              <a:rPr lang="en-US" dirty="0"/>
              <a:t>Claims of this nature received after February 19, 2019, will be processed as supplemental claims and must be received on the appropriate form (VA Form 20-0995). </a:t>
            </a:r>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140742701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a:xfrm>
            <a:off x="847164" y="1589518"/>
            <a:ext cx="11169431" cy="4691641"/>
          </a:xfrm>
        </p:spPr>
        <p:txBody>
          <a:bodyPr/>
          <a:lstStyle/>
          <a:p>
            <a:r>
              <a:rPr lang="en-US" dirty="0"/>
              <a:t>If a Veteran does not identify treatment at a specific VA Medical Center (VAMC), adjudicators must perform an enterprise search in CAPRI and associate any relevant records with the eFolder.  If this procedure results in new evidence being uploaded, would this be considered new and relevant evidence?</a:t>
            </a:r>
          </a:p>
          <a:p>
            <a:pPr marL="0" indent="0">
              <a:buNone/>
            </a:pPr>
            <a:endParaRPr lang="en-US" dirty="0"/>
          </a:p>
          <a:p>
            <a:pPr lvl="1"/>
            <a:r>
              <a:rPr lang="en-US" dirty="0"/>
              <a:t>It is likely that this would rise to the level of new and relevant.  The evidence is certainly new and, if the claim is a rating claim, would require review by the rating activity with a rating decision to determine whether the evidence is also relevant.  Adjudicators should continue to follow procedural guidance regarding enterprise searches and upload of records.</a:t>
            </a:r>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164817297"/>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p:txBody>
          <a:bodyPr/>
          <a:lstStyle/>
          <a:p>
            <a:r>
              <a:rPr lang="en-US" dirty="0"/>
              <a:t>With the new lower standard of relevancy, would new treatment records always be relevant to a prior denial (warranting a review on merits), even if the denial was for lack of an in-service event?</a:t>
            </a:r>
          </a:p>
          <a:p>
            <a:pPr marL="457200" lvl="1" indent="0">
              <a:buNone/>
            </a:pPr>
            <a:endParaRPr lang="en-US" sz="2800" dirty="0"/>
          </a:p>
          <a:p>
            <a:pPr lvl="1"/>
            <a:r>
              <a:rPr lang="en-US" dirty="0"/>
              <a:t>Insofar as they relate to treatment for the disability claimed, then </a:t>
            </a:r>
            <a:r>
              <a:rPr lang="en-US" i="1" dirty="0"/>
              <a:t>“Yes.”</a:t>
            </a:r>
            <a:r>
              <a:rPr lang="en-US" dirty="0"/>
              <a:t>  </a:t>
            </a:r>
            <a:r>
              <a:rPr lang="en-US" i="1" dirty="0"/>
              <a:t>"Relevant"</a:t>
            </a:r>
            <a:r>
              <a:rPr lang="en-US" dirty="0"/>
              <a:t> evidence is evidence that tends to prove or disprove a matter at issue in the claim – not just the particular matter whose resolution would result in a grant.</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971249280"/>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April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p:txBody>
          <a:bodyPr/>
          <a:lstStyle/>
          <a:p>
            <a:r>
              <a:rPr lang="en-US" dirty="0"/>
              <a:t>If a Veteran submits private treatment records showing a diagnosis of a claimed condition, and we request and receive a VA examination that shows no current diagnosis, should we use the private evidence to support a favorable finding of a diagnosis?</a:t>
            </a:r>
          </a:p>
          <a:p>
            <a:pPr marL="0" indent="0">
              <a:buNone/>
            </a:pPr>
            <a:endParaRPr lang="en-US" dirty="0"/>
          </a:p>
          <a:p>
            <a:pPr lvl="1"/>
            <a:r>
              <a:rPr lang="en-US" dirty="0"/>
              <a:t>Favorable findings are conclusions of fact specific to the case.  If you have multiple pieces of evidence relevant to an element of entitlement, then consider them all, weigh the evidence, and reach a conclusion.  If, in your scenario, your conclusion is that the unfavorable evidence has more probative value, then you are not conceding that the Veteran has a diagnosis and thus there would be no favorable finding of one.</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83588994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a:xfrm>
            <a:off x="847165" y="1530527"/>
            <a:ext cx="10945906" cy="4723624"/>
          </a:xfrm>
        </p:spPr>
        <p:txBody>
          <a:bodyPr/>
          <a:lstStyle/>
          <a:p>
            <a:r>
              <a:rPr lang="en-US" dirty="0"/>
              <a:t>Is there any time a regulation would not need to be cited for an assigned effective date?</a:t>
            </a:r>
          </a:p>
          <a:p>
            <a:pPr marL="0" indent="0">
              <a:buNone/>
            </a:pPr>
            <a:endParaRPr lang="en-US" sz="2000" dirty="0"/>
          </a:p>
          <a:p>
            <a:pPr lvl="1"/>
            <a:r>
              <a:rPr lang="en-US" dirty="0"/>
              <a:t>There is not.  Effective dates for grants are assigned based on regulatory requirements – the applicable regulation should be cited in all instances.</a:t>
            </a:r>
          </a:p>
          <a:p>
            <a:pPr marL="457200" lvl="1" indent="0">
              <a:buNone/>
            </a:pPr>
            <a:endParaRPr lang="en-US" dirty="0"/>
          </a:p>
          <a:p>
            <a:r>
              <a:rPr lang="en-US" dirty="0"/>
              <a:t>Will a VA Form 20-0995 be required for previously denied auto allowance and/or housing claims, in addition to receipt of their respective claim forms?</a:t>
            </a:r>
          </a:p>
          <a:p>
            <a:pPr marL="0" indent="0">
              <a:buNone/>
            </a:pPr>
            <a:endParaRPr lang="en-US" sz="2000" dirty="0"/>
          </a:p>
          <a:p>
            <a:pPr lvl="1"/>
            <a:r>
              <a:rPr lang="en-US" dirty="0"/>
              <a:t>Yes.</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28111390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FAQs (Cont’d)</a:t>
            </a:r>
          </a:p>
        </p:txBody>
      </p:sp>
      <p:sp>
        <p:nvSpPr>
          <p:cNvPr id="3" name="Content Placeholder 2"/>
          <p:cNvSpPr>
            <a:spLocks noGrp="1"/>
          </p:cNvSpPr>
          <p:nvPr>
            <p:ph idx="1"/>
          </p:nvPr>
        </p:nvSpPr>
        <p:spPr/>
        <p:txBody>
          <a:bodyPr/>
          <a:lstStyle/>
          <a:p>
            <a:r>
              <a:rPr lang="en-US" dirty="0"/>
              <a:t>In situations where an adjudicator denies a claim where exposure was considered but not specifically claimed (for instance, Veterans who claim conditions consistent with disabilities under 38 CFR 3.317 where we order exams and the results are unfavorable), are we required to enter favorable findings speaking to exposure in our denials? </a:t>
            </a:r>
          </a:p>
          <a:p>
            <a:pPr marL="0" indent="0">
              <a:buNone/>
            </a:pPr>
            <a:endParaRPr lang="en-US" dirty="0"/>
          </a:p>
          <a:p>
            <a:pPr lvl="1"/>
            <a:r>
              <a:rPr lang="en-US" dirty="0"/>
              <a:t>If you conclude that the evidence raises a theory of entitlement, your decision must address relevant reasons for denying and any favorable findings for all theories of entitlement considered.</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220604328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RVSR VBMS AMA Q-Tips</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Jennifer Monville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VARO Nashville</a:t>
            </a:r>
          </a:p>
        </p:txBody>
      </p:sp>
    </p:spTree>
    <p:extLst>
      <p:ext uri="{BB962C8B-B14F-4D97-AF65-F5344CB8AC3E}">
        <p14:creationId xmlns:p14="http://schemas.microsoft.com/office/powerpoint/2010/main" val="14291558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AB50-214E-494A-976A-7318ADA86B68}"/>
              </a:ext>
            </a:extLst>
          </p:cNvPr>
          <p:cNvSpPr>
            <a:spLocks noGrp="1"/>
          </p:cNvSpPr>
          <p:nvPr>
            <p:ph type="title"/>
          </p:nvPr>
        </p:nvSpPr>
        <p:spPr/>
        <p:txBody>
          <a:bodyPr/>
          <a:lstStyle/>
          <a:p>
            <a:r>
              <a:rPr lang="en-US" dirty="0"/>
              <a:t>AMA Rating Decision Tips and Tricks</a:t>
            </a:r>
          </a:p>
        </p:txBody>
      </p:sp>
      <p:sp>
        <p:nvSpPr>
          <p:cNvPr id="3" name="Content Placeholder 2">
            <a:extLst>
              <a:ext uri="{FF2B5EF4-FFF2-40B4-BE49-F238E27FC236}">
                <a16:creationId xmlns:a16="http://schemas.microsoft.com/office/drawing/2014/main" id="{66CBF1F7-AC0C-435B-9552-D16288049BF4}"/>
              </a:ext>
            </a:extLst>
          </p:cNvPr>
          <p:cNvSpPr>
            <a:spLocks noGrp="1"/>
          </p:cNvSpPr>
          <p:nvPr>
            <p:ph idx="1"/>
          </p:nvPr>
        </p:nvSpPr>
        <p:spPr/>
        <p:txBody>
          <a:bodyPr/>
          <a:lstStyle/>
          <a:p>
            <a:r>
              <a:rPr lang="en-US" dirty="0"/>
              <a:t>A number of VBMS-R embedded tool issues have been identified since the release of AMA on 02/19/2019, such as:</a:t>
            </a:r>
          </a:p>
          <a:p>
            <a:pPr marL="0" indent="0">
              <a:buNone/>
            </a:pPr>
            <a:endParaRPr lang="en-US" sz="1000" dirty="0"/>
          </a:p>
          <a:p>
            <a:pPr marL="914400" lvl="1" indent="-457200">
              <a:buFont typeface="+mj-lt"/>
              <a:buAutoNum type="arabicPeriod"/>
            </a:pPr>
            <a:r>
              <a:rPr lang="en-US" dirty="0"/>
              <a:t>Effective Date Builder</a:t>
            </a:r>
            <a:br>
              <a:rPr lang="en-US" dirty="0"/>
            </a:br>
            <a:endParaRPr lang="en-US" sz="800" dirty="0"/>
          </a:p>
          <a:p>
            <a:pPr marL="914400" lvl="1" indent="-457200">
              <a:buFont typeface="+mj-lt"/>
              <a:buAutoNum type="arabicPeriod"/>
            </a:pPr>
            <a:r>
              <a:rPr lang="en-US" dirty="0"/>
              <a:t>Evaluation Builder – VASRD</a:t>
            </a:r>
            <a:br>
              <a:rPr lang="en-US" dirty="0"/>
            </a:br>
            <a:endParaRPr lang="en-US" sz="800" dirty="0"/>
          </a:p>
          <a:p>
            <a:pPr marL="914400" lvl="1" indent="-457200">
              <a:buFont typeface="+mj-lt"/>
              <a:buAutoNum type="arabicPeriod"/>
            </a:pPr>
            <a:r>
              <a:rPr lang="en-US" dirty="0"/>
              <a:t>Evaluation Builder – Next Higher</a:t>
            </a:r>
          </a:p>
          <a:p>
            <a:pPr marL="0" indent="0">
              <a:buNone/>
            </a:pPr>
            <a:endParaRPr lang="en-US" sz="1000" dirty="0"/>
          </a:p>
          <a:p>
            <a:pPr marL="1312863" lvl="2" indent="-457200">
              <a:buFont typeface="Wingdings" panose="05000000000000000000" pitchFamily="2" charset="2"/>
              <a:buChar char="Ø"/>
            </a:pPr>
            <a:r>
              <a:rPr lang="en-US" sz="2400" dirty="0"/>
              <a:t>Some relevant references are:</a:t>
            </a:r>
          </a:p>
          <a:p>
            <a:pPr marL="1763713" lvl="3" indent="-457200"/>
            <a:r>
              <a:rPr lang="en-US" dirty="0"/>
              <a:t>38 CFR 3.103(f)</a:t>
            </a:r>
          </a:p>
          <a:p>
            <a:pPr marL="1763713" lvl="3" indent="-457200"/>
            <a:r>
              <a:rPr lang="en-US" dirty="0"/>
              <a:t>M21-1 III.iv.6.C.5.a</a:t>
            </a:r>
          </a:p>
        </p:txBody>
      </p:sp>
      <p:sp>
        <p:nvSpPr>
          <p:cNvPr id="4" name="Slide Number Placeholder 3">
            <a:extLst>
              <a:ext uri="{FF2B5EF4-FFF2-40B4-BE49-F238E27FC236}">
                <a16:creationId xmlns:a16="http://schemas.microsoft.com/office/drawing/2014/main" id="{E02320F1-5DE0-43D8-9E9F-BFFAC5490EC8}"/>
              </a:ext>
            </a:extLst>
          </p:cNvPr>
          <p:cNvSpPr>
            <a:spLocks noGrp="1"/>
          </p:cNvSpPr>
          <p:nvPr>
            <p:ph type="sldNum" sz="quarter" idx="10"/>
          </p:nvPr>
        </p:nvSpPr>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401128712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EE53-39D7-49B9-8B99-79CB405D7821}"/>
              </a:ext>
            </a:extLst>
          </p:cNvPr>
          <p:cNvSpPr>
            <a:spLocks noGrp="1"/>
          </p:cNvSpPr>
          <p:nvPr>
            <p:ph type="title"/>
          </p:nvPr>
        </p:nvSpPr>
        <p:spPr/>
        <p:txBody>
          <a:bodyPr/>
          <a:lstStyle/>
          <a:p>
            <a:r>
              <a:rPr lang="en-US" dirty="0"/>
              <a:t>Effective Date Builder</a:t>
            </a:r>
          </a:p>
        </p:txBody>
      </p:sp>
      <p:sp>
        <p:nvSpPr>
          <p:cNvPr id="3" name="Content Placeholder 2">
            <a:extLst>
              <a:ext uri="{FF2B5EF4-FFF2-40B4-BE49-F238E27FC236}">
                <a16:creationId xmlns:a16="http://schemas.microsoft.com/office/drawing/2014/main" id="{22C0299C-D40E-41AA-ADBC-B62130ADB3AD}"/>
              </a:ext>
            </a:extLst>
          </p:cNvPr>
          <p:cNvSpPr>
            <a:spLocks noGrp="1"/>
          </p:cNvSpPr>
          <p:nvPr>
            <p:ph idx="1"/>
          </p:nvPr>
        </p:nvSpPr>
        <p:spPr/>
        <p:txBody>
          <a:bodyPr/>
          <a:lstStyle/>
          <a:p>
            <a:r>
              <a:rPr lang="en-US" dirty="0"/>
              <a:t>38 CFR 3.400 (effective date) is </a:t>
            </a:r>
            <a:r>
              <a:rPr lang="en-US" b="1" i="1" dirty="0">
                <a:effectLst>
                  <a:outerShdw blurRad="38100" dist="38100" dir="2700000" algn="tl">
                    <a:srgbClr val="000000">
                      <a:alpha val="43137"/>
                    </a:srgbClr>
                  </a:outerShdw>
                </a:effectLst>
              </a:rPr>
              <a:t>only</a:t>
            </a:r>
            <a:r>
              <a:rPr lang="en-US" dirty="0"/>
              <a:t> auto-populated when the effective date is generated via the embedded VBMS-R Effective Date Builder</a:t>
            </a:r>
          </a:p>
          <a:p>
            <a:pPr marL="0" indent="0">
              <a:buNone/>
            </a:pPr>
            <a:endParaRPr lang="en-US" sz="1000" dirty="0"/>
          </a:p>
          <a:p>
            <a:pPr lvl="1"/>
            <a:r>
              <a:rPr lang="en-US" dirty="0"/>
              <a:t>If the user bypasses the VBMS-R embedded Effective Date Builder, then </a:t>
            </a:r>
            <a:r>
              <a:rPr lang="en-US" i="1" dirty="0"/>
              <a:t>“(38 CFR 3.400)”</a:t>
            </a:r>
            <a:r>
              <a:rPr lang="en-US" dirty="0"/>
              <a:t> (and/or other relevant effective date regulations) must be manually entered in the rating narrative/effective date paragraph via free text</a:t>
            </a:r>
          </a:p>
          <a:p>
            <a:pPr marL="457200" lvl="1" indent="0">
              <a:buNone/>
            </a:pPr>
            <a:endParaRPr lang="en-US" sz="800" dirty="0"/>
          </a:p>
          <a:p>
            <a:pPr lvl="2"/>
            <a:r>
              <a:rPr lang="en-US" dirty="0"/>
              <a:t>Note:  This is </a:t>
            </a:r>
            <a:r>
              <a:rPr lang="en-US" b="1" i="1" dirty="0">
                <a:effectLst>
                  <a:outerShdw blurRad="38100" dist="38100" dir="2700000" algn="tl">
                    <a:srgbClr val="000000">
                      <a:alpha val="43137"/>
                    </a:srgbClr>
                  </a:outerShdw>
                </a:effectLst>
              </a:rPr>
              <a:t>not</a:t>
            </a:r>
            <a:r>
              <a:rPr lang="en-US" dirty="0"/>
              <a:t> a VBMS-R defect, and there is no anticipated </a:t>
            </a:r>
            <a:r>
              <a:rPr lang="en-US" i="1" dirty="0"/>
              <a:t>“fix”</a:t>
            </a:r>
            <a:r>
              <a:rPr lang="en-US" dirty="0"/>
              <a:t> – the user needs to be aware of when free-text regulatory citations are required!</a:t>
            </a:r>
          </a:p>
        </p:txBody>
      </p:sp>
      <p:sp>
        <p:nvSpPr>
          <p:cNvPr id="4" name="Slide Number Placeholder 3">
            <a:extLst>
              <a:ext uri="{FF2B5EF4-FFF2-40B4-BE49-F238E27FC236}">
                <a16:creationId xmlns:a16="http://schemas.microsoft.com/office/drawing/2014/main" id="{27CE1AA2-3DFF-45A9-811B-DD18F45BDB24}"/>
              </a:ext>
            </a:extLst>
          </p:cNvPr>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86060570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BF48-8459-479D-96AF-DC7473CDFCEE}"/>
              </a:ext>
            </a:extLst>
          </p:cNvPr>
          <p:cNvSpPr>
            <a:spLocks noGrp="1"/>
          </p:cNvSpPr>
          <p:nvPr>
            <p:ph type="title"/>
          </p:nvPr>
        </p:nvSpPr>
        <p:spPr/>
        <p:txBody>
          <a:bodyPr/>
          <a:lstStyle/>
          <a:p>
            <a:r>
              <a:rPr lang="en-US" dirty="0"/>
              <a:t>Evaluation Builder – VASRD</a:t>
            </a:r>
          </a:p>
        </p:txBody>
      </p:sp>
      <p:sp>
        <p:nvSpPr>
          <p:cNvPr id="3" name="Content Placeholder 2">
            <a:extLst>
              <a:ext uri="{FF2B5EF4-FFF2-40B4-BE49-F238E27FC236}">
                <a16:creationId xmlns:a16="http://schemas.microsoft.com/office/drawing/2014/main" id="{2A4A17A5-CAEC-45A0-8F6A-2F257B90F586}"/>
              </a:ext>
            </a:extLst>
          </p:cNvPr>
          <p:cNvSpPr>
            <a:spLocks noGrp="1"/>
          </p:cNvSpPr>
          <p:nvPr>
            <p:ph idx="1"/>
          </p:nvPr>
        </p:nvSpPr>
        <p:spPr>
          <a:xfrm>
            <a:off x="847165" y="1589518"/>
            <a:ext cx="10979650" cy="4691641"/>
          </a:xfrm>
        </p:spPr>
        <p:txBody>
          <a:bodyPr/>
          <a:lstStyle/>
          <a:p>
            <a:r>
              <a:rPr lang="en-US" dirty="0"/>
              <a:t>38 CFR 4.124a (neurological rating schedule) is generated for nearly every disability evaluation when using the embedded VBMS-R Evaluation Builder</a:t>
            </a:r>
          </a:p>
          <a:p>
            <a:pPr marL="0" indent="0">
              <a:buNone/>
            </a:pPr>
            <a:endParaRPr lang="en-US" sz="1000" dirty="0"/>
          </a:p>
          <a:p>
            <a:pPr lvl="1"/>
            <a:r>
              <a:rPr lang="en-US" dirty="0"/>
              <a:t>If 38 CFR 4.124a is not accurate, the decision maker must manually update the auto-generated ‘38 CFR 4.124a’ citation to the correct VASRD body system reflective of the disability being evaluated</a:t>
            </a:r>
          </a:p>
          <a:p>
            <a:pPr marL="457200" lvl="1" indent="0">
              <a:buNone/>
            </a:pPr>
            <a:endParaRPr lang="en-US" sz="800" dirty="0"/>
          </a:p>
          <a:p>
            <a:pPr lvl="2"/>
            <a:r>
              <a:rPr lang="en-US" dirty="0"/>
              <a:t>Note:  This is a known VBMS-R defect and is expected to be fixed in a future update</a:t>
            </a:r>
          </a:p>
          <a:p>
            <a:pPr marL="914400" lvl="2" indent="0">
              <a:buNone/>
            </a:pPr>
            <a:endParaRPr lang="en-US" sz="800" dirty="0"/>
          </a:p>
          <a:p>
            <a:pPr lvl="3">
              <a:buFont typeface="Wingdings" panose="05000000000000000000" pitchFamily="2" charset="2"/>
              <a:buChar char="§"/>
            </a:pPr>
            <a:r>
              <a:rPr lang="en-US" dirty="0"/>
              <a:t>Compensation Services </a:t>
            </a:r>
            <a:r>
              <a:rPr lang="en-US" i="1" dirty="0"/>
              <a:t>Calendar Blast</a:t>
            </a:r>
            <a:r>
              <a:rPr lang="en-US" dirty="0"/>
              <a:t> was sent to the Field on 02/19/2019</a:t>
            </a:r>
          </a:p>
        </p:txBody>
      </p:sp>
      <p:sp>
        <p:nvSpPr>
          <p:cNvPr id="4" name="Slide Number Placeholder 3">
            <a:extLst>
              <a:ext uri="{FF2B5EF4-FFF2-40B4-BE49-F238E27FC236}">
                <a16:creationId xmlns:a16="http://schemas.microsoft.com/office/drawing/2014/main" id="{D39E5958-B64B-428C-A85C-DD07E13D804C}"/>
              </a:ext>
            </a:extLst>
          </p:cNvPr>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2110397018"/>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9A3F-149F-4143-9BA9-A00B1E52E929}"/>
              </a:ext>
            </a:extLst>
          </p:cNvPr>
          <p:cNvSpPr>
            <a:spLocks noGrp="1"/>
          </p:cNvSpPr>
          <p:nvPr>
            <p:ph type="title"/>
          </p:nvPr>
        </p:nvSpPr>
        <p:spPr/>
        <p:txBody>
          <a:bodyPr/>
          <a:lstStyle/>
          <a:p>
            <a:r>
              <a:rPr lang="en-US" dirty="0"/>
              <a:t>Example of Incorrect VASRD Evaluation Text</a:t>
            </a:r>
          </a:p>
        </p:txBody>
      </p:sp>
      <p:sp>
        <p:nvSpPr>
          <p:cNvPr id="4" name="Slide Number Placeholder 3">
            <a:extLst>
              <a:ext uri="{FF2B5EF4-FFF2-40B4-BE49-F238E27FC236}">
                <a16:creationId xmlns:a16="http://schemas.microsoft.com/office/drawing/2014/main" id="{7979BE99-AED5-46E1-8482-AA9B3AECAB1D}"/>
              </a:ext>
            </a:extLst>
          </p:cNvPr>
          <p:cNvSpPr>
            <a:spLocks noGrp="1"/>
          </p:cNvSpPr>
          <p:nvPr>
            <p:ph type="sldNum" sz="quarter" idx="10"/>
          </p:nvPr>
        </p:nvSpPr>
        <p:spPr/>
        <p:txBody>
          <a:bodyPr/>
          <a:lstStyle/>
          <a:p>
            <a:fld id="{7C414AED-89CE-4A48-8B2B-1B3A5C68EA2A}" type="slidenum">
              <a:rPr lang="en-US" smtClean="0"/>
              <a:t>37</a:t>
            </a:fld>
            <a:endParaRPr lang="en-US" dirty="0"/>
          </a:p>
        </p:txBody>
      </p:sp>
      <p:pic>
        <p:nvPicPr>
          <p:cNvPr id="8" name="Picture 7">
            <a:extLst>
              <a:ext uri="{FF2B5EF4-FFF2-40B4-BE49-F238E27FC236}">
                <a16:creationId xmlns:a16="http://schemas.microsoft.com/office/drawing/2014/main" id="{4531B96C-BAD6-4DE6-9DFC-E23ABF5D84D1}"/>
              </a:ext>
            </a:extLst>
          </p:cNvPr>
          <p:cNvPicPr>
            <a:picLocks noChangeAspect="1"/>
          </p:cNvPicPr>
          <p:nvPr/>
        </p:nvPicPr>
        <p:blipFill>
          <a:blip r:embed="rId2"/>
          <a:stretch>
            <a:fillRect/>
          </a:stretch>
        </p:blipFill>
        <p:spPr>
          <a:xfrm>
            <a:off x="604868" y="1500996"/>
            <a:ext cx="11504013" cy="4855353"/>
          </a:xfrm>
          <a:prstGeom prst="rect">
            <a:avLst/>
          </a:prstGeom>
        </p:spPr>
      </p:pic>
    </p:spTree>
    <p:extLst>
      <p:ext uri="{BB962C8B-B14F-4D97-AF65-F5344CB8AC3E}">
        <p14:creationId xmlns:p14="http://schemas.microsoft.com/office/powerpoint/2010/main" val="2976012511"/>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9237-5105-4C3A-9C9B-3C46F9D1953E}"/>
              </a:ext>
            </a:extLst>
          </p:cNvPr>
          <p:cNvSpPr>
            <a:spLocks noGrp="1"/>
          </p:cNvSpPr>
          <p:nvPr>
            <p:ph type="title"/>
          </p:nvPr>
        </p:nvSpPr>
        <p:spPr/>
        <p:txBody>
          <a:bodyPr/>
          <a:lstStyle/>
          <a:p>
            <a:r>
              <a:rPr lang="en-US" dirty="0"/>
              <a:t>Evaluation Builder – Next Higher</a:t>
            </a:r>
          </a:p>
        </p:txBody>
      </p:sp>
      <p:sp>
        <p:nvSpPr>
          <p:cNvPr id="3" name="Content Placeholder 2">
            <a:extLst>
              <a:ext uri="{FF2B5EF4-FFF2-40B4-BE49-F238E27FC236}">
                <a16:creationId xmlns:a16="http://schemas.microsoft.com/office/drawing/2014/main" id="{F81BA8A7-88F6-4CD4-9A96-F0C24CF19CD6}"/>
              </a:ext>
            </a:extLst>
          </p:cNvPr>
          <p:cNvSpPr>
            <a:spLocks noGrp="1"/>
          </p:cNvSpPr>
          <p:nvPr>
            <p:ph idx="1"/>
          </p:nvPr>
        </p:nvSpPr>
        <p:spPr>
          <a:xfrm>
            <a:off x="847164" y="1589518"/>
            <a:ext cx="11264323" cy="4691641"/>
          </a:xfrm>
        </p:spPr>
        <p:txBody>
          <a:bodyPr/>
          <a:lstStyle/>
          <a:p>
            <a:r>
              <a:rPr lang="en-US" dirty="0"/>
              <a:t>If the evaluation is at the scheduler maximum (i.e., Tinnitus – 10%), the VBMS-R embedded Evaluation Builder is not adding a VASRD body system citation at all, so the decision maker will need to manually add the appropriate VASRD body system citation relevant to the disability evaluation (in this example, </a:t>
            </a:r>
            <a:r>
              <a:rPr lang="en-US" i="1" dirty="0"/>
              <a:t>“38 CFR 4.87”</a:t>
            </a:r>
            <a:r>
              <a:rPr lang="en-US" dirty="0"/>
              <a:t>)</a:t>
            </a:r>
          </a:p>
          <a:p>
            <a:pPr marL="0" indent="0">
              <a:buNone/>
            </a:pPr>
            <a:endParaRPr lang="en-US" sz="1000" dirty="0"/>
          </a:p>
          <a:p>
            <a:pPr lvl="1"/>
            <a:r>
              <a:rPr lang="en-US" dirty="0"/>
              <a:t>Note:  This is a known VBMS-R defect and is expected to be fixed in a future update</a:t>
            </a:r>
          </a:p>
          <a:p>
            <a:pPr marL="457200" lvl="1" indent="0">
              <a:buNone/>
            </a:pPr>
            <a:endParaRPr lang="en-US" sz="800" dirty="0"/>
          </a:p>
          <a:p>
            <a:pPr lvl="2">
              <a:buFont typeface="Wingdings" panose="05000000000000000000" pitchFamily="2" charset="2"/>
              <a:buChar char="§"/>
            </a:pPr>
            <a:r>
              <a:rPr lang="en-US" dirty="0"/>
              <a:t>Compensation Service </a:t>
            </a:r>
            <a:r>
              <a:rPr lang="en-US" i="1" dirty="0"/>
              <a:t>Calendar Blast</a:t>
            </a:r>
            <a:r>
              <a:rPr lang="en-US" dirty="0"/>
              <a:t> was sent to the Field on 03/22/2019</a:t>
            </a:r>
          </a:p>
        </p:txBody>
      </p:sp>
      <p:sp>
        <p:nvSpPr>
          <p:cNvPr id="4" name="Slide Number Placeholder 3">
            <a:extLst>
              <a:ext uri="{FF2B5EF4-FFF2-40B4-BE49-F238E27FC236}">
                <a16:creationId xmlns:a16="http://schemas.microsoft.com/office/drawing/2014/main" id="{4BE73F0C-D035-4D67-9211-89B905CFA5B3}"/>
              </a:ext>
            </a:extLst>
          </p:cNvPr>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4185778222"/>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1F02-CB06-4460-A7FB-42F12EC03A08}"/>
              </a:ext>
            </a:extLst>
          </p:cNvPr>
          <p:cNvSpPr>
            <a:spLocks noGrp="1"/>
          </p:cNvSpPr>
          <p:nvPr>
            <p:ph type="title"/>
          </p:nvPr>
        </p:nvSpPr>
        <p:spPr/>
        <p:txBody>
          <a:bodyPr/>
          <a:lstStyle/>
          <a:p>
            <a:r>
              <a:rPr lang="en-US" sz="3100" dirty="0"/>
              <a:t>Example of Incorrect Next Higher Evaluation Text</a:t>
            </a:r>
          </a:p>
        </p:txBody>
      </p:sp>
      <p:sp>
        <p:nvSpPr>
          <p:cNvPr id="4" name="Slide Number Placeholder 3">
            <a:extLst>
              <a:ext uri="{FF2B5EF4-FFF2-40B4-BE49-F238E27FC236}">
                <a16:creationId xmlns:a16="http://schemas.microsoft.com/office/drawing/2014/main" id="{C1190ADD-FD16-403B-93C3-72F37664AC95}"/>
              </a:ext>
            </a:extLst>
          </p:cNvPr>
          <p:cNvSpPr>
            <a:spLocks noGrp="1"/>
          </p:cNvSpPr>
          <p:nvPr>
            <p:ph type="sldNum" sz="quarter" idx="10"/>
          </p:nvPr>
        </p:nvSpPr>
        <p:spPr/>
        <p:txBody>
          <a:bodyPr/>
          <a:lstStyle/>
          <a:p>
            <a:fld id="{7C414AED-89CE-4A48-8B2B-1B3A5C68EA2A}" type="slidenum">
              <a:rPr lang="en-US" smtClean="0"/>
              <a:t>39</a:t>
            </a:fld>
            <a:endParaRPr lang="en-US" dirty="0"/>
          </a:p>
        </p:txBody>
      </p:sp>
      <p:pic>
        <p:nvPicPr>
          <p:cNvPr id="5" name="Picture 4">
            <a:extLst>
              <a:ext uri="{FF2B5EF4-FFF2-40B4-BE49-F238E27FC236}">
                <a16:creationId xmlns:a16="http://schemas.microsoft.com/office/drawing/2014/main" id="{4A5F3926-5E5A-49DE-8175-FEA4493593BD}"/>
              </a:ext>
            </a:extLst>
          </p:cNvPr>
          <p:cNvPicPr>
            <a:picLocks noChangeAspect="1"/>
          </p:cNvPicPr>
          <p:nvPr/>
        </p:nvPicPr>
        <p:blipFill>
          <a:blip r:embed="rId2"/>
          <a:stretch>
            <a:fillRect/>
          </a:stretch>
        </p:blipFill>
        <p:spPr>
          <a:xfrm>
            <a:off x="646981" y="1544128"/>
            <a:ext cx="11312734" cy="4692770"/>
          </a:xfrm>
          <a:prstGeom prst="rect">
            <a:avLst/>
          </a:prstGeom>
        </p:spPr>
      </p:pic>
    </p:spTree>
    <p:extLst>
      <p:ext uri="{BB962C8B-B14F-4D97-AF65-F5344CB8AC3E}">
        <p14:creationId xmlns:p14="http://schemas.microsoft.com/office/powerpoint/2010/main" val="134940610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6" y="1332661"/>
            <a:ext cx="10945906" cy="5023689"/>
          </a:xfrm>
        </p:spPr>
        <p:txBody>
          <a:bodyPr/>
          <a:lstStyle/>
          <a:p>
            <a:pPr lvl="1">
              <a:buFont typeface="Wingdings" panose="05000000000000000000" pitchFamily="2" charset="2"/>
              <a:buChar char="v"/>
            </a:pPr>
            <a:r>
              <a:rPr lang="en-US" sz="2100" dirty="0"/>
              <a:t>March 2019 Quality Call Quiz</a:t>
            </a:r>
          </a:p>
          <a:p>
            <a:pPr lvl="1">
              <a:buFont typeface="Wingdings" panose="05000000000000000000" pitchFamily="2" charset="2"/>
              <a:buChar char="v"/>
            </a:pPr>
            <a:r>
              <a:rPr lang="en-US" sz="2100" dirty="0"/>
              <a:t>Purple Heart Priority Initiative</a:t>
            </a:r>
          </a:p>
          <a:p>
            <a:pPr lvl="1">
              <a:buFont typeface="Wingdings" panose="05000000000000000000" pitchFamily="2" charset="2"/>
              <a:buChar char="v"/>
            </a:pPr>
            <a:r>
              <a:rPr lang="en-US" sz="2100" dirty="0"/>
              <a:t>Appeals Modernization Act (AMA) FAQs</a:t>
            </a:r>
          </a:p>
          <a:p>
            <a:pPr lvl="1">
              <a:buFont typeface="Wingdings" panose="05000000000000000000" pitchFamily="2" charset="2"/>
              <a:buChar char="v"/>
            </a:pPr>
            <a:r>
              <a:rPr lang="en-US" sz="2100" dirty="0"/>
              <a:t>RVSR VBMS AMA Q-Tips</a:t>
            </a:r>
          </a:p>
          <a:p>
            <a:pPr lvl="1">
              <a:buFont typeface="Wingdings" panose="05000000000000000000" pitchFamily="2" charset="2"/>
              <a:buChar char="v"/>
            </a:pPr>
            <a:r>
              <a:rPr lang="en-US" sz="2100" dirty="0"/>
              <a:t>How to Correct AMA Cited Errors</a:t>
            </a:r>
          </a:p>
          <a:p>
            <a:pPr lvl="1">
              <a:buFont typeface="Wingdings" panose="05000000000000000000" pitchFamily="2" charset="2"/>
              <a:buChar char="v"/>
            </a:pPr>
            <a:r>
              <a:rPr lang="en-US" sz="2100" dirty="0"/>
              <a:t>Deferrals</a:t>
            </a:r>
          </a:p>
          <a:p>
            <a:pPr lvl="1">
              <a:buFont typeface="Wingdings" panose="05000000000000000000" pitchFamily="2" charset="2"/>
              <a:buChar char="v"/>
            </a:pPr>
            <a:r>
              <a:rPr lang="en-US" sz="2100" dirty="0"/>
              <a:t>Online Self-Service Disability Compensation Claims Tool</a:t>
            </a:r>
          </a:p>
          <a:p>
            <a:pPr lvl="1">
              <a:buFont typeface="Wingdings" panose="05000000000000000000" pitchFamily="2" charset="2"/>
              <a:buChar char="v"/>
            </a:pPr>
            <a:r>
              <a:rPr lang="en-US" sz="2100" dirty="0"/>
              <a:t>December 2018/January 2019 Consistency Study Results</a:t>
            </a:r>
          </a:p>
          <a:p>
            <a:pPr lvl="1">
              <a:buFont typeface="Wingdings" panose="05000000000000000000" pitchFamily="2" charset="2"/>
              <a:buChar char="v"/>
            </a:pPr>
            <a:r>
              <a:rPr lang="en-US" sz="2100" i="1" dirty="0"/>
              <a:t>Sharp</a:t>
            </a:r>
            <a:r>
              <a:rPr lang="en-US" sz="2100" dirty="0"/>
              <a:t>-Compliant </a:t>
            </a:r>
            <a:r>
              <a:rPr lang="en-US" sz="2100" i="1" dirty="0"/>
              <a:t>Mitchell</a:t>
            </a:r>
            <a:r>
              <a:rPr lang="en-US" sz="2100" dirty="0"/>
              <a:t> Rationale Examples &amp; STAR Grace Period</a:t>
            </a:r>
          </a:p>
          <a:p>
            <a:pPr lvl="1">
              <a:buFont typeface="Wingdings" panose="05000000000000000000" pitchFamily="2" charset="2"/>
              <a:buChar char="v"/>
            </a:pPr>
            <a:r>
              <a:rPr lang="en-US" sz="2100" dirty="0"/>
              <a:t>Routine Future Examinations</a:t>
            </a:r>
          </a:p>
          <a:p>
            <a:pPr lvl="1">
              <a:buFont typeface="Wingdings" panose="05000000000000000000" pitchFamily="2" charset="2"/>
              <a:buChar char="v"/>
            </a:pPr>
            <a:r>
              <a:rPr lang="en-US" sz="2100" dirty="0"/>
              <a:t>Final Notification Letters for VAMC Records</a:t>
            </a:r>
          </a:p>
          <a:p>
            <a:pPr lvl="1">
              <a:buFont typeface="Wingdings" panose="05000000000000000000" pitchFamily="2" charset="2"/>
              <a:buChar char="v"/>
            </a:pPr>
            <a:r>
              <a:rPr lang="en-US" sz="2100" dirty="0"/>
              <a:t>ERB-S to EMS Language Integration</a:t>
            </a:r>
          </a:p>
          <a:p>
            <a:pPr lvl="1">
              <a:buFont typeface="Wingdings" panose="05000000000000000000" pitchFamily="2" charset="2"/>
              <a:buChar char="v"/>
            </a:pPr>
            <a:r>
              <a:rPr lang="en-US" sz="2100" dirty="0"/>
              <a:t>Poll Questions and Closing Comments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BAFF-35D8-4AEE-8CB0-47EC715D088A}"/>
              </a:ext>
            </a:extLst>
          </p:cNvPr>
          <p:cNvSpPr>
            <a:spLocks noGrp="1"/>
          </p:cNvSpPr>
          <p:nvPr>
            <p:ph type="title"/>
          </p:nvPr>
        </p:nvSpPr>
        <p:spPr/>
        <p:txBody>
          <a:bodyPr/>
          <a:lstStyle/>
          <a:p>
            <a:r>
              <a:rPr lang="en-US" dirty="0"/>
              <a:t>Example of Correct Next Higher Evaluation Text</a:t>
            </a:r>
          </a:p>
        </p:txBody>
      </p:sp>
      <p:sp>
        <p:nvSpPr>
          <p:cNvPr id="3" name="Content Placeholder 2">
            <a:extLst>
              <a:ext uri="{FF2B5EF4-FFF2-40B4-BE49-F238E27FC236}">
                <a16:creationId xmlns:a16="http://schemas.microsoft.com/office/drawing/2014/main" id="{878B4F7C-E43B-4970-AE20-C12E005E34E6}"/>
              </a:ext>
            </a:extLst>
          </p:cNvPr>
          <p:cNvSpPr>
            <a:spLocks noGrp="1"/>
          </p:cNvSpPr>
          <p:nvPr>
            <p:ph idx="1"/>
          </p:nvPr>
        </p:nvSpPr>
        <p:spPr/>
        <p:txBody>
          <a:bodyPr/>
          <a:lstStyle/>
          <a:p>
            <a:r>
              <a:rPr lang="en-US" dirty="0"/>
              <a:t>Free text VASRD citation needs to be added as shown:</a:t>
            </a:r>
          </a:p>
        </p:txBody>
      </p:sp>
      <p:sp>
        <p:nvSpPr>
          <p:cNvPr id="4" name="Slide Number Placeholder 3">
            <a:extLst>
              <a:ext uri="{FF2B5EF4-FFF2-40B4-BE49-F238E27FC236}">
                <a16:creationId xmlns:a16="http://schemas.microsoft.com/office/drawing/2014/main" id="{C7258542-7598-46DA-9E7B-EBB84597BF22}"/>
              </a:ext>
            </a:extLst>
          </p:cNvPr>
          <p:cNvSpPr>
            <a:spLocks noGrp="1"/>
          </p:cNvSpPr>
          <p:nvPr>
            <p:ph type="sldNum" sz="quarter" idx="10"/>
          </p:nvPr>
        </p:nvSpPr>
        <p:spPr/>
        <p:txBody>
          <a:bodyPr/>
          <a:lstStyle/>
          <a:p>
            <a:fld id="{7C414AED-89CE-4A48-8B2B-1B3A5C68EA2A}" type="slidenum">
              <a:rPr lang="en-US" smtClean="0"/>
              <a:t>40</a:t>
            </a:fld>
            <a:endParaRPr lang="en-US" dirty="0"/>
          </a:p>
        </p:txBody>
      </p:sp>
      <p:pic>
        <p:nvPicPr>
          <p:cNvPr id="5" name="Picture 4">
            <a:extLst>
              <a:ext uri="{FF2B5EF4-FFF2-40B4-BE49-F238E27FC236}">
                <a16:creationId xmlns:a16="http://schemas.microsoft.com/office/drawing/2014/main" id="{DC87E674-9E18-4A5E-80F8-ADC094490FC1}"/>
              </a:ext>
            </a:extLst>
          </p:cNvPr>
          <p:cNvPicPr>
            <a:picLocks noChangeAspect="1"/>
          </p:cNvPicPr>
          <p:nvPr/>
        </p:nvPicPr>
        <p:blipFill>
          <a:blip r:embed="rId2"/>
          <a:stretch>
            <a:fillRect/>
          </a:stretch>
        </p:blipFill>
        <p:spPr>
          <a:xfrm>
            <a:off x="656686" y="2234241"/>
            <a:ext cx="11316886" cy="4046917"/>
          </a:xfrm>
          <a:prstGeom prst="rect">
            <a:avLst/>
          </a:prstGeom>
        </p:spPr>
      </p:pic>
    </p:spTree>
    <p:extLst>
      <p:ext uri="{BB962C8B-B14F-4D97-AF65-F5344CB8AC3E}">
        <p14:creationId xmlns:p14="http://schemas.microsoft.com/office/powerpoint/2010/main" val="424590369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How to Correct AMA Cited Comments/ Errors</a:t>
            </a:r>
          </a:p>
        </p:txBody>
      </p:sp>
      <p:sp>
        <p:nvSpPr>
          <p:cNvPr id="4" name="Slide Number Placeholder 3"/>
          <p:cNvSpPr>
            <a:spLocks noGrp="1"/>
          </p:cNvSpPr>
          <p:nvPr>
            <p:ph type="sldNum" sz="quarter" idx="10"/>
          </p:nvPr>
        </p:nvSpPr>
        <p:spPr/>
        <p:txBody>
          <a:bodyPr/>
          <a:lstStyle/>
          <a:p>
            <a:fld id="{7C414AED-89CE-4A48-8B2B-1B3A5C68EA2A}" type="slidenum">
              <a:rPr lang="en-US" smtClean="0"/>
              <a:t>41</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Rating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615685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AMA Related Errors/ Comments</a:t>
            </a:r>
          </a:p>
        </p:txBody>
      </p:sp>
      <p:sp>
        <p:nvSpPr>
          <p:cNvPr id="3" name="Content Placeholder 2"/>
          <p:cNvSpPr>
            <a:spLocks noGrp="1"/>
          </p:cNvSpPr>
          <p:nvPr>
            <p:ph idx="1"/>
          </p:nvPr>
        </p:nvSpPr>
        <p:spPr/>
        <p:txBody>
          <a:bodyPr/>
          <a:lstStyle/>
          <a:p>
            <a:r>
              <a:rPr lang="en-US" dirty="0"/>
              <a:t>Task-based rating checklist</a:t>
            </a:r>
          </a:p>
          <a:p>
            <a:pPr lvl="1"/>
            <a:r>
              <a:rPr lang="en-US" dirty="0"/>
              <a:t>Question 9: critical error task when laws and regulations applicable to the claim are not provided</a:t>
            </a:r>
          </a:p>
          <a:p>
            <a:pPr lvl="1"/>
            <a:r>
              <a:rPr lang="en-US" dirty="0"/>
              <a:t>Question 12: a corrective comment task when applicable favorable findings are not identified and properly documented</a:t>
            </a:r>
          </a:p>
          <a:p>
            <a:pPr lvl="1"/>
            <a:endParaRPr lang="en-US" dirty="0"/>
          </a:p>
          <a:p>
            <a:r>
              <a:rPr lang="en-US" dirty="0"/>
              <a:t>How should these be corrected?</a:t>
            </a:r>
          </a:p>
          <a:p>
            <a:pPr lvl="1"/>
            <a:r>
              <a:rPr lang="en-US" dirty="0"/>
              <a:t>A new rating decision should be completed to provide the Veteran/ beneficiary legally sufficient notice</a:t>
            </a:r>
          </a:p>
          <a:p>
            <a:pPr lvl="1"/>
            <a:r>
              <a:rPr lang="en-US" dirty="0"/>
              <a:t>Favorable findings must be documented in VBMS for retention</a:t>
            </a:r>
          </a:p>
        </p:txBody>
      </p:sp>
      <p:sp>
        <p:nvSpPr>
          <p:cNvPr id="4" name="Slide Number Placeholder 3"/>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4085097640"/>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C374-F309-4A5B-81D6-C1BC1204D9C7}"/>
              </a:ext>
            </a:extLst>
          </p:cNvPr>
          <p:cNvSpPr>
            <a:spLocks noGrp="1"/>
          </p:cNvSpPr>
          <p:nvPr>
            <p:ph type="title"/>
          </p:nvPr>
        </p:nvSpPr>
        <p:spPr/>
        <p:txBody>
          <a:bodyPr/>
          <a:lstStyle/>
          <a:p>
            <a:r>
              <a:rPr lang="en-US" dirty="0"/>
              <a:t>Suggested Verbiage for AMA Related Citations</a:t>
            </a:r>
          </a:p>
        </p:txBody>
      </p:sp>
      <p:sp>
        <p:nvSpPr>
          <p:cNvPr id="3" name="Content Placeholder 2">
            <a:extLst>
              <a:ext uri="{FF2B5EF4-FFF2-40B4-BE49-F238E27FC236}">
                <a16:creationId xmlns:a16="http://schemas.microsoft.com/office/drawing/2014/main" id="{84CFB176-C77C-4447-A4E8-E1B583628C3F}"/>
              </a:ext>
            </a:extLst>
          </p:cNvPr>
          <p:cNvSpPr>
            <a:spLocks noGrp="1"/>
          </p:cNvSpPr>
          <p:nvPr>
            <p:ph idx="1"/>
          </p:nvPr>
        </p:nvSpPr>
        <p:spPr/>
        <p:txBody>
          <a:bodyPr/>
          <a:lstStyle/>
          <a:p>
            <a:r>
              <a:rPr lang="en-US" dirty="0"/>
              <a:t>Suggested verbiage for providing missed laws and regulations:</a:t>
            </a:r>
          </a:p>
          <a:p>
            <a:pPr marL="0" indent="0">
              <a:buNone/>
            </a:pPr>
            <a:endParaRPr lang="en-US" sz="1000" dirty="0"/>
          </a:p>
          <a:p>
            <a:pPr lvl="1"/>
            <a:r>
              <a:rPr lang="en-US" i="1" dirty="0"/>
              <a:t>The purpose of this rating decision is to provide you with additional laws and regulations that are applicable to our decision on your claim, but were not included in our previous decision of ____ (date).</a:t>
            </a:r>
          </a:p>
          <a:p>
            <a:pPr marL="457200" lvl="1" indent="0">
              <a:buNone/>
            </a:pPr>
            <a:endParaRPr lang="en-US" sz="2800" dirty="0"/>
          </a:p>
          <a:p>
            <a:r>
              <a:rPr lang="en-US" dirty="0"/>
              <a:t>Suggested verbiage for providing favorable findings:</a:t>
            </a:r>
          </a:p>
          <a:p>
            <a:pPr marL="0" indent="0">
              <a:buNone/>
            </a:pPr>
            <a:endParaRPr lang="en-US" sz="1000" dirty="0"/>
          </a:p>
          <a:p>
            <a:pPr lvl="1"/>
            <a:r>
              <a:rPr lang="en-US" i="1" dirty="0"/>
              <a:t>The purpose of this rating decision is to explain the favorable findings associated with your claim for ____ (issue), but were not included in our previous decision of ___ (date).</a:t>
            </a:r>
            <a:endParaRPr lang="en-US" dirty="0"/>
          </a:p>
        </p:txBody>
      </p:sp>
      <p:sp>
        <p:nvSpPr>
          <p:cNvPr id="4" name="Slide Number Placeholder 3">
            <a:extLst>
              <a:ext uri="{FF2B5EF4-FFF2-40B4-BE49-F238E27FC236}">
                <a16:creationId xmlns:a16="http://schemas.microsoft.com/office/drawing/2014/main" id="{120A5F2D-A0D5-4120-9949-F98D46079202}"/>
              </a:ext>
            </a:extLst>
          </p:cNvPr>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463756204"/>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Deferrals</a:t>
            </a:r>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Rating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845743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Deferral Reasons</a:t>
            </a:r>
          </a:p>
        </p:txBody>
      </p:sp>
      <p:sp>
        <p:nvSpPr>
          <p:cNvPr id="3" name="Content Placeholder 2"/>
          <p:cNvSpPr>
            <a:spLocks noGrp="1"/>
          </p:cNvSpPr>
          <p:nvPr>
            <p:ph idx="1"/>
          </p:nvPr>
        </p:nvSpPr>
        <p:spPr/>
        <p:txBody>
          <a:bodyPr/>
          <a:lstStyle/>
          <a:p>
            <a:r>
              <a:rPr lang="en-US" dirty="0"/>
              <a:t>In December of 2018, VBMS deferral functionality expanded</a:t>
            </a:r>
          </a:p>
          <a:p>
            <a:pPr marL="0" indent="0">
              <a:buNone/>
            </a:pPr>
            <a:endParaRPr lang="en-US" dirty="0"/>
          </a:p>
          <a:p>
            <a:r>
              <a:rPr lang="en-US" dirty="0"/>
              <a:t>VBMS Deferral Guide released by the NWQ on January 24, 2019</a:t>
            </a:r>
          </a:p>
          <a:p>
            <a:pPr lvl="1"/>
            <a:r>
              <a:rPr lang="en-US" dirty="0"/>
              <a:t>Initiating and Finalizing Draft Deferrals</a:t>
            </a:r>
          </a:p>
          <a:p>
            <a:pPr lvl="1"/>
            <a:r>
              <a:rPr lang="en-US" dirty="0"/>
              <a:t>Deferral Reasons</a:t>
            </a:r>
          </a:p>
          <a:p>
            <a:pPr lvl="1"/>
            <a:r>
              <a:rPr lang="en-US" dirty="0"/>
              <a:t>Deferral Status</a:t>
            </a:r>
          </a:p>
          <a:p>
            <a:pPr lvl="1"/>
            <a:r>
              <a:rPr lang="en-US" dirty="0"/>
              <a:t>Deferral Resolution</a:t>
            </a:r>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fld id="{7C414AED-89CE-4A48-8B2B-1B3A5C68EA2A}" type="slidenum">
              <a:rPr kumimoji="0" lang="en-US" sz="1600" b="1" i="1" u="none" strike="noStrike" kern="1200" cap="none" spc="0" normalizeH="0" baseline="0" noProof="0" smtClean="0">
                <a:ln>
                  <a:noFill/>
                </a:ln>
                <a:solidFill>
                  <a:srgbClr val="1D3275"/>
                </a:solidFill>
                <a:effectLst>
                  <a:outerShdw blurRad="38100" dist="38100" dir="2700000" algn="tl">
                    <a:srgbClr val="C0C0C0"/>
                  </a:outerShdw>
                </a:effectLst>
                <a:uLnTx/>
                <a:uFillTx/>
                <a:latin typeface="Century Schoolbook" pitchFamily="18"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45</a:t>
            </a:fld>
            <a:endParaRPr kumimoji="0" lang="en-US" sz="1600" b="1" i="1" u="none" strike="noStrike" kern="1200" cap="none" spc="0" normalizeH="0" baseline="0" noProof="0" dirty="0">
              <a:ln>
                <a:noFill/>
              </a:ln>
              <a:solidFill>
                <a:srgbClr val="1D3275"/>
              </a:solidFill>
              <a:effectLst>
                <a:outerShdw blurRad="38100" dist="38100" dir="2700000" algn="tl">
                  <a:srgbClr val="C0C0C0"/>
                </a:outerShdw>
              </a:effectLst>
              <a:uLnTx/>
              <a:uFillTx/>
              <a:latin typeface="Century Schoolbook" pitchFamily="18" charset="0"/>
              <a:ea typeface="+mn-ea"/>
              <a:cs typeface="+mn-cs"/>
            </a:endParaRPr>
          </a:p>
        </p:txBody>
      </p:sp>
    </p:spTree>
    <p:extLst>
      <p:ext uri="{BB962C8B-B14F-4D97-AF65-F5344CB8AC3E}">
        <p14:creationId xmlns:p14="http://schemas.microsoft.com/office/powerpoint/2010/main" val="90863533"/>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Deferral Reasons (Cont’d)</a:t>
            </a:r>
          </a:p>
        </p:txBody>
      </p:sp>
      <p:sp>
        <p:nvSpPr>
          <p:cNvPr id="3" name="Content Placeholder 2"/>
          <p:cNvSpPr>
            <a:spLocks noGrp="1"/>
          </p:cNvSpPr>
          <p:nvPr>
            <p:ph idx="1"/>
          </p:nvPr>
        </p:nvSpPr>
        <p:spPr/>
        <p:txBody>
          <a:bodyPr/>
          <a:lstStyle/>
          <a:p>
            <a:r>
              <a:rPr lang="en-US" dirty="0"/>
              <a:t>Select all applicable deferral reasons</a:t>
            </a:r>
          </a:p>
          <a:p>
            <a:pPr marL="0" indent="0">
              <a:buNone/>
            </a:pPr>
            <a:endParaRPr lang="en-US" sz="1000" dirty="0"/>
          </a:p>
          <a:p>
            <a:pPr lvl="1"/>
            <a:r>
              <a:rPr lang="en-US" dirty="0"/>
              <a:t>Example: If an exam has already been completed, but requires clarification, etc., select one of the following detailed reasons:</a:t>
            </a:r>
          </a:p>
          <a:p>
            <a:pPr lvl="2"/>
            <a:r>
              <a:rPr lang="en-US" dirty="0"/>
              <a:t>Clarification Needed</a:t>
            </a:r>
          </a:p>
          <a:p>
            <a:pPr lvl="2"/>
            <a:r>
              <a:rPr lang="en-US" dirty="0"/>
              <a:t>Insufficient Exam</a:t>
            </a:r>
          </a:p>
          <a:p>
            <a:pPr lvl="2"/>
            <a:r>
              <a:rPr lang="en-US" dirty="0"/>
              <a:t>Opinion Needed</a:t>
            </a:r>
          </a:p>
          <a:p>
            <a:pPr marL="914400" lvl="2" indent="0">
              <a:buNone/>
            </a:pPr>
            <a:endParaRPr lang="en-US" dirty="0"/>
          </a:p>
          <a:p>
            <a:pPr lvl="1"/>
            <a:r>
              <a:rPr lang="en-US" dirty="0"/>
              <a:t>Refer to M21-1 III.iv.3.A.7.a for complex medical opinion requests that must be prepared by the rating activity</a:t>
            </a:r>
          </a:p>
          <a:p>
            <a:pPr marL="0" indent="0">
              <a:buNone/>
            </a:pPr>
            <a:endParaRPr lang="en-US" dirty="0"/>
          </a:p>
          <a:p>
            <a:pPr lvl="1"/>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fld id="{7C414AED-89CE-4A48-8B2B-1B3A5C68EA2A}" type="slidenum">
              <a:rPr kumimoji="0" lang="en-US" sz="1600" b="1" i="1" u="none" strike="noStrike" kern="1200" cap="none" spc="0" normalizeH="0" baseline="0" noProof="0" smtClean="0">
                <a:ln>
                  <a:noFill/>
                </a:ln>
                <a:solidFill>
                  <a:srgbClr val="1D3275"/>
                </a:solidFill>
                <a:effectLst>
                  <a:outerShdw blurRad="38100" dist="38100" dir="2700000" algn="tl">
                    <a:srgbClr val="C0C0C0"/>
                  </a:outerShdw>
                </a:effectLst>
                <a:uLnTx/>
                <a:uFillTx/>
                <a:latin typeface="Century Schoolbook" pitchFamily="18"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46</a:t>
            </a:fld>
            <a:endParaRPr kumimoji="0" lang="en-US" sz="1600" b="1" i="1" u="none" strike="noStrike" kern="1200" cap="none" spc="0" normalizeH="0" baseline="0" noProof="0" dirty="0">
              <a:ln>
                <a:noFill/>
              </a:ln>
              <a:solidFill>
                <a:srgbClr val="1D3275"/>
              </a:solidFill>
              <a:effectLst>
                <a:outerShdw blurRad="38100" dist="38100" dir="2700000" algn="tl">
                  <a:srgbClr val="C0C0C0"/>
                </a:outerShdw>
              </a:effectLst>
              <a:uLnTx/>
              <a:uFillTx/>
              <a:latin typeface="Century Schoolbook" pitchFamily="18" charset="0"/>
              <a:ea typeface="+mn-ea"/>
              <a:cs typeface="+mn-cs"/>
            </a:endParaRPr>
          </a:p>
        </p:txBody>
      </p:sp>
    </p:spTree>
    <p:extLst>
      <p:ext uri="{BB962C8B-B14F-4D97-AF65-F5344CB8AC3E}">
        <p14:creationId xmlns:p14="http://schemas.microsoft.com/office/powerpoint/2010/main" val="3396410738"/>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Deferral Reasons (Cont’d)</a:t>
            </a:r>
          </a:p>
        </p:txBody>
      </p:sp>
      <p:sp>
        <p:nvSpPr>
          <p:cNvPr id="3" name="Content Placeholder 2"/>
          <p:cNvSpPr>
            <a:spLocks noGrp="1"/>
          </p:cNvSpPr>
          <p:nvPr>
            <p:ph idx="1"/>
          </p:nvPr>
        </p:nvSpPr>
        <p:spPr/>
        <p:txBody>
          <a:bodyPr/>
          <a:lstStyle/>
          <a:p>
            <a:r>
              <a:rPr lang="en-US" i="1" dirty="0"/>
              <a:t>Exception</a:t>
            </a:r>
            <a:r>
              <a:rPr lang="en-US" dirty="0"/>
              <a:t>: When all rework actions are associated with late flowing evidence/ new evidence/ documents that were not associated with the eFolder at the time of the previous action, only select one of the following reasons:</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fld id="{7C414AED-89CE-4A48-8B2B-1B3A5C68EA2A}" type="slidenum">
              <a:rPr kumimoji="0" lang="en-US" sz="1600" b="1" i="1" u="none" strike="noStrike" kern="1200" cap="none" spc="0" normalizeH="0" baseline="0" noProof="0" smtClean="0">
                <a:ln>
                  <a:noFill/>
                </a:ln>
                <a:solidFill>
                  <a:srgbClr val="1D3275"/>
                </a:solidFill>
                <a:effectLst>
                  <a:outerShdw blurRad="38100" dist="38100" dir="2700000" algn="tl">
                    <a:srgbClr val="C0C0C0"/>
                  </a:outerShdw>
                </a:effectLst>
                <a:uLnTx/>
                <a:uFillTx/>
                <a:latin typeface="Century Schoolbook" pitchFamily="18"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47</a:t>
            </a:fld>
            <a:endParaRPr kumimoji="0" lang="en-US" sz="1600" b="1" i="1" u="none" strike="noStrike" kern="1200" cap="none" spc="0" normalizeH="0" baseline="0" noProof="0" dirty="0">
              <a:ln>
                <a:noFill/>
              </a:ln>
              <a:solidFill>
                <a:srgbClr val="1D3275"/>
              </a:solidFill>
              <a:effectLst>
                <a:outerShdw blurRad="38100" dist="38100" dir="2700000" algn="tl">
                  <a:srgbClr val="C0C0C0"/>
                </a:outerShdw>
              </a:effectLst>
              <a:uLnTx/>
              <a:uFillTx/>
              <a:latin typeface="Century Schoolbook" pitchFamily="18" charset="0"/>
              <a:ea typeface="+mn-ea"/>
              <a:cs typeface="+mn-cs"/>
            </a:endParaRPr>
          </a:p>
        </p:txBody>
      </p:sp>
      <p:graphicFrame>
        <p:nvGraphicFramePr>
          <p:cNvPr id="5" name="Table 4">
            <a:extLst>
              <a:ext uri="{FF2B5EF4-FFF2-40B4-BE49-F238E27FC236}">
                <a16:creationId xmlns:a16="http://schemas.microsoft.com/office/drawing/2014/main" id="{B364A2CA-204F-4FE6-A1E1-463F4D091A8A}"/>
              </a:ext>
            </a:extLst>
          </p:cNvPr>
          <p:cNvGraphicFramePr>
            <a:graphicFrameLocks noGrp="1"/>
          </p:cNvGraphicFramePr>
          <p:nvPr>
            <p:extLst/>
          </p:nvPr>
        </p:nvGraphicFramePr>
        <p:xfrm>
          <a:off x="2256117" y="3661649"/>
          <a:ext cx="7722770" cy="2225040"/>
        </p:xfrm>
        <a:graphic>
          <a:graphicData uri="http://schemas.openxmlformats.org/drawingml/2006/table">
            <a:tbl>
              <a:tblPr firstRow="1" bandRow="1">
                <a:tableStyleId>{72833802-FEF1-4C79-8D5D-14CF1EAF98D9}</a:tableStyleId>
              </a:tblPr>
              <a:tblGrid>
                <a:gridCol w="3111013">
                  <a:extLst>
                    <a:ext uri="{9D8B030D-6E8A-4147-A177-3AD203B41FA5}">
                      <a16:colId xmlns:a16="http://schemas.microsoft.com/office/drawing/2014/main" val="3779834726"/>
                    </a:ext>
                  </a:extLst>
                </a:gridCol>
                <a:gridCol w="4611757">
                  <a:extLst>
                    <a:ext uri="{9D8B030D-6E8A-4147-A177-3AD203B41FA5}">
                      <a16:colId xmlns:a16="http://schemas.microsoft.com/office/drawing/2014/main" val="3232045062"/>
                    </a:ext>
                  </a:extLst>
                </a:gridCol>
              </a:tblGrid>
              <a:tr h="370840">
                <a:tc>
                  <a:txBody>
                    <a:bodyPr/>
                    <a:lstStyle/>
                    <a:p>
                      <a:r>
                        <a:rPr lang="en-US" dirty="0"/>
                        <a:t>Primary Deferral Reason</a:t>
                      </a:r>
                    </a:p>
                  </a:txBody>
                  <a:tcPr/>
                </a:tc>
                <a:tc>
                  <a:txBody>
                    <a:bodyPr/>
                    <a:lstStyle/>
                    <a:p>
                      <a:r>
                        <a:rPr lang="en-US" dirty="0"/>
                        <a:t>Secondary Deferral Reason</a:t>
                      </a:r>
                    </a:p>
                  </a:txBody>
                  <a:tcPr/>
                </a:tc>
                <a:extLst>
                  <a:ext uri="{0D108BD9-81ED-4DB2-BD59-A6C34878D82A}">
                    <a16:rowId xmlns:a16="http://schemas.microsoft.com/office/drawing/2014/main" val="1103649993"/>
                  </a:ext>
                </a:extLst>
              </a:tr>
              <a:tr h="370840">
                <a:tc>
                  <a:txBody>
                    <a:bodyPr/>
                    <a:lstStyle/>
                    <a:p>
                      <a:r>
                        <a:rPr lang="en-US" dirty="0"/>
                        <a:t>Development</a:t>
                      </a:r>
                    </a:p>
                  </a:txBody>
                  <a:tcPr/>
                </a:tc>
                <a:tc>
                  <a:txBody>
                    <a:bodyPr/>
                    <a:lstStyle/>
                    <a:p>
                      <a:r>
                        <a:rPr lang="en-US" dirty="0"/>
                        <a:t>New Records/ Needs Review</a:t>
                      </a:r>
                    </a:p>
                  </a:txBody>
                  <a:tcPr/>
                </a:tc>
                <a:extLst>
                  <a:ext uri="{0D108BD9-81ED-4DB2-BD59-A6C34878D82A}">
                    <a16:rowId xmlns:a16="http://schemas.microsoft.com/office/drawing/2014/main" val="3011944070"/>
                  </a:ext>
                </a:extLst>
              </a:tr>
              <a:tr h="370840">
                <a:tc>
                  <a:txBody>
                    <a:bodyPr/>
                    <a:lstStyle/>
                    <a:p>
                      <a:r>
                        <a:rPr lang="en-US" dirty="0"/>
                        <a:t>RVSR – Rating Correction</a:t>
                      </a:r>
                    </a:p>
                  </a:txBody>
                  <a:tcPr/>
                </a:tc>
                <a:tc>
                  <a:txBody>
                    <a:bodyPr/>
                    <a:lstStyle/>
                    <a:p>
                      <a:r>
                        <a:rPr lang="en-US" dirty="0"/>
                        <a:t>Late flowing documents/ scanning issues</a:t>
                      </a:r>
                    </a:p>
                  </a:txBody>
                  <a:tcPr/>
                </a:tc>
                <a:extLst>
                  <a:ext uri="{0D108BD9-81ED-4DB2-BD59-A6C34878D82A}">
                    <a16:rowId xmlns:a16="http://schemas.microsoft.com/office/drawing/2014/main" val="2102704263"/>
                  </a:ext>
                </a:extLst>
              </a:tr>
              <a:tr h="370840">
                <a:tc>
                  <a:txBody>
                    <a:bodyPr/>
                    <a:lstStyle/>
                    <a:p>
                      <a:r>
                        <a:rPr lang="en-US" dirty="0"/>
                        <a:t>VSR – Notification Correction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flowing documents/ scanning issues</a:t>
                      </a:r>
                    </a:p>
                  </a:txBody>
                  <a:tcPr/>
                </a:tc>
                <a:extLst>
                  <a:ext uri="{0D108BD9-81ED-4DB2-BD59-A6C34878D82A}">
                    <a16:rowId xmlns:a16="http://schemas.microsoft.com/office/drawing/2014/main" val="970446375"/>
                  </a:ext>
                </a:extLst>
              </a:tr>
              <a:tr h="370840">
                <a:tc>
                  <a:txBody>
                    <a:bodyPr/>
                    <a:lstStyle/>
                    <a:p>
                      <a:r>
                        <a:rPr lang="en-US" dirty="0"/>
                        <a:t>VSR – Incorrect Payment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flowing documents/ scanning issues</a:t>
                      </a:r>
                    </a:p>
                  </a:txBody>
                  <a:tcPr/>
                </a:tc>
                <a:extLst>
                  <a:ext uri="{0D108BD9-81ED-4DB2-BD59-A6C34878D82A}">
                    <a16:rowId xmlns:a16="http://schemas.microsoft.com/office/drawing/2014/main" val="2331063581"/>
                  </a:ext>
                </a:extLst>
              </a:tr>
              <a:tr h="370840">
                <a:tc>
                  <a:txBody>
                    <a:bodyPr/>
                    <a:lstStyle/>
                    <a:p>
                      <a:r>
                        <a:rPr lang="en-US" dirty="0"/>
                        <a:t>VSR – EP Errors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 flowing documents/ scanning issues</a:t>
                      </a:r>
                    </a:p>
                  </a:txBody>
                  <a:tcPr/>
                </a:tc>
                <a:extLst>
                  <a:ext uri="{0D108BD9-81ED-4DB2-BD59-A6C34878D82A}">
                    <a16:rowId xmlns:a16="http://schemas.microsoft.com/office/drawing/2014/main" val="2892340737"/>
                  </a:ext>
                </a:extLst>
              </a:tr>
            </a:tbl>
          </a:graphicData>
        </a:graphic>
      </p:graphicFrame>
    </p:spTree>
    <p:extLst>
      <p:ext uri="{BB962C8B-B14F-4D97-AF65-F5344CB8AC3E}">
        <p14:creationId xmlns:p14="http://schemas.microsoft.com/office/powerpoint/2010/main" val="858519211"/>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New Self-Service</a:t>
            </a:r>
            <a:br>
              <a:rPr lang="en-US" dirty="0"/>
            </a:br>
            <a:r>
              <a:rPr lang="en-US" dirty="0"/>
              <a:t>Disability Compensation Claim Tool on VA.gov</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Paul Shute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Operational Innovation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Office of the Director</a:t>
            </a:r>
          </a:p>
        </p:txBody>
      </p:sp>
      <p:pic>
        <p:nvPicPr>
          <p:cNvPr id="5" name="Picture 4">
            <a:extLst>
              <a:ext uri="{FF2B5EF4-FFF2-40B4-BE49-F238E27FC236}">
                <a16:creationId xmlns:a16="http://schemas.microsoft.com/office/drawing/2014/main" id="{CAE56C6C-DC5E-432F-B4BE-45A575E6F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8" y="4911863"/>
            <a:ext cx="11555895" cy="1444487"/>
          </a:xfrm>
          <a:prstGeom prst="rect">
            <a:avLst/>
          </a:prstGeom>
        </p:spPr>
      </p:pic>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47165" y="1589518"/>
            <a:ext cx="11186684" cy="4691641"/>
          </a:xfrm>
        </p:spPr>
        <p:txBody>
          <a:bodyPr/>
          <a:lstStyle/>
          <a:p>
            <a:r>
              <a:rPr lang="en-US" dirty="0"/>
              <a:t>On March 20, 2019, VA launched the new Self-Service Disability Compensation Claim Tool on VA.gov</a:t>
            </a:r>
          </a:p>
          <a:p>
            <a:endParaRPr lang="en-US" dirty="0"/>
          </a:p>
          <a:p>
            <a:r>
              <a:rPr lang="en-US" dirty="0"/>
              <a:t>The new tool allows for Veterans to file non-original claims for disability compensation</a:t>
            </a:r>
          </a:p>
          <a:p>
            <a:endParaRPr lang="en-US" dirty="0"/>
          </a:p>
          <a:p>
            <a:r>
              <a:rPr lang="en-US" dirty="0"/>
              <a:t>This capability represents an expansion of the digital modernization happening throughout VA</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29801071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A10-CF50-437D-80D2-C581B029B605}"/>
              </a:ext>
            </a:extLst>
          </p:cNvPr>
          <p:cNvSpPr>
            <a:spLocks noGrp="1"/>
          </p:cNvSpPr>
          <p:nvPr>
            <p:ph type="title"/>
          </p:nvPr>
        </p:nvSpPr>
        <p:spPr/>
        <p:txBody>
          <a:bodyPr/>
          <a:lstStyle/>
          <a:p>
            <a:r>
              <a:rPr lang="en-US" dirty="0"/>
              <a:t>QUIZ – March 2019 Topics – QUIZ</a:t>
            </a:r>
          </a:p>
        </p:txBody>
      </p:sp>
      <p:sp>
        <p:nvSpPr>
          <p:cNvPr id="4" name="Slide Number Placeholder 3">
            <a:extLst>
              <a:ext uri="{FF2B5EF4-FFF2-40B4-BE49-F238E27FC236}">
                <a16:creationId xmlns:a16="http://schemas.microsoft.com/office/drawing/2014/main" id="{39F6C3AB-3403-4241-A299-2892C24A8CF8}"/>
              </a:ext>
            </a:extLst>
          </p:cNvPr>
          <p:cNvSpPr>
            <a:spLocks noGrp="1"/>
          </p:cNvSpPr>
          <p:nvPr>
            <p:ph type="sldNum" sz="quarter" idx="10"/>
          </p:nvPr>
        </p:nvSpPr>
        <p:spPr/>
        <p:txBody>
          <a:bodyPr/>
          <a:lstStyle/>
          <a:p>
            <a:fld id="{7C414AED-89CE-4A48-8B2B-1B3A5C68EA2A}" type="slidenum">
              <a:rPr lang="en-US" smtClean="0"/>
              <a:t>5</a:t>
            </a:fld>
            <a:endParaRPr lang="en-US" dirty="0"/>
          </a:p>
        </p:txBody>
      </p:sp>
      <p:pic>
        <p:nvPicPr>
          <p:cNvPr id="3" name="Picture 2">
            <a:extLst>
              <a:ext uri="{FF2B5EF4-FFF2-40B4-BE49-F238E27FC236}">
                <a16:creationId xmlns:a16="http://schemas.microsoft.com/office/drawing/2014/main" id="{7346C093-41FB-48EA-9371-BCA96D68AFC8}"/>
              </a:ext>
            </a:extLst>
          </p:cNvPr>
          <p:cNvPicPr>
            <a:picLocks noChangeAspect="1"/>
          </p:cNvPicPr>
          <p:nvPr/>
        </p:nvPicPr>
        <p:blipFill>
          <a:blip r:embed="rId2"/>
          <a:stretch>
            <a:fillRect/>
          </a:stretch>
        </p:blipFill>
        <p:spPr>
          <a:xfrm>
            <a:off x="4045789" y="1374248"/>
            <a:ext cx="5495026" cy="5006777"/>
          </a:xfrm>
          <a:prstGeom prst="rect">
            <a:avLst/>
          </a:prstGeom>
        </p:spPr>
      </p:pic>
    </p:spTree>
    <p:extLst>
      <p:ext uri="{BB962C8B-B14F-4D97-AF65-F5344CB8AC3E}">
        <p14:creationId xmlns:p14="http://schemas.microsoft.com/office/powerpoint/2010/main" val="274829070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for Veterans</a:t>
            </a:r>
          </a:p>
        </p:txBody>
      </p:sp>
      <p:sp>
        <p:nvSpPr>
          <p:cNvPr id="3" name="Content Placeholder 2"/>
          <p:cNvSpPr>
            <a:spLocks noGrp="1"/>
          </p:cNvSpPr>
          <p:nvPr>
            <p:ph idx="1"/>
          </p:nvPr>
        </p:nvSpPr>
        <p:spPr>
          <a:xfrm>
            <a:off x="847164" y="1589519"/>
            <a:ext cx="11013532" cy="2833626"/>
          </a:xfrm>
        </p:spPr>
        <p:txBody>
          <a:bodyPr/>
          <a:lstStyle/>
          <a:p>
            <a:r>
              <a:rPr lang="en-US" dirty="0"/>
              <a:t>The content, structure, and terminology used within the tool was developed based on extensive usability testing with Veterans</a:t>
            </a:r>
          </a:p>
          <a:p>
            <a:endParaRPr lang="en-US" dirty="0"/>
          </a:p>
          <a:p>
            <a:r>
              <a:rPr lang="en-US" dirty="0"/>
              <a:t>Veterans don’t see forms, they see customized questions</a:t>
            </a:r>
          </a:p>
          <a:p>
            <a:endParaRPr lang="en-US" sz="2400" dirty="0"/>
          </a:p>
          <a:p>
            <a:endParaRPr lang="en-US" sz="2400" dirty="0"/>
          </a:p>
          <a:p>
            <a:endParaRPr lang="en-US" sz="2400" dirty="0"/>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pic>
        <p:nvPicPr>
          <p:cNvPr id="9" name="Content Placeholder 4" descr="Photo of a Veteran sitting at a table with a researcher reviewing index cards on a table.">
            <a:extLst>
              <a:ext uri="{FF2B5EF4-FFF2-40B4-BE49-F238E27FC236}">
                <a16:creationId xmlns:a16="http://schemas.microsoft.com/office/drawing/2014/main" id="{4A4BC625-9A0E-4AC3-B55D-CAB043589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828" y="3749730"/>
            <a:ext cx="4327572" cy="2428799"/>
          </a:xfrm>
          <a:prstGeom prst="rect">
            <a:avLst/>
          </a:prstGeom>
        </p:spPr>
      </p:pic>
      <p:graphicFrame>
        <p:nvGraphicFramePr>
          <p:cNvPr id="10" name="Content Placeholder 19" descr="Image of a Veteran typing on a computer while a user research pbserves to his left. ">
            <a:extLst>
              <a:ext uri="{FF2B5EF4-FFF2-40B4-BE49-F238E27FC236}">
                <a16:creationId xmlns:a16="http://schemas.microsoft.com/office/drawing/2014/main" id="{AA399256-6011-4DF6-AA42-F9BD674C632C}"/>
              </a:ext>
            </a:extLst>
          </p:cNvPr>
          <p:cNvGraphicFramePr>
            <a:graphicFrameLocks noChangeAspect="1"/>
          </p:cNvGraphicFramePr>
          <p:nvPr>
            <p:extLst/>
          </p:nvPr>
        </p:nvGraphicFramePr>
        <p:xfrm>
          <a:off x="2228066" y="3749730"/>
          <a:ext cx="3238398" cy="2428799"/>
        </p:xfrm>
        <a:graphic>
          <a:graphicData uri="http://schemas.openxmlformats.org/presentationml/2006/ole">
            <mc:AlternateContent xmlns:mc="http://schemas.openxmlformats.org/markup-compatibility/2006">
              <mc:Choice xmlns:v="urn:schemas-microsoft-com:vml" Requires="v">
                <p:oleObj spid="_x0000_s1027" name="Acrobat Document" r:id="rId4" imgW="3428753" imgH="2571750" progId="Acrobat.Document.11">
                  <p:embed/>
                </p:oleObj>
              </mc:Choice>
              <mc:Fallback>
                <p:oleObj name="Acrobat Document" r:id="rId4" imgW="3428753" imgH="2571750" progId="Acrobat.Document.11">
                  <p:embed/>
                  <p:pic>
                    <p:nvPicPr>
                      <p:cNvPr id="10" name="Content Placeholder 19" descr="Image of a Veteran typing on a computer while a user research pbserves to his left. ">
                        <a:extLst>
                          <a:ext uri="{FF2B5EF4-FFF2-40B4-BE49-F238E27FC236}">
                            <a16:creationId xmlns:a16="http://schemas.microsoft.com/office/drawing/2014/main" id="{AA399256-6011-4DF6-AA42-F9BD674C632C}"/>
                          </a:ext>
                        </a:extLst>
                      </p:cNvPr>
                      <p:cNvPicPr/>
                      <p:nvPr/>
                    </p:nvPicPr>
                    <p:blipFill>
                      <a:blip r:embed="rId5"/>
                      <a:stretch>
                        <a:fillRect/>
                      </a:stretch>
                    </p:blipFill>
                    <p:spPr>
                      <a:xfrm>
                        <a:off x="2228066" y="3749730"/>
                        <a:ext cx="3238398" cy="2428799"/>
                      </a:xfrm>
                      <a:prstGeom prst="rect">
                        <a:avLst/>
                      </a:prstGeom>
                    </p:spPr>
                  </p:pic>
                </p:oleObj>
              </mc:Fallback>
            </mc:AlternateContent>
          </a:graphicData>
        </a:graphic>
      </p:graphicFrame>
    </p:spTree>
    <p:extLst>
      <p:ext uri="{BB962C8B-B14F-4D97-AF65-F5344CB8AC3E}">
        <p14:creationId xmlns:p14="http://schemas.microsoft.com/office/powerpoint/2010/main" val="318889870"/>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for Veterans (Cont’d)</a:t>
            </a:r>
          </a:p>
        </p:txBody>
      </p:sp>
      <p:sp>
        <p:nvSpPr>
          <p:cNvPr id="3" name="Content Placeholder 2"/>
          <p:cNvSpPr>
            <a:spLocks noGrp="1"/>
          </p:cNvSpPr>
          <p:nvPr>
            <p:ph idx="1"/>
          </p:nvPr>
        </p:nvSpPr>
        <p:spPr>
          <a:xfrm>
            <a:off x="847164" y="1589518"/>
            <a:ext cx="6000203" cy="3724353"/>
          </a:xfrm>
        </p:spPr>
        <p:txBody>
          <a:bodyPr/>
          <a:lstStyle/>
          <a:p>
            <a:r>
              <a:rPr lang="en-US" dirty="0"/>
              <a:t>This online claim submission capability can be accessed directly from the VA.gov website</a:t>
            </a:r>
          </a:p>
          <a:p>
            <a:endParaRPr lang="en-US" dirty="0"/>
          </a:p>
          <a:p>
            <a:r>
              <a:rPr lang="en-US" dirty="0"/>
              <a:t>Claims are established instantly, and the Veteran can check his/her claim status on the ‘Check your claim or appeal status’ page</a:t>
            </a:r>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pic>
        <p:nvPicPr>
          <p:cNvPr id="5" name="Picture 4">
            <a:extLst>
              <a:ext uri="{FF2B5EF4-FFF2-40B4-BE49-F238E27FC236}">
                <a16:creationId xmlns:a16="http://schemas.microsoft.com/office/drawing/2014/main" id="{D9AE34EE-13E8-4942-97AA-42CF0C827B0C}"/>
              </a:ext>
            </a:extLst>
          </p:cNvPr>
          <p:cNvPicPr>
            <a:picLocks noChangeAspect="1"/>
          </p:cNvPicPr>
          <p:nvPr/>
        </p:nvPicPr>
        <p:blipFill>
          <a:blip r:embed="rId2"/>
          <a:stretch>
            <a:fillRect/>
          </a:stretch>
        </p:blipFill>
        <p:spPr>
          <a:xfrm>
            <a:off x="6847367" y="1370725"/>
            <a:ext cx="5299931" cy="2833626"/>
          </a:xfrm>
          <a:prstGeom prst="rect">
            <a:avLst/>
          </a:prstGeom>
        </p:spPr>
      </p:pic>
      <p:pic>
        <p:nvPicPr>
          <p:cNvPr id="6" name="Picture 5">
            <a:extLst>
              <a:ext uri="{FF2B5EF4-FFF2-40B4-BE49-F238E27FC236}">
                <a16:creationId xmlns:a16="http://schemas.microsoft.com/office/drawing/2014/main" id="{4E802F35-E4AE-4888-81B5-07F1E0A1C7DE}"/>
              </a:ext>
            </a:extLst>
          </p:cNvPr>
          <p:cNvPicPr>
            <a:picLocks noChangeAspect="1"/>
          </p:cNvPicPr>
          <p:nvPr/>
        </p:nvPicPr>
        <p:blipFill>
          <a:blip r:embed="rId3"/>
          <a:stretch>
            <a:fillRect/>
          </a:stretch>
        </p:blipFill>
        <p:spPr>
          <a:xfrm>
            <a:off x="7969250" y="4253043"/>
            <a:ext cx="3409950" cy="2105025"/>
          </a:xfrm>
          <a:prstGeom prst="rect">
            <a:avLst/>
          </a:prstGeom>
        </p:spPr>
      </p:pic>
      <p:sp>
        <p:nvSpPr>
          <p:cNvPr id="7" name="Arrow: Right 6">
            <a:extLst>
              <a:ext uri="{FF2B5EF4-FFF2-40B4-BE49-F238E27FC236}">
                <a16:creationId xmlns:a16="http://schemas.microsoft.com/office/drawing/2014/main" id="{DF571251-5F75-4367-91D6-2053DCC10CDB}"/>
              </a:ext>
            </a:extLst>
          </p:cNvPr>
          <p:cNvSpPr/>
          <p:nvPr/>
        </p:nvSpPr>
        <p:spPr bwMode="auto">
          <a:xfrm rot="10800000">
            <a:off x="10260419" y="4633049"/>
            <a:ext cx="661581" cy="4572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8" name="Arrow: Right 7">
            <a:extLst>
              <a:ext uri="{FF2B5EF4-FFF2-40B4-BE49-F238E27FC236}">
                <a16:creationId xmlns:a16="http://schemas.microsoft.com/office/drawing/2014/main" id="{E26AFFE0-D513-4349-AF64-84627E846B73}"/>
              </a:ext>
            </a:extLst>
          </p:cNvPr>
          <p:cNvSpPr/>
          <p:nvPr/>
        </p:nvSpPr>
        <p:spPr bwMode="auto">
          <a:xfrm rot="10800000">
            <a:off x="10260419" y="5850458"/>
            <a:ext cx="661581" cy="4572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4104806228"/>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for Adjudicators</a:t>
            </a:r>
          </a:p>
        </p:txBody>
      </p:sp>
      <p:sp>
        <p:nvSpPr>
          <p:cNvPr id="3" name="Content Placeholder 2"/>
          <p:cNvSpPr>
            <a:spLocks noGrp="1"/>
          </p:cNvSpPr>
          <p:nvPr>
            <p:ph idx="1"/>
          </p:nvPr>
        </p:nvSpPr>
        <p:spPr/>
        <p:txBody>
          <a:bodyPr/>
          <a:lstStyle/>
          <a:p>
            <a:r>
              <a:rPr lang="en-US" dirty="0"/>
              <a:t>Enhanced Intent to File (ITF) functionality</a:t>
            </a:r>
          </a:p>
          <a:p>
            <a:endParaRPr lang="en-US" dirty="0"/>
          </a:p>
          <a:p>
            <a:r>
              <a:rPr lang="en-US" dirty="0"/>
              <a:t>VA Forms 21-4142 and 4142a direct-to-PMR vendor routing</a:t>
            </a:r>
          </a:p>
          <a:p>
            <a:endParaRPr lang="en-US" dirty="0"/>
          </a:p>
          <a:p>
            <a:r>
              <a:rPr lang="en-US" dirty="0"/>
              <a:t>Current version of VA Form 21-526EZ (March 2018) provided</a:t>
            </a:r>
          </a:p>
          <a:p>
            <a:endParaRPr lang="en-US" dirty="0"/>
          </a:p>
          <a:p>
            <a:r>
              <a:rPr lang="en-US" dirty="0"/>
              <a:t>Information display on VA Form 21-526EZ overflow page</a:t>
            </a:r>
          </a:p>
          <a:p>
            <a:endParaRPr lang="en-US" dirty="0"/>
          </a:p>
          <a:p>
            <a:r>
              <a:rPr lang="en-US" dirty="0"/>
              <a:t>Automated claims establishment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1178154139"/>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DC2B-7B79-4B2C-BCA5-55ADCFDA6A8B}"/>
              </a:ext>
            </a:extLst>
          </p:cNvPr>
          <p:cNvSpPr>
            <a:spLocks noGrp="1"/>
          </p:cNvSpPr>
          <p:nvPr>
            <p:ph type="title"/>
          </p:nvPr>
        </p:nvSpPr>
        <p:spPr/>
        <p:txBody>
          <a:bodyPr/>
          <a:lstStyle/>
          <a:p>
            <a:r>
              <a:rPr lang="en-US" dirty="0"/>
              <a:t>Enhanced Intent to File (ITF) Functionality</a:t>
            </a:r>
          </a:p>
        </p:txBody>
      </p:sp>
      <p:sp>
        <p:nvSpPr>
          <p:cNvPr id="3" name="Content Placeholder 2">
            <a:extLst>
              <a:ext uri="{FF2B5EF4-FFF2-40B4-BE49-F238E27FC236}">
                <a16:creationId xmlns:a16="http://schemas.microsoft.com/office/drawing/2014/main" id="{9DEC1D0E-7B8D-4594-BE43-2F367ABFE0F2}"/>
              </a:ext>
            </a:extLst>
          </p:cNvPr>
          <p:cNvSpPr>
            <a:spLocks noGrp="1"/>
          </p:cNvSpPr>
          <p:nvPr>
            <p:ph idx="1"/>
          </p:nvPr>
        </p:nvSpPr>
        <p:spPr>
          <a:xfrm>
            <a:off x="847165" y="1589518"/>
            <a:ext cx="6958365" cy="4691641"/>
          </a:xfrm>
        </p:spPr>
        <p:txBody>
          <a:bodyPr/>
          <a:lstStyle/>
          <a:p>
            <a:r>
              <a:rPr lang="en-US" sz="2400" dirty="0"/>
              <a:t>eBenefits produced duplicate ITFs, resulting in confusion for the Veteran and difficulty for the adjudicator</a:t>
            </a:r>
          </a:p>
          <a:p>
            <a:endParaRPr lang="en-US" sz="2400" dirty="0"/>
          </a:p>
          <a:p>
            <a:r>
              <a:rPr lang="en-US" sz="2400" dirty="0"/>
              <a:t>VA.gov queries the Veterans record to determine whether an ITF is already pending </a:t>
            </a:r>
          </a:p>
          <a:p>
            <a:endParaRPr lang="en-US" dirty="0"/>
          </a:p>
        </p:txBody>
      </p:sp>
      <p:sp>
        <p:nvSpPr>
          <p:cNvPr id="4" name="Slide Number Placeholder 3">
            <a:extLst>
              <a:ext uri="{FF2B5EF4-FFF2-40B4-BE49-F238E27FC236}">
                <a16:creationId xmlns:a16="http://schemas.microsoft.com/office/drawing/2014/main" id="{BA1BADB1-C031-40AC-A539-3B534D41DDE3}"/>
              </a:ext>
            </a:extLst>
          </p:cNvPr>
          <p:cNvSpPr>
            <a:spLocks noGrp="1"/>
          </p:cNvSpPr>
          <p:nvPr>
            <p:ph type="sldNum" sz="quarter" idx="10"/>
          </p:nvPr>
        </p:nvSpPr>
        <p:spPr/>
        <p:txBody>
          <a:bodyPr/>
          <a:lstStyle/>
          <a:p>
            <a:fld id="{7C414AED-89CE-4A48-8B2B-1B3A5C68EA2A}" type="slidenum">
              <a:rPr lang="en-US" smtClean="0"/>
              <a:t>53</a:t>
            </a:fld>
            <a:endParaRPr lang="en-US" dirty="0"/>
          </a:p>
        </p:txBody>
      </p:sp>
      <p:pic>
        <p:nvPicPr>
          <p:cNvPr id="5" name="Picture 4">
            <a:extLst>
              <a:ext uri="{FF2B5EF4-FFF2-40B4-BE49-F238E27FC236}">
                <a16:creationId xmlns:a16="http://schemas.microsoft.com/office/drawing/2014/main" id="{BDAC9193-114A-4747-A0A8-BF4EB0EE146A}"/>
              </a:ext>
            </a:extLst>
          </p:cNvPr>
          <p:cNvPicPr>
            <a:picLocks noChangeAspect="1"/>
          </p:cNvPicPr>
          <p:nvPr/>
        </p:nvPicPr>
        <p:blipFill>
          <a:blip r:embed="rId2"/>
          <a:stretch>
            <a:fillRect/>
          </a:stretch>
        </p:blipFill>
        <p:spPr>
          <a:xfrm>
            <a:off x="7703575" y="1589518"/>
            <a:ext cx="2066925" cy="4562475"/>
          </a:xfrm>
          <a:prstGeom prst="rect">
            <a:avLst/>
          </a:prstGeom>
        </p:spPr>
      </p:pic>
      <p:pic>
        <p:nvPicPr>
          <p:cNvPr id="6" name="Picture 5">
            <a:extLst>
              <a:ext uri="{FF2B5EF4-FFF2-40B4-BE49-F238E27FC236}">
                <a16:creationId xmlns:a16="http://schemas.microsoft.com/office/drawing/2014/main" id="{62B99384-6358-4960-B061-A0680AB08CBD}"/>
              </a:ext>
            </a:extLst>
          </p:cNvPr>
          <p:cNvPicPr>
            <a:picLocks noChangeAspect="1"/>
          </p:cNvPicPr>
          <p:nvPr/>
        </p:nvPicPr>
        <p:blipFill>
          <a:blip r:embed="rId3"/>
          <a:stretch>
            <a:fillRect/>
          </a:stretch>
        </p:blipFill>
        <p:spPr>
          <a:xfrm>
            <a:off x="9916646" y="1608568"/>
            <a:ext cx="1876425" cy="4543425"/>
          </a:xfrm>
          <a:prstGeom prst="rect">
            <a:avLst/>
          </a:prstGeom>
        </p:spPr>
      </p:pic>
      <p:pic>
        <p:nvPicPr>
          <p:cNvPr id="8" name="Picture 7">
            <a:extLst>
              <a:ext uri="{FF2B5EF4-FFF2-40B4-BE49-F238E27FC236}">
                <a16:creationId xmlns:a16="http://schemas.microsoft.com/office/drawing/2014/main" id="{61737D18-7083-4CF4-B2EF-2D83B7C12FD8}"/>
              </a:ext>
            </a:extLst>
          </p:cNvPr>
          <p:cNvPicPr>
            <a:picLocks noChangeAspect="1"/>
          </p:cNvPicPr>
          <p:nvPr/>
        </p:nvPicPr>
        <p:blipFill>
          <a:blip r:embed="rId4"/>
          <a:stretch>
            <a:fillRect/>
          </a:stretch>
        </p:blipFill>
        <p:spPr>
          <a:xfrm>
            <a:off x="745210" y="4015743"/>
            <a:ext cx="6958365" cy="2340607"/>
          </a:xfrm>
          <a:prstGeom prst="rect">
            <a:avLst/>
          </a:prstGeom>
        </p:spPr>
      </p:pic>
    </p:spTree>
    <p:extLst>
      <p:ext uri="{BB962C8B-B14F-4D97-AF65-F5344CB8AC3E}">
        <p14:creationId xmlns:p14="http://schemas.microsoft.com/office/powerpoint/2010/main" val="3037084266"/>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1F6E-C3B7-418C-A58B-7C76986693D1}"/>
              </a:ext>
            </a:extLst>
          </p:cNvPr>
          <p:cNvSpPr>
            <a:spLocks noGrp="1"/>
          </p:cNvSpPr>
          <p:nvPr>
            <p:ph type="title"/>
          </p:nvPr>
        </p:nvSpPr>
        <p:spPr/>
        <p:txBody>
          <a:bodyPr/>
          <a:lstStyle/>
          <a:p>
            <a:r>
              <a:rPr lang="en-US" dirty="0"/>
              <a:t>VA Forms 21-4142 and 4142a</a:t>
            </a:r>
            <a:br>
              <a:rPr lang="en-US" dirty="0"/>
            </a:br>
            <a:r>
              <a:rPr lang="en-US" dirty="0"/>
              <a:t>Direct-to-PMR Vendor Routing</a:t>
            </a:r>
          </a:p>
        </p:txBody>
      </p:sp>
      <p:sp>
        <p:nvSpPr>
          <p:cNvPr id="3" name="Content Placeholder 2">
            <a:extLst>
              <a:ext uri="{FF2B5EF4-FFF2-40B4-BE49-F238E27FC236}">
                <a16:creationId xmlns:a16="http://schemas.microsoft.com/office/drawing/2014/main" id="{7CBD31F4-7A4C-4753-92B7-83FD03AFF696}"/>
              </a:ext>
            </a:extLst>
          </p:cNvPr>
          <p:cNvSpPr>
            <a:spLocks noGrp="1"/>
          </p:cNvSpPr>
          <p:nvPr>
            <p:ph idx="1"/>
          </p:nvPr>
        </p:nvSpPr>
        <p:spPr>
          <a:xfrm>
            <a:off x="847165" y="1404730"/>
            <a:ext cx="11221190" cy="4876429"/>
          </a:xfrm>
        </p:spPr>
        <p:txBody>
          <a:bodyPr/>
          <a:lstStyle/>
          <a:p>
            <a:r>
              <a:rPr lang="en-US" sz="2300" dirty="0"/>
              <a:t>M21-1III.iii.1.D.2.f - </a:t>
            </a:r>
            <a:r>
              <a:rPr lang="en-US" sz="2300" i="1" dirty="0"/>
              <a:t>Uploading VA Forms 21-4142 and 21-4142a to the PMR Vault</a:t>
            </a:r>
          </a:p>
          <a:p>
            <a:endParaRPr lang="en-US" i="1" dirty="0"/>
          </a:p>
          <a:p>
            <a:endParaRPr lang="en-US" i="1" dirty="0"/>
          </a:p>
          <a:p>
            <a:pPr marL="0" indent="0">
              <a:buNone/>
            </a:pPr>
            <a:endParaRPr lang="en-US" i="1" dirty="0"/>
          </a:p>
          <a:p>
            <a:pPr marL="0" indent="0">
              <a:buNone/>
            </a:pPr>
            <a:endParaRPr lang="en-US" i="1" dirty="0"/>
          </a:p>
          <a:p>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55D88CD9-D478-41A6-94C2-02BA2B56A499}"/>
              </a:ext>
            </a:extLst>
          </p:cNvPr>
          <p:cNvSpPr>
            <a:spLocks noGrp="1"/>
          </p:cNvSpPr>
          <p:nvPr>
            <p:ph type="sldNum" sz="quarter" idx="10"/>
          </p:nvPr>
        </p:nvSpPr>
        <p:spPr/>
        <p:txBody>
          <a:bodyPr/>
          <a:lstStyle/>
          <a:p>
            <a:fld id="{7C414AED-89CE-4A48-8B2B-1B3A5C68EA2A}" type="slidenum">
              <a:rPr lang="en-US" smtClean="0"/>
              <a:t>54</a:t>
            </a:fld>
            <a:endParaRPr lang="en-US" dirty="0"/>
          </a:p>
        </p:txBody>
      </p:sp>
      <p:pic>
        <p:nvPicPr>
          <p:cNvPr id="5" name="Picture 4">
            <a:extLst>
              <a:ext uri="{FF2B5EF4-FFF2-40B4-BE49-F238E27FC236}">
                <a16:creationId xmlns:a16="http://schemas.microsoft.com/office/drawing/2014/main" id="{ACC4C646-412C-492D-89FA-8E84D21172C7}"/>
              </a:ext>
            </a:extLst>
          </p:cNvPr>
          <p:cNvPicPr>
            <a:picLocks noChangeAspect="1"/>
          </p:cNvPicPr>
          <p:nvPr/>
        </p:nvPicPr>
        <p:blipFill>
          <a:blip r:embed="rId2"/>
          <a:stretch>
            <a:fillRect/>
          </a:stretch>
        </p:blipFill>
        <p:spPr>
          <a:xfrm>
            <a:off x="2840365" y="2470490"/>
            <a:ext cx="1971675" cy="485775"/>
          </a:xfrm>
          <a:prstGeom prst="rect">
            <a:avLst/>
          </a:prstGeom>
        </p:spPr>
      </p:pic>
      <p:pic>
        <p:nvPicPr>
          <p:cNvPr id="6" name="Picture 5">
            <a:extLst>
              <a:ext uri="{FF2B5EF4-FFF2-40B4-BE49-F238E27FC236}">
                <a16:creationId xmlns:a16="http://schemas.microsoft.com/office/drawing/2014/main" id="{D75A19B2-97BD-4424-9267-F228789BB641}"/>
              </a:ext>
            </a:extLst>
          </p:cNvPr>
          <p:cNvPicPr>
            <a:picLocks noChangeAspect="1"/>
          </p:cNvPicPr>
          <p:nvPr/>
        </p:nvPicPr>
        <p:blipFill>
          <a:blip r:embed="rId3"/>
          <a:stretch>
            <a:fillRect/>
          </a:stretch>
        </p:blipFill>
        <p:spPr>
          <a:xfrm>
            <a:off x="6235401" y="2413546"/>
            <a:ext cx="2080074" cy="599661"/>
          </a:xfrm>
          <a:prstGeom prst="rect">
            <a:avLst/>
          </a:prstGeom>
        </p:spPr>
      </p:pic>
      <p:pic>
        <p:nvPicPr>
          <p:cNvPr id="8" name="Picture 7">
            <a:extLst>
              <a:ext uri="{FF2B5EF4-FFF2-40B4-BE49-F238E27FC236}">
                <a16:creationId xmlns:a16="http://schemas.microsoft.com/office/drawing/2014/main" id="{A2DDF72C-3D45-4542-97FD-EBDCD517B48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38836" y="2256176"/>
            <a:ext cx="1219200" cy="914400"/>
          </a:xfrm>
          <a:prstGeom prst="rect">
            <a:avLst/>
          </a:prstGeom>
        </p:spPr>
      </p:pic>
      <p:sp>
        <p:nvSpPr>
          <p:cNvPr id="9" name="TextBox 8">
            <a:extLst>
              <a:ext uri="{FF2B5EF4-FFF2-40B4-BE49-F238E27FC236}">
                <a16:creationId xmlns:a16="http://schemas.microsoft.com/office/drawing/2014/main" id="{E1F5384A-6148-4592-A16F-30F6A2CC7EC0}"/>
              </a:ext>
            </a:extLst>
          </p:cNvPr>
          <p:cNvSpPr txBox="1"/>
          <p:nvPr/>
        </p:nvSpPr>
        <p:spPr>
          <a:xfrm>
            <a:off x="5486400" y="3647658"/>
            <a:ext cx="1219200" cy="230832"/>
          </a:xfrm>
          <a:prstGeom prst="rect">
            <a:avLst/>
          </a:prstGeom>
          <a:noFill/>
        </p:spPr>
        <p:txBody>
          <a:bodyPr wrap="square" rtlCol="0">
            <a:spAutoFit/>
          </a:bodyPr>
          <a:lstStyle/>
          <a:p>
            <a:endParaRPr lang="en-US" sz="900" dirty="0"/>
          </a:p>
        </p:txBody>
      </p:sp>
      <p:sp>
        <p:nvSpPr>
          <p:cNvPr id="10" name="TextBox 9">
            <a:extLst>
              <a:ext uri="{FF2B5EF4-FFF2-40B4-BE49-F238E27FC236}">
                <a16:creationId xmlns:a16="http://schemas.microsoft.com/office/drawing/2014/main" id="{D333F2F4-090B-438B-8C98-9DC4DE369167}"/>
              </a:ext>
            </a:extLst>
          </p:cNvPr>
          <p:cNvSpPr txBox="1"/>
          <p:nvPr/>
        </p:nvSpPr>
        <p:spPr>
          <a:xfrm>
            <a:off x="9655778" y="1908077"/>
            <a:ext cx="1385316" cy="369332"/>
          </a:xfrm>
          <a:prstGeom prst="rect">
            <a:avLst/>
          </a:prstGeom>
          <a:noFill/>
        </p:spPr>
        <p:txBody>
          <a:bodyPr wrap="none" rtlCol="0">
            <a:spAutoFit/>
          </a:bodyPr>
          <a:lstStyle/>
          <a:p>
            <a:r>
              <a:rPr lang="en-US" b="1" u="sng" dirty="0"/>
              <a:t>PMR Vault</a:t>
            </a:r>
          </a:p>
        </p:txBody>
      </p:sp>
      <p:sp>
        <p:nvSpPr>
          <p:cNvPr id="11" name="TextBox 10">
            <a:extLst>
              <a:ext uri="{FF2B5EF4-FFF2-40B4-BE49-F238E27FC236}">
                <a16:creationId xmlns:a16="http://schemas.microsoft.com/office/drawing/2014/main" id="{6A29252A-4E08-40FF-8F38-212E05B70554}"/>
              </a:ext>
            </a:extLst>
          </p:cNvPr>
          <p:cNvSpPr txBox="1"/>
          <p:nvPr/>
        </p:nvSpPr>
        <p:spPr>
          <a:xfrm>
            <a:off x="9350085" y="3867176"/>
            <a:ext cx="1996700" cy="461665"/>
          </a:xfrm>
          <a:prstGeom prst="rect">
            <a:avLst/>
          </a:prstGeom>
          <a:noFill/>
          <a:ln>
            <a:solidFill>
              <a:srgbClr val="002060"/>
            </a:solidFill>
          </a:ln>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PMR Vendor</a:t>
            </a:r>
          </a:p>
        </p:txBody>
      </p:sp>
      <p:sp>
        <p:nvSpPr>
          <p:cNvPr id="12" name="Arrow: Right 11">
            <a:extLst>
              <a:ext uri="{FF2B5EF4-FFF2-40B4-BE49-F238E27FC236}">
                <a16:creationId xmlns:a16="http://schemas.microsoft.com/office/drawing/2014/main" id="{FCAC53B6-6738-49EC-8197-9EC8F09A9F5C}"/>
              </a:ext>
            </a:extLst>
          </p:cNvPr>
          <p:cNvSpPr/>
          <p:nvPr/>
        </p:nvSpPr>
        <p:spPr bwMode="auto">
          <a:xfrm>
            <a:off x="5063988" y="2467587"/>
            <a:ext cx="940905" cy="485775"/>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3" name="Arrow: Right 12">
            <a:extLst>
              <a:ext uri="{FF2B5EF4-FFF2-40B4-BE49-F238E27FC236}">
                <a16:creationId xmlns:a16="http://schemas.microsoft.com/office/drawing/2014/main" id="{DED687DA-8985-46C4-8FB1-85789949787D}"/>
              </a:ext>
            </a:extLst>
          </p:cNvPr>
          <p:cNvSpPr/>
          <p:nvPr/>
        </p:nvSpPr>
        <p:spPr bwMode="auto">
          <a:xfrm>
            <a:off x="8556703" y="2467587"/>
            <a:ext cx="940905" cy="485775"/>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4" name="Arrow: Right 13">
            <a:extLst>
              <a:ext uri="{FF2B5EF4-FFF2-40B4-BE49-F238E27FC236}">
                <a16:creationId xmlns:a16="http://schemas.microsoft.com/office/drawing/2014/main" id="{FBBD9165-DDD7-4598-A10C-5649A26E655E}"/>
              </a:ext>
            </a:extLst>
          </p:cNvPr>
          <p:cNvSpPr/>
          <p:nvPr/>
        </p:nvSpPr>
        <p:spPr bwMode="auto">
          <a:xfrm rot="5400000">
            <a:off x="10048605" y="3238205"/>
            <a:ext cx="599661" cy="560940"/>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5" name="Arrow: Bent-Up 14">
            <a:extLst>
              <a:ext uri="{FF2B5EF4-FFF2-40B4-BE49-F238E27FC236}">
                <a16:creationId xmlns:a16="http://schemas.microsoft.com/office/drawing/2014/main" id="{811669DC-C6BF-4E66-9566-B22D0F6FB3EA}"/>
              </a:ext>
            </a:extLst>
          </p:cNvPr>
          <p:cNvSpPr/>
          <p:nvPr/>
        </p:nvSpPr>
        <p:spPr bwMode="auto">
          <a:xfrm rot="10800000" flipV="1">
            <a:off x="7179962" y="3170576"/>
            <a:ext cx="1996701" cy="1044696"/>
          </a:xfrm>
          <a:prstGeom prst="bentUp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16" name="Picture 15">
            <a:extLst>
              <a:ext uri="{FF2B5EF4-FFF2-40B4-BE49-F238E27FC236}">
                <a16:creationId xmlns:a16="http://schemas.microsoft.com/office/drawing/2014/main" id="{F8B98E0F-C267-44BA-971B-9D8D4A439F14}"/>
              </a:ext>
            </a:extLst>
          </p:cNvPr>
          <p:cNvPicPr>
            <a:picLocks noChangeAspect="1"/>
          </p:cNvPicPr>
          <p:nvPr/>
        </p:nvPicPr>
        <p:blipFill>
          <a:blip r:embed="rId6"/>
          <a:stretch>
            <a:fillRect/>
          </a:stretch>
        </p:blipFill>
        <p:spPr>
          <a:xfrm>
            <a:off x="2639283" y="4532127"/>
            <a:ext cx="1543050" cy="1695450"/>
          </a:xfrm>
          <a:prstGeom prst="rect">
            <a:avLst/>
          </a:prstGeom>
        </p:spPr>
      </p:pic>
      <p:sp>
        <p:nvSpPr>
          <p:cNvPr id="17" name="Arrow: Right 16">
            <a:extLst>
              <a:ext uri="{FF2B5EF4-FFF2-40B4-BE49-F238E27FC236}">
                <a16:creationId xmlns:a16="http://schemas.microsoft.com/office/drawing/2014/main" id="{FC1D4CE9-B384-4B7B-B790-3073A827CA75}"/>
              </a:ext>
            </a:extLst>
          </p:cNvPr>
          <p:cNvSpPr/>
          <p:nvPr/>
        </p:nvSpPr>
        <p:spPr bwMode="auto">
          <a:xfrm>
            <a:off x="4318653" y="5124909"/>
            <a:ext cx="940905" cy="485775"/>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8" name="TextBox 17">
            <a:extLst>
              <a:ext uri="{FF2B5EF4-FFF2-40B4-BE49-F238E27FC236}">
                <a16:creationId xmlns:a16="http://schemas.microsoft.com/office/drawing/2014/main" id="{768A389B-3EF8-45E1-ABED-11470D489151}"/>
              </a:ext>
            </a:extLst>
          </p:cNvPr>
          <p:cNvSpPr txBox="1"/>
          <p:nvPr/>
        </p:nvSpPr>
        <p:spPr>
          <a:xfrm>
            <a:off x="5395878" y="5136965"/>
            <a:ext cx="1996700" cy="461665"/>
          </a:xfrm>
          <a:prstGeom prst="rect">
            <a:avLst/>
          </a:prstGeom>
          <a:noFill/>
          <a:ln>
            <a:solidFill>
              <a:srgbClr val="002060"/>
            </a:solidFill>
          </a:ln>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PMR Vendor</a:t>
            </a:r>
          </a:p>
        </p:txBody>
      </p:sp>
      <p:sp>
        <p:nvSpPr>
          <p:cNvPr id="19" name="Arrow: Right 18">
            <a:extLst>
              <a:ext uri="{FF2B5EF4-FFF2-40B4-BE49-F238E27FC236}">
                <a16:creationId xmlns:a16="http://schemas.microsoft.com/office/drawing/2014/main" id="{06AC6CA9-E773-4FD4-83D7-8A6CCF99F130}"/>
              </a:ext>
            </a:extLst>
          </p:cNvPr>
          <p:cNvSpPr/>
          <p:nvPr/>
        </p:nvSpPr>
        <p:spPr bwMode="auto">
          <a:xfrm>
            <a:off x="7528898" y="5136965"/>
            <a:ext cx="940905" cy="485775"/>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20" name="Picture 19">
            <a:extLst>
              <a:ext uri="{FF2B5EF4-FFF2-40B4-BE49-F238E27FC236}">
                <a16:creationId xmlns:a16="http://schemas.microsoft.com/office/drawing/2014/main" id="{09FED0FA-02F1-4F3D-9104-5B6B584EF4D5}"/>
              </a:ext>
            </a:extLst>
          </p:cNvPr>
          <p:cNvPicPr>
            <a:picLocks noChangeAspect="1"/>
          </p:cNvPicPr>
          <p:nvPr/>
        </p:nvPicPr>
        <p:blipFill>
          <a:blip r:embed="rId3"/>
          <a:stretch>
            <a:fillRect/>
          </a:stretch>
        </p:blipFill>
        <p:spPr>
          <a:xfrm>
            <a:off x="8606123" y="5043843"/>
            <a:ext cx="2080074" cy="599661"/>
          </a:xfrm>
          <a:prstGeom prst="rect">
            <a:avLst/>
          </a:prstGeom>
        </p:spPr>
      </p:pic>
      <p:sp>
        <p:nvSpPr>
          <p:cNvPr id="21" name="Rectangle 20">
            <a:extLst>
              <a:ext uri="{FF2B5EF4-FFF2-40B4-BE49-F238E27FC236}">
                <a16:creationId xmlns:a16="http://schemas.microsoft.com/office/drawing/2014/main" id="{54C73286-6921-4B76-BB22-FF1B9B90701C}"/>
              </a:ext>
            </a:extLst>
          </p:cNvPr>
          <p:cNvSpPr/>
          <p:nvPr/>
        </p:nvSpPr>
        <p:spPr bwMode="auto">
          <a:xfrm>
            <a:off x="2367981" y="4487509"/>
            <a:ext cx="8976853" cy="1793650"/>
          </a:xfrm>
          <a:prstGeom prst="rect">
            <a:avLst/>
          </a:prstGeom>
          <a:noFill/>
          <a:ln w="1270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22" name="Rectangle 21">
            <a:extLst>
              <a:ext uri="{FF2B5EF4-FFF2-40B4-BE49-F238E27FC236}">
                <a16:creationId xmlns:a16="http://schemas.microsoft.com/office/drawing/2014/main" id="{E1CF7F7D-0704-43CE-8651-7AB76296EC97}"/>
              </a:ext>
            </a:extLst>
          </p:cNvPr>
          <p:cNvSpPr/>
          <p:nvPr/>
        </p:nvSpPr>
        <p:spPr bwMode="auto">
          <a:xfrm>
            <a:off x="2369933" y="1908077"/>
            <a:ext cx="8976852" cy="2480101"/>
          </a:xfrm>
          <a:prstGeom prst="rect">
            <a:avLst/>
          </a:prstGeom>
          <a:noFill/>
          <a:ln w="1270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017507685"/>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8AF2-66B4-41BF-A283-AD88D8E4CB6C}"/>
              </a:ext>
            </a:extLst>
          </p:cNvPr>
          <p:cNvSpPr>
            <a:spLocks noGrp="1"/>
          </p:cNvSpPr>
          <p:nvPr>
            <p:ph type="title"/>
          </p:nvPr>
        </p:nvSpPr>
        <p:spPr/>
        <p:txBody>
          <a:bodyPr/>
          <a:lstStyle/>
          <a:p>
            <a:r>
              <a:rPr lang="en-US" dirty="0"/>
              <a:t>Current Version of</a:t>
            </a:r>
            <a:br>
              <a:rPr lang="en-US" dirty="0"/>
            </a:br>
            <a:r>
              <a:rPr lang="en-US" dirty="0"/>
              <a:t>VA Form 21-526EZ (March 2018) Provided</a:t>
            </a:r>
          </a:p>
        </p:txBody>
      </p:sp>
      <p:sp>
        <p:nvSpPr>
          <p:cNvPr id="4" name="Slide Number Placeholder 3">
            <a:extLst>
              <a:ext uri="{FF2B5EF4-FFF2-40B4-BE49-F238E27FC236}">
                <a16:creationId xmlns:a16="http://schemas.microsoft.com/office/drawing/2014/main" id="{6ABE5FE1-9CE9-453D-9FE7-8B96BC427CCA}"/>
              </a:ext>
            </a:extLst>
          </p:cNvPr>
          <p:cNvSpPr>
            <a:spLocks noGrp="1"/>
          </p:cNvSpPr>
          <p:nvPr>
            <p:ph type="sldNum" sz="quarter" idx="10"/>
          </p:nvPr>
        </p:nvSpPr>
        <p:spPr/>
        <p:txBody>
          <a:bodyPr/>
          <a:lstStyle/>
          <a:p>
            <a:fld id="{7C414AED-89CE-4A48-8B2B-1B3A5C68EA2A}" type="slidenum">
              <a:rPr lang="en-US" smtClean="0"/>
              <a:t>55</a:t>
            </a:fld>
            <a:endParaRPr lang="en-US" dirty="0"/>
          </a:p>
        </p:txBody>
      </p:sp>
      <p:pic>
        <p:nvPicPr>
          <p:cNvPr id="5" name="Picture 4">
            <a:extLst>
              <a:ext uri="{FF2B5EF4-FFF2-40B4-BE49-F238E27FC236}">
                <a16:creationId xmlns:a16="http://schemas.microsoft.com/office/drawing/2014/main" id="{079F72A3-5C95-4539-9DB2-400F2E806836}"/>
              </a:ext>
            </a:extLst>
          </p:cNvPr>
          <p:cNvPicPr>
            <a:picLocks noChangeAspect="1"/>
          </p:cNvPicPr>
          <p:nvPr/>
        </p:nvPicPr>
        <p:blipFill>
          <a:blip r:embed="rId2"/>
          <a:stretch>
            <a:fillRect/>
          </a:stretch>
        </p:blipFill>
        <p:spPr>
          <a:xfrm>
            <a:off x="2305878" y="1388273"/>
            <a:ext cx="8125105" cy="4891644"/>
          </a:xfrm>
          <a:prstGeom prst="rect">
            <a:avLst/>
          </a:prstGeom>
        </p:spPr>
      </p:pic>
    </p:spTree>
    <p:extLst>
      <p:ext uri="{BB962C8B-B14F-4D97-AF65-F5344CB8AC3E}">
        <p14:creationId xmlns:p14="http://schemas.microsoft.com/office/powerpoint/2010/main" val="3103649445"/>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753A-BB67-4D5A-B267-03F6876D14B1}"/>
              </a:ext>
            </a:extLst>
          </p:cNvPr>
          <p:cNvSpPr>
            <a:spLocks noGrp="1"/>
          </p:cNvSpPr>
          <p:nvPr>
            <p:ph type="title"/>
          </p:nvPr>
        </p:nvSpPr>
        <p:spPr/>
        <p:txBody>
          <a:bodyPr/>
          <a:lstStyle/>
          <a:p>
            <a:r>
              <a:rPr lang="en-US" dirty="0"/>
              <a:t>Information Display</a:t>
            </a:r>
            <a:br>
              <a:rPr lang="en-US" dirty="0"/>
            </a:br>
            <a:r>
              <a:rPr lang="en-US" dirty="0"/>
              <a:t>On VA Form 21-526EZ Overflow Page</a:t>
            </a:r>
          </a:p>
        </p:txBody>
      </p:sp>
      <p:sp>
        <p:nvSpPr>
          <p:cNvPr id="4" name="Slide Number Placeholder 3">
            <a:extLst>
              <a:ext uri="{FF2B5EF4-FFF2-40B4-BE49-F238E27FC236}">
                <a16:creationId xmlns:a16="http://schemas.microsoft.com/office/drawing/2014/main" id="{A690BAED-5F35-41A5-BDF7-D023E0160FD1}"/>
              </a:ext>
            </a:extLst>
          </p:cNvPr>
          <p:cNvSpPr>
            <a:spLocks noGrp="1"/>
          </p:cNvSpPr>
          <p:nvPr>
            <p:ph type="sldNum" sz="quarter" idx="10"/>
          </p:nvPr>
        </p:nvSpPr>
        <p:spPr/>
        <p:txBody>
          <a:bodyPr/>
          <a:lstStyle/>
          <a:p>
            <a:fld id="{7C414AED-89CE-4A48-8B2B-1B3A5C68EA2A}" type="slidenum">
              <a:rPr lang="en-US" smtClean="0"/>
              <a:t>56</a:t>
            </a:fld>
            <a:endParaRPr lang="en-US" dirty="0"/>
          </a:p>
        </p:txBody>
      </p:sp>
      <p:pic>
        <p:nvPicPr>
          <p:cNvPr id="5" name="Picture 4">
            <a:extLst>
              <a:ext uri="{FF2B5EF4-FFF2-40B4-BE49-F238E27FC236}">
                <a16:creationId xmlns:a16="http://schemas.microsoft.com/office/drawing/2014/main" id="{07BD42E5-315F-4596-BE0E-E030A7FD33B0}"/>
              </a:ext>
            </a:extLst>
          </p:cNvPr>
          <p:cNvPicPr>
            <a:picLocks noChangeAspect="1"/>
          </p:cNvPicPr>
          <p:nvPr/>
        </p:nvPicPr>
        <p:blipFill>
          <a:blip r:embed="rId2"/>
          <a:stretch>
            <a:fillRect/>
          </a:stretch>
        </p:blipFill>
        <p:spPr>
          <a:xfrm>
            <a:off x="2676938" y="1428631"/>
            <a:ext cx="7488307" cy="2281357"/>
          </a:xfrm>
          <a:prstGeom prst="rect">
            <a:avLst/>
          </a:prstGeom>
        </p:spPr>
      </p:pic>
      <p:pic>
        <p:nvPicPr>
          <p:cNvPr id="7" name="Picture 6">
            <a:extLst>
              <a:ext uri="{FF2B5EF4-FFF2-40B4-BE49-F238E27FC236}">
                <a16:creationId xmlns:a16="http://schemas.microsoft.com/office/drawing/2014/main" id="{131BD729-A1DD-408D-9EC7-FFF92357DF65}"/>
              </a:ext>
            </a:extLst>
          </p:cNvPr>
          <p:cNvPicPr>
            <a:picLocks noChangeAspect="1"/>
          </p:cNvPicPr>
          <p:nvPr/>
        </p:nvPicPr>
        <p:blipFill>
          <a:blip r:embed="rId3"/>
          <a:stretch>
            <a:fillRect/>
          </a:stretch>
        </p:blipFill>
        <p:spPr>
          <a:xfrm>
            <a:off x="2676938" y="3709988"/>
            <a:ext cx="3106599" cy="2659685"/>
          </a:xfrm>
          <a:prstGeom prst="rect">
            <a:avLst/>
          </a:prstGeom>
        </p:spPr>
      </p:pic>
      <p:sp>
        <p:nvSpPr>
          <p:cNvPr id="12" name="Arrow: Curved Down 11">
            <a:extLst>
              <a:ext uri="{FF2B5EF4-FFF2-40B4-BE49-F238E27FC236}">
                <a16:creationId xmlns:a16="http://schemas.microsoft.com/office/drawing/2014/main" id="{A85C0C31-F57B-4C35-831D-0AC95C58A92B}"/>
              </a:ext>
            </a:extLst>
          </p:cNvPr>
          <p:cNvSpPr/>
          <p:nvPr/>
        </p:nvSpPr>
        <p:spPr bwMode="auto">
          <a:xfrm rot="17270197">
            <a:off x="2058303" y="3563511"/>
            <a:ext cx="1127370" cy="554183"/>
          </a:xfrm>
          <a:prstGeom prst="curvedDown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4" name="Arrow: Bent-Up 13">
            <a:extLst>
              <a:ext uri="{FF2B5EF4-FFF2-40B4-BE49-F238E27FC236}">
                <a16:creationId xmlns:a16="http://schemas.microsoft.com/office/drawing/2014/main" id="{E85F5C24-D10F-41BE-8828-7CABCFA9B5D5}"/>
              </a:ext>
            </a:extLst>
          </p:cNvPr>
          <p:cNvSpPr/>
          <p:nvPr/>
        </p:nvSpPr>
        <p:spPr bwMode="auto">
          <a:xfrm>
            <a:off x="3730472" y="3644348"/>
            <a:ext cx="2365528" cy="1046922"/>
          </a:xfrm>
          <a:prstGeom prst="bentUpArrow">
            <a:avLst>
              <a:gd name="adj1" fmla="val 11076"/>
              <a:gd name="adj2" fmla="val 16139"/>
              <a:gd name="adj3" fmla="val 22468"/>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5" name="Arrow: Bent-Up 14">
            <a:extLst>
              <a:ext uri="{FF2B5EF4-FFF2-40B4-BE49-F238E27FC236}">
                <a16:creationId xmlns:a16="http://schemas.microsoft.com/office/drawing/2014/main" id="{1E09B092-6B64-4ABC-B57C-B981E8943255}"/>
              </a:ext>
            </a:extLst>
          </p:cNvPr>
          <p:cNvSpPr/>
          <p:nvPr/>
        </p:nvSpPr>
        <p:spPr bwMode="auto">
          <a:xfrm>
            <a:off x="3730472" y="3644348"/>
            <a:ext cx="4379858" cy="1242931"/>
          </a:xfrm>
          <a:prstGeom prst="bentUpArrow">
            <a:avLst>
              <a:gd name="adj1" fmla="val 8984"/>
              <a:gd name="adj2" fmla="val 12479"/>
              <a:gd name="adj3" fmla="val 17239"/>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6" name="Arrow: Bent-Up 15">
            <a:extLst>
              <a:ext uri="{FF2B5EF4-FFF2-40B4-BE49-F238E27FC236}">
                <a16:creationId xmlns:a16="http://schemas.microsoft.com/office/drawing/2014/main" id="{328CB579-C722-4724-A944-955AA17029D1}"/>
              </a:ext>
            </a:extLst>
          </p:cNvPr>
          <p:cNvSpPr/>
          <p:nvPr/>
        </p:nvSpPr>
        <p:spPr bwMode="auto">
          <a:xfrm>
            <a:off x="3730471" y="3644348"/>
            <a:ext cx="5970119" cy="1463406"/>
          </a:xfrm>
          <a:prstGeom prst="bentUpArrow">
            <a:avLst>
              <a:gd name="adj1" fmla="val 8078"/>
              <a:gd name="adj2" fmla="val 10668"/>
              <a:gd name="adj3" fmla="val 15428"/>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832395890"/>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95A2-4807-42D2-8107-C9A615F5FB23}"/>
              </a:ext>
            </a:extLst>
          </p:cNvPr>
          <p:cNvSpPr>
            <a:spLocks noGrp="1"/>
          </p:cNvSpPr>
          <p:nvPr>
            <p:ph type="title"/>
          </p:nvPr>
        </p:nvSpPr>
        <p:spPr/>
        <p:txBody>
          <a:bodyPr/>
          <a:lstStyle/>
          <a:p>
            <a:r>
              <a:rPr lang="en-US" dirty="0"/>
              <a:t>Information Display</a:t>
            </a:r>
            <a:br>
              <a:rPr lang="en-US" dirty="0"/>
            </a:br>
            <a:r>
              <a:rPr lang="en-US" dirty="0"/>
              <a:t>On VA Form 21-526EZ Overflow Page (Cont’d)</a:t>
            </a:r>
          </a:p>
        </p:txBody>
      </p:sp>
      <p:sp>
        <p:nvSpPr>
          <p:cNvPr id="4" name="Slide Number Placeholder 3">
            <a:extLst>
              <a:ext uri="{FF2B5EF4-FFF2-40B4-BE49-F238E27FC236}">
                <a16:creationId xmlns:a16="http://schemas.microsoft.com/office/drawing/2014/main" id="{21882D77-9805-4D90-82DB-C5F92933231C}"/>
              </a:ext>
            </a:extLst>
          </p:cNvPr>
          <p:cNvSpPr>
            <a:spLocks noGrp="1"/>
          </p:cNvSpPr>
          <p:nvPr>
            <p:ph type="sldNum" sz="quarter" idx="10"/>
          </p:nvPr>
        </p:nvSpPr>
        <p:spPr/>
        <p:txBody>
          <a:bodyPr/>
          <a:lstStyle/>
          <a:p>
            <a:fld id="{7C414AED-89CE-4A48-8B2B-1B3A5C68EA2A}" type="slidenum">
              <a:rPr lang="en-US" smtClean="0"/>
              <a:t>57</a:t>
            </a:fld>
            <a:endParaRPr lang="en-US" dirty="0"/>
          </a:p>
        </p:txBody>
      </p:sp>
      <p:pic>
        <p:nvPicPr>
          <p:cNvPr id="5" name="Picture 4">
            <a:extLst>
              <a:ext uri="{FF2B5EF4-FFF2-40B4-BE49-F238E27FC236}">
                <a16:creationId xmlns:a16="http://schemas.microsoft.com/office/drawing/2014/main" id="{84EDF412-D345-42E6-941A-07E531BE2C52}"/>
              </a:ext>
            </a:extLst>
          </p:cNvPr>
          <p:cNvPicPr>
            <a:picLocks noChangeAspect="1"/>
          </p:cNvPicPr>
          <p:nvPr/>
        </p:nvPicPr>
        <p:blipFill>
          <a:blip r:embed="rId2"/>
          <a:stretch>
            <a:fillRect/>
          </a:stretch>
        </p:blipFill>
        <p:spPr>
          <a:xfrm>
            <a:off x="1047991" y="3886200"/>
            <a:ext cx="10096017" cy="2120761"/>
          </a:xfrm>
          <a:prstGeom prst="rect">
            <a:avLst/>
          </a:prstGeom>
        </p:spPr>
      </p:pic>
      <p:pic>
        <p:nvPicPr>
          <p:cNvPr id="6" name="Picture 5">
            <a:extLst>
              <a:ext uri="{FF2B5EF4-FFF2-40B4-BE49-F238E27FC236}">
                <a16:creationId xmlns:a16="http://schemas.microsoft.com/office/drawing/2014/main" id="{4455D57A-4C68-4314-985B-8DDBFD201E1F}"/>
              </a:ext>
            </a:extLst>
          </p:cNvPr>
          <p:cNvPicPr>
            <a:picLocks noChangeAspect="1"/>
          </p:cNvPicPr>
          <p:nvPr/>
        </p:nvPicPr>
        <p:blipFill>
          <a:blip r:embed="rId3"/>
          <a:stretch>
            <a:fillRect/>
          </a:stretch>
        </p:blipFill>
        <p:spPr>
          <a:xfrm>
            <a:off x="2135700" y="1669657"/>
            <a:ext cx="1543050" cy="1695450"/>
          </a:xfrm>
          <a:prstGeom prst="rect">
            <a:avLst/>
          </a:prstGeom>
        </p:spPr>
      </p:pic>
      <p:sp>
        <p:nvSpPr>
          <p:cNvPr id="7" name="Arrow: Right 6">
            <a:extLst>
              <a:ext uri="{FF2B5EF4-FFF2-40B4-BE49-F238E27FC236}">
                <a16:creationId xmlns:a16="http://schemas.microsoft.com/office/drawing/2014/main" id="{ABDB982E-58BD-45F0-9533-BBF63B31713A}"/>
              </a:ext>
            </a:extLst>
          </p:cNvPr>
          <p:cNvSpPr/>
          <p:nvPr/>
        </p:nvSpPr>
        <p:spPr bwMode="auto">
          <a:xfrm>
            <a:off x="3815070" y="2262439"/>
            <a:ext cx="940905" cy="485775"/>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8" name="TextBox 7">
            <a:extLst>
              <a:ext uri="{FF2B5EF4-FFF2-40B4-BE49-F238E27FC236}">
                <a16:creationId xmlns:a16="http://schemas.microsoft.com/office/drawing/2014/main" id="{285691E4-1D62-4116-ADFB-97D65C7C26FF}"/>
              </a:ext>
            </a:extLst>
          </p:cNvPr>
          <p:cNvSpPr txBox="1"/>
          <p:nvPr/>
        </p:nvSpPr>
        <p:spPr>
          <a:xfrm>
            <a:off x="4892295" y="2274495"/>
            <a:ext cx="1996700" cy="461665"/>
          </a:xfrm>
          <a:prstGeom prst="rect">
            <a:avLst/>
          </a:prstGeom>
          <a:noFill/>
          <a:ln>
            <a:solidFill>
              <a:srgbClr val="002060"/>
            </a:solidFill>
          </a:ln>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PMR Vendor</a:t>
            </a:r>
          </a:p>
        </p:txBody>
      </p:sp>
      <p:sp>
        <p:nvSpPr>
          <p:cNvPr id="9" name="Arrow: Right 8">
            <a:extLst>
              <a:ext uri="{FF2B5EF4-FFF2-40B4-BE49-F238E27FC236}">
                <a16:creationId xmlns:a16="http://schemas.microsoft.com/office/drawing/2014/main" id="{EEA4FE1B-18D5-44CF-9649-58E0D4B72E6B}"/>
              </a:ext>
            </a:extLst>
          </p:cNvPr>
          <p:cNvSpPr/>
          <p:nvPr/>
        </p:nvSpPr>
        <p:spPr bwMode="auto">
          <a:xfrm>
            <a:off x="7025315" y="2274495"/>
            <a:ext cx="940905" cy="485775"/>
          </a:xfrm>
          <a:prstGeom prst="rightArrow">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10" name="Picture 9">
            <a:extLst>
              <a:ext uri="{FF2B5EF4-FFF2-40B4-BE49-F238E27FC236}">
                <a16:creationId xmlns:a16="http://schemas.microsoft.com/office/drawing/2014/main" id="{3E99C359-84E3-4C81-AA9A-E96FCDF3B127}"/>
              </a:ext>
            </a:extLst>
          </p:cNvPr>
          <p:cNvPicPr>
            <a:picLocks noChangeAspect="1"/>
          </p:cNvPicPr>
          <p:nvPr/>
        </p:nvPicPr>
        <p:blipFill>
          <a:blip r:embed="rId4"/>
          <a:stretch>
            <a:fillRect/>
          </a:stretch>
        </p:blipFill>
        <p:spPr>
          <a:xfrm>
            <a:off x="8102540" y="2181373"/>
            <a:ext cx="2080074" cy="599661"/>
          </a:xfrm>
          <a:prstGeom prst="rect">
            <a:avLst/>
          </a:prstGeom>
        </p:spPr>
      </p:pic>
      <p:sp>
        <p:nvSpPr>
          <p:cNvPr id="11" name="Rectangle 10">
            <a:extLst>
              <a:ext uri="{FF2B5EF4-FFF2-40B4-BE49-F238E27FC236}">
                <a16:creationId xmlns:a16="http://schemas.microsoft.com/office/drawing/2014/main" id="{5F7495A6-429B-4246-B20B-C6788A8881E8}"/>
              </a:ext>
            </a:extLst>
          </p:cNvPr>
          <p:cNvSpPr/>
          <p:nvPr/>
        </p:nvSpPr>
        <p:spPr bwMode="auto">
          <a:xfrm>
            <a:off x="1864398" y="1625039"/>
            <a:ext cx="8976853" cy="1793650"/>
          </a:xfrm>
          <a:prstGeom prst="rect">
            <a:avLst/>
          </a:prstGeom>
          <a:noFill/>
          <a:ln w="1270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143345330"/>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847165" y="1589518"/>
            <a:ext cx="5898976" cy="4766832"/>
          </a:xfrm>
        </p:spPr>
        <p:txBody>
          <a:bodyPr/>
          <a:lstStyle/>
          <a:p>
            <a:r>
              <a:rPr lang="en-US" dirty="0"/>
              <a:t>Hey VBA and VA Insider</a:t>
            </a:r>
          </a:p>
          <a:p>
            <a:endParaRPr lang="en-US" dirty="0"/>
          </a:p>
          <a:p>
            <a:r>
              <a:rPr lang="en-US" dirty="0"/>
              <a:t>OFO Communications</a:t>
            </a:r>
          </a:p>
          <a:p>
            <a:pPr lvl="1"/>
            <a:r>
              <a:rPr lang="en-US" dirty="0"/>
              <a:t>DUSB Calls</a:t>
            </a:r>
          </a:p>
          <a:p>
            <a:pPr lvl="1"/>
            <a:r>
              <a:rPr lang="en-US" dirty="0"/>
              <a:t>District and RO Email Notices</a:t>
            </a:r>
          </a:p>
          <a:p>
            <a:pPr lvl="1"/>
            <a:endParaRPr lang="en-US" dirty="0"/>
          </a:p>
          <a:p>
            <a:r>
              <a:rPr lang="en-US" dirty="0"/>
              <a:t>Public Affairs Officer (PAO) Call</a:t>
            </a:r>
          </a:p>
          <a:p>
            <a:endParaRPr lang="en-US" dirty="0"/>
          </a:p>
          <a:p>
            <a:r>
              <a:rPr lang="en-US" dirty="0"/>
              <a:t>Compensation Service Bulletin and Quality Calls</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pic>
        <p:nvPicPr>
          <p:cNvPr id="6" name="Picture 5">
            <a:extLst>
              <a:ext uri="{FF2B5EF4-FFF2-40B4-BE49-F238E27FC236}">
                <a16:creationId xmlns:a16="http://schemas.microsoft.com/office/drawing/2014/main" id="{6175914A-FFC5-4670-8595-DEB0F2B60E30}"/>
              </a:ext>
            </a:extLst>
          </p:cNvPr>
          <p:cNvPicPr>
            <a:picLocks noChangeAspect="1"/>
          </p:cNvPicPr>
          <p:nvPr/>
        </p:nvPicPr>
        <p:blipFill>
          <a:blip r:embed="rId2"/>
          <a:stretch>
            <a:fillRect/>
          </a:stretch>
        </p:blipFill>
        <p:spPr>
          <a:xfrm>
            <a:off x="6512285" y="1416018"/>
            <a:ext cx="5498074" cy="1037808"/>
          </a:xfrm>
          <a:prstGeom prst="rect">
            <a:avLst/>
          </a:prstGeom>
        </p:spPr>
      </p:pic>
      <p:pic>
        <p:nvPicPr>
          <p:cNvPr id="7" name="Picture 6">
            <a:extLst>
              <a:ext uri="{FF2B5EF4-FFF2-40B4-BE49-F238E27FC236}">
                <a16:creationId xmlns:a16="http://schemas.microsoft.com/office/drawing/2014/main" id="{09D079A0-F718-4347-85A9-5240594BB9C3}"/>
              </a:ext>
            </a:extLst>
          </p:cNvPr>
          <p:cNvPicPr>
            <a:picLocks noChangeAspect="1"/>
          </p:cNvPicPr>
          <p:nvPr/>
        </p:nvPicPr>
        <p:blipFill>
          <a:blip r:embed="rId3"/>
          <a:stretch>
            <a:fillRect/>
          </a:stretch>
        </p:blipFill>
        <p:spPr>
          <a:xfrm>
            <a:off x="6512284" y="2505169"/>
            <a:ext cx="1548926" cy="2273423"/>
          </a:xfrm>
          <a:prstGeom prst="rect">
            <a:avLst/>
          </a:prstGeom>
        </p:spPr>
      </p:pic>
      <p:pic>
        <p:nvPicPr>
          <p:cNvPr id="8" name="Picture 7">
            <a:extLst>
              <a:ext uri="{FF2B5EF4-FFF2-40B4-BE49-F238E27FC236}">
                <a16:creationId xmlns:a16="http://schemas.microsoft.com/office/drawing/2014/main" id="{20EB8F73-2EEA-41DC-8C05-06E6941761A4}"/>
              </a:ext>
            </a:extLst>
          </p:cNvPr>
          <p:cNvPicPr>
            <a:picLocks noChangeAspect="1"/>
          </p:cNvPicPr>
          <p:nvPr/>
        </p:nvPicPr>
        <p:blipFill>
          <a:blip r:embed="rId4"/>
          <a:stretch>
            <a:fillRect/>
          </a:stretch>
        </p:blipFill>
        <p:spPr>
          <a:xfrm>
            <a:off x="8242852" y="2511429"/>
            <a:ext cx="3767506" cy="3844921"/>
          </a:xfrm>
          <a:prstGeom prst="rect">
            <a:avLst/>
          </a:prstGeom>
        </p:spPr>
      </p:pic>
      <p:pic>
        <p:nvPicPr>
          <p:cNvPr id="9" name="Picture 8">
            <a:extLst>
              <a:ext uri="{FF2B5EF4-FFF2-40B4-BE49-F238E27FC236}">
                <a16:creationId xmlns:a16="http://schemas.microsoft.com/office/drawing/2014/main" id="{F6DDFA6D-AC7F-45B0-83E1-121FE686137A}"/>
              </a:ext>
            </a:extLst>
          </p:cNvPr>
          <p:cNvPicPr>
            <a:picLocks noChangeAspect="1"/>
          </p:cNvPicPr>
          <p:nvPr/>
        </p:nvPicPr>
        <p:blipFill>
          <a:blip r:embed="rId5"/>
          <a:stretch>
            <a:fillRect/>
          </a:stretch>
        </p:blipFill>
        <p:spPr>
          <a:xfrm>
            <a:off x="6746141" y="4824605"/>
            <a:ext cx="1081211" cy="1456554"/>
          </a:xfrm>
          <a:prstGeom prst="rect">
            <a:avLst/>
          </a:prstGeom>
        </p:spPr>
      </p:pic>
    </p:spTree>
    <p:extLst>
      <p:ext uri="{BB962C8B-B14F-4D97-AF65-F5344CB8AC3E}">
        <p14:creationId xmlns:p14="http://schemas.microsoft.com/office/powerpoint/2010/main" val="921870428"/>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December/January Consistency Study Results</a:t>
            </a:r>
          </a:p>
        </p:txBody>
      </p:sp>
      <p:sp>
        <p:nvSpPr>
          <p:cNvPr id="4" name="Slide Number Placeholder 3"/>
          <p:cNvSpPr>
            <a:spLocks noGrp="1"/>
          </p:cNvSpPr>
          <p:nvPr>
            <p:ph type="sldNum" sz="quarter" idx="10"/>
          </p:nvPr>
        </p:nvSpPr>
        <p:spPr/>
        <p:txBody>
          <a:bodyPr/>
          <a:lstStyle/>
          <a:p>
            <a:fld id="{7C414AED-89CE-4A48-8B2B-1B3A5C68EA2A}" type="slidenum">
              <a:rPr lang="en-US" smtClean="0"/>
              <a:t>59</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Bryan Yost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30087658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Question Guidance</a:t>
            </a:r>
          </a:p>
        </p:txBody>
      </p:sp>
      <p:sp>
        <p:nvSpPr>
          <p:cNvPr id="3" name="Content Placeholder 2"/>
          <p:cNvSpPr>
            <a:spLocks noGrp="1"/>
          </p:cNvSpPr>
          <p:nvPr>
            <p:ph idx="1"/>
          </p:nvPr>
        </p:nvSpPr>
        <p:spPr>
          <a:xfrm>
            <a:off x="847165" y="1589518"/>
            <a:ext cx="11126096" cy="4811282"/>
          </a:xfrm>
        </p:spPr>
        <p:txBody>
          <a:bodyPr/>
          <a:lstStyle/>
          <a:p>
            <a:r>
              <a:rPr lang="en-US" dirty="0"/>
              <a:t>Three (3) Quiz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Quiz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4387-89C9-452D-BA0B-940A389C8359}"/>
              </a:ext>
            </a:extLst>
          </p:cNvPr>
          <p:cNvSpPr>
            <a:spLocks noGrp="1"/>
          </p:cNvSpPr>
          <p:nvPr>
            <p:ph type="title"/>
          </p:nvPr>
        </p:nvSpPr>
        <p:spPr/>
        <p:txBody>
          <a:bodyPr/>
          <a:lstStyle/>
          <a:p>
            <a:r>
              <a:rPr lang="en-US" dirty="0"/>
              <a:t>December 2018 VSR/AQRS Consistency Study</a:t>
            </a:r>
          </a:p>
        </p:txBody>
      </p:sp>
      <p:sp>
        <p:nvSpPr>
          <p:cNvPr id="3" name="Content Placeholder 2">
            <a:extLst>
              <a:ext uri="{FF2B5EF4-FFF2-40B4-BE49-F238E27FC236}">
                <a16:creationId xmlns:a16="http://schemas.microsoft.com/office/drawing/2014/main" id="{90922347-3E5C-4E84-8BC1-4F398AA63AA0}"/>
              </a:ext>
            </a:extLst>
          </p:cNvPr>
          <p:cNvSpPr>
            <a:spLocks noGrp="1"/>
          </p:cNvSpPr>
          <p:nvPr>
            <p:ph idx="1"/>
          </p:nvPr>
        </p:nvSpPr>
        <p:spPr>
          <a:xfrm>
            <a:off x="847165" y="1589518"/>
            <a:ext cx="10945906" cy="4691641"/>
          </a:xfrm>
        </p:spPr>
        <p:txBody>
          <a:bodyPr/>
          <a:lstStyle/>
          <a:p>
            <a:r>
              <a:rPr lang="en-US" b="1" i="1" dirty="0"/>
              <a:t>Topic:</a:t>
            </a:r>
            <a:r>
              <a:rPr lang="en-US" dirty="0"/>
              <a:t> Usage of the Exam Management System (EMS) regarding clarification, modification, and rework of examination requests</a:t>
            </a:r>
          </a:p>
          <a:p>
            <a:pPr marL="0" indent="0">
              <a:buNone/>
            </a:pPr>
            <a:endParaRPr lang="en-US" sz="800" dirty="0"/>
          </a:p>
          <a:p>
            <a:r>
              <a:rPr lang="en-US" b="1" i="1" dirty="0"/>
              <a:t>Format:</a:t>
            </a:r>
            <a:r>
              <a:rPr lang="en-US" dirty="0"/>
              <a:t> Pre-Test, Training, Post-Test</a:t>
            </a:r>
          </a:p>
          <a:p>
            <a:pPr marL="0" indent="0">
              <a:buNone/>
            </a:pPr>
            <a:endParaRPr lang="en-US" sz="800" dirty="0"/>
          </a:p>
          <a:p>
            <a:r>
              <a:rPr lang="en-US" b="1" i="1" dirty="0"/>
              <a:t>Time:</a:t>
            </a:r>
            <a:r>
              <a:rPr lang="en-US" dirty="0"/>
              <a:t> December 11th to December 13th, 2018</a:t>
            </a:r>
          </a:p>
          <a:p>
            <a:pPr marL="0" indent="0">
              <a:buNone/>
            </a:pPr>
            <a:endParaRPr lang="en-US" sz="800" dirty="0"/>
          </a:p>
          <a:p>
            <a:r>
              <a:rPr lang="en-US" b="1" i="1" dirty="0"/>
              <a:t>Learning objectives:</a:t>
            </a:r>
            <a:r>
              <a:rPr lang="en-US" dirty="0"/>
              <a:t> </a:t>
            </a:r>
          </a:p>
          <a:p>
            <a:pPr lvl="1"/>
            <a:r>
              <a:rPr lang="en-US" dirty="0"/>
              <a:t>Identify the steps required to respond to a request for clarification, complete a modification request, and complete a rework request</a:t>
            </a:r>
          </a:p>
          <a:p>
            <a:pPr marL="457200" lvl="1" indent="0">
              <a:buNone/>
            </a:pPr>
            <a:endParaRPr lang="en-US" sz="500" dirty="0"/>
          </a:p>
          <a:p>
            <a:pPr lvl="1"/>
            <a:r>
              <a:rPr lang="en-US" dirty="0"/>
              <a:t>Differentiate and define types of modification, clarification, and rework requests</a:t>
            </a:r>
          </a:p>
        </p:txBody>
      </p:sp>
      <p:sp>
        <p:nvSpPr>
          <p:cNvPr id="4" name="Slide Number Placeholder 3">
            <a:extLst>
              <a:ext uri="{FF2B5EF4-FFF2-40B4-BE49-F238E27FC236}">
                <a16:creationId xmlns:a16="http://schemas.microsoft.com/office/drawing/2014/main" id="{CDB1F602-046C-4644-9A96-977E4549BDE6}"/>
              </a:ext>
            </a:extLst>
          </p:cNvPr>
          <p:cNvSpPr>
            <a:spLocks noGrp="1"/>
          </p:cNvSpPr>
          <p:nvPr>
            <p:ph type="sldNum" sz="quarter" idx="10"/>
          </p:nvPr>
        </p:nvSpPr>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357455621"/>
      </p:ext>
    </p:extLst>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2018 VSR/AQRS Consistency Study Results</a:t>
            </a:r>
          </a:p>
        </p:txBody>
      </p:sp>
      <p:sp>
        <p:nvSpPr>
          <p:cNvPr id="4" name="Slide Number Placeholder 3"/>
          <p:cNvSpPr>
            <a:spLocks noGrp="1"/>
          </p:cNvSpPr>
          <p:nvPr>
            <p:ph type="sldNum" sz="quarter" idx="10"/>
          </p:nvPr>
        </p:nvSpPr>
        <p:spPr/>
        <p:txBody>
          <a:bodyPr/>
          <a:lstStyle/>
          <a:p>
            <a:fld id="{7C414AED-89CE-4A48-8B2B-1B3A5C68EA2A}" type="slidenum">
              <a:rPr lang="en-US" smtClean="0"/>
              <a:t>61</a:t>
            </a:fld>
            <a:endParaRPr lang="en-US" dirty="0"/>
          </a:p>
        </p:txBody>
      </p:sp>
      <p:pic>
        <p:nvPicPr>
          <p:cNvPr id="5" name="Picture 4">
            <a:extLst>
              <a:ext uri="{FF2B5EF4-FFF2-40B4-BE49-F238E27FC236}">
                <a16:creationId xmlns:a16="http://schemas.microsoft.com/office/drawing/2014/main" id="{9125E85E-602B-485F-9F68-7AED71000370}"/>
              </a:ext>
            </a:extLst>
          </p:cNvPr>
          <p:cNvPicPr>
            <a:picLocks noChangeAspect="1"/>
          </p:cNvPicPr>
          <p:nvPr/>
        </p:nvPicPr>
        <p:blipFill>
          <a:blip r:embed="rId2"/>
          <a:stretch>
            <a:fillRect/>
          </a:stretch>
        </p:blipFill>
        <p:spPr>
          <a:xfrm>
            <a:off x="4978814" y="1378100"/>
            <a:ext cx="7115420" cy="4978250"/>
          </a:xfrm>
          <a:prstGeom prst="rect">
            <a:avLst/>
          </a:prstGeom>
        </p:spPr>
      </p:pic>
      <p:sp>
        <p:nvSpPr>
          <p:cNvPr id="6" name="Text Placeholder 7">
            <a:extLst>
              <a:ext uri="{FF2B5EF4-FFF2-40B4-BE49-F238E27FC236}">
                <a16:creationId xmlns:a16="http://schemas.microsoft.com/office/drawing/2014/main" id="{27FCAED7-B196-409E-BD06-1CC0A5E2EDE5}"/>
              </a:ext>
            </a:extLst>
          </p:cNvPr>
          <p:cNvSpPr txBox="1">
            <a:spLocks/>
          </p:cNvSpPr>
          <p:nvPr/>
        </p:nvSpPr>
        <p:spPr>
          <a:xfrm>
            <a:off x="847164" y="1589518"/>
            <a:ext cx="4000881" cy="476683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600" b="1" u="sng" dirty="0">
              <a:solidFill>
                <a:srgbClr val="000000"/>
              </a:solidFill>
              <a:latin typeface="Arial" panose="020B0604020202020204" pitchFamily="34" charset="0"/>
              <a:cs typeface="Arial" panose="020B0604020202020204" pitchFamily="34" charset="0"/>
            </a:endParaRPr>
          </a:p>
          <a:p>
            <a:pPr marL="0" indent="0">
              <a:buFont typeface="Arial"/>
              <a:buNone/>
            </a:pPr>
            <a:r>
              <a:rPr lang="en-US" sz="8000" b="1" i="1" u="sng" dirty="0">
                <a:solidFill>
                  <a:srgbClr val="000066"/>
                </a:solidFill>
                <a:latin typeface="Arial" panose="020B0604020202020204" pitchFamily="34" charset="0"/>
                <a:cs typeface="Arial" panose="020B0604020202020204" pitchFamily="34" charset="0"/>
              </a:rPr>
              <a:t>Deployment Dates</a:t>
            </a:r>
            <a:r>
              <a:rPr lang="en-US" sz="8000" b="1" i="1" dirty="0">
                <a:solidFill>
                  <a:srgbClr val="000066"/>
                </a:solidFill>
                <a:latin typeface="Arial" panose="020B0604020202020204" pitchFamily="34" charset="0"/>
                <a:cs typeface="Arial" panose="020B0604020202020204" pitchFamily="34" charset="0"/>
              </a:rPr>
              <a:t>:</a:t>
            </a:r>
            <a:r>
              <a:rPr lang="en-US" sz="8000" b="1" dirty="0">
                <a:solidFill>
                  <a:srgbClr val="000066"/>
                </a:solidFill>
                <a:latin typeface="Arial" panose="020B0604020202020204" pitchFamily="34" charset="0"/>
                <a:cs typeface="Arial" panose="020B0604020202020204" pitchFamily="34" charset="0"/>
              </a:rPr>
              <a:t> </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12/11 – 12/13/2018</a:t>
            </a:r>
          </a:p>
          <a:p>
            <a:pPr marL="0" indent="0">
              <a:buFont typeface="Arial"/>
              <a:buNone/>
            </a:pPr>
            <a:endParaRPr lang="en-US" sz="8000" b="1" u="sng" dirty="0">
              <a:solidFill>
                <a:srgbClr val="000066"/>
              </a:solidFill>
              <a:latin typeface="Arial" panose="020B0604020202020204" pitchFamily="34" charset="0"/>
              <a:cs typeface="Arial" panose="020B0604020202020204" pitchFamily="34" charset="0"/>
            </a:endParaRPr>
          </a:p>
          <a:p>
            <a:pPr marL="0" indent="0">
              <a:buFont typeface="Arial"/>
              <a:buNone/>
            </a:pPr>
            <a:r>
              <a:rPr lang="en-US" sz="8000" b="1" i="1" u="sng" dirty="0">
                <a:solidFill>
                  <a:srgbClr val="000066"/>
                </a:solidFill>
                <a:latin typeface="Arial" panose="020B0604020202020204" pitchFamily="34" charset="0"/>
                <a:cs typeface="Arial" panose="020B0604020202020204" pitchFamily="34" charset="0"/>
              </a:rPr>
              <a:t>Pass Rates</a:t>
            </a:r>
            <a:r>
              <a:rPr lang="en-US" sz="8000" b="1" i="1" dirty="0">
                <a:solidFill>
                  <a:srgbClr val="000066"/>
                </a:solidFill>
                <a:latin typeface="Arial" panose="020B0604020202020204" pitchFamily="34" charset="0"/>
                <a:cs typeface="Arial" panose="020B0604020202020204" pitchFamily="34" charset="0"/>
              </a:rPr>
              <a:t>:</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Passed Pretest – (33.15%)</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1406 of 4241</a:t>
            </a:r>
          </a:p>
          <a:p>
            <a:pPr marL="0" indent="0">
              <a:buFont typeface="Arial"/>
              <a:buNone/>
            </a:pPr>
            <a:endParaRPr lang="en-US" sz="8000" b="1" dirty="0">
              <a:solidFill>
                <a:srgbClr val="000066"/>
              </a:solidFill>
              <a:latin typeface="Arial" panose="020B0604020202020204" pitchFamily="34" charset="0"/>
              <a:cs typeface="Arial" panose="020B0604020202020204" pitchFamily="34" charset="0"/>
            </a:endParaRP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Passed Posttest – (28.25%)</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First Attempt following Training</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1198 of 4241</a:t>
            </a:r>
          </a:p>
          <a:p>
            <a:pPr marL="0" indent="0">
              <a:buFont typeface="Arial"/>
              <a:buNone/>
            </a:pPr>
            <a:endParaRPr lang="en-US" sz="8000" b="1" dirty="0">
              <a:solidFill>
                <a:srgbClr val="000066"/>
              </a:solidFill>
              <a:latin typeface="Arial" panose="020B0604020202020204" pitchFamily="34" charset="0"/>
              <a:cs typeface="Arial" panose="020B0604020202020204" pitchFamily="34" charset="0"/>
            </a:endParaRP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Passed Posttest – (38.60%)</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Retake (Two or More Attempts </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following Training)</a:t>
            </a:r>
          </a:p>
          <a:p>
            <a:pPr marL="0" indent="0">
              <a:buFont typeface="Arial"/>
              <a:buNone/>
            </a:pPr>
            <a:r>
              <a:rPr lang="en-US" sz="8000" b="1" dirty="0">
                <a:solidFill>
                  <a:srgbClr val="000066"/>
                </a:solidFill>
                <a:latin typeface="Arial" panose="020B0604020202020204" pitchFamily="34" charset="0"/>
                <a:cs typeface="Arial" panose="020B0604020202020204" pitchFamily="34" charset="0"/>
              </a:rPr>
              <a:t>1637 of 4241</a:t>
            </a:r>
            <a:endParaRPr lang="en-US" sz="50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837579"/>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C33-F915-49E6-BCC8-F490F7FF2FCF}"/>
              </a:ext>
            </a:extLst>
          </p:cNvPr>
          <p:cNvSpPr>
            <a:spLocks noGrp="1"/>
          </p:cNvSpPr>
          <p:nvPr>
            <p:ph type="title"/>
          </p:nvPr>
        </p:nvSpPr>
        <p:spPr/>
        <p:txBody>
          <a:bodyPr/>
          <a:lstStyle/>
          <a:p>
            <a:r>
              <a:rPr lang="en-US" dirty="0"/>
              <a:t>January 2019 VSR/AQRS Consistency Study</a:t>
            </a:r>
          </a:p>
        </p:txBody>
      </p:sp>
      <p:sp>
        <p:nvSpPr>
          <p:cNvPr id="3" name="Content Placeholder 2">
            <a:extLst>
              <a:ext uri="{FF2B5EF4-FFF2-40B4-BE49-F238E27FC236}">
                <a16:creationId xmlns:a16="http://schemas.microsoft.com/office/drawing/2014/main" id="{51050721-CDA0-4B85-BB0E-281F68FAE2FB}"/>
              </a:ext>
            </a:extLst>
          </p:cNvPr>
          <p:cNvSpPr>
            <a:spLocks noGrp="1"/>
          </p:cNvSpPr>
          <p:nvPr>
            <p:ph idx="1"/>
          </p:nvPr>
        </p:nvSpPr>
        <p:spPr/>
        <p:txBody>
          <a:bodyPr/>
          <a:lstStyle/>
          <a:p>
            <a:r>
              <a:rPr lang="en-US" b="1" i="1" dirty="0"/>
              <a:t>Topic:</a:t>
            </a:r>
            <a:r>
              <a:rPr lang="en-US" dirty="0"/>
              <a:t> Claim Development Actions</a:t>
            </a:r>
          </a:p>
          <a:p>
            <a:pPr marL="0" indent="0">
              <a:buNone/>
            </a:pPr>
            <a:endParaRPr lang="en-US" sz="800" dirty="0"/>
          </a:p>
          <a:p>
            <a:r>
              <a:rPr lang="en-US" b="1" i="1" dirty="0"/>
              <a:t>Format:</a:t>
            </a:r>
            <a:r>
              <a:rPr lang="en-US" dirty="0"/>
              <a:t> Case Study</a:t>
            </a:r>
          </a:p>
          <a:p>
            <a:pPr marL="0" indent="0">
              <a:buNone/>
            </a:pPr>
            <a:endParaRPr lang="en-US" sz="800" dirty="0"/>
          </a:p>
          <a:p>
            <a:r>
              <a:rPr lang="en-US" b="1" i="1" dirty="0"/>
              <a:t>Time:</a:t>
            </a:r>
            <a:r>
              <a:rPr lang="en-US" dirty="0"/>
              <a:t> January 8th to January 10th, 2019</a:t>
            </a:r>
          </a:p>
          <a:p>
            <a:pPr marL="0" indent="0">
              <a:buNone/>
            </a:pPr>
            <a:endParaRPr lang="en-US" sz="800" dirty="0"/>
          </a:p>
          <a:p>
            <a:r>
              <a:rPr lang="en-US" b="1" i="1" dirty="0"/>
              <a:t>Learning objectives:</a:t>
            </a:r>
            <a:r>
              <a:rPr lang="en-US" dirty="0"/>
              <a:t> </a:t>
            </a:r>
          </a:p>
          <a:p>
            <a:pPr lvl="1"/>
            <a:r>
              <a:rPr lang="en-US" dirty="0"/>
              <a:t>Demonstrate competence regarding proper case processing and review procedures</a:t>
            </a:r>
            <a:endParaRPr lang="en-US" sz="500" dirty="0"/>
          </a:p>
          <a:p>
            <a:pPr lvl="1"/>
            <a:r>
              <a:rPr lang="en-US" dirty="0"/>
              <a:t>Demonstrate competence regarding the sufficiency of medical opinions and procedures for ordering examinations and medical opinions </a:t>
            </a:r>
          </a:p>
        </p:txBody>
      </p:sp>
      <p:sp>
        <p:nvSpPr>
          <p:cNvPr id="4" name="Slide Number Placeholder 3">
            <a:extLst>
              <a:ext uri="{FF2B5EF4-FFF2-40B4-BE49-F238E27FC236}">
                <a16:creationId xmlns:a16="http://schemas.microsoft.com/office/drawing/2014/main" id="{AF16DEF4-73F8-4325-AEA7-19362F51A76A}"/>
              </a:ext>
            </a:extLst>
          </p:cNvPr>
          <p:cNvSpPr>
            <a:spLocks noGrp="1"/>
          </p:cNvSpPr>
          <p:nvPr>
            <p:ph type="sldNum" sz="quarter" idx="10"/>
          </p:nvPr>
        </p:nvSpPr>
        <p:spPr/>
        <p:txBody>
          <a:bodyPr/>
          <a:lstStyle/>
          <a:p>
            <a:fld id="{7C414AED-89CE-4A48-8B2B-1B3A5C68EA2A}" type="slidenum">
              <a:rPr lang="en-US" smtClean="0"/>
              <a:t>62</a:t>
            </a:fld>
            <a:endParaRPr lang="en-US" dirty="0"/>
          </a:p>
        </p:txBody>
      </p:sp>
    </p:spTree>
    <p:extLst>
      <p:ext uri="{BB962C8B-B14F-4D97-AF65-F5344CB8AC3E}">
        <p14:creationId xmlns:p14="http://schemas.microsoft.com/office/powerpoint/2010/main" val="3018637589"/>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2019 VSR/AQRS Consistency Study Results</a:t>
            </a:r>
          </a:p>
        </p:txBody>
      </p:sp>
      <p:sp>
        <p:nvSpPr>
          <p:cNvPr id="3" name="Content Placeholder 2"/>
          <p:cNvSpPr>
            <a:spLocks noGrp="1"/>
          </p:cNvSpPr>
          <p:nvPr>
            <p:ph idx="1"/>
          </p:nvPr>
        </p:nvSpPr>
        <p:spPr>
          <a:xfrm>
            <a:off x="847165" y="1589518"/>
            <a:ext cx="3572435" cy="4691641"/>
          </a:xfrm>
        </p:spPr>
        <p:txBody>
          <a:bodyPr/>
          <a:lstStyle/>
          <a:p>
            <a:pPr marL="0" indent="0">
              <a:buNone/>
            </a:pPr>
            <a:r>
              <a:rPr lang="en-US" sz="2000" b="1" i="1" u="sng" dirty="0"/>
              <a:t>Deployment Dates</a:t>
            </a:r>
            <a:r>
              <a:rPr lang="en-US" sz="2000" b="1" i="1" dirty="0"/>
              <a:t>:</a:t>
            </a:r>
          </a:p>
          <a:p>
            <a:pPr marL="0" indent="0">
              <a:buNone/>
            </a:pPr>
            <a:r>
              <a:rPr lang="en-US" sz="2000" b="1" dirty="0"/>
              <a:t>01/08 – 01/10/2019</a:t>
            </a:r>
          </a:p>
          <a:p>
            <a:endParaRPr lang="en-US" sz="2000" b="1" dirty="0"/>
          </a:p>
          <a:p>
            <a:pPr marL="0" indent="0">
              <a:buNone/>
            </a:pPr>
            <a:r>
              <a:rPr lang="en-US" sz="2000" b="1" i="1" u="sng" dirty="0"/>
              <a:t>Pass Rate</a:t>
            </a:r>
            <a:r>
              <a:rPr lang="en-US" sz="2000" b="1" i="1" dirty="0"/>
              <a:t>:</a:t>
            </a:r>
          </a:p>
          <a:p>
            <a:pPr marL="0" indent="0">
              <a:buNone/>
            </a:pPr>
            <a:r>
              <a:rPr lang="en-US" sz="2000" b="1" dirty="0"/>
              <a:t>Passed Posttest – (11.72%)</a:t>
            </a:r>
          </a:p>
          <a:p>
            <a:pPr marL="0" indent="0">
              <a:buNone/>
            </a:pPr>
            <a:r>
              <a:rPr lang="en-US" sz="2000" b="1" dirty="0"/>
              <a:t>Single Attempt</a:t>
            </a:r>
          </a:p>
          <a:p>
            <a:pPr marL="0" indent="0">
              <a:buNone/>
            </a:pPr>
            <a:r>
              <a:rPr lang="en-US" sz="2000" b="1" dirty="0"/>
              <a:t>526 of 4487</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63</a:t>
            </a:fld>
            <a:endParaRPr lang="en-US" dirty="0"/>
          </a:p>
        </p:txBody>
      </p:sp>
      <p:pic>
        <p:nvPicPr>
          <p:cNvPr id="5" name="Picture 4">
            <a:extLst>
              <a:ext uri="{FF2B5EF4-FFF2-40B4-BE49-F238E27FC236}">
                <a16:creationId xmlns:a16="http://schemas.microsoft.com/office/drawing/2014/main" id="{073A120B-1F07-4AE4-AE93-D6CA344E992B}"/>
              </a:ext>
            </a:extLst>
          </p:cNvPr>
          <p:cNvPicPr>
            <a:picLocks noChangeAspect="1"/>
          </p:cNvPicPr>
          <p:nvPr/>
        </p:nvPicPr>
        <p:blipFill>
          <a:blip r:embed="rId2"/>
          <a:stretch>
            <a:fillRect/>
          </a:stretch>
        </p:blipFill>
        <p:spPr>
          <a:xfrm>
            <a:off x="4938036" y="1406106"/>
            <a:ext cx="7138946" cy="4950244"/>
          </a:xfrm>
          <a:prstGeom prst="rect">
            <a:avLst/>
          </a:prstGeom>
        </p:spPr>
      </p:pic>
    </p:spTree>
    <p:extLst>
      <p:ext uri="{BB962C8B-B14F-4D97-AF65-F5344CB8AC3E}">
        <p14:creationId xmlns:p14="http://schemas.microsoft.com/office/powerpoint/2010/main" val="4231087818"/>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C33-F915-49E6-BCC8-F490F7FF2FCF}"/>
              </a:ext>
            </a:extLst>
          </p:cNvPr>
          <p:cNvSpPr>
            <a:spLocks noGrp="1"/>
          </p:cNvSpPr>
          <p:nvPr>
            <p:ph type="title"/>
          </p:nvPr>
        </p:nvSpPr>
        <p:spPr/>
        <p:txBody>
          <a:bodyPr/>
          <a:lstStyle/>
          <a:p>
            <a:r>
              <a:rPr lang="en-US" dirty="0"/>
              <a:t>December 2018 Rating Consistency Study</a:t>
            </a:r>
          </a:p>
        </p:txBody>
      </p:sp>
      <p:sp>
        <p:nvSpPr>
          <p:cNvPr id="3" name="Content Placeholder 2">
            <a:extLst>
              <a:ext uri="{FF2B5EF4-FFF2-40B4-BE49-F238E27FC236}">
                <a16:creationId xmlns:a16="http://schemas.microsoft.com/office/drawing/2014/main" id="{51050721-CDA0-4B85-BB0E-281F68FAE2FB}"/>
              </a:ext>
            </a:extLst>
          </p:cNvPr>
          <p:cNvSpPr>
            <a:spLocks noGrp="1"/>
          </p:cNvSpPr>
          <p:nvPr>
            <p:ph idx="1"/>
          </p:nvPr>
        </p:nvSpPr>
        <p:spPr/>
        <p:txBody>
          <a:bodyPr/>
          <a:lstStyle/>
          <a:p>
            <a:r>
              <a:rPr lang="en-US" b="1" i="1" dirty="0"/>
              <a:t>Topic:</a:t>
            </a:r>
            <a:r>
              <a:rPr lang="en-US" dirty="0"/>
              <a:t> Initiating Deferrals, Part I</a:t>
            </a:r>
          </a:p>
          <a:p>
            <a:pPr marL="0" indent="0">
              <a:buNone/>
            </a:pPr>
            <a:endParaRPr lang="en-US" sz="800" dirty="0"/>
          </a:p>
          <a:p>
            <a:r>
              <a:rPr lang="en-US" b="1" i="1" dirty="0"/>
              <a:t>Format:</a:t>
            </a:r>
            <a:r>
              <a:rPr lang="en-US" dirty="0"/>
              <a:t> Pre-Test, Training, Post-Test</a:t>
            </a:r>
          </a:p>
          <a:p>
            <a:pPr marL="0" indent="0">
              <a:buNone/>
            </a:pPr>
            <a:endParaRPr lang="en-US" sz="800" dirty="0"/>
          </a:p>
          <a:p>
            <a:r>
              <a:rPr lang="en-US" b="1" i="1" dirty="0"/>
              <a:t>Time:</a:t>
            </a:r>
            <a:r>
              <a:rPr lang="en-US" dirty="0"/>
              <a:t> December 18th to December 20th, 2018</a:t>
            </a:r>
          </a:p>
          <a:p>
            <a:pPr marL="0" indent="0">
              <a:buNone/>
            </a:pPr>
            <a:endParaRPr lang="en-US" sz="800" dirty="0"/>
          </a:p>
          <a:p>
            <a:r>
              <a:rPr lang="en-US" b="1" i="1" dirty="0"/>
              <a:t>Learning objectives:</a:t>
            </a:r>
            <a:r>
              <a:rPr lang="en-US" dirty="0"/>
              <a:t> </a:t>
            </a:r>
          </a:p>
          <a:p>
            <a:pPr lvl="1"/>
            <a:r>
              <a:rPr lang="en-US" dirty="0"/>
              <a:t>Determine claim progression</a:t>
            </a:r>
          </a:p>
          <a:p>
            <a:pPr marL="457200" lvl="1" indent="0">
              <a:buNone/>
            </a:pPr>
            <a:endParaRPr lang="en-US" sz="500" dirty="0"/>
          </a:p>
          <a:p>
            <a:pPr lvl="1"/>
            <a:r>
              <a:rPr lang="en-US" dirty="0"/>
              <a:t>Identify deferral components, claim lifecycle phase, and claim status</a:t>
            </a:r>
          </a:p>
          <a:p>
            <a:pPr marL="457200" lvl="1" indent="0">
              <a:buNone/>
            </a:pPr>
            <a:endParaRPr lang="en-US" sz="500" dirty="0"/>
          </a:p>
          <a:p>
            <a:pPr lvl="1"/>
            <a:r>
              <a:rPr lang="en-US" dirty="0"/>
              <a:t>Identify differences  between avoidable and unavoidable deferrals</a:t>
            </a:r>
          </a:p>
          <a:p>
            <a:pPr marL="457200" lvl="1" indent="0">
              <a:buNone/>
            </a:pPr>
            <a:endParaRPr lang="en-US" sz="500" dirty="0"/>
          </a:p>
          <a:p>
            <a:pPr lvl="1"/>
            <a:r>
              <a:rPr lang="en-US" dirty="0"/>
              <a:t>Identify actions that resolve deferrals</a:t>
            </a:r>
          </a:p>
        </p:txBody>
      </p:sp>
      <p:sp>
        <p:nvSpPr>
          <p:cNvPr id="4" name="Slide Number Placeholder 3">
            <a:extLst>
              <a:ext uri="{FF2B5EF4-FFF2-40B4-BE49-F238E27FC236}">
                <a16:creationId xmlns:a16="http://schemas.microsoft.com/office/drawing/2014/main" id="{AF16DEF4-73F8-4325-AEA7-19362F51A76A}"/>
              </a:ext>
            </a:extLst>
          </p:cNvPr>
          <p:cNvSpPr>
            <a:spLocks noGrp="1"/>
          </p:cNvSpPr>
          <p:nvPr>
            <p:ph type="sldNum" sz="quarter" idx="10"/>
          </p:nvPr>
        </p:nvSpPr>
        <p:spPr/>
        <p:txBody>
          <a:bodyPr/>
          <a:lstStyle/>
          <a:p>
            <a:fld id="{7C414AED-89CE-4A48-8B2B-1B3A5C68EA2A}" type="slidenum">
              <a:rPr lang="en-US" smtClean="0"/>
              <a:t>64</a:t>
            </a:fld>
            <a:endParaRPr lang="en-US" dirty="0"/>
          </a:p>
        </p:txBody>
      </p:sp>
    </p:spTree>
    <p:extLst>
      <p:ext uri="{BB962C8B-B14F-4D97-AF65-F5344CB8AC3E}">
        <p14:creationId xmlns:p14="http://schemas.microsoft.com/office/powerpoint/2010/main" val="943294201"/>
      </p:ext>
    </p:extLst>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2018 Rating Consistency Study Results</a:t>
            </a:r>
          </a:p>
        </p:txBody>
      </p:sp>
      <p:sp>
        <p:nvSpPr>
          <p:cNvPr id="3" name="Content Placeholder 2"/>
          <p:cNvSpPr>
            <a:spLocks noGrp="1"/>
          </p:cNvSpPr>
          <p:nvPr>
            <p:ph idx="1"/>
          </p:nvPr>
        </p:nvSpPr>
        <p:spPr>
          <a:xfrm>
            <a:off x="847165" y="1480457"/>
            <a:ext cx="3768378" cy="4626429"/>
          </a:xfrm>
        </p:spPr>
        <p:txBody>
          <a:bodyPr/>
          <a:lstStyle/>
          <a:p>
            <a:pPr marL="0" indent="0">
              <a:buNone/>
            </a:pPr>
            <a:r>
              <a:rPr lang="en-US" sz="1800" b="1" i="1" u="sng" dirty="0"/>
              <a:t>Deployment Dates</a:t>
            </a:r>
            <a:r>
              <a:rPr lang="en-US" sz="1800" b="1" i="1" dirty="0"/>
              <a:t>:</a:t>
            </a:r>
            <a:r>
              <a:rPr lang="en-US" sz="1800" dirty="0"/>
              <a:t> </a:t>
            </a:r>
          </a:p>
          <a:p>
            <a:pPr marL="0" indent="0">
              <a:buNone/>
            </a:pPr>
            <a:r>
              <a:rPr lang="en-US" sz="1800" b="1" dirty="0"/>
              <a:t>12/18 – 12/20/18</a:t>
            </a:r>
          </a:p>
          <a:p>
            <a:endParaRPr lang="en-US" sz="1800" b="1" dirty="0"/>
          </a:p>
          <a:p>
            <a:pPr marL="0" indent="0">
              <a:buNone/>
            </a:pPr>
            <a:r>
              <a:rPr lang="en-US" sz="1800" b="1" i="1" u="sng" dirty="0"/>
              <a:t>Pass Rates</a:t>
            </a:r>
            <a:r>
              <a:rPr lang="en-US" sz="1800" b="1" i="1" dirty="0"/>
              <a:t>:</a:t>
            </a:r>
          </a:p>
          <a:p>
            <a:pPr marL="0" indent="0">
              <a:buNone/>
            </a:pPr>
            <a:r>
              <a:rPr lang="en-US" sz="1800" b="1" dirty="0"/>
              <a:t>Passed Pre-test – (20.0%)</a:t>
            </a:r>
          </a:p>
          <a:p>
            <a:pPr marL="0" indent="0">
              <a:buNone/>
            </a:pPr>
            <a:r>
              <a:rPr lang="en-US" sz="1800" b="1" dirty="0"/>
              <a:t>568 of 2840</a:t>
            </a:r>
          </a:p>
          <a:p>
            <a:endParaRPr lang="en-US" sz="1800" b="1" dirty="0"/>
          </a:p>
          <a:p>
            <a:pPr marL="0" indent="0">
              <a:buNone/>
            </a:pPr>
            <a:r>
              <a:rPr lang="en-US" sz="1800" b="1" dirty="0"/>
              <a:t>Passed Post-test – (20.7%)</a:t>
            </a:r>
          </a:p>
          <a:p>
            <a:pPr marL="0" indent="0">
              <a:buNone/>
            </a:pPr>
            <a:r>
              <a:rPr lang="en-US" sz="1800" b="1" dirty="0"/>
              <a:t>First Attempt following Training</a:t>
            </a:r>
          </a:p>
          <a:p>
            <a:pPr marL="0" indent="0">
              <a:buNone/>
            </a:pPr>
            <a:r>
              <a:rPr lang="en-US" sz="1800" b="1" dirty="0"/>
              <a:t>588 of  2840</a:t>
            </a:r>
          </a:p>
          <a:p>
            <a:endParaRPr lang="en-US" sz="1800" b="1" dirty="0"/>
          </a:p>
          <a:p>
            <a:pPr marL="0" indent="0">
              <a:buNone/>
            </a:pPr>
            <a:r>
              <a:rPr lang="en-US" sz="1800" b="1" dirty="0"/>
              <a:t>Passed Post-test – (59.3%)</a:t>
            </a:r>
          </a:p>
          <a:p>
            <a:pPr marL="0" indent="0">
              <a:buNone/>
            </a:pPr>
            <a:r>
              <a:rPr lang="en-US" sz="1800" b="1" dirty="0"/>
              <a:t>Retake (Two or More Attempts </a:t>
            </a:r>
          </a:p>
          <a:p>
            <a:pPr marL="0" indent="0">
              <a:buNone/>
            </a:pPr>
            <a:r>
              <a:rPr lang="en-US" sz="1800" b="1" dirty="0"/>
              <a:t>following Training)</a:t>
            </a:r>
          </a:p>
          <a:p>
            <a:pPr marL="0" indent="0">
              <a:buNone/>
            </a:pPr>
            <a:r>
              <a:rPr lang="en-US" sz="1800" b="1" dirty="0"/>
              <a:t>1684 of 2840</a:t>
            </a:r>
          </a:p>
        </p:txBody>
      </p:sp>
      <p:sp>
        <p:nvSpPr>
          <p:cNvPr id="4" name="Slide Number Placeholder 3"/>
          <p:cNvSpPr>
            <a:spLocks noGrp="1"/>
          </p:cNvSpPr>
          <p:nvPr>
            <p:ph type="sldNum" sz="quarter" idx="10"/>
          </p:nvPr>
        </p:nvSpPr>
        <p:spPr/>
        <p:txBody>
          <a:bodyPr/>
          <a:lstStyle/>
          <a:p>
            <a:fld id="{7C414AED-89CE-4A48-8B2B-1B3A5C68EA2A}" type="slidenum">
              <a:rPr lang="en-US" smtClean="0"/>
              <a:t>65</a:t>
            </a:fld>
            <a:endParaRPr lang="en-US" dirty="0"/>
          </a:p>
        </p:txBody>
      </p:sp>
      <p:pic>
        <p:nvPicPr>
          <p:cNvPr id="5" name="Picture 4">
            <a:extLst>
              <a:ext uri="{FF2B5EF4-FFF2-40B4-BE49-F238E27FC236}">
                <a16:creationId xmlns:a16="http://schemas.microsoft.com/office/drawing/2014/main" id="{87D0B147-1827-4068-8412-B613B9D83F05}"/>
              </a:ext>
            </a:extLst>
          </p:cNvPr>
          <p:cNvPicPr>
            <a:picLocks noChangeAspect="1"/>
          </p:cNvPicPr>
          <p:nvPr/>
        </p:nvPicPr>
        <p:blipFill>
          <a:blip r:embed="rId2"/>
          <a:stretch>
            <a:fillRect/>
          </a:stretch>
        </p:blipFill>
        <p:spPr>
          <a:xfrm>
            <a:off x="4813743" y="1371601"/>
            <a:ext cx="7280491" cy="5054922"/>
          </a:xfrm>
          <a:prstGeom prst="rect">
            <a:avLst/>
          </a:prstGeom>
        </p:spPr>
      </p:pic>
    </p:spTree>
    <p:extLst>
      <p:ext uri="{BB962C8B-B14F-4D97-AF65-F5344CB8AC3E}">
        <p14:creationId xmlns:p14="http://schemas.microsoft.com/office/powerpoint/2010/main" val="739559235"/>
      </p:ext>
    </p:extLst>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CC33-F915-49E6-BCC8-F490F7FF2FCF}"/>
              </a:ext>
            </a:extLst>
          </p:cNvPr>
          <p:cNvSpPr>
            <a:spLocks noGrp="1"/>
          </p:cNvSpPr>
          <p:nvPr>
            <p:ph type="title"/>
          </p:nvPr>
        </p:nvSpPr>
        <p:spPr/>
        <p:txBody>
          <a:bodyPr/>
          <a:lstStyle/>
          <a:p>
            <a:r>
              <a:rPr lang="en-US" dirty="0"/>
              <a:t>January 2019 Rating Consistency Study</a:t>
            </a:r>
          </a:p>
        </p:txBody>
      </p:sp>
      <p:sp>
        <p:nvSpPr>
          <p:cNvPr id="3" name="Content Placeholder 2">
            <a:extLst>
              <a:ext uri="{FF2B5EF4-FFF2-40B4-BE49-F238E27FC236}">
                <a16:creationId xmlns:a16="http://schemas.microsoft.com/office/drawing/2014/main" id="{51050721-CDA0-4B85-BB0E-281F68FAE2FB}"/>
              </a:ext>
            </a:extLst>
          </p:cNvPr>
          <p:cNvSpPr>
            <a:spLocks noGrp="1"/>
          </p:cNvSpPr>
          <p:nvPr>
            <p:ph idx="1"/>
          </p:nvPr>
        </p:nvSpPr>
        <p:spPr/>
        <p:txBody>
          <a:bodyPr/>
          <a:lstStyle/>
          <a:p>
            <a:r>
              <a:rPr lang="en-US" b="1" i="1" dirty="0"/>
              <a:t>Topic:</a:t>
            </a:r>
            <a:r>
              <a:rPr lang="en-US" dirty="0"/>
              <a:t> Initiating Deferrals, Part II</a:t>
            </a:r>
          </a:p>
          <a:p>
            <a:pPr marL="0" indent="0">
              <a:buNone/>
            </a:pPr>
            <a:endParaRPr lang="en-US" sz="800" dirty="0"/>
          </a:p>
          <a:p>
            <a:r>
              <a:rPr lang="en-US" b="1" i="1" dirty="0"/>
              <a:t>Format:</a:t>
            </a:r>
            <a:r>
              <a:rPr lang="en-US" dirty="0"/>
              <a:t> Pre-Test, Training, Post-Test</a:t>
            </a:r>
          </a:p>
          <a:p>
            <a:pPr marL="0" indent="0">
              <a:buNone/>
            </a:pPr>
            <a:endParaRPr lang="en-US" sz="800" dirty="0"/>
          </a:p>
          <a:p>
            <a:r>
              <a:rPr lang="en-US" b="1" i="1" dirty="0"/>
              <a:t>Time:</a:t>
            </a:r>
            <a:r>
              <a:rPr lang="en-US" dirty="0"/>
              <a:t> January 22nd to January 24th, 2019</a:t>
            </a:r>
          </a:p>
          <a:p>
            <a:pPr marL="0" indent="0">
              <a:buNone/>
            </a:pPr>
            <a:endParaRPr lang="en-US" sz="800" dirty="0"/>
          </a:p>
          <a:p>
            <a:r>
              <a:rPr lang="en-US" b="1" i="1" dirty="0"/>
              <a:t>Learning objectives:</a:t>
            </a:r>
            <a:r>
              <a:rPr lang="en-US" dirty="0"/>
              <a:t> </a:t>
            </a:r>
          </a:p>
          <a:p>
            <a:pPr lvl="1"/>
            <a:r>
              <a:rPr lang="en-US" dirty="0"/>
              <a:t>Identify actions that resolve deferrals</a:t>
            </a:r>
          </a:p>
          <a:p>
            <a:pPr marL="457200" lvl="1" indent="0">
              <a:buNone/>
            </a:pPr>
            <a:endParaRPr lang="en-US" sz="500" dirty="0"/>
          </a:p>
          <a:p>
            <a:pPr lvl="1"/>
            <a:r>
              <a:rPr lang="en-US" dirty="0"/>
              <a:t>Identify and apply appropriate primary and secondary deferral reasons</a:t>
            </a:r>
          </a:p>
        </p:txBody>
      </p:sp>
      <p:sp>
        <p:nvSpPr>
          <p:cNvPr id="4" name="Slide Number Placeholder 3">
            <a:extLst>
              <a:ext uri="{FF2B5EF4-FFF2-40B4-BE49-F238E27FC236}">
                <a16:creationId xmlns:a16="http://schemas.microsoft.com/office/drawing/2014/main" id="{AF16DEF4-73F8-4325-AEA7-19362F51A76A}"/>
              </a:ext>
            </a:extLst>
          </p:cNvPr>
          <p:cNvSpPr>
            <a:spLocks noGrp="1"/>
          </p:cNvSpPr>
          <p:nvPr>
            <p:ph type="sldNum" sz="quarter" idx="10"/>
          </p:nvPr>
        </p:nvSpPr>
        <p:spPr/>
        <p:txBody>
          <a:bodyPr/>
          <a:lstStyle/>
          <a:p>
            <a:fld id="{7C414AED-89CE-4A48-8B2B-1B3A5C68EA2A}" type="slidenum">
              <a:rPr lang="en-US" smtClean="0"/>
              <a:t>66</a:t>
            </a:fld>
            <a:endParaRPr lang="en-US" dirty="0"/>
          </a:p>
        </p:txBody>
      </p:sp>
    </p:spTree>
    <p:extLst>
      <p:ext uri="{BB962C8B-B14F-4D97-AF65-F5344CB8AC3E}">
        <p14:creationId xmlns:p14="http://schemas.microsoft.com/office/powerpoint/2010/main" val="3204799175"/>
      </p:ext>
    </p:extLst>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2019 Rating Consistency Study Results</a:t>
            </a:r>
          </a:p>
        </p:txBody>
      </p:sp>
      <p:sp>
        <p:nvSpPr>
          <p:cNvPr id="3" name="Content Placeholder 2"/>
          <p:cNvSpPr>
            <a:spLocks noGrp="1"/>
          </p:cNvSpPr>
          <p:nvPr>
            <p:ph idx="1"/>
          </p:nvPr>
        </p:nvSpPr>
        <p:spPr>
          <a:xfrm>
            <a:off x="847165" y="1426030"/>
            <a:ext cx="4029635" cy="4930320"/>
          </a:xfrm>
        </p:spPr>
        <p:txBody>
          <a:bodyPr/>
          <a:lstStyle/>
          <a:p>
            <a:pPr marL="0" indent="0">
              <a:buNone/>
            </a:pPr>
            <a:r>
              <a:rPr lang="en-US" sz="1800" b="1" i="1" u="sng" dirty="0"/>
              <a:t>Deployment Dates</a:t>
            </a:r>
            <a:r>
              <a:rPr lang="en-US" sz="1800" b="1" i="1" dirty="0"/>
              <a:t>: </a:t>
            </a:r>
          </a:p>
          <a:p>
            <a:pPr marL="0" indent="0">
              <a:buNone/>
            </a:pPr>
            <a:r>
              <a:rPr lang="en-US" sz="1800" b="1" dirty="0"/>
              <a:t>01/22 - 01/24/2019</a:t>
            </a:r>
          </a:p>
          <a:p>
            <a:endParaRPr lang="en-US" sz="1800" b="1" dirty="0"/>
          </a:p>
          <a:p>
            <a:pPr marL="0" indent="0">
              <a:buNone/>
            </a:pPr>
            <a:r>
              <a:rPr lang="en-US" sz="1800" b="1" i="1" u="sng" dirty="0"/>
              <a:t>Pass Rates</a:t>
            </a:r>
            <a:r>
              <a:rPr lang="en-US" sz="1800" b="1" i="1" dirty="0"/>
              <a:t>:</a:t>
            </a:r>
          </a:p>
          <a:p>
            <a:pPr marL="0" indent="0">
              <a:buNone/>
            </a:pPr>
            <a:r>
              <a:rPr lang="en-US" sz="1800" b="1" dirty="0"/>
              <a:t>Passed Pretest – (68.84%)</a:t>
            </a:r>
          </a:p>
          <a:p>
            <a:pPr marL="0" indent="0">
              <a:buNone/>
            </a:pPr>
            <a:r>
              <a:rPr lang="en-US" sz="1800" b="1" dirty="0"/>
              <a:t>2028 of 2946</a:t>
            </a:r>
          </a:p>
          <a:p>
            <a:endParaRPr lang="en-US" sz="1800" b="1" dirty="0"/>
          </a:p>
          <a:p>
            <a:pPr marL="0" indent="0">
              <a:buNone/>
            </a:pPr>
            <a:r>
              <a:rPr lang="en-US" sz="1800" b="1" dirty="0"/>
              <a:t>Passed Posttest – (15.17%)</a:t>
            </a:r>
          </a:p>
          <a:p>
            <a:pPr marL="0" indent="0">
              <a:buNone/>
            </a:pPr>
            <a:r>
              <a:rPr lang="en-US" sz="1800" b="1" dirty="0"/>
              <a:t>First Attempt following Training</a:t>
            </a:r>
          </a:p>
          <a:p>
            <a:pPr marL="0" indent="0">
              <a:buNone/>
            </a:pPr>
            <a:r>
              <a:rPr lang="en-US" sz="1800" b="1" dirty="0"/>
              <a:t>447 of 2946</a:t>
            </a:r>
          </a:p>
          <a:p>
            <a:endParaRPr lang="en-US" sz="1800" b="1" dirty="0"/>
          </a:p>
          <a:p>
            <a:pPr marL="0" indent="0">
              <a:buNone/>
            </a:pPr>
            <a:r>
              <a:rPr lang="en-US" sz="1800" b="1" dirty="0"/>
              <a:t>Passed Posttest – (15.98%)</a:t>
            </a:r>
          </a:p>
          <a:p>
            <a:pPr marL="0" indent="0">
              <a:buNone/>
            </a:pPr>
            <a:r>
              <a:rPr lang="en-US" sz="1800" b="1" dirty="0"/>
              <a:t>Retake (Two or More Attempts </a:t>
            </a:r>
          </a:p>
          <a:p>
            <a:pPr marL="0" indent="0">
              <a:buNone/>
            </a:pPr>
            <a:r>
              <a:rPr lang="en-US" sz="1800" b="1" dirty="0"/>
              <a:t>following Training)</a:t>
            </a:r>
          </a:p>
          <a:p>
            <a:pPr marL="0" indent="0">
              <a:buNone/>
            </a:pPr>
            <a:r>
              <a:rPr lang="en-US" sz="1800" b="1" dirty="0"/>
              <a:t>471 of 2946</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67</a:t>
            </a:fld>
            <a:endParaRPr lang="en-US" dirty="0"/>
          </a:p>
        </p:txBody>
      </p:sp>
      <p:graphicFrame>
        <p:nvGraphicFramePr>
          <p:cNvPr id="5" name="Chart 4">
            <a:extLst>
              <a:ext uri="{FF2B5EF4-FFF2-40B4-BE49-F238E27FC236}">
                <a16:creationId xmlns:a16="http://schemas.microsoft.com/office/drawing/2014/main" id="{DF04724D-0133-41FA-ACF9-24DD65BBD217}"/>
              </a:ext>
            </a:extLst>
          </p:cNvPr>
          <p:cNvGraphicFramePr>
            <a:graphicFrameLocks/>
          </p:cNvGraphicFramePr>
          <p:nvPr>
            <p:extLst>
              <p:ext uri="{D42A27DB-BD31-4B8C-83A1-F6EECF244321}">
                <p14:modId xmlns:p14="http://schemas.microsoft.com/office/powerpoint/2010/main" val="3931475726"/>
              </p:ext>
            </p:extLst>
          </p:nvPr>
        </p:nvGraphicFramePr>
        <p:xfrm>
          <a:off x="4974771" y="1426030"/>
          <a:ext cx="7128089" cy="4954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905306"/>
      </p:ext>
    </p:extLst>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F435-155A-4EEC-943C-AFD347B6FA8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1F12F8C-4B3F-4201-B690-FA778EC0360D}"/>
              </a:ext>
            </a:extLst>
          </p:cNvPr>
          <p:cNvSpPr>
            <a:spLocks noGrp="1"/>
          </p:cNvSpPr>
          <p:nvPr>
            <p:ph idx="1"/>
          </p:nvPr>
        </p:nvSpPr>
        <p:spPr/>
        <p:txBody>
          <a:bodyPr/>
          <a:lstStyle/>
          <a:p>
            <a:r>
              <a:rPr lang="en-US" dirty="0"/>
              <a:t>Consider conducting local training on the following topics:</a:t>
            </a:r>
          </a:p>
          <a:p>
            <a:pPr marL="0" indent="0">
              <a:buNone/>
            </a:pPr>
            <a:endParaRPr lang="en-US" sz="1000" dirty="0"/>
          </a:p>
          <a:p>
            <a:pPr lvl="1"/>
            <a:r>
              <a:rPr lang="en-US" dirty="0"/>
              <a:t>Control and follow-up of exam requests in EMS</a:t>
            </a:r>
          </a:p>
          <a:p>
            <a:pPr marL="457200" lvl="1" indent="0">
              <a:buNone/>
            </a:pPr>
            <a:endParaRPr lang="en-US" sz="800" dirty="0"/>
          </a:p>
          <a:p>
            <a:pPr lvl="2"/>
            <a:r>
              <a:rPr lang="en-US" dirty="0"/>
              <a:t>For EMS,  including links to TMS courses, see the VBMS EMS Information page</a:t>
            </a:r>
          </a:p>
          <a:p>
            <a:pPr marL="457200" lvl="1" indent="0">
              <a:buNone/>
            </a:pPr>
            <a:endParaRPr lang="en-US" sz="2000" dirty="0"/>
          </a:p>
          <a:p>
            <a:pPr lvl="1"/>
            <a:r>
              <a:rPr lang="en-US" dirty="0"/>
              <a:t>Sufficiency of private medical opinions</a:t>
            </a:r>
          </a:p>
          <a:p>
            <a:pPr marL="457200" lvl="1" indent="0">
              <a:buNone/>
            </a:pPr>
            <a:endParaRPr lang="en-US" sz="800" dirty="0"/>
          </a:p>
          <a:p>
            <a:pPr lvl="2"/>
            <a:r>
              <a:rPr lang="en-US" dirty="0"/>
              <a:t>For information on when to request medical opinions, refer to</a:t>
            </a:r>
          </a:p>
          <a:p>
            <a:pPr lvl="3"/>
            <a:r>
              <a:rPr lang="en-US" dirty="0"/>
              <a:t>M21-1 I.1.C.3.c</a:t>
            </a:r>
          </a:p>
          <a:p>
            <a:pPr marL="1371600" lvl="3" indent="0">
              <a:buNone/>
            </a:pPr>
            <a:endParaRPr lang="en-US" sz="500" dirty="0"/>
          </a:p>
          <a:p>
            <a:pPr lvl="3"/>
            <a:r>
              <a:rPr lang="en-US" dirty="0"/>
              <a:t>TMS # 4201874</a:t>
            </a:r>
          </a:p>
          <a:p>
            <a:pPr lvl="3"/>
            <a:endParaRPr lang="en-US" dirty="0"/>
          </a:p>
        </p:txBody>
      </p:sp>
      <p:sp>
        <p:nvSpPr>
          <p:cNvPr id="4" name="Slide Number Placeholder 3">
            <a:extLst>
              <a:ext uri="{FF2B5EF4-FFF2-40B4-BE49-F238E27FC236}">
                <a16:creationId xmlns:a16="http://schemas.microsoft.com/office/drawing/2014/main" id="{9DC5D8BC-B191-4A4A-A84A-AF51E80B073E}"/>
              </a:ext>
            </a:extLst>
          </p:cNvPr>
          <p:cNvSpPr>
            <a:spLocks noGrp="1"/>
          </p:cNvSpPr>
          <p:nvPr>
            <p:ph type="sldNum" sz="quarter" idx="10"/>
          </p:nvPr>
        </p:nvSpPr>
        <p:spPr/>
        <p:txBody>
          <a:bodyPr/>
          <a:lstStyle/>
          <a:p>
            <a:fld id="{7C414AED-89CE-4A48-8B2B-1B3A5C68EA2A}" type="slidenum">
              <a:rPr lang="en-US" smtClean="0"/>
              <a:t>68</a:t>
            </a:fld>
            <a:endParaRPr lang="en-US" dirty="0"/>
          </a:p>
        </p:txBody>
      </p:sp>
    </p:spTree>
    <p:extLst>
      <p:ext uri="{BB962C8B-B14F-4D97-AF65-F5344CB8AC3E}">
        <p14:creationId xmlns:p14="http://schemas.microsoft.com/office/powerpoint/2010/main" val="3191459011"/>
      </p:ext>
    </p:extLst>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i="1" dirty="0"/>
              <a:t>Sharp</a:t>
            </a:r>
            <a:r>
              <a:rPr lang="en-US" dirty="0"/>
              <a:t>-Compliant </a:t>
            </a:r>
            <a:r>
              <a:rPr lang="en-US" i="1" dirty="0"/>
              <a:t>Mitchell</a:t>
            </a:r>
            <a:r>
              <a:rPr lang="en-US" dirty="0"/>
              <a:t> Rationale</a:t>
            </a:r>
            <a:br>
              <a:rPr lang="en-US" dirty="0"/>
            </a:br>
            <a:r>
              <a:rPr lang="en-US" dirty="0"/>
              <a:t>– Examples &amp; STAR Grace Period –</a:t>
            </a:r>
          </a:p>
        </p:txBody>
      </p:sp>
      <p:sp>
        <p:nvSpPr>
          <p:cNvPr id="4" name="Slide Number Placeholder 3"/>
          <p:cNvSpPr>
            <a:spLocks noGrp="1"/>
          </p:cNvSpPr>
          <p:nvPr>
            <p:ph type="sldNum" sz="quarter" idx="10"/>
          </p:nvPr>
        </p:nvSpPr>
        <p:spPr/>
        <p:txBody>
          <a:bodyPr/>
          <a:lstStyle/>
          <a:p>
            <a:fld id="{7C414AED-89CE-4A48-8B2B-1B3A5C68EA2A}" type="slidenum">
              <a:rPr lang="en-US" smtClean="0"/>
              <a:t>69</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Quality Review Specialist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213323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C173-0DE9-49C0-B1A0-C92DC1E6F43C}"/>
              </a:ext>
            </a:extLst>
          </p:cNvPr>
          <p:cNvSpPr>
            <a:spLocks noGrp="1"/>
          </p:cNvSpPr>
          <p:nvPr>
            <p:ph type="title"/>
          </p:nvPr>
        </p:nvSpPr>
        <p:spPr/>
        <p:txBody>
          <a:bodyPr/>
          <a:lstStyle/>
          <a:p>
            <a:r>
              <a:rPr lang="en-US" dirty="0"/>
              <a:t>Quiz Question #1 – Use Mouse to Select Answer</a:t>
            </a:r>
          </a:p>
        </p:txBody>
      </p:sp>
      <p:sp>
        <p:nvSpPr>
          <p:cNvPr id="3" name="Content Placeholder 2">
            <a:extLst>
              <a:ext uri="{FF2B5EF4-FFF2-40B4-BE49-F238E27FC236}">
                <a16:creationId xmlns:a16="http://schemas.microsoft.com/office/drawing/2014/main" id="{DA1B0877-BF7F-45F0-AE1C-893E7EA1DA07}"/>
              </a:ext>
            </a:extLst>
          </p:cNvPr>
          <p:cNvSpPr>
            <a:spLocks noGrp="1"/>
          </p:cNvSpPr>
          <p:nvPr>
            <p:ph idx="1"/>
          </p:nvPr>
        </p:nvSpPr>
        <p:spPr>
          <a:xfrm>
            <a:off x="847165" y="1589518"/>
            <a:ext cx="10910639" cy="4766832"/>
          </a:xfrm>
        </p:spPr>
        <p:txBody>
          <a:bodyPr/>
          <a:lstStyle/>
          <a:p>
            <a:r>
              <a:rPr lang="en-US" b="1" dirty="0"/>
              <a:t>QUESTION:</a:t>
            </a:r>
            <a:r>
              <a:rPr lang="en-US" dirty="0"/>
              <a:t>  For claims received on and after February 19, 2019, do you need to include a declaration of </a:t>
            </a:r>
            <a:r>
              <a:rPr lang="en-US" i="1" dirty="0"/>
              <a:t>“Favorable Findings identified in this rating:  None”</a:t>
            </a:r>
            <a:r>
              <a:rPr lang="en-US" dirty="0"/>
              <a:t> in the rating decision narrative or place that declaration on the codesheet?</a:t>
            </a:r>
          </a:p>
          <a:p>
            <a:pPr marL="457200" lvl="1" indent="0">
              <a:buNone/>
            </a:pPr>
            <a:endParaRPr lang="en-US" sz="1000" dirty="0"/>
          </a:p>
          <a:p>
            <a:pPr lvl="2">
              <a:buFont typeface="Wingdings" panose="05000000000000000000" pitchFamily="2" charset="2"/>
              <a:buChar char="q"/>
            </a:pPr>
            <a:r>
              <a:rPr lang="en-US" sz="2400" dirty="0"/>
              <a:t>Yes</a:t>
            </a:r>
          </a:p>
          <a:p>
            <a:pPr marL="914400" lvl="2" indent="0">
              <a:buNone/>
            </a:pPr>
            <a:endParaRPr lang="en-US" sz="800" dirty="0"/>
          </a:p>
          <a:p>
            <a:pPr lvl="2">
              <a:buFont typeface="Wingdings" panose="05000000000000000000" pitchFamily="2" charset="2"/>
              <a:buChar char="q"/>
            </a:pPr>
            <a:r>
              <a:rPr lang="en-US" sz="2400" dirty="0"/>
              <a:t>No</a:t>
            </a:r>
          </a:p>
        </p:txBody>
      </p:sp>
      <p:sp>
        <p:nvSpPr>
          <p:cNvPr id="4" name="Slide Number Placeholder 3">
            <a:extLst>
              <a:ext uri="{FF2B5EF4-FFF2-40B4-BE49-F238E27FC236}">
                <a16:creationId xmlns:a16="http://schemas.microsoft.com/office/drawing/2014/main" id="{3EEFE07D-4128-42ED-A9BD-4CC6FE04BB8C}"/>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633880099"/>
      </p:ext>
    </p:extLst>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C5D3-CDDA-4DA6-BC1C-674073E04843}"/>
              </a:ext>
            </a:extLst>
          </p:cNvPr>
          <p:cNvSpPr>
            <a:spLocks noGrp="1"/>
          </p:cNvSpPr>
          <p:nvPr>
            <p:ph type="title"/>
          </p:nvPr>
        </p:nvSpPr>
        <p:spPr/>
        <p:txBody>
          <a:bodyPr/>
          <a:lstStyle/>
          <a:p>
            <a:r>
              <a:rPr lang="en-US" dirty="0"/>
              <a:t>Sufficiency – </a:t>
            </a:r>
            <a:r>
              <a:rPr lang="en-US" i="1" dirty="0"/>
              <a:t>Mitchell</a:t>
            </a:r>
            <a:r>
              <a:rPr lang="en-US" dirty="0"/>
              <a:t> Rationales</a:t>
            </a:r>
          </a:p>
        </p:txBody>
      </p:sp>
      <p:sp>
        <p:nvSpPr>
          <p:cNvPr id="3" name="Content Placeholder 2">
            <a:extLst>
              <a:ext uri="{FF2B5EF4-FFF2-40B4-BE49-F238E27FC236}">
                <a16:creationId xmlns:a16="http://schemas.microsoft.com/office/drawing/2014/main" id="{C9CC9718-1318-45CA-8FC8-0E415DA8B2E5}"/>
              </a:ext>
            </a:extLst>
          </p:cNvPr>
          <p:cNvSpPr>
            <a:spLocks noGrp="1"/>
          </p:cNvSpPr>
          <p:nvPr>
            <p:ph idx="1"/>
          </p:nvPr>
        </p:nvSpPr>
        <p:spPr>
          <a:xfrm>
            <a:off x="847164" y="1589518"/>
            <a:ext cx="11090835" cy="4766832"/>
          </a:xfrm>
        </p:spPr>
        <p:txBody>
          <a:bodyPr/>
          <a:lstStyle/>
          <a:p>
            <a:r>
              <a:rPr lang="en-US" dirty="0"/>
              <a:t>The rationale is </a:t>
            </a:r>
            <a:r>
              <a:rPr lang="en-US" i="1" dirty="0"/>
              <a:t>usually</a:t>
            </a:r>
            <a:r>
              <a:rPr lang="en-US" dirty="0"/>
              <a:t> sufficient when it is:</a:t>
            </a:r>
          </a:p>
          <a:p>
            <a:pPr marL="0" indent="0">
              <a:buNone/>
            </a:pPr>
            <a:endParaRPr lang="en-US" sz="800" dirty="0"/>
          </a:p>
          <a:p>
            <a:pPr lvl="1"/>
            <a:r>
              <a:rPr lang="en-US" dirty="0"/>
              <a:t>specific to the case,</a:t>
            </a:r>
          </a:p>
          <a:p>
            <a:pPr marL="457200" lvl="1" indent="0">
              <a:buNone/>
            </a:pPr>
            <a:endParaRPr lang="en-US" sz="200" dirty="0"/>
          </a:p>
          <a:p>
            <a:pPr lvl="1"/>
            <a:r>
              <a:rPr lang="en-US" dirty="0"/>
              <a:t>based on the procurable evidence, and</a:t>
            </a:r>
          </a:p>
          <a:p>
            <a:pPr marL="457200" lvl="1" indent="0">
              <a:buNone/>
            </a:pPr>
            <a:endParaRPr lang="en-US" sz="200" dirty="0"/>
          </a:p>
          <a:p>
            <a:pPr lvl="1"/>
            <a:r>
              <a:rPr lang="en-US" dirty="0"/>
              <a:t>does not rely </a:t>
            </a:r>
            <a:r>
              <a:rPr lang="en-US" b="1" i="1" dirty="0">
                <a:effectLst>
                  <a:outerShdw blurRad="38100" dist="38100" dir="2700000" algn="tl">
                    <a:srgbClr val="000000">
                      <a:alpha val="43137"/>
                    </a:srgbClr>
                  </a:outerShdw>
                </a:effectLst>
              </a:rPr>
              <a:t>solely</a:t>
            </a:r>
            <a:r>
              <a:rPr lang="en-US" dirty="0"/>
              <a:t> on an aversion to opining on matters beyond direct observation</a:t>
            </a:r>
          </a:p>
          <a:p>
            <a:pPr lvl="2"/>
            <a:r>
              <a:rPr lang="en-US" sz="2400" i="1" dirty="0"/>
              <a:t>Any rationale for the inability to opine without speculating should be based on the specific facts of the case, rather than a generic, canned statement that could apply to multiple cases</a:t>
            </a:r>
          </a:p>
          <a:p>
            <a:pPr marL="914400" lvl="2" indent="0">
              <a:buNone/>
            </a:pPr>
            <a:endParaRPr lang="en-US" sz="800" i="1" dirty="0"/>
          </a:p>
          <a:p>
            <a:pPr lvl="2"/>
            <a:r>
              <a:rPr lang="en-US" sz="2400" i="1" dirty="0"/>
              <a:t>Missing discussion of the specific facts of the case in the rationale with generic, canned statements should be a </a:t>
            </a:r>
            <a:r>
              <a:rPr lang="en-US" sz="2400" i="1" dirty="0">
                <a:solidFill>
                  <a:srgbClr val="FF0000"/>
                </a:solidFill>
              </a:rPr>
              <a:t>red flag</a:t>
            </a:r>
            <a:r>
              <a:rPr lang="en-US" sz="2400" dirty="0">
                <a:solidFill>
                  <a:srgbClr val="FF0000"/>
                </a:solidFill>
              </a:rPr>
              <a:t> </a:t>
            </a:r>
            <a:r>
              <a:rPr lang="en-US" sz="2400" dirty="0"/>
              <a:t>for decision makers</a:t>
            </a:r>
            <a:endParaRPr lang="en-US" sz="2400" i="1" dirty="0">
              <a:solidFill>
                <a:srgbClr val="FF0000"/>
              </a:solidFill>
            </a:endParaRPr>
          </a:p>
        </p:txBody>
      </p:sp>
      <p:sp>
        <p:nvSpPr>
          <p:cNvPr id="4" name="Slide Number Placeholder 3">
            <a:extLst>
              <a:ext uri="{FF2B5EF4-FFF2-40B4-BE49-F238E27FC236}">
                <a16:creationId xmlns:a16="http://schemas.microsoft.com/office/drawing/2014/main" id="{2FCF7223-E35F-4926-8638-9582F40C9011}"/>
              </a:ext>
            </a:extLst>
          </p:cNvPr>
          <p:cNvSpPr>
            <a:spLocks noGrp="1"/>
          </p:cNvSpPr>
          <p:nvPr>
            <p:ph type="sldNum" sz="quarter" idx="10"/>
          </p:nvPr>
        </p:nvSpPr>
        <p:spPr/>
        <p:txBody>
          <a:bodyPr/>
          <a:lstStyle/>
          <a:p>
            <a:fld id="{7C414AED-89CE-4A48-8B2B-1B3A5C68EA2A}" type="slidenum">
              <a:rPr lang="en-US" smtClean="0"/>
              <a:t>70</a:t>
            </a:fld>
            <a:endParaRPr lang="en-US" dirty="0"/>
          </a:p>
        </p:txBody>
      </p:sp>
    </p:spTree>
    <p:extLst>
      <p:ext uri="{BB962C8B-B14F-4D97-AF65-F5344CB8AC3E}">
        <p14:creationId xmlns:p14="http://schemas.microsoft.com/office/powerpoint/2010/main" val="4026306738"/>
      </p:ext>
    </p:extLst>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48A5-32A5-4C9B-8B47-48FEF6E3F849}"/>
              </a:ext>
            </a:extLst>
          </p:cNvPr>
          <p:cNvSpPr>
            <a:spLocks noGrp="1"/>
          </p:cNvSpPr>
          <p:nvPr>
            <p:ph type="title"/>
          </p:nvPr>
        </p:nvSpPr>
        <p:spPr/>
        <p:txBody>
          <a:bodyPr/>
          <a:lstStyle/>
          <a:p>
            <a:r>
              <a:rPr lang="en-US" dirty="0"/>
              <a:t>Examples – Insufficient Rationales</a:t>
            </a:r>
          </a:p>
        </p:txBody>
      </p:sp>
      <p:sp>
        <p:nvSpPr>
          <p:cNvPr id="4" name="Slide Number Placeholder 3">
            <a:extLst>
              <a:ext uri="{FF2B5EF4-FFF2-40B4-BE49-F238E27FC236}">
                <a16:creationId xmlns:a16="http://schemas.microsoft.com/office/drawing/2014/main" id="{6BB02461-787D-459D-A1EF-D7AED6CA9390}"/>
              </a:ext>
            </a:extLst>
          </p:cNvPr>
          <p:cNvSpPr>
            <a:spLocks noGrp="1"/>
          </p:cNvSpPr>
          <p:nvPr>
            <p:ph type="sldNum" sz="quarter" idx="10"/>
          </p:nvPr>
        </p:nvSpPr>
        <p:spPr/>
        <p:txBody>
          <a:bodyPr/>
          <a:lstStyle/>
          <a:p>
            <a:fld id="{7C414AED-89CE-4A48-8B2B-1B3A5C68EA2A}" type="slidenum">
              <a:rPr lang="en-US" smtClean="0"/>
              <a:t>71</a:t>
            </a:fld>
            <a:endParaRPr lang="en-US" dirty="0"/>
          </a:p>
        </p:txBody>
      </p:sp>
      <p:pic>
        <p:nvPicPr>
          <p:cNvPr id="5" name="Picture 4">
            <a:extLst>
              <a:ext uri="{FF2B5EF4-FFF2-40B4-BE49-F238E27FC236}">
                <a16:creationId xmlns:a16="http://schemas.microsoft.com/office/drawing/2014/main" id="{AA7D5518-9605-4049-BC74-F15774F80764}"/>
              </a:ext>
            </a:extLst>
          </p:cNvPr>
          <p:cNvPicPr>
            <a:picLocks noChangeAspect="1"/>
          </p:cNvPicPr>
          <p:nvPr/>
        </p:nvPicPr>
        <p:blipFill>
          <a:blip r:embed="rId2"/>
          <a:stretch>
            <a:fillRect/>
          </a:stretch>
        </p:blipFill>
        <p:spPr>
          <a:xfrm>
            <a:off x="552091" y="1378128"/>
            <a:ext cx="11533518" cy="4978221"/>
          </a:xfrm>
          <a:prstGeom prst="rect">
            <a:avLst/>
          </a:prstGeom>
        </p:spPr>
      </p:pic>
    </p:spTree>
    <p:extLst>
      <p:ext uri="{BB962C8B-B14F-4D97-AF65-F5344CB8AC3E}">
        <p14:creationId xmlns:p14="http://schemas.microsoft.com/office/powerpoint/2010/main" val="341429860"/>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85E6-A59B-4881-AF33-B31EEEEA1971}"/>
              </a:ext>
            </a:extLst>
          </p:cNvPr>
          <p:cNvSpPr>
            <a:spLocks noGrp="1"/>
          </p:cNvSpPr>
          <p:nvPr>
            <p:ph type="title"/>
          </p:nvPr>
        </p:nvSpPr>
        <p:spPr/>
        <p:txBody>
          <a:bodyPr/>
          <a:lstStyle/>
          <a:p>
            <a:r>
              <a:rPr lang="en-US" dirty="0"/>
              <a:t>Example # 1 – Sufficient to Adjudicate</a:t>
            </a:r>
          </a:p>
        </p:txBody>
      </p:sp>
      <p:sp>
        <p:nvSpPr>
          <p:cNvPr id="3" name="Content Placeholder 2">
            <a:extLst>
              <a:ext uri="{FF2B5EF4-FFF2-40B4-BE49-F238E27FC236}">
                <a16:creationId xmlns:a16="http://schemas.microsoft.com/office/drawing/2014/main" id="{19BB63D2-F608-4DE1-A6D2-0258B35D38DC}"/>
              </a:ext>
            </a:extLst>
          </p:cNvPr>
          <p:cNvSpPr>
            <a:spLocks noGrp="1"/>
          </p:cNvSpPr>
          <p:nvPr>
            <p:ph idx="1"/>
          </p:nvPr>
        </p:nvSpPr>
        <p:spPr/>
        <p:txBody>
          <a:bodyPr/>
          <a:lstStyle/>
          <a:p>
            <a:pPr marL="0" indent="0">
              <a:buNone/>
            </a:pPr>
            <a:endParaRPr lang="en-US" dirty="0"/>
          </a:p>
          <a:p>
            <a:pPr lvl="1"/>
            <a:endParaRPr lang="en-US" dirty="0"/>
          </a:p>
          <a:p>
            <a:endParaRPr lang="en-US" dirty="0"/>
          </a:p>
          <a:p>
            <a:pPr marL="0" indent="0">
              <a:buNone/>
            </a:pPr>
            <a:endParaRPr lang="en-US" dirty="0"/>
          </a:p>
          <a:p>
            <a:pPr>
              <a:buFont typeface="Wingdings" panose="05000000000000000000" pitchFamily="2" charset="2"/>
              <a:buChar char="x"/>
            </a:pPr>
            <a:r>
              <a:rPr lang="en-US" sz="2400" dirty="0"/>
              <a:t>The insufficient rationale is moot</a:t>
            </a:r>
          </a:p>
          <a:p>
            <a:endParaRPr lang="en-US" dirty="0"/>
          </a:p>
        </p:txBody>
      </p:sp>
      <p:sp>
        <p:nvSpPr>
          <p:cNvPr id="4" name="Slide Number Placeholder 3">
            <a:extLst>
              <a:ext uri="{FF2B5EF4-FFF2-40B4-BE49-F238E27FC236}">
                <a16:creationId xmlns:a16="http://schemas.microsoft.com/office/drawing/2014/main" id="{0F8EECA7-FC11-483B-AFA4-3FA8FF1F6904}"/>
              </a:ext>
            </a:extLst>
          </p:cNvPr>
          <p:cNvSpPr>
            <a:spLocks noGrp="1"/>
          </p:cNvSpPr>
          <p:nvPr>
            <p:ph type="sldNum" sz="quarter" idx="10"/>
          </p:nvPr>
        </p:nvSpPr>
        <p:spPr/>
        <p:txBody>
          <a:bodyPr/>
          <a:lstStyle/>
          <a:p>
            <a:fld id="{7C414AED-89CE-4A48-8B2B-1B3A5C68EA2A}" type="slidenum">
              <a:rPr lang="en-US" smtClean="0"/>
              <a:t>72</a:t>
            </a:fld>
            <a:endParaRPr lang="en-US" dirty="0"/>
          </a:p>
        </p:txBody>
      </p:sp>
      <p:pic>
        <p:nvPicPr>
          <p:cNvPr id="6" name="Picture 5">
            <a:extLst>
              <a:ext uri="{FF2B5EF4-FFF2-40B4-BE49-F238E27FC236}">
                <a16:creationId xmlns:a16="http://schemas.microsoft.com/office/drawing/2014/main" id="{6B39873E-1BD1-4A83-91BD-D7CEF32AB27E}"/>
              </a:ext>
            </a:extLst>
          </p:cNvPr>
          <p:cNvPicPr>
            <a:picLocks noChangeAspect="1"/>
          </p:cNvPicPr>
          <p:nvPr/>
        </p:nvPicPr>
        <p:blipFill>
          <a:blip r:embed="rId2"/>
          <a:stretch>
            <a:fillRect/>
          </a:stretch>
        </p:blipFill>
        <p:spPr>
          <a:xfrm>
            <a:off x="546723" y="1445530"/>
            <a:ext cx="6742354" cy="1366681"/>
          </a:xfrm>
          <a:prstGeom prst="rect">
            <a:avLst/>
          </a:prstGeom>
          <a:ln>
            <a:solidFill>
              <a:srgbClr val="FF3300"/>
            </a:solidFill>
          </a:ln>
        </p:spPr>
      </p:pic>
      <p:pic>
        <p:nvPicPr>
          <p:cNvPr id="8" name="Picture 7">
            <a:extLst>
              <a:ext uri="{FF2B5EF4-FFF2-40B4-BE49-F238E27FC236}">
                <a16:creationId xmlns:a16="http://schemas.microsoft.com/office/drawing/2014/main" id="{C7AF1D10-1CAC-437D-8037-A0312251D214}"/>
              </a:ext>
            </a:extLst>
          </p:cNvPr>
          <p:cNvPicPr>
            <a:picLocks noChangeAspect="1"/>
          </p:cNvPicPr>
          <p:nvPr/>
        </p:nvPicPr>
        <p:blipFill>
          <a:blip r:embed="rId3"/>
          <a:stretch>
            <a:fillRect/>
          </a:stretch>
        </p:blipFill>
        <p:spPr>
          <a:xfrm>
            <a:off x="6589347" y="2887402"/>
            <a:ext cx="5425631" cy="3425551"/>
          </a:xfrm>
          <a:prstGeom prst="rect">
            <a:avLst/>
          </a:prstGeom>
          <a:ln>
            <a:solidFill>
              <a:srgbClr val="0000CC"/>
            </a:solidFill>
          </a:ln>
        </p:spPr>
      </p:pic>
    </p:spTree>
    <p:extLst>
      <p:ext uri="{BB962C8B-B14F-4D97-AF65-F5344CB8AC3E}">
        <p14:creationId xmlns:p14="http://schemas.microsoft.com/office/powerpoint/2010/main" val="608571570"/>
      </p:ext>
    </p:extLst>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DF43-594D-43D6-8215-EDDBAA8626DE}"/>
              </a:ext>
            </a:extLst>
          </p:cNvPr>
          <p:cNvSpPr>
            <a:spLocks noGrp="1"/>
          </p:cNvSpPr>
          <p:nvPr>
            <p:ph type="title"/>
          </p:nvPr>
        </p:nvSpPr>
        <p:spPr/>
        <p:txBody>
          <a:bodyPr/>
          <a:lstStyle/>
          <a:p>
            <a:r>
              <a:rPr lang="en-US" dirty="0"/>
              <a:t>Example # 2 – Sufficient to Adjudicate</a:t>
            </a:r>
          </a:p>
        </p:txBody>
      </p:sp>
      <p:sp>
        <p:nvSpPr>
          <p:cNvPr id="3" name="Content Placeholder 2">
            <a:extLst>
              <a:ext uri="{FF2B5EF4-FFF2-40B4-BE49-F238E27FC236}">
                <a16:creationId xmlns:a16="http://schemas.microsoft.com/office/drawing/2014/main" id="{8D9B650E-80DB-4A50-A810-1F5E4DF80801}"/>
              </a:ext>
            </a:extLst>
          </p:cNvPr>
          <p:cNvSpPr>
            <a:spLocks noGrp="1"/>
          </p:cNvSpPr>
          <p:nvPr>
            <p:ph idx="1"/>
          </p:nvPr>
        </p:nvSpPr>
        <p:spPr>
          <a:xfrm>
            <a:off x="536224" y="1589518"/>
            <a:ext cx="11471745" cy="4691641"/>
          </a:xfrm>
        </p:spPr>
        <p:txBody>
          <a:bodyPr/>
          <a:lstStyle/>
          <a:p>
            <a:endParaRPr lang="en-US" dirty="0"/>
          </a:p>
          <a:p>
            <a:endParaRPr lang="en-US" dirty="0"/>
          </a:p>
          <a:p>
            <a:endParaRPr lang="en-US" dirty="0"/>
          </a:p>
          <a:p>
            <a:endParaRPr lang="en-US" dirty="0"/>
          </a:p>
          <a:p>
            <a:pPr marL="0" indent="0">
              <a:buNone/>
            </a:pPr>
            <a:endParaRPr lang="en-US" sz="2400" dirty="0"/>
          </a:p>
          <a:p>
            <a:pPr marL="0" indent="0">
              <a:buNone/>
            </a:pPr>
            <a:endParaRPr lang="en-US" sz="2400" dirty="0"/>
          </a:p>
          <a:p>
            <a:pPr marL="0" indent="0">
              <a:buFont typeface="Wingdings" panose="05000000000000000000" pitchFamily="2" charset="2"/>
              <a:buChar char="þ"/>
            </a:pPr>
            <a:r>
              <a:rPr lang="en-US" sz="2400" dirty="0"/>
              <a:t>  </a:t>
            </a:r>
            <a:r>
              <a:rPr lang="en-US" sz="2300" dirty="0"/>
              <a:t>Examiner has personalized the case</a:t>
            </a:r>
          </a:p>
        </p:txBody>
      </p:sp>
      <p:sp>
        <p:nvSpPr>
          <p:cNvPr id="4" name="Slide Number Placeholder 3">
            <a:extLst>
              <a:ext uri="{FF2B5EF4-FFF2-40B4-BE49-F238E27FC236}">
                <a16:creationId xmlns:a16="http://schemas.microsoft.com/office/drawing/2014/main" id="{44F45D08-5A82-4240-834D-8AC01243C79D}"/>
              </a:ext>
            </a:extLst>
          </p:cNvPr>
          <p:cNvSpPr>
            <a:spLocks noGrp="1"/>
          </p:cNvSpPr>
          <p:nvPr>
            <p:ph type="sldNum" sz="quarter" idx="10"/>
          </p:nvPr>
        </p:nvSpPr>
        <p:spPr/>
        <p:txBody>
          <a:bodyPr/>
          <a:lstStyle/>
          <a:p>
            <a:fld id="{7C414AED-89CE-4A48-8B2B-1B3A5C68EA2A}" type="slidenum">
              <a:rPr lang="en-US" smtClean="0"/>
              <a:t>73</a:t>
            </a:fld>
            <a:endParaRPr lang="en-US" dirty="0"/>
          </a:p>
        </p:txBody>
      </p:sp>
      <p:pic>
        <p:nvPicPr>
          <p:cNvPr id="5" name="Picture 4">
            <a:extLst>
              <a:ext uri="{FF2B5EF4-FFF2-40B4-BE49-F238E27FC236}">
                <a16:creationId xmlns:a16="http://schemas.microsoft.com/office/drawing/2014/main" id="{0359FC51-2BE0-4DB7-8A51-B3BC49ED5645}"/>
              </a:ext>
            </a:extLst>
          </p:cNvPr>
          <p:cNvPicPr>
            <a:picLocks noChangeAspect="1"/>
          </p:cNvPicPr>
          <p:nvPr/>
        </p:nvPicPr>
        <p:blipFill>
          <a:blip r:embed="rId2"/>
          <a:stretch>
            <a:fillRect/>
          </a:stretch>
        </p:blipFill>
        <p:spPr>
          <a:xfrm>
            <a:off x="568899" y="1424305"/>
            <a:ext cx="5293507" cy="2776760"/>
          </a:xfrm>
          <a:prstGeom prst="rect">
            <a:avLst/>
          </a:prstGeom>
          <a:ln>
            <a:solidFill>
              <a:srgbClr val="0000CC"/>
            </a:solidFill>
          </a:ln>
        </p:spPr>
      </p:pic>
      <p:pic>
        <p:nvPicPr>
          <p:cNvPr id="8" name="Picture 7">
            <a:extLst>
              <a:ext uri="{FF2B5EF4-FFF2-40B4-BE49-F238E27FC236}">
                <a16:creationId xmlns:a16="http://schemas.microsoft.com/office/drawing/2014/main" id="{6F01A938-4C66-48AA-AB59-4ED052F2FC35}"/>
              </a:ext>
            </a:extLst>
          </p:cNvPr>
          <p:cNvPicPr>
            <a:picLocks noChangeAspect="1"/>
          </p:cNvPicPr>
          <p:nvPr/>
        </p:nvPicPr>
        <p:blipFill>
          <a:blip r:embed="rId3"/>
          <a:stretch>
            <a:fillRect/>
          </a:stretch>
        </p:blipFill>
        <p:spPr>
          <a:xfrm>
            <a:off x="5969479" y="1424305"/>
            <a:ext cx="6159260" cy="4925987"/>
          </a:xfrm>
          <a:prstGeom prst="rect">
            <a:avLst/>
          </a:prstGeom>
          <a:ln>
            <a:solidFill>
              <a:srgbClr val="FF0000"/>
            </a:solidFill>
          </a:ln>
        </p:spPr>
      </p:pic>
    </p:spTree>
    <p:extLst>
      <p:ext uri="{BB962C8B-B14F-4D97-AF65-F5344CB8AC3E}">
        <p14:creationId xmlns:p14="http://schemas.microsoft.com/office/powerpoint/2010/main" val="4120364911"/>
      </p:ext>
    </p:extLst>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F960-C4D7-41C9-A753-D0913626E950}"/>
              </a:ext>
            </a:extLst>
          </p:cNvPr>
          <p:cNvSpPr>
            <a:spLocks noGrp="1"/>
          </p:cNvSpPr>
          <p:nvPr>
            <p:ph type="title"/>
          </p:nvPr>
        </p:nvSpPr>
        <p:spPr/>
        <p:txBody>
          <a:bodyPr/>
          <a:lstStyle/>
          <a:p>
            <a:r>
              <a:rPr lang="en-US" dirty="0"/>
              <a:t>Expiration – STAR Grace Period</a:t>
            </a:r>
          </a:p>
        </p:txBody>
      </p:sp>
      <p:sp>
        <p:nvSpPr>
          <p:cNvPr id="3" name="Content Placeholder 2">
            <a:extLst>
              <a:ext uri="{FF2B5EF4-FFF2-40B4-BE49-F238E27FC236}">
                <a16:creationId xmlns:a16="http://schemas.microsoft.com/office/drawing/2014/main" id="{A0F9574C-6FA2-4E49-92C5-4EE35463E7BA}"/>
              </a:ext>
            </a:extLst>
          </p:cNvPr>
          <p:cNvSpPr>
            <a:spLocks noGrp="1"/>
          </p:cNvSpPr>
          <p:nvPr>
            <p:ph idx="1"/>
          </p:nvPr>
        </p:nvSpPr>
        <p:spPr>
          <a:xfrm>
            <a:off x="847164" y="1589518"/>
            <a:ext cx="11126299" cy="4691641"/>
          </a:xfrm>
        </p:spPr>
        <p:txBody>
          <a:bodyPr/>
          <a:lstStyle/>
          <a:p>
            <a:r>
              <a:rPr lang="en-US" dirty="0"/>
              <a:t>On 03/13/2019, Quality Assurance initiated a 30-day grace period for STAR assessments on insufficient </a:t>
            </a:r>
            <a:r>
              <a:rPr lang="en-US" i="1" dirty="0"/>
              <a:t>Mitchell</a:t>
            </a:r>
            <a:r>
              <a:rPr lang="en-US" dirty="0"/>
              <a:t> rationales</a:t>
            </a:r>
          </a:p>
          <a:p>
            <a:pPr marL="0" indent="0">
              <a:buNone/>
            </a:pPr>
            <a:endParaRPr lang="en-US" sz="800" dirty="0"/>
          </a:p>
          <a:p>
            <a:pPr lvl="1"/>
            <a:r>
              <a:rPr lang="en-US" dirty="0"/>
              <a:t>Previous STAR errors cited have been corrected in QMS to show </a:t>
            </a:r>
            <a:r>
              <a:rPr lang="en-US" i="1" dirty="0"/>
              <a:t>only</a:t>
            </a:r>
            <a:r>
              <a:rPr lang="en-US" dirty="0"/>
              <a:t> corrective action comments</a:t>
            </a:r>
          </a:p>
          <a:p>
            <a:pPr marL="457200" lvl="1" indent="0">
              <a:buNone/>
            </a:pPr>
            <a:endParaRPr lang="en-US" sz="500" dirty="0"/>
          </a:p>
          <a:p>
            <a:pPr lvl="2"/>
            <a:r>
              <a:rPr lang="en-US" dirty="0"/>
              <a:t>ROs need to take action, but comments will not count against station accuracy</a:t>
            </a:r>
          </a:p>
          <a:p>
            <a:pPr marL="914400" lvl="2" indent="0">
              <a:buNone/>
            </a:pPr>
            <a:endParaRPr lang="en-US" sz="2800" dirty="0"/>
          </a:p>
          <a:p>
            <a:r>
              <a:rPr lang="en-US" dirty="0"/>
              <a:t>STAR BE errors on insufficient </a:t>
            </a:r>
            <a:r>
              <a:rPr lang="en-US" i="1" dirty="0"/>
              <a:t>Mitchell</a:t>
            </a:r>
            <a:r>
              <a:rPr lang="en-US" dirty="0"/>
              <a:t> rationales will be cited with cleared EPs on and after 04/12/2019</a:t>
            </a:r>
          </a:p>
          <a:p>
            <a:pPr marL="0" indent="0">
              <a:buNone/>
            </a:pPr>
            <a:endParaRPr lang="en-US" sz="1000" dirty="0"/>
          </a:p>
          <a:p>
            <a:pPr lvl="1"/>
            <a:r>
              <a:rPr lang="en-US" dirty="0"/>
              <a:t>Questions on the grace period can be sent to VAVBAWAS/CO/214B</a:t>
            </a:r>
          </a:p>
        </p:txBody>
      </p:sp>
      <p:sp>
        <p:nvSpPr>
          <p:cNvPr id="4" name="Slide Number Placeholder 3">
            <a:extLst>
              <a:ext uri="{FF2B5EF4-FFF2-40B4-BE49-F238E27FC236}">
                <a16:creationId xmlns:a16="http://schemas.microsoft.com/office/drawing/2014/main" id="{35E9E257-D7BA-4322-996D-6FF489626315}"/>
              </a:ext>
            </a:extLst>
          </p:cNvPr>
          <p:cNvSpPr>
            <a:spLocks noGrp="1"/>
          </p:cNvSpPr>
          <p:nvPr>
            <p:ph type="sldNum" sz="quarter" idx="10"/>
          </p:nvPr>
        </p:nvSpPr>
        <p:spPr/>
        <p:txBody>
          <a:bodyPr/>
          <a:lstStyle/>
          <a:p>
            <a:fld id="{7C414AED-89CE-4A48-8B2B-1B3A5C68EA2A}" type="slidenum">
              <a:rPr lang="en-US" smtClean="0"/>
              <a:t>74</a:t>
            </a:fld>
            <a:endParaRPr lang="en-US" dirty="0"/>
          </a:p>
        </p:txBody>
      </p:sp>
    </p:spTree>
    <p:extLst>
      <p:ext uri="{BB962C8B-B14F-4D97-AF65-F5344CB8AC3E}">
        <p14:creationId xmlns:p14="http://schemas.microsoft.com/office/powerpoint/2010/main" val="1614129325"/>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Routine Future Examinations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75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Kelly Kennedy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044904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RFE Errors on National Quality Reviews</a:t>
            </a:r>
          </a:p>
        </p:txBody>
      </p:sp>
      <p:sp>
        <p:nvSpPr>
          <p:cNvPr id="3" name="Content Placeholder 2"/>
          <p:cNvSpPr>
            <a:spLocks noGrp="1"/>
          </p:cNvSpPr>
          <p:nvPr>
            <p:ph idx="1"/>
          </p:nvPr>
        </p:nvSpPr>
        <p:spPr>
          <a:xfrm>
            <a:off x="847164" y="1589518"/>
            <a:ext cx="11255626" cy="3422429"/>
          </a:xfrm>
        </p:spPr>
        <p:txBody>
          <a:bodyPr/>
          <a:lstStyle/>
          <a:p>
            <a:r>
              <a:rPr lang="en-US" dirty="0"/>
              <a:t>Two new subcategories were added under Question # 13 of the National Compensation Rating Quality Review Checklist on 10/1/18</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600" dirty="0"/>
          </a:p>
          <a:p>
            <a:r>
              <a:rPr lang="en-US" dirty="0"/>
              <a:t>To date, 18 errors have been cited in the new subcategories</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76</a:t>
            </a:fld>
            <a:endParaRPr lang="en-US" dirty="0"/>
          </a:p>
        </p:txBody>
      </p:sp>
      <p:pic>
        <p:nvPicPr>
          <p:cNvPr id="5" name="Picture 4">
            <a:extLst>
              <a:ext uri="{FF2B5EF4-FFF2-40B4-BE49-F238E27FC236}">
                <a16:creationId xmlns:a16="http://schemas.microsoft.com/office/drawing/2014/main" id="{32146B37-641D-4383-A029-B1AEA0D524F4}"/>
              </a:ext>
            </a:extLst>
          </p:cNvPr>
          <p:cNvPicPr>
            <a:picLocks noChangeAspect="1"/>
          </p:cNvPicPr>
          <p:nvPr/>
        </p:nvPicPr>
        <p:blipFill>
          <a:blip r:embed="rId2"/>
          <a:stretch>
            <a:fillRect/>
          </a:stretch>
        </p:blipFill>
        <p:spPr>
          <a:xfrm>
            <a:off x="1413917" y="2682772"/>
            <a:ext cx="9364166" cy="3086042"/>
          </a:xfrm>
          <a:prstGeom prst="rect">
            <a:avLst/>
          </a:prstGeom>
        </p:spPr>
      </p:pic>
    </p:spTree>
    <p:extLst>
      <p:ext uri="{BB962C8B-B14F-4D97-AF65-F5344CB8AC3E}">
        <p14:creationId xmlns:p14="http://schemas.microsoft.com/office/powerpoint/2010/main" val="567693025"/>
      </p:ext>
    </p:extLst>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Thirteen (13) H7 Errors Cited to Date</a:t>
            </a:r>
          </a:p>
        </p:txBody>
      </p:sp>
      <p:sp>
        <p:nvSpPr>
          <p:cNvPr id="3" name="Content Placeholder 2"/>
          <p:cNvSpPr>
            <a:spLocks noGrp="1"/>
          </p:cNvSpPr>
          <p:nvPr>
            <p:ph idx="1"/>
          </p:nvPr>
        </p:nvSpPr>
        <p:spPr>
          <a:xfrm>
            <a:off x="847164" y="1589518"/>
            <a:ext cx="11238443" cy="4828535"/>
          </a:xfrm>
        </p:spPr>
        <p:txBody>
          <a:bodyPr/>
          <a:lstStyle/>
          <a:p>
            <a:pPr lvl="1"/>
            <a:r>
              <a:rPr lang="en-US" dirty="0"/>
              <a:t>Veteran age 55, now or by time RFE control expires</a:t>
            </a:r>
          </a:p>
          <a:p>
            <a:pPr lvl="2"/>
            <a:r>
              <a:rPr lang="en-US" dirty="0"/>
              <a:t>4 errors</a:t>
            </a:r>
          </a:p>
          <a:p>
            <a:pPr lvl="1"/>
            <a:r>
              <a:rPr lang="en-US" dirty="0"/>
              <a:t>Overall combined evaluation would not change</a:t>
            </a:r>
          </a:p>
          <a:p>
            <a:pPr lvl="2"/>
            <a:r>
              <a:rPr lang="en-US" dirty="0"/>
              <a:t>3 errors</a:t>
            </a:r>
          </a:p>
          <a:p>
            <a:pPr lvl="1"/>
            <a:r>
              <a:rPr lang="en-US" dirty="0"/>
              <a:t>RFE not warranted as Veteran already rated permanent and total</a:t>
            </a:r>
          </a:p>
          <a:p>
            <a:pPr lvl="2"/>
            <a:r>
              <a:rPr lang="en-US" dirty="0"/>
              <a:t>2 errors</a:t>
            </a:r>
          </a:p>
          <a:p>
            <a:pPr lvl="1"/>
            <a:r>
              <a:rPr lang="en-US" dirty="0"/>
              <a:t>Improvement not likely based on evidence of record</a:t>
            </a:r>
          </a:p>
          <a:p>
            <a:pPr lvl="2"/>
            <a:r>
              <a:rPr lang="en-US" dirty="0"/>
              <a:t>2 errors</a:t>
            </a:r>
          </a:p>
          <a:p>
            <a:pPr lvl="1"/>
            <a:r>
              <a:rPr lang="en-US" dirty="0"/>
              <a:t>Evaluation of condition only 10%</a:t>
            </a:r>
          </a:p>
          <a:p>
            <a:pPr lvl="2"/>
            <a:r>
              <a:rPr lang="en-US" dirty="0"/>
              <a:t>1 error</a:t>
            </a:r>
          </a:p>
          <a:p>
            <a:pPr lvl="1"/>
            <a:r>
              <a:rPr lang="en-US" dirty="0"/>
              <a:t>Evaluation will be protected under 38 CFR 3.951(b) when RFE comes due</a:t>
            </a:r>
          </a:p>
          <a:p>
            <a:pPr lvl="2"/>
            <a:r>
              <a:rPr lang="en-US" dirty="0"/>
              <a:t>1 error</a:t>
            </a:r>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77</a:t>
            </a:fld>
            <a:endParaRPr lang="en-US" dirty="0"/>
          </a:p>
        </p:txBody>
      </p:sp>
    </p:spTree>
    <p:extLst>
      <p:ext uri="{BB962C8B-B14F-4D97-AF65-F5344CB8AC3E}">
        <p14:creationId xmlns:p14="http://schemas.microsoft.com/office/powerpoint/2010/main" val="1236136863"/>
      </p:ext>
    </p:extLst>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(5) H8 Errors Cited to Date</a:t>
            </a:r>
          </a:p>
        </p:txBody>
      </p:sp>
      <p:sp>
        <p:nvSpPr>
          <p:cNvPr id="3" name="Content Placeholder 2"/>
          <p:cNvSpPr>
            <a:spLocks noGrp="1"/>
          </p:cNvSpPr>
          <p:nvPr>
            <p:ph idx="1"/>
          </p:nvPr>
        </p:nvSpPr>
        <p:spPr/>
        <p:txBody>
          <a:bodyPr/>
          <a:lstStyle/>
          <a:p>
            <a:pPr lvl="1"/>
            <a:r>
              <a:rPr lang="en-US" dirty="0"/>
              <a:t>RFE scheduled at 3-year (or other unwarranted) interval when should have been 18, 24, or 30 months to review for sustained improvement</a:t>
            </a:r>
          </a:p>
          <a:p>
            <a:pPr lvl="2"/>
            <a:r>
              <a:rPr lang="en-US" dirty="0"/>
              <a:t>4 errors</a:t>
            </a:r>
          </a:p>
          <a:p>
            <a:pPr marL="914400" lvl="2" indent="0">
              <a:buNone/>
            </a:pPr>
            <a:endParaRPr lang="en-US" dirty="0"/>
          </a:p>
          <a:p>
            <a:pPr lvl="1"/>
            <a:r>
              <a:rPr lang="en-US" dirty="0"/>
              <a:t>Prior 5-year interval should have been changed to 3 years</a:t>
            </a:r>
          </a:p>
          <a:p>
            <a:pPr lvl="2"/>
            <a:r>
              <a:rPr lang="en-US" dirty="0"/>
              <a:t>1 error</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78</a:t>
            </a:fld>
            <a:endParaRPr lang="en-US" dirty="0"/>
          </a:p>
        </p:txBody>
      </p:sp>
    </p:spTree>
    <p:extLst>
      <p:ext uri="{BB962C8B-B14F-4D97-AF65-F5344CB8AC3E}">
        <p14:creationId xmlns:p14="http://schemas.microsoft.com/office/powerpoint/2010/main" val="1931203637"/>
      </p:ext>
    </p:extLst>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RFE Reminders</a:t>
            </a:r>
          </a:p>
        </p:txBody>
      </p:sp>
      <p:sp>
        <p:nvSpPr>
          <p:cNvPr id="3" name="Content Placeholder 2"/>
          <p:cNvSpPr>
            <a:spLocks noGrp="1"/>
          </p:cNvSpPr>
          <p:nvPr>
            <p:ph idx="1"/>
          </p:nvPr>
        </p:nvSpPr>
        <p:spPr/>
        <p:txBody>
          <a:bodyPr/>
          <a:lstStyle/>
          <a:p>
            <a:r>
              <a:rPr lang="en-US" dirty="0"/>
              <a:t>References:</a:t>
            </a:r>
          </a:p>
          <a:p>
            <a:pPr lvl="1"/>
            <a:r>
              <a:rPr lang="en-US" dirty="0"/>
              <a:t>38 CFR 3.327(b)</a:t>
            </a:r>
          </a:p>
          <a:p>
            <a:pPr lvl="1"/>
            <a:r>
              <a:rPr lang="en-US" dirty="0"/>
              <a:t>38 CFR 3.344</a:t>
            </a:r>
          </a:p>
          <a:p>
            <a:pPr lvl="1"/>
            <a:r>
              <a:rPr lang="en-US" dirty="0"/>
              <a:t>M21-1 III.iv.3.B.2</a:t>
            </a:r>
          </a:p>
          <a:p>
            <a:pPr lvl="1"/>
            <a:endParaRPr lang="en-US" dirty="0"/>
          </a:p>
          <a:p>
            <a:pPr lvl="0"/>
            <a:r>
              <a:rPr lang="en-US" dirty="0"/>
              <a:t>Remember, it is the policy of VBA to request future examinations only when absolutely necessary, and every effort should be made to limit cases where future examinations are requested</a:t>
            </a:r>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79</a:t>
            </a:fld>
            <a:endParaRPr lang="en-US" dirty="0"/>
          </a:p>
        </p:txBody>
      </p:sp>
    </p:spTree>
    <p:extLst>
      <p:ext uri="{BB962C8B-B14F-4D97-AF65-F5344CB8AC3E}">
        <p14:creationId xmlns:p14="http://schemas.microsoft.com/office/powerpoint/2010/main" val="275014198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AFC6-9F82-48AE-9C46-3220B5B841C9}"/>
              </a:ext>
            </a:extLst>
          </p:cNvPr>
          <p:cNvSpPr>
            <a:spLocks noGrp="1"/>
          </p:cNvSpPr>
          <p:nvPr>
            <p:ph type="title"/>
          </p:nvPr>
        </p:nvSpPr>
        <p:spPr/>
        <p:txBody>
          <a:bodyPr/>
          <a:lstStyle/>
          <a:p>
            <a:r>
              <a:rPr lang="en-US" dirty="0"/>
              <a:t>Quiz Answer # 1</a:t>
            </a:r>
          </a:p>
        </p:txBody>
      </p:sp>
      <p:sp>
        <p:nvSpPr>
          <p:cNvPr id="3" name="Content Placeholder 2">
            <a:extLst>
              <a:ext uri="{FF2B5EF4-FFF2-40B4-BE49-F238E27FC236}">
                <a16:creationId xmlns:a16="http://schemas.microsoft.com/office/drawing/2014/main" id="{701D4781-475B-4B14-9945-23908CC839DE}"/>
              </a:ext>
            </a:extLst>
          </p:cNvPr>
          <p:cNvSpPr>
            <a:spLocks noGrp="1"/>
          </p:cNvSpPr>
          <p:nvPr>
            <p:ph idx="1"/>
          </p:nvPr>
        </p:nvSpPr>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There are no requirements in the manual that direct decision makers to input </a:t>
            </a:r>
            <a:r>
              <a:rPr lang="en-US" i="1" dirty="0"/>
              <a:t>“None”</a:t>
            </a:r>
            <a:r>
              <a:rPr lang="en-US" dirty="0"/>
              <a:t>, </a:t>
            </a:r>
            <a:r>
              <a:rPr lang="en-US" i="1" dirty="0"/>
              <a:t>“N/A”</a:t>
            </a:r>
            <a:r>
              <a:rPr lang="en-US" dirty="0"/>
              <a:t>, or any other notation when there are </a:t>
            </a:r>
            <a:r>
              <a:rPr lang="en-US" b="1" dirty="0">
                <a:effectLst>
                  <a:outerShdw blurRad="38100" dist="38100" dir="2700000" algn="tl">
                    <a:srgbClr val="000000">
                      <a:alpha val="43137"/>
                    </a:srgbClr>
                  </a:outerShdw>
                </a:effectLst>
              </a:rPr>
              <a:t>no</a:t>
            </a:r>
            <a:r>
              <a:rPr lang="en-US" dirty="0"/>
              <a:t> favorable findings. 38 CFR 3.103(f) requires </a:t>
            </a:r>
            <a:r>
              <a:rPr lang="en-US" i="1" dirty="0"/>
              <a:t>“a listing of any findings…that are favorable to the claimant.”</a:t>
            </a:r>
            <a:r>
              <a:rPr lang="en-US" dirty="0"/>
              <a:t>  M21-1 III.iv.6.C.5.a tells us that denials of claims should include </a:t>
            </a:r>
            <a:r>
              <a:rPr lang="en-US" i="1" dirty="0"/>
              <a:t>“findings favorable to the claimant…if any.”</a:t>
            </a:r>
            <a:r>
              <a:rPr lang="en-US" dirty="0"/>
              <a:t>  Neither require a statement to the claimant that there were no favorable findings identified.</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III.iv.6.C.5.f – Addressing </a:t>
            </a:r>
            <a:r>
              <a:rPr lang="en-US" sz="2400" i="1" dirty="0">
                <a:solidFill>
                  <a:srgbClr val="FF0000"/>
                </a:solidFill>
              </a:rPr>
              <a:t>“Favorable”</a:t>
            </a:r>
            <a:r>
              <a:rPr lang="en-US" sz="2400" dirty="0">
                <a:solidFill>
                  <a:srgbClr val="FF0000"/>
                </a:solidFill>
              </a:rPr>
              <a:t> Findings in the Rating</a:t>
            </a:r>
            <a:endParaRPr lang="en-US" dirty="0"/>
          </a:p>
          <a:p>
            <a:pPr>
              <a:buFont typeface="Wingdings" panose="05000000000000000000" pitchFamily="2" charset="2"/>
              <a:buChar char=""/>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FF4B6AC3-9032-4322-9E59-BC3958CC2BC1}"/>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894167114"/>
      </p:ext>
    </p:extLst>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RFE Reminders: Preventing H7 Errors</a:t>
            </a:r>
          </a:p>
        </p:txBody>
      </p:sp>
      <p:sp>
        <p:nvSpPr>
          <p:cNvPr id="3" name="Content Placeholder 2"/>
          <p:cNvSpPr>
            <a:spLocks noGrp="1"/>
          </p:cNvSpPr>
          <p:nvPr>
            <p:ph idx="1"/>
          </p:nvPr>
        </p:nvSpPr>
        <p:spPr/>
        <p:txBody>
          <a:bodyPr/>
          <a:lstStyle/>
          <a:p>
            <a:r>
              <a:rPr lang="en-US" sz="2600" dirty="0"/>
              <a:t>Do not establish a future examination control in cases when:</a:t>
            </a:r>
          </a:p>
          <a:p>
            <a:pPr marL="0" indent="0">
              <a:buNone/>
            </a:pPr>
            <a:endParaRPr lang="en-US" sz="1200" dirty="0"/>
          </a:p>
          <a:p>
            <a:pPr lvl="1"/>
            <a:r>
              <a:rPr lang="en-US" sz="2000" dirty="0"/>
              <a:t>the disability is static, without material improvement over five years</a:t>
            </a:r>
          </a:p>
          <a:p>
            <a:pPr lvl="1"/>
            <a:r>
              <a:rPr lang="en-US" sz="2000" dirty="0"/>
              <a:t>the disability is permanent in character and of such nature that there is no likelihood of improvement</a:t>
            </a:r>
          </a:p>
          <a:p>
            <a:pPr lvl="1"/>
            <a:r>
              <a:rPr lang="en-US" sz="2000" dirty="0"/>
              <a:t>the Veteran is over 55 years of age (except under unusual circumstances or where required by regulation)</a:t>
            </a:r>
          </a:p>
          <a:p>
            <a:pPr lvl="1"/>
            <a:r>
              <a:rPr lang="en-US" sz="2000" dirty="0"/>
              <a:t>the evaluation is the prescribed schedular minimum within its DC</a:t>
            </a:r>
          </a:p>
          <a:p>
            <a:pPr lvl="1"/>
            <a:r>
              <a:rPr lang="en-US" sz="2000" dirty="0"/>
              <a:t>the evaluation is 10 percent or less, or</a:t>
            </a:r>
          </a:p>
          <a:p>
            <a:pPr lvl="1"/>
            <a:r>
              <a:rPr lang="en-US" sz="2000" dirty="0"/>
              <a:t>the combined evaluation would not change even if the reexamination resulted in a reduced evaluation for one or more disabilities</a:t>
            </a:r>
          </a:p>
          <a:p>
            <a:pPr marL="457200" lvl="1" indent="0">
              <a:buNone/>
            </a:pPr>
            <a:endParaRPr lang="en-US" sz="1200" dirty="0"/>
          </a:p>
          <a:p>
            <a:pPr marL="457200" lvl="1" indent="0">
              <a:buNone/>
            </a:pPr>
            <a:r>
              <a:rPr lang="en-US" sz="2000" dirty="0"/>
              <a:t>(38 CFR 3.327(b)(2) and M21-1 III.iv.3.B.2.d)</a:t>
            </a:r>
          </a:p>
        </p:txBody>
      </p:sp>
      <p:sp>
        <p:nvSpPr>
          <p:cNvPr id="4" name="Slide Number Placeholder 3"/>
          <p:cNvSpPr>
            <a:spLocks noGrp="1"/>
          </p:cNvSpPr>
          <p:nvPr>
            <p:ph type="sldNum" sz="quarter" idx="10"/>
          </p:nvPr>
        </p:nvSpPr>
        <p:spPr/>
        <p:txBody>
          <a:bodyPr/>
          <a:lstStyle/>
          <a:p>
            <a:fld id="{7C414AED-89CE-4A48-8B2B-1B3A5C68EA2A}" type="slidenum">
              <a:rPr lang="en-US" smtClean="0"/>
              <a:t>80</a:t>
            </a:fld>
            <a:endParaRPr lang="en-US" dirty="0"/>
          </a:p>
        </p:txBody>
      </p:sp>
    </p:spTree>
    <p:extLst>
      <p:ext uri="{BB962C8B-B14F-4D97-AF65-F5344CB8AC3E}">
        <p14:creationId xmlns:p14="http://schemas.microsoft.com/office/powerpoint/2010/main" val="3075071019"/>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RFE Reminders: Preventing H8 Errors</a:t>
            </a:r>
          </a:p>
        </p:txBody>
      </p:sp>
      <p:sp>
        <p:nvSpPr>
          <p:cNvPr id="3" name="Content Placeholder 2"/>
          <p:cNvSpPr>
            <a:spLocks noGrp="1"/>
          </p:cNvSpPr>
          <p:nvPr>
            <p:ph idx="1"/>
          </p:nvPr>
        </p:nvSpPr>
        <p:spPr>
          <a:xfrm>
            <a:off x="847165" y="1589518"/>
            <a:ext cx="10945906" cy="4766832"/>
          </a:xfrm>
        </p:spPr>
        <p:txBody>
          <a:bodyPr/>
          <a:lstStyle/>
          <a:p>
            <a:r>
              <a:rPr lang="en-US" sz="2600" dirty="0"/>
              <a:t>When a routine future examination is warranted, pay attention to special circumstances that warrant a different timeframe than 3 years after the date of rating (M21-1 III.iv.3.B.2.c)</a:t>
            </a:r>
          </a:p>
          <a:p>
            <a:pPr marL="0" indent="0">
              <a:buNone/>
            </a:pPr>
            <a:endParaRPr lang="en-US" sz="500" dirty="0"/>
          </a:p>
          <a:p>
            <a:pPr lvl="1"/>
            <a:r>
              <a:rPr lang="en-US" sz="2000" dirty="0"/>
              <a:t>Reexaminations for sustained improvement under 38 CFR 3.344</a:t>
            </a:r>
          </a:p>
          <a:p>
            <a:pPr lvl="1"/>
            <a:r>
              <a:rPr lang="en-US" sz="2000" dirty="0"/>
              <a:t>Examination to evaluate residuals of service-connected malignancy</a:t>
            </a:r>
          </a:p>
          <a:p>
            <a:pPr lvl="1"/>
            <a:r>
              <a:rPr lang="en-US" sz="2000" dirty="0"/>
              <a:t>Reexamination for prestabilization rating under 38 CFR 4.28</a:t>
            </a:r>
          </a:p>
          <a:p>
            <a:pPr lvl="1"/>
            <a:r>
              <a:rPr lang="en-US" sz="2000" dirty="0"/>
              <a:t>Reexamination of mental disorder rated in accordance with 38 CFR 4.129</a:t>
            </a:r>
          </a:p>
          <a:p>
            <a:pPr lvl="1"/>
            <a:r>
              <a:rPr lang="en-US" sz="2000" dirty="0"/>
              <a:t>Mandatory examination/reexamination in connection with a specific diagnostic code as required by regulation</a:t>
            </a:r>
          </a:p>
          <a:p>
            <a:pPr marL="457200" lvl="1" indent="0">
              <a:buNone/>
            </a:pPr>
            <a:endParaRPr lang="en-US" sz="1000" dirty="0"/>
          </a:p>
          <a:p>
            <a:pPr lvl="0"/>
            <a:r>
              <a:rPr lang="en-US" sz="2600" dirty="0"/>
              <a:t>Change previously established 5 year RFE intervals to 3 year intervals, or request immediate examination as appropriate (M21-1 III.iv.3.B.2.i)</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81</a:t>
            </a:fld>
            <a:endParaRPr lang="en-US" dirty="0"/>
          </a:p>
        </p:txBody>
      </p:sp>
    </p:spTree>
    <p:extLst>
      <p:ext uri="{BB962C8B-B14F-4D97-AF65-F5344CB8AC3E}">
        <p14:creationId xmlns:p14="http://schemas.microsoft.com/office/powerpoint/2010/main" val="4115193525"/>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Medical Disability Examination</a:t>
            </a:r>
            <a:br>
              <a:rPr lang="en-US" dirty="0"/>
            </a:br>
            <a:r>
              <a:rPr lang="en-US" dirty="0"/>
              <a:t>Program Management Office Reminders</a:t>
            </a:r>
          </a:p>
        </p:txBody>
      </p:sp>
      <p:sp>
        <p:nvSpPr>
          <p:cNvPr id="4" name="Slide Number Placeholder 3"/>
          <p:cNvSpPr>
            <a:spLocks noGrp="1"/>
          </p:cNvSpPr>
          <p:nvPr>
            <p:ph type="sldNum" sz="quarter" idx="10"/>
          </p:nvPr>
        </p:nvSpPr>
        <p:spPr/>
        <p:txBody>
          <a:bodyPr/>
          <a:lstStyle/>
          <a:p>
            <a:fld id="{7C414AED-89CE-4A48-8B2B-1B3A5C68EA2A}" type="slidenum">
              <a:rPr lang="en-US" smtClean="0"/>
              <a:t>82</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Angela Childers-Conner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Veterans Claims Examiner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Medical Disability Examination Program Review Staff</a:t>
            </a:r>
          </a:p>
        </p:txBody>
      </p:sp>
    </p:spTree>
    <p:extLst>
      <p:ext uri="{BB962C8B-B14F-4D97-AF65-F5344CB8AC3E}">
        <p14:creationId xmlns:p14="http://schemas.microsoft.com/office/powerpoint/2010/main" val="3578216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9F4A-5B5B-4EE8-82E3-C45DD9EE1BFB}"/>
              </a:ext>
            </a:extLst>
          </p:cNvPr>
          <p:cNvSpPr>
            <a:spLocks noGrp="1"/>
          </p:cNvSpPr>
          <p:nvPr>
            <p:ph type="title"/>
          </p:nvPr>
        </p:nvSpPr>
        <p:spPr/>
        <p:txBody>
          <a:bodyPr/>
          <a:lstStyle/>
          <a:p>
            <a:r>
              <a:rPr lang="en-US" dirty="0"/>
              <a:t>Final Notification Letters for VAMC Records</a:t>
            </a:r>
          </a:p>
        </p:txBody>
      </p:sp>
      <p:sp>
        <p:nvSpPr>
          <p:cNvPr id="3" name="Content Placeholder 2">
            <a:extLst>
              <a:ext uri="{FF2B5EF4-FFF2-40B4-BE49-F238E27FC236}">
                <a16:creationId xmlns:a16="http://schemas.microsoft.com/office/drawing/2014/main" id="{F0C68963-F9C5-4738-93C5-2A6F7F45BE01}"/>
              </a:ext>
            </a:extLst>
          </p:cNvPr>
          <p:cNvSpPr>
            <a:spLocks noGrp="1"/>
          </p:cNvSpPr>
          <p:nvPr>
            <p:ph idx="1"/>
          </p:nvPr>
        </p:nvSpPr>
        <p:spPr/>
        <p:txBody>
          <a:bodyPr/>
          <a:lstStyle/>
          <a:p>
            <a:r>
              <a:rPr lang="en-US" dirty="0"/>
              <a:t>M21-1 Part III.Subpart iii.1.C.2</a:t>
            </a:r>
          </a:p>
        </p:txBody>
      </p:sp>
      <p:sp>
        <p:nvSpPr>
          <p:cNvPr id="4" name="Slide Number Placeholder 3">
            <a:extLst>
              <a:ext uri="{FF2B5EF4-FFF2-40B4-BE49-F238E27FC236}">
                <a16:creationId xmlns:a16="http://schemas.microsoft.com/office/drawing/2014/main" id="{9B60A37A-3273-48FD-9A93-7F2811713731}"/>
              </a:ext>
            </a:extLst>
          </p:cNvPr>
          <p:cNvSpPr>
            <a:spLocks noGrp="1"/>
          </p:cNvSpPr>
          <p:nvPr>
            <p:ph type="sldNum" sz="quarter" idx="10"/>
          </p:nvPr>
        </p:nvSpPr>
        <p:spPr/>
        <p:txBody>
          <a:bodyPr/>
          <a:lstStyle/>
          <a:p>
            <a:fld id="{7C414AED-89CE-4A48-8B2B-1B3A5C68EA2A}" type="slidenum">
              <a:rPr lang="en-US" smtClean="0"/>
              <a:t>83</a:t>
            </a:fld>
            <a:endParaRPr lang="en-US" dirty="0"/>
          </a:p>
        </p:txBody>
      </p:sp>
    </p:spTree>
    <p:extLst>
      <p:ext uri="{BB962C8B-B14F-4D97-AF65-F5344CB8AC3E}">
        <p14:creationId xmlns:p14="http://schemas.microsoft.com/office/powerpoint/2010/main" val="241905085"/>
      </p:ext>
    </p:extLst>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8670-2694-48C1-8C7D-3F023E92B822}"/>
              </a:ext>
            </a:extLst>
          </p:cNvPr>
          <p:cNvSpPr>
            <a:spLocks noGrp="1"/>
          </p:cNvSpPr>
          <p:nvPr>
            <p:ph type="title"/>
          </p:nvPr>
        </p:nvSpPr>
        <p:spPr/>
        <p:txBody>
          <a:bodyPr/>
          <a:lstStyle/>
          <a:p>
            <a:r>
              <a:rPr lang="en-US" dirty="0"/>
              <a:t>Concerns</a:t>
            </a:r>
          </a:p>
        </p:txBody>
      </p:sp>
      <p:sp>
        <p:nvSpPr>
          <p:cNvPr id="3" name="Content Placeholder 2">
            <a:extLst>
              <a:ext uri="{FF2B5EF4-FFF2-40B4-BE49-F238E27FC236}">
                <a16:creationId xmlns:a16="http://schemas.microsoft.com/office/drawing/2014/main" id="{2C3D4679-F31A-4059-8BA5-F73365378BFB}"/>
              </a:ext>
            </a:extLst>
          </p:cNvPr>
          <p:cNvSpPr>
            <a:spLocks noGrp="1"/>
          </p:cNvSpPr>
          <p:nvPr>
            <p:ph idx="1"/>
          </p:nvPr>
        </p:nvSpPr>
        <p:spPr>
          <a:xfrm>
            <a:off x="847164" y="1589518"/>
            <a:ext cx="11203937" cy="4691641"/>
          </a:xfrm>
        </p:spPr>
        <p:txBody>
          <a:bodyPr/>
          <a:lstStyle/>
          <a:p>
            <a:r>
              <a:rPr lang="en-US" dirty="0"/>
              <a:t>We have received several reports from Veterans and VHA expressing concern regarding letters sent to Veterans from ROs stating that VA treatment records cannot be located</a:t>
            </a:r>
          </a:p>
          <a:p>
            <a:pPr marL="0" indent="0">
              <a:buNone/>
            </a:pPr>
            <a:endParaRPr lang="en-US" sz="1000" dirty="0"/>
          </a:p>
          <a:p>
            <a:pPr lvl="1"/>
            <a:r>
              <a:rPr lang="en-US" dirty="0"/>
              <a:t>Instances in which VAMC treatment records after 2005 are not available in CAPRI will be rare, if ever, occurrences</a:t>
            </a:r>
          </a:p>
          <a:p>
            <a:pPr marL="457200" lvl="1" indent="0">
              <a:buNone/>
            </a:pPr>
            <a:endParaRPr lang="en-US" sz="800" dirty="0"/>
          </a:p>
          <a:p>
            <a:pPr lvl="1"/>
            <a:r>
              <a:rPr lang="en-US" dirty="0"/>
              <a:t>ROs are urged to ensure employees are following the manual guidance on Final Notification Letters, and when a Final Notification Letter needs to be sent, and that good customer service practices are followed, including clear letter language and telephone contact with the Veteran, when possible</a:t>
            </a:r>
          </a:p>
        </p:txBody>
      </p:sp>
      <p:sp>
        <p:nvSpPr>
          <p:cNvPr id="4" name="Slide Number Placeholder 3">
            <a:extLst>
              <a:ext uri="{FF2B5EF4-FFF2-40B4-BE49-F238E27FC236}">
                <a16:creationId xmlns:a16="http://schemas.microsoft.com/office/drawing/2014/main" id="{BDB90F80-EF4B-4ECB-AFBD-4D301841CE60}"/>
              </a:ext>
            </a:extLst>
          </p:cNvPr>
          <p:cNvSpPr>
            <a:spLocks noGrp="1"/>
          </p:cNvSpPr>
          <p:nvPr>
            <p:ph type="sldNum" sz="quarter" idx="10"/>
          </p:nvPr>
        </p:nvSpPr>
        <p:spPr/>
        <p:txBody>
          <a:bodyPr/>
          <a:lstStyle/>
          <a:p>
            <a:fld id="{7C414AED-89CE-4A48-8B2B-1B3A5C68EA2A}" type="slidenum">
              <a:rPr lang="en-US" smtClean="0"/>
              <a:t>84</a:t>
            </a:fld>
            <a:endParaRPr lang="en-US" dirty="0"/>
          </a:p>
        </p:txBody>
      </p:sp>
    </p:spTree>
    <p:extLst>
      <p:ext uri="{BB962C8B-B14F-4D97-AF65-F5344CB8AC3E}">
        <p14:creationId xmlns:p14="http://schemas.microsoft.com/office/powerpoint/2010/main" val="4046096105"/>
      </p:ext>
    </p:extLst>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5383-8EBD-4484-B764-766CC2B1A313}"/>
              </a:ext>
            </a:extLst>
          </p:cNvPr>
          <p:cNvSpPr>
            <a:spLocks noGrp="1"/>
          </p:cNvSpPr>
          <p:nvPr>
            <p:ph type="title"/>
          </p:nvPr>
        </p:nvSpPr>
        <p:spPr/>
        <p:txBody>
          <a:bodyPr/>
          <a:lstStyle/>
          <a:p>
            <a:r>
              <a:rPr lang="en-US" dirty="0"/>
              <a:t>Results of Review</a:t>
            </a:r>
          </a:p>
        </p:txBody>
      </p:sp>
      <p:sp>
        <p:nvSpPr>
          <p:cNvPr id="3" name="Content Placeholder 2">
            <a:extLst>
              <a:ext uri="{FF2B5EF4-FFF2-40B4-BE49-F238E27FC236}">
                <a16:creationId xmlns:a16="http://schemas.microsoft.com/office/drawing/2014/main" id="{70A25130-C0EE-4C2C-904C-C036E85D8EC7}"/>
              </a:ext>
            </a:extLst>
          </p:cNvPr>
          <p:cNvSpPr>
            <a:spLocks noGrp="1"/>
          </p:cNvSpPr>
          <p:nvPr>
            <p:ph idx="1"/>
          </p:nvPr>
        </p:nvSpPr>
        <p:spPr>
          <a:xfrm>
            <a:off x="847165" y="1589518"/>
            <a:ext cx="10945906" cy="4766832"/>
          </a:xfrm>
        </p:spPr>
        <p:txBody>
          <a:bodyPr/>
          <a:lstStyle/>
          <a:p>
            <a:r>
              <a:rPr lang="en-US" dirty="0"/>
              <a:t>A review of several files with reported treatment dates after 2005 showed the following:</a:t>
            </a:r>
          </a:p>
          <a:p>
            <a:pPr lvl="1"/>
            <a:r>
              <a:rPr lang="en-US" dirty="0"/>
              <a:t>VAMC records that covered the reported treatment date ranges were already uploaded to the eFolder’s prior to or at the time the Final Notification Letters were generated</a:t>
            </a:r>
          </a:p>
          <a:p>
            <a:pPr marL="457200" lvl="1" indent="0">
              <a:buNone/>
            </a:pPr>
            <a:endParaRPr lang="en-US" sz="500" dirty="0"/>
          </a:p>
          <a:p>
            <a:pPr lvl="1"/>
            <a:r>
              <a:rPr lang="en-US" dirty="0"/>
              <a:t>The letters being sent addressed such things as gaps in treatment dates that fall within a larger date range during which Veteran has reported treatment and mentioned entire date ranges of treatment not being available when in fact they were</a:t>
            </a:r>
          </a:p>
          <a:p>
            <a:pPr marL="457200" lvl="1" indent="0">
              <a:buNone/>
            </a:pPr>
            <a:endParaRPr lang="en-US" sz="300" dirty="0"/>
          </a:p>
          <a:p>
            <a:pPr lvl="2"/>
            <a:r>
              <a:rPr lang="en-US" dirty="0"/>
              <a:t> These letters are very misleading and upsetting to Veterans, and are causing additional work and frustration, as well as safety concerns, for the Release of Information (ROI) offices at the VAMCs</a:t>
            </a:r>
          </a:p>
        </p:txBody>
      </p:sp>
      <p:sp>
        <p:nvSpPr>
          <p:cNvPr id="4" name="Slide Number Placeholder 3">
            <a:extLst>
              <a:ext uri="{FF2B5EF4-FFF2-40B4-BE49-F238E27FC236}">
                <a16:creationId xmlns:a16="http://schemas.microsoft.com/office/drawing/2014/main" id="{075BC123-4AEB-4567-8E03-92ABAD5C6A07}"/>
              </a:ext>
            </a:extLst>
          </p:cNvPr>
          <p:cNvSpPr>
            <a:spLocks noGrp="1"/>
          </p:cNvSpPr>
          <p:nvPr>
            <p:ph type="sldNum" sz="quarter" idx="10"/>
          </p:nvPr>
        </p:nvSpPr>
        <p:spPr/>
        <p:txBody>
          <a:bodyPr/>
          <a:lstStyle/>
          <a:p>
            <a:fld id="{7C414AED-89CE-4A48-8B2B-1B3A5C68EA2A}" type="slidenum">
              <a:rPr lang="en-US" smtClean="0"/>
              <a:t>85</a:t>
            </a:fld>
            <a:endParaRPr lang="en-US" dirty="0"/>
          </a:p>
        </p:txBody>
      </p:sp>
    </p:spTree>
    <p:extLst>
      <p:ext uri="{BB962C8B-B14F-4D97-AF65-F5344CB8AC3E}">
        <p14:creationId xmlns:p14="http://schemas.microsoft.com/office/powerpoint/2010/main" val="2497824775"/>
      </p:ext>
    </p:extLst>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E3A0-FB48-40D1-8BD7-1B347E73442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835C6368-AF90-4518-81EE-32A70540CBC1}"/>
              </a:ext>
            </a:extLst>
          </p:cNvPr>
          <p:cNvSpPr>
            <a:spLocks noGrp="1"/>
          </p:cNvSpPr>
          <p:nvPr>
            <p:ph idx="1"/>
          </p:nvPr>
        </p:nvSpPr>
        <p:spPr>
          <a:xfrm>
            <a:off x="847164" y="1589518"/>
            <a:ext cx="11238443" cy="4766832"/>
          </a:xfrm>
        </p:spPr>
        <p:txBody>
          <a:bodyPr/>
          <a:lstStyle/>
          <a:p>
            <a:r>
              <a:rPr lang="en-US" sz="2600" dirty="0"/>
              <a:t>Claims processors are reminded that M21-1 III.iii.1.C contains information on requesting federal records, to include VA medical records</a:t>
            </a:r>
          </a:p>
          <a:p>
            <a:pPr marL="0" indent="0">
              <a:buNone/>
            </a:pPr>
            <a:endParaRPr lang="en-US" sz="2600" dirty="0"/>
          </a:p>
          <a:p>
            <a:r>
              <a:rPr lang="en-US" sz="2600" dirty="0"/>
              <a:t>When relevant treatment is reported at a VA facility, ROs must attempt to obtain the records, unless the RO concludes that it is reasonably certain the records do not exist</a:t>
            </a:r>
          </a:p>
          <a:p>
            <a:pPr marL="0" indent="0">
              <a:buNone/>
            </a:pPr>
            <a:endParaRPr lang="en-US" sz="2600" dirty="0"/>
          </a:p>
          <a:p>
            <a:r>
              <a:rPr lang="en-US" sz="2600" dirty="0"/>
              <a:t>As noted in M21-1 III.iii.1.C.2.i, a final notification letter would not need to be sent if gaps in treatment during a date range provided by the claimant are seen, nor if VBA has relevant reports of treatment approximately close to the starting date of treatment provided by the claimant</a:t>
            </a:r>
          </a:p>
        </p:txBody>
      </p:sp>
      <p:sp>
        <p:nvSpPr>
          <p:cNvPr id="4" name="Slide Number Placeholder 3">
            <a:extLst>
              <a:ext uri="{FF2B5EF4-FFF2-40B4-BE49-F238E27FC236}">
                <a16:creationId xmlns:a16="http://schemas.microsoft.com/office/drawing/2014/main" id="{E9AC0A77-4348-4231-927F-534B07BE07E4}"/>
              </a:ext>
            </a:extLst>
          </p:cNvPr>
          <p:cNvSpPr>
            <a:spLocks noGrp="1"/>
          </p:cNvSpPr>
          <p:nvPr>
            <p:ph type="sldNum" sz="quarter" idx="10"/>
          </p:nvPr>
        </p:nvSpPr>
        <p:spPr/>
        <p:txBody>
          <a:bodyPr/>
          <a:lstStyle/>
          <a:p>
            <a:fld id="{7C414AED-89CE-4A48-8B2B-1B3A5C68EA2A}" type="slidenum">
              <a:rPr lang="en-US" smtClean="0"/>
              <a:t>86</a:t>
            </a:fld>
            <a:endParaRPr lang="en-US" dirty="0"/>
          </a:p>
        </p:txBody>
      </p:sp>
    </p:spTree>
    <p:extLst>
      <p:ext uri="{BB962C8B-B14F-4D97-AF65-F5344CB8AC3E}">
        <p14:creationId xmlns:p14="http://schemas.microsoft.com/office/powerpoint/2010/main" val="1437050338"/>
      </p:ext>
    </p:extLst>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1B43-C223-4AA9-9334-8B4B43B20DC8}"/>
              </a:ext>
            </a:extLst>
          </p:cNvPr>
          <p:cNvSpPr>
            <a:spLocks noGrp="1"/>
          </p:cNvSpPr>
          <p:nvPr>
            <p:ph type="title"/>
          </p:nvPr>
        </p:nvSpPr>
        <p:spPr/>
        <p:txBody>
          <a:bodyPr/>
          <a:lstStyle/>
          <a:p>
            <a:r>
              <a:rPr lang="en-US" dirty="0"/>
              <a:t>Example # 1</a:t>
            </a:r>
          </a:p>
        </p:txBody>
      </p:sp>
      <p:sp>
        <p:nvSpPr>
          <p:cNvPr id="3" name="Content Placeholder 2">
            <a:extLst>
              <a:ext uri="{FF2B5EF4-FFF2-40B4-BE49-F238E27FC236}">
                <a16:creationId xmlns:a16="http://schemas.microsoft.com/office/drawing/2014/main" id="{58C3C0C8-71D7-481C-8575-FE73F043FCF1}"/>
              </a:ext>
            </a:extLst>
          </p:cNvPr>
          <p:cNvSpPr>
            <a:spLocks noGrp="1"/>
          </p:cNvSpPr>
          <p:nvPr>
            <p:ph idx="1"/>
          </p:nvPr>
        </p:nvSpPr>
        <p:spPr>
          <a:xfrm>
            <a:off x="847165" y="1589518"/>
            <a:ext cx="11272948" cy="4691641"/>
          </a:xfrm>
        </p:spPr>
        <p:txBody>
          <a:bodyPr/>
          <a:lstStyle/>
          <a:p>
            <a:r>
              <a:rPr lang="en-US" dirty="0"/>
              <a:t>The Veteran submitted a claim electronically and reported treatment at a VAMC beginning on 01/01/2017.  A review of CAPRI shows the Veteran registered for treatment on 01/12/2017 and was first seen at the VAMC for treatment on 01/18/2017.  As the first treatment record is approximately close to the starting date of treatment provided by the claimant, it can reasonably be concluded that we have all records that were identified by the Veteran.</a:t>
            </a:r>
          </a:p>
          <a:p>
            <a:pPr marL="0" indent="0">
              <a:buNone/>
            </a:pPr>
            <a:endParaRPr lang="en-US" sz="1000" dirty="0"/>
          </a:p>
          <a:p>
            <a:pPr lvl="1"/>
            <a:r>
              <a:rPr lang="en-US" i="1" dirty="0"/>
              <a:t>A Final Notice letter is not needed in this case for the records from   January 1 to January 11, 2017.</a:t>
            </a:r>
          </a:p>
        </p:txBody>
      </p:sp>
      <p:sp>
        <p:nvSpPr>
          <p:cNvPr id="4" name="Slide Number Placeholder 3">
            <a:extLst>
              <a:ext uri="{FF2B5EF4-FFF2-40B4-BE49-F238E27FC236}">
                <a16:creationId xmlns:a16="http://schemas.microsoft.com/office/drawing/2014/main" id="{08C64F2A-FCAD-419C-86C2-DA591507FA0B}"/>
              </a:ext>
            </a:extLst>
          </p:cNvPr>
          <p:cNvSpPr>
            <a:spLocks noGrp="1"/>
          </p:cNvSpPr>
          <p:nvPr>
            <p:ph type="sldNum" sz="quarter" idx="10"/>
          </p:nvPr>
        </p:nvSpPr>
        <p:spPr/>
        <p:txBody>
          <a:bodyPr/>
          <a:lstStyle/>
          <a:p>
            <a:fld id="{7C414AED-89CE-4A48-8B2B-1B3A5C68EA2A}" type="slidenum">
              <a:rPr lang="en-US" smtClean="0"/>
              <a:t>87</a:t>
            </a:fld>
            <a:endParaRPr lang="en-US" dirty="0"/>
          </a:p>
        </p:txBody>
      </p:sp>
    </p:spTree>
    <p:extLst>
      <p:ext uri="{BB962C8B-B14F-4D97-AF65-F5344CB8AC3E}">
        <p14:creationId xmlns:p14="http://schemas.microsoft.com/office/powerpoint/2010/main" val="4293578609"/>
      </p:ext>
    </p:extLst>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3C90-B38D-4350-8234-AC40A4FD5EAD}"/>
              </a:ext>
            </a:extLst>
          </p:cNvPr>
          <p:cNvSpPr>
            <a:spLocks noGrp="1"/>
          </p:cNvSpPr>
          <p:nvPr>
            <p:ph type="title"/>
          </p:nvPr>
        </p:nvSpPr>
        <p:spPr/>
        <p:txBody>
          <a:bodyPr/>
          <a:lstStyle/>
          <a:p>
            <a:r>
              <a:rPr lang="en-US" dirty="0"/>
              <a:t>Example # 2</a:t>
            </a:r>
          </a:p>
        </p:txBody>
      </p:sp>
      <p:sp>
        <p:nvSpPr>
          <p:cNvPr id="3" name="Content Placeholder 2">
            <a:extLst>
              <a:ext uri="{FF2B5EF4-FFF2-40B4-BE49-F238E27FC236}">
                <a16:creationId xmlns:a16="http://schemas.microsoft.com/office/drawing/2014/main" id="{9D177F6C-8654-4431-865F-8002B0478D7B}"/>
              </a:ext>
            </a:extLst>
          </p:cNvPr>
          <p:cNvSpPr>
            <a:spLocks noGrp="1"/>
          </p:cNvSpPr>
          <p:nvPr>
            <p:ph idx="1"/>
          </p:nvPr>
        </p:nvSpPr>
        <p:spPr>
          <a:xfrm>
            <a:off x="847165" y="1589518"/>
            <a:ext cx="11057288" cy="4691641"/>
          </a:xfrm>
        </p:spPr>
        <p:txBody>
          <a:bodyPr/>
          <a:lstStyle/>
          <a:p>
            <a:r>
              <a:rPr lang="en-US" dirty="0"/>
              <a:t>The Veteran reported treatment at a VAMC from 01/01/2012 to 12/31/2018.  A review of CAPRI shows that the Veteran received treatment from 12/2011 through to the present date, with some gaps in treatment that span from several weeks to several months.</a:t>
            </a:r>
          </a:p>
          <a:p>
            <a:pPr marL="0" indent="0">
              <a:buNone/>
            </a:pPr>
            <a:endParaRPr lang="en-US" sz="1000" dirty="0"/>
          </a:p>
          <a:p>
            <a:pPr lvl="1"/>
            <a:r>
              <a:rPr lang="en-US" i="1" dirty="0"/>
              <a:t>A Final Notice letter is not needed in this case as this situation would not necessitate the documentation of unavailability or non-existence of treatment records.</a:t>
            </a:r>
          </a:p>
        </p:txBody>
      </p:sp>
      <p:sp>
        <p:nvSpPr>
          <p:cNvPr id="4" name="Slide Number Placeholder 3">
            <a:extLst>
              <a:ext uri="{FF2B5EF4-FFF2-40B4-BE49-F238E27FC236}">
                <a16:creationId xmlns:a16="http://schemas.microsoft.com/office/drawing/2014/main" id="{E764E7C0-4737-4D5E-A2D6-38182C99CA02}"/>
              </a:ext>
            </a:extLst>
          </p:cNvPr>
          <p:cNvSpPr>
            <a:spLocks noGrp="1"/>
          </p:cNvSpPr>
          <p:nvPr>
            <p:ph type="sldNum" sz="quarter" idx="10"/>
          </p:nvPr>
        </p:nvSpPr>
        <p:spPr/>
        <p:txBody>
          <a:bodyPr/>
          <a:lstStyle/>
          <a:p>
            <a:fld id="{7C414AED-89CE-4A48-8B2B-1B3A5C68EA2A}" type="slidenum">
              <a:rPr lang="en-US" smtClean="0"/>
              <a:t>88</a:t>
            </a:fld>
            <a:endParaRPr lang="en-US" dirty="0"/>
          </a:p>
        </p:txBody>
      </p:sp>
    </p:spTree>
    <p:extLst>
      <p:ext uri="{BB962C8B-B14F-4D97-AF65-F5344CB8AC3E}">
        <p14:creationId xmlns:p14="http://schemas.microsoft.com/office/powerpoint/2010/main" val="4133025503"/>
      </p:ext>
    </p:extLst>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85F2-2A9C-464D-837E-59F29E0143AB}"/>
              </a:ext>
            </a:extLst>
          </p:cNvPr>
          <p:cNvSpPr>
            <a:spLocks noGrp="1"/>
          </p:cNvSpPr>
          <p:nvPr>
            <p:ph type="title"/>
          </p:nvPr>
        </p:nvSpPr>
        <p:spPr/>
        <p:txBody>
          <a:bodyPr/>
          <a:lstStyle/>
          <a:p>
            <a:r>
              <a:rPr lang="en-US" dirty="0"/>
              <a:t>Example # 3</a:t>
            </a:r>
          </a:p>
        </p:txBody>
      </p:sp>
      <p:sp>
        <p:nvSpPr>
          <p:cNvPr id="3" name="Content Placeholder 2">
            <a:extLst>
              <a:ext uri="{FF2B5EF4-FFF2-40B4-BE49-F238E27FC236}">
                <a16:creationId xmlns:a16="http://schemas.microsoft.com/office/drawing/2014/main" id="{23A7A7C8-15B8-446B-9382-C321F4B6041E}"/>
              </a:ext>
            </a:extLst>
          </p:cNvPr>
          <p:cNvSpPr>
            <a:spLocks noGrp="1"/>
          </p:cNvSpPr>
          <p:nvPr>
            <p:ph idx="1"/>
          </p:nvPr>
        </p:nvSpPr>
        <p:spPr/>
        <p:txBody>
          <a:bodyPr/>
          <a:lstStyle/>
          <a:p>
            <a:r>
              <a:rPr lang="en-US" dirty="0"/>
              <a:t>A claim is received 11/29/2018.  The Veteran reported treatment from 01/01/2017 to 11/19/2018.  The VSR uploads CAPRI records from 2009 to 2018.  No records are shown in CAPRI from 01/01/2017 to 01/21/2017 and 11/18/2018 to 12/04/2018.</a:t>
            </a:r>
          </a:p>
          <a:p>
            <a:pPr marL="0" indent="0">
              <a:buNone/>
            </a:pPr>
            <a:endParaRPr lang="en-US" sz="1000" dirty="0"/>
          </a:p>
          <a:p>
            <a:pPr lvl="1"/>
            <a:r>
              <a:rPr lang="en-US" i="1" dirty="0"/>
              <a:t>A Final Notification Letter for records from 01/01/2017 to 01/21/2017 and 11/18/2018 to 12/04/2018 is not needed, as the records show there is a gap in treatment dates; the records are not missing.</a:t>
            </a:r>
          </a:p>
        </p:txBody>
      </p:sp>
      <p:sp>
        <p:nvSpPr>
          <p:cNvPr id="4" name="Slide Number Placeholder 3">
            <a:extLst>
              <a:ext uri="{FF2B5EF4-FFF2-40B4-BE49-F238E27FC236}">
                <a16:creationId xmlns:a16="http://schemas.microsoft.com/office/drawing/2014/main" id="{DBBF93F4-2E7A-47D7-90C2-90C8677CC865}"/>
              </a:ext>
            </a:extLst>
          </p:cNvPr>
          <p:cNvSpPr>
            <a:spLocks noGrp="1"/>
          </p:cNvSpPr>
          <p:nvPr>
            <p:ph type="sldNum" sz="quarter" idx="10"/>
          </p:nvPr>
        </p:nvSpPr>
        <p:spPr/>
        <p:txBody>
          <a:bodyPr/>
          <a:lstStyle/>
          <a:p>
            <a:fld id="{7C414AED-89CE-4A48-8B2B-1B3A5C68EA2A}" type="slidenum">
              <a:rPr lang="en-US" smtClean="0"/>
              <a:t>89</a:t>
            </a:fld>
            <a:endParaRPr lang="en-US" dirty="0"/>
          </a:p>
        </p:txBody>
      </p:sp>
    </p:spTree>
    <p:extLst>
      <p:ext uri="{BB962C8B-B14F-4D97-AF65-F5344CB8AC3E}">
        <p14:creationId xmlns:p14="http://schemas.microsoft.com/office/powerpoint/2010/main" val="155063836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F23-B991-476F-89DD-A438157A1725}"/>
              </a:ext>
            </a:extLst>
          </p:cNvPr>
          <p:cNvSpPr>
            <a:spLocks noGrp="1"/>
          </p:cNvSpPr>
          <p:nvPr>
            <p:ph type="title"/>
          </p:nvPr>
        </p:nvSpPr>
        <p:spPr/>
        <p:txBody>
          <a:bodyPr/>
          <a:lstStyle/>
          <a:p>
            <a:r>
              <a:rPr lang="en-US" dirty="0"/>
              <a:t>Quiz Question #2 – Use Mouse to Select Answer</a:t>
            </a:r>
          </a:p>
        </p:txBody>
      </p:sp>
      <p:sp>
        <p:nvSpPr>
          <p:cNvPr id="3" name="Content Placeholder 2">
            <a:extLst>
              <a:ext uri="{FF2B5EF4-FFF2-40B4-BE49-F238E27FC236}">
                <a16:creationId xmlns:a16="http://schemas.microsoft.com/office/drawing/2014/main" id="{0D698ABF-AA6B-41D9-8B74-037E35E51D5B}"/>
              </a:ext>
            </a:extLst>
          </p:cNvPr>
          <p:cNvSpPr>
            <a:spLocks noGrp="1"/>
          </p:cNvSpPr>
          <p:nvPr>
            <p:ph idx="1"/>
          </p:nvPr>
        </p:nvSpPr>
        <p:spPr>
          <a:xfrm>
            <a:off x="847165" y="1589518"/>
            <a:ext cx="10945906" cy="4766832"/>
          </a:xfrm>
        </p:spPr>
        <p:txBody>
          <a:bodyPr/>
          <a:lstStyle/>
          <a:p>
            <a:r>
              <a:rPr lang="en-US" dirty="0"/>
              <a:t>As a decision maker, there is evidence of record showing you can grant SC @ 10% for RIGHT KNEE OSTEOARTHRITIS; however, the examiner has provided an insufficient </a:t>
            </a:r>
            <a:r>
              <a:rPr lang="en-US" i="1" dirty="0"/>
              <a:t>Sharp</a:t>
            </a:r>
            <a:r>
              <a:rPr lang="en-US" dirty="0"/>
              <a:t>-compliant </a:t>
            </a:r>
            <a:r>
              <a:rPr lang="en-US" i="1" dirty="0"/>
              <a:t>Mitchell</a:t>
            </a:r>
            <a:r>
              <a:rPr lang="en-US" dirty="0"/>
              <a:t> rationale, and the basis for the opinion is not otherwise apparent in your review of the evidence.</a:t>
            </a:r>
          </a:p>
          <a:p>
            <a:pPr marL="0" indent="0">
              <a:buNone/>
            </a:pPr>
            <a:endParaRPr lang="en-US" sz="1000" dirty="0"/>
          </a:p>
          <a:p>
            <a:pPr lvl="1"/>
            <a:r>
              <a:rPr lang="en-US" b="1" dirty="0"/>
              <a:t>QUESTION:</a:t>
            </a:r>
            <a:r>
              <a:rPr lang="en-US" dirty="0"/>
              <a:t>  Can you grant the right knee disability @ 10% and defer the same issue for clarification of the insufficient </a:t>
            </a:r>
            <a:r>
              <a:rPr lang="en-US" i="1" dirty="0"/>
              <a:t>Mitchell </a:t>
            </a:r>
            <a:r>
              <a:rPr lang="en-US" dirty="0"/>
              <a:t>rationale?</a:t>
            </a:r>
          </a:p>
          <a:p>
            <a:pPr marL="457200" lvl="1" indent="0">
              <a:buNone/>
            </a:pPr>
            <a:endParaRPr lang="en-US" sz="1000" dirty="0"/>
          </a:p>
          <a:p>
            <a:pPr lvl="2">
              <a:buFont typeface="Wingdings" panose="05000000000000000000" pitchFamily="2" charset="2"/>
              <a:buChar char="q"/>
            </a:pPr>
            <a:r>
              <a:rPr lang="en-US" sz="2400" dirty="0"/>
              <a:t>Yes</a:t>
            </a:r>
          </a:p>
          <a:p>
            <a:pPr marL="914400" lvl="2" indent="0">
              <a:buNone/>
            </a:pPr>
            <a:endParaRPr lang="en-US" sz="800" dirty="0"/>
          </a:p>
          <a:p>
            <a:pPr lvl="2">
              <a:buFont typeface="Wingdings" panose="05000000000000000000" pitchFamily="2" charset="2"/>
              <a:buChar char="q"/>
            </a:pPr>
            <a:r>
              <a:rPr lang="en-US" sz="2400" dirty="0"/>
              <a:t>No</a:t>
            </a:r>
          </a:p>
          <a:p>
            <a:pPr lvl="1"/>
            <a:endParaRPr lang="en-US" dirty="0"/>
          </a:p>
        </p:txBody>
      </p:sp>
      <p:sp>
        <p:nvSpPr>
          <p:cNvPr id="4" name="Slide Number Placeholder 3">
            <a:extLst>
              <a:ext uri="{FF2B5EF4-FFF2-40B4-BE49-F238E27FC236}">
                <a16:creationId xmlns:a16="http://schemas.microsoft.com/office/drawing/2014/main" id="{2140509F-F270-4791-91DD-064F0DEEF3CB}"/>
              </a:ext>
            </a:extLst>
          </p:cNvPr>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3188301887"/>
      </p:ext>
    </p:extLst>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3A33-281E-404D-B572-4EADD8636587}"/>
              </a:ext>
            </a:extLst>
          </p:cNvPr>
          <p:cNvSpPr>
            <a:spLocks noGrp="1"/>
          </p:cNvSpPr>
          <p:nvPr>
            <p:ph type="title"/>
          </p:nvPr>
        </p:nvSpPr>
        <p:spPr/>
        <p:txBody>
          <a:bodyPr/>
          <a:lstStyle/>
          <a:p>
            <a:r>
              <a:rPr lang="en-US" dirty="0"/>
              <a:t>Example # 4</a:t>
            </a:r>
          </a:p>
        </p:txBody>
      </p:sp>
      <p:sp>
        <p:nvSpPr>
          <p:cNvPr id="3" name="Content Placeholder 2">
            <a:extLst>
              <a:ext uri="{FF2B5EF4-FFF2-40B4-BE49-F238E27FC236}">
                <a16:creationId xmlns:a16="http://schemas.microsoft.com/office/drawing/2014/main" id="{0C2586F4-7C2E-4ADB-AC54-167ADBBB637A}"/>
              </a:ext>
            </a:extLst>
          </p:cNvPr>
          <p:cNvSpPr>
            <a:spLocks noGrp="1"/>
          </p:cNvSpPr>
          <p:nvPr>
            <p:ph idx="1"/>
          </p:nvPr>
        </p:nvSpPr>
        <p:spPr/>
        <p:txBody>
          <a:bodyPr/>
          <a:lstStyle/>
          <a:p>
            <a:r>
              <a:rPr lang="en-US" dirty="0"/>
              <a:t>A claim is received 02/10/2018.  The Veteran reported treatment from 01/2016 to 11/2018.  CAPRI shows the Veteran enrolled in the VA Healthcare System on 02/02/2016.  The earliest treatment in CAPRI is dated 05/05/2016.</a:t>
            </a:r>
          </a:p>
          <a:p>
            <a:pPr marL="0" indent="0">
              <a:buNone/>
            </a:pPr>
            <a:endParaRPr lang="en-US" sz="1000" dirty="0"/>
          </a:p>
          <a:p>
            <a:pPr lvl="1"/>
            <a:r>
              <a:rPr lang="en-US" i="1" dirty="0"/>
              <a:t>A Final Notification Letter is not required for records from 01/01/2016 to 05/04/2016.  It can be assumed that there are no records from 01/01/2016 to 02/02/2016, as this is prior to enrollment in the VA Healthcare System.  It can also be reasonably concluded that there are no records between the Veteran’s enrollment date of 02/02/2016, and the date the treatment reports begin on 05/05/2016, as treatment records do not exist in CAPRI. </a:t>
            </a:r>
          </a:p>
        </p:txBody>
      </p:sp>
      <p:sp>
        <p:nvSpPr>
          <p:cNvPr id="4" name="Slide Number Placeholder 3">
            <a:extLst>
              <a:ext uri="{FF2B5EF4-FFF2-40B4-BE49-F238E27FC236}">
                <a16:creationId xmlns:a16="http://schemas.microsoft.com/office/drawing/2014/main" id="{EDFF8C60-57FC-4FA3-95CC-96BEF1C16352}"/>
              </a:ext>
            </a:extLst>
          </p:cNvPr>
          <p:cNvSpPr>
            <a:spLocks noGrp="1"/>
          </p:cNvSpPr>
          <p:nvPr>
            <p:ph type="sldNum" sz="quarter" idx="10"/>
          </p:nvPr>
        </p:nvSpPr>
        <p:spPr/>
        <p:txBody>
          <a:bodyPr/>
          <a:lstStyle/>
          <a:p>
            <a:fld id="{7C414AED-89CE-4A48-8B2B-1B3A5C68EA2A}" type="slidenum">
              <a:rPr lang="en-US" smtClean="0"/>
              <a:t>90</a:t>
            </a:fld>
            <a:endParaRPr lang="en-US" dirty="0"/>
          </a:p>
        </p:txBody>
      </p:sp>
    </p:spTree>
    <p:extLst>
      <p:ext uri="{BB962C8B-B14F-4D97-AF65-F5344CB8AC3E}">
        <p14:creationId xmlns:p14="http://schemas.microsoft.com/office/powerpoint/2010/main" val="3074743460"/>
      </p:ext>
    </p:extLst>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1757-08D6-4385-91DB-A052E0BEA97E}"/>
              </a:ext>
            </a:extLst>
          </p:cNvPr>
          <p:cNvSpPr>
            <a:spLocks noGrp="1"/>
          </p:cNvSpPr>
          <p:nvPr>
            <p:ph type="title"/>
          </p:nvPr>
        </p:nvSpPr>
        <p:spPr/>
        <p:txBody>
          <a:bodyPr/>
          <a:lstStyle/>
          <a:p>
            <a:r>
              <a:rPr lang="en-US" dirty="0"/>
              <a:t>ERB-S</a:t>
            </a:r>
          </a:p>
        </p:txBody>
      </p:sp>
      <p:sp>
        <p:nvSpPr>
          <p:cNvPr id="3" name="Content Placeholder 2">
            <a:extLst>
              <a:ext uri="{FF2B5EF4-FFF2-40B4-BE49-F238E27FC236}">
                <a16:creationId xmlns:a16="http://schemas.microsoft.com/office/drawing/2014/main" id="{A262A886-2613-4034-B373-6838BE7E39CF}"/>
              </a:ext>
            </a:extLst>
          </p:cNvPr>
          <p:cNvSpPr>
            <a:spLocks noGrp="1"/>
          </p:cNvSpPr>
          <p:nvPr>
            <p:ph idx="1"/>
          </p:nvPr>
        </p:nvSpPr>
        <p:spPr/>
        <p:txBody>
          <a:bodyPr/>
          <a:lstStyle/>
          <a:p>
            <a:r>
              <a:rPr lang="en-US" dirty="0"/>
              <a:t>M21-1 Part III.Subpart iv.3.A.10</a:t>
            </a:r>
          </a:p>
        </p:txBody>
      </p:sp>
      <p:sp>
        <p:nvSpPr>
          <p:cNvPr id="4" name="Slide Number Placeholder 3">
            <a:extLst>
              <a:ext uri="{FF2B5EF4-FFF2-40B4-BE49-F238E27FC236}">
                <a16:creationId xmlns:a16="http://schemas.microsoft.com/office/drawing/2014/main" id="{2F9C6980-2D20-4955-B73A-A5BDFCBB56CB}"/>
              </a:ext>
            </a:extLst>
          </p:cNvPr>
          <p:cNvSpPr>
            <a:spLocks noGrp="1"/>
          </p:cNvSpPr>
          <p:nvPr>
            <p:ph type="sldNum" sz="quarter" idx="10"/>
          </p:nvPr>
        </p:nvSpPr>
        <p:spPr/>
        <p:txBody>
          <a:bodyPr/>
          <a:lstStyle/>
          <a:p>
            <a:fld id="{7C414AED-89CE-4A48-8B2B-1B3A5C68EA2A}" type="slidenum">
              <a:rPr lang="en-US" smtClean="0"/>
              <a:t>91</a:t>
            </a:fld>
            <a:endParaRPr lang="en-US" dirty="0"/>
          </a:p>
        </p:txBody>
      </p:sp>
    </p:spTree>
    <p:extLst>
      <p:ext uri="{BB962C8B-B14F-4D97-AF65-F5344CB8AC3E}">
        <p14:creationId xmlns:p14="http://schemas.microsoft.com/office/powerpoint/2010/main" val="764292073"/>
      </p:ext>
    </p:extLst>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449E-1C69-49C1-A9C3-6C1E5D72B748}"/>
              </a:ext>
            </a:extLst>
          </p:cNvPr>
          <p:cNvSpPr>
            <a:spLocks noGrp="1"/>
          </p:cNvSpPr>
          <p:nvPr>
            <p:ph type="title"/>
          </p:nvPr>
        </p:nvSpPr>
        <p:spPr/>
        <p:txBody>
          <a:bodyPr/>
          <a:lstStyle/>
          <a:p>
            <a:r>
              <a:rPr lang="en-US" dirty="0"/>
              <a:t>ERB-S to EMS Language Integration</a:t>
            </a:r>
          </a:p>
        </p:txBody>
      </p:sp>
      <p:sp>
        <p:nvSpPr>
          <p:cNvPr id="3" name="Content Placeholder 2">
            <a:extLst>
              <a:ext uri="{FF2B5EF4-FFF2-40B4-BE49-F238E27FC236}">
                <a16:creationId xmlns:a16="http://schemas.microsoft.com/office/drawing/2014/main" id="{EB37A3E2-F79D-4080-8E20-C64E2D4B9ED9}"/>
              </a:ext>
            </a:extLst>
          </p:cNvPr>
          <p:cNvSpPr>
            <a:spLocks noGrp="1"/>
          </p:cNvSpPr>
          <p:nvPr>
            <p:ph idx="1"/>
          </p:nvPr>
        </p:nvSpPr>
        <p:spPr/>
        <p:txBody>
          <a:bodyPr/>
          <a:lstStyle/>
          <a:p>
            <a:r>
              <a:rPr lang="en-US" dirty="0"/>
              <a:t>Exam Request Builder - Supplemental (ERB-S) is a tool for claims processors to use while the Exam Management System is being updated with current language based on changes in the claims adjudication process</a:t>
            </a:r>
          </a:p>
          <a:p>
            <a:endParaRPr lang="en-US" dirty="0"/>
          </a:p>
          <a:p>
            <a:r>
              <a:rPr lang="en-US" dirty="0"/>
              <a:t>M21-1 III.iv.3.A.10 provides guidance for claims processors regarding ordering contract exams in VBMS, and how and when to use ERB-S</a:t>
            </a:r>
          </a:p>
        </p:txBody>
      </p:sp>
      <p:sp>
        <p:nvSpPr>
          <p:cNvPr id="4" name="Slide Number Placeholder 3">
            <a:extLst>
              <a:ext uri="{FF2B5EF4-FFF2-40B4-BE49-F238E27FC236}">
                <a16:creationId xmlns:a16="http://schemas.microsoft.com/office/drawing/2014/main" id="{668E7BBF-A957-4D9E-9990-60E8E9422400}"/>
              </a:ext>
            </a:extLst>
          </p:cNvPr>
          <p:cNvSpPr>
            <a:spLocks noGrp="1"/>
          </p:cNvSpPr>
          <p:nvPr>
            <p:ph type="sldNum" sz="quarter" idx="10"/>
          </p:nvPr>
        </p:nvSpPr>
        <p:spPr/>
        <p:txBody>
          <a:bodyPr/>
          <a:lstStyle/>
          <a:p>
            <a:fld id="{7C414AED-89CE-4A48-8B2B-1B3A5C68EA2A}" type="slidenum">
              <a:rPr lang="en-US" smtClean="0"/>
              <a:t>92</a:t>
            </a:fld>
            <a:endParaRPr lang="en-US" dirty="0"/>
          </a:p>
        </p:txBody>
      </p:sp>
    </p:spTree>
    <p:extLst>
      <p:ext uri="{BB962C8B-B14F-4D97-AF65-F5344CB8AC3E}">
        <p14:creationId xmlns:p14="http://schemas.microsoft.com/office/powerpoint/2010/main" val="3539060915"/>
      </p:ext>
    </p:extLst>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F93E-186B-497A-BC7D-7379C39043ED}"/>
              </a:ext>
            </a:extLst>
          </p:cNvPr>
          <p:cNvSpPr>
            <a:spLocks noGrp="1"/>
          </p:cNvSpPr>
          <p:nvPr>
            <p:ph type="title"/>
          </p:nvPr>
        </p:nvSpPr>
        <p:spPr/>
        <p:txBody>
          <a:bodyPr/>
          <a:lstStyle/>
          <a:p>
            <a:r>
              <a:rPr lang="en-US" dirty="0"/>
              <a:t>Usage Matrix</a:t>
            </a:r>
          </a:p>
        </p:txBody>
      </p:sp>
      <p:sp>
        <p:nvSpPr>
          <p:cNvPr id="3" name="Content Placeholder 2">
            <a:extLst>
              <a:ext uri="{FF2B5EF4-FFF2-40B4-BE49-F238E27FC236}">
                <a16:creationId xmlns:a16="http://schemas.microsoft.com/office/drawing/2014/main" id="{62E6D5F8-283C-4E92-9B30-6F3F3C03FC9E}"/>
              </a:ext>
            </a:extLst>
          </p:cNvPr>
          <p:cNvSpPr>
            <a:spLocks noGrp="1"/>
          </p:cNvSpPr>
          <p:nvPr>
            <p:ph idx="1"/>
          </p:nvPr>
        </p:nvSpPr>
        <p:spPr/>
        <p:txBody>
          <a:bodyPr/>
          <a:lstStyle/>
          <a:p>
            <a:r>
              <a:rPr lang="en-US" dirty="0"/>
              <a:t>Recent manual guidance only addressed FSAD and MST medical opinions; current guidance now utilizes a </a:t>
            </a:r>
            <a:r>
              <a:rPr lang="en-US" i="1" dirty="0"/>
              <a:t>Usage Matrix</a:t>
            </a:r>
            <a:r>
              <a:rPr lang="en-US" dirty="0"/>
              <a:t> to address the following issues:</a:t>
            </a:r>
          </a:p>
          <a:p>
            <a:pPr marL="0" indent="0">
              <a:buNone/>
            </a:pPr>
            <a:endParaRPr lang="en-US" sz="1000" dirty="0"/>
          </a:p>
          <a:p>
            <a:pPr lvl="1"/>
            <a:r>
              <a:rPr lang="en-US" dirty="0"/>
              <a:t>Veterans in receipt of the Purple Heart medal</a:t>
            </a:r>
          </a:p>
          <a:p>
            <a:pPr marL="457200" lvl="1" indent="0">
              <a:buNone/>
            </a:pPr>
            <a:endParaRPr lang="en-US" sz="800" dirty="0"/>
          </a:p>
          <a:p>
            <a:pPr lvl="1"/>
            <a:r>
              <a:rPr lang="en-US" dirty="0"/>
              <a:t>Musculoskeletal claims involving joints (</a:t>
            </a:r>
            <a:r>
              <a:rPr lang="en-US" i="1" dirty="0"/>
              <a:t>Sharp v Shulkin</a:t>
            </a:r>
            <a:r>
              <a:rPr lang="en-US" dirty="0"/>
              <a:t>)</a:t>
            </a:r>
          </a:p>
          <a:p>
            <a:pPr marL="457200" lvl="1" indent="0">
              <a:buNone/>
            </a:pPr>
            <a:endParaRPr lang="en-US" sz="800" dirty="0"/>
          </a:p>
          <a:p>
            <a:pPr lvl="1"/>
            <a:r>
              <a:rPr lang="en-US" dirty="0"/>
              <a:t>Peripheral nerves</a:t>
            </a:r>
          </a:p>
          <a:p>
            <a:pPr marL="457200" lvl="1" indent="0">
              <a:buNone/>
            </a:pPr>
            <a:endParaRPr lang="en-US" sz="800" dirty="0"/>
          </a:p>
          <a:p>
            <a:pPr lvl="1"/>
            <a:r>
              <a:rPr lang="en-US" dirty="0"/>
              <a:t>Medical opinion based on non-MST personal trauma</a:t>
            </a:r>
          </a:p>
          <a:p>
            <a:pPr marL="457200" lvl="1" indent="0">
              <a:buNone/>
            </a:pPr>
            <a:endParaRPr lang="en-US" sz="800" dirty="0"/>
          </a:p>
          <a:p>
            <a:pPr lvl="1"/>
            <a:r>
              <a:rPr lang="en-US" dirty="0"/>
              <a:t>Female veterans claiming DM, MS, PD, ALS, or any CNS/Neuromuscular Disease</a:t>
            </a:r>
          </a:p>
        </p:txBody>
      </p:sp>
      <p:sp>
        <p:nvSpPr>
          <p:cNvPr id="4" name="Slide Number Placeholder 3">
            <a:extLst>
              <a:ext uri="{FF2B5EF4-FFF2-40B4-BE49-F238E27FC236}">
                <a16:creationId xmlns:a16="http://schemas.microsoft.com/office/drawing/2014/main" id="{37A8DF1A-E409-4D3D-A2BF-EA64207D184B}"/>
              </a:ext>
            </a:extLst>
          </p:cNvPr>
          <p:cNvSpPr>
            <a:spLocks noGrp="1"/>
          </p:cNvSpPr>
          <p:nvPr>
            <p:ph type="sldNum" sz="quarter" idx="10"/>
          </p:nvPr>
        </p:nvSpPr>
        <p:spPr/>
        <p:txBody>
          <a:bodyPr/>
          <a:lstStyle/>
          <a:p>
            <a:fld id="{7C414AED-89CE-4A48-8B2B-1B3A5C68EA2A}" type="slidenum">
              <a:rPr lang="en-US" smtClean="0"/>
              <a:t>93</a:t>
            </a:fld>
            <a:endParaRPr lang="en-US" dirty="0"/>
          </a:p>
        </p:txBody>
      </p:sp>
    </p:spTree>
    <p:extLst>
      <p:ext uri="{BB962C8B-B14F-4D97-AF65-F5344CB8AC3E}">
        <p14:creationId xmlns:p14="http://schemas.microsoft.com/office/powerpoint/2010/main" val="287694265"/>
      </p:ext>
    </p:extLst>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9A09-C82D-4264-A0E6-F6F24450B868}"/>
              </a:ext>
            </a:extLst>
          </p:cNvPr>
          <p:cNvSpPr>
            <a:spLocks noGrp="1"/>
          </p:cNvSpPr>
          <p:nvPr>
            <p:ph type="title"/>
          </p:nvPr>
        </p:nvSpPr>
        <p:spPr/>
        <p:txBody>
          <a:bodyPr/>
          <a:lstStyle/>
          <a:p>
            <a:r>
              <a:rPr lang="en-US" dirty="0"/>
              <a:t>Important FSAD Reminder</a:t>
            </a:r>
          </a:p>
        </p:txBody>
      </p:sp>
      <p:sp>
        <p:nvSpPr>
          <p:cNvPr id="3" name="Content Placeholder 2">
            <a:extLst>
              <a:ext uri="{FF2B5EF4-FFF2-40B4-BE49-F238E27FC236}">
                <a16:creationId xmlns:a16="http://schemas.microsoft.com/office/drawing/2014/main" id="{50724EAC-EBD1-4E92-8435-24FF02EA8B8B}"/>
              </a:ext>
            </a:extLst>
          </p:cNvPr>
          <p:cNvSpPr>
            <a:spLocks noGrp="1"/>
          </p:cNvSpPr>
          <p:nvPr>
            <p:ph idx="1"/>
          </p:nvPr>
        </p:nvSpPr>
        <p:spPr/>
        <p:txBody>
          <a:bodyPr/>
          <a:lstStyle/>
          <a:p>
            <a:r>
              <a:rPr lang="en-US" dirty="0"/>
              <a:t>Please be aware that exams for female Veterans claiming diabetes mellitus, Parkinson’s disease, Amyotrophic Lateral Sclerosis (ALS), any Central Nervous System or Neuromuscular Disease, or Multiple Sclerosis (MS) </a:t>
            </a:r>
            <a:r>
              <a:rPr lang="en-US" b="1" i="1" dirty="0">
                <a:effectLst>
                  <a:outerShdw blurRad="38100" dist="38100" dir="2700000" algn="tl">
                    <a:srgbClr val="000000">
                      <a:alpha val="43137"/>
                    </a:srgbClr>
                  </a:outerShdw>
                </a:effectLst>
              </a:rPr>
              <a:t>must</a:t>
            </a:r>
            <a:r>
              <a:rPr lang="en-US" dirty="0"/>
              <a:t> include the language from the ERB-S button for FSAD</a:t>
            </a:r>
          </a:p>
          <a:p>
            <a:pPr marL="0" indent="0">
              <a:buNone/>
            </a:pPr>
            <a:endParaRPr lang="en-US" sz="1000" dirty="0"/>
          </a:p>
          <a:p>
            <a:pPr lvl="1"/>
            <a:r>
              <a:rPr lang="en-US" dirty="0"/>
              <a:t>See M21-1, Part III, Subpart iv, Chapter 4, Section J. 1 – Female Sexual Arousal Disorder (FSAD)</a:t>
            </a:r>
          </a:p>
        </p:txBody>
      </p:sp>
      <p:sp>
        <p:nvSpPr>
          <p:cNvPr id="4" name="Slide Number Placeholder 3">
            <a:extLst>
              <a:ext uri="{FF2B5EF4-FFF2-40B4-BE49-F238E27FC236}">
                <a16:creationId xmlns:a16="http://schemas.microsoft.com/office/drawing/2014/main" id="{E115A1B9-9743-46C7-AB5D-0F3F6923749A}"/>
              </a:ext>
            </a:extLst>
          </p:cNvPr>
          <p:cNvSpPr>
            <a:spLocks noGrp="1"/>
          </p:cNvSpPr>
          <p:nvPr>
            <p:ph type="sldNum" sz="quarter" idx="10"/>
          </p:nvPr>
        </p:nvSpPr>
        <p:spPr/>
        <p:txBody>
          <a:bodyPr/>
          <a:lstStyle/>
          <a:p>
            <a:fld id="{7C414AED-89CE-4A48-8B2B-1B3A5C68EA2A}" type="slidenum">
              <a:rPr lang="en-US" smtClean="0"/>
              <a:t>94</a:t>
            </a:fld>
            <a:endParaRPr lang="en-US" dirty="0"/>
          </a:p>
        </p:txBody>
      </p:sp>
    </p:spTree>
    <p:extLst>
      <p:ext uri="{BB962C8B-B14F-4D97-AF65-F5344CB8AC3E}">
        <p14:creationId xmlns:p14="http://schemas.microsoft.com/office/powerpoint/2010/main" val="2811044835"/>
      </p:ext>
    </p:extLst>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0758"/>
            <a:ext cx="8965721" cy="1179321"/>
          </a:xfrm>
        </p:spPr>
        <p:txBody>
          <a:bodyPr/>
          <a:lstStyle/>
          <a:p>
            <a:r>
              <a:rPr lang="en-US" dirty="0"/>
              <a:t>Poll 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95</a:t>
            </a:fld>
            <a:endParaRPr lang="en-US" dirty="0"/>
          </a:p>
        </p:txBody>
      </p:sp>
      <p:pic>
        <p:nvPicPr>
          <p:cNvPr id="5" name="Picture 4"/>
          <p:cNvPicPr/>
          <p:nvPr/>
        </p:nvPicPr>
        <p:blipFill>
          <a:blip r:embed="rId2"/>
          <a:stretch>
            <a:fillRect/>
          </a:stretch>
        </p:blipFill>
        <p:spPr>
          <a:xfrm>
            <a:off x="4249270" y="2973982"/>
            <a:ext cx="2667897" cy="2491716"/>
          </a:xfrm>
          <a:prstGeom prst="rect">
            <a:avLst/>
          </a:prstGeom>
        </p:spPr>
      </p:pic>
      <p:pic>
        <p:nvPicPr>
          <p:cNvPr id="6" name="Picture 5"/>
          <p:cNvPicPr/>
          <p:nvPr/>
        </p:nvPicPr>
        <p:blipFill>
          <a:blip r:embed="rId3"/>
          <a:stretch>
            <a:fillRect/>
          </a:stretch>
        </p:blipFill>
        <p:spPr>
          <a:xfrm>
            <a:off x="7788536" y="3646842"/>
            <a:ext cx="4324576" cy="2753957"/>
          </a:xfrm>
          <a:prstGeom prst="rect">
            <a:avLst/>
          </a:prstGeom>
        </p:spPr>
      </p:pic>
      <p:pic>
        <p:nvPicPr>
          <p:cNvPr id="7" name="Picture 6"/>
          <p:cNvPicPr/>
          <p:nvPr/>
        </p:nvPicPr>
        <p:blipFill>
          <a:blip r:embed="rId4"/>
          <a:stretch>
            <a:fillRect/>
          </a:stretch>
        </p:blipFill>
        <p:spPr>
          <a:xfrm>
            <a:off x="831476" y="2416971"/>
            <a:ext cx="2546425" cy="3927884"/>
          </a:xfrm>
          <a:prstGeom prst="rect">
            <a:avLst/>
          </a:prstGeom>
        </p:spPr>
      </p:pic>
      <p:sp>
        <p:nvSpPr>
          <p:cNvPr id="8" name="TextBox 1"/>
          <p:cNvSpPr txBox="1">
            <a:spLocks noChangeArrowheads="1"/>
          </p:cNvSpPr>
          <p:nvPr/>
        </p:nvSpPr>
        <p:spPr bwMode="auto">
          <a:xfrm>
            <a:off x="3226278" y="1633630"/>
            <a:ext cx="8695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Four (4) Poll Questions will be shown on the following slides</a:t>
            </a:r>
          </a:p>
          <a:p>
            <a:pPr marL="0" indent="0">
              <a:buNone/>
            </a:pPr>
            <a:endParaRPr lang="en-US" sz="1600" dirty="0"/>
          </a:p>
          <a:p>
            <a:r>
              <a:rPr lang="en-US" dirty="0"/>
              <a:t>Interactive Poll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96</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1 – Use Mouse to Select Answer</a:t>
            </a:r>
          </a:p>
        </p:txBody>
      </p:sp>
      <p:sp>
        <p:nvSpPr>
          <p:cNvPr id="3" name="Content Placeholder 2"/>
          <p:cNvSpPr>
            <a:spLocks noGrp="1"/>
          </p:cNvSpPr>
          <p:nvPr>
            <p:ph idx="1"/>
          </p:nvPr>
        </p:nvSpPr>
        <p:spPr>
          <a:xfrm>
            <a:off x="847165" y="1589518"/>
            <a:ext cx="11212563" cy="4691641"/>
          </a:xfrm>
        </p:spPr>
        <p:txBody>
          <a:bodyPr/>
          <a:lstStyle/>
          <a:p>
            <a:r>
              <a:rPr lang="en-US" dirty="0"/>
              <a:t>Original compensation, pension, and DIC claims are prioritized for service members who have earned the Purple Heart medal.</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Are Character of Discharge (COD) determinations prioritized for service members who earned the Purple Heart medal?</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97</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1</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Only original compensation, pension, and DIC claims are prioritized for service members who have earned a Purple Heart medal.  Character of Discharge (DOC) determinations will not be prioritized.</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III.ii.1.D.7.c</a:t>
            </a:r>
          </a:p>
        </p:txBody>
      </p:sp>
      <p:sp>
        <p:nvSpPr>
          <p:cNvPr id="4" name="Slide Number Placeholder 3"/>
          <p:cNvSpPr>
            <a:spLocks noGrp="1"/>
          </p:cNvSpPr>
          <p:nvPr>
            <p:ph type="sldNum" sz="quarter" idx="10"/>
          </p:nvPr>
        </p:nvSpPr>
        <p:spPr/>
        <p:txBody>
          <a:bodyPr/>
          <a:lstStyle/>
          <a:p>
            <a:fld id="{7C414AED-89CE-4A48-8B2B-1B3A5C68EA2A}" type="slidenum">
              <a:rPr lang="en-US" smtClean="0"/>
              <a:t>98</a:t>
            </a:fld>
            <a:endParaRPr lang="en-US" dirty="0"/>
          </a:p>
        </p:txBody>
      </p:sp>
    </p:spTree>
    <p:extLst>
      <p:ext uri="{BB962C8B-B14F-4D97-AF65-F5344CB8AC3E}">
        <p14:creationId xmlns:p14="http://schemas.microsoft.com/office/powerpoint/2010/main" val="2202718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2 – Use Mouse to Select Answer</a:t>
            </a:r>
          </a:p>
        </p:txBody>
      </p:sp>
      <p:sp>
        <p:nvSpPr>
          <p:cNvPr id="3" name="Content Placeholder 2"/>
          <p:cNvSpPr>
            <a:spLocks noGrp="1"/>
          </p:cNvSpPr>
          <p:nvPr>
            <p:ph idx="1"/>
          </p:nvPr>
        </p:nvSpPr>
        <p:spPr>
          <a:xfrm>
            <a:off x="847165" y="1589518"/>
            <a:ext cx="11212563" cy="4766832"/>
          </a:xfrm>
        </p:spPr>
        <p:txBody>
          <a:bodyPr/>
          <a:lstStyle/>
          <a:p>
            <a:r>
              <a:rPr lang="en-US" sz="2200" dirty="0"/>
              <a:t>“It is not possible to determine, without resorting to mere speculation, to estimate loss of range of motion of the knee joint as there is no conceptual empirical basis for making such a determination without directly observing function under these conditions and directly measuring the ROM with a goniometer.  Additionally, my review of the Veteran’s VAMC medical reports, including the CAPRI reports dated 2/14/19, 2/27/19, 3/4/19, and 4/2/19 showing treatment for knee pain during repeated use over time and flare-up events show there was no knee joint loss of motion during these occasions; only pain.  During today’s examination, the Veteran did not complain of any functional loss, other than pain, during repeated use over time and flare-ups.”</a:t>
            </a:r>
          </a:p>
          <a:p>
            <a:pPr marL="0" indent="0">
              <a:buNone/>
            </a:pPr>
            <a:endParaRPr lang="en-US" sz="800" dirty="0"/>
          </a:p>
          <a:p>
            <a:pPr lvl="1"/>
            <a:r>
              <a:rPr lang="en-US" b="1" dirty="0">
                <a:effectLst>
                  <a:outerShdw blurRad="38100" dist="38100" dir="2700000" algn="tl">
                    <a:srgbClr val="000000">
                      <a:alpha val="43137"/>
                    </a:srgbClr>
                  </a:outerShdw>
                </a:effectLst>
              </a:rPr>
              <a:t>QUESTION:</a:t>
            </a:r>
            <a:r>
              <a:rPr lang="en-US" dirty="0"/>
              <a:t>  Is this </a:t>
            </a:r>
            <a:r>
              <a:rPr lang="en-US" i="1" dirty="0"/>
              <a:t>Mitchell</a:t>
            </a:r>
            <a:r>
              <a:rPr lang="en-US" dirty="0"/>
              <a:t> rationale </a:t>
            </a:r>
            <a:r>
              <a:rPr lang="en-US" i="1" dirty="0"/>
              <a:t>Sharp</a:t>
            </a:r>
            <a:r>
              <a:rPr lang="en-US" dirty="0"/>
              <a:t>-compliant?</a:t>
            </a:r>
          </a:p>
          <a:p>
            <a:pPr marL="0" indent="0">
              <a:buNone/>
            </a:pPr>
            <a:endParaRPr lang="en-US" sz="6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99</a:t>
            </a:fld>
            <a:endParaRPr lang="en-US" dirty="0"/>
          </a:p>
        </p:txBody>
      </p:sp>
    </p:spTree>
    <p:extLst>
      <p:ext uri="{BB962C8B-B14F-4D97-AF65-F5344CB8AC3E}">
        <p14:creationId xmlns:p14="http://schemas.microsoft.com/office/powerpoint/2010/main" val="362375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3.xml><?xml version="1.0" encoding="utf-8"?>
<ds:datastoreItem xmlns:ds="http://schemas.openxmlformats.org/officeDocument/2006/customXml" ds:itemID="{ECD7B6E5-0F04-4CEF-A7BC-E28EF6BF7FB8}">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elements/1.1/"/>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16844</TotalTime>
  <Words>6580</Words>
  <Application>Microsoft Office PowerPoint</Application>
  <PresentationFormat>Widescreen</PresentationFormat>
  <Paragraphs>868</Paragraphs>
  <Slides>108</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108</vt:i4>
      </vt:variant>
    </vt:vector>
  </HeadingPairs>
  <TitlesOfParts>
    <vt:vector size="119" baseType="lpstr">
      <vt:lpstr>Arial</vt:lpstr>
      <vt:lpstr>Arial Black</vt:lpstr>
      <vt:lpstr>Calibri</vt:lpstr>
      <vt:lpstr>Century Schoolbook</vt:lpstr>
      <vt:lpstr>Courier New</vt:lpstr>
      <vt:lpstr>Tahoma</vt:lpstr>
      <vt:lpstr>Verdana</vt:lpstr>
      <vt:lpstr>Wingdings</vt:lpstr>
      <vt:lpstr>Ppt0000000</vt:lpstr>
      <vt:lpstr>1_Ppt0000000</vt:lpstr>
      <vt:lpstr>Acrobat Document</vt:lpstr>
      <vt:lpstr>FOR TMS TRAINING CREDIT</vt:lpstr>
      <vt:lpstr>PowerPoint Presentation</vt:lpstr>
      <vt:lpstr>Welcome to the April 2019 Quality Call</vt:lpstr>
      <vt:lpstr>Agenda</vt:lpstr>
      <vt:lpstr>QUIZ – March 2019 Topics – QUIZ</vt:lpstr>
      <vt:lpstr>Quiz Question Guidance</vt:lpstr>
      <vt:lpstr>Quiz Question #1 – Use Mouse to Select Answer</vt:lpstr>
      <vt:lpstr>Quiz Answer # 1</vt:lpstr>
      <vt:lpstr>Quiz Question #2 – Use Mouse to Select Answer</vt:lpstr>
      <vt:lpstr>Quiz Answer # 2 </vt:lpstr>
      <vt:lpstr>Quiz Question #3 – Use Mouse to Select Answer</vt:lpstr>
      <vt:lpstr>Quiz Answer # 3</vt:lpstr>
      <vt:lpstr>Purple Heart Priority Initiative</vt:lpstr>
      <vt:lpstr>Prioritizing Purple Heart Medal Recipients</vt:lpstr>
      <vt:lpstr>Purple Heart Medal</vt:lpstr>
      <vt:lpstr>Prioritization</vt:lpstr>
      <vt:lpstr>Medal of Honor</vt:lpstr>
      <vt:lpstr>Managing Priority Claims</vt:lpstr>
      <vt:lpstr>Managing Priority Claims (Cont’d)</vt:lpstr>
      <vt:lpstr>Managing Priority Claims (Cont’d)</vt:lpstr>
      <vt:lpstr>Summary – Managing Priority Claims</vt:lpstr>
      <vt:lpstr>Appeals Modernization Act (AMA) FAQs</vt:lpstr>
      <vt:lpstr>AMA Training Announcements</vt:lpstr>
      <vt:lpstr>AMA FAQs</vt:lpstr>
      <vt:lpstr>AMA FAQs (Cont’d)</vt:lpstr>
      <vt:lpstr>AMA FAQs (Cont’d)</vt:lpstr>
      <vt:lpstr>AMA FAQs (Cont’d)</vt:lpstr>
      <vt:lpstr>AMA FAQs (Cont’d)</vt:lpstr>
      <vt:lpstr>AMA FAQs (Cont’d)</vt:lpstr>
      <vt:lpstr>AMA FAQs (Cont’d)</vt:lpstr>
      <vt:lpstr>AMA FAQs (Cont’d)</vt:lpstr>
      <vt:lpstr>AMA FAQs (Cont’d)</vt:lpstr>
      <vt:lpstr>RVSR VBMS AMA Q-Tips</vt:lpstr>
      <vt:lpstr>AMA Rating Decision Tips and Tricks</vt:lpstr>
      <vt:lpstr>Effective Date Builder</vt:lpstr>
      <vt:lpstr>Evaluation Builder – VASRD</vt:lpstr>
      <vt:lpstr>Example of Incorrect VASRD Evaluation Text</vt:lpstr>
      <vt:lpstr>Evaluation Builder – Next Higher</vt:lpstr>
      <vt:lpstr>Example of Incorrect Next Higher Evaluation Text</vt:lpstr>
      <vt:lpstr>Example of Correct Next Higher Evaluation Text</vt:lpstr>
      <vt:lpstr>How to Correct AMA Cited Comments/ Errors</vt:lpstr>
      <vt:lpstr>Correcting AMA Related Errors/ Comments</vt:lpstr>
      <vt:lpstr>Suggested Verbiage for AMA Related Citations</vt:lpstr>
      <vt:lpstr>Deferrals</vt:lpstr>
      <vt:lpstr>Selecting Deferral Reasons</vt:lpstr>
      <vt:lpstr>Selecting Deferral Reasons (Cont’d)</vt:lpstr>
      <vt:lpstr>Selecting Deferral Reasons (Cont’d)</vt:lpstr>
      <vt:lpstr>New Self-Service Disability Compensation Claim Tool on VA.gov</vt:lpstr>
      <vt:lpstr>Background</vt:lpstr>
      <vt:lpstr>Key Features for Veterans</vt:lpstr>
      <vt:lpstr>Key Features for Veterans (Cont’d)</vt:lpstr>
      <vt:lpstr>Key Features for Adjudicators</vt:lpstr>
      <vt:lpstr>Enhanced Intent to File (ITF) Functionality</vt:lpstr>
      <vt:lpstr>VA Forms 21-4142 and 4142a Direct-to-PMR Vendor Routing</vt:lpstr>
      <vt:lpstr>Current Version of VA Form 21-526EZ (March 2018) Provided</vt:lpstr>
      <vt:lpstr>Information Display On VA Form 21-526EZ Overflow Page</vt:lpstr>
      <vt:lpstr>Information Display On VA Form 21-526EZ Overflow Page (Cont’d)</vt:lpstr>
      <vt:lpstr>Additional Resources</vt:lpstr>
      <vt:lpstr>December/January Consistency Study Results</vt:lpstr>
      <vt:lpstr>December 2018 VSR/AQRS Consistency Study</vt:lpstr>
      <vt:lpstr>Dec 2018 VSR/AQRS Consistency Study Results</vt:lpstr>
      <vt:lpstr>January 2019 VSR/AQRS Consistency Study</vt:lpstr>
      <vt:lpstr>Jan 2019 VSR/AQRS Consistency Study Results</vt:lpstr>
      <vt:lpstr>December 2018 Rating Consistency Study</vt:lpstr>
      <vt:lpstr>Dec 2018 Rating Consistency Study Results</vt:lpstr>
      <vt:lpstr>January 2019 Rating Consistency Study</vt:lpstr>
      <vt:lpstr>Jan 2019 Rating Consistency Study Results</vt:lpstr>
      <vt:lpstr>Recommendations</vt:lpstr>
      <vt:lpstr>Sharp-Compliant Mitchell Rationale – Examples &amp; STAR Grace Period –</vt:lpstr>
      <vt:lpstr>Sufficiency – Mitchell Rationales</vt:lpstr>
      <vt:lpstr>Examples – Insufficient Rationales</vt:lpstr>
      <vt:lpstr>Example # 1 – Sufficient to Adjudicate</vt:lpstr>
      <vt:lpstr>Example # 2 – Sufficient to Adjudicate</vt:lpstr>
      <vt:lpstr>Expiration – STAR Grace Period</vt:lpstr>
      <vt:lpstr>Routine Future Examinations</vt:lpstr>
      <vt:lpstr>RFE Errors on National Quality Reviews</vt:lpstr>
      <vt:lpstr>Thirteen (13) H7 Errors Cited to Date</vt:lpstr>
      <vt:lpstr>Five (5) H8 Errors Cited to Date</vt:lpstr>
      <vt:lpstr>RFE Reminders</vt:lpstr>
      <vt:lpstr>RFE Reminders: Preventing H7 Errors</vt:lpstr>
      <vt:lpstr>RFE Reminders: Preventing H8 Errors</vt:lpstr>
      <vt:lpstr>Medical Disability Examination Program Management Office Reminders</vt:lpstr>
      <vt:lpstr>Final Notification Letters for VAMC Records</vt:lpstr>
      <vt:lpstr>Concerns</vt:lpstr>
      <vt:lpstr>Results of Review</vt:lpstr>
      <vt:lpstr>Reminders</vt:lpstr>
      <vt:lpstr>Example # 1</vt:lpstr>
      <vt:lpstr>Example # 2</vt:lpstr>
      <vt:lpstr>Example # 3</vt:lpstr>
      <vt:lpstr>Example # 4</vt:lpstr>
      <vt:lpstr>ERB-S</vt:lpstr>
      <vt:lpstr>ERB-S to EMS Language Integration</vt:lpstr>
      <vt:lpstr>Usage Matrix</vt:lpstr>
      <vt:lpstr>Important FSAD Reminder</vt:lpstr>
      <vt:lpstr>Poll Questions</vt:lpstr>
      <vt:lpstr>Interactive Poll Question Guidance</vt:lpstr>
      <vt:lpstr>Poll Question # 1 – Use Mouse to Select Answer</vt:lpstr>
      <vt:lpstr>Poll Question Answer # 1</vt:lpstr>
      <vt:lpstr>Poll Question # 2 – Use Mouse to Select Answer</vt:lpstr>
      <vt:lpstr>Poll Question Answer # 2</vt:lpstr>
      <vt:lpstr>Poll Question # 3 – Use Mouse to Select Answer</vt:lpstr>
      <vt:lpstr>Poll Question Answer # 3</vt:lpstr>
      <vt:lpstr>Poll Question # 4 – Use Mouse to Select Answer</vt:lpstr>
      <vt:lpstr>Poll Question Answer # 4</vt:lpstr>
      <vt:lpstr>Questions – Suggestions – Next Quality Call</vt:lpstr>
      <vt:lpstr>Questions Relating to Today’s QC Topics</vt:lpstr>
      <vt:lpstr>Do You Have Suggestions for Topics?</vt:lpstr>
      <vt:lpstr>Next Quality Call</vt:lpstr>
    </vt:vector>
  </TitlesOfParts>
  <Company>VA Central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PowerPoint Deck, Comp Svc Quality Call</dc:title>
  <dc:subject>Quality Call PowerPoint</dc:subject>
  <dc:creator>JOHNSON, Robert, VBAVACO</dc:creator>
  <cp:lastModifiedBy>JOHNSON, Robert, VBAVACO</cp:lastModifiedBy>
  <cp:revision>1288</cp:revision>
  <dcterms:created xsi:type="dcterms:W3CDTF">2014-04-30T02:32:11Z</dcterms:created>
  <dcterms:modified xsi:type="dcterms:W3CDTF">2019-04-10T19:38:02Z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ies>
</file>