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5"/>
  </p:notesMasterIdLst>
  <p:sldIdLst>
    <p:sldId id="285" r:id="rId7"/>
    <p:sldId id="286" r:id="rId8"/>
    <p:sldId id="329" r:id="rId9"/>
    <p:sldId id="299" r:id="rId10"/>
    <p:sldId id="303" r:id="rId11"/>
    <p:sldId id="322" r:id="rId12"/>
    <p:sldId id="291" r:id="rId13"/>
    <p:sldId id="328" r:id="rId14"/>
    <p:sldId id="324" r:id="rId15"/>
    <p:sldId id="342" r:id="rId16"/>
    <p:sldId id="338" r:id="rId17"/>
    <p:sldId id="325" r:id="rId18"/>
    <p:sldId id="326" r:id="rId19"/>
    <p:sldId id="295" r:id="rId20"/>
    <p:sldId id="316" r:id="rId21"/>
    <p:sldId id="302" r:id="rId22"/>
    <p:sldId id="319" r:id="rId23"/>
    <p:sldId id="336" r:id="rId24"/>
    <p:sldId id="308" r:id="rId25"/>
    <p:sldId id="309" r:id="rId26"/>
    <p:sldId id="311" r:id="rId27"/>
    <p:sldId id="312" r:id="rId28"/>
    <p:sldId id="339" r:id="rId29"/>
    <p:sldId id="343" r:id="rId30"/>
    <p:sldId id="341" r:id="rId31"/>
    <p:sldId id="344" r:id="rId32"/>
    <p:sldId id="340" r:id="rId33"/>
    <p:sldId id="287"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15" autoAdjust="0"/>
    <p:restoredTop sz="93969" autoAdjust="0"/>
  </p:normalViewPr>
  <p:slideViewPr>
    <p:cSldViewPr>
      <p:cViewPr varScale="1">
        <p:scale>
          <a:sx n="104" d="100"/>
          <a:sy n="104" d="100"/>
        </p:scale>
        <p:origin x="486" y="108"/>
      </p:cViewPr>
      <p:guideLst>
        <p:guide orient="horz" pos="2160"/>
        <p:guide pos="2880"/>
        <p:guide orient="horz" pos="672"/>
        <p:guide pos="28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016"/>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6/4/2019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6/4/2019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6/4/2019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6/4/2019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6/4/2019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6/4/2019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6/4/2019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6/4/2019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6/4/2019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6/4/2019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6/4/2019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6/4/2019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6/4/2019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6/4/2019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6/4/2019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6/4/2019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4/content/554400000015809/M21-1-Part-III-Subpart-iv-Chapter-3-Section-A-Examination-Requests-Overview?query=exam%20request%20builder#10b" TargetMode="External"/><Relationship Id="rId2" Type="http://schemas.openxmlformats.org/officeDocument/2006/relationships/hyperlink" Target="http://vbacodmoint1.vba.va.gov/bl/21/sitevisit/erb/ERB.asp" TargetMode="External"/><Relationship Id="rId1" Type="http://schemas.openxmlformats.org/officeDocument/2006/relationships/slideLayout" Target="../slideLayouts/slideLayout5.xml"/><Relationship Id="rId5" Type="http://schemas.openxmlformats.org/officeDocument/2006/relationships/hyperlink" Target="https://vaww.vrm.km.va.gov/system/templates/selfservice/va_kanew/help/agent/locale/en-US/portal/554400000001034/content/554400000105052/ERB-S-Usage-Matrix" TargetMode="External"/><Relationship Id="rId4" Type="http://schemas.openxmlformats.org/officeDocument/2006/relationships/hyperlink" Target="https://vaww.vrm.km.va.gov/system/templates/selfservice/va_kanew/help/agent/locale/en-US/portal/554400000001034/content/554400000015809/M21-1-Part-III-Subpart-iv-Chapter-3-Section-A-Examination-Requests-Overview?query=exam%20request%20builder#2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April 9, 2019</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Handling Previously Denied Issues Indicated on IDES Applications (2 of 3)</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BC5467E7-220C-4CD8-B071-A560DDE620D1}"/>
              </a:ext>
            </a:extLst>
          </p:cNvPr>
          <p:cNvSpPr/>
          <p:nvPr/>
        </p:nvSpPr>
        <p:spPr>
          <a:xfrm>
            <a:off x="72570" y="762000"/>
            <a:ext cx="8842830" cy="5509200"/>
          </a:xfrm>
          <a:prstGeom prst="rect">
            <a:avLst/>
          </a:prstGeom>
        </p:spPr>
        <p:txBody>
          <a:bodyPr wrap="square">
            <a:spAutoFit/>
          </a:bodyPr>
          <a:lstStyle/>
          <a:p>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If the denied issue was listed on the 21-0819, the MSC must: </a:t>
            </a:r>
          </a:p>
          <a:p>
            <a:pPr marL="1035050" indent="-342900">
              <a:buFont typeface="Wingdings" panose="05000000000000000000" pitchFamily="2" charset="2"/>
              <a:buChar char="Ø"/>
            </a:pPr>
            <a:r>
              <a:rPr lang="en-US" sz="2200" dirty="0">
                <a:latin typeface="Arial" panose="020B0604020202020204" pitchFamily="34" charset="0"/>
                <a:cs typeface="Arial" panose="020B0604020202020204" pitchFamily="34" charset="0"/>
              </a:rPr>
              <a:t>list the condition as contention under the EP 689 </a:t>
            </a:r>
          </a:p>
          <a:p>
            <a:pPr marL="1035050" indent="-342900">
              <a:buFont typeface="Wingdings" panose="05000000000000000000" pitchFamily="2" charset="2"/>
              <a:buChar char="Ø"/>
            </a:pPr>
            <a:r>
              <a:rPr lang="en-US" sz="2200" dirty="0">
                <a:latin typeface="Arial" panose="020B0604020202020204" pitchFamily="34" charset="0"/>
                <a:cs typeface="Arial" panose="020B0604020202020204" pitchFamily="34" charset="0"/>
              </a:rPr>
              <a:t>order examinations for the condition</a:t>
            </a:r>
          </a:p>
          <a:p>
            <a:pPr marL="1035050" indent="-342900">
              <a:buFont typeface="Wingdings" panose="05000000000000000000" pitchFamily="2" charset="2"/>
              <a:buChar char="Ø"/>
            </a:pPr>
            <a:r>
              <a:rPr lang="en-US" sz="2200" dirty="0">
                <a:latin typeface="Arial" panose="020B0604020202020204" pitchFamily="34" charset="0"/>
                <a:cs typeface="Arial" panose="020B0604020202020204" pitchFamily="34" charset="0"/>
              </a:rPr>
              <a:t>explain to the participant that the condition not considered formally claimed for VA purposes and will be considered in IDES for DoD purposes only </a:t>
            </a:r>
          </a:p>
          <a:p>
            <a:pPr marL="342900" indent="-3429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defRPr/>
            </a:pPr>
            <a:r>
              <a:rPr lang="en-US" sz="2200" dirty="0">
                <a:solidFill>
                  <a:srgbClr val="000000"/>
                </a:solidFill>
                <a:latin typeface="Arial" panose="020B0604020202020204" pitchFamily="34" charset="0"/>
                <a:cs typeface="Arial" panose="020B0604020202020204" pitchFamily="34" charset="0"/>
              </a:rPr>
              <a:t>If the denied issue was listed on the 21-526EZ only (not the 21-0819), the MSC must: </a:t>
            </a:r>
          </a:p>
          <a:p>
            <a:pPr marL="1139825" lvl="0" indent="-342900">
              <a:buFont typeface="Wingdings" panose="05000000000000000000" pitchFamily="2" charset="2"/>
              <a:buChar char="Ø"/>
              <a:defRPr/>
            </a:pPr>
            <a:r>
              <a:rPr lang="en-US" sz="2200" dirty="0">
                <a:solidFill>
                  <a:srgbClr val="000000"/>
                </a:solidFill>
                <a:latin typeface="Arial" panose="020B0604020202020204" pitchFamily="34" charset="0"/>
                <a:cs typeface="Arial" panose="020B0604020202020204" pitchFamily="34" charset="0"/>
              </a:rPr>
              <a:t>not list the contention under the EP 689, not order exams for the 	condition </a:t>
            </a:r>
          </a:p>
          <a:p>
            <a:pPr marL="1139825" lvl="0" indent="-342900">
              <a:buFont typeface="Wingdings" panose="05000000000000000000" pitchFamily="2" charset="2"/>
              <a:buChar char="Ø"/>
              <a:defRPr/>
            </a:pPr>
            <a:r>
              <a:rPr lang="en-US" sz="2200" dirty="0">
                <a:solidFill>
                  <a:srgbClr val="000000"/>
                </a:solidFill>
                <a:latin typeface="Arial" panose="020B0604020202020204" pitchFamily="34" charset="0"/>
                <a:cs typeface="Arial" panose="020B0604020202020204" pitchFamily="34" charset="0"/>
              </a:rPr>
              <a:t>explain to the participant that the condition not considered formally claimed for VA purposes will not be considered in IDES </a:t>
            </a:r>
          </a:p>
          <a:p>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9504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Handling Previously Denied Issues Indicated on IDES Applications (3 of 3)</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BC5467E7-220C-4CD8-B071-A560DDE620D1}"/>
              </a:ext>
            </a:extLst>
          </p:cNvPr>
          <p:cNvSpPr/>
          <p:nvPr/>
        </p:nvSpPr>
        <p:spPr>
          <a:xfrm>
            <a:off x="150585" y="609600"/>
            <a:ext cx="8842830" cy="5201424"/>
          </a:xfrm>
          <a:prstGeom prst="rect">
            <a:avLst/>
          </a:prstGeom>
        </p:spPr>
        <p:txBody>
          <a:bodyPr wrap="square">
            <a:spAutoFit/>
          </a:bodyPr>
          <a:lstStyle/>
          <a:p>
            <a:pPr marL="796925"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Denied issues indicated on a 21-0819 and/or 21-526EZ must be considered a request for application (RFA) </a:t>
            </a:r>
          </a:p>
          <a:p>
            <a:pPr marL="342900" marR="0" lvl="0" indent="-342900" algn="l" defTabSz="914400" rtl="0" eaLnBrk="1" fontAlgn="auto" latinLnBrk="0" hangingPunct="1">
              <a:lnSpc>
                <a:spcPct val="100000"/>
              </a:lnSpc>
              <a:spcBef>
                <a:spcPts val="0"/>
              </a:spcBef>
              <a:spcAft>
                <a:spcPts val="0"/>
              </a:spcAft>
              <a:buClrTx/>
              <a:buSzPct val="120000"/>
              <a:buFont typeface="Arial" panose="020B0604020202020204" pitchFamily="34" charset="0"/>
              <a:buChar char="•"/>
              <a:tabLst/>
              <a:defRPr/>
            </a:pPr>
            <a:r>
              <a:rPr lang="en-US" sz="2200" dirty="0">
                <a:solidFill>
                  <a:srgbClr val="000000"/>
                </a:solidFill>
                <a:latin typeface="Arial" panose="020B0604020202020204" pitchFamily="34" charset="0"/>
                <a:cs typeface="Arial" panose="020B0604020202020204" pitchFamily="34" charset="0"/>
              </a:rPr>
              <a:t>Th</a:t>
            </a:r>
            <a:r>
              <a:rPr kumimoji="0" lang="en-US"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e MSC must establish an EP 400 and process the RFA in accordance M21-1 III, ii, 2.C.6.a</a:t>
            </a:r>
          </a:p>
          <a:p>
            <a:pPr marR="0" lvl="0" algn="l" defTabSz="914400" rtl="0" eaLnBrk="1" fontAlgn="auto" latinLnBrk="0" hangingPunct="1">
              <a:lnSpc>
                <a:spcPct val="100000"/>
              </a:lnSpc>
              <a:spcBef>
                <a:spcPts val="0"/>
              </a:spcBef>
              <a:spcAft>
                <a:spcPts val="0"/>
              </a:spcAft>
              <a:buClrTx/>
              <a:buSzPct val="120000"/>
              <a:tabLst/>
              <a:defRPr/>
            </a:pP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lvl="0">
              <a:buSzPct val="120000"/>
              <a:defRPr/>
            </a:pPr>
            <a:r>
              <a:rPr lang="en-US" sz="2200" b="1" i="1" dirty="0">
                <a:solidFill>
                  <a:srgbClr val="000000"/>
                </a:solidFill>
                <a:latin typeface="Arial" panose="020B0604020202020204" pitchFamily="34" charset="0"/>
                <a:cs typeface="Arial" panose="020B0604020202020204" pitchFamily="34" charset="0"/>
              </a:rPr>
              <a:t>Exception:</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0" i="0" u="none" dirty="0">
                <a:solidFill>
                  <a:srgbClr val="000000"/>
                </a:solidFill>
                <a:latin typeface="Arial" panose="020B0604020202020204" pitchFamily="34" charset="0"/>
                <a:cs typeface="Arial" panose="020B0604020202020204" pitchFamily="34" charset="0"/>
              </a:rPr>
              <a:t>The </a:t>
            </a:r>
            <a:r>
              <a:rPr kumimoji="0" lang="en-US"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MSC should not consider the 21-0819 and/or 21-526EZ as request for application if: </a:t>
            </a:r>
          </a:p>
          <a:p>
            <a:pPr marL="692150" marR="0" lvl="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the condition was listed on the 21-0819</a:t>
            </a:r>
            <a:r>
              <a:rPr lang="en-US" sz="2200" dirty="0">
                <a:solidFill>
                  <a:srgbClr val="000000"/>
                </a:solidFill>
                <a:latin typeface="Arial" panose="020B0604020202020204" pitchFamily="34" charset="0"/>
                <a:cs typeface="Arial" panose="020B0604020202020204" pitchFamily="34" charset="0"/>
              </a:rPr>
              <a:t> only (</a:t>
            </a:r>
            <a:r>
              <a:rPr kumimoji="0" lang="en-US"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not the21-526EZ) and explicitly indicates that they do not want the issue considered for VA purposes (this indication must be captured on a VA Form 27-0820 or 21-4138), or </a:t>
            </a:r>
          </a:p>
          <a:p>
            <a:pPr marL="692150" marR="0" lvl="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there is already a supplemental claim or appeal for the same issue currently pending</a:t>
            </a:r>
          </a:p>
        </p:txBody>
      </p:sp>
    </p:spTree>
    <p:extLst>
      <p:ext uri="{BB962C8B-B14F-4D97-AF65-F5344CB8AC3E}">
        <p14:creationId xmlns:p14="http://schemas.microsoft.com/office/powerpoint/2010/main" val="752613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Handling Previously Denied Issues Indicated on BDD Applications </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873204"/>
            <a:ext cx="8382000" cy="3046988"/>
          </a:xfrm>
          <a:prstGeom prst="rect">
            <a:avLst/>
          </a:prstGeom>
        </p:spPr>
        <p:txBody>
          <a:bodyPr wrap="square">
            <a:spAutoFit/>
          </a:bodyPr>
          <a:lstStyle/>
          <a:p>
            <a:pPr marL="342900" lvl="0" indent="-342900">
              <a:buFont typeface="Arial" panose="020B0604020202020204" pitchFamily="34" charset="0"/>
              <a:buChar char="•"/>
              <a:defRPr/>
            </a:pPr>
            <a:r>
              <a:rPr lang="en-US" sz="2400" dirty="0">
                <a:solidFill>
                  <a:srgbClr val="0D0D0D"/>
                </a:solidFill>
                <a:latin typeface="Arial" panose="020B0604020202020204" pitchFamily="34" charset="0"/>
                <a:ea typeface="Times New Roman" panose="02020603050405020304" pitchFamily="18" charset="0"/>
              </a:rPr>
              <a:t>When previously denied issues are indicated on 21-526 series applications submitted as part of a BDD claim, the MSC must establish an EP 400 and process the RFA in accordance M21-1 Part III, Subpart ii, 2.C.6.a. </a:t>
            </a:r>
          </a:p>
          <a:p>
            <a:pPr marL="342900" lvl="0" indent="-342900">
              <a:buFont typeface="Arial" panose="020B0604020202020204" pitchFamily="34" charset="0"/>
              <a:buChar char="•"/>
              <a:defRPr/>
            </a:pPr>
            <a:endParaRPr lang="en-US" sz="2400" dirty="0">
              <a:solidFill>
                <a:srgbClr val="0D0D0D"/>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defRPr/>
            </a:pPr>
            <a:r>
              <a:rPr lang="en-US" sz="2400" dirty="0">
                <a:solidFill>
                  <a:srgbClr val="0D0D0D"/>
                </a:solidFill>
                <a:latin typeface="Arial" panose="020B0604020202020204" pitchFamily="34" charset="0"/>
                <a:ea typeface="Times New Roman" panose="02020603050405020304" pitchFamily="18" charset="0"/>
              </a:rPr>
              <a:t>The previously denied condition should: </a:t>
            </a:r>
          </a:p>
          <a:p>
            <a:pPr marL="800100" lvl="1" indent="-342900">
              <a:buFont typeface="Wingdings" panose="05000000000000000000" pitchFamily="2" charset="2"/>
              <a:buChar char="Ø"/>
              <a:defRPr/>
            </a:pPr>
            <a:r>
              <a:rPr lang="en-US" sz="2400" dirty="0">
                <a:solidFill>
                  <a:srgbClr val="0D0D0D"/>
                </a:solidFill>
                <a:latin typeface="Arial" panose="020B0604020202020204" pitchFamily="34" charset="0"/>
                <a:ea typeface="Times New Roman" panose="02020603050405020304" pitchFamily="18" charset="0"/>
              </a:rPr>
              <a:t>not be listed as a contention under the BDD EP, and</a:t>
            </a:r>
          </a:p>
          <a:p>
            <a:pPr marL="800100" lvl="1" indent="-342900">
              <a:buFont typeface="Wingdings" panose="05000000000000000000" pitchFamily="2" charset="2"/>
              <a:buChar char="Ø"/>
              <a:defRPr/>
            </a:pPr>
            <a:r>
              <a:rPr lang="en-US" sz="2400" dirty="0">
                <a:solidFill>
                  <a:srgbClr val="0D0D0D"/>
                </a:solidFill>
                <a:latin typeface="Arial" panose="020B0604020202020204" pitchFamily="34" charset="0"/>
                <a:ea typeface="Times New Roman" panose="02020603050405020304" pitchFamily="18" charset="0"/>
              </a:rPr>
              <a:t>not be noted on the BDD examination request</a:t>
            </a:r>
          </a:p>
        </p:txBody>
      </p:sp>
    </p:spTree>
    <p:extLst>
      <p:ext uri="{BB962C8B-B14F-4D97-AF65-F5344CB8AC3E}">
        <p14:creationId xmlns:p14="http://schemas.microsoft.com/office/powerpoint/2010/main" val="2195052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MSCs Not Involved in Supplemental Claim/Appeal Processes </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762000"/>
            <a:ext cx="8382000" cy="5324535"/>
          </a:xfrm>
          <a:prstGeom prst="rect">
            <a:avLst/>
          </a:prstGeom>
        </p:spPr>
        <p:txBody>
          <a:bodyPr wrap="square">
            <a:spAutoFit/>
          </a:bodyPr>
          <a:lstStyle/>
          <a:p>
            <a:pPr marL="342900" indent="-342900">
              <a:buFont typeface="Arial" panose="020B0604020202020204" pitchFamily="34" charset="0"/>
              <a:buChar char="•"/>
            </a:pPr>
            <a:r>
              <a:rPr lang="en-US" sz="2000" dirty="0">
                <a:solidFill>
                  <a:srgbClr val="0D0D0D"/>
                </a:solidFill>
                <a:latin typeface="Arial" panose="020B0604020202020204" pitchFamily="34" charset="0"/>
                <a:ea typeface="Times New Roman" panose="02020603050405020304" pitchFamily="18" charset="0"/>
              </a:rPr>
              <a:t>If the participant submits a prescribed form to initiate a supplemental claim/appeal (or a supplemental claim/appeal is pending): the MSC:</a:t>
            </a:r>
          </a:p>
          <a:p>
            <a:pPr marL="800100" lvl="1" indent="-342900">
              <a:buFont typeface="Wingdings" panose="05000000000000000000" pitchFamily="2" charset="2"/>
              <a:buChar char="Ø"/>
            </a:pPr>
            <a:r>
              <a:rPr lang="en-US" sz="2000" dirty="0">
                <a:solidFill>
                  <a:srgbClr val="0D0D0D"/>
                </a:solidFill>
                <a:latin typeface="Arial" panose="020B0604020202020204" pitchFamily="34" charset="0"/>
                <a:ea typeface="Times New Roman" panose="02020603050405020304" pitchFamily="18" charset="0"/>
              </a:rPr>
              <a:t>will continue to address BDD/IDES issues in accordance with SOP, </a:t>
            </a:r>
          </a:p>
          <a:p>
            <a:pPr marL="800100" lvl="1" indent="-342900">
              <a:buFont typeface="Wingdings" panose="05000000000000000000" pitchFamily="2" charset="2"/>
              <a:buChar char="Ø"/>
            </a:pPr>
            <a:r>
              <a:rPr lang="en-US" sz="2000" dirty="0">
                <a:solidFill>
                  <a:srgbClr val="0D0D0D"/>
                </a:solidFill>
                <a:latin typeface="Arial" panose="020B0604020202020204" pitchFamily="34" charset="0"/>
                <a:ea typeface="Times New Roman" panose="02020603050405020304" pitchFamily="18" charset="0"/>
              </a:rPr>
              <a:t>will not be involved in the processing of the supplemental claim/appeal.  Supplemental claims/appeal issues will be controlled by a separate EP process outside of BDD/IDES </a:t>
            </a:r>
          </a:p>
          <a:p>
            <a:pPr lvl="1"/>
            <a:r>
              <a:rPr lang="en-US" sz="2000" dirty="0">
                <a:solidFill>
                  <a:srgbClr val="0D0D0D"/>
                </a:solidFill>
                <a:latin typeface="Arial" panose="020B0604020202020204" pitchFamily="34" charset="0"/>
                <a:ea typeface="Times New Roman" panose="02020603050405020304" pitchFamily="18" charset="0"/>
              </a:rPr>
              <a:t>  </a:t>
            </a:r>
          </a:p>
          <a:p>
            <a:pPr marL="342900" indent="-342900">
              <a:buFont typeface="Arial" panose="020B0604020202020204" pitchFamily="34" charset="0"/>
              <a:buChar char="•"/>
            </a:pPr>
            <a:r>
              <a:rPr lang="en-US" sz="2000" dirty="0">
                <a:solidFill>
                  <a:srgbClr val="0D0D0D"/>
                </a:solidFill>
                <a:latin typeface="Arial" panose="020B0604020202020204" pitchFamily="34" charset="0"/>
                <a:ea typeface="Times New Roman" panose="02020603050405020304" pitchFamily="18" charset="0"/>
              </a:rPr>
              <a:t>If any application or correspondence relating to an appeal/supplemental claim is received at an outbased intake site, the MSC/Intake site must: </a:t>
            </a:r>
          </a:p>
          <a:p>
            <a:pPr marL="1035050" indent="-342900">
              <a:buFont typeface="Wingdings" panose="05000000000000000000" pitchFamily="2" charset="2"/>
              <a:buChar char="Ø"/>
            </a:pPr>
            <a:r>
              <a:rPr lang="en-US" sz="2000" dirty="0">
                <a:solidFill>
                  <a:srgbClr val="0D0D0D"/>
                </a:solidFill>
                <a:latin typeface="Arial" panose="020B0604020202020204" pitchFamily="34" charset="0"/>
                <a:ea typeface="Times New Roman" panose="02020603050405020304" pitchFamily="18" charset="0"/>
              </a:rPr>
              <a:t>date stamp the documents, </a:t>
            </a:r>
          </a:p>
          <a:p>
            <a:pPr marL="1035050" indent="-342900">
              <a:buFont typeface="Wingdings" panose="05000000000000000000" pitchFamily="2" charset="2"/>
              <a:buChar char="Ø"/>
            </a:pPr>
            <a:r>
              <a:rPr lang="en-US" sz="2000" dirty="0">
                <a:solidFill>
                  <a:srgbClr val="0D0D0D"/>
                </a:solidFill>
                <a:latin typeface="Arial" panose="020B0604020202020204" pitchFamily="34" charset="0"/>
                <a:ea typeface="Times New Roman" panose="02020603050405020304" pitchFamily="18" charset="0"/>
              </a:rPr>
              <a:t>ensure the documents are shipped to the appropriate scanning vendor in accordance with M21-1 Part III, ii, 1.E.2.c</a:t>
            </a:r>
          </a:p>
          <a:p>
            <a:pPr marL="1035050" indent="-342900">
              <a:buFont typeface="Arial" panose="020B0604020202020204" pitchFamily="34" charset="0"/>
              <a:buChar char="•"/>
            </a:pPr>
            <a:endParaRPr lang="en-US" sz="2000" dirty="0">
              <a:solidFill>
                <a:srgbClr val="0D0D0D"/>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000" dirty="0">
                <a:solidFill>
                  <a:srgbClr val="0D0D0D"/>
                </a:solidFill>
                <a:latin typeface="Arial" panose="020B0604020202020204" pitchFamily="34" charset="0"/>
                <a:ea typeface="Times New Roman" panose="02020603050405020304" pitchFamily="18" charset="0"/>
              </a:rPr>
              <a:t>EPs for supplemental claims/appeals issues should not be established by MSCs/Intake Sites </a:t>
            </a:r>
          </a:p>
        </p:txBody>
      </p:sp>
    </p:spTree>
    <p:extLst>
      <p:ext uri="{BB962C8B-B14F-4D97-AF65-F5344CB8AC3E}">
        <p14:creationId xmlns:p14="http://schemas.microsoft.com/office/powerpoint/2010/main" val="2390827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F7EA0F-F264-4DBA-8450-109ED0C85B89}" type="slidenum">
              <a:rPr lang="en-US" smtClean="0"/>
              <a:t>14</a:t>
            </a:fld>
            <a:endParaRPr lang="en-US" dirty="0"/>
          </a:p>
        </p:txBody>
      </p:sp>
      <p:sp>
        <p:nvSpPr>
          <p:cNvPr id="2" name="Title 1"/>
          <p:cNvSpPr>
            <a:spLocks noGrp="1"/>
          </p:cNvSpPr>
          <p:nvPr>
            <p:ph type="title"/>
          </p:nvPr>
        </p:nvSpPr>
        <p:spPr/>
        <p:txBody>
          <a:bodyPr>
            <a:noAutofit/>
          </a:bodyPr>
          <a:lstStyle/>
          <a:p>
            <a:r>
              <a:rPr lang="en-US" sz="3200" dirty="0"/>
              <a:t>MSC Curriculum (Station-Selected Training Items)</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685800"/>
            <a:ext cx="8382000" cy="5170646"/>
          </a:xfrm>
          <a:prstGeom prst="rect">
            <a:avLst/>
          </a:prstGeom>
        </p:spPr>
        <p:txBody>
          <a:bodyPr wrap="square">
            <a:spAutoFit/>
          </a:bodyPr>
          <a:lstStyle/>
          <a:p>
            <a:r>
              <a:rPr lang="en-US" sz="2200" dirty="0">
                <a:solidFill>
                  <a:srgbClr val="000000"/>
                </a:solidFill>
                <a:latin typeface="Arial" panose="020B0604020202020204" pitchFamily="34" charset="0"/>
                <a:ea typeface="Times New Roman" panose="02020603050405020304" pitchFamily="18" charset="0"/>
              </a:rPr>
              <a:t>The following MSC/IDES Curriculum station-selected training items have been updated and are available in the VBA Learning Catalog: </a:t>
            </a:r>
          </a:p>
          <a:p>
            <a:pPr marL="692150"/>
            <a:r>
              <a:rPr lang="en-US" sz="2200" dirty="0">
                <a:solidFill>
                  <a:srgbClr val="000000"/>
                </a:solidFill>
                <a:latin typeface="Arial" panose="020B0604020202020204" pitchFamily="34" charset="0"/>
                <a:ea typeface="Times New Roman" panose="02020603050405020304" pitchFamily="18" charset="0"/>
              </a:rPr>
              <a:t>•	IDES Referral and Re-Enrolled Cases (VA 4500833)</a:t>
            </a:r>
          </a:p>
          <a:p>
            <a:pPr marL="692150"/>
            <a:r>
              <a:rPr lang="en-US" sz="2200" dirty="0">
                <a:solidFill>
                  <a:srgbClr val="000000"/>
                </a:solidFill>
                <a:latin typeface="Arial" panose="020B0604020202020204" pitchFamily="34" charset="0"/>
                <a:ea typeface="Times New Roman" panose="02020603050405020304" pitchFamily="18" charset="0"/>
              </a:rPr>
              <a:t>•	Interview Skills and Strategies (MSC) (VA 4500831)</a:t>
            </a:r>
          </a:p>
          <a:p>
            <a:pPr marL="692150"/>
            <a:r>
              <a:rPr lang="en-US" sz="2200" dirty="0">
                <a:solidFill>
                  <a:srgbClr val="000000"/>
                </a:solidFill>
                <a:latin typeface="Arial" panose="020B0604020202020204" pitchFamily="34" charset="0"/>
                <a:ea typeface="Times New Roman" panose="02020603050405020304" pitchFamily="18" charset="0"/>
              </a:rPr>
              <a:t>•	Processing IDES Referrals (MSC) (VA 4500890)</a:t>
            </a:r>
          </a:p>
          <a:p>
            <a:pPr marL="692150"/>
            <a:r>
              <a:rPr lang="en-US" sz="2200" dirty="0">
                <a:solidFill>
                  <a:srgbClr val="000000"/>
                </a:solidFill>
                <a:latin typeface="Arial" panose="020B0604020202020204" pitchFamily="34" charset="0"/>
                <a:ea typeface="Times New Roman" panose="02020603050405020304" pitchFamily="18" charset="0"/>
              </a:rPr>
              <a:t>•	Rating Decisions for the IDES (VA 4500902)</a:t>
            </a:r>
          </a:p>
          <a:p>
            <a:pPr marL="692150"/>
            <a:r>
              <a:rPr lang="en-US" sz="2200" dirty="0">
                <a:solidFill>
                  <a:srgbClr val="000000"/>
                </a:solidFill>
                <a:latin typeface="Arial" panose="020B0604020202020204" pitchFamily="34" charset="0"/>
                <a:ea typeface="Times New Roman" panose="02020603050405020304" pitchFamily="18" charset="0"/>
              </a:rPr>
              <a:t>•	Records Management for MSC (VA 4500919)</a:t>
            </a:r>
          </a:p>
          <a:p>
            <a:pPr marL="692150"/>
            <a:r>
              <a:rPr lang="en-US" sz="2200" dirty="0">
                <a:solidFill>
                  <a:srgbClr val="000000"/>
                </a:solidFill>
                <a:latin typeface="Arial" panose="020B0604020202020204" pitchFamily="34" charset="0"/>
                <a:ea typeface="Times New Roman" panose="02020603050405020304" pitchFamily="18" charset="0"/>
              </a:rPr>
              <a:t>•	Review of STRs for IDES (VA 4500913)</a:t>
            </a:r>
          </a:p>
          <a:p>
            <a:pPr marL="692150"/>
            <a:r>
              <a:rPr lang="en-US" sz="2200" dirty="0">
                <a:solidFill>
                  <a:srgbClr val="000000"/>
                </a:solidFill>
                <a:latin typeface="Arial" panose="020B0604020202020204" pitchFamily="34" charset="0"/>
                <a:ea typeface="Times New Roman" panose="02020603050405020304" pitchFamily="18" charset="0"/>
              </a:rPr>
              <a:t>•	Workload and Time Management - MSC (VA 1349075)</a:t>
            </a:r>
          </a:p>
          <a:p>
            <a:endParaRPr lang="en-US" sz="2200" dirty="0">
              <a:solidFill>
                <a:srgbClr val="000000"/>
              </a:solidFill>
              <a:latin typeface="Arial" panose="020B0604020202020204" pitchFamily="34" charset="0"/>
              <a:ea typeface="Times New Roman" panose="02020603050405020304" pitchFamily="18" charset="0"/>
            </a:endParaRPr>
          </a:p>
          <a:p>
            <a:r>
              <a:rPr lang="en-US" sz="2200" dirty="0">
                <a:solidFill>
                  <a:srgbClr val="000000"/>
                </a:solidFill>
                <a:latin typeface="Arial" panose="020B0604020202020204" pitchFamily="34" charset="0"/>
                <a:ea typeface="Times New Roman" panose="02020603050405020304" pitchFamily="18" charset="0"/>
              </a:rPr>
              <a:t>These items are station-selected training items and are not mandated training items. This announcement is for informational purposes. Questions regarding these trainings should be directed to the Comp Service Trng Staff at CPTraining.VBACO@va.gov</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0629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Letter Creator and IDES Updates </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897553"/>
            <a:ext cx="8382000" cy="3785652"/>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Version 6.4 of the Letter Creator is now available on the Rating Jobs Aids Page. The following updates on IDES are included in this release:</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800100" lvl="1"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Added a “New” letter template titled “IDES Benefits Estimate Letter". This letter will display when VSC is selected as the area</a:t>
            </a:r>
          </a:p>
          <a:p>
            <a:pPr marL="800100" lvl="1" indent="-342900">
              <a:buFont typeface="Wingdings" panose="05000000000000000000" pitchFamily="2" charset="2"/>
              <a:buChar char="Ø"/>
            </a:pPr>
            <a:endParaRPr lang="en-US" sz="2400" dirty="0">
              <a:solidFill>
                <a:srgbClr val="000000"/>
              </a:solidFill>
              <a:latin typeface="Arial" panose="020B0604020202020204" pitchFamily="34" charset="0"/>
              <a:ea typeface="Times New Roman" panose="02020603050405020304" pitchFamily="18" charset="0"/>
            </a:endParaRPr>
          </a:p>
          <a:p>
            <a:pPr marL="800100" lvl="1"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Added IDES Fact Sheet to the form printing options</a:t>
            </a:r>
          </a:p>
          <a:p>
            <a:pPr marL="342900" indent="-3429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4308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2800" dirty="0"/>
              <a:t>Servicemembers Who File VA Claim During IDES Initial Interview</a:t>
            </a:r>
          </a:p>
        </p:txBody>
      </p:sp>
      <p:sp>
        <p:nvSpPr>
          <p:cNvPr id="5" name="Rectangle 4">
            <a:extLst>
              <a:ext uri="{FF2B5EF4-FFF2-40B4-BE49-F238E27FC236}">
                <a16:creationId xmlns:a16="http://schemas.microsoft.com/office/drawing/2014/main" id="{20FFC229-F8A6-4D36-B135-5B951A7EE80D}"/>
              </a:ext>
            </a:extLst>
          </p:cNvPr>
          <p:cNvSpPr/>
          <p:nvPr/>
        </p:nvSpPr>
        <p:spPr>
          <a:xfrm>
            <a:off x="270164" y="838200"/>
            <a:ext cx="8382000" cy="5632311"/>
          </a:xfrm>
          <a:prstGeom prst="rect">
            <a:avLst/>
          </a:prstGeom>
        </p:spPr>
        <p:txBody>
          <a:bodyPr wrap="square">
            <a:spAutoFit/>
          </a:bodyPr>
          <a:lstStyle/>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MSCs are required to update the SM Filing VA Claim in VTA to indicate the participant’s intention to submit a VA claim as part of the IDES process. This field (which previously defaulted to Yes), was recently updated in VTA to show a blank response as the default. A Yes or No in this field is now required to save </a:t>
            </a:r>
          </a:p>
          <a:p>
            <a:pPr marL="342900" indent="-342900">
              <a:buFont typeface="Arial" panose="020B0604020202020204" pitchFamily="34" charset="0"/>
              <a:buChar char="•"/>
            </a:pPr>
            <a:endParaRPr lang="en-US" sz="20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Important:  It is critical that MSCs enter this info accurately--the data entered in this field will determine whether the case is shown on DRAS pending final rating reports</a:t>
            </a:r>
          </a:p>
          <a:p>
            <a:pPr marL="342900" indent="-342900">
              <a:buFont typeface="Arial" panose="020B0604020202020204" pitchFamily="34" charset="0"/>
              <a:buChar char="•"/>
            </a:pPr>
            <a:endParaRPr lang="en-US" sz="20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MSCs must select Yes for this field when the participant files a VA claim, and a number is entered in the Total Claimed Conditions Field. In situations when the participant does not file a VA claim, the MSC must select No and ensure this is appropriately documented as required by M21-1 III.i.2.D.4 (step 5). MSCs must not indicate No in this field simply because the participant fails to sign or return a VA Form 21-526</a:t>
            </a:r>
          </a:p>
          <a:p>
            <a:endParaRPr lang="en-US" sz="2000" dirty="0">
              <a:solidFill>
                <a:srgbClr val="000000"/>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840147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VTA Trng </a:t>
            </a:r>
          </a:p>
        </p:txBody>
      </p:sp>
      <p:sp>
        <p:nvSpPr>
          <p:cNvPr id="5" name="Rectangle 4">
            <a:extLst>
              <a:ext uri="{FF2B5EF4-FFF2-40B4-BE49-F238E27FC236}">
                <a16:creationId xmlns:a16="http://schemas.microsoft.com/office/drawing/2014/main" id="{20FFC229-F8A6-4D36-B135-5B951A7EE80D}"/>
              </a:ext>
            </a:extLst>
          </p:cNvPr>
          <p:cNvSpPr/>
          <p:nvPr/>
        </p:nvSpPr>
        <p:spPr>
          <a:xfrm>
            <a:off x="270164" y="838200"/>
            <a:ext cx="8382000" cy="461665"/>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Training is 16 (9ET) and 17 (1ET) April, 2019</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05245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(1 of 3)</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194121" y="971971"/>
            <a:ext cx="9565439" cy="4708981"/>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Topics for Discussion</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HAIMS Issue Impacting Document Transfer to VBMS</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AMA Impact on Military Services Coordinator Responsibilities </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Handling Previously Denied Issues that are Indicated</a:t>
            </a:r>
          </a:p>
          <a:p>
            <a:pPr lvl="1"/>
            <a:r>
              <a:rPr lang="en-US" sz="2400" dirty="0">
                <a:latin typeface="Arial" panose="020B0604020202020204" pitchFamily="34" charset="0"/>
                <a:cs typeface="Arial" panose="020B0604020202020204" pitchFamily="34" charset="0"/>
              </a:rPr>
              <a:t> on IDES Applications </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Handling Previously Denied Issues that are Indicated</a:t>
            </a:r>
          </a:p>
          <a:p>
            <a:pPr lvl="1"/>
            <a:r>
              <a:rPr lang="en-US" sz="2400" dirty="0">
                <a:latin typeface="Arial" panose="020B0604020202020204" pitchFamily="34" charset="0"/>
                <a:cs typeface="Arial" panose="020B0604020202020204" pitchFamily="34" charset="0"/>
              </a:rPr>
              <a:t> on BDD Applications </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MSCs Not Involved in Supplemental Claim/Appeal Processes </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MSC Curriculum (Station-Selected Training Items)</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Letter Creator and IDES Updates </a:t>
            </a: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p:cNvSpPr>
            <a:spLocks noGrp="1"/>
          </p:cNvSpPr>
          <p:nvPr>
            <p:ph type="title"/>
          </p:nvPr>
        </p:nvSpPr>
        <p:spPr/>
        <p:txBody>
          <a:bodyPr>
            <a:noAutofit/>
          </a:bodyPr>
          <a:lstStyle/>
          <a:p>
            <a:r>
              <a:rPr lang="en-US" sz="4000" dirty="0"/>
              <a:t>eBenefits Claims Establishment Errors </a:t>
            </a:r>
          </a:p>
        </p:txBody>
      </p:sp>
      <p:sp>
        <p:nvSpPr>
          <p:cNvPr id="5" name="Rectangle 4">
            <a:extLst>
              <a:ext uri="{FF2B5EF4-FFF2-40B4-BE49-F238E27FC236}">
                <a16:creationId xmlns:a16="http://schemas.microsoft.com/office/drawing/2014/main" id="{16438711-50B0-4214-ADA7-339AC586C436}"/>
              </a:ext>
            </a:extLst>
          </p:cNvPr>
          <p:cNvSpPr/>
          <p:nvPr/>
        </p:nvSpPr>
        <p:spPr>
          <a:xfrm>
            <a:off x="332510" y="959108"/>
            <a:ext cx="8686800" cy="4524315"/>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Compensation Service have found some BDD claims that were submitted in eBenefits, established by eBenefits as an EP 010/110 with the eBenefits 010 claim label not as an EP 336 with the BDD claim label</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If you know of any BDD claims submitted in eBenefits, review the EP and claim label to ensure the proper EP 336 with the BDD claim label is established</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Compensation Service is working to address this issue and will release guidance when it is resolved</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283288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21</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April 3, 2019</a:t>
            </a:r>
          </a:p>
        </p:txBody>
      </p:sp>
      <p:graphicFrame>
        <p:nvGraphicFramePr>
          <p:cNvPr id="4" name="Table 3">
            <a:extLst>
              <a:ext uri="{FF2B5EF4-FFF2-40B4-BE49-F238E27FC236}">
                <a16:creationId xmlns:a16="http://schemas.microsoft.com/office/drawing/2014/main" id="{6CE444FD-41E7-497A-922A-F59FE7680CB5}"/>
              </a:ext>
            </a:extLst>
          </p:cNvPr>
          <p:cNvGraphicFramePr>
            <a:graphicFrameLocks noGrp="1"/>
          </p:cNvGraphicFramePr>
          <p:nvPr>
            <p:extLst>
              <p:ext uri="{D42A27DB-BD31-4B8C-83A1-F6EECF244321}">
                <p14:modId xmlns:p14="http://schemas.microsoft.com/office/powerpoint/2010/main" val="1703550480"/>
              </p:ext>
            </p:extLst>
          </p:nvPr>
        </p:nvGraphicFramePr>
        <p:xfrm>
          <a:off x="1066800" y="2744720"/>
          <a:ext cx="6219825" cy="3123921"/>
        </p:xfrm>
        <a:graphic>
          <a:graphicData uri="http://schemas.openxmlformats.org/drawingml/2006/table">
            <a:tbl>
              <a:tblPr firstRow="1" firstCol="1" bandRow="1"/>
              <a:tblGrid>
                <a:gridCol w="4572000">
                  <a:extLst>
                    <a:ext uri="{9D8B030D-6E8A-4147-A177-3AD203B41FA5}">
                      <a16:colId xmlns:a16="http://schemas.microsoft.com/office/drawing/2014/main" val="321766467"/>
                    </a:ext>
                  </a:extLst>
                </a:gridCol>
                <a:gridCol w="1647825">
                  <a:extLst>
                    <a:ext uri="{9D8B030D-6E8A-4147-A177-3AD203B41FA5}">
                      <a16:colId xmlns:a16="http://schemas.microsoft.com/office/drawing/2014/main" val="2151028510"/>
                    </a:ext>
                  </a:extLst>
                </a:gridCol>
              </a:tblGrid>
              <a:tr h="563601">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April 3, 2019</a:t>
                      </a:r>
                      <a:endParaRPr lang="en-US" sz="24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BDD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88841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Completed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17,004</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309361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Receipts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16,730</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096421"/>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Pending</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4,685</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7483903"/>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 Pending &gt;125 Days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9,562</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23577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 Pending &gt;125 Days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56%</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632785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Average Days Pending</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78.5</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90308"/>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Avg. Days to Complete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54.36</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4275302"/>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4" name="Title 3"/>
          <p:cNvSpPr>
            <a:spLocks noGrp="1"/>
          </p:cNvSpPr>
          <p:nvPr>
            <p:ph type="title"/>
          </p:nvPr>
        </p:nvSpPr>
        <p:spPr/>
        <p:txBody>
          <a:bodyPr>
            <a:noAutofit/>
          </a:bodyPr>
          <a:lstStyle/>
          <a:p>
            <a:r>
              <a:rPr lang="en-US" sz="4000" dirty="0"/>
              <a:t>Question from the Pre-D/BDD Mailbox</a:t>
            </a:r>
          </a:p>
        </p:txBody>
      </p:sp>
      <p:sp>
        <p:nvSpPr>
          <p:cNvPr id="5" name="Rectangle 4">
            <a:extLst>
              <a:ext uri="{FF2B5EF4-FFF2-40B4-BE49-F238E27FC236}">
                <a16:creationId xmlns:a16="http://schemas.microsoft.com/office/drawing/2014/main" id="{C5FCC600-D6CB-4202-A79C-6F36E30E9374}"/>
              </a:ext>
            </a:extLst>
          </p:cNvPr>
          <p:cNvSpPr/>
          <p:nvPr/>
        </p:nvSpPr>
        <p:spPr>
          <a:xfrm>
            <a:off x="152400" y="762000"/>
            <a:ext cx="8534400" cy="5447645"/>
          </a:xfrm>
          <a:prstGeom prst="rect">
            <a:avLst/>
          </a:prstGeom>
        </p:spPr>
        <p:txBody>
          <a:bodyPr wrap="square">
            <a:spAutoFit/>
          </a:bodyPr>
          <a:lstStyle/>
          <a:p>
            <a:r>
              <a:rPr lang="en-US" sz="2200" dirty="0">
                <a:latin typeface="Arial" panose="020B0604020202020204" pitchFamily="34" charset="0"/>
                <a:cs typeface="Arial" panose="020B0604020202020204" pitchFamily="34" charset="0"/>
              </a:rPr>
              <a:t>Question:  I have gotten several Quality Review errors for not adding tracked items and processing BDD excluded claims, which were overturned. Can we please address what tracked items the intake sites should be using for BDD excluded claims?</a:t>
            </a:r>
          </a:p>
          <a:p>
            <a:endParaRPr lang="en-US" sz="2200" dirty="0">
              <a:latin typeface="Arial" panose="020B0604020202020204" pitchFamily="34" charset="0"/>
              <a:cs typeface="Arial" panose="020B0604020202020204" pitchFamily="34" charset="0"/>
            </a:endParaRPr>
          </a:p>
          <a:p>
            <a:r>
              <a:rPr lang="en-US" sz="2200" dirty="0">
                <a:solidFill>
                  <a:schemeClr val="tx2"/>
                </a:solidFill>
                <a:latin typeface="Arial" panose="020B0604020202020204" pitchFamily="34" charset="0"/>
                <a:cs typeface="Arial" panose="020B0604020202020204" pitchFamily="34" charset="0"/>
              </a:rPr>
              <a:t>Answer:  Per M21-1 III.i.2.A.2.h intake sites are required to establish the BDD excluded claim including entering the contentions and enter the BDD-Excluded special issue indicator under one contention requiring an examination. Per M21-1 III.i.2.B.3.b, the ROJ is responsible for processing BDD-excluded claims.</a:t>
            </a:r>
          </a:p>
          <a:p>
            <a:endParaRPr lang="en-US" sz="2200" dirty="0">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Per M21-1 III.iii.1.F.3.b tracked items are established automatically for corresponding development actions. Custom tracked items can be manually established by the claims processor. If no development action was taken, no tracked items should be entered.  </a:t>
            </a:r>
          </a:p>
        </p:txBody>
      </p:sp>
    </p:spTree>
    <p:extLst>
      <p:ext uri="{BB962C8B-B14F-4D97-AF65-F5344CB8AC3E}">
        <p14:creationId xmlns:p14="http://schemas.microsoft.com/office/powerpoint/2010/main" val="3761705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Autofit/>
          </a:bodyPr>
          <a:lstStyle/>
          <a:p>
            <a:r>
              <a:rPr lang="en-US" sz="4000" dirty="0"/>
              <a:t>Question from the Pre-D/BDD Mailbox</a:t>
            </a:r>
          </a:p>
        </p:txBody>
      </p:sp>
      <p:sp>
        <p:nvSpPr>
          <p:cNvPr id="5" name="Rectangle 4">
            <a:extLst>
              <a:ext uri="{FF2B5EF4-FFF2-40B4-BE49-F238E27FC236}">
                <a16:creationId xmlns:a16="http://schemas.microsoft.com/office/drawing/2014/main" id="{C5FCC600-D6CB-4202-A79C-6F36E30E9374}"/>
              </a:ext>
            </a:extLst>
          </p:cNvPr>
          <p:cNvSpPr/>
          <p:nvPr/>
        </p:nvSpPr>
        <p:spPr>
          <a:xfrm>
            <a:off x="152400" y="849120"/>
            <a:ext cx="8534400" cy="415498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Question:  I have a BDD claim that was submitted electronically 91 days before the Servicemember’s date of discharge. The claim included all the required documents (21-526 and STRs). The claim was reviewed several days after the claim was submitted. The examinations were not ordered in the 90-180 day time frame from date of discharge.  Is the claim still eligible for the BDD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chemeClr val="tx2"/>
                </a:solidFill>
                <a:effectLst/>
                <a:uLnTx/>
                <a:uFillTx/>
                <a:latin typeface="Arial" panose="020B0604020202020204" pitchFamily="34" charset="0"/>
                <a:cs typeface="Arial" panose="020B0604020202020204" pitchFamily="34" charset="0"/>
              </a:rPr>
              <a:t>Answer:  Yes, the claim is still eligible for the BDD program.  The time frame for when examinations are requested are not part of the BDD program requirements.</a:t>
            </a:r>
          </a:p>
        </p:txBody>
      </p:sp>
    </p:spTree>
    <p:extLst>
      <p:ext uri="{BB962C8B-B14F-4D97-AF65-F5344CB8AC3E}">
        <p14:creationId xmlns:p14="http://schemas.microsoft.com/office/powerpoint/2010/main" val="20407473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89F60AC-215F-47B4-8EB0-8B6604E58CA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A045C371-3A71-49B0-A3F3-3482DB4F0E15}"/>
              </a:ext>
            </a:extLst>
          </p:cNvPr>
          <p:cNvSpPr>
            <a:spLocks noGrp="1"/>
          </p:cNvSpPr>
          <p:nvPr>
            <p:ph type="title"/>
          </p:nvPr>
        </p:nvSpPr>
        <p:spPr/>
        <p:txBody>
          <a:bodyPr>
            <a:normAutofit fontScale="90000"/>
          </a:bodyPr>
          <a:lstStyle/>
          <a:p>
            <a:r>
              <a:rPr lang="en-US" dirty="0"/>
              <a:t>Addendum</a:t>
            </a:r>
          </a:p>
        </p:txBody>
      </p:sp>
      <p:sp>
        <p:nvSpPr>
          <p:cNvPr id="5" name="Rectangle 4">
            <a:extLst>
              <a:ext uri="{FF2B5EF4-FFF2-40B4-BE49-F238E27FC236}">
                <a16:creationId xmlns:a16="http://schemas.microsoft.com/office/drawing/2014/main" id="{2681469C-39F5-4C73-8FAA-A253824E339A}"/>
              </a:ext>
            </a:extLst>
          </p:cNvPr>
          <p:cNvSpPr/>
          <p:nvPr/>
        </p:nvSpPr>
        <p:spPr>
          <a:xfrm>
            <a:off x="609600" y="1120676"/>
            <a:ext cx="8077200" cy="3785652"/>
          </a:xfrm>
          <a:prstGeom prst="rect">
            <a:avLst/>
          </a:prstGeom>
        </p:spPr>
        <p:txBody>
          <a:bodyPr wrap="square">
            <a:spAutoFit/>
          </a:bodyPr>
          <a:lstStyle/>
          <a:p>
            <a:pPr marL="342900" indent="-342900">
              <a:buFont typeface="Wingdings" panose="05000000000000000000" pitchFamily="2" charset="2"/>
              <a:buChar char="Ø"/>
            </a:pPr>
            <a:r>
              <a:rPr lang="en-US" sz="2400" b="1" dirty="0">
                <a:latin typeface="Arial" panose="020B0604020202020204" pitchFamily="34" charset="0"/>
                <a:cs typeface="Arial" panose="020B0604020202020204" pitchFamily="34" charset="0"/>
              </a:rPr>
              <a:t>Announcements: </a:t>
            </a:r>
          </a:p>
          <a:p>
            <a:endParaRPr lang="en-US" sz="2400" b="1" dirty="0">
              <a:latin typeface="Arial" panose="020B0604020202020204" pitchFamily="34" charset="0"/>
              <a:cs typeface="Arial" panose="020B0604020202020204" pitchFamily="34" charset="0"/>
            </a:endParaRPr>
          </a:p>
          <a:p>
            <a:pPr marL="741363"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Required Use of ERB-S in EMS Examination Requests</a:t>
            </a:r>
          </a:p>
          <a:p>
            <a:pPr marL="741363"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741363"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Review of Musculoskeletal Examinations for Required Information relating to Sharp v. Shulkin</a:t>
            </a:r>
          </a:p>
          <a:p>
            <a:pPr marL="398463"/>
            <a:endParaRPr lang="en-US" sz="2400" dirty="0">
              <a:latin typeface="Arial" panose="020B0604020202020204" pitchFamily="34" charset="0"/>
              <a:cs typeface="Arial" panose="020B0604020202020204" pitchFamily="34" charset="0"/>
            </a:endParaRPr>
          </a:p>
          <a:p>
            <a:pPr marL="346075" indent="-342900">
              <a:buFont typeface="Wingdings" panose="05000000000000000000" pitchFamily="2" charset="2"/>
              <a:buChar char="Ø"/>
            </a:pPr>
            <a:r>
              <a:rPr lang="en-US" sz="2400" b="1" dirty="0">
                <a:latin typeface="Arial" panose="020B0604020202020204" pitchFamily="34" charset="0"/>
                <a:cs typeface="Arial" panose="020B0604020202020204" pitchFamily="34" charset="0"/>
              </a:rPr>
              <a:t>Reminders</a:t>
            </a:r>
            <a:endParaRPr lang="en-US" sz="2400" dirty="0">
              <a:latin typeface="Arial" panose="020B0604020202020204" pitchFamily="34" charset="0"/>
              <a:cs typeface="Arial" panose="020B0604020202020204" pitchFamily="34" charset="0"/>
            </a:endParaRPr>
          </a:p>
          <a:p>
            <a:pPr marL="398463"/>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2221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89F60AC-215F-47B4-8EB0-8B6604E58CA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A045C371-3A71-49B0-A3F3-3482DB4F0E15}"/>
              </a:ext>
            </a:extLst>
          </p:cNvPr>
          <p:cNvSpPr>
            <a:spLocks noGrp="1"/>
          </p:cNvSpPr>
          <p:nvPr>
            <p:ph type="title"/>
          </p:nvPr>
        </p:nvSpPr>
        <p:spPr/>
        <p:txBody>
          <a:bodyPr>
            <a:noAutofit/>
          </a:bodyPr>
          <a:lstStyle/>
          <a:p>
            <a:r>
              <a:rPr lang="en-US" sz="2400" dirty="0">
                <a:solidFill>
                  <a:prstClr val="white"/>
                </a:solidFill>
                <a:latin typeface="Arial" panose="020B0604020202020204" pitchFamily="34" charset="0"/>
                <a:cs typeface="Arial" panose="020B0604020202020204" pitchFamily="34" charset="0"/>
              </a:rPr>
              <a:t>Required Use of ERB-S in EMS Examination Requests</a:t>
            </a:r>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2681469C-39F5-4C73-8FAA-A253824E339A}"/>
              </a:ext>
            </a:extLst>
          </p:cNvPr>
          <p:cNvSpPr/>
          <p:nvPr/>
        </p:nvSpPr>
        <p:spPr>
          <a:xfrm>
            <a:off x="609600" y="1120676"/>
            <a:ext cx="8077200" cy="5188087"/>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In some specific instances, claims processors (including MSCs) are required to use </a:t>
            </a:r>
            <a:r>
              <a:rPr lang="en-US" sz="2400" u="sng" dirty="0">
                <a:latin typeface="Arial" panose="020B0604020202020204" pitchFamily="34" charset="0"/>
                <a:cs typeface="Arial" panose="020B0604020202020204" pitchFamily="34" charset="0"/>
                <a:hlinkClick r:id="rId2"/>
              </a:rPr>
              <a:t>the Simplified Exam Request Builder tool (ERB-S)</a:t>
            </a:r>
            <a:r>
              <a:rPr lang="en-US" sz="2400" dirty="0">
                <a:latin typeface="Arial" panose="020B0604020202020204" pitchFamily="34" charset="0"/>
                <a:cs typeface="Arial" panose="020B0604020202020204" pitchFamily="34" charset="0"/>
              </a:rPr>
              <a:t> when submitting examination scheduling requests via EMS. </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lnSpc>
                <a:spcPct val="115000"/>
              </a:lnSpc>
              <a:spcAft>
                <a:spcPts val="1000"/>
              </a:spcAft>
              <a:buFont typeface="Wingdings" panose="05000000000000000000" pitchFamily="2" charset="2"/>
              <a:buChar char="Ø"/>
            </a:pPr>
            <a:r>
              <a:rPr lang="en-US" sz="2400" dirty="0">
                <a:latin typeface="Arial" panose="020B0604020202020204" pitchFamily="34" charset="0"/>
                <a:ea typeface="Calibri" panose="020F0502020204030204" pitchFamily="34" charset="0"/>
                <a:cs typeface="Arial" panose="020B0604020202020204" pitchFamily="34" charset="0"/>
              </a:rPr>
              <a:t>The ERB-S tool is described in </a:t>
            </a:r>
            <a:r>
              <a:rPr lang="en-US" sz="24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M21-1 III.iv.3.A.2.f,</a:t>
            </a:r>
            <a:r>
              <a:rPr lang="en-US" sz="2400" dirty="0">
                <a:latin typeface="Arial" panose="020B0604020202020204" pitchFamily="34" charset="0"/>
                <a:ea typeface="Calibri" panose="020F0502020204030204" pitchFamily="34" charset="0"/>
                <a:cs typeface="Arial" panose="020B0604020202020204" pitchFamily="34" charset="0"/>
              </a:rPr>
              <a:t> and the requirement for its use is defined in  </a:t>
            </a:r>
            <a:r>
              <a:rPr lang="en-US" sz="24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M21-1 III.iv.3.A.10.b</a:t>
            </a:r>
            <a:r>
              <a:rPr lang="en-US" sz="2400" dirty="0">
                <a:latin typeface="Arial" panose="020B0604020202020204" pitchFamily="34" charset="0"/>
                <a:ea typeface="Calibri" panose="020F0502020204030204" pitchFamily="34" charset="0"/>
                <a:cs typeface="Arial" panose="020B0604020202020204" pitchFamily="34" charset="0"/>
              </a:rPr>
              <a:t>.</a:t>
            </a:r>
          </a:p>
          <a:p>
            <a:pPr marL="342900" indent="-342900">
              <a:buFont typeface="Wingdings" panose="05000000000000000000" pitchFamily="2" charset="2"/>
              <a:buChar char="Ø"/>
            </a:pPr>
            <a:r>
              <a:rPr lang="en-US" sz="2400" dirty="0">
                <a:latin typeface="Arial" panose="020B0604020202020204" pitchFamily="34" charset="0"/>
                <a:ea typeface="Calibri" panose="020F0502020204030204" pitchFamily="34" charset="0"/>
                <a:cs typeface="Arial" panose="020B0604020202020204" pitchFamily="34" charset="0"/>
              </a:rPr>
              <a:t>The </a:t>
            </a:r>
            <a:r>
              <a:rPr lang="en-US" sz="24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ERB-S Usage Matrix</a:t>
            </a:r>
            <a:r>
              <a:rPr lang="en-US" sz="2400" dirty="0">
                <a:latin typeface="Arial" panose="020B0604020202020204" pitchFamily="34" charset="0"/>
                <a:ea typeface="Calibri" panose="020F0502020204030204" pitchFamily="34" charset="0"/>
                <a:cs typeface="Arial" panose="020B0604020202020204" pitchFamily="34" charset="0"/>
              </a:rPr>
              <a:t>, provides instructions for using ERB-S, and lists the specific instances in which use of the ERB-S tool is mandatory</a:t>
            </a: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6028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89F60AC-215F-47B4-8EB0-8B6604E58CA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a:extLst>
              <a:ext uri="{FF2B5EF4-FFF2-40B4-BE49-F238E27FC236}">
                <a16:creationId xmlns:a16="http://schemas.microsoft.com/office/drawing/2014/main" id="{A045C371-3A71-49B0-A3F3-3482DB4F0E15}"/>
              </a:ext>
            </a:extLst>
          </p:cNvPr>
          <p:cNvSpPr>
            <a:spLocks noGrp="1"/>
          </p:cNvSpPr>
          <p:nvPr>
            <p:ph type="title"/>
          </p:nvPr>
        </p:nvSpPr>
        <p:spPr/>
        <p:txBody>
          <a:bodyPr>
            <a:noAutofit/>
          </a:bodyPr>
          <a:lstStyle/>
          <a:p>
            <a:r>
              <a:rPr lang="en-US" sz="2400" dirty="0">
                <a:latin typeface="Arial" panose="020B0604020202020204" pitchFamily="34" charset="0"/>
                <a:cs typeface="Arial" panose="020B0604020202020204" pitchFamily="34" charset="0"/>
              </a:rPr>
              <a:t>Review of Musculoskeletal Examination Results </a:t>
            </a:r>
          </a:p>
        </p:txBody>
      </p:sp>
      <p:sp>
        <p:nvSpPr>
          <p:cNvPr id="5" name="Rectangle 4">
            <a:extLst>
              <a:ext uri="{FF2B5EF4-FFF2-40B4-BE49-F238E27FC236}">
                <a16:creationId xmlns:a16="http://schemas.microsoft.com/office/drawing/2014/main" id="{2681469C-39F5-4C73-8FAA-A253824E339A}"/>
              </a:ext>
            </a:extLst>
          </p:cNvPr>
          <p:cNvSpPr/>
          <p:nvPr/>
        </p:nvSpPr>
        <p:spPr>
          <a:xfrm>
            <a:off x="497115" y="824859"/>
            <a:ext cx="8382000" cy="5635902"/>
          </a:xfrm>
          <a:prstGeom prst="rect">
            <a:avLst/>
          </a:prstGeom>
        </p:spPr>
        <p:txBody>
          <a:bodyPr wrap="square">
            <a:spAutoFit/>
          </a:bodyPr>
          <a:lstStyle/>
          <a:p>
            <a:pPr marL="342900" indent="-342900">
              <a:buFont typeface="Wingdings" panose="05000000000000000000" pitchFamily="2" charset="2"/>
              <a:buChar char="Ø"/>
            </a:pPr>
            <a:r>
              <a:rPr lang="en-US" sz="2000" dirty="0">
                <a:latin typeface="Arial" panose="020B0604020202020204" pitchFamily="34" charset="0"/>
                <a:ea typeface="Calibri" panose="020F0502020204030204" pitchFamily="34" charset="0"/>
                <a:cs typeface="Arial" panose="020B0604020202020204" pitchFamily="34" charset="0"/>
              </a:rPr>
              <a:t>MSCs must complete a review of examination results to ensure completeness. </a:t>
            </a:r>
            <a:endParaRPr lang="en-US" sz="2000" dirty="0">
              <a:latin typeface="Arial" panose="020B0604020202020204" pitchFamily="34" charset="0"/>
              <a:cs typeface="Arial" panose="020B0604020202020204" pitchFamily="34" charset="0"/>
            </a:endParaRPr>
          </a:p>
          <a:p>
            <a:pPr marL="342900" indent="-342900">
              <a:lnSpc>
                <a:spcPct val="115000"/>
              </a:lnSpc>
              <a:spcAft>
                <a:spcPts val="1000"/>
              </a:spcAft>
              <a:buFont typeface="Wingdings" panose="05000000000000000000" pitchFamily="2" charset="2"/>
              <a:buChar char="Ø"/>
            </a:pPr>
            <a:r>
              <a:rPr lang="en-US" sz="2000" dirty="0">
                <a:latin typeface="Arial" panose="020B0604020202020204" pitchFamily="34" charset="0"/>
                <a:ea typeface="Calibri" panose="020F0502020204030204" pitchFamily="34" charset="0"/>
                <a:cs typeface="Arial" panose="020B0604020202020204" pitchFamily="34" charset="0"/>
              </a:rPr>
              <a:t>In Musculoskeletal DBQs,</a:t>
            </a:r>
          </a:p>
          <a:p>
            <a:pPr marL="800100" lvl="1" indent="-342900">
              <a:lnSpc>
                <a:spcPct val="115000"/>
              </a:lnSpc>
              <a:spcAft>
                <a:spcPts val="1000"/>
              </a:spcAft>
              <a:buFont typeface="Wingdings" panose="05000000000000000000" pitchFamily="2" charset="2"/>
              <a:buChar char="§"/>
            </a:pPr>
            <a:r>
              <a:rPr lang="en-US" sz="2000" dirty="0">
                <a:latin typeface="Arial" panose="020B0604020202020204" pitchFamily="34" charset="0"/>
                <a:ea typeface="Calibri" panose="020F0502020204030204" pitchFamily="34" charset="0"/>
                <a:cs typeface="Arial" panose="020B0604020202020204" pitchFamily="34" charset="0"/>
              </a:rPr>
              <a:t>review Sections </a:t>
            </a:r>
            <a:r>
              <a:rPr lang="en-US" sz="2000" i="1" dirty="0">
                <a:latin typeface="Arial" panose="020B0604020202020204" pitchFamily="34" charset="0"/>
                <a:cs typeface="Arial" panose="020B0604020202020204" pitchFamily="34" charset="0"/>
              </a:rPr>
              <a:t>Repeated Use Over Time</a:t>
            </a:r>
            <a:r>
              <a:rPr lang="en-US" sz="2000" dirty="0">
                <a:latin typeface="Arial" panose="020B0604020202020204" pitchFamily="34" charset="0"/>
                <a:cs typeface="Arial" panose="020B0604020202020204" pitchFamily="34" charset="0"/>
              </a:rPr>
              <a:t> and </a:t>
            </a:r>
            <a:r>
              <a:rPr lang="en-US" sz="2000" i="1" dirty="0">
                <a:latin typeface="Arial" panose="020B0604020202020204" pitchFamily="34" charset="0"/>
                <a:cs typeface="Arial" panose="020B0604020202020204" pitchFamily="34" charset="0"/>
              </a:rPr>
              <a:t>Flare Ups, and</a:t>
            </a:r>
          </a:p>
          <a:p>
            <a:pPr marL="800100" lvl="1" indent="-342900">
              <a:lnSpc>
                <a:spcPct val="115000"/>
              </a:lnSpc>
              <a:spcAft>
                <a:spcPts val="1000"/>
              </a:spcAft>
              <a:buFont typeface="Wingdings" panose="05000000000000000000" pitchFamily="2" charset="2"/>
              <a:buChar char="§"/>
            </a:pPr>
            <a:r>
              <a:rPr lang="en-US" sz="2000" dirty="0">
                <a:latin typeface="Arial" panose="020B0604020202020204" pitchFamily="34" charset="0"/>
                <a:ea typeface="Calibri" panose="020F0502020204030204" pitchFamily="34" charset="0"/>
                <a:cs typeface="Arial" panose="020B0604020202020204" pitchFamily="34" charset="0"/>
              </a:rPr>
              <a:t>confirm that examiner provided some explanation if it was indicated </a:t>
            </a:r>
            <a:r>
              <a:rPr lang="en-US" sz="2000" dirty="0">
                <a:latin typeface="Arial" panose="020B0604020202020204" pitchFamily="34" charset="0"/>
                <a:cs typeface="Arial" panose="020B0604020202020204" pitchFamily="34" charset="0"/>
              </a:rPr>
              <a:t>that required information could not provide without speculating.</a:t>
            </a:r>
          </a:p>
          <a:p>
            <a:pPr>
              <a:lnSpc>
                <a:spcPct val="115000"/>
              </a:lnSpc>
              <a:spcAft>
                <a:spcPts val="1000"/>
              </a:spcAft>
            </a:pPr>
            <a:r>
              <a:rPr lang="en-US" sz="2000" dirty="0">
                <a:latin typeface="Arial" panose="020B0604020202020204" pitchFamily="34" charset="0"/>
                <a:cs typeface="Arial" panose="020B0604020202020204" pitchFamily="34" charset="0"/>
              </a:rPr>
              <a:t>Example:</a:t>
            </a:r>
          </a:p>
          <a:p>
            <a:pPr>
              <a:lnSpc>
                <a:spcPct val="115000"/>
              </a:lnSpc>
              <a:spcAft>
                <a:spcPts val="1000"/>
              </a:spcAft>
            </a:pPr>
            <a:endParaRPr lang="en-US" sz="2200" dirty="0">
              <a:latin typeface="Arial" panose="020B0604020202020204" pitchFamily="34" charset="0"/>
              <a:cs typeface="Arial" panose="020B0604020202020204" pitchFamily="34" charset="0"/>
            </a:endParaRPr>
          </a:p>
          <a:p>
            <a:pPr marL="342900" indent="-342900">
              <a:lnSpc>
                <a:spcPct val="115000"/>
              </a:lnSpc>
              <a:spcAft>
                <a:spcPts val="1000"/>
              </a:spcAft>
              <a:buFont typeface="Wingdings" panose="05000000000000000000" pitchFamily="2" charset="2"/>
              <a:buChar char="Ø"/>
            </a:pPr>
            <a:endParaRPr lang="en-US" sz="2200" dirty="0">
              <a:latin typeface="Arial" panose="020B0604020202020204" pitchFamily="34" charset="0"/>
              <a:cs typeface="Arial" panose="020B0604020202020204" pitchFamily="34" charset="0"/>
            </a:endParaRPr>
          </a:p>
          <a:p>
            <a:pPr>
              <a:lnSpc>
                <a:spcPct val="115000"/>
              </a:lnSpc>
              <a:spcAft>
                <a:spcPts val="1000"/>
              </a:spcAft>
            </a:pPr>
            <a:r>
              <a:rPr lang="en-US" sz="2200" dirty="0">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96F44170-FEA3-4F5C-9847-82A307556941}"/>
              </a:ext>
            </a:extLst>
          </p:cNvPr>
          <p:cNvPicPr>
            <a:picLocks noChangeAspect="1"/>
          </p:cNvPicPr>
          <p:nvPr/>
        </p:nvPicPr>
        <p:blipFill>
          <a:blip r:embed="rId2"/>
          <a:stretch>
            <a:fillRect/>
          </a:stretch>
        </p:blipFill>
        <p:spPr>
          <a:xfrm>
            <a:off x="1750785" y="3521453"/>
            <a:ext cx="6937830" cy="1772284"/>
          </a:xfrm>
          <a:prstGeom prst="rect">
            <a:avLst/>
          </a:prstGeom>
        </p:spPr>
      </p:pic>
      <p:pic>
        <p:nvPicPr>
          <p:cNvPr id="6" name="Picture 5">
            <a:extLst>
              <a:ext uri="{FF2B5EF4-FFF2-40B4-BE49-F238E27FC236}">
                <a16:creationId xmlns:a16="http://schemas.microsoft.com/office/drawing/2014/main" id="{7F4960AD-D02D-4E15-9EBC-DFEB827B1AFD}"/>
              </a:ext>
            </a:extLst>
          </p:cNvPr>
          <p:cNvPicPr>
            <a:picLocks noChangeAspect="1"/>
          </p:cNvPicPr>
          <p:nvPr/>
        </p:nvPicPr>
        <p:blipFill>
          <a:blip r:embed="rId3"/>
          <a:stretch>
            <a:fillRect/>
          </a:stretch>
        </p:blipFill>
        <p:spPr>
          <a:xfrm>
            <a:off x="1676399" y="5288194"/>
            <a:ext cx="7298873" cy="836063"/>
          </a:xfrm>
          <a:prstGeom prst="rect">
            <a:avLst/>
          </a:prstGeom>
        </p:spPr>
      </p:pic>
    </p:spTree>
    <p:extLst>
      <p:ext uri="{BB962C8B-B14F-4D97-AF65-F5344CB8AC3E}">
        <p14:creationId xmlns:p14="http://schemas.microsoft.com/office/powerpoint/2010/main" val="815244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89F60AC-215F-47B4-8EB0-8B6604E58CAB}"/>
              </a:ext>
            </a:extLst>
          </p:cNvPr>
          <p:cNvSpPr>
            <a:spLocks noGrp="1"/>
          </p:cNvSpPr>
          <p:nvPr>
            <p:ph type="sldNum" sz="quarter" idx="12"/>
          </p:nvPr>
        </p:nvSpPr>
        <p:spPr/>
        <p:txBody>
          <a:bodyPr/>
          <a:lstStyle/>
          <a:p>
            <a:fld id="{D983F1FA-211D-3044-9E35-958DFBC26156}" type="slidenum">
              <a:rPr lang="en-US" smtClean="0">
                <a:solidFill>
                  <a:prstClr val="white"/>
                </a:solidFill>
              </a:rPr>
              <a:pPr/>
              <a:t>27</a:t>
            </a:fld>
            <a:endParaRPr lang="en-US" dirty="0">
              <a:solidFill>
                <a:prstClr val="white"/>
              </a:solidFill>
            </a:endParaRPr>
          </a:p>
        </p:txBody>
      </p:sp>
      <p:sp>
        <p:nvSpPr>
          <p:cNvPr id="4" name="Title 3">
            <a:extLst>
              <a:ext uri="{FF2B5EF4-FFF2-40B4-BE49-F238E27FC236}">
                <a16:creationId xmlns:a16="http://schemas.microsoft.com/office/drawing/2014/main" id="{A045C371-3A71-49B0-A3F3-3482DB4F0E15}"/>
              </a:ext>
            </a:extLst>
          </p:cNvPr>
          <p:cNvSpPr>
            <a:spLocks noGrp="1"/>
          </p:cNvSpPr>
          <p:nvPr>
            <p:ph type="title"/>
          </p:nvPr>
        </p:nvSpPr>
        <p:spPr/>
        <p:txBody>
          <a:bodyPr>
            <a:normAutofit fontScale="90000"/>
          </a:bodyPr>
          <a:lstStyle/>
          <a:p>
            <a:r>
              <a:rPr lang="en-US" dirty="0"/>
              <a:t>Reminders</a:t>
            </a:r>
          </a:p>
        </p:txBody>
      </p:sp>
      <p:sp>
        <p:nvSpPr>
          <p:cNvPr id="2" name="Rectangle 1">
            <a:extLst>
              <a:ext uri="{FF2B5EF4-FFF2-40B4-BE49-F238E27FC236}">
                <a16:creationId xmlns:a16="http://schemas.microsoft.com/office/drawing/2014/main" id="{372A7B97-721A-4403-8950-A8829C8A0A31}"/>
              </a:ext>
            </a:extLst>
          </p:cNvPr>
          <p:cNvSpPr/>
          <p:nvPr/>
        </p:nvSpPr>
        <p:spPr>
          <a:xfrm>
            <a:off x="145140" y="914400"/>
            <a:ext cx="8998860" cy="5128712"/>
          </a:xfrm>
          <a:prstGeom prst="rect">
            <a:avLst/>
          </a:prstGeom>
        </p:spPr>
        <p:txBody>
          <a:bodyPr wrap="square">
            <a:spAutoFit/>
          </a:bodyPr>
          <a:lstStyle/>
          <a:p>
            <a:pPr marL="342900" marR="0" lvl="0" indent="-342900">
              <a:lnSpc>
                <a:spcPct val="115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Times New Roman" panose="02020603050405020304" pitchFamily="18" charset="0"/>
              </a:rPr>
              <a:t>Entrance physicals must be provided/obtained, except when specifically deemed unavailable by the PEBLO in the STR Statement indicated in Section III the 21-0819</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Times New Roman" panose="02020603050405020304" pitchFamily="18" charset="0"/>
              </a:rPr>
              <a:t>EP 689s should be brokered to the DRAS after all development is complete </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Times New Roman" panose="02020603050405020304" pitchFamily="18" charset="0"/>
              </a:rPr>
              <a:t>All tracked items must be closed/resolved prior to brokering the EP 689s to the DRAS </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Times New Roman" panose="02020603050405020304" pitchFamily="18" charset="0"/>
              </a:rPr>
              <a:t>MSCs must review all completed exams to ensure all claimed issues were addressed prior to releasing exams to the PEBLO and brokering to the DRAS</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2200" dirty="0">
                <a:latin typeface="Arial" panose="020B0604020202020204" pitchFamily="34" charset="0"/>
                <a:ea typeface="Calibri" panose="020F0502020204030204" pitchFamily="34" charset="0"/>
                <a:cs typeface="Times New Roman" panose="02020603050405020304" pitchFamily="18" charset="0"/>
              </a:rPr>
              <a:t>MSCs must verify the duty status of Guard/Reserve members (and if applicable, obtain activation orders, verify prior periods of active service)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33470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28</a:t>
            </a:fld>
            <a:endParaRPr lang="en-US" dirty="0"/>
          </a:p>
        </p:txBody>
      </p:sp>
      <p:sp>
        <p:nvSpPr>
          <p:cNvPr id="5" name="Rectangle 4"/>
          <p:cNvSpPr/>
          <p:nvPr/>
        </p:nvSpPr>
        <p:spPr>
          <a:xfrm>
            <a:off x="304800" y="990600"/>
            <a:ext cx="8324725" cy="3046988"/>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4501022</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Coaches Call (Every 2</a:t>
            </a:r>
            <a:r>
              <a:rPr lang="en-US" sz="2400" baseline="30000" dirty="0">
                <a:solidFill>
                  <a:srgbClr val="000000"/>
                </a:solidFill>
                <a:latin typeface="Arial" panose="020B0604020202020204" pitchFamily="34" charset="0"/>
                <a:ea typeface="Times New Roman"/>
                <a:cs typeface="Arial" panose="020B0604020202020204" pitchFamily="34" charset="0"/>
              </a:rPr>
              <a:t>nd</a:t>
            </a:r>
            <a:r>
              <a:rPr lang="en-US" sz="2400" dirty="0">
                <a:solidFill>
                  <a:srgbClr val="000000"/>
                </a:solidFill>
                <a:latin typeface="Arial" panose="020B0604020202020204" pitchFamily="34" charset="0"/>
                <a:ea typeface="Times New Roman"/>
                <a:cs typeface="Arial" panose="020B0604020202020204" pitchFamily="34" charset="0"/>
              </a:rPr>
              <a:t> Thursday at 2pm, starting 11 April)</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Teleconference: May 14</a:t>
            </a:r>
            <a:r>
              <a:rPr lang="en-US" sz="2400" dirty="0">
                <a:latin typeface="Arial" panose="020B0604020202020204" pitchFamily="34" charset="0"/>
                <a:ea typeface="Times New Roman"/>
                <a:cs typeface="Arial" panose="020B0604020202020204" pitchFamily="34" charset="0"/>
              </a:rPr>
              <a:t>, 2019</a:t>
            </a: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(2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3</a:t>
            </a:fld>
            <a:endParaRPr lang="en-US" dirty="0">
              <a:solidFill>
                <a:prstClr val="white"/>
              </a:solidFill>
            </a:endParaRPr>
          </a:p>
        </p:txBody>
      </p:sp>
      <p:sp>
        <p:nvSpPr>
          <p:cNvPr id="4" name="Rectangle 3"/>
          <p:cNvSpPr/>
          <p:nvPr/>
        </p:nvSpPr>
        <p:spPr>
          <a:xfrm>
            <a:off x="228600" y="949672"/>
            <a:ext cx="8425961" cy="3123932"/>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VTA Reminders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SMs Who File VA Claims During IDES Initial Interview</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Training </a:t>
            </a:r>
          </a:p>
          <a:p>
            <a:pPr lvl="1"/>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endParaRPr lang="en-US" sz="2100" dirty="0">
              <a:solidFill>
                <a:srgbClr val="000000"/>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eBenefits Claims Establishment Errors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Current Program Timeliness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Questions from the Pre-Discharge BDD Mailbox</a:t>
            </a:r>
            <a:endParaRPr lang="en-US" sz="3200" u="sng" dirty="0">
              <a:solidFill>
                <a:srgbClr val="000000"/>
              </a:solidFill>
              <a:latin typeface="Arial"/>
              <a:ea typeface="Times New Roman"/>
            </a:endParaRPr>
          </a:p>
        </p:txBody>
      </p:sp>
    </p:spTree>
    <p:extLst>
      <p:ext uri="{BB962C8B-B14F-4D97-AF65-F5344CB8AC3E}">
        <p14:creationId xmlns:p14="http://schemas.microsoft.com/office/powerpoint/2010/main" val="2322875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(3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4</a:t>
            </a:fld>
            <a:endParaRPr lang="en-US" dirty="0">
              <a:solidFill>
                <a:prstClr val="white"/>
              </a:solidFill>
            </a:endParaRPr>
          </a:p>
        </p:txBody>
      </p:sp>
      <p:sp>
        <p:nvSpPr>
          <p:cNvPr id="4" name="Rectangle 3"/>
          <p:cNvSpPr/>
          <p:nvPr/>
        </p:nvSpPr>
        <p:spPr>
          <a:xfrm>
            <a:off x="275467" y="990600"/>
            <a:ext cx="4580100" cy="3108543"/>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TMS #  </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BDD/IDES Coaches Call</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Open Floor</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Next Teleconference</a:t>
            </a:r>
            <a:endParaRPr lang="en-US" sz="2800" dirty="0">
              <a:solidFill>
                <a:srgbClr val="000000"/>
              </a:solidFill>
              <a:latin typeface="Arial"/>
            </a:endParaRPr>
          </a:p>
        </p:txBody>
      </p:sp>
    </p:spTree>
    <p:extLst>
      <p:ext uri="{BB962C8B-B14F-4D97-AF65-F5344CB8AC3E}">
        <p14:creationId xmlns:p14="http://schemas.microsoft.com/office/powerpoint/2010/main" val="2385015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14400" y="1161395"/>
            <a:ext cx="7162800" cy="4401205"/>
          </a:xfrm>
          <a:prstGeom prst="rect">
            <a:avLst/>
          </a:prstGeom>
        </p:spPr>
        <p:txBody>
          <a:bodyPr wrap="square">
            <a:spAutoFit/>
          </a:bodyPr>
          <a:lstStyle/>
          <a:p>
            <a:pPr algn="ctr"/>
            <a:r>
              <a:rPr lang="en-US" sz="4000" b="1" dirty="0">
                <a:solidFill>
                  <a:prstClr val="black"/>
                </a:solidFill>
                <a:ea typeface="MS ????"/>
              </a:rPr>
              <a:t>Reminder: Slides are used to show the Topic, and start discussion, however, slides do not show all the information associated with the topic. The Read Ahead is the official document. </a:t>
            </a:r>
            <a:endParaRPr lang="en-US" sz="3200" b="1" dirty="0">
              <a:solidFill>
                <a:prstClr val="black"/>
              </a:solidFill>
              <a:ea typeface="Times New Roman"/>
            </a:endParaRPr>
          </a:p>
        </p:txBody>
      </p:sp>
    </p:spTree>
    <p:extLst>
      <p:ext uri="{BB962C8B-B14F-4D97-AF65-F5344CB8AC3E}">
        <p14:creationId xmlns:p14="http://schemas.microsoft.com/office/powerpoint/2010/main" val="846149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HAIMS Issue Impacting Document Transfer to VBMS </a:t>
            </a:r>
          </a:p>
        </p:txBody>
      </p:sp>
      <p:sp>
        <p:nvSpPr>
          <p:cNvPr id="6" name="Slide Number Placeholder 5"/>
          <p:cNvSpPr>
            <a:spLocks noGrp="1"/>
          </p:cNvSpPr>
          <p:nvPr>
            <p:ph type="sldNum" sz="quarter" idx="12"/>
          </p:nvPr>
        </p:nvSpPr>
        <p:spPr/>
        <p:txBody>
          <a:bodyPr/>
          <a:lstStyle/>
          <a:p>
            <a:fld id="{04F7EA0F-F264-4DBA-8450-109ED0C85B89}" type="slidenum">
              <a:rPr lang="en-US" smtClean="0"/>
              <a:t>7</a:t>
            </a:fld>
            <a:endParaRPr lang="en-US" dirty="0"/>
          </a:p>
        </p:txBody>
      </p:sp>
      <p:sp>
        <p:nvSpPr>
          <p:cNvPr id="4" name="Rectangle 3">
            <a:extLst>
              <a:ext uri="{FF2B5EF4-FFF2-40B4-BE49-F238E27FC236}">
                <a16:creationId xmlns:a16="http://schemas.microsoft.com/office/drawing/2014/main" id="{9A12978F-16C1-40CE-B37B-84402659124D}"/>
              </a:ext>
            </a:extLst>
          </p:cNvPr>
          <p:cNvSpPr/>
          <p:nvPr/>
        </p:nvSpPr>
        <p:spPr>
          <a:xfrm>
            <a:off x="304800" y="873204"/>
            <a:ext cx="8382000" cy="5170646"/>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Improvement has been noted for the most recent issue that impacted the transfer of STRs in IDES and BDD cases well  There is additional development being conducted and an additional fix related to auto-retry of failed transfers that should be implemented at the end of April</a:t>
            </a: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IDES sites may continue to use SAFE (or other approved means) to transfer IDES referrals. However, once this HAIMS issue is completely resolved, all MTFs (where PEBLOs have the capability to upload referral documents to HAIMS) must return to utilizing HAIMS functionality to transfer IDES referrals (as discussed further below)  </a:t>
            </a: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All MTFs that have not yet converted to the HAIMS to VBMS process of IDES referral transfer should not delay or discontinue efforts to convert; the current document conversion problem in HAIMS is temporary and should soon be resolved</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7557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1085433"/>
            <a:ext cx="8382000" cy="4154984"/>
          </a:xfrm>
          <a:prstGeom prst="rect">
            <a:avLst/>
          </a:prstGeom>
        </p:spPr>
        <p:txBody>
          <a:bodyPr wrap="square">
            <a:spAutoFit/>
          </a:bodyPr>
          <a:lstStyle/>
          <a:p>
            <a:pPr marL="342900" lvl="0" indent="-342900">
              <a:buFont typeface="Arial" panose="020B0604020202020204" pitchFamily="34" charset="0"/>
              <a:buChar char="•"/>
              <a:defRPr/>
            </a:pPr>
            <a:r>
              <a:rPr lang="en-US" sz="2400" dirty="0">
                <a:solidFill>
                  <a:srgbClr val="000000"/>
                </a:solidFill>
                <a:latin typeface="Arial" panose="020B0604020202020204" pitchFamily="34" charset="0"/>
                <a:ea typeface="Times New Roman" panose="02020603050405020304" pitchFamily="18" charset="0"/>
              </a:rPr>
              <a:t>The Appeals Modernization Act was implemented on February 19, 2019</a:t>
            </a:r>
          </a:p>
          <a:p>
            <a:pPr marL="342900" lvl="0" indent="-342900">
              <a:buFont typeface="Arial" panose="020B0604020202020204" pitchFamily="34" charset="0"/>
              <a:buChar char="•"/>
              <a:defRPr/>
            </a:pPr>
            <a:endParaRPr lang="en-US" sz="2400" dirty="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defRPr/>
            </a:pPr>
            <a:r>
              <a:rPr lang="en-US" sz="2400" dirty="0">
                <a:solidFill>
                  <a:srgbClr val="000000"/>
                </a:solidFill>
                <a:latin typeface="Arial" panose="020B0604020202020204" pitchFamily="34" charset="0"/>
                <a:ea typeface="Times New Roman" panose="02020603050405020304" pitchFamily="18" charset="0"/>
              </a:rPr>
              <a:t>The impact of AMA on the IDES, to include changes to MSC/DRAS responsibilities, is addressed in the document AMA Implications in IDES, (available on the IDES Homepage) was discussed during the March IDES/BDD Teleconference</a:t>
            </a:r>
          </a:p>
          <a:p>
            <a:pPr marL="342900" lvl="0" indent="-342900">
              <a:buFont typeface="Arial" panose="020B0604020202020204" pitchFamily="34" charset="0"/>
              <a:buChar char="•"/>
              <a:defRPr/>
            </a:pPr>
            <a:endParaRPr lang="en-US" sz="2400" dirty="0">
              <a:solidFill>
                <a:srgbClr val="000000"/>
              </a:solidFill>
              <a:latin typeface="Arial" panose="020B0604020202020204" pitchFamily="34" charset="0"/>
              <a:ea typeface="Times New Roman" panose="02020603050405020304" pitchFamily="18" charset="0"/>
            </a:endParaRPr>
          </a:p>
          <a:p>
            <a:pPr marL="342900" lvl="0" indent="-342900">
              <a:buFont typeface="Arial" panose="020B0604020202020204" pitchFamily="34" charset="0"/>
              <a:buChar char="•"/>
              <a:defRPr/>
            </a:pPr>
            <a:r>
              <a:rPr lang="en-US" sz="2400" dirty="0">
                <a:solidFill>
                  <a:srgbClr val="000000"/>
                </a:solidFill>
                <a:latin typeface="Arial" panose="020B0604020202020204" pitchFamily="34" charset="0"/>
                <a:ea typeface="Times New Roman" panose="02020603050405020304" pitchFamily="18" charset="0"/>
              </a:rPr>
              <a:t>Changes to MSC Responsibilities related to the AMA are explained further below</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endParaRPr>
          </a:p>
        </p:txBody>
      </p:sp>
      <p:sp>
        <p:nvSpPr>
          <p:cNvPr id="8" name="Title 1">
            <a:extLst>
              <a:ext uri="{FF2B5EF4-FFF2-40B4-BE49-F238E27FC236}">
                <a16:creationId xmlns:a16="http://schemas.microsoft.com/office/drawing/2014/main" id="{AFB60657-AA8C-4A9C-B9D4-A135D3288330}"/>
              </a:ext>
            </a:extLst>
          </p:cNvPr>
          <p:cNvSpPr>
            <a:spLocks noGrp="1"/>
          </p:cNvSpPr>
          <p:nvPr>
            <p:ph type="title"/>
          </p:nvPr>
        </p:nvSpPr>
        <p:spPr>
          <a:xfrm>
            <a:off x="0" y="-76200"/>
            <a:ext cx="9144000" cy="731520"/>
          </a:xfrm>
        </p:spPr>
        <p:txBody>
          <a:bodyPr>
            <a:noAutofit/>
          </a:bodyPr>
          <a:lstStyle/>
          <a:p>
            <a:r>
              <a:rPr lang="en-US" sz="2800" dirty="0"/>
              <a:t>AMA Impact on Military Services Coordinator Responsibilities </a:t>
            </a:r>
          </a:p>
        </p:txBody>
      </p:sp>
    </p:spTree>
    <p:extLst>
      <p:ext uri="{BB962C8B-B14F-4D97-AF65-F5344CB8AC3E}">
        <p14:creationId xmlns:p14="http://schemas.microsoft.com/office/powerpoint/2010/main" val="399066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Handling Previously Denied Issues Indicated on IDES Applications (1 of 3)</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Rectangle 2">
            <a:extLst>
              <a:ext uri="{FF2B5EF4-FFF2-40B4-BE49-F238E27FC236}">
                <a16:creationId xmlns:a16="http://schemas.microsoft.com/office/drawing/2014/main" id="{BC5467E7-220C-4CD8-B071-A560DDE620D1}"/>
              </a:ext>
            </a:extLst>
          </p:cNvPr>
          <p:cNvSpPr/>
          <p:nvPr/>
        </p:nvSpPr>
        <p:spPr>
          <a:xfrm>
            <a:off x="72570" y="762000"/>
            <a:ext cx="8842830" cy="5170646"/>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IDES MSCs must continue to consider whether claimed or referred issues raised in IDES have been previously denied by VA.</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Previously denied issues indicated on VA Forms 21-0819 or 21-526EZ are no longer considered formally claimed for VA purposes.</a:t>
            </a:r>
          </a:p>
          <a:p>
            <a:pPr marL="800100" lvl="1"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MSCs are no longer required to consider whether new and material evidence was submitted in these instances.  </a:t>
            </a:r>
          </a:p>
          <a:p>
            <a:pPr marL="800100" lvl="1"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These issues will not be considered during the IDES process, except when the condition was referred by the Service Department</a:t>
            </a:r>
          </a:p>
          <a:p>
            <a:endParaRPr lang="en-US" sz="20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4304801"/>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93FA49-FC48-493C-94A2-B5BE0B839CF0}">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3.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10995</TotalTime>
  <Words>2028</Words>
  <Application>Microsoft Office PowerPoint</Application>
  <PresentationFormat>On-screen Show (4:3)</PresentationFormat>
  <Paragraphs>212</Paragraphs>
  <Slides>28</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28</vt:i4>
      </vt:variant>
    </vt:vector>
  </HeadingPairs>
  <TitlesOfParts>
    <vt:vector size="37" baseType="lpstr">
      <vt:lpstr>Arial</vt:lpstr>
      <vt:lpstr>Calibri</vt:lpstr>
      <vt:lpstr>Myriad Pro</vt:lpstr>
      <vt:lpstr>Symbol</vt:lpstr>
      <vt:lpstr>Times New Roman</vt:lpstr>
      <vt:lpstr>Wingdings</vt:lpstr>
      <vt:lpstr>10_Office Theme</vt:lpstr>
      <vt:lpstr>1_Custom Design</vt:lpstr>
      <vt:lpstr>Custom Design</vt:lpstr>
      <vt:lpstr>PowerPoint Presentation</vt:lpstr>
      <vt:lpstr>Agenda (1 of 3)</vt:lpstr>
      <vt:lpstr>Agenda (2 of 3)</vt:lpstr>
      <vt:lpstr>Agenda (3 of 3)</vt:lpstr>
      <vt:lpstr>PowerPoint Presentation</vt:lpstr>
      <vt:lpstr>PowerPoint Presentation</vt:lpstr>
      <vt:lpstr>HAIMS Issue Impacting Document Transfer to VBMS </vt:lpstr>
      <vt:lpstr>AMA Impact on Military Services Coordinator Responsibilities </vt:lpstr>
      <vt:lpstr>Handling Previously Denied Issues Indicated on IDES Applications (1 of 3)</vt:lpstr>
      <vt:lpstr>Handling Previously Denied Issues Indicated on IDES Applications (2 of 3)</vt:lpstr>
      <vt:lpstr>Handling Previously Denied Issues Indicated on IDES Applications (3 of 3)</vt:lpstr>
      <vt:lpstr>Handling Previously Denied Issues Indicated on BDD Applications </vt:lpstr>
      <vt:lpstr>MSCs Not Involved in Supplemental Claim/Appeal Processes </vt:lpstr>
      <vt:lpstr>MSC Curriculum (Station-Selected Training Items)</vt:lpstr>
      <vt:lpstr>Letter Creator and IDES Updates </vt:lpstr>
      <vt:lpstr>VTA Reminders</vt:lpstr>
      <vt:lpstr>Servicemembers Who File VA Claim During IDES Initial Interview</vt:lpstr>
      <vt:lpstr>VTA Trng </vt:lpstr>
      <vt:lpstr>PowerPoint Presentation</vt:lpstr>
      <vt:lpstr>eBenefits Claims Establishment Errors </vt:lpstr>
      <vt:lpstr>Current Program Timeliness</vt:lpstr>
      <vt:lpstr>Question from the Pre-D/BDD Mailbox</vt:lpstr>
      <vt:lpstr>Question from the Pre-D/BDD Mailbox</vt:lpstr>
      <vt:lpstr>Addendum</vt:lpstr>
      <vt:lpstr>Required Use of ERB-S in EMS Examination Requests</vt:lpstr>
      <vt:lpstr>Review of Musculoskeletal Examination Results </vt:lpstr>
      <vt:lpstr>Reminders</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April 2019 IDES and BDD Teleconference PowerPoint Presentation</dc:title>
  <dc:subject>Pre-Discharge MSC</dc:subject>
  <dc:creator>Department of Veterans Affairs, Veterans Benefits Administration, Compensation Service, STAFF</dc:creator>
  <cp:lastModifiedBy>Kathy Poole</cp:lastModifiedBy>
  <cp:revision>178</cp:revision>
  <cp:lastPrinted>2018-01-09T18:11:21Z</cp:lastPrinted>
  <dcterms:created xsi:type="dcterms:W3CDTF">2017-12-21T16:13:31Z</dcterms:created>
  <dcterms:modified xsi:type="dcterms:W3CDTF">2019-06-04T13:41:21Z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