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6"/>
  </p:notesMasterIdLst>
  <p:handoutMasterIdLst>
    <p:handoutMasterId r:id="rId27"/>
  </p:handoutMasterIdLst>
  <p:sldIdLst>
    <p:sldId id="261" r:id="rId5"/>
    <p:sldId id="262" r:id="rId6"/>
    <p:sldId id="263" r:id="rId7"/>
    <p:sldId id="264" r:id="rId8"/>
    <p:sldId id="265" r:id="rId9"/>
    <p:sldId id="266" r:id="rId10"/>
    <p:sldId id="273" r:id="rId11"/>
    <p:sldId id="274" r:id="rId12"/>
    <p:sldId id="267" r:id="rId13"/>
    <p:sldId id="268" r:id="rId14"/>
    <p:sldId id="275" r:id="rId15"/>
    <p:sldId id="276" r:id="rId16"/>
    <p:sldId id="278" r:id="rId17"/>
    <p:sldId id="279" r:id="rId18"/>
    <p:sldId id="280" r:id="rId19"/>
    <p:sldId id="282" r:id="rId20"/>
    <p:sldId id="283" r:id="rId21"/>
    <p:sldId id="285" r:id="rId22"/>
    <p:sldId id="286" r:id="rId23"/>
    <p:sldId id="293" r:id="rId24"/>
    <p:sldId id="292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ser, Mary,  VBADENV Trng Facility" initials="HMVTF" lastIdx="1" clrIdx="0">
    <p:extLst>
      <p:ext uri="{19B8F6BF-5375-455C-9EA6-DF929625EA0E}">
        <p15:presenceInfo xmlns:p15="http://schemas.microsoft.com/office/powerpoint/2012/main" userId="S-1-5-21-1409082233-764733703-682003330-24263" providerId="AD"/>
      </p:ext>
    </p:extLst>
  </p:cmAuthor>
  <p:cmAuthor id="2" name="Meyer, Julia, VBADENV Trng Facility" initials="MJVTF" lastIdx="3" clrIdx="1">
    <p:extLst>
      <p:ext uri="{19B8F6BF-5375-455C-9EA6-DF929625EA0E}">
        <p15:presenceInfo xmlns:p15="http://schemas.microsoft.com/office/powerpoint/2012/main" userId="S-1-5-21-1409082233-764733703-682003330-2766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50" autoAdjust="0"/>
    <p:restoredTop sz="93899" autoAdjust="0"/>
  </p:normalViewPr>
  <p:slideViewPr>
    <p:cSldViewPr snapToGrid="0">
      <p:cViewPr varScale="1">
        <p:scale>
          <a:sx n="102" d="100"/>
          <a:sy n="102" d="100"/>
        </p:scale>
        <p:origin x="1128" y="7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Introduction to Reviewing Service Treatment Records (STRs</a:t>
            </a:r>
            <a:r>
              <a:rPr lang="en-US" sz="18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course.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advance each slide, click anywhere on the screen.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Subjective, Objective, Assessment, Plan (SOAP)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SOAP format is used by many medical professionals, not just military medical professionals.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Many treatment records will use different abbreviations, or possibly none at all, to signify each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SOAP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2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7CC94DF-F0FB-4CE8-A1E4-FECE4D2A0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FC4AA65-9443-4679-BAFD-78C2B6179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Footer Placeholder 3">
            <a:extLst>
              <a:ext uri="{FF2B5EF4-FFF2-40B4-BE49-F238E27FC236}">
                <a16:creationId xmlns:a16="http://schemas.microsoft.com/office/drawing/2014/main" id="{0852EE7E-F792-4BE9-9466-9F00BE78C4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6108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4DC5CBB-B2A5-48DB-8164-1B12CE027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BC8CC0B-D8E0-4922-9263-5EA91BEB6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Footer Placeholder 3">
            <a:extLst>
              <a:ext uri="{FF2B5EF4-FFF2-40B4-BE49-F238E27FC236}">
                <a16:creationId xmlns:a16="http://schemas.microsoft.com/office/drawing/2014/main" id="{3D1AC15D-59A2-4158-850B-4BA5061223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92526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A952B1D-5224-4B1A-9659-DE9CA1B7A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D25425C-98C1-4CD1-8222-5DC1F3A20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Footer Placeholder 3">
            <a:extLst>
              <a:ext uri="{FF2B5EF4-FFF2-40B4-BE49-F238E27FC236}">
                <a16:creationId xmlns:a16="http://schemas.microsoft.com/office/drawing/2014/main" id="{75F00A6A-4EDD-4464-B7E5-68A0041912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54103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6B39A16-26D8-419B-A9A1-EC9CD53558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C098611-3425-4F73-A935-8FEE63E90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B083D3C-2981-44CB-B18B-6AF9C7CE20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54067-0B05-4B20-93F1-38CFCE4DA2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00E69-6DBD-4428-9BC6-62F6B2BEA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07853CC-0432-4CB6-958D-80E92AE987B4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2831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3E2A53B-529F-4F17-91DC-2C2AB88A77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3BF13E8-015C-41A4-B85A-8A041454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E936A7D-1954-41F6-BE07-AE101C5AA6C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95761-30D0-468C-B55D-29B647D53C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0234A-137B-4727-9242-1BFFBA9BE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3A5D9F1-74E7-441A-BE78-677D1D5526FD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3194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EEB1D3B-E968-4737-8C8C-2772957F8F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3526D2B-ED5E-4401-B798-4C8D8DE5C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Header Placeholder 3">
            <a:extLst>
              <a:ext uri="{FF2B5EF4-FFF2-40B4-BE49-F238E27FC236}">
                <a16:creationId xmlns:a16="http://schemas.microsoft.com/office/drawing/2014/main" id="{BB7B763C-62F3-4607-A465-2E06050F6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VBA Overview</a:t>
            </a:r>
          </a:p>
        </p:txBody>
      </p:sp>
      <p:sp>
        <p:nvSpPr>
          <p:cNvPr id="69637" name="Footer Placeholder 4">
            <a:extLst>
              <a:ext uri="{FF2B5EF4-FFF2-40B4-BE49-F238E27FC236}">
                <a16:creationId xmlns:a16="http://schemas.microsoft.com/office/drawing/2014/main" id="{B95BA1B8-E4C6-4C42-8DEB-609E294EF4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 dirty="0"/>
          </a:p>
        </p:txBody>
      </p:sp>
      <p:sp>
        <p:nvSpPr>
          <p:cNvPr id="69638" name="Slide Number Placeholder 5">
            <a:extLst>
              <a:ext uri="{FF2B5EF4-FFF2-40B4-BE49-F238E27FC236}">
                <a16:creationId xmlns:a16="http://schemas.microsoft.com/office/drawing/2014/main" id="{6CB9D2B5-A33D-40AB-AB43-282A5A09A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4FEC1C0-E0D7-41F5-988A-45D0AC29C85D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26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lesson, you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STRs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organization of STRs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how to locate x-rays, medical history forms, and other parts of STRs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entrance and separation physical examinations and tab/annotate them for future reference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STRs efficiently to establish that the claimed condition/symptoms did/did not occur during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Subjective Objective Assessment Plan (SOAP) format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the in-service health records that service departments collect for each service member. For many years, they were referred to as Service Medical Records (SMRs).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Obtaining STRs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STRs will be uploaded into VBMS from:</a:t>
            </a:r>
          </a:p>
          <a:p>
            <a:pPr marL="285750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National Personnel Records Center (NPRC) via Personnel Information Exchange System (PIES)</a:t>
            </a:r>
          </a:p>
          <a:p>
            <a:pPr marL="285750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Records Management Center (RMC)</a:t>
            </a:r>
          </a:p>
          <a:p>
            <a:pPr marL="285750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Healthcare Artifact and Image Management Solution (HAIMS)</a:t>
            </a:r>
          </a:p>
          <a:p>
            <a:pPr marL="0" lvl="1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Information Found in STRs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examination reports, including reports from entrance and discharge physical examinations, if performed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member’s medical history and dental records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record cover sheets and summaries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profiles and Medical board proceedings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January 1, 2013 individual service departments included a letter of certification of completeness of a member’s STRs 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handout for complete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Information Not Found in STRs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treatment records (clinical records)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records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records, 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Military Personnel Record Jacket (MPRJ), which may contain physical profiles and medical board proceedings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1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Information Not Found in STRs (continued)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Service member obtains treatment at an "off-base" civilian facility on their own, medical or mental health records created during the course of treatment are not automatically associated with the STRs. </a:t>
            </a:r>
          </a:p>
          <a:p>
            <a:pPr marL="171450" lvl="0" indent="-17145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records are never forwarded for long-term storage to the NPRC, they are destroyed after a period of inactivity (five years for mental health records).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Enlistment Exam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86983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1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2778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2905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7438" indent="-230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31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BF10DF-2BB1-49A3-B4A2-997863BE39C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650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9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aww.compensation.pension.km.va.gov/system/templates/selfservice/va_ka/portal.html?encodedHash=#!agent/portal/554400000001034/article/554400000014324/M21-1-Part-IV-Subpart-ii-Chapter-2-Section-A-Deciding-Claims-for-Disability-Compensation" TargetMode="External"/><Relationship Id="rId3" Type="http://schemas.openxmlformats.org/officeDocument/2006/relationships/tags" Target="../tags/tag21.xml"/><Relationship Id="rId7" Type="http://schemas.openxmlformats.org/officeDocument/2006/relationships/hyperlink" Target="https://vaww.compensation.pension.km.va.gov/system/templates/selfservice/va_ka/portal.html?encodedHash=#!agent/portal/554400000001034/article/554400000014155/M21-1-Part-III-Subpart-iii-Chapter-2-Section-B-Migration-of-Service-Records-and-the-Procedures-for-Obtaining-Them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hyperlink" Target="https://vaww.compensation.pension.km.va.gov/system/templates/selfservice/va_ka/portal.html?encodedHash=#!agent/portal/554400000001034/article/554400000014154/M21-1-Part-III-Subpart-iii-Chapter-2-Section-A-General-Information-on-Service-Records" TargetMode="External"/><Relationship Id="rId11" Type="http://schemas.openxmlformats.org/officeDocument/2006/relationships/hyperlink" Target="https://vaww.vrm.km.va.gov/system/templates/selfservice/va_kanew/help/agent/locale/en-US/portal/554400000001034/content/554400000046277/M21-1-Part-III-Subpart-i-Chapter-2-Section-F-Special-Situations-Related-to-the-Integrated-Disability-Evaluation-System-IDES" TargetMode="External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vaww.vrm.km.va.gov/system/templates/selfservice/va_kanew/help/agent/locale/en-US/portal/554400000001034/content/554400000046269/M21-1-Part-III-Subpart-i-Chapter-2-Section-E-Department-of-Veterans-Affairs-VA-Responsibilities-Based-on-Medical-Evaluation-Board-MEB-and-Physical-Evaluation-Board-PEB-Outcomes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vaww.vrm.km.va.gov/system/templates/selfservice/va_kanew/help/agent/locale/en-US/portal/554400000001034/content/554400000033257/M21-1-Part-III-Subpart-i-Chapter-2-Section-D-Overview-of-the-Integrated-Disability-Evaluation-System-IDES-and-Initial-Claims-Developm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hyperlink" Target="https://vaww.vrm.km.va.gov/system/templates/selfservice/va_kanew/help/agent/locale/en-US/portal/554400000001034/content/554400000014155/M21-1-Part-III-Subpart-iii-Chapter-2-Section-B-Migration-of-Service-Records-and-the-Procedures-for-Obtaining-Them?query=STRs#3a" TargetMode="Externa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8DE627-EEE4-4444-8A38-D696A202A03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Review of Service Treatment Records (STRs) for Integrated Disability Evaluation System (IDES)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C2E6A2-2019-42AD-B7E4-FD8208957D6A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B2C350-3B3D-4092-8E0B-5AA9ED02879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/>
              <a:t>March </a:t>
            </a:r>
            <a:r>
              <a:rPr lang="en-US" sz="21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69584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ffectLst/>
                <a:latin typeface="Arial" panose="020B0604020202020204" pitchFamily="34" charset="0"/>
              </a:rPr>
              <a:t>Separation 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8CD6-F610-46C7-82CC-44316AFF3B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10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934" y="1446766"/>
            <a:ext cx="7102131" cy="443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7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SOAP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27623"/>
            <a:ext cx="8229600" cy="391636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Subjective, Objective, Assessment, Plan (SOAP)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SOAP format is used by many medical professionals, not just military medical professionals</a:t>
            </a:r>
            <a:endParaRPr lang="en-US" altLang="en-US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Many treatment records will use different abbreviations, or possibly none at all, to signify each section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EF81E-C3FE-4EAF-91F6-0A58AC4AAE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7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Examples of SOAP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07" y="1612890"/>
            <a:ext cx="8964185" cy="336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6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3AC4-A797-429E-B6EE-2C37F43C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1A89-C0E8-4D15-898A-D01FE2E4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3BC093-BE76-45A5-BF33-F0A942A9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" y="1880494"/>
            <a:ext cx="7347005" cy="39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73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CB93-3192-4EBD-8CB3-9D1C3F75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39B4A-AE95-4F99-AA90-692180F1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16CAC3-D944-47D3-96AA-B3993F645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67" y="1725434"/>
            <a:ext cx="5271715" cy="4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84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29599F33-8F4F-4872-A33C-2664018F1C6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 Review for IDES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97D2512-9D14-4BBA-9116-15BA34649B4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6"/>
            <a:ext cx="8229600" cy="39163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An MSC must be able to review STRs effectively to find and explain information to the Servicemember:</a:t>
            </a:r>
          </a:p>
          <a:p>
            <a:pPr lvl="1" indent="-223838">
              <a:buClr>
                <a:schemeClr val="tx1"/>
              </a:buClr>
            </a:pPr>
            <a:r>
              <a:rPr lang="en-US" altLang="en-US" sz="2000" dirty="0"/>
              <a:t>Limit review as much as possible</a:t>
            </a:r>
          </a:p>
          <a:p>
            <a:pPr lvl="1" indent="-223838">
              <a:buClr>
                <a:schemeClr val="tx1"/>
              </a:buClr>
            </a:pPr>
            <a:endParaRPr lang="en-US" altLang="en-US" sz="2000" dirty="0"/>
          </a:p>
          <a:p>
            <a:pPr lvl="1" indent="-223838">
              <a:buClr>
                <a:schemeClr val="tx1"/>
              </a:buClr>
            </a:pPr>
            <a:r>
              <a:rPr lang="en-US" altLang="en-US" sz="2000" dirty="0"/>
              <a:t>Locate and tab or bookmark the entrance and separation physical exams in the STRs</a:t>
            </a:r>
          </a:p>
          <a:p>
            <a:pPr lvl="1" indent="-223838">
              <a:buClr>
                <a:schemeClr val="tx1"/>
              </a:buClr>
            </a:pPr>
            <a:endParaRPr lang="en-US" altLang="en-US" sz="2000" dirty="0"/>
          </a:p>
          <a:p>
            <a:pPr lvl="1" indent="-223838">
              <a:buClr>
                <a:schemeClr val="tx1"/>
              </a:buClr>
            </a:pPr>
            <a:r>
              <a:rPr lang="en-US" altLang="en-US" sz="2000" dirty="0"/>
              <a:t>Tab/bookmark where a potential claimed condition is located if it is not mentioned on the separation physical exam</a:t>
            </a:r>
          </a:p>
          <a:p>
            <a:pPr lvl="1" indent="-223838">
              <a:buClr>
                <a:schemeClr val="tx1"/>
              </a:buClr>
            </a:pPr>
            <a:endParaRPr lang="en-US" altLang="en-US" sz="2000" dirty="0"/>
          </a:p>
          <a:p>
            <a:pPr lvl="1" indent="-223838">
              <a:buClr>
                <a:schemeClr val="tx1"/>
              </a:buClr>
            </a:pPr>
            <a:r>
              <a:rPr lang="en-US" altLang="en-US" sz="2000" dirty="0"/>
              <a:t>Write down a list of the potentially claimed conditions to use during the initial interview for a reference </a:t>
            </a:r>
          </a:p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3F161-DA38-4E8E-8B71-3F960A8846D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044A0666-6034-4F38-BA48-4DBE5C4A4343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25106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A7089762-1D48-4AD5-B57C-3A25F474B32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Initial Interview Preparation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4BC2D97-9B0D-45C8-9E76-BD8818DF22B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Prior to the initial interview, the MSC should review the STRs and identify potential service-connected disabilities that:</a:t>
            </a:r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346B7-08BA-4B0A-B415-E0D15B66CB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044A0666-6034-4F38-BA48-4DBE5C4A4343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F8CBE-2A82-4E8C-B053-ECBFA75A488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072506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May not potentially unfitting, and are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Chronic disabilities or symptoms, and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need of ongoing treatment 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526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8AA8026D-A49F-486A-9B6E-7EC299000C7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Initial Interview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9D629E0-66EC-4789-93EE-C6AF74713BF2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During the initial interview the:</a:t>
            </a:r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AB46D-210D-4F6D-90BD-F99551340EA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044A0666-6034-4F38-BA48-4DBE5C4A4343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FFFA2-3167-46DB-8CED-B6CDD7CDF4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43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Service member identifies issues</a:t>
            </a: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MSC provides suggestions for claiming additional disabilities</a:t>
            </a: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Claims are ultimately the Service Member’s decision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361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C41315-5D78-4094-9F08-7D031C4C6D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Ta</a:t>
            </a:r>
            <a:r>
              <a:rPr lang="en-US" sz="3000" dirty="0"/>
              <a:t>bbing Records in Paper Claims Folders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190FEEEF-2564-4915-B85A-356A869963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It is helpful to tab Entrance and Separation Physical Exams for future reference.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Note: </a:t>
            </a:r>
            <a:r>
              <a:rPr lang="en-US" altLang="en-US" sz="1800" dirty="0"/>
              <a:t>All tabs must be removed prior to sending the information to the scanning contractor.</a:t>
            </a:r>
            <a:endParaRPr lang="en-US" altLang="en-US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EF2A2-5B7E-4D67-8B60-8E45210D783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044A0666-6034-4F38-BA48-4DBE5C4A4343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9324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35640A-0AA6-441D-BB76-6235474A61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Bookmarking STRs in VBMS</a:t>
            </a:r>
          </a:p>
        </p:txBody>
      </p:sp>
      <p:sp>
        <p:nvSpPr>
          <p:cNvPr id="18435" name="Content Placeholder 5">
            <a:extLst>
              <a:ext uri="{FF2B5EF4-FFF2-40B4-BE49-F238E27FC236}">
                <a16:creationId xmlns:a16="http://schemas.microsoft.com/office/drawing/2014/main" id="{261B86BF-5708-487C-BA68-80BFA78ABAF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 hangingPunct="1">
              <a:buFont typeface="Wingdings" panose="05000000000000000000" pitchFamily="2" charset="2"/>
              <a:buNone/>
            </a:pPr>
            <a:r>
              <a:rPr lang="en-US" altLang="en-US" dirty="0"/>
              <a:t>Regional Offices must follow the standardized steps in the table found in M21-1 III.iv.3.A.15.e to bookmark documents in the claims folder for the examiner’s review.</a:t>
            </a:r>
          </a:p>
          <a:p>
            <a:pPr marL="0" indent="0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hangingPunct="1">
              <a:buFont typeface="Wingdings" panose="05000000000000000000" pitchFamily="2" charset="2"/>
              <a:buNone/>
            </a:pPr>
            <a:r>
              <a:rPr lang="en-US" altLang="en-US" i="1" dirty="0"/>
              <a:t>Important</a:t>
            </a:r>
            <a:r>
              <a:rPr lang="en-US" altLang="en-US" dirty="0"/>
              <a:t>: While there are multiple bookmark types available in VBMS, when bookmarking evidence for an examiner’s review, ROs must use the medical bookmark.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5A990D-F02C-42D7-9BDC-656DC89B91A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044A0666-6034-4F38-BA48-4DBE5C4A4343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6410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803304"/>
            <a:ext cx="9144000" cy="8178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38333"/>
            <a:ext cx="8229600" cy="3623369"/>
          </a:xfrm>
        </p:spPr>
        <p:txBody>
          <a:bodyPr>
            <a:normAutofit/>
          </a:bodyPr>
          <a:lstStyle/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Define STRs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Explain the organization of STRs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Know how to locate x-rays, medical history forms, and other parts of STRs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Identify the entrance and separation physical examinations and tab/annotate them for future reference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Understand the Subjective Objective Assessment Plan (SOAP) format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Identify methods for the IDES review of STRs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10F1D-D18B-4444-AAAC-399273C2F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423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4592-0921-43C1-A707-46C83A9B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exercise Topic 1 &amp;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AEB08-3657-41FB-88D3-F846FAD4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0DF-2BB1-49A3-B4A2-997863BE39CF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579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DDBA9-3F15-4897-8A1C-B3E470DDCA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44A69-E721-4F09-A7E6-D0CC6A42D4B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5FBF10DF-2BB1-49A3-B4A2-997863BE39CF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7161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439" y="1709530"/>
            <a:ext cx="8269517" cy="4691269"/>
          </a:xfrm>
        </p:spPr>
        <p:txBody>
          <a:bodyPr>
            <a:normAutofit lnSpcReduction="10000"/>
          </a:bodyPr>
          <a:lstStyle/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u="sng" dirty="0">
                <a:hlinkClick r:id="rId6"/>
              </a:rPr>
              <a:t>M21-1 Part III, Subpart iii, 2.A, General Information on Service Records</a:t>
            </a:r>
            <a:endParaRPr lang="en-US" dirty="0"/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u="sng" dirty="0">
                <a:hlinkClick r:id="rId7"/>
              </a:rPr>
              <a:t>M21-1, Part III, Subpart iii, Chapter.2.B, Migration of Service Records and the Procedures for Obtaining Them</a:t>
            </a:r>
            <a:endParaRPr lang="en-US" dirty="0"/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u="sng" dirty="0">
                <a:hlinkClick r:id="rId8"/>
              </a:rPr>
              <a:t>M21-1 Part IV, Subpart ii, Chapter 2.A, Deciding Claims for Disability Compensation</a:t>
            </a:r>
            <a:endParaRPr lang="en-US" dirty="0"/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u="sng" dirty="0">
                <a:hlinkClick r:id="rId9"/>
              </a:rPr>
              <a:t>M21-1, Part III, Subpart </a:t>
            </a:r>
            <a:r>
              <a:rPr lang="en-US" u="sng" dirty="0" err="1">
                <a:hlinkClick r:id="rId9"/>
              </a:rPr>
              <a:t>i</a:t>
            </a:r>
            <a:r>
              <a:rPr lang="en-US" u="sng" dirty="0">
                <a:hlinkClick r:id="rId9"/>
              </a:rPr>
              <a:t>, Chapter 2, Section D - Overview the Integrated Disability Evaluation System (IDES) and Initial Claims Development</a:t>
            </a:r>
            <a:endParaRPr lang="en-US" dirty="0"/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u="sng" dirty="0">
                <a:hlinkClick r:id="rId10"/>
              </a:rPr>
              <a:t>M21-1, Part III, Subpart </a:t>
            </a:r>
            <a:r>
              <a:rPr lang="en-US" u="sng" dirty="0" err="1">
                <a:hlinkClick r:id="rId10"/>
              </a:rPr>
              <a:t>i</a:t>
            </a:r>
            <a:r>
              <a:rPr lang="en-US" u="sng" dirty="0">
                <a:hlinkClick r:id="rId10"/>
              </a:rPr>
              <a:t>, Chapter 2, Section E - Department of Veterans Affairs (VA) Responsibilities Based on Medical Evaluation Board (MEB) and Physical Evaluation Board (PEB) Outcomes</a:t>
            </a:r>
            <a:endParaRPr lang="en-US" dirty="0"/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u="sng" dirty="0">
                <a:hlinkClick r:id="rId11"/>
              </a:rPr>
              <a:t>M21-1, Part III, Subpart </a:t>
            </a:r>
            <a:r>
              <a:rPr lang="en-US" u="sng" dirty="0" err="1">
                <a:hlinkClick r:id="rId11"/>
              </a:rPr>
              <a:t>i</a:t>
            </a:r>
            <a:r>
              <a:rPr lang="en-US" u="sng" dirty="0">
                <a:hlinkClick r:id="rId11"/>
              </a:rPr>
              <a:t>, Chapter 2, Section F - Special Situations Related to the Integrated Disability Evaluation System (IDES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F5AA-08F3-4060-82F2-7EF1973195D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070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Definition</a:t>
            </a:r>
            <a:r>
              <a:rPr lang="en-US" dirty="0"/>
              <a:t>	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40530"/>
            <a:ext cx="8229600" cy="1766455"/>
          </a:xfrm>
        </p:spPr>
        <p:txBody>
          <a:bodyPr>
            <a:normAutofit/>
          </a:bodyPr>
          <a:lstStyle/>
          <a:p>
            <a:pPr fontAlgn="t">
              <a:spcAft>
                <a:spcPts val="600"/>
              </a:spcAft>
              <a:defRPr/>
            </a:pPr>
            <a:r>
              <a:rPr lang="en-US" altLang="en-US" sz="2000" dirty="0"/>
              <a:t>STRs </a:t>
            </a:r>
            <a:r>
              <a:rPr lang="en-US" sz="2000" dirty="0"/>
              <a:t>are the chronological records (electronic or paper) documenting the medical and/or dental care and treatment received primarily outside of a hospital (i.e</a:t>
            </a:r>
            <a:r>
              <a:rPr lang="en-US" dirty="0"/>
              <a:t>. – outpatient) during service for each service member. </a:t>
            </a:r>
            <a:r>
              <a:rPr lang="en-US" sz="2000" dirty="0"/>
              <a:t>For many years, they were referred to as Service Medical Records (SMRs).</a:t>
            </a: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0E4A6-9476-47FF-BBDF-B2A88E7346C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707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Obtaining STRs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7869" y="1580322"/>
            <a:ext cx="8448261" cy="4383157"/>
          </a:xfrm>
        </p:spPr>
        <p:txBody>
          <a:bodyPr>
            <a:normAutofit/>
          </a:bodyPr>
          <a:lstStyle/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STRs will be uploaded into VBMS from or can be requested from:</a:t>
            </a:r>
          </a:p>
          <a:p>
            <a:pPr marL="728662" lvl="3" indent="-342900">
              <a:buClr>
                <a:schemeClr val="tx1"/>
              </a:buClr>
            </a:pPr>
            <a:endParaRPr lang="en-US" altLang="en-US" sz="2000" dirty="0"/>
          </a:p>
          <a:p>
            <a:pPr marL="728662" lvl="3" indent="-342900">
              <a:buClr>
                <a:schemeClr val="tx1"/>
              </a:buClr>
            </a:pPr>
            <a:r>
              <a:rPr lang="en-US" altLang="en-US" sz="2000" dirty="0"/>
              <a:t>Records Management Center (RMC)</a:t>
            </a:r>
          </a:p>
          <a:p>
            <a:pPr marL="921543" lvl="4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000" dirty="0"/>
              <a:t>Automatically when claim folder is established in VBMS</a:t>
            </a:r>
          </a:p>
          <a:p>
            <a:pPr marL="728662" lvl="3" indent="-342900">
              <a:buClr>
                <a:schemeClr val="tx1"/>
              </a:buClr>
            </a:pPr>
            <a:r>
              <a:rPr lang="en-US" altLang="en-US" sz="2000" dirty="0"/>
              <a:t>National Personnel Records Center (NPRC)</a:t>
            </a:r>
          </a:p>
          <a:p>
            <a:pPr marL="921543" lvl="4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000" dirty="0"/>
              <a:t>via Personnel Information Exchange System (PIES) O50 request</a:t>
            </a:r>
          </a:p>
          <a:p>
            <a:pPr marL="728662" lvl="3" indent="-342900">
              <a:buClr>
                <a:schemeClr val="tx1"/>
              </a:buClr>
            </a:pPr>
            <a:r>
              <a:rPr lang="en-US" altLang="en-US" sz="2000" dirty="0"/>
              <a:t>Healthcare Artifact and Image Management Solution (HAIMS)</a:t>
            </a:r>
          </a:p>
          <a:p>
            <a:pPr marL="921544" lvl="2" indent="-342900">
              <a:buFont typeface="Wingdings" panose="05000000000000000000" pitchFamily="2" charset="2"/>
              <a:buChar char="ü"/>
            </a:pPr>
            <a:r>
              <a:rPr lang="en-US" altLang="en-US" sz="2000" dirty="0"/>
              <a:t>Automatically when </a:t>
            </a:r>
            <a:r>
              <a:rPr lang="en-US" sz="2000" dirty="0"/>
              <a:t>a Veteran whose service ended on or after January 1, 2014, files a claim for VA benefits, and</a:t>
            </a:r>
          </a:p>
          <a:p>
            <a:pPr marL="921544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the RO that received the claim begins processing it in VBMS.</a:t>
            </a:r>
          </a:p>
          <a:p>
            <a:pPr marL="671513" lvl="1" indent="-285750"/>
            <a:r>
              <a:rPr lang="en-US" sz="2000" dirty="0"/>
              <a:t>Joint Legacy Viewer (JLV)</a:t>
            </a:r>
          </a:p>
          <a:p>
            <a:pPr marL="921543" lvl="4" indent="-342900">
              <a:buClr>
                <a:schemeClr val="tx1"/>
              </a:buClr>
            </a:pPr>
            <a:endParaRPr lang="en-US" alt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0E403-0E38-47D2-BC7D-7E186C253B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5</a:t>
            </a:fld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6D66F-7669-450B-9A17-9C70889E2347}"/>
              </a:ext>
            </a:extLst>
          </p:cNvPr>
          <p:cNvSpPr txBox="1"/>
          <p:nvPr/>
        </p:nvSpPr>
        <p:spPr>
          <a:xfrm>
            <a:off x="583096" y="5955643"/>
            <a:ext cx="821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M21-1, Part III, Subpart iii, Chapter 2, Section B - Migration of Service Records and the Procedures for Obtaining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0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General Information Found in STRs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Physical examination reports, including reports from entrance and discharge physical examinations, if performed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Service member’s medical history and dental records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Clinical record cover sheets and summaries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Physical profiles and Medical board proceedings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140F1-004A-4392-9CF5-64D5B987F41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510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General Information Not Found in STRs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2029691"/>
          </a:xfrm>
        </p:spPr>
        <p:txBody>
          <a:bodyPr>
            <a:normAutofit/>
          </a:bodyPr>
          <a:lstStyle/>
          <a:p>
            <a:pPr marL="34290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Inpatient treatment records (clinical records)</a:t>
            </a:r>
          </a:p>
          <a:p>
            <a:pPr marL="34290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Finance records</a:t>
            </a:r>
          </a:p>
          <a:p>
            <a:pPr marL="34290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Mental health records, or</a:t>
            </a:r>
          </a:p>
          <a:p>
            <a:pPr marL="34290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Military Personnel Record Jacket (MPRJ), which may contain physical profiles and medical board proceedings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677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General Information Not Found </a:t>
            </a:r>
            <a:br>
              <a:rPr lang="en-US" sz="2800" dirty="0">
                <a:effectLst/>
                <a:latin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</a:rPr>
              <a:t>in STRs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lvl="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If a Service member obtains treatment at an "off-base" civilian facility on their own, medical or mental health records created during the course of treatment are not automatically associated with the STRs. </a:t>
            </a:r>
          </a:p>
          <a:p>
            <a:pPr lvl="0" fontAlgn="t"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dirty="0"/>
          </a:p>
          <a:p>
            <a:pPr marL="342900" lvl="0" indent="-342900" fontAlgn="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These records are never forwarded for long-term storage to the NPRC, they are destroyed after a period of inactivity (five years for mental health records).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736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ffectLst/>
                <a:latin typeface="Arial" panose="020B0604020202020204" pitchFamily="34" charset="0"/>
              </a:rPr>
              <a:t>Enlistment 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A84CD-9DB6-4F0D-B8FF-AD9A22E6AC2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9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443" y="1517969"/>
            <a:ext cx="7227113" cy="429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16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SLIDE_COUNT" val="42"/>
  <p:tag name="MMPROD_NEXTUNIQUEID" val="10009"/>
  <p:tag name="ARTICULATE_PROJECT_OPEN" val="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troduction to Reviewing Service Treatment Records (STRs)&amp;quot;&quot;/&gt;&lt;property id=&quot;20307&quot; value=&quot;261&quot;/&gt;&lt;/object&gt;&lt;object type=&quot;3&quot; unique_id=&quot;10004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05&quot;&gt;&lt;property id=&quot;20148&quot; value=&quot;5&quot;/&gt;&lt;property id=&quot;20300&quot; value=&quot;Slide 3 - &amp;quot;References&amp;quot;&quot;/&gt;&lt;property id=&quot;20307&quot; value=&quot;263&quot;/&gt;&lt;/object&gt;&lt;object type=&quot;3&quot; unique_id=&quot;10006&quot;&gt;&lt;property id=&quot;20148&quot; value=&quot;5&quot;/&gt;&lt;property id=&quot;20300&quot; value=&quot;Slide 4 - &amp;quot;Definition&amp;amp;#x09;&amp;quot;&quot;/&gt;&lt;property id=&quot;20307&quot; value=&quot;264&quot;/&gt;&lt;/object&gt;&lt;object type=&quot;3&quot; unique_id=&quot;10007&quot;&gt;&lt;property id=&quot;20148&quot; value=&quot;5&quot;/&gt;&lt;property id=&quot;20300&quot; value=&quot;Slide 5 - &amp;quot;Obtaining STRs&amp;quot;&quot;/&gt;&lt;property id=&quot;20307&quot; value=&quot;265&quot;/&gt;&lt;/object&gt;&lt;object type=&quot;3&quot; unique_id=&quot;10008&quot;&gt;&lt;property id=&quot;20148&quot; value=&quot;5&quot;/&gt;&lt;property id=&quot;20300&quot; value=&quot;Slide 6 - &amp;quot;General Information Found in STRs&amp;quot;&quot;/&gt;&lt;property id=&quot;20307&quot; value=&quot;266&quot;/&gt;&lt;/object&gt;&lt;object type=&quot;3&quot; unique_id=&quot;10009&quot;&gt;&lt;property id=&quot;20148&quot; value=&quot;5&quot;/&gt;&lt;property id=&quot;20300&quot; value=&quot;Slide 7 - &amp;quot;General Information Not Found in STRs&amp;quot;&quot;/&gt;&lt;property id=&quot;20307&quot; value=&quot;273&quot;/&gt;&lt;/object&gt;&lt;object type=&quot;3&quot; unique_id=&quot;10010&quot;&gt;&lt;property id=&quot;20148&quot; value=&quot;5&quot;/&gt;&lt;property id=&quot;20300&quot; value=&quot;Slide 8 - &amp;quot;General Information Not Found  in STRs (cont.)&amp;quot;&quot;/&gt;&lt;property id=&quot;20307&quot; value=&quot;274&quot;/&gt;&lt;/object&gt;&lt;object type=&quot;3&quot; unique_id=&quot;10011&quot;&gt;&lt;property id=&quot;20148&quot; value=&quot;5&quot;/&gt;&lt;property id=&quot;20300&quot; value=&quot;Slide 9 - &amp;quot;Reviewing STRs &amp;quot;&quot;/&gt;&lt;property id=&quot;20307&quot; value=&quot;269&quot;/&gt;&lt;/object&gt;&lt;object type=&quot;3&quot; unique_id=&quot;10012&quot;&gt;&lt;property id=&quot;20148&quot; value=&quot;5&quot;/&gt;&lt;property id=&quot;20300&quot; value=&quot;Slide 10 - &amp;quot;Enlistment Exam&amp;quot;&quot;/&gt;&lt;property id=&quot;20307&quot; value=&quot;267&quot;/&gt;&lt;/object&gt;&lt;object type=&quot;3&quot; unique_id=&quot;10013&quot;&gt;&lt;property id=&quot;20148&quot; value=&quot;5&quot;/&gt;&lt;property id=&quot;20300&quot; value=&quot;Slide 11 - &amp;quot;Separation Exam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SOAP&amp;quot;&quot;/&gt;&lt;property id=&quot;20307&quot; value=&quot;275&quot;/&gt;&lt;/object&gt;&lt;object type=&quot;3&quot; unique_id=&quot;10015&quot;&gt;&lt;property id=&quot;20148&quot; value=&quot;5&quot;/&gt;&lt;property id=&quot;20300&quot; value=&quot;Slide 13 - &amp;quot;Examples of SOAP&amp;quot;&quot;/&gt;&lt;property id=&quot;20307&quot; value=&quot;276&quot;/&gt;&lt;/object&gt;&lt;object type=&quot;3&quot; unique_id=&quot;10509&quot;&gt;&lt;property id=&quot;20148&quot; value=&quot;5&quot;/&gt;&lt;property id=&quot;20300&quot; value=&quot;Slide 16 - &amp;quot;Questions&amp;quot;&quot;/&gt;&lt;property id=&quot;20307&quot; value=&quot;277&quot;/&gt;&lt;/object&gt;&lt;object type=&quot;3&quot; unique_id=&quot;10575&quot;&gt;&lt;property id=&quot;20148&quot; value=&quot;5&quot;/&gt;&lt;property id=&quot;20300&quot; value=&quot;Slide 14 - &amp;quot;Examples of SOAP&amp;quot;&quot;/&gt;&lt;property id=&quot;20307&quot; value=&quot;278&quot;/&gt;&lt;/object&gt;&lt;object type=&quot;3&quot; unique_id=&quot;10576&quot;&gt;&lt;property id=&quot;20148&quot; value=&quot;5&quot;/&gt;&lt;property id=&quot;20300&quot; value=&quot;Slide 15 - &amp;quot;Examples of SOAP&amp;quot;&quot;/&gt;&lt;property id=&quot;20307&quot; value=&quot;279&quot;/&gt;&lt;/object&gt;&lt;/object&gt;&lt;object type=&quot;8&quot; unique_id=&quot;1003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4&quot;/&gt;&lt;lineCharCount val=&quot;14&quot;/&gt;&lt;/TableIndex&gt;&lt;/ShapeTextInfo&gt;"/>
  <p:tag name="PRESENTER_DUMMYTAG" val="&lt;DummyForForceWrite&gt;&lt;/DummyForForceWrite&gt;"/>
  <p:tag name="HTML_SHAPEINFO" val="&lt;ThreeDShapeInfo&gt;&lt;uuid val=&quot;{D9D7B000-FFA4-4C0F-B239-1F758AAF584C}&quot;/&gt;&lt;isInvalidForFieldText val=&quot;0&quot;/&gt;&lt;Image&gt;&lt;filename val=&quot;C:\Users\User\AppData\Local\Temp\CP1474810494765Session\CPTrustFolder1474810494781\PPTImport14748102595453\data\asimages\{D9D7B000-FFA4-4C0F-B239-1F758AAF584C}_1.png&quot;/&gt;&lt;left val=&quot;61&quot;/&gt;&lt;top val=&quot;288&quot;/&gt;&lt;width val=&quot;848&quot;/&gt;&lt;height val=&quot;13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5A99A75F-BE6C-4071-8F17-7A3A4633436C}&quot;/&gt;&lt;isInvalidForFieldText val=&quot;0&quot;/&gt;&lt;Image&gt;&lt;filename val=&quot;C:\Users\User\AppData\Local\Temp\CP1474810494765Session\CPTrustFolder1474810494781\PPTImport14748102595453\data\asimages\{5A99A75F-BE6C-4071-8F17-7A3A4633436C}_1.png&quot;/&gt;&lt;left val=&quot;71&quot;/&gt;&lt;top val=&quot;491&quot;/&gt;&lt;width val=&quot;249&quot;/&gt;&lt;height val=&quot;9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B9C90FEE-31EF-487D-A555-CD42243B8BC4}&quot;/&gt;&lt;isInvalidForFieldText val=&quot;0&quot;/&gt;&lt;Image&gt;&lt;filename val=&quot;C:\Users\User\AppData\Local\Temp\CP1474810494765Session\CPTrustFolder1474810494781\PPTImport14748102595453\data\asimages\{B9C90FEE-31EF-487D-A555-CD42243B8BC4}_1.png&quot;/&gt;&lt;left val=&quot;639&quot;/&gt;&lt;top val=&quot;491&quot;/&gt;&lt;width val=&quot;249&quot;/&gt;&lt;height val=&quot;92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6CEB5CA-AE65-4FA0-9B3C-8EAF567682BF}&quot;/&gt;&lt;isInvalidForFieldText val=&quot;0&quot;/&gt;&lt;Image&gt;&lt;filename val=&quot;C:\Users\User\AppData\Local\Temp\CP1474810494765Session\CPTrustFolder1474810494781\PPTImport14748102595453\data\asimages\{E6CEB5CA-AE65-4FA0-9B3C-8EAF567682BF}_2.png&quot;/&gt;&lt;left val=&quot;0&quot;/&gt;&lt;top val=&quot;77&quot;/&gt;&lt;width val=&quot;961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2&quot;/&gt;&lt;lineCharCount val=&quot;33&quot;/&gt;&lt;lineCharCount val=&quot;69&quot;/&gt;&lt;lineCharCount val=&quot;5&quot;/&gt;&lt;lineCharCount val=&quot;63&quot;/&gt;&lt;lineCharCount val=&quot;39&quot;/&gt;&lt;lineCharCount val=&quot;54&quot;/&gt;&lt;lineCharCount val=&quot;52&quot;/&gt;&lt;lineCharCount val=&quot;59&quot;/&gt;&lt;lineCharCount val=&quot;6&quot;/&gt;&lt;/TableIndex&gt;&lt;/ShapeTextInfo&gt;"/>
  <p:tag name="HTML_SHAPEINFO" val="&lt;ThreeDShapeInfo&gt;&lt;uuid val=&quot;{EA9F0D8F-3F47-4127-BF11-D38E8A590F33}&quot;/&gt;&lt;isInvalidForFieldText val=&quot;0&quot;/&gt;&lt;Image&gt;&lt;filename val=&quot;C:\Users\User\AppData\Local\Temp\CP1474810494765Session\CPTrustFolder1474810494781\PPTImport14748102595453\data\asimages\{EA9F0D8F-3F47-4127-BF11-D38E8A590F33}_2.png&quot;/&gt;&lt;left val=&quot;42&quot;/&gt;&lt;top val=&quot;220&quot;/&gt;&lt;width val=&quot;876&quot;/&gt;&lt;height val=&quot;38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FD6AEEE-33AE-49F4-A36F-4E7D98547723}&quot;/&gt;&lt;isInvalidForFieldText val=&quot;0&quot;/&gt;&lt;Image&gt;&lt;filename val=&quot;C:\Users\User\AppData\Local\Temp\CP1474810494765Session\CPTrustFolder1474810494781\PPTImport14748102595453\data\asimages\{6FD6AEEE-33AE-49F4-A36F-4E7D98547723}_2.png&quot;/&gt;&lt;left val=&quot;727&quot;/&gt;&lt;top val=&quot;687&quot;/&gt;&lt;width val=&quot;226&quot;/&gt;&lt;height val=&quot;4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DEC216D-09FB-4E7B-8B5E-A7A0EB28FAB2}&quot;/&gt;&lt;isInvalidForFieldText val=&quot;0&quot;/&gt;&lt;Image&gt;&lt;filename val=&quot;C:\Users\User\AppData\Local\Temp\CP1474810494765Session\CPTrustFolder1474810494781\PPTImport14748102595453\data\asimages\{EDEC216D-09FB-4E7B-8B5E-A7A0EB28FAB2}_3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6&quot;/&gt;&lt;lineCharCount val=&quot;8&quot;/&gt;&lt;lineCharCount val=&quot;1&quot;/&gt;&lt;lineCharCount val=&quot;68&quot;/&gt;&lt;lineCharCount val=&quot;34&quot;/&gt;&lt;lineCharCount val=&quot;1&quot;/&gt;&lt;lineCharCount val=&quot;64&quot;/&gt;&lt;lineCharCount val=&quot;12&quot;/&gt;&lt;/TableIndex&gt;&lt;/ShapeTextInfo&gt;"/>
  <p:tag name="HTML_SHAPEINFO" val="&lt;ThreeDShapeInfo&gt;&lt;uuid val=&quot;{4CB587A0-4EA1-4EAA-8F29-69015CE016E1}&quot;/&gt;&lt;isInvalidForFieldText val=&quot;0&quot;/&gt;&lt;Image&gt;&lt;filename val=&quot;C:\Users\User\AppData\Local\Temp\CP1474810494765Session\CPTrustFolder1474810494781\PPTImport14748102595453\data\asimages\{4CB587A0-4EA1-4EAA-8F29-69015CE016E1}_3.png&quot;/&gt;&lt;left val=&quot;58&quot;/&gt;&lt;top val=&quot;217&quot;/&gt;&lt;width val=&quot;870&quot;/&gt;&lt;height val=&quot;31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5636D07-3D99-43C6-8481-B205D1194F6B}&quot;/&gt;&lt;isInvalidForFieldText val=&quot;0&quot;/&gt;&lt;Image&gt;&lt;filename val=&quot;C:\Users\User\AppData\Local\Temp\CP1474810494765Session\CPTrustFolder1474810494781\PPTImport14748102595453\data\asimages\{15636D07-3D99-43C6-8481-B205D1194F6B}_3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5308A1B7-BD02-4CA0-B7CA-6E3346E16A6D}&quot;/&gt;&lt;isInvalidForFieldText val=&quot;0&quot;/&gt;&lt;Image&gt;&lt;filename val=&quot;C:\Users\User\AppData\Local\Temp\CP1474810494765Session\CPTrustFolder1474810494781\PPTImport14748102595453\data\asimages\{5308A1B7-BD02-4CA0-B7CA-6E3346E16A6D}_4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&quot;/&gt;&lt;lineCharCount val=&quot;72&quot;/&gt;&lt;lineCharCount val=&quot;66&quot;/&gt;&lt;lineCharCount val=&quot;32&quot;/&gt;&lt;lineCharCount val=&quot;1&quot;/&gt;&lt;/TableIndex&gt;&lt;/ShapeTextInfo&gt;"/>
  <p:tag name="HTML_SHAPEINFO" val="&lt;ThreeDShapeInfo&gt;&lt;uuid val=&quot;{656C53BB-1A5E-4863-AFAE-71E9E25C4185}&quot;/&gt;&lt;isInvalidForFieldText val=&quot;0&quot;/&gt;&lt;Image&gt;&lt;filename val=&quot;C:\Users\User\AppData\Local\Temp\CP1474810494765Session\CPTrustFolder1474810494781\PPTImport14748102595453\data\asimages\{656C53BB-1A5E-4863-AFAE-71E9E25C4185}_4.png&quot;/&gt;&lt;left val=&quot;40&quot;/&gt;&lt;top val=&quot;215&quot;/&gt;&lt;width val=&quot;877&quot;/&gt;&lt;height val=&quot;41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532BA89-CCF1-4A75-BD15-3F331379801F}&quot;/&gt;&lt;isInvalidForFieldText val=&quot;0&quot;/&gt;&lt;Image&gt;&lt;filename val=&quot;C:\Users\User\AppData\Local\Temp\CP1474810494765Session\CPTrustFolder1474810494781\PPTImport14748102595453\data\asimages\{D532BA89-CCF1-4A75-BD15-3F331379801F}_4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2B225111-8795-4149-867E-B6F2C7F89A16}&quot;/&gt;&lt;isInvalidForFieldText val=&quot;0&quot;/&gt;&lt;Image&gt;&lt;filename val=&quot;C:\Users\User\AppData\Local\Temp\CP1474810494765Session\CPTrustFolder1474810494781\PPTImport14748102595453\data\asimages\{2B225111-8795-4149-867E-B6F2C7F89A16}_5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8&quot;/&gt;&lt;lineCharCount val=&quot;55&quot;/&gt;&lt;lineCharCount val=&quot;35&quot;/&gt;&lt;lineCharCount val=&quot;32&quot;/&gt;&lt;lineCharCount val=&quot;57&quot;/&gt;&lt;/TableIndex&gt;&lt;/ShapeTextInfo&gt;"/>
  <p:tag name="HTML_SHAPEINFO" val="&lt;ThreeDShapeInfo&gt;&lt;uuid val=&quot;{97958BF4-EB94-4618-AFA4-625A1867E67C}&quot;/&gt;&lt;isInvalidForFieldText val=&quot;0&quot;/&gt;&lt;Image&gt;&lt;filename val=&quot;C:\Users\User\AppData\Local\Temp\CP1474810494765Session\CPTrustFolder1474810494781\PPTImport14748102595453\data\asimages\{97958BF4-EB94-4618-AFA4-625A1867E67C}_5.png&quot;/&gt;&lt;left val=&quot;42&quot;/&gt;&lt;top val=&quot;212&quot;/&gt;&lt;width val=&quot;870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C20105A-5125-428D-90C3-5345D8BF60D0}&quot;/&gt;&lt;isInvalidForFieldText val=&quot;0&quot;/&gt;&lt;Image&gt;&lt;filename val=&quot;C:\Users\User\AppData\Local\Temp\CP1474810494765Session\CPTrustFolder1474810494781\PPTImport14748102595453\data\asimages\{CC20105A-5125-428D-90C3-5345D8BF60D0}_5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254E60E9-A53C-4104-9BD9-106A6739A141}&quot;/&gt;&lt;isInvalidForFieldText val=&quot;0&quot;/&gt;&lt;Image&gt;&lt;filename val=&quot;C:\Users\User\AppData\Local\Temp\CP1474810494765Session\CPTrustFolder1474810494781\PPTImport14748102595453\data\asimages\{254E60E9-A53C-4104-9BD9-106A6739A141}_6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6&quot;/&gt;&lt;lineCharCount val=&quot;46&quot;/&gt;&lt;lineCharCount val=&quot;52&quot;/&gt;&lt;lineCharCount val=&quot;43&quot;/&gt;&lt;lineCharCount val=&quot;48&quot;/&gt;&lt;lineCharCount val=&quot;68&quot;/&gt;&lt;lineCharCount val=&quot;53&quot;/&gt;&lt;lineCharCount val=&quot;1&quot;/&gt;&lt;lineCharCount val=&quot;1&quot;/&gt;&lt;lineCharCount val=&quot;35&quot;/&gt;&lt;/TableIndex&gt;&lt;/ShapeTextInfo&gt;"/>
  <p:tag name="HTML_SHAPEINFO" val="&lt;ThreeDShapeInfo&gt;&lt;uuid val=&quot;{A62781AE-4F3F-4EE8-BC96-081B2EBFEC23}&quot;/&gt;&lt;isInvalidForFieldText val=&quot;0&quot;/&gt;&lt;Image&gt;&lt;filename val=&quot;C:\Users\User\AppData\Local\Temp\CP1474810494765Session\CPTrustFolder1474810494781\PPTImport14748102595453\data\asimages\{A62781AE-4F3F-4EE8-BC96-081B2EBFEC23}_6.png&quot;/&gt;&lt;left val=&quot;42&quot;/&gt;&lt;top val=&quot;212&quot;/&gt;&lt;width val=&quot;870&quot;/&gt;&lt;height val=&quot;41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4A871DD-F383-4DAE-B209-74051089BC8C}&quot;/&gt;&lt;isInvalidForFieldText val=&quot;0&quot;/&gt;&lt;Image&gt;&lt;filename val=&quot;C:\Users\User\AppData\Local\Temp\CP1474810494765Session\CPTrustFolder1474810494781\PPTImport14748102595453\data\asimages\{64A871DD-F383-4DAE-B209-74051089BC8C}_6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5CC1342C-7CED-48D7-B138-ADB69C7DED0F}&quot;/&gt;&lt;isInvalidForFieldText val=&quot;0&quot;/&gt;&lt;Image&gt;&lt;filename val=&quot;C:\Users\User\AppData\Local\Temp\CP1474810494765Session\CPTrustFolder1474810494781\PPTImport14748102595453\data\asimages\{5CC1342C-7CED-48D7-B138-ADB69C7DED0F}_7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&quot;/&gt;&lt;lineCharCount val=&quot;47&quot;/&gt;&lt;lineCharCount val=&quot;16&quot;/&gt;&lt;lineCharCount val=&quot;26&quot;/&gt;&lt;lineCharCount val=&quot;63&quot;/&gt;&lt;lineCharCount val=&quot;47&quot;/&gt;&lt;/TableIndex&gt;&lt;/ShapeTextInfo&gt;"/>
  <p:tag name="HTML_SHAPEINFO" val="&lt;ThreeDShapeInfo&gt;&lt;uuid val=&quot;{F378151A-6C59-4A15-B275-08F130412A34}&quot;/&gt;&lt;isInvalidForFieldText val=&quot;0&quot;/&gt;&lt;Image&gt;&lt;filename val=&quot;C:\Users\User\AppData\Local\Temp\CP1474810494765Session\CPTrustFolder1474810494781\PPTImport14748102595453\data\asimages\{F378151A-6C59-4A15-B275-08F130412A34}_7.png&quot;/&gt;&lt;left val=&quot;42&quot;/&gt;&lt;top val=&quot;215&quot;/&gt;&lt;width val=&quot;870&quot;/&gt;&lt;height val=&quot;41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79B4979-3073-4CCF-A0DE-E20AE8CBC18D}&quot;/&gt;&lt;isInvalidForFieldText val=&quot;0&quot;/&gt;&lt;Image&gt;&lt;filename val=&quot;C:\Users\User\AppData\Local\Temp\CP1474810494765Session\CPTrustFolder1474810494781\PPTImport14748102595453\data\asimages\{079B4979-3073-4CCF-A0DE-E20AE8CBC18D}_7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15&quot;/&gt;&lt;/TableIndex&gt;&lt;/ShapeTextInfo&gt;"/>
  <p:tag name="HTML_SHAPEINFO" val="&lt;ThreeDShapeInfo&gt;&lt;uuid val=&quot;{B37F5250-627A-4669-A110-491C724CD5D0}&quot;/&gt;&lt;isInvalidForFieldText val=&quot;0&quot;/&gt;&lt;Image&gt;&lt;filename val=&quot;C:\Users\User\AppData\Local\Temp\CP1474810494765Session\CPTrustFolder1474810494781\PPTImport14748102595453\data\asimages\{B37F5250-627A-4669-A110-491C724CD5D0}_8.png&quot;/&gt;&lt;left val=&quot;0&quot;/&gt;&lt;top val=&quot;76&quot;/&gt;&lt;width val=&quot;961&quot;/&gt;&lt;height val=&quot;124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71&quot;/&gt;&lt;lineCharCount val=&quot;66&quot;/&gt;&lt;lineCharCount val=&quot;7&quot;/&gt;&lt;lineCharCount val=&quot;1&quot;/&gt;&lt;lineCharCount val=&quot;63&quot;/&gt;&lt;lineCharCount val=&quot;70&quot;/&gt;&lt;lineCharCount val=&quot;23&quot;/&gt;&lt;/TableIndex&gt;&lt;/ShapeTextInfo&gt;"/>
  <p:tag name="HTML_SHAPEINFO" val="&lt;ThreeDShapeInfo&gt;&lt;uuid val=&quot;{870819CE-C112-4611-AB24-1C00CEC7248C}&quot;/&gt;&lt;isInvalidForFieldText val=&quot;0&quot;/&gt;&lt;Image&gt;&lt;filename val=&quot;C:\Users\User\AppData\Local\Temp\CP1474810494765Session\CPTrustFolder1474810494781\PPTImport14748102595453\data\asimages\{870819CE-C112-4611-AB24-1C00CEC7248C}_8.png&quot;/&gt;&lt;left val=&quot;42&quot;/&gt;&lt;top val=&quot;212&quot;/&gt;&lt;width val=&quot;881&quot;/&gt;&lt;height val=&quot;41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E944F3F-A260-4FE4-A6A8-96F7C2C4ACDD}&quot;/&gt;&lt;isInvalidForFieldText val=&quot;0&quot;/&gt;&lt;Image&gt;&lt;filename val=&quot;C:\Users\User\AppData\Local\Temp\CP1474810494765Session\CPTrustFolder1474810494781\PPTImport14748102595453\data\asimages\{5E944F3F-A260-4FE4-A6A8-96F7C2C4ACDD}_8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F648D8CD-324F-449C-9868-A3CE2764AA4D}&quot;/&gt;&lt;isInvalidForFieldText val=&quot;0&quot;/&gt;&lt;Image&gt;&lt;filename val=&quot;C:\Users\User\AppData\Local\Temp\CP1474810494765Session\CPTrustFolder1474810494781\PPTImport14748102595453\data\asimages\{F648D8CD-324F-449C-9868-A3CE2764AA4D}_10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290ED02-0173-4DF6-919E-86F24D80BF37}&quot;/&gt;&lt;isInvalidForFieldText val=&quot;0&quot;/&gt;&lt;Image&gt;&lt;filename val=&quot;C:\Users\User\AppData\Local\Temp\CP1474810494765Session\CPTrustFolder1474810494781\PPTImport14748102595453\data\asimages\{C290ED02-0173-4DF6-919E-86F24D80BF37}_10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9F2E5B9A-AEBB-4D48-9FDA-A6F1B521DB45}&quot;/&gt;&lt;isInvalidForFieldText val=&quot;0&quot;/&gt;&lt;Image&gt;&lt;filename val=&quot;C:\Users\User\AppData\Local\Temp\CP1474810494765Session\CPTrustFolder1474810494781\PPTImport14748102595453\data\asimages\{9F2E5B9A-AEBB-4D48-9FDA-A6F1B521DB45}_11.png&quot;/&gt;&lt;left val=&quot;0&quot;/&gt;&lt;top val=&quot;76&quot;/&gt;&lt;width val=&quot;961&quot;/&gt;&lt;height val=&quot;12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7BE38C0-F606-41F7-887D-C0F4F467D5AA}&quot;/&gt;&lt;isInvalidForFieldText val=&quot;0&quot;/&gt;&lt;Image&gt;&lt;filename val=&quot;C:\Users\User\AppData\Local\Temp\CP1474810494765Session\CPTrustFolder1474810494781\PPTImport14748102595453\data\asimages\{27BE38C0-F606-41F7-887D-C0F4F467D5AA}_11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{83DF4D11-5D66-43A2-8F66-6F5E39FB814C}&quot;/&gt;&lt;isInvalidForFieldText val=&quot;0&quot;/&gt;&lt;Image&gt;&lt;filename val=&quot;C:\Users\User\AppData\Local\Temp\CP1474810494765Session\CPTrustFolder1474810494781\PPTImport14748102595453\data\asimages\{83DF4D11-5D66-43A2-8F66-6F5E39FB814C}_12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7&quot;/&gt;&lt;lineCharCount val=&quot;1&quot;/&gt;&lt;lineCharCount val=&quot;64&quot;/&gt;&lt;lineCharCount val=&quot;33&quot;/&gt;&lt;lineCharCount val=&quot;1&quot;/&gt;&lt;lineCharCount val=&quot;69&quot;/&gt;&lt;lineCharCount val=&quot;36&quot;/&gt;&lt;/TableIndex&gt;&lt;/ShapeTextInfo&gt;"/>
  <p:tag name="HTML_SHAPEINFO" val="&lt;ThreeDShapeInfo&gt;&lt;uuid val=&quot;{009F3596-DCF8-48EC-8A3F-EA35100792F0}&quot;/&gt;&lt;isInvalidForFieldText val=&quot;0&quot;/&gt;&lt;Image&gt;&lt;filename val=&quot;C:\Users\User\AppData\Local\Temp\CP1474810494765Session\CPTrustFolder1474810494781\PPTImport14748102595453\data\asimages\{009F3596-DCF8-48EC-8A3F-EA35100792F0}_12.png&quot;/&gt;&lt;left val=&quot;42&quot;/&gt;&lt;top val=&quot;188&quot;/&gt;&lt;width val=&quot;870&quot;/&gt;&lt;height val=&quot;41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24B3E26-FCD1-4D9E-90E0-2998B8ACC5EE}&quot;/&gt;&lt;isInvalidForFieldText val=&quot;0&quot;/&gt;&lt;Image&gt;&lt;filename val=&quot;C:\Users\User\AppData\Local\Temp\CP1474810494765Session\CPTrustFolder1474810494781\PPTImport14748102595453\data\asimages\{424B3E26-FCD1-4D9E-90E0-2998B8ACC5EE}_12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0C582835-0581-425C-9BD8-1F9C2B192475}&quot;/&gt;&lt;isInvalidForFieldText val=&quot;0&quot;/&gt;&lt;Image&gt;&lt;filename val=&quot;C:\Users\User\AppData\Local\Temp\CP1474810494765Session\CPTrustFolder1474810494781\PPTImport14748102595453\data\asimages\{0C582835-0581-425C-9BD8-1F9C2B192475}_13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B763DC2-DD47-42E5-B431-9E5C12053DB4}&quot;/&gt;&lt;isInvalidForFieldText val=&quot;0&quot;/&gt;&lt;Image&gt;&lt;filename val=&quot;C:\Users\User\AppData\Local\Temp\CP1474810494765Session\CPTrustFolder1474810494781\PPTImport14748102595453\data\asimages\{9B763DC2-DD47-42E5-B431-9E5C12053DB4}_13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DA0C20AB-A8E6-4D47-8FAF-E6846A83E746}&quot;/&gt;&lt;isInvalidForFieldText val=&quot;0&quot;/&gt;&lt;Image&gt;&lt;filename val=&quot;C:\Users\User\AppData\Local\Temp\CP1939289131593Session\CPTrustFolder1939289131593\PPTImport1939295870984\data\asimages\{DA0C20AB-A8E6-4D47-8FAF-E6846A83E746}_10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63&quot;/&gt;&lt;/TableIndex&gt;&lt;/ShapeTextInfo&gt;"/>
  <p:tag name="HTML_SHAPEINFO" val="&lt;ThreeDShapeInfo&gt;&lt;uuid val=&quot;{E93A43A1-D9D1-4DD3-9BEE-79AA28F1B76B}&quot;/&gt;&lt;isInvalidForFieldText val=&quot;0&quot;/&gt;&lt;Image&gt;&lt;filename val=&quot;C:\Users\User\AppData\Local\Temp\CP1939289131593Session\CPTrustFolder1939289131593\PPTImport1939295870984\data\asimages\{E93A43A1-D9D1-4DD3-9BEE-79AA28F1B76B}_10.png&quot;/&gt;&lt;left val=&quot;40&quot;/&gt;&lt;top val=&quot;212&quot;/&gt;&lt;width val=&quot;871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5F6A7A7-6F1E-4732-97F1-E0AAC4CA7FE4}&quot;/&gt;&lt;isInvalidForFieldText val=&quot;0&quot;/&gt;&lt;Image&gt;&lt;filename val=&quot;C:\Users\User\AppData\Local\Temp\CP1939289131593Session\CPTrustFolder1939289131593\PPTImport1939295870984\data\asimages\{E5F6A7A7-6F1E-4732-97F1-E0AAC4CA7FE4}_10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076FFA0C-1BAB-4C97-B75A-E86DD8213D15}&quot;/&gt;&lt;isInvalidForFieldText val=&quot;0&quot;/&gt;&lt;Image&gt;&lt;filename val=&quot;C:\Users\User\AppData\Local\Temp\CP1939289131593Session\CPTrustFolder1939289131593\PPTImport1939295870984\data\asimages\{076FFA0C-1BAB-4C97-B75A-E86DD8213D15}_12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60&quot;/&gt;&lt;/TableIndex&gt;&lt;/ShapeTextInfo&gt;"/>
  <p:tag name="HTML_SHAPEINFO" val="&lt;ThreeDShapeInfo&gt;&lt;uuid val=&quot;{A632E160-7753-48D6-B699-43C67E7850B0}&quot;/&gt;&lt;isInvalidForFieldText val=&quot;0&quot;/&gt;&lt;Image&gt;&lt;filename val=&quot;C:\Users\User\AppData\Local\Temp\CP1939289131593Session\CPTrustFolder1939289131593\PPTImport1939295870984\data\asimages\{A632E160-7753-48D6-B699-43C67E7850B0}_12.png&quot;/&gt;&lt;left val=&quot;40&quot;/&gt;&lt;top val=&quot;212&quot;/&gt;&lt;width val=&quot;871&quot;/&gt;&lt;height val=&quot;9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44E17DE-3267-4420-B513-95973743E31D}&quot;/&gt;&lt;isInvalidForFieldText val=&quot;0&quot;/&gt;&lt;Image&gt;&lt;filename val=&quot;C:\Users\User\AppData\Local\Temp\CP1939289131593Session\CPTrustFolder1939289131593\PPTImport1939295870984\data\asimages\{644E17DE-3267-4420-B513-95973743E31D}_12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1&quot;/&gt;&lt;lineCharCount val=&quot;21&quot;/&gt;&lt;lineCharCount val=&quot;1&quot;/&gt;&lt;lineCharCount val=&quot;30&quot;/&gt;&lt;/TableIndex&gt;&lt;/ShapeTextInfo&gt;"/>
  <p:tag name="HTML_SHAPEINFO" val="&lt;ThreeDShapeInfo&gt;&lt;uuid val=&quot;{303C3BBF-8F02-471E-AE84-60BBEC9928CE}&quot;/&gt;&lt;isInvalidForFieldText val=&quot;0&quot;/&gt;&lt;Image&gt;&lt;filename val=&quot;C:\Users\User\AppData\Local\Temp\CP1939289131593Session\CPTrustFolder1939289131593\PPTImport1939295870984\data\asimages\{303C3BBF-8F02-471E-AE84-60BBEC9928CE}_12.png&quot;/&gt;&lt;left val=&quot;47&quot;/&gt;&lt;top val=&quot;318&quot;/&gt;&lt;width val=&quot;865&quot;/&gt;&lt;height val=&quot;217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BEE6082A-6D9E-487B-A5AB-CF4DA90752BE}&quot;/&gt;&lt;isInvalidForFieldText val=&quot;0&quot;/&gt;&lt;Image&gt;&lt;filename val=&quot;C:\Users\User\AppData\Local\Temp\CP1939289131593Session\CPTrustFolder1939289131593\PPTImport1939295870984\data\asimages\{BEE6082A-6D9E-487B-A5AB-CF4DA90752BE}_13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7572CE56-0907-4C1B-AF0C-B15BCEB6E42A}&quot;/&gt;&lt;isInvalidForFieldText val=&quot;0&quot;/&gt;&lt;Image&gt;&lt;filename val=&quot;C:\Users\User\AppData\Local\Temp\CP1939289131593Session\CPTrustFolder1939289131593\PPTImport1939295870984\data\asimages\{7572CE56-0907-4C1B-AF0C-B15BCEB6E42A}_13.png&quot;/&gt;&lt;left val=&quot;40&quot;/&gt;&lt;top val=&quot;212&quot;/&gt;&lt;width val=&quot;871&quot;/&gt;&lt;height val=&quot;57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20AE580-4ABF-4182-B2A9-76D80F9B6D37}&quot;/&gt;&lt;isInvalidForFieldText val=&quot;0&quot;/&gt;&lt;Image&gt;&lt;filename val=&quot;C:\Users\User\AppData\Local\Temp\CP1939289131593Session\CPTrustFolder1939289131593\PPTImport1939295870984\data\asimages\{320AE580-4ABF-4182-B2A9-76D80F9B6D37}_13.png&quot;/&gt;&lt;left val=&quot;727&quot;/&gt;&lt;top val=&quot;687&quot;/&gt;&lt;width val=&quot;226&quot;/&gt;&lt;height val=&quot;4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&quot;/&gt;&lt;lineCharCount val=&quot;62&quot;/&gt;&lt;lineCharCount val=&quot;1&quot;/&gt;&lt;lineCharCount val=&quot;52&quot;/&gt;&lt;/TableIndex&gt;&lt;/ShapeTextInfo&gt;"/>
  <p:tag name="HTML_SHAPEINFO" val="&lt;ThreeDShapeInfo&gt;&lt;uuid val=&quot;{819627CB-9994-4694-8FE9-04C27EC8C8E8}&quot;/&gt;&lt;isInvalidForFieldText val=&quot;0&quot;/&gt;&lt;Image&gt;&lt;filename val=&quot;C:\Users\User\AppData\Local\Temp\CP1939289131593Session\CPTrustFolder1939289131593\PPTImport1939295870984\data\asimages\{819627CB-9994-4694-8FE9-04C27EC8C8E8}_13.png&quot;/&gt;&lt;left val=&quot;47&quot;/&gt;&lt;top val=&quot;284&quot;/&gt;&lt;width val=&quot;865&quot;/&gt;&lt;height val=&quot;21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2AEBDD4A-BAD2-4F5D-843C-9A14BCD858FE}&quot;/&gt;&lt;isInvalidForFieldText val=&quot;0&quot;/&gt;&lt;Image&gt;&lt;filename val=&quot;C:\Users\User\AppData\Local\Temp\CP1939289131593Session\CPTrustFolder1939289131593\PPTImport1939295870984\data\asimages\{2AEBDD4A-BAD2-4F5D-843C-9A14BCD858FE}_15.png&quot;/&gt;&lt;left val=&quot;0&quot;/&gt;&lt;top val=&quot;75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1&quot;/&gt;&lt;lineCharCount val=&quot;12&quot;/&gt;&lt;lineCharCount val=&quot;1&quot;/&gt;&lt;lineCharCount val=&quot;1&quot;/&gt;&lt;lineCharCount val=&quot;71&quot;/&gt;&lt;lineCharCount val=&quot;21&quot;/&gt;&lt;/TableIndex&gt;&lt;/ShapeTextInfo&gt;"/>
  <p:tag name="HTML_SHAPEINFO" val="&lt;ThreeDShapeInfo&gt;&lt;uuid val=&quot;{D64D1ADF-044F-4C48-A1AD-D8309D838814}&quot;/&gt;&lt;isInvalidForFieldText val=&quot;0&quot;/&gt;&lt;Image&gt;&lt;filename val=&quot;C:\Users\User\AppData\Local\Temp\CP1939289131593Session\CPTrustFolder1939289131593\PPTImport1939295870984\data\asimages\{D64D1ADF-044F-4C48-A1AD-D8309D838814}_15.png&quot;/&gt;&lt;left val=&quot;40&quot;/&gt;&lt;top val=&quot;212&quot;/&gt;&lt;width val=&quot;871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1FFE68A-54D8-48F8-9DD3-5244D9E45D50}&quot;/&gt;&lt;isInvalidForFieldText val=&quot;0&quot;/&gt;&lt;Image&gt;&lt;filename val=&quot;C:\Users\User\AppData\Local\Temp\CP1939289131593Session\CPTrustFolder1939289131593\PPTImport1939295870984\data\asimages\{A1FFE68A-54D8-48F8-9DD3-5244D9E45D50}_15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86DFED73-C53C-4A4C-82CD-964BDADFC985}&quot;/&gt;&lt;isInvalidForFieldText val=&quot;0&quot;/&gt;&lt;Image&gt;&lt;filename val=&quot;C:\Users\User\AppData\Local\Temp\CP1939289131593Session\CPTrustFolder1939289131593\PPTImport1939295870984\data\asimages\{86DFED73-C53C-4A4C-82CD-964BDADFC985}_16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1&quot;/&gt;&lt;lineCharCount val=&quot;72&quot;/&gt;&lt;lineCharCount val=&quot;23&quot;/&gt;&lt;lineCharCount val=&quot;1&quot;/&gt;&lt;lineCharCount val=&quot;70&quot;/&gt;&lt;lineCharCount val=&quot;65&quot;/&gt;&lt;lineCharCount val=&quot;22&quot;/&gt;&lt;/TableIndex&gt;&lt;/ShapeTextInfo&gt;"/>
  <p:tag name="HTML_SHAPEINFO" val="&lt;ThreeDShapeInfo&gt;&lt;uuid val=&quot;{ACD7EEE9-CA2B-4A90-94DD-B85B1C4E3D43}&quot;/&gt;&lt;isInvalidForFieldText val=&quot;0&quot;/&gt;&lt;Image&gt;&lt;filename val=&quot;C:\Users\User\AppData\Local\Temp\CP1939289131593Session\CPTrustFolder1939289131593\PPTImport1939295870984\data\asimages\{ACD7EEE9-CA2B-4A90-94DD-B85B1C4E3D43}_16.png&quot;/&gt;&lt;left val=&quot;40&quot;/&gt;&lt;top val=&quot;212&quot;/&gt;&lt;width val=&quot;874&quot;/&gt;&lt;height val=&quot;41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3498A69-1EC1-44C2-8A28-B84FCF189AFA}&quot;/&gt;&lt;isInvalidForFieldText val=&quot;0&quot;/&gt;&lt;Image&gt;&lt;filename val=&quot;C:\Users\User\AppData\Local\Temp\CP1939289131593Session\CPTrustFolder1939289131593\PPTImport1939295870984\data\asimages\{43498A69-1EC1-44C2-8A28-B84FCF189AFA}_16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6D493300-EB4A-4DCA-A854-BD8CB050C7F8}&quot;/&gt;&lt;isInvalidForFieldText val=&quot;0&quot;/&gt;&lt;Image&gt;&lt;filename val=&quot;C:\Users\User\AppData\Local\Temp\CP1939289131593Session\CPTrustFolder1939289131593\PPTImport1939295870984\data\asimages\{6D493300-EB4A-4DCA-A854-BD8CB050C7F8}_22.png&quot;/&gt;&lt;left val=&quot;0&quot;/&gt;&lt;top val=&quot;278&quot;/&gt;&lt;width val=&quot;961&quot;/&gt;&lt;height val=&quot;20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DB50493-958D-4CB3-8349-2223FFE1AD7E}&quot;/&gt;&lt;isInvalidForFieldText val=&quot;0&quot;/&gt;&lt;Image&gt;&lt;filename val=&quot;C:\Users\User\AppData\Local\Temp\CP1939289131593Session\CPTrustFolder1939289131593\PPTImport1939295870984\data\asimages\{EDB50493-958D-4CB3-8349-2223FFE1AD7E}_22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Theme1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FC0AEF8-C6BF-43AC-8BD0-14029F2678DF}" vid="{29BFCE2A-0B9B-4BDB-A956-4EB6AF2CB7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C06C70F53EC45AB71B48C8ED1C55E" ma:contentTypeVersion="0" ma:contentTypeDescription="Create a new document." ma:contentTypeScope="" ma:versionID="d6fa1b261531f894737064698ca51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C8FFB7-1A96-4ACC-AACF-772EAB1F4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7761</TotalTime>
  <Words>1314</Words>
  <Application>Microsoft Office PowerPoint</Application>
  <PresentationFormat>On-screen Show (4:3)</PresentationFormat>
  <Paragraphs>169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Theme1</vt:lpstr>
      <vt:lpstr>Review of Service Treatment Records (STRs) for Integrated Disability Evaluation System (IDES)</vt:lpstr>
      <vt:lpstr>Lesson Objectives</vt:lpstr>
      <vt:lpstr>References</vt:lpstr>
      <vt:lpstr>Definition </vt:lpstr>
      <vt:lpstr>Obtaining STRs</vt:lpstr>
      <vt:lpstr>General Information Found in STRs</vt:lpstr>
      <vt:lpstr>General Information Not Found in STRs</vt:lpstr>
      <vt:lpstr>General Information Not Found  in STRs (cont.)</vt:lpstr>
      <vt:lpstr>Enlistment Exam</vt:lpstr>
      <vt:lpstr>Separation Exam</vt:lpstr>
      <vt:lpstr>SOAP</vt:lpstr>
      <vt:lpstr>Examples of SOAP</vt:lpstr>
      <vt:lpstr>Examples of SOAP</vt:lpstr>
      <vt:lpstr>Examples of SOAP</vt:lpstr>
      <vt:lpstr>STR Review for IDES</vt:lpstr>
      <vt:lpstr>Initial Interview Preparation</vt:lpstr>
      <vt:lpstr>Initial Interview</vt:lpstr>
      <vt:lpstr>Tabbing Records in Paper Claims Folders</vt:lpstr>
      <vt:lpstr>Bookmarking STRs in VBMS</vt:lpstr>
      <vt:lpstr>Practical exercise Topic 1 &amp; 2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Reviewing Service Treatment Records (STRs) PowerPoint Presentation</dc:title>
  <dc:subject>VSR</dc:subject>
  <dc:creator>Department of Veterans Affairs, Veterans Benefits Administration, Compensation Service, STAFF</dc:creator>
  <cp:keywords>service treatment records,STRs,medical history forms,SOAP,private treatment records</cp:keywords>
  <dc:description>This lesson provides employees with an overview of how to review Service Treatment Records and other medical evidence.</dc:description>
  <cp:lastModifiedBy>Kathy Poole</cp:lastModifiedBy>
  <cp:revision>461</cp:revision>
  <dcterms:created xsi:type="dcterms:W3CDTF">2014-04-30T02:32:11Z</dcterms:created>
  <dcterms:modified xsi:type="dcterms:W3CDTF">2019-03-27T19:25:50Z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0x0101004A4C06C70F53EC45AB71B48C8ED1C55E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