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81" r:id="rId5"/>
  </p:sldMasterIdLst>
  <p:notesMasterIdLst>
    <p:notesMasterId r:id="rId62"/>
  </p:notesMasterIdLst>
  <p:handoutMasterIdLst>
    <p:handoutMasterId r:id="rId63"/>
  </p:handoutMasterIdLst>
  <p:sldIdLst>
    <p:sldId id="476" r:id="rId6"/>
    <p:sldId id="449" r:id="rId7"/>
    <p:sldId id="263" r:id="rId8"/>
    <p:sldId id="359" r:id="rId9"/>
    <p:sldId id="455" r:id="rId10"/>
    <p:sldId id="472" r:id="rId11"/>
    <p:sldId id="458" r:id="rId12"/>
    <p:sldId id="388" r:id="rId13"/>
    <p:sldId id="460" r:id="rId14"/>
    <p:sldId id="461" r:id="rId15"/>
    <p:sldId id="463" r:id="rId16"/>
    <p:sldId id="473" r:id="rId17"/>
    <p:sldId id="419" r:id="rId18"/>
    <p:sldId id="389" r:id="rId19"/>
    <p:sldId id="390" r:id="rId20"/>
    <p:sldId id="425" r:id="rId21"/>
    <p:sldId id="391" r:id="rId22"/>
    <p:sldId id="427" r:id="rId23"/>
    <p:sldId id="428" r:id="rId24"/>
    <p:sldId id="430" r:id="rId25"/>
    <p:sldId id="432" r:id="rId26"/>
    <p:sldId id="433" r:id="rId27"/>
    <p:sldId id="434" r:id="rId28"/>
    <p:sldId id="436" r:id="rId29"/>
    <p:sldId id="438" r:id="rId30"/>
    <p:sldId id="439" r:id="rId31"/>
    <p:sldId id="440" r:id="rId32"/>
    <p:sldId id="441" r:id="rId33"/>
    <p:sldId id="442" r:id="rId34"/>
    <p:sldId id="443" r:id="rId35"/>
    <p:sldId id="395" r:id="rId36"/>
    <p:sldId id="453" r:id="rId37"/>
    <p:sldId id="456" r:id="rId38"/>
    <p:sldId id="464" r:id="rId39"/>
    <p:sldId id="474" r:id="rId40"/>
    <p:sldId id="396" r:id="rId41"/>
    <p:sldId id="397" r:id="rId42"/>
    <p:sldId id="399" r:id="rId43"/>
    <p:sldId id="444" r:id="rId44"/>
    <p:sldId id="402" r:id="rId45"/>
    <p:sldId id="400" r:id="rId46"/>
    <p:sldId id="416" r:id="rId47"/>
    <p:sldId id="445" r:id="rId48"/>
    <p:sldId id="447" r:id="rId49"/>
    <p:sldId id="403" r:id="rId50"/>
    <p:sldId id="421" r:id="rId51"/>
    <p:sldId id="466" r:id="rId52"/>
    <p:sldId id="467" r:id="rId53"/>
    <p:sldId id="468" r:id="rId54"/>
    <p:sldId id="475" r:id="rId55"/>
    <p:sldId id="422" r:id="rId56"/>
    <p:sldId id="469" r:id="rId57"/>
    <p:sldId id="448" r:id="rId58"/>
    <p:sldId id="470" r:id="rId59"/>
    <p:sldId id="471" r:id="rId60"/>
    <p:sldId id="357" r:id="rId61"/>
  </p:sldIdLst>
  <p:sldSz cx="9144000" cy="6858000" type="screen4x3"/>
  <p:notesSz cx="7010400" cy="9296400"/>
  <p:custDataLst>
    <p:tags r:id="rId64"/>
  </p:custDataLst>
  <p:defaultTextStyle>
    <a:defPPr>
      <a:defRPr lang="en-US"/>
    </a:defPPr>
    <a:lvl1pPr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5pPr>
    <a:lvl6pPr marL="2286000" algn="l" defTabSz="914400" rtl="0" eaLnBrk="1" latinLnBrk="0" hangingPunct="1">
      <a:defRPr sz="3200" kern="1200">
        <a:solidFill>
          <a:schemeClr val="tx1"/>
        </a:solidFill>
        <a:latin typeface="Tahoma" panose="020B0604030504040204" pitchFamily="34" charset="0"/>
        <a:ea typeface="+mn-ea"/>
        <a:cs typeface="+mn-cs"/>
      </a:defRPr>
    </a:lvl6pPr>
    <a:lvl7pPr marL="2743200" algn="l" defTabSz="914400" rtl="0" eaLnBrk="1" latinLnBrk="0" hangingPunct="1">
      <a:defRPr sz="3200" kern="1200">
        <a:solidFill>
          <a:schemeClr val="tx1"/>
        </a:solidFill>
        <a:latin typeface="Tahoma" panose="020B0604030504040204" pitchFamily="34" charset="0"/>
        <a:ea typeface="+mn-ea"/>
        <a:cs typeface="+mn-cs"/>
      </a:defRPr>
    </a:lvl7pPr>
    <a:lvl8pPr marL="3200400" algn="l" defTabSz="914400" rtl="0" eaLnBrk="1" latinLnBrk="0" hangingPunct="1">
      <a:defRPr sz="3200" kern="1200">
        <a:solidFill>
          <a:schemeClr val="tx1"/>
        </a:solidFill>
        <a:latin typeface="Tahoma" panose="020B0604030504040204" pitchFamily="34" charset="0"/>
        <a:ea typeface="+mn-ea"/>
        <a:cs typeface="+mn-cs"/>
      </a:defRPr>
    </a:lvl8pPr>
    <a:lvl9pPr marL="3657600" algn="l" defTabSz="914400" rtl="0" eaLnBrk="1" latinLnBrk="0" hangingPunct="1">
      <a:defRPr sz="32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Michelle, VBAVACO" initials="" lastIdx="3" clrIdx="0"/>
  <p:cmAuthor id="2" name="Osborne, Richard, VBAVACO" initials="" lastIdx="4" clrIdx="1"/>
  <p:cmAuthor id="3" name="Moss, Henry VBADENV Trng Facility" initial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3275"/>
    <a:srgbClr val="000066"/>
    <a:srgbClr val="0033CC"/>
    <a:srgbClr val="0000CC"/>
    <a:srgbClr val="CC0000"/>
    <a:srgbClr val="BBBBFF"/>
    <a:srgbClr val="ABA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51" autoAdjust="0"/>
    <p:restoredTop sz="88674" autoAdjust="0"/>
  </p:normalViewPr>
  <p:slideViewPr>
    <p:cSldViewPr>
      <p:cViewPr varScale="1">
        <p:scale>
          <a:sx n="95" d="100"/>
          <a:sy n="95" d="100"/>
        </p:scale>
        <p:origin x="84" y="144"/>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140" y="-29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77F9726-77F4-482F-8603-7395647F8889}"/>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a:t>VBA Overview</a:t>
            </a:r>
          </a:p>
        </p:txBody>
      </p:sp>
      <p:sp>
        <p:nvSpPr>
          <p:cNvPr id="4099" name="Rectangle 3">
            <a:extLst>
              <a:ext uri="{FF2B5EF4-FFF2-40B4-BE49-F238E27FC236}">
                <a16:creationId xmlns:a16="http://schemas.microsoft.com/office/drawing/2014/main" id="{4AF5F213-961B-4E61-B69D-87FBC580AFB9}"/>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vl1pPr>
          </a:lstStyle>
          <a:p>
            <a:pPr>
              <a:defRPr/>
            </a:pPr>
            <a:endParaRPr lang="en-US"/>
          </a:p>
        </p:txBody>
      </p:sp>
      <p:sp>
        <p:nvSpPr>
          <p:cNvPr id="4100" name="Rectangle 4">
            <a:extLst>
              <a:ext uri="{FF2B5EF4-FFF2-40B4-BE49-F238E27FC236}">
                <a16:creationId xmlns:a16="http://schemas.microsoft.com/office/drawing/2014/main" id="{656FB952-F25B-4054-B944-6B564A74DA9E}"/>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184622FF-AF21-4DA2-B5CA-C1B99D0E74A2}"/>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a:defRPr sz="1200">
                <a:latin typeface="Times New Roman" panose="02020603050405020304" pitchFamily="18" charset="0"/>
              </a:defRPr>
            </a:lvl1pPr>
          </a:lstStyle>
          <a:p>
            <a:pPr>
              <a:defRPr/>
            </a:pPr>
            <a:fld id="{2CD90C67-64EB-4327-9E62-491AD99134D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F2BFF42-89E3-434A-9412-5ABDBFD064DC}"/>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vl1pPr>
          </a:lstStyle>
          <a:p>
            <a:pPr>
              <a:defRPr/>
            </a:pPr>
            <a:r>
              <a:rPr lang="en-US"/>
              <a:t>VBA Overview</a:t>
            </a:r>
          </a:p>
        </p:txBody>
      </p:sp>
      <p:sp>
        <p:nvSpPr>
          <p:cNvPr id="2051" name="Rectangle 3">
            <a:extLst>
              <a:ext uri="{FF2B5EF4-FFF2-40B4-BE49-F238E27FC236}">
                <a16:creationId xmlns:a16="http://schemas.microsoft.com/office/drawing/2014/main" id="{8B3FE746-F4CA-4CAA-B59A-601A5E538649}"/>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vl1pPr>
          </a:lstStyle>
          <a:p>
            <a:pPr>
              <a:defRPr/>
            </a:pPr>
            <a:endParaRPr lang="en-US"/>
          </a:p>
        </p:txBody>
      </p:sp>
      <p:sp>
        <p:nvSpPr>
          <p:cNvPr id="6148" name="Rectangle 4">
            <a:extLst>
              <a:ext uri="{FF2B5EF4-FFF2-40B4-BE49-F238E27FC236}">
                <a16:creationId xmlns:a16="http://schemas.microsoft.com/office/drawing/2014/main" id="{40DAC82C-A727-4A4C-B354-DFAA43FCB548}"/>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FE989383-B576-46D2-906A-A06ED1860B52}"/>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7127FACE-3F2C-4472-AA76-C06B94D2B853}"/>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vl1pPr>
          </a:lstStyle>
          <a:p>
            <a:pPr>
              <a:defRPr/>
            </a:pPr>
            <a:endParaRPr lang="en-US"/>
          </a:p>
        </p:txBody>
      </p:sp>
      <p:sp>
        <p:nvSpPr>
          <p:cNvPr id="2055" name="Rectangle 7">
            <a:extLst>
              <a:ext uri="{FF2B5EF4-FFF2-40B4-BE49-F238E27FC236}">
                <a16:creationId xmlns:a16="http://schemas.microsoft.com/office/drawing/2014/main" id="{6893F4CD-D3DA-4EE7-B5D3-09C049C0463C}"/>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a:defRPr sz="1200"/>
            </a:lvl1pPr>
          </a:lstStyle>
          <a:p>
            <a:pPr>
              <a:defRPr/>
            </a:pPr>
            <a:fld id="{5E37ACF2-694F-45F2-B52A-3728F17021E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cptraining.vba.va.gov/C&amp;P_Training/Job_Aids/Quick_Ref.htm#MCR"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FABF4C0-777A-408F-BAB4-143FE40D6357}"/>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E9F28440-C23C-47A3-9B2A-6D212144CF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Instructor remind audience, the MSC is not responsible for verifying the accuracy of a proposed rating decision.</a:t>
            </a:r>
          </a:p>
          <a:p>
            <a:endParaRPr lang="en-US" altLang="en-US"/>
          </a:p>
        </p:txBody>
      </p:sp>
      <p:sp>
        <p:nvSpPr>
          <p:cNvPr id="10244" name="Header Placeholder 3">
            <a:extLst>
              <a:ext uri="{FF2B5EF4-FFF2-40B4-BE49-F238E27FC236}">
                <a16:creationId xmlns:a16="http://schemas.microsoft.com/office/drawing/2014/main" id="{12D69A9C-A8B9-4F9E-BA46-B12DBF72E85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10245" name="Footer Placeholder 4">
            <a:extLst>
              <a:ext uri="{FF2B5EF4-FFF2-40B4-BE49-F238E27FC236}">
                <a16:creationId xmlns:a16="http://schemas.microsoft.com/office/drawing/2014/main" id="{F6E1FB62-6BE7-4E6B-8FCE-759F260D708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10246" name="Slide Number Placeholder 5">
            <a:extLst>
              <a:ext uri="{FF2B5EF4-FFF2-40B4-BE49-F238E27FC236}">
                <a16:creationId xmlns:a16="http://schemas.microsoft.com/office/drawing/2014/main" id="{B48DE2C5-9057-4E10-B819-4C8E376F68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8AAE682F-83DD-453B-BA89-03DB92F465B9}"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93336D-14C2-4E4F-856E-687BBBFCE265}"/>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254627D-8A1B-49E0-9DA7-D3B1310F5C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1748" name="Footer Placeholder 3">
            <a:extLst>
              <a:ext uri="{FF2B5EF4-FFF2-40B4-BE49-F238E27FC236}">
                <a16:creationId xmlns:a16="http://schemas.microsoft.com/office/drawing/2014/main" id="{E73651AE-7C60-4C36-8D0C-0A187267C15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8C8FD00-BD7F-42D5-9DD1-B28438C1A579}"/>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C9BC9823-A86E-4289-8DC8-48732459C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Footer Placeholder 3">
            <a:extLst>
              <a:ext uri="{FF2B5EF4-FFF2-40B4-BE49-F238E27FC236}">
                <a16:creationId xmlns:a16="http://schemas.microsoft.com/office/drawing/2014/main" id="{AE3E99FA-2240-4439-8F40-FBB272F4C9F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E59B097-EB92-415D-B60A-3B6F2401CCA7}"/>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E6614439-AC96-4D77-9984-FA6AD974A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6868" name="Footer Placeholder 3">
            <a:extLst>
              <a:ext uri="{FF2B5EF4-FFF2-40B4-BE49-F238E27FC236}">
                <a16:creationId xmlns:a16="http://schemas.microsoft.com/office/drawing/2014/main" id="{DD5FD4F1-B0F4-44CF-8D6C-3A9AC4BF3F5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AC96731-3EB6-4D65-8C60-99C16125939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6FA569E-B1BE-4FD7-AB73-0A0614A706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8916" name="Footer Placeholder 3">
            <a:extLst>
              <a:ext uri="{FF2B5EF4-FFF2-40B4-BE49-F238E27FC236}">
                <a16:creationId xmlns:a16="http://schemas.microsoft.com/office/drawing/2014/main" id="{374F3484-DDE5-4CC8-8335-58374F11165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8E0084A-9179-49A2-BFC7-81276B465ADA}"/>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2557B49B-EC1E-45D8-920B-785914ECBC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Header Placeholder 3">
            <a:extLst>
              <a:ext uri="{FF2B5EF4-FFF2-40B4-BE49-F238E27FC236}">
                <a16:creationId xmlns:a16="http://schemas.microsoft.com/office/drawing/2014/main" id="{8E903B82-8381-416D-B07A-9C4845FC857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40965" name="Footer Placeholder 4">
            <a:extLst>
              <a:ext uri="{FF2B5EF4-FFF2-40B4-BE49-F238E27FC236}">
                <a16:creationId xmlns:a16="http://schemas.microsoft.com/office/drawing/2014/main" id="{47BA6522-1F15-4BC1-BBB1-120CD7B275D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40966" name="Slide Number Placeholder 5">
            <a:extLst>
              <a:ext uri="{FF2B5EF4-FFF2-40B4-BE49-F238E27FC236}">
                <a16:creationId xmlns:a16="http://schemas.microsoft.com/office/drawing/2014/main" id="{92006DEE-EE7A-4A31-8ECB-02B5CE675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13BC05A2-6011-4D36-8BCF-E3A070DA7D1F}" type="slidenum">
              <a:rPr lang="en-US" altLang="en-US" sz="1200" smtClean="0"/>
              <a:pPr/>
              <a:t>19</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ABD9FD0-9E15-49F1-9653-DF35128423C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7A74B94B-DEB1-4468-AB26-3950D9BC11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3012" name="Footer Placeholder 3">
            <a:extLst>
              <a:ext uri="{FF2B5EF4-FFF2-40B4-BE49-F238E27FC236}">
                <a16:creationId xmlns:a16="http://schemas.microsoft.com/office/drawing/2014/main" id="{49F5D372-CD12-42F9-8012-742AAA1B783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20521E6-02CC-48DF-8C0E-D768E974EAA1}"/>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4B2AD6B5-14D0-47F0-B4B9-1E9037373D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Header Placeholder 3">
            <a:extLst>
              <a:ext uri="{FF2B5EF4-FFF2-40B4-BE49-F238E27FC236}">
                <a16:creationId xmlns:a16="http://schemas.microsoft.com/office/drawing/2014/main" id="{4D4720AA-EC71-4168-8CFC-5B89C9D65EE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45061" name="Footer Placeholder 4">
            <a:extLst>
              <a:ext uri="{FF2B5EF4-FFF2-40B4-BE49-F238E27FC236}">
                <a16:creationId xmlns:a16="http://schemas.microsoft.com/office/drawing/2014/main" id="{3453830E-1477-417D-A2AB-40B6B269D7D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45062" name="Slide Number Placeholder 5">
            <a:extLst>
              <a:ext uri="{FF2B5EF4-FFF2-40B4-BE49-F238E27FC236}">
                <a16:creationId xmlns:a16="http://schemas.microsoft.com/office/drawing/2014/main" id="{F5AF1953-5570-4654-A21B-B121B0B9FA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D780DAC1-587F-4AE3-85BC-E8C709A615FA}" type="slidenum">
              <a:rPr lang="en-US" altLang="en-US" sz="1200" smtClean="0"/>
              <a:pPr/>
              <a:t>21</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10901BC-90BB-4B4F-A11A-17BF68B165CE}"/>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24ECCF7E-0471-442B-83F9-477284A4AF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Instructor:  let the audience know in the following slides they will see examples of a short form</a:t>
            </a:r>
          </a:p>
        </p:txBody>
      </p:sp>
      <p:sp>
        <p:nvSpPr>
          <p:cNvPr id="49156" name="Header Placeholder 3">
            <a:extLst>
              <a:ext uri="{FF2B5EF4-FFF2-40B4-BE49-F238E27FC236}">
                <a16:creationId xmlns:a16="http://schemas.microsoft.com/office/drawing/2014/main" id="{89DF55F2-6624-4E5C-97E7-D0A15313E57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49157" name="Footer Placeholder 4">
            <a:extLst>
              <a:ext uri="{FF2B5EF4-FFF2-40B4-BE49-F238E27FC236}">
                <a16:creationId xmlns:a16="http://schemas.microsoft.com/office/drawing/2014/main" id="{AA7B386F-2717-4359-B94E-CCE9CA6072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49158" name="Slide Number Placeholder 5">
            <a:extLst>
              <a:ext uri="{FF2B5EF4-FFF2-40B4-BE49-F238E27FC236}">
                <a16:creationId xmlns:a16="http://schemas.microsoft.com/office/drawing/2014/main" id="{08009FDF-8D94-43CC-A003-D1FA44F16E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9FE5A4E2-99DC-40E6-BD4C-609F5948B767}" type="slidenum">
              <a:rPr lang="en-US" altLang="en-US" sz="1200" smtClean="0"/>
              <a:pPr/>
              <a:t>24</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83B8637-1BF4-4651-A977-D440DF005E59}"/>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B8A46398-CE0C-4BB5-83AE-06B98B49B7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Header Placeholder 3">
            <a:extLst>
              <a:ext uri="{FF2B5EF4-FFF2-40B4-BE49-F238E27FC236}">
                <a16:creationId xmlns:a16="http://schemas.microsoft.com/office/drawing/2014/main" id="{B3773C65-B371-4908-90D4-47C1228E4FC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51205" name="Footer Placeholder 4">
            <a:extLst>
              <a:ext uri="{FF2B5EF4-FFF2-40B4-BE49-F238E27FC236}">
                <a16:creationId xmlns:a16="http://schemas.microsoft.com/office/drawing/2014/main" id="{5CEB22DF-2D42-49FE-BCF8-F6A41957182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51206" name="Slide Number Placeholder 5">
            <a:extLst>
              <a:ext uri="{FF2B5EF4-FFF2-40B4-BE49-F238E27FC236}">
                <a16:creationId xmlns:a16="http://schemas.microsoft.com/office/drawing/2014/main" id="{940E5D1D-AAF5-40BE-9ADF-E141A1DF9F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04FF8C3C-DD0B-4A57-A5D3-95EF56A41933}" type="slidenum">
              <a:rPr lang="en-US" altLang="en-US" sz="1200" smtClean="0"/>
              <a:pPr/>
              <a:t>25</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F05E71D-6E10-4798-8E3A-62F367718FB3}"/>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9D30D363-42EA-45EC-8B62-28A5CEB68E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Instructor:  You may want to open and share the long form example job aid.  This would be a good time to review the long form example discuss and compare the detail for the long form versus the short form.</a:t>
            </a:r>
          </a:p>
        </p:txBody>
      </p:sp>
      <p:sp>
        <p:nvSpPr>
          <p:cNvPr id="53252" name="Header Placeholder 3">
            <a:extLst>
              <a:ext uri="{FF2B5EF4-FFF2-40B4-BE49-F238E27FC236}">
                <a16:creationId xmlns:a16="http://schemas.microsoft.com/office/drawing/2014/main" id="{F3A667E0-7EC0-4664-B44F-16839E7779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53253" name="Footer Placeholder 4">
            <a:extLst>
              <a:ext uri="{FF2B5EF4-FFF2-40B4-BE49-F238E27FC236}">
                <a16:creationId xmlns:a16="http://schemas.microsoft.com/office/drawing/2014/main" id="{BD67DE24-6EFA-40A3-99BA-2218F72099A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53254" name="Slide Number Placeholder 5">
            <a:extLst>
              <a:ext uri="{FF2B5EF4-FFF2-40B4-BE49-F238E27FC236}">
                <a16:creationId xmlns:a16="http://schemas.microsoft.com/office/drawing/2014/main" id="{542128CC-7625-4F5B-8DFB-79A6964B76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841C5A53-C4DB-463C-A47F-4F148E0A5B61}" type="slidenum">
              <a:rPr lang="en-US" altLang="en-US" sz="1200" smtClean="0"/>
              <a:pPr/>
              <a:t>26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2943136-DE1C-4C82-A8DD-A08157455D0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8F2D5F27-1922-4672-94EA-7C9401CC51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Footer Placeholder 3">
            <a:extLst>
              <a:ext uri="{FF2B5EF4-FFF2-40B4-BE49-F238E27FC236}">
                <a16:creationId xmlns:a16="http://schemas.microsoft.com/office/drawing/2014/main" id="{9CDE9733-AC40-4B60-AFA4-AC295B5AC29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0E66B0C-8179-4574-9DBB-3501846AED57}"/>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D3C8EC79-4F5E-4CFF-8081-1336CA410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Header Placeholder 3">
            <a:extLst>
              <a:ext uri="{FF2B5EF4-FFF2-40B4-BE49-F238E27FC236}">
                <a16:creationId xmlns:a16="http://schemas.microsoft.com/office/drawing/2014/main" id="{AC51D362-A021-48D2-B6C2-7B465ED057A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56325" name="Footer Placeholder 4">
            <a:extLst>
              <a:ext uri="{FF2B5EF4-FFF2-40B4-BE49-F238E27FC236}">
                <a16:creationId xmlns:a16="http://schemas.microsoft.com/office/drawing/2014/main" id="{7D05C4EC-2A19-4158-A298-624A800452B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56326" name="Slide Number Placeholder 5">
            <a:extLst>
              <a:ext uri="{FF2B5EF4-FFF2-40B4-BE49-F238E27FC236}">
                <a16:creationId xmlns:a16="http://schemas.microsoft.com/office/drawing/2014/main" id="{854CCB98-532B-4415-95BD-A12F115D5C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0A2C0253-925B-46B9-B9D4-A6A1DCF8790E}" type="slidenum">
              <a:rPr lang="en-US" altLang="en-US" sz="1200" smtClean="0"/>
              <a:pPr/>
              <a:t>28</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35D06BF-0E6A-43F6-A759-B98CF3A73801}"/>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8BFE7353-F2A0-4E87-B198-8A130FC46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Header Placeholder 3">
            <a:extLst>
              <a:ext uri="{FF2B5EF4-FFF2-40B4-BE49-F238E27FC236}">
                <a16:creationId xmlns:a16="http://schemas.microsoft.com/office/drawing/2014/main" id="{2F4B9ABC-CF3D-4323-802D-21C70ADB68A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58373" name="Footer Placeholder 4">
            <a:extLst>
              <a:ext uri="{FF2B5EF4-FFF2-40B4-BE49-F238E27FC236}">
                <a16:creationId xmlns:a16="http://schemas.microsoft.com/office/drawing/2014/main" id="{59DCC855-1BAE-481A-B16C-B16B120C299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58374" name="Slide Number Placeholder 5">
            <a:extLst>
              <a:ext uri="{FF2B5EF4-FFF2-40B4-BE49-F238E27FC236}">
                <a16:creationId xmlns:a16="http://schemas.microsoft.com/office/drawing/2014/main" id="{43841FF7-C55E-46BF-928D-96E84C02A1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9F2ABAD9-6BEE-4531-A507-E1AB20038C22}" type="slidenum">
              <a:rPr lang="en-US" altLang="en-US" sz="1200" smtClean="0"/>
              <a:pPr/>
              <a:t>29</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CA62BEC-B66A-4790-A9D3-8C68DD276C00}"/>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98CE3036-C701-440F-8935-99EBB0AD9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Header Placeholder 3">
            <a:extLst>
              <a:ext uri="{FF2B5EF4-FFF2-40B4-BE49-F238E27FC236}">
                <a16:creationId xmlns:a16="http://schemas.microsoft.com/office/drawing/2014/main" id="{AF6AEACE-8320-4F0B-B648-2C41ED2EAEC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60421" name="Footer Placeholder 4">
            <a:extLst>
              <a:ext uri="{FF2B5EF4-FFF2-40B4-BE49-F238E27FC236}">
                <a16:creationId xmlns:a16="http://schemas.microsoft.com/office/drawing/2014/main" id="{0707FCC7-D293-44AB-B538-010602E297A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60422" name="Slide Number Placeholder 5">
            <a:extLst>
              <a:ext uri="{FF2B5EF4-FFF2-40B4-BE49-F238E27FC236}">
                <a16:creationId xmlns:a16="http://schemas.microsoft.com/office/drawing/2014/main" id="{07AB471B-0F5C-497B-850E-BADD600D36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534787FC-E06A-41BA-8804-EACD56FCB73A}" type="slidenum">
              <a:rPr lang="en-US" altLang="en-US" sz="1200" smtClean="0"/>
              <a:pPr/>
              <a:t>30</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9C2F177-2858-4EFB-8FE9-22ADB358E13D}"/>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67EE171D-4BF9-47F3-ADBE-40FE0830C8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2468" name="Footer Placeholder 3">
            <a:extLst>
              <a:ext uri="{FF2B5EF4-FFF2-40B4-BE49-F238E27FC236}">
                <a16:creationId xmlns:a16="http://schemas.microsoft.com/office/drawing/2014/main" id="{71D4FD2A-48C1-42E9-99B1-BCBE216A952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2802760-2F87-4C34-8A57-A12CF850B8B6}"/>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1C02254-9E32-44B7-8E24-A7AEDF159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Instructor notes:  The questions and answers will reveal as you click through.</a:t>
            </a:r>
          </a:p>
          <a:p>
            <a:endParaRPr lang="en-US" altLang="en-US"/>
          </a:p>
        </p:txBody>
      </p:sp>
      <p:sp>
        <p:nvSpPr>
          <p:cNvPr id="65540" name="Header Placeholder 3">
            <a:extLst>
              <a:ext uri="{FF2B5EF4-FFF2-40B4-BE49-F238E27FC236}">
                <a16:creationId xmlns:a16="http://schemas.microsoft.com/office/drawing/2014/main" id="{FF466D46-4ABE-42C5-AE7F-0B4F0A83D2E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65541" name="Footer Placeholder 4">
            <a:extLst>
              <a:ext uri="{FF2B5EF4-FFF2-40B4-BE49-F238E27FC236}">
                <a16:creationId xmlns:a16="http://schemas.microsoft.com/office/drawing/2014/main" id="{930D6828-FAC6-487D-BCC5-E0792E2BCC5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65542" name="Slide Number Placeholder 5">
            <a:extLst>
              <a:ext uri="{FF2B5EF4-FFF2-40B4-BE49-F238E27FC236}">
                <a16:creationId xmlns:a16="http://schemas.microsoft.com/office/drawing/2014/main" id="{B82229F9-81E0-48FE-9CFE-4EF3FB6454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5321C455-495E-4EFF-B975-94918C85AA20}" type="slidenum">
              <a:rPr lang="en-US" altLang="en-US" sz="1200" smtClean="0"/>
              <a:pPr/>
              <a:t>33</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C662718-3717-4911-AEC7-4C6F8F4E95BE}"/>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EFB9C5D3-32C1-4BC9-A404-3E0FBDF91C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Header Placeholder 3">
            <a:extLst>
              <a:ext uri="{FF2B5EF4-FFF2-40B4-BE49-F238E27FC236}">
                <a16:creationId xmlns:a16="http://schemas.microsoft.com/office/drawing/2014/main" id="{091A7C92-3563-4BEA-9202-30A246993C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67589" name="Footer Placeholder 4">
            <a:extLst>
              <a:ext uri="{FF2B5EF4-FFF2-40B4-BE49-F238E27FC236}">
                <a16:creationId xmlns:a16="http://schemas.microsoft.com/office/drawing/2014/main" id="{3B111B68-40F7-4EF7-82C9-94ED1BC612F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67590" name="Slide Number Placeholder 5">
            <a:extLst>
              <a:ext uri="{FF2B5EF4-FFF2-40B4-BE49-F238E27FC236}">
                <a16:creationId xmlns:a16="http://schemas.microsoft.com/office/drawing/2014/main" id="{1142B32B-DB43-4B05-BBF2-84AEACC773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E5DE3C76-18BF-4AFE-BC0B-8B112993947F}" type="slidenum">
              <a:rPr lang="en-US" altLang="en-US" sz="1200" smtClean="0"/>
              <a:pPr/>
              <a:t>34</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C93F7AB-B77E-4E47-9E93-E751B4517D6E}"/>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0235418A-1E0A-4922-A4D5-D7AD391241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Header Placeholder 3">
            <a:extLst>
              <a:ext uri="{FF2B5EF4-FFF2-40B4-BE49-F238E27FC236}">
                <a16:creationId xmlns:a16="http://schemas.microsoft.com/office/drawing/2014/main" id="{2E22BFEB-94BD-4A02-BCCA-97730243AF9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69637" name="Footer Placeholder 4">
            <a:extLst>
              <a:ext uri="{FF2B5EF4-FFF2-40B4-BE49-F238E27FC236}">
                <a16:creationId xmlns:a16="http://schemas.microsoft.com/office/drawing/2014/main" id="{C14F6142-5288-4A0E-8995-EE67D1E45E6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69638" name="Slide Number Placeholder 5">
            <a:extLst>
              <a:ext uri="{FF2B5EF4-FFF2-40B4-BE49-F238E27FC236}">
                <a16:creationId xmlns:a16="http://schemas.microsoft.com/office/drawing/2014/main" id="{0133D9AB-6466-4D92-BF7A-B1BF6DC63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AA4F0399-DFE6-4840-A2F0-0369A5EA11D5}" type="slidenum">
              <a:rPr lang="en-US" altLang="en-US" sz="1200" smtClean="0"/>
              <a:pPr/>
              <a:t>35</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D7110F0-3E57-456A-8B75-F594BB1ED112}"/>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A0321D2C-FB9D-4799-A24B-1ACB46DD0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1684" name="Footer Placeholder 3">
            <a:extLst>
              <a:ext uri="{FF2B5EF4-FFF2-40B4-BE49-F238E27FC236}">
                <a16:creationId xmlns:a16="http://schemas.microsoft.com/office/drawing/2014/main" id="{4D85AD99-E0F1-45D9-9A7A-84A050BCD6B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21DA84C-872C-4F5C-B24F-A608C068E228}"/>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5A9EB59B-14DB-4701-97FB-35B471D348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3732" name="Footer Placeholder 3">
            <a:extLst>
              <a:ext uri="{FF2B5EF4-FFF2-40B4-BE49-F238E27FC236}">
                <a16:creationId xmlns:a16="http://schemas.microsoft.com/office/drawing/2014/main" id="{CD4838BD-0BBC-48AE-B909-5DF6323064F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BFE9CA1-BC46-48B9-9B9D-5D3B1E9F0BB0}"/>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0292C3AB-F95A-4B26-B119-D8223877F4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5780" name="Footer Placeholder 3">
            <a:extLst>
              <a:ext uri="{FF2B5EF4-FFF2-40B4-BE49-F238E27FC236}">
                <a16:creationId xmlns:a16="http://schemas.microsoft.com/office/drawing/2014/main" id="{398C03AD-A516-4F7D-87A8-76F3FEB85CF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EAEC164-E681-461C-B5F1-79CA33928BD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1846C460-FBBC-4EE8-98C1-CA6E1FF84F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Header Placeholder 3">
            <a:extLst>
              <a:ext uri="{FF2B5EF4-FFF2-40B4-BE49-F238E27FC236}">
                <a16:creationId xmlns:a16="http://schemas.microsoft.com/office/drawing/2014/main" id="{038D00CC-A782-4B63-811A-816D2F8AD0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r>
              <a:rPr lang="en-US" altLang="en-US"/>
              <a:t>VBA Overview</a:t>
            </a:r>
          </a:p>
        </p:txBody>
      </p:sp>
      <p:sp>
        <p:nvSpPr>
          <p:cNvPr id="14341" name="Footer Placeholder 4">
            <a:extLst>
              <a:ext uri="{FF2B5EF4-FFF2-40B4-BE49-F238E27FC236}">
                <a16:creationId xmlns:a16="http://schemas.microsoft.com/office/drawing/2014/main" id="{FA92F22F-2FD7-4CD1-8210-6BFC9B9BF58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
        <p:nvSpPr>
          <p:cNvPr id="14342" name="Slide Number Placeholder 5">
            <a:extLst>
              <a:ext uri="{FF2B5EF4-FFF2-40B4-BE49-F238E27FC236}">
                <a16:creationId xmlns:a16="http://schemas.microsoft.com/office/drawing/2014/main" id="{7142C828-0763-4F7B-8244-A8E6C1559F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fld id="{63F64F79-1B0C-4C80-AAC8-8114CC091DAF}" type="slidenum">
              <a:rPr lang="en-US" altLang="en-US" smtClean="0"/>
              <a:pPr>
                <a:spcBef>
                  <a:spcPct val="0"/>
                </a:spcBef>
              </a:pPr>
              <a:t>4</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6C89AB9-A13E-4DE2-9E5F-623EB4DF0A85}"/>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E5D18E53-6436-49D7-9337-DF27C2477C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8852" name="Footer Placeholder 3">
            <a:extLst>
              <a:ext uri="{FF2B5EF4-FFF2-40B4-BE49-F238E27FC236}">
                <a16:creationId xmlns:a16="http://schemas.microsoft.com/office/drawing/2014/main" id="{0A7A4CA3-6F3D-42E8-84D7-78F845EA0EE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7B8F90C-CCE1-485E-B1F4-86FC366DAD23}"/>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E0A42403-DAFF-4ECD-92DE-429BB646F6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80900" name="Footer Placeholder 3">
            <a:extLst>
              <a:ext uri="{FF2B5EF4-FFF2-40B4-BE49-F238E27FC236}">
                <a16:creationId xmlns:a16="http://schemas.microsoft.com/office/drawing/2014/main" id="{D5EDE95E-4FB0-4F46-A8F6-D7BD1EA8CF6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89B30A6-15F1-445F-A30F-A763035F4C46}"/>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356498BC-3131-427C-AF11-4932EBF53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A</a:t>
            </a:r>
          </a:p>
        </p:txBody>
      </p:sp>
      <p:sp>
        <p:nvSpPr>
          <p:cNvPr id="82948" name="Footer Placeholder 3">
            <a:extLst>
              <a:ext uri="{FF2B5EF4-FFF2-40B4-BE49-F238E27FC236}">
                <a16:creationId xmlns:a16="http://schemas.microsoft.com/office/drawing/2014/main" id="{2255F2CA-6AB5-43E6-B92B-6560741B107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E000AA0-6E54-49CB-AEF6-AE7D9E7C171F}"/>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1A895FFE-8032-4D30-8F6D-BA161E2F7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Tahoma" panose="020B0604030504040204" pitchFamily="34" charset="0"/>
              </a:rPr>
              <a:t>Instructor Note(s):</a:t>
            </a:r>
            <a:r>
              <a:rPr lang="en-US" altLang="en-US">
                <a:latin typeface="Arial" panose="020B0604020202020204" pitchFamily="34" charset="0"/>
                <a:cs typeface="Tahoma" panose="020B0604030504040204" pitchFamily="34" charset="0"/>
              </a:rPr>
              <a:t>  For additional information;   demonstrating combined evaluations and the bilateral factor using the Disability Rating Calculator is helpful.  Also VBMS-R automatically calculates each combined evaluation effective date based on the issues established and effective dates entered. </a:t>
            </a:r>
            <a:r>
              <a:rPr lang="en-US" altLang="en-US">
                <a:latin typeface="Arial" panose="020B0604020202020204" pitchFamily="34" charset="0"/>
                <a:cs typeface="Tahoma" panose="020B0604030504040204" pitchFamily="34" charset="0"/>
                <a:hlinkClick r:id="rId3"/>
              </a:rPr>
              <a:t>VA Disability Rating Calculator</a:t>
            </a:r>
            <a:endParaRPr lang="en-US" altLang="en-US">
              <a:latin typeface="Arial" panose="020B0604020202020204" pitchFamily="34" charset="0"/>
              <a:cs typeface="Tahoma" panose="020B0604030504040204" pitchFamily="34" charset="0"/>
            </a:endParaRPr>
          </a:p>
          <a:p>
            <a:endParaRPr lang="en-US" altLang="en-US"/>
          </a:p>
        </p:txBody>
      </p:sp>
      <p:sp>
        <p:nvSpPr>
          <p:cNvPr id="84996" name="Header Placeholder 3">
            <a:extLst>
              <a:ext uri="{FF2B5EF4-FFF2-40B4-BE49-F238E27FC236}">
                <a16:creationId xmlns:a16="http://schemas.microsoft.com/office/drawing/2014/main" id="{DD940673-0573-4A60-B9A5-B47E3806C49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84997" name="Footer Placeholder 4">
            <a:extLst>
              <a:ext uri="{FF2B5EF4-FFF2-40B4-BE49-F238E27FC236}">
                <a16:creationId xmlns:a16="http://schemas.microsoft.com/office/drawing/2014/main" id="{F239BCB4-6ECD-4205-8EBF-71A0003371F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84998" name="Slide Number Placeholder 5">
            <a:extLst>
              <a:ext uri="{FF2B5EF4-FFF2-40B4-BE49-F238E27FC236}">
                <a16:creationId xmlns:a16="http://schemas.microsoft.com/office/drawing/2014/main" id="{0B046869-8B12-478F-A4D1-A30F9B67A1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A5C28229-E50E-4CE0-BBB2-DBD6EAC74C82}" type="slidenum">
              <a:rPr lang="en-US" altLang="en-US" sz="1200" smtClean="0"/>
              <a:pPr/>
              <a:t>43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B187E07-E670-460D-A871-EB0BE0911B72}"/>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D9F06784-8E02-4D04-815A-D6EB1EDAEF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87044" name="Footer Placeholder 3">
            <a:extLst>
              <a:ext uri="{FF2B5EF4-FFF2-40B4-BE49-F238E27FC236}">
                <a16:creationId xmlns:a16="http://schemas.microsoft.com/office/drawing/2014/main" id="{9439C558-D64D-44AC-85DA-76B6DF21E7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9179FD-E3AB-45D8-A483-E4BC9BDA2C2D}"/>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9E3F8004-2E7E-4321-A326-57F4E07BF4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Instructor:  tell the audience that they should look for any special notations on the code sheet.  It would be located at the bottom of the Codesheet above the signature(s)</a:t>
            </a:r>
          </a:p>
          <a:p>
            <a:pPr>
              <a:spcBef>
                <a:spcPct val="0"/>
              </a:spcBef>
            </a:pPr>
            <a:endParaRPr lang="en-US" altLang="en-US"/>
          </a:p>
        </p:txBody>
      </p:sp>
      <p:sp>
        <p:nvSpPr>
          <p:cNvPr id="89092" name="Footer Placeholder 3">
            <a:extLst>
              <a:ext uri="{FF2B5EF4-FFF2-40B4-BE49-F238E27FC236}">
                <a16:creationId xmlns:a16="http://schemas.microsoft.com/office/drawing/2014/main" id="{DF031B1E-FD06-4252-AC7F-82ABF918839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4A500FD7-B82E-4B9E-A015-39107B63D668}"/>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74BE00E5-50B8-45CC-8B04-5A78455C57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91140" name="Footer Placeholder 3">
            <a:extLst>
              <a:ext uri="{FF2B5EF4-FFF2-40B4-BE49-F238E27FC236}">
                <a16:creationId xmlns:a16="http://schemas.microsoft.com/office/drawing/2014/main" id="{D9D52A99-2961-4D7A-A168-E2D0117F739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9697530-0774-43CB-8920-2EF48853E995}"/>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E9BA9786-E5D2-4D2D-BB4A-06EA08066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Instructor notes:  The questions and answers will reveal as you click through.</a:t>
            </a:r>
          </a:p>
          <a:p>
            <a:endParaRPr lang="en-US" altLang="en-US"/>
          </a:p>
        </p:txBody>
      </p:sp>
      <p:sp>
        <p:nvSpPr>
          <p:cNvPr id="94212" name="Header Placeholder 3">
            <a:extLst>
              <a:ext uri="{FF2B5EF4-FFF2-40B4-BE49-F238E27FC236}">
                <a16:creationId xmlns:a16="http://schemas.microsoft.com/office/drawing/2014/main" id="{70CCFCA5-E244-43D0-959A-7FC43FAF6CB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94213" name="Footer Placeholder 4">
            <a:extLst>
              <a:ext uri="{FF2B5EF4-FFF2-40B4-BE49-F238E27FC236}">
                <a16:creationId xmlns:a16="http://schemas.microsoft.com/office/drawing/2014/main" id="{FC5B2CEB-0026-45DB-850D-743AF1C623C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94214" name="Slide Number Placeholder 5">
            <a:extLst>
              <a:ext uri="{FF2B5EF4-FFF2-40B4-BE49-F238E27FC236}">
                <a16:creationId xmlns:a16="http://schemas.microsoft.com/office/drawing/2014/main" id="{9FD965C0-B4A9-4E04-BE66-F3C676B3F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243A76DC-4C67-4DF3-8D4F-53C36DA2CFF0}" type="slidenum">
              <a:rPr lang="en-US" altLang="en-US" sz="1200" smtClean="0"/>
              <a:pPr/>
              <a:t>48</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A240EBE8-030B-4967-82B8-36A463A69D3D}"/>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3C5B9500-EC43-4EE3-A480-FDF6641408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Header Placeholder 3">
            <a:extLst>
              <a:ext uri="{FF2B5EF4-FFF2-40B4-BE49-F238E27FC236}">
                <a16:creationId xmlns:a16="http://schemas.microsoft.com/office/drawing/2014/main" id="{0BED5149-D855-4FBF-B73F-0088F937DBA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96261" name="Footer Placeholder 4">
            <a:extLst>
              <a:ext uri="{FF2B5EF4-FFF2-40B4-BE49-F238E27FC236}">
                <a16:creationId xmlns:a16="http://schemas.microsoft.com/office/drawing/2014/main" id="{5EED7F89-3F20-4591-82C1-E8B8C43EE50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96262" name="Slide Number Placeholder 5">
            <a:extLst>
              <a:ext uri="{FF2B5EF4-FFF2-40B4-BE49-F238E27FC236}">
                <a16:creationId xmlns:a16="http://schemas.microsoft.com/office/drawing/2014/main" id="{FB1DE5C6-9B0D-4C53-B0DE-94BA9A02DE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DDA32208-C0B7-472F-BB3D-903E1E9E9F87}" type="slidenum">
              <a:rPr lang="en-US" altLang="en-US" sz="1200" smtClean="0"/>
              <a:pPr/>
              <a:t>49</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4B45519-2C93-4DB4-92C7-5B69EEA98D15}"/>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D545C31E-1B1D-4F00-AD65-523720A072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Header Placeholder 3">
            <a:extLst>
              <a:ext uri="{FF2B5EF4-FFF2-40B4-BE49-F238E27FC236}">
                <a16:creationId xmlns:a16="http://schemas.microsoft.com/office/drawing/2014/main" id="{A25ECC7B-79B1-42F1-AD33-BA6742DF89A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98309" name="Footer Placeholder 4">
            <a:extLst>
              <a:ext uri="{FF2B5EF4-FFF2-40B4-BE49-F238E27FC236}">
                <a16:creationId xmlns:a16="http://schemas.microsoft.com/office/drawing/2014/main" id="{627C723D-C74F-4BFC-A6EF-227FD426A70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98310" name="Slide Number Placeholder 5">
            <a:extLst>
              <a:ext uri="{FF2B5EF4-FFF2-40B4-BE49-F238E27FC236}">
                <a16:creationId xmlns:a16="http://schemas.microsoft.com/office/drawing/2014/main" id="{5B69CA57-F70D-4591-8D23-318FE1368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CDF3ED10-A7CC-4AFD-A8F8-526581764ADF}" type="slidenum">
              <a:rPr lang="en-US" altLang="en-US" sz="1200" smtClean="0"/>
              <a:pPr/>
              <a:t>50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8154DB9-6215-424B-9DF4-0746BAD9FFF1}"/>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33274584-0CB5-453F-A64E-190F243659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Header Placeholder 3">
            <a:extLst>
              <a:ext uri="{FF2B5EF4-FFF2-40B4-BE49-F238E27FC236}">
                <a16:creationId xmlns:a16="http://schemas.microsoft.com/office/drawing/2014/main" id="{C33770A0-AF38-469C-89E6-97C93821F26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18437" name="Footer Placeholder 4">
            <a:extLst>
              <a:ext uri="{FF2B5EF4-FFF2-40B4-BE49-F238E27FC236}">
                <a16:creationId xmlns:a16="http://schemas.microsoft.com/office/drawing/2014/main" id="{92FAF114-C6A2-47FE-9718-B84A62A9732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18438" name="Slide Number Placeholder 5">
            <a:extLst>
              <a:ext uri="{FF2B5EF4-FFF2-40B4-BE49-F238E27FC236}">
                <a16:creationId xmlns:a16="http://schemas.microsoft.com/office/drawing/2014/main" id="{CB3EBB4F-0CD3-4D73-A640-90172309B4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2632B232-DC67-4B9F-8D80-D75FF48A24A0}" type="slidenum">
              <a:rPr lang="en-US" altLang="en-US" sz="1200" smtClean="0"/>
              <a:pPr/>
              <a:t>7</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DDEF118D-9243-4BA0-B24D-70C766967C1D}"/>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977DEA04-467A-4784-B9B7-C5941F98C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0"/>
              </a:spcBef>
            </a:pPr>
            <a:endParaRPr lang="en-US" altLang="en-US">
              <a:latin typeface="Arial" panose="020B0604020202020204" pitchFamily="34" charset="0"/>
              <a:cs typeface="Arial" panose="020B0604020202020204" pitchFamily="34" charset="0"/>
            </a:endParaRPr>
          </a:p>
        </p:txBody>
      </p:sp>
      <p:sp>
        <p:nvSpPr>
          <p:cNvPr id="100356" name="Footer Placeholder 3">
            <a:extLst>
              <a:ext uri="{FF2B5EF4-FFF2-40B4-BE49-F238E27FC236}">
                <a16:creationId xmlns:a16="http://schemas.microsoft.com/office/drawing/2014/main" id="{0302D77B-2B85-450E-BFAC-16761C9E056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5EC0256-C8E9-458E-913C-03A07BC458C3}"/>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95F37B2D-53BF-4A36-B126-0354A1224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Instructor:  remind the audience that understanding what the Veteran/Servicemember could be eligible for allows them to review the rating and any associated documents of the claim and relay accurate information as well as provide excellent customer service ensuring the Veteran/Servicemember receives all entitled benefits. </a:t>
            </a:r>
          </a:p>
        </p:txBody>
      </p:sp>
      <p:sp>
        <p:nvSpPr>
          <p:cNvPr id="102404" name="Header Placeholder 3">
            <a:extLst>
              <a:ext uri="{FF2B5EF4-FFF2-40B4-BE49-F238E27FC236}">
                <a16:creationId xmlns:a16="http://schemas.microsoft.com/office/drawing/2014/main" id="{2EF13179-BE0D-4459-BBE9-F89DA37DC3B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102405" name="Footer Placeholder 4">
            <a:extLst>
              <a:ext uri="{FF2B5EF4-FFF2-40B4-BE49-F238E27FC236}">
                <a16:creationId xmlns:a16="http://schemas.microsoft.com/office/drawing/2014/main" id="{656B01C1-631D-4DC0-BB9B-25DFF86A77C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102406" name="Slide Number Placeholder 5">
            <a:extLst>
              <a:ext uri="{FF2B5EF4-FFF2-40B4-BE49-F238E27FC236}">
                <a16:creationId xmlns:a16="http://schemas.microsoft.com/office/drawing/2014/main" id="{4DBDEC7B-3DD0-48C0-B75A-D335D752F0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A9ED55F6-EAB2-4721-A0FA-EA3002ABA3DC}" type="slidenum">
              <a:rPr lang="en-US" altLang="en-US" sz="1200" smtClean="0"/>
              <a:pPr/>
              <a:t>52</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5D64A34C-CBDA-4C8E-9890-59DC36B8297F}"/>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B3EAF1FA-C66D-4B59-A146-006C438A58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Instructor:  Explain to the audience that the DRAS must prepare a notification letter in conjunction with proposed rating decisions.  There is guidance for participants who are on active duty and not on active duty. </a:t>
            </a:r>
            <a:r>
              <a:rPr lang="en-US" altLang="en-US" b="1"/>
              <a:t>III.i.2.E.3.k.  Notification Letter to Accompany Proposed Rating Decisions.</a:t>
            </a:r>
          </a:p>
          <a:p>
            <a:endParaRPr lang="en-US" altLang="en-US" b="1"/>
          </a:p>
          <a:p>
            <a:endParaRPr lang="en-US" altLang="en-US"/>
          </a:p>
        </p:txBody>
      </p:sp>
      <p:sp>
        <p:nvSpPr>
          <p:cNvPr id="104452" name="Header Placeholder 3">
            <a:extLst>
              <a:ext uri="{FF2B5EF4-FFF2-40B4-BE49-F238E27FC236}">
                <a16:creationId xmlns:a16="http://schemas.microsoft.com/office/drawing/2014/main" id="{95DD27EC-F480-415C-8C1F-B84193F53FB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104453" name="Footer Placeholder 4">
            <a:extLst>
              <a:ext uri="{FF2B5EF4-FFF2-40B4-BE49-F238E27FC236}">
                <a16:creationId xmlns:a16="http://schemas.microsoft.com/office/drawing/2014/main" id="{0531B229-DEA9-443A-B87B-D1186999442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104454" name="Slide Number Placeholder 5">
            <a:extLst>
              <a:ext uri="{FF2B5EF4-FFF2-40B4-BE49-F238E27FC236}">
                <a16:creationId xmlns:a16="http://schemas.microsoft.com/office/drawing/2014/main" id="{0275CA6D-0C5E-4555-AB0F-12D457CB74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17C8D71D-F88C-43FE-9422-AE7315325736}" type="slidenum">
              <a:rPr lang="en-US" altLang="en-US" sz="1200" smtClean="0"/>
              <a:pPr/>
              <a:t>53</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BC86DEC2-9F2B-48FC-98F1-E0B3D6183200}"/>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B76A2EA7-1FA5-4B4C-B44B-040B270FAC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Instructor notes:  The questions and answers will reveal as you click through.</a:t>
            </a:r>
          </a:p>
          <a:p>
            <a:endParaRPr lang="en-US" altLang="en-US"/>
          </a:p>
        </p:txBody>
      </p:sp>
      <p:sp>
        <p:nvSpPr>
          <p:cNvPr id="107524" name="Header Placeholder 3">
            <a:extLst>
              <a:ext uri="{FF2B5EF4-FFF2-40B4-BE49-F238E27FC236}">
                <a16:creationId xmlns:a16="http://schemas.microsoft.com/office/drawing/2014/main" id="{84F913B6-11F5-4309-A7EB-B78C813A807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107525" name="Footer Placeholder 4">
            <a:extLst>
              <a:ext uri="{FF2B5EF4-FFF2-40B4-BE49-F238E27FC236}">
                <a16:creationId xmlns:a16="http://schemas.microsoft.com/office/drawing/2014/main" id="{85C22BE0-DC94-4B6A-8240-3BEF2533B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107526" name="Slide Number Placeholder 5">
            <a:extLst>
              <a:ext uri="{FF2B5EF4-FFF2-40B4-BE49-F238E27FC236}">
                <a16:creationId xmlns:a16="http://schemas.microsoft.com/office/drawing/2014/main" id="{74B3A1A4-F3F8-413C-B645-8D18194B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950C1ECB-1DB9-48E2-992D-6BE6143C4578}" type="slidenum">
              <a:rPr lang="en-US" altLang="en-US" sz="1200" smtClean="0"/>
              <a:pPr/>
              <a:t>55</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82C73FC-D903-431F-B3C7-E340E95B5895}"/>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B33C45C8-5D86-4A40-9192-EE2C2E8C51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Header Placeholder 3">
            <a:extLst>
              <a:ext uri="{FF2B5EF4-FFF2-40B4-BE49-F238E27FC236}">
                <a16:creationId xmlns:a16="http://schemas.microsoft.com/office/drawing/2014/main" id="{277CB6D1-A51D-424B-B0D2-32A7A17711F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r>
              <a:rPr lang="en-US" altLang="en-US"/>
              <a:t>VBA Overview</a:t>
            </a:r>
          </a:p>
        </p:txBody>
      </p:sp>
      <p:sp>
        <p:nvSpPr>
          <p:cNvPr id="109573" name="Footer Placeholder 4">
            <a:extLst>
              <a:ext uri="{FF2B5EF4-FFF2-40B4-BE49-F238E27FC236}">
                <a16:creationId xmlns:a16="http://schemas.microsoft.com/office/drawing/2014/main" id="{5E613C97-AD6E-4BED-B957-013D286CEA0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
        <p:nvSpPr>
          <p:cNvPr id="109574" name="Slide Number Placeholder 5">
            <a:extLst>
              <a:ext uri="{FF2B5EF4-FFF2-40B4-BE49-F238E27FC236}">
                <a16:creationId xmlns:a16="http://schemas.microsoft.com/office/drawing/2014/main" id="{8BE768DC-03EF-4968-B204-CA7DC716DC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fld id="{11871CC9-7E07-43D6-BB8A-DB0682CB7DCE}" type="slidenum">
              <a:rPr lang="en-US" altLang="en-US" smtClean="0"/>
              <a:pPr>
                <a:spcBef>
                  <a:spcPct val="0"/>
                </a:spcBef>
              </a:pPr>
              <a:t>56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4C05694-10C8-4E48-9F5B-EDE2B345912D}"/>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EDC1542-13CD-48B9-BA44-0EA3EE78D7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0484" name="Footer Placeholder 3">
            <a:extLst>
              <a:ext uri="{FF2B5EF4-FFF2-40B4-BE49-F238E27FC236}">
                <a16:creationId xmlns:a16="http://schemas.microsoft.com/office/drawing/2014/main" id="{FD0943C8-0C4A-4B70-9E1D-38FC8ABCB91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F293595-7993-412A-9BD3-356953F992B7}"/>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24B19A3-7E33-4170-B684-593523D5DA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Header Placeholder 3">
            <a:extLst>
              <a:ext uri="{FF2B5EF4-FFF2-40B4-BE49-F238E27FC236}">
                <a16:creationId xmlns:a16="http://schemas.microsoft.com/office/drawing/2014/main" id="{B5133BF6-49B7-4D9C-87BB-593E6E064DF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22533" name="Footer Placeholder 4">
            <a:extLst>
              <a:ext uri="{FF2B5EF4-FFF2-40B4-BE49-F238E27FC236}">
                <a16:creationId xmlns:a16="http://schemas.microsoft.com/office/drawing/2014/main" id="{0987E4EC-C8AE-4D89-9577-3A8714AA78D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22534" name="Slide Number Placeholder 5">
            <a:extLst>
              <a:ext uri="{FF2B5EF4-FFF2-40B4-BE49-F238E27FC236}">
                <a16:creationId xmlns:a16="http://schemas.microsoft.com/office/drawing/2014/main" id="{3D41A1A8-2BDE-4159-9368-8C245FD9EB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881C382F-4B83-4156-98E4-5F7F4552AFBA}" type="slidenum">
              <a:rPr lang="en-US" altLang="en-US" sz="1200" smtClean="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5CF6877-E985-4DA8-A6F3-E23E0F6A4738}"/>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616608DF-71D3-4A5D-B2D1-3F82273C56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Header Placeholder 3">
            <a:extLst>
              <a:ext uri="{FF2B5EF4-FFF2-40B4-BE49-F238E27FC236}">
                <a16:creationId xmlns:a16="http://schemas.microsoft.com/office/drawing/2014/main" id="{B74857BE-DEF3-4FC0-9F02-FC1A77A2AAB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24581" name="Footer Placeholder 4">
            <a:extLst>
              <a:ext uri="{FF2B5EF4-FFF2-40B4-BE49-F238E27FC236}">
                <a16:creationId xmlns:a16="http://schemas.microsoft.com/office/drawing/2014/main" id="{31778F06-6959-43F9-9BA5-3675EA77010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24582" name="Slide Number Placeholder 5">
            <a:extLst>
              <a:ext uri="{FF2B5EF4-FFF2-40B4-BE49-F238E27FC236}">
                <a16:creationId xmlns:a16="http://schemas.microsoft.com/office/drawing/2014/main" id="{F1147C94-3A2B-4161-A3B7-63527784F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13CB619E-CB48-44ED-A027-9C6EA38238C9}" type="slidenum">
              <a:rPr lang="en-US" altLang="en-US" sz="1200" smtClean="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4032579-2351-475D-9DE9-CD36968A7AF6}"/>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66985E3A-B005-4AFA-943D-7CD1E51FE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Header Placeholder 3">
            <a:extLst>
              <a:ext uri="{FF2B5EF4-FFF2-40B4-BE49-F238E27FC236}">
                <a16:creationId xmlns:a16="http://schemas.microsoft.com/office/drawing/2014/main" id="{BA596F44-2F75-43C6-91EB-2DF18142387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27653" name="Footer Placeholder 4">
            <a:extLst>
              <a:ext uri="{FF2B5EF4-FFF2-40B4-BE49-F238E27FC236}">
                <a16:creationId xmlns:a16="http://schemas.microsoft.com/office/drawing/2014/main" id="{C55F6B3A-B9DC-484C-9FBC-B59AEEC5E52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27654" name="Slide Number Placeholder 5">
            <a:extLst>
              <a:ext uri="{FF2B5EF4-FFF2-40B4-BE49-F238E27FC236}">
                <a16:creationId xmlns:a16="http://schemas.microsoft.com/office/drawing/2014/main" id="{C6FD8176-632C-4F87-ACDC-2D56A377A8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a:solidFill>
                  <a:schemeClr val="tx1"/>
                </a:solidFill>
                <a:latin typeface="Tahoma" panose="020B0604030504040204" pitchFamily="34" charset="0"/>
              </a:defRPr>
            </a:lvl1pPr>
            <a:lvl2pPr marL="742950" indent="-285750" defTabSz="928688">
              <a:defRPr sz="3200">
                <a:solidFill>
                  <a:schemeClr val="tx1"/>
                </a:solidFill>
                <a:latin typeface="Tahoma" panose="020B0604030504040204" pitchFamily="34" charset="0"/>
              </a:defRPr>
            </a:lvl2pPr>
            <a:lvl3pPr marL="1143000" indent="-228600" defTabSz="928688">
              <a:defRPr sz="3200">
                <a:solidFill>
                  <a:schemeClr val="tx1"/>
                </a:solidFill>
                <a:latin typeface="Tahoma" panose="020B0604030504040204" pitchFamily="34" charset="0"/>
              </a:defRPr>
            </a:lvl3pPr>
            <a:lvl4pPr marL="1600200" indent="-228600" defTabSz="928688">
              <a:defRPr sz="3200">
                <a:solidFill>
                  <a:schemeClr val="tx1"/>
                </a:solidFill>
                <a:latin typeface="Tahoma" panose="020B0604030504040204" pitchFamily="34" charset="0"/>
              </a:defRPr>
            </a:lvl4pPr>
            <a:lvl5pPr marL="2057400" indent="-228600" defTabSz="928688">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DA7168C1-6EBF-4B4A-A800-16D72EA14E36}" type="slidenum">
              <a:rPr lang="en-US" altLang="en-US" sz="1200" smtClean="0"/>
              <a:pPr/>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722292D-C962-4B1A-AC1A-305E558428B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4C33D18-D6D1-455A-95B7-567D835A9F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9700" name="Footer Placeholder 3">
            <a:extLst>
              <a:ext uri="{FF2B5EF4-FFF2-40B4-BE49-F238E27FC236}">
                <a16:creationId xmlns:a16="http://schemas.microsoft.com/office/drawing/2014/main" id="{58A22B9A-6586-44F2-9CC2-7FDF78D0B98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31521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0954-F7CE-4F5E-808C-CDDD14D98B0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532FEEF-2DFF-4ED1-AC7B-2C7CB3D92477}"/>
              </a:ext>
            </a:extLst>
          </p:cNvPr>
          <p:cNvSpPr>
            <a:spLocks noGrp="1"/>
          </p:cNvSpPr>
          <p:nvPr>
            <p:ph type="sldNum" sz="quarter" idx="10"/>
          </p:nvPr>
        </p:nvSpPr>
        <p:spPr/>
        <p:txBody>
          <a:bodyPr/>
          <a:lstStyle/>
          <a:p>
            <a:pPr>
              <a:defRPr/>
            </a:pPr>
            <a:fld id="{366ABAE5-FF18-4C5D-8E3E-4C1A0C64A902}" type="slidenum">
              <a:rPr lang="en-US" altLang="en-US" smtClean="0"/>
              <a:pPr>
                <a:defRPr/>
              </a:pPr>
              <a:t>‹#›</a:t>
            </a:fld>
            <a:endParaRPr lang="en-US" altLang="en-US" dirty="0"/>
          </a:p>
        </p:txBody>
      </p:sp>
    </p:spTree>
    <p:extLst>
      <p:ext uri="{BB962C8B-B14F-4D97-AF65-F5344CB8AC3E}">
        <p14:creationId xmlns:p14="http://schemas.microsoft.com/office/powerpoint/2010/main" val="307461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219200"/>
          </a:xfrm>
          <a:ln>
            <a:noFill/>
          </a:ln>
        </p:spPr>
        <p:txBody>
          <a:bodyPr anchor="t"/>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p:cNvSpPr>
            <a:spLocks noGrp="1"/>
          </p:cNvSpPr>
          <p:nvPr>
            <p:ph type="body" sz="quarter" idx="10"/>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a:t>Edit Master text styles</a:t>
            </a:r>
          </a:p>
        </p:txBody>
      </p:sp>
      <p:sp>
        <p:nvSpPr>
          <p:cNvPr id="11" name="Text Placeholder 7"/>
          <p:cNvSpPr>
            <a:spLocks noGrp="1"/>
          </p:cNvSpPr>
          <p:nvPr>
            <p:ph type="body" sz="quarter" idx="11"/>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a:t>Edit Master text styles</a:t>
            </a:r>
          </a:p>
        </p:txBody>
      </p:sp>
    </p:spTree>
    <p:extLst>
      <p:ext uri="{BB962C8B-B14F-4D97-AF65-F5344CB8AC3E}">
        <p14:creationId xmlns:p14="http://schemas.microsoft.com/office/powerpoint/2010/main" val="48645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20839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7739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93631"/>
            <a:ext cx="9144000" cy="1086867"/>
          </a:xfrm>
        </p:spPr>
        <p:txBody>
          <a:bodyPr anchor="t"/>
          <a:lstStyle>
            <a:lvl1pPr algn="ctr">
              <a:defRPr sz="2100">
                <a:solidFill>
                  <a:srgbClr val="1F497D"/>
                </a:solidFill>
              </a:defRPr>
            </a:lvl1pPr>
          </a:lstStyle>
          <a:p>
            <a:r>
              <a:rPr lang="en-US" dirty="0"/>
              <a:t>Click to edit Master title style</a:t>
            </a:r>
          </a:p>
        </p:txBody>
      </p:sp>
      <p:sp>
        <p:nvSpPr>
          <p:cNvPr id="3" name="Content Placeholder 2"/>
          <p:cNvSpPr>
            <a:spLocks noGrp="1"/>
          </p:cNvSpPr>
          <p:nvPr>
            <p:ph idx="1"/>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5" name="Content Placeholder 4"/>
          <p:cNvSpPr>
            <a:spLocks noGrp="1"/>
          </p:cNvSpPr>
          <p:nvPr>
            <p:ph sz="quarter" idx="13"/>
          </p:nvPr>
        </p:nvSpPr>
        <p:spPr>
          <a:xfrm>
            <a:off x="2819400" y="9906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28E4597-13E0-4E0C-B397-C985142C1034}"/>
              </a:ext>
            </a:extLst>
          </p:cNvPr>
          <p:cNvSpPr>
            <a:spLocks noGrp="1"/>
          </p:cNvSpPr>
          <p:nvPr>
            <p:ph type="sldNum" sz="quarter" idx="14"/>
            <p:custDataLst>
              <p:tags r:id="rId1"/>
            </p:custDataLst>
          </p:nvPr>
        </p:nvSpPr>
        <p:spPr/>
        <p:txBody>
          <a:bodyPr/>
          <a:lstStyle>
            <a:lvl1pPr>
              <a:spcAft>
                <a:spcPts val="450"/>
              </a:spcAft>
              <a:defRPr sz="1000"/>
            </a:lvl1pPr>
          </a:lstStyle>
          <a:p>
            <a:pPr>
              <a:defRPr/>
            </a:pPr>
            <a:fld id="{5AD768AF-59B3-4E64-990D-C327A19B15CB}" type="slidenum">
              <a:rPr lang="en-US" altLang="en-US"/>
              <a:pPr>
                <a:defRPr/>
              </a:pPr>
              <a:t>‹#›</a:t>
            </a:fld>
            <a:endParaRPr lang="en-US" altLang="en-US" dirty="0"/>
          </a:p>
        </p:txBody>
      </p:sp>
    </p:spTree>
    <p:extLst>
      <p:ext uri="{BB962C8B-B14F-4D97-AF65-F5344CB8AC3E}">
        <p14:creationId xmlns:p14="http://schemas.microsoft.com/office/powerpoint/2010/main" val="382121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0" y="793631"/>
            <a:ext cx="9144000" cy="1086867"/>
          </a:xfrm>
        </p:spPr>
        <p:txBody>
          <a:bodyPr anchor="t"/>
          <a:lstStyle>
            <a:lvl1pPr algn="ctr">
              <a:defRPr sz="2100">
                <a:solidFill>
                  <a:srgbClr val="1F497D"/>
                </a:solidFill>
              </a:defRPr>
            </a:lvl1pPr>
          </a:lstStyle>
          <a:p>
            <a:r>
              <a:rPr lang="en-US" dirty="0"/>
              <a:t>Click to edit Master title style</a:t>
            </a:r>
          </a:p>
        </p:txBody>
      </p:sp>
      <p:sp>
        <p:nvSpPr>
          <p:cNvPr id="3" name="Content Placeholder 2"/>
          <p:cNvSpPr>
            <a:spLocks noGrp="1"/>
          </p:cNvSpPr>
          <p:nvPr>
            <p:ph idx="1"/>
          </p:nvPr>
        </p:nvSpPr>
        <p:spPr>
          <a:xfrm>
            <a:off x="457200" y="2057400"/>
            <a:ext cx="8229600" cy="3916363"/>
          </a:xfrm>
          <a:prstGeom prst="rect">
            <a:avLst/>
          </a:prstGeom>
        </p:spPr>
        <p:txBody>
          <a:bodyPr>
            <a:normAutofit/>
          </a:bodyPr>
          <a:lstStyle>
            <a:lvl1pPr marL="160735" indent="-160735">
              <a:lnSpc>
                <a:spcPct val="100000"/>
              </a:lnSpc>
              <a:spcBef>
                <a:spcPts val="0"/>
              </a:spcBef>
              <a:spcAft>
                <a:spcPts val="450"/>
              </a:spcAft>
              <a:buClr>
                <a:schemeClr val="tx1"/>
              </a:buClr>
              <a:buFont typeface="Arial" panose="020B0604020202020204" pitchFamily="34" charset="0"/>
              <a:buChar char="•"/>
              <a:defRPr sz="1350">
                <a:solidFill>
                  <a:schemeClr val="tx1"/>
                </a:solidFill>
                <a:latin typeface="Arial" panose="020B0604020202020204" pitchFamily="34" charset="0"/>
                <a:cs typeface="Arial" panose="020B0604020202020204" pitchFamily="34" charset="0"/>
              </a:defRPr>
            </a:lvl1pPr>
            <a:lvl2pPr marL="269231" indent="-160735">
              <a:spcBef>
                <a:spcPts val="0"/>
              </a:spcBef>
              <a:spcAft>
                <a:spcPts val="45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377726" indent="-160735">
              <a:spcBef>
                <a:spcPts val="0"/>
              </a:spcBef>
              <a:spcAft>
                <a:spcPts val="450"/>
              </a:spcAft>
              <a:buClr>
                <a:schemeClr val="tx1"/>
              </a:buClr>
              <a:buFont typeface="Arial" panose="020B0604020202020204" pitchFamily="34" charset="0"/>
              <a:buChar char="•"/>
              <a:defRPr sz="1050">
                <a:solidFill>
                  <a:schemeClr val="tx1"/>
                </a:solidFill>
                <a:latin typeface="Arial" panose="020B0604020202020204" pitchFamily="34" charset="0"/>
                <a:cs typeface="Arial" panose="020B0604020202020204" pitchFamily="34" charset="0"/>
              </a:defRPr>
            </a:lvl3pPr>
            <a:lvl4pPr marL="486222" indent="-160735">
              <a:spcBef>
                <a:spcPts val="0"/>
              </a:spcBef>
              <a:spcAft>
                <a:spcPts val="450"/>
              </a:spcAft>
              <a:buClr>
                <a:schemeClr val="tx1"/>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Slide Number Placeholder 5">
            <a:extLst>
              <a:ext uri="{FF2B5EF4-FFF2-40B4-BE49-F238E27FC236}">
                <a16:creationId xmlns:a16="http://schemas.microsoft.com/office/drawing/2014/main" id="{FF57C218-CD86-43D2-9594-524E7A1EE0A9}"/>
              </a:ext>
            </a:extLst>
          </p:cNvPr>
          <p:cNvSpPr>
            <a:spLocks noGrp="1"/>
          </p:cNvSpPr>
          <p:nvPr>
            <p:ph type="sldNum" sz="quarter" idx="10"/>
            <p:custDataLst>
              <p:tags r:id="rId1"/>
            </p:custDataLst>
          </p:nvPr>
        </p:nvSpPr>
        <p:spPr/>
        <p:txBody>
          <a:bodyPr/>
          <a:lstStyle>
            <a:lvl1pPr>
              <a:spcAft>
                <a:spcPts val="450"/>
              </a:spcAft>
              <a:defRPr sz="1000"/>
            </a:lvl1pPr>
          </a:lstStyle>
          <a:p>
            <a:pPr>
              <a:defRPr/>
            </a:pPr>
            <a:fld id="{96E97797-203E-42A7-AEE9-B0A2D1B2CDAE}" type="slidenum">
              <a:rPr lang="en-US" altLang="en-US"/>
              <a:pPr>
                <a:defRPr/>
              </a:pPr>
              <a:t>‹#›</a:t>
            </a:fld>
            <a:endParaRPr lang="en-US" altLang="en-US" dirty="0"/>
          </a:p>
        </p:txBody>
      </p:sp>
    </p:spTree>
    <p:extLst>
      <p:ext uri="{BB962C8B-B14F-4D97-AF65-F5344CB8AC3E}">
        <p14:creationId xmlns:p14="http://schemas.microsoft.com/office/powerpoint/2010/main" val="35540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92277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CDF3C6F-C43D-45C5-A32E-4CFE40686B9C}"/>
              </a:ext>
            </a:extLst>
          </p:cNvPr>
          <p:cNvSpPr>
            <a:spLocks noGrp="1"/>
          </p:cNvSpPr>
          <p:nvPr>
            <p:ph type="sldNum" sz="quarter" idx="10"/>
            <p:custDataLst>
              <p:tags r:id="rId1"/>
            </p:custDataLst>
          </p:nvPr>
        </p:nvSpPr>
        <p:spPr/>
        <p:txBody>
          <a:bodyPr/>
          <a:lstStyle>
            <a:lvl1pPr>
              <a:defRPr/>
            </a:lvl1pPr>
          </a:lstStyle>
          <a:p>
            <a:pPr>
              <a:defRPr/>
            </a:pPr>
            <a:fld id="{A47B5BD4-4BD4-4374-8A16-4BCCF554DCDA}" type="slidenum">
              <a:rPr lang="en-US" altLang="en-US"/>
              <a:pPr>
                <a:defRPr/>
              </a:pPr>
              <a:t>‹#›</a:t>
            </a:fld>
            <a:endParaRPr lang="en-US" altLang="en-US" dirty="0"/>
          </a:p>
        </p:txBody>
      </p:sp>
    </p:spTree>
    <p:extLst>
      <p:ext uri="{BB962C8B-B14F-4D97-AF65-F5344CB8AC3E}">
        <p14:creationId xmlns:p14="http://schemas.microsoft.com/office/powerpoint/2010/main" val="112981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6"/>
            <a:ext cx="3743325" cy="4262437"/>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6"/>
            <a:ext cx="3744912" cy="4262437"/>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FA555EC-CD4A-4A8C-83F1-B4F39B5A8695}"/>
              </a:ext>
            </a:extLst>
          </p:cNvPr>
          <p:cNvSpPr>
            <a:spLocks noGrp="1"/>
          </p:cNvSpPr>
          <p:nvPr>
            <p:ph type="sldNum" sz="quarter" idx="10"/>
            <p:custDataLst>
              <p:tags r:id="rId1"/>
            </p:custDataLst>
          </p:nvPr>
        </p:nvSpPr>
        <p:spPr/>
        <p:txBody>
          <a:bodyPr/>
          <a:lstStyle>
            <a:lvl1pPr>
              <a:defRPr/>
            </a:lvl1pPr>
          </a:lstStyle>
          <a:p>
            <a:pPr>
              <a:defRPr/>
            </a:pPr>
            <a:fld id="{DEE23F2A-7A34-4A5A-8767-351F6BA90F24}" type="slidenum">
              <a:rPr lang="en-US" altLang="en-US"/>
              <a:pPr>
                <a:defRPr/>
              </a:pPr>
              <a:t>‹#›</a:t>
            </a:fld>
            <a:endParaRPr lang="en-US" altLang="en-US" dirty="0"/>
          </a:p>
        </p:txBody>
      </p:sp>
    </p:spTree>
    <p:extLst>
      <p:ext uri="{BB962C8B-B14F-4D97-AF65-F5344CB8AC3E}">
        <p14:creationId xmlns:p14="http://schemas.microsoft.com/office/powerpoint/2010/main" val="266722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978E48-C682-4FC8-8729-EA1E5D073931}"/>
              </a:ext>
            </a:extLst>
          </p:cNvPr>
          <p:cNvSpPr>
            <a:spLocks noGrp="1" noChangeArrowheads="1"/>
          </p:cNvSpPr>
          <p:nvPr>
            <p:ph type="title"/>
            <p:custDataLst>
              <p:tags r:id="rId12"/>
            </p:custDataLst>
          </p:nvPr>
        </p:nvSpPr>
        <p:spPr bwMode="auto">
          <a:xfrm>
            <a:off x="0" y="45720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Rectangle 3">
            <a:extLst>
              <a:ext uri="{FF2B5EF4-FFF2-40B4-BE49-F238E27FC236}">
                <a16:creationId xmlns:a16="http://schemas.microsoft.com/office/drawing/2014/main" id="{95C0452D-E3BE-4867-8C32-96FD3304B7D6}"/>
              </a:ext>
            </a:extLst>
          </p:cNvPr>
          <p:cNvSpPr/>
          <p:nvPr>
            <p:custDataLst>
              <p:tags r:id="rId13"/>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428" b="0" i="0" u="none" dirty="0">
              <a:solidFill>
                <a:prstClr val="white"/>
              </a:solidFill>
            </a:endParaRPr>
          </a:p>
        </p:txBody>
      </p:sp>
      <p:sp>
        <p:nvSpPr>
          <p:cNvPr id="5" name="Slide Number Placeholder 5">
            <a:extLst>
              <a:ext uri="{FF2B5EF4-FFF2-40B4-BE49-F238E27FC236}">
                <a16:creationId xmlns:a16="http://schemas.microsoft.com/office/drawing/2014/main" id="{2E66D933-49C1-4062-B802-C20B598DFFF6}"/>
              </a:ext>
            </a:extLst>
          </p:cNvPr>
          <p:cNvSpPr>
            <a:spLocks noGrp="1"/>
          </p:cNvSpPr>
          <p:nvPr>
            <p:ph type="sldNum" sz="quarter" idx="4"/>
            <p:custDataLst>
              <p:tags r:id="rId14"/>
            </p:custDataLst>
          </p:nvPr>
        </p:nvSpPr>
        <p:spPr>
          <a:xfrm>
            <a:off x="6931025" y="6602413"/>
            <a:ext cx="2133600" cy="365125"/>
          </a:xfrm>
          <a:prstGeom prst="rect">
            <a:avLst/>
          </a:prstGeom>
        </p:spPr>
        <p:txBody>
          <a:bodyPr vert="horz" wrap="square" lIns="91440" tIns="0" rIns="91440" bIns="45720" numCol="1" anchor="t" anchorCtr="0" compatLnSpc="1">
            <a:prstTxWarp prst="textNoShape">
              <a:avLst/>
            </a:prstTxWarp>
          </a:bodyPr>
          <a:lstStyle>
            <a:lvl1pPr algn="r" defTabSz="685800" eaLnBrk="1" hangingPunct="1">
              <a:defRPr sz="500">
                <a:solidFill>
                  <a:srgbClr val="000000"/>
                </a:solidFill>
                <a:latin typeface="Arial" panose="020B0604020202020204" pitchFamily="34" charset="0"/>
                <a:cs typeface="Arial" panose="020B0604020202020204" pitchFamily="34" charset="0"/>
              </a:defRPr>
            </a:lvl1pPr>
          </a:lstStyle>
          <a:p>
            <a:pPr>
              <a:defRPr/>
            </a:pPr>
            <a:fld id="{366ABAE5-FF18-4C5D-8E3E-4C1A0C64A90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12" r:id="rId1"/>
    <p:sldLayoutId id="2147484206" r:id="rId2"/>
    <p:sldLayoutId id="2147484210" r:id="rId3"/>
    <p:sldLayoutId id="2147484211" r:id="rId4"/>
    <p:sldLayoutId id="2147484207" r:id="rId5"/>
    <p:sldLayoutId id="2147484208" r:id="rId6"/>
    <p:sldLayoutId id="2147484209" r:id="rId7"/>
    <p:sldLayoutId id="2147484204" r:id="rId8"/>
    <p:sldLayoutId id="2147484205" r:id="rId9"/>
    <p:sldLayoutId id="2147484225" r:id="rId10"/>
  </p:sldLayoutIdLst>
  <p:hf hdr="0" ftr="0" dt="0"/>
  <p:txStyles>
    <p:titleStyle>
      <a:lvl1pPr algn="ctr" defTabSz="215900" rtl="0" eaLnBrk="0" fontAlgn="base" hangingPunct="0">
        <a:spcBef>
          <a:spcPct val="0"/>
        </a:spcBef>
        <a:spcAft>
          <a:spcPct val="0"/>
        </a:spcAft>
        <a:defRPr sz="1100" b="1" i="0" u="none" kern="1200">
          <a:ln w="3175" cmpd="sng">
            <a:noFill/>
            <a:prstDash val="solid"/>
          </a:ln>
          <a:solidFill>
            <a:srgbClr val="1F497D"/>
          </a:solidFill>
          <a:latin typeface="+mj-lt"/>
          <a:ea typeface="+mj-ea"/>
          <a:cs typeface="Arial" panose="020B0604020202020204" pitchFamily="34" charset="0"/>
        </a:defRPr>
      </a:lvl1pPr>
      <a:lvl2pPr algn="ctr" defTabSz="215900" rtl="0" eaLnBrk="0" fontAlgn="base" hangingPunct="0">
        <a:spcBef>
          <a:spcPct val="0"/>
        </a:spcBef>
        <a:spcAft>
          <a:spcPct val="0"/>
        </a:spcAft>
        <a:defRPr sz="1100" b="1">
          <a:solidFill>
            <a:srgbClr val="1F497D"/>
          </a:solidFill>
          <a:latin typeface="Arial" panose="020B0604020202020204" pitchFamily="34" charset="0"/>
          <a:cs typeface="Arial" panose="020B0604020202020204" pitchFamily="34" charset="0"/>
        </a:defRPr>
      </a:lvl2pPr>
      <a:lvl3pPr algn="ctr" defTabSz="215900" rtl="0" eaLnBrk="0" fontAlgn="base" hangingPunct="0">
        <a:spcBef>
          <a:spcPct val="0"/>
        </a:spcBef>
        <a:spcAft>
          <a:spcPct val="0"/>
        </a:spcAft>
        <a:defRPr sz="1100" b="1">
          <a:solidFill>
            <a:srgbClr val="1F497D"/>
          </a:solidFill>
          <a:latin typeface="Arial" panose="020B0604020202020204" pitchFamily="34" charset="0"/>
          <a:cs typeface="Arial" panose="020B0604020202020204" pitchFamily="34" charset="0"/>
        </a:defRPr>
      </a:lvl3pPr>
      <a:lvl4pPr algn="ctr" defTabSz="215900" rtl="0" eaLnBrk="0" fontAlgn="base" hangingPunct="0">
        <a:spcBef>
          <a:spcPct val="0"/>
        </a:spcBef>
        <a:spcAft>
          <a:spcPct val="0"/>
        </a:spcAft>
        <a:defRPr sz="1100" b="1">
          <a:solidFill>
            <a:srgbClr val="1F497D"/>
          </a:solidFill>
          <a:latin typeface="Arial" panose="020B0604020202020204" pitchFamily="34" charset="0"/>
          <a:cs typeface="Arial" panose="020B0604020202020204" pitchFamily="34" charset="0"/>
        </a:defRPr>
      </a:lvl4pPr>
      <a:lvl5pPr algn="ctr" defTabSz="215900" rtl="0" eaLnBrk="0" fontAlgn="base" hangingPunct="0">
        <a:spcBef>
          <a:spcPct val="0"/>
        </a:spcBef>
        <a:spcAft>
          <a:spcPct val="0"/>
        </a:spcAft>
        <a:defRPr sz="1100" b="1">
          <a:solidFill>
            <a:srgbClr val="1F497D"/>
          </a:solidFill>
          <a:latin typeface="Arial" panose="020B0604020202020204" pitchFamily="34" charset="0"/>
          <a:cs typeface="Arial" panose="020B0604020202020204" pitchFamily="34" charset="0"/>
        </a:defRPr>
      </a:lvl5pPr>
      <a:lvl6pPr marL="457200" algn="ctr" defTabSz="215900" rtl="0" fontAlgn="base">
        <a:spcBef>
          <a:spcPct val="0"/>
        </a:spcBef>
        <a:spcAft>
          <a:spcPct val="0"/>
        </a:spcAft>
        <a:defRPr sz="1100" b="1">
          <a:solidFill>
            <a:srgbClr val="1F497D"/>
          </a:solidFill>
          <a:latin typeface="Arial" panose="020B0604020202020204" pitchFamily="34" charset="0"/>
          <a:cs typeface="Arial" panose="020B0604020202020204" pitchFamily="34" charset="0"/>
        </a:defRPr>
      </a:lvl6pPr>
      <a:lvl7pPr marL="914400" algn="ctr" defTabSz="215900" rtl="0" fontAlgn="base">
        <a:spcBef>
          <a:spcPct val="0"/>
        </a:spcBef>
        <a:spcAft>
          <a:spcPct val="0"/>
        </a:spcAft>
        <a:defRPr sz="1100" b="1">
          <a:solidFill>
            <a:srgbClr val="1F497D"/>
          </a:solidFill>
          <a:latin typeface="Arial" panose="020B0604020202020204" pitchFamily="34" charset="0"/>
          <a:cs typeface="Arial" panose="020B0604020202020204" pitchFamily="34" charset="0"/>
        </a:defRPr>
      </a:lvl7pPr>
      <a:lvl8pPr marL="1371600" algn="ctr" defTabSz="215900" rtl="0" fontAlgn="base">
        <a:spcBef>
          <a:spcPct val="0"/>
        </a:spcBef>
        <a:spcAft>
          <a:spcPct val="0"/>
        </a:spcAft>
        <a:defRPr sz="1100" b="1">
          <a:solidFill>
            <a:srgbClr val="1F497D"/>
          </a:solidFill>
          <a:latin typeface="Arial" panose="020B0604020202020204" pitchFamily="34" charset="0"/>
          <a:cs typeface="Arial" panose="020B0604020202020204" pitchFamily="34" charset="0"/>
        </a:defRPr>
      </a:lvl8pPr>
      <a:lvl9pPr marL="1828800" algn="ctr" defTabSz="215900" rtl="0" fontAlgn="base">
        <a:spcBef>
          <a:spcPct val="0"/>
        </a:spcBef>
        <a:spcAft>
          <a:spcPct val="0"/>
        </a:spcAft>
        <a:defRPr sz="1100" b="1">
          <a:solidFill>
            <a:srgbClr val="1F497D"/>
          </a:solidFill>
          <a:latin typeface="Arial" panose="020B0604020202020204" pitchFamily="34" charset="0"/>
          <a:cs typeface="Arial" panose="020B0604020202020204" pitchFamily="34" charset="0"/>
        </a:defRPr>
      </a:lvl9pPr>
    </p:titleStyle>
    <p:bodyStyle>
      <a:lvl1pPr algn="l" defTabSz="215900" rtl="0" eaLnBrk="0" fontAlgn="base" hangingPunct="0">
        <a:spcBef>
          <a:spcPct val="20000"/>
        </a:spcBef>
        <a:spcAft>
          <a:spcPct val="0"/>
        </a:spcAft>
        <a:buFont typeface="Arial" panose="020B0604020202020204" pitchFamily="34" charset="0"/>
        <a:defRPr sz="500" kern="1200">
          <a:solidFill>
            <a:schemeClr val="tx1"/>
          </a:solidFill>
          <a:latin typeface="Arial" panose="020B0604020202020204" pitchFamily="34" charset="0"/>
          <a:ea typeface="+mn-ea"/>
          <a:cs typeface="Arial" panose="020B0604020202020204" pitchFamily="34" charset="0"/>
        </a:defRPr>
      </a:lvl1pPr>
      <a:lvl2pPr marL="107950" algn="l" defTabSz="215900" rtl="0" eaLnBrk="0" fontAlgn="base" hangingPunct="0">
        <a:spcBef>
          <a:spcPct val="20000"/>
        </a:spcBef>
        <a:spcAft>
          <a:spcPct val="0"/>
        </a:spcAft>
        <a:buFont typeface="Arial" panose="020B0604020202020204" pitchFamily="34" charset="0"/>
        <a:defRPr sz="500" kern="1200">
          <a:solidFill>
            <a:schemeClr val="tx1"/>
          </a:solidFill>
          <a:latin typeface="Arial" panose="020B0604020202020204" pitchFamily="34" charset="0"/>
          <a:ea typeface="+mn-ea"/>
          <a:cs typeface="Arial" panose="020B0604020202020204" pitchFamily="34" charset="0"/>
        </a:defRPr>
      </a:lvl2pPr>
      <a:lvl3pPr marL="215900" algn="l" defTabSz="215900" rtl="0" eaLnBrk="0" fontAlgn="base" hangingPunct="0">
        <a:spcBef>
          <a:spcPct val="20000"/>
        </a:spcBef>
        <a:spcAft>
          <a:spcPct val="0"/>
        </a:spcAft>
        <a:buFont typeface="Arial" panose="020B0604020202020204" pitchFamily="34" charset="0"/>
        <a:defRPr sz="500" kern="1200">
          <a:solidFill>
            <a:schemeClr val="tx1"/>
          </a:solidFill>
          <a:latin typeface="Arial" panose="020B0604020202020204" pitchFamily="34" charset="0"/>
          <a:ea typeface="+mn-ea"/>
          <a:cs typeface="Arial" panose="020B0604020202020204" pitchFamily="34" charset="0"/>
        </a:defRPr>
      </a:lvl3pPr>
      <a:lvl4pPr marL="325438" algn="l" defTabSz="215900" rtl="0" eaLnBrk="0" fontAlgn="base" hangingPunct="0">
        <a:spcBef>
          <a:spcPct val="20000"/>
        </a:spcBef>
        <a:spcAft>
          <a:spcPct val="0"/>
        </a:spcAft>
        <a:buFont typeface="Arial" panose="020B0604020202020204" pitchFamily="34" charset="0"/>
        <a:defRPr sz="500" kern="1200">
          <a:solidFill>
            <a:schemeClr val="tx1"/>
          </a:solidFill>
          <a:latin typeface="Arial" panose="020B0604020202020204" pitchFamily="34" charset="0"/>
          <a:ea typeface="+mn-ea"/>
          <a:cs typeface="Arial" panose="020B0604020202020204" pitchFamily="34" charset="0"/>
        </a:defRPr>
      </a:lvl4pPr>
      <a:lvl5pPr marL="433388" algn="l" defTabSz="215900" rtl="0" eaLnBrk="0" fontAlgn="base" hangingPunct="0">
        <a:spcBef>
          <a:spcPct val="20000"/>
        </a:spcBef>
        <a:spcAft>
          <a:spcPct val="0"/>
        </a:spcAft>
        <a:buFont typeface="Arial" panose="020B0604020202020204" pitchFamily="34" charset="0"/>
        <a:defRPr sz="50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vaww.compensation.pension.km.va.gov/system/templates/selfservice/va_ka/#!agent/portal/554400000001034/article/554400000014066/M21-1, Part I, Chapter 1, Section C - Requesting Records" TargetMode="External"/><Relationship Id="rId2" Type="http://schemas.openxmlformats.org/officeDocument/2006/relationships/hyperlink" Target="http://www.law.cornell.edu/uscode/text/38/7332"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34/content/554400000014102/M21-1-Part-III-Subpart-i-Chapter-2-Section-C-Ancillary-Benefits-and-Other-Issues-Involving-Pre-Discharge-Claims" TargetMode="External"/><Relationship Id="rId3" Type="http://schemas.openxmlformats.org/officeDocument/2006/relationships/hyperlink" Target="https://www.ecfr.gov/cgi-bin/retrieveECFR?gp=&amp;SID=64bfb7cbf268cc998993324171693b6c&amp;mc=true&amp;n=pt38.1.3&amp;r=PART&amp;ty=HTML#se38.1.3_1306" TargetMode="External"/><Relationship Id="rId7" Type="http://schemas.openxmlformats.org/officeDocument/2006/relationships/hyperlink" Target="https://vaww.vrm.km.va.gov/system/templates/selfservice/va_kanew/help/agent/locale/en-US/portal/554400000001034/content/554400000046277/M21-1-Part-III-Subpart-i-Chapter-2-Section-F-Special-Situations-Related-to-the-Integrated-Disability-Evaluation-System-IDES?query=IDE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vaww.vrm.km.va.gov/system/templates/selfservice/va_kanew/help/agent/locale/en-US/portal/554400000001034/content/554400000033257/M21-1-Part-III-Subpart-i-Chapter-2-Section-D-Overview-of-the-Integrated-Disability-Evaluation-System-IDES-and-Initial-Claims-Development?query=IDES" TargetMode="External"/><Relationship Id="rId5" Type="http://schemas.openxmlformats.org/officeDocument/2006/relationships/hyperlink" Target="https://www.ecfr.gov/cgi-bin/retrieveECFR?gp=&amp;SID=64bfb7cbf268cc998993324171693b6c&amp;mc=true&amp;r=PART&amp;n=pt38.1.4" TargetMode="External"/><Relationship Id="rId10" Type="http://schemas.openxmlformats.org/officeDocument/2006/relationships/hyperlink" Target="https://vaww.vrm.km.va.gov/system/templates/selfservice/va_kanew/help/agent/locale/en-US/portal/554400000001034/content/554400000015806/M21-1,%20Part%20III,%20Subpart%20iv,%20Chapter%201%20-%20General%20Information%20on%20the%20Rating%20Activity" TargetMode="External"/><Relationship Id="rId4" Type="http://schemas.openxmlformats.org/officeDocument/2006/relationships/hyperlink" Target="https://www.ecfr.gov/cgi-bin/retrieveECFR?gp=&amp;SID=64bfb7cbf268cc998993324171693b6c&amp;mc=true&amp;n=pt38.1.3&amp;r=PART&amp;ty=HTML#se38.1.3_1350" TargetMode="External"/><Relationship Id="rId9" Type="http://schemas.openxmlformats.org/officeDocument/2006/relationships/hyperlink" Target="https://vaww.vrm.km.va.gov/system/templates/selfservice/va_kanew/help/agent/locale/en-US/portal/554400000001034/content/554400000046269/M21-1-Part-III-Subpart-i-Chapter-2-Section-E-Department-of-Veterans-Affairs-VA-Responsibilities-Based-on-Medical-Evaluation-Board-MEB-and-Physical-Evaluation-Board-PEB-Outcom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www.law.cornell.edu/uscode/text/38/part-III/chapter-35" TargetMode="External"/><Relationship Id="rId7" Type="http://schemas.openxmlformats.org/officeDocument/2006/relationships/hyperlink" Target="https://www.ecfr.gov/cgi-bin/text-idx?SID=eb7493eb29df5c572d488350d31b4925&amp;node=se38.1.3_1805&amp;rgn=div8"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hyperlink" Target="https://www.ecfr.gov/cgi-bin/text-idx?SID=eb7493eb29df5c572d488350d31b4925&amp;node=se38.1.3_1808&amp;rgn=div8" TargetMode="External"/><Relationship Id="rId5" Type="http://schemas.openxmlformats.org/officeDocument/2006/relationships/hyperlink" Target="https://www.ecfr.gov/cgi-bin/text-idx?SID=eb7493eb29df5c572d488350d31b4925&amp;node=se38.1.3_1809a&amp;rgn=div8" TargetMode="External"/><Relationship Id="rId4" Type="http://schemas.openxmlformats.org/officeDocument/2006/relationships/hyperlink" Target="https://www.ecfr.gov/cgi-bin/text-idx?SID=eb7493eb29df5c572d488350d31b4925&amp;node=se38.1.3_1809&amp;rgn=div8"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46269/M21-1-Part-III-Subpart-i-Chapter-2-Section-E-Department-of-Veterans-Affairs-VA-Responsibilities-Based-on-Medical-Evaluation-Board-MEB-and-Physical-Evaluation-Board-PEB-Outcomes?query=Benefit%20estimate%20letter#6"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law.cornell.edu/uscode/text/38/part-III/chapter-35"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hyperlink" Target="https://www.ecfr.gov/cgi-bin/text-idx?SID=eb7493eb29df5c572d488350d31b4925&amp;node=se38.1.3_1805&amp;rgn=div8" TargetMode="External"/><Relationship Id="rId5" Type="http://schemas.openxmlformats.org/officeDocument/2006/relationships/hyperlink" Target="https://www.ecfr.gov/cgi-bin/text-idx?SID=eb7493eb29df5c572d488350d31b4925&amp;node=se38.1.3_1809a&amp;rgn=div8" TargetMode="External"/><Relationship Id="rId4" Type="http://schemas.openxmlformats.org/officeDocument/2006/relationships/hyperlink" Target="https://www.ecfr.gov/cgi-bin/text-idx?SID=eb7493eb29df5c572d488350d31b4925&amp;node=se38.1.3_1809&amp;rgn=div8"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5BA4-DDC6-4238-AD9E-E46F755BBC10}"/>
              </a:ext>
            </a:extLst>
          </p:cNvPr>
          <p:cNvSpPr>
            <a:spLocks noGrp="1"/>
          </p:cNvSpPr>
          <p:nvPr>
            <p:ph type="ctrTitle"/>
          </p:nvPr>
        </p:nvSpPr>
        <p:spPr/>
        <p:txBody>
          <a:bodyPr>
            <a:normAutofit/>
          </a:bodyPr>
          <a:lstStyle/>
          <a:p>
            <a:r>
              <a:rPr lang="en-US" sz="2800" dirty="0"/>
              <a:t>Rating Decisions for the Integrated Disability Evaluation Systems (IDES)</a:t>
            </a:r>
          </a:p>
        </p:txBody>
      </p:sp>
      <p:sp>
        <p:nvSpPr>
          <p:cNvPr id="3" name="Text Placeholder 2">
            <a:extLst>
              <a:ext uri="{FF2B5EF4-FFF2-40B4-BE49-F238E27FC236}">
                <a16:creationId xmlns:a16="http://schemas.microsoft.com/office/drawing/2014/main" id="{ABAE448D-FD83-47E3-8638-4995FC39A2CE}"/>
              </a:ext>
            </a:extLst>
          </p:cNvPr>
          <p:cNvSpPr>
            <a:spLocks noGrp="1"/>
          </p:cNvSpPr>
          <p:nvPr>
            <p:ph type="body" sz="quarter" idx="10"/>
          </p:nvPr>
        </p:nvSpPr>
        <p:spPr/>
        <p:txBody>
          <a:bodyPr/>
          <a:lstStyle/>
          <a:p>
            <a:r>
              <a:rPr lang="en-US" sz="2400" dirty="0"/>
              <a:t>Compensation </a:t>
            </a:r>
          </a:p>
          <a:p>
            <a:r>
              <a:rPr lang="en-US" sz="2400" dirty="0"/>
              <a:t>Service</a:t>
            </a:r>
          </a:p>
        </p:txBody>
      </p:sp>
      <p:sp>
        <p:nvSpPr>
          <p:cNvPr id="4" name="Text Placeholder 3">
            <a:extLst>
              <a:ext uri="{FF2B5EF4-FFF2-40B4-BE49-F238E27FC236}">
                <a16:creationId xmlns:a16="http://schemas.microsoft.com/office/drawing/2014/main" id="{A5193D7B-A9D1-45A8-A9FB-113064ADC88B}"/>
              </a:ext>
            </a:extLst>
          </p:cNvPr>
          <p:cNvSpPr>
            <a:spLocks noGrp="1"/>
          </p:cNvSpPr>
          <p:nvPr>
            <p:ph type="body" sz="quarter" idx="11"/>
          </p:nvPr>
        </p:nvSpPr>
        <p:spPr/>
        <p:txBody>
          <a:bodyPr/>
          <a:lstStyle/>
          <a:p>
            <a:r>
              <a:rPr lang="en-US" sz="2400" dirty="0"/>
              <a:t>November </a:t>
            </a:r>
          </a:p>
          <a:p>
            <a:r>
              <a:rPr lang="en-US" sz="2400" dirty="0"/>
              <a:t>2020</a:t>
            </a:r>
          </a:p>
        </p:txBody>
      </p:sp>
    </p:spTree>
    <p:extLst>
      <p:ext uri="{BB962C8B-B14F-4D97-AF65-F5344CB8AC3E}">
        <p14:creationId xmlns:p14="http://schemas.microsoft.com/office/powerpoint/2010/main" val="158491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0DD0A886-75CC-49F6-B6C9-4F76531B37C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896ADFCB-8D4D-4808-8E23-BE48FFC18D64}" type="slidenum">
              <a:rPr lang="en-US" altLang="en-US" sz="500" smtClean="0">
                <a:solidFill>
                  <a:srgbClr val="000000"/>
                </a:solidFill>
                <a:latin typeface="Arial" panose="020B0604020202020204" pitchFamily="34" charset="0"/>
              </a:rPr>
              <a:pPr/>
              <a:t>10</a:t>
            </a:fld>
            <a:endParaRPr lang="en-US" altLang="en-US" sz="500">
              <a:solidFill>
                <a:srgbClr val="000000"/>
              </a:solidFill>
              <a:latin typeface="Arial" panose="020B0604020202020204" pitchFamily="34" charset="0"/>
            </a:endParaRPr>
          </a:p>
        </p:txBody>
      </p:sp>
      <p:sp>
        <p:nvSpPr>
          <p:cNvPr id="22531" name="TextBox 2">
            <a:extLst>
              <a:ext uri="{FF2B5EF4-FFF2-40B4-BE49-F238E27FC236}">
                <a16:creationId xmlns:a16="http://schemas.microsoft.com/office/drawing/2014/main" id="{9C89EE55-95EC-46D4-A0E6-41AB422C5023}"/>
              </a:ext>
            </a:extLst>
          </p:cNvPr>
          <p:cNvSpPr txBox="1">
            <a:spLocks noChangeArrowheads="1"/>
          </p:cNvSpPr>
          <p:nvPr/>
        </p:nvSpPr>
        <p:spPr bwMode="auto">
          <a:xfrm flipH="1">
            <a:off x="533400" y="427038"/>
            <a:ext cx="8077200" cy="554037"/>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sz="3000" dirty="0">
                <a:latin typeface="+mj-lt"/>
              </a:rPr>
              <a:t>Questions</a:t>
            </a:r>
          </a:p>
        </p:txBody>
      </p:sp>
      <p:sp>
        <p:nvSpPr>
          <p:cNvPr id="5" name="Rectangle 4">
            <a:extLst>
              <a:ext uri="{FF2B5EF4-FFF2-40B4-BE49-F238E27FC236}">
                <a16:creationId xmlns:a16="http://schemas.microsoft.com/office/drawing/2014/main" id="{9E18FD6B-7854-4F7A-A678-5118F6001A35}"/>
              </a:ext>
            </a:extLst>
          </p:cNvPr>
          <p:cNvSpPr/>
          <p:nvPr/>
        </p:nvSpPr>
        <p:spPr>
          <a:xfrm>
            <a:off x="1600200" y="1066800"/>
            <a:ext cx="6096000" cy="6002338"/>
          </a:xfrm>
          <a:prstGeom prst="rect">
            <a:avLst/>
          </a:prstGeom>
        </p:spPr>
        <p:txBody>
          <a:bodyPr>
            <a:spAutoFit/>
          </a:bodyPr>
          <a:lstStyle/>
          <a:p>
            <a:pPr>
              <a:defRPr/>
            </a:pPr>
            <a:r>
              <a:rPr lang="en-US" sz="1800" dirty="0">
                <a:latin typeface="+mn-lt"/>
              </a:rPr>
              <a:t>1</a:t>
            </a:r>
            <a:r>
              <a:rPr lang="en-US" sz="1600" dirty="0">
                <a:latin typeface="+mn-lt"/>
              </a:rPr>
              <a:t>.   Who at the DRAS prepares the rating decision?</a:t>
            </a:r>
          </a:p>
          <a:p>
            <a:pPr>
              <a:defRPr/>
            </a:pPr>
            <a:r>
              <a:rPr lang="en-US" sz="1600" dirty="0">
                <a:latin typeface="+mn-lt"/>
              </a:rPr>
              <a:t>	A.  	The IDES VSR</a:t>
            </a:r>
          </a:p>
          <a:p>
            <a:pPr>
              <a:defRPr/>
            </a:pPr>
            <a:r>
              <a:rPr lang="en-US" sz="1600" dirty="0">
                <a:latin typeface="+mn-lt"/>
              </a:rPr>
              <a:t>	C.	The RVSR</a:t>
            </a:r>
          </a:p>
          <a:p>
            <a:pPr>
              <a:defRPr/>
            </a:pPr>
            <a:r>
              <a:rPr lang="en-US" sz="1600" dirty="0">
                <a:latin typeface="+mn-lt"/>
              </a:rPr>
              <a:t>	D.	Not prepared at the DRAS</a:t>
            </a:r>
          </a:p>
          <a:p>
            <a:pPr>
              <a:defRPr/>
            </a:pPr>
            <a:endParaRPr lang="en-US" sz="1800" dirty="0">
              <a:latin typeface="+mn-lt"/>
            </a:endParaRPr>
          </a:p>
          <a:p>
            <a:pPr marL="342900" indent="-342900">
              <a:buFontTx/>
              <a:buAutoNum type="arabicPeriod" startAt="2"/>
              <a:defRPr/>
            </a:pPr>
            <a:r>
              <a:rPr lang="en-US" sz="1600" dirty="0">
                <a:latin typeface="+mn-lt"/>
              </a:rPr>
              <a:t>RVSR’s need to consider laws, rules and VA guidance in</a:t>
            </a:r>
          </a:p>
          <a:p>
            <a:pPr>
              <a:defRPr/>
            </a:pPr>
            <a:r>
              <a:rPr lang="en-US" sz="1600" dirty="0">
                <a:latin typeface="+mn-lt"/>
              </a:rPr>
              <a:t>     their rating decisions.  Name something a RVSR may need to</a:t>
            </a:r>
          </a:p>
          <a:p>
            <a:pPr>
              <a:defRPr/>
            </a:pPr>
            <a:r>
              <a:rPr lang="en-US" sz="1600" dirty="0">
                <a:latin typeface="+mn-lt"/>
              </a:rPr>
              <a:t>     consider in their rating decision. </a:t>
            </a:r>
          </a:p>
          <a:p>
            <a:pPr>
              <a:defRPr/>
            </a:pPr>
            <a:endParaRPr lang="en-US" sz="1500" dirty="0">
              <a:latin typeface="+mn-lt"/>
            </a:endParaRPr>
          </a:p>
          <a:p>
            <a:pPr marL="1200150" lvl="2" indent="-285750">
              <a:buFont typeface="Arial" panose="020B0604020202020204" pitchFamily="34" charset="0"/>
              <a:buChar char="•"/>
              <a:defRPr/>
            </a:pPr>
            <a:r>
              <a:rPr lang="en-US" sz="1500" b="1" dirty="0">
                <a:latin typeface="+mn-lt"/>
              </a:rPr>
              <a:t>Provisions of all pertinent laws and regulations</a:t>
            </a:r>
          </a:p>
          <a:p>
            <a:pPr marL="1200150" lvl="2" indent="-285750">
              <a:buFont typeface="Arial" panose="020B0604020202020204" pitchFamily="34" charset="0"/>
              <a:buChar char="•"/>
              <a:defRPr/>
            </a:pPr>
            <a:r>
              <a:rPr lang="en-US" sz="1500" b="1" dirty="0">
                <a:latin typeface="+mn-lt"/>
              </a:rPr>
              <a:t>1945 Schedule for Rating Disabilities</a:t>
            </a:r>
          </a:p>
          <a:p>
            <a:pPr marL="1200150" lvl="2" indent="-285750">
              <a:buFont typeface="Arial" panose="020B0604020202020204" pitchFamily="34" charset="0"/>
              <a:buChar char="•"/>
              <a:defRPr/>
            </a:pPr>
            <a:r>
              <a:rPr lang="en-US" sz="1500" b="1" dirty="0">
                <a:latin typeface="+mn-lt"/>
              </a:rPr>
              <a:t>Policy statements</a:t>
            </a:r>
          </a:p>
          <a:p>
            <a:pPr marL="1200150" lvl="2" indent="-285750">
              <a:buFont typeface="Arial" panose="020B0604020202020204" pitchFamily="34" charset="0"/>
              <a:buChar char="•"/>
              <a:defRPr/>
            </a:pPr>
            <a:r>
              <a:rPr lang="en-US" sz="1500" b="1" dirty="0">
                <a:latin typeface="+mn-lt"/>
              </a:rPr>
              <a:t>Procedures</a:t>
            </a:r>
          </a:p>
          <a:p>
            <a:pPr marL="1200150" lvl="2" indent="-285750">
              <a:buFont typeface="Arial" panose="020B0604020202020204" pitchFamily="34" charset="0"/>
              <a:buChar char="•"/>
              <a:defRPr/>
            </a:pPr>
            <a:r>
              <a:rPr lang="en-US" sz="1500" b="1" dirty="0">
                <a:latin typeface="+mn-lt"/>
              </a:rPr>
              <a:t>Administrators and Secretaries decisions</a:t>
            </a:r>
          </a:p>
          <a:p>
            <a:pPr marL="1200150" lvl="2" indent="-285750">
              <a:buFont typeface="Arial" panose="020B0604020202020204" pitchFamily="34" charset="0"/>
              <a:buChar char="•"/>
              <a:defRPr/>
            </a:pPr>
            <a:r>
              <a:rPr lang="en-US" sz="1500" b="1" dirty="0">
                <a:latin typeface="+mn-lt"/>
              </a:rPr>
              <a:t>Court of Appeals for Veterans Claims (CAVC) precedent opinions</a:t>
            </a:r>
          </a:p>
          <a:p>
            <a:pPr marL="1200150" lvl="2" indent="-285750">
              <a:buFont typeface="Arial" panose="020B0604020202020204" pitchFamily="34" charset="0"/>
              <a:buChar char="•"/>
              <a:defRPr/>
            </a:pPr>
            <a:r>
              <a:rPr lang="en-US" sz="1500" b="1" dirty="0">
                <a:latin typeface="+mn-lt"/>
              </a:rPr>
              <a:t>Other legal precedents governing the Department of Veterans Affairs (VA)</a:t>
            </a:r>
          </a:p>
          <a:p>
            <a:pPr>
              <a:defRPr/>
            </a:pPr>
            <a:endParaRPr lang="en-US" sz="1800" dirty="0">
              <a:latin typeface="+mn-lt"/>
            </a:endParaRPr>
          </a:p>
          <a:p>
            <a:pPr marL="342900" indent="-342900">
              <a:buFontTx/>
              <a:buAutoNum type="arabicPeriod" startAt="3"/>
              <a:defRPr/>
            </a:pPr>
            <a:r>
              <a:rPr lang="en-US" sz="1600" dirty="0">
                <a:latin typeface="+mn-lt"/>
              </a:rPr>
              <a:t>The RVSR uses what VBA system to create the IDES rating.</a:t>
            </a:r>
          </a:p>
          <a:p>
            <a:pPr marL="342900" indent="-342900">
              <a:buFontTx/>
              <a:buAutoNum type="arabicPeriod" startAt="3"/>
              <a:defRPr/>
            </a:pPr>
            <a:endParaRPr lang="en-US" sz="1600" dirty="0">
              <a:latin typeface="+mn-lt"/>
            </a:endParaRPr>
          </a:p>
          <a:p>
            <a:pPr lvl="1">
              <a:defRPr/>
            </a:pPr>
            <a:r>
              <a:rPr lang="en-US" sz="1600" dirty="0">
                <a:latin typeface="+mn-lt"/>
              </a:rPr>
              <a:t>	</a:t>
            </a:r>
            <a:r>
              <a:rPr lang="en-US" sz="1600" b="1" dirty="0">
                <a:latin typeface="+mn-lt"/>
              </a:rPr>
              <a:t>VBMS-R</a:t>
            </a:r>
          </a:p>
          <a:p>
            <a:pPr marL="800100" lvl="1" indent="-342900">
              <a:buFontTx/>
              <a:buAutoNum type="arabicPeriod" startAt="3"/>
              <a:defRPr/>
            </a:pPr>
            <a:endParaRPr lang="en-US" sz="1800" dirty="0"/>
          </a:p>
          <a:p>
            <a:pPr marL="342900" indent="-342900">
              <a:buFontTx/>
              <a:buAutoNum type="arabicPeriod" startAt="3"/>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iterate type="lt">
                                    <p:tmAbs val="0"/>
                                  </p:iterate>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5">
                                            <p:txEl>
                                              <p:pRg st="2" end="2"/>
                                            </p:txEl>
                                          </p:spTgt>
                                        </p:tgtEl>
                                        <p:attrNameLst>
                                          <p:attrName>style.fontWeight</p:attrName>
                                        </p:attrNameLst>
                                      </p:cBhvr>
                                      <p:to>
                                        <p:strVal val="bol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 calcmode="lin" valueType="num">
                                      <p:cBhvr additive="base">
                                        <p:cTn id="2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 calcmode="lin" valueType="num">
                                      <p:cBhvr additive="base">
                                        <p:cTn id="3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anim calcmode="lin" valueType="num">
                                      <p:cBhvr additive="base">
                                        <p:cTn id="4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anim calcmode="lin" valueType="num">
                                      <p:cBhvr additive="base">
                                        <p:cTn id="4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 calcmode="lin" valueType="num">
                                      <p:cBhvr additive="base">
                                        <p:cTn id="4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5" end="15"/>
                                            </p:txEl>
                                          </p:spTgt>
                                        </p:tgtEl>
                                        <p:attrNameLst>
                                          <p:attrName>style.visibility</p:attrName>
                                        </p:attrNameLst>
                                      </p:cBhvr>
                                      <p:to>
                                        <p:strVal val="visible"/>
                                      </p:to>
                                    </p:set>
                                    <p:anim calcmode="lin" valueType="num">
                                      <p:cBhvr additive="base">
                                        <p:cTn id="5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9" end="19"/>
                                            </p:txEl>
                                          </p:spTgt>
                                        </p:tgtEl>
                                        <p:attrNameLst>
                                          <p:attrName>style.visibility</p:attrName>
                                        </p:attrNameLst>
                                      </p:cBhvr>
                                      <p:to>
                                        <p:strVal val="visible"/>
                                      </p:to>
                                    </p:set>
                                    <p:anim calcmode="lin" valueType="num">
                                      <p:cBhvr additive="base">
                                        <p:cTn id="63"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9F8C1B8C-609D-4A4A-9104-8A84DB220DE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D2CBAA3A-89B4-4C6B-8813-D77740452BC0}" type="slidenum">
              <a:rPr lang="en-US" altLang="en-US" sz="500" smtClean="0">
                <a:solidFill>
                  <a:srgbClr val="000000"/>
                </a:solidFill>
                <a:latin typeface="Arial" panose="020B0604020202020204" pitchFamily="34" charset="0"/>
              </a:rPr>
              <a:pPr/>
              <a:t>11</a:t>
            </a:fld>
            <a:endParaRPr lang="en-US" altLang="en-US" sz="500">
              <a:solidFill>
                <a:srgbClr val="000000"/>
              </a:solidFill>
              <a:latin typeface="Arial" panose="020B0604020202020204" pitchFamily="34" charset="0"/>
            </a:endParaRPr>
          </a:p>
        </p:txBody>
      </p:sp>
      <p:sp>
        <p:nvSpPr>
          <p:cNvPr id="31747" name="Rectangle 3">
            <a:extLst>
              <a:ext uri="{FF2B5EF4-FFF2-40B4-BE49-F238E27FC236}">
                <a16:creationId xmlns:a16="http://schemas.microsoft.com/office/drawing/2014/main" id="{C59CB961-DFC0-4ADA-8D03-89F115DEDCF3}"/>
              </a:ext>
            </a:extLst>
          </p:cNvPr>
          <p:cNvSpPr>
            <a:spLocks noChangeArrowheads="1"/>
          </p:cNvSpPr>
          <p:nvPr/>
        </p:nvSpPr>
        <p:spPr bwMode="auto">
          <a:xfrm>
            <a:off x="533400" y="957263"/>
            <a:ext cx="8305800" cy="584200"/>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dirty="0"/>
              <a:t>Topic 2: </a:t>
            </a:r>
            <a:r>
              <a:rPr lang="en-US" altLang="en-US" sz="3000" dirty="0">
                <a:latin typeface="+mj-lt"/>
              </a:rPr>
              <a:t>Components</a:t>
            </a:r>
            <a:r>
              <a:rPr lang="en-US" altLang="en-US" dirty="0"/>
              <a:t> Of A Rating Decision</a:t>
            </a:r>
          </a:p>
        </p:txBody>
      </p:sp>
      <p:pic>
        <p:nvPicPr>
          <p:cNvPr id="25604" name="Picture 2" descr="Image result for Gather Evidence Clip Art">
            <a:extLst>
              <a:ext uri="{FF2B5EF4-FFF2-40B4-BE49-F238E27FC236}">
                <a16:creationId xmlns:a16="http://schemas.microsoft.com/office/drawing/2014/main" id="{C06A1FD9-E4E8-4DFA-9C53-F5E920E77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2309813"/>
            <a:ext cx="496570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a:extLst>
              <a:ext uri="{FF2B5EF4-FFF2-40B4-BE49-F238E27FC236}">
                <a16:creationId xmlns:a16="http://schemas.microsoft.com/office/drawing/2014/main" id="{66B6C966-D524-49EE-8EED-1255F656965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092AE2E9-CCFE-4B6E-943F-C3F1633553A9}" type="slidenum">
              <a:rPr lang="en-US" altLang="en-US" sz="500" smtClean="0">
                <a:solidFill>
                  <a:srgbClr val="000000"/>
                </a:solidFill>
                <a:latin typeface="Arial" panose="020B0604020202020204" pitchFamily="34" charset="0"/>
              </a:rPr>
              <a:pPr/>
              <a:t>12</a:t>
            </a:fld>
            <a:endParaRPr lang="en-US" altLang="en-US" sz="500">
              <a:solidFill>
                <a:srgbClr val="000000"/>
              </a:solidFill>
              <a:latin typeface="Arial" panose="020B0604020202020204" pitchFamily="34" charset="0"/>
            </a:endParaRPr>
          </a:p>
        </p:txBody>
      </p:sp>
      <p:sp>
        <p:nvSpPr>
          <p:cNvPr id="26627" name="Rectangle 2">
            <a:extLst>
              <a:ext uri="{FF2B5EF4-FFF2-40B4-BE49-F238E27FC236}">
                <a16:creationId xmlns:a16="http://schemas.microsoft.com/office/drawing/2014/main" id="{BDBFC3A4-7A73-4BFA-B107-24151B367781}"/>
              </a:ext>
            </a:extLst>
          </p:cNvPr>
          <p:cNvSpPr>
            <a:spLocks noChangeArrowheads="1"/>
          </p:cNvSpPr>
          <p:nvPr/>
        </p:nvSpPr>
        <p:spPr bwMode="auto">
          <a:xfrm>
            <a:off x="2733675" y="741363"/>
            <a:ext cx="4197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a:t>Topic 2: Objectives</a:t>
            </a:r>
          </a:p>
        </p:txBody>
      </p:sp>
      <p:sp>
        <p:nvSpPr>
          <p:cNvPr id="4" name="TextBox 3">
            <a:extLst>
              <a:ext uri="{FF2B5EF4-FFF2-40B4-BE49-F238E27FC236}">
                <a16:creationId xmlns:a16="http://schemas.microsoft.com/office/drawing/2014/main" id="{B1052AF7-DA76-4A68-A97E-00341552A29E}"/>
              </a:ext>
            </a:extLst>
          </p:cNvPr>
          <p:cNvSpPr txBox="1"/>
          <p:nvPr/>
        </p:nvSpPr>
        <p:spPr>
          <a:xfrm>
            <a:off x="809625" y="2162175"/>
            <a:ext cx="8045450" cy="3600450"/>
          </a:xfrm>
          <a:prstGeom prst="rect">
            <a:avLst/>
          </a:prstGeom>
          <a:noFill/>
        </p:spPr>
        <p:txBody>
          <a:bodyPr>
            <a:spAutoFit/>
          </a:bodyPr>
          <a:lstStyle/>
          <a:p>
            <a:pPr marL="457200" indent="-457200">
              <a:buFont typeface="Arial" panose="020B0604020202020204" pitchFamily="34" charset="0"/>
              <a:buChar char="•"/>
              <a:defRPr/>
            </a:pPr>
            <a:r>
              <a:rPr lang="en-US" sz="2800" dirty="0"/>
              <a:t>Identify the components of a rating decision.</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dirty="0"/>
              <a:t>Explain the difference between a proposed rating and the final rating.</a:t>
            </a:r>
          </a:p>
          <a:p>
            <a:pPr>
              <a:defRPr/>
            </a:pPr>
            <a:endParaRPr lang="en-US" sz="2800" dirty="0"/>
          </a:p>
          <a:p>
            <a:pPr marL="457200" indent="-457200">
              <a:buFont typeface="Arial" panose="020B0604020202020204" pitchFamily="34" charset="0"/>
              <a:buChar char="•"/>
              <a:defRPr/>
            </a:pPr>
            <a:r>
              <a:rPr lang="en-US" sz="2800" dirty="0"/>
              <a:t>Recognize and explain the difference between a short form and long form</a:t>
            </a:r>
          </a:p>
          <a:p>
            <a:pP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EF20EC7-83D8-48C9-8C9A-43F0AD90543B}"/>
              </a:ext>
            </a:extLst>
          </p:cNvPr>
          <p:cNvSpPr>
            <a:spLocks noGrp="1" noChangeArrowheads="1"/>
          </p:cNvSpPr>
          <p:nvPr>
            <p:ph type="title" idx="4294967295"/>
          </p:nvPr>
        </p:nvSpPr>
        <p:spPr>
          <a:xfrm>
            <a:off x="1066800" y="457200"/>
            <a:ext cx="7373938" cy="1066800"/>
          </a:xfrm>
        </p:spPr>
        <p:txBody>
          <a:bodyPr/>
          <a:lstStyle/>
          <a:p>
            <a:pPr eaLnBrk="1" hangingPunct="1"/>
            <a:r>
              <a:rPr lang="en-US" altLang="en-US" sz="2800" b="0">
                <a:ln>
                  <a:noFill/>
                </a:ln>
                <a:solidFill>
                  <a:schemeClr val="tx1"/>
                </a:solidFill>
              </a:rPr>
              <a:t>Components of a </a:t>
            </a:r>
            <a:r>
              <a:rPr lang="en-US" altLang="en-US" sz="3000" b="0">
                <a:ln>
                  <a:noFill/>
                </a:ln>
                <a:solidFill>
                  <a:schemeClr val="tx1"/>
                </a:solidFill>
              </a:rPr>
              <a:t>Rating</a:t>
            </a:r>
            <a:r>
              <a:rPr lang="en-US" altLang="en-US" sz="2800" b="0">
                <a:ln>
                  <a:noFill/>
                </a:ln>
                <a:solidFill>
                  <a:schemeClr val="tx1"/>
                </a:solidFill>
              </a:rPr>
              <a:t> Decision</a:t>
            </a:r>
          </a:p>
        </p:txBody>
      </p:sp>
      <p:sp>
        <p:nvSpPr>
          <p:cNvPr id="28675" name="Rectangle 3">
            <a:extLst>
              <a:ext uri="{FF2B5EF4-FFF2-40B4-BE49-F238E27FC236}">
                <a16:creationId xmlns:a16="http://schemas.microsoft.com/office/drawing/2014/main" id="{4F44D121-6F29-4C4E-A643-BCEC61F8351E}"/>
              </a:ext>
            </a:extLst>
          </p:cNvPr>
          <p:cNvSpPr>
            <a:spLocks noGrp="1" noChangeArrowheads="1"/>
          </p:cNvSpPr>
          <p:nvPr>
            <p:ph type="body" idx="4294967295"/>
          </p:nvPr>
        </p:nvSpPr>
        <p:spPr bwMode="auto">
          <a:xfrm>
            <a:off x="1220788" y="1600200"/>
            <a:ext cx="7831137"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altLang="en-US" sz="2000"/>
              <a:t>A rating decision consists of two sections, the: </a:t>
            </a:r>
          </a:p>
          <a:p>
            <a:pPr eaLnBrk="1" hangingPunct="1">
              <a:buFont typeface="Wingdings" panose="05000000000000000000" pitchFamily="2" charset="2"/>
              <a:buNone/>
            </a:pPr>
            <a:endParaRPr lang="en-US" altLang="en-US" sz="2000"/>
          </a:p>
          <a:p>
            <a:pPr marL="450850" lvl="1" indent="-342900" eaLnBrk="1" hangingPunct="1">
              <a:buClr>
                <a:srgbClr val="000066"/>
              </a:buClr>
              <a:buFont typeface="Arial" panose="020B0604020202020204" pitchFamily="34" charset="0"/>
              <a:buChar char="•"/>
            </a:pPr>
            <a:r>
              <a:rPr lang="en-US" altLang="en-US" sz="2000"/>
              <a:t>Rating Narrative </a:t>
            </a:r>
          </a:p>
          <a:p>
            <a:pPr marL="450850" lvl="1" indent="-342900" eaLnBrk="1" hangingPunct="1">
              <a:buClr>
                <a:srgbClr val="000066"/>
              </a:buClr>
              <a:buFont typeface="Arial" panose="020B0604020202020204" pitchFamily="34" charset="0"/>
              <a:buChar char="•"/>
            </a:pPr>
            <a:endParaRPr lang="en-US" altLang="en-US" sz="2000"/>
          </a:p>
          <a:p>
            <a:pPr marL="450850" lvl="1" indent="-342900" eaLnBrk="1" hangingPunct="1">
              <a:buClr>
                <a:srgbClr val="000066"/>
              </a:buClr>
              <a:buFont typeface="Arial" panose="020B0604020202020204" pitchFamily="34" charset="0"/>
              <a:buChar char="•"/>
            </a:pPr>
            <a:r>
              <a:rPr lang="en-US" altLang="en-US" sz="2000"/>
              <a:t>Code Sheet</a:t>
            </a:r>
          </a:p>
          <a:p>
            <a:pPr eaLnBrk="1" hangingPunct="1">
              <a:buClr>
                <a:srgbClr val="1D3275"/>
              </a:buClr>
              <a:buFont typeface="Wingdings" panose="05000000000000000000" pitchFamily="2" charset="2"/>
              <a:buNone/>
            </a:pPr>
            <a:endParaRPr lang="en-US" altLang="en-US" sz="2000"/>
          </a:p>
          <a:p>
            <a:pPr eaLnBrk="1" hangingPunct="1">
              <a:buClr>
                <a:srgbClr val="1D3275"/>
              </a:buClr>
              <a:buFont typeface="Wingdings" panose="05000000000000000000" pitchFamily="2" charset="2"/>
              <a:buNone/>
            </a:pPr>
            <a:r>
              <a:rPr lang="en-US" altLang="en-US" sz="2000"/>
              <a:t>There are two types of IDES rating decisions: </a:t>
            </a:r>
          </a:p>
          <a:p>
            <a:pPr eaLnBrk="1" hangingPunct="1">
              <a:buClr>
                <a:srgbClr val="1D3275"/>
              </a:buClr>
              <a:buFont typeface="Wingdings" panose="05000000000000000000" pitchFamily="2" charset="2"/>
              <a:buNone/>
            </a:pPr>
            <a:endParaRPr lang="en-US" altLang="en-US" sz="2000"/>
          </a:p>
          <a:p>
            <a:pPr marL="450850" lvl="1" indent="-342900" eaLnBrk="1" hangingPunct="1">
              <a:buClr>
                <a:srgbClr val="000066"/>
              </a:buClr>
              <a:buFont typeface="Arial" panose="020B0604020202020204" pitchFamily="34" charset="0"/>
              <a:buChar char="•"/>
            </a:pPr>
            <a:r>
              <a:rPr lang="en-US" altLang="en-US" sz="2000"/>
              <a:t>Proposed ratings</a:t>
            </a:r>
          </a:p>
          <a:p>
            <a:pPr marL="450850" lvl="1" indent="-342900" eaLnBrk="1" hangingPunct="1">
              <a:buClr>
                <a:srgbClr val="000066"/>
              </a:buClr>
              <a:buFont typeface="Arial" panose="020B0604020202020204" pitchFamily="34" charset="0"/>
              <a:buChar char="•"/>
            </a:pPr>
            <a:endParaRPr lang="en-US" altLang="en-US" sz="2000"/>
          </a:p>
          <a:p>
            <a:pPr marL="450850" lvl="1" indent="-342900" eaLnBrk="1" hangingPunct="1">
              <a:buClr>
                <a:srgbClr val="000066"/>
              </a:buClr>
              <a:buFont typeface="Arial" panose="020B0604020202020204" pitchFamily="34" charset="0"/>
              <a:buChar char="•"/>
            </a:pPr>
            <a:r>
              <a:rPr lang="en-US" altLang="en-US" sz="2000"/>
              <a:t>Final ratings</a:t>
            </a:r>
          </a:p>
          <a:p>
            <a:pPr eaLnBrk="1" hangingPunct="1">
              <a:buClr>
                <a:srgbClr val="1D3275"/>
              </a:buClr>
              <a:buFont typeface="Wingdings" panose="05000000000000000000" pitchFamily="2" charset="2"/>
              <a:buNone/>
            </a:pPr>
            <a:endParaRPr lang="en-US" altLang="en-US" sz="2000">
              <a:solidFill>
                <a:srgbClr val="000066"/>
              </a:solidFill>
            </a:endParaRPr>
          </a:p>
        </p:txBody>
      </p:sp>
      <p:sp>
        <p:nvSpPr>
          <p:cNvPr id="28676" name="Slide Number Placeholder 1">
            <a:extLst>
              <a:ext uri="{FF2B5EF4-FFF2-40B4-BE49-F238E27FC236}">
                <a16:creationId xmlns:a16="http://schemas.microsoft.com/office/drawing/2014/main" id="{2C08B084-6C1C-485E-973D-F9867E11F24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4962A324-88E5-4E80-B3BA-3792A02BFA6C}" type="slidenum">
              <a:rPr lang="en-US" altLang="en-US" sz="500" smtClean="0">
                <a:solidFill>
                  <a:srgbClr val="000000"/>
                </a:solidFill>
                <a:latin typeface="Arial" panose="020B0604020202020204" pitchFamily="34" charset="0"/>
              </a:rPr>
              <a:pPr/>
              <a:t>13</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9DB851B-0347-4E1D-BA45-C45694C93C19}"/>
              </a:ext>
            </a:extLst>
          </p:cNvPr>
          <p:cNvSpPr>
            <a:spLocks noGrp="1" noChangeArrowheads="1"/>
          </p:cNvSpPr>
          <p:nvPr>
            <p:ph type="title" idx="4294967295"/>
          </p:nvPr>
        </p:nvSpPr>
        <p:spPr>
          <a:xfrm>
            <a:off x="-20638" y="334963"/>
            <a:ext cx="8991601" cy="941387"/>
          </a:xfrm>
        </p:spPr>
        <p:txBody>
          <a:bodyPr/>
          <a:lstStyle/>
          <a:p>
            <a:pPr eaLnBrk="1" hangingPunct="1"/>
            <a:r>
              <a:rPr lang="en-US" altLang="en-US" sz="3000" b="0">
                <a:ln>
                  <a:noFill/>
                </a:ln>
                <a:solidFill>
                  <a:schemeClr val="tx1"/>
                </a:solidFill>
              </a:rPr>
              <a:t>Rating Narrative</a:t>
            </a:r>
          </a:p>
        </p:txBody>
      </p:sp>
      <p:sp>
        <p:nvSpPr>
          <p:cNvPr id="6148" name="Rectangle 3">
            <a:extLst>
              <a:ext uri="{FF2B5EF4-FFF2-40B4-BE49-F238E27FC236}">
                <a16:creationId xmlns:a16="http://schemas.microsoft.com/office/drawing/2014/main" id="{DDE27366-DC38-4F27-8D99-B860161AB9F8}"/>
              </a:ext>
            </a:extLst>
          </p:cNvPr>
          <p:cNvSpPr>
            <a:spLocks noGrp="1" noChangeArrowheads="1"/>
          </p:cNvSpPr>
          <p:nvPr>
            <p:ph type="body" idx="4294967295"/>
          </p:nvPr>
        </p:nvSpPr>
        <p:spPr>
          <a:xfrm>
            <a:off x="914400" y="1200150"/>
            <a:ext cx="7772400" cy="5151438"/>
          </a:xfrm>
          <a:prstGeom prst="rect">
            <a:avLst/>
          </a:prstGeom>
        </p:spPr>
        <p:txBody>
          <a:bodyPr/>
          <a:lstStyle/>
          <a:p>
            <a:pPr defTabSz="216992" eaLnBrk="1" fontAlgn="auto" hangingPunct="1">
              <a:spcAft>
                <a:spcPts val="0"/>
              </a:spcAft>
              <a:defRPr/>
            </a:pPr>
            <a:r>
              <a:rPr lang="en-US" sz="2000" dirty="0"/>
              <a:t>The first major part of a rating decision is the Rating Narrative, the Rating Narrative is composed of a narrative explanation of the determination on benefit entitlement which includes the following subparts:</a:t>
            </a:r>
          </a:p>
          <a:p>
            <a:pPr defTabSz="216992" eaLnBrk="1" fontAlgn="auto" hangingPunct="1">
              <a:spcAft>
                <a:spcPts val="0"/>
              </a:spcAft>
              <a:buFont typeface="Wingdings" panose="05000000000000000000" pitchFamily="2" charset="2"/>
              <a:buNone/>
              <a:defRPr/>
            </a:pPr>
            <a:endParaRPr lang="en-US" sz="2000" dirty="0"/>
          </a:p>
          <a:p>
            <a:pPr marL="914400" lvl="1" indent="-457200" defTabSz="216992" eaLnBrk="1" fontAlgn="auto" hangingPunct="1">
              <a:spcAft>
                <a:spcPts val="0"/>
              </a:spcAft>
              <a:buClr>
                <a:srgbClr val="000066"/>
              </a:buClr>
              <a:buFont typeface="+mj-lt"/>
              <a:buAutoNum type="arabicPeriod"/>
              <a:defRPr/>
            </a:pPr>
            <a:r>
              <a:rPr lang="en-US" sz="1900" dirty="0"/>
              <a:t>Introduction</a:t>
            </a:r>
          </a:p>
          <a:p>
            <a:pPr marL="565696" lvl="1" indent="-457200" defTabSz="216992" eaLnBrk="1" fontAlgn="auto" hangingPunct="1">
              <a:spcAft>
                <a:spcPts val="0"/>
              </a:spcAft>
              <a:buClr>
                <a:srgbClr val="000066"/>
              </a:buClr>
              <a:buFont typeface="+mj-lt"/>
              <a:buAutoNum type="arabicPeriod"/>
              <a:defRPr/>
            </a:pPr>
            <a:endParaRPr lang="en-US" sz="1900" dirty="0"/>
          </a:p>
          <a:p>
            <a:pPr marL="914400" lvl="1" indent="-457200" defTabSz="216992" eaLnBrk="1" fontAlgn="auto" hangingPunct="1">
              <a:spcAft>
                <a:spcPts val="0"/>
              </a:spcAft>
              <a:buClr>
                <a:srgbClr val="000066"/>
              </a:buClr>
              <a:buFont typeface="+mj-lt"/>
              <a:buAutoNum type="arabicPeriod"/>
              <a:defRPr/>
            </a:pPr>
            <a:r>
              <a:rPr lang="en-US" sz="1900" dirty="0"/>
              <a:t>Decision</a:t>
            </a:r>
          </a:p>
          <a:p>
            <a:pPr marL="565696" lvl="1" indent="-457200" defTabSz="216992" eaLnBrk="1" fontAlgn="auto" hangingPunct="1">
              <a:spcAft>
                <a:spcPts val="0"/>
              </a:spcAft>
              <a:buClr>
                <a:srgbClr val="000066"/>
              </a:buClr>
              <a:buFont typeface="+mj-lt"/>
              <a:buAutoNum type="arabicPeriod"/>
              <a:defRPr/>
            </a:pPr>
            <a:endParaRPr lang="en-US" sz="1900" dirty="0"/>
          </a:p>
          <a:p>
            <a:pPr marL="914400" lvl="1" indent="-457200" defTabSz="216992" eaLnBrk="1" fontAlgn="auto" hangingPunct="1">
              <a:spcAft>
                <a:spcPts val="0"/>
              </a:spcAft>
              <a:buClr>
                <a:srgbClr val="000066"/>
              </a:buClr>
              <a:buFont typeface="+mj-lt"/>
              <a:buAutoNum type="arabicPeriod"/>
              <a:defRPr/>
            </a:pPr>
            <a:r>
              <a:rPr lang="en-US" sz="1900" dirty="0"/>
              <a:t>Evidence</a:t>
            </a:r>
          </a:p>
          <a:p>
            <a:pPr marL="565696" lvl="1" indent="-457200" defTabSz="216992" eaLnBrk="1" fontAlgn="auto" hangingPunct="1">
              <a:spcAft>
                <a:spcPts val="0"/>
              </a:spcAft>
              <a:buClr>
                <a:srgbClr val="000066"/>
              </a:buClr>
              <a:buFont typeface="+mj-lt"/>
              <a:buAutoNum type="arabicPeriod"/>
              <a:defRPr/>
            </a:pPr>
            <a:endParaRPr lang="en-US" sz="1900" dirty="0"/>
          </a:p>
          <a:p>
            <a:pPr marL="914400" lvl="1" indent="-457200" defTabSz="216992" eaLnBrk="1" fontAlgn="auto" hangingPunct="1">
              <a:spcAft>
                <a:spcPts val="0"/>
              </a:spcAft>
              <a:buClr>
                <a:srgbClr val="000066"/>
              </a:buClr>
              <a:buFont typeface="+mj-lt"/>
              <a:buAutoNum type="arabicPeriod"/>
              <a:defRPr/>
            </a:pPr>
            <a:r>
              <a:rPr lang="en-US" sz="1900" dirty="0"/>
              <a:t>Reasons for Decision</a:t>
            </a:r>
          </a:p>
          <a:p>
            <a:pPr marL="565696" lvl="1" indent="-457200" defTabSz="216992" eaLnBrk="1" fontAlgn="auto" hangingPunct="1">
              <a:spcAft>
                <a:spcPts val="0"/>
              </a:spcAft>
              <a:buClr>
                <a:srgbClr val="000066"/>
              </a:buClr>
              <a:buFont typeface="+mj-lt"/>
              <a:buAutoNum type="arabicPeriod"/>
              <a:defRPr/>
            </a:pPr>
            <a:endParaRPr lang="en-US" sz="1900" dirty="0"/>
          </a:p>
          <a:p>
            <a:pPr marL="914400" lvl="1" indent="-457200" defTabSz="216992" eaLnBrk="1" fontAlgn="auto" hangingPunct="1">
              <a:spcAft>
                <a:spcPts val="0"/>
              </a:spcAft>
              <a:buClr>
                <a:srgbClr val="000066"/>
              </a:buClr>
              <a:buFont typeface="+mj-lt"/>
              <a:buAutoNum type="arabicPeriod"/>
              <a:defRPr/>
            </a:pPr>
            <a:r>
              <a:rPr lang="en-US" sz="1900" dirty="0"/>
              <a:t>References  </a:t>
            </a:r>
          </a:p>
          <a:p>
            <a:pPr marL="457200" lvl="1" defTabSz="216992" eaLnBrk="1" fontAlgn="auto" hangingPunct="1">
              <a:spcAft>
                <a:spcPts val="0"/>
              </a:spcAft>
              <a:buClr>
                <a:srgbClr val="000066"/>
              </a:buClr>
              <a:defRPr/>
            </a:pPr>
            <a:endParaRPr lang="en-US" sz="2000" dirty="0"/>
          </a:p>
          <a:p>
            <a:pPr marL="914400" lvl="1" indent="-457200" defTabSz="216992" eaLnBrk="1" fontAlgn="auto" hangingPunct="1">
              <a:spcAft>
                <a:spcPts val="0"/>
              </a:spcAft>
              <a:buClr>
                <a:srgbClr val="000066"/>
              </a:buClr>
              <a:buFont typeface="+mj-lt"/>
              <a:buAutoNum type="arabicPeriod"/>
              <a:defRPr/>
            </a:pPr>
            <a:endParaRPr lang="en-US" sz="2000" dirty="0"/>
          </a:p>
          <a:p>
            <a:pPr defTabSz="216992" eaLnBrk="1" fontAlgn="auto" hangingPunct="1">
              <a:spcAft>
                <a:spcPts val="0"/>
              </a:spcAft>
              <a:buClr>
                <a:srgbClr val="1D3275"/>
              </a:buClr>
              <a:buFont typeface="Wingdings" panose="05000000000000000000" pitchFamily="2" charset="2"/>
              <a:buNone/>
              <a:defRPr/>
            </a:pPr>
            <a:endParaRPr lang="en-US" sz="2000" dirty="0">
              <a:solidFill>
                <a:srgbClr val="000066"/>
              </a:solidFill>
              <a:latin typeface="Arial" charset="0"/>
            </a:endParaRPr>
          </a:p>
        </p:txBody>
      </p:sp>
      <p:sp>
        <p:nvSpPr>
          <p:cNvPr id="30724" name="Slide Number Placeholder 1">
            <a:extLst>
              <a:ext uri="{FF2B5EF4-FFF2-40B4-BE49-F238E27FC236}">
                <a16:creationId xmlns:a16="http://schemas.microsoft.com/office/drawing/2014/main" id="{67000338-15E4-4D85-B4E2-DC4DA3EAF6C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842DD324-D22F-4658-BDB7-7223B6F1E3B6}" type="slidenum">
              <a:rPr lang="en-US" altLang="en-US" sz="500" smtClean="0">
                <a:solidFill>
                  <a:srgbClr val="000000"/>
                </a:solidFill>
                <a:latin typeface="Arial" panose="020B0604020202020204" pitchFamily="34" charset="0"/>
              </a:rPr>
              <a:pPr/>
              <a:t>14</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A68E456-6CA2-43E9-9BBF-300724CA5D61}"/>
              </a:ext>
            </a:extLst>
          </p:cNvPr>
          <p:cNvSpPr>
            <a:spLocks noGrp="1" noChangeArrowheads="1"/>
          </p:cNvSpPr>
          <p:nvPr>
            <p:ph type="title" idx="4294967295"/>
          </p:nvPr>
        </p:nvSpPr>
        <p:spPr>
          <a:xfrm>
            <a:off x="879475" y="433388"/>
            <a:ext cx="7543800" cy="1066800"/>
          </a:xfrm>
        </p:spPr>
        <p:txBody>
          <a:bodyPr/>
          <a:lstStyle/>
          <a:p>
            <a:pPr eaLnBrk="1" hangingPunct="1"/>
            <a:r>
              <a:rPr lang="en-US" altLang="en-US" sz="2800" b="0">
                <a:ln>
                  <a:noFill/>
                </a:ln>
                <a:solidFill>
                  <a:schemeClr val="tx1"/>
                </a:solidFill>
              </a:rPr>
              <a:t>Proposed Rating Decision Introduction</a:t>
            </a:r>
          </a:p>
        </p:txBody>
      </p:sp>
      <p:sp>
        <p:nvSpPr>
          <p:cNvPr id="32771" name="Rectangle 3">
            <a:extLst>
              <a:ext uri="{FF2B5EF4-FFF2-40B4-BE49-F238E27FC236}">
                <a16:creationId xmlns:a16="http://schemas.microsoft.com/office/drawing/2014/main" id="{31BA208E-31D4-4EC8-BD03-3A697757CE66}"/>
              </a:ext>
            </a:extLst>
          </p:cNvPr>
          <p:cNvSpPr>
            <a:spLocks noGrp="1" noChangeArrowheads="1"/>
          </p:cNvSpPr>
          <p:nvPr>
            <p:ph type="body" idx="4294967295"/>
          </p:nvPr>
        </p:nvSpPr>
        <p:spPr bwMode="auto">
          <a:xfrm>
            <a:off x="609600" y="1752600"/>
            <a:ext cx="8083550"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altLang="en-US" sz="2000"/>
              <a:t>On a proposed rating decision, the Introduction Section:</a:t>
            </a:r>
          </a:p>
          <a:p>
            <a:pPr eaLnBrk="1" hangingPunct="1">
              <a:buFont typeface="Wingdings" panose="05000000000000000000" pitchFamily="2" charset="2"/>
              <a:buNone/>
            </a:pPr>
            <a:endParaRPr lang="en-US" altLang="en-US" sz="2000"/>
          </a:p>
          <a:p>
            <a:pPr marL="450850" lvl="1" indent="-342900" eaLnBrk="1" hangingPunct="1">
              <a:buClr>
                <a:srgbClr val="000066"/>
              </a:buClr>
              <a:buFont typeface="Arial" panose="020B0604020202020204" pitchFamily="34" charset="0"/>
              <a:buChar char="•"/>
            </a:pPr>
            <a:r>
              <a:rPr lang="en-US" altLang="en-US" sz="2000"/>
              <a:t>Includes the Servicemember’s name and branch of service</a:t>
            </a:r>
          </a:p>
          <a:p>
            <a:pPr marL="450850" lvl="1" indent="-342900" eaLnBrk="1" hangingPunct="1">
              <a:buClr>
                <a:srgbClr val="000066"/>
              </a:buClr>
              <a:buFont typeface="Arial" panose="020B0604020202020204" pitchFamily="34" charset="0"/>
              <a:buChar char="•"/>
            </a:pPr>
            <a:r>
              <a:rPr lang="en-US" altLang="en-US" sz="2000"/>
              <a:t>Informs the Servicemember that the rating decision is produced in order to help DoD determine a final disposition for unfit conditions</a:t>
            </a:r>
          </a:p>
          <a:p>
            <a:pPr marL="450850" lvl="1" indent="-342900" eaLnBrk="1" hangingPunct="1">
              <a:buClr>
                <a:srgbClr val="000066"/>
              </a:buClr>
              <a:buFont typeface="Arial" panose="020B0604020202020204" pitchFamily="34" charset="0"/>
              <a:buChar char="•"/>
            </a:pPr>
            <a:r>
              <a:rPr lang="en-US" altLang="en-US" sz="2000"/>
              <a:t>Instructs the Servicemember that the proposed rating decision determines potential entitlement to VA disability compensation</a:t>
            </a:r>
          </a:p>
          <a:p>
            <a:pPr marL="450850" lvl="1" indent="-342900" eaLnBrk="1" hangingPunct="1">
              <a:buClr>
                <a:srgbClr val="000066"/>
              </a:buClr>
              <a:buFont typeface="Arial" panose="020B0604020202020204" pitchFamily="34" charset="0"/>
              <a:buChar char="•"/>
            </a:pPr>
            <a:r>
              <a:rPr lang="en-US" altLang="en-US" sz="2000"/>
              <a:t>Explains to the Servicemember that the rating decision would be null and void for VA benefits purposes if they are later shown to lack the requisite character of discharge, and </a:t>
            </a:r>
          </a:p>
          <a:p>
            <a:pPr marL="450850" lvl="1" indent="-342900" eaLnBrk="1" hangingPunct="1">
              <a:buClr>
                <a:srgbClr val="000066"/>
              </a:buClr>
              <a:buFont typeface="Arial" panose="020B0604020202020204" pitchFamily="34" charset="0"/>
              <a:buChar char="•"/>
            </a:pPr>
            <a:r>
              <a:rPr lang="en-US" altLang="en-US" sz="2000"/>
              <a:t>Notes that if the Servicemember is found fit for duty, the rating decision would be null and void for VA benefits entitlement </a:t>
            </a:r>
          </a:p>
          <a:p>
            <a:pPr eaLnBrk="1" hangingPunct="1">
              <a:buClr>
                <a:srgbClr val="1D3275"/>
              </a:buClr>
              <a:buFont typeface="Wingdings" panose="05000000000000000000" pitchFamily="2" charset="2"/>
              <a:buNone/>
            </a:pPr>
            <a:endParaRPr lang="en-US" altLang="en-US" sz="2000">
              <a:solidFill>
                <a:srgbClr val="000066"/>
              </a:solidFill>
            </a:endParaRPr>
          </a:p>
          <a:p>
            <a:pPr eaLnBrk="1" hangingPunct="1">
              <a:buClr>
                <a:srgbClr val="1D3275"/>
              </a:buClr>
              <a:buFont typeface="Wingdings" panose="05000000000000000000" pitchFamily="2" charset="2"/>
              <a:buNone/>
            </a:pPr>
            <a:endParaRPr lang="en-US" altLang="en-US" sz="2000">
              <a:solidFill>
                <a:srgbClr val="000066"/>
              </a:solidFill>
            </a:endParaRPr>
          </a:p>
        </p:txBody>
      </p:sp>
      <p:sp>
        <p:nvSpPr>
          <p:cNvPr id="32772" name="Slide Number Placeholder 1">
            <a:extLst>
              <a:ext uri="{FF2B5EF4-FFF2-40B4-BE49-F238E27FC236}">
                <a16:creationId xmlns:a16="http://schemas.microsoft.com/office/drawing/2014/main" id="{F1C5A9A4-47E7-48FC-9C6C-6DEC90E1851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128A6A04-44A3-4BCD-AFF0-B49945926CE2}" type="slidenum">
              <a:rPr lang="en-US" altLang="en-US" sz="500" smtClean="0">
                <a:solidFill>
                  <a:srgbClr val="000000"/>
                </a:solidFill>
                <a:latin typeface="Arial" panose="020B0604020202020204" pitchFamily="34" charset="0"/>
              </a:rPr>
              <a:pPr/>
              <a:t>15</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DA272CE-7738-436D-9714-4BC8308A8613}"/>
              </a:ext>
            </a:extLst>
          </p:cNvPr>
          <p:cNvSpPr>
            <a:spLocks noGrp="1" noChangeArrowheads="1"/>
          </p:cNvSpPr>
          <p:nvPr>
            <p:ph type="title"/>
          </p:nvPr>
        </p:nvSpPr>
        <p:spPr>
          <a:xfrm>
            <a:off x="0" y="685800"/>
            <a:ext cx="9144000" cy="609600"/>
          </a:xfrm>
        </p:spPr>
        <p:txBody>
          <a:bodyPr/>
          <a:lstStyle/>
          <a:p>
            <a:pPr eaLnBrk="1" hangingPunct="1"/>
            <a:r>
              <a:rPr lang="en-US" altLang="en-US" sz="3000" b="0">
                <a:ln>
                  <a:noFill/>
                </a:ln>
                <a:solidFill>
                  <a:schemeClr val="tx1"/>
                </a:solidFill>
              </a:rPr>
              <a:t>Proposed Introduction Example</a:t>
            </a:r>
          </a:p>
        </p:txBody>
      </p:sp>
      <p:pic>
        <p:nvPicPr>
          <p:cNvPr id="34819" name="Content Placeholder 6">
            <a:extLst>
              <a:ext uri="{FF2B5EF4-FFF2-40B4-BE49-F238E27FC236}">
                <a16:creationId xmlns:a16="http://schemas.microsoft.com/office/drawing/2014/main" id="{381A2058-73DD-467E-8FFA-8C2B3C62DC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100" y="1676400"/>
            <a:ext cx="7543800" cy="4662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Slide Number Placeholder 7">
            <a:extLst>
              <a:ext uri="{FF2B5EF4-FFF2-40B4-BE49-F238E27FC236}">
                <a16:creationId xmlns:a16="http://schemas.microsoft.com/office/drawing/2014/main" id="{71283EFF-E8E0-4CAD-9B07-B3EC65C7160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21BAA5C0-DD7C-43DD-843A-7732A353D5ED}" type="slidenum">
              <a:rPr lang="en-US" altLang="en-US" sz="1000" smtClean="0">
                <a:solidFill>
                  <a:srgbClr val="000000"/>
                </a:solidFill>
                <a:latin typeface="Arial" panose="020B0604020202020204" pitchFamily="34" charset="0"/>
              </a:rPr>
              <a:pPr/>
              <a:t>16</a:t>
            </a:fld>
            <a:endParaRPr lang="en-US" altLang="en-US" sz="100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B69A4E-801C-403B-B467-AB9C32B74409}"/>
              </a:ext>
            </a:extLst>
          </p:cNvPr>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endParaRPr lang="en-US" altLang="en-US" sz="1600" b="1" i="1" dirty="0">
              <a:solidFill>
                <a:srgbClr val="1D3275"/>
              </a:solidFill>
              <a:effectLst>
                <a:outerShdw blurRad="38100" dist="38100" dir="2700000" algn="tl">
                  <a:srgbClr val="C0C0C0"/>
                </a:outerShdw>
              </a:effectLst>
              <a:latin typeface="Century Schoolbook" panose="02040604050505020304" pitchFamily="18" charset="0"/>
            </a:endParaRPr>
          </a:p>
        </p:txBody>
      </p:sp>
      <p:sp>
        <p:nvSpPr>
          <p:cNvPr id="35843" name="Rectangle 2">
            <a:extLst>
              <a:ext uri="{FF2B5EF4-FFF2-40B4-BE49-F238E27FC236}">
                <a16:creationId xmlns:a16="http://schemas.microsoft.com/office/drawing/2014/main" id="{5FF472E2-BDD5-44FC-A776-D369B17B556B}"/>
              </a:ext>
            </a:extLst>
          </p:cNvPr>
          <p:cNvSpPr>
            <a:spLocks noGrp="1" noChangeArrowheads="1"/>
          </p:cNvSpPr>
          <p:nvPr>
            <p:ph type="title" idx="4294967295"/>
          </p:nvPr>
        </p:nvSpPr>
        <p:spPr>
          <a:xfrm>
            <a:off x="395288" y="539750"/>
            <a:ext cx="8610600" cy="803275"/>
          </a:xfrm>
        </p:spPr>
        <p:txBody>
          <a:bodyPr/>
          <a:lstStyle/>
          <a:p>
            <a:pPr eaLnBrk="1" hangingPunct="1"/>
            <a:r>
              <a:rPr lang="en-US" altLang="en-US" sz="3000" b="0">
                <a:ln>
                  <a:noFill/>
                </a:ln>
                <a:solidFill>
                  <a:schemeClr val="tx1"/>
                </a:solidFill>
              </a:rPr>
              <a:t>Final Rating Decision Introduction</a:t>
            </a:r>
          </a:p>
        </p:txBody>
      </p:sp>
      <p:sp>
        <p:nvSpPr>
          <p:cNvPr id="35844" name="Rectangle 3">
            <a:extLst>
              <a:ext uri="{FF2B5EF4-FFF2-40B4-BE49-F238E27FC236}">
                <a16:creationId xmlns:a16="http://schemas.microsoft.com/office/drawing/2014/main" id="{B1E43AB4-BA39-45B9-B58C-BD1C90E0FCF2}"/>
              </a:ext>
            </a:extLst>
          </p:cNvPr>
          <p:cNvSpPr>
            <a:spLocks noGrp="1" noChangeArrowheads="1"/>
          </p:cNvSpPr>
          <p:nvPr>
            <p:ph type="body" idx="4294967295"/>
          </p:nvPr>
        </p:nvSpPr>
        <p:spPr bwMode="auto">
          <a:xfrm>
            <a:off x="419100" y="1524000"/>
            <a:ext cx="8458200" cy="3151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altLang="en-US" sz="2000"/>
              <a:t>On a final rating decision, the Introduction section identifies:</a:t>
            </a:r>
          </a:p>
          <a:p>
            <a:pPr eaLnBrk="1" hangingPunct="1">
              <a:buFont typeface="Wingdings" panose="05000000000000000000" pitchFamily="2" charset="2"/>
              <a:buNone/>
            </a:pPr>
            <a:endParaRPr lang="en-US" altLang="en-US" sz="2000"/>
          </a:p>
          <a:p>
            <a:pPr marL="450850" lvl="1" indent="-342900" eaLnBrk="1" hangingPunct="1">
              <a:buClr>
                <a:srgbClr val="000066"/>
              </a:buClr>
              <a:buFont typeface="Arial" panose="020B0604020202020204" pitchFamily="34" charset="0"/>
              <a:buChar char="•"/>
            </a:pPr>
            <a:r>
              <a:rPr lang="en-US" altLang="en-US" sz="2000"/>
              <a:t>The claimant</a:t>
            </a:r>
          </a:p>
          <a:p>
            <a:pPr marL="450850" lvl="1" indent="-342900" eaLnBrk="1" hangingPunct="1">
              <a:buClr>
                <a:srgbClr val="000066"/>
              </a:buClr>
              <a:buFont typeface="Arial" panose="020B0604020202020204" pitchFamily="34" charset="0"/>
              <a:buChar char="•"/>
            </a:pPr>
            <a:r>
              <a:rPr lang="en-US" altLang="en-US" sz="2000"/>
              <a:t>Veteran’s qualifying periods of service</a:t>
            </a:r>
          </a:p>
          <a:p>
            <a:pPr marL="450850" lvl="1" indent="-342900" eaLnBrk="1" hangingPunct="1">
              <a:buClr>
                <a:srgbClr val="000066"/>
              </a:buClr>
              <a:buFont typeface="Arial" panose="020B0604020202020204" pitchFamily="34" charset="0"/>
              <a:buChar char="•"/>
            </a:pPr>
            <a:r>
              <a:rPr lang="en-US" altLang="en-US" sz="2000"/>
              <a:t>Any special considerations such as Former Prisoner of War(POW) status</a:t>
            </a:r>
          </a:p>
          <a:p>
            <a:pPr marL="450850" lvl="1" indent="-342900" eaLnBrk="1" hangingPunct="1">
              <a:buClr>
                <a:srgbClr val="000066"/>
              </a:buClr>
              <a:buFont typeface="Arial" panose="020B0604020202020204" pitchFamily="34" charset="0"/>
              <a:buChar char="•"/>
            </a:pPr>
            <a:r>
              <a:rPr lang="en-US" altLang="en-US" sz="2000"/>
              <a:t>Date the claim was received</a:t>
            </a:r>
          </a:p>
          <a:p>
            <a:pPr marL="450850" lvl="1" indent="-342900" eaLnBrk="1" hangingPunct="1">
              <a:buClr>
                <a:srgbClr val="000066"/>
              </a:buClr>
              <a:buFont typeface="Arial" panose="020B0604020202020204" pitchFamily="34" charset="0"/>
              <a:buChar char="•"/>
            </a:pPr>
            <a:r>
              <a:rPr lang="en-US" altLang="en-US" sz="2000"/>
              <a:t>Type of claim received</a:t>
            </a:r>
          </a:p>
          <a:p>
            <a:pPr eaLnBrk="1" hangingPunct="1">
              <a:buClr>
                <a:srgbClr val="1D3275"/>
              </a:buClr>
              <a:buFont typeface="Wingdings" panose="05000000000000000000" pitchFamily="2" charset="2"/>
              <a:buNone/>
            </a:pPr>
            <a:endParaRPr lang="en-US" altLang="en-US" sz="2000">
              <a:solidFill>
                <a:srgbClr val="000066"/>
              </a:solidFill>
            </a:endParaRPr>
          </a:p>
        </p:txBody>
      </p:sp>
      <p:pic>
        <p:nvPicPr>
          <p:cNvPr id="35845" name="Picture 1">
            <a:extLst>
              <a:ext uri="{FF2B5EF4-FFF2-40B4-BE49-F238E27FC236}">
                <a16:creationId xmlns:a16="http://schemas.microsoft.com/office/drawing/2014/main" id="{71D6044B-59B5-4078-8711-ABACE1A4AF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725" y="4829175"/>
            <a:ext cx="7661275" cy="1619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6" name="Slide Number Placeholder 2">
            <a:extLst>
              <a:ext uri="{FF2B5EF4-FFF2-40B4-BE49-F238E27FC236}">
                <a16:creationId xmlns:a16="http://schemas.microsoft.com/office/drawing/2014/main" id="{39CF65F8-C0ED-4FE9-BDCA-A059A4AD8B7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82CBDCFA-FB42-4DCF-94DE-F7FE3A5E688E}" type="slidenum">
              <a:rPr lang="en-US" altLang="en-US" sz="500" smtClean="0">
                <a:solidFill>
                  <a:srgbClr val="000000"/>
                </a:solidFill>
                <a:latin typeface="Arial" panose="020B0604020202020204" pitchFamily="34" charset="0"/>
              </a:rPr>
              <a:pPr/>
              <a:t>17</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8DD41F4-E3D3-4D8F-9C2D-FD2FEDD4CC24}"/>
              </a:ext>
            </a:extLst>
          </p:cNvPr>
          <p:cNvSpPr>
            <a:spLocks noGrp="1" noChangeArrowheads="1"/>
          </p:cNvSpPr>
          <p:nvPr>
            <p:ph type="title" idx="4294967295"/>
          </p:nvPr>
        </p:nvSpPr>
        <p:spPr>
          <a:xfrm>
            <a:off x="609600" y="596900"/>
            <a:ext cx="7696200" cy="685800"/>
          </a:xfrm>
        </p:spPr>
        <p:txBody>
          <a:bodyPr/>
          <a:lstStyle/>
          <a:p>
            <a:pPr eaLnBrk="1" hangingPunct="1"/>
            <a:r>
              <a:rPr lang="en-US" altLang="en-US" sz="3000" b="0">
                <a:ln>
                  <a:noFill/>
                </a:ln>
                <a:solidFill>
                  <a:schemeClr val="tx1"/>
                </a:solidFill>
              </a:rPr>
              <a:t>Decision</a:t>
            </a:r>
          </a:p>
        </p:txBody>
      </p:sp>
      <p:sp>
        <p:nvSpPr>
          <p:cNvPr id="6148" name="Rectangle 3">
            <a:extLst>
              <a:ext uri="{FF2B5EF4-FFF2-40B4-BE49-F238E27FC236}">
                <a16:creationId xmlns:a16="http://schemas.microsoft.com/office/drawing/2014/main" id="{E082827D-F46B-4CFB-97B9-98DCB143DF43}"/>
              </a:ext>
            </a:extLst>
          </p:cNvPr>
          <p:cNvSpPr>
            <a:spLocks noGrp="1" noChangeArrowheads="1"/>
          </p:cNvSpPr>
          <p:nvPr>
            <p:ph type="body" idx="4294967295"/>
          </p:nvPr>
        </p:nvSpPr>
        <p:spPr>
          <a:xfrm>
            <a:off x="723900" y="1450975"/>
            <a:ext cx="7696200" cy="5010150"/>
          </a:xfrm>
          <a:prstGeom prst="rect">
            <a:avLst/>
          </a:prstGeom>
        </p:spPr>
        <p:txBody>
          <a:bodyPr/>
          <a:lstStyle/>
          <a:p>
            <a:pPr defTabSz="216992" eaLnBrk="1" fontAlgn="auto" hangingPunct="1">
              <a:spcBef>
                <a:spcPts val="0"/>
              </a:spcBef>
              <a:spcAft>
                <a:spcPts val="0"/>
              </a:spcAft>
              <a:defRPr/>
            </a:pPr>
            <a:r>
              <a:rPr lang="en-US" sz="2000" dirty="0"/>
              <a:t>The Decision section lists the specific outcome for each issue addressed, such as the award or denial of:</a:t>
            </a:r>
          </a:p>
          <a:p>
            <a:pPr defTabSz="216992" eaLnBrk="1" fontAlgn="auto" hangingPunct="1">
              <a:spcBef>
                <a:spcPts val="0"/>
              </a:spcBef>
              <a:spcAft>
                <a:spcPts val="0"/>
              </a:spcAft>
              <a:defRPr/>
            </a:pPr>
            <a:endParaRPr lang="en-US" sz="2000" dirty="0"/>
          </a:p>
          <a:p>
            <a:pPr marL="342900" indent="-342900" defTabSz="216992" eaLnBrk="1" fontAlgn="auto" hangingPunct="1">
              <a:spcBef>
                <a:spcPts val="0"/>
              </a:spcBef>
              <a:spcAft>
                <a:spcPts val="0"/>
              </a:spcAft>
              <a:buFont typeface="Arial" panose="020B0604020202020204" pitchFamily="34" charset="0"/>
              <a:buChar char="•"/>
              <a:defRPr/>
            </a:pPr>
            <a:r>
              <a:rPr lang="en-US" sz="1600" dirty="0"/>
              <a:t>service connection (SC), conditions referred, claimed or found on exam</a:t>
            </a:r>
          </a:p>
          <a:p>
            <a:pPr marL="342900" indent="-342900" defTabSz="216992" eaLnBrk="1" fontAlgn="auto" hangingPunct="1">
              <a:spcAft>
                <a:spcPts val="0"/>
              </a:spcAft>
              <a:buFont typeface="Arial" panose="020B0604020202020204" pitchFamily="34" charset="0"/>
              <a:buChar char="•"/>
              <a:defRPr/>
            </a:pPr>
            <a:r>
              <a:rPr lang="en-US" sz="1600" dirty="0"/>
              <a:t>an increased evaluation, or</a:t>
            </a:r>
          </a:p>
          <a:p>
            <a:pPr marL="342900" indent="-342900" defTabSz="216992" eaLnBrk="1" fontAlgn="auto" hangingPunct="1">
              <a:spcAft>
                <a:spcPts val="0"/>
              </a:spcAft>
              <a:buFont typeface="Arial" panose="020B0604020202020204" pitchFamily="34" charset="0"/>
              <a:buChar char="•"/>
              <a:defRPr/>
            </a:pPr>
            <a:r>
              <a:rPr lang="en-US" sz="1600" dirty="0"/>
              <a:t>an ancillary benefit, such as special monthly compensation (SMC).</a:t>
            </a:r>
          </a:p>
          <a:p>
            <a:pPr defTabSz="216992" eaLnBrk="1" fontAlgn="auto" hangingPunct="1">
              <a:spcAft>
                <a:spcPts val="0"/>
              </a:spcAft>
              <a:defRPr/>
            </a:pPr>
            <a:endParaRPr lang="en-US" sz="1900" dirty="0"/>
          </a:p>
          <a:p>
            <a:pPr defTabSz="216992" eaLnBrk="1" fontAlgn="auto" hangingPunct="1">
              <a:spcAft>
                <a:spcPts val="0"/>
              </a:spcAft>
              <a:defRPr/>
            </a:pPr>
            <a:r>
              <a:rPr lang="en-US" sz="2000" dirty="0"/>
              <a:t>Decision will be listed in a logical manner, ensuring to accomplish the following:</a:t>
            </a:r>
          </a:p>
          <a:p>
            <a:pPr defTabSz="216992" eaLnBrk="1" fontAlgn="auto" hangingPunct="1">
              <a:spcAft>
                <a:spcPts val="0"/>
              </a:spcAft>
              <a:defRPr/>
            </a:pPr>
            <a:endParaRPr lang="en-US" sz="2000" dirty="0"/>
          </a:p>
          <a:p>
            <a:pPr marL="342900" indent="-342900" defTabSz="216992" eaLnBrk="1" fontAlgn="auto" hangingPunct="1">
              <a:spcAft>
                <a:spcPts val="0"/>
              </a:spcAft>
              <a:buFont typeface="Arial" panose="020B0604020202020204" pitchFamily="34" charset="0"/>
              <a:buChar char="•"/>
              <a:defRPr/>
            </a:pPr>
            <a:r>
              <a:rPr lang="en-US" sz="1600" dirty="0"/>
              <a:t>Address all issues.</a:t>
            </a:r>
          </a:p>
          <a:p>
            <a:pPr marL="342900" indent="-342900" defTabSz="216992" eaLnBrk="1" fontAlgn="auto" hangingPunct="1">
              <a:spcAft>
                <a:spcPts val="0"/>
              </a:spcAft>
              <a:buFont typeface="Arial" panose="020B0604020202020204" pitchFamily="34" charset="0"/>
              <a:buChar char="•"/>
              <a:defRPr/>
            </a:pPr>
            <a:r>
              <a:rPr lang="en-US" sz="1600" dirty="0"/>
              <a:t>Awards before denials.</a:t>
            </a:r>
          </a:p>
          <a:p>
            <a:pPr marL="342900" indent="-342900" defTabSz="216992" eaLnBrk="1" fontAlgn="auto" hangingPunct="1">
              <a:spcAft>
                <a:spcPts val="0"/>
              </a:spcAft>
              <a:buFont typeface="Arial" panose="020B0604020202020204" pitchFamily="34" charset="0"/>
              <a:buChar char="•"/>
              <a:defRPr/>
            </a:pPr>
            <a:r>
              <a:rPr lang="en-US" sz="1600" dirty="0"/>
              <a:t>Awarded evaluations in descending order of evaluation.</a:t>
            </a:r>
          </a:p>
          <a:p>
            <a:pPr marL="342900" indent="-342900" defTabSz="216992" eaLnBrk="1" fontAlgn="auto" hangingPunct="1">
              <a:spcAft>
                <a:spcPts val="0"/>
              </a:spcAft>
              <a:buFont typeface="Arial" panose="020B0604020202020204" pitchFamily="34" charset="0"/>
              <a:buChar char="•"/>
              <a:defRPr/>
            </a:pPr>
            <a:r>
              <a:rPr lang="en-US" sz="1600" dirty="0"/>
              <a:t>Group together	similar decisions, such as awards and denials, and</a:t>
            </a:r>
          </a:p>
          <a:p>
            <a:pPr marL="342900" indent="-342900" defTabSz="216992" eaLnBrk="1" fontAlgn="auto" hangingPunct="1">
              <a:spcAft>
                <a:spcPts val="0"/>
              </a:spcAft>
              <a:buFont typeface="Arial" panose="020B0604020202020204" pitchFamily="34" charset="0"/>
              <a:buChar char="•"/>
              <a:defRPr/>
            </a:pPr>
            <a:r>
              <a:rPr lang="en-US" sz="1600" dirty="0"/>
              <a:t>Related conditions, such as injuries from a single accident.</a:t>
            </a:r>
          </a:p>
          <a:p>
            <a:pPr defTabSz="216992" eaLnBrk="1" fontAlgn="auto" hangingPunct="1">
              <a:spcAft>
                <a:spcPts val="0"/>
              </a:spcAft>
              <a:defRPr/>
            </a:pPr>
            <a:endParaRPr lang="en-US" sz="2000" dirty="0">
              <a:solidFill>
                <a:srgbClr val="000066"/>
              </a:solidFill>
            </a:endParaRPr>
          </a:p>
          <a:p>
            <a:pPr defTabSz="216992" eaLnBrk="1" fontAlgn="auto" hangingPunct="1">
              <a:spcAft>
                <a:spcPts val="0"/>
              </a:spcAft>
              <a:defRPr/>
            </a:pPr>
            <a:endParaRPr lang="en-US" sz="2000" dirty="0">
              <a:solidFill>
                <a:srgbClr val="000066"/>
              </a:solidFill>
            </a:endParaRPr>
          </a:p>
          <a:p>
            <a:pPr defTabSz="216992" eaLnBrk="1" fontAlgn="auto" hangingPunct="1">
              <a:spcAft>
                <a:spcPts val="0"/>
              </a:spcAft>
              <a:buClr>
                <a:srgbClr val="1D3275"/>
              </a:buClr>
              <a:buFont typeface="Wingdings" panose="05000000000000000000" pitchFamily="2" charset="2"/>
              <a:buNone/>
              <a:defRPr/>
            </a:pPr>
            <a:endParaRPr lang="en-US" sz="2000" dirty="0">
              <a:solidFill>
                <a:srgbClr val="000066"/>
              </a:solidFill>
              <a:latin typeface="Arial" charset="0"/>
              <a:cs typeface="Arial" charset="0"/>
            </a:endParaRPr>
          </a:p>
          <a:p>
            <a:pPr defTabSz="216992" eaLnBrk="1" fontAlgn="auto" hangingPunct="1">
              <a:spcAft>
                <a:spcPts val="0"/>
              </a:spcAft>
              <a:buClr>
                <a:srgbClr val="1D3275"/>
              </a:buClr>
              <a:buFont typeface="Wingdings" panose="05000000000000000000" pitchFamily="2" charset="2"/>
              <a:buNone/>
              <a:defRPr/>
            </a:pPr>
            <a:endParaRPr lang="en-US" sz="2000" dirty="0">
              <a:solidFill>
                <a:srgbClr val="000066"/>
              </a:solidFill>
              <a:latin typeface="Arial" charset="0"/>
            </a:endParaRPr>
          </a:p>
        </p:txBody>
      </p:sp>
      <p:sp>
        <p:nvSpPr>
          <p:cNvPr id="37892" name="Slide Number Placeholder 1">
            <a:extLst>
              <a:ext uri="{FF2B5EF4-FFF2-40B4-BE49-F238E27FC236}">
                <a16:creationId xmlns:a16="http://schemas.microsoft.com/office/drawing/2014/main" id="{9D6CD043-ABE7-4761-8DFA-D5221AE010D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BDC00025-1419-4A31-B6CF-566E3B80C3E6}" type="slidenum">
              <a:rPr lang="en-US" altLang="en-US" sz="500" smtClean="0">
                <a:solidFill>
                  <a:srgbClr val="000000"/>
                </a:solidFill>
                <a:latin typeface="Arial" panose="020B0604020202020204" pitchFamily="34" charset="0"/>
              </a:rPr>
              <a:pPr/>
              <a:t>18</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1756D2B-5289-4476-A691-DED02490F2FC}"/>
              </a:ext>
            </a:extLst>
          </p:cNvPr>
          <p:cNvSpPr>
            <a:spLocks noGrp="1" noChangeArrowheads="1"/>
          </p:cNvSpPr>
          <p:nvPr>
            <p:ph type="title"/>
          </p:nvPr>
        </p:nvSpPr>
        <p:spPr>
          <a:xfrm>
            <a:off x="800100" y="633413"/>
            <a:ext cx="7543800" cy="577850"/>
          </a:xfrm>
        </p:spPr>
        <p:txBody>
          <a:bodyPr/>
          <a:lstStyle/>
          <a:p>
            <a:pPr eaLnBrk="1" hangingPunct="1"/>
            <a:r>
              <a:rPr lang="en-US" altLang="en-US" sz="3000" b="0">
                <a:ln>
                  <a:noFill/>
                </a:ln>
                <a:solidFill>
                  <a:schemeClr val="tx1"/>
                </a:solidFill>
              </a:rPr>
              <a:t>Decision Example</a:t>
            </a:r>
          </a:p>
        </p:txBody>
      </p:sp>
      <p:sp>
        <p:nvSpPr>
          <p:cNvPr id="39939" name="Rectangle 12">
            <a:extLst>
              <a:ext uri="{FF2B5EF4-FFF2-40B4-BE49-F238E27FC236}">
                <a16:creationId xmlns:a16="http://schemas.microsoft.com/office/drawing/2014/main" id="{D5EF1901-DAF7-40E7-9AE0-1B09D8CD0C82}"/>
              </a:ext>
            </a:extLst>
          </p:cNvPr>
          <p:cNvSpPr>
            <a:spLocks noChangeArrowheads="1"/>
          </p:cNvSpPr>
          <p:nvPr/>
        </p:nvSpPr>
        <p:spPr bwMode="auto">
          <a:xfrm>
            <a:off x="495300" y="5394325"/>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15900">
              <a:defRPr sz="3200">
                <a:solidFill>
                  <a:schemeClr val="tx1"/>
                </a:solidFill>
                <a:latin typeface="Tahoma" panose="020B0604030504040204" pitchFamily="34" charset="0"/>
              </a:defRPr>
            </a:lvl1pPr>
            <a:lvl2pPr marL="742950" indent="-285750" defTabSz="215900">
              <a:defRPr sz="3200">
                <a:solidFill>
                  <a:schemeClr val="tx1"/>
                </a:solidFill>
                <a:latin typeface="Tahoma" panose="020B0604030504040204" pitchFamily="34" charset="0"/>
              </a:defRPr>
            </a:lvl2pPr>
            <a:lvl3pPr marL="1143000" indent="-228600" defTabSz="215900">
              <a:defRPr sz="3200">
                <a:solidFill>
                  <a:schemeClr val="tx1"/>
                </a:solidFill>
                <a:latin typeface="Tahoma" panose="020B0604030504040204" pitchFamily="34" charset="0"/>
              </a:defRPr>
            </a:lvl3pPr>
            <a:lvl4pPr marL="1600200" indent="-228600" defTabSz="215900">
              <a:defRPr sz="3200">
                <a:solidFill>
                  <a:schemeClr val="tx1"/>
                </a:solidFill>
                <a:latin typeface="Tahoma" panose="020B0604030504040204" pitchFamily="34" charset="0"/>
              </a:defRPr>
            </a:lvl4pPr>
            <a:lvl5pPr marL="2057400" indent="-228600" defTabSz="215900">
              <a:defRPr sz="3200">
                <a:solidFill>
                  <a:schemeClr val="tx1"/>
                </a:solidFill>
                <a:latin typeface="Tahoma" panose="020B0604030504040204" pitchFamily="34" charset="0"/>
              </a:defRPr>
            </a:lvl5pPr>
            <a:lvl6pPr marL="2514600" indent="-228600" defTabSz="2159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2159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2159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2159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Bef>
                <a:spcPct val="20000"/>
              </a:spcBef>
              <a:buClr>
                <a:srgbClr val="1D3275"/>
              </a:buClr>
            </a:pPr>
            <a:r>
              <a:rPr lang="en-US" altLang="en-US" sz="1600" b="1">
                <a:latin typeface="Arial" panose="020B0604020202020204" pitchFamily="34" charset="0"/>
                <a:cs typeface="Arial" panose="020B0604020202020204" pitchFamily="34" charset="0"/>
              </a:rPr>
              <a:t>Note: </a:t>
            </a:r>
            <a:r>
              <a:rPr lang="en-US" altLang="en-US" sz="1600">
                <a:latin typeface="Arial" panose="020B0604020202020204" pitchFamily="34" charset="0"/>
                <a:cs typeface="Arial" panose="020B0604020202020204" pitchFamily="34" charset="0"/>
              </a:rPr>
              <a:t>DRAS is required to propose an evaluation for all unfitting (PEB-referred) conditions even if VA will not be granting service connection of the condition for disability compensation purposes.  </a:t>
            </a:r>
          </a:p>
        </p:txBody>
      </p:sp>
      <p:sp>
        <p:nvSpPr>
          <p:cNvPr id="39940" name="Slide Number Placeholder 13">
            <a:extLst>
              <a:ext uri="{FF2B5EF4-FFF2-40B4-BE49-F238E27FC236}">
                <a16:creationId xmlns:a16="http://schemas.microsoft.com/office/drawing/2014/main" id="{F20F2967-3FF0-401D-832E-87052C9EB2C7}"/>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3D96C058-0F43-4776-BA39-52876E6EA2CF}" type="slidenum">
              <a:rPr lang="en-US" altLang="en-US" sz="1000" smtClean="0">
                <a:solidFill>
                  <a:srgbClr val="000000"/>
                </a:solidFill>
                <a:latin typeface="Arial" panose="020B0604020202020204" pitchFamily="34" charset="0"/>
              </a:rPr>
              <a:pPr/>
              <a:t>19</a:t>
            </a:fld>
            <a:endParaRPr lang="en-US" altLang="en-US" sz="1000">
              <a:solidFill>
                <a:srgbClr val="000000"/>
              </a:solidFill>
              <a:latin typeface="Arial" panose="020B0604020202020204" pitchFamily="34" charset="0"/>
            </a:endParaRPr>
          </a:p>
        </p:txBody>
      </p:sp>
      <p:pic>
        <p:nvPicPr>
          <p:cNvPr id="39941" name="Picture 1">
            <a:extLst>
              <a:ext uri="{FF2B5EF4-FFF2-40B4-BE49-F238E27FC236}">
                <a16:creationId xmlns:a16="http://schemas.microsoft.com/office/drawing/2014/main" id="{340B5F70-EA04-4CBE-88ED-8C4637CBF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63675"/>
            <a:ext cx="798988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796F1EB-760F-4D38-A463-706A0A953B75}"/>
              </a:ext>
            </a:extLst>
          </p:cNvPr>
          <p:cNvSpPr>
            <a:spLocks noGrp="1" noChangeArrowheads="1"/>
          </p:cNvSpPr>
          <p:nvPr>
            <p:ph type="title"/>
          </p:nvPr>
        </p:nvSpPr>
        <p:spPr>
          <a:xfrm>
            <a:off x="0" y="793750"/>
            <a:ext cx="9144000" cy="914400"/>
          </a:xfrm>
        </p:spPr>
        <p:txBody>
          <a:bodyPr/>
          <a:lstStyle/>
          <a:p>
            <a:r>
              <a:rPr lang="en-US" altLang="en-US" sz="3000" b="0" dirty="0">
                <a:ln>
                  <a:noFill/>
                </a:ln>
                <a:solidFill>
                  <a:schemeClr val="tx1"/>
                </a:solidFill>
              </a:rPr>
              <a:t>Motivation</a:t>
            </a:r>
          </a:p>
        </p:txBody>
      </p:sp>
      <p:sp>
        <p:nvSpPr>
          <p:cNvPr id="9219" name="Content Placeholder 2">
            <a:extLst>
              <a:ext uri="{FF2B5EF4-FFF2-40B4-BE49-F238E27FC236}">
                <a16:creationId xmlns:a16="http://schemas.microsoft.com/office/drawing/2014/main" id="{41889490-A91B-4B63-AF87-9E142A548A71}"/>
              </a:ext>
            </a:extLst>
          </p:cNvPr>
          <p:cNvSpPr>
            <a:spLocks noGrp="1" noChangeArrowheads="1"/>
          </p:cNvSpPr>
          <p:nvPr>
            <p:ph idx="1"/>
          </p:nvPr>
        </p:nvSpPr>
        <p:spPr bwMode="auto">
          <a:xfrm>
            <a:off x="457200" y="1844675"/>
            <a:ext cx="8229600" cy="316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US" altLang="en-US" sz="2000" dirty="0"/>
              <a:t>The Military Service Coordinator (MSC) is responsible for explaining the proposed and final rating decision(s) to the Veteran or Service member enrolled in the IDES system.  </a:t>
            </a:r>
          </a:p>
          <a:p>
            <a:pPr>
              <a:spcBef>
                <a:spcPct val="0"/>
              </a:spcBef>
            </a:pPr>
            <a:endParaRPr lang="en-US" altLang="en-US" sz="2000" dirty="0"/>
          </a:p>
          <a:p>
            <a:pPr>
              <a:spcBef>
                <a:spcPct val="0"/>
              </a:spcBef>
            </a:pPr>
            <a:r>
              <a:rPr lang="en-US" altLang="en-US" sz="2000" dirty="0"/>
              <a:t>The MSC’s comprehensive understanding of the elements of a rating decision allows the MSC to effectively explain the proposed and final rating decision(s) to Veterans or Service members enrolled in the IDES system.</a:t>
            </a:r>
          </a:p>
          <a:p>
            <a:pPr>
              <a:spcBef>
                <a:spcPct val="0"/>
              </a:spcBef>
            </a:pPr>
            <a:endParaRPr lang="en-US" altLang="en-US" sz="2000" dirty="0"/>
          </a:p>
          <a:p>
            <a:pPr>
              <a:spcBef>
                <a:spcPct val="0"/>
              </a:spcBef>
            </a:pPr>
            <a:endParaRPr lang="en-US" altLang="en-US" dirty="0"/>
          </a:p>
        </p:txBody>
      </p:sp>
      <p:sp>
        <p:nvSpPr>
          <p:cNvPr id="9220" name="Slide Number Placeholder 4">
            <a:extLst>
              <a:ext uri="{FF2B5EF4-FFF2-40B4-BE49-F238E27FC236}">
                <a16:creationId xmlns:a16="http://schemas.microsoft.com/office/drawing/2014/main" id="{0B1B1200-2CDC-4A48-B76A-C14DA3F0A6B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B9934967-5D93-44C9-8B37-ACB4A7FB0794}" type="slidenum">
              <a:rPr lang="en-US" altLang="en-US" sz="1000" smtClean="0">
                <a:solidFill>
                  <a:srgbClr val="000000"/>
                </a:solidFill>
                <a:latin typeface="Arial" panose="020B0604020202020204" pitchFamily="34" charset="0"/>
              </a:rPr>
              <a:pPr/>
              <a:t>2</a:t>
            </a:fld>
            <a:endParaRPr lang="en-US" altLang="en-US" sz="100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EECE8F-5608-4E29-B4DB-76752798EE34}"/>
              </a:ext>
            </a:extLst>
          </p:cNvPr>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endParaRPr lang="en-US" altLang="en-US" sz="1600" b="1" i="1" dirty="0">
              <a:solidFill>
                <a:srgbClr val="1D3275"/>
              </a:solidFill>
              <a:effectLst>
                <a:outerShdw blurRad="38100" dist="38100" dir="2700000" algn="tl">
                  <a:srgbClr val="C0C0C0"/>
                </a:outerShdw>
              </a:effectLst>
              <a:latin typeface="Century Schoolbook" panose="02040604050505020304" pitchFamily="18" charset="0"/>
            </a:endParaRPr>
          </a:p>
        </p:txBody>
      </p:sp>
      <p:sp>
        <p:nvSpPr>
          <p:cNvPr id="41987" name="Rectangle 2">
            <a:extLst>
              <a:ext uri="{FF2B5EF4-FFF2-40B4-BE49-F238E27FC236}">
                <a16:creationId xmlns:a16="http://schemas.microsoft.com/office/drawing/2014/main" id="{23297BB6-2B5B-40E4-A6F9-3EF29DAC0B4F}"/>
              </a:ext>
            </a:extLst>
          </p:cNvPr>
          <p:cNvSpPr>
            <a:spLocks noGrp="1" noChangeArrowheads="1"/>
          </p:cNvSpPr>
          <p:nvPr>
            <p:ph type="title" idx="4294967295"/>
          </p:nvPr>
        </p:nvSpPr>
        <p:spPr>
          <a:xfrm>
            <a:off x="187325" y="533400"/>
            <a:ext cx="8769350" cy="762000"/>
          </a:xfrm>
        </p:spPr>
        <p:txBody>
          <a:bodyPr/>
          <a:lstStyle/>
          <a:p>
            <a:pPr eaLnBrk="1" hangingPunct="1"/>
            <a:r>
              <a:rPr lang="en-US" altLang="en-US" sz="3000" b="0">
                <a:ln>
                  <a:noFill/>
                </a:ln>
                <a:solidFill>
                  <a:schemeClr val="tx1"/>
                </a:solidFill>
              </a:rPr>
              <a:t>Overview of the Evidence Section</a:t>
            </a:r>
          </a:p>
        </p:txBody>
      </p:sp>
      <p:sp>
        <p:nvSpPr>
          <p:cNvPr id="23556" name="Rectangle 3">
            <a:extLst>
              <a:ext uri="{FF2B5EF4-FFF2-40B4-BE49-F238E27FC236}">
                <a16:creationId xmlns:a16="http://schemas.microsoft.com/office/drawing/2014/main" id="{4A451F12-6655-4B9A-8032-905890B20755}"/>
              </a:ext>
            </a:extLst>
          </p:cNvPr>
          <p:cNvSpPr>
            <a:spLocks noGrp="1" noChangeArrowheads="1"/>
          </p:cNvSpPr>
          <p:nvPr>
            <p:ph type="body" idx="4294967295"/>
          </p:nvPr>
        </p:nvSpPr>
        <p:spPr>
          <a:xfrm>
            <a:off x="838200" y="1676400"/>
            <a:ext cx="7962900" cy="3884613"/>
          </a:xfrm>
          <a:prstGeom prst="rect">
            <a:avLst/>
          </a:prstGeom>
        </p:spPr>
        <p:txBody>
          <a:bodyPr/>
          <a:lstStyle/>
          <a:p>
            <a:pPr defTabSz="216992" eaLnBrk="1" fontAlgn="auto" hangingPunct="1">
              <a:spcAft>
                <a:spcPts val="0"/>
              </a:spcAft>
              <a:buClr>
                <a:srgbClr val="2D2DB9"/>
              </a:buClr>
              <a:buFont typeface="Wingdings" panose="05000000000000000000" pitchFamily="2" charset="2"/>
              <a:buNone/>
              <a:defRPr/>
            </a:pPr>
            <a:r>
              <a:rPr lang="en-US" sz="1800" dirty="0">
                <a:latin typeface="+mn-lt"/>
                <a:cs typeface="Times New Roman" panose="02020603050405020304" pitchFamily="18" charset="0"/>
              </a:rPr>
              <a:t>The Evidence section is a listing of all evidence considered in arriving at the decision, which may include but is not limited to</a:t>
            </a:r>
          </a:p>
          <a:p>
            <a:pPr defTabSz="216992" eaLnBrk="1" fontAlgn="auto" hangingPunct="1">
              <a:spcAft>
                <a:spcPts val="0"/>
              </a:spcAft>
              <a:buClr>
                <a:srgbClr val="2D2DB9"/>
              </a:buClr>
              <a:buFont typeface="Wingdings" panose="05000000000000000000" pitchFamily="2" charset="2"/>
              <a:buNone/>
              <a:defRPr/>
            </a:pPr>
            <a:endParaRPr lang="en-US" sz="1800" dirty="0">
              <a:latin typeface="+mn-lt"/>
              <a:cs typeface="Times New Roman" panose="02020603050405020304" pitchFamily="18" charset="0"/>
            </a:endParaRPr>
          </a:p>
          <a:p>
            <a:pPr marL="451396" lvl="1" indent="-342900" defTabSz="216992" eaLnBrk="1" fontAlgn="auto" hangingPunct="1">
              <a:spcAft>
                <a:spcPts val="0"/>
              </a:spcAft>
              <a:buFont typeface="Arial" panose="020B0604020202020204" pitchFamily="34" charset="0"/>
              <a:buChar char="•"/>
              <a:defRPr/>
            </a:pPr>
            <a:r>
              <a:rPr lang="en-US" sz="1800" dirty="0">
                <a:latin typeface="+mn-lt"/>
                <a:cs typeface="Times New Roman" panose="02020603050405020304" pitchFamily="18" charset="0"/>
              </a:rPr>
              <a:t>Service treatment records (STRs)</a:t>
            </a:r>
          </a:p>
          <a:p>
            <a:pPr marL="451396" lvl="1" indent="-342900" defTabSz="216992" eaLnBrk="1" fontAlgn="auto" hangingPunct="1">
              <a:spcAft>
                <a:spcPts val="0"/>
              </a:spcAft>
              <a:buFont typeface="Arial" panose="020B0604020202020204" pitchFamily="34" charset="0"/>
              <a:buChar char="•"/>
              <a:defRPr/>
            </a:pPr>
            <a:r>
              <a:rPr lang="en-US" sz="1800" dirty="0">
                <a:latin typeface="+mn-lt"/>
                <a:cs typeface="Times New Roman" panose="02020603050405020304" pitchFamily="18" charset="0"/>
              </a:rPr>
              <a:t>Service personnel records</a:t>
            </a:r>
          </a:p>
          <a:p>
            <a:pPr marL="451396" lvl="1" indent="-342900" defTabSz="216992" eaLnBrk="1" fontAlgn="auto" hangingPunct="1">
              <a:spcAft>
                <a:spcPts val="0"/>
              </a:spcAft>
              <a:buFont typeface="Arial" panose="020B0604020202020204" pitchFamily="34" charset="0"/>
              <a:buChar char="•"/>
              <a:defRPr/>
            </a:pPr>
            <a:r>
              <a:rPr lang="en-US" sz="1800" dirty="0">
                <a:latin typeface="+mn-lt"/>
                <a:cs typeface="Times New Roman" panose="02020603050405020304" pitchFamily="18" charset="0"/>
              </a:rPr>
              <a:t>Private and VA treatment records</a:t>
            </a:r>
          </a:p>
          <a:p>
            <a:pPr marL="451396" lvl="1" indent="-342900" defTabSz="216992" eaLnBrk="1" fontAlgn="auto" hangingPunct="1">
              <a:spcAft>
                <a:spcPts val="0"/>
              </a:spcAft>
              <a:buFont typeface="Arial" panose="020B0604020202020204" pitchFamily="34" charset="0"/>
              <a:buChar char="•"/>
              <a:defRPr/>
            </a:pPr>
            <a:r>
              <a:rPr lang="en-US" sz="1800" dirty="0">
                <a:latin typeface="+mn-lt"/>
                <a:cs typeface="Times New Roman" panose="02020603050405020304" pitchFamily="18" charset="0"/>
              </a:rPr>
              <a:t>VA or contract examination reports, to include Disability Benefits Questionnaires (DBQs)</a:t>
            </a:r>
          </a:p>
          <a:p>
            <a:pPr marL="451396" lvl="1" indent="-342900" defTabSz="216992" eaLnBrk="1" fontAlgn="auto" hangingPunct="1">
              <a:spcAft>
                <a:spcPts val="0"/>
              </a:spcAft>
              <a:buFont typeface="Arial" panose="020B0604020202020204" pitchFamily="34" charset="0"/>
              <a:buChar char="•"/>
              <a:defRPr/>
            </a:pPr>
            <a:r>
              <a:rPr lang="en-US" sz="1800" dirty="0">
                <a:latin typeface="+mn-lt"/>
                <a:cs typeface="Times New Roman" panose="02020603050405020304" pitchFamily="18" charset="0"/>
              </a:rPr>
              <a:t>Lay statements, and/or</a:t>
            </a:r>
          </a:p>
          <a:p>
            <a:pPr marL="451396" lvl="1" indent="-342900" defTabSz="216992" eaLnBrk="1" fontAlgn="auto" hangingPunct="1">
              <a:spcAft>
                <a:spcPts val="0"/>
              </a:spcAft>
              <a:buFont typeface="Arial" panose="020B0604020202020204" pitchFamily="34" charset="0"/>
              <a:buChar char="•"/>
              <a:defRPr/>
            </a:pPr>
            <a:r>
              <a:rPr lang="en-US" sz="1800" dirty="0">
                <a:latin typeface="+mn-lt"/>
                <a:cs typeface="Times New Roman" panose="02020603050405020304" pitchFamily="18" charset="0"/>
              </a:rPr>
              <a:t>Written or oral testimony, to include court related transcripts.</a:t>
            </a:r>
          </a:p>
          <a:p>
            <a:pPr defTabSz="216992" eaLnBrk="1" fontAlgn="auto" hangingPunct="1">
              <a:spcAft>
                <a:spcPts val="0"/>
              </a:spcAft>
              <a:buClr>
                <a:srgbClr val="1D3275"/>
              </a:buClr>
              <a:buFont typeface="Wingdings" panose="05000000000000000000" pitchFamily="2" charset="2"/>
              <a:buNone/>
              <a:defRPr/>
            </a:pPr>
            <a:endParaRPr lang="en-US" altLang="en-US" sz="2000" dirty="0">
              <a:latin typeface="+mn-lt"/>
            </a:endParaRPr>
          </a:p>
        </p:txBody>
      </p:sp>
      <p:sp>
        <p:nvSpPr>
          <p:cNvPr id="41989" name="Slide Number Placeholder 1">
            <a:extLst>
              <a:ext uri="{FF2B5EF4-FFF2-40B4-BE49-F238E27FC236}">
                <a16:creationId xmlns:a16="http://schemas.microsoft.com/office/drawing/2014/main" id="{544B079E-8E7D-40B3-BB4E-28FFECB5416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23AAE780-C0D4-472D-88B1-360C841C7B79}" type="slidenum">
              <a:rPr lang="en-US" altLang="en-US" sz="500" smtClean="0">
                <a:solidFill>
                  <a:srgbClr val="000000"/>
                </a:solidFill>
                <a:latin typeface="Arial" panose="020B0604020202020204" pitchFamily="34" charset="0"/>
              </a:rPr>
              <a:pPr/>
              <a:t>20</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4F8A37E-8F2F-45C5-8AEC-BF1A4F4A3828}"/>
              </a:ext>
            </a:extLst>
          </p:cNvPr>
          <p:cNvSpPr>
            <a:spLocks noGrp="1" noChangeArrowheads="1"/>
          </p:cNvSpPr>
          <p:nvPr>
            <p:ph type="title"/>
          </p:nvPr>
        </p:nvSpPr>
        <p:spPr>
          <a:xfrm>
            <a:off x="557213" y="533400"/>
            <a:ext cx="8305800" cy="493713"/>
          </a:xfrm>
        </p:spPr>
        <p:txBody>
          <a:bodyPr/>
          <a:lstStyle/>
          <a:p>
            <a:pPr eaLnBrk="1" hangingPunct="1"/>
            <a:r>
              <a:rPr lang="en-US" altLang="en-US" sz="3000" b="0">
                <a:ln>
                  <a:noFill/>
                </a:ln>
              </a:rPr>
              <a:t>Evidence Section</a:t>
            </a:r>
          </a:p>
        </p:txBody>
      </p:sp>
      <p:graphicFrame>
        <p:nvGraphicFramePr>
          <p:cNvPr id="9" name="Content Placeholder 8">
            <a:extLst>
              <a:ext uri="{FF2B5EF4-FFF2-40B4-BE49-F238E27FC236}">
                <a16:creationId xmlns:a16="http://schemas.microsoft.com/office/drawing/2014/main" id="{16C71E4F-4342-4AB1-9F56-E65325E60E65}"/>
              </a:ext>
            </a:extLst>
          </p:cNvPr>
          <p:cNvGraphicFramePr>
            <a:graphicFrameLocks noGrp="1"/>
          </p:cNvGraphicFramePr>
          <p:nvPr>
            <p:ph idx="1"/>
          </p:nvPr>
        </p:nvGraphicFramePr>
        <p:xfrm>
          <a:off x="338138" y="1192213"/>
          <a:ext cx="8524876" cy="5486400"/>
        </p:xfrm>
        <a:graphic>
          <a:graphicData uri="http://schemas.openxmlformats.org/drawingml/2006/table">
            <a:tbl>
              <a:tblPr firstRow="1" bandRow="1">
                <a:tableStyleId>{5C22544A-7EE6-4342-B048-85BDC9FD1C3A}</a:tableStyleId>
              </a:tblPr>
              <a:tblGrid>
                <a:gridCol w="4262438">
                  <a:extLst>
                    <a:ext uri="{9D8B030D-6E8A-4147-A177-3AD203B41FA5}">
                      <a16:colId xmlns:a16="http://schemas.microsoft.com/office/drawing/2014/main" val="20000"/>
                    </a:ext>
                  </a:extLst>
                </a:gridCol>
                <a:gridCol w="4262438">
                  <a:extLst>
                    <a:ext uri="{9D8B030D-6E8A-4147-A177-3AD203B41FA5}">
                      <a16:colId xmlns:a16="http://schemas.microsoft.com/office/drawing/2014/main" val="20001"/>
                    </a:ext>
                  </a:extLst>
                </a:gridCol>
              </a:tblGrid>
              <a:tr h="538340">
                <a:tc>
                  <a:txBody>
                    <a:bodyPr/>
                    <a:lstStyle/>
                    <a:p>
                      <a:r>
                        <a:rPr lang="en-US" sz="1800" dirty="0">
                          <a:effectLst/>
                        </a:rPr>
                        <a:t>If the evidence section identifies ...</a:t>
                      </a:r>
                    </a:p>
                  </a:txBody>
                  <a:tcPr marL="0" marR="0" marT="0" marB="0" anchor="ctr">
                    <a:solidFill>
                      <a:srgbClr val="0033CC"/>
                    </a:solidFill>
                  </a:tcPr>
                </a:tc>
                <a:tc>
                  <a:txBody>
                    <a:bodyPr/>
                    <a:lstStyle/>
                    <a:p>
                      <a:r>
                        <a:rPr lang="en-US" sz="1800" dirty="0">
                          <a:effectLst/>
                        </a:rPr>
                        <a:t>Then it will list the evidence type and ...</a:t>
                      </a:r>
                    </a:p>
                  </a:txBody>
                  <a:tcPr marL="0" marR="0" marT="0" marB="0" anchor="ctr">
                    <a:solidFill>
                      <a:srgbClr val="0033CC"/>
                    </a:solidFill>
                  </a:tcPr>
                </a:tc>
                <a:extLst>
                  <a:ext uri="{0D108BD9-81ED-4DB2-BD59-A6C34878D82A}">
                    <a16:rowId xmlns:a16="http://schemas.microsoft.com/office/drawing/2014/main" val="10000"/>
                  </a:ext>
                </a:extLst>
              </a:tr>
              <a:tr h="1884191">
                <a:tc>
                  <a:txBody>
                    <a:bodyPr/>
                    <a:lstStyle/>
                    <a:p>
                      <a:r>
                        <a:rPr lang="en-US" sz="1800" dirty="0">
                          <a:solidFill>
                            <a:srgbClr val="000066"/>
                          </a:solidFill>
                          <a:effectLst/>
                        </a:rPr>
                        <a:t>service records, such as STRs or personnel records</a:t>
                      </a:r>
                      <a:endParaRPr lang="en-US" sz="18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tc>
                  <a:txBody>
                    <a:bodyPr/>
                    <a:lstStyle/>
                    <a:p>
                      <a:pPr>
                        <a:buFont typeface="Arial"/>
                        <a:buChar char="•"/>
                      </a:pPr>
                      <a:r>
                        <a:rPr lang="en-US" sz="1800" dirty="0">
                          <a:solidFill>
                            <a:srgbClr val="000066"/>
                          </a:solidFill>
                          <a:effectLst/>
                        </a:rPr>
                        <a:t>the date of receipt [MM-DD-YYYY], and</a:t>
                      </a:r>
                    </a:p>
                    <a:p>
                      <a:pPr>
                        <a:buFont typeface="Arial"/>
                        <a:buChar char="•"/>
                      </a:pPr>
                      <a:r>
                        <a:rPr lang="en-US" sz="1800" dirty="0">
                          <a:solidFill>
                            <a:srgbClr val="000066"/>
                          </a:solidFill>
                          <a:effectLst/>
                        </a:rPr>
                        <a:t>the period of service associated with the records [MM-YYYY to MM-YYYY].</a:t>
                      </a:r>
                    </a:p>
                    <a:p>
                      <a:endParaRPr lang="en-US" sz="1800" dirty="0">
                        <a:solidFill>
                          <a:srgbClr val="000066"/>
                        </a:solidFill>
                        <a:effectLst/>
                      </a:endParaRPr>
                    </a:p>
                    <a:p>
                      <a:r>
                        <a:rPr lang="en-US" sz="1800" dirty="0">
                          <a:solidFill>
                            <a:srgbClr val="000066"/>
                          </a:solidFill>
                          <a:effectLst/>
                        </a:rPr>
                        <a:t>Example:  STRs received on June 20, 2017, for the period October 2006 to November 2010.</a:t>
                      </a:r>
                      <a:endParaRPr lang="en-US" sz="18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extLst>
                  <a:ext uri="{0D108BD9-81ED-4DB2-BD59-A6C34878D82A}">
                    <a16:rowId xmlns:a16="http://schemas.microsoft.com/office/drawing/2014/main" val="10001"/>
                  </a:ext>
                </a:extLst>
              </a:tr>
              <a:tr h="807510">
                <a:tc>
                  <a:txBody>
                    <a:bodyPr/>
                    <a:lstStyle/>
                    <a:p>
                      <a:r>
                        <a:rPr lang="en-US" sz="1800" dirty="0">
                          <a:solidFill>
                            <a:srgbClr val="000066"/>
                          </a:solidFill>
                          <a:effectLst/>
                        </a:rPr>
                        <a:t>VA treatment records</a:t>
                      </a:r>
                      <a:endParaRPr lang="en-US" sz="18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tc>
                  <a:txBody>
                    <a:bodyPr/>
                    <a:lstStyle/>
                    <a:p>
                      <a:pPr>
                        <a:buFont typeface="Arial"/>
                        <a:buChar char="•"/>
                      </a:pPr>
                      <a:r>
                        <a:rPr lang="en-US" sz="1800" dirty="0">
                          <a:solidFill>
                            <a:srgbClr val="000066"/>
                          </a:solidFill>
                          <a:effectLst/>
                        </a:rPr>
                        <a:t>the name of the facility, and</a:t>
                      </a:r>
                    </a:p>
                    <a:p>
                      <a:pPr>
                        <a:buFont typeface="Arial"/>
                        <a:buChar char="•"/>
                      </a:pPr>
                      <a:r>
                        <a:rPr lang="en-US" sz="1800" dirty="0">
                          <a:solidFill>
                            <a:srgbClr val="000066"/>
                          </a:solidFill>
                          <a:effectLst/>
                        </a:rPr>
                        <a:t>dates covered by the records [MM-DD-YYYY to MM-DD-YYYY].</a:t>
                      </a:r>
                      <a:endParaRPr lang="en-US" sz="18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extLst>
                  <a:ext uri="{0D108BD9-81ED-4DB2-BD59-A6C34878D82A}">
                    <a16:rowId xmlns:a16="http://schemas.microsoft.com/office/drawing/2014/main" val="10002"/>
                  </a:ext>
                </a:extLst>
              </a:tr>
              <a:tr h="2153361">
                <a:tc>
                  <a:txBody>
                    <a:bodyPr/>
                    <a:lstStyle/>
                    <a:p>
                      <a:r>
                        <a:rPr lang="en-US" sz="1800" dirty="0">
                          <a:solidFill>
                            <a:srgbClr val="000066"/>
                          </a:solidFill>
                          <a:effectLst/>
                        </a:rPr>
                        <a:t>private medical records</a:t>
                      </a:r>
                      <a:endParaRPr lang="en-US" sz="18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tc>
                  <a:txBody>
                    <a:bodyPr/>
                    <a:lstStyle/>
                    <a:p>
                      <a:pPr>
                        <a:buFont typeface="Arial"/>
                        <a:buChar char="•"/>
                      </a:pPr>
                      <a:r>
                        <a:rPr lang="en-US" sz="1800" dirty="0">
                          <a:solidFill>
                            <a:srgbClr val="000066"/>
                          </a:solidFill>
                          <a:effectLst/>
                        </a:rPr>
                        <a:t>the name of the facility or physician</a:t>
                      </a:r>
                    </a:p>
                    <a:p>
                      <a:pPr>
                        <a:buFont typeface="Arial"/>
                        <a:buChar char="•"/>
                      </a:pPr>
                      <a:r>
                        <a:rPr lang="en-US" sz="1800" dirty="0">
                          <a:solidFill>
                            <a:srgbClr val="000066"/>
                          </a:solidFill>
                          <a:effectLst/>
                        </a:rPr>
                        <a:t>date of receipt, and</a:t>
                      </a:r>
                    </a:p>
                    <a:p>
                      <a:pPr>
                        <a:buFont typeface="Arial"/>
                        <a:buChar char="•"/>
                      </a:pPr>
                      <a:r>
                        <a:rPr lang="en-US" sz="1800" dirty="0">
                          <a:solidFill>
                            <a:srgbClr val="000066"/>
                          </a:solidFill>
                          <a:effectLst/>
                        </a:rPr>
                        <a:t>dates covered by the records [MM-YYYY to MM-YYYY].</a:t>
                      </a:r>
                    </a:p>
                    <a:p>
                      <a:endParaRPr lang="en-US" sz="1800" dirty="0">
                        <a:solidFill>
                          <a:srgbClr val="000066"/>
                        </a:solidFill>
                        <a:effectLst/>
                      </a:endParaRPr>
                    </a:p>
                    <a:p>
                      <a:r>
                        <a:rPr lang="en-US" sz="1800" dirty="0">
                          <a:solidFill>
                            <a:srgbClr val="000066"/>
                          </a:solidFill>
                          <a:effectLst/>
                        </a:rPr>
                        <a:t>Example:  Medical records, Dr. Jones, received February 1, 2017, for the period May 2012 to Feb 2016.</a:t>
                      </a:r>
                      <a:endParaRPr lang="en-US" sz="18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extLst>
                  <a:ext uri="{0D108BD9-81ED-4DB2-BD59-A6C34878D82A}">
                    <a16:rowId xmlns:a16="http://schemas.microsoft.com/office/drawing/2014/main" val="10003"/>
                  </a:ext>
                </a:extLst>
              </a:tr>
            </a:tbl>
          </a:graphicData>
        </a:graphic>
      </p:graphicFrame>
      <p:sp>
        <p:nvSpPr>
          <p:cNvPr id="44052" name="Slide Number Placeholder 9">
            <a:extLst>
              <a:ext uri="{FF2B5EF4-FFF2-40B4-BE49-F238E27FC236}">
                <a16:creationId xmlns:a16="http://schemas.microsoft.com/office/drawing/2014/main" id="{D0464E0A-D7F0-4C32-81A2-C6D11ECB9B6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0E22C24D-2520-4F5F-9143-25F9BF956737}" type="slidenum">
              <a:rPr lang="en-US" altLang="en-US" sz="1000" smtClean="0">
                <a:solidFill>
                  <a:srgbClr val="000000"/>
                </a:solidFill>
                <a:latin typeface="Arial" panose="020B0604020202020204" pitchFamily="34" charset="0"/>
              </a:rPr>
              <a:pPr/>
              <a:t>21</a:t>
            </a:fld>
            <a:endParaRPr lang="en-US" altLang="en-US" sz="100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E6C2F97-757E-4ADA-BD58-335E24DDDE3F}"/>
              </a:ext>
            </a:extLst>
          </p:cNvPr>
          <p:cNvSpPr>
            <a:spLocks noGrp="1" noChangeArrowheads="1"/>
          </p:cNvSpPr>
          <p:nvPr>
            <p:ph type="title"/>
          </p:nvPr>
        </p:nvSpPr>
        <p:spPr>
          <a:xfrm>
            <a:off x="0" y="609600"/>
            <a:ext cx="9144000" cy="706438"/>
          </a:xfrm>
        </p:spPr>
        <p:txBody>
          <a:bodyPr/>
          <a:lstStyle/>
          <a:p>
            <a:pPr eaLnBrk="1" hangingPunct="1"/>
            <a:r>
              <a:rPr lang="en-US" altLang="en-US" sz="3000" b="0">
                <a:ln>
                  <a:noFill/>
                </a:ln>
                <a:solidFill>
                  <a:schemeClr val="tx1"/>
                </a:solidFill>
              </a:rPr>
              <a:t>Evidence Section</a:t>
            </a:r>
          </a:p>
        </p:txBody>
      </p:sp>
      <p:graphicFrame>
        <p:nvGraphicFramePr>
          <p:cNvPr id="6" name="Content Placeholder 5">
            <a:extLst>
              <a:ext uri="{FF2B5EF4-FFF2-40B4-BE49-F238E27FC236}">
                <a16:creationId xmlns:a16="http://schemas.microsoft.com/office/drawing/2014/main" id="{D333B585-6162-431C-9942-724A73F95437}"/>
              </a:ext>
            </a:extLst>
          </p:cNvPr>
          <p:cNvGraphicFramePr>
            <a:graphicFrameLocks noGrp="1"/>
          </p:cNvGraphicFramePr>
          <p:nvPr>
            <p:ph idx="1"/>
            <p:extLst>
              <p:ext uri="{D42A27DB-BD31-4B8C-83A1-F6EECF244321}">
                <p14:modId xmlns:p14="http://schemas.microsoft.com/office/powerpoint/2010/main" val="3465897431"/>
              </p:ext>
            </p:extLst>
          </p:nvPr>
        </p:nvGraphicFramePr>
        <p:xfrm>
          <a:off x="533400" y="1587501"/>
          <a:ext cx="8153400" cy="4279898"/>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41244">
                <a:tc>
                  <a:txBody>
                    <a:bodyPr/>
                    <a:lstStyle/>
                    <a:p>
                      <a:r>
                        <a:rPr lang="en-US" sz="1600" dirty="0">
                          <a:effectLst/>
                        </a:rPr>
                        <a:t>If the Evidence section identifies ...</a:t>
                      </a:r>
                    </a:p>
                  </a:txBody>
                  <a:tcPr marL="0" marR="0" marT="0" marB="0" anchor="ctr">
                    <a:solidFill>
                      <a:srgbClr val="0000CC"/>
                    </a:solidFill>
                  </a:tcPr>
                </a:tc>
                <a:tc>
                  <a:txBody>
                    <a:bodyPr/>
                    <a:lstStyle/>
                    <a:p>
                      <a:r>
                        <a:rPr lang="en-US" sz="1600" dirty="0">
                          <a:effectLst/>
                        </a:rPr>
                        <a:t>Then it will list the evidence type and ...</a:t>
                      </a:r>
                    </a:p>
                  </a:txBody>
                  <a:tcPr marL="0" marR="0" marT="0" marB="0" anchor="ctr">
                    <a:solidFill>
                      <a:srgbClr val="0000CC"/>
                    </a:solidFill>
                  </a:tcPr>
                </a:tc>
                <a:extLst>
                  <a:ext uri="{0D108BD9-81ED-4DB2-BD59-A6C34878D82A}">
                    <a16:rowId xmlns:a16="http://schemas.microsoft.com/office/drawing/2014/main" val="10000"/>
                  </a:ext>
                </a:extLst>
              </a:tr>
              <a:tr h="738497">
                <a:tc>
                  <a:txBody>
                    <a:bodyPr/>
                    <a:lstStyle/>
                    <a:p>
                      <a:r>
                        <a:rPr lang="en-US" sz="1600" dirty="0">
                          <a:solidFill>
                            <a:srgbClr val="000066"/>
                          </a:solidFill>
                          <a:effectLst/>
                        </a:rPr>
                        <a:t>VA or contract examination(s)</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tc>
                  <a:txBody>
                    <a:bodyPr/>
                    <a:lstStyle/>
                    <a:p>
                      <a:r>
                        <a:rPr lang="en-US" sz="1600" dirty="0">
                          <a:solidFill>
                            <a:srgbClr val="000066"/>
                          </a:solidFill>
                          <a:effectLst/>
                        </a:rPr>
                        <a:t>identify the</a:t>
                      </a:r>
                    </a:p>
                    <a:p>
                      <a:pPr>
                        <a:buFont typeface="Arial"/>
                        <a:buChar char="•"/>
                      </a:pPr>
                      <a:r>
                        <a:rPr lang="en-US" sz="1600" dirty="0">
                          <a:solidFill>
                            <a:srgbClr val="000066"/>
                          </a:solidFill>
                          <a:effectLst/>
                        </a:rPr>
                        <a:t>examining facility/contractor, and</a:t>
                      </a:r>
                    </a:p>
                    <a:p>
                      <a:pPr>
                        <a:buFont typeface="Arial"/>
                        <a:buChar char="•"/>
                      </a:pPr>
                      <a:r>
                        <a:rPr lang="en-US" sz="1600" dirty="0">
                          <a:solidFill>
                            <a:srgbClr val="000066"/>
                          </a:solidFill>
                          <a:effectLst/>
                        </a:rPr>
                        <a:t>date the exam was conducted.</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extLst>
                  <a:ext uri="{0D108BD9-81ED-4DB2-BD59-A6C34878D82A}">
                    <a16:rowId xmlns:a16="http://schemas.microsoft.com/office/drawing/2014/main" val="10001"/>
                  </a:ext>
                </a:extLst>
              </a:tr>
              <a:tr h="1476996">
                <a:tc>
                  <a:txBody>
                    <a:bodyPr/>
                    <a:lstStyle/>
                    <a:p>
                      <a:r>
                        <a:rPr lang="en-US" sz="1600" dirty="0">
                          <a:solidFill>
                            <a:srgbClr val="000066"/>
                          </a:solidFill>
                          <a:effectLst/>
                        </a:rPr>
                        <a:t>other government, including Federal and State records</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tc>
                  <a:txBody>
                    <a:bodyPr/>
                    <a:lstStyle/>
                    <a:p>
                      <a:pPr>
                        <a:buFont typeface="Arial"/>
                        <a:buChar char="•"/>
                      </a:pPr>
                      <a:r>
                        <a:rPr lang="en-US" sz="1600" dirty="0">
                          <a:solidFill>
                            <a:srgbClr val="000066"/>
                          </a:solidFill>
                          <a:effectLst/>
                        </a:rPr>
                        <a:t>the name of the source (agency, facility, etc.), and date of receipt.</a:t>
                      </a:r>
                    </a:p>
                    <a:p>
                      <a:endParaRPr lang="en-US" sz="1600" dirty="0">
                        <a:solidFill>
                          <a:srgbClr val="000066"/>
                        </a:solidFill>
                        <a:effectLst/>
                      </a:endParaRPr>
                    </a:p>
                    <a:p>
                      <a:r>
                        <a:rPr lang="en-US" sz="1600" dirty="0">
                          <a:solidFill>
                            <a:srgbClr val="000066"/>
                          </a:solidFill>
                          <a:effectLst/>
                        </a:rPr>
                        <a:t>Example:  Social Security Administration records received on March 8, 2017.</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extLst>
                  <a:ext uri="{0D108BD9-81ED-4DB2-BD59-A6C34878D82A}">
                    <a16:rowId xmlns:a16="http://schemas.microsoft.com/office/drawing/2014/main" val="10002"/>
                  </a:ext>
                </a:extLst>
              </a:tr>
              <a:tr h="492332">
                <a:tc>
                  <a:txBody>
                    <a:bodyPr/>
                    <a:lstStyle/>
                    <a:p>
                      <a:r>
                        <a:rPr lang="en-US" sz="1600" dirty="0">
                          <a:solidFill>
                            <a:srgbClr val="000066"/>
                          </a:solidFill>
                          <a:effectLst/>
                        </a:rPr>
                        <a:t>lay statement(s)</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tc>
                  <a:txBody>
                    <a:bodyPr/>
                    <a:lstStyle/>
                    <a:p>
                      <a:pPr>
                        <a:buFont typeface="Arial"/>
                        <a:buChar char="•"/>
                      </a:pPr>
                      <a:r>
                        <a:rPr lang="en-US" sz="1600" dirty="0">
                          <a:solidFill>
                            <a:srgbClr val="000066"/>
                          </a:solidFill>
                          <a:effectLst/>
                        </a:rPr>
                        <a:t>the source of the statement, and</a:t>
                      </a:r>
                    </a:p>
                    <a:p>
                      <a:pPr>
                        <a:buFont typeface="Arial"/>
                        <a:buChar char="•"/>
                      </a:pPr>
                      <a:r>
                        <a:rPr lang="en-US" sz="1600" dirty="0">
                          <a:solidFill>
                            <a:srgbClr val="000066"/>
                          </a:solidFill>
                          <a:effectLst/>
                        </a:rPr>
                        <a:t>date of receipt.</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extLst>
                  <a:ext uri="{0D108BD9-81ED-4DB2-BD59-A6C34878D82A}">
                    <a16:rowId xmlns:a16="http://schemas.microsoft.com/office/drawing/2014/main" val="10003"/>
                  </a:ext>
                </a:extLst>
              </a:tr>
              <a:tr h="492332">
                <a:tc>
                  <a:txBody>
                    <a:bodyPr/>
                    <a:lstStyle/>
                    <a:p>
                      <a:r>
                        <a:rPr lang="en-US" sz="1600" dirty="0">
                          <a:solidFill>
                            <a:srgbClr val="000066"/>
                          </a:solidFill>
                          <a:effectLst/>
                        </a:rPr>
                        <a:t>forms</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tc>
                  <a:txBody>
                    <a:bodyPr/>
                    <a:lstStyle/>
                    <a:p>
                      <a:pPr>
                        <a:buFont typeface="Arial"/>
                        <a:buChar char="•"/>
                      </a:pPr>
                      <a:r>
                        <a:rPr lang="en-US" sz="1600" dirty="0">
                          <a:solidFill>
                            <a:srgbClr val="000066"/>
                          </a:solidFill>
                          <a:effectLst/>
                        </a:rPr>
                        <a:t>the full name of the form, and</a:t>
                      </a:r>
                    </a:p>
                    <a:p>
                      <a:pPr>
                        <a:buFont typeface="Arial"/>
                        <a:buChar char="•"/>
                      </a:pPr>
                      <a:r>
                        <a:rPr lang="en-US" sz="1600" dirty="0">
                          <a:solidFill>
                            <a:srgbClr val="000066"/>
                          </a:solidFill>
                          <a:effectLst/>
                        </a:rPr>
                        <a:t>date of receipt.</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extLst>
                  <a:ext uri="{0D108BD9-81ED-4DB2-BD59-A6C34878D82A}">
                    <a16:rowId xmlns:a16="http://schemas.microsoft.com/office/drawing/2014/main" val="10004"/>
                  </a:ext>
                </a:extLst>
              </a:tr>
              <a:tr h="738497">
                <a:tc>
                  <a:txBody>
                    <a:bodyPr/>
                    <a:lstStyle/>
                    <a:p>
                      <a:r>
                        <a:rPr lang="en-US" sz="1600" dirty="0">
                          <a:solidFill>
                            <a:srgbClr val="000066"/>
                          </a:solidFill>
                          <a:effectLst/>
                        </a:rPr>
                        <a:t>evidence requested, but not received</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tc>
                  <a:txBody>
                    <a:bodyPr/>
                    <a:lstStyle/>
                    <a:p>
                      <a:r>
                        <a:rPr lang="en-US" sz="1600" dirty="0">
                          <a:solidFill>
                            <a:srgbClr val="000066"/>
                          </a:solidFill>
                          <a:effectLst/>
                        </a:rPr>
                        <a:t>in the following format:  Private medical records requested from [provider’s or facility’s name], but not received.</a:t>
                      </a:r>
                      <a:endParaRPr lang="en-US" sz="1600" dirty="0">
                        <a:solidFill>
                          <a:srgbClr val="000066"/>
                        </a:solidFill>
                        <a:effectLst/>
                        <a:latin typeface="Arial" panose="020B0604020202020204" pitchFamily="34" charset="0"/>
                        <a:cs typeface="Arial" panose="020B0604020202020204" pitchFamily="34" charset="0"/>
                      </a:endParaRPr>
                    </a:p>
                  </a:txBody>
                  <a:tcPr marL="0" marR="0" marT="0" marB="0" anchor="ctr">
                    <a:solidFill>
                      <a:schemeClr val="accent1">
                        <a:lumMod val="90000"/>
                      </a:schemeClr>
                    </a:solidFill>
                  </a:tcPr>
                </a:tc>
                <a:extLst>
                  <a:ext uri="{0D108BD9-81ED-4DB2-BD59-A6C34878D82A}">
                    <a16:rowId xmlns:a16="http://schemas.microsoft.com/office/drawing/2014/main" val="10005"/>
                  </a:ext>
                </a:extLst>
              </a:tr>
            </a:tbl>
          </a:graphicData>
        </a:graphic>
      </p:graphicFrame>
      <p:sp>
        <p:nvSpPr>
          <p:cNvPr id="46106" name="Slide Number Placeholder 6">
            <a:extLst>
              <a:ext uri="{FF2B5EF4-FFF2-40B4-BE49-F238E27FC236}">
                <a16:creationId xmlns:a16="http://schemas.microsoft.com/office/drawing/2014/main" id="{8985DF75-9259-4651-9D7C-13EBF7AAC66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4F376291-E8FD-4029-8328-92F5AAD82D22}" type="slidenum">
              <a:rPr lang="en-US" altLang="en-US" sz="1000" smtClean="0">
                <a:solidFill>
                  <a:srgbClr val="000000"/>
                </a:solidFill>
                <a:latin typeface="Arial" panose="020B0604020202020204" pitchFamily="34" charset="0"/>
              </a:rPr>
              <a:pPr/>
              <a:t>22</a:t>
            </a:fld>
            <a:endParaRPr lang="en-US" altLang="en-US" sz="1000">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6B2CE10-FDD6-4115-AD66-52075806A778}"/>
              </a:ext>
            </a:extLst>
          </p:cNvPr>
          <p:cNvSpPr>
            <a:spLocks noGrp="1" noChangeArrowheads="1"/>
          </p:cNvSpPr>
          <p:nvPr>
            <p:ph type="title"/>
          </p:nvPr>
        </p:nvSpPr>
        <p:spPr>
          <a:xfrm>
            <a:off x="0" y="442913"/>
            <a:ext cx="9144000" cy="608012"/>
          </a:xfrm>
        </p:spPr>
        <p:txBody>
          <a:bodyPr/>
          <a:lstStyle/>
          <a:p>
            <a:pPr eaLnBrk="1" hangingPunct="1"/>
            <a:r>
              <a:rPr lang="en-US" altLang="en-US" sz="3000" b="0">
                <a:ln>
                  <a:noFill/>
                </a:ln>
                <a:solidFill>
                  <a:schemeClr val="tx1"/>
                </a:solidFill>
              </a:rPr>
              <a:t>Evidence Section</a:t>
            </a:r>
          </a:p>
        </p:txBody>
      </p:sp>
      <p:graphicFrame>
        <p:nvGraphicFramePr>
          <p:cNvPr id="6" name="Content Placeholder 5">
            <a:extLst>
              <a:ext uri="{FF2B5EF4-FFF2-40B4-BE49-F238E27FC236}">
                <a16:creationId xmlns:a16="http://schemas.microsoft.com/office/drawing/2014/main" id="{0AA5AEEC-9495-44CB-AC20-C644007B4DA5}"/>
              </a:ext>
            </a:extLst>
          </p:cNvPr>
          <p:cNvGraphicFramePr>
            <a:graphicFrameLocks noGrp="1"/>
          </p:cNvGraphicFramePr>
          <p:nvPr>
            <p:ph idx="1"/>
          </p:nvPr>
        </p:nvGraphicFramePr>
        <p:xfrm>
          <a:off x="390525" y="1209675"/>
          <a:ext cx="8416926" cy="2574926"/>
        </p:xfrm>
        <a:graphic>
          <a:graphicData uri="http://schemas.openxmlformats.org/drawingml/2006/table">
            <a:tbl>
              <a:tblPr firstRow="1" bandRow="1">
                <a:tableStyleId>{5C22544A-7EE6-4342-B048-85BDC9FD1C3A}</a:tableStyleId>
              </a:tblPr>
              <a:tblGrid>
                <a:gridCol w="4208463">
                  <a:extLst>
                    <a:ext uri="{9D8B030D-6E8A-4147-A177-3AD203B41FA5}">
                      <a16:colId xmlns:a16="http://schemas.microsoft.com/office/drawing/2014/main" val="20000"/>
                    </a:ext>
                  </a:extLst>
                </a:gridCol>
                <a:gridCol w="4208463">
                  <a:extLst>
                    <a:ext uri="{9D8B030D-6E8A-4147-A177-3AD203B41FA5}">
                      <a16:colId xmlns:a16="http://schemas.microsoft.com/office/drawing/2014/main" val="20001"/>
                    </a:ext>
                  </a:extLst>
                </a:gridCol>
              </a:tblGrid>
              <a:tr h="372217">
                <a:tc>
                  <a:txBody>
                    <a:bodyPr/>
                    <a:lstStyle/>
                    <a:p>
                      <a:r>
                        <a:rPr lang="en-US" sz="1600" dirty="0">
                          <a:effectLst/>
                        </a:rPr>
                        <a:t>If the Evidence section identifies ...</a:t>
                      </a:r>
                    </a:p>
                  </a:txBody>
                  <a:tcPr marL="0" marR="0" marT="0" marB="0" anchor="ctr">
                    <a:solidFill>
                      <a:srgbClr val="0000CC"/>
                    </a:solidFill>
                  </a:tcPr>
                </a:tc>
                <a:tc>
                  <a:txBody>
                    <a:bodyPr/>
                    <a:lstStyle/>
                    <a:p>
                      <a:r>
                        <a:rPr lang="en-US" sz="1600" dirty="0">
                          <a:effectLst/>
                        </a:rPr>
                        <a:t>Then it will list the evidence type and ...</a:t>
                      </a:r>
                    </a:p>
                  </a:txBody>
                  <a:tcPr marL="0" marR="0" marT="0" marB="0" anchor="ctr">
                    <a:solidFill>
                      <a:srgbClr val="0000CC"/>
                    </a:solidFill>
                  </a:tcPr>
                </a:tc>
                <a:extLst>
                  <a:ext uri="{0D108BD9-81ED-4DB2-BD59-A6C34878D82A}">
                    <a16:rowId xmlns:a16="http://schemas.microsoft.com/office/drawing/2014/main" val="10000"/>
                  </a:ext>
                </a:extLst>
              </a:tr>
              <a:tr h="489491">
                <a:tc>
                  <a:txBody>
                    <a:bodyPr/>
                    <a:lstStyle/>
                    <a:p>
                      <a:r>
                        <a:rPr lang="it-IT" sz="1600" dirty="0">
                          <a:solidFill>
                            <a:srgbClr val="000066"/>
                          </a:solidFill>
                          <a:effectLst/>
                        </a:rPr>
                        <a:t>evidence considered in a prior VA decision</a:t>
                      </a:r>
                    </a:p>
                  </a:txBody>
                  <a:tcPr marL="0" marR="0" marT="0" marB="0" anchor="ctr">
                    <a:solidFill>
                      <a:schemeClr val="accent1">
                        <a:lumMod val="90000"/>
                      </a:schemeClr>
                    </a:solidFill>
                  </a:tcPr>
                </a:tc>
                <a:tc>
                  <a:txBody>
                    <a:bodyPr/>
                    <a:lstStyle/>
                    <a:p>
                      <a:r>
                        <a:rPr lang="en-US" sz="1600" dirty="0">
                          <a:solidFill>
                            <a:srgbClr val="000066"/>
                          </a:solidFill>
                          <a:effectLst/>
                        </a:rPr>
                        <a:t>by separately stating each piece of evidence considered, including the prior decision.</a:t>
                      </a:r>
                    </a:p>
                  </a:txBody>
                  <a:tcPr marL="0" marR="0" marT="0" marB="0" anchor="ctr">
                    <a:solidFill>
                      <a:schemeClr val="accent1">
                        <a:lumMod val="90000"/>
                      </a:schemeClr>
                    </a:solidFill>
                  </a:tcPr>
                </a:tc>
                <a:extLst>
                  <a:ext uri="{0D108BD9-81ED-4DB2-BD59-A6C34878D82A}">
                    <a16:rowId xmlns:a16="http://schemas.microsoft.com/office/drawing/2014/main" val="10001"/>
                  </a:ext>
                </a:extLst>
              </a:tr>
              <a:tr h="1223727">
                <a:tc>
                  <a:txBody>
                    <a:bodyPr/>
                    <a:lstStyle/>
                    <a:p>
                      <a:r>
                        <a:rPr lang="en-US" sz="1600" dirty="0">
                          <a:solidFill>
                            <a:srgbClr val="000066"/>
                          </a:solidFill>
                          <a:effectLst/>
                        </a:rPr>
                        <a:t>any medical evidence that is confidential under </a:t>
                      </a:r>
                      <a:r>
                        <a:rPr lang="en-US" sz="1600" dirty="0">
                          <a:solidFill>
                            <a:srgbClr val="000066"/>
                          </a:solidFill>
                          <a:effectLst/>
                          <a:hlinkClick r:id="rId2"/>
                        </a:rPr>
                        <a:t>38 U.S.C 7332</a:t>
                      </a:r>
                      <a:r>
                        <a:rPr lang="en-US" sz="1600" dirty="0">
                          <a:solidFill>
                            <a:srgbClr val="000066"/>
                          </a:solidFill>
                          <a:effectLst/>
                        </a:rPr>
                        <a:t> (certain medical records relating to human immunodeficiency virus (HIV) infection, substance abuse, or sickle cell anemia)</a:t>
                      </a:r>
                    </a:p>
                  </a:txBody>
                  <a:tcPr marL="0" marR="0" marT="0" marB="0" anchor="ctr">
                    <a:solidFill>
                      <a:schemeClr val="accent1">
                        <a:lumMod val="90000"/>
                      </a:schemeClr>
                    </a:solidFill>
                  </a:tcPr>
                </a:tc>
                <a:tc>
                  <a:txBody>
                    <a:bodyPr/>
                    <a:lstStyle/>
                    <a:p>
                      <a:r>
                        <a:rPr lang="en-US" sz="1600" dirty="0">
                          <a:solidFill>
                            <a:srgbClr val="000066"/>
                          </a:solidFill>
                          <a:effectLst/>
                        </a:rPr>
                        <a:t>by specifying only the relevant date and name of the medical facility.</a:t>
                      </a:r>
                    </a:p>
                  </a:txBody>
                  <a:tcPr marL="0" marR="0" marT="0" marB="0" anchor="ctr">
                    <a:solidFill>
                      <a:schemeClr val="accent1">
                        <a:lumMod val="90000"/>
                      </a:schemeClr>
                    </a:solidFill>
                  </a:tcPr>
                </a:tc>
                <a:extLst>
                  <a:ext uri="{0D108BD9-81ED-4DB2-BD59-A6C34878D82A}">
                    <a16:rowId xmlns:a16="http://schemas.microsoft.com/office/drawing/2014/main" val="10002"/>
                  </a:ext>
                </a:extLst>
              </a:tr>
              <a:tr h="489491">
                <a:tc>
                  <a:txBody>
                    <a:bodyPr/>
                    <a:lstStyle/>
                    <a:p>
                      <a:r>
                        <a:rPr lang="en-US" sz="1600" dirty="0">
                          <a:solidFill>
                            <a:srgbClr val="000066"/>
                          </a:solidFill>
                          <a:effectLst/>
                        </a:rPr>
                        <a:t>non-relevant records not requested</a:t>
                      </a:r>
                    </a:p>
                  </a:txBody>
                  <a:tcPr marL="0" marR="0" marT="0" marB="0" anchor="ctr">
                    <a:solidFill>
                      <a:schemeClr val="accent1">
                        <a:lumMod val="90000"/>
                      </a:schemeClr>
                    </a:solidFill>
                  </a:tcPr>
                </a:tc>
                <a:tc>
                  <a:txBody>
                    <a:bodyPr/>
                    <a:lstStyle/>
                    <a:p>
                      <a:r>
                        <a:rPr lang="en-US" sz="1600" dirty="0">
                          <a:solidFill>
                            <a:srgbClr val="000066"/>
                          </a:solidFill>
                          <a:effectLst/>
                        </a:rPr>
                        <a:t>follow the documentation requirements specified in </a:t>
                      </a:r>
                      <a:r>
                        <a:rPr lang="en-US" sz="1600" dirty="0">
                          <a:solidFill>
                            <a:srgbClr val="000066"/>
                          </a:solidFill>
                          <a:effectLst/>
                          <a:hlinkClick r:id="rId3"/>
                        </a:rPr>
                        <a:t>M21-1, Part I, 1.C.4.f</a:t>
                      </a:r>
                      <a:r>
                        <a:rPr lang="en-US" sz="1600" dirty="0">
                          <a:solidFill>
                            <a:srgbClr val="000066"/>
                          </a:solidFill>
                          <a:effectLst/>
                        </a:rPr>
                        <a:t>.</a:t>
                      </a:r>
                    </a:p>
                  </a:txBody>
                  <a:tcPr marL="0" marR="0" marT="0" marB="0" anchor="ctr">
                    <a:solidFill>
                      <a:schemeClr val="accent1">
                        <a:lumMod val="90000"/>
                      </a:schemeClr>
                    </a:solidFill>
                  </a:tcPr>
                </a:tc>
                <a:extLst>
                  <a:ext uri="{0D108BD9-81ED-4DB2-BD59-A6C34878D82A}">
                    <a16:rowId xmlns:a16="http://schemas.microsoft.com/office/drawing/2014/main" val="10003"/>
                  </a:ext>
                </a:extLst>
              </a:tr>
            </a:tbl>
          </a:graphicData>
        </a:graphic>
      </p:graphicFrame>
      <p:pic>
        <p:nvPicPr>
          <p:cNvPr id="47124" name="Picture 6">
            <a:extLst>
              <a:ext uri="{FF2B5EF4-FFF2-40B4-BE49-F238E27FC236}">
                <a16:creationId xmlns:a16="http://schemas.microsoft.com/office/drawing/2014/main" id="{B8B0EC8F-059F-4E19-8686-7B4B478F4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65563"/>
            <a:ext cx="73152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5" name="Slide Number Placeholder 7">
            <a:extLst>
              <a:ext uri="{FF2B5EF4-FFF2-40B4-BE49-F238E27FC236}">
                <a16:creationId xmlns:a16="http://schemas.microsoft.com/office/drawing/2014/main" id="{930DDE4C-027D-4795-AFB2-A5EF263B860A}"/>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81E5534A-03B7-4518-B25C-64B591DA02E3}" type="slidenum">
              <a:rPr lang="en-US" altLang="en-US" sz="1000" smtClean="0">
                <a:solidFill>
                  <a:srgbClr val="000000"/>
                </a:solidFill>
                <a:latin typeface="Arial" panose="020B0604020202020204" pitchFamily="34" charset="0"/>
              </a:rPr>
              <a:pPr/>
              <a:t>23</a:t>
            </a:fld>
            <a:endParaRPr lang="en-US" altLang="en-US" sz="1000">
              <a:solidFill>
                <a:srgbClr val="00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2BB6FB3-FF43-48E1-9F69-F350FA663427}"/>
              </a:ext>
            </a:extLst>
          </p:cNvPr>
          <p:cNvSpPr>
            <a:spLocks noGrp="1" noChangeArrowheads="1"/>
          </p:cNvSpPr>
          <p:nvPr>
            <p:ph type="title"/>
          </p:nvPr>
        </p:nvSpPr>
        <p:spPr>
          <a:xfrm>
            <a:off x="533400" y="688975"/>
            <a:ext cx="7756525" cy="733425"/>
          </a:xfrm>
        </p:spPr>
        <p:txBody>
          <a:bodyPr/>
          <a:lstStyle/>
          <a:p>
            <a:pPr eaLnBrk="1" hangingPunct="1"/>
            <a:r>
              <a:rPr lang="en-US" altLang="en-US" sz="3000" b="0">
                <a:ln>
                  <a:noFill/>
                </a:ln>
                <a:solidFill>
                  <a:schemeClr val="tx1"/>
                </a:solidFill>
              </a:rPr>
              <a:t>Narrative</a:t>
            </a:r>
            <a:endParaRPr lang="en-US" altLang="en-US" sz="2800">
              <a:ln>
                <a:noFill/>
              </a:ln>
            </a:endParaRPr>
          </a:p>
        </p:txBody>
      </p:sp>
      <p:sp>
        <p:nvSpPr>
          <p:cNvPr id="3" name="Content Placeholder 2">
            <a:extLst>
              <a:ext uri="{FF2B5EF4-FFF2-40B4-BE49-F238E27FC236}">
                <a16:creationId xmlns:a16="http://schemas.microsoft.com/office/drawing/2014/main" id="{83D129C2-25CE-481B-95B3-E6AB09303E82}"/>
              </a:ext>
            </a:extLst>
          </p:cNvPr>
          <p:cNvSpPr>
            <a:spLocks noGrp="1"/>
          </p:cNvSpPr>
          <p:nvPr>
            <p:ph idx="1"/>
          </p:nvPr>
        </p:nvSpPr>
        <p:spPr>
          <a:xfrm>
            <a:off x="693738" y="1292225"/>
            <a:ext cx="7756525" cy="4876800"/>
          </a:xfrm>
        </p:spPr>
        <p:txBody>
          <a:bodyPr>
            <a:noAutofit/>
          </a:bodyPr>
          <a:lstStyle/>
          <a:p>
            <a:pPr defTabSz="216992" eaLnBrk="1" fontAlgn="auto" hangingPunct="1">
              <a:defRPr/>
            </a:pPr>
            <a:r>
              <a:rPr lang="en-US" sz="2000" dirty="0">
                <a:solidFill>
                  <a:srgbClr val="000066"/>
                </a:solidFill>
              </a:rPr>
              <a:t>There are two distinct types of narratives created in a rating decision:</a:t>
            </a:r>
          </a:p>
          <a:p>
            <a:pPr defTabSz="216992" eaLnBrk="1" fontAlgn="auto" hangingPunct="1">
              <a:defRPr/>
            </a:pPr>
            <a:r>
              <a:rPr lang="en-US" sz="2000" dirty="0">
                <a:solidFill>
                  <a:srgbClr val="000066"/>
                </a:solidFill>
              </a:rPr>
              <a:t>Short Form</a:t>
            </a:r>
          </a:p>
          <a:p>
            <a:pPr marL="559892" lvl="1" indent="-342900" defTabSz="216992" eaLnBrk="1" fontAlgn="auto" hangingPunct="1">
              <a:defRPr/>
            </a:pPr>
            <a:r>
              <a:rPr lang="en-US" sz="2000" dirty="0">
                <a:solidFill>
                  <a:srgbClr val="000066"/>
                </a:solidFill>
              </a:rPr>
              <a:t>A short form rating narrative does not have to contain the entire explanation of the analysis or specifically cite each piece of the evidence; it is characterized by standard automated language and limited free text. However, each element of the decision should be adequately explained.</a:t>
            </a:r>
          </a:p>
          <a:p>
            <a:pPr lvl="1" indent="0" defTabSz="216992" eaLnBrk="1" fontAlgn="auto" hangingPunct="1">
              <a:buFont typeface="Arial" panose="020B0604020202020204" pitchFamily="34" charset="0"/>
              <a:buNone/>
              <a:defRPr/>
            </a:pPr>
            <a:endParaRPr lang="en-US" sz="2000" dirty="0">
              <a:solidFill>
                <a:srgbClr val="000066"/>
              </a:solidFill>
            </a:endParaRPr>
          </a:p>
          <a:p>
            <a:pPr defTabSz="216992" eaLnBrk="1" fontAlgn="auto" hangingPunct="1">
              <a:defRPr/>
            </a:pPr>
            <a:r>
              <a:rPr lang="en-US" sz="2000" dirty="0">
                <a:solidFill>
                  <a:srgbClr val="000066"/>
                </a:solidFill>
              </a:rPr>
              <a:t>Long Form</a:t>
            </a:r>
          </a:p>
          <a:p>
            <a:pPr marL="559892" lvl="1" indent="-342900" defTabSz="216992" eaLnBrk="1" fontAlgn="auto" hangingPunct="1">
              <a:defRPr/>
            </a:pPr>
            <a:r>
              <a:rPr lang="en-US" sz="2000" dirty="0">
                <a:solidFill>
                  <a:srgbClr val="000066"/>
                </a:solidFill>
                <a:latin typeface="Times New Roman" panose="02020603050405020304" pitchFamily="18" charset="0"/>
                <a:cs typeface="Times New Roman" panose="02020603050405020304" pitchFamily="18" charset="0"/>
              </a:rPr>
              <a:t>A long form rating narrative must be used in decisions involving specific claims. to thoroughly and adequately discuss the reason a decision was made. A few examples are, legacy appeals,  higher-level reviews (HLR), and Nehmer claims.  For the complete list see M21-1 III.iv.6.C.7.a</a:t>
            </a:r>
          </a:p>
          <a:p>
            <a:pPr marL="559892" lvl="1" indent="-342900" defTabSz="216992" eaLnBrk="1" fontAlgn="auto" hangingPunct="1">
              <a:defRPr/>
            </a:pPr>
            <a:endParaRPr lang="en-US" sz="2000" b="1" dirty="0">
              <a:solidFill>
                <a:srgbClr val="000066"/>
              </a:solidFill>
              <a:latin typeface="Times New Roman" panose="02020603050405020304" pitchFamily="18" charset="0"/>
              <a:cs typeface="Times New Roman" panose="02020603050405020304" pitchFamily="18" charset="0"/>
            </a:endParaRPr>
          </a:p>
          <a:p>
            <a:pPr lvl="3" indent="0" defTabSz="216992" eaLnBrk="1" fontAlgn="auto" hangingPunct="1">
              <a:buFont typeface="Arial" panose="020B0604020202020204" pitchFamily="34" charset="0"/>
              <a:buNone/>
              <a:defRPr/>
            </a:pPr>
            <a:endParaRPr lang="en-US" sz="2000" dirty="0">
              <a:solidFill>
                <a:srgbClr val="000066"/>
              </a:solidFill>
              <a:latin typeface="Times New Roman" panose="02020603050405020304" pitchFamily="18" charset="0"/>
              <a:cs typeface="Times New Roman" panose="02020603050405020304" pitchFamily="18" charset="0"/>
            </a:endParaRPr>
          </a:p>
          <a:p>
            <a:pPr marL="559892" lvl="1" indent="-342900" defTabSz="216992" eaLnBrk="1" fontAlgn="auto" hangingPunct="1">
              <a:defRPr/>
            </a:pPr>
            <a:endParaRPr lang="en-US" sz="2000" dirty="0">
              <a:solidFill>
                <a:srgbClr val="000066"/>
              </a:solidFill>
            </a:endParaRPr>
          </a:p>
        </p:txBody>
      </p:sp>
      <p:sp>
        <p:nvSpPr>
          <p:cNvPr id="48132" name="Slide Number Placeholder 6">
            <a:extLst>
              <a:ext uri="{FF2B5EF4-FFF2-40B4-BE49-F238E27FC236}">
                <a16:creationId xmlns:a16="http://schemas.microsoft.com/office/drawing/2014/main" id="{0498E696-E783-401F-AAE6-1A589331699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C38E70B8-64B8-4418-BB8C-CF548D046F8C}" type="slidenum">
              <a:rPr lang="en-US" altLang="en-US" sz="1000" smtClean="0">
                <a:solidFill>
                  <a:srgbClr val="000000"/>
                </a:solidFill>
                <a:latin typeface="Arial" panose="020B0604020202020204" pitchFamily="34" charset="0"/>
              </a:rPr>
              <a:pPr/>
              <a:t>24</a:t>
            </a:fld>
            <a:endParaRPr lang="en-US" altLang="en-US" sz="1000">
              <a:solidFill>
                <a:srgbClr val="00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8A67EA7-B922-4190-BFFD-A953F51711A2}"/>
              </a:ext>
            </a:extLst>
          </p:cNvPr>
          <p:cNvSpPr>
            <a:spLocks noGrp="1" noChangeArrowheads="1"/>
          </p:cNvSpPr>
          <p:nvPr>
            <p:ph type="title"/>
          </p:nvPr>
        </p:nvSpPr>
        <p:spPr>
          <a:xfrm>
            <a:off x="373063" y="579438"/>
            <a:ext cx="8534400" cy="679450"/>
          </a:xfrm>
        </p:spPr>
        <p:txBody>
          <a:bodyPr/>
          <a:lstStyle/>
          <a:p>
            <a:pPr eaLnBrk="1" hangingPunct="1"/>
            <a:r>
              <a:rPr lang="en-US" altLang="en-US" sz="3000" b="0">
                <a:ln>
                  <a:noFill/>
                </a:ln>
                <a:solidFill>
                  <a:schemeClr val="tx1"/>
                </a:solidFill>
                <a:cs typeface="Times New Roman" panose="02020603050405020304" pitchFamily="18" charset="0"/>
              </a:rPr>
              <a:t>Reasons for Decision - Grant</a:t>
            </a:r>
          </a:p>
        </p:txBody>
      </p:sp>
      <p:graphicFrame>
        <p:nvGraphicFramePr>
          <p:cNvPr id="5" name="Content Placeholder 3">
            <a:extLst>
              <a:ext uri="{FF2B5EF4-FFF2-40B4-BE49-F238E27FC236}">
                <a16:creationId xmlns:a16="http://schemas.microsoft.com/office/drawing/2014/main" id="{CB1F7279-410B-49F7-BD2D-A296076101DC}"/>
              </a:ext>
            </a:extLst>
          </p:cNvPr>
          <p:cNvGraphicFramePr>
            <a:graphicFrameLocks noGrp="1"/>
          </p:cNvGraphicFramePr>
          <p:nvPr>
            <p:ph idx="1"/>
          </p:nvPr>
        </p:nvGraphicFramePr>
        <p:xfrm>
          <a:off x="609600" y="1447800"/>
          <a:ext cx="7747000" cy="3770313"/>
        </p:xfrm>
        <a:graphic>
          <a:graphicData uri="http://schemas.openxmlformats.org/drawingml/2006/table">
            <a:tbl>
              <a:tblPr firstRow="1" bandRow="1">
                <a:tableStyleId>{7DF18680-E054-41AD-8BC1-D1AEF772440D}</a:tableStyleId>
              </a:tblPr>
              <a:tblGrid>
                <a:gridCol w="3873500">
                  <a:extLst>
                    <a:ext uri="{9D8B030D-6E8A-4147-A177-3AD203B41FA5}">
                      <a16:colId xmlns:a16="http://schemas.microsoft.com/office/drawing/2014/main" val="20000"/>
                    </a:ext>
                  </a:extLst>
                </a:gridCol>
                <a:gridCol w="3873500">
                  <a:extLst>
                    <a:ext uri="{9D8B030D-6E8A-4147-A177-3AD203B41FA5}">
                      <a16:colId xmlns:a16="http://schemas.microsoft.com/office/drawing/2014/main" val="20001"/>
                    </a:ext>
                  </a:extLst>
                </a:gridCol>
              </a:tblGrid>
              <a:tr h="600316">
                <a:tc>
                  <a:txBody>
                    <a:bodyPr/>
                    <a:lstStyle/>
                    <a:p>
                      <a:pPr algn="ctr"/>
                      <a:r>
                        <a:rPr lang="en-US" sz="1600" dirty="0">
                          <a:effectLst/>
                          <a:latin typeface="+mn-lt"/>
                          <a:cs typeface="Arial" panose="020B0604020202020204" pitchFamily="34" charset="0"/>
                        </a:rPr>
                        <a:t>If ...</a:t>
                      </a:r>
                    </a:p>
                  </a:txBody>
                  <a:tcPr marL="0" marR="0" marT="0" marB="0" anchor="ctr">
                    <a:solidFill>
                      <a:srgbClr val="0033CC"/>
                    </a:solidFill>
                  </a:tcPr>
                </a:tc>
                <a:tc>
                  <a:txBody>
                    <a:bodyPr/>
                    <a:lstStyle/>
                    <a:p>
                      <a:pPr algn="ctr"/>
                      <a:r>
                        <a:rPr lang="en-US" sz="1600" dirty="0">
                          <a:effectLst/>
                          <a:latin typeface="+mn-lt"/>
                          <a:cs typeface="Arial" panose="020B0604020202020204" pitchFamily="34" charset="0"/>
                        </a:rPr>
                        <a:t>Then the Reasons for Decision must address ...</a:t>
                      </a:r>
                    </a:p>
                  </a:txBody>
                  <a:tcPr marL="0" marR="0" marT="0" marB="0" anchor="ctr">
                    <a:solidFill>
                      <a:srgbClr val="0033CC"/>
                    </a:solidFill>
                  </a:tcPr>
                </a:tc>
                <a:extLst>
                  <a:ext uri="{0D108BD9-81ED-4DB2-BD59-A6C34878D82A}">
                    <a16:rowId xmlns:a16="http://schemas.microsoft.com/office/drawing/2014/main" val="10000"/>
                  </a:ext>
                </a:extLst>
              </a:tr>
              <a:tr h="3169997">
                <a:tc>
                  <a:txBody>
                    <a:bodyPr/>
                    <a:lstStyle/>
                    <a:p>
                      <a:pPr marL="457200" indent="-457200" fontAlgn="t"/>
                      <a:r>
                        <a:rPr lang="en-US" sz="1600" dirty="0">
                          <a:solidFill>
                            <a:srgbClr val="000066"/>
                          </a:solidFill>
                          <a:effectLst/>
                          <a:latin typeface="Arial" panose="020B0604020202020204" pitchFamily="34" charset="0"/>
                          <a:cs typeface="Arial" panose="020B0604020202020204" pitchFamily="34" charset="0"/>
                        </a:rPr>
                        <a:t>awarding the claim</a:t>
                      </a:r>
                    </a:p>
                  </a:txBody>
                  <a:tcPr marL="0" marR="0" marT="0" marB="0">
                    <a:solidFill>
                      <a:schemeClr val="accent1">
                        <a:lumMod val="90000"/>
                      </a:schemeClr>
                    </a:solidFill>
                  </a:tcPr>
                </a:tc>
                <a:tc>
                  <a:txBody>
                    <a:bodyPr/>
                    <a:lstStyle/>
                    <a:p>
                      <a:pPr marL="285750" indent="-285750">
                        <a:buFont typeface="Arial" panose="020B0604020202020204" pitchFamily="34" charset="0"/>
                        <a:buChar char="•"/>
                      </a:pPr>
                      <a:r>
                        <a:rPr lang="en-US" sz="1600" dirty="0">
                          <a:solidFill>
                            <a:srgbClr val="000066"/>
                          </a:solidFill>
                          <a:effectLst/>
                          <a:latin typeface="+mn-lt"/>
                          <a:cs typeface="Times New Roman" panose="02020603050405020304" pitchFamily="18" charset="0"/>
                        </a:rPr>
                        <a:t>benefit being awarded and legal basis for the award (for example, secondary SC)</a:t>
                      </a:r>
                    </a:p>
                    <a:p>
                      <a:pPr marL="285750" indent="-285750">
                        <a:buFont typeface="Arial" panose="020B0604020202020204" pitchFamily="34" charset="0"/>
                        <a:buChar char="•"/>
                      </a:pPr>
                      <a:r>
                        <a:rPr lang="en-US" sz="1600" dirty="0">
                          <a:solidFill>
                            <a:srgbClr val="000066"/>
                          </a:solidFill>
                          <a:effectLst/>
                          <a:latin typeface="+mn-lt"/>
                          <a:cs typeface="Times New Roman" panose="02020603050405020304" pitchFamily="18" charset="0"/>
                        </a:rPr>
                        <a:t>assigned evaluation, if applicable</a:t>
                      </a:r>
                    </a:p>
                    <a:p>
                      <a:pPr marL="285750" indent="-285750">
                        <a:buFont typeface="Arial" panose="020B0604020202020204" pitchFamily="34" charset="0"/>
                        <a:buChar char="•"/>
                      </a:pPr>
                      <a:r>
                        <a:rPr lang="en-US" sz="1600" dirty="0">
                          <a:solidFill>
                            <a:srgbClr val="000066"/>
                          </a:solidFill>
                          <a:effectLst/>
                          <a:latin typeface="+mn-lt"/>
                          <a:cs typeface="Times New Roman" panose="02020603050405020304" pitchFamily="18" charset="0"/>
                        </a:rPr>
                        <a:t>effective date</a:t>
                      </a:r>
                    </a:p>
                    <a:p>
                      <a:pPr marL="285750" indent="-285750">
                        <a:buFont typeface="Arial" panose="020B0604020202020204" pitchFamily="34" charset="0"/>
                        <a:buChar char="•"/>
                      </a:pPr>
                      <a:r>
                        <a:rPr lang="en-US" sz="1600" dirty="0">
                          <a:solidFill>
                            <a:srgbClr val="000066"/>
                          </a:solidFill>
                          <a:effectLst/>
                          <a:latin typeface="+mn-lt"/>
                          <a:cs typeface="Times New Roman" panose="02020603050405020304" pitchFamily="18" charset="0"/>
                        </a:rPr>
                        <a:t>basis for the current evaluation, if applicable</a:t>
                      </a:r>
                    </a:p>
                    <a:p>
                      <a:pPr marL="285750" indent="-285750">
                        <a:buFont typeface="Arial" panose="020B0604020202020204" pitchFamily="34" charset="0"/>
                        <a:buChar char="•"/>
                      </a:pPr>
                      <a:r>
                        <a:rPr lang="en-US" sz="1600" dirty="0">
                          <a:solidFill>
                            <a:srgbClr val="000066"/>
                          </a:solidFill>
                          <a:effectLst/>
                          <a:latin typeface="+mn-lt"/>
                          <a:cs typeface="Times New Roman" panose="02020603050405020304" pitchFamily="18" charset="0"/>
                        </a:rPr>
                        <a:t>requirements for the next higher evaluation, if applicable</a:t>
                      </a:r>
                    </a:p>
                    <a:p>
                      <a:pPr marL="285750" indent="-285750">
                        <a:buFont typeface="Arial" panose="020B0604020202020204" pitchFamily="34" charset="0"/>
                        <a:buChar char="•"/>
                      </a:pPr>
                      <a:r>
                        <a:rPr lang="en-US" sz="1600" dirty="0">
                          <a:solidFill>
                            <a:srgbClr val="000066"/>
                          </a:solidFill>
                          <a:effectLst/>
                          <a:latin typeface="+mn-lt"/>
                          <a:cs typeface="Times New Roman" panose="02020603050405020304" pitchFamily="18" charset="0"/>
                        </a:rPr>
                        <a:t>routine future examination notice, if applicable, and</a:t>
                      </a:r>
                    </a:p>
                    <a:p>
                      <a:pPr marL="285750" indent="-285750">
                        <a:buFont typeface="Arial" panose="020B0604020202020204" pitchFamily="34" charset="0"/>
                        <a:buChar char="•"/>
                      </a:pPr>
                      <a:r>
                        <a:rPr lang="en-US" sz="1600" dirty="0">
                          <a:solidFill>
                            <a:srgbClr val="000066"/>
                          </a:solidFill>
                          <a:effectLst/>
                          <a:latin typeface="+mn-lt"/>
                          <a:cs typeface="Times New Roman" panose="02020603050405020304" pitchFamily="18" charset="0"/>
                        </a:rPr>
                        <a:t>reason for the effective date.</a:t>
                      </a:r>
                    </a:p>
                    <a:p>
                      <a:pPr marL="285750" indent="-285750">
                        <a:buFont typeface="Arial" panose="020B0604020202020204" pitchFamily="34" charset="0"/>
                        <a:buChar char="•"/>
                      </a:pPr>
                      <a:r>
                        <a:rPr lang="en-US" sz="1600" dirty="0">
                          <a:solidFill>
                            <a:srgbClr val="000066"/>
                          </a:solidFill>
                          <a:effectLst/>
                          <a:latin typeface="+mn-lt"/>
                          <a:cs typeface="Times New Roman" panose="02020603050405020304" pitchFamily="18" charset="0"/>
                        </a:rPr>
                        <a:t>Applicable regulations</a:t>
                      </a:r>
                    </a:p>
                  </a:txBody>
                  <a:tcPr marL="0" marR="0" marT="0" marB="0" anchor="ctr">
                    <a:solidFill>
                      <a:schemeClr val="accent1">
                        <a:lumMod val="90000"/>
                      </a:schemeClr>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5021C694-33AF-4C27-8AF9-AB9329E533DE}"/>
              </a:ext>
            </a:extLst>
          </p:cNvPr>
          <p:cNvSpPr txBox="1"/>
          <p:nvPr/>
        </p:nvSpPr>
        <p:spPr>
          <a:xfrm>
            <a:off x="601663" y="5519738"/>
            <a:ext cx="8077200" cy="762000"/>
          </a:xfrm>
          <a:prstGeom prst="rect">
            <a:avLst/>
          </a:prstGeom>
          <a:noFill/>
        </p:spPr>
        <p:txBody>
          <a:bodyPr>
            <a:normAutofit fontScale="70000" lnSpcReduction="20000"/>
          </a:bodyPr>
          <a:lstStyle/>
          <a:p>
            <a:pPr>
              <a:defRPr/>
            </a:pPr>
            <a:r>
              <a:rPr lang="en-US" sz="2461" dirty="0">
                <a:latin typeface="Arial" panose="020B0604020202020204" pitchFamily="34" charset="0"/>
                <a:ea typeface="Tahoma" panose="020B0604030504040204" pitchFamily="34" charset="0"/>
                <a:cs typeface="Arial" panose="020B0604020202020204" pitchFamily="34" charset="0"/>
              </a:rPr>
              <a:t>Exception:  An effective date explanation is </a:t>
            </a:r>
            <a:r>
              <a:rPr lang="en-US" sz="2461" i="1" dirty="0">
                <a:latin typeface="Arial" panose="020B0604020202020204" pitchFamily="34" charset="0"/>
                <a:ea typeface="Tahoma" panose="020B0604030504040204" pitchFamily="34" charset="0"/>
                <a:cs typeface="Arial" panose="020B0604020202020204" pitchFamily="34" charset="0"/>
              </a:rPr>
              <a:t>not</a:t>
            </a:r>
            <a:r>
              <a:rPr lang="en-US" sz="2461" dirty="0">
                <a:latin typeface="Arial" panose="020B0604020202020204" pitchFamily="34" charset="0"/>
                <a:ea typeface="Tahoma" panose="020B0604030504040204" pitchFamily="34" charset="0"/>
                <a:cs typeface="Arial" panose="020B0604020202020204" pitchFamily="34" charset="0"/>
              </a:rPr>
              <a:t> required when the assigned effective date is the date of the claim's receipt, or the day following discharge from active-duty service.</a:t>
            </a:r>
          </a:p>
        </p:txBody>
      </p:sp>
      <p:sp>
        <p:nvSpPr>
          <p:cNvPr id="50191" name="Slide Number Placeholder 5">
            <a:extLst>
              <a:ext uri="{FF2B5EF4-FFF2-40B4-BE49-F238E27FC236}">
                <a16:creationId xmlns:a16="http://schemas.microsoft.com/office/drawing/2014/main" id="{797A12B7-3375-4FB2-982C-D22F929B86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145F3CB3-48C6-4ADD-BC34-A6D0DF7D769E}" type="slidenum">
              <a:rPr lang="en-US" altLang="en-US" sz="1000" smtClean="0">
                <a:solidFill>
                  <a:srgbClr val="000000"/>
                </a:solidFill>
                <a:latin typeface="Arial" panose="020B0604020202020204" pitchFamily="34" charset="0"/>
              </a:rPr>
              <a:pPr/>
              <a:t>25</a:t>
            </a:fld>
            <a:endParaRPr lang="en-US" altLang="en-US" sz="1000">
              <a:solidFill>
                <a:srgbClr val="00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DA568A3-0616-4C07-A49D-3EED9B82E69E}"/>
              </a:ext>
            </a:extLst>
          </p:cNvPr>
          <p:cNvSpPr>
            <a:spLocks noGrp="1" noChangeArrowheads="1"/>
          </p:cNvSpPr>
          <p:nvPr>
            <p:ph type="title"/>
          </p:nvPr>
        </p:nvSpPr>
        <p:spPr>
          <a:xfrm>
            <a:off x="436563" y="688975"/>
            <a:ext cx="8534400" cy="679450"/>
          </a:xfrm>
        </p:spPr>
        <p:txBody>
          <a:bodyPr/>
          <a:lstStyle/>
          <a:p>
            <a:pPr eaLnBrk="1" hangingPunct="1"/>
            <a:r>
              <a:rPr lang="en-US" altLang="en-US" sz="3000" b="0">
                <a:ln>
                  <a:noFill/>
                </a:ln>
                <a:cs typeface="Times New Roman" panose="02020603050405020304" pitchFamily="18" charset="0"/>
              </a:rPr>
              <a:t>Example: Short Form Award</a:t>
            </a:r>
          </a:p>
        </p:txBody>
      </p:sp>
      <p:sp>
        <p:nvSpPr>
          <p:cNvPr id="52227" name="Slide Number Placeholder 8">
            <a:extLst>
              <a:ext uri="{FF2B5EF4-FFF2-40B4-BE49-F238E27FC236}">
                <a16:creationId xmlns:a16="http://schemas.microsoft.com/office/drawing/2014/main" id="{CF54E54C-4064-46A1-B215-2DA16F7761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16C5B287-993B-4DAC-9AAC-C5A38361EF0F}" type="slidenum">
              <a:rPr lang="en-US" altLang="en-US" sz="1000" smtClean="0">
                <a:solidFill>
                  <a:srgbClr val="000000"/>
                </a:solidFill>
                <a:latin typeface="Arial" panose="020B0604020202020204" pitchFamily="34" charset="0"/>
              </a:rPr>
              <a:pPr/>
              <a:t>26</a:t>
            </a:fld>
            <a:endParaRPr lang="en-US" altLang="en-US" sz="1000">
              <a:solidFill>
                <a:srgbClr val="000000"/>
              </a:solidFill>
              <a:latin typeface="Arial" panose="020B0604020202020204" pitchFamily="34" charset="0"/>
            </a:endParaRPr>
          </a:p>
        </p:txBody>
      </p:sp>
      <p:pic>
        <p:nvPicPr>
          <p:cNvPr id="52228" name="Picture 2">
            <a:extLst>
              <a:ext uri="{FF2B5EF4-FFF2-40B4-BE49-F238E27FC236}">
                <a16:creationId xmlns:a16="http://schemas.microsoft.com/office/drawing/2014/main" id="{D3413DA3-2DE3-448A-93B5-39ED7A2AE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85925"/>
            <a:ext cx="77311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73A8816-C3D3-48A2-AE87-25E88670A86B}"/>
              </a:ext>
            </a:extLst>
          </p:cNvPr>
          <p:cNvSpPr>
            <a:spLocks noGrp="1" noChangeArrowheads="1"/>
          </p:cNvSpPr>
          <p:nvPr>
            <p:ph type="title"/>
          </p:nvPr>
        </p:nvSpPr>
        <p:spPr>
          <a:xfrm>
            <a:off x="381000" y="560388"/>
            <a:ext cx="8534400" cy="1093787"/>
          </a:xfrm>
        </p:spPr>
        <p:txBody>
          <a:bodyPr/>
          <a:lstStyle/>
          <a:p>
            <a:pPr eaLnBrk="1" hangingPunct="1"/>
            <a:r>
              <a:rPr lang="en-US" altLang="en-US" sz="3000" b="0">
                <a:ln>
                  <a:noFill/>
                </a:ln>
                <a:solidFill>
                  <a:schemeClr val="tx1"/>
                </a:solidFill>
                <a:cs typeface="Times New Roman" panose="02020603050405020304" pitchFamily="18" charset="0"/>
              </a:rPr>
              <a:t>Reasons for Decision </a:t>
            </a:r>
            <a:br>
              <a:rPr lang="en-US" altLang="en-US" sz="3000" b="0">
                <a:ln>
                  <a:noFill/>
                </a:ln>
                <a:solidFill>
                  <a:schemeClr val="tx1"/>
                </a:solidFill>
                <a:cs typeface="Times New Roman" panose="02020603050405020304" pitchFamily="18" charset="0"/>
              </a:rPr>
            </a:br>
            <a:r>
              <a:rPr lang="en-US" altLang="en-US" sz="3000" b="0">
                <a:ln>
                  <a:noFill/>
                </a:ln>
                <a:solidFill>
                  <a:schemeClr val="tx1"/>
                </a:solidFill>
                <a:cs typeface="Times New Roman" panose="02020603050405020304" pitchFamily="18" charset="0"/>
              </a:rPr>
              <a:t>Confirm and Continue (C&amp;C) rating</a:t>
            </a:r>
          </a:p>
        </p:txBody>
      </p:sp>
      <p:graphicFrame>
        <p:nvGraphicFramePr>
          <p:cNvPr id="5" name="Content Placeholder 3">
            <a:extLst>
              <a:ext uri="{FF2B5EF4-FFF2-40B4-BE49-F238E27FC236}">
                <a16:creationId xmlns:a16="http://schemas.microsoft.com/office/drawing/2014/main" id="{4AA810A6-EA64-4FA9-B34C-24838F03F8B1}"/>
              </a:ext>
            </a:extLst>
          </p:cNvPr>
          <p:cNvGraphicFramePr>
            <a:graphicFrameLocks noGrp="1"/>
          </p:cNvGraphicFramePr>
          <p:nvPr>
            <p:ph idx="1"/>
          </p:nvPr>
        </p:nvGraphicFramePr>
        <p:xfrm>
          <a:off x="304800" y="2286000"/>
          <a:ext cx="8321675" cy="1657350"/>
        </p:xfrm>
        <a:graphic>
          <a:graphicData uri="http://schemas.openxmlformats.org/drawingml/2006/table">
            <a:tbl>
              <a:tblPr firstRow="1" bandRow="1">
                <a:tableStyleId>{7DF18680-E054-41AD-8BC1-D1AEF772440D}</a:tableStyleId>
              </a:tblPr>
              <a:tblGrid>
                <a:gridCol w="2619281">
                  <a:extLst>
                    <a:ext uri="{9D8B030D-6E8A-4147-A177-3AD203B41FA5}">
                      <a16:colId xmlns:a16="http://schemas.microsoft.com/office/drawing/2014/main" val="20000"/>
                    </a:ext>
                  </a:extLst>
                </a:gridCol>
                <a:gridCol w="5702394">
                  <a:extLst>
                    <a:ext uri="{9D8B030D-6E8A-4147-A177-3AD203B41FA5}">
                      <a16:colId xmlns:a16="http://schemas.microsoft.com/office/drawing/2014/main" val="20001"/>
                    </a:ext>
                  </a:extLst>
                </a:gridCol>
              </a:tblGrid>
              <a:tr h="285346">
                <a:tc>
                  <a:txBody>
                    <a:bodyPr/>
                    <a:lstStyle/>
                    <a:p>
                      <a:pPr algn="ctr"/>
                      <a:r>
                        <a:rPr lang="en-US" sz="1800" dirty="0">
                          <a:effectLst/>
                          <a:latin typeface="+mn-lt"/>
                          <a:cs typeface="Arial" panose="020B0604020202020204" pitchFamily="34" charset="0"/>
                        </a:rPr>
                        <a:t>If ...</a:t>
                      </a:r>
                    </a:p>
                  </a:txBody>
                  <a:tcPr marL="0" marR="0" marT="0" marB="0" anchor="ctr">
                    <a:solidFill>
                      <a:srgbClr val="0000CC"/>
                    </a:solidFill>
                  </a:tcPr>
                </a:tc>
                <a:tc>
                  <a:txBody>
                    <a:bodyPr/>
                    <a:lstStyle/>
                    <a:p>
                      <a:pPr algn="ctr"/>
                      <a:r>
                        <a:rPr lang="en-US" sz="1800" dirty="0">
                          <a:effectLst/>
                          <a:latin typeface="+mn-lt"/>
                          <a:cs typeface="Arial" panose="020B0604020202020204" pitchFamily="34" charset="0"/>
                        </a:rPr>
                        <a:t>Then the reasons for decision must address ...</a:t>
                      </a:r>
                    </a:p>
                  </a:txBody>
                  <a:tcPr marL="0" marR="0" marT="0" marB="0" anchor="ctr">
                    <a:solidFill>
                      <a:srgbClr val="0000CC"/>
                    </a:solidFill>
                  </a:tcPr>
                </a:tc>
                <a:extLst>
                  <a:ext uri="{0D108BD9-81ED-4DB2-BD59-A6C34878D82A}">
                    <a16:rowId xmlns:a16="http://schemas.microsoft.com/office/drawing/2014/main" val="10000"/>
                  </a:ext>
                </a:extLst>
              </a:tr>
              <a:tr h="1372004">
                <a:tc>
                  <a:txBody>
                    <a:bodyPr/>
                    <a:lstStyle/>
                    <a:p>
                      <a:pPr marL="0" indent="-457200" fontAlgn="t"/>
                      <a:r>
                        <a:rPr lang="en-US" sz="1800" kern="1200" dirty="0">
                          <a:solidFill>
                            <a:srgbClr val="000066"/>
                          </a:solidFill>
                          <a:effectLst/>
                          <a:latin typeface="+mn-lt"/>
                          <a:ea typeface="+mn-ea"/>
                          <a:cs typeface="+mn-cs"/>
                        </a:rPr>
                        <a:t>confirming and continuing an existing</a:t>
                      </a:r>
                      <a:r>
                        <a:rPr lang="en-US" sz="1800" kern="1200" baseline="0" dirty="0">
                          <a:solidFill>
                            <a:srgbClr val="000066"/>
                          </a:solidFill>
                          <a:effectLst/>
                          <a:latin typeface="+mn-lt"/>
                          <a:ea typeface="+mn-ea"/>
                          <a:cs typeface="+mn-cs"/>
                        </a:rPr>
                        <a:t> </a:t>
                      </a:r>
                      <a:r>
                        <a:rPr lang="en-US" sz="1800" kern="1200" dirty="0">
                          <a:solidFill>
                            <a:srgbClr val="000066"/>
                          </a:solidFill>
                          <a:effectLst/>
                          <a:latin typeface="+mn-lt"/>
                          <a:ea typeface="+mn-ea"/>
                          <a:cs typeface="+mn-cs"/>
                        </a:rPr>
                        <a:t>evaluation</a:t>
                      </a:r>
                      <a:endParaRPr lang="en-US" sz="1800" dirty="0">
                        <a:solidFill>
                          <a:srgbClr val="000066"/>
                        </a:solidFill>
                        <a:effectLst/>
                        <a:latin typeface="+mn-lt"/>
                        <a:cs typeface="Times New Roman" panose="02020603050405020304" pitchFamily="18" charset="0"/>
                      </a:endParaRPr>
                    </a:p>
                  </a:txBody>
                  <a:tcPr marL="0" marR="0" marT="0" marB="0">
                    <a:solidFill>
                      <a:schemeClr val="accent1">
                        <a:lumMod val="90000"/>
                      </a:schemeClr>
                    </a:solidFill>
                  </a:tcPr>
                </a:tc>
                <a:tc>
                  <a:txBody>
                    <a:bodyPr/>
                    <a:lstStyle/>
                    <a:p>
                      <a:pPr marL="342900" indent="-342900">
                        <a:buFont typeface="Arial" panose="020B0604020202020204" pitchFamily="34" charset="0"/>
                        <a:buChar char="•"/>
                      </a:pPr>
                      <a:r>
                        <a:rPr lang="en-US" sz="1800" kern="1200" dirty="0">
                          <a:solidFill>
                            <a:srgbClr val="000066"/>
                          </a:solidFill>
                          <a:effectLst/>
                          <a:latin typeface="+mn-lt"/>
                          <a:ea typeface="+mn-ea"/>
                          <a:cs typeface="+mn-cs"/>
                        </a:rPr>
                        <a:t>basis for the current evaluation</a:t>
                      </a:r>
                      <a:endParaRPr lang="en-US" sz="1800" dirty="0">
                        <a:solidFill>
                          <a:srgbClr val="000066"/>
                        </a:solidFill>
                        <a:effectLst/>
                        <a:latin typeface="+mn-lt"/>
                      </a:endParaRPr>
                    </a:p>
                    <a:p>
                      <a:pPr marL="342900" indent="-342900">
                        <a:buFont typeface="Arial" panose="020B0604020202020204" pitchFamily="34" charset="0"/>
                        <a:buChar char="•"/>
                      </a:pPr>
                      <a:r>
                        <a:rPr lang="en-US" sz="1800" kern="1200" dirty="0">
                          <a:solidFill>
                            <a:srgbClr val="000066"/>
                          </a:solidFill>
                          <a:effectLst/>
                          <a:latin typeface="+mn-lt"/>
                          <a:ea typeface="+mn-ea"/>
                          <a:cs typeface="+mn-cs"/>
                        </a:rPr>
                        <a:t>requirements for the next higher evaluation</a:t>
                      </a:r>
                      <a:endParaRPr lang="en-US" sz="1800" dirty="0">
                        <a:solidFill>
                          <a:srgbClr val="000066"/>
                        </a:solidFill>
                        <a:effectLst/>
                        <a:latin typeface="+mn-lt"/>
                      </a:endParaRPr>
                    </a:p>
                    <a:p>
                      <a:pPr marL="342900" indent="-342900">
                        <a:buFont typeface="Arial" panose="020B0604020202020204" pitchFamily="34" charset="0"/>
                        <a:buChar char="•"/>
                      </a:pPr>
                      <a:r>
                        <a:rPr lang="en-US" sz="1800" kern="1200" dirty="0">
                          <a:solidFill>
                            <a:srgbClr val="000066"/>
                          </a:solidFill>
                          <a:effectLst/>
                          <a:latin typeface="+mn-lt"/>
                          <a:ea typeface="+mn-ea"/>
                          <a:cs typeface="+mn-cs"/>
                        </a:rPr>
                        <a:t>absence of evidence demonstrating sustained improvement, if applicable, and</a:t>
                      </a:r>
                      <a:endParaRPr lang="en-US" sz="1800" dirty="0">
                        <a:solidFill>
                          <a:srgbClr val="000066"/>
                        </a:solidFill>
                        <a:effectLst/>
                        <a:latin typeface="+mn-lt"/>
                      </a:endParaRPr>
                    </a:p>
                    <a:p>
                      <a:pPr marL="342900" indent="-342900">
                        <a:buFont typeface="Arial" panose="020B0604020202020204" pitchFamily="34" charset="0"/>
                        <a:buChar char="•"/>
                      </a:pPr>
                      <a:r>
                        <a:rPr lang="en-US" sz="1800" kern="1200" dirty="0">
                          <a:solidFill>
                            <a:srgbClr val="000066"/>
                          </a:solidFill>
                          <a:effectLst/>
                          <a:latin typeface="+mn-lt"/>
                          <a:ea typeface="+mn-ea"/>
                          <a:cs typeface="+mn-cs"/>
                        </a:rPr>
                        <a:t>potential for routine future examination, if applicable. </a:t>
                      </a:r>
                      <a:endParaRPr lang="en-US" sz="1800" dirty="0">
                        <a:solidFill>
                          <a:srgbClr val="000066"/>
                        </a:solidFill>
                        <a:effectLst/>
                        <a:latin typeface="+mn-lt"/>
                      </a:endParaRPr>
                    </a:p>
                  </a:txBody>
                  <a:tcPr marL="0" marR="0" marT="0" marB="0" anchor="ctr">
                    <a:solidFill>
                      <a:schemeClr val="accent1">
                        <a:lumMod val="90000"/>
                      </a:schemeClr>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BD9D03B-22B4-4B3B-A918-30A27AD98C61}"/>
              </a:ext>
            </a:extLst>
          </p:cNvPr>
          <p:cNvSpPr txBox="1"/>
          <p:nvPr/>
        </p:nvSpPr>
        <p:spPr>
          <a:xfrm>
            <a:off x="304800" y="5668963"/>
            <a:ext cx="5880100" cy="933450"/>
          </a:xfrm>
          <a:prstGeom prst="rect">
            <a:avLst/>
          </a:prstGeom>
          <a:noFill/>
          <a:ln>
            <a:noFill/>
          </a:ln>
        </p:spPr>
        <p:txBody>
          <a:bodyPr>
            <a:normAutofit/>
          </a:bodyPr>
          <a:lstStyle/>
          <a:p>
            <a:pPr>
              <a:defRPr/>
            </a:pPr>
            <a:r>
              <a:rPr lang="en-US" sz="1800" b="1" dirty="0">
                <a:latin typeface="+mn-lt"/>
              </a:rPr>
              <a:t>Note</a:t>
            </a:r>
            <a:r>
              <a:rPr lang="en-US" sz="1800" dirty="0">
                <a:latin typeface="+mn-lt"/>
              </a:rPr>
              <a:t>:  C&amp;C decisions may be appropriate for Reserve or National Guard members.</a:t>
            </a:r>
          </a:p>
          <a:p>
            <a:pPr>
              <a:defRPr/>
            </a:pPr>
            <a:endParaRPr lang="en-US" sz="1800" dirty="0">
              <a:solidFill>
                <a:srgbClr val="000066"/>
              </a:solidFill>
              <a:latin typeface="+mn-lt"/>
            </a:endParaRPr>
          </a:p>
        </p:txBody>
      </p:sp>
      <p:sp>
        <p:nvSpPr>
          <p:cNvPr id="54287" name="Slide Number Placeholder 5">
            <a:extLst>
              <a:ext uri="{FF2B5EF4-FFF2-40B4-BE49-F238E27FC236}">
                <a16:creationId xmlns:a16="http://schemas.microsoft.com/office/drawing/2014/main" id="{E57FB938-EF42-4798-AC39-21528536E62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BC417036-C291-42D2-A128-62AD2747BF81}" type="slidenum">
              <a:rPr lang="en-US" altLang="en-US" sz="1000" smtClean="0">
                <a:solidFill>
                  <a:srgbClr val="000000"/>
                </a:solidFill>
                <a:latin typeface="Arial" panose="020B0604020202020204" pitchFamily="34" charset="0"/>
              </a:rPr>
              <a:pPr/>
              <a:t>27</a:t>
            </a:fld>
            <a:endParaRPr lang="en-US" altLang="en-US" sz="1000">
              <a:solidFill>
                <a:srgbClr val="000000"/>
              </a:solidFill>
              <a:latin typeface="Arial" panose="020B0604020202020204" pitchFamily="34" charset="0"/>
            </a:endParaRPr>
          </a:p>
        </p:txBody>
      </p:sp>
      <p:pic>
        <p:nvPicPr>
          <p:cNvPr id="54288" name="Picture 3">
            <a:extLst>
              <a:ext uri="{FF2B5EF4-FFF2-40B4-BE49-F238E27FC236}">
                <a16:creationId xmlns:a16="http://schemas.microsoft.com/office/drawing/2014/main" id="{8FF0FED7-ABEB-4733-8AF1-64AE49668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40288"/>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7F117CB-4D44-4FB1-8877-B164FE5AA421}"/>
              </a:ext>
            </a:extLst>
          </p:cNvPr>
          <p:cNvSpPr>
            <a:spLocks noGrp="1" noChangeArrowheads="1"/>
          </p:cNvSpPr>
          <p:nvPr>
            <p:ph type="title"/>
          </p:nvPr>
        </p:nvSpPr>
        <p:spPr>
          <a:xfrm>
            <a:off x="952500" y="377825"/>
            <a:ext cx="7620000" cy="877888"/>
          </a:xfrm>
        </p:spPr>
        <p:txBody>
          <a:bodyPr/>
          <a:lstStyle/>
          <a:p>
            <a:pPr eaLnBrk="1" hangingPunct="1"/>
            <a:r>
              <a:rPr lang="en-US" altLang="en-US" sz="3000" b="0">
                <a:ln>
                  <a:noFill/>
                </a:ln>
                <a:cs typeface="Times New Roman" panose="02020603050405020304" pitchFamily="18" charset="0"/>
              </a:rPr>
              <a:t>Reasons for Decision </a:t>
            </a:r>
            <a:br>
              <a:rPr lang="en-US" altLang="en-US" sz="3000" b="0">
                <a:ln>
                  <a:noFill/>
                </a:ln>
                <a:cs typeface="Times New Roman" panose="02020603050405020304" pitchFamily="18" charset="0"/>
              </a:rPr>
            </a:br>
            <a:r>
              <a:rPr lang="en-US" altLang="en-US" sz="3000" b="0">
                <a:ln>
                  <a:noFill/>
                </a:ln>
                <a:cs typeface="Times New Roman" panose="02020603050405020304" pitchFamily="18" charset="0"/>
              </a:rPr>
              <a:t>Rating Denial</a:t>
            </a:r>
          </a:p>
        </p:txBody>
      </p:sp>
      <p:graphicFrame>
        <p:nvGraphicFramePr>
          <p:cNvPr id="5" name="Content Placeholder 3">
            <a:extLst>
              <a:ext uri="{FF2B5EF4-FFF2-40B4-BE49-F238E27FC236}">
                <a16:creationId xmlns:a16="http://schemas.microsoft.com/office/drawing/2014/main" id="{2AE2D864-E663-4E8F-A7B6-18AF87804928}"/>
              </a:ext>
            </a:extLst>
          </p:cNvPr>
          <p:cNvGraphicFramePr>
            <a:graphicFrameLocks noGrp="1"/>
          </p:cNvGraphicFramePr>
          <p:nvPr>
            <p:ph idx="1"/>
          </p:nvPr>
        </p:nvGraphicFramePr>
        <p:xfrm>
          <a:off x="685800" y="1423988"/>
          <a:ext cx="8153400" cy="3657600"/>
        </p:xfrm>
        <a:graphic>
          <a:graphicData uri="http://schemas.openxmlformats.org/drawingml/2006/table">
            <a:tbl>
              <a:tblPr firstRow="1" bandRow="1">
                <a:tableStyleId>{7DF18680-E054-41AD-8BC1-D1AEF772440D}</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491199">
                <a:tc>
                  <a:txBody>
                    <a:bodyPr/>
                    <a:lstStyle/>
                    <a:p>
                      <a:pPr algn="ctr"/>
                      <a:r>
                        <a:rPr lang="en-US" sz="2000" dirty="0">
                          <a:effectLst/>
                          <a:latin typeface="+mn-lt"/>
                          <a:cs typeface="Times New Roman" panose="02020603050405020304" pitchFamily="18" charset="0"/>
                        </a:rPr>
                        <a:t>If ...</a:t>
                      </a:r>
                    </a:p>
                  </a:txBody>
                  <a:tcPr marL="0" marR="0" marT="0" marB="0" anchor="ctr">
                    <a:solidFill>
                      <a:srgbClr val="0033CC"/>
                    </a:solidFill>
                  </a:tcPr>
                </a:tc>
                <a:tc>
                  <a:txBody>
                    <a:bodyPr/>
                    <a:lstStyle/>
                    <a:p>
                      <a:pPr algn="ctr"/>
                      <a:r>
                        <a:rPr lang="en-US" sz="2000" dirty="0">
                          <a:effectLst/>
                          <a:latin typeface="+mn-lt"/>
                          <a:cs typeface="Times New Roman" panose="02020603050405020304" pitchFamily="18" charset="0"/>
                        </a:rPr>
                        <a:t>Then the Reasons for Decision will address ...</a:t>
                      </a:r>
                    </a:p>
                  </a:txBody>
                  <a:tcPr marL="0" marR="0" marT="0" marB="0" anchor="ctr">
                    <a:solidFill>
                      <a:srgbClr val="0033CC"/>
                    </a:solidFill>
                  </a:tcPr>
                </a:tc>
                <a:extLst>
                  <a:ext uri="{0D108BD9-81ED-4DB2-BD59-A6C34878D82A}">
                    <a16:rowId xmlns:a16="http://schemas.microsoft.com/office/drawing/2014/main" val="10000"/>
                  </a:ext>
                </a:extLst>
              </a:tr>
              <a:tr h="2455995">
                <a:tc>
                  <a:txBody>
                    <a:bodyPr/>
                    <a:lstStyle/>
                    <a:p>
                      <a:pPr fontAlgn="t"/>
                      <a:r>
                        <a:rPr lang="en-US" sz="2000" dirty="0">
                          <a:solidFill>
                            <a:srgbClr val="000066"/>
                          </a:solidFill>
                          <a:effectLst/>
                          <a:latin typeface="+mn-lt"/>
                          <a:cs typeface="Times New Roman" panose="02020603050405020304" pitchFamily="18" charset="0"/>
                        </a:rPr>
                        <a:t>denying the claim</a:t>
                      </a:r>
                    </a:p>
                  </a:txBody>
                  <a:tcPr marL="0" marR="0" marT="0" marB="0">
                    <a:solidFill>
                      <a:schemeClr val="accent1">
                        <a:lumMod val="90000"/>
                      </a:schemeClr>
                    </a:solidFill>
                  </a:tcPr>
                </a:tc>
                <a:tc>
                  <a:txBody>
                    <a:bodyPr/>
                    <a:lstStyle/>
                    <a:p>
                      <a:pPr marL="342900" indent="-342900">
                        <a:buFont typeface="Arial" panose="020B0604020202020204" pitchFamily="34" charset="0"/>
                        <a:buChar char="•"/>
                      </a:pPr>
                      <a:r>
                        <a:rPr lang="en-US" sz="2000" dirty="0">
                          <a:solidFill>
                            <a:srgbClr val="000066"/>
                          </a:solidFill>
                          <a:effectLst/>
                          <a:latin typeface="+mn-lt"/>
                          <a:cs typeface="Times New Roman" panose="02020603050405020304" pitchFamily="18" charset="0"/>
                        </a:rPr>
                        <a:t>theory of SC being addressed in the decision (for example, direct SC), if applicable</a:t>
                      </a:r>
                    </a:p>
                    <a:p>
                      <a:pPr marL="342900" indent="-342900">
                        <a:buFont typeface="Arial" panose="020B0604020202020204" pitchFamily="34" charset="0"/>
                        <a:buChar char="•"/>
                      </a:pPr>
                      <a:r>
                        <a:rPr lang="en-US" sz="2000" dirty="0">
                          <a:solidFill>
                            <a:srgbClr val="000066"/>
                          </a:solidFill>
                          <a:effectLst/>
                          <a:latin typeface="+mn-lt"/>
                          <a:cs typeface="Times New Roman" panose="02020603050405020304" pitchFamily="18" charset="0"/>
                        </a:rPr>
                        <a:t>all of the claimant’s contentions</a:t>
                      </a:r>
                    </a:p>
                    <a:p>
                      <a:pPr marL="342900" indent="-342900">
                        <a:buFont typeface="Arial" panose="020B0604020202020204" pitchFamily="34" charset="0"/>
                        <a:buChar char="•"/>
                      </a:pPr>
                      <a:r>
                        <a:rPr lang="en-US" sz="2000" dirty="0">
                          <a:solidFill>
                            <a:srgbClr val="000066"/>
                          </a:solidFill>
                          <a:effectLst/>
                          <a:latin typeface="+mn-lt"/>
                          <a:cs typeface="Times New Roman" panose="02020603050405020304" pitchFamily="18" charset="0"/>
                        </a:rPr>
                        <a:t>benefit denied, and</a:t>
                      </a:r>
                    </a:p>
                    <a:p>
                      <a:pPr marL="342900" indent="-342900">
                        <a:buFont typeface="Arial" panose="020B0604020202020204" pitchFamily="34" charset="0"/>
                        <a:buChar char="•"/>
                      </a:pPr>
                      <a:r>
                        <a:rPr lang="en-US" sz="2000" dirty="0">
                          <a:solidFill>
                            <a:srgbClr val="000066"/>
                          </a:solidFill>
                          <a:effectLst/>
                          <a:latin typeface="+mn-lt"/>
                          <a:cs typeface="Times New Roman" panose="02020603050405020304" pitchFamily="18" charset="0"/>
                        </a:rPr>
                        <a:t>reason for denial. </a:t>
                      </a:r>
                    </a:p>
                    <a:p>
                      <a:pPr marL="342900" indent="-342900">
                        <a:buFont typeface="Arial" panose="020B0604020202020204" pitchFamily="34" charset="0"/>
                        <a:buChar char="•"/>
                      </a:pPr>
                      <a:r>
                        <a:rPr lang="en-US" sz="2000" dirty="0">
                          <a:solidFill>
                            <a:srgbClr val="000066"/>
                          </a:solidFill>
                          <a:effectLst/>
                          <a:latin typeface="+mn-lt"/>
                          <a:cs typeface="Times New Roman" panose="02020603050405020304" pitchFamily="18" charset="0"/>
                        </a:rPr>
                        <a:t>Favorable Findings identified in the issue/decision</a:t>
                      </a:r>
                    </a:p>
                    <a:p>
                      <a:pPr marL="342900" indent="-342900">
                        <a:buFont typeface="Arial" panose="020B0604020202020204" pitchFamily="34" charset="0"/>
                        <a:buChar char="•"/>
                      </a:pPr>
                      <a:r>
                        <a:rPr lang="en-US" sz="2000" dirty="0">
                          <a:solidFill>
                            <a:srgbClr val="000066"/>
                          </a:solidFill>
                          <a:effectLst/>
                          <a:latin typeface="+mn-lt"/>
                          <a:cs typeface="Times New Roman" panose="02020603050405020304" pitchFamily="18" charset="0"/>
                        </a:rPr>
                        <a:t>Laws and Regulations applicable to this issue</a:t>
                      </a:r>
                    </a:p>
                  </a:txBody>
                  <a:tcPr marL="0" marR="0" marT="0" marB="0" anchor="ctr">
                    <a:solidFill>
                      <a:schemeClr val="accent1">
                        <a:lumMod val="90000"/>
                      </a:schemeClr>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1F7FA522-FAB9-459D-8F38-4D9BA6298F49}"/>
              </a:ext>
            </a:extLst>
          </p:cNvPr>
          <p:cNvSpPr txBox="1"/>
          <p:nvPr/>
        </p:nvSpPr>
        <p:spPr>
          <a:xfrm>
            <a:off x="323850" y="5181600"/>
            <a:ext cx="8667750" cy="1219200"/>
          </a:xfrm>
          <a:prstGeom prst="rect">
            <a:avLst/>
          </a:prstGeom>
          <a:noFill/>
        </p:spPr>
        <p:txBody>
          <a:bodyPr/>
          <a:lstStyle/>
          <a:p>
            <a:pPr>
              <a:defRPr/>
            </a:pPr>
            <a:r>
              <a:rPr lang="en-US" sz="1500" b="1" i="1" dirty="0">
                <a:latin typeface="+mn-lt"/>
              </a:rPr>
              <a:t>Note</a:t>
            </a:r>
            <a:r>
              <a:rPr lang="en-US" sz="1500" dirty="0">
                <a:latin typeface="+mn-lt"/>
              </a:rPr>
              <a:t>:  If there are multiple bases of SC being considered and/or multiple denial reasons, the relevant text will be added to the rating Narrative.</a:t>
            </a:r>
          </a:p>
          <a:p>
            <a:pPr>
              <a:defRPr/>
            </a:pPr>
            <a:r>
              <a:rPr lang="en-US" sz="1500" dirty="0">
                <a:latin typeface="+mn-lt"/>
              </a:rPr>
              <a:t> </a:t>
            </a:r>
          </a:p>
          <a:p>
            <a:pPr>
              <a:defRPr/>
            </a:pPr>
            <a:r>
              <a:rPr lang="en-US" sz="1500" b="1" i="1" dirty="0">
                <a:latin typeface="+mn-lt"/>
              </a:rPr>
              <a:t>Example</a:t>
            </a:r>
            <a:r>
              <a:rPr lang="en-US" sz="1500" dirty="0">
                <a:latin typeface="+mn-lt"/>
              </a:rPr>
              <a:t>:  A Veteran alleges hypertension due to burn pit exposure.  The denial must address SC on a direct basis, as well as the contention that the disability was due to burn pit exposure.</a:t>
            </a:r>
          </a:p>
        </p:txBody>
      </p:sp>
      <p:sp>
        <p:nvSpPr>
          <p:cNvPr id="55311" name="Slide Number Placeholder 2">
            <a:extLst>
              <a:ext uri="{FF2B5EF4-FFF2-40B4-BE49-F238E27FC236}">
                <a16:creationId xmlns:a16="http://schemas.microsoft.com/office/drawing/2014/main" id="{76F7C4B6-73E0-4629-A5B8-51E71E4F4BB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F6EA3A75-D219-4BE3-8FBD-3F221F2AD062}" type="slidenum">
              <a:rPr lang="en-US" altLang="en-US" sz="1000" smtClean="0">
                <a:solidFill>
                  <a:srgbClr val="000000"/>
                </a:solidFill>
                <a:latin typeface="Arial" panose="020B0604020202020204" pitchFamily="34" charset="0"/>
              </a:rPr>
              <a:pPr/>
              <a:t>28</a:t>
            </a:fld>
            <a:endParaRPr lang="en-US" altLang="en-US" sz="1000">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DB65A43-9695-4ACD-9B5C-08A0FD6400C4}"/>
              </a:ext>
            </a:extLst>
          </p:cNvPr>
          <p:cNvSpPr>
            <a:spLocks noGrp="1" noChangeArrowheads="1"/>
          </p:cNvSpPr>
          <p:nvPr>
            <p:ph type="title"/>
          </p:nvPr>
        </p:nvSpPr>
        <p:spPr>
          <a:xfrm>
            <a:off x="304800" y="657225"/>
            <a:ext cx="8534400" cy="679450"/>
          </a:xfrm>
        </p:spPr>
        <p:txBody>
          <a:bodyPr/>
          <a:lstStyle/>
          <a:p>
            <a:pPr eaLnBrk="1" hangingPunct="1"/>
            <a:r>
              <a:rPr lang="en-US" altLang="en-US" sz="3000" b="0">
                <a:ln>
                  <a:noFill/>
                </a:ln>
                <a:solidFill>
                  <a:schemeClr val="tx1"/>
                </a:solidFill>
                <a:cs typeface="Times New Roman" panose="02020603050405020304" pitchFamily="18" charset="0"/>
              </a:rPr>
              <a:t>Example: Traditional Short Form Denial</a:t>
            </a:r>
          </a:p>
        </p:txBody>
      </p:sp>
      <p:sp>
        <p:nvSpPr>
          <p:cNvPr id="57347" name="Slide Number Placeholder 5">
            <a:extLst>
              <a:ext uri="{FF2B5EF4-FFF2-40B4-BE49-F238E27FC236}">
                <a16:creationId xmlns:a16="http://schemas.microsoft.com/office/drawing/2014/main" id="{FE01DBFB-4459-4798-84EF-917E93F637F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9C5A5D7F-8BD2-4A79-8706-15E65BEBC35B}" type="slidenum">
              <a:rPr lang="en-US" altLang="en-US" sz="1000" smtClean="0">
                <a:solidFill>
                  <a:srgbClr val="000000"/>
                </a:solidFill>
                <a:latin typeface="Arial" panose="020B0604020202020204" pitchFamily="34" charset="0"/>
              </a:rPr>
              <a:pPr/>
              <a:t>29</a:t>
            </a:fld>
            <a:endParaRPr lang="en-US" altLang="en-US" sz="1000">
              <a:solidFill>
                <a:srgbClr val="000000"/>
              </a:solidFill>
              <a:latin typeface="Arial" panose="020B0604020202020204" pitchFamily="34" charset="0"/>
            </a:endParaRPr>
          </a:p>
        </p:txBody>
      </p:sp>
      <p:pic>
        <p:nvPicPr>
          <p:cNvPr id="57348" name="Picture 11">
            <a:extLst>
              <a:ext uri="{FF2B5EF4-FFF2-40B4-BE49-F238E27FC236}">
                <a16:creationId xmlns:a16="http://schemas.microsoft.com/office/drawing/2014/main" id="{CD5F84E2-CF58-4279-91F5-51E260946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65275"/>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E163748-A13E-4617-8DAF-04DF20D16ABE}"/>
              </a:ext>
            </a:extLst>
          </p:cNvPr>
          <p:cNvSpPr>
            <a:spLocks noGrp="1" noChangeArrowheads="1"/>
          </p:cNvSpPr>
          <p:nvPr>
            <p:ph type="title"/>
          </p:nvPr>
        </p:nvSpPr>
        <p:spPr>
          <a:xfrm>
            <a:off x="-79375" y="838200"/>
            <a:ext cx="9144000" cy="1087438"/>
          </a:xfrm>
        </p:spPr>
        <p:txBody>
          <a:bodyPr/>
          <a:lstStyle/>
          <a:p>
            <a:pPr eaLnBrk="1" hangingPunct="1"/>
            <a:r>
              <a:rPr lang="en-US" altLang="en-US" sz="3000" b="0" dirty="0">
                <a:ln>
                  <a:noFill/>
                </a:ln>
                <a:solidFill>
                  <a:schemeClr val="tx1"/>
                </a:solidFill>
              </a:rPr>
              <a:t>Lesson Objectives</a:t>
            </a:r>
          </a:p>
        </p:txBody>
      </p:sp>
      <p:sp>
        <p:nvSpPr>
          <p:cNvPr id="11267" name="Rectangle 6">
            <a:extLst>
              <a:ext uri="{FF2B5EF4-FFF2-40B4-BE49-F238E27FC236}">
                <a16:creationId xmlns:a16="http://schemas.microsoft.com/office/drawing/2014/main" id="{A3F29F33-FB85-4EF8-BAE2-A5C913EC9913}"/>
              </a:ext>
            </a:extLst>
          </p:cNvPr>
          <p:cNvSpPr>
            <a:spLocks noGrp="1" noChangeArrowheads="1"/>
          </p:cNvSpPr>
          <p:nvPr>
            <p:ph idx="1"/>
          </p:nvPr>
        </p:nvSpPr>
        <p:spPr bwMode="auto">
          <a:xfrm>
            <a:off x="533400" y="1752600"/>
            <a:ext cx="7848600" cy="2514600"/>
          </a:xfrm>
        </p:spPr>
        <p:txBody>
          <a:bodyPr vert="horz" wrap="square" lIns="91440" tIns="45720" rIns="91440" bIns="45720" numCol="1" anchor="t" anchorCtr="0" compatLnSpc="1">
            <a:prstTxWarp prst="textNoShape">
              <a:avLst/>
            </a:prstTxWarp>
            <a:normAutofit fontScale="85000" lnSpcReduction="10000"/>
          </a:bodyPr>
          <a:lstStyle/>
          <a:p>
            <a:pPr marL="342900" indent="-342900" eaLnBrk="1" hangingPunct="1">
              <a:spcBef>
                <a:spcPct val="0"/>
              </a:spcBef>
              <a:buClr>
                <a:srgbClr val="000066"/>
              </a:buClr>
              <a:buFont typeface="Arial" panose="020B0604020202020204" pitchFamily="34" charset="0"/>
              <a:buChar char="•"/>
              <a:defRPr/>
            </a:pPr>
            <a:endParaRPr lang="en-US" altLang="en-US" sz="2000" dirty="0">
              <a:solidFill>
                <a:srgbClr val="000066"/>
              </a:solidFill>
            </a:endParaRPr>
          </a:p>
          <a:p>
            <a:pPr marL="342900" indent="-342900" eaLnBrk="1" hangingPunct="1">
              <a:spcBef>
                <a:spcPct val="0"/>
              </a:spcBef>
              <a:buClr>
                <a:srgbClr val="000066"/>
              </a:buClr>
              <a:buFont typeface="Arial" panose="020B0604020202020204" pitchFamily="34" charset="0"/>
              <a:buChar char="•"/>
              <a:defRPr/>
            </a:pPr>
            <a:r>
              <a:rPr lang="en-US" altLang="en-US" sz="2000" dirty="0"/>
              <a:t>Recognize evidence a Rating Veteran Service Representative (RVSR) needs to consider in the rating decision</a:t>
            </a:r>
          </a:p>
          <a:p>
            <a:pPr marL="342900" indent="-342900" eaLnBrk="1" hangingPunct="1">
              <a:spcBef>
                <a:spcPct val="0"/>
              </a:spcBef>
              <a:buClr>
                <a:srgbClr val="000066"/>
              </a:buClr>
              <a:buFont typeface="Arial" panose="020B0604020202020204" pitchFamily="34" charset="0"/>
              <a:buChar char="•"/>
              <a:defRPr/>
            </a:pPr>
            <a:r>
              <a:rPr lang="en-US" altLang="en-US" sz="2000" dirty="0"/>
              <a:t>Explain which Veterans Administration System is used to create a rating</a:t>
            </a:r>
          </a:p>
          <a:p>
            <a:pPr marL="342900" indent="-342900" eaLnBrk="1" hangingPunct="1">
              <a:spcBef>
                <a:spcPct val="0"/>
              </a:spcBef>
              <a:buClr>
                <a:srgbClr val="000066"/>
              </a:buClr>
              <a:buFont typeface="Arial" panose="020B0604020202020204" pitchFamily="34" charset="0"/>
              <a:buChar char="•"/>
              <a:defRPr/>
            </a:pPr>
            <a:r>
              <a:rPr lang="en-US" altLang="en-US" sz="2000" dirty="0"/>
              <a:t>Identify the components of a proposed and final rating decision</a:t>
            </a:r>
          </a:p>
          <a:p>
            <a:pPr marL="342900" indent="-342900" eaLnBrk="1" hangingPunct="1">
              <a:spcBef>
                <a:spcPct val="0"/>
              </a:spcBef>
              <a:buClr>
                <a:srgbClr val="000066"/>
              </a:buClr>
              <a:buFont typeface="Arial" panose="020B0604020202020204" pitchFamily="34" charset="0"/>
              <a:buChar char="•"/>
              <a:defRPr/>
            </a:pPr>
            <a:r>
              <a:rPr lang="en-US" altLang="en-US" sz="2000" dirty="0"/>
              <a:t>Explain the difference between the IDES proposed rating vs the final rating</a:t>
            </a:r>
          </a:p>
          <a:p>
            <a:pPr marL="342900" indent="-342900" eaLnBrk="1" hangingPunct="1">
              <a:spcBef>
                <a:spcPct val="0"/>
              </a:spcBef>
              <a:buClr>
                <a:srgbClr val="000066"/>
              </a:buClr>
              <a:buFont typeface="Arial" panose="020B0604020202020204" pitchFamily="34" charset="0"/>
              <a:buChar char="•"/>
              <a:defRPr/>
            </a:pPr>
            <a:r>
              <a:rPr lang="en-US" altLang="en-US" sz="2000" dirty="0"/>
              <a:t>Describe the Benefit Estimate Letter (BEL)</a:t>
            </a:r>
          </a:p>
          <a:p>
            <a:pPr marL="342900" indent="-342900" eaLnBrk="1" hangingPunct="1">
              <a:spcBef>
                <a:spcPct val="0"/>
              </a:spcBef>
              <a:buClr>
                <a:srgbClr val="000066"/>
              </a:buClr>
              <a:buFont typeface="Arial" panose="020B0604020202020204" pitchFamily="34" charset="0"/>
              <a:buChar char="•"/>
              <a:defRPr/>
            </a:pPr>
            <a:endParaRPr lang="en-US" altLang="en-US" sz="2000" dirty="0">
              <a:solidFill>
                <a:srgbClr val="000066"/>
              </a:solidFill>
            </a:endParaRPr>
          </a:p>
        </p:txBody>
      </p:sp>
      <p:sp>
        <p:nvSpPr>
          <p:cNvPr id="11268" name="Slide Number Placeholder 1">
            <a:extLst>
              <a:ext uri="{FF2B5EF4-FFF2-40B4-BE49-F238E27FC236}">
                <a16:creationId xmlns:a16="http://schemas.microsoft.com/office/drawing/2014/main" id="{07D794E7-14A2-4DCB-821E-1D0D6C3777C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B76F0580-E6C5-4214-9FA3-CC9962C74C0E}" type="slidenum">
              <a:rPr lang="en-US" altLang="en-US" sz="1000" smtClean="0">
                <a:solidFill>
                  <a:srgbClr val="000000"/>
                </a:solidFill>
                <a:latin typeface="Arial" panose="020B0604020202020204" pitchFamily="34" charset="0"/>
              </a:rPr>
              <a:pPr/>
              <a:t>3</a:t>
            </a:fld>
            <a:endParaRPr lang="en-US" altLang="en-US" sz="1000">
              <a:solidFill>
                <a:srgbClr val="000000"/>
              </a:solidFill>
              <a:latin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0F383EE-EC40-44DF-B0D3-15DF39304CC4}"/>
              </a:ext>
            </a:extLst>
          </p:cNvPr>
          <p:cNvSpPr>
            <a:spLocks noGrp="1" noChangeArrowheads="1"/>
          </p:cNvSpPr>
          <p:nvPr>
            <p:ph type="title"/>
          </p:nvPr>
        </p:nvSpPr>
        <p:spPr>
          <a:xfrm>
            <a:off x="0" y="800100"/>
            <a:ext cx="9144000" cy="711200"/>
          </a:xfrm>
        </p:spPr>
        <p:txBody>
          <a:bodyPr/>
          <a:lstStyle/>
          <a:p>
            <a:pPr eaLnBrk="1" hangingPunct="1"/>
            <a:r>
              <a:rPr lang="en-US" altLang="en-US" sz="3000" b="0">
                <a:ln>
                  <a:noFill/>
                </a:ln>
                <a:solidFill>
                  <a:schemeClr val="tx1"/>
                </a:solidFill>
              </a:rPr>
              <a:t>Example: IDES Long Form Denial</a:t>
            </a:r>
          </a:p>
        </p:txBody>
      </p:sp>
      <p:sp>
        <p:nvSpPr>
          <p:cNvPr id="7" name="TextBox 6">
            <a:extLst>
              <a:ext uri="{FF2B5EF4-FFF2-40B4-BE49-F238E27FC236}">
                <a16:creationId xmlns:a16="http://schemas.microsoft.com/office/drawing/2014/main" id="{B665933F-4929-4AAC-8BF9-922F5DAAD0B3}"/>
              </a:ext>
            </a:extLst>
          </p:cNvPr>
          <p:cNvSpPr txBox="1"/>
          <p:nvPr/>
        </p:nvSpPr>
        <p:spPr>
          <a:xfrm>
            <a:off x="385763" y="6369050"/>
            <a:ext cx="8091487" cy="368300"/>
          </a:xfrm>
          <a:prstGeom prst="rect">
            <a:avLst/>
          </a:prstGeom>
          <a:noFill/>
        </p:spPr>
        <p:txBody>
          <a:bodyPr>
            <a:spAutoFit/>
          </a:bodyPr>
          <a:lstStyle/>
          <a:p>
            <a:pPr>
              <a:defRPr/>
            </a:pPr>
            <a:r>
              <a:rPr lang="en-US" sz="1800" b="1" dirty="0">
                <a:latin typeface="+mn-lt"/>
                <a:ea typeface="Tahoma" panose="020B0604030504040204" pitchFamily="34" charset="0"/>
                <a:cs typeface="Tahoma" panose="020B0604030504040204" pitchFamily="34" charset="0"/>
              </a:rPr>
              <a:t>Note:  </a:t>
            </a:r>
            <a:r>
              <a:rPr lang="en-US" sz="1800" dirty="0">
                <a:latin typeface="+mn-lt"/>
                <a:ea typeface="Tahoma" panose="020B0604030504040204" pitchFamily="34" charset="0"/>
                <a:cs typeface="Tahoma" panose="020B0604030504040204" pitchFamily="34" charset="0"/>
              </a:rPr>
              <a:t>Long form narratives are required for adverse action in IDES ratings.</a:t>
            </a:r>
          </a:p>
        </p:txBody>
      </p:sp>
      <p:sp>
        <p:nvSpPr>
          <p:cNvPr id="59396" name="Slide Number Placeholder 7">
            <a:extLst>
              <a:ext uri="{FF2B5EF4-FFF2-40B4-BE49-F238E27FC236}">
                <a16:creationId xmlns:a16="http://schemas.microsoft.com/office/drawing/2014/main" id="{E775D42C-4E98-487E-B8E4-1A8714F13A7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1E28C497-9AF3-41C7-8C34-5B80139C1020}" type="slidenum">
              <a:rPr lang="en-US" altLang="en-US" sz="1000" smtClean="0">
                <a:solidFill>
                  <a:srgbClr val="000000"/>
                </a:solidFill>
                <a:latin typeface="Arial" panose="020B0604020202020204" pitchFamily="34" charset="0"/>
              </a:rPr>
              <a:pPr/>
              <a:t>30</a:t>
            </a:fld>
            <a:endParaRPr lang="en-US" altLang="en-US" sz="1000">
              <a:solidFill>
                <a:srgbClr val="000000"/>
              </a:solidFill>
              <a:latin typeface="Arial" panose="020B0604020202020204" pitchFamily="34" charset="0"/>
            </a:endParaRPr>
          </a:p>
        </p:txBody>
      </p:sp>
      <p:pic>
        <p:nvPicPr>
          <p:cNvPr id="59397" name="Picture 1">
            <a:extLst>
              <a:ext uri="{FF2B5EF4-FFF2-40B4-BE49-F238E27FC236}">
                <a16:creationId xmlns:a16="http://schemas.microsoft.com/office/drawing/2014/main" id="{E856AF2D-30CC-4484-9B51-1214D4234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644650"/>
            <a:ext cx="7848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A7F4359-BE4D-42A3-A1AD-AEE96E5A5F16}"/>
              </a:ext>
            </a:extLst>
          </p:cNvPr>
          <p:cNvSpPr>
            <a:spLocks noGrp="1" noChangeArrowheads="1"/>
          </p:cNvSpPr>
          <p:nvPr>
            <p:ph type="title" idx="4294967295"/>
          </p:nvPr>
        </p:nvSpPr>
        <p:spPr>
          <a:xfrm>
            <a:off x="0" y="304800"/>
            <a:ext cx="8991600" cy="1066800"/>
          </a:xfrm>
        </p:spPr>
        <p:txBody>
          <a:bodyPr/>
          <a:lstStyle/>
          <a:p>
            <a:pPr eaLnBrk="1" hangingPunct="1"/>
            <a:r>
              <a:rPr lang="en-US" altLang="en-US" sz="3000" b="0">
                <a:ln>
                  <a:noFill/>
                </a:ln>
                <a:solidFill>
                  <a:schemeClr val="tx1"/>
                </a:solidFill>
              </a:rPr>
              <a:t>References</a:t>
            </a:r>
          </a:p>
        </p:txBody>
      </p:sp>
      <p:sp>
        <p:nvSpPr>
          <p:cNvPr id="61443" name="Rectangle 3">
            <a:extLst>
              <a:ext uri="{FF2B5EF4-FFF2-40B4-BE49-F238E27FC236}">
                <a16:creationId xmlns:a16="http://schemas.microsoft.com/office/drawing/2014/main" id="{B8D134EB-6EA4-4CCD-B787-53AC48918AF4}"/>
              </a:ext>
            </a:extLst>
          </p:cNvPr>
          <p:cNvSpPr>
            <a:spLocks noGrp="1" noChangeArrowheads="1"/>
          </p:cNvSpPr>
          <p:nvPr>
            <p:ph type="body" idx="4294967295"/>
          </p:nvPr>
        </p:nvSpPr>
        <p:spPr bwMode="auto">
          <a:xfrm>
            <a:off x="342900" y="1687513"/>
            <a:ext cx="84582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1D3275"/>
              </a:buClr>
              <a:buFont typeface="Wingdings" panose="05000000000000000000" pitchFamily="2" charset="2"/>
              <a:buNone/>
            </a:pPr>
            <a:r>
              <a:rPr lang="en-US" altLang="en-US" sz="2000"/>
              <a:t>The References section is automatically generated by VBMS-R to note which laws and regulations govern entitlement to veteran benefits.</a:t>
            </a:r>
          </a:p>
          <a:p>
            <a:pPr eaLnBrk="1" hangingPunct="1">
              <a:buClr>
                <a:srgbClr val="1D3275"/>
              </a:buClr>
              <a:buFont typeface="Wingdings" panose="05000000000000000000" pitchFamily="2" charset="2"/>
              <a:buNone/>
            </a:pPr>
            <a:endParaRPr lang="en-US" altLang="en-US" sz="2000">
              <a:solidFill>
                <a:srgbClr val="000066"/>
              </a:solidFill>
            </a:endParaRPr>
          </a:p>
        </p:txBody>
      </p:sp>
      <p:pic>
        <p:nvPicPr>
          <p:cNvPr id="61444" name="Picture 1">
            <a:extLst>
              <a:ext uri="{FF2B5EF4-FFF2-40B4-BE49-F238E27FC236}">
                <a16:creationId xmlns:a16="http://schemas.microsoft.com/office/drawing/2014/main" id="{85445344-B566-40F2-9A67-5A468A5143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7737475" cy="182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5" name="Slide Number Placeholder 2">
            <a:extLst>
              <a:ext uri="{FF2B5EF4-FFF2-40B4-BE49-F238E27FC236}">
                <a16:creationId xmlns:a16="http://schemas.microsoft.com/office/drawing/2014/main" id="{C8BE78DF-B5C4-403B-8C51-C56E0184884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52C8C207-A3AA-4C6E-A043-306B3A2EC82C}" type="slidenum">
              <a:rPr lang="en-US" altLang="en-US" sz="500" smtClean="0">
                <a:solidFill>
                  <a:srgbClr val="000000"/>
                </a:solidFill>
                <a:latin typeface="Arial" panose="020B0604020202020204" pitchFamily="34" charset="0"/>
              </a:rPr>
              <a:pPr/>
              <a:t>31</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a:extLst>
              <a:ext uri="{FF2B5EF4-FFF2-40B4-BE49-F238E27FC236}">
                <a16:creationId xmlns:a16="http://schemas.microsoft.com/office/drawing/2014/main" id="{17927EBE-A30A-4339-AB3A-6CA0582AFE1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D8A959ED-F9E8-4F75-8311-2B06E4964CAC}" type="slidenum">
              <a:rPr lang="en-US" altLang="en-US" sz="500" smtClean="0">
                <a:solidFill>
                  <a:srgbClr val="000000"/>
                </a:solidFill>
                <a:latin typeface="Arial" panose="020B0604020202020204" pitchFamily="34" charset="0"/>
              </a:rPr>
              <a:pPr/>
              <a:t>32</a:t>
            </a:fld>
            <a:endParaRPr lang="en-US" altLang="en-US" sz="500">
              <a:solidFill>
                <a:srgbClr val="000000"/>
              </a:solidFill>
              <a:latin typeface="Arial" panose="020B0604020202020204" pitchFamily="34" charset="0"/>
            </a:endParaRPr>
          </a:p>
        </p:txBody>
      </p:sp>
      <p:pic>
        <p:nvPicPr>
          <p:cNvPr id="63491" name="Graphic 2" descr="Classroom">
            <a:extLst>
              <a:ext uri="{FF2B5EF4-FFF2-40B4-BE49-F238E27FC236}">
                <a16:creationId xmlns:a16="http://schemas.microsoft.com/office/drawing/2014/main" id="{617F5F9D-3AE4-4B45-82DA-4FB2A105C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828800"/>
            <a:ext cx="70104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a:extLst>
              <a:ext uri="{FF2B5EF4-FFF2-40B4-BE49-F238E27FC236}">
                <a16:creationId xmlns:a16="http://schemas.microsoft.com/office/drawing/2014/main" id="{351B05F0-CD18-41E3-B652-63A49E616F02}"/>
              </a:ext>
            </a:extLst>
          </p:cNvPr>
          <p:cNvSpPr txBox="1">
            <a:spLocks noChangeArrowheads="1"/>
          </p:cNvSpPr>
          <p:nvPr/>
        </p:nvSpPr>
        <p:spPr bwMode="auto">
          <a:xfrm>
            <a:off x="838200" y="825500"/>
            <a:ext cx="7696200" cy="554038"/>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sz="3000" dirty="0">
                <a:latin typeface="+mj-lt"/>
              </a:rPr>
              <a:t>Knowledge Check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a:extLst>
              <a:ext uri="{FF2B5EF4-FFF2-40B4-BE49-F238E27FC236}">
                <a16:creationId xmlns:a16="http://schemas.microsoft.com/office/drawing/2014/main" id="{3D49A484-D770-4D30-938A-2CE484336CA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966E4607-11BA-46F9-88C2-879AC3F60116}" type="slidenum">
              <a:rPr lang="en-US" altLang="en-US" sz="500" smtClean="0">
                <a:solidFill>
                  <a:srgbClr val="000000"/>
                </a:solidFill>
                <a:latin typeface="Arial" panose="020B0604020202020204" pitchFamily="34" charset="0"/>
              </a:rPr>
              <a:pPr/>
              <a:t>33</a:t>
            </a:fld>
            <a:endParaRPr lang="en-US" altLang="en-US" sz="500">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96C14197-5C48-4279-8DF1-5BF3FCDD12F4}"/>
              </a:ext>
            </a:extLst>
          </p:cNvPr>
          <p:cNvSpPr txBox="1"/>
          <p:nvPr/>
        </p:nvSpPr>
        <p:spPr>
          <a:xfrm>
            <a:off x="762000" y="1447800"/>
            <a:ext cx="7848600" cy="3970338"/>
          </a:xfrm>
          <a:prstGeom prst="rect">
            <a:avLst/>
          </a:prstGeom>
          <a:noFill/>
        </p:spPr>
        <p:txBody>
          <a:bodyPr>
            <a:spAutoFit/>
          </a:bodyPr>
          <a:lstStyle/>
          <a:p>
            <a:pPr>
              <a:defRPr/>
            </a:pPr>
            <a:endParaRPr lang="en-US" sz="1800" dirty="0"/>
          </a:p>
          <a:p>
            <a:pPr>
              <a:defRPr/>
            </a:pPr>
            <a:r>
              <a:rPr lang="en-US" sz="1800" dirty="0"/>
              <a:t>1.     What are the two (2) sections of a rating decision?</a:t>
            </a:r>
          </a:p>
          <a:p>
            <a:pPr>
              <a:defRPr/>
            </a:pPr>
            <a:r>
              <a:rPr lang="en-US" sz="1800" dirty="0"/>
              <a:t>	</a:t>
            </a:r>
            <a:r>
              <a:rPr lang="en-US" sz="1800" b="1" dirty="0"/>
              <a:t>Rating Narrative and Code Sheet</a:t>
            </a:r>
          </a:p>
          <a:p>
            <a:pPr>
              <a:defRPr/>
            </a:pPr>
            <a:endParaRPr lang="en-US" sz="1800" dirty="0"/>
          </a:p>
          <a:p>
            <a:pPr>
              <a:defRPr/>
            </a:pPr>
            <a:r>
              <a:rPr lang="en-US" sz="1800" dirty="0"/>
              <a:t>2.     Detail the parts of a Rating Narrative.	</a:t>
            </a:r>
          </a:p>
          <a:p>
            <a:pPr>
              <a:defRPr/>
            </a:pPr>
            <a:r>
              <a:rPr lang="en-US" sz="1800" dirty="0"/>
              <a:t>	</a:t>
            </a:r>
            <a:r>
              <a:rPr lang="en-US" sz="1800" b="1" dirty="0"/>
              <a:t>Introduction, Decision, Evidence, Reasons for Decision 	&amp; 	Evidence</a:t>
            </a:r>
            <a:r>
              <a:rPr lang="en-US" sz="1800" dirty="0"/>
              <a:t>. </a:t>
            </a:r>
          </a:p>
          <a:p>
            <a:pPr>
              <a:defRPr/>
            </a:pPr>
            <a:endParaRPr lang="en-US" sz="1800" dirty="0"/>
          </a:p>
          <a:p>
            <a:pPr marL="342900" indent="-342900">
              <a:buFontTx/>
              <a:buAutoNum type="arabicPeriod" startAt="3"/>
              <a:defRPr/>
            </a:pPr>
            <a:r>
              <a:rPr lang="en-US" sz="1800" dirty="0"/>
              <a:t>What are the two distinct forms of Narratives?</a:t>
            </a:r>
          </a:p>
          <a:p>
            <a:pPr lvl="1">
              <a:defRPr/>
            </a:pPr>
            <a:r>
              <a:rPr lang="en-US" sz="1800" dirty="0"/>
              <a:t>	</a:t>
            </a:r>
            <a:r>
              <a:rPr lang="en-US" sz="1800" b="1" dirty="0"/>
              <a:t>Short form and Long form</a:t>
            </a:r>
          </a:p>
          <a:p>
            <a:pPr lvl="2">
              <a:defRPr/>
            </a:pPr>
            <a:r>
              <a:rPr lang="en-US" sz="1800" dirty="0"/>
              <a:t> </a:t>
            </a:r>
          </a:p>
          <a:p>
            <a:pPr>
              <a:defRPr/>
            </a:pPr>
            <a:endParaRPr lang="en-US" sz="1800" dirty="0"/>
          </a:p>
          <a:p>
            <a:pPr marL="342900" indent="-342900">
              <a:buFontTx/>
              <a:buAutoNum type="arabicPeriod" startAt="4"/>
              <a:defRPr/>
            </a:pPr>
            <a:r>
              <a:rPr lang="en-US" sz="1800" dirty="0"/>
              <a:t>What type of IDES rating decisions would a DRAS RVSR prepare?</a:t>
            </a:r>
          </a:p>
          <a:p>
            <a:pPr lvl="1">
              <a:defRPr/>
            </a:pPr>
            <a:r>
              <a:rPr lang="en-US" sz="1800" dirty="0"/>
              <a:t>	</a:t>
            </a:r>
            <a:r>
              <a:rPr lang="en-US" sz="1800" b="1" dirty="0"/>
              <a:t>Proposed and Final Ratings</a:t>
            </a:r>
          </a:p>
        </p:txBody>
      </p:sp>
      <p:sp>
        <p:nvSpPr>
          <p:cNvPr id="29700" name="TextBox 3">
            <a:extLst>
              <a:ext uri="{FF2B5EF4-FFF2-40B4-BE49-F238E27FC236}">
                <a16:creationId xmlns:a16="http://schemas.microsoft.com/office/drawing/2014/main" id="{3563289F-9E7D-40AA-BC2B-BA84D720A89C}"/>
              </a:ext>
            </a:extLst>
          </p:cNvPr>
          <p:cNvSpPr txBox="1">
            <a:spLocks noChangeArrowheads="1"/>
          </p:cNvSpPr>
          <p:nvPr/>
        </p:nvSpPr>
        <p:spPr bwMode="auto">
          <a:xfrm flipH="1">
            <a:off x="533400" y="685800"/>
            <a:ext cx="8077200" cy="554038"/>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sz="3000" dirty="0">
                <a:latin typeface="+mj-lt"/>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2213070-9345-4FEB-AE2C-8CAF1C75946E}"/>
              </a:ext>
            </a:extLst>
          </p:cNvPr>
          <p:cNvSpPr>
            <a:spLocks noGrp="1" noChangeArrowheads="1"/>
          </p:cNvSpPr>
          <p:nvPr>
            <p:ph type="title"/>
          </p:nvPr>
        </p:nvSpPr>
        <p:spPr>
          <a:xfrm>
            <a:off x="0" y="793750"/>
            <a:ext cx="9144000" cy="635000"/>
          </a:xfrm>
        </p:spPr>
        <p:txBody>
          <a:bodyPr/>
          <a:lstStyle/>
          <a:p>
            <a:r>
              <a:rPr lang="en-US" altLang="en-US" sz="3000" b="0">
                <a:ln>
                  <a:noFill/>
                </a:ln>
                <a:solidFill>
                  <a:schemeClr val="tx1"/>
                </a:solidFill>
              </a:rPr>
              <a:t>Topic 3: The Code Sheet</a:t>
            </a:r>
            <a:br>
              <a:rPr lang="en-US" altLang="en-US">
                <a:ln>
                  <a:noFill/>
                </a:ln>
              </a:rPr>
            </a:br>
            <a:endParaRPr lang="en-US" altLang="en-US">
              <a:ln>
                <a:noFill/>
              </a:ln>
            </a:endParaRPr>
          </a:p>
        </p:txBody>
      </p:sp>
      <p:sp>
        <p:nvSpPr>
          <p:cNvPr id="66563" name="Slide Number Placeholder 4">
            <a:extLst>
              <a:ext uri="{FF2B5EF4-FFF2-40B4-BE49-F238E27FC236}">
                <a16:creationId xmlns:a16="http://schemas.microsoft.com/office/drawing/2014/main" id="{4BD90F7E-E6A1-476C-A5EF-E37D69845B1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FB9DB07B-06A0-4C1F-8AC4-3388B43BC509}" type="slidenum">
              <a:rPr lang="en-US" altLang="en-US" sz="1000" smtClean="0">
                <a:solidFill>
                  <a:srgbClr val="000000"/>
                </a:solidFill>
                <a:latin typeface="Arial" panose="020B0604020202020204" pitchFamily="34" charset="0"/>
              </a:rPr>
              <a:pPr/>
              <a:t>34</a:t>
            </a:fld>
            <a:endParaRPr lang="en-US" altLang="en-US" sz="1000">
              <a:solidFill>
                <a:srgbClr val="000000"/>
              </a:solidFill>
              <a:latin typeface="Arial" panose="020B0604020202020204" pitchFamily="34" charset="0"/>
            </a:endParaRPr>
          </a:p>
        </p:txBody>
      </p:sp>
      <p:pic>
        <p:nvPicPr>
          <p:cNvPr id="66564" name="Picture 14" descr="A picture containing text&#10;&#10;Description automatically generated">
            <a:extLst>
              <a:ext uri="{FF2B5EF4-FFF2-40B4-BE49-F238E27FC236}">
                <a16:creationId xmlns:a16="http://schemas.microsoft.com/office/drawing/2014/main" id="{5BD4717F-1377-48B8-8566-21D4D27A1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868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a:extLst>
              <a:ext uri="{FF2B5EF4-FFF2-40B4-BE49-F238E27FC236}">
                <a16:creationId xmlns:a16="http://schemas.microsoft.com/office/drawing/2014/main" id="{06F2CCF9-3485-4AE4-9AF8-CD1A536EBF0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07541CB1-C667-4D0F-9F25-30C78E21AD29}" type="slidenum">
              <a:rPr lang="en-US" altLang="en-US" sz="500" smtClean="0">
                <a:solidFill>
                  <a:srgbClr val="000000"/>
                </a:solidFill>
                <a:latin typeface="Arial" panose="020B0604020202020204" pitchFamily="34" charset="0"/>
              </a:rPr>
              <a:pPr/>
              <a:t>35</a:t>
            </a:fld>
            <a:endParaRPr lang="en-US" altLang="en-US" sz="500">
              <a:solidFill>
                <a:srgbClr val="000000"/>
              </a:solidFill>
              <a:latin typeface="Arial" panose="020B0604020202020204" pitchFamily="34" charset="0"/>
            </a:endParaRPr>
          </a:p>
        </p:txBody>
      </p:sp>
      <p:sp>
        <p:nvSpPr>
          <p:cNvPr id="68611" name="Rectangle 2">
            <a:extLst>
              <a:ext uri="{FF2B5EF4-FFF2-40B4-BE49-F238E27FC236}">
                <a16:creationId xmlns:a16="http://schemas.microsoft.com/office/drawing/2014/main" id="{64653A9C-557C-4E56-8EEF-B67C92CD1666}"/>
              </a:ext>
            </a:extLst>
          </p:cNvPr>
          <p:cNvSpPr>
            <a:spLocks noChangeArrowheads="1"/>
          </p:cNvSpPr>
          <p:nvPr/>
        </p:nvSpPr>
        <p:spPr bwMode="auto">
          <a:xfrm>
            <a:off x="2733675" y="738188"/>
            <a:ext cx="419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a:t>Topic 3: Objectives</a:t>
            </a:r>
          </a:p>
        </p:txBody>
      </p:sp>
      <p:sp>
        <p:nvSpPr>
          <p:cNvPr id="4" name="TextBox 3">
            <a:extLst>
              <a:ext uri="{FF2B5EF4-FFF2-40B4-BE49-F238E27FC236}">
                <a16:creationId xmlns:a16="http://schemas.microsoft.com/office/drawing/2014/main" id="{F381E393-1605-48E1-B8BB-326AD3443AF6}"/>
              </a:ext>
            </a:extLst>
          </p:cNvPr>
          <p:cNvSpPr txBox="1"/>
          <p:nvPr/>
        </p:nvSpPr>
        <p:spPr>
          <a:xfrm>
            <a:off x="809625" y="2162175"/>
            <a:ext cx="8045450" cy="3600450"/>
          </a:xfrm>
          <a:prstGeom prst="rect">
            <a:avLst/>
          </a:prstGeom>
          <a:noFill/>
        </p:spPr>
        <p:txBody>
          <a:bodyPr>
            <a:spAutoFit/>
          </a:bodyPr>
          <a:lstStyle/>
          <a:p>
            <a:pPr marL="457200" indent="-457200">
              <a:buFont typeface="Arial" panose="020B0604020202020204" pitchFamily="34" charset="0"/>
              <a:buChar char="•"/>
              <a:defRPr/>
            </a:pPr>
            <a:r>
              <a:rPr lang="en-US" sz="2800" dirty="0"/>
              <a:t>Define the sections of a rating codes sheet. </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dirty="0"/>
              <a:t>Describe the lay out of the Data Table. </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dirty="0"/>
              <a:t>Identify the difference(s) between an IDES proposed code sheet and the final rating code sheet. </a:t>
            </a:r>
          </a:p>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99160BA-F82E-47DA-9167-A4EE851BDE1A}"/>
              </a:ext>
            </a:extLst>
          </p:cNvPr>
          <p:cNvSpPr>
            <a:spLocks noGrp="1" noChangeArrowheads="1"/>
          </p:cNvSpPr>
          <p:nvPr>
            <p:ph type="title" idx="4294967295"/>
          </p:nvPr>
        </p:nvSpPr>
        <p:spPr>
          <a:xfrm>
            <a:off x="0" y="192088"/>
            <a:ext cx="8991600" cy="1066800"/>
          </a:xfrm>
        </p:spPr>
        <p:txBody>
          <a:bodyPr/>
          <a:lstStyle/>
          <a:p>
            <a:pPr eaLnBrk="1" hangingPunct="1"/>
            <a:r>
              <a:rPr lang="en-US" altLang="en-US" sz="3000" b="0">
                <a:ln>
                  <a:noFill/>
                </a:ln>
                <a:solidFill>
                  <a:schemeClr val="tx1"/>
                </a:solidFill>
              </a:rPr>
              <a:t>Rating Code Sheet</a:t>
            </a:r>
          </a:p>
        </p:txBody>
      </p:sp>
      <p:sp>
        <p:nvSpPr>
          <p:cNvPr id="6148" name="Rectangle 3">
            <a:extLst>
              <a:ext uri="{FF2B5EF4-FFF2-40B4-BE49-F238E27FC236}">
                <a16:creationId xmlns:a16="http://schemas.microsoft.com/office/drawing/2014/main" id="{7C52C2C3-08CD-4481-8411-DA3B8F79CCD7}"/>
              </a:ext>
            </a:extLst>
          </p:cNvPr>
          <p:cNvSpPr>
            <a:spLocks noGrp="1" noChangeArrowheads="1"/>
          </p:cNvSpPr>
          <p:nvPr>
            <p:ph type="body" idx="4294967295"/>
          </p:nvPr>
        </p:nvSpPr>
        <p:spPr>
          <a:xfrm>
            <a:off x="381000" y="1462088"/>
            <a:ext cx="8458200" cy="4876800"/>
          </a:xfrm>
          <a:prstGeom prst="rect">
            <a:avLst/>
          </a:prstGeom>
        </p:spPr>
        <p:txBody>
          <a:bodyPr/>
          <a:lstStyle/>
          <a:p>
            <a:pPr defTabSz="216992" eaLnBrk="1" fontAlgn="auto" hangingPunct="1">
              <a:spcAft>
                <a:spcPts val="0"/>
              </a:spcAft>
              <a:buClr>
                <a:srgbClr val="000066"/>
              </a:buClr>
              <a:defRPr/>
            </a:pPr>
            <a:r>
              <a:rPr lang="en-US" sz="2000" dirty="0">
                <a:solidFill>
                  <a:srgbClr val="000066"/>
                </a:solidFill>
              </a:rPr>
              <a:t>The second component of the rating decision is the code sheet, which is broken down into the following subparts:</a:t>
            </a:r>
          </a:p>
          <a:p>
            <a:pPr marL="342900" indent="-342900" defTabSz="216992" eaLnBrk="1" fontAlgn="auto" hangingPunct="1">
              <a:spcAft>
                <a:spcPts val="0"/>
              </a:spcAft>
              <a:buClr>
                <a:srgbClr val="000066"/>
              </a:buClr>
              <a:buFont typeface="Arial" panose="020B0604020202020204" pitchFamily="34" charset="0"/>
              <a:buChar char="•"/>
              <a:defRPr/>
            </a:pPr>
            <a:endParaRPr lang="en-US" sz="2000" dirty="0">
              <a:solidFill>
                <a:srgbClr val="000066"/>
              </a:solidFill>
            </a:endParaRPr>
          </a:p>
          <a:p>
            <a:pPr marL="404813" indent="-342900" defTabSz="216992" eaLnBrk="1" fontAlgn="auto" hangingPunct="1">
              <a:spcAft>
                <a:spcPts val="600"/>
              </a:spcAft>
              <a:buClr>
                <a:srgbClr val="000066"/>
              </a:buClr>
              <a:buSzPct val="80000"/>
              <a:buFont typeface="Arial" panose="020B0604020202020204" pitchFamily="34" charset="0"/>
              <a:buChar char="•"/>
              <a:defRPr/>
            </a:pPr>
            <a:r>
              <a:rPr lang="en-US" altLang="en-US" sz="2000" dirty="0">
                <a:solidFill>
                  <a:srgbClr val="000066"/>
                </a:solidFill>
              </a:rPr>
              <a:t>Data Table</a:t>
            </a:r>
          </a:p>
          <a:p>
            <a:pPr marL="404813" indent="-342900" defTabSz="216992" eaLnBrk="1" fontAlgn="auto" hangingPunct="1">
              <a:spcAft>
                <a:spcPts val="600"/>
              </a:spcAft>
              <a:buClr>
                <a:srgbClr val="000066"/>
              </a:buClr>
              <a:buSzPct val="80000"/>
              <a:buFont typeface="Arial" panose="020B0604020202020204" pitchFamily="34" charset="0"/>
              <a:buChar char="•"/>
              <a:defRPr/>
            </a:pPr>
            <a:r>
              <a:rPr lang="en-US" altLang="en-US" sz="2000" dirty="0">
                <a:solidFill>
                  <a:srgbClr val="000066"/>
                </a:solidFill>
              </a:rPr>
              <a:t>Jurisdiction</a:t>
            </a:r>
          </a:p>
          <a:p>
            <a:pPr marL="404813" indent="-342900" defTabSz="216992" eaLnBrk="1" fontAlgn="auto" hangingPunct="1">
              <a:spcAft>
                <a:spcPts val="600"/>
              </a:spcAft>
              <a:buClr>
                <a:srgbClr val="000066"/>
              </a:buClr>
              <a:buSzPct val="80000"/>
              <a:buFont typeface="Arial" panose="020B0604020202020204" pitchFamily="34" charset="0"/>
              <a:buChar char="•"/>
              <a:defRPr/>
            </a:pPr>
            <a:r>
              <a:rPr lang="en-US" altLang="en-US" sz="2000" dirty="0">
                <a:solidFill>
                  <a:srgbClr val="000066"/>
                </a:solidFill>
              </a:rPr>
              <a:t>Associated Claim(s)</a:t>
            </a:r>
          </a:p>
          <a:p>
            <a:pPr marL="404813" indent="-342900" defTabSz="216992" eaLnBrk="1" fontAlgn="auto" hangingPunct="1">
              <a:spcAft>
                <a:spcPts val="600"/>
              </a:spcAft>
              <a:buClr>
                <a:srgbClr val="000066"/>
              </a:buClr>
              <a:buSzPct val="80000"/>
              <a:buFont typeface="Arial" panose="020B0604020202020204" pitchFamily="34" charset="0"/>
              <a:buChar char="•"/>
              <a:defRPr/>
            </a:pPr>
            <a:r>
              <a:rPr lang="en-US" altLang="en-US" sz="2000" dirty="0">
                <a:solidFill>
                  <a:srgbClr val="000066"/>
                </a:solidFill>
              </a:rPr>
              <a:t>Coded Conclusions</a:t>
            </a:r>
          </a:p>
          <a:p>
            <a:pPr marL="404813" indent="-342900" defTabSz="216992" eaLnBrk="1" fontAlgn="auto" hangingPunct="1">
              <a:spcAft>
                <a:spcPts val="600"/>
              </a:spcAft>
              <a:buClr>
                <a:srgbClr val="000066"/>
              </a:buClr>
              <a:buSzPct val="80000"/>
              <a:buFont typeface="Arial" panose="020B0604020202020204" pitchFamily="34" charset="0"/>
              <a:buChar char="•"/>
              <a:defRPr/>
            </a:pPr>
            <a:r>
              <a:rPr lang="en-US" altLang="en-US" sz="2000" dirty="0">
                <a:solidFill>
                  <a:srgbClr val="000066"/>
                </a:solidFill>
              </a:rPr>
              <a:t>Special Notations and Template Fields</a:t>
            </a:r>
          </a:p>
          <a:p>
            <a:pPr marL="404813" indent="-342900" defTabSz="216992" eaLnBrk="1" fontAlgn="auto" hangingPunct="1">
              <a:spcAft>
                <a:spcPts val="600"/>
              </a:spcAft>
              <a:buClr>
                <a:srgbClr val="000066"/>
              </a:buClr>
              <a:buSzPct val="80000"/>
              <a:buFont typeface="Arial" panose="020B0604020202020204" pitchFamily="34" charset="0"/>
              <a:buChar char="•"/>
              <a:defRPr/>
            </a:pPr>
            <a:r>
              <a:rPr lang="en-US" altLang="en-US" sz="2000" dirty="0">
                <a:solidFill>
                  <a:srgbClr val="000066"/>
                </a:solidFill>
              </a:rPr>
              <a:t>Signature(s)</a:t>
            </a:r>
          </a:p>
        </p:txBody>
      </p:sp>
      <p:sp>
        <p:nvSpPr>
          <p:cNvPr id="70660" name="Slide Number Placeholder 1">
            <a:extLst>
              <a:ext uri="{FF2B5EF4-FFF2-40B4-BE49-F238E27FC236}">
                <a16:creationId xmlns:a16="http://schemas.microsoft.com/office/drawing/2014/main" id="{E7059B2B-08EB-4093-AAEB-966D7211F6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A42DE0B2-4C51-4A0C-B754-C1FCF9F427CD}" type="slidenum">
              <a:rPr lang="en-US" altLang="en-US" sz="500" smtClean="0">
                <a:solidFill>
                  <a:srgbClr val="000000"/>
                </a:solidFill>
                <a:latin typeface="Arial" panose="020B0604020202020204" pitchFamily="34" charset="0"/>
              </a:rPr>
              <a:pPr/>
              <a:t>36</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2A6612F-017F-4BC2-8EE0-D7CF83B6B271}"/>
              </a:ext>
            </a:extLst>
          </p:cNvPr>
          <p:cNvSpPr>
            <a:spLocks noGrp="1" noChangeArrowheads="1"/>
          </p:cNvSpPr>
          <p:nvPr>
            <p:ph type="title" idx="4294967295"/>
          </p:nvPr>
        </p:nvSpPr>
        <p:spPr>
          <a:xfrm>
            <a:off x="1219200" y="381000"/>
            <a:ext cx="6781800" cy="609600"/>
          </a:xfrm>
        </p:spPr>
        <p:txBody>
          <a:bodyPr/>
          <a:lstStyle/>
          <a:p>
            <a:pPr eaLnBrk="1" hangingPunct="1"/>
            <a:r>
              <a:rPr lang="en-US" altLang="en-US" sz="3000" b="0">
                <a:ln>
                  <a:noFill/>
                </a:ln>
                <a:solidFill>
                  <a:schemeClr val="tx1"/>
                </a:solidFill>
              </a:rPr>
              <a:t>Data Table</a:t>
            </a:r>
          </a:p>
        </p:txBody>
      </p:sp>
      <p:sp>
        <p:nvSpPr>
          <p:cNvPr id="33796" name="Rectangle 3">
            <a:extLst>
              <a:ext uri="{FF2B5EF4-FFF2-40B4-BE49-F238E27FC236}">
                <a16:creationId xmlns:a16="http://schemas.microsoft.com/office/drawing/2014/main" id="{8521CD81-4111-49F9-8D11-E4422EC89E35}"/>
              </a:ext>
            </a:extLst>
          </p:cNvPr>
          <p:cNvSpPr>
            <a:spLocks noGrp="1" noChangeArrowheads="1"/>
          </p:cNvSpPr>
          <p:nvPr>
            <p:ph type="body" idx="4294967295"/>
          </p:nvPr>
        </p:nvSpPr>
        <p:spPr>
          <a:xfrm>
            <a:off x="571500" y="1219200"/>
            <a:ext cx="8077200" cy="2819400"/>
          </a:xfrm>
          <a:prstGeom prst="rect">
            <a:avLst/>
          </a:prstGeom>
        </p:spPr>
        <p:txBody>
          <a:bodyPr/>
          <a:lstStyle/>
          <a:p>
            <a:pPr defTabSz="914400" eaLnBrk="1" fontAlgn="auto" hangingPunct="1">
              <a:spcBef>
                <a:spcPts val="0"/>
              </a:spcBef>
              <a:spcAft>
                <a:spcPts val="600"/>
              </a:spcAft>
              <a:buClr>
                <a:srgbClr val="1D3275"/>
              </a:buClr>
              <a:defRPr/>
            </a:pPr>
            <a:r>
              <a:rPr lang="en-US" altLang="en-US" sz="2000" dirty="0"/>
              <a:t>The Data Table includes:</a:t>
            </a:r>
          </a:p>
          <a:p>
            <a:pPr defTabSz="914400" eaLnBrk="1" fontAlgn="auto" hangingPunct="1">
              <a:spcBef>
                <a:spcPts val="0"/>
              </a:spcBef>
              <a:spcAft>
                <a:spcPts val="600"/>
              </a:spcAft>
              <a:buClr>
                <a:srgbClr val="1D3275"/>
              </a:buClr>
              <a:defRPr/>
            </a:pPr>
            <a:endParaRPr lang="en-US" sz="2000" dirty="0"/>
          </a:p>
          <a:p>
            <a:pPr marL="342900" indent="-342900" defTabSz="914400" eaLnBrk="1" fontAlgn="auto" hangingPunct="1">
              <a:spcBef>
                <a:spcPts val="0"/>
              </a:spcBef>
              <a:spcAft>
                <a:spcPts val="600"/>
              </a:spcAft>
              <a:buClr>
                <a:srgbClr val="1D3275"/>
              </a:buClr>
              <a:buFont typeface="Arial" panose="020B0604020202020204" pitchFamily="34" charset="0"/>
              <a:buChar char="•"/>
              <a:defRPr/>
            </a:pPr>
            <a:r>
              <a:rPr lang="en-US" sz="2000" dirty="0"/>
              <a:t>Personal Identifying Information such as name, Social Security Number, Period of Service (POS), POA, file number, and date of rating</a:t>
            </a:r>
          </a:p>
          <a:p>
            <a:pPr marL="342900" indent="-342900" defTabSz="914400" eaLnBrk="1" fontAlgn="auto" hangingPunct="1">
              <a:spcBef>
                <a:spcPts val="0"/>
              </a:spcBef>
              <a:spcAft>
                <a:spcPts val="600"/>
              </a:spcAft>
              <a:buClr>
                <a:srgbClr val="1D3275"/>
              </a:buClr>
              <a:buFont typeface="Arial" panose="020B0604020202020204" pitchFamily="34" charset="0"/>
              <a:buChar char="•"/>
              <a:defRPr/>
            </a:pPr>
            <a:r>
              <a:rPr lang="en-US" sz="2000" dirty="0"/>
              <a:t>Any future exam date(s)</a:t>
            </a:r>
          </a:p>
          <a:p>
            <a:pPr marL="342900" indent="-342900" defTabSz="914400" eaLnBrk="1" fontAlgn="auto" hangingPunct="1">
              <a:spcBef>
                <a:spcPts val="0"/>
              </a:spcBef>
              <a:spcAft>
                <a:spcPts val="600"/>
              </a:spcAft>
              <a:buClr>
                <a:srgbClr val="1D3275"/>
              </a:buClr>
              <a:buFont typeface="Arial" panose="020B0604020202020204" pitchFamily="34" charset="0"/>
              <a:buChar char="•"/>
              <a:defRPr/>
            </a:pPr>
            <a:r>
              <a:rPr lang="en-US" sz="2000" dirty="0"/>
              <a:t>SMC Code(s)</a:t>
            </a:r>
          </a:p>
          <a:p>
            <a:pPr marL="342900" indent="-342900" defTabSz="914400" eaLnBrk="1" fontAlgn="auto" hangingPunct="1">
              <a:spcBef>
                <a:spcPts val="0"/>
              </a:spcBef>
              <a:spcAft>
                <a:spcPts val="600"/>
              </a:spcAft>
              <a:buClr>
                <a:srgbClr val="1D3275"/>
              </a:buClr>
              <a:buFont typeface="Arial" panose="020B0604020202020204" pitchFamily="34" charset="0"/>
              <a:buChar char="•"/>
              <a:defRPr/>
            </a:pPr>
            <a:r>
              <a:rPr lang="en-US" sz="2000" dirty="0"/>
              <a:t>Combat Status Code</a:t>
            </a:r>
          </a:p>
          <a:p>
            <a:pPr marL="342900" indent="-342900" defTabSz="914400" eaLnBrk="1" fontAlgn="auto" hangingPunct="1">
              <a:spcBef>
                <a:spcPts val="0"/>
              </a:spcBef>
              <a:spcAft>
                <a:spcPts val="600"/>
              </a:spcAft>
              <a:buClr>
                <a:srgbClr val="1D3275"/>
              </a:buClr>
              <a:buFont typeface="Arial" panose="020B0604020202020204" pitchFamily="34" charset="0"/>
              <a:buChar char="•"/>
              <a:defRPr/>
            </a:pPr>
            <a:r>
              <a:rPr lang="en-US" sz="2000" dirty="0"/>
              <a:t>Additional service code</a:t>
            </a:r>
          </a:p>
          <a:p>
            <a:pPr defTabSz="216992" eaLnBrk="1" fontAlgn="auto" hangingPunct="1">
              <a:spcAft>
                <a:spcPts val="0"/>
              </a:spcAft>
              <a:buClr>
                <a:srgbClr val="1D3275"/>
              </a:buClr>
              <a:buFont typeface="Wingdings" panose="05000000000000000000" pitchFamily="2" charset="2"/>
              <a:buNone/>
              <a:defRPr/>
            </a:pPr>
            <a:endParaRPr lang="en-US" altLang="en-US" sz="2000" dirty="0"/>
          </a:p>
          <a:p>
            <a:pPr defTabSz="216992" eaLnBrk="1" fontAlgn="auto" hangingPunct="1">
              <a:spcAft>
                <a:spcPts val="0"/>
              </a:spcAft>
              <a:buClr>
                <a:srgbClr val="1D3275"/>
              </a:buClr>
              <a:buFont typeface="Wingdings" panose="05000000000000000000" pitchFamily="2" charset="2"/>
              <a:buNone/>
              <a:defRPr/>
            </a:pPr>
            <a:endParaRPr lang="en-US" altLang="en-US" sz="2000" dirty="0"/>
          </a:p>
          <a:p>
            <a:pPr defTabSz="216992" eaLnBrk="1" fontAlgn="auto" hangingPunct="1">
              <a:spcAft>
                <a:spcPts val="0"/>
              </a:spcAft>
              <a:buClr>
                <a:srgbClr val="1D3275"/>
              </a:buClr>
              <a:buFont typeface="Wingdings" panose="05000000000000000000" pitchFamily="2" charset="2"/>
              <a:buNone/>
              <a:defRPr/>
            </a:pPr>
            <a:endParaRPr lang="en-US" altLang="en-US" sz="2000" dirty="0"/>
          </a:p>
          <a:p>
            <a:pPr defTabSz="216992" eaLnBrk="1" fontAlgn="auto" hangingPunct="1">
              <a:spcAft>
                <a:spcPts val="0"/>
              </a:spcAft>
              <a:buClr>
                <a:srgbClr val="1D3275"/>
              </a:buClr>
              <a:buFont typeface="Wingdings" panose="05000000000000000000" pitchFamily="2" charset="2"/>
              <a:buNone/>
              <a:defRPr/>
            </a:pPr>
            <a:r>
              <a:rPr lang="en-US" altLang="en-US" sz="1400" b="1" u="sng" dirty="0"/>
              <a:t>Note</a:t>
            </a:r>
            <a:r>
              <a:rPr lang="en-US" altLang="en-US" sz="1400" b="1" dirty="0"/>
              <a:t>: </a:t>
            </a:r>
            <a:r>
              <a:rPr lang="en-US" altLang="en-US" sz="1400" dirty="0"/>
              <a:t>On IDES proposed ratings for Service members who are still serving on active duty, there should be an Entered on Active Duty (EOD) date listed without a Release from Active Duty (RAD) date in the data table.   Future exam date coding shows up as “None” on all proposed rating code sheets, even in cases where a future exam would be necessary.  The actual future exam indicators only show up on final rating decisions. </a:t>
            </a:r>
          </a:p>
          <a:p>
            <a:pPr defTabSz="216992" eaLnBrk="1" fontAlgn="auto" hangingPunct="1">
              <a:spcAft>
                <a:spcPts val="0"/>
              </a:spcAft>
              <a:buClr>
                <a:srgbClr val="1D3275"/>
              </a:buClr>
              <a:buFont typeface="Wingdings" panose="05000000000000000000" pitchFamily="2" charset="2"/>
              <a:buNone/>
              <a:defRPr/>
            </a:pPr>
            <a:endParaRPr lang="en-US" altLang="en-US" sz="2000" dirty="0">
              <a:solidFill>
                <a:srgbClr val="000066"/>
              </a:solidFill>
            </a:endParaRPr>
          </a:p>
        </p:txBody>
      </p:sp>
      <p:pic>
        <p:nvPicPr>
          <p:cNvPr id="72708" name="Picture 5">
            <a:extLst>
              <a:ext uri="{FF2B5EF4-FFF2-40B4-BE49-F238E27FC236}">
                <a16:creationId xmlns:a16="http://schemas.microsoft.com/office/drawing/2014/main" id="{69CF235A-ABCF-490C-93D4-8D7D17FE3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22575"/>
            <a:ext cx="4267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EC1EEA-9C3C-4488-BBE9-DE54D434CCEA}"/>
              </a:ext>
            </a:extLst>
          </p:cNvPr>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endParaRPr lang="en-US" altLang="en-US" sz="1600" b="1" i="1" dirty="0">
              <a:solidFill>
                <a:srgbClr val="1D3275"/>
              </a:solidFill>
              <a:effectLst>
                <a:outerShdw blurRad="38100" dist="38100" dir="2700000" algn="tl">
                  <a:srgbClr val="C0C0C0"/>
                </a:outerShdw>
              </a:effectLst>
              <a:latin typeface="Century Schoolbook" panose="02040604050505020304" pitchFamily="18" charset="0"/>
            </a:endParaRPr>
          </a:p>
        </p:txBody>
      </p:sp>
      <p:sp>
        <p:nvSpPr>
          <p:cNvPr id="74755" name="Rectangle 2">
            <a:extLst>
              <a:ext uri="{FF2B5EF4-FFF2-40B4-BE49-F238E27FC236}">
                <a16:creationId xmlns:a16="http://schemas.microsoft.com/office/drawing/2014/main" id="{DED52371-80CB-4922-BF64-89DB08565EE0}"/>
              </a:ext>
            </a:extLst>
          </p:cNvPr>
          <p:cNvSpPr>
            <a:spLocks noGrp="1" noChangeArrowheads="1"/>
          </p:cNvSpPr>
          <p:nvPr>
            <p:ph type="title" idx="4294967295"/>
          </p:nvPr>
        </p:nvSpPr>
        <p:spPr>
          <a:xfrm>
            <a:off x="476250" y="760413"/>
            <a:ext cx="8191500" cy="422275"/>
          </a:xfrm>
        </p:spPr>
        <p:txBody>
          <a:bodyPr/>
          <a:lstStyle/>
          <a:p>
            <a:pPr eaLnBrk="1" hangingPunct="1"/>
            <a:r>
              <a:rPr lang="en-US" altLang="en-US" sz="3000" b="0">
                <a:ln>
                  <a:noFill/>
                </a:ln>
                <a:solidFill>
                  <a:schemeClr val="tx1"/>
                </a:solidFill>
              </a:rPr>
              <a:t>Jurisdiction</a:t>
            </a:r>
          </a:p>
        </p:txBody>
      </p:sp>
      <p:sp>
        <p:nvSpPr>
          <p:cNvPr id="74756" name="Rectangle 3">
            <a:extLst>
              <a:ext uri="{FF2B5EF4-FFF2-40B4-BE49-F238E27FC236}">
                <a16:creationId xmlns:a16="http://schemas.microsoft.com/office/drawing/2014/main" id="{0AB767DE-A431-48BA-AF2B-AF9E797DDE85}"/>
              </a:ext>
            </a:extLst>
          </p:cNvPr>
          <p:cNvSpPr>
            <a:spLocks noGrp="1" noChangeArrowheads="1"/>
          </p:cNvSpPr>
          <p:nvPr>
            <p:ph type="body" idx="4294967295"/>
          </p:nvPr>
        </p:nvSpPr>
        <p:spPr bwMode="auto">
          <a:xfrm>
            <a:off x="476250" y="1428750"/>
            <a:ext cx="8020050" cy="443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1D3275"/>
              </a:buClr>
              <a:buFont typeface="Wingdings" panose="05000000000000000000" pitchFamily="2" charset="2"/>
              <a:buNone/>
            </a:pPr>
            <a:r>
              <a:rPr lang="en-US" altLang="en-US" sz="2000"/>
              <a:t>The Jurisdiction of the Code sheet, </a:t>
            </a:r>
          </a:p>
          <a:p>
            <a:pPr marL="719138" lvl="4" indent="-285750">
              <a:buFont typeface="Arial" panose="020B0604020202020204" pitchFamily="34" charset="0"/>
              <a:buChar char="•"/>
            </a:pPr>
            <a:r>
              <a:rPr lang="en-US" altLang="en-US" sz="1800"/>
              <a:t>	appears below the heading section</a:t>
            </a:r>
          </a:p>
          <a:p>
            <a:pPr marL="719138" lvl="4" indent="-285750">
              <a:buFont typeface="Arial" panose="020B0604020202020204" pitchFamily="34" charset="0"/>
              <a:buChar char="•"/>
            </a:pPr>
            <a:r>
              <a:rPr lang="en-US" altLang="en-US" sz="1800"/>
              <a:t>	explains why the case is before the rating activity</a:t>
            </a:r>
          </a:p>
          <a:p>
            <a:pPr marL="719138" lvl="4" indent="-285750">
              <a:buFont typeface="Arial" panose="020B0604020202020204" pitchFamily="34" charset="0"/>
              <a:buChar char="•"/>
            </a:pPr>
            <a:r>
              <a:rPr lang="en-US" altLang="en-US" sz="1800"/>
              <a:t>	refers to the claim at issue, and</a:t>
            </a:r>
          </a:p>
          <a:p>
            <a:pPr marL="719138" lvl="4" indent="-285750">
              <a:buFont typeface="Arial" panose="020B0604020202020204" pitchFamily="34" charset="0"/>
              <a:buChar char="•"/>
            </a:pPr>
            <a:r>
              <a:rPr lang="en-US" altLang="en-US" sz="1800"/>
              <a:t>	cites the pertinent jurisdictional date.</a:t>
            </a:r>
          </a:p>
          <a:p>
            <a:pPr eaLnBrk="1" hangingPunct="1">
              <a:buClr>
                <a:srgbClr val="1D3275"/>
              </a:buClr>
              <a:buFont typeface="Wingdings" panose="05000000000000000000" pitchFamily="2" charset="2"/>
              <a:buNone/>
            </a:pPr>
            <a:endParaRPr lang="en-US" altLang="en-US" sz="2000"/>
          </a:p>
          <a:p>
            <a:pPr eaLnBrk="1" hangingPunct="1">
              <a:buClr>
                <a:srgbClr val="1D3275"/>
              </a:buClr>
              <a:buFont typeface="Wingdings" panose="05000000000000000000" pitchFamily="2" charset="2"/>
              <a:buNone/>
            </a:pPr>
            <a:endParaRPr lang="en-US" altLang="en-US" sz="2000"/>
          </a:p>
          <a:p>
            <a:pPr eaLnBrk="1" hangingPunct="1">
              <a:buClr>
                <a:srgbClr val="1D3275"/>
              </a:buClr>
              <a:buFont typeface="Wingdings" panose="05000000000000000000" pitchFamily="2" charset="2"/>
              <a:buNone/>
            </a:pPr>
            <a:r>
              <a:rPr lang="en-US" altLang="en-US" sz="2000"/>
              <a:t>The Jurisdiction section describes the type of claim that was decided and the date that it was received. It also shows the associated Pending Issue File (</a:t>
            </a:r>
            <a:r>
              <a:rPr lang="en-US" altLang="en-US" sz="2000">
                <a:solidFill>
                  <a:srgbClr val="000066"/>
                </a:solidFill>
              </a:rPr>
              <a:t>PIF).</a:t>
            </a:r>
          </a:p>
          <a:p>
            <a:pPr eaLnBrk="1" hangingPunct="1">
              <a:buClr>
                <a:srgbClr val="1D3275"/>
              </a:buClr>
              <a:buFont typeface="Wingdings" panose="05000000000000000000" pitchFamily="2" charset="2"/>
              <a:buNone/>
            </a:pPr>
            <a:endParaRPr lang="en-US" altLang="en-US" sz="2000">
              <a:solidFill>
                <a:srgbClr val="000066"/>
              </a:solidFill>
            </a:endParaRPr>
          </a:p>
          <a:p>
            <a:pPr eaLnBrk="1" hangingPunct="1">
              <a:buClr>
                <a:srgbClr val="1D3275"/>
              </a:buClr>
              <a:buFont typeface="Wingdings" panose="05000000000000000000" pitchFamily="2" charset="2"/>
              <a:buNone/>
            </a:pPr>
            <a:endParaRPr lang="en-US" altLang="en-US" sz="2000">
              <a:solidFill>
                <a:srgbClr val="000066"/>
              </a:solidFill>
            </a:endParaRPr>
          </a:p>
          <a:p>
            <a:pPr eaLnBrk="1" hangingPunct="1">
              <a:buClr>
                <a:srgbClr val="1D3275"/>
              </a:buClr>
              <a:buFont typeface="Wingdings" panose="05000000000000000000" pitchFamily="2" charset="2"/>
              <a:buNone/>
            </a:pPr>
            <a:r>
              <a:rPr lang="en-US" altLang="en-US" sz="2000">
                <a:solidFill>
                  <a:srgbClr val="000066"/>
                </a:solidFill>
              </a:rPr>
              <a:t>				</a:t>
            </a:r>
          </a:p>
          <a:p>
            <a:pPr eaLnBrk="1" hangingPunct="1">
              <a:buClr>
                <a:srgbClr val="1D3275"/>
              </a:buClr>
              <a:buFont typeface="Wingdings" panose="05000000000000000000" pitchFamily="2" charset="2"/>
              <a:buNone/>
            </a:pPr>
            <a:endParaRPr lang="en-US" altLang="en-US" sz="2000">
              <a:solidFill>
                <a:srgbClr val="000066"/>
              </a:solidFill>
            </a:endParaRPr>
          </a:p>
          <a:p>
            <a:pPr eaLnBrk="1" hangingPunct="1">
              <a:buClr>
                <a:srgbClr val="1D3275"/>
              </a:buClr>
              <a:buFont typeface="Wingdings" panose="05000000000000000000" pitchFamily="2" charset="2"/>
              <a:buNone/>
            </a:pPr>
            <a:endParaRPr lang="en-US" altLang="en-US" sz="2000">
              <a:solidFill>
                <a:srgbClr val="000066"/>
              </a:solidFill>
            </a:endParaRPr>
          </a:p>
        </p:txBody>
      </p:sp>
      <p:sp>
        <p:nvSpPr>
          <p:cNvPr id="74757" name="Slide Number Placeholder 1">
            <a:extLst>
              <a:ext uri="{FF2B5EF4-FFF2-40B4-BE49-F238E27FC236}">
                <a16:creationId xmlns:a16="http://schemas.microsoft.com/office/drawing/2014/main" id="{EE1C7DED-6FF2-42ED-8D33-D09EF89020F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EEA4FE58-685A-49D1-9B1B-8BA8C0CF93AD}" type="slidenum">
              <a:rPr lang="en-US" altLang="en-US" sz="500" smtClean="0">
                <a:solidFill>
                  <a:srgbClr val="000000"/>
                </a:solidFill>
                <a:latin typeface="Arial" panose="020B0604020202020204" pitchFamily="34" charset="0"/>
              </a:rPr>
              <a:pPr/>
              <a:t>38</a:t>
            </a:fld>
            <a:endParaRPr lang="en-US" altLang="en-US" sz="500">
              <a:solidFill>
                <a:srgbClr val="000000"/>
              </a:solidFill>
              <a:latin typeface="Arial" panose="020B0604020202020204" pitchFamily="34" charset="0"/>
            </a:endParaRPr>
          </a:p>
        </p:txBody>
      </p:sp>
      <p:pic>
        <p:nvPicPr>
          <p:cNvPr id="74758" name="Picture 2">
            <a:extLst>
              <a:ext uri="{FF2B5EF4-FFF2-40B4-BE49-F238E27FC236}">
                <a16:creationId xmlns:a16="http://schemas.microsoft.com/office/drawing/2014/main" id="{6C014403-5D4D-421E-91EE-06FA9749E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40338"/>
            <a:ext cx="6400800" cy="581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AFB1C79-9E4E-4EF0-B797-9F3B9BA52C3E}"/>
              </a:ext>
            </a:extLst>
          </p:cNvPr>
          <p:cNvSpPr>
            <a:spLocks noGrp="1" noChangeArrowheads="1"/>
          </p:cNvSpPr>
          <p:nvPr>
            <p:ph type="title"/>
          </p:nvPr>
        </p:nvSpPr>
        <p:spPr>
          <a:xfrm>
            <a:off x="23813" y="609600"/>
            <a:ext cx="9144000" cy="611188"/>
          </a:xfrm>
        </p:spPr>
        <p:txBody>
          <a:bodyPr/>
          <a:lstStyle/>
          <a:p>
            <a:pPr eaLnBrk="1" hangingPunct="1"/>
            <a:r>
              <a:rPr lang="en-US" altLang="en-US" sz="3000" b="0">
                <a:ln>
                  <a:noFill/>
                </a:ln>
                <a:solidFill>
                  <a:schemeClr val="tx1"/>
                </a:solidFill>
              </a:rPr>
              <a:t>Associated Claims</a:t>
            </a:r>
          </a:p>
        </p:txBody>
      </p:sp>
      <p:sp>
        <p:nvSpPr>
          <p:cNvPr id="3" name="Content Placeholder 2">
            <a:extLst>
              <a:ext uri="{FF2B5EF4-FFF2-40B4-BE49-F238E27FC236}">
                <a16:creationId xmlns:a16="http://schemas.microsoft.com/office/drawing/2014/main" id="{EF5082CB-DCEF-413A-A057-78B6C7BB65D4}"/>
              </a:ext>
            </a:extLst>
          </p:cNvPr>
          <p:cNvSpPr>
            <a:spLocks noGrp="1"/>
          </p:cNvSpPr>
          <p:nvPr>
            <p:ph idx="1"/>
          </p:nvPr>
        </p:nvSpPr>
        <p:spPr>
          <a:xfrm>
            <a:off x="457200" y="1630363"/>
            <a:ext cx="8229600" cy="2819400"/>
          </a:xfrm>
        </p:spPr>
        <p:txBody>
          <a:bodyPr/>
          <a:lstStyle/>
          <a:p>
            <a:pPr defTabSz="216992" eaLnBrk="1" fontAlgn="auto" hangingPunct="1">
              <a:spcAft>
                <a:spcPts val="600"/>
              </a:spcAft>
              <a:buClr>
                <a:schemeClr val="tx1"/>
              </a:buClr>
              <a:defRPr/>
            </a:pPr>
            <a:r>
              <a:rPr lang="en-US" altLang="en-US" sz="2000" dirty="0"/>
              <a:t>The Associated Claim(s) section </a:t>
            </a:r>
          </a:p>
          <a:p>
            <a:pPr defTabSz="216992" eaLnBrk="1" fontAlgn="auto" hangingPunct="1">
              <a:spcAft>
                <a:spcPts val="600"/>
              </a:spcAft>
              <a:buClr>
                <a:schemeClr val="tx1"/>
              </a:buClr>
              <a:defRPr/>
            </a:pPr>
            <a:endParaRPr lang="en-US" altLang="en-US" sz="1600" dirty="0">
              <a:solidFill>
                <a:srgbClr val="000066"/>
              </a:solidFill>
            </a:endParaRPr>
          </a:p>
          <a:p>
            <a:pPr marL="342900" indent="-342900" defTabSz="216992" eaLnBrk="1" fontAlgn="auto" hangingPunct="1">
              <a:spcAft>
                <a:spcPts val="600"/>
              </a:spcAft>
              <a:buClr>
                <a:schemeClr val="tx1"/>
              </a:buClr>
              <a:buFont typeface="Arial" panose="020B0604020202020204" pitchFamily="34" charset="0"/>
              <a:buChar char="•"/>
              <a:defRPr/>
            </a:pPr>
            <a:r>
              <a:rPr lang="en-US" altLang="en-US" sz="2000" dirty="0"/>
              <a:t>appears below the Jurisdiction</a:t>
            </a:r>
          </a:p>
          <a:p>
            <a:pPr marL="342900" indent="-342900" defTabSz="216992" eaLnBrk="1" fontAlgn="auto" hangingPunct="1">
              <a:spcAft>
                <a:spcPts val="600"/>
              </a:spcAft>
              <a:buClr>
                <a:schemeClr val="tx1"/>
              </a:buClr>
              <a:buFont typeface="Arial" panose="020B0604020202020204" pitchFamily="34" charset="0"/>
              <a:buChar char="•"/>
              <a:defRPr/>
            </a:pPr>
            <a:r>
              <a:rPr lang="en-US" altLang="en-US" sz="2000" dirty="0"/>
              <a:t>includes 689 end product(s) (EP) associated with the contentions/claims be processed along with the DOC(s) of the claim(s)</a:t>
            </a:r>
          </a:p>
          <a:p>
            <a:pPr marL="342900" indent="-342900" defTabSz="216992" eaLnBrk="1" fontAlgn="auto" hangingPunct="1">
              <a:spcAft>
                <a:spcPts val="600"/>
              </a:spcAft>
              <a:buClr>
                <a:schemeClr val="tx1"/>
              </a:buClr>
              <a:buFont typeface="Arial" panose="020B0604020202020204" pitchFamily="34" charset="0"/>
              <a:buChar char="•"/>
              <a:defRPr/>
            </a:pPr>
            <a:r>
              <a:rPr lang="en-US" altLang="en-US" sz="2000" dirty="0"/>
              <a:t>cites the type of claim(s)</a:t>
            </a:r>
          </a:p>
        </p:txBody>
      </p:sp>
      <p:sp>
        <p:nvSpPr>
          <p:cNvPr id="76804" name="Slide Number Placeholder 3">
            <a:extLst>
              <a:ext uri="{FF2B5EF4-FFF2-40B4-BE49-F238E27FC236}">
                <a16:creationId xmlns:a16="http://schemas.microsoft.com/office/drawing/2014/main" id="{E973695E-470E-44B9-8F8A-05DBD7B1957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9B96AD11-FD19-4139-93B3-D2BAD11E3C5F}" type="slidenum">
              <a:rPr lang="en-US" altLang="en-US" sz="1000" smtClean="0">
                <a:solidFill>
                  <a:srgbClr val="000000"/>
                </a:solidFill>
                <a:latin typeface="Arial" panose="020B0604020202020204" pitchFamily="34" charset="0"/>
              </a:rPr>
              <a:pPr/>
              <a:t>39</a:t>
            </a:fld>
            <a:endParaRPr lang="en-US" altLang="en-US" sz="1000">
              <a:solidFill>
                <a:srgbClr val="000000"/>
              </a:solidFill>
              <a:latin typeface="Arial" panose="020B0604020202020204" pitchFamily="34" charset="0"/>
            </a:endParaRPr>
          </a:p>
        </p:txBody>
      </p:sp>
      <p:sp>
        <p:nvSpPr>
          <p:cNvPr id="2" name="TextBox 1">
            <a:extLst>
              <a:ext uri="{FF2B5EF4-FFF2-40B4-BE49-F238E27FC236}">
                <a16:creationId xmlns:a16="http://schemas.microsoft.com/office/drawing/2014/main" id="{A52E5EA2-2B5D-47D1-BF80-1EBD3D8D2A01}"/>
              </a:ext>
            </a:extLst>
          </p:cNvPr>
          <p:cNvSpPr txBox="1"/>
          <p:nvPr/>
        </p:nvSpPr>
        <p:spPr>
          <a:xfrm>
            <a:off x="457200" y="5053013"/>
            <a:ext cx="8001000" cy="400050"/>
          </a:xfrm>
          <a:prstGeom prst="rect">
            <a:avLst/>
          </a:prstGeom>
          <a:noFill/>
        </p:spPr>
        <p:txBody>
          <a:bodyPr>
            <a:spAutoFit/>
          </a:bodyPr>
          <a:lstStyle/>
          <a:p>
            <a:pPr>
              <a:defRPr/>
            </a:pPr>
            <a:r>
              <a:rPr lang="en-US" sz="2000" b="1" u="sng" dirty="0">
                <a:latin typeface="+mn-lt"/>
              </a:rPr>
              <a:t>Associated Claim(s)</a:t>
            </a:r>
            <a:r>
              <a:rPr lang="en-US" sz="2000" b="1" dirty="0">
                <a:latin typeface="+mn-lt"/>
              </a:rPr>
              <a:t>: </a:t>
            </a:r>
            <a:r>
              <a:rPr lang="en-US" sz="2000" dirty="0">
                <a:latin typeface="+mn-lt"/>
              </a:rPr>
              <a:t> 689; Disability Evaluation System; 06/05/2018</a:t>
            </a:r>
            <a:r>
              <a:rPr lang="en-US" sz="2000" b="1" u="sng" dirty="0">
                <a:latin typeface="+mn-lt"/>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5182FF-2543-4425-8245-A7F52FB08A21}"/>
              </a:ext>
            </a:extLst>
          </p:cNvPr>
          <p:cNvSpPr>
            <a:spLocks noGrp="1" noChangeArrowheads="1"/>
          </p:cNvSpPr>
          <p:nvPr>
            <p:ph type="title" idx="4294967295"/>
          </p:nvPr>
        </p:nvSpPr>
        <p:spPr>
          <a:xfrm>
            <a:off x="1219200" y="588963"/>
            <a:ext cx="6477000" cy="704850"/>
          </a:xfrm>
        </p:spPr>
        <p:txBody>
          <a:bodyPr/>
          <a:lstStyle/>
          <a:p>
            <a:pPr eaLnBrk="1" hangingPunct="1"/>
            <a:r>
              <a:rPr lang="en-US" altLang="en-US" sz="3000" b="0">
                <a:ln>
                  <a:noFill/>
                </a:ln>
                <a:solidFill>
                  <a:schemeClr val="tx1"/>
                </a:solidFill>
              </a:rPr>
              <a:t>References</a:t>
            </a:r>
          </a:p>
        </p:txBody>
      </p:sp>
      <p:sp>
        <p:nvSpPr>
          <p:cNvPr id="11267" name="Rectangle 6">
            <a:extLst>
              <a:ext uri="{FF2B5EF4-FFF2-40B4-BE49-F238E27FC236}">
                <a16:creationId xmlns:a16="http://schemas.microsoft.com/office/drawing/2014/main" id="{90CF55F1-4E7C-4CF8-A439-2C163627E830}"/>
              </a:ext>
            </a:extLst>
          </p:cNvPr>
          <p:cNvSpPr>
            <a:spLocks noGrp="1" noChangeArrowheads="1"/>
          </p:cNvSpPr>
          <p:nvPr>
            <p:ph type="body" idx="4294967295"/>
          </p:nvPr>
        </p:nvSpPr>
        <p:spPr bwMode="auto">
          <a:xfrm>
            <a:off x="504825" y="1192213"/>
            <a:ext cx="8394700" cy="5410200"/>
          </a:xfrm>
          <a:prstGeom prst="rect">
            <a:avLst/>
          </a:prstGeom>
        </p:spPr>
        <p:txBody>
          <a:bodyPr/>
          <a:lstStyle/>
          <a:p>
            <a:pPr marL="285750" indent="-285750" eaLnBrk="1" hangingPunct="1">
              <a:lnSpc>
                <a:spcPct val="90000"/>
              </a:lnSpc>
              <a:buClr>
                <a:srgbClr val="1D3275"/>
              </a:buClr>
              <a:buFont typeface="Arial" panose="020B0604020202020204" pitchFamily="34" charset="0"/>
              <a:buChar char="•"/>
              <a:defRPr/>
            </a:pPr>
            <a:endParaRPr lang="en-US" altLang="en-US" sz="1400" dirty="0">
              <a:cs typeface="Times New Roman" panose="02020603050405020304" pitchFamily="18" charset="0"/>
            </a:endParaRPr>
          </a:p>
          <a:p>
            <a:pPr marL="285750" indent="-285750" eaLnBrk="1" hangingPunct="1">
              <a:lnSpc>
                <a:spcPct val="150000"/>
              </a:lnSpc>
              <a:buClr>
                <a:srgbClr val="1D3275"/>
              </a:buClr>
              <a:buFont typeface="Arial" panose="020B0604020202020204" pitchFamily="34" charset="0"/>
              <a:buChar char="•"/>
              <a:defRPr/>
            </a:pPr>
            <a:endParaRPr lang="en-US" altLang="en-US" sz="1400" dirty="0">
              <a:cs typeface="Microsoft Sans Serif" panose="020B0604020202020204" pitchFamily="34" charset="0"/>
            </a:endParaRPr>
          </a:p>
          <a:p>
            <a:pPr marL="171450" indent="-171450" eaLnBrk="1" hangingPunct="1">
              <a:lnSpc>
                <a:spcPct val="90000"/>
              </a:lnSpc>
              <a:buClr>
                <a:srgbClr val="1D3275"/>
              </a:buClr>
              <a:buFont typeface="Arial" panose="020B0604020202020204" pitchFamily="34" charset="0"/>
              <a:buChar char="•"/>
              <a:defRPr/>
            </a:pPr>
            <a:endParaRPr lang="en-US" altLang="en-US" sz="1200" dirty="0">
              <a:cs typeface="Times New Roman" panose="02020603050405020304" pitchFamily="18" charset="0"/>
            </a:endParaRPr>
          </a:p>
        </p:txBody>
      </p:sp>
      <p:sp>
        <p:nvSpPr>
          <p:cNvPr id="5126" name="Rectangle 6">
            <a:extLst>
              <a:ext uri="{FF2B5EF4-FFF2-40B4-BE49-F238E27FC236}">
                <a16:creationId xmlns:a16="http://schemas.microsoft.com/office/drawing/2014/main" id="{9F6B8C40-C49D-433B-961D-DB0AE57B5538}"/>
              </a:ext>
            </a:extLst>
          </p:cNvPr>
          <p:cNvSpPr txBox="1">
            <a:spLocks noChangeArrowheads="1"/>
          </p:cNvSpPr>
          <p:nvPr/>
        </p:nvSpPr>
        <p:spPr bwMode="auto">
          <a:xfrm>
            <a:off x="685800" y="1524000"/>
            <a:ext cx="7772400" cy="4392613"/>
          </a:xfrm>
          <a:prstGeom prst="rect">
            <a:avLst/>
          </a:prstGeom>
          <a:noFill/>
          <a:ln>
            <a:noFill/>
          </a:ln>
        </p:spPr>
        <p:txBody>
          <a:bodyPr/>
          <a:lstStyle>
            <a:lvl1pPr marL="273050" indent="-273050"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3"/>
              </a:rPr>
              <a:t>38 C.F.R 3.306   Aggravation of preservice disability</a:t>
            </a: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4"/>
              </a:rPr>
              <a:t>38 C.F.R 3.350 - Special monthly compensation ratings.</a:t>
            </a: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5"/>
              </a:rPr>
              <a:t>38 C.F.R Part 4 - Schedule for rating disabilities</a:t>
            </a:r>
            <a:endParaRPr lang="en-US" altLang="en-US" sz="2000" dirty="0">
              <a:solidFill>
                <a:schemeClr val="tx1"/>
              </a:solidFill>
              <a:latin typeface="Arial" panose="020B0604020202020204" pitchFamily="34" charset="0"/>
              <a:cs typeface="Arial" panose="020B0604020202020204" pitchFamily="34" charset="0"/>
              <a:hlinkClick r:id="rId6"/>
            </a:endParaRPr>
          </a:p>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6"/>
              </a:rPr>
              <a:t>M21-1, Part III,i,2,D - Overview of the Integrated Disability Evaluation System (IDES) and Initial Claims Development</a:t>
            </a: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7"/>
              </a:rPr>
              <a:t>M21-1, Part III,i,2,F - Special Situations Related to the Integrated Disability Evaluation System (IDES)</a:t>
            </a: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8"/>
              </a:rPr>
              <a:t>M21-1, Part III.i,2,C - Ancillary Benefits and Other Issues Involving Pre-Discharge Claims</a:t>
            </a: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9"/>
              </a:rPr>
              <a:t>M21-1, Part III,i,2,E - Department of Veterans Affairs (VA) Responsibilities Based on Medical Evaluation Board (MEB) and Physical Evaluation Board (PEB) Outcomes</a:t>
            </a: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9"/>
              </a:rPr>
              <a:t>M21-1, Part III, i,2,E.3 Proposed Ratings</a:t>
            </a: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Arial" panose="020B0604020202020204" pitchFamily="34" charset="0"/>
              <a:buChar char="•"/>
              <a:defRPr/>
            </a:pPr>
            <a:r>
              <a:rPr lang="en-US" altLang="en-US" sz="2000" dirty="0">
                <a:solidFill>
                  <a:schemeClr val="tx1"/>
                </a:solidFill>
                <a:latin typeface="Arial" panose="020B0604020202020204" pitchFamily="34" charset="0"/>
                <a:cs typeface="Arial" panose="020B0604020202020204" pitchFamily="34" charset="0"/>
                <a:hlinkClick r:id="rId10"/>
              </a:rPr>
              <a:t>M21-1 Part III. iv - General Rating Process </a:t>
            </a: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Wingdings" pitchFamily="2" charset="2"/>
              <a:buChar char="Ø"/>
              <a:defRPr/>
            </a:pPr>
            <a:endParaRPr lang="en-US" altLang="en-US" sz="2000" i="1" dirty="0">
              <a:solidFill>
                <a:schemeClr val="tx1"/>
              </a:solidFill>
              <a:latin typeface="Arial" panose="020B0604020202020204" pitchFamily="34" charset="0"/>
              <a:cs typeface="Arial" panose="020B0604020202020204" pitchFamily="34" charset="0"/>
            </a:endParaRPr>
          </a:p>
          <a:p>
            <a:pPr marL="0" indent="0" eaLnBrk="1">
              <a:spcBef>
                <a:spcPct val="0"/>
              </a:spcBef>
              <a:buClr>
                <a:srgbClr val="000066"/>
              </a:buClr>
              <a:buFont typeface="Wingdings" pitchFamily="2" charset="2"/>
              <a:buNone/>
              <a:defRPr/>
            </a:pPr>
            <a:endParaRPr lang="en-US" altLang="en-US" sz="2000" dirty="0">
              <a:solidFill>
                <a:schemeClr val="tx1"/>
              </a:solidFill>
              <a:latin typeface="Arial" panose="020B0604020202020204" pitchFamily="34" charset="0"/>
              <a:cs typeface="Arial" panose="020B0604020202020204" pitchFamily="34" charset="0"/>
            </a:endParaRPr>
          </a:p>
          <a:p>
            <a:pPr eaLnBrk="1">
              <a:spcBef>
                <a:spcPct val="0"/>
              </a:spcBef>
              <a:buClr>
                <a:srgbClr val="000066"/>
              </a:buClr>
              <a:buFont typeface="Wingdings" pitchFamily="2" charset="2"/>
              <a:buChar char="Ø"/>
              <a:defRPr/>
            </a:pPr>
            <a:endParaRPr lang="en-US" sz="2000" i="1" dirty="0">
              <a:solidFill>
                <a:schemeClr val="tx1"/>
              </a:solidFill>
              <a:latin typeface="Arial" panose="020B0604020202020204" pitchFamily="34" charset="0"/>
              <a:cs typeface="Arial" panose="020B0604020202020204" pitchFamily="34" charset="0"/>
            </a:endParaRPr>
          </a:p>
        </p:txBody>
      </p:sp>
      <p:sp>
        <p:nvSpPr>
          <p:cNvPr id="13317" name="Slide Number Placeholder 1">
            <a:extLst>
              <a:ext uri="{FF2B5EF4-FFF2-40B4-BE49-F238E27FC236}">
                <a16:creationId xmlns:a16="http://schemas.microsoft.com/office/drawing/2014/main" id="{62C8254E-2734-4D10-B264-956AE80E74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E5EE54E3-CBFC-47AB-BAF3-3B9180202E7F}" type="slidenum">
              <a:rPr lang="en-US" altLang="en-US" sz="500" smtClean="0">
                <a:solidFill>
                  <a:srgbClr val="000000"/>
                </a:solidFill>
                <a:latin typeface="Arial" panose="020B0604020202020204" pitchFamily="34" charset="0"/>
              </a:rPr>
              <a:pPr/>
              <a:t>4</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4C1911E-3E28-4AE4-838B-5E6E8D971B7F}"/>
              </a:ext>
            </a:extLst>
          </p:cNvPr>
          <p:cNvSpPr>
            <a:spLocks noGrp="1" noChangeArrowheads="1"/>
          </p:cNvSpPr>
          <p:nvPr>
            <p:ph type="title" idx="4294967295"/>
          </p:nvPr>
        </p:nvSpPr>
        <p:spPr>
          <a:xfrm>
            <a:off x="457200" y="685800"/>
            <a:ext cx="7924800" cy="623888"/>
          </a:xfrm>
        </p:spPr>
        <p:txBody>
          <a:bodyPr/>
          <a:lstStyle/>
          <a:p>
            <a:pPr eaLnBrk="1" hangingPunct="1"/>
            <a:r>
              <a:rPr lang="en-US" altLang="en-US" sz="3000" b="0">
                <a:ln>
                  <a:noFill/>
                </a:ln>
                <a:solidFill>
                  <a:schemeClr val="tx1"/>
                </a:solidFill>
              </a:rPr>
              <a:t>The Proposed Rating Code Sheet</a:t>
            </a:r>
          </a:p>
        </p:txBody>
      </p:sp>
      <p:sp>
        <p:nvSpPr>
          <p:cNvPr id="6148" name="Rectangle 3">
            <a:extLst>
              <a:ext uri="{FF2B5EF4-FFF2-40B4-BE49-F238E27FC236}">
                <a16:creationId xmlns:a16="http://schemas.microsoft.com/office/drawing/2014/main" id="{880A4AC5-4F42-450C-9775-C6D1142F0CCA}"/>
              </a:ext>
            </a:extLst>
          </p:cNvPr>
          <p:cNvSpPr>
            <a:spLocks noGrp="1" noChangeArrowheads="1"/>
          </p:cNvSpPr>
          <p:nvPr>
            <p:ph type="body" idx="4294967295"/>
          </p:nvPr>
        </p:nvSpPr>
        <p:spPr>
          <a:xfrm>
            <a:off x="457200" y="1676400"/>
            <a:ext cx="8305800" cy="4938713"/>
          </a:xfrm>
          <a:prstGeom prst="rect">
            <a:avLst/>
          </a:prstGeom>
        </p:spPr>
        <p:txBody>
          <a:bodyPr/>
          <a:lstStyle/>
          <a:p>
            <a:pPr defTabSz="216992" eaLnBrk="1" fontAlgn="auto" hangingPunct="1">
              <a:spcAft>
                <a:spcPts val="0"/>
              </a:spcAft>
              <a:buFont typeface="Wingdings" panose="05000000000000000000" pitchFamily="2" charset="2"/>
              <a:buNone/>
              <a:defRPr/>
            </a:pPr>
            <a:r>
              <a:rPr lang="en-US" sz="2000" dirty="0"/>
              <a:t>On proposed IDES rating decisions, the Coded Sheet is organized in the following manner:</a:t>
            </a:r>
          </a:p>
          <a:p>
            <a:pPr defTabSz="216992" eaLnBrk="1" fontAlgn="auto" hangingPunct="1">
              <a:spcAft>
                <a:spcPts val="0"/>
              </a:spcAft>
              <a:buFont typeface="Wingdings" panose="05000000000000000000" pitchFamily="2" charset="2"/>
              <a:buNone/>
              <a:defRPr/>
            </a:pPr>
            <a:endParaRPr lang="en-US" sz="2000" dirty="0"/>
          </a:p>
          <a:p>
            <a:pPr marL="914400" lvl="1" indent="-457200" defTabSz="216992" eaLnBrk="1" fontAlgn="auto" hangingPunct="1">
              <a:spcAft>
                <a:spcPts val="0"/>
              </a:spcAft>
              <a:buClr>
                <a:srgbClr val="000066"/>
              </a:buClr>
              <a:buFont typeface="+mj-lt"/>
              <a:buAutoNum type="arabicPeriod"/>
              <a:defRPr/>
            </a:pPr>
            <a:r>
              <a:rPr lang="en-US" sz="2000" dirty="0"/>
              <a:t>Proposed Disability Evaluation Rating System (DES) Service Connected, for proposed grants of SC, or</a:t>
            </a:r>
          </a:p>
          <a:p>
            <a:pPr marL="914400" lvl="1" indent="-457200" defTabSz="216992" eaLnBrk="1" fontAlgn="auto" hangingPunct="1">
              <a:spcAft>
                <a:spcPts val="0"/>
              </a:spcAft>
              <a:buClr>
                <a:srgbClr val="000066"/>
              </a:buClr>
              <a:buFont typeface="+mj-lt"/>
              <a:buAutoNum type="arabicPeriod"/>
              <a:defRPr/>
            </a:pPr>
            <a:r>
              <a:rPr lang="en-US" sz="2000" dirty="0"/>
              <a:t>Proposed DES Not Service Connected, for proposed denials of SC. </a:t>
            </a:r>
          </a:p>
          <a:p>
            <a:pPr marL="914400" lvl="1" indent="-457200" defTabSz="216992" eaLnBrk="1" fontAlgn="auto" hangingPunct="1">
              <a:spcAft>
                <a:spcPts val="0"/>
              </a:spcAft>
              <a:buClr>
                <a:srgbClr val="000066"/>
              </a:buClr>
              <a:buFont typeface="+mj-lt"/>
              <a:buAutoNum type="arabicPeriod"/>
              <a:defRPr/>
            </a:pPr>
            <a:r>
              <a:rPr lang="en-US" sz="2000" dirty="0"/>
              <a:t>Proposed SMC entitlement</a:t>
            </a:r>
          </a:p>
          <a:p>
            <a:pPr marL="914400" lvl="1" indent="-457200" defTabSz="216992" eaLnBrk="1" fontAlgn="auto" hangingPunct="1">
              <a:spcAft>
                <a:spcPts val="0"/>
              </a:spcAft>
              <a:buClr>
                <a:srgbClr val="000066"/>
              </a:buClr>
              <a:buFont typeface="+mj-lt"/>
              <a:buAutoNum type="arabicPeriod"/>
              <a:defRPr/>
            </a:pPr>
            <a:r>
              <a:rPr lang="en-US" sz="2000" dirty="0"/>
              <a:t>Ancillary benefit entitlement</a:t>
            </a:r>
          </a:p>
          <a:p>
            <a:pPr marL="57150" defTabSz="216992" eaLnBrk="1" fontAlgn="auto" hangingPunct="1">
              <a:spcAft>
                <a:spcPts val="0"/>
              </a:spcAft>
              <a:buClr>
                <a:srgbClr val="000066"/>
              </a:buClr>
              <a:buFont typeface="Wingdings" panose="05000000000000000000" pitchFamily="2" charset="2"/>
              <a:buNone/>
              <a:defRPr/>
            </a:pPr>
            <a:endParaRPr lang="en-US" sz="1800" b="1" dirty="0"/>
          </a:p>
          <a:p>
            <a:pPr marL="57150" defTabSz="216992" eaLnBrk="1" fontAlgn="auto" hangingPunct="1">
              <a:spcAft>
                <a:spcPts val="0"/>
              </a:spcAft>
              <a:buClr>
                <a:srgbClr val="000066"/>
              </a:buClr>
              <a:buFont typeface="Wingdings" panose="05000000000000000000" pitchFamily="2" charset="2"/>
              <a:buNone/>
              <a:defRPr/>
            </a:pPr>
            <a:endParaRPr lang="en-US" sz="1800" b="1" dirty="0"/>
          </a:p>
          <a:p>
            <a:pPr marL="57150" defTabSz="216992" eaLnBrk="1" fontAlgn="auto" hangingPunct="1">
              <a:spcAft>
                <a:spcPts val="0"/>
              </a:spcAft>
              <a:buClr>
                <a:srgbClr val="000066"/>
              </a:buClr>
              <a:buFont typeface="Wingdings" panose="05000000000000000000" pitchFamily="2" charset="2"/>
              <a:buNone/>
              <a:defRPr/>
            </a:pPr>
            <a:r>
              <a:rPr lang="en-US" sz="1600" b="1" dirty="0"/>
              <a:t>Note:</a:t>
            </a:r>
            <a:r>
              <a:rPr lang="en-US" sz="1600" dirty="0"/>
              <a:t> Proposed rating decision code sheets for active-duty members only list the issues being addressed in connection with the pending IDES claim. Any prior SC or NSC decisions will be carried forward on the final DES rating. </a:t>
            </a:r>
          </a:p>
          <a:p>
            <a:pPr defTabSz="216992" eaLnBrk="1" fontAlgn="auto" hangingPunct="1">
              <a:spcAft>
                <a:spcPts val="0"/>
              </a:spcAft>
              <a:buClr>
                <a:srgbClr val="1D3275"/>
              </a:buClr>
              <a:buFont typeface="Wingdings" panose="05000000000000000000" pitchFamily="2" charset="2"/>
              <a:buNone/>
              <a:defRPr/>
            </a:pPr>
            <a:endParaRPr lang="en-US" sz="1800" dirty="0">
              <a:solidFill>
                <a:srgbClr val="000066"/>
              </a:solidFill>
              <a:latin typeface="Arial" charset="0"/>
            </a:endParaRPr>
          </a:p>
        </p:txBody>
      </p:sp>
      <p:sp>
        <p:nvSpPr>
          <p:cNvPr id="77828" name="Slide Number Placeholder 1">
            <a:extLst>
              <a:ext uri="{FF2B5EF4-FFF2-40B4-BE49-F238E27FC236}">
                <a16:creationId xmlns:a16="http://schemas.microsoft.com/office/drawing/2014/main" id="{63191FEC-7E3F-41FD-8FE9-A2BE0C0CB48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B89AF86E-3360-486B-A78F-ED62D8EC75CD}" type="slidenum">
              <a:rPr lang="en-US" altLang="en-US" sz="500" smtClean="0">
                <a:solidFill>
                  <a:srgbClr val="000000"/>
                </a:solidFill>
                <a:latin typeface="Arial" panose="020B0604020202020204" pitchFamily="34" charset="0"/>
              </a:rPr>
              <a:pPr/>
              <a:t>40</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B793765-874F-4FE0-B700-72BB7F52D323}"/>
              </a:ext>
            </a:extLst>
          </p:cNvPr>
          <p:cNvSpPr>
            <a:spLocks noGrp="1" noChangeArrowheads="1"/>
          </p:cNvSpPr>
          <p:nvPr>
            <p:ph type="title" idx="4294967295"/>
          </p:nvPr>
        </p:nvSpPr>
        <p:spPr>
          <a:xfrm>
            <a:off x="209550" y="577850"/>
            <a:ext cx="8724900" cy="673100"/>
          </a:xfrm>
        </p:spPr>
        <p:txBody>
          <a:bodyPr/>
          <a:lstStyle/>
          <a:p>
            <a:pPr eaLnBrk="1" hangingPunct="1"/>
            <a:r>
              <a:rPr lang="en-US" altLang="en-US" sz="3000" b="0">
                <a:ln>
                  <a:noFill/>
                </a:ln>
                <a:solidFill>
                  <a:schemeClr val="tx1"/>
                </a:solidFill>
              </a:rPr>
              <a:t>IDES Proposed Coded Conclusion</a:t>
            </a:r>
          </a:p>
        </p:txBody>
      </p:sp>
      <p:sp>
        <p:nvSpPr>
          <p:cNvPr id="74755" name="Rectangle 3">
            <a:extLst>
              <a:ext uri="{FF2B5EF4-FFF2-40B4-BE49-F238E27FC236}">
                <a16:creationId xmlns:a16="http://schemas.microsoft.com/office/drawing/2014/main" id="{8FE24913-0358-4B2C-833A-1736DA1BDE95}"/>
              </a:ext>
            </a:extLst>
          </p:cNvPr>
          <p:cNvSpPr>
            <a:spLocks noGrp="1" noChangeArrowheads="1"/>
          </p:cNvSpPr>
          <p:nvPr>
            <p:ph type="body" idx="4294967295"/>
          </p:nvPr>
        </p:nvSpPr>
        <p:spPr bwMode="auto">
          <a:xfrm>
            <a:off x="419100" y="1296988"/>
            <a:ext cx="8305800" cy="2260600"/>
          </a:xfrm>
          <a:prstGeom prst="rect">
            <a:avLst/>
          </a:prstGeom>
        </p:spPr>
        <p:txBody>
          <a:bodyPr/>
          <a:lstStyle/>
          <a:p>
            <a:pPr eaLnBrk="1" hangingPunct="1">
              <a:defRPr/>
            </a:pPr>
            <a:r>
              <a:rPr lang="en-US" altLang="en-US" sz="1800" dirty="0"/>
              <a:t>The Coded Conclusions section provides the list of conditions that are proposed DES service connected or proposed not DES service connected.  This section may also include all </a:t>
            </a:r>
            <a:r>
              <a:rPr lang="en-US" altLang="en-US" sz="1800" b="1" u="sng" dirty="0"/>
              <a:t>previous rating for Reserve or National Guard members.</a:t>
            </a:r>
            <a:endParaRPr lang="en-US" altLang="en-US" sz="1800" dirty="0"/>
          </a:p>
          <a:p>
            <a:pPr marL="342900" indent="-342900" eaLnBrk="1" hangingPunct="1">
              <a:buFont typeface="Arial" panose="020B0604020202020204" pitchFamily="34" charset="0"/>
              <a:buChar char="•"/>
              <a:defRPr/>
            </a:pPr>
            <a:endParaRPr lang="en-US" altLang="en-US" sz="1800" dirty="0"/>
          </a:p>
          <a:p>
            <a:pPr eaLnBrk="1" hangingPunct="1">
              <a:defRPr/>
            </a:pPr>
            <a:r>
              <a:rPr lang="en-US" altLang="en-US" sz="1800" dirty="0"/>
              <a:t>38 CFR Part 4, Rating Schedule for Disabilities, is used to determine disability codes and percentages of evaluation. </a:t>
            </a:r>
          </a:p>
        </p:txBody>
      </p:sp>
      <p:sp>
        <p:nvSpPr>
          <p:cNvPr id="79876" name="Slide Number Placeholder 1">
            <a:extLst>
              <a:ext uri="{FF2B5EF4-FFF2-40B4-BE49-F238E27FC236}">
                <a16:creationId xmlns:a16="http://schemas.microsoft.com/office/drawing/2014/main" id="{48C471A1-38F6-431C-B2B4-809ED28C3F9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D90321BB-7B42-4446-BA9B-94CF069608B4}" type="slidenum">
              <a:rPr lang="en-US" altLang="en-US" sz="500" smtClean="0">
                <a:solidFill>
                  <a:srgbClr val="000000"/>
                </a:solidFill>
                <a:latin typeface="Arial" panose="020B0604020202020204" pitchFamily="34" charset="0"/>
              </a:rPr>
              <a:pPr/>
              <a:t>41</a:t>
            </a:fld>
            <a:endParaRPr lang="en-US" altLang="en-US" sz="500">
              <a:solidFill>
                <a:srgbClr val="000000"/>
              </a:solidFill>
              <a:latin typeface="Arial" panose="020B0604020202020204" pitchFamily="34" charset="0"/>
            </a:endParaRPr>
          </a:p>
        </p:txBody>
      </p:sp>
      <p:pic>
        <p:nvPicPr>
          <p:cNvPr id="79877" name="Picture 2">
            <a:extLst>
              <a:ext uri="{FF2B5EF4-FFF2-40B4-BE49-F238E27FC236}">
                <a16:creationId xmlns:a16="http://schemas.microsoft.com/office/drawing/2014/main" id="{1DB728B5-51A1-4420-A547-14DBE93674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657600"/>
            <a:ext cx="6227763" cy="274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F546CC3-BCAC-4430-B5D9-D29B39B3CF04}"/>
              </a:ext>
            </a:extLst>
          </p:cNvPr>
          <p:cNvSpPr>
            <a:spLocks noGrp="1" noChangeArrowheads="1"/>
          </p:cNvSpPr>
          <p:nvPr>
            <p:ph type="title" idx="4294967295"/>
          </p:nvPr>
        </p:nvSpPr>
        <p:spPr>
          <a:xfrm>
            <a:off x="685800" y="533400"/>
            <a:ext cx="7924800" cy="762000"/>
          </a:xfrm>
        </p:spPr>
        <p:txBody>
          <a:bodyPr/>
          <a:lstStyle/>
          <a:p>
            <a:pPr eaLnBrk="1" hangingPunct="1"/>
            <a:r>
              <a:rPr lang="en-US" altLang="en-US" sz="3000" b="0">
                <a:ln>
                  <a:noFill/>
                </a:ln>
                <a:solidFill>
                  <a:schemeClr val="tx1"/>
                </a:solidFill>
              </a:rPr>
              <a:t>Analogous Codes</a:t>
            </a:r>
          </a:p>
        </p:txBody>
      </p:sp>
      <p:sp>
        <p:nvSpPr>
          <p:cNvPr id="81923" name="Rectangle 3">
            <a:extLst>
              <a:ext uri="{FF2B5EF4-FFF2-40B4-BE49-F238E27FC236}">
                <a16:creationId xmlns:a16="http://schemas.microsoft.com/office/drawing/2014/main" id="{6BDE3FAA-5719-4CC9-A78F-2610E7AB3819}"/>
              </a:ext>
            </a:extLst>
          </p:cNvPr>
          <p:cNvSpPr>
            <a:spLocks noGrp="1" noChangeArrowheads="1"/>
          </p:cNvSpPr>
          <p:nvPr>
            <p:ph type="body" idx="4294967295"/>
          </p:nvPr>
        </p:nvSpPr>
        <p:spPr bwMode="auto">
          <a:xfrm>
            <a:off x="685800" y="1295400"/>
            <a:ext cx="8458200" cy="487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altLang="en-US" sz="2000"/>
              <a:t>When a condition unlisted in the rating schedule is encountered, it is permissible to rate it under a closely related disease or injury, in which not only the functions affected, but the anatomical localization and symptoms are closely analogous.</a:t>
            </a:r>
          </a:p>
          <a:p>
            <a:pPr eaLnBrk="1" hangingPunct="1">
              <a:buFont typeface="Wingdings" panose="05000000000000000000" pitchFamily="2" charset="2"/>
              <a:buNone/>
            </a:pPr>
            <a:endParaRPr lang="en-US" altLang="en-US" sz="2000"/>
          </a:p>
          <a:p>
            <a:pPr eaLnBrk="1" hangingPunct="1">
              <a:buFont typeface="Wingdings" panose="05000000000000000000" pitchFamily="2" charset="2"/>
              <a:buNone/>
            </a:pPr>
            <a:r>
              <a:rPr lang="en-US" altLang="en-US" sz="2000"/>
              <a:t>Two diagnostic codes are shown on the code sheet. The first code begins with two number representing the rating schedule body system and ends in “99” to indicate it is an analogous rating. The second code is the one used to rate the claimed condition.</a:t>
            </a:r>
          </a:p>
          <a:p>
            <a:pPr eaLnBrk="1" hangingPunct="1">
              <a:buFont typeface="Wingdings" panose="05000000000000000000" pitchFamily="2" charset="2"/>
              <a:buNone/>
            </a:pPr>
            <a:endParaRPr lang="en-US" altLang="en-US" sz="2000">
              <a:solidFill>
                <a:srgbClr val="000066"/>
              </a:solidFill>
            </a:endParaRPr>
          </a:p>
          <a:p>
            <a:pPr eaLnBrk="1" hangingPunct="1">
              <a:buFont typeface="Wingdings" panose="05000000000000000000" pitchFamily="2" charset="2"/>
              <a:buNone/>
            </a:pPr>
            <a:endParaRPr lang="en-US" altLang="en-US" sz="2000">
              <a:solidFill>
                <a:srgbClr val="000066"/>
              </a:solidFill>
            </a:endParaRPr>
          </a:p>
          <a:p>
            <a:pPr eaLnBrk="1" hangingPunct="1">
              <a:buClr>
                <a:srgbClr val="1D3275"/>
              </a:buClr>
              <a:buFont typeface="Wingdings" panose="05000000000000000000" pitchFamily="2" charset="2"/>
              <a:buNone/>
            </a:pPr>
            <a:endParaRPr lang="en-US" altLang="en-US" sz="2000">
              <a:solidFill>
                <a:srgbClr val="000066"/>
              </a:solidFill>
            </a:endParaRPr>
          </a:p>
          <a:p>
            <a:pPr eaLnBrk="1" hangingPunct="1">
              <a:buClr>
                <a:srgbClr val="1D3275"/>
              </a:buClr>
              <a:buFont typeface="Wingdings" panose="05000000000000000000" pitchFamily="2" charset="2"/>
              <a:buNone/>
            </a:pPr>
            <a:endParaRPr lang="en-US" altLang="en-US" sz="2000">
              <a:solidFill>
                <a:srgbClr val="000066"/>
              </a:solidFill>
            </a:endParaRPr>
          </a:p>
        </p:txBody>
      </p:sp>
      <p:pic>
        <p:nvPicPr>
          <p:cNvPr id="81924" name="Picture 2">
            <a:extLst>
              <a:ext uri="{FF2B5EF4-FFF2-40B4-BE49-F238E27FC236}">
                <a16:creationId xmlns:a16="http://schemas.microsoft.com/office/drawing/2014/main" id="{8D26394A-009F-41F8-9369-89CCC3F4C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0"/>
            <a:ext cx="59436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2E07C7D0-6147-4D2C-85F4-19302CDED8CD}"/>
              </a:ext>
            </a:extLst>
          </p:cNvPr>
          <p:cNvSpPr>
            <a:spLocks noGrp="1" noChangeArrowheads="1"/>
          </p:cNvSpPr>
          <p:nvPr>
            <p:ph type="title"/>
          </p:nvPr>
        </p:nvSpPr>
        <p:spPr>
          <a:xfrm>
            <a:off x="952500" y="665163"/>
            <a:ext cx="7239000" cy="685800"/>
          </a:xfrm>
        </p:spPr>
        <p:txBody>
          <a:bodyPr/>
          <a:lstStyle/>
          <a:p>
            <a:r>
              <a:rPr lang="en-US" altLang="en-US" sz="3000" b="0">
                <a:ln>
                  <a:noFill/>
                </a:ln>
                <a:solidFill>
                  <a:schemeClr val="tx1"/>
                </a:solidFill>
              </a:rPr>
              <a:t>Combined Evaluations</a:t>
            </a:r>
          </a:p>
        </p:txBody>
      </p:sp>
      <p:sp>
        <p:nvSpPr>
          <p:cNvPr id="83971" name="Slide Number Placeholder 4">
            <a:extLst>
              <a:ext uri="{FF2B5EF4-FFF2-40B4-BE49-F238E27FC236}">
                <a16:creationId xmlns:a16="http://schemas.microsoft.com/office/drawing/2014/main" id="{81A79931-2582-498F-B544-4A23A956B092}"/>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6AB79696-2F86-4557-9CDB-D5BC31F141CC}" type="slidenum">
              <a:rPr lang="en-US" altLang="en-US" sz="1000" smtClean="0">
                <a:solidFill>
                  <a:srgbClr val="000000"/>
                </a:solidFill>
                <a:latin typeface="Arial" panose="020B0604020202020204" pitchFamily="34" charset="0"/>
              </a:rPr>
              <a:pPr/>
              <a:t>43</a:t>
            </a:fld>
            <a:endParaRPr lang="en-US" altLang="en-US" sz="1000">
              <a:solidFill>
                <a:srgbClr val="000000"/>
              </a:solidFill>
              <a:latin typeface="Arial" panose="020B0604020202020204" pitchFamily="34" charset="0"/>
            </a:endParaRPr>
          </a:p>
        </p:txBody>
      </p:sp>
      <p:sp>
        <p:nvSpPr>
          <p:cNvPr id="78852" name="Rectangle 3">
            <a:extLst>
              <a:ext uri="{FF2B5EF4-FFF2-40B4-BE49-F238E27FC236}">
                <a16:creationId xmlns:a16="http://schemas.microsoft.com/office/drawing/2014/main" id="{C3573DB0-8E11-4B04-802E-DBD506B9C000}"/>
              </a:ext>
            </a:extLst>
          </p:cNvPr>
          <p:cNvSpPr txBox="1">
            <a:spLocks noChangeArrowheads="1"/>
          </p:cNvSpPr>
          <p:nvPr/>
        </p:nvSpPr>
        <p:spPr bwMode="auto">
          <a:xfrm>
            <a:off x="361950" y="1524000"/>
            <a:ext cx="8420100" cy="1190625"/>
          </a:xfrm>
          <a:prstGeom prst="rect">
            <a:avLst/>
          </a:prstGeom>
          <a:noFill/>
          <a:ln>
            <a:noFill/>
          </a:ln>
        </p:spPr>
        <p:txBody>
          <a:bodyPr/>
          <a:lstStyle>
            <a:lvl1pPr defTabSz="215900">
              <a:defRPr sz="3200">
                <a:solidFill>
                  <a:schemeClr val="tx1"/>
                </a:solidFill>
                <a:latin typeface="Tahoma" panose="020B0604030504040204" pitchFamily="34" charset="0"/>
              </a:defRPr>
            </a:lvl1pPr>
            <a:lvl2pPr marL="742950" indent="-285750" defTabSz="215900">
              <a:defRPr sz="3200">
                <a:solidFill>
                  <a:schemeClr val="tx1"/>
                </a:solidFill>
                <a:latin typeface="Tahoma" panose="020B0604030504040204" pitchFamily="34" charset="0"/>
              </a:defRPr>
            </a:lvl2pPr>
            <a:lvl3pPr marL="1143000" indent="-228600" defTabSz="215900">
              <a:defRPr sz="3200">
                <a:solidFill>
                  <a:schemeClr val="tx1"/>
                </a:solidFill>
                <a:latin typeface="Tahoma" panose="020B0604030504040204" pitchFamily="34" charset="0"/>
              </a:defRPr>
            </a:lvl3pPr>
            <a:lvl4pPr marL="1600200" indent="-228600" defTabSz="215900">
              <a:defRPr sz="3200">
                <a:solidFill>
                  <a:schemeClr val="tx1"/>
                </a:solidFill>
                <a:latin typeface="Tahoma" panose="020B0604030504040204" pitchFamily="34" charset="0"/>
              </a:defRPr>
            </a:lvl4pPr>
            <a:lvl5pPr marL="2057400" indent="-228600" defTabSz="215900">
              <a:defRPr sz="3200">
                <a:solidFill>
                  <a:schemeClr val="tx1"/>
                </a:solidFill>
                <a:latin typeface="Tahoma" panose="020B0604030504040204" pitchFamily="34" charset="0"/>
              </a:defRPr>
            </a:lvl5pPr>
            <a:lvl6pPr marL="2514600" indent="-228600" defTabSz="2159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2159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2159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2159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Bef>
                <a:spcPct val="20000"/>
              </a:spcBef>
              <a:buFont typeface="Wingdings" panose="05000000000000000000" pitchFamily="2" charset="2"/>
              <a:buNone/>
              <a:defRPr/>
            </a:pPr>
            <a:r>
              <a:rPr lang="en-US" altLang="en-US" sz="2000" dirty="0">
                <a:latin typeface="Arial" panose="020B0604020202020204" pitchFamily="34" charset="0"/>
                <a:cs typeface="Arial" panose="020B0604020202020204" pitchFamily="34" charset="0"/>
              </a:rPr>
              <a:t>The percentage of disabilities is not added together but is determined based on the combined rating table and bilateral factor located in 38 C.F.R. §4.25</a:t>
            </a:r>
            <a:r>
              <a:rPr lang="en-US" altLang="en-US" sz="2000" dirty="0">
                <a:solidFill>
                  <a:srgbClr val="000066"/>
                </a:solidFill>
                <a:latin typeface="Arial" panose="020B0604020202020204" pitchFamily="34" charset="0"/>
                <a:cs typeface="Arial" panose="020B0604020202020204" pitchFamily="34" charset="0"/>
              </a:rPr>
              <a:t>.</a:t>
            </a: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defRPr/>
            </a:pPr>
            <a:endParaRPr lang="en-US" sz="1800" b="1" dirty="0">
              <a:latin typeface="+mn-lt"/>
            </a:endParaRPr>
          </a:p>
          <a:p>
            <a:pPr eaLnBrk="1" hangingPunct="1">
              <a:spcBef>
                <a:spcPct val="20000"/>
              </a:spcBef>
              <a:defRPr/>
            </a:pPr>
            <a:endParaRPr lang="en-US" sz="1800" b="1" dirty="0">
              <a:latin typeface="+mn-lt"/>
            </a:endParaRPr>
          </a:p>
          <a:p>
            <a:pPr eaLnBrk="1" hangingPunct="1">
              <a:spcBef>
                <a:spcPct val="20000"/>
              </a:spcBef>
              <a:defRPr/>
            </a:pPr>
            <a:endParaRPr lang="en-US" sz="1800" b="1" dirty="0">
              <a:latin typeface="+mn-lt"/>
            </a:endParaRPr>
          </a:p>
          <a:p>
            <a:pPr eaLnBrk="1" hangingPunct="1">
              <a:spcBef>
                <a:spcPct val="20000"/>
              </a:spcBef>
              <a:defRPr/>
            </a:pPr>
            <a:r>
              <a:rPr lang="en-US" sz="2000" b="1" dirty="0">
                <a:latin typeface="Arial" panose="020B0604020202020204" pitchFamily="34" charset="0"/>
                <a:cs typeface="Arial" panose="020B0604020202020204" pitchFamily="34" charset="0"/>
              </a:rPr>
              <a:t>Exception: </a:t>
            </a:r>
            <a:r>
              <a:rPr lang="en-US" sz="2000" dirty="0">
                <a:latin typeface="Arial" panose="020B0604020202020204" pitchFamily="34" charset="0"/>
                <a:cs typeface="Arial" panose="020B0604020202020204" pitchFamily="34" charset="0"/>
              </a:rPr>
              <a:t>Proposed evaluations, such as under the IDES program or proposed reductions, are not reflected in the combined evaluation.</a:t>
            </a: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Font typeface="Wingdings" panose="05000000000000000000" pitchFamily="2" charset="2"/>
              <a:buNone/>
              <a:defRPr/>
            </a:pPr>
            <a:endParaRPr lang="en-US" altLang="en-US" sz="1800" dirty="0">
              <a:latin typeface="Arial" panose="020B0604020202020204" pitchFamily="34" charset="0"/>
              <a:cs typeface="Arial" panose="020B0604020202020204" pitchFamily="34" charset="0"/>
            </a:endParaRPr>
          </a:p>
          <a:p>
            <a:pPr eaLnBrk="1" hangingPunct="1">
              <a:spcBef>
                <a:spcPct val="20000"/>
              </a:spcBef>
              <a:buClr>
                <a:srgbClr val="1D3275"/>
              </a:buClr>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a:p>
            <a:pPr eaLnBrk="1" hangingPunct="1">
              <a:spcBef>
                <a:spcPct val="20000"/>
              </a:spcBef>
              <a:buClr>
                <a:srgbClr val="1D3275"/>
              </a:buClr>
              <a:buFont typeface="Wingdings" panose="05000000000000000000" pitchFamily="2" charset="2"/>
              <a:buNone/>
              <a:defRPr/>
            </a:pPr>
            <a:endParaRPr lang="en-US" altLang="en-US" sz="2000" dirty="0">
              <a:solidFill>
                <a:srgbClr val="000066"/>
              </a:solidFill>
              <a:latin typeface="Arial" panose="020B0604020202020204" pitchFamily="34" charset="0"/>
              <a:cs typeface="Arial" panose="020B0604020202020204" pitchFamily="34" charset="0"/>
            </a:endParaRPr>
          </a:p>
        </p:txBody>
      </p:sp>
      <p:pic>
        <p:nvPicPr>
          <p:cNvPr id="83973" name="Picture 11">
            <a:extLst>
              <a:ext uri="{FF2B5EF4-FFF2-40B4-BE49-F238E27FC236}">
                <a16:creationId xmlns:a16="http://schemas.microsoft.com/office/drawing/2014/main" id="{12839F67-0FFE-44CD-876E-5EB32EADF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78025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BE1CF5-8BF2-4595-9454-E55E2A39851D}"/>
              </a:ext>
            </a:extLst>
          </p:cNvPr>
          <p:cNvSpPr>
            <a:spLocks noGrp="1" noChangeArrowheads="1"/>
          </p:cNvSpPr>
          <p:nvPr>
            <p:ph type="title" idx="4294967295"/>
          </p:nvPr>
        </p:nvSpPr>
        <p:spPr>
          <a:xfrm>
            <a:off x="457200" y="446088"/>
            <a:ext cx="8229600" cy="762000"/>
          </a:xfrm>
        </p:spPr>
        <p:txBody>
          <a:bodyPr/>
          <a:lstStyle/>
          <a:p>
            <a:pPr eaLnBrk="1" hangingPunct="1"/>
            <a:r>
              <a:rPr lang="en-US" altLang="en-US" sz="3000" b="0">
                <a:ln>
                  <a:noFill/>
                </a:ln>
                <a:solidFill>
                  <a:schemeClr val="tx1"/>
                </a:solidFill>
              </a:rPr>
              <a:t>Special Monthly Compensation (SMC)</a:t>
            </a:r>
          </a:p>
        </p:txBody>
      </p:sp>
      <p:sp>
        <p:nvSpPr>
          <p:cNvPr id="89091" name="Rectangle 3">
            <a:extLst>
              <a:ext uri="{FF2B5EF4-FFF2-40B4-BE49-F238E27FC236}">
                <a16:creationId xmlns:a16="http://schemas.microsoft.com/office/drawing/2014/main" id="{70E4EF3F-EC6E-47AE-A6CB-4B4536122B2B}"/>
              </a:ext>
            </a:extLst>
          </p:cNvPr>
          <p:cNvSpPr>
            <a:spLocks noGrp="1" noChangeArrowheads="1"/>
          </p:cNvSpPr>
          <p:nvPr>
            <p:ph type="body" idx="4294967295"/>
          </p:nvPr>
        </p:nvSpPr>
        <p:spPr bwMode="auto">
          <a:xfrm>
            <a:off x="342900" y="1374775"/>
            <a:ext cx="8458200" cy="2587625"/>
          </a:xfrm>
          <a:prstGeom prst="rect">
            <a:avLst/>
          </a:prstGeom>
        </p:spPr>
        <p:txBody>
          <a:bodyPr/>
          <a:lstStyle/>
          <a:p>
            <a:pPr eaLnBrk="1" hangingPunct="1">
              <a:buClr>
                <a:srgbClr val="1D3275"/>
              </a:buClr>
              <a:buFont typeface="Wingdings" panose="05000000000000000000" pitchFamily="2" charset="2"/>
              <a:buNone/>
              <a:defRPr/>
            </a:pPr>
            <a:r>
              <a:rPr lang="en-US" altLang="en-US" sz="1800" dirty="0"/>
              <a:t>Special Monthly Compensation (SMC) recognizes the severity of certain disabilities or combinations of disabilities by adding an additional compensation to the basic rate. </a:t>
            </a:r>
            <a:r>
              <a:rPr lang="en-US" sz="1800" dirty="0"/>
              <a:t>The most common Special Monthly Compensation (SMC) grants are:</a:t>
            </a:r>
          </a:p>
          <a:p>
            <a:pPr marL="451396" lvl="1" indent="-342900" defTabSz="216992" eaLnBrk="1" fontAlgn="auto" hangingPunct="1">
              <a:spcAft>
                <a:spcPts val="0"/>
              </a:spcAft>
              <a:buFont typeface="Arial" panose="020B0604020202020204" pitchFamily="34" charset="0"/>
              <a:buChar char="•"/>
              <a:defRPr/>
            </a:pPr>
            <a:r>
              <a:rPr lang="en-US" sz="1800" dirty="0"/>
              <a:t>Loss/Loss of use of (SMC K)</a:t>
            </a:r>
          </a:p>
          <a:p>
            <a:pPr marL="451396" lvl="1" indent="-342900" defTabSz="216992" eaLnBrk="1" fontAlgn="auto" hangingPunct="1">
              <a:spcAft>
                <a:spcPts val="0"/>
              </a:spcAft>
              <a:buFont typeface="Arial" panose="020B0604020202020204" pitchFamily="34" charset="0"/>
              <a:buChar char="•"/>
              <a:defRPr/>
            </a:pPr>
            <a:r>
              <a:rPr lang="en-US" sz="1800" dirty="0"/>
              <a:t>Aid and attendance (SMC L) </a:t>
            </a:r>
          </a:p>
          <a:p>
            <a:pPr marL="451396" lvl="1" indent="-342900" defTabSz="216992" eaLnBrk="1" fontAlgn="auto" hangingPunct="1">
              <a:spcAft>
                <a:spcPts val="0"/>
              </a:spcAft>
              <a:buFont typeface="Arial" panose="020B0604020202020204" pitchFamily="34" charset="0"/>
              <a:buChar char="•"/>
              <a:defRPr/>
            </a:pPr>
            <a:r>
              <a:rPr lang="en-US" sz="1800" dirty="0"/>
              <a:t>Statutory Housebound (SMC S) </a:t>
            </a:r>
          </a:p>
          <a:p>
            <a:pPr marL="457200" lvl="1" defTabSz="216992" eaLnBrk="1" fontAlgn="auto" hangingPunct="1">
              <a:spcAft>
                <a:spcPts val="0"/>
              </a:spcAft>
              <a:buClr>
                <a:srgbClr val="000066"/>
              </a:buClr>
              <a:defRPr/>
            </a:pPr>
            <a:endParaRPr lang="en-US" sz="2000" dirty="0">
              <a:solidFill>
                <a:srgbClr val="000066"/>
              </a:solidFill>
            </a:endParaRPr>
          </a:p>
          <a:p>
            <a:pPr marL="457200" lvl="1" defTabSz="216992" eaLnBrk="1" fontAlgn="auto" hangingPunct="1">
              <a:spcAft>
                <a:spcPts val="0"/>
              </a:spcAft>
              <a:buClr>
                <a:srgbClr val="000066"/>
              </a:buClr>
              <a:defRPr/>
            </a:pPr>
            <a:endParaRPr lang="en-US" sz="2000" dirty="0">
              <a:solidFill>
                <a:srgbClr val="000066"/>
              </a:solidFill>
            </a:endParaRPr>
          </a:p>
          <a:p>
            <a:pPr marL="457200" lvl="1" defTabSz="216992" eaLnBrk="1" fontAlgn="auto" hangingPunct="1">
              <a:spcAft>
                <a:spcPts val="0"/>
              </a:spcAft>
              <a:buClr>
                <a:srgbClr val="000066"/>
              </a:buClr>
              <a:defRPr/>
            </a:pPr>
            <a:endParaRPr lang="en-US" sz="2000" dirty="0">
              <a:solidFill>
                <a:srgbClr val="000066"/>
              </a:solidFill>
            </a:endParaRPr>
          </a:p>
          <a:p>
            <a:pPr marL="457200" lvl="1" defTabSz="216992" eaLnBrk="1" fontAlgn="auto" hangingPunct="1">
              <a:spcAft>
                <a:spcPts val="0"/>
              </a:spcAft>
              <a:buClr>
                <a:srgbClr val="000066"/>
              </a:buClr>
              <a:defRPr/>
            </a:pPr>
            <a:endParaRPr lang="en-US" sz="2000" dirty="0">
              <a:solidFill>
                <a:srgbClr val="000066"/>
              </a:solidFill>
            </a:endParaRPr>
          </a:p>
          <a:p>
            <a:pPr marL="457200" lvl="1" defTabSz="216992" eaLnBrk="1" fontAlgn="auto" hangingPunct="1">
              <a:spcAft>
                <a:spcPts val="0"/>
              </a:spcAft>
              <a:buClr>
                <a:srgbClr val="000066"/>
              </a:buClr>
              <a:defRPr/>
            </a:pPr>
            <a:endParaRPr lang="en-US" sz="2000" dirty="0">
              <a:solidFill>
                <a:srgbClr val="000066"/>
              </a:solidFill>
            </a:endParaRPr>
          </a:p>
          <a:p>
            <a:pPr marL="0" lvl="1" defTabSz="216992" eaLnBrk="1" fontAlgn="auto" hangingPunct="1">
              <a:spcAft>
                <a:spcPts val="0"/>
              </a:spcAft>
              <a:buClr>
                <a:srgbClr val="000066"/>
              </a:buClr>
              <a:defRPr/>
            </a:pPr>
            <a:r>
              <a:rPr lang="en-US" sz="2000" dirty="0">
                <a:solidFill>
                  <a:srgbClr val="000066"/>
                </a:solidFill>
              </a:rPr>
              <a:t>.</a:t>
            </a:r>
          </a:p>
          <a:p>
            <a:pPr eaLnBrk="1" hangingPunct="1">
              <a:buClr>
                <a:srgbClr val="1D3275"/>
              </a:buClr>
              <a:buFont typeface="Wingdings" panose="05000000000000000000" pitchFamily="2" charset="2"/>
              <a:buNone/>
              <a:defRPr/>
            </a:pPr>
            <a:endParaRPr lang="en-US" altLang="en-US" sz="2000" dirty="0">
              <a:solidFill>
                <a:srgbClr val="000066"/>
              </a:solidFill>
            </a:endParaRPr>
          </a:p>
          <a:p>
            <a:pPr eaLnBrk="1" hangingPunct="1">
              <a:buClr>
                <a:srgbClr val="1D3275"/>
              </a:buClr>
              <a:buFont typeface="Wingdings" panose="05000000000000000000" pitchFamily="2" charset="2"/>
              <a:buNone/>
              <a:defRPr/>
            </a:pPr>
            <a:endParaRPr lang="en-US" altLang="en-US" sz="2000" dirty="0">
              <a:solidFill>
                <a:srgbClr val="000066"/>
              </a:solidFill>
            </a:endParaRPr>
          </a:p>
        </p:txBody>
      </p:sp>
      <p:pic>
        <p:nvPicPr>
          <p:cNvPr id="86020" name="Picture 3">
            <a:extLst>
              <a:ext uri="{FF2B5EF4-FFF2-40B4-BE49-F238E27FC236}">
                <a16:creationId xmlns:a16="http://schemas.microsoft.com/office/drawing/2014/main" id="{5886B0F5-EE2D-4684-8AB9-4696B42FDB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025" y="4114800"/>
            <a:ext cx="7318375" cy="2297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ED2999F-F43E-4F9A-9896-BA40AC8642E7}"/>
              </a:ext>
            </a:extLst>
          </p:cNvPr>
          <p:cNvSpPr>
            <a:spLocks noGrp="1" noChangeArrowheads="1"/>
          </p:cNvSpPr>
          <p:nvPr>
            <p:ph type="title" idx="4294967295"/>
          </p:nvPr>
        </p:nvSpPr>
        <p:spPr>
          <a:xfrm>
            <a:off x="914400" y="492125"/>
            <a:ext cx="7315200" cy="685800"/>
          </a:xfrm>
        </p:spPr>
        <p:txBody>
          <a:bodyPr/>
          <a:lstStyle/>
          <a:p>
            <a:pPr eaLnBrk="1" hangingPunct="1"/>
            <a:r>
              <a:rPr lang="en-US" altLang="en-US" sz="3000" b="0">
                <a:ln>
                  <a:noFill/>
                </a:ln>
                <a:solidFill>
                  <a:schemeClr val="tx1"/>
                </a:solidFill>
              </a:rPr>
              <a:t>Special Notations</a:t>
            </a:r>
          </a:p>
        </p:txBody>
      </p:sp>
      <p:sp>
        <p:nvSpPr>
          <p:cNvPr id="53251" name="Rectangle 3">
            <a:extLst>
              <a:ext uri="{FF2B5EF4-FFF2-40B4-BE49-F238E27FC236}">
                <a16:creationId xmlns:a16="http://schemas.microsoft.com/office/drawing/2014/main" id="{B863C0A9-70D6-4374-8C0A-E5B99F59168F}"/>
              </a:ext>
            </a:extLst>
          </p:cNvPr>
          <p:cNvSpPr>
            <a:spLocks noGrp="1" noChangeArrowheads="1"/>
          </p:cNvSpPr>
          <p:nvPr>
            <p:ph type="body" idx="4294967295"/>
          </p:nvPr>
        </p:nvSpPr>
        <p:spPr bwMode="auto">
          <a:xfrm>
            <a:off x="381000" y="1485900"/>
            <a:ext cx="8458200" cy="3086100"/>
          </a:xfrm>
          <a:prstGeom prst="rect">
            <a:avLst/>
          </a:prstGeom>
        </p:spPr>
        <p:txBody>
          <a:bodyPr/>
          <a:lstStyle/>
          <a:p>
            <a:pPr eaLnBrk="1" hangingPunct="1">
              <a:buClr>
                <a:srgbClr val="1D3275"/>
              </a:buClr>
              <a:buFont typeface="Wingdings" panose="05000000000000000000" pitchFamily="2" charset="2"/>
              <a:buNone/>
              <a:defRPr/>
            </a:pPr>
            <a:r>
              <a:rPr lang="en-US" altLang="en-US" sz="2000" dirty="0"/>
              <a:t>Occasionally, the RVSR will input comments in the Special Notations box, which can include:</a:t>
            </a:r>
          </a:p>
          <a:p>
            <a:pPr eaLnBrk="1" hangingPunct="1">
              <a:buClr>
                <a:srgbClr val="1D3275"/>
              </a:buClr>
              <a:buFont typeface="Wingdings" panose="05000000000000000000" pitchFamily="2" charset="2"/>
              <a:buNone/>
              <a:defRPr/>
            </a:pPr>
            <a:endParaRPr lang="en-US" altLang="en-US" sz="2000" dirty="0"/>
          </a:p>
          <a:p>
            <a:pPr marL="342900" indent="-342900" eaLnBrk="1" hangingPunct="1">
              <a:buFont typeface="Arial" panose="020B0604020202020204" pitchFamily="34" charset="0"/>
              <a:buChar char="•"/>
              <a:defRPr/>
            </a:pPr>
            <a:r>
              <a:rPr lang="en-US" altLang="en-US" sz="2000" dirty="0"/>
              <a:t>interpretation of the rating schedule on the claim (Reviewer notes)</a:t>
            </a:r>
          </a:p>
          <a:p>
            <a:pPr marL="342900" indent="-342900" eaLnBrk="1" hangingPunct="1">
              <a:buFont typeface="Arial" panose="020B0604020202020204" pitchFamily="34" charset="0"/>
              <a:buChar char="•"/>
              <a:defRPr/>
            </a:pPr>
            <a:r>
              <a:rPr lang="en-US" altLang="en-US" sz="2000" dirty="0"/>
              <a:t>special instructions to authorization (such as soliciting a claim for an issue found on exam)</a:t>
            </a:r>
          </a:p>
          <a:p>
            <a:pPr marL="342900" indent="-342900" eaLnBrk="1" hangingPunct="1">
              <a:buFont typeface="Arial" panose="020B0604020202020204" pitchFamily="34" charset="0"/>
              <a:buChar char="•"/>
              <a:defRPr/>
            </a:pPr>
            <a:r>
              <a:rPr lang="en-US" altLang="en-US" sz="2000" dirty="0"/>
              <a:t>Reminders for the final rating </a:t>
            </a:r>
          </a:p>
          <a:p>
            <a:pPr marL="342900" indent="-342900" eaLnBrk="1" hangingPunct="1">
              <a:buFont typeface="Arial" panose="020B0604020202020204" pitchFamily="34" charset="0"/>
              <a:buChar char="•"/>
              <a:defRPr/>
            </a:pPr>
            <a:r>
              <a:rPr lang="en-US" altLang="en-US" sz="2000" dirty="0"/>
              <a:t>Entitlement to ancillary benefits</a:t>
            </a:r>
          </a:p>
          <a:p>
            <a:pPr eaLnBrk="1" hangingPunct="1">
              <a:buClr>
                <a:srgbClr val="1D3275"/>
              </a:buClr>
              <a:buFont typeface="Wingdings" panose="05000000000000000000" pitchFamily="2" charset="2"/>
              <a:buNone/>
              <a:defRPr/>
            </a:pPr>
            <a:endParaRPr lang="en-US" altLang="en-US" sz="2000" dirty="0">
              <a:solidFill>
                <a:srgbClr val="000066"/>
              </a:solidFill>
            </a:endParaRPr>
          </a:p>
        </p:txBody>
      </p:sp>
      <p:pic>
        <p:nvPicPr>
          <p:cNvPr id="88068" name="Picture 2">
            <a:extLst>
              <a:ext uri="{FF2B5EF4-FFF2-40B4-BE49-F238E27FC236}">
                <a16:creationId xmlns:a16="http://schemas.microsoft.com/office/drawing/2014/main" id="{4F699DDA-917D-45EF-86EC-3B1CCB1BF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4699000"/>
            <a:ext cx="61817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BCB0574-D9AD-4232-BA85-DA58E25897EA}"/>
              </a:ext>
            </a:extLst>
          </p:cNvPr>
          <p:cNvSpPr>
            <a:spLocks noGrp="1" noChangeArrowheads="1"/>
          </p:cNvSpPr>
          <p:nvPr>
            <p:ph type="title" idx="4294967295"/>
          </p:nvPr>
        </p:nvSpPr>
        <p:spPr>
          <a:xfrm>
            <a:off x="542925" y="504825"/>
            <a:ext cx="8137525" cy="685800"/>
          </a:xfrm>
        </p:spPr>
        <p:txBody>
          <a:bodyPr/>
          <a:lstStyle/>
          <a:p>
            <a:pPr eaLnBrk="1" hangingPunct="1"/>
            <a:r>
              <a:rPr lang="en-US" altLang="en-US" sz="3000" b="0">
                <a:ln>
                  <a:noFill/>
                </a:ln>
                <a:solidFill>
                  <a:schemeClr val="tx1"/>
                </a:solidFill>
              </a:rPr>
              <a:t>The Final Rating Code Sheet</a:t>
            </a:r>
          </a:p>
        </p:txBody>
      </p:sp>
      <p:sp>
        <p:nvSpPr>
          <p:cNvPr id="6148" name="Rectangle 3">
            <a:extLst>
              <a:ext uri="{FF2B5EF4-FFF2-40B4-BE49-F238E27FC236}">
                <a16:creationId xmlns:a16="http://schemas.microsoft.com/office/drawing/2014/main" id="{2C5AD2FA-48CF-4EDD-A860-CF32CB7AC881}"/>
              </a:ext>
            </a:extLst>
          </p:cNvPr>
          <p:cNvSpPr>
            <a:spLocks noGrp="1" noChangeArrowheads="1"/>
          </p:cNvSpPr>
          <p:nvPr>
            <p:ph type="body" idx="4294967295"/>
          </p:nvPr>
        </p:nvSpPr>
        <p:spPr>
          <a:xfrm>
            <a:off x="512763" y="1371600"/>
            <a:ext cx="8458200" cy="2590800"/>
          </a:xfrm>
          <a:prstGeom prst="rect">
            <a:avLst/>
          </a:prstGeom>
        </p:spPr>
        <p:txBody>
          <a:bodyPr/>
          <a:lstStyle/>
          <a:p>
            <a:pPr defTabSz="216992" eaLnBrk="1" fontAlgn="auto" hangingPunct="1">
              <a:spcAft>
                <a:spcPts val="0"/>
              </a:spcAft>
              <a:buFont typeface="Wingdings" panose="05000000000000000000" pitchFamily="2" charset="2"/>
              <a:buNone/>
              <a:defRPr/>
            </a:pPr>
            <a:r>
              <a:rPr lang="en-US" sz="2000" dirty="0"/>
              <a:t>On final IDES rating decisions (post separation and Reserve/NG members) the coded conclusion will;</a:t>
            </a:r>
          </a:p>
          <a:p>
            <a:pPr defTabSz="216992" eaLnBrk="1" fontAlgn="auto" hangingPunct="1">
              <a:spcAft>
                <a:spcPts val="0"/>
              </a:spcAft>
              <a:buFont typeface="Wingdings" panose="05000000000000000000" pitchFamily="2" charset="2"/>
              <a:buNone/>
              <a:defRPr/>
            </a:pPr>
            <a:endParaRPr lang="en-US" sz="2000" dirty="0"/>
          </a:p>
          <a:p>
            <a:pPr marL="342900" indent="-342900" defTabSz="216992" eaLnBrk="1" fontAlgn="auto" hangingPunct="1">
              <a:spcAft>
                <a:spcPts val="0"/>
              </a:spcAft>
              <a:buFont typeface="Arial" panose="020B0604020202020204" pitchFamily="34" charset="0"/>
              <a:buChar char="•"/>
              <a:defRPr/>
            </a:pPr>
            <a:r>
              <a:rPr lang="en-US" sz="2000" dirty="0"/>
              <a:t>identify the PEB-referred disabilities with special issue coding following the disability name</a:t>
            </a:r>
          </a:p>
          <a:p>
            <a:pPr marL="342900" indent="-342900" defTabSz="216992" eaLnBrk="1" fontAlgn="auto" hangingPunct="1">
              <a:spcAft>
                <a:spcPts val="0"/>
              </a:spcAft>
              <a:buFont typeface="Arial" panose="020B0604020202020204" pitchFamily="34" charset="0"/>
              <a:buChar char="•"/>
              <a:defRPr/>
            </a:pPr>
            <a:r>
              <a:rPr lang="en-US" sz="2000" dirty="0"/>
              <a:t>any condition for which disability severance pay was received</a:t>
            </a:r>
          </a:p>
          <a:p>
            <a:pPr marL="342900" indent="-342900" defTabSz="216992" eaLnBrk="1" fontAlgn="auto" hangingPunct="1">
              <a:spcAft>
                <a:spcPts val="0"/>
              </a:spcAft>
              <a:buFont typeface="Arial" panose="020B0604020202020204" pitchFamily="34" charset="0"/>
              <a:buChar char="•"/>
              <a:defRPr/>
            </a:pPr>
            <a:r>
              <a:rPr lang="en-US" sz="2000" dirty="0"/>
              <a:t>combat or non-combat</a:t>
            </a:r>
            <a:endParaRPr lang="en-US" sz="2000" dirty="0">
              <a:latin typeface="Arial" charset="0"/>
            </a:endParaRPr>
          </a:p>
        </p:txBody>
      </p:sp>
      <p:sp>
        <p:nvSpPr>
          <p:cNvPr id="90116" name="Slide Number Placeholder 1">
            <a:extLst>
              <a:ext uri="{FF2B5EF4-FFF2-40B4-BE49-F238E27FC236}">
                <a16:creationId xmlns:a16="http://schemas.microsoft.com/office/drawing/2014/main" id="{73A3FEC8-AFFF-41C7-B561-7DED22C8D1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1EE726CF-5386-41B8-8DD5-B5CE653311C0}" type="slidenum">
              <a:rPr lang="en-US" altLang="en-US" sz="500" smtClean="0">
                <a:solidFill>
                  <a:srgbClr val="000000"/>
                </a:solidFill>
                <a:latin typeface="Arial" panose="020B0604020202020204" pitchFamily="34" charset="0"/>
              </a:rPr>
              <a:pPr/>
              <a:t>46</a:t>
            </a:fld>
            <a:endParaRPr lang="en-US" altLang="en-US" sz="500">
              <a:solidFill>
                <a:srgbClr val="000000"/>
              </a:solidFill>
              <a:latin typeface="Arial" panose="020B0604020202020204" pitchFamily="34" charset="0"/>
            </a:endParaRPr>
          </a:p>
        </p:txBody>
      </p:sp>
      <p:pic>
        <p:nvPicPr>
          <p:cNvPr id="90117" name="Picture 3">
            <a:extLst>
              <a:ext uri="{FF2B5EF4-FFF2-40B4-BE49-F238E27FC236}">
                <a16:creationId xmlns:a16="http://schemas.microsoft.com/office/drawing/2014/main" id="{09DCC6C2-A30B-403E-BD02-6B993EC252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4419600"/>
            <a:ext cx="7353300" cy="124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
            <a:extLst>
              <a:ext uri="{FF2B5EF4-FFF2-40B4-BE49-F238E27FC236}">
                <a16:creationId xmlns:a16="http://schemas.microsoft.com/office/drawing/2014/main" id="{20F9DE1A-4945-4D28-92CD-ECC0EBC6CD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D629D742-C5F6-4261-8D69-AD5AB188B703}" type="slidenum">
              <a:rPr lang="en-US" altLang="en-US" sz="500" smtClean="0">
                <a:solidFill>
                  <a:srgbClr val="000000"/>
                </a:solidFill>
                <a:latin typeface="Arial" panose="020B0604020202020204" pitchFamily="34" charset="0"/>
              </a:rPr>
              <a:pPr/>
              <a:t>47</a:t>
            </a:fld>
            <a:endParaRPr lang="en-US" altLang="en-US" sz="500">
              <a:solidFill>
                <a:srgbClr val="000000"/>
              </a:solidFill>
              <a:latin typeface="Arial" panose="020B0604020202020204" pitchFamily="34" charset="0"/>
            </a:endParaRPr>
          </a:p>
        </p:txBody>
      </p:sp>
      <p:pic>
        <p:nvPicPr>
          <p:cNvPr id="92163" name="Graphic 2" descr="Classroom">
            <a:extLst>
              <a:ext uri="{FF2B5EF4-FFF2-40B4-BE49-F238E27FC236}">
                <a16:creationId xmlns:a16="http://schemas.microsoft.com/office/drawing/2014/main" id="{3AC7960A-3A28-40B4-8C51-079043A80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19275"/>
            <a:ext cx="70104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a:extLst>
              <a:ext uri="{FF2B5EF4-FFF2-40B4-BE49-F238E27FC236}">
                <a16:creationId xmlns:a16="http://schemas.microsoft.com/office/drawing/2014/main" id="{FE98CF17-9F11-46F3-86FA-AF7EFBCE70F7}"/>
              </a:ext>
            </a:extLst>
          </p:cNvPr>
          <p:cNvSpPr txBox="1">
            <a:spLocks noChangeArrowheads="1"/>
          </p:cNvSpPr>
          <p:nvPr/>
        </p:nvSpPr>
        <p:spPr bwMode="auto">
          <a:xfrm>
            <a:off x="914400" y="835025"/>
            <a:ext cx="7696200" cy="554038"/>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sz="3000" dirty="0">
                <a:latin typeface="+mj-lt"/>
              </a:rPr>
              <a:t>Knowledge Check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a:extLst>
              <a:ext uri="{FF2B5EF4-FFF2-40B4-BE49-F238E27FC236}">
                <a16:creationId xmlns:a16="http://schemas.microsoft.com/office/drawing/2014/main" id="{A4E44589-92EA-4A96-8408-EEE32409FC1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784CB1FD-D98C-476F-AFF1-7F504DB0C9C7}" type="slidenum">
              <a:rPr lang="en-US" altLang="en-US" sz="500" smtClean="0">
                <a:solidFill>
                  <a:srgbClr val="000000"/>
                </a:solidFill>
                <a:latin typeface="Arial" panose="020B0604020202020204" pitchFamily="34" charset="0"/>
              </a:rPr>
              <a:pPr/>
              <a:t>48</a:t>
            </a:fld>
            <a:endParaRPr lang="en-US" altLang="en-US" sz="500">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ABFD082C-AF90-42BA-90FD-166E98A96233}"/>
              </a:ext>
            </a:extLst>
          </p:cNvPr>
          <p:cNvSpPr txBox="1"/>
          <p:nvPr/>
        </p:nvSpPr>
        <p:spPr>
          <a:xfrm>
            <a:off x="454025" y="1041400"/>
            <a:ext cx="8610600" cy="5294313"/>
          </a:xfrm>
          <a:prstGeom prst="rect">
            <a:avLst/>
          </a:prstGeom>
          <a:noFill/>
        </p:spPr>
        <p:txBody>
          <a:bodyPr>
            <a:spAutoFit/>
          </a:bodyPr>
          <a:lstStyle/>
          <a:p>
            <a:pPr>
              <a:defRPr/>
            </a:pPr>
            <a:endParaRPr lang="en-US" sz="1700" dirty="0">
              <a:latin typeface="+mn-lt"/>
            </a:endParaRPr>
          </a:p>
          <a:p>
            <a:pPr>
              <a:defRPr/>
            </a:pPr>
            <a:r>
              <a:rPr lang="en-US" sz="1700" dirty="0">
                <a:latin typeface="+mn-lt"/>
              </a:rPr>
              <a:t>1.     What are the parts of the Rating Code Sheet?</a:t>
            </a:r>
          </a:p>
          <a:p>
            <a:pPr>
              <a:defRPr/>
            </a:pPr>
            <a:r>
              <a:rPr lang="en-US" sz="1700" dirty="0">
                <a:latin typeface="+mn-lt"/>
              </a:rPr>
              <a:t>             </a:t>
            </a:r>
            <a:r>
              <a:rPr lang="en-US" sz="1700" b="1" dirty="0">
                <a:latin typeface="+mn-lt"/>
              </a:rPr>
              <a:t>Data table, Jurisdiction, Associated claims(s), Coded conclusions,</a:t>
            </a:r>
          </a:p>
          <a:p>
            <a:pPr>
              <a:defRPr/>
            </a:pPr>
            <a:r>
              <a:rPr lang="en-US" sz="1700" b="1" dirty="0">
                <a:latin typeface="+mn-lt"/>
              </a:rPr>
              <a:t>             Special notations and Template fields and Signature(s)</a:t>
            </a:r>
          </a:p>
          <a:p>
            <a:pPr>
              <a:defRPr/>
            </a:pPr>
            <a:endParaRPr lang="en-US" sz="1700" dirty="0">
              <a:latin typeface="+mn-lt"/>
            </a:endParaRPr>
          </a:p>
          <a:p>
            <a:pPr marL="342900" indent="-342900">
              <a:buFontTx/>
              <a:buAutoNum type="arabicPeriod" startAt="2"/>
              <a:defRPr/>
            </a:pPr>
            <a:r>
              <a:rPr lang="en-US" sz="1700" dirty="0">
                <a:latin typeface="+mn-lt"/>
              </a:rPr>
              <a:t> Which of the decisions below would you see on a Proposed Rating Code</a:t>
            </a:r>
          </a:p>
          <a:p>
            <a:pPr>
              <a:defRPr/>
            </a:pPr>
            <a:r>
              <a:rPr lang="en-US" sz="1700" dirty="0">
                <a:latin typeface="+mn-lt"/>
              </a:rPr>
              <a:t>       Sheet?  Choose all that apply.</a:t>
            </a:r>
          </a:p>
          <a:p>
            <a:pPr>
              <a:defRPr/>
            </a:pPr>
            <a:endParaRPr lang="en-US" sz="1700" dirty="0">
              <a:latin typeface="+mn-lt"/>
            </a:endParaRPr>
          </a:p>
          <a:p>
            <a:pPr>
              <a:defRPr/>
            </a:pPr>
            <a:r>
              <a:rPr lang="en-US" sz="1700" dirty="0">
                <a:latin typeface="+mn-lt"/>
              </a:rPr>
              <a:t>            A.  Identify the PEB-referred disabilities with special issue coding following the</a:t>
            </a:r>
          </a:p>
          <a:p>
            <a:pPr>
              <a:defRPr/>
            </a:pPr>
            <a:r>
              <a:rPr lang="en-US" sz="1700" dirty="0">
                <a:latin typeface="+mn-lt"/>
              </a:rPr>
              <a:t>                 disability name.</a:t>
            </a:r>
          </a:p>
          <a:p>
            <a:pPr>
              <a:defRPr/>
            </a:pPr>
            <a:r>
              <a:rPr lang="en-US" sz="1700" dirty="0">
                <a:latin typeface="+mn-lt"/>
              </a:rPr>
              <a:t>            B.  Proposed DES Service Connection for proposed grants of service      </a:t>
            </a:r>
          </a:p>
          <a:p>
            <a:pPr>
              <a:defRPr/>
            </a:pPr>
            <a:r>
              <a:rPr lang="en-US" sz="1700" dirty="0">
                <a:latin typeface="+mn-lt"/>
              </a:rPr>
              <a:t>                  connection (SC)</a:t>
            </a:r>
          </a:p>
          <a:p>
            <a:pPr>
              <a:defRPr/>
            </a:pPr>
            <a:r>
              <a:rPr lang="en-US" sz="1700" dirty="0">
                <a:latin typeface="+mn-lt"/>
              </a:rPr>
              <a:t>            C.  Proposed Special Monthly Compensation (SMC) entitlement</a:t>
            </a:r>
          </a:p>
          <a:p>
            <a:pPr>
              <a:defRPr/>
            </a:pPr>
            <a:r>
              <a:rPr lang="en-US" sz="1700" dirty="0">
                <a:latin typeface="+mn-lt"/>
              </a:rPr>
              <a:t>            D.  Combat or Non-combat</a:t>
            </a:r>
          </a:p>
          <a:p>
            <a:pPr>
              <a:defRPr/>
            </a:pPr>
            <a:endParaRPr lang="en-US" sz="1700" dirty="0">
              <a:latin typeface="+mn-lt"/>
            </a:endParaRPr>
          </a:p>
          <a:p>
            <a:pPr>
              <a:defRPr/>
            </a:pPr>
            <a:endParaRPr lang="en-US" sz="1700" dirty="0">
              <a:latin typeface="+mn-lt"/>
            </a:endParaRPr>
          </a:p>
          <a:p>
            <a:pPr marL="342900" indent="-342900">
              <a:buFontTx/>
              <a:buAutoNum type="arabicPeriod" startAt="3"/>
              <a:defRPr/>
            </a:pPr>
            <a:r>
              <a:rPr lang="en-US" sz="1700" dirty="0">
                <a:latin typeface="+mn-lt"/>
              </a:rPr>
              <a:t>What is the SMC code for statutory housebound status? </a:t>
            </a:r>
          </a:p>
          <a:p>
            <a:pPr>
              <a:defRPr/>
            </a:pPr>
            <a:r>
              <a:rPr lang="en-US" sz="1700" b="1" dirty="0">
                <a:latin typeface="+mn-lt"/>
              </a:rPr>
              <a:t>            SMC S – Statutory Housebound</a:t>
            </a:r>
          </a:p>
          <a:p>
            <a:pPr lvl="2">
              <a:defRPr/>
            </a:pPr>
            <a:r>
              <a:rPr lang="en-US" sz="1700" dirty="0">
                <a:latin typeface="+mn-lt"/>
              </a:rPr>
              <a:t> </a:t>
            </a:r>
          </a:p>
          <a:p>
            <a:pPr>
              <a:defRPr/>
            </a:pPr>
            <a:endParaRPr lang="en-US" sz="1500" dirty="0">
              <a:latin typeface="+mn-lt"/>
            </a:endParaRPr>
          </a:p>
        </p:txBody>
      </p:sp>
      <p:sp>
        <p:nvSpPr>
          <p:cNvPr id="29700" name="TextBox 3">
            <a:extLst>
              <a:ext uri="{FF2B5EF4-FFF2-40B4-BE49-F238E27FC236}">
                <a16:creationId xmlns:a16="http://schemas.microsoft.com/office/drawing/2014/main" id="{E018C587-C810-4BD3-9125-77CA0D35D8A8}"/>
              </a:ext>
            </a:extLst>
          </p:cNvPr>
          <p:cNvSpPr txBox="1">
            <a:spLocks noChangeArrowheads="1"/>
          </p:cNvSpPr>
          <p:nvPr/>
        </p:nvSpPr>
        <p:spPr bwMode="auto">
          <a:xfrm flipH="1">
            <a:off x="533400" y="487363"/>
            <a:ext cx="8077200" cy="554037"/>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sz="3000" dirty="0">
                <a:latin typeface="+mj-lt"/>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iterate type="lt">
                                    <p:tmAbs val="0"/>
                                  </p:iterate>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iterate type="lt">
                                    <p:tmAbs val="0"/>
                                  </p:iterate>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iterate type="lt">
                                    <p:tmAbs val="0"/>
                                  </p:iterate>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mph" presetSubtype="0" nodeType="clickEffect">
                                  <p:stCondLst>
                                    <p:cond delay="0"/>
                                  </p:stCondLst>
                                  <p:iterate type="lt">
                                    <p:tmAbs val="25"/>
                                  </p:iterate>
                                  <p:childTnLst>
                                    <p:set>
                                      <p:cBhvr override="childStyle">
                                        <p:cTn id="40" dur="indefinite"/>
                                        <p:tgtEl>
                                          <p:spTgt spid="3">
                                            <p:txEl>
                                              <p:pRg st="10" end="10"/>
                                            </p:txEl>
                                          </p:spTgt>
                                        </p:tgtEl>
                                        <p:attrNameLst>
                                          <p:attrName>style.fontWeight</p:attrName>
                                        </p:attrNameLst>
                                      </p:cBhvr>
                                      <p:to>
                                        <p:strVal val="bold"/>
                                      </p:to>
                                    </p:set>
                                  </p:childTnLst>
                                </p:cTn>
                              </p:par>
                              <p:par>
                                <p:cTn id="41" presetID="15" presetClass="emph" presetSubtype="0" nodeType="withEffect">
                                  <p:stCondLst>
                                    <p:cond delay="0"/>
                                  </p:stCondLst>
                                  <p:iterate type="lt">
                                    <p:tmAbs val="25"/>
                                  </p:iterate>
                                  <p:childTnLst>
                                    <p:set>
                                      <p:cBhvr override="childStyle">
                                        <p:cTn id="42" dur="indefinite"/>
                                        <p:tgtEl>
                                          <p:spTgt spid="3">
                                            <p:txEl>
                                              <p:pRg st="11" end="11"/>
                                            </p:txEl>
                                          </p:spTgt>
                                        </p:tgtEl>
                                        <p:attrNameLst>
                                          <p:attrName>style.fontWeight</p:attrName>
                                        </p:attrNameLst>
                                      </p:cBhvr>
                                      <p:to>
                                        <p:strVal val="bold"/>
                                      </p:to>
                                    </p:set>
                                  </p:childTnLst>
                                </p:cTn>
                              </p:par>
                              <p:par>
                                <p:cTn id="43" presetID="15" presetClass="emph" presetSubtype="0" nodeType="withEffect">
                                  <p:stCondLst>
                                    <p:cond delay="0"/>
                                  </p:stCondLst>
                                  <p:iterate type="lt">
                                    <p:tmAbs val="25"/>
                                  </p:iterate>
                                  <p:childTnLst>
                                    <p:set>
                                      <p:cBhvr override="childStyle">
                                        <p:cTn id="44" dur="indefinite"/>
                                        <p:tgtEl>
                                          <p:spTgt spid="3">
                                            <p:txEl>
                                              <p:pRg st="12" end="12"/>
                                            </p:txEl>
                                          </p:spTgt>
                                        </p:tgtEl>
                                        <p:attrNameLst>
                                          <p:attrName>style.fontWeight</p:attrName>
                                        </p:attrNameLst>
                                      </p:cBhvr>
                                      <p:to>
                                        <p:strVal val="bol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anim calcmode="lin" valueType="num">
                                      <p:cBhvr additive="base">
                                        <p:cTn id="5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a:extLst>
              <a:ext uri="{FF2B5EF4-FFF2-40B4-BE49-F238E27FC236}">
                <a16:creationId xmlns:a16="http://schemas.microsoft.com/office/drawing/2014/main" id="{9F3725F9-E8F7-40B0-84BC-CCDA4EFB0A5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809D16A1-0266-499B-96B9-8AD30D150048}" type="slidenum">
              <a:rPr lang="en-US" altLang="en-US" sz="500" smtClean="0">
                <a:solidFill>
                  <a:srgbClr val="000000"/>
                </a:solidFill>
                <a:latin typeface="Arial" panose="020B0604020202020204" pitchFamily="34" charset="0"/>
              </a:rPr>
              <a:pPr/>
              <a:t>49</a:t>
            </a:fld>
            <a:endParaRPr lang="en-US" altLang="en-US" sz="500">
              <a:solidFill>
                <a:srgbClr val="000000"/>
              </a:solidFill>
              <a:latin typeface="Arial" panose="020B0604020202020204" pitchFamily="34" charset="0"/>
            </a:endParaRPr>
          </a:p>
        </p:txBody>
      </p:sp>
      <p:sp>
        <p:nvSpPr>
          <p:cNvPr id="3" name="Rectangle 2">
            <a:extLst>
              <a:ext uri="{FF2B5EF4-FFF2-40B4-BE49-F238E27FC236}">
                <a16:creationId xmlns:a16="http://schemas.microsoft.com/office/drawing/2014/main" id="{A5E91E8F-74E7-487D-98C1-7CABF4E0A449}"/>
              </a:ext>
            </a:extLst>
          </p:cNvPr>
          <p:cNvSpPr/>
          <p:nvPr/>
        </p:nvSpPr>
        <p:spPr>
          <a:xfrm>
            <a:off x="685800" y="685800"/>
            <a:ext cx="8229600" cy="1016000"/>
          </a:xfrm>
          <a:prstGeom prst="rect">
            <a:avLst/>
          </a:prstGeom>
        </p:spPr>
        <p:txBody>
          <a:bodyPr>
            <a:spAutoFit/>
          </a:bodyPr>
          <a:lstStyle/>
          <a:p>
            <a:pPr algn="ctr">
              <a:defRPr/>
            </a:pPr>
            <a:r>
              <a:rPr lang="en-US" altLang="en-US" sz="3000" dirty="0">
                <a:latin typeface="+mj-lt"/>
              </a:rPr>
              <a:t>Topic 4: Ancillary Benefits and the Benefits Estimate Letter (BEL)</a:t>
            </a:r>
          </a:p>
        </p:txBody>
      </p:sp>
      <p:pic>
        <p:nvPicPr>
          <p:cNvPr id="95236" name="Picture 2" descr="See the source image">
            <a:extLst>
              <a:ext uri="{FF2B5EF4-FFF2-40B4-BE49-F238E27FC236}">
                <a16:creationId xmlns:a16="http://schemas.microsoft.com/office/drawing/2014/main" id="{070CCA26-B892-4450-A016-D1BFF9198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2005013"/>
            <a:ext cx="54292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a:extLst>
              <a:ext uri="{FF2B5EF4-FFF2-40B4-BE49-F238E27FC236}">
                <a16:creationId xmlns:a16="http://schemas.microsoft.com/office/drawing/2014/main" id="{B3702325-F062-467A-8BCC-0E0007391E6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02D5DD17-8A2A-47E8-8E6A-B2AC0FEFEFD1}" type="slidenum">
              <a:rPr lang="en-US" altLang="en-US" sz="500" smtClean="0">
                <a:solidFill>
                  <a:srgbClr val="000000"/>
                </a:solidFill>
                <a:latin typeface="Arial" panose="020B0604020202020204" pitchFamily="34" charset="0"/>
              </a:rPr>
              <a:pPr/>
              <a:t>5</a:t>
            </a:fld>
            <a:endParaRPr lang="en-US" altLang="en-US" sz="500">
              <a:solidFill>
                <a:srgbClr val="000000"/>
              </a:solidFill>
              <a:latin typeface="Arial" panose="020B0604020202020204" pitchFamily="34" charset="0"/>
            </a:endParaRPr>
          </a:p>
        </p:txBody>
      </p:sp>
      <p:sp>
        <p:nvSpPr>
          <p:cNvPr id="15363" name="Rectangle 2">
            <a:extLst>
              <a:ext uri="{FF2B5EF4-FFF2-40B4-BE49-F238E27FC236}">
                <a16:creationId xmlns:a16="http://schemas.microsoft.com/office/drawing/2014/main" id="{E1E36569-9BC9-4FEB-B1F4-997D1B15329B}"/>
              </a:ext>
            </a:extLst>
          </p:cNvPr>
          <p:cNvSpPr>
            <a:spLocks noChangeArrowheads="1"/>
          </p:cNvSpPr>
          <p:nvPr/>
        </p:nvSpPr>
        <p:spPr bwMode="auto">
          <a:xfrm>
            <a:off x="1181100" y="817563"/>
            <a:ext cx="6816725" cy="584200"/>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defRPr/>
            </a:pPr>
            <a:r>
              <a:rPr lang="en-US" altLang="en-US" dirty="0"/>
              <a:t>Topic 1: </a:t>
            </a:r>
            <a:r>
              <a:rPr lang="en-US" altLang="en-US" sz="3000" dirty="0"/>
              <a:t>Rating</a:t>
            </a:r>
            <a:r>
              <a:rPr lang="en-US" altLang="en-US" dirty="0"/>
              <a:t> </a:t>
            </a:r>
            <a:r>
              <a:rPr lang="en-US" altLang="en-US" dirty="0">
                <a:latin typeface="+mj-lt"/>
              </a:rPr>
              <a:t>Decision</a:t>
            </a:r>
            <a:r>
              <a:rPr lang="en-US" altLang="en-US" dirty="0"/>
              <a:t> Preparation</a:t>
            </a:r>
          </a:p>
        </p:txBody>
      </p:sp>
      <p:pic>
        <p:nvPicPr>
          <p:cNvPr id="15364" name="Content Placeholder 3">
            <a:extLst>
              <a:ext uri="{FF2B5EF4-FFF2-40B4-BE49-F238E27FC236}">
                <a16:creationId xmlns:a16="http://schemas.microsoft.com/office/drawing/2014/main" id="{9D5F23A3-AE1D-4DEE-9004-3DD5B50790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1905000"/>
            <a:ext cx="6507162" cy="3643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a:extLst>
              <a:ext uri="{FF2B5EF4-FFF2-40B4-BE49-F238E27FC236}">
                <a16:creationId xmlns:a16="http://schemas.microsoft.com/office/drawing/2014/main" id="{BCDA32F6-B24C-4150-AC54-CB43E045CB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DB0DA94A-36D1-4FE6-9CF6-01D24096D6DC}" type="slidenum">
              <a:rPr lang="en-US" altLang="en-US" sz="500" smtClean="0">
                <a:solidFill>
                  <a:srgbClr val="000000"/>
                </a:solidFill>
                <a:latin typeface="Arial" panose="020B0604020202020204" pitchFamily="34" charset="0"/>
              </a:rPr>
              <a:pPr/>
              <a:t>50</a:t>
            </a:fld>
            <a:endParaRPr lang="en-US" altLang="en-US" sz="500">
              <a:solidFill>
                <a:srgbClr val="000000"/>
              </a:solidFill>
              <a:latin typeface="Arial" panose="020B0604020202020204" pitchFamily="34" charset="0"/>
            </a:endParaRPr>
          </a:p>
        </p:txBody>
      </p:sp>
      <p:sp>
        <p:nvSpPr>
          <p:cNvPr id="97283" name="Rectangle 2">
            <a:extLst>
              <a:ext uri="{FF2B5EF4-FFF2-40B4-BE49-F238E27FC236}">
                <a16:creationId xmlns:a16="http://schemas.microsoft.com/office/drawing/2014/main" id="{C1BE52FC-2A2D-4796-B5A6-64C44439A356}"/>
              </a:ext>
            </a:extLst>
          </p:cNvPr>
          <p:cNvSpPr>
            <a:spLocks noChangeArrowheads="1"/>
          </p:cNvSpPr>
          <p:nvPr/>
        </p:nvSpPr>
        <p:spPr bwMode="auto">
          <a:xfrm>
            <a:off x="2733675" y="738188"/>
            <a:ext cx="419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a:t>Topic 4: Objectives</a:t>
            </a:r>
          </a:p>
        </p:txBody>
      </p:sp>
      <p:sp>
        <p:nvSpPr>
          <p:cNvPr id="97284" name="TextBox 3">
            <a:extLst>
              <a:ext uri="{FF2B5EF4-FFF2-40B4-BE49-F238E27FC236}">
                <a16:creationId xmlns:a16="http://schemas.microsoft.com/office/drawing/2014/main" id="{F49003C1-4133-49CB-813A-3B88A840ADA1}"/>
              </a:ext>
            </a:extLst>
          </p:cNvPr>
          <p:cNvSpPr txBox="1">
            <a:spLocks noChangeArrowheads="1"/>
          </p:cNvSpPr>
          <p:nvPr/>
        </p:nvSpPr>
        <p:spPr bwMode="auto">
          <a:xfrm>
            <a:off x="809625" y="2162175"/>
            <a:ext cx="80454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buFont typeface="Arial" panose="020B0604020202020204" pitchFamily="34" charset="0"/>
              <a:buChar char="•"/>
            </a:pPr>
            <a:r>
              <a:rPr lang="en-US" altLang="en-US" sz="2800"/>
              <a:t>Identify ancillary benefits which may be applicable to the rating. </a:t>
            </a:r>
          </a:p>
          <a:p>
            <a:pPr>
              <a:buFont typeface="Arial" panose="020B0604020202020204" pitchFamily="34" charset="0"/>
              <a:buChar char="•"/>
            </a:pPr>
            <a:endParaRPr lang="en-US" altLang="en-US" sz="2800"/>
          </a:p>
          <a:p>
            <a:pPr>
              <a:buFont typeface="Arial" panose="020B0604020202020204" pitchFamily="34" charset="0"/>
              <a:buChar char="•"/>
            </a:pPr>
            <a:r>
              <a:rPr lang="en-US" altLang="en-US" sz="2800"/>
              <a:t>Identify the information in a Benefits Estimate Letter (BEL) and,  </a:t>
            </a:r>
          </a:p>
          <a:p>
            <a:pPr>
              <a:buFont typeface="Arial" panose="020B0604020202020204" pitchFamily="34" charset="0"/>
              <a:buChar char="•"/>
            </a:pPr>
            <a:endParaRPr lang="en-US" altLang="en-US" sz="2800"/>
          </a:p>
          <a:p>
            <a:pPr>
              <a:buFont typeface="Arial" panose="020B0604020202020204" pitchFamily="34" charset="0"/>
              <a:buChar char="•"/>
            </a:pPr>
            <a:r>
              <a:rPr lang="en-US" altLang="en-US" sz="2800"/>
              <a:t>Recognize if a BEL should be provided to or included in the Veteran’s file.  </a:t>
            </a: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256A48C-32DF-467C-9732-D6594CC31498}"/>
              </a:ext>
            </a:extLst>
          </p:cNvPr>
          <p:cNvSpPr>
            <a:spLocks noGrp="1" noChangeArrowheads="1"/>
          </p:cNvSpPr>
          <p:nvPr>
            <p:ph type="title" idx="4294967295"/>
          </p:nvPr>
        </p:nvSpPr>
        <p:spPr>
          <a:xfrm>
            <a:off x="762000" y="609600"/>
            <a:ext cx="7620000" cy="533400"/>
          </a:xfrm>
        </p:spPr>
        <p:txBody>
          <a:bodyPr/>
          <a:lstStyle/>
          <a:p>
            <a:pPr eaLnBrk="1" hangingPunct="1"/>
            <a:r>
              <a:rPr lang="en-US" altLang="en-US" sz="3000" b="0">
                <a:ln>
                  <a:noFill/>
                </a:ln>
                <a:solidFill>
                  <a:schemeClr val="tx1"/>
                </a:solidFill>
              </a:rPr>
              <a:t>Ancillary Benefits</a:t>
            </a:r>
          </a:p>
        </p:txBody>
      </p:sp>
      <p:sp>
        <p:nvSpPr>
          <p:cNvPr id="86019" name="Rectangle 3">
            <a:extLst>
              <a:ext uri="{FF2B5EF4-FFF2-40B4-BE49-F238E27FC236}">
                <a16:creationId xmlns:a16="http://schemas.microsoft.com/office/drawing/2014/main" id="{8DABE498-5559-435A-8FCF-3D1C1B33377D}"/>
              </a:ext>
            </a:extLst>
          </p:cNvPr>
          <p:cNvSpPr>
            <a:spLocks noGrp="1" noChangeArrowheads="1"/>
          </p:cNvSpPr>
          <p:nvPr>
            <p:ph type="body" idx="4294967295"/>
          </p:nvPr>
        </p:nvSpPr>
        <p:spPr bwMode="auto">
          <a:xfrm>
            <a:off x="534988" y="1371600"/>
            <a:ext cx="8074025" cy="762000"/>
          </a:xfrm>
          <a:prstGeom prst="rect">
            <a:avLst/>
          </a:prstGeom>
        </p:spPr>
        <p:txBody>
          <a:bodyPr/>
          <a:lstStyle/>
          <a:p>
            <a:pPr eaLnBrk="1" hangingPunct="1">
              <a:buFont typeface="Wingdings" panose="05000000000000000000" pitchFamily="2" charset="2"/>
              <a:buNone/>
              <a:defRPr/>
            </a:pPr>
            <a:r>
              <a:rPr lang="en-US" altLang="en-US" sz="2000" dirty="0"/>
              <a:t>The following are more commonly seen ancillary benefits that may be addressed on the rating, if applicable: </a:t>
            </a:r>
          </a:p>
          <a:p>
            <a:pPr eaLnBrk="1" hangingPunct="1">
              <a:buFont typeface="Wingdings" panose="05000000000000000000" pitchFamily="2" charset="2"/>
              <a:buNone/>
              <a:defRPr/>
            </a:pPr>
            <a:endParaRPr lang="en-US" altLang="en-US" sz="2000" dirty="0"/>
          </a:p>
          <a:p>
            <a:pPr marL="285750" lvl="1" indent="-285750">
              <a:buClr>
                <a:srgbClr val="000066"/>
              </a:buClr>
              <a:buFont typeface="Arial" panose="020B0604020202020204" pitchFamily="34" charset="0"/>
              <a:buChar char="•"/>
              <a:defRPr/>
            </a:pPr>
            <a:r>
              <a:rPr lang="en-US" altLang="en-US" sz="1800" dirty="0"/>
              <a:t>Eligible for Civil Service Preference</a:t>
            </a:r>
          </a:p>
          <a:p>
            <a:pPr marL="285750" lvl="1" indent="-285750">
              <a:buClr>
                <a:srgbClr val="000066"/>
              </a:buClr>
              <a:buFont typeface="Arial" panose="020B0604020202020204" pitchFamily="34" charset="0"/>
              <a:buChar char="•"/>
              <a:defRPr/>
            </a:pPr>
            <a:r>
              <a:rPr lang="en-US" altLang="en-US" sz="1800" dirty="0"/>
              <a:t>Entitled to Adaptive Equipment Only</a:t>
            </a:r>
          </a:p>
          <a:p>
            <a:pPr marL="285750" lvl="1" indent="-285750">
              <a:buClr>
                <a:srgbClr val="000066"/>
              </a:buClr>
              <a:buFont typeface="Arial" panose="020B0604020202020204" pitchFamily="34" charset="0"/>
              <a:buChar char="•"/>
              <a:defRPr/>
            </a:pPr>
            <a:r>
              <a:rPr lang="en-US" altLang="en-US" sz="1800" dirty="0"/>
              <a:t>Entitled to Automobile and Adaptive Equipment</a:t>
            </a:r>
          </a:p>
          <a:p>
            <a:pPr marL="285750" lvl="1" indent="-285750">
              <a:buClr>
                <a:srgbClr val="000066"/>
              </a:buClr>
              <a:buFont typeface="Arial" panose="020B0604020202020204" pitchFamily="34" charset="0"/>
              <a:buChar char="•"/>
              <a:defRPr/>
            </a:pPr>
            <a:r>
              <a:rPr lang="en-US" altLang="en-US" sz="1800" dirty="0"/>
              <a:t>Entitled to Loan Guaranty Benefits</a:t>
            </a:r>
          </a:p>
          <a:p>
            <a:pPr marL="285750" indent="-285750">
              <a:buFont typeface="Arial" panose="020B0604020202020204" pitchFamily="34" charset="0"/>
              <a:buChar char="•"/>
              <a:defRPr/>
            </a:pPr>
            <a:r>
              <a:rPr lang="en-US" sz="1800" dirty="0"/>
              <a:t>DEA under </a:t>
            </a:r>
            <a:r>
              <a:rPr lang="en-US" sz="1800" dirty="0">
                <a:hlinkClick r:id="rId3"/>
              </a:rPr>
              <a:t>38 U.S.C. Chapter 35</a:t>
            </a:r>
            <a:endParaRPr lang="en-US" sz="1800" dirty="0"/>
          </a:p>
          <a:p>
            <a:pPr marL="285750" indent="-285750">
              <a:buFont typeface="Arial" panose="020B0604020202020204" pitchFamily="34" charset="0"/>
              <a:buChar char="•"/>
              <a:defRPr/>
            </a:pPr>
            <a:r>
              <a:rPr lang="en-US" sz="1800" dirty="0"/>
              <a:t>SAH under </a:t>
            </a:r>
            <a:r>
              <a:rPr lang="en-US" sz="1800" dirty="0">
                <a:hlinkClick r:id="rId4"/>
              </a:rPr>
              <a:t>38 CFR 3.809</a:t>
            </a:r>
            <a:endParaRPr lang="en-US" sz="1800" dirty="0"/>
          </a:p>
          <a:p>
            <a:pPr marL="285750" indent="-285750">
              <a:buFont typeface="Arial" panose="020B0604020202020204" pitchFamily="34" charset="0"/>
              <a:buChar char="•"/>
              <a:defRPr/>
            </a:pPr>
            <a:r>
              <a:rPr lang="en-US" sz="1800" dirty="0"/>
              <a:t>Special housing adaptation (SHA) awards under </a:t>
            </a:r>
            <a:r>
              <a:rPr lang="en-US" sz="1800" dirty="0">
                <a:hlinkClick r:id="rId5"/>
              </a:rPr>
              <a:t>38 CFR 3.809a</a:t>
            </a:r>
            <a:endParaRPr lang="en-US" sz="1800" dirty="0"/>
          </a:p>
          <a:p>
            <a:pPr marL="285750" indent="-285750">
              <a:buFont typeface="Arial" panose="020B0604020202020204" pitchFamily="34" charset="0"/>
              <a:buChar char="•"/>
              <a:defRPr/>
            </a:pPr>
            <a:r>
              <a:rPr lang="en-US" sz="1800" dirty="0"/>
              <a:t>Automobile and adaptive equipment under </a:t>
            </a:r>
            <a:r>
              <a:rPr lang="en-US" sz="1800" dirty="0">
                <a:hlinkClick r:id="rId6"/>
              </a:rPr>
              <a:t>38 CFR 3.808</a:t>
            </a:r>
            <a:endParaRPr lang="en-US" sz="1800" dirty="0"/>
          </a:p>
          <a:p>
            <a:pPr marL="285750" indent="-285750">
              <a:buFont typeface="Arial" panose="020B0604020202020204" pitchFamily="34" charset="0"/>
              <a:buChar char="•"/>
              <a:defRPr/>
            </a:pPr>
            <a:r>
              <a:rPr lang="en-US" sz="1800" dirty="0"/>
              <a:t>Vocational rehabilitation and employment, and </a:t>
            </a:r>
          </a:p>
          <a:p>
            <a:pPr marL="285750" indent="-285750">
              <a:buFont typeface="Arial" panose="020B0604020202020204" pitchFamily="34" charset="0"/>
              <a:buChar char="•"/>
              <a:defRPr/>
            </a:pPr>
            <a:r>
              <a:rPr lang="en-US" sz="1800" dirty="0"/>
              <a:t>Loan guaranty for surviving spouses under </a:t>
            </a:r>
            <a:r>
              <a:rPr lang="en-US" sz="1800" dirty="0">
                <a:hlinkClick r:id="rId7"/>
              </a:rPr>
              <a:t>38 CFR 3.805</a:t>
            </a:r>
            <a:endParaRPr lang="en-US" sz="1800" dirty="0"/>
          </a:p>
          <a:p>
            <a:pPr lvl="1" eaLnBrk="1" hangingPunct="1">
              <a:buClr>
                <a:srgbClr val="000066"/>
              </a:buClr>
              <a:defRPr/>
            </a:pPr>
            <a:endParaRPr lang="en-US" altLang="en-US" sz="2000" dirty="0"/>
          </a:p>
          <a:p>
            <a:pPr lvl="1" eaLnBrk="1" hangingPunct="1">
              <a:buClr>
                <a:srgbClr val="000066"/>
              </a:buClr>
              <a:defRPr/>
            </a:pPr>
            <a:endParaRPr lang="en-US" altLang="en-US" sz="2000" dirty="0">
              <a:solidFill>
                <a:srgbClr val="000066"/>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a:extLst>
              <a:ext uri="{FF2B5EF4-FFF2-40B4-BE49-F238E27FC236}">
                <a16:creationId xmlns:a16="http://schemas.microsoft.com/office/drawing/2014/main" id="{B271B67B-6CAE-46F1-A1BE-2F53578D70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68DA039E-1450-4254-9D21-A26AE33EFEAC}" type="slidenum">
              <a:rPr lang="en-US" altLang="en-US" sz="500" smtClean="0">
                <a:solidFill>
                  <a:srgbClr val="000000"/>
                </a:solidFill>
                <a:latin typeface="Arial" panose="020B0604020202020204" pitchFamily="34" charset="0"/>
              </a:rPr>
              <a:pPr/>
              <a:t>52</a:t>
            </a:fld>
            <a:endParaRPr lang="en-US" altLang="en-US" sz="500">
              <a:solidFill>
                <a:srgbClr val="000000"/>
              </a:solidFill>
              <a:latin typeface="Arial" panose="020B0604020202020204" pitchFamily="34" charset="0"/>
            </a:endParaRPr>
          </a:p>
        </p:txBody>
      </p:sp>
      <p:sp>
        <p:nvSpPr>
          <p:cNvPr id="101379" name="Rectangle 2">
            <a:extLst>
              <a:ext uri="{FF2B5EF4-FFF2-40B4-BE49-F238E27FC236}">
                <a16:creationId xmlns:a16="http://schemas.microsoft.com/office/drawing/2014/main" id="{917C4BF7-5B94-4442-991B-5285FDAF5813}"/>
              </a:ext>
            </a:extLst>
          </p:cNvPr>
          <p:cNvSpPr>
            <a:spLocks noChangeArrowheads="1"/>
          </p:cNvSpPr>
          <p:nvPr/>
        </p:nvSpPr>
        <p:spPr bwMode="auto">
          <a:xfrm>
            <a:off x="1828800" y="762000"/>
            <a:ext cx="563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r>
              <a:rPr lang="en-US" altLang="en-US" sz="3000"/>
              <a:t>Ancillary</a:t>
            </a:r>
            <a:r>
              <a:rPr lang="en-US" altLang="en-US"/>
              <a:t> Benefits (Cont.)</a:t>
            </a:r>
          </a:p>
        </p:txBody>
      </p:sp>
      <p:sp>
        <p:nvSpPr>
          <p:cNvPr id="5" name="TextBox 4">
            <a:extLst>
              <a:ext uri="{FF2B5EF4-FFF2-40B4-BE49-F238E27FC236}">
                <a16:creationId xmlns:a16="http://schemas.microsoft.com/office/drawing/2014/main" id="{A1ED3359-FF02-4CCB-B945-6EE3BFD127B6}"/>
              </a:ext>
            </a:extLst>
          </p:cNvPr>
          <p:cNvSpPr txBox="1"/>
          <p:nvPr/>
        </p:nvSpPr>
        <p:spPr>
          <a:xfrm>
            <a:off x="723900" y="1858963"/>
            <a:ext cx="7848600" cy="3140075"/>
          </a:xfrm>
          <a:prstGeom prst="rect">
            <a:avLst/>
          </a:prstGeom>
          <a:noFill/>
        </p:spPr>
        <p:txBody>
          <a:bodyPr>
            <a:spAutoFit/>
          </a:bodyPr>
          <a:lstStyle/>
          <a:p>
            <a:pPr>
              <a:defRPr/>
            </a:pPr>
            <a:r>
              <a:rPr lang="en-US" sz="1800" dirty="0">
                <a:latin typeface="+mn-lt"/>
              </a:rPr>
              <a:t>Active-duty IDES participants are eligible for and automatically entitled to Vocational Rehabilitation and Employment (VR&amp;E) services. MSC’s must direct the participant to an IDES Vocational Rehabilitation Counselor(VRC) when the service member expresses interest in VR&amp;E services. </a:t>
            </a:r>
          </a:p>
          <a:p>
            <a:pPr>
              <a:defRPr/>
            </a:pPr>
            <a:endParaRPr lang="en-US" sz="1800" dirty="0">
              <a:latin typeface="+mn-lt"/>
            </a:endParaRPr>
          </a:p>
          <a:p>
            <a:pPr>
              <a:defRPr/>
            </a:pPr>
            <a:r>
              <a:rPr lang="en-US" sz="1800" dirty="0">
                <a:latin typeface="+mn-lt"/>
              </a:rPr>
              <a:t>Veterans who have a compensable SC disability maybe eligible for a waiver of the VA home loan funding fee, if VA Form 26-1880, Request for a Certificate of Eligibility is received, MSC’s must act by forwarding the form to the appropriate regional loan center (RLC) as well as ascertain if the service member plans to use VA’s home loan program and advise the service member to let his/her lender know a pre-discharge claim is pending.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E28B7076-E82A-4AE5-A22F-D09DA8C95967}"/>
              </a:ext>
            </a:extLst>
          </p:cNvPr>
          <p:cNvSpPr>
            <a:spLocks noGrp="1" noChangeArrowheads="1"/>
          </p:cNvSpPr>
          <p:nvPr>
            <p:ph type="title"/>
          </p:nvPr>
        </p:nvSpPr>
        <p:spPr>
          <a:xfrm>
            <a:off x="685800" y="609600"/>
            <a:ext cx="7543800" cy="457200"/>
          </a:xfrm>
        </p:spPr>
        <p:txBody>
          <a:bodyPr/>
          <a:lstStyle/>
          <a:p>
            <a:r>
              <a:rPr lang="en-US" altLang="en-US" sz="3000" b="0">
                <a:ln>
                  <a:noFill/>
                </a:ln>
                <a:solidFill>
                  <a:schemeClr val="tx1"/>
                </a:solidFill>
              </a:rPr>
              <a:t>Benefits Estimate Letter (BEL)</a:t>
            </a:r>
          </a:p>
        </p:txBody>
      </p:sp>
      <p:sp>
        <p:nvSpPr>
          <p:cNvPr id="3" name="Content Placeholder 2">
            <a:extLst>
              <a:ext uri="{FF2B5EF4-FFF2-40B4-BE49-F238E27FC236}">
                <a16:creationId xmlns:a16="http://schemas.microsoft.com/office/drawing/2014/main" id="{434A071F-8192-4418-9851-8E84731FBAC4}"/>
              </a:ext>
            </a:extLst>
          </p:cNvPr>
          <p:cNvSpPr>
            <a:spLocks noGrp="1"/>
          </p:cNvSpPr>
          <p:nvPr>
            <p:ph idx="1"/>
          </p:nvPr>
        </p:nvSpPr>
        <p:spPr>
          <a:xfrm>
            <a:off x="381000" y="1336675"/>
            <a:ext cx="8229600" cy="3387725"/>
          </a:xfrm>
        </p:spPr>
        <p:txBody>
          <a:bodyPr>
            <a:noAutofit/>
          </a:bodyPr>
          <a:lstStyle/>
          <a:p>
            <a:pPr>
              <a:defRPr/>
            </a:pPr>
            <a:r>
              <a:rPr lang="en-US" sz="1800" dirty="0"/>
              <a:t>The purpose of the BEL is to provide the participant with a proposed estimate of VA benefits to assist him/her with financial planning following discharge from active duty.</a:t>
            </a:r>
          </a:p>
          <a:p>
            <a:pPr>
              <a:defRPr/>
            </a:pPr>
            <a:r>
              <a:rPr lang="en-US" sz="1800" dirty="0"/>
              <a:t>The BEL contains;</a:t>
            </a:r>
          </a:p>
          <a:p>
            <a:pPr marL="285750" indent="-285750">
              <a:buFont typeface="Arial" panose="020B0604020202020204" pitchFamily="34" charset="0"/>
              <a:buChar char="•"/>
              <a:defRPr/>
            </a:pPr>
            <a:r>
              <a:rPr lang="en-US" sz="1800" dirty="0"/>
              <a:t>Salutation and gratitude for the SMs service</a:t>
            </a:r>
          </a:p>
          <a:p>
            <a:pPr marL="285750" indent="-285750">
              <a:buFont typeface="Arial" panose="020B0604020202020204" pitchFamily="34" charset="0"/>
              <a:buChar char="•"/>
              <a:defRPr/>
            </a:pPr>
            <a:r>
              <a:rPr lang="en-US" sz="1800" dirty="0"/>
              <a:t>Overview of the MEB finding and notification that eligibility to VA benefits is contingent on the requisite character of service on discharge</a:t>
            </a:r>
          </a:p>
          <a:p>
            <a:pPr marL="285750" indent="-285750">
              <a:buFont typeface="Arial" panose="020B0604020202020204" pitchFamily="34" charset="0"/>
              <a:buChar char="•"/>
              <a:defRPr/>
            </a:pPr>
            <a:r>
              <a:rPr lang="en-US" sz="1800" dirty="0"/>
              <a:t>Purpose of the BEL</a:t>
            </a:r>
          </a:p>
          <a:p>
            <a:pPr marL="285750" indent="-285750">
              <a:buFont typeface="Arial" panose="020B0604020202020204" pitchFamily="34" charset="0"/>
              <a:buChar char="•"/>
              <a:defRPr/>
            </a:pPr>
            <a:r>
              <a:rPr lang="en-US" sz="1800" dirty="0"/>
              <a:t>What the VA is proposing, and </a:t>
            </a:r>
          </a:p>
          <a:p>
            <a:pPr marL="285750" indent="-285750">
              <a:buFont typeface="Arial" panose="020B0604020202020204" pitchFamily="34" charset="0"/>
              <a:buChar char="•"/>
              <a:defRPr/>
            </a:pPr>
            <a:r>
              <a:rPr lang="en-US" sz="1800" dirty="0"/>
              <a:t>What the SM may be entitled to if separated</a:t>
            </a:r>
          </a:p>
          <a:p>
            <a:pPr>
              <a:defRPr/>
            </a:pPr>
            <a:endParaRPr lang="en-US" sz="2000" dirty="0">
              <a:solidFill>
                <a:srgbClr val="000066"/>
              </a:solidFill>
            </a:endParaRPr>
          </a:p>
          <a:p>
            <a:pPr>
              <a:defRPr/>
            </a:pPr>
            <a:endParaRPr lang="en-US" sz="2000" dirty="0">
              <a:solidFill>
                <a:srgbClr val="000066"/>
              </a:solidFill>
            </a:endParaRPr>
          </a:p>
          <a:p>
            <a:pPr>
              <a:defRPr/>
            </a:pPr>
            <a:r>
              <a:rPr lang="en-US" b="1" dirty="0"/>
              <a:t>Note: </a:t>
            </a:r>
            <a:r>
              <a:rPr lang="en-US" dirty="0"/>
              <a:t>The DRAS must include dependents on the BEL when VA Form 21-686c, Declaration of Status of Dependents, is of record and complete.</a:t>
            </a:r>
          </a:p>
          <a:p>
            <a:pPr>
              <a:defRPr/>
            </a:pPr>
            <a:r>
              <a:rPr lang="en-US" dirty="0"/>
              <a:t>See </a:t>
            </a:r>
            <a:r>
              <a:rPr lang="en-US" dirty="0">
                <a:solidFill>
                  <a:srgbClr val="000066"/>
                </a:solidFill>
                <a:hlinkClick r:id="rId3"/>
              </a:rPr>
              <a:t>M21-1, Part III, Subpart I, 2.E.6.Exhibit:  Benefits Estimate Letter (BEL) for IDES Participants</a:t>
            </a:r>
            <a:endParaRPr lang="en-US" dirty="0">
              <a:solidFill>
                <a:srgbClr val="000066"/>
              </a:solidFill>
            </a:endParaRPr>
          </a:p>
        </p:txBody>
      </p:sp>
      <p:sp>
        <p:nvSpPr>
          <p:cNvPr id="103428" name="Slide Number Placeholder 4">
            <a:extLst>
              <a:ext uri="{FF2B5EF4-FFF2-40B4-BE49-F238E27FC236}">
                <a16:creationId xmlns:a16="http://schemas.microsoft.com/office/drawing/2014/main" id="{90DDAFFE-E645-418A-B131-7F41B19332AD}"/>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DAACE84F-B068-402B-8C02-AD0C953F322E}" type="slidenum">
              <a:rPr lang="en-US" altLang="en-US" sz="1000" smtClean="0">
                <a:solidFill>
                  <a:srgbClr val="000000"/>
                </a:solidFill>
                <a:latin typeface="Arial" panose="020B0604020202020204" pitchFamily="34" charset="0"/>
              </a:rPr>
              <a:pPr/>
              <a:t>53</a:t>
            </a:fld>
            <a:endParaRPr lang="en-US" altLang="en-US" sz="1000">
              <a:solidFill>
                <a:srgbClr val="000000"/>
              </a:solidFill>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a:extLst>
              <a:ext uri="{FF2B5EF4-FFF2-40B4-BE49-F238E27FC236}">
                <a16:creationId xmlns:a16="http://schemas.microsoft.com/office/drawing/2014/main" id="{C89BC443-9869-4E62-8221-52D13C48154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3AA1BFE6-D1D6-4035-88CC-CE6A9C050CD4}" type="slidenum">
              <a:rPr lang="en-US" altLang="en-US" sz="500" smtClean="0">
                <a:solidFill>
                  <a:srgbClr val="000000"/>
                </a:solidFill>
                <a:latin typeface="Arial" panose="020B0604020202020204" pitchFamily="34" charset="0"/>
              </a:rPr>
              <a:pPr/>
              <a:t>54</a:t>
            </a:fld>
            <a:endParaRPr lang="en-US" altLang="en-US" sz="500">
              <a:solidFill>
                <a:srgbClr val="000000"/>
              </a:solidFill>
              <a:latin typeface="Arial" panose="020B0604020202020204" pitchFamily="34" charset="0"/>
            </a:endParaRPr>
          </a:p>
        </p:txBody>
      </p:sp>
      <p:pic>
        <p:nvPicPr>
          <p:cNvPr id="105475" name="Graphic 2" descr="Classroom">
            <a:extLst>
              <a:ext uri="{FF2B5EF4-FFF2-40B4-BE49-F238E27FC236}">
                <a16:creationId xmlns:a16="http://schemas.microsoft.com/office/drawing/2014/main" id="{F0B9A8B2-AA39-467A-8EBE-13E81C92C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19275"/>
            <a:ext cx="70104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a:extLst>
              <a:ext uri="{FF2B5EF4-FFF2-40B4-BE49-F238E27FC236}">
                <a16:creationId xmlns:a16="http://schemas.microsoft.com/office/drawing/2014/main" id="{2DBF2F77-EAF6-43EC-8B47-6C16DF417987}"/>
              </a:ext>
            </a:extLst>
          </p:cNvPr>
          <p:cNvSpPr txBox="1">
            <a:spLocks noChangeArrowheads="1"/>
          </p:cNvSpPr>
          <p:nvPr/>
        </p:nvSpPr>
        <p:spPr bwMode="auto">
          <a:xfrm>
            <a:off x="990600" y="914400"/>
            <a:ext cx="7696200" cy="554038"/>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sz="3000" dirty="0">
                <a:latin typeface="+mj-lt"/>
              </a:rPr>
              <a:t>Knowledge Check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1">
            <a:extLst>
              <a:ext uri="{FF2B5EF4-FFF2-40B4-BE49-F238E27FC236}">
                <a16:creationId xmlns:a16="http://schemas.microsoft.com/office/drawing/2014/main" id="{6850CEED-4E4D-4361-BB5D-5EE870D8ED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5BF2871A-B0C4-4AE0-8EBF-078B68A7A40E}" type="slidenum">
              <a:rPr lang="en-US" altLang="en-US" sz="500" smtClean="0">
                <a:solidFill>
                  <a:srgbClr val="000000"/>
                </a:solidFill>
                <a:latin typeface="Arial" panose="020B0604020202020204" pitchFamily="34" charset="0"/>
              </a:rPr>
              <a:pPr/>
              <a:t>55</a:t>
            </a:fld>
            <a:endParaRPr lang="en-US" altLang="en-US" sz="500">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EA20202C-418E-4F1A-BB98-20BAEC2FDCB6}"/>
              </a:ext>
            </a:extLst>
          </p:cNvPr>
          <p:cNvSpPr txBox="1"/>
          <p:nvPr/>
        </p:nvSpPr>
        <p:spPr>
          <a:xfrm>
            <a:off x="342900" y="1035050"/>
            <a:ext cx="8458200" cy="5554663"/>
          </a:xfrm>
          <a:prstGeom prst="rect">
            <a:avLst/>
          </a:prstGeom>
          <a:noFill/>
        </p:spPr>
        <p:txBody>
          <a:bodyPr>
            <a:spAutoFit/>
          </a:bodyPr>
          <a:lstStyle/>
          <a:p>
            <a:pPr>
              <a:defRPr/>
            </a:pPr>
            <a:endParaRPr lang="en-US" sz="1600" dirty="0">
              <a:latin typeface="+mn-lt"/>
            </a:endParaRPr>
          </a:p>
          <a:p>
            <a:pPr marL="342900" indent="-342900">
              <a:buFontTx/>
              <a:buAutoNum type="arabicPeriod"/>
              <a:defRPr/>
            </a:pPr>
            <a:r>
              <a:rPr lang="en-US" sz="1600" dirty="0">
                <a:latin typeface="+mn-lt"/>
              </a:rPr>
              <a:t>Active-duty participants are eligible for and automatically entitled to what ancillary benefit?</a:t>
            </a:r>
          </a:p>
          <a:p>
            <a:pPr marL="342900" indent="-342900">
              <a:buFontTx/>
              <a:buAutoNum type="arabicPeriod"/>
              <a:defRPr/>
            </a:pPr>
            <a:endParaRPr lang="en-US" sz="1600" dirty="0">
              <a:latin typeface="+mn-lt"/>
            </a:endParaRPr>
          </a:p>
          <a:p>
            <a:pPr lvl="1">
              <a:defRPr/>
            </a:pPr>
            <a:r>
              <a:rPr lang="en-US" sz="1600" dirty="0">
                <a:latin typeface="+mn-lt"/>
              </a:rPr>
              <a:t>	</a:t>
            </a:r>
            <a:r>
              <a:rPr lang="en-US" sz="1600" b="1" dirty="0">
                <a:latin typeface="+mn-lt"/>
              </a:rPr>
              <a:t>Vocational Rehabilitation and Employment (VR&amp;E) services</a:t>
            </a:r>
          </a:p>
          <a:p>
            <a:pPr marL="800100" lvl="1" indent="-342900">
              <a:buFontTx/>
              <a:buAutoNum type="arabicPeriod"/>
              <a:defRPr/>
            </a:pPr>
            <a:endParaRPr lang="en-US" sz="1600" dirty="0">
              <a:latin typeface="+mn-lt"/>
            </a:endParaRPr>
          </a:p>
          <a:p>
            <a:pPr marL="800100" lvl="1" indent="-342900">
              <a:buFontTx/>
              <a:buAutoNum type="arabicPeriod"/>
              <a:defRPr/>
            </a:pPr>
            <a:endParaRPr lang="en-US" sz="1600" dirty="0">
              <a:latin typeface="+mn-lt"/>
            </a:endParaRPr>
          </a:p>
          <a:p>
            <a:pPr marL="342900" indent="-342900">
              <a:buFontTx/>
              <a:buAutoNum type="arabicPeriod"/>
              <a:defRPr/>
            </a:pPr>
            <a:r>
              <a:rPr lang="en-US" sz="1600" dirty="0">
                <a:latin typeface="+mn-lt"/>
              </a:rPr>
              <a:t>Name are 3 of the more common ancillary benefits seen on a rating decision?</a:t>
            </a:r>
          </a:p>
          <a:p>
            <a:pPr marL="342900" indent="-342900">
              <a:buFontTx/>
              <a:buAutoNum type="arabicPeriod"/>
              <a:defRPr/>
            </a:pPr>
            <a:endParaRPr lang="en-US" sz="1600" dirty="0">
              <a:latin typeface="+mn-lt"/>
            </a:endParaRPr>
          </a:p>
          <a:p>
            <a:pPr marL="0" lvl="1">
              <a:buClr>
                <a:srgbClr val="000066"/>
              </a:buClr>
              <a:defRPr/>
            </a:pPr>
            <a:r>
              <a:rPr lang="en-US" altLang="en-US" sz="1500" dirty="0"/>
              <a:t>	</a:t>
            </a:r>
            <a:r>
              <a:rPr lang="en-US" altLang="en-US" sz="1500" b="1" dirty="0"/>
              <a:t>Eligible for Civil Service Preference, </a:t>
            </a:r>
            <a:r>
              <a:rPr lang="en-US" altLang="en-US" sz="1500" dirty="0"/>
              <a:t>Entitled to Adaptive Equipment Only, Entitled</a:t>
            </a:r>
          </a:p>
          <a:p>
            <a:pPr marL="0" lvl="1">
              <a:buClr>
                <a:srgbClr val="000066"/>
              </a:buClr>
              <a:defRPr/>
            </a:pPr>
            <a:r>
              <a:rPr lang="en-US" altLang="en-US" sz="1500" dirty="0"/>
              <a:t>	to Automobile and Adaptive Equipment, </a:t>
            </a:r>
            <a:r>
              <a:rPr lang="en-US" altLang="en-US" sz="1500" b="1" dirty="0"/>
              <a:t>Entitled to Loan Guaranty Benefits</a:t>
            </a:r>
            <a:r>
              <a:rPr lang="en-US" altLang="en-US" sz="1500" dirty="0"/>
              <a:t>, </a:t>
            </a:r>
            <a:r>
              <a:rPr lang="en-US" sz="1500" dirty="0"/>
              <a:t>DEA</a:t>
            </a:r>
          </a:p>
          <a:p>
            <a:pPr marL="0" lvl="1">
              <a:buClr>
                <a:srgbClr val="000066"/>
              </a:buClr>
              <a:defRPr/>
            </a:pPr>
            <a:r>
              <a:rPr lang="en-US" sz="1500" dirty="0"/>
              <a:t>	under </a:t>
            </a:r>
            <a:r>
              <a:rPr lang="en-US" sz="1500" dirty="0">
                <a:hlinkClick r:id="rId3"/>
              </a:rPr>
              <a:t>38 U.S.C. Chapter 35</a:t>
            </a:r>
            <a:r>
              <a:rPr lang="en-US" sz="1500" dirty="0"/>
              <a:t>, </a:t>
            </a:r>
            <a:r>
              <a:rPr lang="en-US" sz="1500" b="1" dirty="0"/>
              <a:t>SAH under </a:t>
            </a:r>
            <a:r>
              <a:rPr lang="en-US" sz="1500" b="1" dirty="0">
                <a:hlinkClick r:id="rId4"/>
              </a:rPr>
              <a:t>38 CFR 3.809</a:t>
            </a:r>
            <a:r>
              <a:rPr lang="en-US" sz="1500" b="1" dirty="0"/>
              <a:t>, </a:t>
            </a:r>
            <a:r>
              <a:rPr lang="en-US" sz="1500" dirty="0"/>
              <a:t>Special housing adaptation</a:t>
            </a:r>
          </a:p>
          <a:p>
            <a:pPr marL="0" lvl="1">
              <a:buClr>
                <a:srgbClr val="000066"/>
              </a:buClr>
              <a:defRPr/>
            </a:pPr>
            <a:r>
              <a:rPr lang="en-US" sz="1500" dirty="0"/>
              <a:t>	(SHA) awards under </a:t>
            </a:r>
            <a:r>
              <a:rPr lang="en-US" sz="1500" dirty="0">
                <a:hlinkClick r:id="rId5"/>
              </a:rPr>
              <a:t>38 CFR 3.809a</a:t>
            </a:r>
            <a:r>
              <a:rPr lang="en-US" sz="1500" dirty="0"/>
              <a:t>, </a:t>
            </a:r>
            <a:r>
              <a:rPr lang="en-US" sz="1500" b="1" dirty="0"/>
              <a:t>Automobile and adaptive equipment under </a:t>
            </a:r>
          </a:p>
          <a:p>
            <a:pPr marL="0" lvl="1">
              <a:buClr>
                <a:srgbClr val="000066"/>
              </a:buClr>
              <a:defRPr/>
            </a:pPr>
            <a:r>
              <a:rPr lang="en-US" sz="1500" b="1" dirty="0"/>
              <a:t>	38 CFR 3.808</a:t>
            </a:r>
            <a:r>
              <a:rPr lang="en-US" sz="1500" dirty="0"/>
              <a:t>, Vocational rehabilitation and employment, </a:t>
            </a:r>
            <a:r>
              <a:rPr lang="en-US" sz="1500" b="1" dirty="0"/>
              <a:t>and Loan guaranty for</a:t>
            </a:r>
          </a:p>
          <a:p>
            <a:pPr marL="0" lvl="1">
              <a:buClr>
                <a:srgbClr val="000066"/>
              </a:buClr>
              <a:defRPr/>
            </a:pPr>
            <a:r>
              <a:rPr lang="en-US" sz="1500" b="1" dirty="0"/>
              <a:t>	surviving spouses under </a:t>
            </a:r>
            <a:r>
              <a:rPr lang="en-US" sz="1500" b="1" dirty="0">
                <a:hlinkClick r:id="rId6"/>
              </a:rPr>
              <a:t>38 CFR 3.805</a:t>
            </a:r>
            <a:endParaRPr lang="en-US" sz="1500" b="1" dirty="0"/>
          </a:p>
          <a:p>
            <a:pPr marL="0" lvl="1">
              <a:buClr>
                <a:srgbClr val="000066"/>
              </a:buClr>
              <a:defRPr/>
            </a:pPr>
            <a:endParaRPr lang="en-US" sz="1500" dirty="0"/>
          </a:p>
          <a:p>
            <a:pPr marL="342900" lvl="1" indent="-342900">
              <a:buClr>
                <a:srgbClr val="000066"/>
              </a:buClr>
              <a:buFontTx/>
              <a:buAutoNum type="arabicPeriod" startAt="3"/>
              <a:defRPr/>
            </a:pPr>
            <a:r>
              <a:rPr lang="en-US" sz="1500" dirty="0">
                <a:latin typeface="+mn-lt"/>
              </a:rPr>
              <a:t>What is the purpose of the BEL?</a:t>
            </a:r>
          </a:p>
          <a:p>
            <a:pPr marL="342900" lvl="1" indent="-342900">
              <a:buClr>
                <a:srgbClr val="000066"/>
              </a:buClr>
              <a:buFontTx/>
              <a:buAutoNum type="arabicPeriod" startAt="3"/>
              <a:defRPr/>
            </a:pPr>
            <a:endParaRPr lang="en-US" sz="1500" dirty="0">
              <a:latin typeface="+mn-lt"/>
            </a:endParaRPr>
          </a:p>
          <a:p>
            <a:pPr marL="457200" lvl="2">
              <a:buClr>
                <a:srgbClr val="000066"/>
              </a:buClr>
              <a:defRPr/>
            </a:pPr>
            <a:r>
              <a:rPr lang="en-US" sz="1600" dirty="0">
                <a:latin typeface="+mn-lt"/>
              </a:rPr>
              <a:t>	</a:t>
            </a:r>
            <a:r>
              <a:rPr lang="en-US" sz="1500" b="1" dirty="0">
                <a:latin typeface="+mn-lt"/>
              </a:rPr>
              <a:t>The purpose of the BEL is to provide the participant with a proposed estimate of 	VA benefits to assist him/her with financial planning following discharge from</a:t>
            </a:r>
          </a:p>
          <a:p>
            <a:pPr marL="457200" lvl="2">
              <a:buClr>
                <a:srgbClr val="000066"/>
              </a:buClr>
              <a:defRPr/>
            </a:pPr>
            <a:r>
              <a:rPr lang="en-US" sz="1500" b="1" dirty="0">
                <a:latin typeface="+mn-lt"/>
              </a:rPr>
              <a:t>	active duty</a:t>
            </a:r>
            <a:r>
              <a:rPr lang="en-US" sz="1500" dirty="0"/>
              <a:t>.</a:t>
            </a:r>
          </a:p>
          <a:p>
            <a:pPr marL="800100" lvl="2" indent="-342900">
              <a:buClr>
                <a:srgbClr val="000066"/>
              </a:buClr>
              <a:buFontTx/>
              <a:buAutoNum type="arabicPeriod" startAt="3"/>
              <a:defRPr/>
            </a:pPr>
            <a:endParaRPr lang="en-US" sz="1500" dirty="0">
              <a:latin typeface="+mn-lt"/>
            </a:endParaRPr>
          </a:p>
          <a:p>
            <a:pPr>
              <a:defRPr/>
            </a:pPr>
            <a:endParaRPr lang="en-US" sz="1500" dirty="0">
              <a:latin typeface="+mn-lt"/>
            </a:endParaRPr>
          </a:p>
        </p:txBody>
      </p:sp>
      <p:sp>
        <p:nvSpPr>
          <p:cNvPr id="29700" name="TextBox 3">
            <a:extLst>
              <a:ext uri="{FF2B5EF4-FFF2-40B4-BE49-F238E27FC236}">
                <a16:creationId xmlns:a16="http://schemas.microsoft.com/office/drawing/2014/main" id="{74E7DE82-43D1-43B3-987B-514CE9C0E1F2}"/>
              </a:ext>
            </a:extLst>
          </p:cNvPr>
          <p:cNvSpPr txBox="1">
            <a:spLocks noChangeArrowheads="1"/>
          </p:cNvSpPr>
          <p:nvPr/>
        </p:nvSpPr>
        <p:spPr bwMode="auto">
          <a:xfrm flipH="1">
            <a:off x="533400" y="487363"/>
            <a:ext cx="8077200" cy="554037"/>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sz="3000" dirty="0">
                <a:latin typeface="+mj-lt"/>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anim calcmode="lin" valueType="num">
                                      <p:cBhvr additive="base">
                                        <p:cTn id="5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anim calcmode="lin" valueType="num">
                                      <p:cBhvr additive="base">
                                        <p:cTn id="5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Slide Number Placeholder 1">
            <a:extLst>
              <a:ext uri="{FF2B5EF4-FFF2-40B4-BE49-F238E27FC236}">
                <a16:creationId xmlns:a16="http://schemas.microsoft.com/office/drawing/2014/main" id="{7F43FD92-E31C-4784-BAB5-467A042069E3}"/>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BCF8A29B-8AA2-40B0-966D-8ED10FB66111}" type="slidenum">
              <a:rPr lang="en-US" altLang="en-US" sz="1000" smtClean="0">
                <a:solidFill>
                  <a:srgbClr val="000000"/>
                </a:solidFill>
                <a:latin typeface="Arial" panose="020B0604020202020204" pitchFamily="34" charset="0"/>
              </a:rPr>
              <a:pPr/>
              <a:t>56</a:t>
            </a:fld>
            <a:endParaRPr lang="en-US" altLang="en-US" sz="1000">
              <a:solidFill>
                <a:srgbClr val="000000"/>
              </a:solidFill>
              <a:latin typeface="Arial" panose="020B0604020202020204" pitchFamily="34" charset="0"/>
            </a:endParaRPr>
          </a:p>
        </p:txBody>
      </p:sp>
      <p:sp>
        <p:nvSpPr>
          <p:cNvPr id="3" name="TextBox 2">
            <a:extLst>
              <a:ext uri="{FF2B5EF4-FFF2-40B4-BE49-F238E27FC236}">
                <a16:creationId xmlns:a16="http://schemas.microsoft.com/office/drawing/2014/main" id="{2A01534D-3BA1-4260-9FD6-AC6144ECD678}"/>
              </a:ext>
            </a:extLst>
          </p:cNvPr>
          <p:cNvSpPr txBox="1"/>
          <p:nvPr/>
        </p:nvSpPr>
        <p:spPr>
          <a:xfrm>
            <a:off x="914400" y="2895600"/>
            <a:ext cx="7391400" cy="1200329"/>
          </a:xfrm>
          <a:prstGeom prst="rect">
            <a:avLst/>
          </a:prstGeom>
          <a:noFill/>
        </p:spPr>
        <p:txBody>
          <a:bodyPr wrap="square" rtlCol="0">
            <a:spAutoFit/>
          </a:bodyPr>
          <a:lstStyle/>
          <a:p>
            <a:pPr algn="ctr"/>
            <a:r>
              <a:rPr lang="en-US" sz="7200" dirty="0"/>
              <a:t>Questions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7186FB33-54B8-4CBD-86E3-C58BFBB7A01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2962D719-B076-40B2-80EA-64D1C528E3D0}" type="slidenum">
              <a:rPr lang="en-US" altLang="en-US" sz="500" smtClean="0">
                <a:solidFill>
                  <a:srgbClr val="000000"/>
                </a:solidFill>
                <a:latin typeface="Arial" panose="020B0604020202020204" pitchFamily="34" charset="0"/>
              </a:rPr>
              <a:pPr/>
              <a:t>6</a:t>
            </a:fld>
            <a:endParaRPr lang="en-US" altLang="en-US" sz="500">
              <a:solidFill>
                <a:srgbClr val="000000"/>
              </a:solidFill>
              <a:latin typeface="Arial" panose="020B0604020202020204" pitchFamily="34" charset="0"/>
            </a:endParaRPr>
          </a:p>
        </p:txBody>
      </p:sp>
      <p:sp>
        <p:nvSpPr>
          <p:cNvPr id="16387" name="Rectangle 2">
            <a:extLst>
              <a:ext uri="{FF2B5EF4-FFF2-40B4-BE49-F238E27FC236}">
                <a16:creationId xmlns:a16="http://schemas.microsoft.com/office/drawing/2014/main" id="{1BE45152-A6BD-410F-82B1-DD5977E8DA69}"/>
              </a:ext>
            </a:extLst>
          </p:cNvPr>
          <p:cNvSpPr>
            <a:spLocks noChangeArrowheads="1"/>
          </p:cNvSpPr>
          <p:nvPr/>
        </p:nvSpPr>
        <p:spPr bwMode="auto">
          <a:xfrm>
            <a:off x="2717800" y="1143000"/>
            <a:ext cx="4198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a:t>Topic 1: Objectives</a:t>
            </a:r>
          </a:p>
        </p:txBody>
      </p:sp>
      <p:sp>
        <p:nvSpPr>
          <p:cNvPr id="4" name="TextBox 3">
            <a:extLst>
              <a:ext uri="{FF2B5EF4-FFF2-40B4-BE49-F238E27FC236}">
                <a16:creationId xmlns:a16="http://schemas.microsoft.com/office/drawing/2014/main" id="{2F0CBDB5-F7CC-4B31-86C6-BA9691427731}"/>
              </a:ext>
            </a:extLst>
          </p:cNvPr>
          <p:cNvSpPr txBox="1"/>
          <p:nvPr/>
        </p:nvSpPr>
        <p:spPr>
          <a:xfrm>
            <a:off x="457200" y="2362200"/>
            <a:ext cx="8229600" cy="2678113"/>
          </a:xfrm>
          <a:prstGeom prst="rect">
            <a:avLst/>
          </a:prstGeom>
          <a:noFill/>
        </p:spPr>
        <p:txBody>
          <a:bodyPr>
            <a:spAutoFit/>
          </a:bodyPr>
          <a:lstStyle/>
          <a:p>
            <a:pPr marL="457200" indent="-457200">
              <a:buFont typeface="Arial" panose="020B0604020202020204" pitchFamily="34" charset="0"/>
              <a:buChar char="•"/>
              <a:defRPr/>
            </a:pPr>
            <a:r>
              <a:rPr lang="en-US" sz="2800" dirty="0"/>
              <a:t>Recognize information the RVSR considers in preparing a rating.</a:t>
            </a:r>
          </a:p>
          <a:p>
            <a:pPr>
              <a:defRPr/>
            </a:pPr>
            <a:endParaRPr lang="en-US" sz="2800" dirty="0"/>
          </a:p>
          <a:p>
            <a:pPr marL="457200" indent="-457200">
              <a:buFont typeface="Arial" panose="020B0604020202020204" pitchFamily="34" charset="0"/>
              <a:buChar char="•"/>
              <a:defRPr/>
            </a:pPr>
            <a:r>
              <a:rPr lang="en-US" sz="2800" dirty="0"/>
              <a:t>Identify what Veteran Benefits Administration's (VBA’s) system the RVSR uses to create a rating.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A35A6B05-EBA0-4CDB-A009-512C5CDF75B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85D8B47F-9277-4802-AC23-B43073B7E2EC}" type="slidenum">
              <a:rPr lang="en-US" altLang="en-US" sz="500" smtClean="0">
                <a:solidFill>
                  <a:srgbClr val="000000"/>
                </a:solidFill>
                <a:latin typeface="Arial" panose="020B0604020202020204" pitchFamily="34" charset="0"/>
              </a:rPr>
              <a:pPr/>
              <a:t>7</a:t>
            </a:fld>
            <a:endParaRPr lang="en-US" altLang="en-US" sz="500">
              <a:solidFill>
                <a:srgbClr val="000000"/>
              </a:solidFill>
              <a:latin typeface="Arial" panose="020B0604020202020204" pitchFamily="34" charset="0"/>
            </a:endParaRPr>
          </a:p>
        </p:txBody>
      </p:sp>
      <p:sp>
        <p:nvSpPr>
          <p:cNvPr id="18435" name="TextBox 2">
            <a:extLst>
              <a:ext uri="{FF2B5EF4-FFF2-40B4-BE49-F238E27FC236}">
                <a16:creationId xmlns:a16="http://schemas.microsoft.com/office/drawing/2014/main" id="{5FAF00A6-7F0C-491A-A6E3-6E61198B9AC9}"/>
              </a:ext>
            </a:extLst>
          </p:cNvPr>
          <p:cNvSpPr txBox="1">
            <a:spLocks noChangeArrowheads="1"/>
          </p:cNvSpPr>
          <p:nvPr/>
        </p:nvSpPr>
        <p:spPr bwMode="auto">
          <a:xfrm>
            <a:off x="717550" y="762000"/>
            <a:ext cx="7696200" cy="584200"/>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dirty="0"/>
              <a:t>Rating </a:t>
            </a:r>
            <a:r>
              <a:rPr lang="en-US" altLang="en-US" sz="3000" dirty="0">
                <a:latin typeface="+mj-lt"/>
              </a:rPr>
              <a:t>Decision</a:t>
            </a:r>
            <a:r>
              <a:rPr lang="en-US" altLang="en-US" dirty="0"/>
              <a:t> Preparation</a:t>
            </a:r>
          </a:p>
        </p:txBody>
      </p:sp>
      <p:sp>
        <p:nvSpPr>
          <p:cNvPr id="16388" name="TextBox 3">
            <a:extLst>
              <a:ext uri="{FF2B5EF4-FFF2-40B4-BE49-F238E27FC236}">
                <a16:creationId xmlns:a16="http://schemas.microsoft.com/office/drawing/2014/main" id="{91AAF072-EF64-43F1-80C3-96E3A4CF5970}"/>
              </a:ext>
            </a:extLst>
          </p:cNvPr>
          <p:cNvSpPr txBox="1">
            <a:spLocks noChangeArrowheads="1"/>
          </p:cNvSpPr>
          <p:nvPr/>
        </p:nvSpPr>
        <p:spPr bwMode="auto">
          <a:xfrm>
            <a:off x="838200" y="1801813"/>
            <a:ext cx="7696200" cy="4616450"/>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defRPr/>
            </a:pPr>
            <a:r>
              <a:rPr lang="en-US" altLang="en-US" sz="2000" dirty="0">
                <a:latin typeface="+mn-lt"/>
              </a:rPr>
              <a:t>The Rating Veterans Service Representative (RVSR) must consider the following when preparing the rating decision.</a:t>
            </a:r>
          </a:p>
          <a:p>
            <a:pPr>
              <a:defRPr/>
            </a:pPr>
            <a:endParaRPr lang="en-US" altLang="en-US" sz="2000" dirty="0">
              <a:latin typeface="+mn-lt"/>
            </a:endParaRPr>
          </a:p>
          <a:p>
            <a:pPr lvl="1">
              <a:buFont typeface="Arial" panose="020B0604020202020204" pitchFamily="34" charset="0"/>
              <a:buChar char="•"/>
              <a:defRPr/>
            </a:pPr>
            <a:r>
              <a:rPr lang="en-US" altLang="en-US" sz="2000" dirty="0">
                <a:latin typeface="+mn-lt"/>
              </a:rPr>
              <a:t>Provisions of all pertinent laws and regulations</a:t>
            </a:r>
          </a:p>
          <a:p>
            <a:pPr lvl="1">
              <a:buFont typeface="Arial" panose="020B0604020202020204" pitchFamily="34" charset="0"/>
              <a:buChar char="•"/>
              <a:defRPr/>
            </a:pPr>
            <a:r>
              <a:rPr lang="en-US" altLang="en-US" sz="2000" dirty="0">
                <a:latin typeface="+mn-lt"/>
              </a:rPr>
              <a:t>1945 Schedule for Rating Disabilities</a:t>
            </a:r>
          </a:p>
          <a:p>
            <a:pPr lvl="1">
              <a:buFont typeface="Arial" panose="020B0604020202020204" pitchFamily="34" charset="0"/>
              <a:buChar char="•"/>
              <a:defRPr/>
            </a:pPr>
            <a:r>
              <a:rPr lang="en-US" altLang="en-US" sz="2000" dirty="0">
                <a:latin typeface="+mn-lt"/>
              </a:rPr>
              <a:t>Policy statements</a:t>
            </a:r>
          </a:p>
          <a:p>
            <a:pPr lvl="1">
              <a:buFont typeface="Arial" panose="020B0604020202020204" pitchFamily="34" charset="0"/>
              <a:buChar char="•"/>
              <a:defRPr/>
            </a:pPr>
            <a:r>
              <a:rPr lang="en-US" altLang="en-US" sz="2000" dirty="0">
                <a:latin typeface="+mn-lt"/>
              </a:rPr>
              <a:t>Procedures</a:t>
            </a:r>
          </a:p>
          <a:p>
            <a:pPr lvl="1">
              <a:buFont typeface="Arial" panose="020B0604020202020204" pitchFamily="34" charset="0"/>
              <a:buChar char="•"/>
              <a:defRPr/>
            </a:pPr>
            <a:r>
              <a:rPr lang="en-US" altLang="en-US" sz="2000" dirty="0">
                <a:latin typeface="+mn-lt"/>
              </a:rPr>
              <a:t>Administrators and Secretaries decisions</a:t>
            </a:r>
          </a:p>
          <a:p>
            <a:pPr lvl="1">
              <a:buFont typeface="Arial" panose="020B0604020202020204" pitchFamily="34" charset="0"/>
              <a:buChar char="•"/>
              <a:defRPr/>
            </a:pPr>
            <a:r>
              <a:rPr lang="en-US" altLang="en-US" sz="2000" dirty="0">
                <a:latin typeface="+mn-lt"/>
              </a:rPr>
              <a:t>Court of Appeals for Veterans Claims (CAVC) precedent opinions</a:t>
            </a:r>
          </a:p>
          <a:p>
            <a:pPr lvl="1">
              <a:buFont typeface="Arial" panose="020B0604020202020204" pitchFamily="34" charset="0"/>
              <a:buChar char="•"/>
              <a:defRPr/>
            </a:pPr>
            <a:r>
              <a:rPr lang="en-US" altLang="en-US" sz="2000" dirty="0">
                <a:latin typeface="+mn-lt"/>
              </a:rPr>
              <a:t>Other legal precedents governing the Department of Veterans Affairs (VA)</a:t>
            </a:r>
          </a:p>
          <a:p>
            <a:pPr lvl="1">
              <a:buFont typeface="Arial" panose="020B0604020202020204" pitchFamily="34" charset="0"/>
              <a:buChar char="•"/>
              <a:defRPr/>
            </a:pPr>
            <a:endParaRPr lang="en-US" altLang="en-US" sz="1800" dirty="0"/>
          </a:p>
          <a:p>
            <a:pPr lvl="1">
              <a:buFont typeface="Arial" panose="020B0604020202020204" pitchFamily="34" charset="0"/>
              <a:buChar char="•"/>
              <a:defRPr/>
            </a:pPr>
            <a:endParaRPr lang="en-US" altLang="en-US" sz="1800" dirty="0"/>
          </a:p>
          <a:p>
            <a:pPr lvl="1">
              <a:buFont typeface="Arial" panose="020B0604020202020204" pitchFamily="34" charset="0"/>
              <a:buChar char="•"/>
              <a:defRPr/>
            </a:pPr>
            <a:endParaRPr lang="en-US" alt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0A6B8B-2A0D-4248-B666-786200C019FE}"/>
              </a:ext>
            </a:extLst>
          </p:cNvPr>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endParaRPr lang="en-US" altLang="en-US" sz="1600" b="1" i="1" dirty="0">
              <a:solidFill>
                <a:srgbClr val="1D3275"/>
              </a:solidFill>
              <a:effectLst>
                <a:outerShdw blurRad="38100" dist="38100" dir="2700000" algn="tl">
                  <a:srgbClr val="C0C0C0"/>
                </a:outerShdw>
              </a:effectLst>
              <a:latin typeface="Century Schoolbook" panose="02040604050505020304" pitchFamily="18" charset="0"/>
            </a:endParaRPr>
          </a:p>
        </p:txBody>
      </p:sp>
      <p:sp>
        <p:nvSpPr>
          <p:cNvPr id="19459" name="Rectangle 2">
            <a:extLst>
              <a:ext uri="{FF2B5EF4-FFF2-40B4-BE49-F238E27FC236}">
                <a16:creationId xmlns:a16="http://schemas.microsoft.com/office/drawing/2014/main" id="{17F0BA03-8E58-44E7-A2CE-31C34E3B1253}"/>
              </a:ext>
            </a:extLst>
          </p:cNvPr>
          <p:cNvSpPr>
            <a:spLocks noGrp="1" noChangeArrowheads="1"/>
          </p:cNvSpPr>
          <p:nvPr>
            <p:ph type="title" idx="4294967295"/>
          </p:nvPr>
        </p:nvSpPr>
        <p:spPr>
          <a:xfrm>
            <a:off x="384175" y="658813"/>
            <a:ext cx="8107363" cy="820737"/>
          </a:xfrm>
        </p:spPr>
        <p:txBody>
          <a:bodyPr/>
          <a:lstStyle/>
          <a:p>
            <a:pPr eaLnBrk="1" hangingPunct="1"/>
            <a:r>
              <a:rPr lang="en-US" altLang="en-US" sz="3000" b="0">
                <a:ln>
                  <a:noFill/>
                </a:ln>
                <a:solidFill>
                  <a:schemeClr val="tx1"/>
                </a:solidFill>
              </a:rPr>
              <a:t>Rating Decision Preparation (Cont.)</a:t>
            </a:r>
          </a:p>
        </p:txBody>
      </p:sp>
      <p:sp>
        <p:nvSpPr>
          <p:cNvPr id="19460" name="Rectangle 3">
            <a:extLst>
              <a:ext uri="{FF2B5EF4-FFF2-40B4-BE49-F238E27FC236}">
                <a16:creationId xmlns:a16="http://schemas.microsoft.com/office/drawing/2014/main" id="{34203F6A-C633-4F0E-9145-4D9946E0F4B7}"/>
              </a:ext>
            </a:extLst>
          </p:cNvPr>
          <p:cNvSpPr>
            <a:spLocks noGrp="1" noChangeArrowheads="1"/>
          </p:cNvSpPr>
          <p:nvPr>
            <p:ph type="body" idx="4294967295"/>
          </p:nvPr>
        </p:nvSpPr>
        <p:spPr bwMode="auto">
          <a:xfrm>
            <a:off x="384175" y="1682750"/>
            <a:ext cx="8607425" cy="1389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1D3275"/>
              </a:buClr>
            </a:pPr>
            <a:r>
              <a:rPr lang="en-US" altLang="en-US" sz="2000"/>
              <a:t>A Rating Veterans Service Representative (RVSR) assigned to the Disability Rating Activity Site (DRAS) considers all the evidence and laws to produce the IDES rating in the Veteran Benefits Management System-Rating (VBMS-R). </a:t>
            </a:r>
          </a:p>
          <a:p>
            <a:pPr eaLnBrk="1" hangingPunct="1">
              <a:buClr>
                <a:srgbClr val="1D3275"/>
              </a:buClr>
              <a:buFont typeface="Wingdings" panose="05000000000000000000" pitchFamily="2" charset="2"/>
              <a:buNone/>
            </a:pPr>
            <a:r>
              <a:rPr lang="en-US" altLang="en-US" sz="2000"/>
              <a:t> </a:t>
            </a:r>
            <a:endParaRPr lang="en-US" altLang="en-US" sz="2000">
              <a:solidFill>
                <a:srgbClr val="000066"/>
              </a:solidFill>
            </a:endParaRPr>
          </a:p>
          <a:p>
            <a:pPr eaLnBrk="1" hangingPunct="1">
              <a:buClr>
                <a:srgbClr val="1D3275"/>
              </a:buClr>
              <a:buFont typeface="Wingdings" panose="05000000000000000000" pitchFamily="2" charset="2"/>
              <a:buNone/>
            </a:pPr>
            <a:endParaRPr lang="en-US" altLang="en-US" sz="2000">
              <a:solidFill>
                <a:srgbClr val="000066"/>
              </a:solidFill>
            </a:endParaRPr>
          </a:p>
        </p:txBody>
      </p:sp>
      <p:pic>
        <p:nvPicPr>
          <p:cNvPr id="19461" name="Picture 1">
            <a:extLst>
              <a:ext uri="{FF2B5EF4-FFF2-40B4-BE49-F238E27FC236}">
                <a16:creationId xmlns:a16="http://schemas.microsoft.com/office/drawing/2014/main" id="{8D208B12-C7D6-49D9-BB80-A04B20867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3405188"/>
            <a:ext cx="8197850" cy="2951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Slide Number Placeholder 2">
            <a:extLst>
              <a:ext uri="{FF2B5EF4-FFF2-40B4-BE49-F238E27FC236}">
                <a16:creationId xmlns:a16="http://schemas.microsoft.com/office/drawing/2014/main" id="{61991215-F3C2-4DE1-B960-ECD5DE526B5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8270F3EC-8B64-4A44-BACE-669EC61A64B6}" type="slidenum">
              <a:rPr lang="en-US" altLang="en-US" sz="500" smtClean="0">
                <a:solidFill>
                  <a:srgbClr val="000000"/>
                </a:solidFill>
                <a:latin typeface="Arial" panose="020B0604020202020204" pitchFamily="34" charset="0"/>
              </a:rPr>
              <a:pPr/>
              <a:t>8</a:t>
            </a:fld>
            <a:endParaRPr lang="en-US" altLang="en-US" sz="500">
              <a:solidFill>
                <a:srgbClr val="000000"/>
              </a:solidFill>
              <a:latin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2B15F883-5821-4D05-A29F-A24B6E95BF9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3200">
                <a:solidFill>
                  <a:schemeClr val="tx1"/>
                </a:solidFill>
                <a:latin typeface="Tahoma" panose="020B0604030504040204" pitchFamily="34" charset="0"/>
              </a:defRPr>
            </a:lvl1pPr>
            <a:lvl2pPr marL="742950" indent="-285750" defTabSz="685800">
              <a:defRPr sz="3200">
                <a:solidFill>
                  <a:schemeClr val="tx1"/>
                </a:solidFill>
                <a:latin typeface="Tahoma" panose="020B0604030504040204" pitchFamily="34" charset="0"/>
              </a:defRPr>
            </a:lvl2pPr>
            <a:lvl3pPr marL="1143000" indent="-228600" defTabSz="685800">
              <a:defRPr sz="3200">
                <a:solidFill>
                  <a:schemeClr val="tx1"/>
                </a:solidFill>
                <a:latin typeface="Tahoma" panose="020B0604030504040204" pitchFamily="34" charset="0"/>
              </a:defRPr>
            </a:lvl3pPr>
            <a:lvl4pPr marL="1600200" indent="-228600" defTabSz="685800">
              <a:defRPr sz="3200">
                <a:solidFill>
                  <a:schemeClr val="tx1"/>
                </a:solidFill>
                <a:latin typeface="Tahoma" panose="020B0604030504040204" pitchFamily="34" charset="0"/>
              </a:defRPr>
            </a:lvl4pPr>
            <a:lvl5pPr marL="2057400" indent="-228600" defTabSz="685800">
              <a:defRPr sz="3200">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sz="3200">
                <a:solidFill>
                  <a:schemeClr val="tx1"/>
                </a:solidFill>
                <a:latin typeface="Tahoma" panose="020B0604030504040204" pitchFamily="34" charset="0"/>
              </a:defRPr>
            </a:lvl9pPr>
          </a:lstStyle>
          <a:p>
            <a:fld id="{CDB9AFB1-5557-439C-B42F-A7CD6495389C}" type="slidenum">
              <a:rPr lang="en-US" altLang="en-US" sz="500" smtClean="0">
                <a:solidFill>
                  <a:srgbClr val="000000"/>
                </a:solidFill>
                <a:latin typeface="Arial" panose="020B0604020202020204" pitchFamily="34" charset="0"/>
              </a:rPr>
              <a:pPr/>
              <a:t>9</a:t>
            </a:fld>
            <a:endParaRPr lang="en-US" altLang="en-US" sz="500">
              <a:solidFill>
                <a:srgbClr val="000000"/>
              </a:solidFill>
              <a:latin typeface="Arial" panose="020B0604020202020204" pitchFamily="34" charset="0"/>
            </a:endParaRPr>
          </a:p>
        </p:txBody>
      </p:sp>
      <p:pic>
        <p:nvPicPr>
          <p:cNvPr id="21507" name="Graphic 2" descr="Classroom">
            <a:extLst>
              <a:ext uri="{FF2B5EF4-FFF2-40B4-BE49-F238E27FC236}">
                <a16:creationId xmlns:a16="http://schemas.microsoft.com/office/drawing/2014/main" id="{FF4BE045-A4F6-4EBD-8D69-8EC78AFB6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1676400"/>
            <a:ext cx="6645275"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a:extLst>
              <a:ext uri="{FF2B5EF4-FFF2-40B4-BE49-F238E27FC236}">
                <a16:creationId xmlns:a16="http://schemas.microsoft.com/office/drawing/2014/main" id="{13979CF8-7CDB-4069-94DB-6696E2DA0DA7}"/>
              </a:ext>
            </a:extLst>
          </p:cNvPr>
          <p:cNvSpPr txBox="1">
            <a:spLocks noChangeArrowheads="1"/>
          </p:cNvSpPr>
          <p:nvPr/>
        </p:nvSpPr>
        <p:spPr bwMode="auto">
          <a:xfrm>
            <a:off x="544513" y="931863"/>
            <a:ext cx="7696200" cy="554037"/>
          </a:xfrm>
          <a:prstGeom prst="rect">
            <a:avLst/>
          </a:prstGeom>
          <a:noFill/>
          <a:ln>
            <a:noFill/>
          </a:ln>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a:defRPr/>
            </a:pPr>
            <a:r>
              <a:rPr lang="en-US" altLang="en-US" sz="3000" dirty="0">
                <a:latin typeface="+mj-lt"/>
              </a:rPr>
              <a:t>Knowledge Check</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Lesson Objectives&amp;quot;&quot;/&gt;&lt;property id=&quot;20303&quot; value=&quot;-1&quot;/&gt;&lt;property id=&quot;20307&quot; value=&quot;263&quot;/&gt;&lt;/object&gt;&lt;object type=&quot;3&quot; unique_id=&quot;10006&quot;&gt;&lt;property id=&quot;20148&quot; value=&quot;5&quot;/&gt;&lt;property id=&quot;20300&quot; value=&quot;Slide 4 - &amp;quot;References&amp;quot;&quot;/&gt;&lt;property id=&quot;20303&quot; value=&quot;-1&quot;/&gt;&lt;property id=&quot;20307&quot; value=&quot;359&quot;/&gt;&lt;/object&gt;&lt;object type=&quot;3&quot; unique_id=&quot;10007&quot;&gt;&lt;property id=&quot;20148&quot; value=&quot;5&quot;/&gt;&lt;property id=&quot;20300&quot; value=&quot;Slide 8 - &amp;quot;Rating Decision Preparation (Cont.)&amp;quot;&quot;/&gt;&lt;property id=&quot;20303&quot; value=&quot;-1&quot;/&gt;&lt;property id=&quot;20307&quot; value=&quot;388&quot;/&gt;&lt;/object&gt;&lt;object type=&quot;3&quot; unique_id=&quot;10008&quot;&gt;&lt;property id=&quot;20148&quot; value=&quot;5&quot;/&gt;&lt;property id=&quot;20300&quot; value=&quot;Slide 13 - &amp;quot;Components of a Rating Decision&amp;quot;&quot;/&gt;&lt;property id=&quot;20303&quot; value=&quot;-1&quot;/&gt;&lt;property id=&quot;20307&quot; value=&quot;419&quot;/&gt;&lt;/object&gt;&lt;object type=&quot;3&quot; unique_id=&quot;10009&quot;&gt;&lt;property id=&quot;20148&quot; value=&quot;5&quot;/&gt;&lt;property id=&quot;20300&quot; value=&quot;Slide 14 - &amp;quot;Rating Narrative&amp;quot;&quot;/&gt;&lt;property id=&quot;20303&quot; value=&quot;-1&quot;/&gt;&lt;property id=&quot;20307&quot; value=&quot;389&quot;/&gt;&lt;/object&gt;&lt;object type=&quot;3&quot; unique_id=&quot;10010&quot;&gt;&lt;property id=&quot;20148&quot; value=&quot;5&quot;/&gt;&lt;property id=&quot;20300&quot; value=&quot;Slide 15 - &amp;quot;Proposed Rating Decision Introduction&amp;quot;&quot;/&gt;&lt;property id=&quot;20303&quot; value=&quot;-1&quot;/&gt;&lt;property id=&quot;20307&quot; value=&quot;390&quot;/&gt;&lt;/object&gt;&lt;object type=&quot;3&quot; unique_id=&quot;10011&quot;&gt;&lt;property id=&quot;20148&quot; value=&quot;5&quot;/&gt;&lt;property id=&quot;20300&quot; value=&quot;Slide 17 - &amp;quot;Final Rating Decision Introduction&amp;quot;&quot;/&gt;&lt;property id=&quot;20303&quot; value=&quot;-1&quot;/&gt;&lt;property id=&quot;20307&quot; value=&quot;391&quot;/&gt;&lt;/object&gt;&lt;object type=&quot;3&quot; unique_id=&quot;10015&quot;&gt;&lt;property id=&quot;20148&quot; value=&quot;5&quot;/&gt;&lt;property id=&quot;20300&quot; value=&quot;Slide 31 - &amp;quot;References&amp;quot;&quot;/&gt;&lt;property id=&quot;20303&quot; value=&quot;-1&quot;/&gt;&lt;property id=&quot;20307&quot; value=&quot;395&quot;/&gt;&lt;/object&gt;&lt;object type=&quot;3&quot; unique_id=&quot;10016&quot;&gt;&lt;property id=&quot;20148&quot; value=&quot;5&quot;/&gt;&lt;property id=&quot;20300&quot; value=&quot;Slide 36 - &amp;quot;Rating Code Sheet&amp;quot;&quot;/&gt;&lt;property id=&quot;20303&quot; value=&quot;-1&quot;/&gt;&lt;property id=&quot;20307&quot; value=&quot;396&quot;/&gt;&lt;/object&gt;&lt;object type=&quot;3&quot; unique_id=&quot;10017&quot;&gt;&lt;property id=&quot;20148&quot; value=&quot;5&quot;/&gt;&lt;property id=&quot;20300&quot; value=&quot;Slide 37 - &amp;quot;Data Table&amp;quot;&quot;/&gt;&lt;property id=&quot;20303&quot; value=&quot;-1&quot;/&gt;&lt;property id=&quot;20307&quot; value=&quot;397&quot;/&gt;&lt;/object&gt;&lt;object type=&quot;3&quot; unique_id=&quot;10019&quot;&gt;&lt;property id=&quot;20148&quot; value=&quot;5&quot;/&gt;&lt;property id=&quot;20300&quot; value=&quot;Slide 38 - &amp;quot;Jurisdiction&amp;quot;&quot;/&gt;&lt;property id=&quot;20303&quot; value=&quot;-1&quot;/&gt;&lt;property id=&quot;20307&quot; value=&quot;399&quot;/&gt;&lt;/object&gt;&lt;object type=&quot;3&quot; unique_id=&quot;10020&quot;&gt;&lt;property id=&quot;20148&quot; value=&quot;5&quot;/&gt;&lt;property id=&quot;20300&quot; value=&quot;Slide 41 - &amp;quot;IDES Proposed Coded Conclusion&amp;quot;&quot;/&gt;&lt;property id=&quot;20303&quot; value=&quot;-1&quot;/&gt;&lt;property id=&quot;20307&quot; value=&quot;400&quot;/&gt;&lt;/object&gt;&lt;object type=&quot;3&quot; unique_id=&quot;10022&quot;&gt;&lt;property id=&quot;20148&quot; value=&quot;5&quot;/&gt;&lt;property id=&quot;20300&quot; value=&quot;Slide 45 - &amp;quot;Special Notations&amp;quot;&quot;/&gt;&lt;property id=&quot;20303&quot; value=&quot;-1&quot;/&gt;&lt;property id=&quot;20307&quot; value=&quot;403&quot;/&gt;&lt;/object&gt;&lt;object type=&quot;3&quot; unique_id=&quot;10023&quot;&gt;&lt;property id=&quot;20148&quot; value=&quot;5&quot;/&gt;&lt;property id=&quot;20300&quot; value=&quot;Slide 40 - &amp;quot;The Proposed Rating Code Sheet&amp;quot;&quot;/&gt;&lt;property id=&quot;20303&quot; value=&quot;-1&quot;/&gt;&lt;property id=&quot;20307&quot; value=&quot;402&quot;/&gt;&lt;/object&gt;&lt;object type=&quot;3&quot; unique_id=&quot;10031&quot;&gt;&lt;property id=&quot;20148&quot; value=&quot;5&quot;/&gt;&lt;property id=&quot;20300&quot; value=&quot;Slide 42 - &amp;quot;Analogous Codes&amp;quot;&quot;/&gt;&lt;property id=&quot;20303&quot; value=&quot;-1&quot;/&gt;&lt;property id=&quot;20307&quot; value=&quot;416&quot;/&gt;&lt;/object&gt;&lt;object type=&quot;3&quot; unique_id=&quot;10039&quot;&gt;&lt;property id=&quot;20148&quot; value=&quot;5&quot;/&gt;&lt;property id=&quot;20300&quot; value=&quot;Slide 56&quot;/&gt;&lt;property id=&quot;20303&quot; value=&quot;-1&quot;/&gt;&lt;property id=&quot;20307&quot; value=&quot;357&quot;/&gt;&lt;/object&gt;&lt;object type=&quot;3&quot; unique_id=&quot;10041&quot;&gt;&lt;property id=&quot;20148&quot; value=&quot;5&quot;/&gt;&lt;property id=&quot;20300&quot; value=&quot;Slide 2 - &amp;quot;Motivation&amp;quot;&quot;/&gt;&lt;property id=&quot;20303&quot; value=&quot;-1&quot;/&gt;&lt;property id=&quot;20307&quot; value=&quot;449&quot;/&gt;&lt;/object&gt;&lt;object type=&quot;3&quot; unique_id=&quot;10042&quot;&gt;&lt;property id=&quot;20148&quot; value=&quot;5&quot;/&gt;&lt;property id=&quot;20300&quot; value=&quot;Slide 16 - &amp;quot;Proposed Introduction Example&amp;quot;&quot;/&gt;&lt;property id=&quot;20303&quot; value=&quot;-1&quot;/&gt;&lt;property id=&quot;20307&quot; value=&quot;425&quot;/&gt;&lt;/object&gt;&lt;object type=&quot;3&quot; unique_id=&quot;10043&quot;&gt;&lt;property id=&quot;20148&quot; value=&quot;5&quot;/&gt;&lt;property id=&quot;20300&quot; value=&quot;Slide 18 - &amp;quot;Decision&amp;quot;&quot;/&gt;&lt;property id=&quot;20303&quot; value=&quot;-1&quot;/&gt;&lt;property id=&quot;20307&quot; value=&quot;427&quot;/&gt;&lt;/object&gt;&lt;object type=&quot;3&quot; unique_id=&quot;10044&quot;&gt;&lt;property id=&quot;20148&quot; value=&quot;5&quot;/&gt;&lt;property id=&quot;20300&quot; value=&quot;Slide 19 - &amp;quot;Decision Example&amp;quot;&quot;/&gt;&lt;property id=&quot;20303&quot; value=&quot;-1&quot;/&gt;&lt;property id=&quot;20307&quot; value=&quot;428&quot;/&gt;&lt;/object&gt;&lt;object type=&quot;3&quot; unique_id=&quot;10045&quot;&gt;&lt;property id=&quot;20148&quot; value=&quot;5&quot;/&gt;&lt;property id=&quot;20300&quot; value=&quot;Slide 20 - &amp;quot;Overview of the Evidence Section&amp;quot;&quot;/&gt;&lt;property id=&quot;20303&quot; value=&quot;-1&quot;/&gt;&lt;property id=&quot;20307&quot; value=&quot;430&quot;/&gt;&lt;/object&gt;&lt;object type=&quot;3&quot; unique_id=&quot;10046&quot;&gt;&lt;property id=&quot;20148&quot; value=&quot;5&quot;/&gt;&lt;property id=&quot;20300&quot; value=&quot;Slide 21 - &amp;quot;Evidence Section&amp;quot;&quot;/&gt;&lt;property id=&quot;20303&quot; value=&quot;-1&quot;/&gt;&lt;property id=&quot;20307&quot; value=&quot;432&quot;/&gt;&lt;/object&gt;&lt;object type=&quot;3&quot; unique_id=&quot;10047&quot;&gt;&lt;property id=&quot;20148&quot; value=&quot;5&quot;/&gt;&lt;property id=&quot;20300&quot; value=&quot;Slide 22 - &amp;quot;Evidence Section&amp;quot;&quot;/&gt;&lt;property id=&quot;20303&quot; value=&quot;-1&quot;/&gt;&lt;property id=&quot;20307&quot; value=&quot;433&quot;/&gt;&lt;/object&gt;&lt;object type=&quot;3&quot; unique_id=&quot;10048&quot;&gt;&lt;property id=&quot;20148&quot; value=&quot;5&quot;/&gt;&lt;property id=&quot;20300&quot; value=&quot;Slide 23 - &amp;quot;Evidence Section&amp;quot;&quot;/&gt;&lt;property id=&quot;20303&quot; value=&quot;-1&quot;/&gt;&lt;property id=&quot;20307&quot; value=&quot;434&quot;/&gt;&lt;/object&gt;&lt;object type=&quot;3&quot; unique_id=&quot;10049&quot;&gt;&lt;property id=&quot;20148&quot; value=&quot;5&quot;/&gt;&lt;property id=&quot;20300&quot; value=&quot;Slide 24 - &amp;quot;Narrative&amp;quot;&quot;/&gt;&lt;property id=&quot;20303&quot; value=&quot;-1&quot;/&gt;&lt;property id=&quot;20307&quot; value=&quot;436&quot;/&gt;&lt;/object&gt;&lt;object type=&quot;3&quot; unique_id=&quot;10051&quot;&gt;&lt;property id=&quot;20148&quot; value=&quot;5&quot;/&gt;&lt;property id=&quot;20300&quot; value=&quot;Slide 25 - &amp;quot;Reasons for Decision - Grant&amp;quot;&quot;/&gt;&lt;property id=&quot;20303&quot; value=&quot;-1&quot;/&gt;&lt;property id=&quot;20307&quot; value=&quot;438&quot;/&gt;&lt;/object&gt;&lt;object type=&quot;3&quot; unique_id=&quot;10052&quot;&gt;&lt;property id=&quot;20148&quot; value=&quot;5&quot;/&gt;&lt;property id=&quot;20300&quot; value=&quot;Slide 26 - &amp;quot;Example: Short Form Award&amp;quot;&quot;/&gt;&lt;property id=&quot;20303&quot; value=&quot;-1&quot;/&gt;&lt;property id=&quot;20307&quot; value=&quot;439&quot;/&gt;&lt;/object&gt;&lt;object type=&quot;3&quot; unique_id=&quot;10053&quot;&gt;&lt;property id=&quot;20148&quot; value=&quot;5&quot;/&gt;&lt;property id=&quot;20300&quot; value=&quot;Slide 27 - &amp;quot;Reasons for Decision  Confirm and Continue (C&amp;amp;C) rating&amp;quot;&quot;/&gt;&lt;property id=&quot;20303&quot; value=&quot;-1&quot;/&gt;&lt;property id=&quot;20307&quot; value=&quot;440&quot;/&gt;&lt;/object&gt;&lt;object type=&quot;3&quot; unique_id=&quot;10054&quot;&gt;&lt;property id=&quot;20148&quot; value=&quot;5&quot;/&gt;&lt;property id=&quot;20300&quot; value=&quot;Slide 28 - &amp;quot;Reasons for Decision  Rating Denial&amp;quot;&quot;/&gt;&lt;property id=&quot;20303&quot; value=&quot;-1&quot;/&gt;&lt;property id=&quot;20307&quot; value=&quot;441&quot;/&gt;&lt;/object&gt;&lt;object type=&quot;3&quot; unique_id=&quot;10055&quot;&gt;&lt;property id=&quot;20148&quot; value=&quot;5&quot;/&gt;&lt;property id=&quot;20300&quot; value=&quot;Slide 29 - &amp;quot;Example: Traditional Short Form Denial&amp;quot;&quot;/&gt;&lt;property id=&quot;20303&quot; value=&quot;-1&quot;/&gt;&lt;property id=&quot;20307&quot; value=&quot;442&quot;/&gt;&lt;/object&gt;&lt;object type=&quot;3&quot; unique_id=&quot;10056&quot;&gt;&lt;property id=&quot;20148&quot; value=&quot;5&quot;/&gt;&lt;property id=&quot;20300&quot; value=&quot;Slide 30 - &amp;quot;Example: IDES Long Form Denial&amp;quot;&quot;/&gt;&lt;property id=&quot;20303&quot; value=&quot;-1&quot;/&gt;&lt;property id=&quot;20307&quot; value=&quot;443&quot;/&gt;&lt;/object&gt;&lt;object type=&quot;3&quot; unique_id=&quot;10058&quot;&gt;&lt;property id=&quot;20148&quot; value=&quot;5&quot;/&gt;&lt;property id=&quot;20300&quot; value=&quot;Slide 39 - &amp;quot;Associated Claims&amp;quot;&quot;/&gt;&lt;property id=&quot;20303&quot; value=&quot;-1&quot;/&gt;&lt;property id=&quot;20307&quot; value=&quot;444&quot;/&gt;&lt;/object&gt;&lt;object type=&quot;3&quot; unique_id=&quot;10059&quot;&gt;&lt;property id=&quot;20148&quot; value=&quot;5&quot;/&gt;&lt;property id=&quot;20300&quot; value=&quot;Slide 43 - &amp;quot;Combined Evaluations&amp;quot;&quot;/&gt;&lt;property id=&quot;20303&quot; value=&quot;-1&quot;/&gt;&lt;property id=&quot;20307&quot; value=&quot;445&quot;/&gt;&lt;/object&gt;&lt;object type=&quot;3&quot; unique_id=&quot;10060&quot;&gt;&lt;property id=&quot;20148&quot; value=&quot;5&quot;/&gt;&lt;property id=&quot;20300&quot; value=&quot;Slide 44 - &amp;quot;Special Monthly Compensation (SMC)&amp;quot;&quot;/&gt;&lt;property id=&quot;20303&quot; value=&quot;-1&quot;/&gt;&lt;property id=&quot;20307&quot; value=&quot;447&quot;/&gt;&lt;/object&gt;&lt;object type=&quot;3&quot; unique_id=&quot;10061&quot;&gt;&lt;property id=&quot;20148&quot; value=&quot;5&quot;/&gt;&lt;property id=&quot;20300&quot; value=&quot;Slide 46 - &amp;quot;The Final Rating Code Sheet&amp;quot;&quot;/&gt;&lt;property id=&quot;20303&quot; value=&quot;-1&quot;/&gt;&lt;property id=&quot;20307&quot; value=&quot;421&quot;/&gt;&lt;/object&gt;&lt;object type=&quot;3&quot; unique_id=&quot;10062&quot;&gt;&lt;property id=&quot;20148&quot; value=&quot;5&quot;/&gt;&lt;property id=&quot;20300&quot; value=&quot;Slide 51 - &amp;quot;Ancillary Benefits&amp;quot;&quot;/&gt;&lt;property id=&quot;20303&quot; value=&quot;-1&quot;/&gt;&lt;property id=&quot;20307&quot; value=&quot;422&quot;/&gt;&lt;/object&gt;&lt;object type=&quot;3&quot; unique_id=&quot;10063&quot;&gt;&lt;property id=&quot;20148&quot; value=&quot;5&quot;/&gt;&lt;property id=&quot;20300&quot; value=&quot;Slide 53 - &amp;quot;Benefits Estimate Letter (BEL)&amp;quot;&quot;/&gt;&lt;property id=&quot;20303&quot; value=&quot;-1&quot;/&gt;&lt;property id=&quot;20307&quot; value=&quot;448&quot;/&gt;&lt;/object&gt;&lt;object type=&quot;3&quot; unique_id=&quot;10851&quot;&gt;&lt;property id=&quot;20148&quot; value=&quot;5&quot;/&gt;&lt;property id=&quot;20300&quot; value=&quot;Slide 5&quot;/&gt;&lt;property id=&quot;20303&quot; value=&quot;-1&quot;/&gt;&lt;property id=&quot;20307&quot; value=&quot;455&quot;/&gt;&lt;/object&gt;&lt;object type=&quot;3&quot; unique_id=&quot;10852&quot;&gt;&lt;property id=&quot;20148&quot; value=&quot;5&quot;/&gt;&lt;property id=&quot;20300&quot; value=&quot;Slide 7&quot;/&gt;&lt;property id=&quot;20303&quot; value=&quot;-1&quot;/&gt;&lt;property id=&quot;20307&quot; value=&quot;458&quot;/&gt;&lt;/object&gt;&lt;object type=&quot;3&quot; unique_id=&quot;10853&quot;&gt;&lt;property id=&quot;20148&quot; value=&quot;5&quot;/&gt;&lt;property id=&quot;20300&quot; value=&quot;Slide 9&quot;/&gt;&lt;property id=&quot;20303&quot; value=&quot;-1&quot;/&gt;&lt;property id=&quot;20307&quot; value=&quot;460&quot;/&gt;&lt;/object&gt;&lt;object type=&quot;3&quot; unique_id=&quot;10854&quot;&gt;&lt;property id=&quot;20148&quot; value=&quot;5&quot;/&gt;&lt;property id=&quot;20300&quot; value=&quot;Slide 10&quot;/&gt;&lt;property id=&quot;20303&quot; value=&quot;-1&quot;/&gt;&lt;property id=&quot;20307&quot; value=&quot;461&quot;/&gt;&lt;/object&gt;&lt;object type=&quot;3&quot; unique_id=&quot;10855&quot;&gt;&lt;property id=&quot;20148&quot; value=&quot;5&quot;/&gt;&lt;property id=&quot;20300&quot; value=&quot;Slide 32&quot;/&gt;&lt;property id=&quot;20303&quot; value=&quot;-1&quot;/&gt;&lt;property id=&quot;20307&quot; value=&quot;453&quot;/&gt;&lt;/object&gt;&lt;object type=&quot;3&quot; unique_id=&quot;10856&quot;&gt;&lt;property id=&quot;20148&quot; value=&quot;5&quot;/&gt;&lt;property id=&quot;20300&quot; value=&quot;Slide 33&quot;/&gt;&lt;property id=&quot;20303&quot; value=&quot;-1&quot;/&gt;&lt;property id=&quot;20307&quot; value=&quot;456&quot;/&gt;&lt;/object&gt;&lt;object type=&quot;3&quot; unique_id=&quot;11158&quot;&gt;&lt;property id=&quot;20148&quot; value=&quot;5&quot;/&gt;&lt;property id=&quot;20300&quot; value=&quot;Slide 11&quot;/&gt;&lt;property id=&quot;20303&quot; value=&quot;-1&quot;/&gt;&lt;property id=&quot;20307&quot; value=&quot;463&quot;/&gt;&lt;/object&gt;&lt;object type=&quot;3&quot; unique_id=&quot;11159&quot;&gt;&lt;property id=&quot;20148&quot; value=&quot;5&quot;/&gt;&lt;property id=&quot;20300&quot; value=&quot;Slide 34 - &amp;quot;Topic 3: The Code Sheet &amp;quot;&quot;/&gt;&lt;property id=&quot;20303&quot; value=&quot;-1&quot;/&gt;&lt;property id=&quot;20307&quot; value=&quot;464&quot;/&gt;&lt;/object&gt;&lt;object type=&quot;3&quot; unique_id=&quot;11496&quot;&gt;&lt;property id=&quot;20148&quot; value=&quot;5&quot;/&gt;&lt;property id=&quot;20300&quot; value=&quot;Slide 47&quot;/&gt;&lt;property id=&quot;20303&quot; value=&quot;-1&quot;/&gt;&lt;property id=&quot;20307&quot; value=&quot;466&quot;/&gt;&lt;/object&gt;&lt;object type=&quot;3&quot; unique_id=&quot;11497&quot;&gt;&lt;property id=&quot;20148&quot; value=&quot;5&quot;/&gt;&lt;property id=&quot;20300&quot; value=&quot;Slide 48&quot;/&gt;&lt;property id=&quot;20303&quot; value=&quot;-1&quot;/&gt;&lt;property id=&quot;20307&quot; value=&quot;467&quot;/&gt;&lt;/object&gt;&lt;object type=&quot;3&quot; unique_id=&quot;11498&quot;&gt;&lt;property id=&quot;20148&quot; value=&quot;5&quot;/&gt;&lt;property id=&quot;20300&quot; value=&quot;Slide 49&quot;/&gt;&lt;property id=&quot;20303&quot; value=&quot;-1&quot;/&gt;&lt;property id=&quot;20307&quot; value=&quot;468&quot;/&gt;&lt;/object&gt;&lt;object type=&quot;3&quot; unique_id=&quot;11813&quot;&gt;&lt;property id=&quot;20148&quot; value=&quot;5&quot;/&gt;&lt;property id=&quot;20300&quot; value=&quot;Slide 52&quot;/&gt;&lt;property id=&quot;20303&quot; value=&quot;-1&quot;/&gt;&lt;property id=&quot;20307&quot; value=&quot;469&quot;/&gt;&lt;/object&gt;&lt;object type=&quot;3&quot; unique_id=&quot;11814&quot;&gt;&lt;property id=&quot;20148&quot; value=&quot;5&quot;/&gt;&lt;property id=&quot;20300&quot; value=&quot;Slide 54&quot;/&gt;&lt;property id=&quot;20303&quot; value=&quot;-1&quot;/&gt;&lt;property id=&quot;20307&quot; value=&quot;470&quot;/&gt;&lt;/object&gt;&lt;object type=&quot;3&quot; unique_id=&quot;11815&quot;&gt;&lt;property id=&quot;20148&quot; value=&quot;5&quot;/&gt;&lt;property id=&quot;20300&quot; value=&quot;Slide 55&quot;/&gt;&lt;property id=&quot;20303&quot; value=&quot;-1&quot;/&gt;&lt;property id=&quot;20307&quot; value=&quot;471&quot;/&gt;&lt;/object&gt;&lt;object type=&quot;3&quot; unique_id=&quot;11978&quot;&gt;&lt;property id=&quot;20148&quot; value=&quot;5&quot;/&gt;&lt;property id=&quot;20300&quot; value=&quot;Slide 6&quot;/&gt;&lt;property id=&quot;20303&quot; value=&quot;-1&quot;/&gt;&lt;property id=&quot;20307&quot; value=&quot;472&quot;/&gt;&lt;/object&gt;&lt;object type=&quot;3&quot; unique_id=&quot;11979&quot;&gt;&lt;property id=&quot;20148&quot; value=&quot;5&quot;/&gt;&lt;property id=&quot;20300&quot; value=&quot;Slide 12&quot;/&gt;&lt;property id=&quot;20303&quot; value=&quot;-1&quot;/&gt;&lt;property id=&quot;20307&quot; value=&quot;473&quot;/&gt;&lt;/object&gt;&lt;object type=&quot;3&quot; unique_id=&quot;11980&quot;&gt;&lt;property id=&quot;20148&quot; value=&quot;5&quot;/&gt;&lt;property id=&quot;20300&quot; value=&quot;Slide 35&quot;/&gt;&lt;property id=&quot;20303&quot; value=&quot;-1&quot;/&gt;&lt;property id=&quot;20307&quot; value=&quot;474&quot;/&gt;&lt;/object&gt;&lt;object type=&quot;3&quot; unique_id=&quot;11981&quot;&gt;&lt;property id=&quot;20148&quot; value=&quot;5&quot;/&gt;&lt;property id=&quot;20300&quot; value=&quot;Slide 50&quot;/&gt;&lt;property id=&quot;20303&quot; value=&quot;-1&quot;/&gt;&lt;property id=&quot;20307&quot; value=&quot;475&quot;/&gt;&lt;/object&gt;&lt;object type=&quot;3&quot; unique_id=&quot;12803&quot;&gt;&lt;property id=&quot;20148&quot; value=&quot;5&quot;/&gt;&lt;property id=&quot;20300&quot; value=&quot;Slide 1 - &amp;quot;Rating Decisions for the Integrated Disability Evaluation Systems (IDES)&amp;quot;&quot;/&gt;&lt;property id=&quot;20307&quot; value=&quot;476&quot;/&gt;&lt;/object&gt;&lt;/object&gt;&lt;object type=&quot;4&quot; unique_id=&quot;1268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4C06C70F53EC45AB71B48C8ED1C55E" ma:contentTypeVersion="0" ma:contentTypeDescription="Create a new document." ma:contentTypeScope="" ma:versionID="d6fa1b261531f894737064698ca516a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644E3E4C-3846-4DB5-A084-08EA77017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2A54E7C-3DAF-42D8-8B11-095D6EE340E9}">
  <ds:schemaRefs>
    <ds:schemaRef ds:uri="http://schemas.microsoft.com/sharepoint/v3/contenttype/forms"/>
  </ds:schemaRefs>
</ds:datastoreItem>
</file>

<file path=customXml/itemProps3.xml><?xml version="1.0" encoding="utf-8"?>
<ds:datastoreItem xmlns:ds="http://schemas.openxmlformats.org/officeDocument/2006/customXml" ds:itemID="{38E5E359-1048-4217-8E4D-F30A257D59E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4.xml><?xml version="1.0" encoding="utf-8"?>
<ds:datastoreItem xmlns:ds="http://schemas.openxmlformats.org/officeDocument/2006/customXml" ds:itemID="{F8C7E55D-8656-48B6-A8AF-4536A18D82A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8511</TotalTime>
  <Words>4030</Words>
  <Application>Microsoft Office PowerPoint</Application>
  <PresentationFormat>On-screen Show (4:3)</PresentationFormat>
  <Paragraphs>551</Paragraphs>
  <Slides>56</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Century Schoolbook</vt:lpstr>
      <vt:lpstr>Tahoma</vt:lpstr>
      <vt:lpstr>Times New Roman</vt:lpstr>
      <vt:lpstr>Wingdings</vt:lpstr>
      <vt:lpstr>Theme February</vt:lpstr>
      <vt:lpstr>Rating Decisions for the Integrated Disability Evaluation Systems (IDES)</vt:lpstr>
      <vt:lpstr>Motivation</vt:lpstr>
      <vt:lpstr>Lesson Objectives</vt:lpstr>
      <vt:lpstr>References</vt:lpstr>
      <vt:lpstr>PowerPoint Presentation</vt:lpstr>
      <vt:lpstr>PowerPoint Presentation</vt:lpstr>
      <vt:lpstr>PowerPoint Presentation</vt:lpstr>
      <vt:lpstr>Rating Decision Preparation (Cont.)</vt:lpstr>
      <vt:lpstr>PowerPoint Presentation</vt:lpstr>
      <vt:lpstr>PowerPoint Presentation</vt:lpstr>
      <vt:lpstr>PowerPoint Presentation</vt:lpstr>
      <vt:lpstr>PowerPoint Presentation</vt:lpstr>
      <vt:lpstr>Components of a Rating Decision</vt:lpstr>
      <vt:lpstr>Rating Narrative</vt:lpstr>
      <vt:lpstr>Proposed Rating Decision Introduction</vt:lpstr>
      <vt:lpstr>Proposed Introduction Example</vt:lpstr>
      <vt:lpstr>Final Rating Decision Introduction</vt:lpstr>
      <vt:lpstr>Decision</vt:lpstr>
      <vt:lpstr>Decision Example</vt:lpstr>
      <vt:lpstr>Overview of the Evidence Section</vt:lpstr>
      <vt:lpstr>Evidence Section</vt:lpstr>
      <vt:lpstr>Evidence Section</vt:lpstr>
      <vt:lpstr>Evidence Section</vt:lpstr>
      <vt:lpstr>Narrative</vt:lpstr>
      <vt:lpstr>Reasons for Decision - Grant</vt:lpstr>
      <vt:lpstr>Example: Short Form Award</vt:lpstr>
      <vt:lpstr>Reasons for Decision  Confirm and Continue (C&amp;C) rating</vt:lpstr>
      <vt:lpstr>Reasons for Decision  Rating Denial</vt:lpstr>
      <vt:lpstr>Example: Traditional Short Form Denial</vt:lpstr>
      <vt:lpstr>Example: IDES Long Form Denial</vt:lpstr>
      <vt:lpstr>References</vt:lpstr>
      <vt:lpstr>PowerPoint Presentation</vt:lpstr>
      <vt:lpstr>PowerPoint Presentation</vt:lpstr>
      <vt:lpstr>Topic 3: The Code Sheet </vt:lpstr>
      <vt:lpstr>PowerPoint Presentation</vt:lpstr>
      <vt:lpstr>Rating Code Sheet</vt:lpstr>
      <vt:lpstr>Data Table</vt:lpstr>
      <vt:lpstr>Jurisdiction</vt:lpstr>
      <vt:lpstr>Associated Claims</vt:lpstr>
      <vt:lpstr>The Proposed Rating Code Sheet</vt:lpstr>
      <vt:lpstr>IDES Proposed Coded Conclusion</vt:lpstr>
      <vt:lpstr>Analogous Codes</vt:lpstr>
      <vt:lpstr>Combined Evaluations</vt:lpstr>
      <vt:lpstr>Special Monthly Compensation (SMC)</vt:lpstr>
      <vt:lpstr>Special Notations</vt:lpstr>
      <vt:lpstr>The Final Rating Code Sheet</vt:lpstr>
      <vt:lpstr>PowerPoint Presentation</vt:lpstr>
      <vt:lpstr>PowerPoint Presentation</vt:lpstr>
      <vt:lpstr>PowerPoint Presentation</vt:lpstr>
      <vt:lpstr>PowerPoint Presentation</vt:lpstr>
      <vt:lpstr>Ancillary Benefits</vt:lpstr>
      <vt:lpstr>PowerPoint Presentation</vt:lpstr>
      <vt:lpstr>Benefits Estimate Letter (BEL)</vt:lpstr>
      <vt:lpstr>PowerPoint Presentation</vt:lpstr>
      <vt:lpstr>PowerPoint Presentation</vt:lpstr>
      <vt:lpstr>PowerPoint Presentation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Decisions for the Integrated Disability Evaluation System (IDES) PowerPoint Presentation</dc:title>
  <dc:subject>Pre-Discharge MSC</dc:subject>
  <dc:creator>Department of Veterans Affairs, Veterans Benefits Administration, Compensation Service, STAFF</dc:creator>
  <cp:lastModifiedBy>Kathy Poole</cp:lastModifiedBy>
  <cp:revision>409</cp:revision>
  <cp:lastPrinted>2000-11-13T16:27:02Z</cp:lastPrinted>
  <dcterms:created xsi:type="dcterms:W3CDTF">2011-06-13T17:07:51Z</dcterms:created>
  <dcterms:modified xsi:type="dcterms:W3CDTF">2020-12-14T20:50:07Z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0x010100CB4C2710D9C3904198C80D8B076BDC9C</vt:lpwstr>
  </property>
  <property fmtid="{D5CDD505-2E9C-101B-9397-08002B2CF9AE}" pid="3" name="_dlc_DocId">
    <vt:lpwstr>RO317-532843564-4502</vt:lpwstr>
  </property>
  <property fmtid="{D5CDD505-2E9C-101B-9397-08002B2CF9AE}" pid="4" name="_dlc_DocIdItemGuid">
    <vt:lpwstr>c0d58120-a3c8-4e9b-bcf6-270d24302630</vt:lpwstr>
  </property>
  <property fmtid="{D5CDD505-2E9C-101B-9397-08002B2CF9AE}" pid="5" name="_dlc_DocIdUrl">
    <vt:lpwstr>https://vaww.vashare.vba.va.gov/sites/SPTNCIO/focusedveterans/training/VSRvirtualtraining/_layouts/DocIdRedir.aspx?ID=RO317-532843564-4502, RO317-532843564-4502</vt:lpwstr>
  </property>
  <property fmtid="{D5CDD505-2E9C-101B-9397-08002B2CF9AE}" pid="6" name="Language">
    <vt:lpwstr>en</vt:lpwstr>
  </property>
  <property fmtid="{D5CDD505-2E9C-101B-9397-08002B2CF9AE}" pid="7" name="Type">
    <vt:lpwstr>Presentation</vt:lpwstr>
  </property>
</Properties>
</file>