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3" r:id="rId6"/>
    <p:sldId id="359" r:id="rId7"/>
    <p:sldId id="388" r:id="rId8"/>
    <p:sldId id="389" r:id="rId9"/>
    <p:sldId id="390" r:id="rId10"/>
    <p:sldId id="401" r:id="rId11"/>
    <p:sldId id="391" r:id="rId12"/>
    <p:sldId id="404" r:id="rId13"/>
    <p:sldId id="393" r:id="rId14"/>
    <p:sldId id="394" r:id="rId15"/>
    <p:sldId id="395" r:id="rId16"/>
    <p:sldId id="396" r:id="rId17"/>
    <p:sldId id="402" r:id="rId18"/>
    <p:sldId id="397" r:id="rId19"/>
    <p:sldId id="398" r:id="rId20"/>
    <p:sldId id="399" r:id="rId21"/>
    <p:sldId id="400" r:id="rId22"/>
    <p:sldId id="405" r:id="rId23"/>
    <p:sldId id="35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se, Andrew, VBAVACO" initials="RAV" lastIdx="1" clrIdx="0">
    <p:extLst>
      <p:ext uri="{19B8F6BF-5375-455C-9EA6-DF929625EA0E}">
        <p15:presenceInfo xmlns:p15="http://schemas.microsoft.com/office/powerpoint/2012/main" userId="S-1-5-21-1409082233-764733703-682003330-233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3907" autoAdjust="0"/>
  </p:normalViewPr>
  <p:slideViewPr>
    <p:cSldViewPr showGuides="1">
      <p:cViewPr varScale="1">
        <p:scale>
          <a:sx n="102" d="100"/>
          <a:sy n="102" d="100"/>
        </p:scale>
        <p:origin x="978" y="72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E4C67C4-1BAD-4FEC-A823-1D9E28493F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DDFC2AB-914A-4B13-9E60-8EBA4989B0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0F67559-25DB-40CF-A972-91181AB8D9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F44640F-0445-406E-BC60-56602C8120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C8ABED51-CCBE-49DA-84E2-ED4B80FC5D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B224857-9B0B-4172-8C7B-CAE889E658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790AB71-D228-4C86-8F24-16C2CA9941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CC4430A-C720-4871-9AD0-EA2A133817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4AC5A39-5C02-4C5A-B59E-E30BEF75B8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17B9983-5D49-40D3-8C57-B0F442A5E2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D42472C-9C5A-4EA6-B976-45F074056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4A69CCC5-2984-42BF-BAAC-14ED7201C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FBF97FE-D05C-4C5C-AA16-CF622111FF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36FD7744-05F0-4BA5-A05E-A34EA4766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8AE2BAD-07B6-4215-8DA2-F1DE43D1EF1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57F899D6-D278-47D3-A19A-6F9F0CA37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C34B4AA-6BD0-42DF-A331-FACC2A405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22534" name="Footer Placeholder 5">
            <a:extLst>
              <a:ext uri="{FF2B5EF4-FFF2-40B4-BE49-F238E27FC236}">
                <a16:creationId xmlns:a16="http://schemas.microsoft.com/office/drawing/2014/main" id="{459AB676-E9FD-4A40-87CA-08B74BE26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E4054E4-5568-483E-BB72-291889E74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8327FBE-1E7A-4AC7-98F9-15883BD08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584B7B04-52E1-4219-A636-CFE5A87457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AF5E569-3DC7-4742-9E13-75B6B4C72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D2B8C92-2C53-4F95-84AF-47DFEAB16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ACC78A57-807A-468C-AA52-A795CA822C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B1DCF2C-9838-4BD9-A9D8-001518002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BCFEB3-8C13-47A5-9BCB-4B8917C86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1AD11B78-5A68-4BE3-8F5A-5AEA7DE2D7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36B4C61-63F8-45B7-9E67-50FD68A3F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FBA4E4B-79D1-4263-9FD2-6184F193F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A28627B3-CE77-4CF9-A8D8-BB8BDBD5F0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EDC9CF8-825B-494C-8B14-C793E6E50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5D1876B-DA1A-4F90-9B0C-B5B92FB4F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8B0ACA42-EE47-4B8F-B29E-9D8759AC72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919C2EB-BBA8-45C1-9C60-8185EBD01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C33E60C-1990-4F3E-90A2-BE5887428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3114789B-6D77-42BF-8D7C-D0F7ABB9CB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7BBE95-41E4-4826-8E37-9CBBA7CF2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B14D169-442B-42FF-AA9E-2CEEEBFB6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F5B3945B-D38E-4BEB-B4A2-07B8A3B3EE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B02006-4D5A-41D4-8363-C9B361477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7CDF99E-70E9-4AFA-9C49-C31C737AB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434BB66F-64FC-4301-A091-11487FD981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0E15302-1B8A-40E3-9004-4598D81EC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1454C13-AAE7-4797-8AA2-0CED44F5E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05265D57-A348-4108-A388-D246750B42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948EF85-2960-4B8F-8161-83A8FE41A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B08EA36-0A12-46E4-AB0F-A0B56340D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Header Placeholder 3">
            <a:extLst>
              <a:ext uri="{FF2B5EF4-FFF2-40B4-BE49-F238E27FC236}">
                <a16:creationId xmlns:a16="http://schemas.microsoft.com/office/drawing/2014/main" id="{377830C3-882B-436C-86DF-A9C6B2EF9E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38917" name="Footer Placeholder 4">
            <a:extLst>
              <a:ext uri="{FF2B5EF4-FFF2-40B4-BE49-F238E27FC236}">
                <a16:creationId xmlns:a16="http://schemas.microsoft.com/office/drawing/2014/main" id="{1E636682-0E14-4943-A681-853A78754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8" name="Slide Number Placeholder 5">
            <a:extLst>
              <a:ext uri="{FF2B5EF4-FFF2-40B4-BE49-F238E27FC236}">
                <a16:creationId xmlns:a16="http://schemas.microsoft.com/office/drawing/2014/main" id="{A56E8EBF-6542-43E8-AEC4-CD574DAF2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88AE5D-DF8C-4CA8-A77D-249FD85A9199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5031B0-0B40-4B0A-86E9-4C47D4229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BBFD22E-813E-484E-980B-5566F4103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7DB56360-FC3F-45DD-BD6A-C09399FD05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39179F1-F627-46C3-A1E4-3A9F7D8415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A855527-9262-4AA8-8FC3-4CEEDC3D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6DA6ABD-63C6-4530-A6F5-CF156D8A9A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58B6-A2D5-48DF-AE90-CBB388702C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3501-BB93-4A48-BC02-B9E27B4ED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9B46628-E1E6-4020-9408-8D45EF07DD4F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1E934E4-C7B9-434D-A5F5-2118E3C31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930A6FE-415C-4B14-B0A2-67BF0B373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C18C1C3B-5192-47EA-AB02-C3E5E0AB5B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0CDEADB-4D50-45B6-97F2-AB6C08924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654822E-5AEF-41FB-A558-142FA8F61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71784B6D-C457-4920-BDEB-C87E729C4D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A7B9847-44CD-4C0D-A156-75BE4F834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F37F96E-2487-49C2-A0ED-123A1912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1D0F415F-3A4C-4A51-B927-EC9FD95C64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E1A1556-627F-4B58-B19C-6519665BE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515ED81-467C-42E0-96B6-A25B43B4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19CF278C-8768-4E16-80B6-05629C8E9C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B43301-CF2E-4D41-AC1A-ED1512F32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22B0AE1-1206-4F1B-AB67-58AEF35A5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A5657EF4-BDC1-4B77-B71C-9BFDEFF2C8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6898A6E-32B9-4D24-A654-333F95463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76934FF-BFE3-46AB-B2A4-FB6227833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8A49BE4A-E68E-4914-ACC5-7A914B4DDA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7225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75DC80-DBD6-4A49-8EE3-9A04BC630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0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83C18-49CA-4FA2-A8B8-DD1C43C8E5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0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83C18-49CA-4FA2-A8B8-DD1C43C8E5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2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90B94-9C16-45F7-8E1F-F4D66AC31A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2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veterans">
            <a:extLst>
              <a:ext uri="{FF2B5EF4-FFF2-40B4-BE49-F238E27FC236}">
                <a16:creationId xmlns:a16="http://schemas.microsoft.com/office/drawing/2014/main" id="{476B4D0F-C5CB-40A8-B6D9-EF9A67A0A1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79768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383C18-49CA-4FA2-A8B8-DD1C43C8E5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DCED5F71-CCA3-4357-BEB2-FCC7F4758526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Interview Skills and Strategies</a:t>
            </a:r>
            <a:endParaRPr lang="en-US" i="1" dirty="0">
              <a:latin typeface="+mj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EC3D5F9-8484-4A00-B256-C9ECFEDFD3B5}"/>
              </a:ext>
            </a:extLst>
          </p:cNvPr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53993E-219A-4FFC-92B6-CB4A90BB087A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March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5F49FFA-3CB8-4C01-904A-621B73C7B35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Actions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7043E88-9955-4208-BAFA-540B1FC4127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B2FB3-B052-49F1-A173-12F235D25C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2A8E7B-F550-4260-8C42-0D5F5282BED9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24411678"/>
              </p:ext>
            </p:extLst>
          </p:nvPr>
        </p:nvGraphicFramePr>
        <p:xfrm>
          <a:off x="800100" y="2209800"/>
          <a:ext cx="7543800" cy="3500439"/>
        </p:xfrm>
        <a:graphic>
          <a:graphicData uri="http://schemas.openxmlformats.org/drawingml/2006/table">
            <a:tbl>
              <a:tblPr firstRow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35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Don’t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2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hangingPunct="0"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Listen closely</a:t>
                      </a:r>
                      <a:endParaRPr lang="en-US" sz="1000" kern="1200" dirty="0">
                        <a:solidFill>
                          <a:srgbClr val="1F497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algn="l" defTabSz="914400" rtl="0" eaLnBrk="1" latinLnBrk="0" hangingPunct="0"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Interrupt the visitor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Maintain direct eye contact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Gaze elsewhere or visually wander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8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Adopt a positive body posture, voice tone, and facial expression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Show indifference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8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Gently probe for information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Display an impatient or condescending tone or demeanor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Eliminate possible distractions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Take things personally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38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Remain patient and firm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Allow the visitor to take control of the conversation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72BAC86F-7813-4BEB-89C5-19999475FFD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Conduct the Interview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F894353-74E9-4C65-B018-4E4AFE9FFBD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While conducting the interview, implement specific strategies that</a:t>
            </a:r>
            <a:r>
              <a:rPr lang="en-US" dirty="0"/>
              <a:t>: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99B0C-0EEA-4595-A367-19958718BB9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660F8-1568-42B8-80A5-83F19501556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286000"/>
            <a:ext cx="8229600" cy="407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Set the tone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Follow general guidelines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Avoid common mistakes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Provide accurate information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Keep realistic expectations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Close the interview 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4536B44-FFCF-43CA-9416-07FF1B23AFD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Set the Tone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451C68C-796F-4A59-988A-AF7FCF2F1BB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setting the tone, consider the: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9580E-30BD-41BF-AFAC-35C8DC945C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5C212-1A1B-49D0-93D7-8F7FADB3F7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Introduction/greeting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 language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0BAD558-8BE5-498A-A617-A7D159CC9FD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General Guidelines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9D92876-ED20-4F4E-836C-2977820754F4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During the interview, be sure to</a:t>
            </a:r>
            <a:r>
              <a:rPr lang="en-US" altLang="en-US" dirty="0"/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02D9AF-C690-417F-B06C-AF2BE2E0C2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2565B-99F2-408A-9FF6-790B4A809D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9432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Begin the interview as promptly as possible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 the interview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courteous, objective, and empathetic to the visitor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accurate information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Gather sufficient information to answer questions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DEC83479-E4AD-43DC-9541-94F7492D0F6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General Guidelines (Continued)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358E430-8609-4ED7-A175-354B745565A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During the interview, be sure to: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8EE8D-6B3C-4332-8B8E-F00973FD67D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F0F81-0C05-4603-869E-AEE5F6728FD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0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 any issues indicating potential eligibility for a benefit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all appropriate forms neatly and accurately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allow interruptions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 any related VA or non-VA benefits with the visitor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compliance with the Identification Protocol for EVERY interview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B7F244D6-BE6B-462B-A67E-20AF3CF88FA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Common Mistakes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5B650CC-28FE-4630-ADD7-48B6F800A7C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76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During the interview, avoid: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C329E-88E5-42EA-8F8D-72CCBB0FA1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4BE9B-E1C1-423E-8421-0D7BC3047A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204464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Over talking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Under listening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Making decisions for the person being interviewed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Acting like a psychologist or clinical counselor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Failing to keep information confidential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Prying into the individual’s personal life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D15476E0-26D3-4B15-A95C-26D3DC57F96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Accurate Information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3F83DD5-CA63-47EC-AB1B-322150D5476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During the interview, provide accurate information, and: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0A03E-024A-4C09-872C-9F59E8CBC44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86FA6-AF88-4205-9C27-05B4E63D70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38400"/>
            <a:ext cx="8229600" cy="397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Avoid jargon/use appropriate language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Give information at speaking level of your visitor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Give information that is technically correct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Make sure the information is understood correctly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Match vocabulary level/speed/sentence length to that of your visitor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Do not speak over the visitor’s level of understanding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Do not condescend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92F7ED1F-E50C-4E96-89EF-E7CA8728BF7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Realistic Expectations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F2273F0-24F1-458E-B00D-E579D2A95F9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Keep realistic expectations for yourself and remember: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3A1CA-2315-42AC-9B7F-0E1F4B078BB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7BB39-EFD3-4BFA-B613-2880552484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okay to not know everything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Admit you do not know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committed to find the answer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guess the answer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BCB20CB-E3AB-46BF-949A-02B60836F5E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Close the Interview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DE3C19B-D227-4923-BA48-E1812919CAD4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97933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Remember to: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7A62F-54CB-4F65-89C0-C7E35EC8692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E4688-122C-4642-ACD5-DA615477ED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195573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Summarize the agreement between you and your visitor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Clarify that no outstanding issues remain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non-verbal communication to conclude the interview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finishing statements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the visitor out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Say, “Thank you” and “Good-bye”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E1A0-8146-414A-8ACC-22F9570F662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Practical 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777B6-2A42-4056-98C3-BAFDDA609B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22383C18-49CA-4FA2-A8B8-DD1C43C8E5C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9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71792418-EF12-488C-A02D-F1538BAB791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4B5CAEC0-D423-4218-9174-7E312A17EC54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Differentiate positive and negative non-verbal communication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active listening techniques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Differentiate open-ended and closed-ended questions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strategies to manage strong emotions presented during an interview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factors to consider when conducting an interview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AD55E-2CA7-4A75-97B0-6D51167FC9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22383C18-49CA-4FA2-A8B8-DD1C43C8E5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1260-60F7-498C-B959-4BE5EAE7B2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A4EBD-9230-48B5-B024-58BCB2E6B9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22383C18-49CA-4FA2-A8B8-DD1C43C8E5C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5A2C43D3-0950-4C79-B1DA-D2320ADD624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4EC68BCD-9214-48A2-B053-F9604BBE25E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Char char="Ø"/>
            </a:pPr>
            <a:endParaRPr lang="en-US" altLang="en-US" sz="1400">
              <a:latin typeface="Arial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83ABD28-0452-41BB-AADF-C5246F34C90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400"/>
            <a:ext cx="838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•"/>
              <a:defRPr sz="2800">
                <a:solidFill>
                  <a:srgbClr val="1D3275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anose="020B0604030504040204" pitchFamily="34" charset="0"/>
              </a:defRPr>
            </a:lvl9pPr>
          </a:lstStyle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M21-1 Part III,I, 2.D.4 Initial Meeting Between Military Services Coordinators (MSCs) and an IDES Participant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M21-1, Part III, i,2,E.5 Exit Interviews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5EE60-51A7-42A4-8AE8-5DFD28989B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22383C18-49CA-4FA2-A8B8-DD1C43C8E5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5A34012-DA84-4F63-A5D1-83C72EB2ACA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Non-verbal Communication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2EB8C01-BAC0-4B40-B063-81037B19283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3331150" cy="3916363"/>
          </a:xfrm>
          <a:prstGeom prst="rect">
            <a:avLst/>
          </a:prstGeom>
        </p:spPr>
        <p:txBody>
          <a:bodyPr/>
          <a:lstStyle/>
          <a:p>
            <a:pPr marL="0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Non-verbal communication is the giving and receiving of information without the use of spoken words. </a:t>
            </a:r>
          </a:p>
          <a:p>
            <a:pPr marL="0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24688F-DD25-4990-A8A5-DA2707CB4F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A86C6-56E2-4D15-9A51-F2FB53013084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88671977"/>
              </p:ext>
            </p:extLst>
          </p:nvPr>
        </p:nvGraphicFramePr>
        <p:xfrm>
          <a:off x="3792663" y="2133600"/>
          <a:ext cx="4935321" cy="3549378"/>
        </p:xfrm>
        <a:graphic>
          <a:graphicData uri="http://schemas.openxmlformats.org/drawingml/2006/table">
            <a:tbl>
              <a:tblPr firstRow="1" bandRow="1"/>
              <a:tblGrid>
                <a:gridCol w="1139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157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32" marR="85832" marT="42923" marB="42923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Positive Cues</a:t>
                      </a:r>
                    </a:p>
                  </a:txBody>
                  <a:tcPr marL="85832" marR="85832" marT="42923" marB="429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Negative Cues</a:t>
                      </a:r>
                    </a:p>
                  </a:txBody>
                  <a:tcPr marL="85832" marR="85832" marT="42923" marB="42923">
                    <a:lnL>
                      <a:noFill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092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rgbClr val="1F497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rgbClr val="1F497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Facial Language</a:t>
                      </a:r>
                    </a:p>
                  </a:txBody>
                  <a:tcPr marL="85832" marR="85832" marT="42923" marB="42923">
                    <a:lnL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233363" indent="-233363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Smile</a:t>
                      </a:r>
                    </a:p>
                    <a:p>
                      <a:pPr marL="287338" indent="-287338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Direct eye   contact</a:t>
                      </a:r>
                    </a:p>
                    <a:p>
                      <a:pPr marL="233363" indent="-233363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Head tilted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32" marR="85832" marT="42923" marB="429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233363" indent="-233363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Frown</a:t>
                      </a:r>
                    </a:p>
                    <a:p>
                      <a:pPr marL="233363" indent="-233363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Eyebrow raised</a:t>
                      </a:r>
                    </a:p>
                    <a:p>
                      <a:pPr marL="233363" indent="-233363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Eyes wandering</a:t>
                      </a:r>
                    </a:p>
                    <a:p>
                      <a:pPr marL="233363" indent="-233363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Smirk</a:t>
                      </a:r>
                    </a:p>
                    <a:p>
                      <a:pPr marL="233363" indent="-233363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Blank look</a:t>
                      </a:r>
                    </a:p>
                    <a:p>
                      <a:pPr marL="233363" indent="-233363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Yawn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32" marR="85832" marT="42923" marB="429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551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Body Language</a:t>
                      </a:r>
                    </a:p>
                  </a:txBody>
                  <a:tcPr marL="85832" marR="85832" marT="42923" marB="42923">
                    <a:lnL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233363" indent="-233363" algn="l" defTabSz="914400" rtl="0" eaLnBrk="1" latinLnBrk="0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Stand tall </a:t>
                      </a:r>
                    </a:p>
                    <a:p>
                      <a:pPr marL="233363" indent="-233363" algn="l" defTabSz="914400" rtl="0" eaLnBrk="1" latinLnBrk="0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Face the  visitor</a:t>
                      </a:r>
                    </a:p>
                    <a:p>
                      <a:pPr marL="233363" indent="-233363" algn="l" defTabSz="914400" rtl="0" eaLnBrk="1" latinLnBrk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Open arms and hands</a:t>
                      </a:r>
                    </a:p>
                  </a:txBody>
                  <a:tcPr marL="85832" marR="85832" marT="42923" marB="429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233363" indent="-233363" algn="l" defTabSz="914400" rtl="0" eaLnBrk="1" latinLnBrk="0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Turn away from visitor</a:t>
                      </a:r>
                    </a:p>
                    <a:p>
                      <a:pPr marL="233363" indent="-233363" algn="l" defTabSz="914400" rtl="0" eaLnBrk="1" latinLnBrk="0" hangingPunct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Crossed arms</a:t>
                      </a:r>
                    </a:p>
                    <a:p>
                      <a:pPr marL="233363" indent="-233363" algn="l" defTabSz="914400" rtl="0" eaLnBrk="1" latinLnBrk="0">
                        <a:buClr>
                          <a:schemeClr val="tx1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Shrug</a:t>
                      </a:r>
                    </a:p>
                  </a:txBody>
                  <a:tcPr marL="85832" marR="85832" marT="42923" marB="429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7645B00-30FC-4E4C-9B27-397753CC1A7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Active Listening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77B2692-A83D-4791-96EC-5E0FC3EFE66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Active listening is defined as: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403225" lvl="1" indent="-3175" eaLnBrk="1" hangingPunct="1">
              <a:spcAft>
                <a:spcPts val="600"/>
              </a:spcAft>
              <a:buClr>
                <a:srgbClr val="1D3275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Clearly understanding, interpreting, and evaluating the message presented.</a:t>
            </a:r>
          </a:p>
          <a:p>
            <a:pPr marL="0" lvl="1" indent="0" eaLnBrk="1" hangingPunct="1">
              <a:buClr>
                <a:srgbClr val="1D3275"/>
              </a:buClr>
              <a:buFontTx/>
              <a:buNone/>
              <a:defRPr/>
            </a:pPr>
            <a:endParaRPr lang="en-US" sz="1000" dirty="0"/>
          </a:p>
          <a:p>
            <a:pPr lvl="1" eaLnBrk="1" hangingPunct="1">
              <a:buClr>
                <a:srgbClr val="1D3275"/>
              </a:buClr>
              <a:buFont typeface="Wingdings" pitchFamily="2" charset="2"/>
              <a:buChar char="Ø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Clr>
                <a:srgbClr val="1D3275"/>
              </a:buClr>
              <a:defRPr/>
            </a:pPr>
            <a:r>
              <a:rPr lang="en-US" dirty="0">
                <a:latin typeface="Arial" charset="0"/>
              </a:rPr>
              <a:t>During an interview:</a:t>
            </a:r>
          </a:p>
          <a:p>
            <a:pPr>
              <a:buClr>
                <a:srgbClr val="1D3275"/>
              </a:buClr>
              <a:defRPr/>
            </a:pPr>
            <a:r>
              <a:rPr lang="en-US" dirty="0">
                <a:latin typeface="Arial" charset="0"/>
              </a:rPr>
              <a:t>•	Turn your focus to the visitor.</a:t>
            </a:r>
          </a:p>
          <a:p>
            <a:pPr>
              <a:buClr>
                <a:srgbClr val="1D3275"/>
              </a:buClr>
              <a:defRPr/>
            </a:pPr>
            <a:r>
              <a:rPr lang="en-US" dirty="0">
                <a:latin typeface="Arial" charset="0"/>
              </a:rPr>
              <a:t>•	Let the visitor talk; give him or her a minute to tell you what is needed.</a:t>
            </a:r>
          </a:p>
          <a:p>
            <a:pPr>
              <a:buClr>
                <a:srgbClr val="1D3275"/>
              </a:buClr>
              <a:defRPr/>
            </a:pPr>
            <a:r>
              <a:rPr lang="en-US" dirty="0">
                <a:latin typeface="Arial" charset="0"/>
              </a:rPr>
              <a:t>•	Listen carefully to what the visitor is saying. </a:t>
            </a:r>
          </a:p>
          <a:p>
            <a:pPr>
              <a:buClr>
                <a:srgbClr val="1D3275"/>
              </a:buClr>
              <a:defRPr/>
            </a:pPr>
            <a:r>
              <a:rPr lang="en-US" dirty="0">
                <a:latin typeface="Arial" charset="0"/>
              </a:rPr>
              <a:t>•	Restate what you heard.</a:t>
            </a:r>
          </a:p>
          <a:p>
            <a:pPr>
              <a:buClr>
                <a:srgbClr val="1D3275"/>
              </a:buClr>
              <a:defRPr/>
            </a:pPr>
            <a:r>
              <a:rPr lang="en-US" dirty="0">
                <a:latin typeface="Arial" charset="0"/>
              </a:rPr>
              <a:t>•	Allow the visitor to correct or clarify the information.</a:t>
            </a: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F4180-F188-4A22-982E-43AF21BE067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5CE776F3-19E8-49D0-8E12-9CCA1CE933A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Types of Questions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512F52B-E3B9-4FE1-8FD1-533F43EC6A8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lvl="1" indent="-3175" eaLnBrk="1" hangingPunct="1">
              <a:spcAft>
                <a:spcPts val="600"/>
              </a:spcAft>
              <a:buClr>
                <a:srgbClr val="1D3275"/>
              </a:buClr>
              <a:buFontTx/>
              <a:buNone/>
              <a:tabLst>
                <a:tab pos="914400" algn="l"/>
              </a:tabLs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question type can influence the level of detail received. </a:t>
            </a:r>
          </a:p>
          <a:p>
            <a:pPr marL="3175" lvl="1" indent="-3175" eaLnBrk="1" hangingPunct="1">
              <a:buClr>
                <a:srgbClr val="1D3275"/>
              </a:buClr>
              <a:buFontTx/>
              <a:buNone/>
              <a:tabLst>
                <a:tab pos="914400" algn="l"/>
              </a:tabLst>
            </a:pPr>
            <a:endParaRPr lang="en-US" altLang="en-US" sz="2000" dirty="0"/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tabLst>
                <a:tab pos="914400" algn="l"/>
              </a:tabLs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1D3275"/>
              </a:buClr>
              <a:buFont typeface="Wingdings" panose="05000000000000000000" pitchFamily="2" charset="2"/>
              <a:buNone/>
              <a:tabLst>
                <a:tab pos="914400" algn="l"/>
              </a:tabLs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97F08-0817-41D1-99CF-6DE728DCB0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409EEF-DCF2-4221-BE0F-07A56A2313AD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64728524"/>
              </p:ext>
            </p:extLst>
          </p:nvPr>
        </p:nvGraphicFramePr>
        <p:xfrm>
          <a:off x="762000" y="2599432"/>
          <a:ext cx="7391400" cy="2393950"/>
        </p:xfrm>
        <a:graphic>
          <a:graphicData uri="http://schemas.openxmlformats.org/drawingml/2006/table">
            <a:tbl>
              <a:tblPr firstRow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57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Close</a:t>
                      </a:r>
                      <a:r>
                        <a:rPr lang="en-US" sz="1800" b="0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-ended</a:t>
                      </a:r>
                      <a:endParaRPr lang="en-US" sz="1800" b="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bg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Open-ended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5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hangingPunct="0"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Require only short or single word answers</a:t>
                      </a:r>
                      <a:endParaRPr lang="en-US" sz="1000" kern="1200" dirty="0">
                        <a:solidFill>
                          <a:srgbClr val="1F497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algn="l" defTabSz="914400" rtl="0" eaLnBrk="1" latinLnBrk="0" hangingPunct="0"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Allow for full, meaningful answers 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8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 easy to answer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Require thought before responding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5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Provide factual information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Provide information containing opinions and feelings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8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Keep control of conversation 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1F497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Give control of the conversation </a:t>
                      </a:r>
                      <a:endParaRPr lang="en-US" sz="1800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D2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5C8E982-FA62-43EF-8B4D-5D9F4163E7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Strong Emotions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598FBF8-39A8-48F9-B22A-F3CCCD5E7A7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Strategies to use when dealing with strong emotions include</a:t>
            </a:r>
            <a:r>
              <a:rPr lang="en-US" dirty="0"/>
              <a:t>: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A7E9C-FD66-49D5-ABD0-F29203B7CF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A85F2-D719-44E5-974A-DEAF4BCDF4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Empathize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Ask questions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Give feedback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Summarize the problem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96B00779-D8D1-4D23-9D63-B26BBC9FAB1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Threatening Behavior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6BD4508-9FC2-49C4-843D-4328F5E1A336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5563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a visitor becomes physically threatening: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92578-4A28-4DDB-A91F-706BE63868D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80419-F567-4F3F-8E31-12A0A9D5296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Contact your facility security personnel for assistance.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DO NOT physically engage with a visitor.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Keep your verbal and non-verbal communication positive.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BCCAF462-2242-44CA-B8CB-4201B2BEC0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Non-verbal Signs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7FD861-BC2B-48F5-96F1-4AE1C543BAF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76400"/>
            <a:ext cx="8229600" cy="391636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Non-verbal signs of possible threatening behavior: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9673E-417D-4A5C-8CBD-469936EFAB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EA75DC80-DBD6-4A49-8EE3-9A04BC63041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DD1C4-98B7-4861-B5D1-384EDCDA48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035137"/>
            <a:ext cx="8229600" cy="434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Flared nostrils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Clenched fists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Red face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Tense body posture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Tight lips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Agitated or loud voice</a:t>
            </a:r>
          </a:p>
          <a:p>
            <a:pPr marL="461963" lvl="1" indent="-236538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Wide open eyes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DUMMYTAG" val="&lt;DummyForForceWrite&gt;&lt;/DummyForForceWrite&gt;"/>
  <p:tag name="HTML_SHAPEINFO" val="&lt;ThreeDShapeInfo&gt;&lt;uuid val=&quot;{E5FA7255-D24D-41F4-9469-2FA206CAE1CF}&quot;/&gt;&lt;isInvalidForFieldText val=&quot;0&quot;/&gt;&lt;Image&gt;&lt;filename val=&quot;C:\Users\User\AppData\Local\Temp\CP1132793312Session\CPTrustFolder1132793328\PPTImport11326917640\data\asimages\{E5FA7255-D24D-41F4-9469-2FA206CAE1CF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2DAA42A1-104F-4468-AED3-6404321F9FDF}&quot;/&gt;&lt;isInvalidForFieldText val=&quot;0&quot;/&gt;&lt;Image&gt;&lt;filename val=&quot;C:\Users\User\AppData\Local\Temp\CP1132793312Session\CPTrustFolder1132793328\PPTImport11326917640\data\asimages\{2DAA42A1-104F-4468-AED3-6404321F9FDF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95B0D852-723C-4B3B-8C1E-E0327CE6E09C}&quot;/&gt;&lt;isInvalidForFieldText val=&quot;0&quot;/&gt;&lt;Image&gt;&lt;filename val=&quot;C:\Users\User\AppData\Local\Temp\CP1132793312Session\CPTrustFolder1132793328\PPTImport11326917640\data\asimages\{95B0D852-723C-4B3B-8C1E-E0327CE6E09C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A59F616E-9A07-41C0-8841-45DF0D822CBE}&quot;/&gt;&lt;isInvalidForFieldText val=&quot;0&quot;/&gt;&lt;Image&gt;&lt;filename val=&quot;C:\Users\User\AppData\Local\Temp\CP1132793312Session\CPTrustFolder1132793328\PPTImport11326917640\data\asimages\{A59F616E-9A07-41C0-8841-45DF0D822CBE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1&quot;/&gt;&lt;lineCharCount val=&quot;1&quot;/&gt;&lt;lineCharCount val=&quot;37&quot;/&gt;&lt;lineCharCount val=&quot;1&quot;/&gt;&lt;lineCharCount val=&quot;52&quot;/&gt;&lt;lineCharCount val=&quot;1&quot;/&gt;&lt;lineCharCount val=&quot;66&quot;/&gt;&lt;lineCharCount val=&quot;10&quot;/&gt;&lt;lineCharCount val=&quot;1&quot;/&gt;&lt;lineCharCount val=&quot;57&quot;/&gt;&lt;/TableIndex&gt;&lt;/ShapeTextInfo&gt;"/>
  <p:tag name="HTML_SHAPEINFO" val="&lt;ThreeDShapeInfo&gt;&lt;uuid val=&quot;{BA8BC2F6-EA8F-4978-9D09-605C12088D16}&quot;/&gt;&lt;isInvalidForFieldText val=&quot;0&quot;/&gt;&lt;Image&gt;&lt;filename val=&quot;C:\Users\User\AppData\Local\Temp\CP1132793312Session\CPTrustFolder1132793328\PPTImport11326917640\data\asimages\{BA8BC2F6-EA8F-4978-9D09-605C12088D16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EA475F2-A920-4A02-BE2D-B0F548DF591E}&quot;/&gt;&lt;isInvalidForFieldText val=&quot;0&quot;/&gt;&lt;Image&gt;&lt;filename val=&quot;C:\Users\User\AppData\Local\Temp\CP1132793312Session\CPTrustFolder1132793328\PPTImport11326917640\data\asimages\{AEA475F2-A920-4A02-BE2D-B0F548DF591E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3C29E22-19C7-4124-9AFD-BBC380D943D2}&quot;/&gt;&lt;isInvalidForFieldText val=&quot;0&quot;/&gt;&lt;Image&gt;&lt;filename val=&quot;C:\Users\User\AppData\Local\Temp\CP1132793312Session\CPTrustFolder1132793328\PPTImport11326917640\data\asimages\{A3C29E22-19C7-4124-9AFD-BBC380D943D2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2FA076A0-5702-4AEB-8F1B-94AAE7C847A3}&quot;/&gt;&lt;isInvalidForFieldText val=&quot;0&quot;/&gt;&lt;Image&gt;&lt;filename val=&quot;C:\Users\User\AppData\Local\Temp\CP1132793312Session\CPTrustFolder1132793328\PPTImport11326917640\data\asimages\{2FA076A0-5702-4AEB-8F1B-94AAE7C847A3}_3.png&quot;/&gt;&lt;left val=&quot;47&quot;/&gt;&lt;top val=&quot;215&quot;/&gt;&lt;width val=&quot;865&quot;/&gt;&lt;height val=&quot;4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62&quot;/&gt;&lt;lineCharCount val=&quot;61&quot;/&gt;&lt;lineCharCount val=&quot;62&quot;/&gt;&lt;lineCharCount val=&quot;52&quot;/&gt;&lt;lineCharCount val=&quot;66&quot;/&gt;&lt;lineCharCount val=&quot;68&quot;/&gt;&lt;lineCharCount val=&quot;5&quot;/&gt;&lt;lineCharCount val=&quot;68&quot;/&gt;&lt;lineCharCount val=&quot;12&quot;/&gt;&lt;/TableIndex&gt;&lt;/ShapeTextInfo&gt;"/>
  <p:tag name="HTML_SHAPEINFO" val="&lt;ThreeDShapeInfo&gt;&lt;uuid val=&quot;{5CB4C04C-6BC5-4FC2-AFCC-C08AA360527F}&quot;/&gt;&lt;isInvalidForFieldText val=&quot;0&quot;/&gt;&lt;Image&gt;&lt;filename val=&quot;C:\Users\User\AppData\Local\Temp\CP1132793312Session\CPTrustFolder1132793328\PPTImport11326917640\data\asimages\{5CB4C04C-6BC5-4FC2-AFCC-C08AA360527F}_3.png&quot;/&gt;&lt;left val=&quot;42&quot;/&gt;&lt;top val=&quot;212&quot;/&gt;&lt;width val=&quot;893&quot;/&gt;&lt;height val=&quot;39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9B0E1F8-620B-498C-83CF-8D6D0E8649DB}&quot;/&gt;&lt;isInvalidForFieldText val=&quot;0&quot;/&gt;&lt;Image&gt;&lt;filename val=&quot;C:\Users\User\AppData\Local\Temp\CP1132793312Session\CPTrustFolder1132793328\PPTImport11326917640\data\asimages\{A9B0E1F8-620B-498C-83CF-8D6D0E8649DB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85D94DD4-0DDC-43A8-98EA-6280E3DCCA76}&quot;/&gt;&lt;isInvalidForFieldText val=&quot;0&quot;/&gt;&lt;Image&gt;&lt;filename val=&quot;C:\Users\User\AppData\Local\Temp\CP1132793312Session\CPTrustFolder1132793328\PPTImport11326917640\data\asimages\{85D94DD4-0DDC-43A8-98EA-6280E3DCCA76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5&quot;/&gt;&lt;lineCharCount val=&quot;28&quot;/&gt;&lt;lineCharCount val=&quot;27&quot;/&gt;&lt;lineCharCount val=&quot;22&quot;/&gt;&lt;/TableIndex&gt;&lt;/ShapeTextInfo&gt;"/>
  <p:tag name="HTML_SHAPEINFO" val="&lt;ThreeDShapeInfo&gt;&lt;uuid val=&quot;{46DBCC9C-07FE-4FE9-9669-61861B06ED7B}&quot;/&gt;&lt;isInvalidForFieldText val=&quot;0&quot;/&gt;&lt;Image&gt;&lt;filename val=&quot;C:\Users\User\AppData\Local\Temp\CP1132793312Session\CPTrustFolder1132793328\PPTImport11326917640\data\asimages\{46DBCC9C-07FE-4FE9-9669-61861B06ED7B}_4.png&quot;/&gt;&lt;left val=&quot;40&quot;/&gt;&lt;top val=&quot;212&quot;/&gt;&lt;width val=&quot;358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4382191-142C-4B80-9FF6-4104D7C3953C}&quot;/&gt;&lt;isInvalidForFieldText val=&quot;0&quot;/&gt;&lt;Image&gt;&lt;filename val=&quot;C:\Users\User\AppData\Local\Temp\CP1132793312Session\CPTrustFolder1132793328\PPTImport11326917640\data\asimages\{24382191-142C-4B80-9FF6-4104D7C3953C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13&quot;/&gt;&lt;/TableIndex&gt;&lt;TableIndex row=&quot;1&quot; col=&quot;3&quot;&gt;&lt;linesCount val=&quot;1&quot;/&gt;&lt;lineCharCount val=&quot;13&quot;/&gt;&lt;/TableIndex&gt;&lt;TableIndex row=&quot;2&quot; col=&quot;1&quot;&gt;&lt;linesCount val=&quot;4&quot;/&gt;&lt;lineCharCount val=&quot;1&quot;/&gt;&lt;lineCharCount val=&quot;1&quot;/&gt;&lt;lineCharCount val=&quot;7&quot;/&gt;&lt;lineCharCount val=&quot;8&quot;/&gt;&lt;/TableIndex&gt;&lt;TableIndex row=&quot;2&quot; col=&quot;2&quot;&gt;&lt;linesCount val=&quot;4&quot;/&gt;&lt;lineCharCount val=&quot;7&quot;/&gt;&lt;lineCharCount val=&quot;13&quot;/&gt;&lt;lineCharCount val=&quot;8&quot;/&gt;&lt;lineCharCount val=&quot;12&quot;/&gt;&lt;/TableIndex&gt;&lt;TableIndex row=&quot;2&quot; col=&quot;3&quot;&gt;&lt;linesCount val=&quot;6&quot;/&gt;&lt;lineCharCount val=&quot;7&quot;/&gt;&lt;lineCharCount val=&quot;16&quot;/&gt;&lt;lineCharCount val=&quot;16&quot;/&gt;&lt;lineCharCount val=&quot;7&quot;/&gt;&lt;lineCharCount val=&quot;12&quot;/&gt;&lt;lineCharCount val=&quot;5&quot;/&gt;&lt;/TableIndex&gt;&lt;TableIndex row=&quot;3&quot; col=&quot;1&quot;&gt;&lt;linesCount val=&quot;2&quot;/&gt;&lt;lineCharCount val=&quot;5&quot;/&gt;&lt;lineCharCount val=&quot;8&quot;/&gt;&lt;/TableIndex&gt;&lt;TableIndex row=&quot;3&quot; col=&quot;2&quot;&gt;&lt;linesCount val=&quot;5&quot;/&gt;&lt;lineCharCount val=&quot;12&quot;/&gt;&lt;lineCharCount val=&quot;10&quot;/&gt;&lt;lineCharCount val=&quot;8&quot;/&gt;&lt;lineCharCount val=&quot;10&quot;/&gt;&lt;lineCharCount val=&quot;9&quot;/&gt;&lt;/TableIndex&gt;&lt;TableIndex row=&quot;3&quot; col=&quot;3&quot;&gt;&lt;linesCount val=&quot;4&quot;/&gt;&lt;lineCharCount val=&quot;15&quot;/&gt;&lt;lineCharCount val=&quot;8&quot;/&gt;&lt;lineCharCount val=&quot;13&quot;/&gt;&lt;lineCharCount val=&quot;6&quot;/&gt;&lt;/TableIndex&gt;&lt;/ShapeTextInfo&gt;"/>
  <p:tag name="PRESENTER_SHAPEINFO" val="&lt;ThreeDShapeInfo&gt;&lt;uuid val=&quot;{82FF817C-861A-443E-AD01-CED5769E218C}&quot;/&gt;&lt;isInvalidForFieldText val=&quot;0&quot;/&gt;&lt;Image&gt;&lt;filename val=&quot;C:\Users\User\AppData\Local\Temp\CP1132793312Session\CPTrustFolder1132793328\PPTImport11326917640\data\asimages\{82FF817C-861A-443E-AD01-CED5769E218C}_4.png&quot;/&gt;&lt;left val=&quot;396&quot;/&gt;&lt;top val=&quot;221&quot;/&gt;&lt;width val=&quot;521&quot;/&gt;&lt;height val=&quot;38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C833ABD8-C12B-440D-ACF3-CC0BA6237394}&quot;/&gt;&lt;isInvalidForFieldText val=&quot;0&quot;/&gt;&lt;Image&gt;&lt;filename val=&quot;C:\Users\User\AppData\Local\Temp\CP1132793312Session\CPTrustFolder1132793328\PPTImport11326917640\data\asimages\{C833ABD8-C12B-440D-ACF3-CC0BA6237394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3&quot;/&gt;&lt;lineCharCount val=&quot;1&quot;/&gt;&lt;lineCharCount val=&quot;64&quot;/&gt;&lt;lineCharCount val=&quot;11&quot;/&gt;&lt;lineCharCount val=&quot;1&quot;/&gt;&lt;lineCharCount val=&quot;1&quot;/&gt;&lt;/TableIndex&gt;&lt;/ShapeTextInfo&gt;"/>
  <p:tag name="HTML_SHAPEINFO" val="&lt;ThreeDShapeInfo&gt;&lt;uuid val=&quot;{AE7E85E2-2F56-4B98-8D22-253B70C23ED8}&quot;/&gt;&lt;isInvalidForFieldText val=&quot;0&quot;/&gt;&lt;Image&gt;&lt;filename val=&quot;C:\Users\User\AppData\Local\Temp\CP1132793312Session\CPTrustFolder1132793328\PPTImport11326917640\data\asimages\{AE7E85E2-2F56-4B98-8D22-253B70C23ED8}_5.png&quot;/&gt;&lt;left val=&quot;40&quot;/&gt;&lt;top val=&quot;212&quot;/&gt;&lt;width val=&quot;871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0B48015-D08E-42A9-A0FF-FA90E264536A}&quot;/&gt;&lt;isInvalidForFieldText val=&quot;0&quot;/&gt;&lt;Image&gt;&lt;filename val=&quot;C:\Users\User\AppData\Local\Temp\CP1132793312Session\CPTrustFolder1132793328\PPTImport11326917640\data\asimages\{C0B48015-D08E-42A9-A0FF-FA90E264536A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36AAFF12-1CA1-4C06-92EA-5347B4FF3A7F}&quot;/&gt;&lt;isInvalidForFieldText val=&quot;0&quot;/&gt;&lt;Image&gt;&lt;filename val=&quot;C:\Users\User\AppData\Local\Temp\CP1132793312Session\CPTrustFolder1132793328\PPTImport11326917640\data\asimages\{36AAFF12-1CA1-4C06-92EA-5347B4FF3A7F}_7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3&quot;/&gt;&lt;lineCharCount val=&quot;1&quot;/&gt;&lt;lineCharCount val=&quot;1&quot;/&gt;&lt;/TableIndex&gt;&lt;/ShapeTextInfo&gt;"/>
  <p:tag name="HTML_SHAPEINFO" val="&lt;ThreeDShapeInfo&gt;&lt;uuid val=&quot;{F017A299-D4A8-4FA1-B5DF-41ED8AF31E28}&quot;/&gt;&lt;isInvalidForFieldText val=&quot;0&quot;/&gt;&lt;Image&gt;&lt;filename val=&quot;C:\Users\User\AppData\Local\Temp\CP1132793312Session\CPTrustFolder1132793328\PPTImport11326917640\data\asimages\{F017A299-D4A8-4FA1-B5DF-41ED8AF31E28}_7.png&quot;/&gt;&lt;left val=&quot;40&quot;/&gt;&lt;top val=&quot;212&quot;/&gt;&lt;width val=&quot;871&quot;/&gt;&lt;height val=&quot;5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739893E-8C60-4BA9-8AE3-D2E3E4332B2A}&quot;/&gt;&lt;isInvalidForFieldText val=&quot;0&quot;/&gt;&lt;Image&gt;&lt;filename val=&quot;C:\Users\User\AppData\Local\Temp\CP1132793312Session\CPTrustFolder1132793328\PPTImport11326917640\data\asimages\{6739893E-8C60-4BA9-8AE3-D2E3E4332B2A}_7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1&quot;/&gt;&lt;/TableIndex&gt;&lt;TableIndex row=&quot;1&quot; col=&quot;2&quot;&gt;&lt;linesCount val=&quot;1&quot;/&gt;&lt;lineCharCount val=&quot;10&quot;/&gt;&lt;/TableIndex&gt;&lt;TableIndex row=&quot;2&quot; col=&quot;1&quot;&gt;&lt;linesCount val=&quot;2&quot;/&gt;&lt;lineCharCount val=&quot;29&quot;/&gt;&lt;lineCharCount val=&quot;12&quot;/&gt;&lt;/TableIndex&gt;&lt;TableIndex row=&quot;2&quot; col=&quot;2&quot;&gt;&lt;linesCount val=&quot;1&quot;/&gt;&lt;lineCharCount val=&quot;35&quot;/&gt;&lt;/TableIndex&gt;&lt;TableIndex row=&quot;3&quot; col=&quot;1&quot;&gt;&lt;linesCount val=&quot;1&quot;/&gt;&lt;lineCharCount val=&quot;18&quot;/&gt;&lt;/TableIndex&gt;&lt;TableIndex row=&quot;3&quot; col=&quot;2&quot;&gt;&lt;linesCount val=&quot;1&quot;/&gt;&lt;lineCharCount val=&quot;33&quot;/&gt;&lt;/TableIndex&gt;&lt;TableIndex row=&quot;4&quot; col=&quot;1&quot;&gt;&lt;linesCount val=&quot;1&quot;/&gt;&lt;lineCharCount val=&quot;27&quot;/&gt;&lt;/TableIndex&gt;&lt;TableIndex row=&quot;4&quot; col=&quot;2&quot;&gt;&lt;linesCount val=&quot;2&quot;/&gt;&lt;lineCharCount val=&quot;31&quot;/&gt;&lt;lineCharCount val=&quot;21&quot;/&gt;&lt;/TableIndex&gt;&lt;TableIndex row=&quot;5&quot; col=&quot;1&quot;&gt;&lt;linesCount val=&quot;1&quot;/&gt;&lt;lineCharCount val=&quot;29&quot;/&gt;&lt;/TableIndex&gt;&lt;TableIndex row=&quot;5&quot; col=&quot;2&quot;&gt;&lt;linesCount val=&quot;1&quot;/&gt;&lt;lineCharCount val=&quot;33&quot;/&gt;&lt;/TableIndex&gt;&lt;/ShapeTextInfo&gt;"/>
  <p:tag name="PRESENTER_SHAPEINFO" val="&lt;ThreeDShapeInfo&gt;&lt;uuid val=&quot;{7941D45D-845E-4743-A2E3-E99FDAD4B092}&quot;/&gt;&lt;isInvalidForFieldText val=&quot;0&quot;/&gt;&lt;Image&gt;&lt;filename val=&quot;C:\Users\User\AppData\Local\Temp\CP1132793312Session\CPTrustFolder1132793328\PPTImport11326917640\data\asimages\{7941D45D-845E-4743-A2E3-E99FDAD4B092}_7.png&quot;/&gt;&lt;left val=&quot;90&quot;/&gt;&lt;top val=&quot;300&quot;/&gt;&lt;width val=&quot;779&quot;/&gt;&lt;height val=&quot;264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8ED3819-07A6-46AB-910D-886EFCBE6D24}&quot;/&gt;&lt;isInvalidForFieldText val=&quot;0&quot;/&gt;&lt;Image&gt;&lt;filename val=&quot;C:\Users\User\AppData\Local\Temp\CP1132793312Session\CPTrustFolder1132793328\PPTImport11326917640\data\asimages\{48ED3819-07A6-46AB-910D-886EFCBE6D24}_8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1&quot;/&gt;&lt;/TableIndex&gt;&lt;/ShapeTextInfo&gt;"/>
  <p:tag name="HTML_SHAPEINFO" val="&lt;ThreeDShapeInfo&gt;&lt;uuid val=&quot;{BB1FD606-DB67-4CBB-B97D-571A0B560CEF}&quot;/&gt;&lt;isInvalidForFieldText val=&quot;0&quot;/&gt;&lt;Image&gt;&lt;filename val=&quot;C:\Users\User\AppData\Local\Temp\CP1132793312Session\CPTrustFolder1132793328\PPTImport11326917640\data\asimages\{BB1FD606-DB67-4CBB-B97D-571A0B560CEF}_8.png&quot;/&gt;&lt;left val=&quot;40&quot;/&gt;&lt;top val=&quot;212&quot;/&gt;&lt;width val=&quot;871&quot;/&gt;&lt;height val=&quot;57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05E2495-E126-4C71-8AE7-F17A4B3530F0}&quot;/&gt;&lt;isInvalidForFieldText val=&quot;0&quot;/&gt;&lt;Image&gt;&lt;filename val=&quot;C:\Users\User\AppData\Local\Temp\CP1132793312Session\CPTrustFolder1132793328\PPTImport11326917640\data\asimages\{105E2495-E126-4C71-8AE7-F17A4B3530F0}_8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0&quot;/&gt;&lt;lineCharCount val=&quot;1&quot;/&gt;&lt;lineCharCount val=&quot;14&quot;/&gt;&lt;lineCharCount val=&quot;1&quot;/&gt;&lt;lineCharCount val=&quot;14&quot;/&gt;&lt;lineCharCount val=&quot;1&quot;/&gt;&lt;lineCharCount val=&quot;22&quot;/&gt;&lt;/TableIndex&gt;&lt;/ShapeTextInfo&gt;"/>
  <p:tag name="HTML_SHAPEINFO" val="&lt;ThreeDShapeInfo&gt;&lt;uuid val=&quot;{2097CDA5-E173-43FD-B52B-CAE29FDCAB46}&quot;/&gt;&lt;isInvalidForFieldText val=&quot;0&quot;/&gt;&lt;Image&gt;&lt;filename val=&quot;C:\Users\User\AppData\Local\Temp\CP1132793312Session\CPTrustFolder1132793328\PPTImport11326917640\data\asimages\{2097CDA5-E173-43FD-B52B-CAE29FDCAB46}_8.png&quot;/&gt;&lt;left val=&quot;47&quot;/&gt;&lt;top val=&quot;284&quot;/&gt;&lt;width val=&quot;865&quot;/&gt;&lt;height val=&quot;27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9D4F158B-6698-47F2-8B50-07A2380B87B0}&quot;/&gt;&lt;isInvalidForFieldText val=&quot;0&quot;/&gt;&lt;Image&gt;&lt;filename val=&quot;C:\Users\User\AppData\Local\Temp\CP1132793312Session\CPTrustFolder1132793328\PPTImport11326917640\data\asimages\{9D4F158B-6698-47F2-8B50-07A2380B87B0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FE0BEC4B-2797-4B20-8B46-8BE1FBA6685F}&quot;/&gt;&lt;isInvalidForFieldText val=&quot;0&quot;/&gt;&lt;Image&gt;&lt;filename val=&quot;C:\Users\User\AppData\Local\Temp\CP1132793312Session\CPTrustFolder1132793328\PPTImport11326917640\data\asimages\{FE0BEC4B-2797-4B20-8B46-8BE1FBA6685F}_9.png&quot;/&gt;&lt;left val=&quot;46&quot;/&gt;&lt;top val=&quot;212&quot;/&gt;&lt;width val=&quot;866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55B24A4-3908-4531-B3E5-17DF9ADEB391}&quot;/&gt;&lt;isInvalidForFieldText val=&quot;0&quot;/&gt;&lt;Image&gt;&lt;filename val=&quot;C:\Users\User\AppData\Local\Temp\CP1132793312Session\CPTrustFolder1132793328\PPTImport11326917640\data\asimages\{355B24A4-3908-4531-B3E5-17DF9ADEB391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8&quot;/&gt;&lt;lineCharCount val=&quot;1&quot;/&gt;&lt;lineCharCount val=&quot;42&quot;/&gt;&lt;lineCharCount val=&quot;1&quot;/&gt;&lt;lineCharCount val=&quot;56&quot;/&gt;&lt;/TableIndex&gt;&lt;/ShapeTextInfo&gt;"/>
  <p:tag name="HTML_SHAPEINFO" val="&lt;ThreeDShapeInfo&gt;&lt;uuid val=&quot;{C3798DC2-C777-4FD3-B4A6-154BD8201566}&quot;/&gt;&lt;isInvalidForFieldText val=&quot;0&quot;/&gt;&lt;Image&gt;&lt;filename val=&quot;C:\Users\User\AppData\Local\Temp\CP1132793312Session\CPTrustFolder1132793328\PPTImport11326917640\data\asimages\{C3798DC2-C777-4FD3-B4A6-154BD8201566}_9.png&quot;/&gt;&lt;left val=&quot;47&quot;/&gt;&lt;top val=&quot;284&quot;/&gt;&lt;width val=&quot;865&quot;/&gt;&lt;height val=&quot;21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D5CF37AC-2326-49E1-B526-16F58ADB7E29}&quot;/&gt;&lt;isInvalidForFieldText val=&quot;0&quot;/&gt;&lt;Image&gt;&lt;filename val=&quot;C:\Users\User\AppData\Local\Temp\CP1132793312Session\CPTrustFolder1132793328\PPTImport11326917640\data\asimages\{D5CF37AC-2326-49E1-B526-16F58ADB7E29}_10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CA732E36-CF9F-4022-A8B4-6137D2CDD81C}&quot;/&gt;&lt;isInvalidForFieldText val=&quot;0&quot;/&gt;&lt;Image&gt;&lt;filename val=&quot;C:\Users\User\AppData\Local\Temp\CP1132793312Session\CPTrustFolder1132793328\PPTImport11326917640\data\asimages\{CA732E36-CF9F-4022-A8B4-6137D2CDD81C}_10.png&quot;/&gt;&lt;left val=&quot;40&quot;/&gt;&lt;top val=&quot;172&quot;/&gt;&lt;width val=&quot;871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F64C4DF-B7B8-4DBB-BF4A-6D7ECC654FBD}&quot;/&gt;&lt;isInvalidForFieldText val=&quot;0&quot;/&gt;&lt;Image&gt;&lt;filename val=&quot;C:\Users\User\AppData\Local\Temp\CP1132793312Session\CPTrustFolder1132793328\PPTImport11326917640\data\asimages\{3F64C4DF-B7B8-4DBB-BF4A-6D7ECC654FBD}_10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6&quot;/&gt;&lt;lineCharCount val=&quot;15&quot;/&gt;&lt;lineCharCount val=&quot;9&quot;/&gt;&lt;lineCharCount val=&quot;19&quot;/&gt;&lt;lineCharCount val=&quot;11&quot;/&gt;&lt;lineCharCount val=&quot;23&quot;/&gt;&lt;lineCharCount val=&quot;15&quot;/&gt;&lt;/TableIndex&gt;&lt;/ShapeTextInfo&gt;"/>
  <p:tag name="HTML_SHAPEINFO" val="&lt;ThreeDShapeInfo&gt;&lt;uuid val=&quot;{AC293396-2383-4632-A392-C81F1B969FCE}&quot;/&gt;&lt;isInvalidForFieldText val=&quot;0&quot;/&gt;&lt;Image&gt;&lt;filename val=&quot;C:\Users\User\AppData\Local\Temp\CP1132793312Session\CPTrustFolder1132793328\PPTImport11326917640\data\asimages\{AC293396-2383-4632-A392-C81F1B969FCE}_10.png&quot;/&gt;&lt;left val=&quot;47&quot;/&gt;&lt;top val=&quot;212&quot;/&gt;&lt;width val=&quot;865&quot;/&gt;&lt;height val=&quot;46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70DBA638-391F-4C53-BAE5-5037DC3EEA90}&quot;/&gt;&lt;isInvalidForFieldText val=&quot;0&quot;/&gt;&lt;Image&gt;&lt;filename val=&quot;C:\Users\User\AppData\Local\Temp\CP1132793312Session\CPTrustFolder1132793328\PPTImport11326917640\data\asimages\{70DBA638-391F-4C53-BAE5-5037DC3EEA90}_11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D7A88BC-D574-450A-AFD8-E9840C02F109}&quot;/&gt;&lt;isInvalidForFieldText val=&quot;0&quot;/&gt;&lt;Image&gt;&lt;filename val=&quot;C:\Users\User\AppData\Local\Temp\CP1132793312Session\CPTrustFolder1132793328\PPTImport11326917640\data\asimages\{ED7A88BC-D574-450A-AFD8-E9840C02F109}_11.png&quot;/&gt;&lt;left val=&quot;47&quot;/&gt;&lt;top val=&quot;215&quot;/&gt;&lt;width val=&quot;865&quot;/&gt;&lt;height val=&quot;41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8E1BCD6-666E-43FF-AE53-6969B4D8B5D5}&quot;/&gt;&lt;isInvalidForFieldText val=&quot;0&quot;/&gt;&lt;Image&gt;&lt;filename val=&quot;C:\Users\User\AppData\Local\Temp\CP1132793312Session\CPTrustFolder1132793328\PPTImport11326917640\data\asimages\{C8E1BCD6-666E-43FF-AE53-6969B4D8B5D5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2&quot;/&gt;&lt;/TableIndex&gt;&lt;TableIndex row=&quot;1&quot; col=&quot;2&quot;&gt;&lt;linesCount val=&quot;1&quot;/&gt;&lt;lineCharCount val=&quot;5&quot;/&gt;&lt;/TableIndex&gt;&lt;TableIndex row=&quot;2&quot; col=&quot;1&quot;&gt;&lt;linesCount val=&quot;1&quot;/&gt;&lt;lineCharCount val=&quot;14&quot;/&gt;&lt;/TableIndex&gt;&lt;TableIndex row=&quot;2&quot; col=&quot;2&quot;&gt;&lt;linesCount val=&quot;1&quot;/&gt;&lt;lineCharCount val=&quot;21&quot;/&gt;&lt;/TableIndex&gt;&lt;TableIndex row=&quot;3&quot; col=&quot;1&quot;&gt;&lt;linesCount val=&quot;1&quot;/&gt;&lt;lineCharCount val=&quot;27&quot;/&gt;&lt;/TableIndex&gt;&lt;TableIndex row=&quot;3&quot; col=&quot;2&quot;&gt;&lt;linesCount val=&quot;1&quot;/&gt;&lt;lineCharCount val=&quot;33&quot;/&gt;&lt;/TableIndex&gt;&lt;TableIndex row=&quot;4&quot; col=&quot;1&quot;&gt;&lt;linesCount val=&quot;2&quot;/&gt;&lt;lineCharCount val=&quot;31&quot;/&gt;&lt;lineCharCount val=&quot;33&quot;/&gt;&lt;/TableIndex&gt;&lt;TableIndex row=&quot;4&quot; col=&quot;2&quot;&gt;&lt;linesCount val=&quot;1&quot;/&gt;&lt;lineCharCount val=&quot;17&quot;/&gt;&lt;/TableIndex&gt;&lt;TableIndex row=&quot;5&quot; col=&quot;1&quot;&gt;&lt;linesCount val=&quot;1&quot;/&gt;&lt;lineCharCount val=&quot;28&quot;/&gt;&lt;/TableIndex&gt;&lt;TableIndex row=&quot;5&quot; col=&quot;2&quot;&gt;&lt;linesCount val=&quot;2&quot;/&gt;&lt;lineCharCount val=&quot;24&quot;/&gt;&lt;lineCharCount val=&quot;30&quot;/&gt;&lt;/TableIndex&gt;&lt;TableIndex row=&quot;6&quot; col=&quot;1&quot;&gt;&lt;linesCount val=&quot;1&quot;/&gt;&lt;lineCharCount val=&quot;31&quot;/&gt;&lt;/TableIndex&gt;&lt;TableIndex row=&quot;6&quot; col=&quot;2&quot;&gt;&lt;linesCount val=&quot;1&quot;/&gt;&lt;lineCharCount val=&quot;22&quot;/&gt;&lt;/TableIndex&gt;&lt;TableIndex row=&quot;7&quot; col=&quot;1&quot;&gt;&lt;linesCount val=&quot;1&quot;/&gt;&lt;lineCharCount val=&quot;23&quot;/&gt;&lt;/TableIndex&gt;&lt;TableIndex row=&quot;7&quot; col=&quot;2&quot;&gt;&lt;linesCount val=&quot;2&quot;/&gt;&lt;lineCharCount val=&quot;37&quot;/&gt;&lt;lineCharCount val=&quot;16&quot;/&gt;&lt;/TableIndex&gt;&lt;/ShapeTextInfo&gt;"/>
  <p:tag name="PRESENTER_SHAPEINFO" val="&lt;ThreeDShapeInfo&gt;&lt;uuid val=&quot;{53D41A9F-2FB2-42EE-8333-18358E158867}&quot;/&gt;&lt;isInvalidForFieldText val=&quot;0&quot;/&gt;&lt;Image&gt;&lt;filename val=&quot;C:\Users\User\AppData\Local\Temp\CP1132793312Session\CPTrustFolder1132793328\PPTImport11326917640\data\asimages\{53D41A9F-2FB2-42EE-8333-18358E158867}_11.png&quot;/&gt;&lt;left val=&quot;82&quot;/&gt;&lt;top val=&quot;228&quot;/&gt;&lt;width val=&quot;795&quot;/&gt;&lt;height val=&quot;381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2E750FDF-ACF9-4FA3-88D8-C12A6532D03E}&quot;/&gt;&lt;isInvalidForFieldText val=&quot;0&quot;/&gt;&lt;Image&gt;&lt;filename val=&quot;C:\Users\User\AppData\Local\Temp\CP1132793312Session\CPTrustFolder1132793328\PPTImport11326917640\data\asimages\{2E750FDF-ACF9-4FA3-88D8-C12A6532D03E}_12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8&quot;/&gt;&lt;/TableIndex&gt;&lt;/ShapeTextInfo&gt;"/>
  <p:tag name="HTML_SHAPEINFO" val="&lt;ThreeDShapeInfo&gt;&lt;uuid val=&quot;{B768B8E1-41C3-4C31-A8D1-B47870CEAFB0}&quot;/&gt;&lt;isInvalidForFieldText val=&quot;0&quot;/&gt;&lt;Image&gt;&lt;filename val=&quot;C:\Users\User\AppData\Local\Temp\CP1132793312Session\CPTrustFolder1132793328\PPTImport11326917640\data\asimages\{B768B8E1-41C3-4C31-A8D1-B47870CEAFB0}_12.png&quot;/&gt;&lt;left val=&quot;40&quot;/&gt;&lt;top val=&quot;212&quot;/&gt;&lt;width val=&quot;871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8D85626-0AE4-4B4D-BC1E-477D73D13D37}&quot;/&gt;&lt;isInvalidForFieldText val=&quot;0&quot;/&gt;&lt;Image&gt;&lt;filename val=&quot;C:\Users\User\AppData\Local\Temp\CP1132793312Session\CPTrustFolder1132793328\PPTImport11326917640\data\asimages\{F8D85626-0AE4-4B4D-BC1E-477D73D13D37}_12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3&quot;/&gt;&lt;lineCharCount val=&quot;26&quot;/&gt;&lt;lineCharCount val=&quot;22&quot;/&gt;&lt;lineCharCount val=&quot;29&quot;/&gt;&lt;lineCharCount val=&quot;28&quot;/&gt;&lt;lineCharCount val=&quot;20&quot;/&gt;&lt;/TableIndex&gt;&lt;/ShapeTextInfo&gt;"/>
  <p:tag name="HTML_SHAPEINFO" val="&lt;ThreeDShapeInfo&gt;&lt;uuid val=&quot;{443FEF2F-3EC6-4751-96A2-37218B4EB2C9}&quot;/&gt;&lt;isInvalidForFieldText val=&quot;0&quot;/&gt;&lt;Image&gt;&lt;filename val=&quot;C:\Users\User\AppData\Local\Temp\CP1132793312Session\CPTrustFolder1132793328\PPTImport11326917640\data\asimages\{443FEF2F-3EC6-4751-96A2-37218B4EB2C9}_12.png&quot;/&gt;&lt;left val=&quot;47&quot;/&gt;&lt;top val=&quot;239&quot;/&gt;&lt;width val=&quot;865&quot;/&gt;&lt;height val=&quot;43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106E49D1-53C4-4680-BE1B-BBA9A9D6C7A3}&quot;/&gt;&lt;isInvalidForFieldText val=&quot;0&quot;/&gt;&lt;Image&gt;&lt;filename val=&quot;C:\Users\User\AppData\Local\Temp\CP1132793312Session\CPTrustFolder1132793328\PPTImport11326917640\data\asimages\{106E49D1-53C4-4680-BE1B-BBA9A9D6C7A3}_13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84181742-AB49-4353-A4EA-6497081BC18A}&quot;/&gt;&lt;isInvalidForFieldText val=&quot;0&quot;/&gt;&lt;Image&gt;&lt;filename val=&quot;C:\Users\User\AppData\Local\Temp\CP1132793312Session\CPTrustFolder1132793328\PPTImport11326917640\data\asimages\{84181742-AB49-4353-A4EA-6497081BC18A}_13.png&quot;/&gt;&lt;left val=&quot;40&quot;/&gt;&lt;top val=&quot;212&quot;/&gt;&lt;width val=&quot;871&quot;/&gt;&lt;height val=&quot;41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5804CBF-ABE8-48E0-980D-8EB186088119}&quot;/&gt;&lt;isInvalidForFieldText val=&quot;0&quot;/&gt;&lt;Image&gt;&lt;filename val=&quot;C:\Users\User\AppData\Local\Temp\CP1132793312Session\CPTrustFolder1132793328\PPTImport11326917640\data\asimages\{E5804CBF-ABE8-48E0-980D-8EB186088119}_13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9&quot;/&gt;&lt;lineCharCount val=&quot;1&quot;/&gt;&lt;lineCharCount val=&quot;22&quot;/&gt;&lt;lineCharCount val=&quot;1&quot;/&gt;&lt;lineCharCount val=&quot;13&quot;/&gt;&lt;/TableIndex&gt;&lt;/ShapeTextInfo&gt;"/>
  <p:tag name="HTML_SHAPEINFO" val="&lt;ThreeDShapeInfo&gt;&lt;uuid val=&quot;{B102E6F1-260D-4AFC-8FCC-20A3F9BDF71C}&quot;/&gt;&lt;isInvalidForFieldText val=&quot;0&quot;/&gt;&lt;Image&gt;&lt;filename val=&quot;C:\Users\User\AppData\Local\Temp\CP1132793312Session\CPTrustFolder1132793328\PPTImport11326917640\data\asimages\{B102E6F1-260D-4AFC-8FCC-20A3F9BDF71C}_13.png&quot;/&gt;&lt;left val=&quot;47&quot;/&gt;&lt;top val=&quot;284&quot;/&gt;&lt;width val=&quot;865&quot;/&gt;&lt;height val=&quot;21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C449DCD9-E5C6-49BA-BAB7-BB179E6D3BE5}&quot;/&gt;&lt;isInvalidForFieldText val=&quot;0&quot;/&gt;&lt;Image&gt;&lt;filename val=&quot;C:\Users\User\AppData\Local\Temp\CP1132793312Session\CPTrustFolder1132793328\PPTImport11326917640\data\asimages\{C449DCD9-E5C6-49BA-BAB7-BB179E6D3BE5}_14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771F67B0-FCE9-4F5F-9677-1DD03C22F703}&quot;/&gt;&lt;isInvalidForFieldText val=&quot;0&quot;/&gt;&lt;Image&gt;&lt;filename val=&quot;C:\Users\User\AppData\Local\Temp\CP1132793312Session\CPTrustFolder1132793328\PPTImport11326917640\data\asimages\{771F67B0-FCE9-4F5F-9677-1DD03C22F703}_14.png&quot;/&gt;&lt;left val=&quot;40&quot;/&gt;&lt;top val=&quot;212&quot;/&gt;&lt;width val=&quot;871&quot;/&gt;&lt;height val=&quot;57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B81FC85-150C-4646-AC08-80ADC07031BE}&quot;/&gt;&lt;isInvalidForFieldText val=&quot;0&quot;/&gt;&lt;Image&gt;&lt;filename val=&quot;C:\Users\User\AppData\Local\Temp\CP1132793312Session\CPTrustFolder1132793328\PPTImport11326917640\data\asimages\{EB81FC85-150C-4646-AC08-80ADC07031BE}_14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4&quot;/&gt;&lt;lineCharCount val=&quot;1&quot;/&gt;&lt;lineCharCount val=&quot;22&quot;/&gt;&lt;lineCharCount val=&quot;1&quot;/&gt;&lt;lineCharCount val=&quot;55&quot;/&gt;&lt;lineCharCount val=&quot;1&quot;/&gt;&lt;lineCharCount val=&quot;29&quot;/&gt;&lt;lineCharCount val=&quot;1&quot;/&gt;&lt;lineCharCount val=&quot;51&quot;/&gt;&lt;/TableIndex&gt;&lt;/ShapeTextInfo&gt;"/>
  <p:tag name="HTML_SHAPEINFO" val="&lt;ThreeDShapeInfo&gt;&lt;uuid val=&quot;{FB813497-6FDB-4EA1-BCE6-B5E29286D573}&quot;/&gt;&lt;isInvalidForFieldText val=&quot;0&quot;/&gt;&lt;Image&gt;&lt;filename val=&quot;C:\Users\User\AppData\Local\Temp\CP1132793312Session\CPTrustFolder1132793328\PPTImport11326917640\data\asimages\{FB813497-6FDB-4EA1-BCE6-B5E29286D573}_14.png&quot;/&gt;&lt;left val=&quot;47&quot;/&gt;&lt;top val=&quot;268&quot;/&gt;&lt;width val=&quot;865&quot;/&gt;&lt;height val=&quot;37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9AA5192-8014-4BBD-B77F-A6305CBEE85C}&quot;/&gt;&lt;isInvalidForFieldText val=&quot;0&quot;/&gt;&lt;Image&gt;&lt;filename val=&quot;C:\Users\User\AppData\Local\Temp\CP1132793312Session\CPTrustFolder1132793328\PPTImport11326917640\data\asimages\{59AA5192-8014-4BBD-B77F-A6305CBEE85C}_15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2BDE4874-E580-4016-8BDB-2A784BCB637F}&quot;/&gt;&lt;isInvalidForFieldText val=&quot;0&quot;/&gt;&lt;Image&gt;&lt;filename val=&quot;C:\Users\User\AppData\Local\Temp\CP1132793312Session\CPTrustFolder1132793328\PPTImport11326917640\data\asimages\{2BDE4874-E580-4016-8BDB-2A784BCB637F}_15.png&quot;/&gt;&lt;left val=&quot;40&quot;/&gt;&lt;top val=&quot;212&quot;/&gt;&lt;width val=&quot;871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6A7BCDF-4031-4411-9F08-695583A4DDB4}&quot;/&gt;&lt;isInvalidForFieldText val=&quot;0&quot;/&gt;&lt;Image&gt;&lt;filename val=&quot;C:\Users\User\AppData\Local\Temp\CP1132793312Session\CPTrustFolder1132793328\PPTImport11326917640\data\asimages\{A6A7BCDF-4031-4411-9F08-695583A4DDB4}_15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6&quot;/&gt;&lt;lineCharCount val=&quot;1&quot;/&gt;&lt;lineCharCount val=&quot;53&quot;/&gt;&lt;lineCharCount val=&quot;1&quot;/&gt;&lt;lineCharCount val=&quot;27&quot;/&gt;&lt;lineCharCount val=&quot;1&quot;/&gt;&lt;lineCharCount val=&quot;59&quot;/&gt;&lt;lineCharCount val=&quot;1&quot;/&gt;&lt;lineCharCount val=&quot;61&quot;/&gt;&lt;lineCharCount val=&quot;10&quot;/&gt;&lt;/TableIndex&gt;&lt;/ShapeTextInfo&gt;"/>
  <p:tag name="HTML_SHAPEINFO" val="&lt;ThreeDShapeInfo&gt;&lt;uuid val=&quot;{C7B41362-FF2F-4C5D-BD4D-1AF56DED44C6}&quot;/&gt;&lt;isInvalidForFieldText val=&quot;0&quot;/&gt;&lt;Image&gt;&lt;filename val=&quot;C:\Users\User\AppData\Local\Temp\CP1132793312Session\CPTrustFolder1132793328\PPTImport11326917640\data\asimages\{C7B41362-FF2F-4C5D-BD4D-1AF56DED44C6}_15.png&quot;/&gt;&lt;left val=&quot;47&quot;/&gt;&lt;top val=&quot;268&quot;/&gt;&lt;width val=&quot;865&quot;/&gt;&lt;height val=&quot;409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2851646-C944-465E-804A-216E97E7477B}&quot;/&gt;&lt;isInvalidForFieldText val=&quot;0&quot;/&gt;&lt;Image&gt;&lt;filename val=&quot;C:\Users\User\AppData\Local\Temp\CP1132793312Session\CPTrustFolder1132793328\PPTImport11326917640\data\asimages\{42851646-C944-465E-804A-216E97E7477B}_16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DA155B2-D8E8-4E6B-8DB0-8D35043A8C8E}&quot;/&gt;&lt;isInvalidForFieldText val=&quot;0&quot;/&gt;&lt;Image&gt;&lt;filename val=&quot;C:\Users\User\AppData\Local\Temp\CP1132793312Session\CPTrustFolder1132793328\PPTImport11326917640\data\asimages\{0DA155B2-D8E8-4E6B-8DB0-8D35043A8C8E}_16.png&quot;/&gt;&lt;left val=&quot;40&quot;/&gt;&lt;top val=&quot;172&quot;/&gt;&lt;width val=&quot;871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13D24BF-50E6-4527-9C3F-1364900F1216}&quot;/&gt;&lt;isInvalidForFieldText val=&quot;0&quot;/&gt;&lt;Image&gt;&lt;filename val=&quot;C:\Users\User\AppData\Local\Temp\CP1132793312Session\CPTrustFolder1132793328\PPTImport11326917640\data\asimages\{F13D24BF-50E6-4527-9C3F-1364900F1216}_16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3&quot;/&gt;&lt;lineCharCount val=&quot;1&quot;/&gt;&lt;lineCharCount val=&quot;16&quot;/&gt;&lt;lineCharCount val=&quot;1&quot;/&gt;&lt;lineCharCount val=&quot;50&quot;/&gt;&lt;lineCharCount val=&quot;1&quot;/&gt;&lt;lineCharCount val=&quot;49&quot;/&gt;&lt;lineCharCount val=&quot;1&quot;/&gt;&lt;lineCharCount val=&quot;41&quot;/&gt;&lt;lineCharCount val=&quot;1&quot;/&gt;&lt;lineCharCount val=&quot;43&quot;/&gt;&lt;/TableIndex&gt;&lt;/ShapeTextInfo&gt;"/>
  <p:tag name="HTML_SHAPEINFO" val="&lt;ThreeDShapeInfo&gt;&lt;uuid val=&quot;{BD6DDED1-9AC4-42A2-A4C3-0BFBC1AC8F4E}&quot;/&gt;&lt;isInvalidForFieldText val=&quot;0&quot;/&gt;&lt;Image&gt;&lt;filename val=&quot;C:\Users\User\AppData\Local\Temp\CP1132793312Session\CPTrustFolder1132793328\PPTImport11326917640\data\asimages\{BD6DDED1-9AC4-42A2-A4C3-0BFBC1AC8F4E}_16.png&quot;/&gt;&lt;left val=&quot;47&quot;/&gt;&lt;top val=&quot;228&quot;/&gt;&lt;width val=&quot;865&quot;/&gt;&lt;height val=&quot;419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BED043AF-80A1-4E62-BC52-2E9AF2876A21}&quot;/&gt;&lt;isInvalidForFieldText val=&quot;0&quot;/&gt;&lt;Image&gt;&lt;filename val=&quot;C:\Users\User\AppData\Local\Temp\CP1132793312Session\CPTrustFolder1132793328\PPTImport11326917640\data\asimages\{BED043AF-80A1-4E62-BC52-2E9AF2876A21}_17.png&quot;/&gt;&lt;left val=&quot;0&quot;/&gt;&lt;top val=&quot;76&quot;/&gt;&lt;width val=&quot;961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{D579F1EC-C4D3-428F-A2CE-5473B7546066}&quot;/&gt;&lt;isInvalidForFieldText val=&quot;0&quot;/&gt;&lt;Image&gt;&lt;filename val=&quot;C:\Users\User\AppData\Local\Temp\CP1132793312Session\CPTrustFolder1132793328\PPTImport11326917640\data\asimages\{D579F1EC-C4D3-428F-A2CE-5473B7546066}_17.png&quot;/&gt;&lt;left val=&quot;42&quot;/&gt;&lt;top val=&quot;212&quot;/&gt;&lt;width val=&quot;870&quot;/&gt;&lt;height val=&quot;4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F73C6A5-1B36-4E78-BDAD-77510E813CAE}&quot;/&gt;&lt;isInvalidForFieldText val=&quot;0&quot;/&gt;&lt;Image&gt;&lt;filename val=&quot;C:\Users\User\AppData\Local\Temp\CP1132793312Session\CPTrustFolder1132793328\PPTImport11326917640\data\asimages\{3F73C6A5-1B36-4E78-BDAD-77510E813CAE}_17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9&quot;/&gt;&lt;lineCharCount val=&quot;52&quot;/&gt;&lt;lineCharCount val=&quot;47&quot;/&gt;&lt;lineCharCount val=&quot;51&quot;/&gt;&lt;lineCharCount val=&quot;70&quot;/&gt;&lt;lineCharCount val=&quot;56&quot;/&gt;&lt;lineCharCount val=&quot;18&quot;/&gt;&lt;/TableIndex&gt;&lt;/ShapeTextInfo&gt;"/>
  <p:tag name="HTML_SHAPEINFO" val="&lt;ThreeDShapeInfo&gt;&lt;uuid val=&quot;{83597033-E22D-4E04-A596-F577A26A1F24}&quot;/&gt;&lt;isInvalidForFieldText val=&quot;0&quot;/&gt;&lt;Image&gt;&lt;filename val=&quot;C:\Users\User\AppData\Local\Temp\CP1132793312Session\CPTrustFolder1132793328\PPTImport11326917640\data\asimages\{83597033-E22D-4E04-A596-F577A26A1F24}_17.png&quot;/&gt;&lt;left val=&quot;47&quot;/&gt;&lt;top val=&quot;255&quot;/&gt;&lt;width val=&quot;865&quot;/&gt;&lt;height val=&quot;418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A35C8431-8C7D-4784-BCBC-5903405E7542}&quot;/&gt;&lt;isInvalidForFieldText val=&quot;0&quot;/&gt;&lt;Image&gt;&lt;filename val=&quot;C:\Users\User\AppData\Local\Temp\CP1132793312Session\CPTrustFolder1132793328\PPTImport11326917640\data\asimages\{A35C8431-8C7D-4784-BCBC-5903405E7542}_18.png&quot;/&gt;&lt;left val=&quot;0&quot;/&gt;&lt;top val=&quot;76&quot;/&gt;&lt;width val=&quot;961&quot;/&gt;&lt;height val=&quot;12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DC449A3F-3ED0-47AE-BED9-94BE61E87A27}&quot;/&gt;&lt;isInvalidForFieldText val=&quot;0&quot;/&gt;&lt;Image&gt;&lt;filename val=&quot;C:\Users\User\AppData\Local\Temp\CP1132793312Session\CPTrustFolder1132793328\PPTImport11326917640\data\asimages\{DC449A3F-3ED0-47AE-BED9-94BE61E87A27}_18.png&quot;/&gt;&lt;left val=&quot;40&quot;/&gt;&lt;top val=&quot;212&quot;/&gt;&lt;width val=&quot;871&quot;/&gt;&lt;height val=&quot;5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D7C183C-E8E7-45C0-B36A-3C99D5EA31FD}&quot;/&gt;&lt;isInvalidForFieldText val=&quot;0&quot;/&gt;&lt;Image&gt;&lt;filename val=&quot;C:\Users\User\AppData\Local\Temp\CP1132793312Session\CPTrustFolder1132793328\PPTImport11326917640\data\asimages\{CD7C183C-E8E7-45C0-B36A-3C99D5EA31FD}_18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1&quot;/&gt;&lt;lineCharCount val=&quot;23&quot;/&gt;&lt;lineCharCount val=&quot;1&quot;/&gt;&lt;lineCharCount val=&quot;34&quot;/&gt;&lt;lineCharCount val=&quot;1&quot;/&gt;&lt;lineCharCount val=&quot;24&quot;/&gt;&lt;/TableIndex&gt;&lt;/ShapeTextInfo&gt;"/>
  <p:tag name="HTML_SHAPEINFO" val="&lt;ThreeDShapeInfo&gt;&lt;uuid val=&quot;{EAF02220-CFB5-45F8-BA20-42EFB0BA2F0A}&quot;/&gt;&lt;isInvalidForFieldText val=&quot;0&quot;/&gt;&lt;Image&gt;&lt;filename val=&quot;C:\Users\User\AppData\Local\Temp\CP1132793312Session\CPTrustFolder1132793328\PPTImport11326917640\data\asimages\{EAF02220-CFB5-45F8-BA20-42EFB0BA2F0A}_18.png&quot;/&gt;&lt;left val=&quot;47&quot;/&gt;&lt;top val=&quot;284&quot;/&gt;&lt;width val=&quot;865&quot;/&gt;&lt;height val=&quot;29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CBFC6494-ACEA-4516-B42D-A302B8A80F6A}&quot;/&gt;&lt;isInvalidForFieldText val=&quot;0&quot;/&gt;&lt;Image&gt;&lt;filename val=&quot;C:\Users\User\AppData\Local\Temp\CP1132793312Session\CPTrustFolder1132793328\PPTImport11326917640\data\asimages\{CBFC6494-ACEA-4516-B42D-A302B8A80F6A}_19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09D5F08D-2871-40AA-BCBA-E17DFAC61A51}&quot;/&gt;&lt;isInvalidForFieldText val=&quot;0&quot;/&gt;&lt;Image&gt;&lt;filename val=&quot;C:\Users\User\AppData\Local\Temp\CP1132793312Session\CPTrustFolder1132793328\PPTImport11326917640\data\asimages\{09D5F08D-2871-40AA-BCBA-E17DFAC61A51}_19.png&quot;/&gt;&lt;left val=&quot;40&quot;/&gt;&lt;top val=&quot;174&quot;/&gt;&lt;width val=&quot;871&quot;/&gt;&lt;height val=&quot;57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0B43F1F-981A-4A1E-93B6-092CEB458781}&quot;/&gt;&lt;isInvalidForFieldText val=&quot;0&quot;/&gt;&lt;Image&gt;&lt;filename val=&quot;C:\Users\User\AppData\Local\Temp\CP1132793312Session\CPTrustFolder1132793328\PPTImport11326917640\data\asimages\{90B43F1F-981A-4A1E-93B6-092CEB458781}_19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4&quot;/&gt;&lt;lineCharCount val=&quot;1&quot;/&gt;&lt;lineCharCount val=&quot;43&quot;/&gt;&lt;lineCharCount val=&quot;1&quot;/&gt;&lt;lineCharCount val=&quot;56&quot;/&gt;&lt;lineCharCount val=&quot;1&quot;/&gt;&lt;lineCharCount val=&quot;26&quot;/&gt;&lt;lineCharCount val=&quot;1&quot;/&gt;&lt;lineCharCount val=&quot;21&quot;/&gt;&lt;lineCharCount val=&quot;1&quot;/&gt;&lt;lineCharCount val=&quot;33&quot;/&gt;&lt;/TableIndex&gt;&lt;/ShapeTextInfo&gt;"/>
  <p:tag name="HTML_SHAPEINFO" val="&lt;ThreeDShapeInfo&gt;&lt;uuid val=&quot;{C160C0E9-B980-4036-AD09-C4BFB06C02B4}&quot;/&gt;&lt;isInvalidForFieldText val=&quot;0&quot;/&gt;&lt;Image&gt;&lt;filename val=&quot;C:\Users\User\AppData\Local\Temp\CP1132793312Session\CPTrustFolder1132793328\PPTImport11326917640\data\asimages\{C160C0E9-B980-4036-AD09-C4BFB06C02B4}_19.png&quot;/&gt;&lt;left val=&quot;47&quot;/&gt;&lt;top val=&quot;227&quot;/&gt;&lt;width val=&quot;865&quot;/&gt;&lt;height val=&quot;420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61C8FEB3-7AD3-49B4-8958-77C2D5B9AB52}&quot;/&gt;&lt;isInvalidForFieldText val=&quot;0&quot;/&gt;&lt;Image&gt;&lt;filename val=&quot;C:\Users\User\AppData\Local\Temp\CP1132793312Session\CPTrustFolder1132793328\PPTImport11326917640\data\asimages\{61C8FEB3-7AD3-49B4-8958-77C2D5B9AB52}_20.png&quot;/&gt;&lt;left val=&quot;0&quot;/&gt;&lt;top val=&quot;278&quot;/&gt;&lt;width val=&quot;961&quot;/&gt;&lt;height val=&quot;20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FCB44D9-2018-460A-A046-48E93BF4B866}&quot;/&gt;&lt;isInvalidForFieldText val=&quot;0&quot;/&gt;&lt;Image&gt;&lt;filename val=&quot;C:\Users\User\AppData\Local\Temp\CP1132793312Session\CPTrustFolder1132793328\PPTImport11326917640\data\asimages\{EFCB44D9-2018-460A-A046-48E93BF4B866}_20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47E798A-59F0-4C86-9748-ED72E441D529}&quot;/&gt;&lt;isInvalidForFieldText val=&quot;0&quot;/&gt;&lt;Image&gt;&lt;filename val=&quot;C:\Users\User\AppData\Local\Temp\CP1132793312Session\CPTrustFolder1132793328\PPTImport11326917640\data\asimages\{D47E798A-59F0-4C86-9748-ED72E441D529}_21.png&quot;/&gt;&lt;left val=&quot;0&quot;/&gt;&lt;top val=&quot;278&quot;/&gt;&lt;width val=&quot;961&quot;/&gt;&lt;height val=&quot;20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9887767-9803-4FA6-BBF6-C05C7E9C1D19}&quot;/&gt;&lt;isInvalidForFieldText val=&quot;0&quot;/&gt;&lt;Image&gt;&lt;filename val=&quot;C:\Users\User\AppData\Local\Temp\CP1132793312Session\CPTrustFolder1132793328\PPTImport11326917640\data\asimages\{F9887767-9803-4FA6-BBF6-C05C7E9C1D19}_21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C06C70F53EC45AB71B48C8ED1C55E" ma:contentTypeVersion="0" ma:contentTypeDescription="Create a new document." ma:contentTypeScope="" ma:versionID="d6fa1b261531f894737064698ca51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902CC8-DF4E-42D1-BCEF-9782CCAD0E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694B3-D82A-427D-9B76-2E4170992EA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A03EC6-446B-46C7-8DEB-369E11348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1005</TotalTime>
  <Words>667</Words>
  <Application>Microsoft Office PowerPoint</Application>
  <PresentationFormat>On-screen Show (4:3)</PresentationFormat>
  <Paragraphs>205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Using as of April 26</vt:lpstr>
      <vt:lpstr>Interview Skills and Strategies</vt:lpstr>
      <vt:lpstr>Lesson Objectives</vt:lpstr>
      <vt:lpstr>References</vt:lpstr>
      <vt:lpstr>Non-verbal Communication</vt:lpstr>
      <vt:lpstr>Active Listening</vt:lpstr>
      <vt:lpstr>Types of Questions</vt:lpstr>
      <vt:lpstr>Strong Emotions</vt:lpstr>
      <vt:lpstr>Threatening Behavior</vt:lpstr>
      <vt:lpstr>Non-verbal Signs</vt:lpstr>
      <vt:lpstr>Actions</vt:lpstr>
      <vt:lpstr>Conduct the Interview</vt:lpstr>
      <vt:lpstr>Set the Tone</vt:lpstr>
      <vt:lpstr>General Guidelines</vt:lpstr>
      <vt:lpstr>General Guidelines (Continued)</vt:lpstr>
      <vt:lpstr>Common Mistakes</vt:lpstr>
      <vt:lpstr>Accurate Information</vt:lpstr>
      <vt:lpstr>Realistic Expectations</vt:lpstr>
      <vt:lpstr>Close the Interview</vt:lpstr>
      <vt:lpstr>Practical Exercise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Skills and Strategies – Military Service Coordinator (MSC) PowerPoint Presentation</dc:title>
  <dc:subject>MSC</dc:subject>
  <dc:creator>Department of Veterans Affairs, Veterans Benefits Administration, Compensation Service, STAFF</dc:creator>
  <cp:keywords>general, interview, skills, non-verbal, communication, active, listening, types, questions, strong, emotions, interview, strategies, conduct, interview, questioning, direct, eye, contact, facial, language, body, focus, answers, close-ended, open-ended, information, paraphrasing, approach, feedback, threatening, behavior, non-verbal, signs</cp:keywords>
  <dc:description>This lesson improves trainee’s personal interview skills to help promote a positive outcome and experience for our visitors.</dc:description>
  <cp:lastModifiedBy>Kathy Poole</cp:lastModifiedBy>
  <cp:revision>86</cp:revision>
  <cp:lastPrinted>2000-11-13T16:27:02Z</cp:lastPrinted>
  <dcterms:created xsi:type="dcterms:W3CDTF">2011-07-22T15:03:51Z</dcterms:created>
  <dcterms:modified xsi:type="dcterms:W3CDTF">2019-03-27T16:26:17Z</dcterms:modified>
  <cp:category>NTC Curriculum</cp:category>
  <cp:contentStatus>February 2013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  <property fmtid="{D5CDD505-2E9C-101B-9397-08002B2CF9AE}" pid="4" name="ContentTypeId">
    <vt:lpwstr>0x0101004A4C06C70F53EC45AB71B48C8ED1C55E</vt:lpwstr>
  </property>
</Properties>
</file>