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24"/>
  </p:notesMasterIdLst>
  <p:handoutMasterIdLst>
    <p:handoutMasterId r:id="rId25"/>
  </p:handoutMasterIdLst>
  <p:sldIdLst>
    <p:sldId id="261" r:id="rId6"/>
    <p:sldId id="262" r:id="rId7"/>
    <p:sldId id="263" r:id="rId8"/>
    <p:sldId id="283" r:id="rId9"/>
    <p:sldId id="264" r:id="rId10"/>
    <p:sldId id="281" r:id="rId11"/>
    <p:sldId id="284" r:id="rId12"/>
    <p:sldId id="288" r:id="rId13"/>
    <p:sldId id="287" r:id="rId14"/>
    <p:sldId id="296" r:id="rId15"/>
    <p:sldId id="285" r:id="rId16"/>
    <p:sldId id="286" r:id="rId17"/>
    <p:sldId id="291" r:id="rId18"/>
    <p:sldId id="292" r:id="rId19"/>
    <p:sldId id="293" r:id="rId20"/>
    <p:sldId id="294" r:id="rId21"/>
    <p:sldId id="295" r:id="rId22"/>
    <p:sldId id="280"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Meyer, Julia, VBADENV Trng Facility" initials="MJVTF" lastIdx="19" clrIdx="2">
    <p:extLst>
      <p:ext uri="{19B8F6BF-5375-455C-9EA6-DF929625EA0E}">
        <p15:presenceInfo xmlns:p15="http://schemas.microsoft.com/office/powerpoint/2012/main" userId="S-1-5-21-1409082233-764733703-682003330-276692" providerId="AD"/>
      </p:ext>
    </p:extLst>
  </p:cmAuthor>
  <p:cmAuthor id="3" name="Boyd, Stacy, VBAVACO" initials="BSV" lastIdx="1" clrIdx="3">
    <p:extLst>
      <p:ext uri="{19B8F6BF-5375-455C-9EA6-DF929625EA0E}">
        <p15:presenceInfo xmlns:p15="http://schemas.microsoft.com/office/powerpoint/2012/main" userId="S-1-5-21-1409082233-764733703-682003330-447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81584" autoAdjust="0"/>
  </p:normalViewPr>
  <p:slideViewPr>
    <p:cSldViewPr snapToGrid="0">
      <p:cViewPr varScale="1">
        <p:scale>
          <a:sx n="110" d="100"/>
          <a:sy n="110" d="100"/>
        </p:scale>
        <p:origin x="121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256720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165576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65871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403921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271909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71057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18149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18</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2</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3</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4</a:t>
            </a:fld>
            <a:endParaRPr lang="en-US" altLang="en-US" sz="1200" dirty="0"/>
          </a:p>
        </p:txBody>
      </p:sp>
    </p:spTree>
    <p:extLst>
      <p:ext uri="{BB962C8B-B14F-4D97-AF65-F5344CB8AC3E}">
        <p14:creationId xmlns:p14="http://schemas.microsoft.com/office/powerpoint/2010/main" val="379212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320243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366980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2222022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(VSR VIP Pre-D) Supplemental Claims</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EE3A-5DF1-4164-A9B0-40D101923DCA}"/>
              </a:ext>
            </a:extLst>
          </p:cNvPr>
          <p:cNvSpPr>
            <a:spLocks noGrp="1"/>
          </p:cNvSpPr>
          <p:nvPr>
            <p:ph type="title"/>
          </p:nvPr>
        </p:nvSpPr>
        <p:spPr/>
        <p:txBody>
          <a:bodyPr/>
          <a:lstStyle/>
          <a:p>
            <a:r>
              <a:rPr lang="en-US" dirty="0"/>
              <a:t>Potentially New Evidence</a:t>
            </a:r>
          </a:p>
        </p:txBody>
      </p:sp>
      <p:sp>
        <p:nvSpPr>
          <p:cNvPr id="3" name="Content Placeholder 2">
            <a:extLst>
              <a:ext uri="{FF2B5EF4-FFF2-40B4-BE49-F238E27FC236}">
                <a16:creationId xmlns:a16="http://schemas.microsoft.com/office/drawing/2014/main" id="{E78229F8-E6BD-478B-930C-F904AD7FB6D2}"/>
              </a:ext>
            </a:extLst>
          </p:cNvPr>
          <p:cNvSpPr>
            <a:spLocks noGrp="1"/>
          </p:cNvSpPr>
          <p:nvPr>
            <p:ph idx="1"/>
          </p:nvPr>
        </p:nvSpPr>
        <p:spPr>
          <a:xfrm>
            <a:off x="457200" y="2057400"/>
            <a:ext cx="8229600" cy="4544574"/>
          </a:xfrm>
        </p:spPr>
        <p:txBody>
          <a:bodyPr/>
          <a:lstStyle/>
          <a:p>
            <a:r>
              <a:rPr lang="en-US" b="1" dirty="0"/>
              <a:t>III.ii.2.D.1.e.  Requirement for Potentially New Evidence - </a:t>
            </a:r>
            <a:r>
              <a:rPr lang="en-US" altLang="en-US" sz="1800" dirty="0"/>
              <a:t>If the claim does not identify or include potentially new evidence, it is processed as an incomplete application.</a:t>
            </a:r>
          </a:p>
          <a:p>
            <a:pPr lvl="1"/>
            <a:endParaRPr lang="en-US" altLang="en-US" sz="1800" dirty="0"/>
          </a:p>
          <a:p>
            <a:r>
              <a:rPr lang="en-US" dirty="0"/>
              <a:t>Potentially new evidence is evidence that may be new to the claim thereby providing some potential basis for a supplemental claim. When deciding if a supplemental claim is substantially complete, there is no need to determine that the evidence is non-duplicative or that it is relevant. Any evidence must be accepted when making the complete claim threshold determination.</a:t>
            </a:r>
          </a:p>
          <a:p>
            <a:endParaRPr lang="en-US" dirty="0"/>
          </a:p>
          <a:p>
            <a:r>
              <a:rPr lang="en-US" dirty="0"/>
              <a:t>Note: Once a claim is considered substantially complete, a decision must be issued on the basis of whether the evidence is new and relevant as described in </a:t>
            </a:r>
            <a:r>
              <a:rPr lang="en-US" u="sng" dirty="0"/>
              <a:t>M21-1, Part III, Subpart iv, 2.B.3.e. </a:t>
            </a:r>
          </a:p>
        </p:txBody>
      </p:sp>
      <p:sp>
        <p:nvSpPr>
          <p:cNvPr id="4" name="Slide Number Placeholder 3">
            <a:extLst>
              <a:ext uri="{FF2B5EF4-FFF2-40B4-BE49-F238E27FC236}">
                <a16:creationId xmlns:a16="http://schemas.microsoft.com/office/drawing/2014/main" id="{58FE9F3A-D41E-44B5-B217-CED38349BABE}"/>
              </a:ext>
            </a:extLst>
          </p:cNvPr>
          <p:cNvSpPr>
            <a:spLocks noGrp="1"/>
          </p:cNvSpPr>
          <p:nvPr>
            <p:ph type="sldNum" sz="quarter" idx="12"/>
          </p:nvPr>
        </p:nvSpPr>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195040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Duty to Provide Section 5103 Notice</a:t>
            </a:r>
            <a:endParaRPr lang="en-US" altLang="en-US" dirty="0">
              <a:effectLst/>
            </a:endParaRPr>
          </a:p>
        </p:txBody>
      </p:sp>
      <p:sp>
        <p:nvSpPr>
          <p:cNvPr id="57347" name="Content Placeholder 2"/>
          <p:cNvSpPr>
            <a:spLocks noGrp="1"/>
          </p:cNvSpPr>
          <p:nvPr>
            <p:ph idx="1"/>
            <p:custDataLst>
              <p:tags r:id="rId2"/>
            </p:custDataLst>
          </p:nvPr>
        </p:nvSpPr>
        <p:spPr>
          <a:xfrm>
            <a:off x="622852" y="1951384"/>
            <a:ext cx="7832035" cy="3916363"/>
          </a:xfrm>
        </p:spPr>
        <p:txBody>
          <a:bodyPr>
            <a:normAutofit/>
          </a:bodyPr>
          <a:lstStyle/>
          <a:p>
            <a:pPr marL="0" indent="0">
              <a:buNone/>
            </a:pPr>
            <a:r>
              <a:rPr lang="en-US" altLang="en-US" sz="2000" dirty="0"/>
              <a:t>Provide Section 5103 notice if:</a:t>
            </a:r>
          </a:p>
          <a:p>
            <a:pPr marL="0" indent="0">
              <a:buNone/>
            </a:pPr>
            <a:endParaRPr lang="en-US" altLang="en-US" sz="2000" dirty="0"/>
          </a:p>
          <a:p>
            <a:pPr lvl="1"/>
            <a:r>
              <a:rPr lang="en-US" altLang="en-US" sz="2000" dirty="0"/>
              <a:t>The supplemental claim for the same issue has been received </a:t>
            </a:r>
            <a:r>
              <a:rPr lang="en-US" altLang="en-US" sz="2000" b="1" dirty="0"/>
              <a:t>more than a year </a:t>
            </a:r>
            <a:r>
              <a:rPr lang="en-US" altLang="en-US" sz="2000" dirty="0"/>
              <a:t>after the prior notification and Item 16 on the VA Form 20-0995, </a:t>
            </a:r>
            <a:r>
              <a:rPr lang="en-US" altLang="en-US" sz="2000" i="1" dirty="0"/>
              <a:t>Decision Review Request: Supplemental Claim </a:t>
            </a:r>
            <a:r>
              <a:rPr lang="en-US" altLang="en-US" sz="2000" dirty="0"/>
              <a:t>has </a:t>
            </a:r>
            <a:r>
              <a:rPr lang="en-US" altLang="en-US" sz="2000" b="1" dirty="0"/>
              <a:t>not</a:t>
            </a:r>
            <a:r>
              <a:rPr lang="en-US" altLang="en-US" sz="2000" dirty="0"/>
              <a:t> been checked</a:t>
            </a:r>
          </a:p>
          <a:p>
            <a:pPr lvl="1"/>
            <a:r>
              <a:rPr lang="en-US" sz="2000" dirty="0"/>
              <a:t>The previous 5103 did not include information and evidence necessary to substantiate the claim type, such as a special issue identified in M21-I.1.B.1.f.</a:t>
            </a:r>
            <a:endParaRPr lang="en-US" altLang="en-US" sz="2000" dirty="0"/>
          </a:p>
          <a:p>
            <a:pPr marL="192882" lvl="1" indent="0">
              <a:buNone/>
            </a:pPr>
            <a:endParaRPr lang="en-US" altLang="en-US" sz="14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8795431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Duty to Provide Section 5103 Notice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altLang="en-US" sz="2000" dirty="0"/>
              <a:t>Do not provide Section 5103 notice if:</a:t>
            </a:r>
          </a:p>
          <a:p>
            <a:pPr marL="0" indent="0">
              <a:buNone/>
            </a:pPr>
            <a:endParaRPr lang="en-US" altLang="en-US" sz="2000" dirty="0"/>
          </a:p>
          <a:p>
            <a:pPr lvl="1"/>
            <a:r>
              <a:rPr lang="en-US" altLang="en-US" sz="2000" dirty="0"/>
              <a:t>Item 16 on the VA Form 20-0995, </a:t>
            </a:r>
            <a:r>
              <a:rPr lang="en-US" altLang="en-US" sz="2000" i="1" dirty="0"/>
              <a:t>Decision Review Request: Supplemental Claim </a:t>
            </a:r>
            <a:r>
              <a:rPr lang="en-US" altLang="en-US" sz="2000" dirty="0"/>
              <a:t>has been checked</a:t>
            </a:r>
          </a:p>
          <a:p>
            <a:pPr lvl="1"/>
            <a:r>
              <a:rPr lang="en-US" altLang="en-US" sz="2000" dirty="0"/>
              <a:t>The evidence of record allows for the granting of the maximum benefit</a:t>
            </a:r>
          </a:p>
          <a:p>
            <a:pPr lvl="1"/>
            <a:r>
              <a:rPr lang="en-US" altLang="en-US" sz="2000" dirty="0"/>
              <a:t>The claimant has been provided a Section 5103 Notice within a year for the same issue</a:t>
            </a:r>
          </a:p>
          <a:p>
            <a:pPr marL="192882" lvl="1"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3540895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Supplemental Claim Development</a:t>
            </a:r>
            <a:endParaRPr lang="en-US" altLang="en-US" dirty="0">
              <a:effectLst/>
            </a:endParaRPr>
          </a:p>
        </p:txBody>
      </p:sp>
      <p:sp>
        <p:nvSpPr>
          <p:cNvPr id="57347" name="Content Placeholder 2"/>
          <p:cNvSpPr>
            <a:spLocks noGrp="1"/>
          </p:cNvSpPr>
          <p:nvPr>
            <p:ph idx="1"/>
            <p:custDataLst>
              <p:tags r:id="rId2"/>
            </p:custDataLst>
          </p:nvPr>
        </p:nvSpPr>
        <p:spPr>
          <a:xfrm>
            <a:off x="662610" y="1951384"/>
            <a:ext cx="7898294" cy="3916363"/>
          </a:xfrm>
        </p:spPr>
        <p:txBody>
          <a:bodyPr>
            <a:normAutofit/>
          </a:bodyPr>
          <a:lstStyle/>
          <a:p>
            <a:pPr marL="0" indent="0">
              <a:buNone/>
            </a:pPr>
            <a:r>
              <a:rPr lang="en-US" altLang="en-US" sz="2000" dirty="0"/>
              <a:t>Supplemental claim development is no different than the development for any other claim with the exception that special attention should be given to:</a:t>
            </a:r>
          </a:p>
          <a:p>
            <a:pPr marL="0" indent="0">
              <a:buNone/>
            </a:pPr>
            <a:endParaRPr lang="en-US" altLang="en-US" sz="2000" dirty="0"/>
          </a:p>
          <a:p>
            <a:r>
              <a:rPr lang="en-US" altLang="en-US" dirty="0"/>
              <a:t>Receipt of new and relevant evidence</a:t>
            </a:r>
          </a:p>
          <a:p>
            <a:pPr marL="0" indent="0">
              <a:buNone/>
            </a:pPr>
            <a:endParaRPr lang="en-US" altLang="en-US" dirty="0"/>
          </a:p>
          <a:p>
            <a:r>
              <a:rPr lang="en-US" altLang="en-US" dirty="0"/>
              <a:t>A more substantial review of  5103 compliance</a:t>
            </a:r>
          </a:p>
          <a:p>
            <a:pPr marL="0" indent="0">
              <a:buNone/>
            </a:pPr>
            <a:endParaRPr lang="en-US" altLang="en-US" dirty="0"/>
          </a:p>
          <a:p>
            <a:pPr marL="0" indent="0">
              <a:buNone/>
            </a:pPr>
            <a:r>
              <a:rPr lang="en-US" altLang="en-US" b="1" dirty="0"/>
              <a:t>Reminder: </a:t>
            </a:r>
            <a:r>
              <a:rPr lang="en-US" altLang="en-US" dirty="0"/>
              <a:t>If the Supplemental Claim is not submitted on the prescribed form, it is not considered a claim, but a Request for Application.</a:t>
            </a:r>
          </a:p>
          <a:p>
            <a:endParaRPr lang="en-US" altLang="en-US"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25092707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Identifying an Incomplete Supplemental Claim</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hangingPunct="0">
              <a:buNone/>
            </a:pPr>
            <a:r>
              <a:rPr lang="en-US" sz="2000" dirty="0"/>
              <a:t>When reviewing a supplemental claim, make sure to determine if the supplemental claim is substantially complete. Two criteria of a complete supplemental claim are:</a:t>
            </a:r>
          </a:p>
          <a:p>
            <a:pPr marL="0" indent="0" hangingPunct="0">
              <a:buNone/>
            </a:pPr>
            <a:endParaRPr lang="en-US" sz="2000" dirty="0"/>
          </a:p>
          <a:p>
            <a:pPr lvl="0" hangingPunct="0"/>
            <a:r>
              <a:rPr lang="en-US" dirty="0"/>
              <a:t>The claim is filed on a completed VA Form 20-0995, and</a:t>
            </a:r>
          </a:p>
          <a:p>
            <a:pPr marL="0" lvl="0" indent="0" hangingPunct="0">
              <a:buNone/>
            </a:pPr>
            <a:endParaRPr lang="en-US" dirty="0"/>
          </a:p>
          <a:p>
            <a:pPr lvl="0" hangingPunct="0"/>
            <a:r>
              <a:rPr lang="en-US" dirty="0"/>
              <a:t>The claim must have new and relevant evidence</a:t>
            </a:r>
          </a:p>
          <a:p>
            <a:pPr marL="0" lvl="0" indent="0" hangingPunct="0">
              <a:buNone/>
            </a:pPr>
            <a:endParaRPr lang="en-US" dirty="0"/>
          </a:p>
          <a:p>
            <a:pPr marL="0" indent="0">
              <a:buNone/>
            </a:pPr>
            <a:r>
              <a:rPr lang="en-US" b="1" dirty="0"/>
              <a:t>Note: </a:t>
            </a:r>
            <a:r>
              <a:rPr lang="en-US" dirty="0"/>
              <a:t>Always review the claim first to determine if it is a claim for increase, rather than a supplemental claim.</a:t>
            </a:r>
            <a:endParaRPr lang="en-US" altLang="en-US"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14018642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Processing Incomplete Claims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hangingPunct="0">
              <a:buNone/>
            </a:pPr>
            <a:r>
              <a:rPr lang="en-US" sz="2000" dirty="0"/>
              <a:t>If after review of the claim the requirements for a supplemental claim have not been met, follow these steps</a:t>
            </a:r>
            <a:r>
              <a:rPr lang="en-US" dirty="0"/>
              <a:t>:</a:t>
            </a:r>
          </a:p>
          <a:p>
            <a:pPr marL="0" indent="0" hangingPunct="0">
              <a:buNone/>
            </a:pPr>
            <a:endParaRPr lang="en-US" dirty="0"/>
          </a:p>
          <a:p>
            <a:pPr lvl="0"/>
            <a:r>
              <a:rPr lang="en-US" dirty="0"/>
              <a:t>Whenever possible, contact the claimant first by telephone to obtain the information needed to complete the application. </a:t>
            </a:r>
          </a:p>
          <a:p>
            <a:pPr marL="0" lvl="0" indent="0">
              <a:buNone/>
            </a:pPr>
            <a:endParaRPr lang="en-US" dirty="0"/>
          </a:p>
          <a:p>
            <a:pPr lvl="0"/>
            <a:r>
              <a:rPr lang="en-US" dirty="0"/>
              <a:t>If contact has been made, ensure that appropriate contact procedures are taken to include the completion of the VA Form 27-0820, </a:t>
            </a:r>
            <a:r>
              <a:rPr lang="en-US" i="1" dirty="0"/>
              <a:t>Report of General Contact.</a:t>
            </a:r>
          </a:p>
          <a:p>
            <a:pPr marL="0" lvl="0" indent="0">
              <a:buNone/>
            </a:pPr>
            <a:endParaRPr lang="en-US" dirty="0"/>
          </a:p>
          <a:p>
            <a:pPr marL="192882" lvl="1" indent="0">
              <a:buNone/>
            </a:pPr>
            <a:endParaRPr lang="en-US" dirty="0"/>
          </a:p>
          <a:p>
            <a:pPr marL="0" indent="0" hangingPunct="0">
              <a:buNone/>
            </a:pPr>
            <a:endParaRPr lang="en-US" dirty="0"/>
          </a:p>
          <a:p>
            <a:pPr marL="0" indent="0" hangingPunct="0">
              <a:buNone/>
            </a:pPr>
            <a:endParaRPr lang="en-US" dirty="0"/>
          </a:p>
          <a:p>
            <a:pPr marL="0" indent="0" hangingPunct="0">
              <a:buNone/>
            </a:pPr>
            <a:endParaRPr lang="en-US" altLang="en-US"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39027261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Processing Incomplete Claims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lnSpcReduction="10000"/>
          </a:bodyPr>
          <a:lstStyle/>
          <a:p>
            <a:pPr lvl="1"/>
            <a:r>
              <a:rPr lang="en-US" sz="1800" dirty="0"/>
              <a:t>If unable to reach the claimant by telephone, ensure that a note in VBMS has been completed indicating the unavailability of the claimant.</a:t>
            </a:r>
          </a:p>
          <a:p>
            <a:pPr lvl="1"/>
            <a:r>
              <a:rPr lang="en-US" sz="1800" dirty="0"/>
              <a:t>Establish an EP 400 or change incorrect EP to a 400,  to control the correspondence and use the </a:t>
            </a:r>
            <a:r>
              <a:rPr lang="en-US" sz="1800" i="1" dirty="0"/>
              <a:t>Incomplete Application</a:t>
            </a:r>
            <a:r>
              <a:rPr lang="en-US" sz="1800" dirty="0"/>
              <a:t> claim label.</a:t>
            </a:r>
          </a:p>
          <a:p>
            <a:pPr lvl="1"/>
            <a:r>
              <a:rPr lang="en-US" sz="1800" dirty="0"/>
              <a:t>Use the date that the application was received as the control date.</a:t>
            </a:r>
          </a:p>
          <a:p>
            <a:pPr lvl="1"/>
            <a:r>
              <a:rPr lang="en-US" sz="1800" dirty="0"/>
              <a:t>Cancel any other EP that has been erroneously established.</a:t>
            </a:r>
          </a:p>
          <a:p>
            <a:pPr lvl="1"/>
            <a:r>
              <a:rPr lang="en-US" sz="1800" dirty="0"/>
              <a:t>Annotate in the document’s subject, of the EP initiating correspondence with “incomplete application”.</a:t>
            </a:r>
          </a:p>
          <a:p>
            <a:pPr lvl="1"/>
            <a:r>
              <a:rPr lang="en-US" sz="1800" i="1" dirty="0"/>
              <a:t>Send an Incomplete Application</a:t>
            </a:r>
            <a:r>
              <a:rPr lang="en-US" sz="1800" dirty="0"/>
              <a:t> letter included from the Letter Creator tool.</a:t>
            </a:r>
          </a:p>
          <a:p>
            <a:pPr lvl="1"/>
            <a:r>
              <a:rPr lang="en-US" sz="1800" dirty="0"/>
              <a:t>Clear the Corresponding EP</a:t>
            </a:r>
          </a:p>
          <a:p>
            <a:pPr marL="0" lvl="0" indent="0">
              <a:buNone/>
            </a:pPr>
            <a:endParaRPr lang="en-US" dirty="0"/>
          </a:p>
          <a:p>
            <a:pPr marL="192882" lvl="1" indent="0">
              <a:buNone/>
            </a:pPr>
            <a:endParaRPr lang="en-US" dirty="0"/>
          </a:p>
          <a:p>
            <a:pPr marL="0" indent="0" hangingPunct="0">
              <a:buNone/>
            </a:pPr>
            <a:endParaRPr lang="en-US" dirty="0"/>
          </a:p>
          <a:p>
            <a:pPr marL="0" indent="0" hangingPunct="0">
              <a:buNone/>
            </a:pPr>
            <a:endParaRPr lang="en-US" dirty="0"/>
          </a:p>
          <a:p>
            <a:pPr marL="0" indent="0" hangingPunct="0">
              <a:buNone/>
            </a:pPr>
            <a:endParaRPr lang="en-US" altLang="en-US"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20993979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Processing Incomplete Supplemental Claims (cont.)</a:t>
            </a:r>
          </a:p>
        </p:txBody>
      </p:sp>
      <p:sp>
        <p:nvSpPr>
          <p:cNvPr id="57347" name="Content Placeholder 2"/>
          <p:cNvSpPr>
            <a:spLocks noGrp="1"/>
          </p:cNvSpPr>
          <p:nvPr>
            <p:ph idx="1"/>
            <p:custDataLst>
              <p:tags r:id="rId2"/>
            </p:custDataLst>
          </p:nvPr>
        </p:nvSpPr>
        <p:spPr>
          <a:xfrm>
            <a:off x="923109" y="1951384"/>
            <a:ext cx="7306492" cy="3916363"/>
          </a:xfrm>
        </p:spPr>
        <p:txBody>
          <a:bodyPr>
            <a:normAutofit/>
          </a:bodyPr>
          <a:lstStyle/>
          <a:p>
            <a:pPr marL="0" indent="0">
              <a:buNone/>
            </a:pPr>
            <a:r>
              <a:rPr lang="en-US" dirty="0"/>
              <a:t>If the substantially complete claim is submitted within the required time period (60 days) from incomplete application notification, consider the complete application filed as of the date the incomplete application form was received.</a:t>
            </a:r>
          </a:p>
          <a:p>
            <a:pPr marL="0" indent="0">
              <a:buNone/>
            </a:pPr>
            <a:endParaRPr lang="en-US" dirty="0"/>
          </a:p>
          <a:p>
            <a:pPr marL="0" indent="0">
              <a:buNone/>
            </a:pPr>
            <a:r>
              <a:rPr lang="en-US" dirty="0"/>
              <a:t>Use the </a:t>
            </a:r>
            <a:r>
              <a:rPr lang="en-US" b="1" dirty="0"/>
              <a:t>date of receipt</a:t>
            </a:r>
            <a:r>
              <a:rPr lang="en-US" dirty="0"/>
              <a:t> of the complete claim as the date of claim.</a:t>
            </a:r>
          </a:p>
          <a:p>
            <a:pPr marL="0" indent="0">
              <a:buNone/>
            </a:pPr>
            <a:endParaRPr lang="en-US" dirty="0"/>
          </a:p>
          <a:p>
            <a:pPr marL="0" indent="0">
              <a:buNone/>
            </a:pPr>
            <a:endParaRPr lang="en-US" dirty="0"/>
          </a:p>
          <a:p>
            <a:pPr marL="0" lvl="0" indent="0">
              <a:buNone/>
            </a:pPr>
            <a:endParaRPr lang="en-US" dirty="0"/>
          </a:p>
          <a:p>
            <a:pPr marL="192882" lvl="1" indent="0">
              <a:buNone/>
            </a:pPr>
            <a:endParaRPr lang="en-US" dirty="0"/>
          </a:p>
          <a:p>
            <a:pPr marL="0" indent="0" hangingPunct="0">
              <a:buNone/>
            </a:pPr>
            <a:endParaRPr lang="en-US" dirty="0"/>
          </a:p>
          <a:p>
            <a:pPr marL="0" indent="0" hangingPunct="0">
              <a:buNone/>
            </a:pPr>
            <a:endParaRPr lang="en-US" dirty="0"/>
          </a:p>
          <a:p>
            <a:pPr marL="0" indent="0" hangingPunct="0">
              <a:buNone/>
            </a:pPr>
            <a:endParaRPr lang="en-US" altLang="en-US"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13233927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18</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2027415"/>
            <a:ext cx="8229600" cy="3916363"/>
          </a:xfrm>
        </p:spPr>
        <p:txBody>
          <a:bodyPr>
            <a:noAutofit/>
          </a:bodyPr>
          <a:lstStyle/>
          <a:p>
            <a:pPr lvl="0"/>
            <a:r>
              <a:rPr lang="en-US" dirty="0"/>
              <a:t>Describe the background associated with supplemental claims</a:t>
            </a:r>
          </a:p>
          <a:p>
            <a:pPr lvl="0"/>
            <a:r>
              <a:rPr lang="en-US" dirty="0"/>
              <a:t>Define supplemental claims</a:t>
            </a:r>
          </a:p>
          <a:p>
            <a:pPr lvl="0"/>
            <a:r>
              <a:rPr lang="en-US" dirty="0"/>
              <a:t>Identify how supplemental claims are established</a:t>
            </a:r>
          </a:p>
          <a:p>
            <a:pPr lvl="0"/>
            <a:r>
              <a:rPr lang="en-US" dirty="0"/>
              <a:t>Identify prescribed forms associated with supplemental claims</a:t>
            </a:r>
          </a:p>
          <a:p>
            <a:pPr lvl="0"/>
            <a:r>
              <a:rPr lang="en-US" dirty="0"/>
              <a:t>Determine when a Section 5103 notice should and should not be sent for a supplemental claim</a:t>
            </a:r>
          </a:p>
          <a:p>
            <a:pPr lvl="0"/>
            <a:r>
              <a:rPr lang="en-US" dirty="0"/>
              <a:t>Identify how to develop supplemental claims</a:t>
            </a:r>
          </a:p>
          <a:p>
            <a:pPr lvl="0"/>
            <a:r>
              <a:rPr lang="en-US" dirty="0"/>
              <a:t>Identify an incomplete supplemental claim</a:t>
            </a:r>
          </a:p>
          <a:p>
            <a:pPr lvl="0"/>
            <a:r>
              <a:rPr lang="en-US" dirty="0"/>
              <a:t>Identify the steps for processing incomplete supplemental claims</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583096" y="1431235"/>
            <a:ext cx="8481656" cy="5011713"/>
          </a:xfrm>
        </p:spPr>
        <p:txBody>
          <a:bodyPr>
            <a:noAutofit/>
          </a:bodyPr>
          <a:lstStyle/>
          <a:p>
            <a:pPr lvl="0" fontAlgn="auto" hangingPunct="0"/>
            <a:r>
              <a:rPr lang="en-US" dirty="0"/>
              <a:t>Public Law 115-55, Appeals Modernization Act of 2017</a:t>
            </a:r>
          </a:p>
          <a:p>
            <a:pPr lvl="0" fontAlgn="auto" hangingPunct="0"/>
            <a:r>
              <a:rPr lang="en-US" dirty="0"/>
              <a:t>38 CFR 3.159 Department of Veterans Affairs assistance in developing claims</a:t>
            </a:r>
          </a:p>
          <a:p>
            <a:pPr lvl="0" fontAlgn="auto" hangingPunct="0"/>
            <a:r>
              <a:rPr lang="en-US" dirty="0"/>
              <a:t>38 CFR 3.160 Status of Claims</a:t>
            </a:r>
          </a:p>
          <a:p>
            <a:pPr lvl="0" fontAlgn="auto" hangingPunct="0"/>
            <a:r>
              <a:rPr lang="en-US" dirty="0"/>
              <a:t>38 CFR 3.2501, Supplemental Claims</a:t>
            </a:r>
          </a:p>
          <a:p>
            <a:pPr lvl="0" fontAlgn="auto" hangingPunct="0"/>
            <a:r>
              <a:rPr lang="en-US" dirty="0"/>
              <a:t>M21-1, Part I. Chapter 1, Section B, Duty to Notify under 38 U.S.C. 5102 and 5103</a:t>
            </a:r>
          </a:p>
          <a:p>
            <a:pPr hangingPunct="0"/>
            <a:r>
              <a:rPr lang="en-US" dirty="0"/>
              <a:t>M21-1, Part III. Subpart ii.2.C.6.a, Requests for Benefits Not Filed on the Prescribed Form on or After March 23, 2015</a:t>
            </a:r>
          </a:p>
          <a:p>
            <a:pPr marL="0" indent="0" hangingPunct="0">
              <a:buNone/>
            </a:pPr>
            <a:endParaRPr lang="en-US" dirty="0"/>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 (</a:t>
            </a:r>
            <a:r>
              <a:rPr lang="en-US" altLang="en-US" dirty="0"/>
              <a:t>cont.</a:t>
            </a:r>
            <a:r>
              <a:rPr lang="en-US" altLang="en-US" dirty="0">
                <a:effectLst/>
              </a:rPr>
              <a:t>)</a:t>
            </a:r>
          </a:p>
        </p:txBody>
      </p:sp>
      <p:sp>
        <p:nvSpPr>
          <p:cNvPr id="56323" name="Content Placeholder 2"/>
          <p:cNvSpPr>
            <a:spLocks noGrp="1"/>
          </p:cNvSpPr>
          <p:nvPr>
            <p:ph idx="1"/>
            <p:custDataLst>
              <p:tags r:id="rId2"/>
            </p:custDataLst>
          </p:nvPr>
        </p:nvSpPr>
        <p:spPr>
          <a:xfrm>
            <a:off x="831574" y="1590261"/>
            <a:ext cx="7480852" cy="4571999"/>
          </a:xfrm>
        </p:spPr>
        <p:txBody>
          <a:bodyPr>
            <a:normAutofit/>
          </a:bodyPr>
          <a:lstStyle/>
          <a:p>
            <a:pPr lvl="0" fontAlgn="auto" hangingPunct="0"/>
            <a:r>
              <a:rPr lang="en-US" dirty="0"/>
              <a:t>M21-1, Part III. Subpart ii.2.D, Supplemental Claims</a:t>
            </a:r>
            <a:endParaRPr lang="en-US" dirty="0">
              <a:solidFill>
                <a:srgbClr val="FF0000"/>
              </a:solidFill>
            </a:endParaRPr>
          </a:p>
          <a:p>
            <a:pPr lvl="0" fontAlgn="auto" hangingPunct="0"/>
            <a:r>
              <a:rPr lang="en-US" dirty="0"/>
              <a:t>M21-1, Part III. Subpart ii.2.D.1.e,  Requirement for Potentially New Evidence</a:t>
            </a:r>
            <a:endParaRPr lang="en-US" dirty="0">
              <a:solidFill>
                <a:srgbClr val="FF0000"/>
              </a:solidFill>
            </a:endParaRPr>
          </a:p>
          <a:p>
            <a:pPr hangingPunct="0"/>
            <a:r>
              <a:rPr lang="en-US" dirty="0"/>
              <a:t>M21-1, Part III. Subpart ii.2.E.1.c, Identification of Claims for Increase</a:t>
            </a:r>
          </a:p>
          <a:p>
            <a:pPr hangingPunct="0"/>
            <a:r>
              <a:rPr lang="en-US" dirty="0"/>
              <a:t>M21-1, Part III. Subpart iii.1.B.1.d, Claims Development by E-mail, Fax and Telephone</a:t>
            </a:r>
          </a:p>
          <a:p>
            <a:pPr hangingPunct="0"/>
            <a:r>
              <a:rPr lang="en-US" dirty="0"/>
              <a:t>M21-4, Appendix C. Index of Claim Attributes</a:t>
            </a:r>
          </a:p>
          <a:p>
            <a:pPr marL="0" indent="0" hangingPunct="0">
              <a:buNone/>
            </a:pPr>
            <a:endParaRPr lang="en-US" dirty="0"/>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34479119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Appeals Modernization Act (AMA)</a:t>
            </a:r>
          </a:p>
        </p:txBody>
      </p:sp>
      <p:sp>
        <p:nvSpPr>
          <p:cNvPr id="57347" name="Content Placeholder 2"/>
          <p:cNvSpPr>
            <a:spLocks noGrp="1"/>
          </p:cNvSpPr>
          <p:nvPr>
            <p:ph idx="1"/>
            <p:custDataLst>
              <p:tags r:id="rId2"/>
            </p:custDataLst>
          </p:nvPr>
        </p:nvSpPr>
        <p:spPr>
          <a:xfrm>
            <a:off x="662610" y="1951384"/>
            <a:ext cx="7977808" cy="3916363"/>
          </a:xfrm>
        </p:spPr>
        <p:txBody>
          <a:bodyPr>
            <a:normAutofit/>
          </a:bodyPr>
          <a:lstStyle/>
          <a:p>
            <a:pPr marL="0" indent="0" hangingPunct="0">
              <a:buNone/>
            </a:pPr>
            <a:r>
              <a:rPr lang="en-US" dirty="0"/>
              <a:t>Public Law – 115-55, The Appeals Modernization Act of 2017, created a new claims and appeals process comprised of three lanes:</a:t>
            </a:r>
          </a:p>
          <a:p>
            <a:pPr marL="0" indent="0" hangingPunct="0">
              <a:buNone/>
            </a:pPr>
            <a:endParaRPr lang="en-US" dirty="0">
              <a:effectLst/>
            </a:endParaRPr>
          </a:p>
          <a:p>
            <a:pPr hangingPunct="0"/>
            <a:r>
              <a:rPr lang="en-US" dirty="0"/>
              <a:t>Higher Level Review</a:t>
            </a:r>
          </a:p>
          <a:p>
            <a:pPr hangingPunct="0"/>
            <a:r>
              <a:rPr lang="en-US" dirty="0">
                <a:effectLst/>
              </a:rPr>
              <a:t>Supplemental Claims</a:t>
            </a:r>
          </a:p>
          <a:p>
            <a:pPr hangingPunct="0"/>
            <a:r>
              <a:rPr lang="en-US" dirty="0"/>
              <a:t>Appeals to the Board of Veterans’ Appeals</a:t>
            </a:r>
          </a:p>
          <a:p>
            <a:pPr marL="0" indent="0" hangingPunct="0">
              <a:buNone/>
            </a:pPr>
            <a:endParaRPr 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Definition of a Supplemental Claim</a:t>
            </a:r>
          </a:p>
        </p:txBody>
      </p:sp>
      <p:sp>
        <p:nvSpPr>
          <p:cNvPr id="57347" name="Content Placeholder 2"/>
          <p:cNvSpPr>
            <a:spLocks noGrp="1"/>
          </p:cNvSpPr>
          <p:nvPr>
            <p:ph idx="1"/>
            <p:custDataLst>
              <p:tags r:id="rId2"/>
            </p:custDataLst>
          </p:nvPr>
        </p:nvSpPr>
        <p:spPr>
          <a:xfrm>
            <a:off x="874642" y="1840544"/>
            <a:ext cx="7460975" cy="3916363"/>
          </a:xfrm>
        </p:spPr>
        <p:txBody>
          <a:bodyPr>
            <a:normAutofit/>
          </a:bodyPr>
          <a:lstStyle/>
          <a:p>
            <a:pPr marL="0" indent="0" hangingPunct="0">
              <a:buNone/>
            </a:pPr>
            <a:r>
              <a:rPr lang="en-US" dirty="0"/>
              <a:t>A supplemental claim is any complete claim for a VA benefit on a prescribed application form where the claimant or his/her authorized representative disagrees with the decision VA made on an initial or supplemental claim for the same or similar benefit on the same or similar basis. </a:t>
            </a:r>
          </a:p>
          <a:p>
            <a:pPr hangingPunct="0"/>
            <a:r>
              <a:rPr lang="en-US" dirty="0"/>
              <a:t>Must be filed on a VA Form 20-0995, </a:t>
            </a:r>
            <a:r>
              <a:rPr lang="en-US" i="1" dirty="0"/>
              <a:t>Decision Review Request: Supplemental Claim. </a:t>
            </a:r>
            <a:endParaRPr lang="en-US" i="1" dirty="0">
              <a:solidFill>
                <a:srgbClr val="FF0000"/>
              </a:solidFill>
            </a:endParaRPr>
          </a:p>
          <a:p>
            <a:pPr hangingPunct="0"/>
            <a:r>
              <a:rPr lang="en-US" dirty="0"/>
              <a:t>The request for review can be submitted within one year of the prior decision or outside the year. </a:t>
            </a:r>
            <a:endParaRPr lang="en-US" i="1" dirty="0"/>
          </a:p>
          <a:p>
            <a:pPr hangingPunct="0"/>
            <a:r>
              <a:rPr lang="en-US" i="1" dirty="0"/>
              <a:t> </a:t>
            </a:r>
            <a:r>
              <a:rPr lang="en-US" dirty="0"/>
              <a:t>A claim for compensation for the same condition based on a new theory of service connection qualifies as a Supplemental Claim.</a:t>
            </a:r>
          </a:p>
          <a:p>
            <a:pPr hangingPunct="0"/>
            <a:endParaRPr lang="en-US" dirty="0"/>
          </a:p>
          <a:p>
            <a:pPr hangingPunct="0"/>
            <a:endParaRPr lang="en-US" sz="2000" dirty="0"/>
          </a:p>
          <a:p>
            <a:pPr hangingPunct="0"/>
            <a:endParaRPr lang="en-US" sz="2000" dirty="0"/>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Supplemental Claims Establishment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dirty="0"/>
              <a:t>Supplemental claims will be established as End Product (EP) 040 with claim label: </a:t>
            </a:r>
            <a:r>
              <a:rPr lang="en-US" i="1" dirty="0"/>
              <a:t>Supplemental Claim Rating </a:t>
            </a:r>
            <a:r>
              <a:rPr lang="en-US" dirty="0"/>
              <a:t>or</a:t>
            </a:r>
            <a:r>
              <a:rPr lang="en-US" i="1" dirty="0"/>
              <a:t> Supplemental Claim Non-Rating</a:t>
            </a:r>
            <a:r>
              <a:rPr lang="en-US" dirty="0"/>
              <a:t>. </a:t>
            </a:r>
          </a:p>
          <a:p>
            <a:r>
              <a:rPr lang="en-US" dirty="0"/>
              <a:t>Supplemental Claims are established in Caseflow</a:t>
            </a:r>
          </a:p>
          <a:p>
            <a:r>
              <a:rPr lang="en-US" altLang="en-US" dirty="0"/>
              <a:t>Access to Caseflow is limited to authorized personnel </a:t>
            </a:r>
            <a:endParaRPr lang="en-US" altLang="en-US" dirty="0">
              <a:solidFill>
                <a:srgbClr val="FF0000"/>
              </a:solidFill>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29934591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Prescribed Form</a:t>
            </a:r>
            <a:endParaRPr lang="en-US" altLang="en-US" dirty="0">
              <a:effectLst/>
            </a:endParaRPr>
          </a:p>
        </p:txBody>
      </p:sp>
      <p:sp>
        <p:nvSpPr>
          <p:cNvPr id="57347" name="Content Placeholder 2"/>
          <p:cNvSpPr>
            <a:spLocks noGrp="1"/>
          </p:cNvSpPr>
          <p:nvPr>
            <p:ph idx="1"/>
            <p:custDataLst>
              <p:tags r:id="rId2"/>
            </p:custDataLst>
          </p:nvPr>
        </p:nvSpPr>
        <p:spPr>
          <a:xfrm>
            <a:off x="543339" y="1951384"/>
            <a:ext cx="8189843" cy="3916363"/>
          </a:xfrm>
        </p:spPr>
        <p:txBody>
          <a:bodyPr>
            <a:normAutofit/>
          </a:bodyPr>
          <a:lstStyle/>
          <a:p>
            <a:r>
              <a:rPr lang="en-US" sz="2000" dirty="0"/>
              <a:t>Supplemental Claims must be submitted on a VA Form 20-0995, </a:t>
            </a:r>
            <a:r>
              <a:rPr lang="en-US" sz="2000" i="1" dirty="0"/>
              <a:t>Decision Review Request: Supplemental Claim</a:t>
            </a:r>
            <a:r>
              <a:rPr lang="en-US" sz="2000" dirty="0"/>
              <a:t>. </a:t>
            </a:r>
          </a:p>
          <a:p>
            <a:pPr marL="0" indent="0">
              <a:buNone/>
            </a:pPr>
            <a:endParaRPr lang="en-US" sz="2000" dirty="0"/>
          </a:p>
          <a:p>
            <a:pPr lvl="1"/>
            <a:r>
              <a:rPr lang="en-US" dirty="0"/>
              <a:t>Failure to submit a VA Form 20-0995, </a:t>
            </a:r>
            <a:r>
              <a:rPr lang="en-US" i="1" dirty="0"/>
              <a:t>Decision Review Request: Supplemental Claim</a:t>
            </a:r>
            <a:r>
              <a:rPr lang="en-US" dirty="0"/>
              <a:t> will result in the request being processed as a Request for Application (RFA)</a:t>
            </a:r>
          </a:p>
          <a:p>
            <a:pPr marL="192882" lvl="1" indent="0">
              <a:buNone/>
            </a:pPr>
            <a:endParaRPr lang="en-US" dirty="0"/>
          </a:p>
          <a:p>
            <a:pPr lvl="1"/>
            <a:r>
              <a:rPr lang="en-US" i="1" dirty="0"/>
              <a:t>Request for Application AMA Review </a:t>
            </a:r>
            <a:r>
              <a:rPr lang="en-US" dirty="0"/>
              <a:t>letter is available in Letter Creator</a:t>
            </a:r>
          </a:p>
          <a:p>
            <a:pPr marL="0" indent="0">
              <a:buNone/>
            </a:pPr>
            <a:endParaRPr lang="en-US"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12646163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New and Relevant Evidence</a:t>
            </a:r>
            <a:endParaRPr lang="en-US" altLang="en-US" dirty="0">
              <a:effectLst/>
            </a:endParaRPr>
          </a:p>
        </p:txBody>
      </p:sp>
      <p:sp>
        <p:nvSpPr>
          <p:cNvPr id="57347" name="Content Placeholder 2"/>
          <p:cNvSpPr>
            <a:spLocks noGrp="1"/>
          </p:cNvSpPr>
          <p:nvPr>
            <p:ph idx="1"/>
            <p:custDataLst>
              <p:tags r:id="rId2"/>
            </p:custDataLst>
          </p:nvPr>
        </p:nvSpPr>
        <p:spPr>
          <a:xfrm>
            <a:off x="265044" y="1951384"/>
            <a:ext cx="8547652" cy="3916363"/>
          </a:xfrm>
        </p:spPr>
        <p:txBody>
          <a:bodyPr>
            <a:normAutofit/>
          </a:bodyPr>
          <a:lstStyle/>
          <a:p>
            <a:pPr lvl="1"/>
            <a:r>
              <a:rPr lang="en-US" altLang="en-US" sz="2000" dirty="0"/>
              <a:t>A supplemental claim must identify or include potentially new and relevant evidence.</a:t>
            </a:r>
          </a:p>
          <a:p>
            <a:pPr lvl="2"/>
            <a:r>
              <a:rPr lang="en-US" sz="1600" b="1" i="1" dirty="0"/>
              <a:t>New evidence</a:t>
            </a:r>
            <a:r>
              <a:rPr lang="en-US" sz="1600" dirty="0"/>
              <a:t> is evidence not previously part of the actual record before agency adjudicators. </a:t>
            </a:r>
            <a:endParaRPr lang="en-US" sz="1600" dirty="0">
              <a:solidFill>
                <a:srgbClr val="FF0000"/>
              </a:solidFill>
            </a:endParaRPr>
          </a:p>
          <a:p>
            <a:pPr lvl="2"/>
            <a:r>
              <a:rPr lang="en-US" sz="1800" b="1" i="1" dirty="0"/>
              <a:t>Relevant evidence</a:t>
            </a:r>
            <a:r>
              <a:rPr lang="en-US" sz="1800" dirty="0"/>
              <a:t> is information that tends to prove or disprove a matter at issue in a claim.  Relevant evidence includes evidence that raises a theory of entitlement that was not previously addressed</a:t>
            </a:r>
            <a:r>
              <a:rPr lang="en-US" sz="1800" dirty="0">
                <a:solidFill>
                  <a:srgbClr val="FF0000"/>
                </a:solidFill>
              </a:rPr>
              <a:t>. </a:t>
            </a:r>
          </a:p>
          <a:p>
            <a:pPr lvl="1"/>
            <a:r>
              <a:rPr lang="en-US" sz="2200" dirty="0"/>
              <a:t>To be considered a complete claim, a supplemental claim </a:t>
            </a:r>
            <a:r>
              <a:rPr lang="en-US" sz="2200" i="1" dirty="0"/>
              <a:t>must</a:t>
            </a:r>
            <a:r>
              <a:rPr lang="en-US" sz="2200" dirty="0"/>
              <a:t> identify or include potentially new evidence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15652192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VSR VIP Pre-D) Supplemental Claims&amp;quot;&quot;/&gt;&lt;property id=&quot;20307&quot; value=&quot;261&quot;/&gt;&lt;/object&gt;&lt;object type=&quot;3&quot; unique_id=&quot;10046&quot;&gt;&lt;property id=&quot;20148&quot; value=&quot;5&quot;/&gt;&lt;property id=&quot;20300&quot; value=&quot;Slide 2 - &amp;quot;Lesson Objectives&amp;quot;&quot;/&gt;&lt;property id=&quot;20307&quot; value=&quot;262&quot;/&gt;&lt;/object&gt;&lt;object type=&quot;3&quot; unique_id=&quot;10047&quot;&gt;&lt;property id=&quot;20148&quot; value=&quot;5&quot;/&gt;&lt;property id=&quot;20300&quot; value=&quot;Slide 3 - &amp;quot;References&amp;quot;&quot;/&gt;&lt;property id=&quot;20307&quot; value=&quot;263&quot;/&gt;&lt;/object&gt;&lt;object type=&quot;3&quot; unique_id=&quot;10048&quot;&gt;&lt;property id=&quot;20148&quot; value=&quot;5&quot;/&gt;&lt;property id=&quot;20300&quot; value=&quot;Slide 5 - &amp;quot;Appeals Modernization Act (AMA)&amp;quot;&quot;/&gt;&lt;property id=&quot;20307&quot; value=&quot;264&quot;/&gt;&lt;/object&gt;&lt;object type=&quot;3&quot; unique_id=&quot;10063&quot;&gt;&lt;property id=&quot;20148&quot; value=&quot;5&quot;/&gt;&lt;property id=&quot;20300&quot; value=&quot;Slide 18 - &amp;quot;Review&amp;quot;&quot;/&gt;&lt;property id=&quot;20307&quot; value=&quot;280&quot;/&gt;&lt;/object&gt;&lt;object type=&quot;3&quot; unique_id=&quot;10268&quot;&gt;&lt;property id=&quot;20148&quot; value=&quot;5&quot;/&gt;&lt;property id=&quot;20300&quot; value=&quot;Slide 6 - &amp;quot;Definition of a Supplemental Claim&amp;quot;&quot;/&gt;&lt;property id=&quot;20307&quot; value=&quot;281&quot;/&gt;&lt;/object&gt;&lt;object type=&quot;3&quot; unique_id=&quot;10270&quot;&gt;&lt;property id=&quot;20148&quot; value=&quot;5&quot;/&gt;&lt;property id=&quot;20300&quot; value=&quot;Slide 4 - &amp;quot;References (cont.)&amp;quot;&quot;/&gt;&lt;property id=&quot;20307&quot; value=&quot;283&quot;/&gt;&lt;/object&gt;&lt;object type=&quot;3&quot; unique_id=&quot;10271&quot;&gt;&lt;property id=&quot;20148&quot; value=&quot;5&quot;/&gt;&lt;property id=&quot;20300&quot; value=&quot;Slide 7 - &amp;quot;Supplemental Claims Establishment&amp;quot;&quot;/&gt;&lt;property id=&quot;20307&quot; value=&quot;284&quot;/&gt;&lt;/object&gt;&lt;object type=&quot;3&quot; unique_id=&quot;10272&quot;&gt;&lt;property id=&quot;20148&quot; value=&quot;5&quot;/&gt;&lt;property id=&quot;20300&quot; value=&quot;Slide 8 - &amp;quot;Prescribed Form&amp;quot;&quot;/&gt;&lt;property id=&quot;20307&quot; value=&quot;288&quot;/&gt;&lt;/object&gt;&lt;object type=&quot;3&quot; unique_id=&quot;10273&quot;&gt;&lt;property id=&quot;20148&quot; value=&quot;5&quot;/&gt;&lt;property id=&quot;20300&quot; value=&quot;Slide 9 - &amp;quot;New and Relevant Evidence&amp;quot;&quot;/&gt;&lt;property id=&quot;20307&quot; value=&quot;287&quot;/&gt;&lt;/object&gt;&lt;object type=&quot;3&quot; unique_id=&quot;10274&quot;&gt;&lt;property id=&quot;20148&quot; value=&quot;5&quot;/&gt;&lt;property id=&quot;20300&quot; value=&quot;Slide 11 - &amp;quot;Duty to Provide Section 5103 Notice&amp;quot;&quot;/&gt;&lt;property id=&quot;20307&quot; value=&quot;285&quot;/&gt;&lt;/object&gt;&lt;object type=&quot;3&quot; unique_id=&quot;10275&quot;&gt;&lt;property id=&quot;20148&quot; value=&quot;5&quot;/&gt;&lt;property id=&quot;20300&quot; value=&quot;Slide 12 - &amp;quot;Duty to Provide Section 5103 Notice (cont.)&amp;quot;&quot;/&gt;&lt;property id=&quot;20307&quot; value=&quot;286&quot;/&gt;&lt;/object&gt;&lt;object type=&quot;3&quot; unique_id=&quot;10277&quot;&gt;&lt;property id=&quot;20148&quot; value=&quot;5&quot;/&gt;&lt;property id=&quot;20300&quot; value=&quot;Slide 13 - &amp;quot;Supplemental Claim Development&amp;quot;&quot;/&gt;&lt;property id=&quot;20307&quot; value=&quot;291&quot;/&gt;&lt;/object&gt;&lt;object type=&quot;3&quot; unique_id=&quot;10278&quot;&gt;&lt;property id=&quot;20148&quot; value=&quot;5&quot;/&gt;&lt;property id=&quot;20300&quot; value=&quot;Slide 14 - &amp;quot;Identifying an Incomplete Supplemental Claim&amp;quot;&quot;/&gt;&lt;property id=&quot;20307&quot; value=&quot;292&quot;/&gt;&lt;/object&gt;&lt;object type=&quot;3&quot; unique_id=&quot;10279&quot;&gt;&lt;property id=&quot;20148&quot; value=&quot;5&quot;/&gt;&lt;property id=&quot;20300&quot; value=&quot;Slide 15 - &amp;quot;Processing Incomplete Claims&amp;quot;&quot;/&gt;&lt;property id=&quot;20307&quot; value=&quot;293&quot;/&gt;&lt;/object&gt;&lt;object type=&quot;3&quot; unique_id=&quot;10280&quot;&gt;&lt;property id=&quot;20148&quot; value=&quot;5&quot;/&gt;&lt;property id=&quot;20300&quot; value=&quot;Slide 16 - &amp;quot;Processing Incomplete Claims (cont.)&amp;quot;&quot;/&gt;&lt;property id=&quot;20307&quot; value=&quot;294&quot;/&gt;&lt;/object&gt;&lt;object type=&quot;3&quot; unique_id=&quot;10281&quot;&gt;&lt;property id=&quot;20148&quot; value=&quot;5&quot;/&gt;&lt;property id=&quot;20300&quot; value=&quot;Slide 17 - &amp;quot;Processing Incomplete Supplemental Claims (cont.)&amp;quot;&quot;/&gt;&lt;property id=&quot;20307&quot; value=&quot;295&quot;/&gt;&lt;/object&gt;&lt;object type=&quot;3&quot; unique_id=&quot;10282&quot;&gt;&lt;property id=&quot;20148&quot; value=&quot;5&quot;/&gt;&lt;property id=&quot;20300&quot; value=&quot;Slide 10 - &amp;quot;Potentially New Evidence&amp;quot;&quot;/&gt;&lt;property id=&quot;20307&quot; value=&quot;29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RO317-839076992-15369</_dlc_DocId>
    <_dlc_DocIdUrl xmlns="b62c6c12-24c5-4d47-ac4d-c5cc93bcdf7b">
      <Url>https://vaww.vashare.vba.va.gov/sites/SPTNCIO/focusedveterans/training/VSRvirtualtraining/_layouts/15/DocIdRedir.aspx?ID=RO317-839076992-15369</Url>
      <Description>RO317-839076992-15369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2c6c12-24c5-4d47-ac4d-c5cc93bcdf7b"/>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436AEEB-CDAD-4300-BDB7-E767FF125592}">
  <ds:schemaRefs>
    <ds:schemaRef ds:uri="http://schemas.microsoft.com/sharepoint/event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48247B47-EC61-4784-8ABC-717B3DB3B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8382</TotalTime>
  <Words>1311</Words>
  <Application>Microsoft Office PowerPoint</Application>
  <PresentationFormat>On-screen Show (4:3)</PresentationFormat>
  <Paragraphs>154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Verdana</vt:lpstr>
      <vt:lpstr>VA Design Style Theme 2</vt:lpstr>
      <vt:lpstr>(VSR VIP Pre-D) Supplemental Claims</vt:lpstr>
      <vt:lpstr>Lesson Objectives</vt:lpstr>
      <vt:lpstr>References</vt:lpstr>
      <vt:lpstr>References (cont.)</vt:lpstr>
      <vt:lpstr>Appeals Modernization Act (AMA)</vt:lpstr>
      <vt:lpstr>Definition of a Supplemental Claim</vt:lpstr>
      <vt:lpstr>Supplemental Claims Establishment</vt:lpstr>
      <vt:lpstr>Prescribed Form</vt:lpstr>
      <vt:lpstr>New and Relevant Evidence</vt:lpstr>
      <vt:lpstr>Potentially New Evidence</vt:lpstr>
      <vt:lpstr>Duty to Provide Section 5103 Notice</vt:lpstr>
      <vt:lpstr>Duty to Provide Section 5103 Notice (cont.)</vt:lpstr>
      <vt:lpstr>Supplemental Claim Development</vt:lpstr>
      <vt:lpstr>Identifying an Incomplete Supplemental Claim</vt:lpstr>
      <vt:lpstr>Processing Incomplete Claims</vt:lpstr>
      <vt:lpstr>Processing Incomplete Claims (cont.)</vt:lpstr>
      <vt:lpstr>Processing Incomplete Supplemental Claims (cont.)</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(VSR Challenge) Supplemental Claims PowerPoint Presentation</dc:title>
  <dc:subject>VSR</dc:subject>
  <dc:creator>Department of Veterans Affairs, Veterans Benefits Administration, Compensation Service, STAFF</dc:creator>
  <cp:keywords>Supplemental Claims, Supplemental, Reopen, Reconsideration, New, Relevant, Material</cp:keywords>
  <dc:description/>
  <cp:lastModifiedBy>Kathy Poole</cp:lastModifiedBy>
  <cp:revision>553</cp:revision>
  <dcterms:created xsi:type="dcterms:W3CDTF">2014-04-30T02:32:11Z</dcterms:created>
  <dcterms:modified xsi:type="dcterms:W3CDTF">2020-09-08T13:58:56Z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15786ea3-f710-4929-b4ac-7b3f4ebe6655</vt:lpwstr>
  </property>
</Properties>
</file>