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83" r:id="rId6"/>
    <p:sldMasterId id="2147483670" r:id="rId7"/>
  </p:sldMasterIdLst>
  <p:notesMasterIdLst>
    <p:notesMasterId r:id="rId38"/>
  </p:notesMasterIdLst>
  <p:handoutMasterIdLst>
    <p:handoutMasterId r:id="rId39"/>
  </p:handoutMasterIdLst>
  <p:sldIdLst>
    <p:sldId id="285" r:id="rId8"/>
    <p:sldId id="293" r:id="rId9"/>
    <p:sldId id="294" r:id="rId10"/>
    <p:sldId id="331" r:id="rId11"/>
    <p:sldId id="330" r:id="rId12"/>
    <p:sldId id="287" r:id="rId13"/>
    <p:sldId id="328" r:id="rId14"/>
    <p:sldId id="322" r:id="rId15"/>
    <p:sldId id="332" r:id="rId16"/>
    <p:sldId id="334" r:id="rId17"/>
    <p:sldId id="342" r:id="rId18"/>
    <p:sldId id="333" r:id="rId19"/>
    <p:sldId id="325" r:id="rId20"/>
    <p:sldId id="326" r:id="rId21"/>
    <p:sldId id="314" r:id="rId22"/>
    <p:sldId id="315" r:id="rId23"/>
    <p:sldId id="316" r:id="rId24"/>
    <p:sldId id="317" r:id="rId25"/>
    <p:sldId id="318" r:id="rId26"/>
    <p:sldId id="319" r:id="rId27"/>
    <p:sldId id="329" r:id="rId28"/>
    <p:sldId id="335" r:id="rId29"/>
    <p:sldId id="336" r:id="rId30"/>
    <p:sldId id="337" r:id="rId31"/>
    <p:sldId id="338" r:id="rId32"/>
    <p:sldId id="339" r:id="rId33"/>
    <p:sldId id="340" r:id="rId34"/>
    <p:sldId id="341" r:id="rId35"/>
    <p:sldId id="320" r:id="rId36"/>
    <p:sldId id="327" r:id="rId37"/>
  </p:sldIdLst>
  <p:sldSz cx="12192000" cy="6858000"/>
  <p:notesSz cx="6858000" cy="92964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yzel, Thomas, VBABALT\ACAD" initials="FTV" lastIdx="4" clrIdx="0">
    <p:extLst>
      <p:ext uri="{19B8F6BF-5375-455C-9EA6-DF929625EA0E}">
        <p15:presenceInfo xmlns:p15="http://schemas.microsoft.com/office/powerpoint/2012/main" userId="S-1-5-21-1409082233-764733703-682003330-3640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86" autoAdjust="0"/>
    <p:restoredTop sz="92066" autoAdjust="0"/>
  </p:normalViewPr>
  <p:slideViewPr>
    <p:cSldViewPr>
      <p:cViewPr varScale="1">
        <p:scale>
          <a:sx n="83" d="100"/>
          <a:sy n="83" d="100"/>
        </p:scale>
        <p:origin x="486" y="15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presProps" Target="pres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F457E3-02A7-43B4-8EEC-45909306035C}"/>
              </a:ext>
            </a:extLst>
          </p:cNvPr>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7EF9FAF-B8CC-4A4E-B57C-66F12982317E}"/>
              </a:ext>
            </a:extLst>
          </p:cNvPr>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5D4C7AF7-EDB3-43B6-BB4A-B95C625027EB}" type="datetimeFigureOut">
              <a:rPr lang="en-US" smtClean="0"/>
              <a:t>03/18/2019</a:t>
            </a:fld>
            <a:endParaRPr lang="en-US"/>
          </a:p>
        </p:txBody>
      </p:sp>
      <p:sp>
        <p:nvSpPr>
          <p:cNvPr id="4" name="Footer Placeholder 3">
            <a:extLst>
              <a:ext uri="{FF2B5EF4-FFF2-40B4-BE49-F238E27FC236}">
                <a16:creationId xmlns:a16="http://schemas.microsoft.com/office/drawing/2014/main" id="{0A0B50A0-1F37-4DE9-B934-76C1534DAD3A}"/>
              </a:ext>
            </a:extLst>
          </p:cNvPr>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F0426A8-69DE-4396-BF76-45012472CE50}"/>
              </a:ext>
            </a:extLst>
          </p:cNvPr>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7E76B5BC-2F78-44D9-9E22-59AA00C6AC9A}" type="slidenum">
              <a:rPr lang="en-US" smtClean="0"/>
              <a:t>‹#›</a:t>
            </a:fld>
            <a:endParaRPr lang="en-US"/>
          </a:p>
        </p:txBody>
      </p:sp>
    </p:spTree>
    <p:extLst>
      <p:ext uri="{BB962C8B-B14F-4D97-AF65-F5344CB8AC3E}">
        <p14:creationId xmlns:p14="http://schemas.microsoft.com/office/powerpoint/2010/main" val="1146290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027" y="0"/>
            <a:ext cx="2972421"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03/18/2019</a:t>
            </a:fld>
            <a:endParaRPr lang="en-US" dirty="0"/>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6421" y="4416426"/>
            <a:ext cx="5485158"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027" y="8829675"/>
            <a:ext cx="2972421"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71459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3C7BD-EE4B-42E2-A75C-958D06C60C46}" type="slidenum">
              <a:rPr lang="en-US" smtClean="0"/>
              <a:t>8</a:t>
            </a:fld>
            <a:endParaRPr lang="en-US" dirty="0"/>
          </a:p>
        </p:txBody>
      </p:sp>
    </p:spTree>
    <p:extLst>
      <p:ext uri="{BB962C8B-B14F-4D97-AF65-F5344CB8AC3E}">
        <p14:creationId xmlns:p14="http://schemas.microsoft.com/office/powerpoint/2010/main" val="1621286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I.1.C.3. Assisting With Medical Opinion or Examination Reports</a:t>
            </a:r>
          </a:p>
          <a:p>
            <a:endParaRPr lang="en-US" dirty="0"/>
          </a:p>
        </p:txBody>
      </p:sp>
      <p:sp>
        <p:nvSpPr>
          <p:cNvPr id="4" name="Slide Number Placeholder 3"/>
          <p:cNvSpPr>
            <a:spLocks noGrp="1"/>
          </p:cNvSpPr>
          <p:nvPr>
            <p:ph type="sldNum" sz="quarter" idx="10"/>
          </p:nvPr>
        </p:nvSpPr>
        <p:spPr/>
        <p:txBody>
          <a:bodyPr/>
          <a:lstStyle/>
          <a:p>
            <a:fld id="{A263C7BD-EE4B-42E2-A75C-958D06C60C46}" type="slidenum">
              <a:rPr lang="en-US" smtClean="0"/>
              <a:t>17</a:t>
            </a:fld>
            <a:endParaRPr lang="en-US" dirty="0"/>
          </a:p>
        </p:txBody>
      </p:sp>
    </p:spTree>
    <p:extLst>
      <p:ext uri="{BB962C8B-B14F-4D97-AF65-F5344CB8AC3E}">
        <p14:creationId xmlns:p14="http://schemas.microsoft.com/office/powerpoint/2010/main" val="2752536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
        <p:nvSpPr>
          <p:cNvPr id="4" name="Rectangle 3"/>
          <p:cNvSpPr/>
          <p:nvPr userDrawn="1"/>
        </p:nvSpPr>
        <p:spPr>
          <a:xfrm>
            <a:off x="0" y="5376959"/>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userDrawn="1"/>
        </p:nvSpPr>
        <p:spPr>
          <a:xfrm>
            <a:off x="3895122" y="4803738"/>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714248" y="1694043"/>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441834" y="1659467"/>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userDrawn="1"/>
        </p:nvSpPr>
        <p:spPr>
          <a:xfrm>
            <a:off x="863591" y="2749899"/>
            <a:ext cx="10522964" cy="861774"/>
          </a:xfrm>
          <a:prstGeom prst="rect">
            <a:avLst/>
          </a:prstGeom>
          <a:noFill/>
        </p:spPr>
        <p:txBody>
          <a:bodyPr wrap="square" lIns="91440" tIns="45720" rIns="91440" bIns="45720" rtlCol="0" anchor="ctr">
            <a:spAutoFit/>
          </a:bodyPr>
          <a:lstStyle/>
          <a:p>
            <a:pPr marL="0" lvl="1" indent="-342891">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03/18/2019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9250441" y="6400237"/>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5"/>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6"/>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9" y="273060"/>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10"/>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5"/>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sz="1800" dirty="0">
              <a:solidFill>
                <a:prstClr val="white"/>
              </a:solidFill>
            </a:endParaRPr>
          </a:p>
        </p:txBody>
      </p:sp>
      <p:sp>
        <p:nvSpPr>
          <p:cNvPr id="6" name="Slide Number Placeholder 5"/>
          <p:cNvSpPr>
            <a:spLocks noGrp="1"/>
          </p:cNvSpPr>
          <p:nvPr>
            <p:ph type="sldNum" sz="quarter" idx="4"/>
          </p:nvPr>
        </p:nvSpPr>
        <p:spPr>
          <a:xfrm>
            <a:off x="11582400" y="6400237"/>
            <a:ext cx="512840" cy="365125"/>
          </a:xfrm>
          <a:prstGeom prst="rect">
            <a:avLst/>
          </a:prstGeom>
        </p:spPr>
        <p:txBody>
          <a:bodyPr vert="horz" lIns="91440" tIns="45720" rIns="91440" bIns="45720" rtlCol="0" anchor="ctr"/>
          <a:lstStyle>
            <a:lvl1pPr algn="r">
              <a:defRPr sz="1200">
                <a:solidFill>
                  <a:schemeClr val="bg1"/>
                </a:solidFill>
              </a:defRPr>
            </a:lvl1pPr>
          </a:lstStyle>
          <a:p>
            <a:pPr defTabSz="457189"/>
            <a:fld id="{D983F1FA-211D-3044-9E35-958DFBC26156}" type="slidenum">
              <a:rPr lang="en-US" smtClean="0">
                <a:solidFill>
                  <a:prstClr val="white"/>
                </a:solidFill>
              </a:rPr>
              <a:pPr defTabSz="457189"/>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66549" y="6184206"/>
            <a:ext cx="3417455" cy="641708"/>
          </a:xfrm>
          <a:prstGeom prst="rect">
            <a:avLst/>
          </a:prstGeom>
        </p:spPr>
      </p:pic>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189" rtl="0" eaLnBrk="1" latinLnBrk="0" hangingPunct="1">
        <a:spcBef>
          <a:spcPct val="0"/>
        </a:spcBef>
        <a:buNone/>
        <a:defRPr sz="4400" b="0" i="0" u="none"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b="0" i="0" u="none"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03/18/2019</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03/18/2019</a:t>
            </a:fld>
            <a:endParaRPr lang="en-US" dirty="0"/>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ecfr.gov/cgi-bin/text-idx?SID=ad275643432556b9dda942343fb89296&amp;mc=true&amp;node=pt38.1.3&amp;rgn=div58#se38.1.3_1103" TargetMode="External"/><Relationship Id="rId7" Type="http://schemas.openxmlformats.org/officeDocument/2006/relationships/hyperlink" Target="https://vbaw.vba.va.gov/APPEALS/RAMP_Resources.asp" TargetMode="External"/><Relationship Id="rId2" Type="http://schemas.openxmlformats.org/officeDocument/2006/relationships/hyperlink" Target="https://www.congress.gov/115/plaws/publ55/PLAW-115publ55.pdf" TargetMode="External"/><Relationship Id="rId1" Type="http://schemas.openxmlformats.org/officeDocument/2006/relationships/slideLayout" Target="../slideLayouts/slideLayout5.xml"/><Relationship Id="rId6" Type="http://schemas.openxmlformats.org/officeDocument/2006/relationships/hyperlink" Target="https://vaww.vrm.km.va.gov/system/templates/selfservice/va_kanew/help/agent/locale/en-US/portal/554400000001034/topic/554400000003098/Chapter-06-The-Rating-Decision" TargetMode="External"/><Relationship Id="rId5" Type="http://schemas.openxmlformats.org/officeDocument/2006/relationships/hyperlink" Target="https://vaww.vrm.km.va.gov/system/templates/selfservice/va_kanew/help/agent/locale/en-US/portal/554400000001034/content/554400000014116/M21-1-Part-III-Subpart-ii-Chapter-2-Section-D-Supplemental-Claims?query=supplemental%20claims" TargetMode="External"/><Relationship Id="rId4" Type="http://schemas.openxmlformats.org/officeDocument/2006/relationships/hyperlink" Target="https://www.ecfr.gov/cgi-bin/text-idx?c=ecfr&amp;sid=39c7e367a71c8efc570650851b266303&amp;rgn=div5&amp;view=text&amp;node=38:1.0.1.1.4&amp;idno=38#se38.1.3_1104"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dirty="0"/>
              <a:t>Veterans Benefits Administration</a:t>
            </a:r>
            <a:br>
              <a:rPr lang="en-US" sz="3600" b="1" dirty="0"/>
            </a:br>
            <a:r>
              <a:rPr lang="en-US" sz="3600" b="1" dirty="0"/>
              <a:t>Favorable Findings (VBMS-R) and Supplemental Claims</a:t>
            </a:r>
          </a:p>
        </p:txBody>
      </p:sp>
      <p:sp>
        <p:nvSpPr>
          <p:cNvPr id="3" name="Subtitle 2"/>
          <p:cNvSpPr>
            <a:spLocks noGrp="1"/>
          </p:cNvSpPr>
          <p:nvPr>
            <p:ph type="subTitle" idx="1"/>
          </p:nvPr>
        </p:nvSpPr>
        <p:spPr>
          <a:xfrm>
            <a:off x="2514600" y="3429000"/>
            <a:ext cx="7696200" cy="1066800"/>
          </a:xfrm>
        </p:spPr>
        <p:txBody>
          <a:bodyPr>
            <a:normAutofit/>
          </a:bodyPr>
          <a:lstStyle/>
          <a:p>
            <a:r>
              <a:rPr lang="en-US" sz="2800" b="1" dirty="0">
                <a:solidFill>
                  <a:schemeClr val="tx1">
                    <a:lumMod val="65000"/>
                    <a:lumOff val="35000"/>
                  </a:schemeClr>
                </a:solidFill>
              </a:rPr>
              <a:t>Baltimore Professional Development Academy</a:t>
            </a:r>
          </a:p>
        </p:txBody>
      </p:sp>
      <p:sp>
        <p:nvSpPr>
          <p:cNvPr id="4" name="Subtitle 2"/>
          <p:cNvSpPr txBox="1">
            <a:spLocks/>
          </p:cNvSpPr>
          <p:nvPr/>
        </p:nvSpPr>
        <p:spPr>
          <a:xfrm>
            <a:off x="1736501" y="4267200"/>
            <a:ext cx="7467600" cy="1554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rPr>
              <a:t>Briefed by: </a:t>
            </a:r>
          </a:p>
          <a:p>
            <a:r>
              <a:rPr lang="en-US" sz="1800" b="1" dirty="0">
                <a:solidFill>
                  <a:schemeClr val="tx1"/>
                </a:solidFill>
              </a:rPr>
              <a:t>Name:  Tom Fryzel </a:t>
            </a:r>
          </a:p>
          <a:p>
            <a:r>
              <a:rPr lang="en-US" sz="1800" b="1" dirty="0">
                <a:solidFill>
                  <a:schemeClr val="tx1"/>
                </a:solidFill>
              </a:rPr>
              <a:t>Date:  March 2019</a:t>
            </a:r>
          </a:p>
        </p:txBody>
      </p:sp>
      <p:sp>
        <p:nvSpPr>
          <p:cNvPr id="5" name="Rectangle 4"/>
          <p:cNvSpPr/>
          <p:nvPr/>
        </p:nvSpPr>
        <p:spPr>
          <a:xfrm>
            <a:off x="152400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189"/>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5410200" y="838200"/>
            <a:ext cx="1371600" cy="1371600"/>
          </a:xfrm>
          <a:prstGeom prst="rect">
            <a:avLst/>
          </a:prstGeom>
          <a:noFill/>
          <a:ln w="9525">
            <a:noFill/>
            <a:miter lim="800000"/>
            <a:headEnd/>
            <a:tailEnd/>
          </a:ln>
        </p:spPr>
      </p:pic>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EC3041-B419-405F-AB67-84886AB0A9AE}"/>
              </a:ext>
            </a:extLst>
          </p:cNvPr>
          <p:cNvSpPr>
            <a:spLocks noGrp="1"/>
          </p:cNvSpPr>
          <p:nvPr>
            <p:ph idx="1"/>
          </p:nvPr>
        </p:nvSpPr>
        <p:spPr/>
        <p:txBody>
          <a:bodyPr/>
          <a:lstStyle/>
          <a:p>
            <a:pPr marL="0" indent="0">
              <a:buNone/>
            </a:pPr>
            <a:r>
              <a:rPr lang="en-US" dirty="0"/>
              <a:t>These are bad examples because they are non-specific.</a:t>
            </a:r>
          </a:p>
          <a:p>
            <a:r>
              <a:rPr lang="en-US" dirty="0"/>
              <a:t>Service connection is warranted</a:t>
            </a:r>
          </a:p>
          <a:p>
            <a:r>
              <a:rPr lang="en-US" dirty="0"/>
              <a:t>Current diagnosis</a:t>
            </a:r>
          </a:p>
          <a:p>
            <a:r>
              <a:rPr lang="en-US" dirty="0"/>
              <a:t>Diagnosis in service treatment records</a:t>
            </a:r>
          </a:p>
          <a:p>
            <a:r>
              <a:rPr lang="en-US" dirty="0"/>
              <a:t>Private treatment records show a current diagnosis</a:t>
            </a:r>
          </a:p>
          <a:p>
            <a:r>
              <a:rPr lang="en-US" dirty="0"/>
              <a:t>Vietnam service is confirmed</a:t>
            </a:r>
          </a:p>
          <a:p>
            <a:r>
              <a:rPr lang="en-US" dirty="0"/>
              <a:t>VA Houston examination report dated March 9, 2018</a:t>
            </a:r>
          </a:p>
          <a:p>
            <a:endParaRPr lang="en-US" dirty="0"/>
          </a:p>
        </p:txBody>
      </p:sp>
      <p:sp>
        <p:nvSpPr>
          <p:cNvPr id="3" name="Slide Number Placeholder 2">
            <a:extLst>
              <a:ext uri="{FF2B5EF4-FFF2-40B4-BE49-F238E27FC236}">
                <a16:creationId xmlns:a16="http://schemas.microsoft.com/office/drawing/2014/main" id="{FF5EFA8B-B4F2-4A4F-AC54-BD61C2532BCA}"/>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
        <p:nvSpPr>
          <p:cNvPr id="4" name="Title 3">
            <a:extLst>
              <a:ext uri="{FF2B5EF4-FFF2-40B4-BE49-F238E27FC236}">
                <a16:creationId xmlns:a16="http://schemas.microsoft.com/office/drawing/2014/main" id="{F4BFC9C5-BE21-4475-BBE5-919ABC100238}"/>
              </a:ext>
            </a:extLst>
          </p:cNvPr>
          <p:cNvSpPr>
            <a:spLocks noGrp="1"/>
          </p:cNvSpPr>
          <p:nvPr>
            <p:ph type="title"/>
          </p:nvPr>
        </p:nvSpPr>
        <p:spPr/>
        <p:txBody>
          <a:bodyPr>
            <a:normAutofit fontScale="90000"/>
          </a:bodyPr>
          <a:lstStyle/>
          <a:p>
            <a:r>
              <a:rPr lang="en-US" dirty="0"/>
              <a:t>Bad examples of Favorable Findings</a:t>
            </a:r>
          </a:p>
        </p:txBody>
      </p:sp>
    </p:spTree>
    <p:extLst>
      <p:ext uri="{BB962C8B-B14F-4D97-AF65-F5344CB8AC3E}">
        <p14:creationId xmlns:p14="http://schemas.microsoft.com/office/powerpoint/2010/main" val="273935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6C4011-DE5F-4FE6-BF04-2903CCAD2457}"/>
              </a:ext>
            </a:extLst>
          </p:cNvPr>
          <p:cNvSpPr>
            <a:spLocks noGrp="1"/>
          </p:cNvSpPr>
          <p:nvPr>
            <p:ph idx="1"/>
          </p:nvPr>
        </p:nvSpPr>
        <p:spPr/>
        <p:txBody>
          <a:bodyPr/>
          <a:lstStyle/>
          <a:p>
            <a:r>
              <a:rPr lang="en-US" dirty="0"/>
              <a:t>If there are multiple bases of service connection being considered and/or multiple denial reasons, relevant text must be added to the rating </a:t>
            </a:r>
            <a:r>
              <a:rPr lang="en-US" i="1" dirty="0"/>
              <a:t>Narrative</a:t>
            </a:r>
            <a:r>
              <a:rPr lang="en-US" dirty="0"/>
              <a:t> in order to address the unmet elements and favorable findings relative to each theory of service connection under consideration.</a:t>
            </a:r>
          </a:p>
        </p:txBody>
      </p:sp>
      <p:sp>
        <p:nvSpPr>
          <p:cNvPr id="3" name="Slide Number Placeholder 2">
            <a:extLst>
              <a:ext uri="{FF2B5EF4-FFF2-40B4-BE49-F238E27FC236}">
                <a16:creationId xmlns:a16="http://schemas.microsoft.com/office/drawing/2014/main" id="{74F14583-A5E4-44BA-9F90-53A521D3F58F}"/>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a:extLst>
              <a:ext uri="{FF2B5EF4-FFF2-40B4-BE49-F238E27FC236}">
                <a16:creationId xmlns:a16="http://schemas.microsoft.com/office/drawing/2014/main" id="{6A8D5E7F-B1A4-4347-A376-9E1438229E7F}"/>
              </a:ext>
            </a:extLst>
          </p:cNvPr>
          <p:cNvSpPr>
            <a:spLocks noGrp="1"/>
          </p:cNvSpPr>
          <p:nvPr>
            <p:ph type="title"/>
          </p:nvPr>
        </p:nvSpPr>
        <p:spPr/>
        <p:txBody>
          <a:bodyPr>
            <a:normAutofit fontScale="90000"/>
          </a:bodyPr>
          <a:lstStyle/>
          <a:p>
            <a:r>
              <a:rPr lang="en-US" dirty="0"/>
              <a:t>Important Considerations for Favorable Findings</a:t>
            </a:r>
          </a:p>
        </p:txBody>
      </p:sp>
    </p:spTree>
    <p:extLst>
      <p:ext uri="{BB962C8B-B14F-4D97-AF65-F5344CB8AC3E}">
        <p14:creationId xmlns:p14="http://schemas.microsoft.com/office/powerpoint/2010/main" val="453130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1E7EC7-5B25-4B85-82DC-918533A547D5}"/>
              </a:ext>
            </a:extLst>
          </p:cNvPr>
          <p:cNvSpPr>
            <a:spLocks noGrp="1"/>
          </p:cNvSpPr>
          <p:nvPr>
            <p:ph idx="1"/>
          </p:nvPr>
        </p:nvSpPr>
        <p:spPr/>
        <p:txBody>
          <a:bodyPr/>
          <a:lstStyle/>
          <a:p>
            <a:r>
              <a:rPr lang="en-US" dirty="0"/>
              <a:t>VBMS-R will have functionality in May 2019 that will give a drop down that will require specific free text.</a:t>
            </a:r>
          </a:p>
          <a:p>
            <a:r>
              <a:rPr lang="en-US" dirty="0"/>
              <a:t>Prior to May 2019, Favorable Findings will require manual input, derived from previously disseminated Excel spreadsheet</a:t>
            </a:r>
          </a:p>
          <a:p>
            <a:r>
              <a:rPr lang="en-US" dirty="0"/>
              <a:t>VBMS-R will store favorable findings that can either be selected or deselected on subsequent ratings.  Once it has been “selected” it does not need to be “selected” again.  If it is being overturned, it will be “deselected”.</a:t>
            </a:r>
          </a:p>
          <a:p>
            <a:endParaRPr lang="en-US" dirty="0"/>
          </a:p>
        </p:txBody>
      </p:sp>
      <p:sp>
        <p:nvSpPr>
          <p:cNvPr id="3" name="Slide Number Placeholder 2">
            <a:extLst>
              <a:ext uri="{FF2B5EF4-FFF2-40B4-BE49-F238E27FC236}">
                <a16:creationId xmlns:a16="http://schemas.microsoft.com/office/drawing/2014/main" id="{0C638085-9438-4CFC-8FE9-A65E37DF7EF9}"/>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a:extLst>
              <a:ext uri="{FF2B5EF4-FFF2-40B4-BE49-F238E27FC236}">
                <a16:creationId xmlns:a16="http://schemas.microsoft.com/office/drawing/2014/main" id="{ABB2A242-1451-4321-8297-C5907D590324}"/>
              </a:ext>
            </a:extLst>
          </p:cNvPr>
          <p:cNvSpPr>
            <a:spLocks noGrp="1"/>
          </p:cNvSpPr>
          <p:nvPr>
            <p:ph type="title"/>
          </p:nvPr>
        </p:nvSpPr>
        <p:spPr/>
        <p:txBody>
          <a:bodyPr>
            <a:normAutofit fontScale="90000"/>
          </a:bodyPr>
          <a:lstStyle/>
          <a:p>
            <a:r>
              <a:rPr lang="en-US" dirty="0"/>
              <a:t>Nuts and Bolts of Favorable Findings</a:t>
            </a:r>
          </a:p>
        </p:txBody>
      </p:sp>
    </p:spTree>
    <p:extLst>
      <p:ext uri="{BB962C8B-B14F-4D97-AF65-F5344CB8AC3E}">
        <p14:creationId xmlns:p14="http://schemas.microsoft.com/office/powerpoint/2010/main" val="527654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F32992C-2CB4-4848-8B58-90B5A8BD5410}"/>
              </a:ext>
            </a:extLst>
          </p:cNvPr>
          <p:cNvPicPr>
            <a:picLocks noGrp="1" noChangeAspect="1"/>
          </p:cNvPicPr>
          <p:nvPr>
            <p:ph idx="1"/>
          </p:nvPr>
        </p:nvPicPr>
        <p:blipFill>
          <a:blip r:embed="rId2"/>
          <a:stretch>
            <a:fillRect/>
          </a:stretch>
        </p:blipFill>
        <p:spPr>
          <a:xfrm>
            <a:off x="3581403" y="1295402"/>
            <a:ext cx="6985455" cy="3810331"/>
          </a:xfrm>
          <a:prstGeom prst="rect">
            <a:avLst/>
          </a:prstGeom>
        </p:spPr>
      </p:pic>
      <p:sp>
        <p:nvSpPr>
          <p:cNvPr id="3" name="Slide Number Placeholder 2">
            <a:extLst>
              <a:ext uri="{FF2B5EF4-FFF2-40B4-BE49-F238E27FC236}">
                <a16:creationId xmlns:a16="http://schemas.microsoft.com/office/drawing/2014/main" id="{4C7081D5-08DC-413A-9077-FA00BB02F73A}"/>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a:extLst>
              <a:ext uri="{FF2B5EF4-FFF2-40B4-BE49-F238E27FC236}">
                <a16:creationId xmlns:a16="http://schemas.microsoft.com/office/drawing/2014/main" id="{7B728600-A614-40F7-AAFA-AE3B1234D47C}"/>
              </a:ext>
            </a:extLst>
          </p:cNvPr>
          <p:cNvSpPr>
            <a:spLocks noGrp="1"/>
          </p:cNvSpPr>
          <p:nvPr>
            <p:ph type="title"/>
          </p:nvPr>
        </p:nvSpPr>
        <p:spPr/>
        <p:txBody>
          <a:bodyPr>
            <a:normAutofit fontScale="90000"/>
          </a:bodyPr>
          <a:lstStyle/>
          <a:p>
            <a:r>
              <a:rPr lang="en-US" dirty="0"/>
              <a:t>Documenting Favorable Findings – Step 1</a:t>
            </a:r>
          </a:p>
        </p:txBody>
      </p:sp>
      <p:sp>
        <p:nvSpPr>
          <p:cNvPr id="13" name="TextBox 12">
            <a:extLst>
              <a:ext uri="{FF2B5EF4-FFF2-40B4-BE49-F238E27FC236}">
                <a16:creationId xmlns:a16="http://schemas.microsoft.com/office/drawing/2014/main" id="{336A61CD-B32A-48C7-B8B4-8C44191E2C90}"/>
              </a:ext>
            </a:extLst>
          </p:cNvPr>
          <p:cNvSpPr txBox="1"/>
          <p:nvPr/>
        </p:nvSpPr>
        <p:spPr>
          <a:xfrm>
            <a:off x="1752600" y="1676404"/>
            <a:ext cx="1828800" cy="4401205"/>
          </a:xfrm>
          <a:prstGeom prst="rect">
            <a:avLst/>
          </a:prstGeom>
          <a:noFill/>
        </p:spPr>
        <p:txBody>
          <a:bodyPr wrap="square" rtlCol="0">
            <a:spAutoFit/>
          </a:bodyPr>
          <a:lstStyle/>
          <a:p>
            <a:r>
              <a:rPr lang="en-US" sz="2000" dirty="0"/>
              <a:t>Step 1:  From the Disability Decision Information (DDI) Screen, select the necessary information from the drop down menus and radio button, and continue by selecting </a:t>
            </a:r>
            <a:r>
              <a:rPr lang="en-US" sz="2000" i="1" dirty="0"/>
              <a:t>Next</a:t>
            </a:r>
            <a:r>
              <a:rPr lang="en-US" sz="2000" dirty="0"/>
              <a:t>.</a:t>
            </a:r>
          </a:p>
        </p:txBody>
      </p:sp>
    </p:spTree>
    <p:extLst>
      <p:ext uri="{BB962C8B-B14F-4D97-AF65-F5344CB8AC3E}">
        <p14:creationId xmlns:p14="http://schemas.microsoft.com/office/powerpoint/2010/main" val="3830156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089F063-3807-4F05-AEFB-D870D9DCC9F2}"/>
              </a:ext>
            </a:extLst>
          </p:cNvPr>
          <p:cNvSpPr>
            <a:spLocks noGrp="1"/>
          </p:cNvSpPr>
          <p:nvPr>
            <p:ph type="sldNum" sz="quarter" idx="10"/>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a:extLst>
              <a:ext uri="{FF2B5EF4-FFF2-40B4-BE49-F238E27FC236}">
                <a16:creationId xmlns:a16="http://schemas.microsoft.com/office/drawing/2014/main" id="{039E30BA-5A4A-4987-BB31-B93F879C0B78}"/>
              </a:ext>
            </a:extLst>
          </p:cNvPr>
          <p:cNvSpPr>
            <a:spLocks noGrp="1"/>
          </p:cNvSpPr>
          <p:nvPr>
            <p:ph type="title"/>
          </p:nvPr>
        </p:nvSpPr>
        <p:spPr/>
        <p:txBody>
          <a:bodyPr>
            <a:normAutofit fontScale="90000"/>
          </a:bodyPr>
          <a:lstStyle/>
          <a:p>
            <a:r>
              <a:rPr lang="en-US" dirty="0"/>
              <a:t>Documenting Favorable Findings – Step 2</a:t>
            </a:r>
          </a:p>
        </p:txBody>
      </p:sp>
      <p:pic>
        <p:nvPicPr>
          <p:cNvPr id="5" name="Picture 4">
            <a:extLst>
              <a:ext uri="{FF2B5EF4-FFF2-40B4-BE49-F238E27FC236}">
                <a16:creationId xmlns:a16="http://schemas.microsoft.com/office/drawing/2014/main" id="{8A5D3283-8130-4FB6-8B6B-0CFEAEA367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1447" y="2057402"/>
            <a:ext cx="6325483" cy="990739"/>
          </a:xfrm>
          <a:prstGeom prst="rect">
            <a:avLst/>
          </a:prstGeom>
          <a:ln w="38100">
            <a:solidFill>
              <a:srgbClr val="204A7E"/>
            </a:solidFill>
          </a:ln>
          <a:effectLst>
            <a:outerShdw blurRad="50800" dist="38100" dir="2700000" algn="tl" rotWithShape="0">
              <a:prstClr val="black">
                <a:alpha val="40000"/>
              </a:prstClr>
            </a:outerShdw>
          </a:effectLst>
        </p:spPr>
      </p:pic>
      <p:sp>
        <p:nvSpPr>
          <p:cNvPr id="6" name="TextBox 5">
            <a:extLst>
              <a:ext uri="{FF2B5EF4-FFF2-40B4-BE49-F238E27FC236}">
                <a16:creationId xmlns:a16="http://schemas.microsoft.com/office/drawing/2014/main" id="{CA5B5F06-A1CB-41B6-938D-A2265EACDC65}"/>
              </a:ext>
            </a:extLst>
          </p:cNvPr>
          <p:cNvSpPr txBox="1"/>
          <p:nvPr/>
        </p:nvSpPr>
        <p:spPr>
          <a:xfrm>
            <a:off x="1828800" y="1828801"/>
            <a:ext cx="2133600" cy="2831544"/>
          </a:xfrm>
          <a:prstGeom prst="rect">
            <a:avLst/>
          </a:prstGeom>
          <a:noFill/>
        </p:spPr>
        <p:txBody>
          <a:bodyPr wrap="square" rtlCol="0">
            <a:spAutoFit/>
          </a:bodyPr>
          <a:lstStyle/>
          <a:p>
            <a:r>
              <a:rPr lang="en-US" sz="2000" dirty="0"/>
              <a:t>Step 2:  Once all Decision Screens are complete, the </a:t>
            </a:r>
            <a:r>
              <a:rPr lang="en-US" sz="2000" i="1" dirty="0"/>
              <a:t>Facts, Analysis, </a:t>
            </a:r>
            <a:r>
              <a:rPr lang="en-US" sz="2000" dirty="0"/>
              <a:t>and </a:t>
            </a:r>
            <a:r>
              <a:rPr lang="en-US" sz="2000" i="1" dirty="0"/>
              <a:t>Favorable Findings</a:t>
            </a:r>
            <a:r>
              <a:rPr lang="en-US" sz="2000" dirty="0"/>
              <a:t> tabs will appear on the Decision Screen.  </a:t>
            </a:r>
          </a:p>
          <a:p>
            <a:endParaRPr lang="en-US" dirty="0"/>
          </a:p>
        </p:txBody>
      </p:sp>
    </p:spTree>
    <p:extLst>
      <p:ext uri="{BB962C8B-B14F-4D97-AF65-F5344CB8AC3E}">
        <p14:creationId xmlns:p14="http://schemas.microsoft.com/office/powerpoint/2010/main" val="1044017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0AA0731-FF6F-4701-9FA3-D72E540CD14F}"/>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9CD349C4-C622-4CBA-A1D9-2441531EC587}"/>
              </a:ext>
            </a:extLst>
          </p:cNvPr>
          <p:cNvSpPr>
            <a:spLocks noGrp="1"/>
          </p:cNvSpPr>
          <p:nvPr>
            <p:ph type="title"/>
          </p:nvPr>
        </p:nvSpPr>
        <p:spPr/>
        <p:txBody>
          <a:bodyPr>
            <a:normAutofit/>
          </a:bodyPr>
          <a:lstStyle/>
          <a:p>
            <a:r>
              <a:rPr lang="en-US" sz="4000" dirty="0"/>
              <a:t>Documenting Favorable Findings – Step 3</a:t>
            </a:r>
          </a:p>
        </p:txBody>
      </p:sp>
      <p:sp>
        <p:nvSpPr>
          <p:cNvPr id="7" name="TextBox 6">
            <a:extLst>
              <a:ext uri="{FF2B5EF4-FFF2-40B4-BE49-F238E27FC236}">
                <a16:creationId xmlns:a16="http://schemas.microsoft.com/office/drawing/2014/main" id="{85F291AC-04E5-4000-A421-5F2FC8AB5F82}"/>
              </a:ext>
            </a:extLst>
          </p:cNvPr>
          <p:cNvSpPr txBox="1"/>
          <p:nvPr/>
        </p:nvSpPr>
        <p:spPr>
          <a:xfrm>
            <a:off x="2133600" y="1524003"/>
            <a:ext cx="7467600" cy="1323439"/>
          </a:xfrm>
          <a:prstGeom prst="rect">
            <a:avLst/>
          </a:prstGeom>
          <a:noFill/>
        </p:spPr>
        <p:txBody>
          <a:bodyPr wrap="square" rtlCol="0">
            <a:spAutoFit/>
          </a:bodyPr>
          <a:lstStyle/>
          <a:p>
            <a:r>
              <a:rPr lang="en-US" sz="2000" dirty="0"/>
              <a:t>Step 3:  Within the </a:t>
            </a:r>
            <a:r>
              <a:rPr lang="en-US" sz="2000" i="1" dirty="0"/>
              <a:t>Favorable Findings</a:t>
            </a:r>
            <a:r>
              <a:rPr lang="en-US" sz="2000" dirty="0"/>
              <a:t> tab, users can </a:t>
            </a:r>
            <a:r>
              <a:rPr lang="en-US" sz="2000" i="1" dirty="0"/>
              <a:t>add, edit, and delete</a:t>
            </a:r>
            <a:r>
              <a:rPr lang="en-US" sz="2000" dirty="0"/>
              <a:t> favorable findings free text information for any issue that is created for a claim in the Rating application.  Each favorable findings free text is added to the Rating narrative.</a:t>
            </a:r>
          </a:p>
        </p:txBody>
      </p:sp>
      <p:pic>
        <p:nvPicPr>
          <p:cNvPr id="8" name="Content Placeholder 7">
            <a:extLst>
              <a:ext uri="{FF2B5EF4-FFF2-40B4-BE49-F238E27FC236}">
                <a16:creationId xmlns:a16="http://schemas.microsoft.com/office/drawing/2014/main" id="{E2F46F20-B61C-4915-8987-3ACD1C7688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847442"/>
            <a:ext cx="10972800" cy="2785759"/>
          </a:xfrm>
        </p:spPr>
      </p:pic>
      <p:sp>
        <p:nvSpPr>
          <p:cNvPr id="2" name="TextBox 1">
            <a:extLst>
              <a:ext uri="{FF2B5EF4-FFF2-40B4-BE49-F238E27FC236}">
                <a16:creationId xmlns:a16="http://schemas.microsoft.com/office/drawing/2014/main" id="{AC5FDA39-F575-42E2-AF88-4C7911747FC5}"/>
              </a:ext>
            </a:extLst>
          </p:cNvPr>
          <p:cNvSpPr txBox="1"/>
          <p:nvPr/>
        </p:nvSpPr>
        <p:spPr>
          <a:xfrm>
            <a:off x="2438400" y="5257800"/>
            <a:ext cx="8534400" cy="923330"/>
          </a:xfrm>
          <a:prstGeom prst="rect">
            <a:avLst/>
          </a:prstGeom>
          <a:noFill/>
        </p:spPr>
        <p:txBody>
          <a:bodyPr wrap="square" rtlCol="0">
            <a:spAutoFit/>
          </a:bodyPr>
          <a:lstStyle/>
          <a:p>
            <a:r>
              <a:rPr lang="en-US" dirty="0">
                <a:solidFill>
                  <a:srgbClr val="FF0000"/>
                </a:solidFill>
              </a:rPr>
              <a:t>Important note: the edit and save icon toggle back and forth.  To remove the grey, you will select “edit”.  When you are done editing select “save”.  You will notice that the background changes to white when you are editing, and grey once you select save.</a:t>
            </a:r>
          </a:p>
        </p:txBody>
      </p:sp>
    </p:spTree>
    <p:extLst>
      <p:ext uri="{BB962C8B-B14F-4D97-AF65-F5344CB8AC3E}">
        <p14:creationId xmlns:p14="http://schemas.microsoft.com/office/powerpoint/2010/main" val="1672843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36E624C-3B6B-45C8-8877-C616F55838B2}"/>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a:extLst>
              <a:ext uri="{FF2B5EF4-FFF2-40B4-BE49-F238E27FC236}">
                <a16:creationId xmlns:a16="http://schemas.microsoft.com/office/drawing/2014/main" id="{676914ED-BF13-4554-B446-FB05AA54D1DC}"/>
              </a:ext>
            </a:extLst>
          </p:cNvPr>
          <p:cNvSpPr>
            <a:spLocks noGrp="1"/>
          </p:cNvSpPr>
          <p:nvPr>
            <p:ph type="title"/>
          </p:nvPr>
        </p:nvSpPr>
        <p:spPr/>
        <p:txBody>
          <a:bodyPr>
            <a:normAutofit fontScale="90000"/>
          </a:bodyPr>
          <a:lstStyle/>
          <a:p>
            <a:r>
              <a:rPr lang="en-US" dirty="0"/>
              <a:t>Documenting Favorable Findings – Step 4</a:t>
            </a:r>
          </a:p>
        </p:txBody>
      </p:sp>
      <p:sp>
        <p:nvSpPr>
          <p:cNvPr id="6" name="TextBox 5">
            <a:extLst>
              <a:ext uri="{FF2B5EF4-FFF2-40B4-BE49-F238E27FC236}">
                <a16:creationId xmlns:a16="http://schemas.microsoft.com/office/drawing/2014/main" id="{AED6F9AC-738A-4F4C-9106-29904780FAC7}"/>
              </a:ext>
            </a:extLst>
          </p:cNvPr>
          <p:cNvSpPr txBox="1"/>
          <p:nvPr/>
        </p:nvSpPr>
        <p:spPr>
          <a:xfrm>
            <a:off x="1828800" y="1143001"/>
            <a:ext cx="8382000" cy="707886"/>
          </a:xfrm>
          <a:prstGeom prst="rect">
            <a:avLst/>
          </a:prstGeom>
          <a:noFill/>
        </p:spPr>
        <p:txBody>
          <a:bodyPr wrap="square" rtlCol="0">
            <a:spAutoFit/>
          </a:bodyPr>
          <a:lstStyle/>
          <a:p>
            <a:r>
              <a:rPr lang="en-US" sz="2000" dirty="0"/>
              <a:t>Step 4:  Select the </a:t>
            </a:r>
            <a:r>
              <a:rPr lang="en-US" sz="2000" i="1" dirty="0"/>
              <a:t>Add Favorable Finding</a:t>
            </a:r>
            <a:r>
              <a:rPr lang="en-US" sz="2000" dirty="0"/>
              <a:t> button to manually input the favorable findings in your rating narrative.</a:t>
            </a:r>
          </a:p>
        </p:txBody>
      </p:sp>
      <p:pic>
        <p:nvPicPr>
          <p:cNvPr id="8" name="Content Placeholder 7">
            <a:extLst>
              <a:ext uri="{FF2B5EF4-FFF2-40B4-BE49-F238E27FC236}">
                <a16:creationId xmlns:a16="http://schemas.microsoft.com/office/drawing/2014/main" id="{E1D1E650-43FF-483C-A345-9EC080FF30A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300468"/>
            <a:ext cx="10972800" cy="2987688"/>
          </a:xfrm>
        </p:spPr>
      </p:pic>
    </p:spTree>
    <p:extLst>
      <p:ext uri="{BB962C8B-B14F-4D97-AF65-F5344CB8AC3E}">
        <p14:creationId xmlns:p14="http://schemas.microsoft.com/office/powerpoint/2010/main" val="32891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FE94D0-11EE-4F95-9CD6-1393B396BCC7}"/>
              </a:ext>
            </a:extLst>
          </p:cNvPr>
          <p:cNvSpPr>
            <a:spLocks noGrp="1"/>
          </p:cNvSpPr>
          <p:nvPr>
            <p:ph type="sldNum" sz="quarter" idx="12"/>
          </p:nvPr>
        </p:nvSpPr>
        <p:spPr/>
        <p:txBody>
          <a:bodyPr/>
          <a:lstStyle/>
          <a:p>
            <a:pPr defTabSz="457189"/>
            <a:fld id="{D983F1FA-211D-3044-9E35-958DFBC26156}" type="slidenum">
              <a:rPr lang="en-US" smtClean="0">
                <a:solidFill>
                  <a:prstClr val="white"/>
                </a:solidFill>
              </a:rPr>
              <a:pPr defTabSz="457189"/>
              <a:t>17</a:t>
            </a:fld>
            <a:endParaRPr lang="en-US" dirty="0">
              <a:solidFill>
                <a:prstClr val="white"/>
              </a:solidFill>
            </a:endParaRPr>
          </a:p>
        </p:txBody>
      </p:sp>
      <p:sp>
        <p:nvSpPr>
          <p:cNvPr id="4" name="Title 3">
            <a:extLst>
              <a:ext uri="{FF2B5EF4-FFF2-40B4-BE49-F238E27FC236}">
                <a16:creationId xmlns:a16="http://schemas.microsoft.com/office/drawing/2014/main" id="{ED7952C1-0EBF-463A-A1B6-B8F465ED2795}"/>
              </a:ext>
            </a:extLst>
          </p:cNvPr>
          <p:cNvSpPr>
            <a:spLocks noGrp="1"/>
          </p:cNvSpPr>
          <p:nvPr>
            <p:ph type="title"/>
          </p:nvPr>
        </p:nvSpPr>
        <p:spPr/>
        <p:txBody>
          <a:bodyPr>
            <a:normAutofit/>
          </a:bodyPr>
          <a:lstStyle/>
          <a:p>
            <a:r>
              <a:rPr lang="en-US" sz="4000" dirty="0"/>
              <a:t>Documenting Favorable Findings – Steps 5 thru 7</a:t>
            </a:r>
          </a:p>
        </p:txBody>
      </p:sp>
      <p:sp>
        <p:nvSpPr>
          <p:cNvPr id="7" name="TextBox 6">
            <a:extLst>
              <a:ext uri="{FF2B5EF4-FFF2-40B4-BE49-F238E27FC236}">
                <a16:creationId xmlns:a16="http://schemas.microsoft.com/office/drawing/2014/main" id="{37BB6CF4-2FFD-492E-9F49-1CE3E11043FC}"/>
              </a:ext>
            </a:extLst>
          </p:cNvPr>
          <p:cNvSpPr txBox="1"/>
          <p:nvPr/>
        </p:nvSpPr>
        <p:spPr>
          <a:xfrm>
            <a:off x="1143001" y="1169682"/>
            <a:ext cx="1904999" cy="4770537"/>
          </a:xfrm>
          <a:prstGeom prst="rect">
            <a:avLst/>
          </a:prstGeom>
          <a:noFill/>
        </p:spPr>
        <p:txBody>
          <a:bodyPr wrap="square" rtlCol="0">
            <a:spAutoFit/>
          </a:bodyPr>
          <a:lstStyle/>
          <a:p>
            <a:r>
              <a:rPr lang="en-US" dirty="0"/>
              <a:t>Step 5: To save your findings, select </a:t>
            </a:r>
            <a:r>
              <a:rPr lang="en-US" i="1" dirty="0"/>
              <a:t>Save.</a:t>
            </a:r>
          </a:p>
          <a:p>
            <a:r>
              <a:rPr lang="en-US" dirty="0"/>
              <a:t>Step 6: To </a:t>
            </a:r>
            <a:r>
              <a:rPr lang="en-US" i="1" dirty="0"/>
              <a:t>edit</a:t>
            </a:r>
            <a:r>
              <a:rPr lang="en-US" dirty="0"/>
              <a:t> a favorable finding, select the </a:t>
            </a:r>
            <a:r>
              <a:rPr lang="en-US" i="1" dirty="0"/>
              <a:t>pen and paper icon</a:t>
            </a:r>
            <a:r>
              <a:rPr lang="en-US" dirty="0"/>
              <a:t> under the </a:t>
            </a:r>
            <a:r>
              <a:rPr lang="en-US" i="1" dirty="0"/>
              <a:t>Actions column.</a:t>
            </a:r>
            <a:endParaRPr lang="en-US" dirty="0"/>
          </a:p>
          <a:p>
            <a:r>
              <a:rPr lang="en-US" dirty="0"/>
              <a:t>Step 7:  To </a:t>
            </a:r>
            <a:r>
              <a:rPr lang="en-US" i="1" dirty="0">
                <a:solidFill>
                  <a:srgbClr val="FF0000"/>
                </a:solidFill>
              </a:rPr>
              <a:t>delete</a:t>
            </a:r>
            <a:r>
              <a:rPr lang="en-US" dirty="0">
                <a:solidFill>
                  <a:srgbClr val="FF0000"/>
                </a:solidFill>
              </a:rPr>
              <a:t> </a:t>
            </a:r>
            <a:r>
              <a:rPr lang="en-US" dirty="0"/>
              <a:t>a favorable finding, select the </a:t>
            </a:r>
            <a:r>
              <a:rPr lang="en-US" i="1" dirty="0"/>
              <a:t>trash icon</a:t>
            </a:r>
            <a:r>
              <a:rPr lang="en-US" dirty="0"/>
              <a:t> under the </a:t>
            </a:r>
            <a:r>
              <a:rPr lang="en-US" i="1" dirty="0"/>
              <a:t>Actions column.</a:t>
            </a:r>
          </a:p>
          <a:p>
            <a:endParaRPr lang="en-US" sz="1600" i="1" dirty="0"/>
          </a:p>
          <a:p>
            <a:endParaRPr lang="en-US" dirty="0"/>
          </a:p>
        </p:txBody>
      </p:sp>
      <p:pic>
        <p:nvPicPr>
          <p:cNvPr id="13" name="Content Placeholder 12">
            <a:extLst>
              <a:ext uri="{FF2B5EF4-FFF2-40B4-BE49-F238E27FC236}">
                <a16:creationId xmlns:a16="http://schemas.microsoft.com/office/drawing/2014/main" id="{7017C387-6DBC-44BC-A4D2-2CEC1635B78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49964" y="1085922"/>
            <a:ext cx="8432436" cy="2038278"/>
          </a:xfrm>
          <a:ln>
            <a:solidFill>
              <a:srgbClr val="0070C0"/>
            </a:solidFill>
          </a:ln>
        </p:spPr>
      </p:pic>
      <p:pic>
        <p:nvPicPr>
          <p:cNvPr id="6" name="Picture 5">
            <a:extLst>
              <a:ext uri="{FF2B5EF4-FFF2-40B4-BE49-F238E27FC236}">
                <a16:creationId xmlns:a16="http://schemas.microsoft.com/office/drawing/2014/main" id="{5E88C252-4630-4EA3-80A7-DDA1E555AF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9964" y="3141133"/>
            <a:ext cx="8432436" cy="2650067"/>
          </a:xfrm>
          <a:prstGeom prst="rect">
            <a:avLst/>
          </a:prstGeom>
          <a:ln>
            <a:solidFill>
              <a:srgbClr val="3BA6FF"/>
            </a:solidFill>
          </a:ln>
        </p:spPr>
      </p:pic>
    </p:spTree>
    <p:extLst>
      <p:ext uri="{BB962C8B-B14F-4D97-AF65-F5344CB8AC3E}">
        <p14:creationId xmlns:p14="http://schemas.microsoft.com/office/powerpoint/2010/main" val="2563615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77436D5-CB68-46D4-B6F5-3F2A7CB3D591}"/>
              </a:ext>
            </a:extLst>
          </p:cNvPr>
          <p:cNvPicPr>
            <a:picLocks noGrp="1" noChangeAspect="1"/>
          </p:cNvPicPr>
          <p:nvPr>
            <p:ph idx="1"/>
          </p:nvPr>
        </p:nvPicPr>
        <p:blipFill>
          <a:blip r:embed="rId2"/>
          <a:stretch>
            <a:fillRect/>
          </a:stretch>
        </p:blipFill>
        <p:spPr>
          <a:xfrm>
            <a:off x="3352801" y="2941990"/>
            <a:ext cx="6322100" cy="1036411"/>
          </a:xfrm>
          <a:prstGeom prst="rect">
            <a:avLst/>
          </a:prstGeom>
        </p:spPr>
      </p:pic>
      <p:sp>
        <p:nvSpPr>
          <p:cNvPr id="3" name="Slide Number Placeholder 2">
            <a:extLst>
              <a:ext uri="{FF2B5EF4-FFF2-40B4-BE49-F238E27FC236}">
                <a16:creationId xmlns:a16="http://schemas.microsoft.com/office/drawing/2014/main" id="{01188A40-984B-4DA1-A540-39851051C1BE}"/>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a:extLst>
              <a:ext uri="{FF2B5EF4-FFF2-40B4-BE49-F238E27FC236}">
                <a16:creationId xmlns:a16="http://schemas.microsoft.com/office/drawing/2014/main" id="{A24C0D5B-37CD-4D53-8641-54B40B96EC3E}"/>
              </a:ext>
            </a:extLst>
          </p:cNvPr>
          <p:cNvSpPr>
            <a:spLocks noGrp="1"/>
          </p:cNvSpPr>
          <p:nvPr>
            <p:ph type="title"/>
          </p:nvPr>
        </p:nvSpPr>
        <p:spPr/>
        <p:txBody>
          <a:bodyPr>
            <a:normAutofit fontScale="90000"/>
          </a:bodyPr>
          <a:lstStyle/>
          <a:p>
            <a:r>
              <a:rPr lang="en-US" dirty="0"/>
              <a:t>Documenting Favorable Findings – Step 8</a:t>
            </a:r>
          </a:p>
        </p:txBody>
      </p:sp>
      <p:sp>
        <p:nvSpPr>
          <p:cNvPr id="6" name="TextBox 5">
            <a:extLst>
              <a:ext uri="{FF2B5EF4-FFF2-40B4-BE49-F238E27FC236}">
                <a16:creationId xmlns:a16="http://schemas.microsoft.com/office/drawing/2014/main" id="{732ACCD2-55A8-414F-B563-CCA1DC2433DC}"/>
              </a:ext>
            </a:extLst>
          </p:cNvPr>
          <p:cNvSpPr txBox="1"/>
          <p:nvPr/>
        </p:nvSpPr>
        <p:spPr>
          <a:xfrm>
            <a:off x="1752600" y="1752600"/>
            <a:ext cx="7391400" cy="400110"/>
          </a:xfrm>
          <a:prstGeom prst="rect">
            <a:avLst/>
          </a:prstGeom>
          <a:noFill/>
        </p:spPr>
        <p:txBody>
          <a:bodyPr wrap="square" rtlCol="0">
            <a:spAutoFit/>
          </a:bodyPr>
          <a:lstStyle/>
          <a:p>
            <a:r>
              <a:rPr lang="en-US" sz="2000" dirty="0"/>
              <a:t>Step 8:  Return to the </a:t>
            </a:r>
            <a:r>
              <a:rPr lang="en-US" sz="2000" i="1" dirty="0"/>
              <a:t>Analysis</a:t>
            </a:r>
            <a:r>
              <a:rPr lang="en-US" sz="2000" dirty="0"/>
              <a:t> tab to build the rating narrative.</a:t>
            </a:r>
          </a:p>
        </p:txBody>
      </p:sp>
    </p:spTree>
    <p:extLst>
      <p:ext uri="{BB962C8B-B14F-4D97-AF65-F5344CB8AC3E}">
        <p14:creationId xmlns:p14="http://schemas.microsoft.com/office/powerpoint/2010/main" val="3787013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A4D2ABA-FF83-46F2-A597-D430A993A715}"/>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F5C6370E-7198-4D76-BAAF-A1F831891942}"/>
              </a:ext>
            </a:extLst>
          </p:cNvPr>
          <p:cNvSpPr>
            <a:spLocks noGrp="1"/>
          </p:cNvSpPr>
          <p:nvPr>
            <p:ph type="title"/>
          </p:nvPr>
        </p:nvSpPr>
        <p:spPr/>
        <p:txBody>
          <a:bodyPr>
            <a:normAutofit fontScale="90000"/>
          </a:bodyPr>
          <a:lstStyle/>
          <a:p>
            <a:r>
              <a:rPr lang="en-US" dirty="0"/>
              <a:t>Documenting Favorable Findings – Step 9</a:t>
            </a:r>
          </a:p>
        </p:txBody>
      </p:sp>
      <p:sp>
        <p:nvSpPr>
          <p:cNvPr id="6" name="TextBox 5">
            <a:extLst>
              <a:ext uri="{FF2B5EF4-FFF2-40B4-BE49-F238E27FC236}">
                <a16:creationId xmlns:a16="http://schemas.microsoft.com/office/drawing/2014/main" id="{76CDF8BD-50AC-4132-8FDA-8B47B9717FC8}"/>
              </a:ext>
            </a:extLst>
          </p:cNvPr>
          <p:cNvSpPr txBox="1"/>
          <p:nvPr/>
        </p:nvSpPr>
        <p:spPr>
          <a:xfrm>
            <a:off x="2743200" y="1600204"/>
            <a:ext cx="6553200" cy="984885"/>
          </a:xfrm>
          <a:prstGeom prst="rect">
            <a:avLst/>
          </a:prstGeom>
          <a:noFill/>
        </p:spPr>
        <p:txBody>
          <a:bodyPr wrap="square" rtlCol="0">
            <a:spAutoFit/>
          </a:bodyPr>
          <a:lstStyle/>
          <a:p>
            <a:r>
              <a:rPr lang="en-US" sz="2000" dirty="0"/>
              <a:t>Step 9:  Select either </a:t>
            </a:r>
            <a:r>
              <a:rPr lang="en-US" sz="2000" i="1" dirty="0"/>
              <a:t>Copy</a:t>
            </a:r>
            <a:r>
              <a:rPr lang="en-US" sz="2000" dirty="0"/>
              <a:t> or </a:t>
            </a:r>
            <a:r>
              <a:rPr lang="en-US" sz="2000" i="1" dirty="0"/>
              <a:t>Append</a:t>
            </a:r>
            <a:r>
              <a:rPr lang="en-US" sz="2000" dirty="0"/>
              <a:t> to add the favorable findings to the rating narrative.</a:t>
            </a:r>
          </a:p>
          <a:p>
            <a:endParaRPr lang="en-US" dirty="0"/>
          </a:p>
        </p:txBody>
      </p:sp>
      <p:pic>
        <p:nvPicPr>
          <p:cNvPr id="9" name="Content Placeholder 8">
            <a:extLst>
              <a:ext uri="{FF2B5EF4-FFF2-40B4-BE49-F238E27FC236}">
                <a16:creationId xmlns:a16="http://schemas.microsoft.com/office/drawing/2014/main" id="{D540AE49-ADCE-494E-A635-C8901CD60E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2585089"/>
            <a:ext cx="11866640" cy="2596510"/>
          </a:xfrm>
        </p:spPr>
      </p:pic>
    </p:spTree>
    <p:extLst>
      <p:ext uri="{BB962C8B-B14F-4D97-AF65-F5344CB8AC3E}">
        <p14:creationId xmlns:p14="http://schemas.microsoft.com/office/powerpoint/2010/main" val="1831160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5AD1EE-8E00-4793-8579-C3E0C8CBCAF5}"/>
              </a:ext>
            </a:extLst>
          </p:cNvPr>
          <p:cNvSpPr>
            <a:spLocks noGrp="1"/>
          </p:cNvSpPr>
          <p:nvPr>
            <p:ph idx="1"/>
          </p:nvPr>
        </p:nvSpPr>
        <p:spPr/>
        <p:txBody>
          <a:bodyPr/>
          <a:lstStyle/>
          <a:p>
            <a:r>
              <a:rPr lang="en-US" dirty="0"/>
              <a:t>Define favorable findings</a:t>
            </a:r>
          </a:p>
          <a:p>
            <a:r>
              <a:rPr lang="en-US" dirty="0"/>
              <a:t>Describe VBMS-R entry procedures for favorable findings</a:t>
            </a:r>
          </a:p>
          <a:p>
            <a:r>
              <a:rPr lang="en-US" dirty="0"/>
              <a:t>Describe VBMS-R deletion procedures for favorable findings</a:t>
            </a:r>
          </a:p>
          <a:p>
            <a:r>
              <a:rPr lang="en-US" dirty="0"/>
              <a:t>Describe process for overturning favorable findings</a:t>
            </a:r>
          </a:p>
          <a:p>
            <a:r>
              <a:rPr lang="en-US" dirty="0"/>
              <a:t>Identify changes impacting EP 020</a:t>
            </a:r>
          </a:p>
          <a:p>
            <a:r>
              <a:rPr lang="en-US" dirty="0"/>
              <a:t>Identify characteristics of EP 040</a:t>
            </a:r>
          </a:p>
        </p:txBody>
      </p:sp>
      <p:sp>
        <p:nvSpPr>
          <p:cNvPr id="3" name="Slide Number Placeholder 2">
            <a:extLst>
              <a:ext uri="{FF2B5EF4-FFF2-40B4-BE49-F238E27FC236}">
                <a16:creationId xmlns:a16="http://schemas.microsoft.com/office/drawing/2014/main" id="{3CA6224B-CA48-4551-8BED-A8825C7CE379}"/>
              </a:ext>
            </a:extLst>
          </p:cNvPr>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dirty="0">
              <a:solidFill>
                <a:prstClr val="white"/>
              </a:solidFill>
            </a:endParaRPr>
          </a:p>
        </p:txBody>
      </p:sp>
      <p:sp>
        <p:nvSpPr>
          <p:cNvPr id="4" name="Title 3">
            <a:extLst>
              <a:ext uri="{FF2B5EF4-FFF2-40B4-BE49-F238E27FC236}">
                <a16:creationId xmlns:a16="http://schemas.microsoft.com/office/drawing/2014/main" id="{F0971D82-A4A8-4049-8AB4-E07296D72800}"/>
              </a:ext>
            </a:extLst>
          </p:cNvPr>
          <p:cNvSpPr>
            <a:spLocks noGrp="1"/>
          </p:cNvSpPr>
          <p:nvPr>
            <p:ph type="title"/>
          </p:nvPr>
        </p:nvSpPr>
        <p:spPr/>
        <p:txBody>
          <a:bodyPr>
            <a:normAutofit fontScale="90000"/>
          </a:bodyPr>
          <a:lstStyle/>
          <a:p>
            <a:r>
              <a:rPr lang="en-US" dirty="0"/>
              <a:t>Objectives</a:t>
            </a:r>
          </a:p>
        </p:txBody>
      </p:sp>
    </p:spTree>
    <p:extLst>
      <p:ext uri="{BB962C8B-B14F-4D97-AF65-F5344CB8AC3E}">
        <p14:creationId xmlns:p14="http://schemas.microsoft.com/office/powerpoint/2010/main" val="3293302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F00A2E-46FC-4D6E-8BDC-5599800F6F56}"/>
              </a:ext>
            </a:extLst>
          </p:cNvPr>
          <p:cNvSpPr>
            <a:spLocks noGrp="1"/>
          </p:cNvSpPr>
          <p:nvPr>
            <p:ph idx="1"/>
          </p:nvPr>
        </p:nvSpPr>
        <p:spPr>
          <a:xfrm>
            <a:off x="0" y="655320"/>
            <a:ext cx="12192000" cy="5364480"/>
          </a:xfrm>
        </p:spPr>
        <p:txBody>
          <a:bodyPr>
            <a:normAutofit lnSpcReduction="10000"/>
          </a:bodyPr>
          <a:lstStyle/>
          <a:p>
            <a:r>
              <a:rPr lang="en-US" dirty="0"/>
              <a:t>Favorable Findings are binding on all subsequent adjudicators. </a:t>
            </a:r>
          </a:p>
          <a:p>
            <a:r>
              <a:rPr lang="en-US" dirty="0"/>
              <a:t>Decisionmakers may overturn a prior favorable finding when clear and unmistakable evidence is present to refute the finding.  </a:t>
            </a:r>
          </a:p>
          <a:p>
            <a:r>
              <a:rPr lang="en-US" dirty="0"/>
              <a:t>Users must provide a justification in VBMS-R when removing a prior Favorable Finding. </a:t>
            </a:r>
          </a:p>
          <a:p>
            <a:r>
              <a:rPr lang="en-US" dirty="0"/>
              <a:t>Document the decision to overturn favorable findings within the body of the decision for the impacted issues.</a:t>
            </a:r>
          </a:p>
          <a:p>
            <a:r>
              <a:rPr lang="en-US" dirty="0"/>
              <a:t>Any overturned favorable findings must be removed from the list of favorable findings.</a:t>
            </a:r>
          </a:p>
          <a:p>
            <a:r>
              <a:rPr lang="en-US" dirty="0"/>
              <a:t>Adjudicators have single signature authority.</a:t>
            </a:r>
          </a:p>
          <a:p>
            <a:pPr marL="0" indent="0">
              <a:buNone/>
            </a:pPr>
            <a:endParaRPr lang="en-US" dirty="0"/>
          </a:p>
        </p:txBody>
      </p:sp>
      <p:sp>
        <p:nvSpPr>
          <p:cNvPr id="3" name="Slide Number Placeholder 2">
            <a:extLst>
              <a:ext uri="{FF2B5EF4-FFF2-40B4-BE49-F238E27FC236}">
                <a16:creationId xmlns:a16="http://schemas.microsoft.com/office/drawing/2014/main" id="{4E3FA2E1-AE34-4251-9334-8317C812EC0B}"/>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950FF867-15B1-4614-9A0C-2DAE4B6A3D36}"/>
              </a:ext>
            </a:extLst>
          </p:cNvPr>
          <p:cNvSpPr>
            <a:spLocks noGrp="1"/>
          </p:cNvSpPr>
          <p:nvPr>
            <p:ph type="title"/>
          </p:nvPr>
        </p:nvSpPr>
        <p:spPr/>
        <p:txBody>
          <a:bodyPr>
            <a:normAutofit/>
          </a:bodyPr>
          <a:lstStyle/>
          <a:p>
            <a:r>
              <a:rPr lang="en-US" sz="4000" dirty="0"/>
              <a:t>Overturning Favorable Findings</a:t>
            </a:r>
          </a:p>
        </p:txBody>
      </p:sp>
    </p:spTree>
    <p:extLst>
      <p:ext uri="{BB962C8B-B14F-4D97-AF65-F5344CB8AC3E}">
        <p14:creationId xmlns:p14="http://schemas.microsoft.com/office/powerpoint/2010/main" val="736915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350A14-F9D6-4B6D-9556-7482208C2BD1}"/>
              </a:ext>
            </a:extLst>
          </p:cNvPr>
          <p:cNvSpPr>
            <a:spLocks noGrp="1"/>
          </p:cNvSpPr>
          <p:nvPr>
            <p:ph idx="1"/>
          </p:nvPr>
        </p:nvSpPr>
        <p:spPr>
          <a:xfrm>
            <a:off x="0" y="655320"/>
            <a:ext cx="12192000" cy="5440680"/>
          </a:xfrm>
        </p:spPr>
        <p:txBody>
          <a:bodyPr/>
          <a:lstStyle/>
          <a:p>
            <a:r>
              <a:rPr lang="en-US" dirty="0"/>
              <a:t>Satisfied by a finding that the evidentiary record as a whole completely lacks any plausible support for the </a:t>
            </a:r>
            <a:r>
              <a:rPr lang="en-US" u="sng" dirty="0"/>
              <a:t>favorable finding</a:t>
            </a:r>
            <a:r>
              <a:rPr lang="en-US" dirty="0"/>
              <a:t>. </a:t>
            </a:r>
          </a:p>
          <a:p>
            <a:r>
              <a:rPr lang="en-US" dirty="0"/>
              <a:t>Overturning previously established favorable findings can be done with single signature authority</a:t>
            </a:r>
          </a:p>
          <a:p>
            <a:pPr lvl="1"/>
            <a:r>
              <a:rPr lang="en-US" dirty="0"/>
              <a:t>However, if overturning the favorable finding results in a CUE, then normal CUE signature requirements exist</a:t>
            </a:r>
          </a:p>
          <a:p>
            <a:pPr lvl="1"/>
            <a:r>
              <a:rPr lang="en-US" dirty="0"/>
              <a:t>Different than a CUE, to overturn a favorable finding the adjudicator does not have to determine that the outcome of the claim would have been different.</a:t>
            </a:r>
          </a:p>
        </p:txBody>
      </p:sp>
      <p:sp>
        <p:nvSpPr>
          <p:cNvPr id="3" name="Slide Number Placeholder 2">
            <a:extLst>
              <a:ext uri="{FF2B5EF4-FFF2-40B4-BE49-F238E27FC236}">
                <a16:creationId xmlns:a16="http://schemas.microsoft.com/office/drawing/2014/main" id="{F46EBBBC-435F-4647-A355-17C6BB922BE9}"/>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FCC7BA29-A0AD-4C50-BA11-73B98C7FAC78}"/>
              </a:ext>
            </a:extLst>
          </p:cNvPr>
          <p:cNvSpPr>
            <a:spLocks noGrp="1"/>
          </p:cNvSpPr>
          <p:nvPr>
            <p:ph type="title"/>
          </p:nvPr>
        </p:nvSpPr>
        <p:spPr/>
        <p:txBody>
          <a:bodyPr>
            <a:normAutofit fontScale="90000"/>
          </a:bodyPr>
          <a:lstStyle/>
          <a:p>
            <a:r>
              <a:rPr lang="en-US" dirty="0"/>
              <a:t>Clear and Unmistakable Rebuttal Standard</a:t>
            </a:r>
          </a:p>
        </p:txBody>
      </p:sp>
    </p:spTree>
    <p:extLst>
      <p:ext uri="{BB962C8B-B14F-4D97-AF65-F5344CB8AC3E}">
        <p14:creationId xmlns:p14="http://schemas.microsoft.com/office/powerpoint/2010/main" val="2773404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18F5D7EF-DAA1-4CB8-A0F6-CA639A15FCA4}"/>
              </a:ext>
            </a:extLst>
          </p:cNvPr>
          <p:cNvSpPr>
            <a:spLocks noGrp="1"/>
          </p:cNvSpPr>
          <p:nvPr>
            <p:ph idx="1"/>
          </p:nvPr>
        </p:nvSpPr>
        <p:spPr/>
        <p:txBody>
          <a:bodyPr/>
          <a:lstStyle/>
          <a:p>
            <a:pPr marL="0" indent="0">
              <a:buNone/>
            </a:pPr>
            <a:r>
              <a:rPr lang="en-US" dirty="0"/>
              <a:t>For 020s not much has changed:</a:t>
            </a:r>
          </a:p>
          <a:p>
            <a:pPr>
              <a:buFont typeface="Arial" panose="020B0604020202020204" pitchFamily="34" charset="0"/>
              <a:buChar char="•"/>
            </a:pPr>
            <a:r>
              <a:rPr lang="en-US" dirty="0"/>
              <a:t>New or Increases only, no more recons or reopens</a:t>
            </a:r>
          </a:p>
          <a:p>
            <a:pPr>
              <a:buFont typeface="Arial" panose="020B0604020202020204" pitchFamily="34" charset="0"/>
              <a:buChar char="•"/>
            </a:pPr>
            <a:r>
              <a:rPr lang="en-US" dirty="0"/>
              <a:t>Must be on a prescribed form</a:t>
            </a:r>
          </a:p>
          <a:p>
            <a:pPr lvl="1">
              <a:buFont typeface="Arial" panose="020B0604020202020204" pitchFamily="34" charset="0"/>
              <a:buChar char="•"/>
            </a:pPr>
            <a:r>
              <a:rPr lang="en-US" dirty="0"/>
              <a:t>If not, RFA is needed</a:t>
            </a:r>
          </a:p>
          <a:p>
            <a:pPr>
              <a:buFont typeface="Arial" panose="020B0604020202020204" pitchFamily="34" charset="0"/>
              <a:buChar char="•"/>
            </a:pPr>
            <a:r>
              <a:rPr lang="en-US" dirty="0"/>
              <a:t>DTA is part of the 526ez</a:t>
            </a:r>
          </a:p>
          <a:p>
            <a:pPr>
              <a:buFont typeface="Arial" panose="020B0604020202020204" pitchFamily="34" charset="0"/>
              <a:buChar char="•"/>
            </a:pPr>
            <a:r>
              <a:rPr lang="en-US" dirty="0"/>
              <a:t>ITF is accepted</a:t>
            </a:r>
          </a:p>
          <a:p>
            <a:pPr>
              <a:buFont typeface="Arial" panose="020B0604020202020204" pitchFamily="34" charset="0"/>
              <a:buChar char="•"/>
            </a:pPr>
            <a:r>
              <a:rPr lang="en-US" dirty="0"/>
              <a:t>Still a low threshold for an examination</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95F50E99-9E69-4705-B546-5F8C4A57F837}"/>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BE59D199-B750-4C77-BAA2-2F9C304E4A50}"/>
              </a:ext>
            </a:extLst>
          </p:cNvPr>
          <p:cNvSpPr>
            <a:spLocks noGrp="1"/>
          </p:cNvSpPr>
          <p:nvPr>
            <p:ph type="title"/>
          </p:nvPr>
        </p:nvSpPr>
        <p:spPr/>
        <p:txBody>
          <a:bodyPr>
            <a:normAutofit fontScale="90000"/>
          </a:bodyPr>
          <a:lstStyle/>
          <a:p>
            <a:r>
              <a:rPr lang="en-US" dirty="0"/>
              <a:t>Lets talk about 020s</a:t>
            </a:r>
          </a:p>
        </p:txBody>
      </p:sp>
    </p:spTree>
    <p:extLst>
      <p:ext uri="{BB962C8B-B14F-4D97-AF65-F5344CB8AC3E}">
        <p14:creationId xmlns:p14="http://schemas.microsoft.com/office/powerpoint/2010/main" val="2495269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78DF3D-C057-487F-8E37-CEA29A0717D5}"/>
              </a:ext>
            </a:extLst>
          </p:cNvPr>
          <p:cNvSpPr>
            <a:spLocks noGrp="1"/>
          </p:cNvSpPr>
          <p:nvPr>
            <p:ph idx="1"/>
          </p:nvPr>
        </p:nvSpPr>
        <p:spPr>
          <a:xfrm>
            <a:off x="0" y="762001"/>
            <a:ext cx="12095240" cy="5257800"/>
          </a:xfrm>
        </p:spPr>
        <p:txBody>
          <a:bodyPr>
            <a:normAutofit fontScale="92500" lnSpcReduction="10000"/>
          </a:bodyPr>
          <a:lstStyle/>
          <a:p>
            <a:pPr marL="0" indent="0">
              <a:buNone/>
            </a:pPr>
            <a:r>
              <a:rPr lang="en-US" dirty="0"/>
              <a:t>But here is an important consideration.</a:t>
            </a:r>
          </a:p>
          <a:p>
            <a:pPr>
              <a:buFont typeface="Arial" panose="020B0604020202020204" pitchFamily="34" charset="0"/>
              <a:buChar char="•"/>
            </a:pPr>
            <a:r>
              <a:rPr lang="en-US" dirty="0"/>
              <a:t>On February 20, 2019 (after the implementation of AMA), can a Veteran file a supplemental claim in which the appeal period is still pending (e.g., previous decision was made in December 2018)?</a:t>
            </a:r>
          </a:p>
          <a:p>
            <a:pPr lvl="1">
              <a:buFont typeface="Arial" panose="020B0604020202020204" pitchFamily="34" charset="0"/>
              <a:buChar char="•"/>
            </a:pPr>
            <a:r>
              <a:rPr lang="en-US" dirty="0"/>
              <a:t>For reviews of decisions issued on or after February 19, 2019, the claimant, or his/her authorized representative, must seek review in writing by submitting either </a:t>
            </a:r>
            <a:r>
              <a:rPr lang="en-US" i="1" dirty="0"/>
              <a:t>VA Form 20-0996</a:t>
            </a:r>
            <a:r>
              <a:rPr lang="en-US" dirty="0"/>
              <a:t>, or </a:t>
            </a:r>
            <a:r>
              <a:rPr lang="en-US" i="1" dirty="0"/>
              <a:t>VA Form 20-0995</a:t>
            </a:r>
            <a:r>
              <a:rPr lang="en-US" dirty="0"/>
              <a:t>.  VBA will not accept review requests in any format other than the prescribed forms.  For decisions issued prior to February 19, 2019, the legacy appeals process still applies.  Accordingly, a claimant seeking review of a compensation decision issued prior to February 19, 2019, must submit a timely </a:t>
            </a:r>
            <a:r>
              <a:rPr lang="en-US" i="1" dirty="0"/>
              <a:t>VA Form 21-0958, Notice of Disagreement</a:t>
            </a:r>
            <a:r>
              <a:rPr lang="en-US" dirty="0"/>
              <a:t>, and may opt-in upon receipt of a Statement of Case (SOC)/Supplemental Statement of Case (SSOC). </a:t>
            </a:r>
          </a:p>
        </p:txBody>
      </p:sp>
      <p:sp>
        <p:nvSpPr>
          <p:cNvPr id="3" name="Slide Number Placeholder 2">
            <a:extLst>
              <a:ext uri="{FF2B5EF4-FFF2-40B4-BE49-F238E27FC236}">
                <a16:creationId xmlns:a16="http://schemas.microsoft.com/office/drawing/2014/main" id="{ADD546AC-68AB-48B6-B9ED-A60B1752856C}"/>
              </a:ext>
            </a:extLst>
          </p:cNvPr>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a:extLst>
              <a:ext uri="{FF2B5EF4-FFF2-40B4-BE49-F238E27FC236}">
                <a16:creationId xmlns:a16="http://schemas.microsoft.com/office/drawing/2014/main" id="{203633E5-7C6C-45DB-877B-BAD028F63676}"/>
              </a:ext>
            </a:extLst>
          </p:cNvPr>
          <p:cNvSpPr>
            <a:spLocks noGrp="1"/>
          </p:cNvSpPr>
          <p:nvPr>
            <p:ph type="title"/>
          </p:nvPr>
        </p:nvSpPr>
        <p:spPr/>
        <p:txBody>
          <a:bodyPr>
            <a:normAutofit fontScale="90000"/>
          </a:bodyPr>
          <a:lstStyle/>
          <a:p>
            <a:r>
              <a:rPr lang="en-US" dirty="0"/>
              <a:t>Lets talk about 020s and 040s</a:t>
            </a:r>
          </a:p>
        </p:txBody>
      </p:sp>
    </p:spTree>
    <p:extLst>
      <p:ext uri="{BB962C8B-B14F-4D97-AF65-F5344CB8AC3E}">
        <p14:creationId xmlns:p14="http://schemas.microsoft.com/office/powerpoint/2010/main" val="4241392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D21BB9-2FD0-4155-B574-7C52D1C38D6D}"/>
              </a:ext>
            </a:extLst>
          </p:cNvPr>
          <p:cNvSpPr>
            <a:spLocks noGrp="1"/>
          </p:cNvSpPr>
          <p:nvPr>
            <p:ph idx="1"/>
          </p:nvPr>
        </p:nvSpPr>
        <p:spPr/>
        <p:txBody>
          <a:bodyPr/>
          <a:lstStyle/>
          <a:p>
            <a:pPr marL="0" indent="0">
              <a:buNone/>
            </a:pPr>
            <a:r>
              <a:rPr lang="en-US" dirty="0"/>
              <a:t>Here is another consideration.</a:t>
            </a:r>
          </a:p>
          <a:p>
            <a:pPr>
              <a:buFont typeface="Arial" panose="020B0604020202020204" pitchFamily="34" charset="0"/>
              <a:buChar char="•"/>
            </a:pPr>
            <a:r>
              <a:rPr lang="en-US" dirty="0"/>
              <a:t>I have a reconsideration that was received prior to February 19, 2019 but not </a:t>
            </a:r>
            <a:r>
              <a:rPr lang="en-US" dirty="0" err="1"/>
              <a:t>CESTd</a:t>
            </a:r>
            <a:r>
              <a:rPr lang="en-US" dirty="0"/>
              <a:t> until well after February 19, 2019.  How come the EP claim label does not say “reconsideration”?</a:t>
            </a:r>
          </a:p>
          <a:p>
            <a:pPr lvl="1">
              <a:buFont typeface="Arial" panose="020B0604020202020204" pitchFamily="34" charset="0"/>
              <a:buChar char="•"/>
            </a:pPr>
            <a:r>
              <a:rPr lang="en-US" dirty="0"/>
              <a:t>This is a known issue, the appropriate staffs are aware of this issue and are working on a solution.</a:t>
            </a:r>
          </a:p>
          <a:p>
            <a:pPr marL="0" indent="0">
              <a:buNone/>
            </a:pPr>
            <a:endParaRPr lang="en-US" dirty="0"/>
          </a:p>
        </p:txBody>
      </p:sp>
      <p:sp>
        <p:nvSpPr>
          <p:cNvPr id="3" name="Slide Number Placeholder 2">
            <a:extLst>
              <a:ext uri="{FF2B5EF4-FFF2-40B4-BE49-F238E27FC236}">
                <a16:creationId xmlns:a16="http://schemas.microsoft.com/office/drawing/2014/main" id="{B943AE42-85E3-4E9D-B76A-4A47CD2EF1FF}"/>
              </a:ext>
            </a:extLst>
          </p:cNvPr>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4" name="Title 3">
            <a:extLst>
              <a:ext uri="{FF2B5EF4-FFF2-40B4-BE49-F238E27FC236}">
                <a16:creationId xmlns:a16="http://schemas.microsoft.com/office/drawing/2014/main" id="{2AD968A6-BC38-4FB0-B9B4-02E75F312278}"/>
              </a:ext>
            </a:extLst>
          </p:cNvPr>
          <p:cNvSpPr>
            <a:spLocks noGrp="1"/>
          </p:cNvSpPr>
          <p:nvPr>
            <p:ph type="title"/>
          </p:nvPr>
        </p:nvSpPr>
        <p:spPr/>
        <p:txBody>
          <a:bodyPr>
            <a:normAutofit fontScale="90000"/>
          </a:bodyPr>
          <a:lstStyle/>
          <a:p>
            <a:r>
              <a:rPr lang="en-US" dirty="0"/>
              <a:t>Lets talk about 020s </a:t>
            </a:r>
          </a:p>
        </p:txBody>
      </p:sp>
    </p:spTree>
    <p:extLst>
      <p:ext uri="{BB962C8B-B14F-4D97-AF65-F5344CB8AC3E}">
        <p14:creationId xmlns:p14="http://schemas.microsoft.com/office/powerpoint/2010/main" val="2732220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1A45B3-8C51-4DC1-B9E7-21F8B770BE05}"/>
              </a:ext>
            </a:extLst>
          </p:cNvPr>
          <p:cNvSpPr>
            <a:spLocks noGrp="1"/>
          </p:cNvSpPr>
          <p:nvPr>
            <p:ph idx="1"/>
          </p:nvPr>
        </p:nvSpPr>
        <p:spPr/>
        <p:txBody>
          <a:bodyPr/>
          <a:lstStyle/>
          <a:p>
            <a:r>
              <a:rPr lang="en-US" dirty="0"/>
              <a:t>What is an 040?</a:t>
            </a:r>
          </a:p>
          <a:p>
            <a:pPr lvl="1"/>
            <a:r>
              <a:rPr lang="en-US" dirty="0"/>
              <a:t>An 040 is a supplemental claim, a supplemental claim is any complete claim for a Department of Veterans Affairs (VA) benefit on a prescribed application form where the claimant or his/her authorized representative disagrees with the decision VA made on an initial or supplemental claim for the same or similar benefit on the same or similar basis.</a:t>
            </a:r>
          </a:p>
        </p:txBody>
      </p:sp>
      <p:sp>
        <p:nvSpPr>
          <p:cNvPr id="3" name="Slide Number Placeholder 2">
            <a:extLst>
              <a:ext uri="{FF2B5EF4-FFF2-40B4-BE49-F238E27FC236}">
                <a16:creationId xmlns:a16="http://schemas.microsoft.com/office/drawing/2014/main" id="{2B350966-7B2A-473C-8BD5-2DCD33A80DCB}"/>
              </a:ext>
            </a:extLst>
          </p:cNvPr>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a:extLst>
              <a:ext uri="{FF2B5EF4-FFF2-40B4-BE49-F238E27FC236}">
                <a16:creationId xmlns:a16="http://schemas.microsoft.com/office/drawing/2014/main" id="{405874A7-42D9-46DA-A9F1-4E0DEFCF6729}"/>
              </a:ext>
            </a:extLst>
          </p:cNvPr>
          <p:cNvSpPr>
            <a:spLocks noGrp="1"/>
          </p:cNvSpPr>
          <p:nvPr>
            <p:ph type="title"/>
          </p:nvPr>
        </p:nvSpPr>
        <p:spPr/>
        <p:txBody>
          <a:bodyPr>
            <a:normAutofit fontScale="90000"/>
          </a:bodyPr>
          <a:lstStyle/>
          <a:p>
            <a:r>
              <a:rPr lang="en-US" dirty="0"/>
              <a:t>Lets talk about 040s</a:t>
            </a:r>
          </a:p>
        </p:txBody>
      </p:sp>
    </p:spTree>
    <p:extLst>
      <p:ext uri="{BB962C8B-B14F-4D97-AF65-F5344CB8AC3E}">
        <p14:creationId xmlns:p14="http://schemas.microsoft.com/office/powerpoint/2010/main" val="3424613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B7AC26-F851-45F6-9CC4-5C3B2028ED98}"/>
              </a:ext>
            </a:extLst>
          </p:cNvPr>
          <p:cNvSpPr>
            <a:spLocks noGrp="1"/>
          </p:cNvSpPr>
          <p:nvPr>
            <p:ph idx="1"/>
          </p:nvPr>
        </p:nvSpPr>
        <p:spPr/>
        <p:txBody>
          <a:bodyPr>
            <a:normAutofit lnSpcReduction="10000"/>
          </a:bodyPr>
          <a:lstStyle/>
          <a:p>
            <a:pPr marL="0" indent="0">
              <a:buNone/>
            </a:pPr>
            <a:r>
              <a:rPr lang="en-US" dirty="0"/>
              <a:t>Same or similar benefit on the same or similar basis . . . What does that mean?</a:t>
            </a:r>
          </a:p>
          <a:p>
            <a:pPr lvl="1">
              <a:buFont typeface="Arial" panose="020B0604020202020204" pitchFamily="34" charset="0"/>
              <a:buChar char="•"/>
            </a:pPr>
            <a:r>
              <a:rPr lang="en-US" dirty="0"/>
              <a:t>Generally, the same or similar benefit on the same or similar basis means VA has previously decided a claim for the same benefit type.</a:t>
            </a:r>
          </a:p>
          <a:p>
            <a:pPr lvl="2">
              <a:buFont typeface="Arial" panose="020B0604020202020204" pitchFamily="34" charset="0"/>
              <a:buChar char="•"/>
            </a:pPr>
            <a:r>
              <a:rPr lang="en-US" dirty="0"/>
              <a:t>Examples of types of benefits:</a:t>
            </a:r>
          </a:p>
          <a:p>
            <a:pPr lvl="3">
              <a:buFont typeface="Arial" panose="020B0604020202020204" pitchFamily="34" charset="0"/>
              <a:buChar char="•"/>
            </a:pPr>
            <a:r>
              <a:rPr lang="en-US" dirty="0"/>
              <a:t>Service connection for right knee arthritis</a:t>
            </a:r>
          </a:p>
          <a:p>
            <a:pPr lvl="3">
              <a:buFont typeface="Arial" panose="020B0604020202020204" pitchFamily="34" charset="0"/>
              <a:buChar char="•"/>
            </a:pPr>
            <a:r>
              <a:rPr lang="en-US" dirty="0"/>
              <a:t>Entitlement to individual unemployability</a:t>
            </a:r>
          </a:p>
          <a:p>
            <a:pPr lvl="1">
              <a:buFont typeface="Arial" panose="020B0604020202020204" pitchFamily="34" charset="0"/>
              <a:buChar char="•"/>
            </a:pPr>
            <a:r>
              <a:rPr lang="en-US" dirty="0"/>
              <a:t>In claims for compensation, a claim based on a new theory of service connect is a supplemental claim.  A new theory of service connection is sufficient new and relevant evidence to satisfy the evidentiary threshold.</a:t>
            </a:r>
          </a:p>
        </p:txBody>
      </p:sp>
      <p:sp>
        <p:nvSpPr>
          <p:cNvPr id="3" name="Slide Number Placeholder 2">
            <a:extLst>
              <a:ext uri="{FF2B5EF4-FFF2-40B4-BE49-F238E27FC236}">
                <a16:creationId xmlns:a16="http://schemas.microsoft.com/office/drawing/2014/main" id="{9D774A79-F81B-4346-A663-51BD2589648F}"/>
              </a:ext>
            </a:extLst>
          </p:cNvPr>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4" name="Title 3">
            <a:extLst>
              <a:ext uri="{FF2B5EF4-FFF2-40B4-BE49-F238E27FC236}">
                <a16:creationId xmlns:a16="http://schemas.microsoft.com/office/drawing/2014/main" id="{164874B7-28E9-449A-AE7D-A403F9CC9C5F}"/>
              </a:ext>
            </a:extLst>
          </p:cNvPr>
          <p:cNvSpPr>
            <a:spLocks noGrp="1"/>
          </p:cNvSpPr>
          <p:nvPr>
            <p:ph type="title"/>
          </p:nvPr>
        </p:nvSpPr>
        <p:spPr/>
        <p:txBody>
          <a:bodyPr>
            <a:normAutofit fontScale="90000"/>
          </a:bodyPr>
          <a:lstStyle/>
          <a:p>
            <a:r>
              <a:rPr lang="en-US" dirty="0"/>
              <a:t>Lets talk about 040s</a:t>
            </a:r>
          </a:p>
        </p:txBody>
      </p:sp>
    </p:spTree>
    <p:extLst>
      <p:ext uri="{BB962C8B-B14F-4D97-AF65-F5344CB8AC3E}">
        <p14:creationId xmlns:p14="http://schemas.microsoft.com/office/powerpoint/2010/main" val="1456289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A9D83A-44D2-4188-BE38-121632FC2767}"/>
              </a:ext>
            </a:extLst>
          </p:cNvPr>
          <p:cNvSpPr>
            <a:spLocks noGrp="1"/>
          </p:cNvSpPr>
          <p:nvPr>
            <p:ph idx="1"/>
          </p:nvPr>
        </p:nvSpPr>
        <p:spPr>
          <a:xfrm>
            <a:off x="76200" y="762001"/>
            <a:ext cx="11887200" cy="5257800"/>
          </a:xfrm>
        </p:spPr>
        <p:txBody>
          <a:bodyPr/>
          <a:lstStyle/>
          <a:p>
            <a:pPr marL="0" indent="0">
              <a:buNone/>
            </a:pPr>
            <a:r>
              <a:rPr lang="en-US" dirty="0"/>
              <a:t>Characteristics of a 040:</a:t>
            </a:r>
          </a:p>
          <a:p>
            <a:r>
              <a:rPr lang="en-US" dirty="0"/>
              <a:t>Filed on a VA Form 20-0995</a:t>
            </a:r>
          </a:p>
          <a:p>
            <a:r>
              <a:rPr lang="en-US" dirty="0"/>
              <a:t>Issues previously decided (formerly known as recons &amp; reopens)</a:t>
            </a:r>
          </a:p>
          <a:p>
            <a:r>
              <a:rPr lang="en-US" dirty="0"/>
              <a:t>If claimed on anything other than a 0995, DROC must process RFA</a:t>
            </a:r>
          </a:p>
          <a:p>
            <a:r>
              <a:rPr lang="en-US" dirty="0"/>
              <a:t>Cannot be associated with an ITF</a:t>
            </a:r>
          </a:p>
          <a:p>
            <a:pPr marL="457188" lvl="1" indent="0">
              <a:buNone/>
            </a:pPr>
            <a:endParaRPr lang="en-US" dirty="0"/>
          </a:p>
          <a:p>
            <a:endParaRPr lang="en-US" dirty="0"/>
          </a:p>
        </p:txBody>
      </p:sp>
      <p:sp>
        <p:nvSpPr>
          <p:cNvPr id="3" name="Slide Number Placeholder 2">
            <a:extLst>
              <a:ext uri="{FF2B5EF4-FFF2-40B4-BE49-F238E27FC236}">
                <a16:creationId xmlns:a16="http://schemas.microsoft.com/office/drawing/2014/main" id="{72AB85DF-5A3A-452D-A7CB-C1D31D4C8201}"/>
              </a:ext>
            </a:extLst>
          </p:cNvPr>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4" name="Title 3">
            <a:extLst>
              <a:ext uri="{FF2B5EF4-FFF2-40B4-BE49-F238E27FC236}">
                <a16:creationId xmlns:a16="http://schemas.microsoft.com/office/drawing/2014/main" id="{E5FE39AB-A27D-4A24-A1BE-2CFEF6701240}"/>
              </a:ext>
            </a:extLst>
          </p:cNvPr>
          <p:cNvSpPr>
            <a:spLocks noGrp="1"/>
          </p:cNvSpPr>
          <p:nvPr>
            <p:ph type="title"/>
          </p:nvPr>
        </p:nvSpPr>
        <p:spPr/>
        <p:txBody>
          <a:bodyPr>
            <a:normAutofit fontScale="90000"/>
          </a:bodyPr>
          <a:lstStyle/>
          <a:p>
            <a:r>
              <a:rPr lang="en-US" dirty="0"/>
              <a:t>Lets talk about 040s</a:t>
            </a:r>
          </a:p>
        </p:txBody>
      </p:sp>
    </p:spTree>
    <p:extLst>
      <p:ext uri="{BB962C8B-B14F-4D97-AF65-F5344CB8AC3E}">
        <p14:creationId xmlns:p14="http://schemas.microsoft.com/office/powerpoint/2010/main" val="3539031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5D8433-593D-4FD4-B4F3-07C343670FDB}"/>
              </a:ext>
            </a:extLst>
          </p:cNvPr>
          <p:cNvSpPr>
            <a:spLocks noGrp="1"/>
          </p:cNvSpPr>
          <p:nvPr>
            <p:ph idx="1"/>
          </p:nvPr>
        </p:nvSpPr>
        <p:spPr/>
        <p:txBody>
          <a:bodyPr>
            <a:normAutofit/>
          </a:bodyPr>
          <a:lstStyle/>
          <a:p>
            <a:r>
              <a:rPr lang="en-US" dirty="0"/>
              <a:t>Do not provide Section 5103 notice for a supplemental claim that is filed within a year of the date VA issues notice of a prior decision on the same issue</a:t>
            </a:r>
          </a:p>
          <a:p>
            <a:r>
              <a:rPr lang="en-US" dirty="0"/>
              <a:t>Supplemental claims must be a complete claim.</a:t>
            </a:r>
          </a:p>
          <a:p>
            <a:pPr lvl="1"/>
            <a:r>
              <a:rPr lang="en-US" dirty="0"/>
              <a:t>To be a complete claim they </a:t>
            </a:r>
            <a:r>
              <a:rPr lang="en-US" i="1" dirty="0"/>
              <a:t>must</a:t>
            </a:r>
            <a:r>
              <a:rPr lang="en-US" dirty="0"/>
              <a:t> identify or include potentially new evidence</a:t>
            </a:r>
          </a:p>
          <a:p>
            <a:r>
              <a:rPr lang="en-US" dirty="0"/>
              <a:t>Incomplete supplemental claims result in an </a:t>
            </a:r>
            <a:r>
              <a:rPr lang="en-US" i="1" dirty="0"/>
              <a:t>Incomplete Claim Letter</a:t>
            </a:r>
            <a:r>
              <a:rPr lang="en-US" dirty="0"/>
              <a:t> under EP 400.</a:t>
            </a:r>
          </a:p>
          <a:p>
            <a:endParaRPr lang="en-US" dirty="0"/>
          </a:p>
        </p:txBody>
      </p:sp>
      <p:sp>
        <p:nvSpPr>
          <p:cNvPr id="3" name="Slide Number Placeholder 2">
            <a:extLst>
              <a:ext uri="{FF2B5EF4-FFF2-40B4-BE49-F238E27FC236}">
                <a16:creationId xmlns:a16="http://schemas.microsoft.com/office/drawing/2014/main" id="{26FDB371-8156-42A0-8F1A-C8CEAF3E4AF5}"/>
              </a:ext>
            </a:extLst>
          </p:cNvPr>
          <p:cNvSpPr>
            <a:spLocks noGrp="1"/>
          </p:cNvSpPr>
          <p:nvPr>
            <p:ph type="sldNum" sz="quarter" idx="12"/>
          </p:nvPr>
        </p:nvSpPr>
        <p:spPr/>
        <p:txBody>
          <a:bodyPr/>
          <a:lstStyle/>
          <a:p>
            <a:fld id="{D983F1FA-211D-3044-9E35-958DFBC26156}" type="slidenum">
              <a:rPr lang="en-US" smtClean="0">
                <a:solidFill>
                  <a:prstClr val="white"/>
                </a:solidFill>
              </a:rPr>
              <a:pPr/>
              <a:t>28</a:t>
            </a:fld>
            <a:endParaRPr lang="en-US" dirty="0">
              <a:solidFill>
                <a:prstClr val="white"/>
              </a:solidFill>
            </a:endParaRPr>
          </a:p>
        </p:txBody>
      </p:sp>
      <p:sp>
        <p:nvSpPr>
          <p:cNvPr id="4" name="Title 3">
            <a:extLst>
              <a:ext uri="{FF2B5EF4-FFF2-40B4-BE49-F238E27FC236}">
                <a16:creationId xmlns:a16="http://schemas.microsoft.com/office/drawing/2014/main" id="{F08BE341-3DB1-4CB2-A8B4-9A423777A248}"/>
              </a:ext>
            </a:extLst>
          </p:cNvPr>
          <p:cNvSpPr>
            <a:spLocks noGrp="1"/>
          </p:cNvSpPr>
          <p:nvPr>
            <p:ph type="title"/>
          </p:nvPr>
        </p:nvSpPr>
        <p:spPr/>
        <p:txBody>
          <a:bodyPr>
            <a:normAutofit fontScale="90000"/>
          </a:bodyPr>
          <a:lstStyle/>
          <a:p>
            <a:r>
              <a:rPr lang="en-US" dirty="0"/>
              <a:t>Lets talk about 040s</a:t>
            </a:r>
          </a:p>
        </p:txBody>
      </p:sp>
    </p:spTree>
    <p:extLst>
      <p:ext uri="{BB962C8B-B14F-4D97-AF65-F5344CB8AC3E}">
        <p14:creationId xmlns:p14="http://schemas.microsoft.com/office/powerpoint/2010/main" val="3085675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E61352-3117-4F00-AA45-F40D3CF80EB8}"/>
              </a:ext>
            </a:extLst>
          </p:cNvPr>
          <p:cNvSpPr>
            <a:spLocks noGrp="1"/>
          </p:cNvSpPr>
          <p:nvPr>
            <p:ph idx="1"/>
          </p:nvPr>
        </p:nvSpPr>
        <p:spPr>
          <a:xfrm>
            <a:off x="0" y="655320"/>
            <a:ext cx="12192000" cy="5440679"/>
          </a:xfrm>
        </p:spPr>
        <p:txBody>
          <a:bodyPr/>
          <a:lstStyle/>
          <a:p>
            <a:r>
              <a:rPr lang="en-US" dirty="0"/>
              <a:t>Defined favorable findings</a:t>
            </a:r>
          </a:p>
          <a:p>
            <a:r>
              <a:rPr lang="en-US" dirty="0"/>
              <a:t>Described VBMS-R entry procedures for favorable findings</a:t>
            </a:r>
          </a:p>
          <a:p>
            <a:r>
              <a:rPr lang="en-US" dirty="0"/>
              <a:t>Described VBMS-R deletion procedures for favorable findings</a:t>
            </a:r>
          </a:p>
          <a:p>
            <a:r>
              <a:rPr lang="en-US" dirty="0"/>
              <a:t>Described process for overturning favorable findings</a:t>
            </a:r>
          </a:p>
          <a:p>
            <a:r>
              <a:rPr lang="en-US" dirty="0"/>
              <a:t>Identify changes impacting EP 020</a:t>
            </a:r>
          </a:p>
          <a:p>
            <a:r>
              <a:rPr lang="en-US" dirty="0"/>
              <a:t>Identify characteristics of EP 040</a:t>
            </a:r>
          </a:p>
          <a:p>
            <a:endParaRPr lang="en-US" dirty="0"/>
          </a:p>
        </p:txBody>
      </p:sp>
      <p:sp>
        <p:nvSpPr>
          <p:cNvPr id="3" name="Slide Number Placeholder 2">
            <a:extLst>
              <a:ext uri="{FF2B5EF4-FFF2-40B4-BE49-F238E27FC236}">
                <a16:creationId xmlns:a16="http://schemas.microsoft.com/office/drawing/2014/main" id="{6C683956-EBC6-4F2D-8826-78A7573A8EB1}"/>
              </a:ext>
            </a:extLst>
          </p:cNvPr>
          <p:cNvSpPr>
            <a:spLocks noGrp="1"/>
          </p:cNvSpPr>
          <p:nvPr>
            <p:ph type="sldNum" sz="quarter" idx="12"/>
          </p:nvPr>
        </p:nvSpPr>
        <p:spPr/>
        <p:txBody>
          <a:bodyPr/>
          <a:lstStyle/>
          <a:p>
            <a:fld id="{D983F1FA-211D-3044-9E35-958DFBC26156}" type="slidenum">
              <a:rPr lang="en-US" smtClean="0">
                <a:solidFill>
                  <a:prstClr val="white"/>
                </a:solidFill>
              </a:rPr>
              <a:pPr/>
              <a:t>29</a:t>
            </a:fld>
            <a:endParaRPr lang="en-US" dirty="0">
              <a:solidFill>
                <a:prstClr val="white"/>
              </a:solidFill>
            </a:endParaRPr>
          </a:p>
        </p:txBody>
      </p:sp>
      <p:sp>
        <p:nvSpPr>
          <p:cNvPr id="4" name="Title 3">
            <a:extLst>
              <a:ext uri="{FF2B5EF4-FFF2-40B4-BE49-F238E27FC236}">
                <a16:creationId xmlns:a16="http://schemas.microsoft.com/office/drawing/2014/main" id="{A37963C0-E1E2-4563-8D15-80653A062714}"/>
              </a:ext>
            </a:extLst>
          </p:cNvPr>
          <p:cNvSpPr>
            <a:spLocks noGrp="1"/>
          </p:cNvSpPr>
          <p:nvPr>
            <p:ph type="title"/>
          </p:nvPr>
        </p:nvSpPr>
        <p:spPr/>
        <p:txBody>
          <a:bodyPr>
            <a:normAutofit fontScale="90000"/>
          </a:bodyPr>
          <a:lstStyle/>
          <a:p>
            <a:r>
              <a:rPr lang="en-US" dirty="0"/>
              <a:t>Summary</a:t>
            </a:r>
          </a:p>
        </p:txBody>
      </p:sp>
    </p:spTree>
    <p:extLst>
      <p:ext uri="{BB962C8B-B14F-4D97-AF65-F5344CB8AC3E}">
        <p14:creationId xmlns:p14="http://schemas.microsoft.com/office/powerpoint/2010/main" val="621456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54F6128-24C9-4453-86C3-50D92FAE13EB}"/>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4" name="Title 3">
            <a:extLst>
              <a:ext uri="{FF2B5EF4-FFF2-40B4-BE49-F238E27FC236}">
                <a16:creationId xmlns:a16="http://schemas.microsoft.com/office/drawing/2014/main" id="{8908471B-7668-4234-847F-8AD9B715B078}"/>
              </a:ext>
            </a:extLst>
          </p:cNvPr>
          <p:cNvSpPr>
            <a:spLocks noGrp="1"/>
          </p:cNvSpPr>
          <p:nvPr>
            <p:ph type="title"/>
          </p:nvPr>
        </p:nvSpPr>
        <p:spPr/>
        <p:txBody>
          <a:bodyPr>
            <a:normAutofit fontScale="90000"/>
          </a:bodyPr>
          <a:lstStyle/>
          <a:p>
            <a:r>
              <a:rPr lang="en-US" dirty="0"/>
              <a:t>References</a:t>
            </a:r>
          </a:p>
        </p:txBody>
      </p:sp>
      <p:sp>
        <p:nvSpPr>
          <p:cNvPr id="5" name="Content Placeholder 4">
            <a:extLst>
              <a:ext uri="{FF2B5EF4-FFF2-40B4-BE49-F238E27FC236}">
                <a16:creationId xmlns:a16="http://schemas.microsoft.com/office/drawing/2014/main" id="{8544EECA-D356-4233-B859-0D28FA76D964}"/>
              </a:ext>
            </a:extLst>
          </p:cNvPr>
          <p:cNvSpPr>
            <a:spLocks noGrp="1"/>
          </p:cNvSpPr>
          <p:nvPr>
            <p:ph idx="1"/>
          </p:nvPr>
        </p:nvSpPr>
        <p:spPr>
          <a:xfrm>
            <a:off x="228601" y="838200"/>
            <a:ext cx="11353799" cy="4221480"/>
          </a:xfrm>
        </p:spPr>
        <p:txBody>
          <a:bodyPr>
            <a:normAutofit fontScale="92500"/>
          </a:bodyPr>
          <a:lstStyle/>
          <a:p>
            <a:r>
              <a:rPr lang="en-US" i="1" dirty="0">
                <a:hlinkClick r:id="rId2"/>
              </a:rPr>
              <a:t>Public Law (PL) 115-55</a:t>
            </a:r>
            <a:r>
              <a:rPr lang="en-US" dirty="0"/>
              <a:t>, Veterans Appeals Improvement and Modernization Act of 2017</a:t>
            </a:r>
          </a:p>
          <a:p>
            <a:r>
              <a:rPr lang="en-US" dirty="0">
                <a:hlinkClick r:id="rId3"/>
              </a:rPr>
              <a:t>38 CFR 3.103(f), </a:t>
            </a:r>
            <a:r>
              <a:rPr lang="en-US" dirty="0"/>
              <a:t>Procedural due process and appellate right</a:t>
            </a:r>
          </a:p>
          <a:p>
            <a:r>
              <a:rPr lang="en-US" dirty="0">
                <a:hlinkClick r:id="rId4"/>
              </a:rPr>
              <a:t>38 CFR 3.104(c), </a:t>
            </a:r>
            <a:r>
              <a:rPr lang="en-US" dirty="0"/>
              <a:t>Favorable findings </a:t>
            </a:r>
          </a:p>
          <a:p>
            <a:r>
              <a:rPr lang="en-US" dirty="0">
                <a:hlinkClick r:id="rId5"/>
              </a:rPr>
              <a:t>M21-1, Part III, Subpart ii, Chapter 2, Section D – Supplemental Claims</a:t>
            </a:r>
            <a:endParaRPr lang="en-US" dirty="0"/>
          </a:p>
          <a:p>
            <a:r>
              <a:rPr lang="en-US" dirty="0">
                <a:hlinkClick r:id="rId6"/>
              </a:rPr>
              <a:t>M21-1, Part III, Subpart iv, Chapter 6, Section C – Completing the Rating Decision Narrative </a:t>
            </a:r>
            <a:endParaRPr lang="en-US" dirty="0"/>
          </a:p>
          <a:p>
            <a:r>
              <a:rPr lang="en-US" dirty="0">
                <a:hlinkClick r:id="rId7"/>
              </a:rPr>
              <a:t>Favorable Findings Job Aid (VBMS-R)</a:t>
            </a:r>
            <a:endParaRPr lang="en-US" dirty="0"/>
          </a:p>
          <a:p>
            <a:endParaRPr lang="en-US" dirty="0"/>
          </a:p>
          <a:p>
            <a:endParaRPr lang="en-US" dirty="0"/>
          </a:p>
        </p:txBody>
      </p:sp>
    </p:spTree>
    <p:extLst>
      <p:ext uri="{BB962C8B-B14F-4D97-AF65-F5344CB8AC3E}">
        <p14:creationId xmlns:p14="http://schemas.microsoft.com/office/powerpoint/2010/main" val="23059797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D1ABC43-C5AA-4166-9CDC-EEB27364AFD2}"/>
              </a:ext>
            </a:extLst>
          </p:cNvPr>
          <p:cNvSpPr>
            <a:spLocks noGrp="1"/>
          </p:cNvSpPr>
          <p:nvPr>
            <p:ph type="sldNum" sz="quarter" idx="12"/>
          </p:nvPr>
        </p:nvSpPr>
        <p:spPr/>
        <p:txBody>
          <a:bodyPr/>
          <a:lstStyle/>
          <a:p>
            <a:fld id="{D983F1FA-211D-3044-9E35-958DFBC26156}" type="slidenum">
              <a:rPr lang="en-US" smtClean="0">
                <a:solidFill>
                  <a:prstClr val="white"/>
                </a:solidFill>
              </a:rPr>
              <a:pPr/>
              <a:t>30</a:t>
            </a:fld>
            <a:endParaRPr lang="en-US" dirty="0">
              <a:solidFill>
                <a:prstClr val="white"/>
              </a:solidFill>
            </a:endParaRPr>
          </a:p>
        </p:txBody>
      </p:sp>
      <p:sp>
        <p:nvSpPr>
          <p:cNvPr id="4" name="Title 3">
            <a:extLst>
              <a:ext uri="{FF2B5EF4-FFF2-40B4-BE49-F238E27FC236}">
                <a16:creationId xmlns:a16="http://schemas.microsoft.com/office/drawing/2014/main" id="{A725C32D-EE35-4AE3-B473-14E949A193D4}"/>
              </a:ext>
            </a:extLst>
          </p:cNvPr>
          <p:cNvSpPr>
            <a:spLocks noGrp="1"/>
          </p:cNvSpPr>
          <p:nvPr>
            <p:ph type="title"/>
          </p:nvPr>
        </p:nvSpPr>
        <p:spPr/>
        <p:txBody>
          <a:bodyPr>
            <a:normAutofit fontScale="90000"/>
          </a:bodyPr>
          <a:lstStyle/>
          <a:p>
            <a:r>
              <a:rPr lang="en-US" dirty="0"/>
              <a:t>Questions</a:t>
            </a:r>
          </a:p>
        </p:txBody>
      </p:sp>
      <p:pic>
        <p:nvPicPr>
          <p:cNvPr id="5" name="Content Placeholder 8">
            <a:extLst>
              <a:ext uri="{FF2B5EF4-FFF2-40B4-BE49-F238E27FC236}">
                <a16:creationId xmlns:a16="http://schemas.microsoft.com/office/drawing/2014/main" id="{E60369AA-E024-4699-844A-5ADB2CE91E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9400" y="1219200"/>
            <a:ext cx="6400800" cy="4343400"/>
          </a:xfrm>
        </p:spPr>
      </p:pic>
    </p:spTree>
    <p:extLst>
      <p:ext uri="{BB962C8B-B14F-4D97-AF65-F5344CB8AC3E}">
        <p14:creationId xmlns:p14="http://schemas.microsoft.com/office/powerpoint/2010/main" val="3840097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76200"/>
            <a:ext cx="9144000" cy="717805"/>
          </a:xfrm>
        </p:spPr>
        <p:txBody>
          <a:bodyPr>
            <a:normAutofit/>
          </a:bodyPr>
          <a:lstStyle/>
          <a:p>
            <a:r>
              <a:rPr lang="en-US" sz="3600" dirty="0"/>
              <a:t>AMA Improved Decision Notice Requirements</a:t>
            </a:r>
          </a:p>
        </p:txBody>
      </p:sp>
      <p:sp>
        <p:nvSpPr>
          <p:cNvPr id="3" name="Content Placeholder 2"/>
          <p:cNvSpPr>
            <a:spLocks noGrp="1"/>
          </p:cNvSpPr>
          <p:nvPr>
            <p:ph idx="1"/>
          </p:nvPr>
        </p:nvSpPr>
        <p:spPr>
          <a:xfrm>
            <a:off x="304801" y="762000"/>
            <a:ext cx="11582400" cy="5334000"/>
          </a:xfrm>
        </p:spPr>
        <p:txBody>
          <a:bodyPr>
            <a:normAutofit fontScale="92500" lnSpcReduction="20000"/>
          </a:bodyPr>
          <a:lstStyle/>
          <a:p>
            <a:pPr marL="0" indent="0">
              <a:buNone/>
            </a:pPr>
            <a:r>
              <a:rPr lang="en-US" sz="2600" dirty="0">
                <a:latin typeface="Myriad Pro"/>
              </a:rPr>
              <a:t>The Appeals Modernization Act (AMA) requires VA to issue </a:t>
            </a:r>
            <a:r>
              <a:rPr lang="en-US" sz="2600" b="1" i="1" dirty="0">
                <a:latin typeface="Myriad Pro"/>
              </a:rPr>
              <a:t>improved decision notices</a:t>
            </a:r>
            <a:r>
              <a:rPr lang="en-US" sz="2600" dirty="0">
                <a:latin typeface="Myriad Pro"/>
              </a:rPr>
              <a:t>.  AMA requires the following </a:t>
            </a:r>
            <a:r>
              <a:rPr lang="en-US" sz="2600" b="1" dirty="0">
                <a:latin typeface="Myriad Pro"/>
              </a:rPr>
              <a:t>8 elements </a:t>
            </a:r>
            <a:r>
              <a:rPr lang="en-US" sz="2600" dirty="0">
                <a:latin typeface="Myriad Pro"/>
              </a:rPr>
              <a:t>in all decision notices issued </a:t>
            </a:r>
            <a:r>
              <a:rPr lang="en-US" sz="2600" b="1" dirty="0">
                <a:latin typeface="Myriad Pro"/>
              </a:rPr>
              <a:t>on or after February 19, 2019</a:t>
            </a:r>
            <a:r>
              <a:rPr lang="en-US" sz="2600" dirty="0">
                <a:latin typeface="Myriad Pro"/>
              </a:rPr>
              <a:t>. </a:t>
            </a:r>
          </a:p>
          <a:p>
            <a:pPr marL="0" indent="0">
              <a:buNone/>
            </a:pPr>
            <a:endParaRPr lang="en-US" sz="800" b="1" dirty="0">
              <a:latin typeface="Myriad Pro"/>
            </a:endParaRPr>
          </a:p>
          <a:p>
            <a:pPr marL="857229" lvl="1" indent="-457189">
              <a:buFont typeface="+mj-lt"/>
              <a:buAutoNum type="arabicPeriod"/>
            </a:pPr>
            <a:r>
              <a:rPr lang="en-US" sz="2400" dirty="0">
                <a:latin typeface="Myriad Pro"/>
              </a:rPr>
              <a:t>Identification of the issues adjudicated </a:t>
            </a:r>
          </a:p>
          <a:p>
            <a:pPr marL="857229" lvl="1" indent="-457189">
              <a:buFont typeface="+mj-lt"/>
              <a:buAutoNum type="arabicPeriod"/>
            </a:pPr>
            <a:r>
              <a:rPr lang="en-US" sz="2400" dirty="0">
                <a:latin typeface="Myriad Pro"/>
              </a:rPr>
              <a:t>A summary of the evidence considered </a:t>
            </a:r>
          </a:p>
          <a:p>
            <a:pPr marL="857229" lvl="1" indent="-457189">
              <a:buFont typeface="+mj-lt"/>
              <a:buAutoNum type="arabicPeriod"/>
            </a:pPr>
            <a:r>
              <a:rPr lang="en-US" sz="2400" dirty="0">
                <a:latin typeface="Myriad Pro"/>
              </a:rPr>
              <a:t>An explanation of the </a:t>
            </a:r>
            <a:r>
              <a:rPr lang="en-US" sz="2400" b="1" dirty="0">
                <a:latin typeface="Myriad Pro"/>
              </a:rPr>
              <a:t>laws and regulations </a:t>
            </a:r>
            <a:r>
              <a:rPr lang="en-US" sz="2400" dirty="0">
                <a:latin typeface="Myriad Pro"/>
              </a:rPr>
              <a:t>applicable to the claim </a:t>
            </a:r>
          </a:p>
          <a:p>
            <a:pPr marL="857229" lvl="1" indent="-457189">
              <a:buFont typeface="+mj-lt"/>
              <a:buAutoNum type="arabicPeriod"/>
            </a:pPr>
            <a:r>
              <a:rPr lang="en-US" sz="2400" dirty="0">
                <a:latin typeface="Myriad Pro"/>
              </a:rPr>
              <a:t>Summary of any </a:t>
            </a:r>
            <a:r>
              <a:rPr lang="en-US" sz="2400" b="1" dirty="0">
                <a:latin typeface="Myriad Pro"/>
              </a:rPr>
              <a:t>findings</a:t>
            </a:r>
            <a:r>
              <a:rPr lang="en-US" sz="2400" dirty="0">
                <a:latin typeface="Myriad Pro"/>
              </a:rPr>
              <a:t> made by the adjudicator that are </a:t>
            </a:r>
            <a:r>
              <a:rPr lang="en-US" sz="2400" b="1" dirty="0">
                <a:latin typeface="Myriad Pro"/>
              </a:rPr>
              <a:t>favorable</a:t>
            </a:r>
            <a:r>
              <a:rPr lang="en-US" sz="2400" dirty="0">
                <a:latin typeface="Myriad Pro"/>
              </a:rPr>
              <a:t> to the Veteran</a:t>
            </a:r>
          </a:p>
          <a:p>
            <a:pPr marL="857229" lvl="1" indent="-457189">
              <a:buFont typeface="+mj-lt"/>
              <a:buAutoNum type="arabicPeriod"/>
            </a:pPr>
            <a:r>
              <a:rPr lang="en-US" sz="2400" dirty="0">
                <a:latin typeface="Myriad Pro"/>
              </a:rPr>
              <a:t>For denied claims, identification of the </a:t>
            </a:r>
            <a:r>
              <a:rPr lang="en-US" sz="2400" b="1" dirty="0">
                <a:latin typeface="Myriad Pro"/>
              </a:rPr>
              <a:t>element(s)</a:t>
            </a:r>
            <a:r>
              <a:rPr lang="en-US" sz="2400" dirty="0">
                <a:latin typeface="Myriad Pro"/>
              </a:rPr>
              <a:t> required to grant the claim(s) that were </a:t>
            </a:r>
            <a:r>
              <a:rPr lang="en-US" sz="2400" b="1" dirty="0">
                <a:latin typeface="Myriad Pro"/>
              </a:rPr>
              <a:t>not met</a:t>
            </a:r>
            <a:endParaRPr lang="en-US" sz="2400" dirty="0">
              <a:latin typeface="Myriad Pro"/>
            </a:endParaRPr>
          </a:p>
          <a:p>
            <a:pPr marL="857229" lvl="1" indent="-457189">
              <a:buFont typeface="+mj-lt"/>
              <a:buAutoNum type="arabicPeriod"/>
            </a:pPr>
            <a:r>
              <a:rPr lang="en-US" sz="2400" dirty="0">
                <a:latin typeface="Myriad Pro"/>
              </a:rPr>
              <a:t>If applicable, identification of the criteria required to grant the </a:t>
            </a:r>
            <a:r>
              <a:rPr lang="en-US" sz="2400" b="1" dirty="0">
                <a:latin typeface="Myriad Pro"/>
              </a:rPr>
              <a:t>next higher level of compensation</a:t>
            </a:r>
          </a:p>
          <a:p>
            <a:pPr marL="857229" lvl="1" indent="-457189">
              <a:buFont typeface="+mj-lt"/>
              <a:buAutoNum type="arabicPeriod"/>
            </a:pPr>
            <a:r>
              <a:rPr lang="en-US" sz="2400" dirty="0">
                <a:latin typeface="Myriad Pro"/>
              </a:rPr>
              <a:t>An explanation of how to obtain or access evidence used in making the decision </a:t>
            </a:r>
          </a:p>
          <a:p>
            <a:pPr marL="857229" lvl="1" indent="-457189">
              <a:buFont typeface="+mj-lt"/>
              <a:buAutoNum type="arabicPeriod"/>
            </a:pPr>
            <a:r>
              <a:rPr lang="en-US" sz="2400" dirty="0">
                <a:latin typeface="Myriad Pro"/>
              </a:rPr>
              <a:t>A summary of the applicable review options available for the Veteran to seek review of the decision</a:t>
            </a:r>
          </a:p>
          <a:p>
            <a:pPr marL="857229" lvl="1" indent="-457189">
              <a:buFont typeface="+mj-lt"/>
              <a:buAutoNum type="arabicPeriod"/>
            </a:pPr>
            <a:endParaRPr lang="en-US" sz="800" dirty="0">
              <a:latin typeface="Myriad Pro"/>
            </a:endParaRPr>
          </a:p>
          <a:p>
            <a:pPr marL="0" lvl="1" indent="0">
              <a:buNone/>
            </a:pPr>
            <a:r>
              <a:rPr lang="en-US" sz="2600" b="1" dirty="0">
                <a:latin typeface="Myriad Pro"/>
              </a:rPr>
              <a:t>This training will focus on meeting elements 1 though 6.</a:t>
            </a:r>
            <a:r>
              <a:rPr lang="en-US" sz="2600" dirty="0">
                <a:latin typeface="Myriad Pro"/>
              </a:rPr>
              <a:t>  Review the available handouts for detailed information on elements 7 and 8.  </a:t>
            </a:r>
          </a:p>
        </p:txBody>
      </p:sp>
      <p:sp>
        <p:nvSpPr>
          <p:cNvPr id="4" name="Slide Number Placeholder 3"/>
          <p:cNvSpPr>
            <a:spLocks noGrp="1"/>
          </p:cNvSpPr>
          <p:nvPr>
            <p:ph type="sldNum" sz="quarter" idx="4294967295"/>
          </p:nvPr>
        </p:nvSpPr>
        <p:spPr>
          <a:xfrm>
            <a:off x="9067800" y="5653450"/>
            <a:ext cx="1600200" cy="273844"/>
          </a:xfrm>
          <a:prstGeom prst="rect">
            <a:avLst/>
          </a:prstGeom>
        </p:spPr>
        <p:txBody>
          <a:bodyPr/>
          <a:lstStyle/>
          <a:p>
            <a:pPr algn="r"/>
            <a:fld id="{D983F1FA-211D-3044-9E35-958DFBC26156}" type="slidenum">
              <a:rPr lang="en-US" smtClean="0">
                <a:solidFill>
                  <a:prstClr val="white"/>
                </a:solidFill>
              </a:rPr>
              <a:pPr algn="r"/>
              <a:t>4</a:t>
            </a:fld>
            <a:endParaRPr lang="en-US" dirty="0">
              <a:solidFill>
                <a:prstClr val="white"/>
              </a:solidFill>
            </a:endParaRPr>
          </a:p>
        </p:txBody>
      </p:sp>
    </p:spTree>
    <p:extLst>
      <p:ext uri="{BB962C8B-B14F-4D97-AF65-F5344CB8AC3E}">
        <p14:creationId xmlns:p14="http://schemas.microsoft.com/office/powerpoint/2010/main" val="49638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9B86BE-AC6C-40E7-AE97-7F613EED51ED}"/>
              </a:ext>
            </a:extLst>
          </p:cNvPr>
          <p:cNvSpPr>
            <a:spLocks noGrp="1"/>
          </p:cNvSpPr>
          <p:nvPr>
            <p:ph idx="1"/>
          </p:nvPr>
        </p:nvSpPr>
        <p:spPr>
          <a:xfrm>
            <a:off x="228600" y="689610"/>
            <a:ext cx="11658600" cy="5440680"/>
          </a:xfrm>
        </p:spPr>
        <p:txBody>
          <a:bodyPr>
            <a:normAutofit/>
          </a:bodyPr>
          <a:lstStyle/>
          <a:p>
            <a:pPr marL="57150" lvl="1" indent="0">
              <a:buNone/>
            </a:pPr>
            <a:r>
              <a:rPr lang="en-US" dirty="0"/>
              <a:t>VBA made updates to VBMS-R to ensure VBA rating decisions meet the new AMA notice requirements.  These updates include:</a:t>
            </a:r>
          </a:p>
          <a:p>
            <a:pPr lvl="1"/>
            <a:r>
              <a:rPr lang="en-US" sz="2400" dirty="0"/>
              <a:t>generated language changes, </a:t>
            </a:r>
          </a:p>
          <a:p>
            <a:pPr lvl="1"/>
            <a:r>
              <a:rPr lang="en-US" sz="2400" dirty="0"/>
              <a:t>updated glossary fragments, and </a:t>
            </a:r>
          </a:p>
          <a:p>
            <a:pPr lvl="1"/>
            <a:r>
              <a:rPr lang="en-US" sz="2400" dirty="0"/>
              <a:t>the addition of favorable finding functionality. </a:t>
            </a:r>
          </a:p>
          <a:p>
            <a:pPr marL="57150" lvl="1" indent="0">
              <a:buNone/>
            </a:pPr>
            <a:endParaRPr lang="en-US" sz="1000" dirty="0"/>
          </a:p>
          <a:p>
            <a:pPr marL="57150" lvl="1" indent="0">
              <a:buNone/>
            </a:pPr>
            <a:r>
              <a:rPr lang="en-US" dirty="0"/>
              <a:t>Decisionmakers will cover all essential elements through use of the items noted above and existing functionality to include: </a:t>
            </a:r>
          </a:p>
          <a:p>
            <a:pPr lvl="1"/>
            <a:r>
              <a:rPr lang="en-US" sz="2400" dirty="0"/>
              <a:t>calculators, </a:t>
            </a:r>
          </a:p>
          <a:p>
            <a:pPr lvl="1"/>
            <a:r>
              <a:rPr lang="en-US" sz="2400" dirty="0"/>
              <a:t>the evaluation builder, and</a:t>
            </a:r>
          </a:p>
          <a:p>
            <a:pPr lvl="1"/>
            <a:r>
              <a:rPr lang="en-US" sz="2400" dirty="0"/>
              <a:t>limited free text.</a:t>
            </a:r>
          </a:p>
        </p:txBody>
      </p:sp>
      <p:sp>
        <p:nvSpPr>
          <p:cNvPr id="3" name="Slide Number Placeholder 2">
            <a:extLst>
              <a:ext uri="{FF2B5EF4-FFF2-40B4-BE49-F238E27FC236}">
                <a16:creationId xmlns:a16="http://schemas.microsoft.com/office/drawing/2014/main" id="{1850BBB2-7D6C-4DDF-90DC-0ABEAFDF398B}"/>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4" name="Title 3">
            <a:extLst>
              <a:ext uri="{FF2B5EF4-FFF2-40B4-BE49-F238E27FC236}">
                <a16:creationId xmlns:a16="http://schemas.microsoft.com/office/drawing/2014/main" id="{81415126-0763-45E4-84C9-778A5A0CD560}"/>
              </a:ext>
            </a:extLst>
          </p:cNvPr>
          <p:cNvSpPr>
            <a:spLocks noGrp="1"/>
          </p:cNvSpPr>
          <p:nvPr>
            <p:ph type="title"/>
          </p:nvPr>
        </p:nvSpPr>
        <p:spPr/>
        <p:txBody>
          <a:bodyPr>
            <a:normAutofit/>
          </a:bodyPr>
          <a:lstStyle/>
          <a:p>
            <a:r>
              <a:rPr lang="en-US" sz="4000" dirty="0"/>
              <a:t>VBMS-R Functionality</a:t>
            </a:r>
          </a:p>
        </p:txBody>
      </p:sp>
    </p:spTree>
    <p:extLst>
      <p:ext uri="{BB962C8B-B14F-4D97-AF65-F5344CB8AC3E}">
        <p14:creationId xmlns:p14="http://schemas.microsoft.com/office/powerpoint/2010/main" val="85368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14B2BB-511D-4344-9848-05BEBDEABF61}"/>
              </a:ext>
            </a:extLst>
          </p:cNvPr>
          <p:cNvSpPr>
            <a:spLocks noGrp="1"/>
          </p:cNvSpPr>
          <p:nvPr>
            <p:ph idx="1"/>
          </p:nvPr>
        </p:nvSpPr>
        <p:spPr>
          <a:xfrm>
            <a:off x="228600" y="655320"/>
            <a:ext cx="11658599" cy="5440680"/>
          </a:xfrm>
        </p:spPr>
        <p:txBody>
          <a:bodyPr>
            <a:normAutofit lnSpcReduction="10000"/>
          </a:bodyPr>
          <a:lstStyle/>
          <a:p>
            <a:pPr marL="0" indent="0">
              <a:buNone/>
            </a:pPr>
            <a:r>
              <a:rPr lang="en-US" sz="2800" dirty="0">
                <a:latin typeface="Myriad Pro" panose="020B0503030403020204" pitchFamily="34" charset="0"/>
              </a:rPr>
              <a:t>38 CFR 3.104(c) defines </a:t>
            </a:r>
            <a:r>
              <a:rPr lang="en-US" sz="2800" b="1" dirty="0">
                <a:latin typeface="Myriad Pro" panose="020B0503030403020204" pitchFamily="34" charset="0"/>
              </a:rPr>
              <a:t>Favorable Findings</a:t>
            </a:r>
            <a:r>
              <a:rPr lang="en-US" sz="2800" dirty="0">
                <a:latin typeface="Myriad Pro" panose="020B0503030403020204" pitchFamily="34" charset="0"/>
              </a:rPr>
              <a:t>:</a:t>
            </a:r>
          </a:p>
          <a:p>
            <a:pPr marL="0" indent="0">
              <a:buNone/>
            </a:pPr>
            <a:endParaRPr lang="en-US" sz="1100" dirty="0">
              <a:solidFill>
                <a:srgbClr val="204A7E"/>
              </a:solidFill>
              <a:latin typeface="Myriad Pro" panose="020B0503030403020204" pitchFamily="34" charset="0"/>
            </a:endParaRPr>
          </a:p>
          <a:p>
            <a:r>
              <a:rPr lang="en-US" sz="2800" dirty="0">
                <a:latin typeface="Myriad Pro" panose="020B0503030403020204" pitchFamily="34" charset="0"/>
              </a:rPr>
              <a:t>A finding means a </a:t>
            </a:r>
            <a:r>
              <a:rPr lang="en-US" sz="2800" b="1" dirty="0">
                <a:latin typeface="Myriad Pro" panose="020B0503030403020204" pitchFamily="34" charset="0"/>
              </a:rPr>
              <a:t>conclusion either on a question of fact or on an application of law to facts</a:t>
            </a:r>
            <a:r>
              <a:rPr lang="en-US" sz="2800" dirty="0">
                <a:latin typeface="Myriad Pro" panose="020B0503030403020204" pitchFamily="34" charset="0"/>
              </a:rPr>
              <a:t> made by an adjudicator concerning the issue(s) under review.</a:t>
            </a:r>
          </a:p>
          <a:p>
            <a:endParaRPr lang="en-US" sz="1100" dirty="0">
              <a:latin typeface="Myriad Pro" panose="020B0503030403020204" pitchFamily="34" charset="0"/>
            </a:endParaRPr>
          </a:p>
          <a:p>
            <a:r>
              <a:rPr lang="en-US" sz="2800" dirty="0">
                <a:latin typeface="Myriad Pro" panose="020B0503030403020204" pitchFamily="34" charset="0"/>
              </a:rPr>
              <a:t>Any </a:t>
            </a:r>
            <a:r>
              <a:rPr lang="en-US" sz="2800" b="1" dirty="0">
                <a:latin typeface="Myriad Pro" panose="020B0503030403020204" pitchFamily="34" charset="0"/>
              </a:rPr>
              <a:t>finding favorable to the claimant </a:t>
            </a:r>
            <a:r>
              <a:rPr lang="en-US" sz="2800" dirty="0">
                <a:latin typeface="Myriad Pro" panose="020B0503030403020204" pitchFamily="34" charset="0"/>
              </a:rPr>
              <a:t>made by either a VA adjudicator or by the Board of Veterans’ Appeals (Board) is binding on all subsequent VA and Board adjudicators, unless rebutted by evidence that identifies a </a:t>
            </a:r>
            <a:r>
              <a:rPr lang="en-US" sz="2800" b="1" dirty="0">
                <a:latin typeface="Myriad Pro" panose="020B0503030403020204" pitchFamily="34" charset="0"/>
              </a:rPr>
              <a:t>clear and unmistakable error</a:t>
            </a:r>
            <a:r>
              <a:rPr lang="en-US" sz="2800" dirty="0">
                <a:latin typeface="Myriad Pro" panose="020B0503030403020204" pitchFamily="34" charset="0"/>
              </a:rPr>
              <a:t> in the favorable finding.  </a:t>
            </a:r>
          </a:p>
          <a:p>
            <a:endParaRPr lang="en-US" sz="1100" dirty="0">
              <a:latin typeface="Myriad Pro" panose="020B0503030403020204" pitchFamily="34" charset="0"/>
            </a:endParaRPr>
          </a:p>
          <a:p>
            <a:r>
              <a:rPr lang="en-US" sz="2800" dirty="0">
                <a:latin typeface="Myriad Pro" panose="020B0503030403020204" pitchFamily="34" charset="0"/>
              </a:rPr>
              <a:t>Favorable findings </a:t>
            </a:r>
            <a:r>
              <a:rPr lang="en-US" sz="2800" b="1" dirty="0">
                <a:latin typeface="Myriad Pro" panose="020B0503030403020204" pitchFamily="34" charset="0"/>
              </a:rPr>
              <a:t>relate to a material element </a:t>
            </a:r>
            <a:r>
              <a:rPr lang="en-US" sz="2800" dirty="0">
                <a:latin typeface="Myriad Pro" panose="020B0503030403020204" pitchFamily="34" charset="0"/>
              </a:rPr>
              <a:t>that would be required to grant the benefit sought.</a:t>
            </a:r>
          </a:p>
          <a:p>
            <a:pPr marL="0" indent="0">
              <a:buNone/>
            </a:pPr>
            <a:endParaRPr lang="en-US" dirty="0">
              <a:latin typeface="Myriad Pro" panose="020B0503030403020204" pitchFamily="34" charset="0"/>
            </a:endParaRPr>
          </a:p>
          <a:p>
            <a:pPr marL="0" indent="0">
              <a:buNone/>
            </a:pPr>
            <a:endParaRPr lang="en-US" dirty="0">
              <a:latin typeface="Myriad Pro" panose="020B0503030403020204" pitchFamily="34" charset="0"/>
            </a:endParaRPr>
          </a:p>
          <a:p>
            <a:endParaRPr lang="en-US" dirty="0">
              <a:latin typeface="Myriad Pro" panose="020B0503030403020204" pitchFamily="34" charset="0"/>
            </a:endParaRPr>
          </a:p>
        </p:txBody>
      </p:sp>
      <p:sp>
        <p:nvSpPr>
          <p:cNvPr id="5" name="Slide Number Placeholder 4"/>
          <p:cNvSpPr>
            <a:spLocks noGrp="1"/>
          </p:cNvSpPr>
          <p:nvPr>
            <p:ph type="sldNum" sz="quarter" idx="12"/>
          </p:nvPr>
        </p:nvSpPr>
        <p:spPr/>
        <p:txBody>
          <a:bodyPr/>
          <a:lstStyle/>
          <a:p>
            <a:fld id="{04F7EA0F-F264-4DBA-8450-109ED0C85B89}" type="slidenum">
              <a:rPr lang="en-US" smtClean="0"/>
              <a:t>6</a:t>
            </a:fld>
            <a:endParaRPr lang="en-US" dirty="0"/>
          </a:p>
        </p:txBody>
      </p:sp>
      <p:sp>
        <p:nvSpPr>
          <p:cNvPr id="2" name="Title 1"/>
          <p:cNvSpPr>
            <a:spLocks noGrp="1"/>
          </p:cNvSpPr>
          <p:nvPr>
            <p:ph type="title"/>
          </p:nvPr>
        </p:nvSpPr>
        <p:spPr/>
        <p:txBody>
          <a:bodyPr>
            <a:normAutofit fontScale="90000"/>
          </a:bodyPr>
          <a:lstStyle/>
          <a:p>
            <a:r>
              <a:rPr lang="en-US" dirty="0"/>
              <a:t>Favorable Findings: Definition</a:t>
            </a:r>
          </a:p>
        </p:txBody>
      </p:sp>
    </p:spTree>
    <p:extLst>
      <p:ext uri="{BB962C8B-B14F-4D97-AF65-F5344CB8AC3E}">
        <p14:creationId xmlns:p14="http://schemas.microsoft.com/office/powerpoint/2010/main" val="18152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CEE9DC-5BE3-4B2C-8B7C-ED1CAD236A59}"/>
              </a:ext>
            </a:extLst>
          </p:cNvPr>
          <p:cNvSpPr>
            <a:spLocks noGrp="1"/>
          </p:cNvSpPr>
          <p:nvPr>
            <p:ph idx="1"/>
          </p:nvPr>
        </p:nvSpPr>
        <p:spPr>
          <a:xfrm>
            <a:off x="228600" y="685800"/>
            <a:ext cx="11734800" cy="5440680"/>
          </a:xfrm>
        </p:spPr>
        <p:txBody>
          <a:bodyPr>
            <a:normAutofit lnSpcReduction="10000"/>
          </a:bodyPr>
          <a:lstStyle/>
          <a:p>
            <a:pPr marL="0" indent="0">
              <a:buNone/>
            </a:pPr>
            <a:r>
              <a:rPr lang="en-US" dirty="0">
                <a:latin typeface="Myriad Pro" panose="020B0503030403020204" pitchFamily="34" charset="0"/>
              </a:rPr>
              <a:t>Decisionmakers must address any favorable findings in rating decisions based on the decision rendered as shown below: </a:t>
            </a:r>
          </a:p>
          <a:p>
            <a:r>
              <a:rPr lang="en-US" b="1" dirty="0">
                <a:latin typeface="Myriad Pro" panose="020B0503030403020204" pitchFamily="34" charset="0"/>
              </a:rPr>
              <a:t>Issues Granted</a:t>
            </a:r>
            <a:r>
              <a:rPr lang="en-US" dirty="0">
                <a:latin typeface="Myriad Pro" panose="020B0503030403020204" pitchFamily="34" charset="0"/>
              </a:rPr>
              <a:t>  </a:t>
            </a:r>
          </a:p>
          <a:p>
            <a:pPr marL="400041" lvl="1" indent="0">
              <a:buNone/>
            </a:pPr>
            <a:r>
              <a:rPr lang="en-US" dirty="0">
                <a:latin typeface="Myriad Pro" panose="020B0503030403020204" pitchFamily="34" charset="0"/>
              </a:rPr>
              <a:t>There is no requirement to list favorable findings.</a:t>
            </a:r>
          </a:p>
          <a:p>
            <a:pPr marL="0" indent="0">
              <a:buNone/>
            </a:pPr>
            <a:endParaRPr lang="en-US" sz="1000" b="1" u="sng" dirty="0">
              <a:latin typeface="Myriad Pro" panose="020B0503030403020204" pitchFamily="34" charset="0"/>
            </a:endParaRPr>
          </a:p>
          <a:p>
            <a:r>
              <a:rPr lang="en-US" b="1" dirty="0">
                <a:latin typeface="Myriad Pro" panose="020B0503030403020204" pitchFamily="34" charset="0"/>
              </a:rPr>
              <a:t>Issues Denied/Confirming Denials</a:t>
            </a:r>
          </a:p>
          <a:p>
            <a:pPr marL="400041" lvl="1" indent="0">
              <a:buNone/>
            </a:pPr>
            <a:r>
              <a:rPr lang="en-US" dirty="0">
                <a:latin typeface="Myriad Pro" panose="020B0503030403020204" pitchFamily="34" charset="0"/>
              </a:rPr>
              <a:t>Use the VBMS-R </a:t>
            </a:r>
            <a:r>
              <a:rPr lang="en-US" i="1" dirty="0">
                <a:latin typeface="Myriad Pro" panose="020B0503030403020204" pitchFamily="34" charset="0"/>
              </a:rPr>
              <a:t>Favorable Findings Tab </a:t>
            </a:r>
            <a:r>
              <a:rPr lang="en-US" dirty="0">
                <a:latin typeface="Myriad Pro" panose="020B0503030403020204" pitchFamily="34" charset="0"/>
              </a:rPr>
              <a:t>to separately identify and save any favorable findings. </a:t>
            </a:r>
          </a:p>
          <a:p>
            <a:pPr marL="0" indent="0">
              <a:buNone/>
            </a:pPr>
            <a:endParaRPr lang="en-US" sz="1100" dirty="0">
              <a:latin typeface="Myriad Pro" panose="020B0503030403020204" pitchFamily="34" charset="0"/>
            </a:endParaRPr>
          </a:p>
          <a:p>
            <a:r>
              <a:rPr lang="en-US" b="1" dirty="0">
                <a:latin typeface="Myriad Pro" panose="020B0503030403020204" pitchFamily="34" charset="0"/>
              </a:rPr>
              <a:t>Increase Granted/Continuing Existing Evaluations</a:t>
            </a:r>
          </a:p>
          <a:p>
            <a:pPr marL="400041" lvl="1" indent="0">
              <a:buNone/>
            </a:pPr>
            <a:r>
              <a:rPr lang="en-US" dirty="0">
                <a:latin typeface="Myriad Pro" panose="020B0503030403020204" pitchFamily="34" charset="0"/>
              </a:rPr>
              <a:t>Rely on system generated language from the Evaluation Builder (separate favorable findings list is not required).</a:t>
            </a:r>
          </a:p>
        </p:txBody>
      </p:sp>
      <p:sp>
        <p:nvSpPr>
          <p:cNvPr id="3" name="Slide Number Placeholder 2">
            <a:extLst>
              <a:ext uri="{FF2B5EF4-FFF2-40B4-BE49-F238E27FC236}">
                <a16:creationId xmlns:a16="http://schemas.microsoft.com/office/drawing/2014/main" id="{21CF856C-0307-4E1E-89D9-821307BB6DBB}"/>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a:extLst>
              <a:ext uri="{FF2B5EF4-FFF2-40B4-BE49-F238E27FC236}">
                <a16:creationId xmlns:a16="http://schemas.microsoft.com/office/drawing/2014/main" id="{0F748F13-9F5F-4D58-8A1F-BDF08CB1A635}"/>
              </a:ext>
            </a:extLst>
          </p:cNvPr>
          <p:cNvSpPr>
            <a:spLocks noGrp="1"/>
          </p:cNvSpPr>
          <p:nvPr>
            <p:ph type="title"/>
          </p:nvPr>
        </p:nvSpPr>
        <p:spPr/>
        <p:txBody>
          <a:bodyPr>
            <a:normAutofit fontScale="90000"/>
          </a:bodyPr>
          <a:lstStyle/>
          <a:p>
            <a:r>
              <a:rPr lang="en-US" dirty="0"/>
              <a:t>Documenting Favorable Findings</a:t>
            </a:r>
          </a:p>
        </p:txBody>
      </p:sp>
    </p:spTree>
    <p:extLst>
      <p:ext uri="{BB962C8B-B14F-4D97-AF65-F5344CB8AC3E}">
        <p14:creationId xmlns:p14="http://schemas.microsoft.com/office/powerpoint/2010/main" val="2156480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AD0037-7867-4E92-A799-D2D1B94ACDAD}"/>
              </a:ext>
            </a:extLst>
          </p:cNvPr>
          <p:cNvSpPr>
            <a:spLocks noGrp="1"/>
          </p:cNvSpPr>
          <p:nvPr>
            <p:ph idx="1"/>
          </p:nvPr>
        </p:nvSpPr>
        <p:spPr>
          <a:xfrm>
            <a:off x="0" y="762000"/>
            <a:ext cx="12095240" cy="5333999"/>
          </a:xfrm>
        </p:spPr>
        <p:txBody>
          <a:bodyPr>
            <a:noAutofit/>
          </a:bodyPr>
          <a:lstStyle/>
          <a:p>
            <a:pPr marL="0" indent="0">
              <a:buNone/>
            </a:pPr>
            <a:r>
              <a:rPr lang="en-US" dirty="0"/>
              <a:t>Favorable findings depend on the type of claim &amp; theory of entitlement.</a:t>
            </a:r>
          </a:p>
          <a:p>
            <a:r>
              <a:rPr lang="en-US" dirty="0"/>
              <a:t>Directly</a:t>
            </a:r>
            <a:r>
              <a:rPr lang="en-US" sz="2700" dirty="0"/>
              <a:t>:</a:t>
            </a:r>
          </a:p>
          <a:p>
            <a:pPr lvl="1"/>
            <a:r>
              <a:rPr lang="en-US" dirty="0"/>
              <a:t>The evidence shows that a qualifying event, injury, or disease had its onset during your service.  Your service treatment records show treatment for left ankle sprain in service on January 31, 2015.</a:t>
            </a:r>
          </a:p>
          <a:p>
            <a:pPr lvl="2"/>
            <a:r>
              <a:rPr lang="en-US" dirty="0"/>
              <a:t>In the denial explain the reason you are denying.  For example, no current diagnosis.</a:t>
            </a:r>
          </a:p>
          <a:p>
            <a:r>
              <a:rPr lang="en-US" dirty="0"/>
              <a:t>Secondary</a:t>
            </a:r>
            <a:r>
              <a:rPr lang="en-US" sz="2700" dirty="0"/>
              <a:t>:	</a:t>
            </a:r>
          </a:p>
          <a:p>
            <a:pPr lvl="1"/>
            <a:r>
              <a:rPr lang="en-US" dirty="0"/>
              <a:t>The claimed issue is secondary to the primary non-service connected disability.</a:t>
            </a:r>
          </a:p>
          <a:p>
            <a:pPr lvl="2"/>
            <a:r>
              <a:rPr lang="en-US" dirty="0"/>
              <a:t>In the denial explain the reason you are denying, for example your stroke was due to your non-service connected hypertension.</a:t>
            </a:r>
          </a:p>
          <a:p>
            <a:pPr marL="914377" lvl="2" indent="0">
              <a:buNone/>
            </a:pPr>
            <a:endParaRPr lang="en-US" sz="1900" dirty="0"/>
          </a:p>
          <a:p>
            <a:pPr marL="914377" lvl="2" indent="0">
              <a:buNone/>
            </a:pPr>
            <a:endParaRPr lang="en-US" sz="1900" dirty="0"/>
          </a:p>
        </p:txBody>
      </p:sp>
      <p:sp>
        <p:nvSpPr>
          <p:cNvPr id="3" name="Slide Number Placeholder 2">
            <a:extLst>
              <a:ext uri="{FF2B5EF4-FFF2-40B4-BE49-F238E27FC236}">
                <a16:creationId xmlns:a16="http://schemas.microsoft.com/office/drawing/2014/main" id="{CFD68D96-37B8-4202-B7F0-CB741D386CA4}"/>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4" name="Title 3">
            <a:extLst>
              <a:ext uri="{FF2B5EF4-FFF2-40B4-BE49-F238E27FC236}">
                <a16:creationId xmlns:a16="http://schemas.microsoft.com/office/drawing/2014/main" id="{DF48E6A4-9603-4DA0-83C6-B2C22DD1D922}"/>
              </a:ext>
            </a:extLst>
          </p:cNvPr>
          <p:cNvSpPr>
            <a:spLocks noGrp="1"/>
          </p:cNvSpPr>
          <p:nvPr>
            <p:ph type="title"/>
          </p:nvPr>
        </p:nvSpPr>
        <p:spPr/>
        <p:txBody>
          <a:bodyPr>
            <a:normAutofit fontScale="90000"/>
          </a:bodyPr>
          <a:lstStyle/>
          <a:p>
            <a:r>
              <a:rPr lang="en-US" dirty="0"/>
              <a:t>Good examples of Favorable Findings</a:t>
            </a:r>
          </a:p>
        </p:txBody>
      </p:sp>
    </p:spTree>
    <p:extLst>
      <p:ext uri="{BB962C8B-B14F-4D97-AF65-F5344CB8AC3E}">
        <p14:creationId xmlns:p14="http://schemas.microsoft.com/office/powerpoint/2010/main" val="2167480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BD1C4F-70BB-4533-A7B6-712AE7A9B533}"/>
              </a:ext>
            </a:extLst>
          </p:cNvPr>
          <p:cNvSpPr>
            <a:spLocks noGrp="1"/>
          </p:cNvSpPr>
          <p:nvPr>
            <p:ph idx="1"/>
          </p:nvPr>
        </p:nvSpPr>
        <p:spPr>
          <a:xfrm>
            <a:off x="0" y="655320"/>
            <a:ext cx="12095240" cy="5288279"/>
          </a:xfrm>
        </p:spPr>
        <p:txBody>
          <a:bodyPr>
            <a:normAutofit/>
          </a:bodyPr>
          <a:lstStyle/>
          <a:p>
            <a:r>
              <a:rPr lang="en-US" dirty="0"/>
              <a:t>Aggravation:</a:t>
            </a:r>
          </a:p>
          <a:p>
            <a:pPr lvl="1"/>
            <a:r>
              <a:rPr lang="en-US" dirty="0"/>
              <a:t>The claimed issue existed prior to military service.  Your entrance examination dated January 31, 2015 shows you entered active duty with pes planus.</a:t>
            </a:r>
          </a:p>
          <a:p>
            <a:pPr lvl="2"/>
            <a:r>
              <a:rPr lang="en-US" dirty="0"/>
              <a:t>In the denial you may explain that there was no treatment in service and therefore no aggravation.</a:t>
            </a:r>
          </a:p>
          <a:p>
            <a:r>
              <a:rPr lang="en-US" dirty="0"/>
              <a:t>Presumptive:</a:t>
            </a:r>
          </a:p>
          <a:p>
            <a:pPr lvl="1"/>
            <a:r>
              <a:rPr lang="en-US" dirty="0"/>
              <a:t>You have been diagnosed with a disability.  You were diagnosed with hypertension on January 31, 2015 at VAMC-Syracuse.</a:t>
            </a:r>
          </a:p>
          <a:p>
            <a:pPr lvl="2"/>
            <a:r>
              <a:rPr lang="en-US" dirty="0"/>
              <a:t>In the denial you may explain that hypertension is not associated with herbicide exposure</a:t>
            </a:r>
          </a:p>
          <a:p>
            <a:pPr marL="914377" lvl="2" indent="0">
              <a:buNone/>
            </a:pPr>
            <a:endParaRPr lang="en-US" dirty="0"/>
          </a:p>
          <a:p>
            <a:pPr lvl="2"/>
            <a:endParaRPr lang="en-US" dirty="0"/>
          </a:p>
        </p:txBody>
      </p:sp>
      <p:sp>
        <p:nvSpPr>
          <p:cNvPr id="3" name="Slide Number Placeholder 2">
            <a:extLst>
              <a:ext uri="{FF2B5EF4-FFF2-40B4-BE49-F238E27FC236}">
                <a16:creationId xmlns:a16="http://schemas.microsoft.com/office/drawing/2014/main" id="{44031DBA-AF2D-46D2-9281-109921E11A8C}"/>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4" name="Title 3">
            <a:extLst>
              <a:ext uri="{FF2B5EF4-FFF2-40B4-BE49-F238E27FC236}">
                <a16:creationId xmlns:a16="http://schemas.microsoft.com/office/drawing/2014/main" id="{C84E48ED-15DD-4482-9538-D9092508404D}"/>
              </a:ext>
            </a:extLst>
          </p:cNvPr>
          <p:cNvSpPr>
            <a:spLocks noGrp="1"/>
          </p:cNvSpPr>
          <p:nvPr>
            <p:ph type="title"/>
          </p:nvPr>
        </p:nvSpPr>
        <p:spPr/>
        <p:txBody>
          <a:bodyPr>
            <a:normAutofit fontScale="90000"/>
          </a:bodyPr>
          <a:lstStyle/>
          <a:p>
            <a:r>
              <a:rPr lang="en-US" dirty="0"/>
              <a:t>Good examples of Favorable Findings</a:t>
            </a:r>
          </a:p>
        </p:txBody>
      </p:sp>
    </p:spTree>
    <p:extLst>
      <p:ext uri="{BB962C8B-B14F-4D97-AF65-F5344CB8AC3E}">
        <p14:creationId xmlns:p14="http://schemas.microsoft.com/office/powerpoint/2010/main" val="17692869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40&quot;&gt;&lt;object type=&quot;3&quot; unique_id=&quot;10041&quot;&gt;&lt;property id=&quot;20148&quot; value=&quot;5&quot;/&gt;&lt;property id=&quot;20300&quot; value=&quot;Slide 1 - &amp;quot;Veterans Benefits Administration Favorable Findings (VBMS-R) and Supplemental Claims&amp;quot;&quot;/&gt;&lt;property id=&quot;20307&quot; value=&quot;285&quot;/&gt;&lt;/object&gt;&lt;object type=&quot;3&quot; unique_id=&quot;10043&quot;&gt;&lt;property id=&quot;20148&quot; value=&quot;5&quot;/&gt;&lt;property id=&quot;20300&quot; value=&quot;Slide 6 - &amp;quot;Favorable Findings: Definition&amp;quot;&quot;/&gt;&lt;property id=&quot;20307&quot; value=&quot;287&quot;/&gt;&lt;/object&gt;&lt;object type=&quot;3&quot; unique_id=&quot;10183&quot;&gt;&lt;property id=&quot;20148&quot; value=&quot;5&quot;/&gt;&lt;property id=&quot;20300&quot; value=&quot;Slide 2 - &amp;quot;Objectives&amp;quot;&quot;/&gt;&lt;property id=&quot;20307&quot; value=&quot;293&quot;/&gt;&lt;/object&gt;&lt;object type=&quot;3&quot; unique_id=&quot;10184&quot;&gt;&lt;property id=&quot;20148&quot; value=&quot;5&quot;/&gt;&lt;property id=&quot;20300&quot; value=&quot;Slide 3 - &amp;quot;References&amp;quot;&quot;/&gt;&lt;property id=&quot;20307&quot; value=&quot;294&quot;/&gt;&lt;/object&gt;&lt;object type=&quot;3&quot; unique_id=&quot;10595&quot;&gt;&lt;property id=&quot;20148&quot; value=&quot;5&quot;/&gt;&lt;property id=&quot;20300&quot; value=&quot;Slide 8 - &amp;quot;Good examples of Favorable Findings&amp;quot;&quot;/&gt;&lt;property id=&quot;20307&quot; value=&quot;322&quot;/&gt;&lt;/object&gt;&lt;object type=&quot;3&quot; unique_id=&quot;10598&quot;&gt;&lt;property id=&quot;20148&quot; value=&quot;5&quot;/&gt;&lt;property id=&quot;20300&quot; value=&quot;Slide 13 - &amp;quot;Documenting Favorable Findings – Step 1&amp;quot;&quot;/&gt;&lt;property id=&quot;20307&quot; value=&quot;325&quot;/&gt;&lt;/object&gt;&lt;object type=&quot;3&quot; unique_id=&quot;10599&quot;&gt;&lt;property id=&quot;20148&quot; value=&quot;5&quot;/&gt;&lt;property id=&quot;20300&quot; value=&quot;Slide 14 - &amp;quot;Documenting Favorable Findings – Step 2&amp;quot;&quot;/&gt;&lt;property id=&quot;20307&quot; value=&quot;326&quot;/&gt;&lt;/object&gt;&lt;object type=&quot;3&quot; unique_id=&quot;10600&quot;&gt;&lt;property id=&quot;20148&quot; value=&quot;5&quot;/&gt;&lt;property id=&quot;20300&quot; value=&quot;Slide 15 - &amp;quot;Documenting Favorable Findings – Step 3&amp;quot;&quot;/&gt;&lt;property id=&quot;20307&quot; value=&quot;314&quot;/&gt;&lt;/object&gt;&lt;object type=&quot;3&quot; unique_id=&quot;10601&quot;&gt;&lt;property id=&quot;20148&quot; value=&quot;5&quot;/&gt;&lt;property id=&quot;20300&quot; value=&quot;Slide 16 - &amp;quot;Documenting Favorable Findings – Step 4&amp;quot;&quot;/&gt;&lt;property id=&quot;20307&quot; value=&quot;315&quot;/&gt;&lt;/object&gt;&lt;object type=&quot;3&quot; unique_id=&quot;10602&quot;&gt;&lt;property id=&quot;20148&quot; value=&quot;5&quot;/&gt;&lt;property id=&quot;20300&quot; value=&quot;Slide 17 - &amp;quot;Documenting Favorable Findings – Steps 5 thru 7&amp;quot;&quot;/&gt;&lt;property id=&quot;20307&quot; value=&quot;316&quot;/&gt;&lt;/object&gt;&lt;object type=&quot;3&quot; unique_id=&quot;10603&quot;&gt;&lt;property id=&quot;20148&quot; value=&quot;5&quot;/&gt;&lt;property id=&quot;20300&quot; value=&quot;Slide 18 - &amp;quot;Documenting Favorable Findings – Step 8&amp;quot;&quot;/&gt;&lt;property id=&quot;20307&quot; value=&quot;317&quot;/&gt;&lt;/object&gt;&lt;object type=&quot;3&quot; unique_id=&quot;10604&quot;&gt;&lt;property id=&quot;20148&quot; value=&quot;5&quot;/&gt;&lt;property id=&quot;20300&quot; value=&quot;Slide 19 - &amp;quot;Documenting Favorable Findings – Step 9&amp;quot;&quot;/&gt;&lt;property id=&quot;20307&quot; value=&quot;318&quot;/&gt;&lt;/object&gt;&lt;object type=&quot;3&quot; unique_id=&quot;10605&quot;&gt;&lt;property id=&quot;20148&quot; value=&quot;5&quot;/&gt;&lt;property id=&quot;20300&quot; value=&quot;Slide 20 - &amp;quot;Overturning Favorable Findings&amp;quot;&quot;/&gt;&lt;property id=&quot;20307&quot; value=&quot;319&quot;/&gt;&lt;/object&gt;&lt;object type=&quot;3&quot; unique_id=&quot;10606&quot;&gt;&lt;property id=&quot;20148&quot; value=&quot;5&quot;/&gt;&lt;property id=&quot;20300&quot; value=&quot;Slide 29 - &amp;quot;Summary&amp;quot;&quot;/&gt;&lt;property id=&quot;20307&quot; value=&quot;320&quot;/&gt;&lt;/object&gt;&lt;object type=&quot;3&quot; unique_id=&quot;10607&quot;&gt;&lt;property id=&quot;20148&quot; value=&quot;5&quot;/&gt;&lt;property id=&quot;20300&quot; value=&quot;Slide 30 - &amp;quot;Questions&amp;quot;&quot;/&gt;&lt;property id=&quot;20307&quot; value=&quot;327&quot;/&gt;&lt;/object&gt;&lt;object type=&quot;3&quot; unique_id=&quot;11058&quot;&gt;&lt;property id=&quot;20148&quot; value=&quot;5&quot;/&gt;&lt;property id=&quot;20300&quot; value=&quot;Slide 7 - &amp;quot;Documenting Favorable Findings&amp;quot;&quot;/&gt;&lt;property id=&quot;20307&quot; value=&quot;328&quot;/&gt;&lt;/object&gt;&lt;object type=&quot;3&quot; unique_id=&quot;11115&quot;&gt;&lt;property id=&quot;20148&quot; value=&quot;5&quot;/&gt;&lt;property id=&quot;20300&quot; value=&quot;Slide 21 - &amp;quot;Clear and Unmistakable Rebuttal Standard&amp;quot;&quot;/&gt;&lt;property id=&quot;20307&quot; value=&quot;329&quot;/&gt;&lt;/object&gt;&lt;object type=&quot;3&quot; unique_id=&quot;11672&quot;&gt;&lt;property id=&quot;20148&quot; value=&quot;5&quot;/&gt;&lt;property id=&quot;20300&quot; value=&quot;Slide 5 - &amp;quot;VBMS-R Functionality&amp;quot;&quot;/&gt;&lt;property id=&quot;20307&quot; value=&quot;330&quot;/&gt;&lt;/object&gt;&lt;object type=&quot;3&quot; unique_id=&quot;11803&quot;&gt;&lt;property id=&quot;20148&quot; value=&quot;5&quot;/&gt;&lt;property id=&quot;20300&quot; value=&quot;Slide 4 - &amp;quot;AMA Improved Decision Notice Requirements&amp;quot;&quot;/&gt;&lt;property id=&quot;20307&quot; value=&quot;331&quot;/&gt;&lt;/object&gt;&lt;object type=&quot;3&quot; unique_id=&quot;11804&quot;&gt;&lt;property id=&quot;20148&quot; value=&quot;5&quot;/&gt;&lt;property id=&quot;20300&quot; value=&quot;Slide 12 - &amp;quot;Nuts and Bolts of Favorable Findings&amp;quot;&quot;/&gt;&lt;property id=&quot;20307&quot; value=&quot;333&quot;/&gt;&lt;/object&gt;&lt;object type=&quot;3&quot; unique_id=&quot;11805&quot;&gt;&lt;property id=&quot;20148&quot; value=&quot;5&quot;/&gt;&lt;property id=&quot;20300&quot; value=&quot;Slide 9 - &amp;quot;Good examples of Favorable Findings&amp;quot;&quot;/&gt;&lt;property id=&quot;20307&quot; value=&quot;332&quot;/&gt;&lt;/object&gt;&lt;object type=&quot;3&quot; unique_id=&quot;11806&quot;&gt;&lt;property id=&quot;20148&quot; value=&quot;5&quot;/&gt;&lt;property id=&quot;20300&quot; value=&quot;Slide 10 - &amp;quot;Bad examples of Favorable Findings&amp;quot;&quot;/&gt;&lt;property id=&quot;20307&quot; value=&quot;334&quot;/&gt;&lt;/object&gt;&lt;object type=&quot;3&quot; unique_id=&quot;11808&quot;&gt;&lt;property id=&quot;20148&quot; value=&quot;5&quot;/&gt;&lt;property id=&quot;20300&quot; value=&quot;Slide 22 - &amp;quot;Lets talk about 020s&amp;quot;&quot;/&gt;&lt;property id=&quot;20307&quot; value=&quot;335&quot;/&gt;&lt;/object&gt;&lt;object type=&quot;3&quot; unique_id=&quot;11809&quot;&gt;&lt;property id=&quot;20148&quot; value=&quot;5&quot;/&gt;&lt;property id=&quot;20300&quot; value=&quot;Slide 23 - &amp;quot;Lets talk about 020s and 040s&amp;quot;&quot;/&gt;&lt;property id=&quot;20307&quot; value=&quot;336&quot;/&gt;&lt;/object&gt;&lt;object type=&quot;3&quot; unique_id=&quot;11810&quot;&gt;&lt;property id=&quot;20148&quot; value=&quot;5&quot;/&gt;&lt;property id=&quot;20300&quot; value=&quot;Slide 24 - &amp;quot;Lets talk about 020s &amp;quot;&quot;/&gt;&lt;property id=&quot;20307&quot; value=&quot;337&quot;/&gt;&lt;/object&gt;&lt;object type=&quot;3&quot; unique_id=&quot;11811&quot;&gt;&lt;property id=&quot;20148&quot; value=&quot;5&quot;/&gt;&lt;property id=&quot;20300&quot; value=&quot;Slide 25 - &amp;quot;Lets talk about 040s&amp;quot;&quot;/&gt;&lt;property id=&quot;20307&quot; value=&quot;338&quot;/&gt;&lt;/object&gt;&lt;object type=&quot;3&quot; unique_id=&quot;11812&quot;&gt;&lt;property id=&quot;20148&quot; value=&quot;5&quot;/&gt;&lt;property id=&quot;20300&quot; value=&quot;Slide 26 - &amp;quot;Lets talk about 040s&amp;quot;&quot;/&gt;&lt;property id=&quot;20307&quot; value=&quot;339&quot;/&gt;&lt;/object&gt;&lt;object type=&quot;3&quot; unique_id=&quot;11929&quot;&gt;&lt;property id=&quot;20148&quot; value=&quot;5&quot;/&gt;&lt;property id=&quot;20300&quot; value=&quot;Slide 27 - &amp;quot;Lets talk about 040s&amp;quot;&quot;/&gt;&lt;property id=&quot;20307&quot; value=&quot;340&quot;/&gt;&lt;/object&gt;&lt;object type=&quot;3&quot; unique_id=&quot;12050&quot;&gt;&lt;property id=&quot;20148&quot; value=&quot;5&quot;/&gt;&lt;property id=&quot;20300&quot; value=&quot;Slide 11 - &amp;quot;Important Considerations for Favorable Findings&amp;quot;&quot;/&gt;&lt;property id=&quot;20307&quot; value=&quot;342&quot;/&gt;&lt;/object&gt;&lt;object type=&quot;3&quot; unique_id=&quot;12051&quot;&gt;&lt;property id=&quot;20148&quot; value=&quot;5&quot;/&gt;&lt;property id=&quot;20300&quot; value=&quot;Slide 28 - &amp;quot;Lets talk about 040s&amp;quot;&quot;/&gt;&lt;property id=&quot;20307&quot; value=&quot;341&quot;/&gt;&lt;/object&gt;&lt;/object&gt;&lt;object type=&quot;8&quot; unique_id=&quot;10054&quot;&gt;&lt;/object&gt;&lt;/object&gt;&lt;/database&gt;"/>
  <p:tag name="SECTOMILLISECCONVERTED" val="1"/>
</p:tagLst>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RO317-839076992-13045</_dlc_DocId>
    <_dlc_DocIdUrl xmlns="b62c6c12-24c5-4d47-ac4d-c5cc93bcdf7b">
      <Url>https://vaww.vashare.vba.va.gov/sites/SPTNCIO/focusedveterans/training/VSRvirtualtraining/_layouts/15/DocIdRedir.aspx?ID=RO317-839076992-13045</Url>
      <Description>RO317-839076992-13045</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C993FA49-FC48-493C-94A2-B5BE0B839CF0}">
  <ds:schemaRefs>
    <ds:schemaRef ds:uri="http://purl.org/dc/terms/"/>
    <ds:schemaRef ds:uri="http://schemas.microsoft.com/office/2006/documentManagement/types"/>
    <ds:schemaRef ds:uri="b62c6c12-24c5-4d47-ac4d-c5cc93bcdf7b"/>
    <ds:schemaRef ds:uri="http://schemas.microsoft.com/office/2006/metadata/properties"/>
    <ds:schemaRef ds:uri="http://purl.org/dc/elements/1.1/"/>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8C185298-739A-4EA1-B01C-CFC7F7434F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84920A1-382A-49AF-B919-E0CCEED40E8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18547</TotalTime>
  <Words>1955</Words>
  <Application>Microsoft Office PowerPoint</Application>
  <PresentationFormat>Widescreen</PresentationFormat>
  <Paragraphs>197</Paragraphs>
  <Slides>30</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30</vt:i4>
      </vt:variant>
    </vt:vector>
  </HeadingPairs>
  <TitlesOfParts>
    <vt:vector size="36" baseType="lpstr">
      <vt:lpstr>Arial</vt:lpstr>
      <vt:lpstr>Calibri</vt:lpstr>
      <vt:lpstr>Myriad Pro</vt:lpstr>
      <vt:lpstr>10_Office Theme</vt:lpstr>
      <vt:lpstr>1_Custom Design</vt:lpstr>
      <vt:lpstr>Custom Design</vt:lpstr>
      <vt:lpstr>Veterans Benefits Administration Favorable Findings (VBMS-R) and Supplemental Claims</vt:lpstr>
      <vt:lpstr>Objectives</vt:lpstr>
      <vt:lpstr>References</vt:lpstr>
      <vt:lpstr>AMA Improved Decision Notice Requirements</vt:lpstr>
      <vt:lpstr>VBMS-R Functionality</vt:lpstr>
      <vt:lpstr>Favorable Findings: Definition</vt:lpstr>
      <vt:lpstr>Documenting Favorable Findings</vt:lpstr>
      <vt:lpstr>Good examples of Favorable Findings</vt:lpstr>
      <vt:lpstr>Good examples of Favorable Findings</vt:lpstr>
      <vt:lpstr>Bad examples of Favorable Findings</vt:lpstr>
      <vt:lpstr>Important Considerations for Favorable Findings</vt:lpstr>
      <vt:lpstr>Nuts and Bolts of Favorable Findings</vt:lpstr>
      <vt:lpstr>Documenting Favorable Findings – Step 1</vt:lpstr>
      <vt:lpstr>Documenting Favorable Findings – Step 2</vt:lpstr>
      <vt:lpstr>Documenting Favorable Findings – Step 3</vt:lpstr>
      <vt:lpstr>Documenting Favorable Findings – Step 4</vt:lpstr>
      <vt:lpstr>Documenting Favorable Findings – Steps 5 thru 7</vt:lpstr>
      <vt:lpstr>Documenting Favorable Findings – Step 8</vt:lpstr>
      <vt:lpstr>Documenting Favorable Findings – Step 9</vt:lpstr>
      <vt:lpstr>Overturning Favorable Findings</vt:lpstr>
      <vt:lpstr>Clear and Unmistakable Rebuttal Standard</vt:lpstr>
      <vt:lpstr>Lets talk about 020s</vt:lpstr>
      <vt:lpstr>Lets talk about 020s and 040s</vt:lpstr>
      <vt:lpstr>Lets talk about 020s </vt:lpstr>
      <vt:lpstr>Lets talk about 040s</vt:lpstr>
      <vt:lpstr>Lets talk about 040s</vt:lpstr>
      <vt:lpstr>Lets talk about 040s</vt:lpstr>
      <vt:lpstr>Lets talk about 040s</vt:lpstr>
      <vt:lpstr>Summary</vt:lpstr>
      <vt:lpstr>Questions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Modernization Drumbeat</dc:title>
  <dc:creator>Department of Veterans Affairs</dc:creator>
  <cp:lastModifiedBy>Fryzel, Thomas, VBABALT\ACAD</cp:lastModifiedBy>
  <cp:revision>274</cp:revision>
  <cp:lastPrinted>2019-01-03T12:31:55Z</cp:lastPrinted>
  <dcterms:created xsi:type="dcterms:W3CDTF">2017-12-21T16:13:31Z</dcterms:created>
  <dcterms:modified xsi:type="dcterms:W3CDTF">2019-03-18T14:43:37Z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_dlc_DocIdItemGuid">
    <vt:lpwstr>88653fd6-a835-4a44-8867-f409c487b95b</vt:lpwstr>
  </property>
</Properties>
</file>