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1" r:id="rId6"/>
    <p:sldMasterId id="2147483683" r:id="rId7"/>
  </p:sldMasterIdLst>
  <p:notesMasterIdLst>
    <p:notesMasterId r:id="rId26"/>
  </p:notesMasterIdLst>
  <p:handoutMasterIdLst>
    <p:handoutMasterId r:id="rId27"/>
  </p:handoutMasterIdLst>
  <p:sldIdLst>
    <p:sldId id="256" r:id="rId8"/>
    <p:sldId id="259" r:id="rId9"/>
    <p:sldId id="260" r:id="rId10"/>
    <p:sldId id="279" r:id="rId11"/>
    <p:sldId id="276" r:id="rId12"/>
    <p:sldId id="261" r:id="rId13"/>
    <p:sldId id="278" r:id="rId14"/>
    <p:sldId id="262" r:id="rId15"/>
    <p:sldId id="282" r:id="rId16"/>
    <p:sldId id="284" r:id="rId17"/>
    <p:sldId id="263" r:id="rId18"/>
    <p:sldId id="264" r:id="rId19"/>
    <p:sldId id="287" r:id="rId20"/>
    <p:sldId id="285" r:id="rId21"/>
    <p:sldId id="286" r:id="rId22"/>
    <p:sldId id="280" r:id="rId23"/>
    <p:sldId id="281" r:id="rId24"/>
    <p:sldId id="27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Williams" initials="JDW" lastIdx="6" clrIdx="0">
    <p:extLst>
      <p:ext uri="{19B8F6BF-5375-455C-9EA6-DF929625EA0E}">
        <p15:presenceInfo xmlns:p15="http://schemas.microsoft.com/office/powerpoint/2012/main" userId="Jennifer Williams" providerId="None"/>
      </p:ext>
    </p:extLst>
  </p:cmAuthor>
  <p:cmAuthor id="2" name="Bankhead, ReEdna, VBAWASH" initials="BRV" lastIdx="5" clrIdx="1">
    <p:extLst>
      <p:ext uri="{19B8F6BF-5375-455C-9EA6-DF929625EA0E}">
        <p15:presenceInfo xmlns:p15="http://schemas.microsoft.com/office/powerpoint/2012/main" userId="S-1-5-21-1409082233-764733703-682003330-337896" providerId="AD"/>
      </p:ext>
    </p:extLst>
  </p:cmAuthor>
  <p:cmAuthor id="3" name="Kondrak, Chelsey, VBAWASH" initials="KCV" lastIdx="12" clrIdx="2">
    <p:extLst>
      <p:ext uri="{19B8F6BF-5375-455C-9EA6-DF929625EA0E}">
        <p15:presenceInfo xmlns:p15="http://schemas.microsoft.com/office/powerpoint/2012/main" userId="S-1-5-21-1409082233-764733703-682003330-4720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4" d="100"/>
          <a:sy n="74" d="100"/>
        </p:scale>
        <p:origin x="342" y="54"/>
      </p:cViewPr>
      <p:guideLst/>
    </p:cSldViewPr>
  </p:slideViewPr>
  <p:notesTextViewPr>
    <p:cViewPr>
      <p:scale>
        <a:sx n="1" d="1"/>
        <a:sy n="1" d="1"/>
      </p:scale>
      <p:origin x="0" y="0"/>
    </p:cViewPr>
  </p:notesTextViewPr>
  <p:notesViewPr>
    <p:cSldViewPr snapToGrid="0">
      <p:cViewPr varScale="1">
        <p:scale>
          <a:sx n="69" d="100"/>
          <a:sy n="69" d="100"/>
        </p:scale>
        <p:origin x="278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commentAuthors" Target="commentAuthor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65E768-7FE5-48E3-BABC-C5C6404BA7F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99AA9FD-2F2F-452F-9E63-D73773E13EDF}">
      <dgm:prSet phldrT="[Text]"/>
      <dgm:spPr>
        <a:solidFill>
          <a:srgbClr val="0070C0"/>
        </a:solidFill>
      </dgm:spPr>
      <dgm:t>
        <a:bodyPr/>
        <a:lstStyle/>
        <a:p>
          <a:r>
            <a:rPr lang="en-US" b="1" dirty="0"/>
            <a:t>Supplemental Claim</a:t>
          </a:r>
        </a:p>
      </dgm:t>
    </dgm:pt>
    <dgm:pt modelId="{3B726FFD-AF49-4E28-8DFF-7435E6D0B1CC}" type="parTrans" cxnId="{72303DCA-D498-4064-85B0-4228FE481826}">
      <dgm:prSet/>
      <dgm:spPr/>
      <dgm:t>
        <a:bodyPr/>
        <a:lstStyle/>
        <a:p>
          <a:endParaRPr lang="en-US"/>
        </a:p>
      </dgm:t>
    </dgm:pt>
    <dgm:pt modelId="{37959267-9886-417E-B348-D331834CE9F2}" type="sibTrans" cxnId="{72303DCA-D498-4064-85B0-4228FE481826}">
      <dgm:prSet/>
      <dgm:spPr/>
      <dgm:t>
        <a:bodyPr/>
        <a:lstStyle/>
        <a:p>
          <a:endParaRPr lang="en-US"/>
        </a:p>
      </dgm:t>
    </dgm:pt>
    <dgm:pt modelId="{4391B71C-5DB7-49B2-85EF-DA5E8C274DCF}">
      <dgm:prSet phldrT="[Text]"/>
      <dgm:spPr>
        <a:solidFill>
          <a:schemeClr val="tx1">
            <a:lumMod val="65000"/>
            <a:lumOff val="35000"/>
          </a:schemeClr>
        </a:solidFill>
        <a:ln>
          <a:solidFill>
            <a:schemeClr val="bg2">
              <a:lumMod val="50000"/>
            </a:schemeClr>
          </a:solidFill>
        </a:ln>
      </dgm:spPr>
      <dgm:t>
        <a:bodyPr/>
        <a:lstStyle/>
        <a:p>
          <a:r>
            <a:rPr lang="en-US" b="0" dirty="0"/>
            <a:t>Higher-Level Review</a:t>
          </a:r>
        </a:p>
      </dgm:t>
    </dgm:pt>
    <dgm:pt modelId="{30BCD66D-2443-480C-A4F9-12841BE55C83}" type="parTrans" cxnId="{C4EE8ECE-AA85-41FF-91E8-252EAA68579D}">
      <dgm:prSet/>
      <dgm:spPr/>
      <dgm:t>
        <a:bodyPr/>
        <a:lstStyle/>
        <a:p>
          <a:endParaRPr lang="en-US"/>
        </a:p>
      </dgm:t>
    </dgm:pt>
    <dgm:pt modelId="{1DC9D65F-237B-4D05-8E77-5D9979655E5A}" type="sibTrans" cxnId="{C4EE8ECE-AA85-41FF-91E8-252EAA68579D}">
      <dgm:prSet/>
      <dgm:spPr/>
      <dgm:t>
        <a:bodyPr/>
        <a:lstStyle/>
        <a:p>
          <a:endParaRPr lang="en-US"/>
        </a:p>
      </dgm:t>
    </dgm:pt>
    <dgm:pt modelId="{453A1293-713A-406F-90BD-7C9777FBDF4B}">
      <dgm:prSet phldrT="[Text]"/>
      <dgm:spPr>
        <a:solidFill>
          <a:schemeClr val="tx1">
            <a:lumMod val="65000"/>
            <a:lumOff val="35000"/>
          </a:schemeClr>
        </a:solidFill>
        <a:ln>
          <a:solidFill>
            <a:schemeClr val="tx1">
              <a:lumMod val="65000"/>
              <a:lumOff val="35000"/>
            </a:schemeClr>
          </a:solidFill>
        </a:ln>
      </dgm:spPr>
      <dgm:t>
        <a:bodyPr/>
        <a:lstStyle/>
        <a:p>
          <a:r>
            <a:rPr lang="en-US" dirty="0"/>
            <a:t>Board Appeal</a:t>
          </a:r>
        </a:p>
      </dgm:t>
    </dgm:pt>
    <dgm:pt modelId="{27DF4D43-49A1-42ED-9504-11A062680E45}" type="parTrans" cxnId="{143F59D4-650D-476B-B85E-9FC3ECE59E9F}">
      <dgm:prSet/>
      <dgm:spPr/>
      <dgm:t>
        <a:bodyPr/>
        <a:lstStyle/>
        <a:p>
          <a:endParaRPr lang="en-US"/>
        </a:p>
      </dgm:t>
    </dgm:pt>
    <dgm:pt modelId="{EEFE51D9-C41F-4222-8445-8B906F54FDFD}" type="sibTrans" cxnId="{143F59D4-650D-476B-B85E-9FC3ECE59E9F}">
      <dgm:prSet/>
      <dgm:spPr/>
      <dgm:t>
        <a:bodyPr/>
        <a:lstStyle/>
        <a:p>
          <a:endParaRPr lang="en-US"/>
        </a:p>
      </dgm:t>
    </dgm:pt>
    <dgm:pt modelId="{F0E2B946-2C65-4BBB-BB18-CEC4C6596E2D}" type="pres">
      <dgm:prSet presAssocID="{B865E768-7FE5-48E3-BABC-C5C6404BA7F7}" presName="diagram" presStyleCnt="0">
        <dgm:presLayoutVars>
          <dgm:dir/>
          <dgm:resizeHandles val="exact"/>
        </dgm:presLayoutVars>
      </dgm:prSet>
      <dgm:spPr/>
    </dgm:pt>
    <dgm:pt modelId="{556105C4-7793-4B20-8AC1-B2B44B0541EB}" type="pres">
      <dgm:prSet presAssocID="{E99AA9FD-2F2F-452F-9E63-D73773E13EDF}" presName="node" presStyleLbl="node1" presStyleIdx="0" presStyleCnt="3" custLinFactNeighborX="-18248" custLinFactNeighborY="32">
        <dgm:presLayoutVars>
          <dgm:bulletEnabled val="1"/>
        </dgm:presLayoutVars>
      </dgm:prSet>
      <dgm:spPr/>
    </dgm:pt>
    <dgm:pt modelId="{726DDC2F-076A-4BBD-8E5F-03B7C59C7CFA}" type="pres">
      <dgm:prSet presAssocID="{37959267-9886-417E-B348-D331834CE9F2}" presName="sibTrans" presStyleCnt="0"/>
      <dgm:spPr/>
    </dgm:pt>
    <dgm:pt modelId="{0890CC2F-6045-49C8-86CA-9814EFBF1557}" type="pres">
      <dgm:prSet presAssocID="{4391B71C-5DB7-49B2-85EF-DA5E8C274DCF}" presName="node" presStyleLbl="node1" presStyleIdx="1" presStyleCnt="3" custLinFactNeighborX="-8018" custLinFactNeighborY="32">
        <dgm:presLayoutVars>
          <dgm:bulletEnabled val="1"/>
        </dgm:presLayoutVars>
      </dgm:prSet>
      <dgm:spPr/>
    </dgm:pt>
    <dgm:pt modelId="{9C94B275-49D1-4DD6-A1EF-61A4935354DB}" type="pres">
      <dgm:prSet presAssocID="{1DC9D65F-237B-4D05-8E77-5D9979655E5A}" presName="sibTrans" presStyleCnt="0"/>
      <dgm:spPr/>
    </dgm:pt>
    <dgm:pt modelId="{20B3997B-9978-4898-A280-ABD9AE5A52D6}" type="pres">
      <dgm:prSet presAssocID="{453A1293-713A-406F-90BD-7C9777FBDF4B}" presName="node" presStyleLbl="node1" presStyleIdx="2" presStyleCnt="3" custLinFactNeighborX="2294" custLinFactNeighborY="32">
        <dgm:presLayoutVars>
          <dgm:bulletEnabled val="1"/>
        </dgm:presLayoutVars>
      </dgm:prSet>
      <dgm:spPr/>
    </dgm:pt>
  </dgm:ptLst>
  <dgm:cxnLst>
    <dgm:cxn modelId="{338B6A12-F6E1-4FD7-9EF8-6CDE13B3F173}" type="presOf" srcId="{B865E768-7FE5-48E3-BABC-C5C6404BA7F7}" destId="{F0E2B946-2C65-4BBB-BB18-CEC4C6596E2D}" srcOrd="0" destOrd="0" presId="urn:microsoft.com/office/officeart/2005/8/layout/default"/>
    <dgm:cxn modelId="{B090AE36-67F9-4D79-812F-93BAA68135D6}" type="presOf" srcId="{E99AA9FD-2F2F-452F-9E63-D73773E13EDF}" destId="{556105C4-7793-4B20-8AC1-B2B44B0541EB}" srcOrd="0" destOrd="0" presId="urn:microsoft.com/office/officeart/2005/8/layout/default"/>
    <dgm:cxn modelId="{65D32993-16D0-4BE8-8630-6CF69F21DE1F}" type="presOf" srcId="{453A1293-713A-406F-90BD-7C9777FBDF4B}" destId="{20B3997B-9978-4898-A280-ABD9AE5A52D6}" srcOrd="0" destOrd="0" presId="urn:microsoft.com/office/officeart/2005/8/layout/default"/>
    <dgm:cxn modelId="{B4233EC5-69FD-4E3B-8EDD-9C5AFA74378C}" type="presOf" srcId="{4391B71C-5DB7-49B2-85EF-DA5E8C274DCF}" destId="{0890CC2F-6045-49C8-86CA-9814EFBF1557}" srcOrd="0" destOrd="0" presId="urn:microsoft.com/office/officeart/2005/8/layout/default"/>
    <dgm:cxn modelId="{72303DCA-D498-4064-85B0-4228FE481826}" srcId="{B865E768-7FE5-48E3-BABC-C5C6404BA7F7}" destId="{E99AA9FD-2F2F-452F-9E63-D73773E13EDF}" srcOrd="0" destOrd="0" parTransId="{3B726FFD-AF49-4E28-8DFF-7435E6D0B1CC}" sibTransId="{37959267-9886-417E-B348-D331834CE9F2}"/>
    <dgm:cxn modelId="{C4EE8ECE-AA85-41FF-91E8-252EAA68579D}" srcId="{B865E768-7FE5-48E3-BABC-C5C6404BA7F7}" destId="{4391B71C-5DB7-49B2-85EF-DA5E8C274DCF}" srcOrd="1" destOrd="0" parTransId="{30BCD66D-2443-480C-A4F9-12841BE55C83}" sibTransId="{1DC9D65F-237B-4D05-8E77-5D9979655E5A}"/>
    <dgm:cxn modelId="{143F59D4-650D-476B-B85E-9FC3ECE59E9F}" srcId="{B865E768-7FE5-48E3-BABC-C5C6404BA7F7}" destId="{453A1293-713A-406F-90BD-7C9777FBDF4B}" srcOrd="2" destOrd="0" parTransId="{27DF4D43-49A1-42ED-9504-11A062680E45}" sibTransId="{EEFE51D9-C41F-4222-8445-8B906F54FDFD}"/>
    <dgm:cxn modelId="{CD9C0B82-2BCC-402F-9A1A-44F2BB4D2390}" type="presParOf" srcId="{F0E2B946-2C65-4BBB-BB18-CEC4C6596E2D}" destId="{556105C4-7793-4B20-8AC1-B2B44B0541EB}" srcOrd="0" destOrd="0" presId="urn:microsoft.com/office/officeart/2005/8/layout/default"/>
    <dgm:cxn modelId="{EEC4B143-B3A1-482C-AA4E-C415BC06F0F3}" type="presParOf" srcId="{F0E2B946-2C65-4BBB-BB18-CEC4C6596E2D}" destId="{726DDC2F-076A-4BBD-8E5F-03B7C59C7CFA}" srcOrd="1" destOrd="0" presId="urn:microsoft.com/office/officeart/2005/8/layout/default"/>
    <dgm:cxn modelId="{A0265CDA-06AC-4D98-8EF2-08FAED3658A8}" type="presParOf" srcId="{F0E2B946-2C65-4BBB-BB18-CEC4C6596E2D}" destId="{0890CC2F-6045-49C8-86CA-9814EFBF1557}" srcOrd="2" destOrd="0" presId="urn:microsoft.com/office/officeart/2005/8/layout/default"/>
    <dgm:cxn modelId="{5375FB2E-C681-4EEC-9040-5C5B8595F709}" type="presParOf" srcId="{F0E2B946-2C65-4BBB-BB18-CEC4C6596E2D}" destId="{9C94B275-49D1-4DD6-A1EF-61A4935354DB}" srcOrd="3" destOrd="0" presId="urn:microsoft.com/office/officeart/2005/8/layout/default"/>
    <dgm:cxn modelId="{42DBBDDD-7937-4687-95FF-D7BC40740955}" type="presParOf" srcId="{F0E2B946-2C65-4BBB-BB18-CEC4C6596E2D}" destId="{20B3997B-9978-4898-A280-ABD9AE5A52D6}"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6105C4-7793-4B20-8AC1-B2B44B0541EB}">
      <dsp:nvSpPr>
        <dsp:cNvPr id="0" name=""/>
        <dsp:cNvSpPr/>
      </dsp:nvSpPr>
      <dsp:spPr>
        <a:xfrm>
          <a:off x="465786" y="916"/>
          <a:ext cx="2396586" cy="1437951"/>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dirty="0"/>
            <a:t>Supplemental Claim</a:t>
          </a:r>
        </a:p>
      </dsp:txBody>
      <dsp:txXfrm>
        <a:off x="465786" y="916"/>
        <a:ext cx="2396586" cy="1437951"/>
      </dsp:txXfrm>
    </dsp:sp>
    <dsp:sp modelId="{0890CC2F-6045-49C8-86CA-9814EFBF1557}">
      <dsp:nvSpPr>
        <dsp:cNvPr id="0" name=""/>
        <dsp:cNvSpPr/>
      </dsp:nvSpPr>
      <dsp:spPr>
        <a:xfrm>
          <a:off x="3347201" y="916"/>
          <a:ext cx="2396586" cy="1437951"/>
        </a:xfrm>
        <a:prstGeom prst="rect">
          <a:avLst/>
        </a:prstGeom>
        <a:solidFill>
          <a:schemeClr val="tx1">
            <a:lumMod val="65000"/>
            <a:lumOff val="35000"/>
          </a:schemeClr>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0" kern="1200" dirty="0"/>
            <a:t>Higher-Level Review</a:t>
          </a:r>
        </a:p>
      </dsp:txBody>
      <dsp:txXfrm>
        <a:off x="3347201" y="916"/>
        <a:ext cx="2396586" cy="1437951"/>
      </dsp:txXfrm>
    </dsp:sp>
    <dsp:sp modelId="{20B3997B-9978-4898-A280-ABD9AE5A52D6}">
      <dsp:nvSpPr>
        <dsp:cNvPr id="0" name=""/>
        <dsp:cNvSpPr/>
      </dsp:nvSpPr>
      <dsp:spPr>
        <a:xfrm>
          <a:off x="6230582" y="916"/>
          <a:ext cx="2396586" cy="1437951"/>
        </a:xfrm>
        <a:prstGeom prst="rect">
          <a:avLst/>
        </a:prstGeom>
        <a:solidFill>
          <a:schemeClr val="tx1">
            <a:lumMod val="65000"/>
            <a:lumOff val="35000"/>
          </a:schemeClr>
        </a:solidFill>
        <a:ln w="25400" cap="flat" cmpd="sng" algn="ctr">
          <a:solidFill>
            <a:schemeClr val="tx1">
              <a:lumMod val="65000"/>
              <a:lumOff val="3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Board Appeal</a:t>
          </a:r>
        </a:p>
      </dsp:txBody>
      <dsp:txXfrm>
        <a:off x="6230582" y="916"/>
        <a:ext cx="2396586" cy="143795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975C0-C458-45F1-A03C-E826BA3989D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5FF8A5C-9D3B-4699-889C-13AF27DE9D2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1B550D5-3064-4B35-9B20-FE4E0F859721}" type="datetimeFigureOut">
              <a:rPr lang="en-US" smtClean="0"/>
              <a:t>03/18/2019</a:t>
            </a:fld>
            <a:endParaRPr lang="en-US"/>
          </a:p>
        </p:txBody>
      </p:sp>
      <p:sp>
        <p:nvSpPr>
          <p:cNvPr id="4" name="Footer Placeholder 3">
            <a:extLst>
              <a:ext uri="{FF2B5EF4-FFF2-40B4-BE49-F238E27FC236}">
                <a16:creationId xmlns:a16="http://schemas.microsoft.com/office/drawing/2014/main" id="{6DBF78F6-E6B1-48B5-B4AD-A4D1911F16F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478BF3F-EFA3-4803-A2A9-9E6C0F5AEA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B2E0F6-EA46-4FA0-899E-3683BB7A698B}" type="slidenum">
              <a:rPr lang="en-US" smtClean="0"/>
              <a:t>‹#›</a:t>
            </a:fld>
            <a:endParaRPr lang="en-US"/>
          </a:p>
        </p:txBody>
      </p:sp>
    </p:spTree>
    <p:extLst>
      <p:ext uri="{BB962C8B-B14F-4D97-AF65-F5344CB8AC3E}">
        <p14:creationId xmlns:p14="http://schemas.microsoft.com/office/powerpoint/2010/main" val="1227186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0CB386-606A-4BB3-9AB9-117A8CC944FA}" type="datetimeFigureOut">
              <a:rPr lang="en-US" smtClean="0"/>
              <a:t>03/18/2019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6B8B28-BBDE-4FF7-B622-A5464138C942}" type="slidenum">
              <a:rPr lang="en-US" smtClean="0"/>
              <a:t>‹#›</a:t>
            </a:fld>
            <a:endParaRPr lang="en-US"/>
          </a:p>
        </p:txBody>
      </p:sp>
    </p:spTree>
    <p:extLst>
      <p:ext uri="{BB962C8B-B14F-4D97-AF65-F5344CB8AC3E}">
        <p14:creationId xmlns:p14="http://schemas.microsoft.com/office/powerpoint/2010/main" val="2212089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EA1404-7F10-42E3-AFA5-6A1729E3453B}" type="slidenum">
              <a:rPr lang="en-US" smtClean="0"/>
              <a:t>2</a:t>
            </a:fld>
            <a:endParaRPr lang="en-US" dirty="0"/>
          </a:p>
        </p:txBody>
      </p:sp>
    </p:spTree>
    <p:extLst>
      <p:ext uri="{BB962C8B-B14F-4D97-AF65-F5344CB8AC3E}">
        <p14:creationId xmlns:p14="http://schemas.microsoft.com/office/powerpoint/2010/main" val="2337698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897301" rtl="0" eaLnBrk="1" fontAlgn="auto" latinLnBrk="0" hangingPunct="1">
              <a:lnSpc>
                <a:spcPct val="100000"/>
              </a:lnSpc>
              <a:spcBef>
                <a:spcPts val="0"/>
              </a:spcBef>
              <a:spcAft>
                <a:spcPts val="0"/>
              </a:spcAft>
              <a:buClrTx/>
              <a:buSzTx/>
              <a:buFontTx/>
              <a:buNone/>
              <a:tabLst/>
              <a:defRPr/>
            </a:pPr>
            <a:r>
              <a:rPr lang="en-US" dirty="0">
                <a:solidFill>
                  <a:srgbClr val="002060"/>
                </a:solidFill>
              </a:rPr>
              <a:t>Route the claim to an </a:t>
            </a:r>
            <a:r>
              <a:rPr lang="en-US" dirty="0" err="1">
                <a:solidFill>
                  <a:srgbClr val="002060"/>
                </a:solidFill>
              </a:rPr>
              <a:t>RVSR</a:t>
            </a:r>
            <a:r>
              <a:rPr lang="en-US" dirty="0">
                <a:solidFill>
                  <a:srgbClr val="002060"/>
                </a:solidFill>
              </a:rPr>
              <a:t> for rating issue(s) or issue a decision for non-rating issue(s)</a:t>
            </a:r>
          </a:p>
          <a:p>
            <a:pPr defTabSz="897301">
              <a:defRPr/>
            </a:pPr>
            <a:endParaRPr lang="en-US" dirty="0"/>
          </a:p>
        </p:txBody>
      </p:sp>
      <p:sp>
        <p:nvSpPr>
          <p:cNvPr id="4" name="Slide Number Placeholder 3"/>
          <p:cNvSpPr>
            <a:spLocks noGrp="1"/>
          </p:cNvSpPr>
          <p:nvPr>
            <p:ph type="sldNum" sz="quarter" idx="10"/>
          </p:nvPr>
        </p:nvSpPr>
        <p:spPr/>
        <p:txBody>
          <a:bodyPr/>
          <a:lstStyle/>
          <a:p>
            <a:fld id="{6FEA1404-7F10-42E3-AFA5-6A1729E3453B}"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32607863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151F54-0A45-4E0E-BA74-A8998E667A69}"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2033064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EA1404-7F10-42E3-AFA5-6A1729E3453B}"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494128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Caseflow Intake to track receipt of the lane selection and establish an end product (EP) in VBMS with the appropriate claim label.</a:t>
            </a:r>
          </a:p>
          <a:p>
            <a:endParaRPr lang="en-US" dirty="0"/>
          </a:p>
        </p:txBody>
      </p:sp>
      <p:sp>
        <p:nvSpPr>
          <p:cNvPr id="4" name="Slide Number Placeholder 3"/>
          <p:cNvSpPr>
            <a:spLocks noGrp="1"/>
          </p:cNvSpPr>
          <p:nvPr>
            <p:ph type="sldNum" sz="quarter" idx="10"/>
          </p:nvPr>
        </p:nvSpPr>
        <p:spPr/>
        <p:txBody>
          <a:bodyPr/>
          <a:lstStyle/>
          <a:p>
            <a:fld id="{91151F54-0A45-4E0E-BA74-A8998E667A69}" type="slidenum">
              <a:rPr lang="en-US" smtClean="0"/>
              <a:t>6</a:t>
            </a:fld>
            <a:endParaRPr lang="en-US" dirty="0"/>
          </a:p>
        </p:txBody>
      </p:sp>
    </p:spTree>
    <p:extLst>
      <p:ext uri="{BB962C8B-B14F-4D97-AF65-F5344CB8AC3E}">
        <p14:creationId xmlns:p14="http://schemas.microsoft.com/office/powerpoint/2010/main" val="4265771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Caseflow Intake to track receipt of the lane selection and establish an end product (EP) in VBMS with the appropriate claim label.</a:t>
            </a:r>
          </a:p>
          <a:p>
            <a:endParaRPr lang="en-US" dirty="0"/>
          </a:p>
        </p:txBody>
      </p:sp>
      <p:sp>
        <p:nvSpPr>
          <p:cNvPr id="4" name="Slide Number Placeholder 3"/>
          <p:cNvSpPr>
            <a:spLocks noGrp="1"/>
          </p:cNvSpPr>
          <p:nvPr>
            <p:ph type="sldNum" sz="quarter" idx="10"/>
          </p:nvPr>
        </p:nvSpPr>
        <p:spPr/>
        <p:txBody>
          <a:bodyPr/>
          <a:lstStyle/>
          <a:p>
            <a:fld id="{91151F54-0A45-4E0E-BA74-A8998E667A69}" type="slidenum">
              <a:rPr lang="en-US" smtClean="0"/>
              <a:t>7</a:t>
            </a:fld>
            <a:endParaRPr lang="en-US" dirty="0"/>
          </a:p>
        </p:txBody>
      </p:sp>
    </p:spTree>
    <p:extLst>
      <p:ext uri="{BB962C8B-B14F-4D97-AF65-F5344CB8AC3E}">
        <p14:creationId xmlns:p14="http://schemas.microsoft.com/office/powerpoint/2010/main" val="3706518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Caseflow Intake to track receipt of the lane selection and establish an end product (EP) in VBMS with the appropriate claim label.</a:t>
            </a:r>
          </a:p>
          <a:p>
            <a:endParaRPr lang="en-US" dirty="0"/>
          </a:p>
        </p:txBody>
      </p:sp>
      <p:sp>
        <p:nvSpPr>
          <p:cNvPr id="4" name="Slide Number Placeholder 3"/>
          <p:cNvSpPr>
            <a:spLocks noGrp="1"/>
          </p:cNvSpPr>
          <p:nvPr>
            <p:ph type="sldNum" sz="quarter" idx="10"/>
          </p:nvPr>
        </p:nvSpPr>
        <p:spPr/>
        <p:txBody>
          <a:bodyPr/>
          <a:lstStyle/>
          <a:p>
            <a:fld id="{91151F54-0A45-4E0E-BA74-A8998E667A69}" type="slidenum">
              <a:rPr lang="en-US" smtClean="0"/>
              <a:t>8</a:t>
            </a:fld>
            <a:endParaRPr lang="en-US" dirty="0"/>
          </a:p>
        </p:txBody>
      </p:sp>
    </p:spTree>
    <p:extLst>
      <p:ext uri="{BB962C8B-B14F-4D97-AF65-F5344CB8AC3E}">
        <p14:creationId xmlns:p14="http://schemas.microsoft.com/office/powerpoint/2010/main" val="1928093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Caseflow Intake to track receipt of the lane selection and establish an end product (EP) in VBMS with the appropriate claim label.</a:t>
            </a:r>
          </a:p>
          <a:p>
            <a:endParaRPr lang="en-US" dirty="0"/>
          </a:p>
        </p:txBody>
      </p:sp>
      <p:sp>
        <p:nvSpPr>
          <p:cNvPr id="4" name="Slide Number Placeholder 3"/>
          <p:cNvSpPr>
            <a:spLocks noGrp="1"/>
          </p:cNvSpPr>
          <p:nvPr>
            <p:ph type="sldNum" sz="quarter" idx="10"/>
          </p:nvPr>
        </p:nvSpPr>
        <p:spPr/>
        <p:txBody>
          <a:bodyPr/>
          <a:lstStyle/>
          <a:p>
            <a:fld id="{91151F54-0A45-4E0E-BA74-A8998E667A69}" type="slidenum">
              <a:rPr lang="en-US" smtClean="0"/>
              <a:t>11</a:t>
            </a:fld>
            <a:endParaRPr lang="en-US" dirty="0"/>
          </a:p>
        </p:txBody>
      </p:sp>
    </p:spTree>
    <p:extLst>
      <p:ext uri="{BB962C8B-B14F-4D97-AF65-F5344CB8AC3E}">
        <p14:creationId xmlns:p14="http://schemas.microsoft.com/office/powerpoint/2010/main" val="8034645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897301" rtl="0" eaLnBrk="1" fontAlgn="auto" latinLnBrk="0" hangingPunct="1">
              <a:lnSpc>
                <a:spcPct val="100000"/>
              </a:lnSpc>
              <a:spcBef>
                <a:spcPts val="0"/>
              </a:spcBef>
              <a:spcAft>
                <a:spcPts val="0"/>
              </a:spcAft>
              <a:buClrTx/>
              <a:buSzTx/>
              <a:buFontTx/>
              <a:buNone/>
              <a:tabLst/>
              <a:defRPr/>
            </a:pPr>
            <a:r>
              <a:rPr lang="en-US" dirty="0">
                <a:solidFill>
                  <a:srgbClr val="002060"/>
                </a:solidFill>
              </a:rPr>
              <a:t>Route the claim to an </a:t>
            </a:r>
            <a:r>
              <a:rPr lang="en-US" dirty="0" err="1">
                <a:solidFill>
                  <a:srgbClr val="002060"/>
                </a:solidFill>
              </a:rPr>
              <a:t>RVSR</a:t>
            </a:r>
            <a:r>
              <a:rPr lang="en-US" dirty="0">
                <a:solidFill>
                  <a:srgbClr val="002060"/>
                </a:solidFill>
              </a:rPr>
              <a:t> for rating issue(s) or issue a decision for non-rating issue(s)</a:t>
            </a:r>
          </a:p>
          <a:p>
            <a:pPr defTabSz="897301">
              <a:defRPr/>
            </a:pPr>
            <a:endParaRPr lang="en-US" dirty="0"/>
          </a:p>
        </p:txBody>
      </p:sp>
      <p:sp>
        <p:nvSpPr>
          <p:cNvPr id="4" name="Slide Number Placeholder 3"/>
          <p:cNvSpPr>
            <a:spLocks noGrp="1"/>
          </p:cNvSpPr>
          <p:nvPr>
            <p:ph type="sldNum" sz="quarter" idx="10"/>
          </p:nvPr>
        </p:nvSpPr>
        <p:spPr/>
        <p:txBody>
          <a:bodyPr/>
          <a:lstStyle/>
          <a:p>
            <a:fld id="{6FEA1404-7F10-42E3-AFA5-6A1729E3453B}"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981072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897301" rtl="0" eaLnBrk="1" fontAlgn="auto" latinLnBrk="0" hangingPunct="1">
              <a:lnSpc>
                <a:spcPct val="100000"/>
              </a:lnSpc>
              <a:spcBef>
                <a:spcPts val="0"/>
              </a:spcBef>
              <a:spcAft>
                <a:spcPts val="0"/>
              </a:spcAft>
              <a:buClrTx/>
              <a:buSzTx/>
              <a:buFontTx/>
              <a:buNone/>
              <a:tabLst/>
              <a:defRPr/>
            </a:pPr>
            <a:r>
              <a:rPr lang="en-US" dirty="0">
                <a:solidFill>
                  <a:srgbClr val="002060"/>
                </a:solidFill>
              </a:rPr>
              <a:t>Route the claim to an </a:t>
            </a:r>
            <a:r>
              <a:rPr lang="en-US" dirty="0" err="1">
                <a:solidFill>
                  <a:srgbClr val="002060"/>
                </a:solidFill>
              </a:rPr>
              <a:t>RVSR</a:t>
            </a:r>
            <a:r>
              <a:rPr lang="en-US" dirty="0">
                <a:solidFill>
                  <a:srgbClr val="002060"/>
                </a:solidFill>
              </a:rPr>
              <a:t> for rating issue(s) or issue a decision for non-rating issue(s)</a:t>
            </a:r>
          </a:p>
          <a:p>
            <a:pPr defTabSz="897301">
              <a:defRPr/>
            </a:pPr>
            <a:endParaRPr lang="en-US" dirty="0"/>
          </a:p>
        </p:txBody>
      </p:sp>
      <p:sp>
        <p:nvSpPr>
          <p:cNvPr id="4" name="Slide Number Placeholder 3"/>
          <p:cNvSpPr>
            <a:spLocks noGrp="1"/>
          </p:cNvSpPr>
          <p:nvPr>
            <p:ph type="sldNum" sz="quarter" idx="10"/>
          </p:nvPr>
        </p:nvSpPr>
        <p:spPr/>
        <p:txBody>
          <a:bodyPr/>
          <a:lstStyle/>
          <a:p>
            <a:fld id="{6FEA1404-7F10-42E3-AFA5-6A1729E3453B}"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1062143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897301" rtl="0" eaLnBrk="1" fontAlgn="auto" latinLnBrk="0" hangingPunct="1">
              <a:lnSpc>
                <a:spcPct val="100000"/>
              </a:lnSpc>
              <a:spcBef>
                <a:spcPts val="0"/>
              </a:spcBef>
              <a:spcAft>
                <a:spcPts val="0"/>
              </a:spcAft>
              <a:buClrTx/>
              <a:buSzTx/>
              <a:buFontTx/>
              <a:buNone/>
              <a:tabLst/>
              <a:defRPr/>
            </a:pPr>
            <a:r>
              <a:rPr lang="en-US" dirty="0">
                <a:solidFill>
                  <a:srgbClr val="002060"/>
                </a:solidFill>
              </a:rPr>
              <a:t>Route the claim to an </a:t>
            </a:r>
            <a:r>
              <a:rPr lang="en-US" dirty="0" err="1">
                <a:solidFill>
                  <a:srgbClr val="002060"/>
                </a:solidFill>
              </a:rPr>
              <a:t>RVSR</a:t>
            </a:r>
            <a:r>
              <a:rPr lang="en-US" dirty="0">
                <a:solidFill>
                  <a:srgbClr val="002060"/>
                </a:solidFill>
              </a:rPr>
              <a:t> for rating issue(s) or issue a decision for non-rating issue(s)</a:t>
            </a:r>
          </a:p>
          <a:p>
            <a:pPr defTabSz="897301">
              <a:defRPr/>
            </a:pPr>
            <a:endParaRPr lang="en-US" dirty="0"/>
          </a:p>
        </p:txBody>
      </p:sp>
      <p:sp>
        <p:nvSpPr>
          <p:cNvPr id="4" name="Slide Number Placeholder 3"/>
          <p:cNvSpPr>
            <a:spLocks noGrp="1"/>
          </p:cNvSpPr>
          <p:nvPr>
            <p:ph type="sldNum" sz="quarter" idx="10"/>
          </p:nvPr>
        </p:nvSpPr>
        <p:spPr/>
        <p:txBody>
          <a:bodyPr/>
          <a:lstStyle/>
          <a:p>
            <a:fld id="{6FEA1404-7F10-42E3-AFA5-6A1729E3453B}"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26051889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a:p>
        </p:txBody>
      </p:sp>
      <p:sp>
        <p:nvSpPr>
          <p:cNvPr id="4" name="Rectangle 3"/>
          <p:cNvSpPr/>
          <p:nvPr/>
        </p:nvSpPr>
        <p:spPr>
          <a:xfrm>
            <a:off x="0" y="5376955"/>
            <a:ext cx="12192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sz="1800" dirty="0">
              <a:solidFill>
                <a:prstClr val="white"/>
              </a:solidFill>
            </a:endParaRPr>
          </a:p>
        </p:txBody>
      </p:sp>
      <p:sp>
        <p:nvSpPr>
          <p:cNvPr id="6" name="Title 1"/>
          <p:cNvSpPr txBox="1">
            <a:spLocks/>
          </p:cNvSpPr>
          <p:nvPr/>
        </p:nvSpPr>
        <p:spPr>
          <a:xfrm>
            <a:off x="3895120" y="4803734"/>
            <a:ext cx="7700433"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p:nvGrpSpPr>
        <p:grpSpPr>
          <a:xfrm>
            <a:off x="1714248" y="1694039"/>
            <a:ext cx="8763504"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1552" y="5644912"/>
            <a:ext cx="4064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23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a:p>
        </p:txBody>
      </p:sp>
    </p:spTree>
    <p:extLst>
      <p:ext uri="{BB962C8B-B14F-4D97-AF65-F5344CB8AC3E}">
        <p14:creationId xmlns:p14="http://schemas.microsoft.com/office/powerpoint/2010/main" val="110894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70859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301458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3008993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20333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64312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572140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8134410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0167782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53422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p:nvSpPr>
        <p:spPr>
          <a:xfrm>
            <a:off x="441832" y="1659466"/>
            <a:ext cx="11308337" cy="369332"/>
          </a:xfrm>
          <a:prstGeom prst="rect">
            <a:avLst/>
          </a:prstGeom>
          <a:solidFill>
            <a:srgbClr val="00B0F0"/>
          </a:solidFill>
        </p:spPr>
        <p:txBody>
          <a:bodyPr wrap="square" lIns="91440" tIns="45720" rIns="91440" bIns="45720" rtlCol="0">
            <a:spAutoFit/>
          </a:bodyPr>
          <a:lstStyle/>
          <a:p>
            <a:endParaRPr lang="en-US" sz="1800" dirty="0">
              <a:solidFill>
                <a:srgbClr val="000000"/>
              </a:solidFill>
            </a:endParaRPr>
          </a:p>
        </p:txBody>
      </p:sp>
      <p:sp>
        <p:nvSpPr>
          <p:cNvPr id="7" name="TextBox 6"/>
          <p:cNvSpPr txBox="1"/>
          <p:nvPr/>
        </p:nvSpPr>
        <p:spPr>
          <a:xfrm>
            <a:off x="863591" y="2749897"/>
            <a:ext cx="10522964"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19985686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5239329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5557357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779866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1351599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9854769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4568555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5878582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42352324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1811233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4687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28818234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2846323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494546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0899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
        <p:nvSpPr>
          <p:cNvPr id="5" name="TextBox 4">
            <a:extLst>
              <a:ext uri="{FF2B5EF4-FFF2-40B4-BE49-F238E27FC236}">
                <a16:creationId xmlns:a16="http://schemas.microsoft.com/office/drawing/2014/main" id="{E8C21B34-5F95-4E46-8ADF-DDAFFCBB3B81}"/>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6169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11622554" y="6492875"/>
            <a:ext cx="512840" cy="365125"/>
          </a:xfrm>
        </p:spPr>
        <p:txBody>
          <a:bodyPr/>
          <a:lstStyle/>
          <a:p>
            <a:fld id="{A36383B9-8516-422F-8979-8D4EBC5CDDAB}" type="slidenum">
              <a:rPr lang="en-US" smtClean="0"/>
              <a:t>‹#›</a:t>
            </a:fld>
            <a:endParaRPr lang="en-US"/>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921372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36383B9-8516-422F-8979-8D4EBC5CDDAB}" type="slidenum">
              <a:rPr lang="en-US" smtClean="0"/>
              <a:t>‹#›</a:t>
            </a:fld>
            <a:endParaRPr lang="en-US"/>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p:nvSpPr>
        <p:spPr>
          <a:xfrm>
            <a:off x="3949337" y="6330463"/>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33443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142"/>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857"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6"/>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a:p>
        </p:txBody>
      </p:sp>
      <p:sp>
        <p:nvSpPr>
          <p:cNvPr id="6" name="TextBox 5"/>
          <p:cNvSpPr txBox="1"/>
          <p:nvPr/>
        </p:nvSpPr>
        <p:spPr>
          <a:xfrm>
            <a:off x="3962400" y="6336268"/>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Tree>
    <p:extLst>
      <p:ext uri="{BB962C8B-B14F-4D97-AF65-F5344CB8AC3E}">
        <p14:creationId xmlns:p14="http://schemas.microsoft.com/office/powerpoint/2010/main" val="153755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a:p>
        </p:txBody>
      </p:sp>
      <p:sp>
        <p:nvSpPr>
          <p:cNvPr id="3" name="TextBox 2"/>
          <p:cNvSpPr txBox="1"/>
          <p:nvPr/>
        </p:nvSpPr>
        <p:spPr>
          <a:xfrm>
            <a:off x="3962400" y="6336268"/>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Tree>
    <p:extLst>
      <p:ext uri="{BB962C8B-B14F-4D97-AF65-F5344CB8AC3E}">
        <p14:creationId xmlns:p14="http://schemas.microsoft.com/office/powerpoint/2010/main" val="2820304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a:p>
        </p:txBody>
      </p:sp>
      <p:sp>
        <p:nvSpPr>
          <p:cNvPr id="7" name="TextBox 6"/>
          <p:cNvSpPr txBox="1"/>
          <p:nvPr/>
        </p:nvSpPr>
        <p:spPr>
          <a:xfrm>
            <a:off x="3962400" y="6324600"/>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Tree>
    <p:extLst>
      <p:ext uri="{BB962C8B-B14F-4D97-AF65-F5344CB8AC3E}">
        <p14:creationId xmlns:p14="http://schemas.microsoft.com/office/powerpoint/2010/main" val="1370999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a:p>
        </p:txBody>
      </p:sp>
      <p:pic>
        <p:nvPicPr>
          <p:cNvPr id="2050" name="Picture 2" descr="C:\Users\vacoGrovem\AppData\Local\Microsoft\Windows\Temporary Internet Files\Content.Outlook\83QVOJUE\CHOOSE-VA-rev.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9" name="TextBox 8"/>
          <p:cNvSpPr txBox="1"/>
          <p:nvPr/>
        </p:nvSpPr>
        <p:spPr>
          <a:xfrm>
            <a:off x="3962400" y="6336268"/>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Tree>
    <p:extLst>
      <p:ext uri="{BB962C8B-B14F-4D97-AF65-F5344CB8AC3E}">
        <p14:creationId xmlns:p14="http://schemas.microsoft.com/office/powerpoint/2010/main" val="3222984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03/18/2019</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79775814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03/18/2019</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8032504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va.gov/decision-reviews"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5A5CE-8BD5-4A93-A8CD-8E4E235FF3E9}"/>
              </a:ext>
            </a:extLst>
          </p:cNvPr>
          <p:cNvSpPr>
            <a:spLocks noGrp="1"/>
          </p:cNvSpPr>
          <p:nvPr>
            <p:ph type="ctrTitle"/>
          </p:nvPr>
        </p:nvSpPr>
        <p:spPr>
          <a:xfrm>
            <a:off x="927279" y="3096713"/>
            <a:ext cx="10363200" cy="2093473"/>
          </a:xfrm>
        </p:spPr>
        <p:txBody>
          <a:bodyPr>
            <a:normAutofit fontScale="90000"/>
          </a:bodyPr>
          <a:lstStyle/>
          <a:p>
            <a:pPr algn="l"/>
            <a:r>
              <a:rPr lang="en-US" b="1" i="1" dirty="0">
                <a:solidFill>
                  <a:srgbClr val="002060"/>
                </a:solidFill>
              </a:rPr>
              <a:t>				</a:t>
            </a:r>
            <a:r>
              <a:rPr lang="en-US" sz="4900" b="1" i="1" dirty="0">
                <a:solidFill>
                  <a:srgbClr val="002060"/>
                </a:solidFill>
              </a:rPr>
              <a:t>VA Appeals Modernization Act</a:t>
            </a:r>
            <a:br>
              <a:rPr lang="en-US" sz="4900" b="1" i="1" dirty="0">
                <a:solidFill>
                  <a:srgbClr val="002060"/>
                </a:solidFill>
              </a:rPr>
            </a:br>
            <a:r>
              <a:rPr lang="en-US" sz="4900" b="1" i="1" dirty="0">
                <a:solidFill>
                  <a:srgbClr val="002060"/>
                </a:solidFill>
              </a:rPr>
              <a:t>			Introduction to Supplemental Claims</a:t>
            </a:r>
            <a:br>
              <a:rPr lang="en-US" b="1" i="1" dirty="0">
                <a:solidFill>
                  <a:srgbClr val="002060"/>
                </a:solidFill>
                <a:latin typeface="Myriad Pro"/>
              </a:rPr>
            </a:br>
            <a:r>
              <a:rPr lang="en-US" b="1" i="1" dirty="0">
                <a:solidFill>
                  <a:srgbClr val="002060"/>
                </a:solidFill>
                <a:latin typeface="Myriad Pro"/>
              </a:rPr>
              <a:t>			</a:t>
            </a:r>
            <a:r>
              <a:rPr lang="en-US" sz="3100" b="1" i="1" dirty="0">
                <a:solidFill>
                  <a:schemeClr val="bg1">
                    <a:lumMod val="50000"/>
                  </a:schemeClr>
                </a:solidFill>
                <a:latin typeface="+mn-lt"/>
              </a:rPr>
              <a:t>Baltimore Professional Development Academy</a:t>
            </a:r>
            <a:br>
              <a:rPr lang="en-US" sz="3100" b="1" i="1" dirty="0">
                <a:solidFill>
                  <a:schemeClr val="bg1">
                    <a:lumMod val="50000"/>
                  </a:schemeClr>
                </a:solidFill>
                <a:latin typeface="+mn-lt"/>
              </a:rPr>
            </a:br>
            <a:r>
              <a:rPr lang="en-US" sz="3100" b="1" i="1" dirty="0">
                <a:solidFill>
                  <a:schemeClr val="bg1">
                    <a:lumMod val="50000"/>
                  </a:schemeClr>
                </a:solidFill>
                <a:latin typeface="+mn-lt"/>
              </a:rPr>
              <a:t> </a:t>
            </a:r>
            <a:br>
              <a:rPr lang="en-US" b="1" i="1" dirty="0">
                <a:solidFill>
                  <a:srgbClr val="002060"/>
                </a:solidFill>
                <a:latin typeface="Myriad Pro"/>
              </a:rPr>
            </a:br>
            <a:r>
              <a:rPr lang="en-US" sz="2000" dirty="0">
                <a:latin typeface="Arial" panose="020B0604020202020204" pitchFamily="34" charset="0"/>
                <a:cs typeface="Arial" panose="020B0604020202020204" pitchFamily="34" charset="0"/>
              </a:rPr>
              <a:t>Briefed by: </a:t>
            </a:r>
            <a:br>
              <a:rPr lang="en-US" sz="2000"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Name:  Jill Thomas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Date:  March 2019</a:t>
            </a:r>
            <a:br>
              <a:rPr lang="en-US" b="1" dirty="0"/>
            </a:br>
            <a:endParaRPr lang="en-US" dirty="0"/>
          </a:p>
        </p:txBody>
      </p:sp>
      <p:pic>
        <p:nvPicPr>
          <p:cNvPr id="4" name="Picture 4" descr="dvaseal">
            <a:extLst>
              <a:ext uri="{FF2B5EF4-FFF2-40B4-BE49-F238E27FC236}">
                <a16:creationId xmlns:a16="http://schemas.microsoft.com/office/drawing/2014/main" id="{10424B5C-778F-4FA2-A5AC-E514D784F739}"/>
              </a:ext>
            </a:extLst>
          </p:cNvPr>
          <p:cNvPicPr>
            <a:picLocks noChangeAspect="1" noChangeArrowheads="1"/>
          </p:cNvPicPr>
          <p:nvPr/>
        </p:nvPicPr>
        <p:blipFill>
          <a:blip r:embed="rId2"/>
          <a:srcRect/>
          <a:stretch>
            <a:fillRect/>
          </a:stretch>
        </p:blipFill>
        <p:spPr bwMode="auto">
          <a:xfrm>
            <a:off x="5247965" y="770488"/>
            <a:ext cx="1371600" cy="1371600"/>
          </a:xfrm>
          <a:prstGeom prst="rect">
            <a:avLst/>
          </a:prstGeom>
          <a:noFill/>
          <a:ln w="9525">
            <a:noFill/>
            <a:miter lim="800000"/>
            <a:headEnd/>
            <a:tailEnd/>
          </a:ln>
        </p:spPr>
      </p:pic>
    </p:spTree>
    <p:extLst>
      <p:ext uri="{BB962C8B-B14F-4D97-AF65-F5344CB8AC3E}">
        <p14:creationId xmlns:p14="http://schemas.microsoft.com/office/powerpoint/2010/main" val="2464093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4EAB158-6D66-4887-A545-D44E44F196FF}"/>
              </a:ext>
            </a:extLst>
          </p:cNvPr>
          <p:cNvSpPr>
            <a:spLocks noGrp="1"/>
          </p:cNvSpPr>
          <p:nvPr>
            <p:ph idx="1"/>
          </p:nvPr>
        </p:nvSpPr>
        <p:spPr>
          <a:xfrm>
            <a:off x="251790" y="964096"/>
            <a:ext cx="11489635" cy="4800600"/>
          </a:xfrm>
        </p:spPr>
        <p:txBody>
          <a:bodyPr/>
          <a:lstStyle/>
          <a:p>
            <a:r>
              <a:rPr lang="en-US" dirty="0">
                <a:solidFill>
                  <a:srgbClr val="002060"/>
                </a:solidFill>
                <a:latin typeface="Myriad Pro"/>
              </a:rPr>
              <a:t>The </a:t>
            </a:r>
            <a:r>
              <a:rPr lang="en-US" dirty="0" err="1">
                <a:solidFill>
                  <a:srgbClr val="002060"/>
                </a:solidFill>
                <a:latin typeface="Myriad Pro"/>
              </a:rPr>
              <a:t>M21</a:t>
            </a:r>
            <a:r>
              <a:rPr lang="en-US" dirty="0">
                <a:solidFill>
                  <a:srgbClr val="002060"/>
                </a:solidFill>
                <a:latin typeface="Myriad Pro"/>
              </a:rPr>
              <a:t>-1, Adjudication Manual </a:t>
            </a:r>
            <a:r>
              <a:rPr lang="fr-FR" dirty="0">
                <a:solidFill>
                  <a:srgbClr val="002060"/>
                </a:solidFill>
                <a:latin typeface="Myriad Pro"/>
              </a:rPr>
              <a:t>Part III, </a:t>
            </a:r>
            <a:r>
              <a:rPr lang="fr-FR" dirty="0" err="1">
                <a:solidFill>
                  <a:srgbClr val="002060"/>
                </a:solidFill>
                <a:latin typeface="Myriad Pro"/>
              </a:rPr>
              <a:t>Subpart</a:t>
            </a:r>
            <a:r>
              <a:rPr lang="fr-FR" dirty="0">
                <a:solidFill>
                  <a:srgbClr val="002060"/>
                </a:solidFill>
                <a:latin typeface="Myriad Pro"/>
              </a:rPr>
              <a:t> ii, </a:t>
            </a:r>
            <a:r>
              <a:rPr lang="fr-FR" dirty="0" err="1">
                <a:solidFill>
                  <a:srgbClr val="002060"/>
                </a:solidFill>
                <a:latin typeface="Myriad Pro"/>
              </a:rPr>
              <a:t>Chapter</a:t>
            </a:r>
            <a:r>
              <a:rPr lang="fr-FR" dirty="0">
                <a:solidFill>
                  <a:srgbClr val="002060"/>
                </a:solidFill>
                <a:latin typeface="Myriad Pro"/>
              </a:rPr>
              <a:t> 2, Section D </a:t>
            </a:r>
            <a:r>
              <a:rPr lang="en-US" dirty="0">
                <a:solidFill>
                  <a:srgbClr val="002060"/>
                </a:solidFill>
                <a:latin typeface="Myriad Pro"/>
              </a:rPr>
              <a:t>on Supplemental Claims provides procedural guidance and step-by-step processing instructions for Supplemental Claims</a:t>
            </a:r>
            <a:r>
              <a:rPr lang="en-US" i="1" dirty="0">
                <a:solidFill>
                  <a:srgbClr val="002060"/>
                </a:solidFill>
                <a:latin typeface="Myriad Pro"/>
              </a:rPr>
              <a:t>.</a:t>
            </a:r>
          </a:p>
          <a:p>
            <a:endParaRPr lang="en-US" sz="1000" i="1" dirty="0">
              <a:solidFill>
                <a:srgbClr val="002060"/>
              </a:solidFill>
              <a:latin typeface="Myriad Pro"/>
            </a:endParaRPr>
          </a:p>
          <a:p>
            <a:r>
              <a:rPr lang="en-US" dirty="0">
                <a:solidFill>
                  <a:srgbClr val="002060"/>
                </a:solidFill>
                <a:latin typeface="Myriad Pro"/>
              </a:rPr>
              <a:t>Other available resources include the following: </a:t>
            </a:r>
          </a:p>
          <a:p>
            <a:pPr lvl="1"/>
            <a:r>
              <a:rPr lang="en-US" i="1" dirty="0">
                <a:solidFill>
                  <a:srgbClr val="002060"/>
                </a:solidFill>
                <a:latin typeface="Myriad Pro"/>
              </a:rPr>
              <a:t>VBMS User Guide/Job Aids</a:t>
            </a:r>
          </a:p>
          <a:p>
            <a:pPr lvl="1"/>
            <a:r>
              <a:rPr lang="en-US" i="1" dirty="0" err="1">
                <a:solidFill>
                  <a:srgbClr val="002060"/>
                </a:solidFill>
                <a:latin typeface="Myriad Pro"/>
              </a:rPr>
              <a:t>Caseflow</a:t>
            </a:r>
            <a:r>
              <a:rPr lang="en-US" i="1" dirty="0">
                <a:solidFill>
                  <a:srgbClr val="002060"/>
                </a:solidFill>
                <a:latin typeface="Myriad Pro"/>
              </a:rPr>
              <a:t> Intake Training Guide</a:t>
            </a:r>
          </a:p>
          <a:p>
            <a:pPr lvl="1"/>
            <a:r>
              <a:rPr lang="en-US" i="1" dirty="0">
                <a:solidFill>
                  <a:srgbClr val="002060"/>
                </a:solidFill>
                <a:latin typeface="Myriad Pro"/>
              </a:rPr>
              <a:t>Letter Creator Tool User Guide</a:t>
            </a:r>
          </a:p>
          <a:p>
            <a:pPr lvl="1"/>
            <a:endParaRPr lang="en-US" dirty="0"/>
          </a:p>
        </p:txBody>
      </p:sp>
      <p:sp>
        <p:nvSpPr>
          <p:cNvPr id="4" name="Title 3">
            <a:extLst>
              <a:ext uri="{FF2B5EF4-FFF2-40B4-BE49-F238E27FC236}">
                <a16:creationId xmlns:a16="http://schemas.microsoft.com/office/drawing/2014/main" id="{70F13780-A0AA-40BB-8811-53027F473B56}"/>
              </a:ext>
            </a:extLst>
          </p:cNvPr>
          <p:cNvSpPr>
            <a:spLocks noGrp="1"/>
          </p:cNvSpPr>
          <p:nvPr>
            <p:ph type="title"/>
          </p:nvPr>
        </p:nvSpPr>
        <p:spPr/>
        <p:txBody>
          <a:bodyPr>
            <a:normAutofit/>
          </a:bodyPr>
          <a:lstStyle/>
          <a:p>
            <a:r>
              <a:rPr lang="en-US" sz="4000" b="0" dirty="0">
                <a:latin typeface="Myriad Pro"/>
              </a:rPr>
              <a:t>Procedural Guidance</a:t>
            </a:r>
          </a:p>
        </p:txBody>
      </p:sp>
      <p:sp>
        <p:nvSpPr>
          <p:cNvPr id="6" name="Slide Number Placeholder 2">
            <a:extLst>
              <a:ext uri="{FF2B5EF4-FFF2-40B4-BE49-F238E27FC236}">
                <a16:creationId xmlns:a16="http://schemas.microsoft.com/office/drawing/2014/main" id="{6DE5568C-DB29-480C-AB7B-7843A5F865BA}"/>
              </a:ext>
            </a:extLst>
          </p:cNvPr>
          <p:cNvSpPr>
            <a:spLocks noGrp="1"/>
          </p:cNvSpPr>
          <p:nvPr>
            <p:ph type="sldNum" sz="quarter" idx="12"/>
          </p:nvPr>
        </p:nvSpPr>
        <p:spPr>
          <a:xfrm>
            <a:off x="11679160" y="6336032"/>
            <a:ext cx="512840" cy="365125"/>
          </a:xfrm>
        </p:spPr>
        <p:txBody>
          <a:bodyPr/>
          <a:lstStyle/>
          <a:p>
            <a:fld id="{D983F1FA-211D-3044-9E35-958DFBC26156}" type="slidenum">
              <a:rPr lang="en-US" smtClean="0">
                <a:solidFill>
                  <a:prstClr val="white"/>
                </a:solidFill>
              </a:rPr>
              <a:pPr/>
              <a:t>10</a:t>
            </a:fld>
            <a:endParaRPr lang="en-US" dirty="0">
              <a:solidFill>
                <a:prstClr val="white"/>
              </a:solidFill>
            </a:endParaRPr>
          </a:p>
        </p:txBody>
      </p:sp>
    </p:spTree>
    <p:extLst>
      <p:ext uri="{BB962C8B-B14F-4D97-AF65-F5344CB8AC3E}">
        <p14:creationId xmlns:p14="http://schemas.microsoft.com/office/powerpoint/2010/main" val="3678379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4000" b="0" dirty="0">
                <a:latin typeface="Myriad Pro"/>
              </a:rPr>
              <a:t>Intake and Tracking</a:t>
            </a:r>
          </a:p>
        </p:txBody>
      </p:sp>
      <p:sp>
        <p:nvSpPr>
          <p:cNvPr id="3" name="Slide Number Placeholder 2"/>
          <p:cNvSpPr>
            <a:spLocks noGrp="1"/>
          </p:cNvSpPr>
          <p:nvPr>
            <p:ph type="sldNum" sz="quarter" idx="4294967295"/>
          </p:nvPr>
        </p:nvSpPr>
        <p:spPr>
          <a:xfrm>
            <a:off x="10058400" y="6387549"/>
            <a:ext cx="2133600" cy="365125"/>
          </a:xfrm>
          <a:prstGeom prst="rect">
            <a:avLst/>
          </a:prstGeom>
        </p:spPr>
        <p:txBody>
          <a:bodyPr/>
          <a:lstStyle/>
          <a:p>
            <a:pPr algn="r"/>
            <a:fld id="{D983F1FA-211D-3044-9E35-958DFBC26156}" type="slidenum">
              <a:rPr lang="en-US" smtClean="0">
                <a:solidFill>
                  <a:prstClr val="white"/>
                </a:solidFill>
              </a:rPr>
              <a:pPr algn="r"/>
              <a:t>11</a:t>
            </a:fld>
            <a:endParaRPr lang="en-US" dirty="0">
              <a:solidFill>
                <a:prstClr val="white"/>
              </a:solidFill>
            </a:endParaRPr>
          </a:p>
        </p:txBody>
      </p:sp>
      <p:sp>
        <p:nvSpPr>
          <p:cNvPr id="8" name="Rectangle 7"/>
          <p:cNvSpPr/>
          <p:nvPr/>
        </p:nvSpPr>
        <p:spPr>
          <a:xfrm>
            <a:off x="251791" y="934279"/>
            <a:ext cx="11675166" cy="4985980"/>
          </a:xfrm>
          <a:prstGeom prst="rect">
            <a:avLst/>
          </a:prstGeom>
        </p:spPr>
        <p:txBody>
          <a:bodyPr wrap="square">
            <a:spAutoFit/>
          </a:bodyPr>
          <a:lstStyle/>
          <a:p>
            <a:r>
              <a:rPr lang="en-US" sz="2800" dirty="0">
                <a:solidFill>
                  <a:srgbClr val="002060"/>
                </a:solidFill>
                <a:latin typeface="Myriad Pro"/>
              </a:rPr>
              <a:t>Intake personnel at the Decision Review Operations Center (DROC) will use a new system called </a:t>
            </a:r>
            <a:r>
              <a:rPr lang="en-US" sz="2800" b="1" i="1" dirty="0" err="1">
                <a:solidFill>
                  <a:srgbClr val="002060"/>
                </a:solidFill>
                <a:latin typeface="Myriad Pro"/>
              </a:rPr>
              <a:t>Caseflow</a:t>
            </a:r>
            <a:r>
              <a:rPr lang="en-US" sz="2800" b="1" i="1" dirty="0">
                <a:solidFill>
                  <a:srgbClr val="002060"/>
                </a:solidFill>
                <a:latin typeface="Myriad Pro"/>
              </a:rPr>
              <a:t> Intake </a:t>
            </a:r>
            <a:r>
              <a:rPr lang="en-US" sz="2800" dirty="0">
                <a:solidFill>
                  <a:srgbClr val="002060"/>
                </a:solidFill>
                <a:latin typeface="Myriad Pro"/>
              </a:rPr>
              <a:t>to establish Supplemental Claims within VBMS.  </a:t>
            </a:r>
          </a:p>
          <a:p>
            <a:endParaRPr lang="en-US" sz="2800" dirty="0">
              <a:solidFill>
                <a:srgbClr val="002060"/>
              </a:solidFill>
              <a:latin typeface="Myriad Pro"/>
            </a:endParaRPr>
          </a:p>
          <a:p>
            <a:r>
              <a:rPr lang="en-US" sz="2800" dirty="0">
                <a:solidFill>
                  <a:srgbClr val="002060"/>
                </a:solidFill>
                <a:latin typeface="Myriad Pro"/>
              </a:rPr>
              <a:t>The following end products (EPs) and claim labels will be used for tracking of this work:</a:t>
            </a:r>
          </a:p>
          <a:p>
            <a:endParaRPr lang="en-US" sz="2800" dirty="0">
              <a:solidFill>
                <a:srgbClr val="002060"/>
              </a:solidFill>
              <a:latin typeface="Myriad Pro"/>
            </a:endParaRPr>
          </a:p>
          <a:p>
            <a:pPr marL="457200" indent="-457200">
              <a:buFont typeface="Arial" panose="020B0604020202020204" pitchFamily="34" charset="0"/>
              <a:buChar char="•"/>
            </a:pPr>
            <a:r>
              <a:rPr lang="en-US" sz="2800" b="1" dirty="0">
                <a:solidFill>
                  <a:srgbClr val="002060"/>
                </a:solidFill>
                <a:latin typeface="Myriad Pro"/>
              </a:rPr>
              <a:t>EP</a:t>
            </a:r>
            <a:r>
              <a:rPr lang="en-US" sz="2800" dirty="0">
                <a:solidFill>
                  <a:srgbClr val="002060"/>
                </a:solidFill>
                <a:latin typeface="Myriad Pro"/>
              </a:rPr>
              <a:t>: 040 series</a:t>
            </a:r>
          </a:p>
          <a:p>
            <a:pPr marL="457200" indent="-457200">
              <a:buFont typeface="Arial" panose="020B0604020202020204" pitchFamily="34" charset="0"/>
              <a:buChar char="•"/>
            </a:pPr>
            <a:endParaRPr lang="en-US" sz="1000" dirty="0">
              <a:solidFill>
                <a:srgbClr val="002060"/>
              </a:solidFill>
              <a:latin typeface="Myriad Pro"/>
            </a:endParaRPr>
          </a:p>
          <a:p>
            <a:pPr marL="457200" indent="-457200">
              <a:buFont typeface="Arial" panose="020B0604020202020204" pitchFamily="34" charset="0"/>
              <a:buChar char="•"/>
            </a:pPr>
            <a:r>
              <a:rPr lang="en-US" sz="2800" b="1" dirty="0">
                <a:solidFill>
                  <a:srgbClr val="002060"/>
                </a:solidFill>
                <a:latin typeface="Myriad Pro"/>
              </a:rPr>
              <a:t>Claim Labels</a:t>
            </a:r>
            <a:r>
              <a:rPr lang="en-US" sz="2800" dirty="0">
                <a:solidFill>
                  <a:srgbClr val="002060"/>
                </a:solidFill>
                <a:latin typeface="Myriad Pro"/>
              </a:rPr>
              <a:t>: </a:t>
            </a:r>
            <a:r>
              <a:rPr lang="en-US" sz="2800" i="1" dirty="0">
                <a:solidFill>
                  <a:srgbClr val="002060"/>
                </a:solidFill>
                <a:latin typeface="Myriad Pro"/>
              </a:rPr>
              <a:t>Supplemental Claim Rating &amp;</a:t>
            </a:r>
            <a:r>
              <a:rPr lang="en-US" sz="2800" dirty="0">
                <a:solidFill>
                  <a:srgbClr val="002060"/>
                </a:solidFill>
                <a:latin typeface="Myriad Pro"/>
              </a:rPr>
              <a:t> </a:t>
            </a:r>
            <a:r>
              <a:rPr lang="en-US" sz="2800" i="1" dirty="0">
                <a:solidFill>
                  <a:srgbClr val="002060"/>
                </a:solidFill>
                <a:latin typeface="Myriad Pro"/>
              </a:rPr>
              <a:t>Supplemental Claim Non-Rating</a:t>
            </a:r>
            <a:r>
              <a:rPr lang="en-US" sz="2800" dirty="0">
                <a:solidFill>
                  <a:srgbClr val="002060"/>
                </a:solidFill>
                <a:latin typeface="Myriad Pro"/>
              </a:rPr>
              <a:t> </a:t>
            </a:r>
          </a:p>
          <a:p>
            <a:r>
              <a:rPr lang="en-US" sz="2800" b="1" i="1">
                <a:solidFill>
                  <a:srgbClr val="002060"/>
                </a:solidFill>
                <a:latin typeface="Myriad Pro"/>
              </a:rPr>
              <a:t>Note</a:t>
            </a:r>
            <a:r>
              <a:rPr lang="en-US" sz="2800" b="1" i="1" dirty="0">
                <a:solidFill>
                  <a:srgbClr val="002060"/>
                </a:solidFill>
                <a:latin typeface="Myriad Pro"/>
              </a:rPr>
              <a:t>: An EP 020 and EP 040 can run concurrently</a:t>
            </a:r>
          </a:p>
        </p:txBody>
      </p:sp>
    </p:spTree>
    <p:extLst>
      <p:ext uri="{BB962C8B-B14F-4D97-AF65-F5344CB8AC3E}">
        <p14:creationId xmlns:p14="http://schemas.microsoft.com/office/powerpoint/2010/main" val="2107903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000" b="0" dirty="0">
                <a:latin typeface="Myriad Pro"/>
              </a:rPr>
              <a:t>Development Requirements</a:t>
            </a:r>
          </a:p>
        </p:txBody>
      </p:sp>
      <p:sp>
        <p:nvSpPr>
          <p:cNvPr id="4" name="Content Placeholder 3"/>
          <p:cNvSpPr>
            <a:spLocks noGrp="1"/>
          </p:cNvSpPr>
          <p:nvPr>
            <p:ph idx="1"/>
          </p:nvPr>
        </p:nvSpPr>
        <p:spPr>
          <a:xfrm>
            <a:off x="268224" y="743712"/>
            <a:ext cx="11645480" cy="5299279"/>
          </a:xfrm>
        </p:spPr>
        <p:txBody>
          <a:bodyPr>
            <a:noAutofit/>
          </a:bodyPr>
          <a:lstStyle/>
          <a:p>
            <a:pPr marL="0" indent="0">
              <a:buNone/>
            </a:pPr>
            <a:r>
              <a:rPr lang="en-US" sz="2800" dirty="0">
                <a:solidFill>
                  <a:srgbClr val="002060"/>
                </a:solidFill>
                <a:latin typeface="Myriad Pro"/>
              </a:rPr>
              <a:t>VSRs will follow procedures found in the M21-1 Adjudication Manual for review of supplemental claims. </a:t>
            </a:r>
            <a:r>
              <a:rPr lang="en-US" sz="2800" b="1" dirty="0">
                <a:solidFill>
                  <a:srgbClr val="002060"/>
                </a:solidFill>
                <a:latin typeface="Myriad Pro"/>
              </a:rPr>
              <a:t> </a:t>
            </a:r>
            <a:r>
              <a:rPr lang="en-US" sz="2800" dirty="0">
                <a:solidFill>
                  <a:srgbClr val="002060"/>
                </a:solidFill>
                <a:latin typeface="Myriad Pro"/>
              </a:rPr>
              <a:t>The initial review should entail: </a:t>
            </a:r>
          </a:p>
          <a:p>
            <a:pPr marL="0" indent="0">
              <a:buNone/>
            </a:pPr>
            <a:endParaRPr lang="en-US" sz="1000" dirty="0">
              <a:solidFill>
                <a:srgbClr val="002060"/>
              </a:solidFill>
              <a:latin typeface="Myriad Pro"/>
            </a:endParaRPr>
          </a:p>
          <a:p>
            <a:r>
              <a:rPr lang="en-US" sz="2400" b="1" dirty="0">
                <a:solidFill>
                  <a:srgbClr val="002060"/>
                </a:solidFill>
                <a:latin typeface="Myriad Pro"/>
              </a:rPr>
              <a:t>Review of the pending EP to ensure contentions are correct </a:t>
            </a:r>
            <a:r>
              <a:rPr lang="en-US" sz="2000" dirty="0">
                <a:solidFill>
                  <a:srgbClr val="002060"/>
                </a:solidFill>
                <a:latin typeface="Myriad Pro"/>
              </a:rPr>
              <a:t>(Employees must use </a:t>
            </a:r>
            <a:r>
              <a:rPr lang="en-US" sz="2000" i="1" dirty="0" err="1">
                <a:solidFill>
                  <a:srgbClr val="002060"/>
                </a:solidFill>
                <a:latin typeface="Myriad Pro"/>
              </a:rPr>
              <a:t>Caseflow</a:t>
            </a:r>
            <a:r>
              <a:rPr lang="en-US" sz="2000" i="1" dirty="0">
                <a:solidFill>
                  <a:srgbClr val="002060"/>
                </a:solidFill>
                <a:latin typeface="Myriad Pro"/>
              </a:rPr>
              <a:t> Intake </a:t>
            </a:r>
            <a:r>
              <a:rPr lang="en-US" sz="2000" dirty="0">
                <a:solidFill>
                  <a:srgbClr val="002060"/>
                </a:solidFill>
                <a:latin typeface="Myriad Pro"/>
              </a:rPr>
              <a:t>to correct contentions.)</a:t>
            </a:r>
          </a:p>
          <a:p>
            <a:endParaRPr lang="en-US" sz="1000" b="1" dirty="0">
              <a:solidFill>
                <a:srgbClr val="002060"/>
              </a:solidFill>
              <a:latin typeface="Myriad Pro"/>
            </a:endParaRPr>
          </a:p>
          <a:p>
            <a:r>
              <a:rPr lang="en-US" sz="2400" b="1" dirty="0">
                <a:solidFill>
                  <a:srgbClr val="002060"/>
                </a:solidFill>
                <a:latin typeface="Myriad Pro"/>
              </a:rPr>
              <a:t>Confirmation that a complete claim was filed</a:t>
            </a:r>
            <a:r>
              <a:rPr lang="en-US" sz="2800" dirty="0">
                <a:solidFill>
                  <a:srgbClr val="002060"/>
                </a:solidFill>
                <a:latin typeface="Myriad Pro"/>
              </a:rPr>
              <a:t>  (</a:t>
            </a:r>
            <a:r>
              <a:rPr lang="en-US" sz="2000" dirty="0">
                <a:solidFill>
                  <a:srgbClr val="002060"/>
                </a:solidFill>
                <a:latin typeface="Myriad Pro"/>
              </a:rPr>
              <a:t>Required form (VA Form 20-0995) and new evidence identified or submitted)*</a:t>
            </a:r>
          </a:p>
          <a:p>
            <a:endParaRPr lang="en-US" sz="1000" b="1" dirty="0">
              <a:solidFill>
                <a:srgbClr val="002060"/>
              </a:solidFill>
              <a:latin typeface="Myriad Pro"/>
            </a:endParaRPr>
          </a:p>
          <a:p>
            <a:r>
              <a:rPr lang="en-US" sz="2400" b="1" dirty="0">
                <a:solidFill>
                  <a:srgbClr val="002060"/>
                </a:solidFill>
                <a:latin typeface="Myriad Pro"/>
              </a:rPr>
              <a:t>Completion of any identified development actions </a:t>
            </a:r>
          </a:p>
          <a:p>
            <a:pPr lvl="1"/>
            <a:r>
              <a:rPr lang="en-US" sz="1800" dirty="0">
                <a:solidFill>
                  <a:srgbClr val="002060"/>
                </a:solidFill>
                <a:latin typeface="Myriad Pro"/>
              </a:rPr>
              <a:t>Review of the 20-0995 form for evidence identified by the claimant to be gathered by VA (duty to assist)</a:t>
            </a:r>
          </a:p>
          <a:p>
            <a:pPr lvl="1"/>
            <a:r>
              <a:rPr lang="en-US" sz="1800" dirty="0">
                <a:solidFill>
                  <a:srgbClr val="002060"/>
                </a:solidFill>
                <a:latin typeface="Myriad Pro"/>
              </a:rPr>
              <a:t>Review of the eFolder for any incomplete development actions related to the issue(s) under review</a:t>
            </a:r>
          </a:p>
          <a:p>
            <a:pPr lvl="1"/>
            <a:endParaRPr lang="en-US" sz="1000" dirty="0">
              <a:solidFill>
                <a:srgbClr val="002060"/>
              </a:solidFill>
              <a:latin typeface="Myriad Pro"/>
            </a:endParaRPr>
          </a:p>
          <a:p>
            <a:pPr>
              <a:buFont typeface="Myriad Pro" panose="020B0503030403020204" pitchFamily="34" charset="0"/>
              <a:buChar char="*"/>
            </a:pPr>
            <a:r>
              <a:rPr lang="en-US" sz="2000" b="1" i="1" dirty="0">
                <a:solidFill>
                  <a:srgbClr val="002060"/>
                </a:solidFill>
                <a:latin typeface="Myriad Pro"/>
              </a:rPr>
              <a:t>IMPORTANT</a:t>
            </a:r>
            <a:r>
              <a:rPr lang="en-US" sz="2000" dirty="0">
                <a:solidFill>
                  <a:srgbClr val="002060"/>
                </a:solidFill>
                <a:latin typeface="Myriad Pro"/>
              </a:rPr>
              <a:t>:  If after review of the claims file, there is no new evidence of record, VSRs will send the claimant the </a:t>
            </a:r>
            <a:r>
              <a:rPr lang="en-US" sz="2000" i="1" dirty="0">
                <a:solidFill>
                  <a:srgbClr val="002060"/>
                </a:solidFill>
                <a:latin typeface="Myriad Pro"/>
              </a:rPr>
              <a:t>“Incomplete Application letter” </a:t>
            </a:r>
            <a:r>
              <a:rPr lang="en-US" sz="2000" dirty="0">
                <a:solidFill>
                  <a:srgbClr val="002060"/>
                </a:solidFill>
                <a:latin typeface="Myriad Pro"/>
              </a:rPr>
              <a:t>using Letter Creator and cancel the pending EP.</a:t>
            </a:r>
          </a:p>
          <a:p>
            <a:endParaRPr lang="en-US" sz="2000" dirty="0">
              <a:solidFill>
                <a:srgbClr val="002060"/>
              </a:solidFill>
              <a:latin typeface="Myriad Pro"/>
            </a:endParaRPr>
          </a:p>
        </p:txBody>
      </p:sp>
      <p:sp>
        <p:nvSpPr>
          <p:cNvPr id="2" name="Slide Number Placeholder 1"/>
          <p:cNvSpPr>
            <a:spLocks noGrp="1"/>
          </p:cNvSpPr>
          <p:nvPr>
            <p:ph type="sldNum" sz="quarter" idx="4294967295"/>
          </p:nvPr>
        </p:nvSpPr>
        <p:spPr>
          <a:xfrm>
            <a:off x="10058400" y="6334540"/>
            <a:ext cx="2133600" cy="365125"/>
          </a:xfrm>
          <a:prstGeom prst="rect">
            <a:avLst/>
          </a:prstGeom>
        </p:spPr>
        <p:txBody>
          <a:bodyPr/>
          <a:lstStyle/>
          <a:p>
            <a:pPr algn="r"/>
            <a:fld id="{7C414AED-89CE-4A48-8B2B-1B3A5C68EA2A}" type="slidenum">
              <a:rPr lang="en-US" smtClean="0">
                <a:solidFill>
                  <a:prstClr val="white"/>
                </a:solidFill>
              </a:rPr>
              <a:pPr algn="r"/>
              <a:t>12</a:t>
            </a:fld>
            <a:endParaRPr lang="en-US" dirty="0">
              <a:solidFill>
                <a:prstClr val="white"/>
              </a:solidFill>
            </a:endParaRPr>
          </a:p>
        </p:txBody>
      </p:sp>
    </p:spTree>
    <p:extLst>
      <p:ext uri="{BB962C8B-B14F-4D97-AF65-F5344CB8AC3E}">
        <p14:creationId xmlns:p14="http://schemas.microsoft.com/office/powerpoint/2010/main" val="3083981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000" b="0" dirty="0">
                <a:latin typeface="Myriad Pro"/>
              </a:rPr>
              <a:t>Prescribed Form</a:t>
            </a:r>
          </a:p>
        </p:txBody>
      </p:sp>
      <p:sp>
        <p:nvSpPr>
          <p:cNvPr id="4" name="Content Placeholder 3"/>
          <p:cNvSpPr>
            <a:spLocks noGrp="1"/>
          </p:cNvSpPr>
          <p:nvPr>
            <p:ph idx="1"/>
          </p:nvPr>
        </p:nvSpPr>
        <p:spPr>
          <a:xfrm>
            <a:off x="268224" y="743712"/>
            <a:ext cx="11645480" cy="5299279"/>
          </a:xfrm>
        </p:spPr>
        <p:txBody>
          <a:bodyPr>
            <a:noAutofit/>
          </a:bodyPr>
          <a:lstStyle/>
          <a:p>
            <a:r>
              <a:rPr lang="en-US" sz="2800" dirty="0">
                <a:solidFill>
                  <a:srgbClr val="002060"/>
                </a:solidFill>
                <a:latin typeface="Myriad Pro"/>
              </a:rPr>
              <a:t>Supplemental Claims must be established on a VA Form 20-0995, Decision Review Request: Supplemental Claim. </a:t>
            </a:r>
          </a:p>
          <a:p>
            <a:r>
              <a:rPr lang="en-US" sz="2800" dirty="0">
                <a:solidFill>
                  <a:srgbClr val="002060"/>
                </a:solidFill>
                <a:latin typeface="Myriad Pro"/>
              </a:rPr>
              <a:t>Failure to submit a VA Form 20-0995, Decision Review Request: Supplemental Claim will result in the request being processed as a Request for Application (RFA)</a:t>
            </a:r>
          </a:p>
          <a:p>
            <a:r>
              <a:rPr lang="en-US" sz="2800" dirty="0">
                <a:solidFill>
                  <a:srgbClr val="002060"/>
                </a:solidFill>
                <a:latin typeface="Myriad Pro"/>
              </a:rPr>
              <a:t>The RFA letter template titled </a:t>
            </a:r>
            <a:r>
              <a:rPr lang="en-US" sz="2800" i="1" dirty="0">
                <a:solidFill>
                  <a:srgbClr val="002060"/>
                </a:solidFill>
                <a:latin typeface="Myriad Pro"/>
              </a:rPr>
              <a:t>“Request for Application AMA Review” </a:t>
            </a:r>
            <a:r>
              <a:rPr lang="en-US" sz="2800" dirty="0">
                <a:solidFill>
                  <a:srgbClr val="002060"/>
                </a:solidFill>
                <a:latin typeface="Myriad Pro"/>
              </a:rPr>
              <a:t>is located in Letter Creator.  This letter will display when IPC is selected as the area</a:t>
            </a:r>
          </a:p>
          <a:p>
            <a:r>
              <a:rPr lang="en-US" sz="2800" dirty="0">
                <a:solidFill>
                  <a:srgbClr val="002060"/>
                </a:solidFill>
                <a:latin typeface="Myriad Pro"/>
              </a:rPr>
              <a:t>The decision review operations center (DROC) will process the request for application</a:t>
            </a:r>
          </a:p>
          <a:p>
            <a:endParaRPr lang="en-US" sz="2800" dirty="0">
              <a:solidFill>
                <a:srgbClr val="002060"/>
              </a:solidFill>
              <a:latin typeface="Myriad Pro"/>
            </a:endParaRPr>
          </a:p>
          <a:p>
            <a:endParaRPr lang="en-US" sz="2800" dirty="0">
              <a:solidFill>
                <a:srgbClr val="002060"/>
              </a:solidFill>
              <a:latin typeface="Myriad Pro"/>
            </a:endParaRPr>
          </a:p>
          <a:p>
            <a:endParaRPr lang="en-US" sz="2000" dirty="0">
              <a:solidFill>
                <a:srgbClr val="002060"/>
              </a:solidFill>
              <a:latin typeface="Myriad Pro"/>
            </a:endParaRPr>
          </a:p>
        </p:txBody>
      </p:sp>
      <p:sp>
        <p:nvSpPr>
          <p:cNvPr id="2" name="Slide Number Placeholder 1"/>
          <p:cNvSpPr>
            <a:spLocks noGrp="1"/>
          </p:cNvSpPr>
          <p:nvPr>
            <p:ph type="sldNum" sz="quarter" idx="4294967295"/>
          </p:nvPr>
        </p:nvSpPr>
        <p:spPr>
          <a:xfrm>
            <a:off x="10058400" y="6334540"/>
            <a:ext cx="2133600" cy="365125"/>
          </a:xfrm>
          <a:prstGeom prst="rect">
            <a:avLst/>
          </a:prstGeom>
        </p:spPr>
        <p:txBody>
          <a:bodyPr/>
          <a:lstStyle/>
          <a:p>
            <a:pPr algn="r"/>
            <a:fld id="{7C414AED-89CE-4A48-8B2B-1B3A5C68EA2A}" type="slidenum">
              <a:rPr lang="en-US" smtClean="0">
                <a:solidFill>
                  <a:prstClr val="white"/>
                </a:solidFill>
              </a:rPr>
              <a:pPr algn="r"/>
              <a:t>13</a:t>
            </a:fld>
            <a:endParaRPr lang="en-US" dirty="0">
              <a:solidFill>
                <a:prstClr val="white"/>
              </a:solidFill>
            </a:endParaRPr>
          </a:p>
        </p:txBody>
      </p:sp>
    </p:spTree>
    <p:extLst>
      <p:ext uri="{BB962C8B-B14F-4D97-AF65-F5344CB8AC3E}">
        <p14:creationId xmlns:p14="http://schemas.microsoft.com/office/powerpoint/2010/main" val="3573568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000" b="0" dirty="0">
                <a:latin typeface="Myriad Pro"/>
              </a:rPr>
              <a:t>Processing Incomplete Claims</a:t>
            </a:r>
          </a:p>
        </p:txBody>
      </p:sp>
      <p:sp>
        <p:nvSpPr>
          <p:cNvPr id="4" name="Content Placeholder 3"/>
          <p:cNvSpPr>
            <a:spLocks noGrp="1"/>
          </p:cNvSpPr>
          <p:nvPr>
            <p:ph idx="1"/>
          </p:nvPr>
        </p:nvSpPr>
        <p:spPr>
          <a:xfrm>
            <a:off x="268224" y="743712"/>
            <a:ext cx="11645480" cy="5299279"/>
          </a:xfrm>
        </p:spPr>
        <p:txBody>
          <a:bodyPr>
            <a:noAutofit/>
          </a:bodyPr>
          <a:lstStyle/>
          <a:p>
            <a:pPr marL="0" indent="0">
              <a:buNone/>
            </a:pPr>
            <a:r>
              <a:rPr lang="en-US" sz="2800" dirty="0">
                <a:solidFill>
                  <a:srgbClr val="002060"/>
                </a:solidFill>
                <a:latin typeface="Myriad Pro"/>
              </a:rPr>
              <a:t>If after review of the claim the requirements for a supplemental claim have </a:t>
            </a:r>
            <a:r>
              <a:rPr lang="en-US" sz="2800" b="1" dirty="0">
                <a:solidFill>
                  <a:srgbClr val="002060"/>
                </a:solidFill>
                <a:latin typeface="Myriad Pro"/>
              </a:rPr>
              <a:t>not</a:t>
            </a:r>
            <a:r>
              <a:rPr lang="en-US" sz="2800" dirty="0">
                <a:solidFill>
                  <a:srgbClr val="002060"/>
                </a:solidFill>
                <a:latin typeface="Myriad Pro"/>
              </a:rPr>
              <a:t> been met follow the procedures outlined below:</a:t>
            </a:r>
          </a:p>
          <a:p>
            <a:pPr marL="0" indent="0">
              <a:buNone/>
            </a:pPr>
            <a:endParaRPr lang="en-US" sz="2800" dirty="0">
              <a:solidFill>
                <a:srgbClr val="002060"/>
              </a:solidFill>
              <a:latin typeface="Myriad Pro"/>
            </a:endParaRPr>
          </a:p>
          <a:p>
            <a:r>
              <a:rPr lang="en-US" sz="2400" dirty="0">
                <a:solidFill>
                  <a:srgbClr val="002060"/>
                </a:solidFill>
                <a:latin typeface="Myriad Pro"/>
              </a:rPr>
              <a:t>If unable to reach the claimant by telephone establish an EP 400 or change incorrect EP to a 400,  to control the correspondence and use the Incomplete Application claim label.</a:t>
            </a:r>
          </a:p>
          <a:p>
            <a:r>
              <a:rPr lang="en-US" sz="2400" dirty="0">
                <a:solidFill>
                  <a:srgbClr val="002060"/>
                </a:solidFill>
                <a:latin typeface="Myriad Pro"/>
              </a:rPr>
              <a:t>Use the date that the application was received as the control date.</a:t>
            </a:r>
          </a:p>
          <a:p>
            <a:r>
              <a:rPr lang="en-US" sz="2400" dirty="0">
                <a:solidFill>
                  <a:srgbClr val="002060"/>
                </a:solidFill>
                <a:latin typeface="Myriad Pro"/>
              </a:rPr>
              <a:t>Cancel the EP that has been erroneously established.</a:t>
            </a:r>
          </a:p>
          <a:p>
            <a:r>
              <a:rPr lang="en-US" sz="2400" dirty="0">
                <a:solidFill>
                  <a:srgbClr val="002060"/>
                </a:solidFill>
                <a:latin typeface="Myriad Pro"/>
              </a:rPr>
              <a:t>Annotate in the document’s subject the EP initiating correspondence with “incomplete application”.</a:t>
            </a:r>
          </a:p>
          <a:p>
            <a:r>
              <a:rPr lang="en-US" sz="2400" dirty="0">
                <a:solidFill>
                  <a:srgbClr val="002060"/>
                </a:solidFill>
                <a:latin typeface="Myriad Pro"/>
              </a:rPr>
              <a:t>Send an Incomplete Application letter included in the Letter Creator tool.</a:t>
            </a:r>
          </a:p>
          <a:p>
            <a:r>
              <a:rPr lang="en-US" sz="2400" dirty="0">
                <a:solidFill>
                  <a:srgbClr val="002060"/>
                </a:solidFill>
                <a:latin typeface="Myriad Pro"/>
              </a:rPr>
              <a:t>Clear the Corresponding EP.</a:t>
            </a:r>
          </a:p>
          <a:p>
            <a:endParaRPr lang="en-US" sz="2000" dirty="0">
              <a:solidFill>
                <a:srgbClr val="002060"/>
              </a:solidFill>
              <a:latin typeface="Myriad Pro"/>
            </a:endParaRPr>
          </a:p>
        </p:txBody>
      </p:sp>
      <p:sp>
        <p:nvSpPr>
          <p:cNvPr id="2" name="Slide Number Placeholder 1"/>
          <p:cNvSpPr>
            <a:spLocks noGrp="1"/>
          </p:cNvSpPr>
          <p:nvPr>
            <p:ph type="sldNum" sz="quarter" idx="4294967295"/>
          </p:nvPr>
        </p:nvSpPr>
        <p:spPr>
          <a:xfrm>
            <a:off x="10058400" y="6334540"/>
            <a:ext cx="2133600" cy="365125"/>
          </a:xfrm>
          <a:prstGeom prst="rect">
            <a:avLst/>
          </a:prstGeom>
        </p:spPr>
        <p:txBody>
          <a:bodyPr/>
          <a:lstStyle/>
          <a:p>
            <a:pPr algn="r"/>
            <a:fld id="{7C414AED-89CE-4A48-8B2B-1B3A5C68EA2A}" type="slidenum">
              <a:rPr lang="en-US" smtClean="0">
                <a:solidFill>
                  <a:prstClr val="white"/>
                </a:solidFill>
              </a:rPr>
              <a:pPr algn="r"/>
              <a:t>14</a:t>
            </a:fld>
            <a:endParaRPr lang="en-US" dirty="0">
              <a:solidFill>
                <a:prstClr val="white"/>
              </a:solidFill>
            </a:endParaRPr>
          </a:p>
        </p:txBody>
      </p:sp>
    </p:spTree>
    <p:extLst>
      <p:ext uri="{BB962C8B-B14F-4D97-AF65-F5344CB8AC3E}">
        <p14:creationId xmlns:p14="http://schemas.microsoft.com/office/powerpoint/2010/main" val="1672648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000" b="0" dirty="0">
                <a:latin typeface="Myriad Pro"/>
              </a:rPr>
              <a:t>Processing Incomplete Claims (cont.) </a:t>
            </a:r>
          </a:p>
        </p:txBody>
      </p:sp>
      <p:sp>
        <p:nvSpPr>
          <p:cNvPr id="4" name="Content Placeholder 3"/>
          <p:cNvSpPr>
            <a:spLocks noGrp="1"/>
          </p:cNvSpPr>
          <p:nvPr>
            <p:ph idx="1"/>
          </p:nvPr>
        </p:nvSpPr>
        <p:spPr>
          <a:xfrm>
            <a:off x="268224" y="743712"/>
            <a:ext cx="11645480" cy="5299279"/>
          </a:xfrm>
        </p:spPr>
        <p:txBody>
          <a:bodyPr>
            <a:noAutofit/>
          </a:bodyPr>
          <a:lstStyle/>
          <a:p>
            <a:pPr marL="0" indent="0">
              <a:buNone/>
            </a:pPr>
            <a:r>
              <a:rPr lang="en-US" sz="2800" dirty="0">
                <a:solidFill>
                  <a:srgbClr val="002060"/>
                </a:solidFill>
                <a:latin typeface="Myriad Pro"/>
              </a:rPr>
              <a:t>If the substantially complete claim is submitted within the required time period (60 days) from incomplete application notification consider the complete application filed as of the date the incomplete application form was received, but use the </a:t>
            </a:r>
            <a:r>
              <a:rPr lang="en-US" sz="2800" b="1" dirty="0">
                <a:solidFill>
                  <a:srgbClr val="002060"/>
                </a:solidFill>
                <a:latin typeface="Myriad Pro"/>
              </a:rPr>
              <a:t>date of receipt </a:t>
            </a:r>
            <a:r>
              <a:rPr lang="en-US" sz="2800" dirty="0">
                <a:solidFill>
                  <a:srgbClr val="002060"/>
                </a:solidFill>
                <a:latin typeface="Myriad Pro"/>
              </a:rPr>
              <a:t>of the complete claim as the date of claim </a:t>
            </a:r>
            <a:r>
              <a:rPr lang="en-US" sz="2800" dirty="0" err="1">
                <a:solidFill>
                  <a:srgbClr val="002060"/>
                </a:solidFill>
                <a:latin typeface="Myriad Pro"/>
              </a:rPr>
              <a:t>M21-1.I.1.B.1.g</a:t>
            </a:r>
            <a:r>
              <a:rPr lang="en-US" sz="2800" dirty="0">
                <a:solidFill>
                  <a:srgbClr val="002060"/>
                </a:solidFill>
                <a:latin typeface="Myriad Pro"/>
              </a:rPr>
              <a:t>.</a:t>
            </a:r>
          </a:p>
          <a:p>
            <a:r>
              <a:rPr lang="en-US" sz="2400" dirty="0">
                <a:solidFill>
                  <a:srgbClr val="002060"/>
                </a:solidFill>
                <a:latin typeface="Myriad Pro"/>
              </a:rPr>
              <a:t>Date of Claim is the date requested information is received</a:t>
            </a:r>
          </a:p>
          <a:p>
            <a:r>
              <a:rPr lang="en-US" sz="2400" dirty="0">
                <a:solidFill>
                  <a:srgbClr val="002060"/>
                </a:solidFill>
                <a:latin typeface="Myriad Pro"/>
              </a:rPr>
              <a:t>Other claims have 1 year to submit a substantially complete claim from the date the incomplete application letter was sent</a:t>
            </a:r>
          </a:p>
          <a:p>
            <a:endParaRPr lang="en-US" sz="2000" dirty="0">
              <a:solidFill>
                <a:srgbClr val="002060"/>
              </a:solidFill>
              <a:latin typeface="Myriad Pro"/>
            </a:endParaRPr>
          </a:p>
        </p:txBody>
      </p:sp>
      <p:sp>
        <p:nvSpPr>
          <p:cNvPr id="2" name="Slide Number Placeholder 1"/>
          <p:cNvSpPr>
            <a:spLocks noGrp="1"/>
          </p:cNvSpPr>
          <p:nvPr>
            <p:ph type="sldNum" sz="quarter" idx="4294967295"/>
          </p:nvPr>
        </p:nvSpPr>
        <p:spPr>
          <a:xfrm>
            <a:off x="10058400" y="6334540"/>
            <a:ext cx="2133600" cy="365125"/>
          </a:xfrm>
          <a:prstGeom prst="rect">
            <a:avLst/>
          </a:prstGeom>
        </p:spPr>
        <p:txBody>
          <a:bodyPr/>
          <a:lstStyle/>
          <a:p>
            <a:pPr algn="r"/>
            <a:fld id="{7C414AED-89CE-4A48-8B2B-1B3A5C68EA2A}" type="slidenum">
              <a:rPr lang="en-US" smtClean="0">
                <a:solidFill>
                  <a:prstClr val="white"/>
                </a:solidFill>
              </a:rPr>
              <a:pPr algn="r"/>
              <a:t>15</a:t>
            </a:fld>
            <a:endParaRPr lang="en-US" dirty="0">
              <a:solidFill>
                <a:prstClr val="white"/>
              </a:solidFill>
            </a:endParaRPr>
          </a:p>
        </p:txBody>
      </p:sp>
    </p:spTree>
    <p:extLst>
      <p:ext uri="{BB962C8B-B14F-4D97-AF65-F5344CB8AC3E}">
        <p14:creationId xmlns:p14="http://schemas.microsoft.com/office/powerpoint/2010/main" val="2820406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04D6DFD-4219-4EBD-BE32-623E4D9A7B83}"/>
              </a:ext>
            </a:extLst>
          </p:cNvPr>
          <p:cNvSpPr>
            <a:spLocks noGrp="1"/>
          </p:cNvSpPr>
          <p:nvPr>
            <p:ph idx="1"/>
          </p:nvPr>
        </p:nvSpPr>
        <p:spPr>
          <a:xfrm>
            <a:off x="304799" y="858079"/>
            <a:ext cx="11343861" cy="5145155"/>
          </a:xfrm>
        </p:spPr>
        <p:txBody>
          <a:bodyPr>
            <a:normAutofit fontScale="92500" lnSpcReduction="10000"/>
          </a:bodyPr>
          <a:lstStyle/>
          <a:p>
            <a:r>
              <a:rPr lang="en-US" sz="2800" dirty="0">
                <a:solidFill>
                  <a:srgbClr val="002060"/>
                </a:solidFill>
                <a:latin typeface="Myriad Pro"/>
              </a:rPr>
              <a:t>VSRs will make the claim “</a:t>
            </a:r>
            <a:r>
              <a:rPr lang="en-US" sz="2800" b="1" dirty="0">
                <a:solidFill>
                  <a:srgbClr val="002060"/>
                </a:solidFill>
                <a:latin typeface="Myriad Pro"/>
              </a:rPr>
              <a:t>Ready for Decision</a:t>
            </a:r>
            <a:r>
              <a:rPr lang="en-US" sz="2800" dirty="0">
                <a:solidFill>
                  <a:srgbClr val="002060"/>
                </a:solidFill>
                <a:latin typeface="Myriad Pro"/>
              </a:rPr>
              <a:t>” when new evidence is received and all development is complete.  </a:t>
            </a:r>
          </a:p>
          <a:p>
            <a:r>
              <a:rPr lang="en-US" sz="2800" dirty="0">
                <a:solidFill>
                  <a:srgbClr val="002060"/>
                </a:solidFill>
                <a:latin typeface="Myriad Pro"/>
              </a:rPr>
              <a:t>A formal decision on “</a:t>
            </a:r>
            <a:r>
              <a:rPr lang="en-US" sz="2800" b="1" dirty="0">
                <a:solidFill>
                  <a:srgbClr val="002060"/>
                </a:solidFill>
                <a:latin typeface="Myriad Pro"/>
              </a:rPr>
              <a:t>relevance</a:t>
            </a:r>
            <a:r>
              <a:rPr lang="en-US" sz="2800" dirty="0">
                <a:solidFill>
                  <a:srgbClr val="002060"/>
                </a:solidFill>
                <a:latin typeface="Myriad Pro"/>
              </a:rPr>
              <a:t>” is required whenever “</a:t>
            </a:r>
            <a:r>
              <a:rPr lang="en-US" sz="2800" b="1" dirty="0">
                <a:solidFill>
                  <a:srgbClr val="002060"/>
                </a:solidFill>
                <a:latin typeface="Myriad Pro"/>
              </a:rPr>
              <a:t>new</a:t>
            </a:r>
            <a:r>
              <a:rPr lang="en-US" sz="2800" dirty="0">
                <a:solidFill>
                  <a:srgbClr val="002060"/>
                </a:solidFill>
                <a:latin typeface="Myriad Pro"/>
              </a:rPr>
              <a:t>” evidence is received.  Decisionmakers (RVSR or VSR) will either</a:t>
            </a:r>
          </a:p>
          <a:p>
            <a:pPr lvl="1"/>
            <a:r>
              <a:rPr lang="en-US" sz="2400" dirty="0">
                <a:solidFill>
                  <a:srgbClr val="002060"/>
                </a:solidFill>
                <a:latin typeface="Myriad Pro"/>
              </a:rPr>
              <a:t>issue a decision that relevant evidence </a:t>
            </a:r>
            <a:r>
              <a:rPr lang="en-US" sz="2400" b="1" i="1" dirty="0">
                <a:solidFill>
                  <a:srgbClr val="002060"/>
                </a:solidFill>
                <a:latin typeface="Myriad Pro"/>
              </a:rPr>
              <a:t>was not received </a:t>
            </a:r>
            <a:r>
              <a:rPr lang="en-US" sz="2400" dirty="0">
                <a:solidFill>
                  <a:srgbClr val="002060"/>
                </a:solidFill>
                <a:latin typeface="Myriad Pro"/>
              </a:rPr>
              <a:t>and the claims processor </a:t>
            </a:r>
            <a:r>
              <a:rPr lang="en-US" sz="2400" i="1" dirty="0">
                <a:solidFill>
                  <a:srgbClr val="002060"/>
                </a:solidFill>
                <a:latin typeface="Myriad Pro"/>
              </a:rPr>
              <a:t>must</a:t>
            </a:r>
            <a:r>
              <a:rPr lang="en-US" sz="2400" b="1" i="1" dirty="0">
                <a:solidFill>
                  <a:srgbClr val="002060"/>
                </a:solidFill>
                <a:latin typeface="Myriad Pro"/>
              </a:rPr>
              <a:t> </a:t>
            </a:r>
            <a:r>
              <a:rPr lang="en-US" sz="2400" dirty="0">
                <a:solidFill>
                  <a:srgbClr val="002060"/>
                </a:solidFill>
                <a:latin typeface="Myriad Pro"/>
              </a:rPr>
              <a:t> document in VBMS per  </a:t>
            </a:r>
            <a:r>
              <a:rPr lang="en-US" sz="2400" dirty="0" err="1">
                <a:solidFill>
                  <a:srgbClr val="002060"/>
                </a:solidFill>
                <a:latin typeface="Myriad Pro"/>
              </a:rPr>
              <a:t>M21</a:t>
            </a:r>
            <a:r>
              <a:rPr lang="en-US" sz="2400" dirty="0">
                <a:solidFill>
                  <a:srgbClr val="002060"/>
                </a:solidFill>
                <a:latin typeface="Myriad Pro"/>
              </a:rPr>
              <a:t>-1. </a:t>
            </a:r>
            <a:r>
              <a:rPr lang="en-US" sz="2400" dirty="0" err="1">
                <a:solidFill>
                  <a:srgbClr val="002060"/>
                </a:solidFill>
                <a:latin typeface="Myriad Pro"/>
              </a:rPr>
              <a:t>I.1.C.4.f</a:t>
            </a:r>
            <a:r>
              <a:rPr lang="en-US" sz="2400" dirty="0">
                <a:solidFill>
                  <a:srgbClr val="002060"/>
                </a:solidFill>
                <a:latin typeface="Myriad Pro"/>
              </a:rPr>
              <a:t>. or</a:t>
            </a:r>
          </a:p>
          <a:p>
            <a:pPr lvl="1"/>
            <a:r>
              <a:rPr lang="en-US" sz="2400" dirty="0">
                <a:solidFill>
                  <a:srgbClr val="002060"/>
                </a:solidFill>
                <a:latin typeface="Myriad Pro"/>
              </a:rPr>
              <a:t>if new and relevant evidence </a:t>
            </a:r>
            <a:r>
              <a:rPr lang="en-US" sz="2400" b="1" i="1" dirty="0">
                <a:solidFill>
                  <a:srgbClr val="002060"/>
                </a:solidFill>
                <a:latin typeface="Myriad Pro"/>
              </a:rPr>
              <a:t>is received</a:t>
            </a:r>
            <a:r>
              <a:rPr lang="en-US" sz="2400" dirty="0">
                <a:solidFill>
                  <a:srgbClr val="002060"/>
                </a:solidFill>
                <a:latin typeface="Myriad Pro"/>
              </a:rPr>
              <a:t>, complete a </a:t>
            </a:r>
            <a:r>
              <a:rPr lang="en-US" sz="2400" b="1" dirty="0">
                <a:solidFill>
                  <a:srgbClr val="002060"/>
                </a:solidFill>
                <a:latin typeface="Myriad Pro"/>
              </a:rPr>
              <a:t>decision on the merits </a:t>
            </a:r>
            <a:r>
              <a:rPr lang="en-US" sz="2400" dirty="0">
                <a:solidFill>
                  <a:srgbClr val="002060"/>
                </a:solidFill>
                <a:latin typeface="Myriad Pro"/>
              </a:rPr>
              <a:t>of the case taking into consideration all relevant evidence of record.</a:t>
            </a:r>
          </a:p>
          <a:p>
            <a:r>
              <a:rPr lang="en-US" sz="2800" dirty="0">
                <a:solidFill>
                  <a:srgbClr val="002060"/>
                </a:solidFill>
                <a:latin typeface="Myriad Pro"/>
              </a:rPr>
              <a:t>VSRs and RVSRs will use existing decision templates/systems (e.g. VBMS-R, VBMS-Core, PCGL, etc.) when completing a Supplemental Claim decision.</a:t>
            </a:r>
          </a:p>
          <a:p>
            <a:r>
              <a:rPr lang="en-US" sz="2800" dirty="0">
                <a:solidFill>
                  <a:srgbClr val="002060"/>
                </a:solidFill>
                <a:latin typeface="Myriad Pro"/>
              </a:rPr>
              <a:t>All Supplemental Claim decisions must include the AMA notice requirements.</a:t>
            </a:r>
          </a:p>
        </p:txBody>
      </p:sp>
      <p:sp>
        <p:nvSpPr>
          <p:cNvPr id="3" name="Title 2">
            <a:extLst>
              <a:ext uri="{FF2B5EF4-FFF2-40B4-BE49-F238E27FC236}">
                <a16:creationId xmlns:a16="http://schemas.microsoft.com/office/drawing/2014/main" id="{010FCF3A-59E1-4852-B4B8-12FA4E6EE28F}"/>
              </a:ext>
            </a:extLst>
          </p:cNvPr>
          <p:cNvSpPr>
            <a:spLocks noGrp="1"/>
          </p:cNvSpPr>
          <p:nvPr>
            <p:ph type="title"/>
          </p:nvPr>
        </p:nvSpPr>
        <p:spPr/>
        <p:txBody>
          <a:bodyPr>
            <a:normAutofit/>
          </a:bodyPr>
          <a:lstStyle/>
          <a:p>
            <a:r>
              <a:rPr lang="en-US" sz="4000" b="0" dirty="0">
                <a:latin typeface="Myriad Pro"/>
              </a:rPr>
              <a:t>Decision Requirements</a:t>
            </a:r>
          </a:p>
        </p:txBody>
      </p:sp>
      <p:sp>
        <p:nvSpPr>
          <p:cNvPr id="4" name="Slide Number Placeholder 2">
            <a:extLst>
              <a:ext uri="{FF2B5EF4-FFF2-40B4-BE49-F238E27FC236}">
                <a16:creationId xmlns:a16="http://schemas.microsoft.com/office/drawing/2014/main" id="{C9EDE303-DCE7-4177-B470-AF98C37C7FE2}"/>
              </a:ext>
            </a:extLst>
          </p:cNvPr>
          <p:cNvSpPr txBox="1">
            <a:spLocks/>
          </p:cNvSpPr>
          <p:nvPr/>
        </p:nvSpPr>
        <p:spPr>
          <a:xfrm>
            <a:off x="10058400" y="6386857"/>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16</a:t>
            </a:fld>
            <a:endParaRPr lang="en-US" dirty="0">
              <a:solidFill>
                <a:prstClr val="white"/>
              </a:solidFill>
            </a:endParaRPr>
          </a:p>
        </p:txBody>
      </p:sp>
    </p:spTree>
    <p:extLst>
      <p:ext uri="{BB962C8B-B14F-4D97-AF65-F5344CB8AC3E}">
        <p14:creationId xmlns:p14="http://schemas.microsoft.com/office/powerpoint/2010/main" val="4223717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9690CA-C916-4D77-9692-4E12B958B34F}"/>
              </a:ext>
            </a:extLst>
          </p:cNvPr>
          <p:cNvSpPr>
            <a:spLocks noGrp="1"/>
          </p:cNvSpPr>
          <p:nvPr>
            <p:ph idx="1"/>
          </p:nvPr>
        </p:nvSpPr>
        <p:spPr>
          <a:xfrm>
            <a:off x="225287" y="858079"/>
            <a:ext cx="11661913" cy="5237921"/>
          </a:xfrm>
        </p:spPr>
        <p:txBody>
          <a:bodyPr>
            <a:normAutofit fontScale="77500" lnSpcReduction="20000"/>
          </a:bodyPr>
          <a:lstStyle/>
          <a:p>
            <a:r>
              <a:rPr lang="en-US" sz="3400" b="1" dirty="0">
                <a:solidFill>
                  <a:srgbClr val="002060"/>
                </a:solidFill>
                <a:latin typeface="Myriad Pro"/>
              </a:rPr>
              <a:t>What form must be used when filing a supplemental claim?</a:t>
            </a:r>
          </a:p>
          <a:p>
            <a:pPr lvl="1"/>
            <a:r>
              <a:rPr lang="en-US" dirty="0">
                <a:solidFill>
                  <a:srgbClr val="002060"/>
                </a:solidFill>
                <a:latin typeface="Myriad Pro"/>
              </a:rPr>
              <a:t>VA Form 20-0995, Decision Review Request: Supplemental Claim</a:t>
            </a:r>
          </a:p>
          <a:p>
            <a:endParaRPr lang="en-US" sz="1100" b="1" dirty="0">
              <a:solidFill>
                <a:srgbClr val="002060"/>
              </a:solidFill>
              <a:latin typeface="Myriad Pro"/>
            </a:endParaRPr>
          </a:p>
          <a:p>
            <a:r>
              <a:rPr lang="en-US" sz="3400" b="1" dirty="0">
                <a:solidFill>
                  <a:srgbClr val="002060"/>
                </a:solidFill>
                <a:latin typeface="Myriad Pro"/>
              </a:rPr>
              <a:t>What must be received by VA for a supplemental claim to be complete?</a:t>
            </a:r>
          </a:p>
          <a:p>
            <a:pPr lvl="1"/>
            <a:r>
              <a:rPr lang="en-US" dirty="0">
                <a:solidFill>
                  <a:srgbClr val="002060"/>
                </a:solidFill>
                <a:latin typeface="Myriad Pro"/>
              </a:rPr>
              <a:t>VA Form 20-0995 and new and relevant evidence</a:t>
            </a:r>
          </a:p>
          <a:p>
            <a:endParaRPr lang="en-US" sz="1100" b="1" dirty="0">
              <a:solidFill>
                <a:srgbClr val="002060"/>
              </a:solidFill>
              <a:latin typeface="Myriad Pro"/>
            </a:endParaRPr>
          </a:p>
          <a:p>
            <a:r>
              <a:rPr lang="en-US" sz="3400" b="1" dirty="0">
                <a:solidFill>
                  <a:srgbClr val="002060"/>
                </a:solidFill>
                <a:latin typeface="Myriad Pro"/>
              </a:rPr>
              <a:t>How long does a Veteran have to file a supplemental claim?</a:t>
            </a:r>
          </a:p>
          <a:p>
            <a:pPr lvl="1"/>
            <a:r>
              <a:rPr lang="en-US" sz="2400" dirty="0">
                <a:solidFill>
                  <a:srgbClr val="002060"/>
                </a:solidFill>
                <a:latin typeface="Myriad Pro"/>
              </a:rPr>
              <a:t>Can be filed at anytime, but must be filed within one year of decision notice for prior decision to maintain effective date protections. </a:t>
            </a:r>
          </a:p>
          <a:p>
            <a:endParaRPr lang="en-US" sz="1100" b="1" dirty="0">
              <a:solidFill>
                <a:srgbClr val="002060"/>
              </a:solidFill>
              <a:latin typeface="Myriad Pro"/>
            </a:endParaRPr>
          </a:p>
          <a:p>
            <a:r>
              <a:rPr lang="en-US" sz="3400" b="1" dirty="0">
                <a:solidFill>
                  <a:srgbClr val="002060"/>
                </a:solidFill>
                <a:latin typeface="Myriad Pro"/>
              </a:rPr>
              <a:t>What EP series is used to track supplemental claims?</a:t>
            </a:r>
          </a:p>
          <a:p>
            <a:pPr lvl="1"/>
            <a:r>
              <a:rPr lang="en-US" dirty="0">
                <a:solidFill>
                  <a:srgbClr val="002060"/>
                </a:solidFill>
                <a:latin typeface="Myriad Pro"/>
              </a:rPr>
              <a:t>EP 040 series </a:t>
            </a:r>
          </a:p>
          <a:p>
            <a:pPr marL="0" indent="0">
              <a:buNone/>
            </a:pPr>
            <a:endParaRPr lang="en-US" sz="1300" dirty="0"/>
          </a:p>
          <a:p>
            <a:pPr marL="0" indent="0">
              <a:buNone/>
            </a:pPr>
            <a:r>
              <a:rPr lang="en-US" sz="2900" i="1" dirty="0">
                <a:solidFill>
                  <a:srgbClr val="002060"/>
                </a:solidFill>
                <a:latin typeface="Myriad Pro"/>
              </a:rPr>
              <a:t>Review the M21-1, Adjudication Manual chapter on Supplemental Claims for procedural guidance and step-by-step processing instructions.  Keep in mind, this new process replaces what was previously the reconsideration/reopen claim process; therefore, procedural changes are minimal and employees should continue to base their decisions to grant or deny benefits on existing rules and practices.  </a:t>
            </a:r>
          </a:p>
        </p:txBody>
      </p:sp>
      <p:sp>
        <p:nvSpPr>
          <p:cNvPr id="3" name="Title 2">
            <a:extLst>
              <a:ext uri="{FF2B5EF4-FFF2-40B4-BE49-F238E27FC236}">
                <a16:creationId xmlns:a16="http://schemas.microsoft.com/office/drawing/2014/main" id="{9C360E0E-73BA-459E-BE18-2149F71D7879}"/>
              </a:ext>
            </a:extLst>
          </p:cNvPr>
          <p:cNvSpPr>
            <a:spLocks noGrp="1"/>
          </p:cNvSpPr>
          <p:nvPr>
            <p:ph type="title"/>
          </p:nvPr>
        </p:nvSpPr>
        <p:spPr/>
        <p:txBody>
          <a:bodyPr>
            <a:normAutofit/>
          </a:bodyPr>
          <a:lstStyle/>
          <a:p>
            <a:r>
              <a:rPr lang="en-US" sz="4000" b="0" dirty="0">
                <a:latin typeface="Myriad Pro"/>
              </a:rPr>
              <a:t>Lesson Recap/Knowledge Check</a:t>
            </a:r>
          </a:p>
        </p:txBody>
      </p:sp>
      <p:sp>
        <p:nvSpPr>
          <p:cNvPr id="4" name="Slide Number Placeholder 2">
            <a:extLst>
              <a:ext uri="{FF2B5EF4-FFF2-40B4-BE49-F238E27FC236}">
                <a16:creationId xmlns:a16="http://schemas.microsoft.com/office/drawing/2014/main" id="{A5DA05D8-6A56-4E9E-81CD-532A6C94DA16}"/>
              </a:ext>
            </a:extLst>
          </p:cNvPr>
          <p:cNvSpPr txBox="1">
            <a:spLocks/>
          </p:cNvSpPr>
          <p:nvPr/>
        </p:nvSpPr>
        <p:spPr>
          <a:xfrm>
            <a:off x="10058400" y="6386857"/>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17</a:t>
            </a:fld>
            <a:endParaRPr lang="en-US" dirty="0">
              <a:solidFill>
                <a:prstClr val="white"/>
              </a:solidFill>
            </a:endParaRPr>
          </a:p>
        </p:txBody>
      </p:sp>
    </p:spTree>
    <p:extLst>
      <p:ext uri="{BB962C8B-B14F-4D97-AF65-F5344CB8AC3E}">
        <p14:creationId xmlns:p14="http://schemas.microsoft.com/office/powerpoint/2010/main" val="114209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0" dirty="0">
                <a:latin typeface="Myriad Pro"/>
              </a:rPr>
              <a:t>Questions</a:t>
            </a:r>
          </a:p>
        </p:txBody>
      </p:sp>
      <p:sp>
        <p:nvSpPr>
          <p:cNvPr id="3" name="Slide Number Placeholder 2"/>
          <p:cNvSpPr>
            <a:spLocks noGrp="1"/>
          </p:cNvSpPr>
          <p:nvPr>
            <p:ph type="sldNum" sz="quarter" idx="4294967295"/>
          </p:nvPr>
        </p:nvSpPr>
        <p:spPr>
          <a:xfrm>
            <a:off x="10058400" y="6386857"/>
            <a:ext cx="2133600" cy="365125"/>
          </a:xfrm>
          <a:prstGeom prst="rect">
            <a:avLst/>
          </a:prstGeom>
        </p:spPr>
        <p:txBody>
          <a:bodyPr/>
          <a:lstStyle/>
          <a:p>
            <a:pPr algn="r"/>
            <a:fld id="{D983F1FA-211D-3044-9E35-958DFBC26156}" type="slidenum">
              <a:rPr lang="en-US" smtClean="0">
                <a:solidFill>
                  <a:prstClr val="white"/>
                </a:solidFill>
              </a:rPr>
              <a:pPr algn="r"/>
              <a:t>18</a:t>
            </a:fld>
            <a:endParaRPr lang="en-US" dirty="0">
              <a:solidFill>
                <a:prstClr val="white"/>
              </a:solidFill>
            </a:endParaRPr>
          </a:p>
        </p:txBody>
      </p:sp>
      <p:pic>
        <p:nvPicPr>
          <p:cNvPr id="5123" name="Picture 3" descr="Image of question mark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81670" y="1111153"/>
            <a:ext cx="3592167" cy="30533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6959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0" dirty="0">
                <a:latin typeface="Myriad Pro"/>
              </a:rPr>
              <a:t>Objectives</a:t>
            </a:r>
            <a:endParaRPr lang="en-US" sz="4800" b="0" dirty="0">
              <a:latin typeface="Myriad Pro"/>
            </a:endParaRPr>
          </a:p>
        </p:txBody>
      </p:sp>
      <p:sp>
        <p:nvSpPr>
          <p:cNvPr id="4" name="Slide Number Placeholder 3"/>
          <p:cNvSpPr>
            <a:spLocks noGrp="1"/>
          </p:cNvSpPr>
          <p:nvPr>
            <p:ph type="sldNum" sz="quarter" idx="4294967295"/>
          </p:nvPr>
        </p:nvSpPr>
        <p:spPr>
          <a:xfrm>
            <a:off x="10058400" y="6397625"/>
            <a:ext cx="2133600" cy="365125"/>
          </a:xfrm>
          <a:prstGeom prst="rect">
            <a:avLst/>
          </a:prstGeom>
        </p:spPr>
        <p:txBody>
          <a:bodyPr/>
          <a:lstStyle/>
          <a:p>
            <a:pPr algn="r"/>
            <a:fld id="{7C414AED-89CE-4A48-8B2B-1B3A5C68EA2A}" type="slidenum">
              <a:rPr lang="en-US" smtClean="0">
                <a:solidFill>
                  <a:schemeClr val="bg1"/>
                </a:solidFill>
              </a:rPr>
              <a:pPr algn="r"/>
              <a:t>2</a:t>
            </a:fld>
            <a:endParaRPr lang="en-US" dirty="0">
              <a:solidFill>
                <a:schemeClr val="bg1"/>
              </a:solidFill>
            </a:endParaRPr>
          </a:p>
        </p:txBody>
      </p:sp>
      <p:sp>
        <p:nvSpPr>
          <p:cNvPr id="3" name="Content Placeholder 2"/>
          <p:cNvSpPr>
            <a:spLocks noGrp="1"/>
          </p:cNvSpPr>
          <p:nvPr>
            <p:ph idx="4294967295"/>
          </p:nvPr>
        </p:nvSpPr>
        <p:spPr>
          <a:xfrm>
            <a:off x="365759" y="1066800"/>
            <a:ext cx="11561197" cy="5181600"/>
          </a:xfrm>
        </p:spPr>
        <p:txBody>
          <a:bodyPr>
            <a:noAutofit/>
          </a:bodyPr>
          <a:lstStyle/>
          <a:p>
            <a:pPr marL="0" indent="0">
              <a:buNone/>
            </a:pPr>
            <a:r>
              <a:rPr lang="en-US" b="1" dirty="0">
                <a:solidFill>
                  <a:schemeClr val="tx2"/>
                </a:solidFill>
                <a:latin typeface="Myriad Pro"/>
                <a:cs typeface="Times New Roman" panose="02020603050405020304" pitchFamily="18" charset="0"/>
              </a:rPr>
              <a:t>At the end of this lesson, you will be able to</a:t>
            </a:r>
            <a:r>
              <a:rPr lang="en-US" dirty="0">
                <a:solidFill>
                  <a:schemeClr val="tx2"/>
                </a:solidFill>
                <a:latin typeface="Myriad Pro"/>
                <a:cs typeface="Times New Roman" panose="02020603050405020304" pitchFamily="18" charset="0"/>
              </a:rPr>
              <a:t>:</a:t>
            </a:r>
          </a:p>
          <a:p>
            <a:pPr marL="457200" indent="-457200">
              <a:buFont typeface="Arial" panose="020B0604020202020204" pitchFamily="34" charset="0"/>
              <a:buChar char="•"/>
            </a:pPr>
            <a:r>
              <a:rPr lang="en-US" dirty="0">
                <a:solidFill>
                  <a:schemeClr val="tx2"/>
                </a:solidFill>
                <a:latin typeface="Myriad Pro"/>
              </a:rPr>
              <a:t>Define supplemental claims as outlined in the Appeals Modernization Act (AMA)</a:t>
            </a:r>
          </a:p>
          <a:p>
            <a:pPr marL="457200" indent="-457200">
              <a:buFont typeface="Arial" panose="020B0604020202020204" pitchFamily="34" charset="0"/>
              <a:buChar char="•"/>
            </a:pPr>
            <a:r>
              <a:rPr lang="en-US" dirty="0">
                <a:solidFill>
                  <a:schemeClr val="tx2"/>
                </a:solidFill>
                <a:latin typeface="Myriad Pro"/>
              </a:rPr>
              <a:t>Understand filing requirements for supplemental claims</a:t>
            </a:r>
          </a:p>
          <a:p>
            <a:pPr marL="457200" indent="-457200">
              <a:buFont typeface="Arial" panose="020B0604020202020204" pitchFamily="34" charset="0"/>
              <a:buChar char="•"/>
            </a:pPr>
            <a:r>
              <a:rPr lang="en-US" dirty="0">
                <a:solidFill>
                  <a:schemeClr val="tx2"/>
                </a:solidFill>
                <a:latin typeface="Myriad Pro"/>
              </a:rPr>
              <a:t>Understand the evidentiary standard of “new and relevant” evidence  </a:t>
            </a:r>
          </a:p>
          <a:p>
            <a:pPr marL="457200" indent="-457200">
              <a:buFont typeface="Arial" panose="020B0604020202020204" pitchFamily="34" charset="0"/>
              <a:buChar char="•"/>
            </a:pPr>
            <a:r>
              <a:rPr lang="en-US" dirty="0">
                <a:solidFill>
                  <a:schemeClr val="tx2"/>
                </a:solidFill>
                <a:latin typeface="Myriad Pro"/>
              </a:rPr>
              <a:t>Identify supplemental claims within VBMS based on system controls (EPs and claim labels)</a:t>
            </a:r>
          </a:p>
          <a:p>
            <a:pPr marL="0" indent="0">
              <a:buNone/>
            </a:pPr>
            <a:endParaRPr lang="en-US" sz="2800" dirty="0">
              <a:solidFill>
                <a:schemeClr val="tx2"/>
              </a:solidFill>
            </a:endParaRPr>
          </a:p>
          <a:p>
            <a:pPr marL="457200" indent="-457200">
              <a:buFont typeface="Arial" panose="020B0604020202020204" pitchFamily="34" charset="0"/>
              <a:buChar char="•"/>
            </a:pPr>
            <a:endParaRPr lang="en-US" dirty="0">
              <a:solidFill>
                <a:schemeClr val="tx2"/>
              </a:solidFill>
              <a:cs typeface="Times New Roman" panose="02020603050405020304" pitchFamily="18" charset="0"/>
            </a:endParaRPr>
          </a:p>
        </p:txBody>
      </p:sp>
    </p:spTree>
    <p:extLst>
      <p:ext uri="{BB962C8B-B14F-4D97-AF65-F5344CB8AC3E}">
        <p14:creationId xmlns:p14="http://schemas.microsoft.com/office/powerpoint/2010/main" val="78083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0" dirty="0">
                <a:latin typeface="Myriad Pro"/>
              </a:rPr>
              <a:t>References</a:t>
            </a:r>
            <a:endParaRPr lang="en-US" sz="4800" b="0" dirty="0">
              <a:latin typeface="Myriad Pro"/>
            </a:endParaRPr>
          </a:p>
        </p:txBody>
      </p:sp>
      <p:sp>
        <p:nvSpPr>
          <p:cNvPr id="4" name="Slide Number Placeholder 3"/>
          <p:cNvSpPr>
            <a:spLocks noGrp="1"/>
          </p:cNvSpPr>
          <p:nvPr>
            <p:ph type="sldNum" sz="quarter" idx="4294967295"/>
          </p:nvPr>
        </p:nvSpPr>
        <p:spPr>
          <a:xfrm>
            <a:off x="8534400" y="6400801"/>
            <a:ext cx="2133600" cy="365125"/>
          </a:xfrm>
          <a:prstGeom prst="rect">
            <a:avLst/>
          </a:prstGeom>
        </p:spPr>
        <p:txBody>
          <a:bodyPr/>
          <a:lstStyle/>
          <a:p>
            <a:pPr algn="r"/>
            <a:fld id="{7C414AED-89CE-4A48-8B2B-1B3A5C68EA2A}" type="slidenum">
              <a:rPr lang="en-US" smtClean="0">
                <a:solidFill>
                  <a:prstClr val="white"/>
                </a:solidFill>
              </a:rPr>
              <a:pPr algn="r"/>
              <a:t>3</a:t>
            </a:fld>
            <a:endParaRPr lang="en-US" dirty="0">
              <a:solidFill>
                <a:prstClr val="white"/>
              </a:solidFill>
            </a:endParaRPr>
          </a:p>
        </p:txBody>
      </p:sp>
      <p:sp>
        <p:nvSpPr>
          <p:cNvPr id="3" name="Content Placeholder 2"/>
          <p:cNvSpPr>
            <a:spLocks noGrp="1"/>
          </p:cNvSpPr>
          <p:nvPr>
            <p:ph idx="4294967295"/>
          </p:nvPr>
        </p:nvSpPr>
        <p:spPr>
          <a:xfrm>
            <a:off x="292608" y="907776"/>
            <a:ext cx="11568088" cy="5042450"/>
          </a:xfrm>
        </p:spPr>
        <p:txBody>
          <a:bodyPr>
            <a:normAutofit/>
          </a:bodyPr>
          <a:lstStyle/>
          <a:p>
            <a:r>
              <a:rPr lang="en-US" sz="3000" dirty="0">
                <a:solidFill>
                  <a:srgbClr val="002060"/>
                </a:solidFill>
                <a:latin typeface="Myriad Pro"/>
              </a:rPr>
              <a:t>38 CFR §3.155, </a:t>
            </a:r>
            <a:r>
              <a:rPr lang="en-US" sz="3000" i="1" dirty="0">
                <a:solidFill>
                  <a:srgbClr val="002060"/>
                </a:solidFill>
                <a:latin typeface="Myriad Pro"/>
              </a:rPr>
              <a:t>How to file a claim </a:t>
            </a:r>
            <a:endParaRPr lang="en-US" sz="3000" i="1" dirty="0">
              <a:solidFill>
                <a:srgbClr val="FF0000"/>
              </a:solidFill>
              <a:latin typeface="Myriad Pro"/>
            </a:endParaRPr>
          </a:p>
          <a:p>
            <a:r>
              <a:rPr lang="en-US" sz="3000" dirty="0">
                <a:solidFill>
                  <a:srgbClr val="002060"/>
                </a:solidFill>
                <a:latin typeface="Myriad Pro"/>
              </a:rPr>
              <a:t>38 CFR §3.2501, </a:t>
            </a:r>
            <a:r>
              <a:rPr lang="en-US" sz="3000" i="1" dirty="0">
                <a:solidFill>
                  <a:srgbClr val="002060"/>
                </a:solidFill>
                <a:latin typeface="Myriad Pro"/>
              </a:rPr>
              <a:t>Supplemental Claims </a:t>
            </a:r>
          </a:p>
          <a:p>
            <a:r>
              <a:rPr lang="en-US" sz="3000" dirty="0">
                <a:solidFill>
                  <a:srgbClr val="002060"/>
                </a:solidFill>
                <a:latin typeface="Myriad Pro"/>
              </a:rPr>
              <a:t>38 CFR §3.156, </a:t>
            </a:r>
            <a:r>
              <a:rPr lang="en-US" sz="3000" i="1" dirty="0">
                <a:solidFill>
                  <a:srgbClr val="002060"/>
                </a:solidFill>
                <a:latin typeface="Myriad Pro"/>
              </a:rPr>
              <a:t>Receipt of New Evidence</a:t>
            </a:r>
          </a:p>
          <a:p>
            <a:r>
              <a:rPr lang="en-US" sz="3000" dirty="0">
                <a:solidFill>
                  <a:srgbClr val="002060"/>
                </a:solidFill>
                <a:latin typeface="Myriad Pro"/>
              </a:rPr>
              <a:t>38 CFR §3.159, </a:t>
            </a:r>
            <a:r>
              <a:rPr lang="en-US" sz="3000" i="1" dirty="0">
                <a:solidFill>
                  <a:srgbClr val="002060"/>
                </a:solidFill>
                <a:latin typeface="Myriad Pro"/>
              </a:rPr>
              <a:t>Department of Veterans Affairs assistance in developing claims</a:t>
            </a:r>
          </a:p>
          <a:p>
            <a:r>
              <a:rPr lang="en-US" dirty="0">
                <a:solidFill>
                  <a:schemeClr val="accent2">
                    <a:lumMod val="50000"/>
                  </a:schemeClr>
                </a:solidFill>
                <a:latin typeface="Myriad Pro"/>
                <a:ea typeface="MS PGothic" panose="020B0600070205080204" pitchFamily="34" charset="-128"/>
              </a:rPr>
              <a:t>M21-1, Adjudication Manual Part III, Subpart ii, Chapter 2, Section D</a:t>
            </a:r>
          </a:p>
          <a:p>
            <a:r>
              <a:rPr lang="en-US" dirty="0">
                <a:solidFill>
                  <a:schemeClr val="accent2">
                    <a:lumMod val="50000"/>
                  </a:schemeClr>
                </a:solidFill>
                <a:latin typeface="Myriad Pro"/>
                <a:ea typeface="MS PGothic" panose="020B0600070205080204" pitchFamily="34" charset="-128"/>
              </a:rPr>
              <a:t>Appeals Modernization – VA.gov</a:t>
            </a:r>
            <a:r>
              <a:rPr lang="en-US" b="1" dirty="0">
                <a:solidFill>
                  <a:schemeClr val="accent2">
                    <a:lumMod val="50000"/>
                  </a:schemeClr>
                </a:solidFill>
                <a:latin typeface="Myriad Pro"/>
                <a:ea typeface="MS PGothic" panose="020B0600070205080204" pitchFamily="34" charset="-128"/>
              </a:rPr>
              <a:t>: </a:t>
            </a:r>
            <a:r>
              <a:rPr lang="en-US" b="1" dirty="0">
                <a:latin typeface="Myriad Pro"/>
                <a:ea typeface="MS PGothic" panose="020B0600070205080204" pitchFamily="34" charset="-128"/>
                <a:hlinkClick r:id="rId3"/>
              </a:rPr>
              <a:t>ht</a:t>
            </a:r>
            <a:r>
              <a:rPr lang="en-US" b="1" dirty="0">
                <a:solidFill>
                  <a:schemeClr val="accent2">
                    <a:lumMod val="50000"/>
                  </a:schemeClr>
                </a:solidFill>
                <a:latin typeface="Myriad Pro"/>
                <a:ea typeface="MS PGothic" panose="020B0600070205080204" pitchFamily="34" charset="-128"/>
                <a:hlinkClick r:id="rId3"/>
              </a:rPr>
              <a:t>tps://va.gov/decision-reviews</a:t>
            </a:r>
            <a:r>
              <a:rPr lang="en-US" b="1" dirty="0">
                <a:solidFill>
                  <a:schemeClr val="accent2">
                    <a:lumMod val="50000"/>
                  </a:schemeClr>
                </a:solidFill>
                <a:latin typeface="Myriad Pro"/>
                <a:ea typeface="MS PGothic" panose="020B0600070205080204" pitchFamily="34" charset="-128"/>
              </a:rPr>
              <a:t> </a:t>
            </a:r>
            <a:r>
              <a:rPr lang="en-US" dirty="0">
                <a:solidFill>
                  <a:schemeClr val="accent2">
                    <a:lumMod val="50000"/>
                  </a:schemeClr>
                </a:solidFill>
                <a:latin typeface="Myriad Pro"/>
                <a:ea typeface="MS PGothic" panose="020B0600070205080204" pitchFamily="34" charset="-128"/>
              </a:rPr>
              <a:t>(Effective Early 2019)</a:t>
            </a:r>
          </a:p>
          <a:p>
            <a:pPr marL="0" indent="0">
              <a:buNone/>
            </a:pPr>
            <a:endParaRPr lang="en-US" dirty="0">
              <a:solidFill>
                <a:schemeClr val="accent2">
                  <a:lumMod val="50000"/>
                </a:schemeClr>
              </a:solidFill>
              <a:latin typeface="Myriad Pro"/>
              <a:ea typeface="MS PGothic" panose="020B0600070205080204" pitchFamily="34" charset="-128"/>
            </a:endParaRPr>
          </a:p>
          <a:p>
            <a:pPr marL="0" indent="0">
              <a:buNone/>
            </a:pPr>
            <a:endParaRPr lang="en-US" sz="3000" dirty="0">
              <a:solidFill>
                <a:schemeClr val="accent2">
                  <a:lumMod val="50000"/>
                </a:schemeClr>
              </a:solidFill>
            </a:endParaRPr>
          </a:p>
          <a:p>
            <a:endParaRPr lang="en-US" dirty="0"/>
          </a:p>
        </p:txBody>
      </p:sp>
      <p:sp>
        <p:nvSpPr>
          <p:cNvPr id="5" name="Slide Number Placeholder 2">
            <a:extLst>
              <a:ext uri="{FF2B5EF4-FFF2-40B4-BE49-F238E27FC236}">
                <a16:creationId xmlns:a16="http://schemas.microsoft.com/office/drawing/2014/main" id="{D55F1485-80B6-42EF-9B7D-CF64388980AA}"/>
              </a:ext>
            </a:extLst>
          </p:cNvPr>
          <p:cNvSpPr txBox="1">
            <a:spLocks/>
          </p:cNvSpPr>
          <p:nvPr/>
        </p:nvSpPr>
        <p:spPr>
          <a:xfrm>
            <a:off x="10058400" y="6386857"/>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3</a:t>
            </a:fld>
            <a:endParaRPr lang="en-US" dirty="0">
              <a:solidFill>
                <a:prstClr val="white"/>
              </a:solidFill>
            </a:endParaRPr>
          </a:p>
        </p:txBody>
      </p:sp>
    </p:spTree>
    <p:extLst>
      <p:ext uri="{BB962C8B-B14F-4D97-AF65-F5344CB8AC3E}">
        <p14:creationId xmlns:p14="http://schemas.microsoft.com/office/powerpoint/2010/main" val="789644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F0DCC7-E27E-4C63-B8D5-9D5B7563776A}"/>
              </a:ext>
            </a:extLst>
          </p:cNvPr>
          <p:cNvSpPr>
            <a:spLocks noGrp="1"/>
          </p:cNvSpPr>
          <p:nvPr>
            <p:ph type="ctrTitle"/>
          </p:nvPr>
        </p:nvSpPr>
        <p:spPr/>
        <p:txBody>
          <a:bodyPr>
            <a:normAutofit/>
          </a:bodyPr>
          <a:lstStyle/>
          <a:p>
            <a:r>
              <a:rPr lang="en-US" b="1" dirty="0">
                <a:solidFill>
                  <a:srgbClr val="002060"/>
                </a:solidFill>
                <a:latin typeface="Myriad Pro"/>
              </a:rPr>
              <a:t>What is a Supplemental Claim?</a:t>
            </a:r>
          </a:p>
        </p:txBody>
      </p:sp>
    </p:spTree>
    <p:extLst>
      <p:ext uri="{BB962C8B-B14F-4D97-AF65-F5344CB8AC3E}">
        <p14:creationId xmlns:p14="http://schemas.microsoft.com/office/powerpoint/2010/main" val="974612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48FD608-526B-4046-BEDC-9D5DAE4542DC}"/>
              </a:ext>
            </a:extLst>
          </p:cNvPr>
          <p:cNvSpPr>
            <a:spLocks noGrp="1"/>
          </p:cNvSpPr>
          <p:nvPr>
            <p:ph idx="1"/>
          </p:nvPr>
        </p:nvSpPr>
        <p:spPr>
          <a:xfrm>
            <a:off x="609600" y="844826"/>
            <a:ext cx="10972800" cy="4525963"/>
          </a:xfrm>
        </p:spPr>
        <p:txBody>
          <a:bodyPr/>
          <a:lstStyle/>
          <a:p>
            <a:pPr hangingPunct="0"/>
            <a:r>
              <a:rPr lang="en-US" sz="2800" dirty="0">
                <a:solidFill>
                  <a:schemeClr val="tx2">
                    <a:lumMod val="75000"/>
                  </a:schemeClr>
                </a:solidFill>
                <a:latin typeface="Myriad Pro" panose="020B0503030403020204"/>
              </a:rPr>
              <a:t>On August 23, 2017, the </a:t>
            </a:r>
            <a:r>
              <a:rPr lang="en-US" sz="2800" i="1" dirty="0">
                <a:solidFill>
                  <a:schemeClr val="tx2">
                    <a:lumMod val="75000"/>
                  </a:schemeClr>
                </a:solidFill>
                <a:latin typeface="Myriad Pro" panose="020B0503030403020204"/>
              </a:rPr>
              <a:t>Appeals Modernization Act (AMA), Public Law 115-55 </a:t>
            </a:r>
            <a:r>
              <a:rPr lang="en-US" sz="2800" dirty="0">
                <a:solidFill>
                  <a:schemeClr val="tx2">
                    <a:lumMod val="75000"/>
                  </a:schemeClr>
                </a:solidFill>
                <a:latin typeface="Myriad Pro" panose="020B0503030403020204"/>
              </a:rPr>
              <a:t>was signed into law. The new law does took effect on February 19, 2019. </a:t>
            </a:r>
          </a:p>
          <a:p>
            <a:pPr hangingPunct="0"/>
            <a:endParaRPr lang="en-US" sz="900" dirty="0">
              <a:solidFill>
                <a:schemeClr val="tx2">
                  <a:lumMod val="75000"/>
                </a:schemeClr>
              </a:solidFill>
              <a:latin typeface="Myriad Pro" panose="020B0503030403020204"/>
            </a:endParaRPr>
          </a:p>
          <a:p>
            <a:pPr hangingPunct="0"/>
            <a:r>
              <a:rPr lang="en-US" sz="2800" dirty="0">
                <a:solidFill>
                  <a:schemeClr val="tx2">
                    <a:lumMod val="75000"/>
                  </a:schemeClr>
                </a:solidFill>
                <a:latin typeface="Myriad Pro" panose="020B0503030403020204"/>
              </a:rPr>
              <a:t>The law creates a new claims and appeals process, which features three decision review options.  The focus of this training is the </a:t>
            </a:r>
            <a:r>
              <a:rPr lang="en-US" sz="2800" b="1" dirty="0">
                <a:solidFill>
                  <a:schemeClr val="tx2">
                    <a:lumMod val="75000"/>
                  </a:schemeClr>
                </a:solidFill>
                <a:latin typeface="Myriad Pro" panose="020B0503030403020204"/>
              </a:rPr>
              <a:t>Supplemental Claim</a:t>
            </a:r>
            <a:r>
              <a:rPr lang="en-US" sz="2800" dirty="0">
                <a:solidFill>
                  <a:schemeClr val="tx2">
                    <a:lumMod val="75000"/>
                  </a:schemeClr>
                </a:solidFill>
                <a:latin typeface="Myriad Pro" panose="020B0503030403020204"/>
              </a:rPr>
              <a:t> option. </a:t>
            </a:r>
          </a:p>
          <a:p>
            <a:endParaRPr lang="en-US" dirty="0"/>
          </a:p>
        </p:txBody>
      </p:sp>
      <p:sp>
        <p:nvSpPr>
          <p:cNvPr id="2" name="Title 1">
            <a:extLst>
              <a:ext uri="{FF2B5EF4-FFF2-40B4-BE49-F238E27FC236}">
                <a16:creationId xmlns:a16="http://schemas.microsoft.com/office/drawing/2014/main" id="{6422E2BB-4A2C-47B6-A879-39BA0FB5E1E6}"/>
              </a:ext>
            </a:extLst>
          </p:cNvPr>
          <p:cNvSpPr>
            <a:spLocks noGrp="1"/>
          </p:cNvSpPr>
          <p:nvPr>
            <p:ph type="title"/>
          </p:nvPr>
        </p:nvSpPr>
        <p:spPr/>
        <p:txBody>
          <a:bodyPr>
            <a:normAutofit/>
          </a:bodyPr>
          <a:lstStyle/>
          <a:p>
            <a:r>
              <a:rPr lang="en-US" sz="4000" b="0" dirty="0">
                <a:latin typeface="Myriad Pro"/>
              </a:rPr>
              <a:t>Appeals Modernization Act (AMA)	</a:t>
            </a:r>
          </a:p>
        </p:txBody>
      </p:sp>
      <p:graphicFrame>
        <p:nvGraphicFramePr>
          <p:cNvPr id="7" name="Diagram 6">
            <a:extLst>
              <a:ext uri="{FF2B5EF4-FFF2-40B4-BE49-F238E27FC236}">
                <a16:creationId xmlns:a16="http://schemas.microsoft.com/office/drawing/2014/main" id="{0560DF34-B27B-4C47-9845-9334E62637B0}"/>
              </a:ext>
            </a:extLst>
          </p:cNvPr>
          <p:cNvGraphicFramePr/>
          <p:nvPr>
            <p:extLst>
              <p:ext uri="{D42A27DB-BD31-4B8C-83A1-F6EECF244321}">
                <p14:modId xmlns:p14="http://schemas.microsoft.com/office/powerpoint/2010/main" val="3829960902"/>
              </p:ext>
            </p:extLst>
          </p:nvPr>
        </p:nvGraphicFramePr>
        <p:xfrm>
          <a:off x="1431233" y="4121427"/>
          <a:ext cx="9475306" cy="14388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Slide Number Placeholder 2">
            <a:extLst>
              <a:ext uri="{FF2B5EF4-FFF2-40B4-BE49-F238E27FC236}">
                <a16:creationId xmlns:a16="http://schemas.microsoft.com/office/drawing/2014/main" id="{606829FF-8CD2-4FEA-888A-7E2CC96E4CDE}"/>
              </a:ext>
            </a:extLst>
          </p:cNvPr>
          <p:cNvSpPr txBox="1">
            <a:spLocks/>
          </p:cNvSpPr>
          <p:nvPr/>
        </p:nvSpPr>
        <p:spPr>
          <a:xfrm>
            <a:off x="10058400" y="6386857"/>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5</a:t>
            </a:fld>
            <a:endParaRPr lang="en-US" dirty="0">
              <a:solidFill>
                <a:prstClr val="white"/>
              </a:solidFill>
            </a:endParaRPr>
          </a:p>
        </p:txBody>
      </p:sp>
    </p:spTree>
    <p:extLst>
      <p:ext uri="{BB962C8B-B14F-4D97-AF65-F5344CB8AC3E}">
        <p14:creationId xmlns:p14="http://schemas.microsoft.com/office/powerpoint/2010/main" val="1543530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4000" b="0" dirty="0">
                <a:latin typeface="Myriad Pro"/>
              </a:rPr>
              <a:t>Supplemental Claim Definition</a:t>
            </a:r>
          </a:p>
        </p:txBody>
      </p:sp>
      <p:sp>
        <p:nvSpPr>
          <p:cNvPr id="3" name="Slide Number Placeholder 2"/>
          <p:cNvSpPr>
            <a:spLocks noGrp="1"/>
          </p:cNvSpPr>
          <p:nvPr>
            <p:ph type="sldNum" sz="quarter" idx="4294967295"/>
          </p:nvPr>
        </p:nvSpPr>
        <p:spPr>
          <a:xfrm>
            <a:off x="10058400" y="6334540"/>
            <a:ext cx="2133600" cy="365125"/>
          </a:xfrm>
          <a:prstGeom prst="rect">
            <a:avLst/>
          </a:prstGeom>
        </p:spPr>
        <p:txBody>
          <a:bodyPr/>
          <a:lstStyle/>
          <a:p>
            <a:pPr algn="r"/>
            <a:fld id="{D983F1FA-211D-3044-9E35-958DFBC26156}" type="slidenum">
              <a:rPr lang="en-US" smtClean="0">
                <a:solidFill>
                  <a:prstClr val="white"/>
                </a:solidFill>
              </a:rPr>
              <a:pPr algn="r"/>
              <a:t>6</a:t>
            </a:fld>
            <a:endParaRPr lang="en-US" dirty="0">
              <a:solidFill>
                <a:prstClr val="white"/>
              </a:solidFill>
            </a:endParaRPr>
          </a:p>
        </p:txBody>
      </p:sp>
      <p:sp>
        <p:nvSpPr>
          <p:cNvPr id="8" name="Rectangle 7"/>
          <p:cNvSpPr/>
          <p:nvPr/>
        </p:nvSpPr>
        <p:spPr>
          <a:xfrm>
            <a:off x="253381" y="775252"/>
            <a:ext cx="11685237" cy="5186035"/>
          </a:xfrm>
          <a:prstGeom prst="rect">
            <a:avLst/>
          </a:prstGeom>
        </p:spPr>
        <p:txBody>
          <a:bodyPr wrap="square">
            <a:spAutoFit/>
          </a:bodyPr>
          <a:lstStyle/>
          <a:p>
            <a:endParaRPr lang="en-US" sz="1100" b="1" dirty="0">
              <a:solidFill>
                <a:srgbClr val="002060"/>
              </a:solidFill>
              <a:latin typeface="Myriad Pro"/>
            </a:endParaRPr>
          </a:p>
          <a:p>
            <a:pPr marL="457200" indent="-457200">
              <a:buFont typeface="Arial" panose="020B0604020202020204" pitchFamily="34" charset="0"/>
              <a:buChar char="•"/>
            </a:pPr>
            <a:r>
              <a:rPr lang="en-US" sz="3200" dirty="0">
                <a:solidFill>
                  <a:srgbClr val="002060"/>
                </a:solidFill>
                <a:latin typeface="Myriad Pro"/>
              </a:rPr>
              <a:t>AMA Supplemental Claims are </a:t>
            </a:r>
            <a:r>
              <a:rPr lang="en-US" sz="3200" b="1" dirty="0">
                <a:solidFill>
                  <a:srgbClr val="002060"/>
                </a:solidFill>
                <a:latin typeface="Myriad Pro"/>
              </a:rPr>
              <a:t>requests for review with new and relevant evidence</a:t>
            </a:r>
            <a:r>
              <a:rPr lang="en-US" sz="3200" dirty="0">
                <a:solidFill>
                  <a:srgbClr val="002060"/>
                </a:solidFill>
                <a:latin typeface="Myriad Pro"/>
              </a:rPr>
              <a:t>, submitted by a claimant or their authorized representatives based on a “</a:t>
            </a:r>
            <a:r>
              <a:rPr lang="en-US" sz="3200" b="1" dirty="0">
                <a:solidFill>
                  <a:srgbClr val="002060"/>
                </a:solidFill>
                <a:latin typeface="Myriad Pro"/>
              </a:rPr>
              <a:t>disagreement with a prior VA decision.” </a:t>
            </a:r>
            <a:r>
              <a:rPr lang="en-US" sz="3200" dirty="0">
                <a:solidFill>
                  <a:srgbClr val="002060"/>
                </a:solidFill>
                <a:latin typeface="Myriad Pro"/>
              </a:rPr>
              <a:t>(see 38 CFR §§ 3.1(p) and 3.2501)</a:t>
            </a:r>
          </a:p>
          <a:p>
            <a:pPr marL="457200" indent="-457200">
              <a:buFont typeface="Arial" panose="020B0604020202020204" pitchFamily="34" charset="0"/>
              <a:buChar char="•"/>
            </a:pPr>
            <a:endParaRPr lang="en-US" sz="1050" dirty="0">
              <a:solidFill>
                <a:srgbClr val="002060"/>
              </a:solidFill>
              <a:latin typeface="Myriad Pro"/>
            </a:endParaRPr>
          </a:p>
          <a:p>
            <a:pPr marL="457200" indent="-457200">
              <a:buFont typeface="Arial" panose="020B0604020202020204" pitchFamily="34" charset="0"/>
              <a:buChar char="•"/>
            </a:pPr>
            <a:r>
              <a:rPr lang="en-US" sz="3200" dirty="0">
                <a:solidFill>
                  <a:srgbClr val="002060"/>
                </a:solidFill>
                <a:latin typeface="Myriad Pro"/>
              </a:rPr>
              <a:t>This new process closely mirrors and </a:t>
            </a:r>
            <a:r>
              <a:rPr lang="en-US" sz="3200" b="1" dirty="0">
                <a:solidFill>
                  <a:srgbClr val="002060"/>
                </a:solidFill>
                <a:latin typeface="Myriad Pro"/>
              </a:rPr>
              <a:t>replaces the current </a:t>
            </a:r>
            <a:r>
              <a:rPr lang="en-US" sz="3200" dirty="0">
                <a:solidFill>
                  <a:srgbClr val="002060"/>
                </a:solidFill>
                <a:latin typeface="Myriad Pro"/>
              </a:rPr>
              <a:t>“</a:t>
            </a:r>
            <a:r>
              <a:rPr lang="en-US" sz="3200" b="1" dirty="0">
                <a:solidFill>
                  <a:srgbClr val="002060"/>
                </a:solidFill>
                <a:latin typeface="Myriad Pro"/>
              </a:rPr>
              <a:t>reconsideration</a:t>
            </a:r>
            <a:r>
              <a:rPr lang="en-US" sz="3200" dirty="0">
                <a:solidFill>
                  <a:srgbClr val="002060"/>
                </a:solidFill>
                <a:latin typeface="Myriad Pro"/>
              </a:rPr>
              <a:t>” and “</a:t>
            </a:r>
            <a:r>
              <a:rPr lang="en-US" sz="3200" b="1" dirty="0">
                <a:solidFill>
                  <a:srgbClr val="002060"/>
                </a:solidFill>
                <a:latin typeface="Myriad Pro"/>
              </a:rPr>
              <a:t>reopen claim</a:t>
            </a:r>
            <a:r>
              <a:rPr lang="en-US" sz="3200" dirty="0">
                <a:solidFill>
                  <a:srgbClr val="002060"/>
                </a:solidFill>
                <a:latin typeface="Myriad Pro"/>
              </a:rPr>
              <a:t>” processes.  </a:t>
            </a:r>
          </a:p>
          <a:p>
            <a:pPr marL="457200" indent="-457200">
              <a:buFont typeface="Arial" panose="020B0604020202020204" pitchFamily="34" charset="0"/>
              <a:buChar char="•"/>
            </a:pPr>
            <a:endParaRPr lang="en-US" sz="1050" dirty="0">
              <a:solidFill>
                <a:srgbClr val="002060"/>
              </a:solidFill>
              <a:latin typeface="Myriad Pro"/>
            </a:endParaRPr>
          </a:p>
          <a:p>
            <a:pPr marL="457200" indent="-457200">
              <a:buFont typeface="Arial" panose="020B0604020202020204" pitchFamily="34" charset="0"/>
              <a:buChar char="•"/>
            </a:pPr>
            <a:r>
              <a:rPr lang="en-US" sz="3200" dirty="0">
                <a:solidFill>
                  <a:srgbClr val="002060"/>
                </a:solidFill>
                <a:latin typeface="Myriad Pro"/>
              </a:rPr>
              <a:t>AMA Supplemental Claims have an </a:t>
            </a:r>
            <a:r>
              <a:rPr lang="en-US" sz="3200" b="1" dirty="0">
                <a:solidFill>
                  <a:srgbClr val="002060"/>
                </a:solidFill>
                <a:latin typeface="Myriad Pro"/>
              </a:rPr>
              <a:t>open evidentiary record </a:t>
            </a:r>
            <a:r>
              <a:rPr lang="en-US" sz="3200" dirty="0">
                <a:solidFill>
                  <a:srgbClr val="002060"/>
                </a:solidFill>
                <a:latin typeface="Myriad Pro"/>
              </a:rPr>
              <a:t>and require VA to assist in the gathering of evidence. (see 38 CFR §3.159, duty to assist)</a:t>
            </a:r>
          </a:p>
          <a:p>
            <a:endParaRPr lang="en-US" sz="1100" dirty="0">
              <a:solidFill>
                <a:srgbClr val="002060"/>
              </a:solidFill>
              <a:latin typeface="Myriad Pro"/>
            </a:endParaRPr>
          </a:p>
        </p:txBody>
      </p:sp>
    </p:spTree>
    <p:extLst>
      <p:ext uri="{BB962C8B-B14F-4D97-AF65-F5344CB8AC3E}">
        <p14:creationId xmlns:p14="http://schemas.microsoft.com/office/powerpoint/2010/main" val="3613716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4000" b="0" dirty="0">
                <a:latin typeface="Myriad Pro"/>
              </a:rPr>
              <a:t>Filing Requirements</a:t>
            </a:r>
          </a:p>
        </p:txBody>
      </p:sp>
      <p:sp>
        <p:nvSpPr>
          <p:cNvPr id="3" name="Slide Number Placeholder 2"/>
          <p:cNvSpPr>
            <a:spLocks noGrp="1"/>
          </p:cNvSpPr>
          <p:nvPr>
            <p:ph type="sldNum" sz="quarter" idx="4294967295"/>
          </p:nvPr>
        </p:nvSpPr>
        <p:spPr>
          <a:xfrm>
            <a:off x="10058400" y="6334540"/>
            <a:ext cx="2133600" cy="365125"/>
          </a:xfrm>
          <a:prstGeom prst="rect">
            <a:avLst/>
          </a:prstGeom>
        </p:spPr>
        <p:txBody>
          <a:bodyPr/>
          <a:lstStyle/>
          <a:p>
            <a:pPr algn="r"/>
            <a:fld id="{D983F1FA-211D-3044-9E35-958DFBC26156}" type="slidenum">
              <a:rPr lang="en-US" smtClean="0">
                <a:solidFill>
                  <a:prstClr val="white"/>
                </a:solidFill>
              </a:rPr>
              <a:pPr algn="r"/>
              <a:t>7</a:t>
            </a:fld>
            <a:endParaRPr lang="en-US" dirty="0">
              <a:solidFill>
                <a:prstClr val="white"/>
              </a:solidFill>
            </a:endParaRPr>
          </a:p>
        </p:txBody>
      </p:sp>
      <p:sp>
        <p:nvSpPr>
          <p:cNvPr id="8" name="Rectangle 7"/>
          <p:cNvSpPr/>
          <p:nvPr/>
        </p:nvSpPr>
        <p:spPr>
          <a:xfrm>
            <a:off x="253381" y="828260"/>
            <a:ext cx="11685237" cy="5386090"/>
          </a:xfrm>
          <a:prstGeom prst="rect">
            <a:avLst/>
          </a:prstGeom>
        </p:spPr>
        <p:txBody>
          <a:bodyPr wrap="square">
            <a:spAutoFit/>
          </a:bodyPr>
          <a:lstStyle/>
          <a:p>
            <a:pPr marL="342900" indent="-342900">
              <a:buFont typeface="Arial" panose="020B0604020202020204" pitchFamily="34" charset="0"/>
              <a:buChar char="•"/>
            </a:pPr>
            <a:r>
              <a:rPr lang="en-US" sz="2400" b="1" dirty="0">
                <a:solidFill>
                  <a:srgbClr val="002060"/>
                </a:solidFill>
                <a:latin typeface="Myriad Pro"/>
              </a:rPr>
              <a:t>Required Form</a:t>
            </a:r>
            <a:r>
              <a:rPr lang="en-US" sz="2400" dirty="0">
                <a:solidFill>
                  <a:srgbClr val="002060"/>
                </a:solidFill>
                <a:latin typeface="Myriad Pro"/>
              </a:rPr>
              <a:t>: </a:t>
            </a:r>
            <a:r>
              <a:rPr lang="en-US" sz="2400" i="1" dirty="0">
                <a:solidFill>
                  <a:srgbClr val="002060"/>
                </a:solidFill>
                <a:latin typeface="Myriad Pro"/>
              </a:rPr>
              <a:t>VA Form 20-0995, Decision Review Request: Supplemental Claim </a:t>
            </a:r>
            <a:r>
              <a:rPr lang="en-US" sz="2400" dirty="0">
                <a:solidFill>
                  <a:srgbClr val="002060"/>
                </a:solidFill>
                <a:latin typeface="Myriad Pro"/>
              </a:rPr>
              <a:t>(only form accepted by VA for disability benefit claims)</a:t>
            </a:r>
            <a:endParaRPr lang="en-US" sz="2400" b="1" dirty="0">
              <a:solidFill>
                <a:srgbClr val="002060"/>
              </a:solidFill>
              <a:latin typeface="Myriad Pro"/>
            </a:endParaRPr>
          </a:p>
          <a:p>
            <a:pPr marL="457200" indent="-457200">
              <a:buFont typeface="Arial" panose="020B0604020202020204" pitchFamily="34" charset="0"/>
              <a:buChar char="•"/>
            </a:pPr>
            <a:endParaRPr lang="en-US" sz="2400" b="1" dirty="0">
              <a:solidFill>
                <a:srgbClr val="002060"/>
              </a:solidFill>
              <a:latin typeface="Myriad Pro"/>
            </a:endParaRPr>
          </a:p>
          <a:p>
            <a:pPr marL="457200" indent="-457200">
              <a:buFont typeface="Arial" panose="020B0604020202020204" pitchFamily="34" charset="0"/>
              <a:buChar char="•"/>
            </a:pPr>
            <a:r>
              <a:rPr lang="en-US" sz="2400" b="1" dirty="0">
                <a:solidFill>
                  <a:srgbClr val="002060"/>
                </a:solidFill>
                <a:latin typeface="Myriad Pro"/>
              </a:rPr>
              <a:t>Evidence:</a:t>
            </a:r>
            <a:r>
              <a:rPr lang="en-US" sz="2400" dirty="0">
                <a:solidFill>
                  <a:srgbClr val="002060"/>
                </a:solidFill>
                <a:latin typeface="Myriad Pro"/>
              </a:rPr>
              <a:t>  Claimants must identify or submit new and relevant evidence for the request to be considered a complete claim.</a:t>
            </a:r>
          </a:p>
          <a:p>
            <a:pPr marL="457200" indent="-457200">
              <a:buFont typeface="Arial" panose="020B0604020202020204" pitchFamily="34" charset="0"/>
              <a:buChar char="•"/>
            </a:pPr>
            <a:endParaRPr lang="en-US" sz="2400" b="1" dirty="0">
              <a:solidFill>
                <a:srgbClr val="002060"/>
              </a:solidFill>
              <a:latin typeface="Myriad Pro"/>
            </a:endParaRPr>
          </a:p>
          <a:p>
            <a:pPr marL="457200" indent="-457200">
              <a:buFont typeface="Arial" panose="020B0604020202020204" pitchFamily="34" charset="0"/>
              <a:buChar char="•"/>
            </a:pPr>
            <a:r>
              <a:rPr lang="en-US" sz="2400" b="1" dirty="0">
                <a:solidFill>
                  <a:srgbClr val="002060"/>
                </a:solidFill>
                <a:latin typeface="Myriad Pro"/>
              </a:rPr>
              <a:t>Time Period For Filing</a:t>
            </a:r>
            <a:r>
              <a:rPr lang="en-US" sz="2400" dirty="0">
                <a:solidFill>
                  <a:srgbClr val="002060"/>
                </a:solidFill>
                <a:latin typeface="Myriad Pro"/>
              </a:rPr>
              <a:t>: May be filed at anytime; however, the request must be filed within one year of the date of notice of the prior decision on the issue(s) to maintain entitlement to earliest possible effective date.</a:t>
            </a:r>
          </a:p>
          <a:p>
            <a:pPr marL="457200" indent="-457200">
              <a:buFont typeface="Arial" panose="020B0604020202020204" pitchFamily="34" charset="0"/>
              <a:buChar char="•"/>
            </a:pPr>
            <a:endParaRPr lang="en-US" sz="2400" dirty="0">
              <a:solidFill>
                <a:srgbClr val="002060"/>
              </a:solidFill>
              <a:latin typeface="Myriad Pro"/>
            </a:endParaRPr>
          </a:p>
          <a:p>
            <a:pPr marL="457200" indent="-457200">
              <a:buFont typeface="Arial" panose="020B0604020202020204" pitchFamily="34" charset="0"/>
              <a:buChar char="•"/>
            </a:pPr>
            <a:r>
              <a:rPr lang="en-US" sz="2400" dirty="0">
                <a:solidFill>
                  <a:srgbClr val="002060"/>
                </a:solidFill>
                <a:latin typeface="Myriad Pro"/>
              </a:rPr>
              <a:t>If a Veteran has a legacy Appeal pending they have the opportunity to opt-in to the modernized appeals process following the receipt of a Statement of the Case (SOC) or Supplemental Statement of the Case</a:t>
            </a:r>
            <a:endParaRPr lang="en-US" sz="2400" b="1" dirty="0">
              <a:solidFill>
                <a:srgbClr val="002060"/>
              </a:solidFill>
              <a:latin typeface="Myriad Pro" panose="020B0503030403020204"/>
            </a:endParaRPr>
          </a:p>
          <a:p>
            <a:pPr marL="457200" indent="-457200">
              <a:buFont typeface="Arial" panose="020B0604020202020204" pitchFamily="34" charset="0"/>
              <a:buChar char="•"/>
            </a:pPr>
            <a:endParaRPr lang="en-US" sz="3200" dirty="0">
              <a:solidFill>
                <a:srgbClr val="002060"/>
              </a:solidFill>
              <a:latin typeface="Myriad Pro"/>
            </a:endParaRPr>
          </a:p>
        </p:txBody>
      </p:sp>
    </p:spTree>
    <p:extLst>
      <p:ext uri="{BB962C8B-B14F-4D97-AF65-F5344CB8AC3E}">
        <p14:creationId xmlns:p14="http://schemas.microsoft.com/office/powerpoint/2010/main" val="3954057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4000" b="0" dirty="0">
                <a:latin typeface="Myriad Pro"/>
              </a:rPr>
              <a:t>New and Relevant Evidence</a:t>
            </a:r>
          </a:p>
        </p:txBody>
      </p:sp>
      <p:sp>
        <p:nvSpPr>
          <p:cNvPr id="3" name="Slide Number Placeholder 2"/>
          <p:cNvSpPr>
            <a:spLocks noGrp="1"/>
          </p:cNvSpPr>
          <p:nvPr>
            <p:ph type="sldNum" sz="quarter" idx="4294967295"/>
          </p:nvPr>
        </p:nvSpPr>
        <p:spPr>
          <a:xfrm>
            <a:off x="10058400" y="6423587"/>
            <a:ext cx="2133600" cy="365125"/>
          </a:xfrm>
          <a:prstGeom prst="rect">
            <a:avLst/>
          </a:prstGeom>
        </p:spPr>
        <p:txBody>
          <a:bodyPr/>
          <a:lstStyle/>
          <a:p>
            <a:pPr algn="r"/>
            <a:fld id="{D983F1FA-211D-3044-9E35-958DFBC26156}" type="slidenum">
              <a:rPr lang="en-US" smtClean="0">
                <a:solidFill>
                  <a:prstClr val="white"/>
                </a:solidFill>
              </a:rPr>
              <a:pPr algn="r"/>
              <a:t>8</a:t>
            </a:fld>
            <a:endParaRPr lang="en-US" dirty="0">
              <a:solidFill>
                <a:prstClr val="white"/>
              </a:solidFill>
            </a:endParaRPr>
          </a:p>
        </p:txBody>
      </p:sp>
      <p:sp>
        <p:nvSpPr>
          <p:cNvPr id="8" name="Rectangle 7"/>
          <p:cNvSpPr/>
          <p:nvPr/>
        </p:nvSpPr>
        <p:spPr>
          <a:xfrm>
            <a:off x="366025" y="907964"/>
            <a:ext cx="11459950" cy="4985980"/>
          </a:xfrm>
          <a:prstGeom prst="rect">
            <a:avLst/>
          </a:prstGeom>
        </p:spPr>
        <p:txBody>
          <a:bodyPr wrap="square">
            <a:spAutoFit/>
          </a:bodyPr>
          <a:lstStyle/>
          <a:p>
            <a:r>
              <a:rPr lang="en-US" sz="3200" dirty="0">
                <a:solidFill>
                  <a:srgbClr val="002060"/>
                </a:solidFill>
                <a:latin typeface="Myriad Pro"/>
              </a:rPr>
              <a:t>Claimants must identify or submit </a:t>
            </a:r>
            <a:r>
              <a:rPr lang="en-US" sz="3200" b="1" dirty="0">
                <a:solidFill>
                  <a:srgbClr val="002060"/>
                </a:solidFill>
                <a:latin typeface="Myriad Pro"/>
              </a:rPr>
              <a:t>new and relevant evidence</a:t>
            </a:r>
            <a:r>
              <a:rPr lang="en-US" sz="3200" dirty="0">
                <a:solidFill>
                  <a:srgbClr val="002060"/>
                </a:solidFill>
                <a:latin typeface="Myriad Pro"/>
              </a:rPr>
              <a:t> in support of a supplemental claim review.  </a:t>
            </a:r>
          </a:p>
          <a:p>
            <a:endParaRPr lang="en-US" sz="1000" b="1" i="1" dirty="0">
              <a:solidFill>
                <a:srgbClr val="002060"/>
              </a:solidFill>
              <a:latin typeface="Myriad Pro"/>
            </a:endParaRPr>
          </a:p>
          <a:p>
            <a:pPr marL="457200" indent="-457200">
              <a:buFont typeface="Arial" panose="020B0604020202020204" pitchFamily="34" charset="0"/>
              <a:buChar char="•"/>
            </a:pPr>
            <a:r>
              <a:rPr lang="en-US" sz="2800" b="1" i="1" dirty="0">
                <a:solidFill>
                  <a:srgbClr val="002060"/>
                </a:solidFill>
                <a:latin typeface="Myriad Pro"/>
              </a:rPr>
              <a:t>New evidence </a:t>
            </a:r>
            <a:r>
              <a:rPr lang="en-US" sz="2800" dirty="0">
                <a:solidFill>
                  <a:srgbClr val="002060"/>
                </a:solidFill>
                <a:latin typeface="Myriad Pro"/>
              </a:rPr>
              <a:t>means evidence not previously part of the actual record before agency adjudicators at the time of the prior decision.</a:t>
            </a:r>
          </a:p>
          <a:p>
            <a:pPr marL="457200" indent="-457200">
              <a:buFont typeface="Arial" panose="020B0604020202020204" pitchFamily="34" charset="0"/>
              <a:buChar char="•"/>
            </a:pPr>
            <a:endParaRPr lang="en-US" sz="1000" b="1" i="1" dirty="0">
              <a:solidFill>
                <a:srgbClr val="002060"/>
              </a:solidFill>
              <a:latin typeface="Myriad Pro"/>
            </a:endParaRPr>
          </a:p>
          <a:p>
            <a:pPr marL="457200" indent="-457200">
              <a:buFont typeface="Arial" panose="020B0604020202020204" pitchFamily="34" charset="0"/>
              <a:buChar char="•"/>
            </a:pPr>
            <a:r>
              <a:rPr lang="en-US" sz="2800" b="1" i="1" dirty="0">
                <a:solidFill>
                  <a:srgbClr val="002060"/>
                </a:solidFill>
                <a:latin typeface="Myriad Pro"/>
              </a:rPr>
              <a:t>Relevant evidence </a:t>
            </a:r>
            <a:r>
              <a:rPr lang="en-US" sz="2800" dirty="0">
                <a:solidFill>
                  <a:srgbClr val="002060"/>
                </a:solidFill>
                <a:latin typeface="Myriad Pro"/>
              </a:rPr>
              <a:t>means evidence that tends to prove or disprove a matter at issue in a claim.  Relevant evidence includes evidence that raises a theory of entitlement that was not previously addressed.</a:t>
            </a:r>
          </a:p>
          <a:p>
            <a:pPr marL="457200" indent="-457200">
              <a:buFont typeface="Arial" panose="020B0604020202020204" pitchFamily="34" charset="0"/>
              <a:buChar char="•"/>
            </a:pPr>
            <a:endParaRPr lang="en-US" sz="1000" dirty="0">
              <a:solidFill>
                <a:srgbClr val="002060"/>
              </a:solidFill>
              <a:latin typeface="Myriad Pro"/>
            </a:endParaRPr>
          </a:p>
          <a:p>
            <a:r>
              <a:rPr lang="en-US" sz="2800" b="1" i="1" dirty="0">
                <a:solidFill>
                  <a:srgbClr val="002060"/>
                </a:solidFill>
                <a:latin typeface="Myriad Pro"/>
              </a:rPr>
              <a:t>Important:</a:t>
            </a:r>
            <a:r>
              <a:rPr lang="en-US" sz="2800" i="1" dirty="0">
                <a:solidFill>
                  <a:srgbClr val="002060"/>
                </a:solidFill>
                <a:latin typeface="Myriad Pro"/>
              </a:rPr>
              <a:t> </a:t>
            </a:r>
            <a:r>
              <a:rPr lang="en-US" sz="2800" dirty="0">
                <a:solidFill>
                  <a:srgbClr val="002060"/>
                </a:solidFill>
                <a:latin typeface="Myriad Pro"/>
              </a:rPr>
              <a:t>The “new and relevant” evidentiary standard is a lower standard than that of “new and material” under 38 CFR </a:t>
            </a:r>
            <a:r>
              <a:rPr lang="en-US" sz="2800" dirty="0">
                <a:solidFill>
                  <a:srgbClr val="002060"/>
                </a:solidFill>
                <a:latin typeface="Calibri" panose="020F0502020204030204" pitchFamily="34" charset="0"/>
              </a:rPr>
              <a:t>§ 3.156.</a:t>
            </a:r>
            <a:endParaRPr lang="en-US" sz="2800" dirty="0">
              <a:solidFill>
                <a:srgbClr val="002060"/>
              </a:solidFill>
              <a:latin typeface="Myriad Pro"/>
            </a:endParaRPr>
          </a:p>
          <a:p>
            <a:pPr marL="457200" indent="-457200">
              <a:buFont typeface="Arial" panose="020B0604020202020204" pitchFamily="34" charset="0"/>
              <a:buChar char="•"/>
            </a:pPr>
            <a:endParaRPr lang="en-US" sz="2800" b="1" i="1" dirty="0">
              <a:solidFill>
                <a:srgbClr val="002060"/>
              </a:solidFill>
              <a:latin typeface="Myriad Pro"/>
            </a:endParaRPr>
          </a:p>
        </p:txBody>
      </p:sp>
    </p:spTree>
    <p:extLst>
      <p:ext uri="{BB962C8B-B14F-4D97-AF65-F5344CB8AC3E}">
        <p14:creationId xmlns:p14="http://schemas.microsoft.com/office/powerpoint/2010/main" val="1707899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43E3DFF-9084-4F42-A57C-7444D9A20151}"/>
              </a:ext>
            </a:extLst>
          </p:cNvPr>
          <p:cNvSpPr>
            <a:spLocks noGrp="1"/>
          </p:cNvSpPr>
          <p:nvPr>
            <p:ph type="ctrTitle"/>
          </p:nvPr>
        </p:nvSpPr>
        <p:spPr/>
        <p:txBody>
          <a:bodyPr>
            <a:normAutofit/>
          </a:bodyPr>
          <a:lstStyle/>
          <a:p>
            <a:r>
              <a:rPr lang="en-US" sz="3600" b="1" dirty="0">
                <a:solidFill>
                  <a:srgbClr val="002060"/>
                </a:solidFill>
                <a:latin typeface="Myriad Pro"/>
              </a:rPr>
              <a:t>How Does VA Process Supplemental Claims?</a:t>
            </a:r>
          </a:p>
        </p:txBody>
      </p:sp>
    </p:spTree>
    <p:extLst>
      <p:ext uri="{BB962C8B-B14F-4D97-AF65-F5344CB8AC3E}">
        <p14:creationId xmlns:p14="http://schemas.microsoft.com/office/powerpoint/2010/main" val="267250668"/>
      </p:ext>
    </p:extLst>
  </p:cSld>
  <p:clrMapOvr>
    <a:masterClrMapping/>
  </p:clrMapOvr>
</p:sld>
</file>

<file path=ppt/theme/theme1.xml><?xml version="1.0" encoding="utf-8"?>
<a:theme xmlns:a="http://schemas.openxmlformats.org/drawingml/2006/main" name="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a92e5099b9d4665426d5e2f5210929e0">
  <xsd:schema xmlns:xsd="http://www.w3.org/2001/XMLSchema" xmlns:xs="http://www.w3.org/2001/XMLSchema" xmlns:p="http://schemas.microsoft.com/office/2006/metadata/properties" xmlns:ns2="b62c6c12-24c5-4d47-ac4d-c5cc93bcdf7b" targetNamespace="http://schemas.microsoft.com/office/2006/metadata/properties" ma:root="true" ma:fieldsID="f00e8daebf23d3a43a83cbf8cd51dded" ns2:_="">
    <xsd:import namespace="b62c6c12-24c5-4d47-ac4d-c5cc93bcdf7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c6c12-24c5-4d47-ac4d-c5cc93bcdf7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b62c6c12-24c5-4d47-ac4d-c5cc93bcdf7b">RO317-839076992-12998</_dlc_DocId>
    <_dlc_DocIdUrl xmlns="b62c6c12-24c5-4d47-ac4d-c5cc93bcdf7b">
      <Url>https://vaww.vashare.vba.va.gov/sites/SPTNCIO/focusedveterans/training/VSRvirtualtraining/_layouts/15/DocIdRedir.aspx?ID=RO317-839076992-12998</Url>
      <Description>RO317-839076992-12998</Description>
    </_dlc_DocIdUrl>
  </documentManagement>
</p:properties>
</file>

<file path=customXml/itemProps1.xml><?xml version="1.0" encoding="utf-8"?>
<ds:datastoreItem xmlns:ds="http://schemas.openxmlformats.org/officeDocument/2006/customXml" ds:itemID="{54CE5525-6C0B-4989-93B6-1DA49B947E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c6c12-24c5-4d47-ac4d-c5cc93bcdf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7E83FFD-FD72-42C9-A7B2-908DDD877ECD}">
  <ds:schemaRefs>
    <ds:schemaRef ds:uri="http://schemas.microsoft.com/sharepoint/events"/>
  </ds:schemaRefs>
</ds:datastoreItem>
</file>

<file path=customXml/itemProps3.xml><?xml version="1.0" encoding="utf-8"?>
<ds:datastoreItem xmlns:ds="http://schemas.openxmlformats.org/officeDocument/2006/customXml" ds:itemID="{D0E8B1DD-F45E-4F91-9071-013FD8A9BB9B}">
  <ds:schemaRefs>
    <ds:schemaRef ds:uri="http://schemas.microsoft.com/sharepoint/v3/contenttype/forms"/>
  </ds:schemaRefs>
</ds:datastoreItem>
</file>

<file path=customXml/itemProps4.xml><?xml version="1.0" encoding="utf-8"?>
<ds:datastoreItem xmlns:ds="http://schemas.openxmlformats.org/officeDocument/2006/customXml" ds:itemID="{030807A4-F22E-447D-93E9-05A7339A4D51}">
  <ds:schemaRefs>
    <ds:schemaRef ds:uri="http://purl.org/dc/terms/"/>
    <ds:schemaRef ds:uri="http://purl.org/dc/dcmitype/"/>
    <ds:schemaRef ds:uri="http://schemas.microsoft.com/office/2006/documentManagement/types"/>
    <ds:schemaRef ds:uri="http://schemas.openxmlformats.org/package/2006/metadata/core-properties"/>
    <ds:schemaRef ds:uri="b62c6c12-24c5-4d47-ac4d-c5cc93bcdf7b"/>
    <ds:schemaRef ds:uri="http://purl.org/dc/elements/1.1/"/>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Choose VA Theme</Template>
  <TotalTime>1324</TotalTime>
  <Words>1651</Words>
  <Application>Microsoft Office PowerPoint</Application>
  <PresentationFormat>Widescreen</PresentationFormat>
  <Paragraphs>151</Paragraphs>
  <Slides>18</Slides>
  <Notes>11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18</vt:i4>
      </vt:variant>
    </vt:vector>
  </HeadingPairs>
  <TitlesOfParts>
    <vt:vector size="26" baseType="lpstr">
      <vt:lpstr>MS PGothic</vt:lpstr>
      <vt:lpstr>Arial</vt:lpstr>
      <vt:lpstr>Calibri</vt:lpstr>
      <vt:lpstr>Myriad Pro</vt:lpstr>
      <vt:lpstr>Times New Roman</vt:lpstr>
      <vt:lpstr>Choose VA Theme</vt:lpstr>
      <vt:lpstr>1_Custom Design</vt:lpstr>
      <vt:lpstr>Custom Design</vt:lpstr>
      <vt:lpstr>    VA Appeals Modernization Act    Introduction to Supplemental Claims    Baltimore Professional Development Academy   Briefed by:  Name:  Jill Thomas   Date:  March 2019 </vt:lpstr>
      <vt:lpstr>Objectives</vt:lpstr>
      <vt:lpstr>References</vt:lpstr>
      <vt:lpstr>What is a Supplemental Claim?</vt:lpstr>
      <vt:lpstr>Appeals Modernization Act (AMA) </vt:lpstr>
      <vt:lpstr>Supplemental Claim Definition</vt:lpstr>
      <vt:lpstr>Filing Requirements</vt:lpstr>
      <vt:lpstr>New and Relevant Evidence</vt:lpstr>
      <vt:lpstr>How Does VA Process Supplemental Claims?</vt:lpstr>
      <vt:lpstr>Procedural Guidance</vt:lpstr>
      <vt:lpstr>Intake and Tracking</vt:lpstr>
      <vt:lpstr>Development Requirements</vt:lpstr>
      <vt:lpstr>Prescribed Form</vt:lpstr>
      <vt:lpstr>Processing Incomplete Claims</vt:lpstr>
      <vt:lpstr>Processing Incomplete Claims (cont.) </vt:lpstr>
      <vt:lpstr>Decision Requirements</vt:lpstr>
      <vt:lpstr>Lesson Recap/Knowledge Check</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Appeals Modernization Act Implementation Status Update: Compensation Benefits</dc:title>
  <dc:creator>Jennifer Williams</dc:creator>
  <cp:lastModifiedBy>Thomas, Jill, VBABALT\ACAD</cp:lastModifiedBy>
  <cp:revision>70</cp:revision>
  <dcterms:created xsi:type="dcterms:W3CDTF">2018-12-10T17:48:20Z</dcterms:created>
  <dcterms:modified xsi:type="dcterms:W3CDTF">2019-03-18T12:53:42Z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0x0101003DB869E3E810774AA7B17315F3F50FE5</vt:lpwstr>
  </property>
  <property fmtid="{D5CDD505-2E9C-101B-9397-08002B2CF9AE}" pid="3" name="_dlc_DocIdItemGuid">
    <vt:lpwstr>a114505d-ddd1-4122-8964-0162e22b3d2a</vt:lpwstr>
  </property>
</Properties>
</file>