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83" r:id="rId5"/>
    <p:sldMasterId id="2147483670" r:id="rId6"/>
  </p:sldMasterIdLst>
  <p:notesMasterIdLst>
    <p:notesMasterId r:id="rId39"/>
  </p:notesMasterIdLst>
  <p:sldIdLst>
    <p:sldId id="285" r:id="rId7"/>
    <p:sldId id="286" r:id="rId8"/>
    <p:sldId id="298" r:id="rId9"/>
    <p:sldId id="329" r:id="rId10"/>
    <p:sldId id="299" r:id="rId11"/>
    <p:sldId id="303" r:id="rId12"/>
    <p:sldId id="322" r:id="rId13"/>
    <p:sldId id="291" r:id="rId14"/>
    <p:sldId id="328" r:id="rId15"/>
    <p:sldId id="324" r:id="rId16"/>
    <p:sldId id="325" r:id="rId17"/>
    <p:sldId id="326" r:id="rId18"/>
    <p:sldId id="295" r:id="rId19"/>
    <p:sldId id="304" r:id="rId20"/>
    <p:sldId id="316" r:id="rId21"/>
    <p:sldId id="315" r:id="rId22"/>
    <p:sldId id="333" r:id="rId23"/>
    <p:sldId id="332" r:id="rId24"/>
    <p:sldId id="331" r:id="rId25"/>
    <p:sldId id="330" r:id="rId26"/>
    <p:sldId id="335" r:id="rId27"/>
    <p:sldId id="334" r:id="rId28"/>
    <p:sldId id="302" r:id="rId29"/>
    <p:sldId id="319" r:id="rId30"/>
    <p:sldId id="336" r:id="rId31"/>
    <p:sldId id="308" r:id="rId32"/>
    <p:sldId id="309" r:id="rId33"/>
    <p:sldId id="327" r:id="rId34"/>
    <p:sldId id="311" r:id="rId35"/>
    <p:sldId id="312" r:id="rId36"/>
    <p:sldId id="337" r:id="rId37"/>
    <p:sldId id="287" r:id="rId3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672">
          <p15:clr>
            <a:srgbClr val="A4A3A4"/>
          </p15:clr>
        </p15:guide>
        <p15:guide id="4" pos="288">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99"/>
    <a:srgbClr val="B3E175"/>
    <a:srgbClr val="66CCFF"/>
    <a:srgbClr val="3BA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6250" autoAdjust="0"/>
    <p:restoredTop sz="94660"/>
  </p:normalViewPr>
  <p:slideViewPr>
    <p:cSldViewPr>
      <p:cViewPr varScale="1">
        <p:scale>
          <a:sx n="74" d="100"/>
          <a:sy n="74" d="100"/>
        </p:scale>
        <p:origin x="1704" y="60"/>
      </p:cViewPr>
      <p:guideLst>
        <p:guide orient="horz" pos="2160"/>
        <p:guide pos="2880"/>
        <p:guide orient="horz" pos="672"/>
        <p:guide pos="288"/>
      </p:guideLst>
    </p:cSldViewPr>
  </p:slideViewPr>
  <p:notesTextViewPr>
    <p:cViewPr>
      <p:scale>
        <a:sx n="1" d="1"/>
        <a:sy n="1" d="1"/>
      </p:scale>
      <p:origin x="0" y="0"/>
    </p:cViewPr>
  </p:notesTextViewPr>
  <p:sorterViewPr>
    <p:cViewPr>
      <p:scale>
        <a:sx n="100" d="100"/>
        <a:sy n="100" d="100"/>
      </p:scale>
      <p:origin x="0" y="-12216"/>
    </p:cViewPr>
  </p:sorterViewPr>
  <p:notesViewPr>
    <p:cSldViewPr>
      <p:cViewPr varScale="1">
        <p:scale>
          <a:sx n="100" d="100"/>
          <a:sy n="100" d="100"/>
        </p:scale>
        <p:origin x="-3552"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5.xml"/><Relationship Id="rId34" Type="http://schemas.openxmlformats.org/officeDocument/2006/relationships/slide" Target="slides/slide28.xml"/><Relationship Id="rId42" Type="http://schemas.openxmlformats.org/officeDocument/2006/relationships/theme" Target="theme/theme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slide" Target="slides/slide32.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41"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slide" Target="slides/slide31.xml"/><Relationship Id="rId40"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slide" Target="slides/slide30.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slide" Target="slides/slide29.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40BF6123-5584-4859-9232-7C64D48C60BC}" type="datetimeFigureOut">
              <a:rPr lang="en-US" smtClean="0"/>
              <a:t>04/15/2019</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A263C7BD-EE4B-42E2-A75C-958D06C60C46}" type="slidenum">
              <a:rPr lang="en-US" smtClean="0"/>
              <a:t>‹#›</a:t>
            </a:fld>
            <a:endParaRPr lang="en-US" dirty="0"/>
          </a:p>
        </p:txBody>
      </p:sp>
    </p:spTree>
    <p:extLst>
      <p:ext uri="{BB962C8B-B14F-4D97-AF65-F5344CB8AC3E}">
        <p14:creationId xmlns:p14="http://schemas.microsoft.com/office/powerpoint/2010/main" val="28760645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sp>
        <p:nvSpPr>
          <p:cNvPr id="4" name="Rectangle 3"/>
          <p:cNvSpPr/>
          <p:nvPr userDrawn="1"/>
        </p:nvSpPr>
        <p:spPr>
          <a:xfrm>
            <a:off x="0" y="5376954"/>
            <a:ext cx="9144000" cy="14811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a:endParaRPr lang="en-US" dirty="0">
              <a:solidFill>
                <a:prstClr val="white"/>
              </a:solidFill>
            </a:endParaRPr>
          </a:p>
        </p:txBody>
      </p:sp>
      <p:sp>
        <p:nvSpPr>
          <p:cNvPr id="6" name="Title 1"/>
          <p:cNvSpPr txBox="1">
            <a:spLocks/>
          </p:cNvSpPr>
          <p:nvPr userDrawn="1"/>
        </p:nvSpPr>
        <p:spPr>
          <a:xfrm>
            <a:off x="2921339" y="4803733"/>
            <a:ext cx="5775325" cy="450535"/>
          </a:xfrm>
          <a:prstGeom prst="rect">
            <a:avLst/>
          </a:prstGeom>
          <a:ln>
            <a:solidFill>
              <a:schemeClr val="bg1"/>
            </a:solidFill>
          </a:ln>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r">
              <a:lnSpc>
                <a:spcPct val="80000"/>
              </a:lnSpc>
            </a:pPr>
            <a:r>
              <a:rPr lang="en-US" sz="2000" dirty="0">
                <a:solidFill>
                  <a:srgbClr val="000000"/>
                </a:solidFill>
              </a:rPr>
              <a:t>August 30, 2017</a:t>
            </a:r>
          </a:p>
        </p:txBody>
      </p:sp>
      <p:grpSp>
        <p:nvGrpSpPr>
          <p:cNvPr id="12" name="Group 11"/>
          <p:cNvGrpSpPr/>
          <p:nvPr userDrawn="1"/>
        </p:nvGrpSpPr>
        <p:grpSpPr>
          <a:xfrm>
            <a:off x="1285686" y="1694038"/>
            <a:ext cx="6572628" cy="1558035"/>
            <a:chOff x="966536" y="1694131"/>
            <a:chExt cx="6572628" cy="1558035"/>
          </a:xfrm>
        </p:grpSpPr>
        <p:sp>
          <p:nvSpPr>
            <p:cNvPr id="13" name="Title 1"/>
            <p:cNvSpPr txBox="1">
              <a:spLocks/>
            </p:cNvSpPr>
            <p:nvPr/>
          </p:nvSpPr>
          <p:spPr>
            <a:xfrm>
              <a:off x="966536" y="1763943"/>
              <a:ext cx="2133600" cy="1488223"/>
            </a:xfrm>
            <a:prstGeom prst="rect">
              <a:avLst/>
            </a:prstGeom>
            <a:ln>
              <a:solidFill>
                <a:schemeClr val="bg1"/>
              </a:solidFill>
            </a:ln>
            <a:effectLst/>
          </p:spPr>
          <p:txBody>
            <a:bodyPr vert="horz" lIns="0" tIns="0" rIns="0" bIns="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80000"/>
                </a:lnSpc>
              </a:pPr>
              <a:r>
                <a:rPr lang="en-US" sz="11500" b="1" spc="-100" dirty="0">
                  <a:solidFill>
                    <a:srgbClr val="003F72">
                      <a:lumMod val="50000"/>
                    </a:srgbClr>
                  </a:solidFill>
                  <a:latin typeface="Myriad Pro"/>
                  <a:cs typeface="Arial" panose="020B0604020202020204" pitchFamily="34" charset="0"/>
                </a:rPr>
                <a:t>VA</a:t>
              </a:r>
            </a:p>
          </p:txBody>
        </p:sp>
        <p:sp>
          <p:nvSpPr>
            <p:cNvPr id="14" name="Title 1"/>
            <p:cNvSpPr txBox="1">
              <a:spLocks/>
            </p:cNvSpPr>
            <p:nvPr/>
          </p:nvSpPr>
          <p:spPr>
            <a:xfrm>
              <a:off x="3316705" y="1750278"/>
              <a:ext cx="4222459" cy="1307009"/>
            </a:xfrm>
            <a:prstGeom prst="rect">
              <a:avLst/>
            </a:prstGeom>
            <a:ln>
              <a:solidFill>
                <a:schemeClr val="bg1"/>
              </a:solidFill>
            </a:ln>
          </p:spPr>
          <p:txBody>
            <a:bodyPr vert="horz" lIns="0" tIns="0" rIns="0" bIns="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80000"/>
                </a:lnSpc>
              </a:pPr>
              <a:r>
                <a:rPr lang="en-US" sz="5400" b="1" dirty="0">
                  <a:solidFill>
                    <a:srgbClr val="00B0F0"/>
                  </a:solidFill>
                  <a:latin typeface="Arial" panose="020B0604020202020204" pitchFamily="34" charset="0"/>
                  <a:cs typeface="Arial" panose="020B0604020202020204" pitchFamily="34" charset="0"/>
                </a:rPr>
                <a:t>Key Leaders </a:t>
              </a:r>
              <a:br>
                <a:rPr lang="en-US" sz="5400" b="1" dirty="0">
                  <a:solidFill>
                    <a:srgbClr val="00B0F0"/>
                  </a:solidFill>
                  <a:latin typeface="Arial" panose="020B0604020202020204" pitchFamily="34" charset="0"/>
                  <a:cs typeface="Arial" panose="020B0604020202020204" pitchFamily="34" charset="0"/>
                </a:rPr>
              </a:br>
              <a:r>
                <a:rPr lang="en-US" sz="5400" b="1" dirty="0">
                  <a:solidFill>
                    <a:srgbClr val="00B0F0"/>
                  </a:solidFill>
                  <a:latin typeface="Arial" panose="020B0604020202020204" pitchFamily="34" charset="0"/>
                  <a:cs typeface="Arial" panose="020B0604020202020204" pitchFamily="34" charset="0"/>
                </a:rPr>
                <a:t>Meeting</a:t>
              </a:r>
            </a:p>
          </p:txBody>
        </p:sp>
        <p:cxnSp>
          <p:nvCxnSpPr>
            <p:cNvPr id="15" name="Straight Connector 14"/>
            <p:cNvCxnSpPr/>
            <p:nvPr/>
          </p:nvCxnSpPr>
          <p:spPr>
            <a:xfrm flipH="1">
              <a:off x="3172326" y="1694131"/>
              <a:ext cx="12032" cy="1280160"/>
            </a:xfrm>
            <a:prstGeom prst="line">
              <a:avLst/>
            </a:prstGeom>
            <a:ln w="22225" cmpd="sng">
              <a:solidFill>
                <a:schemeClr val="tx1"/>
              </a:solidFill>
            </a:ln>
            <a:effectLst/>
          </p:spPr>
          <p:style>
            <a:lnRef idx="2">
              <a:schemeClr val="accent1"/>
            </a:lnRef>
            <a:fillRef idx="0">
              <a:schemeClr val="accent1"/>
            </a:fillRef>
            <a:effectRef idx="1">
              <a:schemeClr val="accent1"/>
            </a:effectRef>
            <a:fontRef idx="minor">
              <a:schemeClr val="tx1"/>
            </a:fontRef>
          </p:style>
        </p:cxnSp>
      </p:grpSp>
      <p:pic>
        <p:nvPicPr>
          <p:cNvPr id="1026" name="Picture 2" descr="C:\Users\vacoGrovem\AppData\Local\Microsoft\Windows\Temporary Internet Files\Content.Outlook\83QVOJUE\CHOOSE-VA-rev.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648664" y="5644912"/>
            <a:ext cx="3048000" cy="8207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541475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spTree>
    <p:extLst>
      <p:ext uri="{BB962C8B-B14F-4D97-AF65-F5344CB8AC3E}">
        <p14:creationId xmlns:p14="http://schemas.microsoft.com/office/powerpoint/2010/main" val="2899688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75ED316-A095-4798-BA6F-ADC1D3092531}" type="datetimeFigureOut">
              <a:rPr lang="en-US" smtClean="0"/>
              <a:t>04/15/2019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968351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5ED316-A095-4798-BA6F-ADC1D3092531}" type="datetimeFigureOut">
              <a:rPr lang="en-US" smtClean="0"/>
              <a:t>04/15/2019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78074482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75ED316-A095-4798-BA6F-ADC1D3092531}" type="datetimeFigureOut">
              <a:rPr lang="en-US" smtClean="0"/>
              <a:t>04/15/2019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9055969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5ED316-A095-4798-BA6F-ADC1D3092531}" type="datetimeFigureOut">
              <a:rPr lang="en-US" smtClean="0"/>
              <a:t>04/15/2019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1467192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5ED316-A095-4798-BA6F-ADC1D3092531}" type="datetimeFigureOut">
              <a:rPr lang="en-US" smtClean="0"/>
              <a:t>04/15/2019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7322410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5ED316-A095-4798-BA6F-ADC1D3092531}" type="datetimeFigureOut">
              <a:rPr lang="en-US" smtClean="0"/>
              <a:t>04/15/2019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2536837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5ED316-A095-4798-BA6F-ADC1D3092531}" type="datetimeFigureOut">
              <a:rPr lang="en-US" smtClean="0"/>
              <a:t>04/15/2019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62042648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75ED316-A095-4798-BA6F-ADC1D3092531}" type="datetimeFigureOut">
              <a:rPr lang="en-US" smtClean="0"/>
              <a:t>04/15/2019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14205303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75ED316-A095-4798-BA6F-ADC1D3092531}" type="datetimeFigureOut">
              <a:rPr lang="en-US" smtClean="0"/>
              <a:t>04/15/2019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28417857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sp>
        <p:nvSpPr>
          <p:cNvPr id="4" name="Rectangle 3"/>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5"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dirty="0"/>
              <a:t>Agenda</a:t>
            </a:r>
            <a:endParaRPr lang="en-US" sz="3600" u="sng" dirty="0"/>
          </a:p>
        </p:txBody>
      </p:sp>
      <p:sp>
        <p:nvSpPr>
          <p:cNvPr id="6" name="TextBox 5"/>
          <p:cNvSpPr txBox="1"/>
          <p:nvPr userDrawn="1"/>
        </p:nvSpPr>
        <p:spPr>
          <a:xfrm>
            <a:off x="331373" y="1659466"/>
            <a:ext cx="8481253" cy="369332"/>
          </a:xfrm>
          <a:prstGeom prst="rect">
            <a:avLst/>
          </a:prstGeom>
          <a:solidFill>
            <a:srgbClr val="00B0F0"/>
          </a:solidFill>
        </p:spPr>
        <p:txBody>
          <a:bodyPr wrap="square" lIns="91440" tIns="45720" rIns="91440" bIns="45720" rtlCol="0">
            <a:spAutoFit/>
          </a:bodyPr>
          <a:lstStyle/>
          <a:p>
            <a:endParaRPr lang="en-US" dirty="0">
              <a:solidFill>
                <a:srgbClr val="000000"/>
              </a:solidFill>
            </a:endParaRPr>
          </a:p>
        </p:txBody>
      </p:sp>
      <p:sp>
        <p:nvSpPr>
          <p:cNvPr id="7" name="TextBox 6"/>
          <p:cNvSpPr txBox="1"/>
          <p:nvPr userDrawn="1"/>
        </p:nvSpPr>
        <p:spPr>
          <a:xfrm>
            <a:off x="647693" y="2749897"/>
            <a:ext cx="7892223" cy="861774"/>
          </a:xfrm>
          <a:prstGeom prst="rect">
            <a:avLst/>
          </a:prstGeom>
          <a:noFill/>
        </p:spPr>
        <p:txBody>
          <a:bodyPr wrap="square" lIns="91440" tIns="45720" rIns="91440" bIns="45720" rtlCol="0" anchor="ctr">
            <a:spAutoFit/>
          </a:bodyPr>
          <a:lstStyle/>
          <a:p>
            <a:pPr marL="0" lvl="1" indent="-342900">
              <a:spcBef>
                <a:spcPts val="1200"/>
              </a:spcBef>
              <a:buFont typeface="+mj-lt"/>
              <a:buAutoNum type="arabicPeriod"/>
            </a:pPr>
            <a:r>
              <a:rPr lang="en-US" sz="2000" b="1" dirty="0">
                <a:solidFill>
                  <a:srgbClr val="000000"/>
                </a:solidFill>
              </a:rPr>
              <a:t>Good News Story</a:t>
            </a:r>
          </a:p>
          <a:p>
            <a:pPr marL="0" lvl="1">
              <a:spcBef>
                <a:spcPts val="1200"/>
              </a:spcBef>
            </a:pPr>
            <a:endParaRPr lang="en-US" sz="2000" b="1" dirty="0">
              <a:solidFill>
                <a:srgbClr val="000000"/>
              </a:solidFill>
            </a:endParaRPr>
          </a:p>
        </p:txBody>
      </p:sp>
    </p:spTree>
    <p:extLst>
      <p:ext uri="{BB962C8B-B14F-4D97-AF65-F5344CB8AC3E}">
        <p14:creationId xmlns:p14="http://schemas.microsoft.com/office/powerpoint/2010/main" val="228511050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5ED316-A095-4798-BA6F-ADC1D3092531}" type="datetimeFigureOut">
              <a:rPr lang="en-US" smtClean="0"/>
              <a:t>04/15/2019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45352894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5ED316-A095-4798-BA6F-ADC1D3092531}" type="datetimeFigureOut">
              <a:rPr lang="en-US" smtClean="0"/>
              <a:t>04/15/2019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95275074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DFF1162-3151-427E-8584-F036A8B338EE}" type="datetimeFigureOut">
              <a:rPr lang="en-US" smtClean="0"/>
              <a:t>04/15/2019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167290701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FF1162-3151-427E-8584-F036A8B338EE}" type="datetimeFigureOut">
              <a:rPr lang="en-US" smtClean="0"/>
              <a:t>04/15/2019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127627602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DFF1162-3151-427E-8584-F036A8B338EE}" type="datetimeFigureOut">
              <a:rPr lang="en-US" smtClean="0"/>
              <a:t>04/15/2019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379499819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DFF1162-3151-427E-8584-F036A8B338EE}" type="datetimeFigureOut">
              <a:rPr lang="en-US" smtClean="0"/>
              <a:t>04/15/2019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189803376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DFF1162-3151-427E-8584-F036A8B338EE}" type="datetimeFigureOut">
              <a:rPr lang="en-US" smtClean="0"/>
              <a:t>04/15/2019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342803964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DFF1162-3151-427E-8584-F036A8B338EE}" type="datetimeFigureOut">
              <a:rPr lang="en-US" smtClean="0"/>
              <a:t>04/15/2019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262376047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FF1162-3151-427E-8584-F036A8B338EE}" type="datetimeFigureOut">
              <a:rPr lang="en-US" smtClean="0"/>
              <a:t>04/15/2019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95497258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DFF1162-3151-427E-8584-F036A8B338EE}" type="datetimeFigureOut">
              <a:rPr lang="en-US" smtClean="0"/>
              <a:t>04/15/2019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7528607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sp>
        <p:nvSpPr>
          <p:cNvPr id="4" name="Rectangle 3"/>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5"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dirty="0"/>
              <a:t>Click to edit Slide Maser Style</a:t>
            </a:r>
            <a:endParaRPr lang="en-US" sz="3600" u="sng" dirty="0"/>
          </a:p>
        </p:txBody>
      </p:sp>
    </p:spTree>
    <p:extLst>
      <p:ext uri="{BB962C8B-B14F-4D97-AF65-F5344CB8AC3E}">
        <p14:creationId xmlns:p14="http://schemas.microsoft.com/office/powerpoint/2010/main" val="381529626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DFF1162-3151-427E-8584-F036A8B338EE}" type="datetimeFigureOut">
              <a:rPr lang="en-US" smtClean="0"/>
              <a:t>04/15/2019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226056560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FF1162-3151-427E-8584-F036A8B338EE}" type="datetimeFigureOut">
              <a:rPr lang="en-US" smtClean="0"/>
              <a:t>04/15/2019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3499998901"/>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FF1162-3151-427E-8584-F036A8B338EE}" type="datetimeFigureOut">
              <a:rPr lang="en-US" smtClean="0"/>
              <a:t>04/15/2019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6803436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519"/>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Slide Number Placeholder 5"/>
          <p:cNvSpPr txBox="1">
            <a:spLocks/>
          </p:cNvSpPr>
          <p:nvPr userDrawn="1"/>
        </p:nvSpPr>
        <p:spPr>
          <a:xfrm>
            <a:off x="6937831" y="6400232"/>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D983F1FA-211D-3044-9E35-958DFBC26156}"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7697909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5" name="Rectangle 4"/>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7"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dirty="0"/>
              <a:t>Click to edit Slide Maser Style</a:t>
            </a:r>
            <a:endParaRPr lang="en-US" sz="3600" u="sng" dirty="0"/>
          </a:p>
        </p:txBody>
      </p:sp>
      <p:sp>
        <p:nvSpPr>
          <p:cNvPr id="8" name="TextBox 7"/>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INTERNAL USE ONLY</a:t>
            </a:r>
          </a:p>
        </p:txBody>
      </p:sp>
    </p:spTree>
    <p:extLst>
      <p:ext uri="{BB962C8B-B14F-4D97-AF65-F5344CB8AC3E}">
        <p14:creationId xmlns:p14="http://schemas.microsoft.com/office/powerpoint/2010/main" val="3728874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4" name="Rectangle 3"/>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6"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dirty="0"/>
              <a:t>Click to edit Slide Maser Style</a:t>
            </a:r>
            <a:endParaRPr lang="en-US" sz="3600" u="sng" dirty="0"/>
          </a:p>
        </p:txBody>
      </p:sp>
      <p:sp>
        <p:nvSpPr>
          <p:cNvPr id="7" name="TextBox 6"/>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INTERAL USE ONLY</a:t>
            </a:r>
          </a:p>
        </p:txBody>
      </p:sp>
    </p:spTree>
    <p:extLst>
      <p:ext uri="{BB962C8B-B14F-4D97-AF65-F5344CB8AC3E}">
        <p14:creationId xmlns:p14="http://schemas.microsoft.com/office/powerpoint/2010/main" val="17575613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5" y="273141"/>
            <a:ext cx="3008313" cy="1162051"/>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142" y="273055"/>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5" y="1435105"/>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6" name="TextBox 5"/>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INTERAL USE ONLY</a:t>
            </a:r>
          </a:p>
        </p:txBody>
      </p:sp>
    </p:spTree>
    <p:extLst>
      <p:ext uri="{BB962C8B-B14F-4D97-AF65-F5344CB8AC3E}">
        <p14:creationId xmlns:p14="http://schemas.microsoft.com/office/powerpoint/2010/main" val="4760569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3" name="TextBox 2"/>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INTERAL USE ONLY</a:t>
            </a:r>
          </a:p>
        </p:txBody>
      </p:sp>
    </p:spTree>
    <p:extLst>
      <p:ext uri="{BB962C8B-B14F-4D97-AF65-F5344CB8AC3E}">
        <p14:creationId xmlns:p14="http://schemas.microsoft.com/office/powerpoint/2010/main" val="17606970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7" name="TextBox 6"/>
          <p:cNvSpPr txBox="1"/>
          <p:nvPr userDrawn="1"/>
        </p:nvSpPr>
        <p:spPr>
          <a:xfrm>
            <a:off x="2971800" y="6324600"/>
            <a:ext cx="2971800" cy="369332"/>
          </a:xfrm>
          <a:prstGeom prst="rect">
            <a:avLst/>
          </a:prstGeom>
          <a:noFill/>
        </p:spPr>
        <p:txBody>
          <a:bodyPr wrap="square" rtlCol="0">
            <a:spAutoFit/>
          </a:bodyPr>
          <a:lstStyle/>
          <a:p>
            <a:pPr algn="ctr"/>
            <a:r>
              <a:rPr lang="en-US" b="1" dirty="0">
                <a:solidFill>
                  <a:srgbClr val="C00000"/>
                </a:solidFill>
              </a:rPr>
              <a:t>FOR VA INTERAL USE ONLY</a:t>
            </a:r>
          </a:p>
        </p:txBody>
      </p:sp>
    </p:spTree>
    <p:extLst>
      <p:ext uri="{BB962C8B-B14F-4D97-AF65-F5344CB8AC3E}">
        <p14:creationId xmlns:p14="http://schemas.microsoft.com/office/powerpoint/2010/main" val="27111475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theme" Target="../theme/theme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9.xml"/><Relationship Id="rId3" Type="http://schemas.openxmlformats.org/officeDocument/2006/relationships/slideLayout" Target="../slideLayouts/slideLayout24.xml"/><Relationship Id="rId7" Type="http://schemas.openxmlformats.org/officeDocument/2006/relationships/slideLayout" Target="../slideLayouts/slideLayout28.xml"/><Relationship Id="rId12" Type="http://schemas.openxmlformats.org/officeDocument/2006/relationships/theme" Target="../theme/theme3.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slideLayout" Target="../slideLayouts/slideLayout32.xml"/><Relationship Id="rId5" Type="http://schemas.openxmlformats.org/officeDocument/2006/relationships/slideLayout" Target="../slideLayouts/slideLayout26.xml"/><Relationship Id="rId10" Type="http://schemas.openxmlformats.org/officeDocument/2006/relationships/slideLayout" Target="../slideLayouts/slideLayout31.xml"/><Relationship Id="rId4" Type="http://schemas.openxmlformats.org/officeDocument/2006/relationships/slideLayout" Target="../slideLayouts/slideLayout25.xml"/><Relationship Id="rId9"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7"/>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94"/>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p:cNvSpPr/>
          <p:nvPr/>
        </p:nvSpPr>
        <p:spPr>
          <a:xfrm>
            <a:off x="0" y="6140680"/>
            <a:ext cx="9144000" cy="7318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6" name="Slide Number Placeholder 5"/>
          <p:cNvSpPr>
            <a:spLocks noGrp="1"/>
          </p:cNvSpPr>
          <p:nvPr>
            <p:ph type="sldNum" sz="quarter" idx="4"/>
          </p:nvPr>
        </p:nvSpPr>
        <p:spPr>
          <a:xfrm>
            <a:off x="8686800" y="6400232"/>
            <a:ext cx="384630" cy="365125"/>
          </a:xfrm>
          <a:prstGeom prst="rect">
            <a:avLst/>
          </a:prstGeom>
        </p:spPr>
        <p:txBody>
          <a:bodyPr vert="horz" lIns="91440" tIns="45720" rIns="91440" bIns="45720" rtlCol="0" anchor="ctr"/>
          <a:lstStyle>
            <a:lvl1pPr algn="r">
              <a:defRPr sz="1200">
                <a:solidFill>
                  <a:schemeClr val="bg1"/>
                </a:solidFill>
              </a:defRPr>
            </a:lvl1p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pic>
        <p:nvPicPr>
          <p:cNvPr id="2050" name="Picture 2" descr="C:\Users\vacoGrovem\AppData\Local\Microsoft\Windows\Temporary Internet Files\Content.Outlook\83QVOJUE\CHOOSE-VA-rev.png"/>
          <p:cNvPicPr>
            <a:picLocks noChangeAspect="1" noChangeArrowheads="1"/>
          </p:cNvPicPr>
          <p:nvPr userDrawn="1"/>
        </p:nvPicPr>
        <p:blipFill>
          <a:blip r:embed="rId12" cstate="print">
            <a:extLst>
              <a:ext uri="{28A0092B-C50C-407E-A947-70E740481C1C}">
                <a14:useLocalDpi xmlns:a14="http://schemas.microsoft.com/office/drawing/2010/main" val="0"/>
              </a:ext>
            </a:extLst>
          </a:blip>
          <a:srcRect/>
          <a:stretch>
            <a:fillRect/>
          </a:stretch>
        </p:blipFill>
        <p:spPr bwMode="auto">
          <a:xfrm>
            <a:off x="152400" y="6172200"/>
            <a:ext cx="2037558" cy="54864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descr="PPSeal.png"/>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6199909" y="6184206"/>
            <a:ext cx="2563091" cy="641708"/>
          </a:xfrm>
          <a:prstGeom prst="rect">
            <a:avLst/>
          </a:prstGeom>
        </p:spPr>
      </p:pic>
      <p:sp>
        <p:nvSpPr>
          <p:cNvPr id="10" name="TextBox 9"/>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INTERNAL USE ONLY</a:t>
            </a:r>
          </a:p>
        </p:txBody>
      </p:sp>
    </p:spTree>
    <p:extLst>
      <p:ext uri="{BB962C8B-B14F-4D97-AF65-F5344CB8AC3E}">
        <p14:creationId xmlns:p14="http://schemas.microsoft.com/office/powerpoint/2010/main" val="23434396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82" r:id="rId10"/>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5ED316-A095-4798-BA6F-ADC1D3092531}" type="datetimeFigureOut">
              <a:rPr lang="en-US" smtClean="0"/>
              <a:t>04/15/2019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C9919F-1677-44F2-BEEF-EAD82A0FC6EF}" type="slidenum">
              <a:rPr lang="en-US" smtClean="0"/>
              <a:t>‹#›</a:t>
            </a:fld>
            <a:endParaRPr lang="en-US" dirty="0"/>
          </a:p>
        </p:txBody>
      </p:sp>
    </p:spTree>
    <p:extLst>
      <p:ext uri="{BB962C8B-B14F-4D97-AF65-F5344CB8AC3E}">
        <p14:creationId xmlns:p14="http://schemas.microsoft.com/office/powerpoint/2010/main" val="1235711052"/>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FF1162-3151-427E-8584-F036A8B338EE}" type="datetimeFigureOut">
              <a:rPr lang="en-US" smtClean="0"/>
              <a:t>04/15/2019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95B4D9-9964-4CB5-BA93-086E985770BB}" type="slidenum">
              <a:rPr lang="en-US" smtClean="0"/>
              <a:t>‹#›</a:t>
            </a:fld>
            <a:endParaRPr lang="en-US" dirty="0"/>
          </a:p>
        </p:txBody>
      </p:sp>
    </p:spTree>
    <p:extLst>
      <p:ext uri="{BB962C8B-B14F-4D97-AF65-F5344CB8AC3E}">
        <p14:creationId xmlns:p14="http://schemas.microsoft.com/office/powerpoint/2010/main" val="3824316513"/>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hyperlink" Target="https://vaww.infoshare.va.gov/sites/212Procedures/212D_MSC_Info/SitePages/Home.aspx" TargetMode="Externa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p:cNvSpPr>
          <p:nvPr/>
        </p:nvSpPr>
        <p:spPr>
          <a:xfrm>
            <a:off x="212501" y="4648200"/>
            <a:ext cx="2683099" cy="1173144"/>
          </a:xfrm>
          <a:prstGeom prst="rect">
            <a:avLst/>
          </a:prstGeom>
        </p:spPr>
        <p:txBody>
          <a:bodyPr vert="horz" lIns="91440" tIns="45720" rIns="91440" bIns="45720" rtlCol="0" anchor="b">
            <a:noAutofit/>
          </a:bodyPr>
          <a:lstStyle>
            <a:lvl1pPr marL="0" indent="0" algn="l" defTabSz="914400" rtl="0" eaLnBrk="1" latinLnBrk="0" hangingPunct="1">
              <a:spcBef>
                <a:spcPct val="20000"/>
              </a:spcBef>
              <a:buFont typeface="Arial" pitchFamily="34" charset="0"/>
              <a:buNone/>
              <a:defRPr sz="2000" kern="1200">
                <a:solidFill>
                  <a:schemeClr val="tx1">
                    <a:tint val="75000"/>
                  </a:schemeClr>
                </a:solidFill>
                <a:latin typeface="Arial" pitchFamily="34" charset="0"/>
                <a:ea typeface="+mn-ea"/>
                <a:cs typeface="Arial" pitchFamily="34" charset="0"/>
              </a:defRPr>
            </a:lvl1pPr>
            <a:lvl2pPr marL="457200" indent="0" algn="l" defTabSz="914400" rtl="0" eaLnBrk="1" latinLnBrk="0" hangingPunct="1">
              <a:spcBef>
                <a:spcPct val="20000"/>
              </a:spcBef>
              <a:buFont typeface="Arial" pitchFamily="34" charset="0"/>
              <a:buNone/>
              <a:defRPr sz="1800" kern="1200">
                <a:solidFill>
                  <a:schemeClr val="tx1">
                    <a:tint val="75000"/>
                  </a:schemeClr>
                </a:solidFill>
                <a:latin typeface="Arial" pitchFamily="34" charset="0"/>
                <a:ea typeface="+mn-ea"/>
                <a:cs typeface="Arial" pitchFamily="34" charset="0"/>
              </a:defRPr>
            </a:lvl2pPr>
            <a:lvl3pPr marL="914400" indent="0" algn="l" defTabSz="914400" rtl="0" eaLnBrk="1" latinLnBrk="0" hangingPunct="1">
              <a:spcBef>
                <a:spcPct val="20000"/>
              </a:spcBef>
              <a:buFont typeface="Arial" pitchFamily="34" charset="0"/>
              <a:buNone/>
              <a:defRPr sz="1600" kern="1200">
                <a:solidFill>
                  <a:schemeClr val="tx1">
                    <a:tint val="75000"/>
                  </a:schemeClr>
                </a:solidFill>
                <a:latin typeface="Arial" pitchFamily="34" charset="0"/>
                <a:ea typeface="+mn-ea"/>
                <a:cs typeface="Arial" pitchFamily="34" charset="0"/>
              </a:defRPr>
            </a:lvl3pPr>
            <a:lvl4pPr marL="1371600" indent="0" algn="l" defTabSz="914400" rtl="0" eaLnBrk="1" latinLnBrk="0" hangingPunct="1">
              <a:spcBef>
                <a:spcPct val="20000"/>
              </a:spcBef>
              <a:buFont typeface="Arial" pitchFamily="34" charset="0"/>
              <a:buNone/>
              <a:defRPr sz="1400" kern="1200">
                <a:solidFill>
                  <a:schemeClr val="tx1">
                    <a:tint val="75000"/>
                  </a:schemeClr>
                </a:solidFill>
                <a:latin typeface="Arial" pitchFamily="34" charset="0"/>
                <a:ea typeface="+mn-ea"/>
                <a:cs typeface="Arial" pitchFamily="34" charset="0"/>
              </a:defRPr>
            </a:lvl4pPr>
            <a:lvl5pPr marL="1828800" indent="0" algn="l" defTabSz="914400" rtl="0" eaLnBrk="1" latinLnBrk="0" hangingPunct="1">
              <a:spcBef>
                <a:spcPct val="20000"/>
              </a:spcBef>
              <a:buFont typeface="Arial" pitchFamily="34" charset="0"/>
              <a:buNone/>
              <a:defRPr sz="1400" kern="1200">
                <a:solidFill>
                  <a:schemeClr val="tx1">
                    <a:tint val="75000"/>
                  </a:schemeClr>
                </a:solidFill>
                <a:latin typeface="Arial" pitchFamily="34" charset="0"/>
                <a:ea typeface="+mn-ea"/>
                <a:cs typeface="Arial" pitchFamily="34" charset="0"/>
              </a:defRPr>
            </a:lvl5pPr>
            <a:lvl6pPr marL="22860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9pPr>
          </a:lstStyle>
          <a:p>
            <a:r>
              <a:rPr lang="en-US" sz="1800" dirty="0">
                <a:solidFill>
                  <a:schemeClr val="tx1"/>
                </a:solidFill>
                <a:latin typeface="+mj-lt"/>
              </a:rPr>
              <a:t>Briefed by: 212A</a:t>
            </a:r>
          </a:p>
          <a:p>
            <a:r>
              <a:rPr lang="en-US" sz="1800" b="1" dirty="0">
                <a:solidFill>
                  <a:schemeClr val="tx1"/>
                </a:solidFill>
                <a:latin typeface="+mj-lt"/>
              </a:rPr>
              <a:t>Name/Title: 212A Staff</a:t>
            </a:r>
          </a:p>
          <a:p>
            <a:r>
              <a:rPr lang="en-US" sz="1800" dirty="0">
                <a:solidFill>
                  <a:schemeClr val="tx1"/>
                </a:solidFill>
                <a:latin typeface="+mj-lt"/>
              </a:rPr>
              <a:t>Date:  March 12, 2019</a:t>
            </a:r>
          </a:p>
        </p:txBody>
      </p:sp>
      <p:sp>
        <p:nvSpPr>
          <p:cNvPr id="5" name="Rectangle 4"/>
          <p:cNvSpPr/>
          <p:nvPr/>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pic>
        <p:nvPicPr>
          <p:cNvPr id="6" name="Picture 4" descr="dvaseal"/>
          <p:cNvPicPr>
            <a:picLocks noChangeAspect="1" noChangeArrowheads="1"/>
          </p:cNvPicPr>
          <p:nvPr/>
        </p:nvPicPr>
        <p:blipFill>
          <a:blip r:embed="rId2"/>
          <a:srcRect/>
          <a:stretch>
            <a:fillRect/>
          </a:stretch>
        </p:blipFill>
        <p:spPr bwMode="auto">
          <a:xfrm>
            <a:off x="3886200" y="838200"/>
            <a:ext cx="1371600" cy="1371600"/>
          </a:xfrm>
          <a:prstGeom prst="rect">
            <a:avLst/>
          </a:prstGeom>
          <a:noFill/>
          <a:ln w="9525">
            <a:noFill/>
            <a:miter lim="800000"/>
            <a:headEnd/>
            <a:tailEnd/>
          </a:ln>
        </p:spPr>
      </p:pic>
      <p:sp>
        <p:nvSpPr>
          <p:cNvPr id="9" name="Rectangle 8"/>
          <p:cNvSpPr/>
          <p:nvPr/>
        </p:nvSpPr>
        <p:spPr>
          <a:xfrm>
            <a:off x="990600" y="2445365"/>
            <a:ext cx="7162800" cy="2062103"/>
          </a:xfrm>
          <a:prstGeom prst="rect">
            <a:avLst/>
          </a:prstGeom>
        </p:spPr>
        <p:txBody>
          <a:bodyPr wrap="square">
            <a:spAutoFit/>
          </a:bodyPr>
          <a:lstStyle/>
          <a:p>
            <a:pPr algn="ctr"/>
            <a:r>
              <a:rPr lang="en-US" sz="3200" dirty="0">
                <a:solidFill>
                  <a:prstClr val="black"/>
                </a:solidFill>
                <a:latin typeface="Arial"/>
                <a:ea typeface="MS ????"/>
              </a:rPr>
              <a:t>Compensation Service Benefits Delivery at Discharge (BDD) and Integrated Disability Evaluation System (IDES) Conference Call</a:t>
            </a:r>
            <a:endParaRPr lang="en-US" sz="2400" dirty="0">
              <a:solidFill>
                <a:prstClr val="black"/>
              </a:solidFill>
              <a:latin typeface="Times New Roman"/>
              <a:ea typeface="Times New Roman"/>
            </a:endParaRPr>
          </a:p>
        </p:txBody>
      </p:sp>
    </p:spTree>
    <p:extLst>
      <p:ext uri="{BB962C8B-B14F-4D97-AF65-F5344CB8AC3E}">
        <p14:creationId xmlns:p14="http://schemas.microsoft.com/office/powerpoint/2010/main" val="40800563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a:t>HAIMS Issue Impacting Document Transfer to VBMS</a:t>
            </a: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F7EA0F-F264-4DBA-8450-109ED0C85B89}"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4" name="Rectangle 3">
            <a:extLst>
              <a:ext uri="{FF2B5EF4-FFF2-40B4-BE49-F238E27FC236}">
                <a16:creationId xmlns:a16="http://schemas.microsoft.com/office/drawing/2014/main" id="{9A12978F-16C1-40CE-B37B-84402659124D}"/>
              </a:ext>
            </a:extLst>
          </p:cNvPr>
          <p:cNvSpPr/>
          <p:nvPr/>
        </p:nvSpPr>
        <p:spPr>
          <a:xfrm>
            <a:off x="304800" y="873204"/>
            <a:ext cx="8382000" cy="5262979"/>
          </a:xfrm>
          <a:prstGeom prst="rect">
            <a:avLst/>
          </a:prstGeom>
        </p:spPr>
        <p:txBody>
          <a:bodyPr wrap="square">
            <a:spAutoFit/>
          </a:bodyPr>
          <a:lstStyle/>
          <a:p>
            <a:pPr marL="342900" indent="-342900">
              <a:buFont typeface="Arial" panose="020B0604020202020204" pitchFamily="34" charset="0"/>
              <a:buChar char="•"/>
            </a:pPr>
            <a:r>
              <a:rPr lang="en-US" sz="2400" dirty="0">
                <a:solidFill>
                  <a:srgbClr val="0D0D0D"/>
                </a:solidFill>
                <a:latin typeface="Arial" panose="020B0604020202020204" pitchFamily="34" charset="0"/>
                <a:ea typeface="Times New Roman" panose="02020603050405020304" pitchFamily="18" charset="0"/>
              </a:rPr>
              <a:t>A recent update to HAIMS has significantly slowed the conversion of documents.  As such, the document conversion issue, has significantly impacted the transfer of STRs in IDES, BDD and standard VA claims     </a:t>
            </a:r>
          </a:p>
          <a:p>
            <a:pPr marL="342900" indent="-342900">
              <a:buFont typeface="Arial" panose="020B0604020202020204" pitchFamily="34" charset="0"/>
              <a:buChar char="•"/>
            </a:pPr>
            <a:r>
              <a:rPr lang="en-US" sz="2400" dirty="0">
                <a:solidFill>
                  <a:srgbClr val="0D0D0D"/>
                </a:solidFill>
                <a:latin typeface="Arial" panose="020B0604020202020204" pitchFamily="34" charset="0"/>
                <a:ea typeface="Times New Roman" panose="02020603050405020304" pitchFamily="18" charset="0"/>
              </a:rPr>
              <a:t>There is currently a HAIMS fix in development; however, a timeline for implementation has not been determined  </a:t>
            </a:r>
          </a:p>
          <a:p>
            <a:pPr marL="342900" indent="-342900">
              <a:buFont typeface="Arial" panose="020B0604020202020204" pitchFamily="34" charset="0"/>
              <a:buChar char="•"/>
            </a:pPr>
            <a:r>
              <a:rPr lang="en-US" sz="2400" dirty="0">
                <a:solidFill>
                  <a:srgbClr val="0D0D0D"/>
                </a:solidFill>
                <a:latin typeface="Arial" panose="020B0604020202020204" pitchFamily="34" charset="0"/>
                <a:ea typeface="Times New Roman" panose="02020603050405020304" pitchFamily="18" charset="0"/>
              </a:rPr>
              <a:t>Until this issue is resolved, IDES intake sites may use ARMDEC SAFE (or other approved means) to transfer IDES referrals    </a:t>
            </a:r>
          </a:p>
          <a:p>
            <a:pPr marL="342900" indent="-342900">
              <a:buFont typeface="Arial" panose="020B0604020202020204" pitchFamily="34" charset="0"/>
              <a:buChar char="•"/>
            </a:pPr>
            <a:r>
              <a:rPr lang="en-US" sz="2400" dirty="0">
                <a:solidFill>
                  <a:srgbClr val="0D0D0D"/>
                </a:solidFill>
                <a:latin typeface="Arial" panose="020B0604020202020204" pitchFamily="34" charset="0"/>
                <a:ea typeface="Times New Roman" panose="02020603050405020304" pitchFamily="18" charset="0"/>
              </a:rPr>
              <a:t>All MTFs that have not yet converted to the HAIMS to VBMS process of IDES referral transfer should not delay or discontinue efforts to convert; the current document conversion problem in HAIMS is temporary and should soon be resolved</a:t>
            </a:r>
            <a:endParaRPr lang="en-US" sz="2400" dirty="0">
              <a:solidFill>
                <a:srgbClr val="00000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9443048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t>New Version of Exam Request Builder </a:t>
            </a: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F7EA0F-F264-4DBA-8450-109ED0C85B89}"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4" name="Rectangle 3">
            <a:extLst>
              <a:ext uri="{FF2B5EF4-FFF2-40B4-BE49-F238E27FC236}">
                <a16:creationId xmlns:a16="http://schemas.microsoft.com/office/drawing/2014/main" id="{9A12978F-16C1-40CE-B37B-84402659124D}"/>
              </a:ext>
            </a:extLst>
          </p:cNvPr>
          <p:cNvSpPr/>
          <p:nvPr/>
        </p:nvSpPr>
        <p:spPr>
          <a:xfrm>
            <a:off x="304800" y="873204"/>
            <a:ext cx="8382000" cy="4893647"/>
          </a:xfrm>
          <a:prstGeom prst="rect">
            <a:avLst/>
          </a:prstGeom>
        </p:spPr>
        <p:txBody>
          <a:bodyPr wrap="square">
            <a:spAutoFit/>
          </a:bodyPr>
          <a:lstStyle/>
          <a:p>
            <a:pPr marL="342900" lvl="0" indent="-342900">
              <a:buFont typeface="Arial" panose="020B0604020202020204" pitchFamily="34" charset="0"/>
              <a:buChar char="•"/>
              <a:defRPr/>
            </a:pPr>
            <a:r>
              <a:rPr lang="en-US" sz="2400" dirty="0">
                <a:solidFill>
                  <a:srgbClr val="0D0D0D"/>
                </a:solidFill>
                <a:latin typeface="Arial" panose="020B0604020202020204" pitchFamily="34" charset="0"/>
                <a:ea typeface="Times New Roman" panose="02020603050405020304" pitchFamily="18" charset="0"/>
              </a:rPr>
              <a:t>On Friday, February 15, 2019 a new version of the Exam Request Builder (version 4.46) was published on the Rating Job Aids page. This new version has the following changes</a:t>
            </a:r>
          </a:p>
          <a:p>
            <a:pPr marL="342900" lvl="0" indent="-342900">
              <a:buFont typeface="Arial" panose="020B0604020202020204" pitchFamily="34" charset="0"/>
              <a:buChar char="•"/>
              <a:defRPr/>
            </a:pPr>
            <a:r>
              <a:rPr lang="en-US" sz="2400" dirty="0">
                <a:solidFill>
                  <a:srgbClr val="0D0D0D"/>
                </a:solidFill>
                <a:latin typeface="Arial" panose="020B0604020202020204" pitchFamily="34" charset="0"/>
                <a:ea typeface="Times New Roman" panose="02020603050405020304" pitchFamily="18" charset="0"/>
              </a:rPr>
              <a:t>New language related to Sharp v. Shulkin, 29 Vet.App. 26 (2017) was added for several musculoskeletal DBQs</a:t>
            </a:r>
          </a:p>
          <a:p>
            <a:pPr marL="342900" lvl="0" indent="-342900">
              <a:buFont typeface="Arial" panose="020B0604020202020204" pitchFamily="34" charset="0"/>
              <a:buChar char="•"/>
              <a:defRPr/>
            </a:pPr>
            <a:r>
              <a:rPr lang="en-US" sz="2400" dirty="0">
                <a:solidFill>
                  <a:srgbClr val="0D0D0D"/>
                </a:solidFill>
                <a:latin typeface="Arial" panose="020B0604020202020204" pitchFamily="34" charset="0"/>
                <a:ea typeface="Times New Roman" panose="02020603050405020304" pitchFamily="18" charset="0"/>
              </a:rPr>
              <a:t>A bug that was causing FSAD language to generate for all female DBQ General Medical Compensation and DBQ Separation Health Assessment exam requests was corrected</a:t>
            </a:r>
          </a:p>
          <a:p>
            <a:pPr marL="342900" lvl="0" indent="-342900">
              <a:buFont typeface="Arial" panose="020B0604020202020204" pitchFamily="34" charset="0"/>
              <a:buChar char="•"/>
              <a:defRPr/>
            </a:pPr>
            <a:r>
              <a:rPr lang="en-US" sz="2400" dirty="0">
                <a:solidFill>
                  <a:srgbClr val="0D0D0D"/>
                </a:solidFill>
                <a:latin typeface="Arial" panose="020B0604020202020204" pitchFamily="34" charset="0"/>
                <a:ea typeface="Times New Roman" panose="02020603050405020304" pitchFamily="18" charset="0"/>
              </a:rPr>
              <a:t>Please be sure to always launch the Exam Request Builder from the Rating Job Aids page to insure you have the current version</a:t>
            </a:r>
          </a:p>
        </p:txBody>
      </p:sp>
    </p:spTree>
    <p:extLst>
      <p:ext uri="{BB962C8B-B14F-4D97-AF65-F5344CB8AC3E}">
        <p14:creationId xmlns:p14="http://schemas.microsoft.com/office/powerpoint/2010/main" val="21950529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t>Joint Legacy Viewer (JLV) Helpdesk </a:t>
            </a: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F7EA0F-F264-4DBA-8450-109ED0C85B89}"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4" name="Rectangle 3">
            <a:extLst>
              <a:ext uri="{FF2B5EF4-FFF2-40B4-BE49-F238E27FC236}">
                <a16:creationId xmlns:a16="http://schemas.microsoft.com/office/drawing/2014/main" id="{9A12978F-16C1-40CE-B37B-84402659124D}"/>
              </a:ext>
            </a:extLst>
          </p:cNvPr>
          <p:cNvSpPr/>
          <p:nvPr/>
        </p:nvSpPr>
        <p:spPr>
          <a:xfrm>
            <a:off x="304800" y="873204"/>
            <a:ext cx="8382000" cy="4893647"/>
          </a:xfrm>
          <a:prstGeom prst="rect">
            <a:avLst/>
          </a:prstGeom>
        </p:spPr>
        <p:txBody>
          <a:bodyPr wrap="square">
            <a:spAutoFit/>
          </a:bodyPr>
          <a:lstStyle/>
          <a:p>
            <a:pPr marL="342900" indent="-342900">
              <a:buFont typeface="Arial" panose="020B0604020202020204" pitchFamily="34" charset="0"/>
              <a:buChar char="•"/>
            </a:pPr>
            <a:r>
              <a:rPr lang="en-US" sz="2400" dirty="0">
                <a:solidFill>
                  <a:srgbClr val="0D0D0D"/>
                </a:solidFill>
                <a:latin typeface="Arial" panose="020B0604020202020204" pitchFamily="34" charset="0"/>
                <a:ea typeface="Times New Roman" panose="02020603050405020304" pitchFamily="18" charset="0"/>
              </a:rPr>
              <a:t>MSCs who are having difficulty downloading referral documents from JLV are encouraged to notify the IDES Mailbox  and the JLV helpdesk at JLVTeam@va.gov</a:t>
            </a:r>
          </a:p>
          <a:p>
            <a:pPr marL="342900" indent="-342900">
              <a:buFont typeface="Arial" panose="020B0604020202020204" pitchFamily="34" charset="0"/>
              <a:buChar char="•"/>
            </a:pPr>
            <a:endParaRPr lang="en-US" sz="2400" dirty="0">
              <a:solidFill>
                <a:srgbClr val="0D0D0D"/>
              </a:solidFill>
              <a:latin typeface="Arial" panose="020B0604020202020204" pitchFamily="34" charset="0"/>
              <a:ea typeface="Times New Roman" panose="02020603050405020304" pitchFamily="18" charset="0"/>
            </a:endParaRPr>
          </a:p>
          <a:p>
            <a:pPr marL="342900" indent="-342900">
              <a:buFont typeface="Arial" panose="020B0604020202020204" pitchFamily="34" charset="0"/>
              <a:buChar char="•"/>
            </a:pPr>
            <a:r>
              <a:rPr lang="en-US" sz="2400" dirty="0">
                <a:solidFill>
                  <a:srgbClr val="0D0D0D"/>
                </a:solidFill>
                <a:latin typeface="Arial" panose="020B0604020202020204" pitchFamily="34" charset="0"/>
                <a:ea typeface="Times New Roman" panose="02020603050405020304" pitchFamily="18" charset="0"/>
              </a:rPr>
              <a:t>The PIES help desk may be able to assist you since they have direct HAIMS access</a:t>
            </a:r>
          </a:p>
          <a:p>
            <a:pPr marL="342900" indent="-342900">
              <a:buFont typeface="Arial" panose="020B0604020202020204" pitchFamily="34" charset="0"/>
              <a:buChar char="•"/>
            </a:pPr>
            <a:endParaRPr lang="en-US" sz="2400" dirty="0">
              <a:solidFill>
                <a:srgbClr val="0D0D0D"/>
              </a:solidFill>
              <a:latin typeface="Arial" panose="020B0604020202020204" pitchFamily="34" charset="0"/>
              <a:ea typeface="Times New Roman" panose="02020603050405020304" pitchFamily="18" charset="0"/>
            </a:endParaRPr>
          </a:p>
          <a:p>
            <a:pPr marL="342900" indent="-342900">
              <a:buFont typeface="Arial" panose="020B0604020202020204" pitchFamily="34" charset="0"/>
              <a:buChar char="•"/>
            </a:pPr>
            <a:r>
              <a:rPr lang="en-US" sz="2400" dirty="0">
                <a:solidFill>
                  <a:srgbClr val="0D0D0D"/>
                </a:solidFill>
                <a:latin typeface="Arial" panose="020B0604020202020204" pitchFamily="34" charset="0"/>
                <a:ea typeface="Times New Roman" panose="02020603050405020304" pitchFamily="18" charset="0"/>
              </a:rPr>
              <a:t>III.iii.2.B.3.f.  How STRs From HAIMS Are Grouped and Displayed in VBMS </a:t>
            </a:r>
          </a:p>
          <a:p>
            <a:pPr marL="342900" indent="-342900">
              <a:buFont typeface="Arial" panose="020B0604020202020204" pitchFamily="34" charset="0"/>
              <a:buChar char="•"/>
            </a:pPr>
            <a:endParaRPr lang="en-US" sz="2400" dirty="0">
              <a:solidFill>
                <a:srgbClr val="0D0D0D"/>
              </a:solidFill>
              <a:latin typeface="Arial" panose="020B0604020202020204" pitchFamily="34" charset="0"/>
              <a:ea typeface="Times New Roman" panose="02020603050405020304" pitchFamily="18" charset="0"/>
            </a:endParaRPr>
          </a:p>
          <a:p>
            <a:pPr marL="342900" indent="-342900">
              <a:buFont typeface="Arial" panose="020B0604020202020204" pitchFamily="34" charset="0"/>
              <a:buChar char="•"/>
            </a:pPr>
            <a:r>
              <a:rPr lang="en-US" sz="2400" dirty="0">
                <a:solidFill>
                  <a:srgbClr val="0D0D0D"/>
                </a:solidFill>
                <a:latin typeface="Arial" panose="020B0604020202020204" pitchFamily="34" charset="0"/>
                <a:ea typeface="Times New Roman" panose="02020603050405020304" pitchFamily="18" charset="0"/>
              </a:rPr>
              <a:t>If VBMS users experience difficulty accessing or viewing electronic copies of STRs that HAIMS provides, they should send e-mail notification to VAVBAWAS/CO/PIES</a:t>
            </a:r>
            <a:endPar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3908277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04F7EA0F-F264-4DBA-8450-109ED0C85B89}" type="slidenum">
              <a:rPr lang="en-US" smtClean="0"/>
              <a:t>13</a:t>
            </a:fld>
            <a:endParaRPr lang="en-US" dirty="0"/>
          </a:p>
        </p:txBody>
      </p:sp>
      <p:sp>
        <p:nvSpPr>
          <p:cNvPr id="2" name="Title 1"/>
          <p:cNvSpPr>
            <a:spLocks noGrp="1"/>
          </p:cNvSpPr>
          <p:nvPr>
            <p:ph type="title"/>
          </p:nvPr>
        </p:nvSpPr>
        <p:spPr/>
        <p:txBody>
          <a:bodyPr>
            <a:noAutofit/>
          </a:bodyPr>
          <a:lstStyle/>
          <a:p>
            <a:r>
              <a:rPr lang="en-US" sz="3200" dirty="0"/>
              <a:t>IDES SM Satisfaction Survey Report (July  - Dec 2018) </a:t>
            </a:r>
          </a:p>
        </p:txBody>
      </p:sp>
      <p:sp>
        <p:nvSpPr>
          <p:cNvPr id="3" name="Rectangle 2">
            <a:extLst>
              <a:ext uri="{FF2B5EF4-FFF2-40B4-BE49-F238E27FC236}">
                <a16:creationId xmlns:a16="http://schemas.microsoft.com/office/drawing/2014/main" id="{83169D14-DFE0-49F7-A96B-F4AA1F59B414}"/>
              </a:ext>
            </a:extLst>
          </p:cNvPr>
          <p:cNvSpPr/>
          <p:nvPr/>
        </p:nvSpPr>
        <p:spPr>
          <a:xfrm>
            <a:off x="340896" y="685800"/>
            <a:ext cx="8382000" cy="5324535"/>
          </a:xfrm>
          <a:prstGeom prst="rect">
            <a:avLst/>
          </a:prstGeom>
        </p:spPr>
        <p:txBody>
          <a:bodyPr wrap="square">
            <a:spAutoFit/>
          </a:bodyPr>
          <a:lstStyle/>
          <a:p>
            <a:pPr marL="342900" indent="-342900">
              <a:buFont typeface="Arial" panose="020B0604020202020204" pitchFamily="34" charset="0"/>
              <a:buChar char="•"/>
            </a:pPr>
            <a:r>
              <a:rPr lang="en-US" sz="2000" dirty="0">
                <a:solidFill>
                  <a:srgbClr val="000000"/>
                </a:solidFill>
                <a:latin typeface="Arial" panose="020B0604020202020204" pitchFamily="34" charset="0"/>
                <a:ea typeface="Times New Roman" panose="02020603050405020304" pitchFamily="18" charset="0"/>
              </a:rPr>
              <a:t>Each quarter, the Office of Warrior Care Policy (WCP) reports on the results of telephonic and online satisfaction surveys administered to SMs who are going through the IDES process.  Data for each report spans the preceding six-month period.   and December 2018 from a population of 24,453 IDES SMs.   During the six-month period, 93% of survey respondents expressed satisfaction with the IDES process.  This rate continues to exceed the DoD and VA goal of 80% </a:t>
            </a:r>
          </a:p>
          <a:p>
            <a:pPr marL="342900" indent="-342900">
              <a:buFont typeface="Arial" panose="020B0604020202020204" pitchFamily="34" charset="0"/>
              <a:buChar char="•"/>
            </a:pPr>
            <a:r>
              <a:rPr lang="en-US" sz="2000" dirty="0">
                <a:solidFill>
                  <a:srgbClr val="000000"/>
                </a:solidFill>
                <a:latin typeface="Arial" panose="020B0604020202020204" pitchFamily="34" charset="0"/>
                <a:ea typeface="Times New Roman" panose="02020603050405020304" pitchFamily="18" charset="0"/>
              </a:rPr>
              <a:t>Satisfaction with VA MSCs: In the MEB Phase, SMs indicated 89% satisfaction with MSC customer service.  MSCs are commended for their dedicated service </a:t>
            </a:r>
          </a:p>
          <a:p>
            <a:pPr marL="342900" indent="-342900">
              <a:buFont typeface="Arial" panose="020B0604020202020204" pitchFamily="34" charset="0"/>
              <a:buChar char="•"/>
            </a:pPr>
            <a:r>
              <a:rPr lang="en-US" sz="2000" dirty="0">
                <a:solidFill>
                  <a:srgbClr val="000000"/>
                </a:solidFill>
                <a:latin typeface="Arial" panose="020B0604020202020204" pitchFamily="34" charset="0"/>
                <a:ea typeface="Times New Roman" panose="02020603050405020304" pitchFamily="18" charset="0"/>
              </a:rPr>
              <a:t>Exit Interview Completion: The survey showed that 70% of PEB respondents received an exit interview.  However, nearly one-third (30%) of PEB respondents did not have an exit interview with their VA MSC, and the report included a recommendation that all participants be given the opportunity to meet with their MSC before their date of separation</a:t>
            </a:r>
          </a:p>
          <a:p>
            <a:pPr marL="342900" indent="-342900">
              <a:buFont typeface="Arial" panose="020B0604020202020204" pitchFamily="34" charset="0"/>
              <a:buChar char="•"/>
            </a:pPr>
            <a:r>
              <a:rPr lang="en-US" sz="2000" dirty="0">
                <a:solidFill>
                  <a:srgbClr val="000000"/>
                </a:solidFill>
                <a:latin typeface="Arial" panose="020B0604020202020204" pitchFamily="34" charset="0"/>
                <a:ea typeface="Times New Roman" panose="02020603050405020304" pitchFamily="18" charset="0"/>
              </a:rPr>
              <a:t>The complete IDES Survey is posted on the IDES Homepage</a:t>
            </a:r>
            <a:endParaRPr lang="en-US"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506295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14</a:t>
            </a:fld>
            <a:endParaRPr lang="en-US" dirty="0">
              <a:solidFill>
                <a:prstClr val="white"/>
              </a:solidFill>
            </a:endParaRPr>
          </a:p>
        </p:txBody>
      </p:sp>
      <p:sp>
        <p:nvSpPr>
          <p:cNvPr id="5" name="Rectangle 4"/>
          <p:cNvSpPr/>
          <p:nvPr/>
        </p:nvSpPr>
        <p:spPr>
          <a:xfrm>
            <a:off x="990600" y="2445365"/>
            <a:ext cx="7162800" cy="707886"/>
          </a:xfrm>
          <a:prstGeom prst="rect">
            <a:avLst/>
          </a:prstGeom>
        </p:spPr>
        <p:txBody>
          <a:bodyPr wrap="square">
            <a:spAutoFit/>
          </a:bodyPr>
          <a:lstStyle/>
          <a:p>
            <a:pPr algn="ctr"/>
            <a:r>
              <a:rPr lang="en-US" sz="4000" b="1" dirty="0">
                <a:solidFill>
                  <a:prstClr val="black"/>
                </a:solidFill>
                <a:ea typeface="MS ????"/>
              </a:rPr>
              <a:t>IDES Specific Topics</a:t>
            </a:r>
            <a:endParaRPr lang="en-US" sz="3200" b="1" dirty="0">
              <a:solidFill>
                <a:prstClr val="black"/>
              </a:solidFill>
              <a:ea typeface="Times New Roman"/>
            </a:endParaRPr>
          </a:p>
        </p:txBody>
      </p:sp>
    </p:spTree>
    <p:extLst>
      <p:ext uri="{BB962C8B-B14F-4D97-AF65-F5344CB8AC3E}">
        <p14:creationId xmlns:p14="http://schemas.microsoft.com/office/powerpoint/2010/main" val="1172542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F7EA0F-F264-4DBA-8450-109ED0C85B89}"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2" name="Title 1"/>
          <p:cNvSpPr>
            <a:spLocks noGrp="1"/>
          </p:cNvSpPr>
          <p:nvPr>
            <p:ph type="title"/>
          </p:nvPr>
        </p:nvSpPr>
        <p:spPr/>
        <p:txBody>
          <a:bodyPr>
            <a:noAutofit/>
          </a:bodyPr>
          <a:lstStyle/>
          <a:p>
            <a:r>
              <a:rPr lang="en-US" sz="4000" dirty="0"/>
              <a:t>AMA Implications in IDES </a:t>
            </a:r>
          </a:p>
        </p:txBody>
      </p:sp>
      <p:sp>
        <p:nvSpPr>
          <p:cNvPr id="3" name="Rectangle 2">
            <a:extLst>
              <a:ext uri="{FF2B5EF4-FFF2-40B4-BE49-F238E27FC236}">
                <a16:creationId xmlns:a16="http://schemas.microsoft.com/office/drawing/2014/main" id="{83169D14-DFE0-49F7-A96B-F4AA1F59B414}"/>
              </a:ext>
            </a:extLst>
          </p:cNvPr>
          <p:cNvSpPr/>
          <p:nvPr/>
        </p:nvSpPr>
        <p:spPr>
          <a:xfrm>
            <a:off x="340896" y="897553"/>
            <a:ext cx="8382000" cy="2677656"/>
          </a:xfrm>
          <a:prstGeom prst="rect">
            <a:avLst/>
          </a:prstGeom>
        </p:spPr>
        <p:txBody>
          <a:bodyPr wrap="square">
            <a:spAutoFit/>
          </a:bodyPr>
          <a:lstStyle/>
          <a:p>
            <a:pPr marL="342900" indent="-342900">
              <a:buFont typeface="Arial" panose="020B0604020202020204" pitchFamily="34" charset="0"/>
              <a:buChar char="•"/>
            </a:pPr>
            <a:r>
              <a:rPr lang="en-US" sz="2400" dirty="0">
                <a:solidFill>
                  <a:srgbClr val="000000"/>
                </a:solidFill>
                <a:latin typeface="Arial" panose="020B0604020202020204" pitchFamily="34" charset="0"/>
                <a:ea typeface="Times New Roman" panose="02020603050405020304" pitchFamily="18" charset="0"/>
              </a:rPr>
              <a:t>Comp Service has developed procedural guidance for handling IDES claims involving potential AMA issues.  The document, AMA Implications in IDES, is now posted to the IDES Homepage</a:t>
            </a:r>
          </a:p>
          <a:p>
            <a:pPr marL="342900" indent="-342900">
              <a:buFont typeface="Arial" panose="020B0604020202020204" pitchFamily="34" charset="0"/>
              <a:buChar char="•"/>
            </a:pPr>
            <a:endParaRPr lang="en-US" sz="2400" dirty="0">
              <a:solidFill>
                <a:srgbClr val="000000"/>
              </a:solidFill>
              <a:latin typeface="Arial" panose="020B0604020202020204" pitchFamily="34" charset="0"/>
              <a:ea typeface="Times New Roman" panose="02020603050405020304" pitchFamily="18" charset="0"/>
            </a:endParaRPr>
          </a:p>
          <a:p>
            <a:pPr marL="342900" indent="-342900">
              <a:buFont typeface="Arial" panose="020B0604020202020204" pitchFamily="34" charset="0"/>
              <a:buChar char="•"/>
            </a:pPr>
            <a:r>
              <a:rPr lang="en-US" sz="2400" dirty="0">
                <a:solidFill>
                  <a:srgbClr val="000000"/>
                </a:solidFill>
                <a:latin typeface="Arial" panose="020B0604020202020204" pitchFamily="34" charset="0"/>
                <a:ea typeface="Times New Roman" panose="02020603050405020304" pitchFamily="18" charset="0"/>
              </a:rPr>
              <a:t>All IDES personnel are encouraged to review the document in full</a:t>
            </a:r>
            <a:endParaRPr lang="en-US" sz="2400" dirty="0">
              <a:solidFill>
                <a:srgbClr val="00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143088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F7EA0F-F264-4DBA-8450-109ED0C85B89}"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2" name="Title 1"/>
          <p:cNvSpPr>
            <a:spLocks noGrp="1"/>
          </p:cNvSpPr>
          <p:nvPr>
            <p:ph type="title"/>
          </p:nvPr>
        </p:nvSpPr>
        <p:spPr/>
        <p:txBody>
          <a:bodyPr>
            <a:noAutofit/>
          </a:bodyPr>
          <a:lstStyle/>
          <a:p>
            <a:r>
              <a:rPr lang="en-US" sz="4000" dirty="0"/>
              <a:t>IDES Exam Results Transfer to PEBLO </a:t>
            </a:r>
          </a:p>
        </p:txBody>
      </p:sp>
      <p:sp>
        <p:nvSpPr>
          <p:cNvPr id="3" name="Rectangle 2">
            <a:extLst>
              <a:ext uri="{FF2B5EF4-FFF2-40B4-BE49-F238E27FC236}">
                <a16:creationId xmlns:a16="http://schemas.microsoft.com/office/drawing/2014/main" id="{83169D14-DFE0-49F7-A96B-F4AA1F59B414}"/>
              </a:ext>
            </a:extLst>
          </p:cNvPr>
          <p:cNvSpPr/>
          <p:nvPr/>
        </p:nvSpPr>
        <p:spPr>
          <a:xfrm>
            <a:off x="152400" y="762000"/>
            <a:ext cx="8730534" cy="4832092"/>
          </a:xfrm>
          <a:prstGeom prst="rect">
            <a:avLst/>
          </a:prstGeom>
        </p:spPr>
        <p:txBody>
          <a:bodyPr wrap="square">
            <a:spAutoFit/>
          </a:bodyPr>
          <a:lstStyle/>
          <a:p>
            <a:pPr marL="342900" indent="-342900">
              <a:buFont typeface="Arial" panose="020B0604020202020204" pitchFamily="34" charset="0"/>
              <a:buChar char="•"/>
            </a:pPr>
            <a:r>
              <a:rPr lang="en-US" sz="2200" dirty="0">
                <a:solidFill>
                  <a:srgbClr val="000000"/>
                </a:solidFill>
                <a:latin typeface="Arial" panose="020B0604020202020204" pitchFamily="34" charset="0"/>
                <a:ea typeface="Times New Roman" panose="02020603050405020304" pitchFamily="18" charset="0"/>
              </a:rPr>
              <a:t>All IDES examinations are now transferred directly to JLV (if completed by VHA) or HAIMS (if completed by a contract provider).  PEBLOs must access examinations reports from those systems.  The document IDES Information Exchange between MSC and PEBLO, which is posted to the IDES Homepage has been updated to  reflect this change, and M21-1 III.i.2.D.7.e will soon be updated to reflect this change as well  </a:t>
            </a:r>
          </a:p>
          <a:p>
            <a:pPr marL="342900" indent="-342900">
              <a:buFont typeface="Arial" panose="020B0604020202020204" pitchFamily="34" charset="0"/>
              <a:buChar char="•"/>
            </a:pPr>
            <a:endParaRPr lang="en-US" sz="2200" dirty="0">
              <a:solidFill>
                <a:srgbClr val="000000"/>
              </a:solidFill>
              <a:latin typeface="Arial" panose="020B0604020202020204" pitchFamily="34" charset="0"/>
              <a:ea typeface="Times New Roman" panose="02020603050405020304" pitchFamily="18" charset="0"/>
            </a:endParaRPr>
          </a:p>
          <a:p>
            <a:pPr marL="342900" indent="-342900">
              <a:buFont typeface="Arial" panose="020B0604020202020204" pitchFamily="34" charset="0"/>
              <a:buChar char="•"/>
            </a:pPr>
            <a:r>
              <a:rPr lang="en-US" sz="2200" dirty="0">
                <a:solidFill>
                  <a:srgbClr val="000000"/>
                </a:solidFill>
                <a:latin typeface="Arial" panose="020B0604020202020204" pitchFamily="34" charset="0"/>
                <a:ea typeface="Times New Roman" panose="02020603050405020304" pitchFamily="18" charset="0"/>
              </a:rPr>
              <a:t>MSCs must immediately discontinue the practice of providing examination results to PEBLOs (except when examination results did not successfully transfer to HAIMS/JLV).  If at any location, PEBLOs report not having the appropriate access needed to obtain examinations results from HAIMS and JLV, MSCs should contact the IDES Mailbox</a:t>
            </a:r>
            <a:endParaRPr lang="en-US" sz="2200" dirty="0">
              <a:solidFill>
                <a:srgbClr val="00000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8690682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F7EA0F-F264-4DBA-8450-109ED0C85B89}"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2" name="Title 1"/>
          <p:cNvSpPr>
            <a:spLocks noGrp="1"/>
          </p:cNvSpPr>
          <p:nvPr>
            <p:ph type="title"/>
          </p:nvPr>
        </p:nvSpPr>
        <p:spPr/>
        <p:txBody>
          <a:bodyPr>
            <a:noAutofit/>
          </a:bodyPr>
          <a:lstStyle/>
          <a:p>
            <a:r>
              <a:rPr lang="en-US" sz="2800" dirty="0"/>
              <a:t>Transferring IDES Referrals via HAIMS to VBMS Functionality </a:t>
            </a:r>
          </a:p>
        </p:txBody>
      </p:sp>
      <p:sp>
        <p:nvSpPr>
          <p:cNvPr id="3" name="Rectangle 2">
            <a:extLst>
              <a:ext uri="{FF2B5EF4-FFF2-40B4-BE49-F238E27FC236}">
                <a16:creationId xmlns:a16="http://schemas.microsoft.com/office/drawing/2014/main" id="{83169D14-DFE0-49F7-A96B-F4AA1F59B414}"/>
              </a:ext>
            </a:extLst>
          </p:cNvPr>
          <p:cNvSpPr/>
          <p:nvPr/>
        </p:nvSpPr>
        <p:spPr>
          <a:xfrm>
            <a:off x="152400" y="762000"/>
            <a:ext cx="8730534" cy="5262979"/>
          </a:xfrm>
          <a:prstGeom prst="rect">
            <a:avLst/>
          </a:prstGeom>
        </p:spPr>
        <p:txBody>
          <a:bodyPr wrap="square">
            <a:spAutoFit/>
          </a:bodyPr>
          <a:lstStyle/>
          <a:p>
            <a:pPr marL="342900" indent="-342900">
              <a:buFont typeface="Arial" panose="020B0604020202020204" pitchFamily="34" charset="0"/>
              <a:buChar char="•"/>
            </a:pPr>
            <a:r>
              <a:rPr lang="en-US" sz="2400" dirty="0">
                <a:solidFill>
                  <a:srgbClr val="000000"/>
                </a:solidFill>
                <a:latin typeface="Arial" panose="020B0604020202020204" pitchFamily="34" charset="0"/>
                <a:ea typeface="Times New Roman" panose="02020603050405020304" pitchFamily="18" charset="0"/>
              </a:rPr>
              <a:t>Transferring IDES referrals using HAIMS to VBMS functionality is the preferred method of transfer, and must be utilized at any location in which the PEBLO has the capability to upload records into HAIMS.  MTFs that have not started uploading IDES referrals to HAIMS have been directed to continue efforts towards this end</a:t>
            </a:r>
          </a:p>
          <a:p>
            <a:pPr marL="342900" indent="-342900">
              <a:buFont typeface="Arial" panose="020B0604020202020204" pitchFamily="34" charset="0"/>
              <a:buChar char="•"/>
            </a:pPr>
            <a:endParaRPr lang="en-US" sz="2400" dirty="0">
              <a:solidFill>
                <a:srgbClr val="000000"/>
              </a:solidFill>
              <a:latin typeface="Arial" panose="020B0604020202020204" pitchFamily="34" charset="0"/>
              <a:ea typeface="Times New Roman" panose="02020603050405020304" pitchFamily="18" charset="0"/>
            </a:endParaRPr>
          </a:p>
          <a:p>
            <a:pPr marL="342900" indent="-342900">
              <a:buFont typeface="Arial" panose="020B0604020202020204" pitchFamily="34" charset="0"/>
              <a:buChar char="•"/>
            </a:pPr>
            <a:r>
              <a:rPr lang="en-US" sz="2400" dirty="0">
                <a:solidFill>
                  <a:srgbClr val="000000"/>
                </a:solidFill>
                <a:latin typeface="Arial" panose="020B0604020202020204" pitchFamily="34" charset="0"/>
                <a:ea typeface="Times New Roman" panose="02020603050405020304" pitchFamily="18" charset="0"/>
              </a:rPr>
              <a:t>MSC Instructions for this HAIMS to VBMS transfer process are detailed in the document,  IDES Information Exchange between MSC and PEBLO, which is posted to the IDES Homepage </a:t>
            </a:r>
          </a:p>
          <a:p>
            <a:pPr marL="342900" indent="-342900">
              <a:buFont typeface="Arial" panose="020B0604020202020204" pitchFamily="34" charset="0"/>
              <a:buChar char="•"/>
            </a:pPr>
            <a:endParaRPr lang="en-US" sz="2400" dirty="0">
              <a:solidFill>
                <a:srgbClr val="000000"/>
              </a:solidFill>
              <a:latin typeface="Arial" panose="020B0604020202020204" pitchFamily="34" charset="0"/>
              <a:ea typeface="Times New Roman" panose="02020603050405020304" pitchFamily="18" charset="0"/>
            </a:endParaRPr>
          </a:p>
          <a:p>
            <a:pPr marL="342900" indent="-342900">
              <a:buFont typeface="Arial" panose="020B0604020202020204" pitchFamily="34" charset="0"/>
              <a:buChar char="•"/>
            </a:pPr>
            <a:r>
              <a:rPr lang="en-US" sz="2400" dirty="0">
                <a:solidFill>
                  <a:srgbClr val="000000"/>
                </a:solidFill>
                <a:latin typeface="Arial" panose="020B0604020202020204" pitchFamily="34" charset="0"/>
                <a:ea typeface="Times New Roman" panose="02020603050405020304" pitchFamily="18" charset="0"/>
              </a:rPr>
              <a:t>All IDES personnel are encouraged to review the document in full</a:t>
            </a:r>
            <a:endParaRPr lang="en-US" sz="2400" dirty="0">
              <a:solidFill>
                <a:srgbClr val="00000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512975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F7EA0F-F264-4DBA-8450-109ED0C85B89}"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2" name="Title 1"/>
          <p:cNvSpPr>
            <a:spLocks noGrp="1"/>
          </p:cNvSpPr>
          <p:nvPr>
            <p:ph type="title"/>
          </p:nvPr>
        </p:nvSpPr>
        <p:spPr/>
        <p:txBody>
          <a:bodyPr>
            <a:noAutofit/>
          </a:bodyPr>
          <a:lstStyle/>
          <a:p>
            <a:r>
              <a:rPr lang="en-US" sz="4000" dirty="0"/>
              <a:t>Use of ARMDEC SAFE in IDES </a:t>
            </a:r>
          </a:p>
        </p:txBody>
      </p:sp>
      <p:sp>
        <p:nvSpPr>
          <p:cNvPr id="3" name="Rectangle 2">
            <a:extLst>
              <a:ext uri="{FF2B5EF4-FFF2-40B4-BE49-F238E27FC236}">
                <a16:creationId xmlns:a16="http://schemas.microsoft.com/office/drawing/2014/main" id="{83169D14-DFE0-49F7-A96B-F4AA1F59B414}"/>
              </a:ext>
            </a:extLst>
          </p:cNvPr>
          <p:cNvSpPr/>
          <p:nvPr/>
        </p:nvSpPr>
        <p:spPr>
          <a:xfrm>
            <a:off x="152400" y="762000"/>
            <a:ext cx="8730534" cy="5509200"/>
          </a:xfrm>
          <a:prstGeom prst="rect">
            <a:avLst/>
          </a:prstGeom>
        </p:spPr>
        <p:txBody>
          <a:bodyPr wrap="square">
            <a:spAutoFit/>
          </a:bodyPr>
          <a:lstStyle/>
          <a:p>
            <a:pPr marL="342900" indent="-342900">
              <a:buFont typeface="Arial" panose="020B0604020202020204" pitchFamily="34" charset="0"/>
              <a:buChar char="•"/>
            </a:pPr>
            <a:r>
              <a:rPr lang="en-US" sz="2200" dirty="0">
                <a:solidFill>
                  <a:srgbClr val="000000"/>
                </a:solidFill>
                <a:latin typeface="Arial" panose="020B0604020202020204" pitchFamily="34" charset="0"/>
                <a:ea typeface="Times New Roman" panose="02020603050405020304" pitchFamily="18" charset="0"/>
              </a:rPr>
              <a:t>SAFE has been found to be an acceptable means to transfer PII, including PHI</a:t>
            </a:r>
          </a:p>
          <a:p>
            <a:pPr marL="342900" indent="-342900">
              <a:buFont typeface="Arial" panose="020B0604020202020204" pitchFamily="34" charset="0"/>
              <a:buChar char="•"/>
            </a:pPr>
            <a:endParaRPr lang="en-US" sz="2200" dirty="0">
              <a:solidFill>
                <a:srgbClr val="000000"/>
              </a:solidFill>
              <a:latin typeface="Arial" panose="020B0604020202020204" pitchFamily="34" charset="0"/>
              <a:ea typeface="Times New Roman" panose="02020603050405020304" pitchFamily="18" charset="0"/>
            </a:endParaRPr>
          </a:p>
          <a:p>
            <a:pPr marL="342900" indent="-342900">
              <a:buFont typeface="Arial" panose="020B0604020202020204" pitchFamily="34" charset="0"/>
              <a:buChar char="•"/>
            </a:pPr>
            <a:r>
              <a:rPr lang="en-US" sz="2200" dirty="0">
                <a:solidFill>
                  <a:srgbClr val="000000"/>
                </a:solidFill>
                <a:latin typeface="Arial" panose="020B0604020202020204" pitchFamily="34" charset="0"/>
                <a:ea typeface="Times New Roman" panose="02020603050405020304" pitchFamily="18" charset="0"/>
              </a:rPr>
              <a:t>MTFs that have converted to using HAIMS for transferring the IDES referrals to VA should continue to do so.  MTFs that are still working towards the implementation of HAIMS referral transfer, may use SAFE (or other approved alternative means) to transfer IDES referrals in the interim </a:t>
            </a:r>
          </a:p>
          <a:p>
            <a:pPr marL="342900" indent="-342900">
              <a:buFont typeface="Arial" panose="020B0604020202020204" pitchFamily="34" charset="0"/>
              <a:buChar char="•"/>
            </a:pPr>
            <a:endParaRPr lang="en-US" sz="2200" dirty="0">
              <a:solidFill>
                <a:srgbClr val="000000"/>
              </a:solidFill>
              <a:latin typeface="Arial" panose="020B0604020202020204" pitchFamily="34" charset="0"/>
              <a:ea typeface="Times New Roman" panose="02020603050405020304" pitchFamily="18" charset="0"/>
            </a:endParaRPr>
          </a:p>
          <a:p>
            <a:pPr marL="342900" indent="-342900">
              <a:buFont typeface="Arial" panose="020B0604020202020204" pitchFamily="34" charset="0"/>
              <a:buChar char="•"/>
            </a:pPr>
            <a:r>
              <a:rPr lang="en-US" sz="2200" dirty="0">
                <a:solidFill>
                  <a:srgbClr val="000000"/>
                </a:solidFill>
                <a:latin typeface="Arial" panose="020B0604020202020204" pitchFamily="34" charset="0"/>
                <a:ea typeface="Times New Roman" panose="02020603050405020304" pitchFamily="18" charset="0"/>
              </a:rPr>
              <a:t>MSCs may use SAFE to transfer examinations results to PEBLOs--but only in the limited instances in which the examinations results did not successfully transfer to HAIMS or JLV </a:t>
            </a:r>
          </a:p>
          <a:p>
            <a:pPr marL="342900" indent="-342900">
              <a:buFont typeface="Arial" panose="020B0604020202020204" pitchFamily="34" charset="0"/>
              <a:buChar char="•"/>
            </a:pPr>
            <a:endParaRPr lang="en-US" sz="2200" dirty="0">
              <a:solidFill>
                <a:srgbClr val="000000"/>
              </a:solidFill>
              <a:latin typeface="Arial" panose="020B0604020202020204" pitchFamily="34" charset="0"/>
              <a:ea typeface="Times New Roman" panose="02020603050405020304" pitchFamily="18" charset="0"/>
            </a:endParaRPr>
          </a:p>
          <a:p>
            <a:pPr marL="342900" indent="-342900">
              <a:buFont typeface="Arial" panose="020B0604020202020204" pitchFamily="34" charset="0"/>
              <a:buChar char="•"/>
            </a:pPr>
            <a:r>
              <a:rPr lang="en-US" sz="2200" dirty="0">
                <a:solidFill>
                  <a:srgbClr val="000000"/>
                </a:solidFill>
                <a:latin typeface="Arial" panose="020B0604020202020204" pitchFamily="34" charset="0"/>
                <a:ea typeface="Times New Roman" panose="02020603050405020304" pitchFamily="18" charset="0"/>
              </a:rPr>
              <a:t>DRAS may resume using SAFE to transfer documents to and from the PEBs</a:t>
            </a:r>
            <a:endParaRPr lang="en-US" sz="2200" dirty="0">
              <a:solidFill>
                <a:srgbClr val="00000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9404392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F7EA0F-F264-4DBA-8450-109ED0C85B89}"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2" name="Title 1"/>
          <p:cNvSpPr>
            <a:spLocks noGrp="1"/>
          </p:cNvSpPr>
          <p:nvPr>
            <p:ph type="title"/>
          </p:nvPr>
        </p:nvSpPr>
        <p:spPr/>
        <p:txBody>
          <a:bodyPr>
            <a:noAutofit/>
          </a:bodyPr>
          <a:lstStyle/>
          <a:p>
            <a:r>
              <a:rPr lang="en-US" sz="2800" dirty="0"/>
              <a:t>SMs Who Decline to File a VA Claim During IDES Initial Interview </a:t>
            </a:r>
          </a:p>
        </p:txBody>
      </p:sp>
      <p:sp>
        <p:nvSpPr>
          <p:cNvPr id="3" name="Rectangle 2">
            <a:extLst>
              <a:ext uri="{FF2B5EF4-FFF2-40B4-BE49-F238E27FC236}">
                <a16:creationId xmlns:a16="http://schemas.microsoft.com/office/drawing/2014/main" id="{83169D14-DFE0-49F7-A96B-F4AA1F59B414}"/>
              </a:ext>
            </a:extLst>
          </p:cNvPr>
          <p:cNvSpPr/>
          <p:nvPr/>
        </p:nvSpPr>
        <p:spPr>
          <a:xfrm>
            <a:off x="152400" y="762000"/>
            <a:ext cx="8730534" cy="5016758"/>
          </a:xfrm>
          <a:prstGeom prst="rect">
            <a:avLst/>
          </a:prstGeom>
        </p:spPr>
        <p:txBody>
          <a:bodyPr wrap="square">
            <a:spAutoFit/>
          </a:bodyPr>
          <a:lstStyle/>
          <a:p>
            <a:pPr marL="342900" indent="-342900">
              <a:buFont typeface="Arial" panose="020B0604020202020204" pitchFamily="34" charset="0"/>
              <a:buChar char="•"/>
            </a:pPr>
            <a:r>
              <a:rPr lang="en-US" sz="2000" dirty="0">
                <a:solidFill>
                  <a:srgbClr val="000000"/>
                </a:solidFill>
                <a:latin typeface="Arial" panose="020B0604020202020204" pitchFamily="34" charset="0"/>
                <a:ea typeface="Times New Roman" panose="02020603050405020304" pitchFamily="18" charset="0"/>
              </a:rPr>
              <a:t>MSCs are required to update the SM Filing VA Claim in VTA to indicate the participant’s intention to submit a VA claim as part of the IDES process.  This field (which previously defaulted to Yes), was recently updated in VTA to show a blank response as the default.  A selection of Yes or No in this field is now required to save any information entered on the MSC screen</a:t>
            </a:r>
          </a:p>
          <a:p>
            <a:pPr marL="342900" indent="-342900">
              <a:buFont typeface="Arial" panose="020B0604020202020204" pitchFamily="34" charset="0"/>
              <a:buChar char="•"/>
            </a:pPr>
            <a:r>
              <a:rPr lang="en-US" sz="2000" dirty="0">
                <a:solidFill>
                  <a:srgbClr val="000000"/>
                </a:solidFill>
                <a:latin typeface="Arial" panose="020B0604020202020204" pitchFamily="34" charset="0"/>
                <a:ea typeface="Times New Roman" panose="02020603050405020304" pitchFamily="18" charset="0"/>
              </a:rPr>
              <a:t>Important:  It is critical that MSCs enter this information accurately--the data entered in this field will determine whether the case is shown on DRAS pending final rating reports</a:t>
            </a:r>
          </a:p>
          <a:p>
            <a:pPr marL="342900" indent="-342900">
              <a:buFont typeface="Arial" panose="020B0604020202020204" pitchFamily="34" charset="0"/>
              <a:buChar char="•"/>
            </a:pPr>
            <a:r>
              <a:rPr lang="en-US" sz="2000" dirty="0">
                <a:solidFill>
                  <a:srgbClr val="000000"/>
                </a:solidFill>
                <a:latin typeface="Arial" panose="020B0604020202020204" pitchFamily="34" charset="0"/>
                <a:ea typeface="Times New Roman" panose="02020603050405020304" pitchFamily="18" charset="0"/>
              </a:rPr>
              <a:t>MSC must only select No for this field when the participant specifically declines to file a VA claim and this is appropriately documented as required by M21-1 III.i.2.D.4.a. (step 5) </a:t>
            </a:r>
          </a:p>
          <a:p>
            <a:pPr marL="342900" indent="-342900">
              <a:buFont typeface="Arial" panose="020B0604020202020204" pitchFamily="34" charset="0"/>
              <a:buChar char="•"/>
            </a:pPr>
            <a:r>
              <a:rPr lang="en-US" sz="2000" dirty="0">
                <a:solidFill>
                  <a:srgbClr val="000000"/>
                </a:solidFill>
                <a:latin typeface="Arial" panose="020B0604020202020204" pitchFamily="34" charset="0"/>
                <a:ea typeface="Times New Roman" panose="02020603050405020304" pitchFamily="18" charset="0"/>
              </a:rPr>
              <a:t>When a participant explicitly declines to file a VA claim in IDES, DRAS must complete the actions required by M21-1 III.i.2.F.10.a. and b. at the time of the proposed rating.  DRAS will not prepare a final VA rating and will not enter a VA Benefits Date in VTA</a:t>
            </a:r>
            <a:endParaRPr lang="en-US" sz="2000" dirty="0">
              <a:solidFill>
                <a:srgbClr val="00000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2425134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Agenda (1 of 4)</a:t>
            </a:r>
          </a:p>
        </p:txBody>
      </p:sp>
      <p:sp>
        <p:nvSpPr>
          <p:cNvPr id="6" name="Slide Number Placeholder 5"/>
          <p:cNvSpPr>
            <a:spLocks noGrp="1"/>
          </p:cNvSpPr>
          <p:nvPr>
            <p:ph type="sldNum" sz="quarter" idx="12"/>
          </p:nvPr>
        </p:nvSpPr>
        <p:spPr/>
        <p:txBody>
          <a:bodyPr/>
          <a:lstStyle/>
          <a:p>
            <a:fld id="{04F7EA0F-F264-4DBA-8450-109ED0C85B89}" type="slidenum">
              <a:rPr lang="en-US" smtClean="0"/>
              <a:t>2</a:t>
            </a:fld>
            <a:endParaRPr lang="en-US" dirty="0"/>
          </a:p>
        </p:txBody>
      </p:sp>
      <p:sp>
        <p:nvSpPr>
          <p:cNvPr id="4" name="Rectangle 3"/>
          <p:cNvSpPr/>
          <p:nvPr/>
        </p:nvSpPr>
        <p:spPr>
          <a:xfrm>
            <a:off x="-194121" y="971971"/>
            <a:ext cx="9063700" cy="3970318"/>
          </a:xfrm>
          <a:prstGeom prst="rect">
            <a:avLst/>
          </a:prstGeom>
        </p:spPr>
        <p:txBody>
          <a:bodyPr wrap="none">
            <a:spAutoFit/>
          </a:bodyPr>
          <a:lstStyle/>
          <a:p>
            <a:pPr marL="457200" lvl="0" indent="-339725">
              <a:buFont typeface="Wingdings" panose="05000000000000000000" pitchFamily="2" charset="2"/>
              <a:buChar char="Ø"/>
            </a:pPr>
            <a:r>
              <a:rPr lang="en-US" sz="2800" dirty="0">
                <a:solidFill>
                  <a:srgbClr val="000000"/>
                </a:solidFill>
                <a:latin typeface="Arial"/>
                <a:ea typeface="Times New Roman"/>
              </a:rPr>
              <a:t>Introduction</a:t>
            </a:r>
          </a:p>
          <a:p>
            <a:pPr marL="117475" lvl="0"/>
            <a:endParaRPr lang="en-US" sz="2800" dirty="0">
              <a:solidFill>
                <a:srgbClr val="000000"/>
              </a:solidFill>
              <a:latin typeface="Arial"/>
              <a:ea typeface="Times New Roman"/>
            </a:endParaRPr>
          </a:p>
          <a:p>
            <a:pPr marL="457200" lvl="0" indent="-339725">
              <a:buFont typeface="Wingdings" panose="05000000000000000000" pitchFamily="2" charset="2"/>
              <a:buChar char="Ø"/>
            </a:pPr>
            <a:r>
              <a:rPr lang="en-US" sz="2800" dirty="0">
                <a:solidFill>
                  <a:srgbClr val="000000"/>
                </a:solidFill>
                <a:latin typeface="Arial"/>
                <a:ea typeface="Times New Roman"/>
              </a:rPr>
              <a:t>Topics for Discussion</a:t>
            </a:r>
          </a:p>
          <a:p>
            <a:pPr marL="914400" lvl="1" indent="-457200">
              <a:buFont typeface="Arial" panose="020B0604020202020204" pitchFamily="34" charset="0"/>
              <a:buChar char="•"/>
            </a:pPr>
            <a:r>
              <a:rPr lang="en-US" sz="2400" dirty="0">
                <a:latin typeface="Arial" panose="020B0604020202020204" pitchFamily="34" charset="0"/>
                <a:cs typeface="Arial" panose="020B0604020202020204" pitchFamily="34" charset="0"/>
              </a:rPr>
              <a:t>BDD and IDES MSC Information on MSC SharePoint Site </a:t>
            </a:r>
          </a:p>
          <a:p>
            <a:pPr marL="914400" lvl="1" indent="-457200">
              <a:buFont typeface="Arial" panose="020B0604020202020204" pitchFamily="34" charset="0"/>
              <a:buChar char="•"/>
            </a:pPr>
            <a:r>
              <a:rPr lang="en-US" sz="2400" dirty="0">
                <a:latin typeface="Arial" panose="020B0604020202020204" pitchFamily="34" charset="0"/>
                <a:cs typeface="Arial" panose="020B0604020202020204" pitchFamily="34" charset="0"/>
              </a:rPr>
              <a:t>HAIMS Issue Impacting Document Transfer to VBMS</a:t>
            </a:r>
          </a:p>
          <a:p>
            <a:pPr marL="914400" lvl="1" indent="-457200">
              <a:buFont typeface="Arial" panose="020B0604020202020204" pitchFamily="34" charset="0"/>
              <a:buChar char="•"/>
            </a:pPr>
            <a:r>
              <a:rPr lang="en-US" sz="2400" dirty="0">
                <a:latin typeface="Arial" panose="020B0604020202020204" pitchFamily="34" charset="0"/>
                <a:cs typeface="Arial" panose="020B0604020202020204" pitchFamily="34" charset="0"/>
              </a:rPr>
              <a:t>New Version of Exam Request Builder</a:t>
            </a:r>
          </a:p>
          <a:p>
            <a:pPr marL="914400" lvl="1" indent="-457200">
              <a:buFont typeface="Arial" panose="020B0604020202020204" pitchFamily="34" charset="0"/>
              <a:buChar char="•"/>
            </a:pPr>
            <a:r>
              <a:rPr lang="en-US" sz="2400" dirty="0">
                <a:latin typeface="Arial" panose="020B0604020202020204" pitchFamily="34" charset="0"/>
                <a:cs typeface="Arial" panose="020B0604020202020204" pitchFamily="34" charset="0"/>
              </a:rPr>
              <a:t>Joint Legacy Viewer (JLV) Helpdesk</a:t>
            </a:r>
          </a:p>
          <a:p>
            <a:pPr marL="914400" lvl="1" indent="-457200">
              <a:buFont typeface="Arial" panose="020B0604020202020204" pitchFamily="34" charset="0"/>
              <a:buChar char="•"/>
            </a:pPr>
            <a:r>
              <a:rPr lang="en-US" sz="2400" dirty="0">
                <a:latin typeface="Arial" panose="020B0604020202020204" pitchFamily="34" charset="0"/>
                <a:cs typeface="Arial" panose="020B0604020202020204" pitchFamily="34" charset="0"/>
              </a:rPr>
              <a:t>IDES SM Satisfaction Survey Report July  - Dec 2018</a:t>
            </a:r>
          </a:p>
          <a:p>
            <a:pPr marL="914400" lvl="1" indent="-457200">
              <a:buFont typeface="Arial" panose="020B0604020202020204" pitchFamily="34" charset="0"/>
              <a:buChar char="•"/>
            </a:pPr>
            <a:endParaRPr lang="en-US" sz="2400" dirty="0">
              <a:latin typeface="Arial" panose="020B0604020202020204" pitchFamily="34" charset="0"/>
              <a:cs typeface="Arial" panose="020B0604020202020204" pitchFamily="34" charset="0"/>
            </a:endParaRPr>
          </a:p>
          <a:p>
            <a:pPr marL="914400" lvl="1" indent="-457200">
              <a:buFont typeface="Arial" panose="020B0604020202020204" pitchFamily="34" charset="0"/>
              <a:buChar char="•"/>
            </a:pP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777468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F7EA0F-F264-4DBA-8450-109ED0C85B89}"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2" name="Title 1"/>
          <p:cNvSpPr>
            <a:spLocks noGrp="1"/>
          </p:cNvSpPr>
          <p:nvPr>
            <p:ph type="title"/>
          </p:nvPr>
        </p:nvSpPr>
        <p:spPr/>
        <p:txBody>
          <a:bodyPr>
            <a:noAutofit/>
          </a:bodyPr>
          <a:lstStyle/>
          <a:p>
            <a:r>
              <a:rPr lang="en-US" sz="2800" dirty="0"/>
              <a:t>Handling VA Claims Submitted by an IDES Participant Who Initially Declined to File </a:t>
            </a:r>
          </a:p>
        </p:txBody>
      </p:sp>
      <p:sp>
        <p:nvSpPr>
          <p:cNvPr id="3" name="Rectangle 2">
            <a:extLst>
              <a:ext uri="{FF2B5EF4-FFF2-40B4-BE49-F238E27FC236}">
                <a16:creationId xmlns:a16="http://schemas.microsoft.com/office/drawing/2014/main" id="{83169D14-DFE0-49F7-A96B-F4AA1F59B414}"/>
              </a:ext>
            </a:extLst>
          </p:cNvPr>
          <p:cNvSpPr/>
          <p:nvPr/>
        </p:nvSpPr>
        <p:spPr>
          <a:xfrm>
            <a:off x="152400" y="762000"/>
            <a:ext cx="8730534" cy="2677656"/>
          </a:xfrm>
          <a:prstGeom prst="rect">
            <a:avLst/>
          </a:prstGeom>
        </p:spPr>
        <p:txBody>
          <a:bodyPr wrap="square">
            <a:spAutoFit/>
          </a:bodyPr>
          <a:lstStyle/>
          <a:p>
            <a:r>
              <a:rPr lang="en-US" sz="2400" dirty="0">
                <a:solidFill>
                  <a:srgbClr val="000000"/>
                </a:solidFill>
                <a:latin typeface="Arial" panose="020B0604020202020204" pitchFamily="34" charset="0"/>
                <a:ea typeface="Times New Roman" panose="02020603050405020304" pitchFamily="18" charset="0"/>
              </a:rPr>
              <a:t>There are two instances of this topic. </a:t>
            </a:r>
          </a:p>
          <a:p>
            <a:pPr marL="342900" indent="-342900">
              <a:buFont typeface="Arial" panose="020B0604020202020204" pitchFamily="34" charset="0"/>
              <a:buChar char="•"/>
            </a:pPr>
            <a:endParaRPr lang="en-US" sz="2400" dirty="0">
              <a:solidFill>
                <a:srgbClr val="000000"/>
              </a:solidFill>
              <a:latin typeface="Arial" panose="020B0604020202020204" pitchFamily="34" charset="0"/>
              <a:ea typeface="Times New Roman" panose="02020603050405020304" pitchFamily="18" charset="0"/>
            </a:endParaRPr>
          </a:p>
          <a:p>
            <a:pPr marL="342900" indent="-342900">
              <a:buFont typeface="Arial" panose="020B0604020202020204" pitchFamily="34" charset="0"/>
              <a:buChar char="•"/>
            </a:pPr>
            <a:r>
              <a:rPr lang="en-US" sz="2400" dirty="0">
                <a:solidFill>
                  <a:srgbClr val="000000"/>
                </a:solidFill>
                <a:latin typeface="Arial" panose="020B0604020202020204" pitchFamily="34" charset="0"/>
                <a:ea typeface="Times New Roman" panose="02020603050405020304" pitchFamily="18" charset="0"/>
              </a:rPr>
              <a:t>If the application is received before DRAS completes the proposed rating. See Read Ahead</a:t>
            </a:r>
          </a:p>
          <a:p>
            <a:pPr marL="342900" indent="-342900">
              <a:buFont typeface="Arial" panose="020B0604020202020204" pitchFamily="34" charset="0"/>
              <a:buChar char="•"/>
            </a:pPr>
            <a:endParaRPr lang="en-US" sz="2400" dirty="0">
              <a:solidFill>
                <a:srgbClr val="000000"/>
              </a:solidFill>
              <a:latin typeface="Arial" panose="020B0604020202020204" pitchFamily="34" charset="0"/>
              <a:ea typeface="Times New Roman" panose="02020603050405020304" pitchFamily="18" charset="0"/>
            </a:endParaRPr>
          </a:p>
          <a:p>
            <a:pPr marL="342900" indent="-342900">
              <a:buFont typeface="Arial" panose="020B0604020202020204" pitchFamily="34" charset="0"/>
              <a:buChar char="•"/>
            </a:pPr>
            <a:r>
              <a:rPr lang="en-US" sz="2400" dirty="0">
                <a:solidFill>
                  <a:srgbClr val="000000"/>
                </a:solidFill>
                <a:latin typeface="Arial" panose="020B0604020202020204" pitchFamily="34" charset="0"/>
                <a:ea typeface="Times New Roman" panose="02020603050405020304" pitchFamily="18" charset="0"/>
              </a:rPr>
              <a:t>If the application is received after DRAS completes the IDES proposed rating. See Read Ahead</a:t>
            </a:r>
            <a:endParaRPr lang="en-US" sz="2800" dirty="0">
              <a:solidFill>
                <a:srgbClr val="00000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7968252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F7EA0F-F264-4DBA-8450-109ED0C85B89}"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2" name="Title 1"/>
          <p:cNvSpPr>
            <a:spLocks noGrp="1"/>
          </p:cNvSpPr>
          <p:nvPr>
            <p:ph type="title"/>
          </p:nvPr>
        </p:nvSpPr>
        <p:spPr/>
        <p:txBody>
          <a:bodyPr>
            <a:noAutofit/>
          </a:bodyPr>
          <a:lstStyle/>
          <a:p>
            <a:r>
              <a:rPr lang="en-US" sz="3200" dirty="0"/>
              <a:t>Ensuring Accuracy of SM Filing VA Claim Data in VTA </a:t>
            </a:r>
          </a:p>
        </p:txBody>
      </p:sp>
      <p:sp>
        <p:nvSpPr>
          <p:cNvPr id="3" name="Rectangle 2">
            <a:extLst>
              <a:ext uri="{FF2B5EF4-FFF2-40B4-BE49-F238E27FC236}">
                <a16:creationId xmlns:a16="http://schemas.microsoft.com/office/drawing/2014/main" id="{83169D14-DFE0-49F7-A96B-F4AA1F59B414}"/>
              </a:ext>
            </a:extLst>
          </p:cNvPr>
          <p:cNvSpPr/>
          <p:nvPr/>
        </p:nvSpPr>
        <p:spPr>
          <a:xfrm>
            <a:off x="152400" y="762000"/>
            <a:ext cx="8730534" cy="4154984"/>
          </a:xfrm>
          <a:prstGeom prst="rect">
            <a:avLst/>
          </a:prstGeom>
        </p:spPr>
        <p:txBody>
          <a:bodyPr wrap="square">
            <a:spAutoFit/>
          </a:bodyPr>
          <a:lstStyle/>
          <a:p>
            <a:pPr marL="342900" indent="-342900">
              <a:buFont typeface="Arial" panose="020B0604020202020204" pitchFamily="34" charset="0"/>
              <a:buChar char="•"/>
            </a:pPr>
            <a:r>
              <a:rPr lang="en-US" sz="2400" dirty="0">
                <a:solidFill>
                  <a:srgbClr val="000000"/>
                </a:solidFill>
                <a:latin typeface="Arial" panose="020B0604020202020204" pitchFamily="34" charset="0"/>
                <a:ea typeface="Times New Roman" panose="02020603050405020304" pitchFamily="18" charset="0"/>
              </a:rPr>
              <a:t>When completing proposed rating activity, DRAS must consider the indication in the Servicemember Filing VA Claim, along with all evidence in the record</a:t>
            </a:r>
          </a:p>
          <a:p>
            <a:pPr marL="342900" indent="-342900">
              <a:buFont typeface="Arial" panose="020B0604020202020204" pitchFamily="34" charset="0"/>
              <a:buChar char="•"/>
            </a:pPr>
            <a:endParaRPr lang="en-US" sz="2400" dirty="0">
              <a:solidFill>
                <a:srgbClr val="000000"/>
              </a:solidFill>
              <a:latin typeface="Arial" panose="020B0604020202020204" pitchFamily="34" charset="0"/>
              <a:ea typeface="Times New Roman" panose="02020603050405020304" pitchFamily="18" charset="0"/>
            </a:endParaRPr>
          </a:p>
          <a:p>
            <a:pPr marL="342900" indent="-342900">
              <a:buFont typeface="Arial" panose="020B0604020202020204" pitchFamily="34" charset="0"/>
              <a:buChar char="•"/>
            </a:pPr>
            <a:r>
              <a:rPr lang="en-US" sz="2400" dirty="0">
                <a:solidFill>
                  <a:srgbClr val="000000"/>
                </a:solidFill>
                <a:latin typeface="Arial" panose="020B0604020202020204" pitchFamily="34" charset="0"/>
                <a:ea typeface="Times New Roman" panose="02020603050405020304" pitchFamily="18" charset="0"/>
              </a:rPr>
              <a:t>When there is a question or concern about the accuracy of the data in this field, the DRAS should contact the MSC assigned for clarification /confirmation or when applicable, correction</a:t>
            </a:r>
          </a:p>
          <a:p>
            <a:pPr marL="342900" indent="-342900">
              <a:buFont typeface="Arial" panose="020B0604020202020204" pitchFamily="34" charset="0"/>
              <a:buChar char="•"/>
            </a:pPr>
            <a:endParaRPr lang="en-US" sz="2400" dirty="0">
              <a:solidFill>
                <a:srgbClr val="000000"/>
              </a:solidFill>
              <a:latin typeface="Arial" panose="020B0604020202020204" pitchFamily="34" charset="0"/>
              <a:ea typeface="Times New Roman" panose="02020603050405020304" pitchFamily="18" charset="0"/>
            </a:endParaRPr>
          </a:p>
          <a:p>
            <a:pPr marL="342900" indent="-342900">
              <a:buFont typeface="Arial" panose="020B0604020202020204" pitchFamily="34" charset="0"/>
              <a:buChar char="•"/>
            </a:pPr>
            <a:r>
              <a:rPr lang="en-US" sz="2400" dirty="0">
                <a:solidFill>
                  <a:srgbClr val="000000"/>
                </a:solidFill>
                <a:latin typeface="Arial" panose="020B0604020202020204" pitchFamily="34" charset="0"/>
                <a:ea typeface="Times New Roman" panose="02020603050405020304" pitchFamily="18" charset="0"/>
              </a:rPr>
              <a:t>Any questions or concerns that cannot be resolved by the MSC should be directed to the IDES Mailbox</a:t>
            </a:r>
            <a:endParaRPr lang="en-US" sz="2400" dirty="0">
              <a:solidFill>
                <a:srgbClr val="00000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5656171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F7EA0F-F264-4DBA-8450-109ED0C85B89}"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2" name="Title 1"/>
          <p:cNvSpPr>
            <a:spLocks noGrp="1"/>
          </p:cNvSpPr>
          <p:nvPr>
            <p:ph type="title"/>
          </p:nvPr>
        </p:nvSpPr>
        <p:spPr/>
        <p:txBody>
          <a:bodyPr>
            <a:noAutofit/>
          </a:bodyPr>
          <a:lstStyle/>
          <a:p>
            <a:r>
              <a:rPr lang="en-US" sz="3200" dirty="0"/>
              <a:t>Updated IDES Development Checklist (Feb 2019) </a:t>
            </a:r>
          </a:p>
        </p:txBody>
      </p:sp>
      <p:sp>
        <p:nvSpPr>
          <p:cNvPr id="3" name="Rectangle 2">
            <a:extLst>
              <a:ext uri="{FF2B5EF4-FFF2-40B4-BE49-F238E27FC236}">
                <a16:creationId xmlns:a16="http://schemas.microsoft.com/office/drawing/2014/main" id="{83169D14-DFE0-49F7-A96B-F4AA1F59B414}"/>
              </a:ext>
            </a:extLst>
          </p:cNvPr>
          <p:cNvSpPr/>
          <p:nvPr/>
        </p:nvSpPr>
        <p:spPr>
          <a:xfrm>
            <a:off x="152400" y="762000"/>
            <a:ext cx="8730534" cy="3046988"/>
          </a:xfrm>
          <a:prstGeom prst="rect">
            <a:avLst/>
          </a:prstGeom>
        </p:spPr>
        <p:txBody>
          <a:bodyPr wrap="square">
            <a:spAutoFit/>
          </a:bodyPr>
          <a:lstStyle/>
          <a:p>
            <a:pPr marL="342900" indent="-342900">
              <a:buFont typeface="Arial" panose="020B0604020202020204" pitchFamily="34" charset="0"/>
              <a:buChar char="•"/>
            </a:pPr>
            <a:r>
              <a:rPr lang="en-US" sz="2400" dirty="0">
                <a:solidFill>
                  <a:srgbClr val="000000"/>
                </a:solidFill>
                <a:latin typeface="Arial" panose="020B0604020202020204" pitchFamily="34" charset="0"/>
                <a:ea typeface="Times New Roman" panose="02020603050405020304" pitchFamily="18" charset="0"/>
              </a:rPr>
              <a:t>The IDES Development Checklist, which is now available on the IDES Homepage has been updated to reflect recent program changes</a:t>
            </a:r>
          </a:p>
          <a:p>
            <a:pPr marL="342900" indent="-342900">
              <a:buFont typeface="Arial" panose="020B0604020202020204" pitchFamily="34" charset="0"/>
              <a:buChar char="•"/>
            </a:pPr>
            <a:endParaRPr lang="en-US" sz="2400" dirty="0">
              <a:solidFill>
                <a:srgbClr val="000000"/>
              </a:solidFill>
              <a:latin typeface="Arial" panose="020B0604020202020204" pitchFamily="34" charset="0"/>
              <a:ea typeface="Times New Roman" panose="02020603050405020304" pitchFamily="18" charset="0"/>
            </a:endParaRPr>
          </a:p>
          <a:p>
            <a:pPr marL="342900" indent="-342900">
              <a:buFont typeface="Arial" panose="020B0604020202020204" pitchFamily="34" charset="0"/>
              <a:buChar char="•"/>
            </a:pPr>
            <a:r>
              <a:rPr lang="en-US" sz="2400" dirty="0">
                <a:solidFill>
                  <a:srgbClr val="000000"/>
                </a:solidFill>
                <a:latin typeface="Arial" panose="020B0604020202020204" pitchFamily="34" charset="0"/>
                <a:ea typeface="Times New Roman" panose="02020603050405020304" pitchFamily="18" charset="0"/>
              </a:rPr>
              <a:t>MSCs are reminded that use of the checklist is required per M21-1 III.i.2.D.3.a.  Effective immediately, MSCs should use the current version dated February 2019</a:t>
            </a:r>
          </a:p>
          <a:p>
            <a:pPr marL="342900" indent="-342900">
              <a:buFont typeface="Arial" panose="020B0604020202020204" pitchFamily="34" charset="0"/>
              <a:buChar char="•"/>
            </a:pPr>
            <a:endParaRPr lang="en-US" sz="2400" dirty="0">
              <a:solidFill>
                <a:srgbClr val="000000"/>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8865323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23</a:t>
            </a:fld>
            <a:endParaRPr lang="en-US" dirty="0">
              <a:solidFill>
                <a:prstClr val="white"/>
              </a:solidFill>
            </a:endParaRPr>
          </a:p>
        </p:txBody>
      </p:sp>
      <p:sp>
        <p:nvSpPr>
          <p:cNvPr id="4" name="Title 3"/>
          <p:cNvSpPr>
            <a:spLocks noGrp="1"/>
          </p:cNvSpPr>
          <p:nvPr>
            <p:ph type="title"/>
          </p:nvPr>
        </p:nvSpPr>
        <p:spPr>
          <a:xfrm>
            <a:off x="20782" y="2438400"/>
            <a:ext cx="9144000" cy="731520"/>
          </a:xfrm>
        </p:spPr>
        <p:txBody>
          <a:bodyPr>
            <a:normAutofit/>
          </a:bodyPr>
          <a:lstStyle/>
          <a:p>
            <a:r>
              <a:rPr lang="en-US" sz="4000" dirty="0">
                <a:solidFill>
                  <a:schemeClr val="tx1"/>
                </a:solidFill>
              </a:rPr>
              <a:t>VTA Reminders</a:t>
            </a:r>
          </a:p>
        </p:txBody>
      </p:sp>
    </p:spTree>
    <p:extLst>
      <p:ext uri="{BB962C8B-B14F-4D97-AF65-F5344CB8AC3E}">
        <p14:creationId xmlns:p14="http://schemas.microsoft.com/office/powerpoint/2010/main" val="8392643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F7EA0F-F264-4DBA-8450-109ED0C85B89}"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2" name="Title 1"/>
          <p:cNvSpPr>
            <a:spLocks noGrp="1"/>
          </p:cNvSpPr>
          <p:nvPr>
            <p:ph type="title"/>
          </p:nvPr>
        </p:nvSpPr>
        <p:spPr/>
        <p:txBody>
          <a:bodyPr>
            <a:noAutofit/>
          </a:bodyPr>
          <a:lstStyle/>
          <a:p>
            <a:r>
              <a:rPr lang="en-US" sz="2800" dirty="0"/>
              <a:t>New Claims Establishment Date Field and Pending CEST Report in VTA </a:t>
            </a:r>
          </a:p>
        </p:txBody>
      </p:sp>
      <p:sp>
        <p:nvSpPr>
          <p:cNvPr id="5" name="Rectangle 4">
            <a:extLst>
              <a:ext uri="{FF2B5EF4-FFF2-40B4-BE49-F238E27FC236}">
                <a16:creationId xmlns:a16="http://schemas.microsoft.com/office/drawing/2014/main" id="{20FFC229-F8A6-4D36-B135-5B951A7EE80D}"/>
              </a:ext>
            </a:extLst>
          </p:cNvPr>
          <p:cNvSpPr/>
          <p:nvPr/>
        </p:nvSpPr>
        <p:spPr>
          <a:xfrm>
            <a:off x="270164" y="838200"/>
            <a:ext cx="8382000" cy="4832092"/>
          </a:xfrm>
          <a:prstGeom prst="rect">
            <a:avLst/>
          </a:prstGeom>
        </p:spPr>
        <p:txBody>
          <a:bodyPr wrap="square">
            <a:spAutoFit/>
          </a:bodyPr>
          <a:lstStyle/>
          <a:p>
            <a:pPr marL="342900" indent="-342900">
              <a:buFont typeface="Arial" panose="020B0604020202020204" pitchFamily="34" charset="0"/>
              <a:buChar char="•"/>
            </a:pPr>
            <a:r>
              <a:rPr lang="en-US" sz="2200" dirty="0">
                <a:solidFill>
                  <a:srgbClr val="000000"/>
                </a:solidFill>
                <a:latin typeface="Arial" panose="020B0604020202020204" pitchFamily="34" charset="0"/>
                <a:ea typeface="Times New Roman" panose="02020603050405020304" pitchFamily="18" charset="0"/>
              </a:rPr>
              <a:t>A new field, Claims Establishment (CEST) Date has been added to VTA.  MSCs must update this field to reflect the date the EP 698 was established in VBMS  </a:t>
            </a:r>
          </a:p>
          <a:p>
            <a:pPr marL="342900" indent="-342900">
              <a:buFont typeface="Arial" panose="020B0604020202020204" pitchFamily="34" charset="0"/>
              <a:buChar char="•"/>
            </a:pPr>
            <a:r>
              <a:rPr lang="en-US" sz="2200" dirty="0">
                <a:solidFill>
                  <a:srgbClr val="000000"/>
                </a:solidFill>
                <a:latin typeface="Arial" panose="020B0604020202020204" pitchFamily="34" charset="0"/>
                <a:ea typeface="Times New Roman" panose="02020603050405020304" pitchFamily="18" charset="0"/>
              </a:rPr>
              <a:t>This field populates the new VTA Pending CEST Report.   The Pending CEST report shows all cases that have a Prepare Claim Start Date but no CEST Date in VTA.  MSCs will use this report to identify referrals that were made by the PEBLO, and now need EP 689s established in VBMS to initiate transfer of the referral documents from HAIMS</a:t>
            </a:r>
          </a:p>
          <a:p>
            <a:pPr marL="342900" indent="-342900">
              <a:buFont typeface="Arial" panose="020B0604020202020204" pitchFamily="34" charset="0"/>
              <a:buChar char="•"/>
            </a:pPr>
            <a:r>
              <a:rPr lang="en-US" sz="2200" dirty="0">
                <a:solidFill>
                  <a:srgbClr val="000000"/>
                </a:solidFill>
                <a:latin typeface="Arial" panose="020B0604020202020204" pitchFamily="34" charset="0"/>
                <a:ea typeface="Times New Roman" panose="02020603050405020304" pitchFamily="18" charset="0"/>
              </a:rPr>
              <a:t>Any cases with a Prepare Claim Start Date after March 1, 2019 will appear on the Pending CEST report unless/until the CEST Date is entered in VTA</a:t>
            </a:r>
          </a:p>
          <a:p>
            <a:pPr marL="342900" indent="-342900">
              <a:buFont typeface="Arial" panose="020B0604020202020204" pitchFamily="34" charset="0"/>
              <a:buChar char="•"/>
            </a:pPr>
            <a:r>
              <a:rPr lang="en-US" sz="2200" dirty="0">
                <a:solidFill>
                  <a:srgbClr val="000000"/>
                </a:solidFill>
                <a:latin typeface="Arial" panose="020B0604020202020204" pitchFamily="34" charset="0"/>
                <a:ea typeface="Times New Roman" panose="02020603050405020304" pitchFamily="18" charset="0"/>
              </a:rPr>
              <a:t>CEST Date data is also now included on the Weekly Data Extract and is available in User-Defined Reports</a:t>
            </a:r>
          </a:p>
        </p:txBody>
      </p:sp>
    </p:spTree>
    <p:extLst>
      <p:ext uri="{BB962C8B-B14F-4D97-AF65-F5344CB8AC3E}">
        <p14:creationId xmlns:p14="http://schemas.microsoft.com/office/powerpoint/2010/main" val="38401477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F7EA0F-F264-4DBA-8450-109ED0C85B89}"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2" name="Title 1"/>
          <p:cNvSpPr>
            <a:spLocks noGrp="1"/>
          </p:cNvSpPr>
          <p:nvPr>
            <p:ph type="title"/>
          </p:nvPr>
        </p:nvSpPr>
        <p:spPr/>
        <p:txBody>
          <a:bodyPr>
            <a:noAutofit/>
          </a:bodyPr>
          <a:lstStyle/>
          <a:p>
            <a:r>
              <a:rPr lang="en-US" sz="4000" dirty="0"/>
              <a:t>VTA v.2.4.3/VTA Trng </a:t>
            </a:r>
          </a:p>
        </p:txBody>
      </p:sp>
      <p:sp>
        <p:nvSpPr>
          <p:cNvPr id="5" name="Rectangle 4">
            <a:extLst>
              <a:ext uri="{FF2B5EF4-FFF2-40B4-BE49-F238E27FC236}">
                <a16:creationId xmlns:a16="http://schemas.microsoft.com/office/drawing/2014/main" id="{20FFC229-F8A6-4D36-B135-5B951A7EE80D}"/>
              </a:ext>
            </a:extLst>
          </p:cNvPr>
          <p:cNvSpPr/>
          <p:nvPr/>
        </p:nvSpPr>
        <p:spPr>
          <a:xfrm>
            <a:off x="270164" y="838200"/>
            <a:ext cx="8382000" cy="1938992"/>
          </a:xfrm>
          <a:prstGeom prst="rect">
            <a:avLst/>
          </a:prstGeom>
        </p:spPr>
        <p:txBody>
          <a:bodyPr wrap="square">
            <a:spAutoFit/>
          </a:bodyPr>
          <a:lstStyle/>
          <a:p>
            <a:pPr marL="342900" indent="-342900">
              <a:buFont typeface="Arial" panose="020B0604020202020204" pitchFamily="34" charset="0"/>
              <a:buChar char="•"/>
            </a:pPr>
            <a:r>
              <a:rPr lang="en-US" sz="2400" dirty="0">
                <a:solidFill>
                  <a:srgbClr val="000000"/>
                </a:solidFill>
                <a:latin typeface="Arial" panose="020B0604020202020204" pitchFamily="34" charset="0"/>
                <a:ea typeface="Times New Roman" panose="02020603050405020304" pitchFamily="18" charset="0"/>
              </a:rPr>
              <a:t>VTA v.2.4.3 was released Feb 24</a:t>
            </a:r>
            <a:r>
              <a:rPr lang="en-US" sz="2400" baseline="30000" dirty="0">
                <a:solidFill>
                  <a:srgbClr val="000000"/>
                </a:solidFill>
                <a:latin typeface="Arial" panose="020B0604020202020204" pitchFamily="34" charset="0"/>
                <a:ea typeface="Times New Roman" panose="02020603050405020304" pitchFamily="18" charset="0"/>
              </a:rPr>
              <a:t>th</a:t>
            </a:r>
            <a:endParaRPr lang="en-US" sz="2400" dirty="0">
              <a:solidFill>
                <a:srgbClr val="000000"/>
              </a:solidFill>
              <a:latin typeface="Arial" panose="020B0604020202020204" pitchFamily="34" charset="0"/>
              <a:ea typeface="Times New Roman" panose="02020603050405020304" pitchFamily="18" charset="0"/>
            </a:endParaRPr>
          </a:p>
          <a:p>
            <a:pPr marL="342900" indent="-342900">
              <a:buFont typeface="Arial" panose="020B0604020202020204" pitchFamily="34" charset="0"/>
              <a:buChar char="•"/>
            </a:pPr>
            <a:endParaRPr lang="en-US" sz="2400" dirty="0">
              <a:solidFill>
                <a:srgbClr val="000000"/>
              </a:solidFill>
              <a:latin typeface="Arial" panose="020B0604020202020204" pitchFamily="34" charset="0"/>
              <a:ea typeface="Times New Roman" panose="02020603050405020304" pitchFamily="18" charset="0"/>
            </a:endParaRPr>
          </a:p>
          <a:p>
            <a:pPr marL="342900" indent="-342900">
              <a:buFont typeface="Arial" panose="020B0604020202020204" pitchFamily="34" charset="0"/>
              <a:buChar char="•"/>
            </a:pPr>
            <a:r>
              <a:rPr lang="en-US" sz="2400" dirty="0">
                <a:solidFill>
                  <a:srgbClr val="000000"/>
                </a:solidFill>
                <a:latin typeface="Arial" panose="020B0604020202020204" pitchFamily="34" charset="0"/>
                <a:ea typeface="Times New Roman" panose="02020603050405020304" pitchFamily="18" charset="0"/>
              </a:rPr>
              <a:t>See Folder 6 in the VTA Knowledge Center </a:t>
            </a:r>
          </a:p>
          <a:p>
            <a:pPr marL="342900" indent="-342900">
              <a:buFont typeface="Arial" panose="020B0604020202020204" pitchFamily="34" charset="0"/>
              <a:buChar char="•"/>
            </a:pPr>
            <a:endParaRPr lang="en-US" sz="2400" dirty="0">
              <a:solidFill>
                <a:srgbClr val="000000"/>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400" dirty="0">
                <a:solidFill>
                  <a:srgbClr val="000000"/>
                </a:solidFill>
                <a:latin typeface="Arial" panose="020B0604020202020204" pitchFamily="34" charset="0"/>
                <a:cs typeface="Arial" panose="020B0604020202020204" pitchFamily="34" charset="0"/>
              </a:rPr>
              <a:t>VTA Training is 19 (9ET) and 20 (1ET) March, 2019</a:t>
            </a:r>
            <a:endParaRPr kumimoji="0" lang="en-US" sz="22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24052457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26</a:t>
            </a:fld>
            <a:endParaRPr lang="en-US" dirty="0">
              <a:solidFill>
                <a:prstClr val="white"/>
              </a:solidFill>
            </a:endParaRPr>
          </a:p>
        </p:txBody>
      </p:sp>
      <p:sp>
        <p:nvSpPr>
          <p:cNvPr id="5" name="Rectangle 4"/>
          <p:cNvSpPr/>
          <p:nvPr/>
        </p:nvSpPr>
        <p:spPr>
          <a:xfrm>
            <a:off x="990600" y="2445365"/>
            <a:ext cx="7162800" cy="707886"/>
          </a:xfrm>
          <a:prstGeom prst="rect">
            <a:avLst/>
          </a:prstGeom>
        </p:spPr>
        <p:txBody>
          <a:bodyPr wrap="square">
            <a:spAutoFit/>
          </a:bodyPr>
          <a:lstStyle/>
          <a:p>
            <a:pPr algn="ctr"/>
            <a:r>
              <a:rPr lang="en-US" sz="4000" b="1" dirty="0">
                <a:solidFill>
                  <a:prstClr val="black"/>
                </a:solidFill>
                <a:ea typeface="MS ????"/>
              </a:rPr>
              <a:t>BDD Topics for Discussion</a:t>
            </a:r>
            <a:endParaRPr lang="en-US" sz="3200" b="1" dirty="0">
              <a:solidFill>
                <a:prstClr val="black"/>
              </a:solidFill>
              <a:ea typeface="Times New Roman"/>
            </a:endParaRPr>
          </a:p>
        </p:txBody>
      </p:sp>
    </p:spTree>
    <p:extLst>
      <p:ext uri="{BB962C8B-B14F-4D97-AF65-F5344CB8AC3E}">
        <p14:creationId xmlns:p14="http://schemas.microsoft.com/office/powerpoint/2010/main" val="10296585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27</a:t>
            </a:fld>
            <a:endParaRPr lang="en-US" dirty="0">
              <a:solidFill>
                <a:prstClr val="white"/>
              </a:solidFill>
            </a:endParaRPr>
          </a:p>
        </p:txBody>
      </p:sp>
      <p:sp>
        <p:nvSpPr>
          <p:cNvPr id="4" name="Title 3"/>
          <p:cNvSpPr>
            <a:spLocks noGrp="1"/>
          </p:cNvSpPr>
          <p:nvPr>
            <p:ph type="title"/>
          </p:nvPr>
        </p:nvSpPr>
        <p:spPr/>
        <p:txBody>
          <a:bodyPr>
            <a:noAutofit/>
          </a:bodyPr>
          <a:lstStyle/>
          <a:p>
            <a:r>
              <a:rPr lang="en-US" sz="2800" dirty="0"/>
              <a:t>BDD Applications Indicating Previously and Finally Denied Issues</a:t>
            </a:r>
          </a:p>
        </p:txBody>
      </p:sp>
      <p:sp>
        <p:nvSpPr>
          <p:cNvPr id="5" name="Rectangle 4">
            <a:extLst>
              <a:ext uri="{FF2B5EF4-FFF2-40B4-BE49-F238E27FC236}">
                <a16:creationId xmlns:a16="http://schemas.microsoft.com/office/drawing/2014/main" id="{16438711-50B0-4214-ADA7-339AC586C436}"/>
              </a:ext>
            </a:extLst>
          </p:cNvPr>
          <p:cNvSpPr/>
          <p:nvPr/>
        </p:nvSpPr>
        <p:spPr>
          <a:xfrm>
            <a:off x="332510" y="959108"/>
            <a:ext cx="8686800" cy="1569660"/>
          </a:xfrm>
          <a:prstGeom prst="rect">
            <a:avLst/>
          </a:prstGeom>
        </p:spPr>
        <p:txBody>
          <a:bodyPr wrap="square">
            <a:spAutoFit/>
          </a:bodyPr>
          <a:lstStyle/>
          <a:p>
            <a:pPr marL="342900" indent="-342900">
              <a:buFont typeface="Arial" panose="020B0604020202020204" pitchFamily="34" charset="0"/>
              <a:buChar char="•"/>
            </a:pPr>
            <a:r>
              <a:rPr lang="en-US" sz="2400" dirty="0">
                <a:solidFill>
                  <a:srgbClr val="000000"/>
                </a:solidFill>
                <a:latin typeface="Arial" panose="020B0604020202020204" pitchFamily="34" charset="0"/>
                <a:ea typeface="Times New Roman" panose="02020603050405020304" pitchFamily="18" charset="0"/>
              </a:rPr>
              <a:t>Previously and finally denied issues indicated on a VA Form 21-526 series application must be handled as a request for application, as indicated in Section I.a of the AMA Implications in IDES document</a:t>
            </a:r>
          </a:p>
        </p:txBody>
      </p:sp>
    </p:spTree>
    <p:extLst>
      <p:ext uri="{BB962C8B-B14F-4D97-AF65-F5344CB8AC3E}">
        <p14:creationId xmlns:p14="http://schemas.microsoft.com/office/powerpoint/2010/main" val="228328892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983F1FA-211D-3044-9E35-958DFBC26156}"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4" name="Title 3"/>
          <p:cNvSpPr>
            <a:spLocks noGrp="1"/>
          </p:cNvSpPr>
          <p:nvPr>
            <p:ph type="title"/>
          </p:nvPr>
        </p:nvSpPr>
        <p:spPr/>
        <p:txBody>
          <a:bodyPr>
            <a:noAutofit/>
          </a:bodyPr>
          <a:lstStyle/>
          <a:p>
            <a:r>
              <a:rPr lang="en-US" sz="3200" dirty="0"/>
              <a:t>Identifying Intake Site During Claim Establishment </a:t>
            </a:r>
          </a:p>
        </p:txBody>
      </p:sp>
      <p:sp>
        <p:nvSpPr>
          <p:cNvPr id="5" name="Rectangle 4">
            <a:extLst>
              <a:ext uri="{FF2B5EF4-FFF2-40B4-BE49-F238E27FC236}">
                <a16:creationId xmlns:a16="http://schemas.microsoft.com/office/drawing/2014/main" id="{16438711-50B0-4214-ADA7-339AC586C436}"/>
              </a:ext>
            </a:extLst>
          </p:cNvPr>
          <p:cNvSpPr/>
          <p:nvPr/>
        </p:nvSpPr>
        <p:spPr>
          <a:xfrm>
            <a:off x="332510" y="814655"/>
            <a:ext cx="8686800" cy="4524315"/>
          </a:xfrm>
          <a:prstGeom prst="rect">
            <a:avLst/>
          </a:prstGeom>
        </p:spPr>
        <p:txBody>
          <a:bodyPr wrap="square">
            <a:spAutoFit/>
          </a:bodyPr>
          <a:lstStyle/>
          <a:p>
            <a:pPr marL="342900" indent="-342900">
              <a:buFont typeface="Arial" panose="020B0604020202020204" pitchFamily="34" charset="0"/>
              <a:buChar char="•"/>
            </a:pPr>
            <a:r>
              <a:rPr lang="en-US" sz="2400" dirty="0">
                <a:solidFill>
                  <a:srgbClr val="000000"/>
                </a:solidFill>
                <a:latin typeface="Arial" panose="020B0604020202020204" pitchFamily="34" charset="0"/>
                <a:ea typeface="Times New Roman" panose="02020603050405020304" pitchFamily="18" charset="0"/>
              </a:rPr>
              <a:t>Claim processors are reminded to select the intake site/RO when establishing BDD/BDD Excluded claims in VBMS  </a:t>
            </a:r>
          </a:p>
          <a:p>
            <a:pPr marL="342900" indent="-342900">
              <a:buFont typeface="Arial" panose="020B0604020202020204" pitchFamily="34" charset="0"/>
              <a:buChar char="•"/>
            </a:pPr>
            <a:endParaRPr lang="en-US" sz="2400" dirty="0">
              <a:solidFill>
                <a:srgbClr val="000000"/>
              </a:solidFill>
              <a:latin typeface="Arial" panose="020B0604020202020204" pitchFamily="34" charset="0"/>
              <a:ea typeface="Times New Roman" panose="02020603050405020304" pitchFamily="18" charset="0"/>
            </a:endParaRPr>
          </a:p>
          <a:p>
            <a:pPr marL="342900" indent="-342900">
              <a:buFont typeface="Arial" panose="020B0604020202020204" pitchFamily="34" charset="0"/>
              <a:buChar char="•"/>
            </a:pPr>
            <a:r>
              <a:rPr lang="en-US" sz="2400" dirty="0">
                <a:solidFill>
                  <a:srgbClr val="000000"/>
                </a:solidFill>
                <a:latin typeface="Arial" panose="020B0604020202020204" pitchFamily="34" charset="0"/>
                <a:ea typeface="Times New Roman" panose="02020603050405020304" pitchFamily="18" charset="0"/>
              </a:rPr>
              <a:t>This action not only assists with monitoring the volume of claim receipts by location, it also assists the contract exam staff with tracking exam requests by location</a:t>
            </a:r>
          </a:p>
          <a:p>
            <a:pPr marL="342900" indent="-342900">
              <a:buFont typeface="Arial" panose="020B0604020202020204" pitchFamily="34" charset="0"/>
              <a:buChar char="•"/>
            </a:pPr>
            <a:endParaRPr lang="en-US" sz="2400" dirty="0">
              <a:solidFill>
                <a:srgbClr val="000000"/>
              </a:solidFill>
              <a:latin typeface="Arial" panose="020B0604020202020204" pitchFamily="34" charset="0"/>
              <a:ea typeface="Times New Roman" panose="02020603050405020304" pitchFamily="18" charset="0"/>
            </a:endParaRPr>
          </a:p>
          <a:p>
            <a:pPr marL="342900" indent="-342900">
              <a:buFont typeface="Arial" panose="020B0604020202020204" pitchFamily="34" charset="0"/>
              <a:buChar char="•"/>
            </a:pPr>
            <a:r>
              <a:rPr lang="en-US" sz="2400" dirty="0">
                <a:solidFill>
                  <a:srgbClr val="000000"/>
                </a:solidFill>
                <a:latin typeface="Arial" panose="020B0604020202020204" pitchFamily="34" charset="0"/>
                <a:ea typeface="Times New Roman" panose="02020603050405020304" pitchFamily="18" charset="0"/>
              </a:rPr>
              <a:t>If left blank, an “unknown” location will appear on these reports which can lead to inaccurate reporting</a:t>
            </a:r>
          </a:p>
          <a:p>
            <a:pPr marL="342900" indent="-342900">
              <a:buFont typeface="Arial" panose="020B0604020202020204" pitchFamily="34" charset="0"/>
              <a:buChar char="•"/>
            </a:pPr>
            <a:endParaRPr lang="en-US" sz="2400" dirty="0">
              <a:solidFill>
                <a:srgbClr val="000000"/>
              </a:solidFill>
              <a:latin typeface="Arial" panose="020B0604020202020204" pitchFamily="34" charset="0"/>
              <a:ea typeface="Times New Roman" panose="02020603050405020304" pitchFamily="18" charset="0"/>
            </a:endParaRPr>
          </a:p>
          <a:p>
            <a:pPr marL="342900" indent="-342900">
              <a:buFont typeface="Arial" panose="020B0604020202020204" pitchFamily="34" charset="0"/>
              <a:buChar char="•"/>
            </a:pPr>
            <a:r>
              <a:rPr lang="en-US" sz="2400" dirty="0">
                <a:solidFill>
                  <a:srgbClr val="000000"/>
                </a:solidFill>
                <a:latin typeface="Arial" panose="020B0604020202020204" pitchFamily="34" charset="0"/>
                <a:ea typeface="Times New Roman" panose="02020603050405020304" pitchFamily="18" charset="0"/>
              </a:rPr>
              <a:t>If your intake site is not listed in VBMS, please send an email to the Pre-Discharge mailbox</a:t>
            </a:r>
            <a:endPar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mn-cs"/>
            </a:endParaRPr>
          </a:p>
        </p:txBody>
      </p:sp>
    </p:spTree>
    <p:extLst>
      <p:ext uri="{BB962C8B-B14F-4D97-AF65-F5344CB8AC3E}">
        <p14:creationId xmlns:p14="http://schemas.microsoft.com/office/powerpoint/2010/main" val="30250442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t>Current Program Timeliness</a:t>
            </a:r>
          </a:p>
        </p:txBody>
      </p:sp>
      <p:sp>
        <p:nvSpPr>
          <p:cNvPr id="6" name="Slide Number Placeholder 5"/>
          <p:cNvSpPr>
            <a:spLocks noGrp="1"/>
          </p:cNvSpPr>
          <p:nvPr>
            <p:ph type="sldNum" sz="quarter" idx="12"/>
          </p:nvPr>
        </p:nvSpPr>
        <p:spPr/>
        <p:txBody>
          <a:bodyPr/>
          <a:lstStyle/>
          <a:p>
            <a:fld id="{04F7EA0F-F264-4DBA-8450-109ED0C85B89}" type="slidenum">
              <a:rPr lang="en-US" smtClean="0">
                <a:solidFill>
                  <a:prstClr val="white"/>
                </a:solidFill>
              </a:rPr>
              <a:pPr/>
              <a:t>29</a:t>
            </a:fld>
            <a:endParaRPr lang="en-US" dirty="0">
              <a:solidFill>
                <a:prstClr val="white"/>
              </a:solidFill>
            </a:endParaRPr>
          </a:p>
        </p:txBody>
      </p:sp>
      <p:sp>
        <p:nvSpPr>
          <p:cNvPr id="10" name="Rectangle 9">
            <a:extLst>
              <a:ext uri="{FF2B5EF4-FFF2-40B4-BE49-F238E27FC236}">
                <a16:creationId xmlns:a16="http://schemas.microsoft.com/office/drawing/2014/main" id="{B4ED8B2F-3B65-47BD-BCA9-25434054E285}"/>
              </a:ext>
            </a:extLst>
          </p:cNvPr>
          <p:cNvSpPr/>
          <p:nvPr/>
        </p:nvSpPr>
        <p:spPr>
          <a:xfrm>
            <a:off x="325580" y="976745"/>
            <a:ext cx="8686800" cy="1446550"/>
          </a:xfrm>
          <a:prstGeom prst="rect">
            <a:avLst/>
          </a:prstGeom>
        </p:spPr>
        <p:txBody>
          <a:bodyPr wrap="square">
            <a:spAutoFit/>
          </a:bodyPr>
          <a:lstStyle/>
          <a:p>
            <a:pPr marL="342900" indent="-342900">
              <a:buFont typeface="Arial" panose="020B0604020202020204" pitchFamily="34" charset="0"/>
              <a:buChar char="•"/>
            </a:pPr>
            <a:r>
              <a:rPr lang="en-US" sz="2200" dirty="0">
                <a:latin typeface="Arial" panose="020B0604020202020204" pitchFamily="34" charset="0"/>
                <a:cs typeface="Arial" panose="020B0604020202020204" pitchFamily="34" charset="0"/>
              </a:rPr>
              <a:t>As outreach specialists and VA’s frontline contact with SMs and</a:t>
            </a:r>
          </a:p>
          <a:p>
            <a:r>
              <a:rPr lang="en-US" sz="2200" dirty="0">
                <a:latin typeface="Arial" panose="020B0604020202020204" pitchFamily="34" charset="0"/>
                <a:cs typeface="Arial" panose="020B0604020202020204" pitchFamily="34" charset="0"/>
              </a:rPr>
              <a:t>Veterans, it is vital that we are realistic in our communications regarding claims processing times. Below is the current program timeliness data as of March 7, 2019</a:t>
            </a:r>
          </a:p>
        </p:txBody>
      </p:sp>
      <p:graphicFrame>
        <p:nvGraphicFramePr>
          <p:cNvPr id="4" name="Table 3">
            <a:extLst>
              <a:ext uri="{FF2B5EF4-FFF2-40B4-BE49-F238E27FC236}">
                <a16:creationId xmlns:a16="http://schemas.microsoft.com/office/drawing/2014/main" id="{6CE444FD-41E7-497A-922A-F59FE7680CB5}"/>
              </a:ext>
            </a:extLst>
          </p:cNvPr>
          <p:cNvGraphicFramePr>
            <a:graphicFrameLocks noGrp="1"/>
          </p:cNvGraphicFramePr>
          <p:nvPr>
            <p:extLst>
              <p:ext uri="{D42A27DB-BD31-4B8C-83A1-F6EECF244321}">
                <p14:modId xmlns:p14="http://schemas.microsoft.com/office/powerpoint/2010/main" val="4037205419"/>
              </p:ext>
            </p:extLst>
          </p:nvPr>
        </p:nvGraphicFramePr>
        <p:xfrm>
          <a:off x="1066800" y="2744720"/>
          <a:ext cx="6219825" cy="3123921"/>
        </p:xfrm>
        <a:graphic>
          <a:graphicData uri="http://schemas.openxmlformats.org/drawingml/2006/table">
            <a:tbl>
              <a:tblPr firstRow="1" firstCol="1" bandRow="1"/>
              <a:tblGrid>
                <a:gridCol w="4572000">
                  <a:extLst>
                    <a:ext uri="{9D8B030D-6E8A-4147-A177-3AD203B41FA5}">
                      <a16:colId xmlns:a16="http://schemas.microsoft.com/office/drawing/2014/main" val="321766467"/>
                    </a:ext>
                  </a:extLst>
                </a:gridCol>
                <a:gridCol w="1647825">
                  <a:extLst>
                    <a:ext uri="{9D8B030D-6E8A-4147-A177-3AD203B41FA5}">
                      <a16:colId xmlns:a16="http://schemas.microsoft.com/office/drawing/2014/main" val="2151028510"/>
                    </a:ext>
                  </a:extLst>
                </a:gridCol>
              </a:tblGrid>
              <a:tr h="563601">
                <a:tc>
                  <a:txBody>
                    <a:bodyPr/>
                    <a:lstStyle/>
                    <a:p>
                      <a:pPr marL="0" marR="0" algn="ctr">
                        <a:spcBef>
                          <a:spcPts val="0"/>
                        </a:spcBef>
                        <a:spcAft>
                          <a:spcPts val="0"/>
                        </a:spcAft>
                      </a:pPr>
                      <a:r>
                        <a:rPr lang="en-US" sz="2400" b="1" dirty="0">
                          <a:solidFill>
                            <a:srgbClr val="000000"/>
                          </a:solidFill>
                          <a:effectLst/>
                          <a:latin typeface="Arial" panose="020B0604020202020204" pitchFamily="34" charset="0"/>
                          <a:ea typeface="Times New Roman" panose="02020603050405020304" pitchFamily="18" charset="0"/>
                        </a:rPr>
                        <a:t>March 7, 2019</a:t>
                      </a:r>
                      <a:endParaRPr lang="en-US" sz="2400" b="1"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dirty="0">
                          <a:solidFill>
                            <a:srgbClr val="000000"/>
                          </a:solidFill>
                          <a:effectLst/>
                          <a:latin typeface="Arial" panose="020B0604020202020204" pitchFamily="34" charset="0"/>
                          <a:ea typeface="Times New Roman" panose="02020603050405020304" pitchFamily="18" charset="0"/>
                        </a:rPr>
                        <a:t>BDD</a:t>
                      </a:r>
                      <a:endParaRPr lang="en-US" sz="2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61888415"/>
                  </a:ext>
                </a:extLst>
              </a:tr>
              <a:tr h="301370">
                <a:tc>
                  <a:txBody>
                    <a:bodyPr/>
                    <a:lstStyle/>
                    <a:p>
                      <a:pPr marL="0" marR="0">
                        <a:spcBef>
                          <a:spcPts val="0"/>
                        </a:spcBef>
                        <a:spcAft>
                          <a:spcPts val="0"/>
                        </a:spcAft>
                      </a:pPr>
                      <a:r>
                        <a:rPr lang="en-US" sz="2400" b="1" dirty="0">
                          <a:solidFill>
                            <a:srgbClr val="000000"/>
                          </a:solidFill>
                          <a:effectLst/>
                          <a:latin typeface="Arial" panose="020B0604020202020204" pitchFamily="34" charset="0"/>
                          <a:ea typeface="Times New Roman" panose="02020603050405020304" pitchFamily="18" charset="0"/>
                        </a:rPr>
                        <a:t>Completed FYTD</a:t>
                      </a:r>
                      <a:endParaRPr lang="en-US" sz="2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dirty="0">
                          <a:solidFill>
                            <a:srgbClr val="000000"/>
                          </a:solidFill>
                          <a:effectLst/>
                          <a:latin typeface="Arial" panose="020B0604020202020204" pitchFamily="34" charset="0"/>
                          <a:ea typeface="Calibri" panose="020F0502020204030204" pitchFamily="34" charset="0"/>
                        </a:rPr>
                        <a:t>15,565</a:t>
                      </a:r>
                      <a:endParaRPr lang="en-US" sz="2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53093615"/>
                  </a:ext>
                </a:extLst>
              </a:tr>
              <a:tr h="301370">
                <a:tc>
                  <a:txBody>
                    <a:bodyPr/>
                    <a:lstStyle/>
                    <a:p>
                      <a:pPr marL="0" marR="0">
                        <a:spcBef>
                          <a:spcPts val="0"/>
                        </a:spcBef>
                        <a:spcAft>
                          <a:spcPts val="0"/>
                        </a:spcAft>
                      </a:pPr>
                      <a:r>
                        <a:rPr lang="en-US" sz="2400" b="1" dirty="0">
                          <a:solidFill>
                            <a:srgbClr val="000000"/>
                          </a:solidFill>
                          <a:effectLst/>
                          <a:latin typeface="Arial" panose="020B0604020202020204" pitchFamily="34" charset="0"/>
                          <a:ea typeface="Times New Roman" panose="02020603050405020304" pitchFamily="18" charset="0"/>
                        </a:rPr>
                        <a:t>Receipts FYTD</a:t>
                      </a:r>
                      <a:endParaRPr lang="en-US" sz="2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dirty="0">
                          <a:solidFill>
                            <a:srgbClr val="000000"/>
                          </a:solidFill>
                          <a:effectLst/>
                          <a:latin typeface="Arial" panose="020B0604020202020204" pitchFamily="34" charset="0"/>
                          <a:ea typeface="Calibri" panose="020F0502020204030204" pitchFamily="34" charset="0"/>
                        </a:rPr>
                        <a:t>13,531</a:t>
                      </a:r>
                      <a:endParaRPr lang="en-US" sz="2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53096421"/>
                  </a:ext>
                </a:extLst>
              </a:tr>
              <a:tr h="301370">
                <a:tc>
                  <a:txBody>
                    <a:bodyPr/>
                    <a:lstStyle/>
                    <a:p>
                      <a:pPr marL="0" marR="0">
                        <a:spcBef>
                          <a:spcPts val="0"/>
                        </a:spcBef>
                        <a:spcAft>
                          <a:spcPts val="0"/>
                        </a:spcAft>
                      </a:pPr>
                      <a:r>
                        <a:rPr lang="en-US" sz="2400" b="1" dirty="0">
                          <a:solidFill>
                            <a:srgbClr val="000000"/>
                          </a:solidFill>
                          <a:effectLst/>
                          <a:latin typeface="Arial" panose="020B0604020202020204" pitchFamily="34" charset="0"/>
                          <a:ea typeface="Times New Roman" panose="02020603050405020304" pitchFamily="18" charset="0"/>
                        </a:rPr>
                        <a:t>Pending</a:t>
                      </a:r>
                      <a:endParaRPr lang="en-US" sz="2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dirty="0">
                          <a:solidFill>
                            <a:srgbClr val="000000"/>
                          </a:solidFill>
                          <a:effectLst/>
                          <a:latin typeface="Arial" panose="020B0604020202020204" pitchFamily="34" charset="0"/>
                          <a:ea typeface="Calibri" panose="020F0502020204030204" pitchFamily="34" charset="0"/>
                        </a:rPr>
                        <a:t>4,652</a:t>
                      </a:r>
                      <a:endParaRPr lang="en-US" sz="2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47483903"/>
                  </a:ext>
                </a:extLst>
              </a:tr>
              <a:tr h="301370">
                <a:tc>
                  <a:txBody>
                    <a:bodyPr/>
                    <a:lstStyle/>
                    <a:p>
                      <a:pPr marL="0" marR="0">
                        <a:spcBef>
                          <a:spcPts val="0"/>
                        </a:spcBef>
                        <a:spcAft>
                          <a:spcPts val="0"/>
                        </a:spcAft>
                      </a:pPr>
                      <a:r>
                        <a:rPr lang="en-US" sz="2400" b="1" dirty="0">
                          <a:solidFill>
                            <a:srgbClr val="000000"/>
                          </a:solidFill>
                          <a:effectLst/>
                          <a:latin typeface="Arial" panose="020B0604020202020204" pitchFamily="34" charset="0"/>
                          <a:ea typeface="Times New Roman" panose="02020603050405020304" pitchFamily="18" charset="0"/>
                        </a:rPr>
                        <a:t>% Pending &gt;125 Days</a:t>
                      </a:r>
                      <a:endParaRPr lang="en-US" sz="2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dirty="0">
                          <a:solidFill>
                            <a:srgbClr val="000000"/>
                          </a:solidFill>
                          <a:effectLst/>
                          <a:latin typeface="Arial" panose="020B0604020202020204" pitchFamily="34" charset="0"/>
                          <a:ea typeface="Calibri" panose="020F0502020204030204" pitchFamily="34" charset="0"/>
                        </a:rPr>
                        <a:t>7,942</a:t>
                      </a:r>
                      <a:endParaRPr lang="en-US" sz="2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57235775"/>
                  </a:ext>
                </a:extLst>
              </a:tr>
              <a:tr h="301370">
                <a:tc>
                  <a:txBody>
                    <a:bodyPr/>
                    <a:lstStyle/>
                    <a:p>
                      <a:pPr marL="0" marR="0">
                        <a:spcBef>
                          <a:spcPts val="0"/>
                        </a:spcBef>
                        <a:spcAft>
                          <a:spcPts val="0"/>
                        </a:spcAft>
                      </a:pPr>
                      <a:r>
                        <a:rPr lang="en-US" sz="2400" b="1" dirty="0">
                          <a:solidFill>
                            <a:srgbClr val="000000"/>
                          </a:solidFill>
                          <a:effectLst/>
                          <a:latin typeface="Arial" panose="020B0604020202020204" pitchFamily="34" charset="0"/>
                          <a:ea typeface="Times New Roman" panose="02020603050405020304" pitchFamily="18" charset="0"/>
                        </a:rPr>
                        <a:t># Pending &gt;125 Days</a:t>
                      </a:r>
                      <a:endParaRPr lang="en-US" sz="2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dirty="0">
                          <a:solidFill>
                            <a:srgbClr val="000000"/>
                          </a:solidFill>
                          <a:effectLst/>
                          <a:latin typeface="Arial" panose="020B0604020202020204" pitchFamily="34" charset="0"/>
                          <a:ea typeface="Calibri" panose="020F0502020204030204" pitchFamily="34" charset="0"/>
                        </a:rPr>
                        <a:t>51%</a:t>
                      </a:r>
                      <a:endParaRPr lang="en-US" sz="2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36327855"/>
                  </a:ext>
                </a:extLst>
              </a:tr>
              <a:tr h="301370">
                <a:tc>
                  <a:txBody>
                    <a:bodyPr/>
                    <a:lstStyle/>
                    <a:p>
                      <a:pPr marL="0" marR="0">
                        <a:spcBef>
                          <a:spcPts val="0"/>
                        </a:spcBef>
                        <a:spcAft>
                          <a:spcPts val="0"/>
                        </a:spcAft>
                      </a:pPr>
                      <a:r>
                        <a:rPr lang="en-US" sz="2400" b="1" dirty="0">
                          <a:solidFill>
                            <a:srgbClr val="000000"/>
                          </a:solidFill>
                          <a:effectLst/>
                          <a:latin typeface="Arial" panose="020B0604020202020204" pitchFamily="34" charset="0"/>
                          <a:ea typeface="Times New Roman" panose="02020603050405020304" pitchFamily="18" charset="0"/>
                        </a:rPr>
                        <a:t>Average Days Pending</a:t>
                      </a:r>
                      <a:endParaRPr lang="en-US" sz="2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dirty="0">
                          <a:solidFill>
                            <a:srgbClr val="000000"/>
                          </a:solidFill>
                          <a:effectLst/>
                          <a:latin typeface="Arial" panose="020B0604020202020204" pitchFamily="34" charset="0"/>
                          <a:ea typeface="Calibri" panose="020F0502020204030204" pitchFamily="34" charset="0"/>
                        </a:rPr>
                        <a:t>95.6</a:t>
                      </a:r>
                      <a:endParaRPr lang="en-US" sz="2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73090308"/>
                  </a:ext>
                </a:extLst>
              </a:tr>
              <a:tr h="301370">
                <a:tc>
                  <a:txBody>
                    <a:bodyPr/>
                    <a:lstStyle/>
                    <a:p>
                      <a:pPr marL="0" marR="0">
                        <a:spcBef>
                          <a:spcPts val="0"/>
                        </a:spcBef>
                        <a:spcAft>
                          <a:spcPts val="0"/>
                        </a:spcAft>
                      </a:pPr>
                      <a:r>
                        <a:rPr lang="en-US" sz="2400" b="1" dirty="0">
                          <a:solidFill>
                            <a:srgbClr val="000000"/>
                          </a:solidFill>
                          <a:effectLst/>
                          <a:latin typeface="Arial" panose="020B0604020202020204" pitchFamily="34" charset="0"/>
                          <a:ea typeface="Times New Roman" panose="02020603050405020304" pitchFamily="18" charset="0"/>
                        </a:rPr>
                        <a:t>Avg. Days to Complete FYTD</a:t>
                      </a:r>
                      <a:endParaRPr lang="en-US" sz="2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2400" b="1" dirty="0">
                          <a:solidFill>
                            <a:srgbClr val="000000"/>
                          </a:solidFill>
                          <a:effectLst/>
                          <a:latin typeface="Arial" panose="020B0604020202020204" pitchFamily="34" charset="0"/>
                          <a:ea typeface="Calibri" panose="020F0502020204030204" pitchFamily="34" charset="0"/>
                        </a:rPr>
                        <a:t>57.8</a:t>
                      </a:r>
                      <a:endParaRPr lang="en-US" sz="2400" dirty="0">
                        <a:solidFill>
                          <a:srgbClr val="000000"/>
                        </a:solidFill>
                        <a:effectLst/>
                        <a:latin typeface="Times New Roman" panose="02020603050405020304" pitchFamily="18" charset="0"/>
                        <a:ea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94275302"/>
                  </a:ext>
                </a:extLst>
              </a:tr>
            </a:tbl>
          </a:graphicData>
        </a:graphic>
      </p:graphicFrame>
    </p:spTree>
    <p:extLst>
      <p:ext uri="{BB962C8B-B14F-4D97-AF65-F5344CB8AC3E}">
        <p14:creationId xmlns:p14="http://schemas.microsoft.com/office/powerpoint/2010/main" val="37524134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Agenda (2 of 4)</a:t>
            </a:r>
          </a:p>
        </p:txBody>
      </p:sp>
      <p:sp>
        <p:nvSpPr>
          <p:cNvPr id="6" name="Slide Number Placeholder 5"/>
          <p:cNvSpPr>
            <a:spLocks noGrp="1"/>
          </p:cNvSpPr>
          <p:nvPr>
            <p:ph type="sldNum" sz="quarter" idx="12"/>
          </p:nvPr>
        </p:nvSpPr>
        <p:spPr/>
        <p:txBody>
          <a:bodyPr/>
          <a:lstStyle/>
          <a:p>
            <a:fld id="{04F7EA0F-F264-4DBA-8450-109ED0C85B89}" type="slidenum">
              <a:rPr lang="en-US" smtClean="0">
                <a:solidFill>
                  <a:prstClr val="white"/>
                </a:solidFill>
              </a:rPr>
              <a:pPr/>
              <a:t>3</a:t>
            </a:fld>
            <a:endParaRPr lang="en-US" dirty="0">
              <a:solidFill>
                <a:prstClr val="white"/>
              </a:solidFill>
            </a:endParaRPr>
          </a:p>
        </p:txBody>
      </p:sp>
      <p:sp>
        <p:nvSpPr>
          <p:cNvPr id="4" name="Rectangle 3"/>
          <p:cNvSpPr/>
          <p:nvPr/>
        </p:nvSpPr>
        <p:spPr>
          <a:xfrm>
            <a:off x="228600" y="949672"/>
            <a:ext cx="9009454" cy="3847207"/>
          </a:xfrm>
          <a:prstGeom prst="rect">
            <a:avLst/>
          </a:prstGeom>
        </p:spPr>
        <p:txBody>
          <a:bodyPr wrap="none">
            <a:spAutoFit/>
          </a:bodyPr>
          <a:lstStyle/>
          <a:p>
            <a:pPr marL="457200" indent="-339725">
              <a:buFont typeface="Wingdings" panose="05000000000000000000" pitchFamily="2" charset="2"/>
              <a:buChar char="Ø"/>
            </a:pPr>
            <a:r>
              <a:rPr lang="en-US" sz="2800" dirty="0">
                <a:solidFill>
                  <a:srgbClr val="000000"/>
                </a:solidFill>
                <a:latin typeface="Arial"/>
                <a:ea typeface="Times New Roman"/>
              </a:rPr>
              <a:t>IDES Specific Topics</a:t>
            </a:r>
          </a:p>
          <a:p>
            <a:pPr marL="914400" lvl="1" indent="-457200">
              <a:buFont typeface="Arial" panose="020B0604020202020204" pitchFamily="34" charset="0"/>
              <a:buChar char="•"/>
            </a:pPr>
            <a:r>
              <a:rPr lang="en-US" sz="2400" dirty="0">
                <a:solidFill>
                  <a:srgbClr val="000000"/>
                </a:solidFill>
                <a:latin typeface="Arial" panose="020B0604020202020204" pitchFamily="34" charset="0"/>
                <a:cs typeface="Arial" panose="020B0604020202020204" pitchFamily="34" charset="0"/>
              </a:rPr>
              <a:t>AMA Implications in IDES </a:t>
            </a:r>
          </a:p>
          <a:p>
            <a:pPr marL="914400" lvl="1" indent="-457200">
              <a:buFont typeface="Arial" panose="020B0604020202020204" pitchFamily="34" charset="0"/>
              <a:buChar char="•"/>
            </a:pPr>
            <a:r>
              <a:rPr lang="en-US" sz="2400" dirty="0">
                <a:solidFill>
                  <a:srgbClr val="000000"/>
                </a:solidFill>
                <a:latin typeface="Arial" panose="020B0604020202020204" pitchFamily="34" charset="0"/>
                <a:cs typeface="Arial" panose="020B0604020202020204" pitchFamily="34" charset="0"/>
              </a:rPr>
              <a:t>IDES Examination Results Transfer to PEBLO</a:t>
            </a:r>
          </a:p>
          <a:p>
            <a:pPr marL="914400" lvl="1" indent="-457200">
              <a:buFont typeface="Arial" panose="020B0604020202020204" pitchFamily="34" charset="0"/>
              <a:buChar char="•"/>
            </a:pPr>
            <a:r>
              <a:rPr lang="en-US" sz="2400" dirty="0">
                <a:solidFill>
                  <a:srgbClr val="000000"/>
                </a:solidFill>
                <a:latin typeface="Arial" panose="020B0604020202020204" pitchFamily="34" charset="0"/>
                <a:cs typeface="Arial" panose="020B0604020202020204" pitchFamily="34" charset="0"/>
              </a:rPr>
              <a:t>Transferring IDES Referrals via HAIMS to VBMS </a:t>
            </a:r>
          </a:p>
          <a:p>
            <a:pPr marL="914400" lvl="1" indent="-457200">
              <a:buFont typeface="Arial" panose="020B0604020202020204" pitchFamily="34" charset="0"/>
              <a:buChar char="•"/>
            </a:pPr>
            <a:r>
              <a:rPr lang="en-US" sz="2400" dirty="0">
                <a:solidFill>
                  <a:srgbClr val="000000"/>
                </a:solidFill>
                <a:latin typeface="Arial" panose="020B0604020202020204" pitchFamily="34" charset="0"/>
                <a:cs typeface="Arial" panose="020B0604020202020204" pitchFamily="34" charset="0"/>
              </a:rPr>
              <a:t>Use of ARMDEC SAFE in IDES </a:t>
            </a:r>
          </a:p>
          <a:p>
            <a:pPr marL="914400" lvl="1" indent="-457200">
              <a:buFont typeface="Arial" panose="020B0604020202020204" pitchFamily="34" charset="0"/>
              <a:buChar char="•"/>
            </a:pPr>
            <a:r>
              <a:rPr lang="en-US" sz="2400" dirty="0">
                <a:solidFill>
                  <a:srgbClr val="000000"/>
                </a:solidFill>
                <a:latin typeface="Arial" panose="020B0604020202020204" pitchFamily="34" charset="0"/>
                <a:cs typeface="Arial" panose="020B0604020202020204" pitchFamily="34" charset="0"/>
              </a:rPr>
              <a:t>SMs Who Decline to File VA Claim During Initial Interview </a:t>
            </a:r>
          </a:p>
          <a:p>
            <a:pPr marL="914400" lvl="1" indent="-457200">
              <a:buFont typeface="Arial" panose="020B0604020202020204" pitchFamily="34" charset="0"/>
              <a:buChar char="•"/>
            </a:pPr>
            <a:r>
              <a:rPr lang="en-US" sz="2400" dirty="0">
                <a:solidFill>
                  <a:srgbClr val="000000"/>
                </a:solidFill>
                <a:latin typeface="Arial" panose="020B0604020202020204" pitchFamily="34" charset="0"/>
                <a:cs typeface="Arial" panose="020B0604020202020204" pitchFamily="34" charset="0"/>
              </a:rPr>
              <a:t>Handling VA Claims Submitted by an IDES Participant </a:t>
            </a:r>
          </a:p>
          <a:p>
            <a:pPr lvl="1"/>
            <a:r>
              <a:rPr lang="en-US" sz="2400" dirty="0">
                <a:solidFill>
                  <a:srgbClr val="000000"/>
                </a:solidFill>
                <a:latin typeface="Arial" panose="020B0604020202020204" pitchFamily="34" charset="0"/>
                <a:cs typeface="Arial" panose="020B0604020202020204" pitchFamily="34" charset="0"/>
              </a:rPr>
              <a:t>Who Initially Declined to File </a:t>
            </a:r>
          </a:p>
          <a:p>
            <a:pPr marL="914400" lvl="1" indent="-457200">
              <a:buFont typeface="Arial" panose="020B0604020202020204" pitchFamily="34" charset="0"/>
              <a:buChar char="•"/>
            </a:pPr>
            <a:r>
              <a:rPr lang="en-US" sz="2400" dirty="0">
                <a:solidFill>
                  <a:srgbClr val="000000"/>
                </a:solidFill>
                <a:latin typeface="Arial" panose="020B0604020202020204" pitchFamily="34" charset="0"/>
                <a:cs typeface="Arial" panose="020B0604020202020204" pitchFamily="34" charset="0"/>
              </a:rPr>
              <a:t>Ensuring Accuracy of SM Filing VA Claim Data in VTA </a:t>
            </a:r>
          </a:p>
          <a:p>
            <a:pPr marL="914400" lvl="1" indent="-457200">
              <a:buFont typeface="Arial" panose="020B0604020202020204" pitchFamily="34" charset="0"/>
              <a:buChar char="•"/>
            </a:pPr>
            <a:r>
              <a:rPr lang="en-US" sz="2400" dirty="0">
                <a:solidFill>
                  <a:srgbClr val="000000"/>
                </a:solidFill>
                <a:latin typeface="Arial" panose="020B0604020202020204" pitchFamily="34" charset="0"/>
                <a:cs typeface="Arial" panose="020B0604020202020204" pitchFamily="34" charset="0"/>
              </a:rPr>
              <a:t>Updated IDES Development Checklist (Feb 2019) </a:t>
            </a:r>
            <a:endParaRPr lang="en-US" sz="3200" u="sng" dirty="0">
              <a:solidFill>
                <a:srgbClr val="000000"/>
              </a:solidFill>
              <a:latin typeface="Arial"/>
              <a:ea typeface="Times New Roman"/>
            </a:endParaRPr>
          </a:p>
        </p:txBody>
      </p:sp>
    </p:spTree>
    <p:extLst>
      <p:ext uri="{BB962C8B-B14F-4D97-AF65-F5344CB8AC3E}">
        <p14:creationId xmlns:p14="http://schemas.microsoft.com/office/powerpoint/2010/main" val="193339158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30</a:t>
            </a:fld>
            <a:endParaRPr lang="en-US" dirty="0">
              <a:solidFill>
                <a:prstClr val="white"/>
              </a:solidFill>
            </a:endParaRPr>
          </a:p>
        </p:txBody>
      </p:sp>
      <p:sp>
        <p:nvSpPr>
          <p:cNvPr id="4" name="Title 3"/>
          <p:cNvSpPr>
            <a:spLocks noGrp="1"/>
          </p:cNvSpPr>
          <p:nvPr>
            <p:ph type="title"/>
          </p:nvPr>
        </p:nvSpPr>
        <p:spPr/>
        <p:txBody>
          <a:bodyPr>
            <a:noAutofit/>
          </a:bodyPr>
          <a:lstStyle/>
          <a:p>
            <a:r>
              <a:rPr lang="en-US" sz="4000" dirty="0"/>
              <a:t>Question from the Pre-D/BDD Mailbox</a:t>
            </a:r>
          </a:p>
        </p:txBody>
      </p:sp>
      <p:sp>
        <p:nvSpPr>
          <p:cNvPr id="2" name="Rectangle 1">
            <a:extLst>
              <a:ext uri="{FF2B5EF4-FFF2-40B4-BE49-F238E27FC236}">
                <a16:creationId xmlns:a16="http://schemas.microsoft.com/office/drawing/2014/main" id="{437ADF29-29BE-49A8-9FB8-BEFE819C8C84}"/>
              </a:ext>
            </a:extLst>
          </p:cNvPr>
          <p:cNvSpPr/>
          <p:nvPr/>
        </p:nvSpPr>
        <p:spPr>
          <a:xfrm>
            <a:off x="254660" y="990600"/>
            <a:ext cx="8610600" cy="4524315"/>
          </a:xfrm>
          <a:prstGeom prst="rect">
            <a:avLst/>
          </a:prstGeom>
        </p:spPr>
        <p:txBody>
          <a:bodyPr wrap="square">
            <a:spAutoFit/>
          </a:bodyPr>
          <a:lstStyle/>
          <a:p>
            <a:r>
              <a:rPr lang="en-US" sz="2400" b="1" u="sng" dirty="0">
                <a:solidFill>
                  <a:srgbClr val="000000"/>
                </a:solidFill>
                <a:latin typeface="Arial" panose="020B0604020202020204" pitchFamily="34" charset="0"/>
                <a:ea typeface="Times New Roman" panose="02020603050405020304" pitchFamily="18" charset="0"/>
                <a:cs typeface="Arial" panose="020B0604020202020204" pitchFamily="34" charset="0"/>
              </a:rPr>
              <a:t>Question:  </a:t>
            </a:r>
            <a:r>
              <a:rPr lang="en-US" sz="2400" dirty="0">
                <a:solidFill>
                  <a:srgbClr val="000000"/>
                </a:solidFill>
                <a:latin typeface="Arial" panose="020B0604020202020204" pitchFamily="34" charset="0"/>
                <a:ea typeface="Times New Roman" panose="02020603050405020304" pitchFamily="18" charset="0"/>
                <a:cs typeface="Arial" panose="020B0604020202020204" pitchFamily="34" charset="0"/>
              </a:rPr>
              <a:t>Do exams need to be ordered in the 180-90 day window for the claim to be considered a BDD claim?  Or is it still be considered BDD as long as the Servicemember is available to attend exams 10-45 days after the date of submission per the manual?</a:t>
            </a:r>
          </a:p>
          <a:p>
            <a:r>
              <a:rPr lang="en-US" sz="2400" dirty="0">
                <a:solidFill>
                  <a:srgbClr val="000000"/>
                </a:solidFill>
                <a:latin typeface="Arial" panose="020B0604020202020204" pitchFamily="34" charset="0"/>
                <a:ea typeface="Times New Roman" panose="02020603050405020304" pitchFamily="18" charset="0"/>
                <a:cs typeface="Arial" panose="020B0604020202020204" pitchFamily="34" charset="0"/>
              </a:rPr>
              <a:t> </a:t>
            </a:r>
          </a:p>
          <a:p>
            <a:r>
              <a:rPr lang="en-US" sz="2400" b="1" u="sng" dirty="0">
                <a:solidFill>
                  <a:schemeClr val="tx2">
                    <a:lumMod val="75000"/>
                  </a:schemeClr>
                </a:solidFill>
                <a:latin typeface="Arial" panose="020B0604020202020204" pitchFamily="34" charset="0"/>
                <a:ea typeface="Calibri" panose="020F0502020204030204" pitchFamily="34" charset="0"/>
                <a:cs typeface="Arial" panose="020B0604020202020204" pitchFamily="34" charset="0"/>
              </a:rPr>
              <a:t>Answer:</a:t>
            </a:r>
            <a:r>
              <a:rPr lang="en-US" sz="2400" b="1" dirty="0">
                <a:solidFill>
                  <a:schemeClr val="tx2">
                    <a:lumMod val="75000"/>
                  </a:schemeClr>
                </a:solidFill>
                <a:latin typeface="Arial" panose="020B0604020202020204" pitchFamily="34" charset="0"/>
                <a:ea typeface="Calibri" panose="020F0502020204030204" pitchFamily="34" charset="0"/>
                <a:cs typeface="Arial" panose="020B0604020202020204" pitchFamily="34" charset="0"/>
              </a:rPr>
              <a:t> </a:t>
            </a:r>
            <a:r>
              <a:rPr lang="en-US" sz="2400" dirty="0">
                <a:solidFill>
                  <a:schemeClr val="tx2">
                    <a:lumMod val="75000"/>
                  </a:schemeClr>
                </a:solidFill>
                <a:latin typeface="Arial" panose="020B0604020202020204" pitchFamily="34" charset="0"/>
                <a:ea typeface="Calibri" panose="020F0502020204030204" pitchFamily="34" charset="0"/>
                <a:cs typeface="Arial" panose="020B0604020202020204" pitchFamily="34" charset="0"/>
              </a:rPr>
              <a:t>Qualifying for claim processing under the BDD program is not contingent upon when the examination is requested by the claim processor.  If the servicemember meets the eligibility requirements in </a:t>
            </a:r>
            <a:r>
              <a:rPr lang="en-US" sz="2400" u="sng" dirty="0">
                <a:solidFill>
                  <a:schemeClr val="tx2">
                    <a:lumMod val="75000"/>
                  </a:schemeClr>
                </a:solidFill>
                <a:latin typeface="Arial" panose="020B0604020202020204" pitchFamily="34" charset="0"/>
                <a:ea typeface="Calibri" panose="020F0502020204030204" pitchFamily="34" charset="0"/>
                <a:cs typeface="Arial" panose="020B0604020202020204" pitchFamily="34" charset="0"/>
              </a:rPr>
              <a:t>M21-1 I</a:t>
            </a:r>
            <a:r>
              <a:rPr lang="en-US" sz="2400" u="sng" dirty="0">
                <a:solidFill>
                  <a:schemeClr val="tx2">
                    <a:lumMod val="75000"/>
                  </a:schemeClr>
                </a:solidFill>
                <a:latin typeface="Arial" panose="020B0604020202020204" pitchFamily="34" charset="0"/>
                <a:ea typeface="Times New Roman" panose="02020603050405020304" pitchFamily="18" charset="0"/>
                <a:cs typeface="Arial" panose="020B0604020202020204" pitchFamily="34" charset="0"/>
              </a:rPr>
              <a:t>II.i.2.A.1.d</a:t>
            </a:r>
            <a:r>
              <a:rPr lang="en-US" sz="2400" b="1" dirty="0">
                <a:solidFill>
                  <a:schemeClr val="tx2">
                    <a:lumMod val="75000"/>
                  </a:schemeClr>
                </a:solidFill>
                <a:latin typeface="Arial" panose="020B0604020202020204" pitchFamily="34" charset="0"/>
                <a:ea typeface="Times New Roman" panose="02020603050405020304" pitchFamily="18" charset="0"/>
                <a:cs typeface="Arial" panose="020B0604020202020204" pitchFamily="34" charset="0"/>
              </a:rPr>
              <a:t>. </a:t>
            </a:r>
            <a:r>
              <a:rPr lang="en-US" sz="2400" dirty="0">
                <a:solidFill>
                  <a:schemeClr val="tx2">
                    <a:lumMod val="75000"/>
                  </a:schemeClr>
                </a:solidFill>
                <a:latin typeface="Arial" panose="020B0604020202020204" pitchFamily="34" charset="0"/>
                <a:ea typeface="Calibri" panose="020F0502020204030204" pitchFamily="34" charset="0"/>
                <a:cs typeface="Arial" panose="020B0604020202020204" pitchFamily="34" charset="0"/>
              </a:rPr>
              <a:t>and is available to attend exams 10-45 days after the date of submission, the claim should be processed as a BDD claim.</a:t>
            </a:r>
            <a:r>
              <a:rPr lang="en-US" sz="2400" b="1" dirty="0">
                <a:solidFill>
                  <a:schemeClr val="tx2">
                    <a:lumMod val="75000"/>
                  </a:schemeClr>
                </a:solidFill>
                <a:latin typeface="Arial" panose="020B0604020202020204" pitchFamily="34" charset="0"/>
                <a:ea typeface="Calibri" panose="020F0502020204030204" pitchFamily="34" charset="0"/>
                <a:cs typeface="Arial" panose="020B0604020202020204" pitchFamily="34" charset="0"/>
              </a:rPr>
              <a:t> </a:t>
            </a:r>
            <a:endParaRPr lang="en-US" sz="2400" dirty="0">
              <a:solidFill>
                <a:schemeClr val="tx2">
                  <a:lumMod val="75000"/>
                </a:schemeClr>
              </a:solidFill>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376170562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F5DBB33C-1602-4B5C-9B3E-116793310BF3}"/>
              </a:ext>
            </a:extLst>
          </p:cNvPr>
          <p:cNvSpPr>
            <a:spLocks noGrp="1"/>
          </p:cNvSpPr>
          <p:nvPr>
            <p:ph type="sldNum" sz="quarter" idx="12"/>
          </p:nvPr>
        </p:nvSpPr>
        <p:spPr/>
        <p:txBody>
          <a:bodyPr/>
          <a:lstStyle/>
          <a:p>
            <a:fld id="{D983F1FA-211D-3044-9E35-958DFBC26156}" type="slidenum">
              <a:rPr lang="en-US" smtClean="0">
                <a:solidFill>
                  <a:prstClr val="white"/>
                </a:solidFill>
              </a:rPr>
              <a:pPr/>
              <a:t>31</a:t>
            </a:fld>
            <a:endParaRPr lang="en-US" dirty="0">
              <a:solidFill>
                <a:prstClr val="white"/>
              </a:solidFill>
            </a:endParaRPr>
          </a:p>
        </p:txBody>
      </p:sp>
      <p:sp>
        <p:nvSpPr>
          <p:cNvPr id="4" name="Title 3">
            <a:extLst>
              <a:ext uri="{FF2B5EF4-FFF2-40B4-BE49-F238E27FC236}">
                <a16:creationId xmlns:a16="http://schemas.microsoft.com/office/drawing/2014/main" id="{D74A84A7-0C27-47A6-A5F3-7DE4FA4BD397}"/>
              </a:ext>
            </a:extLst>
          </p:cNvPr>
          <p:cNvSpPr>
            <a:spLocks noGrp="1"/>
          </p:cNvSpPr>
          <p:nvPr>
            <p:ph type="title"/>
          </p:nvPr>
        </p:nvSpPr>
        <p:spPr/>
        <p:txBody>
          <a:bodyPr>
            <a:normAutofit fontScale="90000"/>
          </a:bodyPr>
          <a:lstStyle/>
          <a:p>
            <a:r>
              <a:rPr lang="en-US" dirty="0"/>
              <a:t>Claim Label Update</a:t>
            </a:r>
          </a:p>
        </p:txBody>
      </p:sp>
      <p:sp>
        <p:nvSpPr>
          <p:cNvPr id="5" name="Rectangle 4">
            <a:extLst>
              <a:ext uri="{FF2B5EF4-FFF2-40B4-BE49-F238E27FC236}">
                <a16:creationId xmlns:a16="http://schemas.microsoft.com/office/drawing/2014/main" id="{A9D79486-0F1B-4FCB-8FDB-1AC35DA619DA}"/>
              </a:ext>
            </a:extLst>
          </p:cNvPr>
          <p:cNvSpPr/>
          <p:nvPr/>
        </p:nvSpPr>
        <p:spPr>
          <a:xfrm>
            <a:off x="304800" y="685800"/>
            <a:ext cx="8153400" cy="4247317"/>
          </a:xfrm>
          <a:prstGeom prst="rect">
            <a:avLst/>
          </a:prstGeom>
        </p:spPr>
        <p:txBody>
          <a:bodyPr wrap="square">
            <a:spAutoFit/>
          </a:bodyPr>
          <a:lstStyle/>
          <a:p>
            <a:pPr marL="342900" indent="-342900">
              <a:buFont typeface="Wingdings" panose="05000000000000000000" pitchFamily="2" charset="2"/>
              <a:buChar char="Ø"/>
            </a:pPr>
            <a:r>
              <a:rPr lang="en-US" sz="2400" dirty="0">
                <a:latin typeface="Arial" panose="020B0604020202020204" pitchFamily="34" charset="0"/>
                <a:cs typeface="Arial" panose="020B0604020202020204" pitchFamily="34" charset="0"/>
              </a:rPr>
              <a:t>The following claim label changes occurred March 10, 2019.</a:t>
            </a:r>
          </a:p>
          <a:p>
            <a:endParaRPr lang="en-US" sz="2400" dirty="0">
              <a:latin typeface="Arial" panose="020B0604020202020204" pitchFamily="34" charset="0"/>
              <a:cs typeface="Arial" panose="020B0604020202020204" pitchFamily="34" charset="0"/>
            </a:endParaRPr>
          </a:p>
          <a:p>
            <a:pPr lvl="1"/>
            <a:r>
              <a:rPr lang="en-US" sz="2200" dirty="0">
                <a:latin typeface="Arial" panose="020B0604020202020204" pitchFamily="34" charset="0"/>
                <a:cs typeface="Arial" panose="020B0604020202020204" pitchFamily="34" charset="0"/>
              </a:rPr>
              <a:t>These pre-discharge claim labels were deactivated:</a:t>
            </a:r>
          </a:p>
          <a:p>
            <a:pPr lvl="1"/>
            <a:r>
              <a:rPr lang="en-US" sz="2200" dirty="0">
                <a:latin typeface="Arial" panose="020B0604020202020204" pitchFamily="34" charset="0"/>
                <a:cs typeface="Arial" panose="020B0604020202020204" pitchFamily="34" charset="0"/>
              </a:rPr>
              <a:t>• DES Supplemental 8+ Issues (020DS) </a:t>
            </a:r>
          </a:p>
          <a:p>
            <a:pPr lvl="1"/>
            <a:r>
              <a:rPr lang="en-US" sz="2200" dirty="0">
                <a:latin typeface="Arial" panose="020B0604020202020204" pitchFamily="34" charset="0"/>
                <a:cs typeface="Arial" panose="020B0604020202020204" pitchFamily="34" charset="0"/>
              </a:rPr>
              <a:t>• DES Supplemental &lt;8 Issues (020DSI)</a:t>
            </a:r>
          </a:p>
          <a:p>
            <a:pPr lvl="1"/>
            <a:r>
              <a:rPr lang="en-US" sz="2200" dirty="0">
                <a:latin typeface="Arial" panose="020B0604020202020204" pitchFamily="34" charset="0"/>
                <a:cs typeface="Arial" panose="020B0604020202020204" pitchFamily="34" charset="0"/>
              </a:rPr>
              <a:t>• BDD-Supplemental (020SCOMPBDD) </a:t>
            </a:r>
          </a:p>
          <a:p>
            <a:endParaRPr lang="en-US" sz="2200" dirty="0">
              <a:latin typeface="Arial" panose="020B0604020202020204" pitchFamily="34" charset="0"/>
              <a:cs typeface="Arial" panose="020B0604020202020204" pitchFamily="34" charset="0"/>
            </a:endParaRPr>
          </a:p>
          <a:p>
            <a:pPr lvl="1"/>
            <a:r>
              <a:rPr lang="en-US" sz="2200" dirty="0">
                <a:latin typeface="Arial" panose="020B0604020202020204" pitchFamily="34" charset="0"/>
                <a:cs typeface="Arial" panose="020B0604020202020204" pitchFamily="34" charset="0"/>
              </a:rPr>
              <a:t>These pre-discharge claim labels were created (are new) and replace the deactivated claim labels above:</a:t>
            </a:r>
          </a:p>
          <a:p>
            <a:pPr lvl="1"/>
            <a:r>
              <a:rPr lang="en-US" sz="2200" dirty="0">
                <a:latin typeface="Arial" panose="020B0604020202020204" pitchFamily="34" charset="0"/>
                <a:cs typeface="Arial" panose="020B0604020202020204" pitchFamily="34" charset="0"/>
              </a:rPr>
              <a:t>• DES Non-Original (020DNO) </a:t>
            </a:r>
          </a:p>
          <a:p>
            <a:pPr lvl="1"/>
            <a:r>
              <a:rPr lang="en-US" sz="2200" dirty="0">
                <a:latin typeface="Arial" panose="020B0604020202020204" pitchFamily="34" charset="0"/>
                <a:cs typeface="Arial" panose="020B0604020202020204" pitchFamily="34" charset="0"/>
              </a:rPr>
              <a:t>• BDD Non-Original (020BDDNO) </a:t>
            </a:r>
          </a:p>
        </p:txBody>
      </p:sp>
      <p:sp>
        <p:nvSpPr>
          <p:cNvPr id="2" name="Rectangle 1">
            <a:extLst>
              <a:ext uri="{FF2B5EF4-FFF2-40B4-BE49-F238E27FC236}">
                <a16:creationId xmlns:a16="http://schemas.microsoft.com/office/drawing/2014/main" id="{06024C0E-06DD-43CB-ABD8-FAD90BDB2571}"/>
              </a:ext>
            </a:extLst>
          </p:cNvPr>
          <p:cNvSpPr/>
          <p:nvPr/>
        </p:nvSpPr>
        <p:spPr>
          <a:xfrm>
            <a:off x="304800" y="5105400"/>
            <a:ext cx="8153400" cy="769441"/>
          </a:xfrm>
          <a:prstGeom prst="rect">
            <a:avLst/>
          </a:prstGeom>
        </p:spPr>
        <p:txBody>
          <a:bodyPr wrap="square">
            <a:spAutoFit/>
          </a:bodyPr>
          <a:lstStyle/>
          <a:p>
            <a:pPr marL="342900" indent="-342900">
              <a:buFont typeface="Wingdings" panose="05000000000000000000" pitchFamily="2" charset="2"/>
              <a:buChar char="Ø"/>
            </a:pPr>
            <a:r>
              <a:rPr lang="en-US" sz="2200" dirty="0">
                <a:latin typeface="Arial" panose="020B0604020202020204" pitchFamily="34" charset="0"/>
                <a:cs typeface="Arial" panose="020B0604020202020204" pitchFamily="34" charset="0"/>
              </a:rPr>
              <a:t>No requirement to change old label to new label</a:t>
            </a:r>
          </a:p>
          <a:p>
            <a:pPr marL="342900" indent="-342900">
              <a:buFont typeface="Wingdings" panose="05000000000000000000" pitchFamily="2" charset="2"/>
              <a:buChar char="Ø"/>
            </a:pPr>
            <a:r>
              <a:rPr lang="en-US" sz="2200" dirty="0">
                <a:latin typeface="Arial" panose="020B0604020202020204" pitchFamily="34" charset="0"/>
                <a:cs typeface="Arial" panose="020B0604020202020204" pitchFamily="34" charset="0"/>
              </a:rPr>
              <a:t>No impact on pending claims with old labels</a:t>
            </a:r>
          </a:p>
        </p:txBody>
      </p:sp>
    </p:spTree>
    <p:extLst>
      <p:ext uri="{BB962C8B-B14F-4D97-AF65-F5344CB8AC3E}">
        <p14:creationId xmlns:p14="http://schemas.microsoft.com/office/powerpoint/2010/main" val="136984523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Misc and Open Floor</a:t>
            </a:r>
          </a:p>
        </p:txBody>
      </p:sp>
      <p:sp>
        <p:nvSpPr>
          <p:cNvPr id="6" name="Slide Number Placeholder 5"/>
          <p:cNvSpPr>
            <a:spLocks noGrp="1"/>
          </p:cNvSpPr>
          <p:nvPr>
            <p:ph type="sldNum" sz="quarter" idx="12"/>
          </p:nvPr>
        </p:nvSpPr>
        <p:spPr/>
        <p:txBody>
          <a:bodyPr/>
          <a:lstStyle/>
          <a:p>
            <a:fld id="{04F7EA0F-F264-4DBA-8450-109ED0C85B89}" type="slidenum">
              <a:rPr lang="en-US" smtClean="0"/>
              <a:t>32</a:t>
            </a:fld>
            <a:endParaRPr lang="en-US" dirty="0"/>
          </a:p>
        </p:txBody>
      </p:sp>
      <p:sp>
        <p:nvSpPr>
          <p:cNvPr id="5" name="Rectangle 4"/>
          <p:cNvSpPr/>
          <p:nvPr/>
        </p:nvSpPr>
        <p:spPr>
          <a:xfrm>
            <a:off x="304800" y="990600"/>
            <a:ext cx="8324725" cy="2000548"/>
          </a:xfrm>
          <a:prstGeom prst="rect">
            <a:avLst/>
          </a:prstGeom>
        </p:spPr>
        <p:txBody>
          <a:bodyPr wrap="square">
            <a:spAutoFit/>
          </a:bodyPr>
          <a:lstStyle/>
          <a:p>
            <a:pPr marL="342900" indent="-288925">
              <a:buFont typeface="Wingdings" panose="05000000000000000000" pitchFamily="2" charset="2"/>
              <a:buChar char="Ø"/>
            </a:pPr>
            <a:r>
              <a:rPr lang="en-US" sz="2400" dirty="0">
                <a:solidFill>
                  <a:srgbClr val="000000"/>
                </a:solidFill>
                <a:latin typeface="Arial" panose="020B0604020202020204" pitchFamily="34" charset="0"/>
                <a:ea typeface="Times New Roman"/>
                <a:cs typeface="Arial" panose="020B0604020202020204" pitchFamily="34" charset="0"/>
              </a:rPr>
              <a:t> TMS # VA 4499119</a:t>
            </a:r>
          </a:p>
          <a:p>
            <a:pPr marL="342900" indent="-288925">
              <a:buFont typeface="Wingdings" panose="05000000000000000000" pitchFamily="2" charset="2"/>
              <a:buChar char="Ø"/>
            </a:pPr>
            <a:endParaRPr lang="en-US" sz="2400" dirty="0">
              <a:solidFill>
                <a:srgbClr val="000000"/>
              </a:solidFill>
              <a:latin typeface="Arial" panose="020B0604020202020204" pitchFamily="34" charset="0"/>
              <a:ea typeface="Times New Roman"/>
              <a:cs typeface="Arial" panose="020B0604020202020204" pitchFamily="34" charset="0"/>
            </a:endParaRPr>
          </a:p>
          <a:p>
            <a:pPr marL="342900" indent="-288925">
              <a:buFont typeface="Wingdings" panose="05000000000000000000" pitchFamily="2" charset="2"/>
              <a:buChar char="Ø"/>
            </a:pPr>
            <a:r>
              <a:rPr lang="en-US" sz="2400" dirty="0">
                <a:solidFill>
                  <a:srgbClr val="000000"/>
                </a:solidFill>
                <a:latin typeface="Arial" panose="020B0604020202020204" pitchFamily="34" charset="0"/>
                <a:ea typeface="Times New Roman"/>
                <a:cs typeface="Arial" panose="020B0604020202020204" pitchFamily="34" charset="0"/>
              </a:rPr>
              <a:t> Open Floor/Questions</a:t>
            </a:r>
          </a:p>
          <a:p>
            <a:pPr marL="342900" indent="-288925">
              <a:buFont typeface="Wingdings" panose="05000000000000000000" pitchFamily="2" charset="2"/>
              <a:buChar char="Ø"/>
            </a:pPr>
            <a:endParaRPr lang="en-US" sz="2400" dirty="0">
              <a:solidFill>
                <a:srgbClr val="000000"/>
              </a:solidFill>
              <a:latin typeface="Arial" panose="020B0604020202020204" pitchFamily="34" charset="0"/>
              <a:ea typeface="Times New Roman"/>
              <a:cs typeface="Arial" panose="020B0604020202020204" pitchFamily="34" charset="0"/>
            </a:endParaRPr>
          </a:p>
          <a:p>
            <a:pPr marL="342900" indent="-288925">
              <a:buFont typeface="Wingdings" panose="05000000000000000000" pitchFamily="2" charset="2"/>
              <a:buChar char="Ø"/>
            </a:pPr>
            <a:r>
              <a:rPr lang="en-US" sz="2400" dirty="0">
                <a:solidFill>
                  <a:srgbClr val="000000"/>
                </a:solidFill>
                <a:latin typeface="Arial" panose="020B0604020202020204" pitchFamily="34" charset="0"/>
                <a:ea typeface="Times New Roman"/>
                <a:cs typeface="Arial" panose="020B0604020202020204" pitchFamily="34" charset="0"/>
              </a:rPr>
              <a:t> Next Teleconference: April 9</a:t>
            </a:r>
            <a:r>
              <a:rPr lang="en-US" sz="2400" dirty="0">
                <a:latin typeface="Arial" panose="020B0604020202020204" pitchFamily="34" charset="0"/>
                <a:ea typeface="Times New Roman"/>
                <a:cs typeface="Arial" panose="020B0604020202020204" pitchFamily="34" charset="0"/>
              </a:rPr>
              <a:t>, 2019</a:t>
            </a:r>
          </a:p>
        </p:txBody>
      </p:sp>
    </p:spTree>
    <p:extLst>
      <p:ext uri="{BB962C8B-B14F-4D97-AF65-F5344CB8AC3E}">
        <p14:creationId xmlns:p14="http://schemas.microsoft.com/office/powerpoint/2010/main" val="29631378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Agenda (3 of 4)</a:t>
            </a:r>
          </a:p>
        </p:txBody>
      </p:sp>
      <p:sp>
        <p:nvSpPr>
          <p:cNvPr id="6" name="Slide Number Placeholder 5"/>
          <p:cNvSpPr>
            <a:spLocks noGrp="1"/>
          </p:cNvSpPr>
          <p:nvPr>
            <p:ph type="sldNum" sz="quarter" idx="12"/>
          </p:nvPr>
        </p:nvSpPr>
        <p:spPr/>
        <p:txBody>
          <a:bodyPr/>
          <a:lstStyle/>
          <a:p>
            <a:fld id="{04F7EA0F-F264-4DBA-8450-109ED0C85B89}" type="slidenum">
              <a:rPr lang="en-US" smtClean="0">
                <a:solidFill>
                  <a:prstClr val="white"/>
                </a:solidFill>
              </a:rPr>
              <a:pPr/>
              <a:t>4</a:t>
            </a:fld>
            <a:endParaRPr lang="en-US" dirty="0">
              <a:solidFill>
                <a:prstClr val="white"/>
              </a:solidFill>
            </a:endParaRPr>
          </a:p>
        </p:txBody>
      </p:sp>
      <p:sp>
        <p:nvSpPr>
          <p:cNvPr id="4" name="Rectangle 3"/>
          <p:cNvSpPr/>
          <p:nvPr/>
        </p:nvSpPr>
        <p:spPr>
          <a:xfrm>
            <a:off x="228600" y="949672"/>
            <a:ext cx="8983550" cy="4231928"/>
          </a:xfrm>
          <a:prstGeom prst="rect">
            <a:avLst/>
          </a:prstGeom>
        </p:spPr>
        <p:txBody>
          <a:bodyPr wrap="none">
            <a:spAutoFit/>
          </a:bodyPr>
          <a:lstStyle/>
          <a:p>
            <a:pPr marL="457200" indent="-339725">
              <a:buFont typeface="Wingdings" panose="05000000000000000000" pitchFamily="2" charset="2"/>
              <a:buChar char="Ø"/>
            </a:pPr>
            <a:r>
              <a:rPr lang="en-US" sz="2800" dirty="0">
                <a:solidFill>
                  <a:srgbClr val="000000"/>
                </a:solidFill>
                <a:latin typeface="Arial"/>
                <a:ea typeface="Times New Roman"/>
              </a:rPr>
              <a:t>VTA Reminders</a:t>
            </a:r>
          </a:p>
          <a:p>
            <a:pPr marL="914400" lvl="1" indent="-457200">
              <a:buFont typeface="Arial" panose="020B0604020202020204" pitchFamily="34" charset="0"/>
              <a:buChar char="•"/>
            </a:pPr>
            <a:r>
              <a:rPr lang="en-US" sz="2400" dirty="0">
                <a:solidFill>
                  <a:srgbClr val="000000"/>
                </a:solidFill>
                <a:latin typeface="Arial" panose="020B0604020202020204" pitchFamily="34" charset="0"/>
                <a:cs typeface="Arial" panose="020B0604020202020204" pitchFamily="34" charset="0"/>
              </a:rPr>
              <a:t>New Claims Establishment Date Field and Pending CEST</a:t>
            </a:r>
          </a:p>
          <a:p>
            <a:pPr lvl="1"/>
            <a:r>
              <a:rPr lang="en-US" sz="2400" dirty="0">
                <a:solidFill>
                  <a:srgbClr val="000000"/>
                </a:solidFill>
                <a:latin typeface="Arial" panose="020B0604020202020204" pitchFamily="34" charset="0"/>
                <a:cs typeface="Arial" panose="020B0604020202020204" pitchFamily="34" charset="0"/>
              </a:rPr>
              <a:t>Report in VTA </a:t>
            </a:r>
          </a:p>
          <a:p>
            <a:pPr marL="914400" lvl="1" indent="-457200">
              <a:buFont typeface="Arial" panose="020B0604020202020204" pitchFamily="34" charset="0"/>
              <a:buChar char="•"/>
            </a:pPr>
            <a:r>
              <a:rPr lang="en-US" sz="2400" dirty="0">
                <a:solidFill>
                  <a:srgbClr val="000000"/>
                </a:solidFill>
                <a:latin typeface="Arial" panose="020B0604020202020204" pitchFamily="34" charset="0"/>
                <a:cs typeface="Arial" panose="020B0604020202020204" pitchFamily="34" charset="0"/>
              </a:rPr>
              <a:t>VTA Training </a:t>
            </a:r>
          </a:p>
          <a:p>
            <a:pPr lvl="1"/>
            <a:endParaRPr lang="en-US" sz="2100" dirty="0">
              <a:solidFill>
                <a:srgbClr val="000000"/>
              </a:solidFill>
              <a:latin typeface="Arial" panose="020B0604020202020204" pitchFamily="34" charset="0"/>
              <a:cs typeface="Arial" panose="020B0604020202020204" pitchFamily="34" charset="0"/>
            </a:endParaRPr>
          </a:p>
          <a:p>
            <a:pPr marL="457200" lvl="0" indent="-339725">
              <a:buFont typeface="Wingdings" panose="05000000000000000000" pitchFamily="2" charset="2"/>
              <a:buChar char="Ø"/>
            </a:pPr>
            <a:r>
              <a:rPr lang="en-US" sz="2800" dirty="0">
                <a:solidFill>
                  <a:srgbClr val="000000"/>
                </a:solidFill>
                <a:latin typeface="Arial"/>
                <a:ea typeface="Times New Roman"/>
              </a:rPr>
              <a:t>BDD Specific Topics</a:t>
            </a:r>
            <a:endParaRPr lang="en-US" sz="2100" dirty="0">
              <a:solidFill>
                <a:srgbClr val="000000"/>
              </a:solidFill>
              <a:latin typeface="Arial" panose="020B0604020202020204" pitchFamily="34" charset="0"/>
              <a:cs typeface="Arial" panose="020B0604020202020204" pitchFamily="34" charset="0"/>
            </a:endParaRPr>
          </a:p>
          <a:p>
            <a:pPr marL="914400" lvl="1" indent="-457200">
              <a:buFont typeface="Arial" panose="020B0604020202020204" pitchFamily="34" charset="0"/>
              <a:buChar char="•"/>
            </a:pPr>
            <a:r>
              <a:rPr lang="en-US" sz="2400" dirty="0">
                <a:solidFill>
                  <a:srgbClr val="000000"/>
                </a:solidFill>
                <a:latin typeface="Arial" panose="020B0604020202020204" pitchFamily="34" charset="0"/>
                <a:cs typeface="Arial" panose="020B0604020202020204" pitchFamily="34" charset="0"/>
              </a:rPr>
              <a:t>BDD Applications Indicating Previously and Finally </a:t>
            </a:r>
          </a:p>
          <a:p>
            <a:pPr lvl="1"/>
            <a:r>
              <a:rPr lang="en-US" sz="2400" dirty="0">
                <a:solidFill>
                  <a:srgbClr val="000000"/>
                </a:solidFill>
                <a:latin typeface="Arial" panose="020B0604020202020204" pitchFamily="34" charset="0"/>
                <a:cs typeface="Arial" panose="020B0604020202020204" pitchFamily="34" charset="0"/>
              </a:rPr>
              <a:t>Denied Issues </a:t>
            </a:r>
          </a:p>
          <a:p>
            <a:pPr marL="914400" lvl="1" indent="-457200">
              <a:buFont typeface="Arial" panose="020B0604020202020204" pitchFamily="34" charset="0"/>
              <a:buChar char="•"/>
            </a:pPr>
            <a:r>
              <a:rPr lang="en-US" sz="2400" dirty="0">
                <a:solidFill>
                  <a:srgbClr val="000000"/>
                </a:solidFill>
                <a:latin typeface="Arial" panose="020B0604020202020204" pitchFamily="34" charset="0"/>
                <a:cs typeface="Arial" panose="020B0604020202020204" pitchFamily="34" charset="0"/>
              </a:rPr>
              <a:t>Identifying Intake Site during Claim Establishment </a:t>
            </a:r>
          </a:p>
          <a:p>
            <a:pPr marL="914400" lvl="1" indent="-457200">
              <a:buFont typeface="Arial" panose="020B0604020202020204" pitchFamily="34" charset="0"/>
              <a:buChar char="•"/>
            </a:pPr>
            <a:r>
              <a:rPr lang="en-US" sz="2400" dirty="0">
                <a:solidFill>
                  <a:srgbClr val="000000"/>
                </a:solidFill>
                <a:latin typeface="Arial" panose="020B0604020202020204" pitchFamily="34" charset="0"/>
                <a:cs typeface="Arial" panose="020B0604020202020204" pitchFamily="34" charset="0"/>
              </a:rPr>
              <a:t>Current Program Timeliness</a:t>
            </a:r>
          </a:p>
          <a:p>
            <a:pPr marL="914400" lvl="1" indent="-457200">
              <a:buFont typeface="Arial" panose="020B0604020202020204" pitchFamily="34" charset="0"/>
              <a:buChar char="•"/>
            </a:pPr>
            <a:r>
              <a:rPr lang="en-US" sz="2400" dirty="0">
                <a:solidFill>
                  <a:srgbClr val="000000"/>
                </a:solidFill>
                <a:latin typeface="Arial" panose="020B0604020202020204" pitchFamily="34" charset="0"/>
                <a:cs typeface="Arial" panose="020B0604020202020204" pitchFamily="34" charset="0"/>
              </a:rPr>
              <a:t>Question from the Pre-Discharge BDD Mailbox</a:t>
            </a:r>
            <a:endParaRPr lang="en-US" sz="3200" u="sng" dirty="0">
              <a:solidFill>
                <a:srgbClr val="000000"/>
              </a:solidFill>
              <a:latin typeface="Arial"/>
              <a:ea typeface="Times New Roman"/>
            </a:endParaRPr>
          </a:p>
        </p:txBody>
      </p:sp>
    </p:spTree>
    <p:extLst>
      <p:ext uri="{BB962C8B-B14F-4D97-AF65-F5344CB8AC3E}">
        <p14:creationId xmlns:p14="http://schemas.microsoft.com/office/powerpoint/2010/main" val="23228758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Agenda (4 of 4)</a:t>
            </a:r>
          </a:p>
        </p:txBody>
      </p:sp>
      <p:sp>
        <p:nvSpPr>
          <p:cNvPr id="6" name="Slide Number Placeholder 5"/>
          <p:cNvSpPr>
            <a:spLocks noGrp="1"/>
          </p:cNvSpPr>
          <p:nvPr>
            <p:ph type="sldNum" sz="quarter" idx="12"/>
          </p:nvPr>
        </p:nvSpPr>
        <p:spPr/>
        <p:txBody>
          <a:bodyPr/>
          <a:lstStyle/>
          <a:p>
            <a:fld id="{04F7EA0F-F264-4DBA-8450-109ED0C85B89}" type="slidenum">
              <a:rPr lang="en-US" smtClean="0">
                <a:solidFill>
                  <a:prstClr val="white"/>
                </a:solidFill>
              </a:rPr>
              <a:pPr/>
              <a:t>5</a:t>
            </a:fld>
            <a:endParaRPr lang="en-US" dirty="0">
              <a:solidFill>
                <a:prstClr val="white"/>
              </a:solidFill>
            </a:endParaRPr>
          </a:p>
        </p:txBody>
      </p:sp>
      <p:sp>
        <p:nvSpPr>
          <p:cNvPr id="4" name="Rectangle 3"/>
          <p:cNvSpPr/>
          <p:nvPr/>
        </p:nvSpPr>
        <p:spPr>
          <a:xfrm>
            <a:off x="275467" y="990600"/>
            <a:ext cx="3919856" cy="2246769"/>
          </a:xfrm>
          <a:prstGeom prst="rect">
            <a:avLst/>
          </a:prstGeom>
        </p:spPr>
        <p:txBody>
          <a:bodyPr wrap="none">
            <a:spAutoFit/>
          </a:bodyPr>
          <a:lstStyle/>
          <a:p>
            <a:pPr marL="457200" lvl="0" indent="-339725">
              <a:buFont typeface="Wingdings" panose="05000000000000000000" pitchFamily="2" charset="2"/>
              <a:buChar char="Ø"/>
            </a:pPr>
            <a:r>
              <a:rPr lang="en-US" sz="2800" dirty="0">
                <a:solidFill>
                  <a:srgbClr val="000000"/>
                </a:solidFill>
                <a:latin typeface="Arial"/>
                <a:ea typeface="Times New Roman"/>
              </a:rPr>
              <a:t>TMS # VA 4499119</a:t>
            </a:r>
          </a:p>
          <a:p>
            <a:pPr marL="457200" lvl="0" indent="-339725">
              <a:buFont typeface="Wingdings" panose="05000000000000000000" pitchFamily="2" charset="2"/>
              <a:buChar char="Ø"/>
            </a:pPr>
            <a:endParaRPr lang="en-US" sz="2800" dirty="0">
              <a:solidFill>
                <a:srgbClr val="000000"/>
              </a:solidFill>
              <a:latin typeface="Arial"/>
              <a:ea typeface="Times New Roman"/>
            </a:endParaRPr>
          </a:p>
          <a:p>
            <a:pPr marL="457200" lvl="0" indent="-339725">
              <a:buFont typeface="Wingdings" panose="05000000000000000000" pitchFamily="2" charset="2"/>
              <a:buChar char="Ø"/>
            </a:pPr>
            <a:r>
              <a:rPr lang="en-US" sz="2800" dirty="0">
                <a:solidFill>
                  <a:srgbClr val="000000"/>
                </a:solidFill>
                <a:latin typeface="Arial"/>
                <a:ea typeface="Times New Roman"/>
              </a:rPr>
              <a:t>Open Floor</a:t>
            </a:r>
          </a:p>
          <a:p>
            <a:pPr marL="457200" lvl="0" indent="-339725">
              <a:buFont typeface="Wingdings" panose="05000000000000000000" pitchFamily="2" charset="2"/>
              <a:buChar char="Ø"/>
            </a:pPr>
            <a:endParaRPr lang="en-US" sz="2800" dirty="0">
              <a:solidFill>
                <a:srgbClr val="000000"/>
              </a:solidFill>
              <a:latin typeface="Arial"/>
              <a:ea typeface="Times New Roman"/>
            </a:endParaRPr>
          </a:p>
          <a:p>
            <a:pPr marL="457200" lvl="0" indent="-339725">
              <a:buFont typeface="Wingdings" panose="05000000000000000000" pitchFamily="2" charset="2"/>
              <a:buChar char="Ø"/>
            </a:pPr>
            <a:r>
              <a:rPr lang="en-US" sz="2800" dirty="0">
                <a:solidFill>
                  <a:srgbClr val="000000"/>
                </a:solidFill>
                <a:latin typeface="Arial"/>
                <a:ea typeface="Times New Roman"/>
              </a:rPr>
              <a:t>Next Teleconference</a:t>
            </a:r>
            <a:endParaRPr lang="en-US" sz="2800" dirty="0">
              <a:solidFill>
                <a:srgbClr val="000000"/>
              </a:solidFill>
              <a:latin typeface="Arial"/>
            </a:endParaRPr>
          </a:p>
        </p:txBody>
      </p:sp>
    </p:spTree>
    <p:extLst>
      <p:ext uri="{BB962C8B-B14F-4D97-AF65-F5344CB8AC3E}">
        <p14:creationId xmlns:p14="http://schemas.microsoft.com/office/powerpoint/2010/main" val="23850150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6</a:t>
            </a:fld>
            <a:endParaRPr lang="en-US" dirty="0">
              <a:solidFill>
                <a:prstClr val="white"/>
              </a:solidFill>
            </a:endParaRPr>
          </a:p>
        </p:txBody>
      </p:sp>
      <p:sp>
        <p:nvSpPr>
          <p:cNvPr id="5" name="Rectangle 4"/>
          <p:cNvSpPr/>
          <p:nvPr/>
        </p:nvSpPr>
        <p:spPr>
          <a:xfrm>
            <a:off x="914400" y="1161395"/>
            <a:ext cx="7162800" cy="4401205"/>
          </a:xfrm>
          <a:prstGeom prst="rect">
            <a:avLst/>
          </a:prstGeom>
        </p:spPr>
        <p:txBody>
          <a:bodyPr wrap="square">
            <a:spAutoFit/>
          </a:bodyPr>
          <a:lstStyle/>
          <a:p>
            <a:pPr algn="ctr"/>
            <a:r>
              <a:rPr lang="en-US" sz="4000" b="1" dirty="0">
                <a:solidFill>
                  <a:prstClr val="black"/>
                </a:solidFill>
                <a:ea typeface="MS ????"/>
              </a:rPr>
              <a:t>Reminder: Slides are used to show the Topic, and start discussion, however, slides do not show all the information associated with the topic. The Read Ahead is the official document. </a:t>
            </a:r>
            <a:endParaRPr lang="en-US" sz="3200" b="1" dirty="0">
              <a:solidFill>
                <a:prstClr val="black"/>
              </a:solidFill>
              <a:ea typeface="Times New Roman"/>
            </a:endParaRPr>
          </a:p>
        </p:txBody>
      </p:sp>
    </p:spTree>
    <p:extLst>
      <p:ext uri="{BB962C8B-B14F-4D97-AF65-F5344CB8AC3E}">
        <p14:creationId xmlns:p14="http://schemas.microsoft.com/office/powerpoint/2010/main" val="8461490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D983F1FA-211D-3044-9E35-958DFBC26156}" type="slidenum">
              <a:rPr lang="en-US" smtClean="0">
                <a:solidFill>
                  <a:prstClr val="white"/>
                </a:solidFill>
              </a:rPr>
              <a:pPr/>
              <a:t>7</a:t>
            </a:fld>
            <a:endParaRPr lang="en-US" dirty="0">
              <a:solidFill>
                <a:prstClr val="white"/>
              </a:solidFill>
            </a:endParaRPr>
          </a:p>
        </p:txBody>
      </p:sp>
      <p:sp>
        <p:nvSpPr>
          <p:cNvPr id="5" name="Rectangle 4"/>
          <p:cNvSpPr/>
          <p:nvPr/>
        </p:nvSpPr>
        <p:spPr>
          <a:xfrm>
            <a:off x="990600" y="2445365"/>
            <a:ext cx="7162800" cy="707886"/>
          </a:xfrm>
          <a:prstGeom prst="rect">
            <a:avLst/>
          </a:prstGeom>
        </p:spPr>
        <p:txBody>
          <a:bodyPr wrap="square">
            <a:spAutoFit/>
          </a:bodyPr>
          <a:lstStyle/>
          <a:p>
            <a:pPr algn="ctr"/>
            <a:r>
              <a:rPr lang="en-US" sz="4000" b="1" dirty="0">
                <a:solidFill>
                  <a:prstClr val="black"/>
                </a:solidFill>
                <a:ea typeface="MS ????"/>
              </a:rPr>
              <a:t>Topics for Discussion</a:t>
            </a:r>
            <a:endParaRPr lang="en-US" sz="3200" b="1" dirty="0">
              <a:solidFill>
                <a:prstClr val="black"/>
              </a:solidFill>
              <a:ea typeface="Times New Roman"/>
            </a:endParaRPr>
          </a:p>
        </p:txBody>
      </p:sp>
    </p:spTree>
    <p:extLst>
      <p:ext uri="{BB962C8B-B14F-4D97-AF65-F5344CB8AC3E}">
        <p14:creationId xmlns:p14="http://schemas.microsoft.com/office/powerpoint/2010/main" val="40985159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t>BDD/IDES MSC Info on MSC SP Site (1 of 2)</a:t>
            </a:r>
          </a:p>
        </p:txBody>
      </p:sp>
      <p:sp>
        <p:nvSpPr>
          <p:cNvPr id="6" name="Slide Number Placeholder 5"/>
          <p:cNvSpPr>
            <a:spLocks noGrp="1"/>
          </p:cNvSpPr>
          <p:nvPr>
            <p:ph type="sldNum" sz="quarter" idx="12"/>
          </p:nvPr>
        </p:nvSpPr>
        <p:spPr/>
        <p:txBody>
          <a:bodyPr/>
          <a:lstStyle/>
          <a:p>
            <a:fld id="{04F7EA0F-F264-4DBA-8450-109ED0C85B89}" type="slidenum">
              <a:rPr lang="en-US" smtClean="0"/>
              <a:t>8</a:t>
            </a:fld>
            <a:endParaRPr lang="en-US" dirty="0"/>
          </a:p>
        </p:txBody>
      </p:sp>
      <p:sp>
        <p:nvSpPr>
          <p:cNvPr id="4" name="Rectangle 3">
            <a:extLst>
              <a:ext uri="{FF2B5EF4-FFF2-40B4-BE49-F238E27FC236}">
                <a16:creationId xmlns:a16="http://schemas.microsoft.com/office/drawing/2014/main" id="{9A12978F-16C1-40CE-B37B-84402659124D}"/>
              </a:ext>
            </a:extLst>
          </p:cNvPr>
          <p:cNvSpPr/>
          <p:nvPr/>
        </p:nvSpPr>
        <p:spPr>
          <a:xfrm>
            <a:off x="304800" y="873204"/>
            <a:ext cx="8382000" cy="3416320"/>
          </a:xfrm>
          <a:prstGeom prst="rect">
            <a:avLst/>
          </a:prstGeom>
        </p:spPr>
        <p:txBody>
          <a:bodyPr wrap="square">
            <a:spAutoFit/>
          </a:bodyPr>
          <a:lstStyle/>
          <a:p>
            <a:r>
              <a:rPr lang="en-US" sz="2400" dirty="0">
                <a:solidFill>
                  <a:srgbClr val="000000"/>
                </a:solidFill>
                <a:latin typeface="Arial" panose="020B0604020202020204" pitchFamily="34" charset="0"/>
                <a:ea typeface="Times New Roman" panose="02020603050405020304" pitchFamily="18" charset="0"/>
              </a:rPr>
              <a:t>MSC Coaches/Supervisors are requested to update their ROs data on </a:t>
            </a:r>
            <a:r>
              <a:rPr lang="en-US" sz="2400" u="sng" dirty="0">
                <a:latin typeface="Arial" panose="020B0604020202020204" pitchFamily="34" charset="0"/>
                <a:ea typeface="Times New Roman" panose="02020603050405020304" pitchFamily="18" charset="0"/>
                <a:hlinkClick r:id="rId2"/>
              </a:rPr>
              <a:t>MSC SP Site</a:t>
            </a:r>
            <a:r>
              <a:rPr lang="en-US" sz="2400" u="sng" dirty="0">
                <a:solidFill>
                  <a:srgbClr val="000000"/>
                </a:solidFill>
                <a:latin typeface="Arial" panose="020B0604020202020204" pitchFamily="34" charset="0"/>
                <a:ea typeface="Times New Roman" panose="02020603050405020304" pitchFamily="18" charset="0"/>
                <a:hlinkClick r:id="rId2"/>
              </a:rPr>
              <a:t>. </a:t>
            </a:r>
            <a:endParaRPr lang="en-US" sz="2400" dirty="0">
              <a:solidFill>
                <a:srgbClr val="000000"/>
              </a:solidFill>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mj-lt"/>
              <a:buAutoNum type="arabicPeriod"/>
            </a:pPr>
            <a:r>
              <a:rPr lang="en-US" sz="2400" dirty="0">
                <a:solidFill>
                  <a:srgbClr val="000000"/>
                </a:solidFill>
                <a:latin typeface="Arial" panose="020B0604020202020204" pitchFamily="34" charset="0"/>
                <a:ea typeface="Times New Roman" panose="02020603050405020304" pitchFamily="18" charset="0"/>
              </a:rPr>
              <a:t>Click IDES MSC List and BDD MSC List.</a:t>
            </a:r>
            <a:endParaRPr lang="en-US" sz="2400" dirty="0">
              <a:solidFill>
                <a:srgbClr val="000000"/>
              </a:solidFill>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mj-lt"/>
              <a:buAutoNum type="arabicPeriod"/>
            </a:pPr>
            <a:r>
              <a:rPr lang="en-US" sz="2400" dirty="0">
                <a:solidFill>
                  <a:srgbClr val="000000"/>
                </a:solidFill>
                <a:latin typeface="Arial" panose="020B0604020202020204" pitchFamily="34" charset="0"/>
                <a:ea typeface="Times New Roman" panose="02020603050405020304" pitchFamily="18" charset="0"/>
              </a:rPr>
              <a:t>Find your data lines and highlight.</a:t>
            </a:r>
            <a:endParaRPr lang="en-US" sz="2400" dirty="0">
              <a:solidFill>
                <a:srgbClr val="000000"/>
              </a:solidFill>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mj-lt"/>
              <a:buAutoNum type="arabicPeriod"/>
            </a:pPr>
            <a:r>
              <a:rPr lang="en-US" sz="2400" dirty="0">
                <a:solidFill>
                  <a:srgbClr val="000000"/>
                </a:solidFill>
                <a:latin typeface="Arial" panose="020B0604020202020204" pitchFamily="34" charset="0"/>
                <a:ea typeface="Times New Roman" panose="02020603050405020304" pitchFamily="18" charset="0"/>
              </a:rPr>
              <a:t>Click Items above the VA Seal.</a:t>
            </a:r>
            <a:endParaRPr lang="en-US" sz="2400" dirty="0">
              <a:solidFill>
                <a:srgbClr val="000000"/>
              </a:solidFill>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mj-lt"/>
              <a:buAutoNum type="arabicPeriod"/>
            </a:pPr>
            <a:r>
              <a:rPr lang="en-US" sz="2400" dirty="0">
                <a:solidFill>
                  <a:srgbClr val="000000"/>
                </a:solidFill>
                <a:latin typeface="Arial" panose="020B0604020202020204" pitchFamily="34" charset="0"/>
                <a:ea typeface="Times New Roman" panose="02020603050405020304" pitchFamily="18" charset="0"/>
              </a:rPr>
              <a:t>Click Edit Item.</a:t>
            </a:r>
            <a:endParaRPr lang="en-US" sz="2400" dirty="0">
              <a:solidFill>
                <a:srgbClr val="000000"/>
              </a:solidFill>
              <a:latin typeface="Times New Roman" panose="02020603050405020304" pitchFamily="18" charset="0"/>
              <a:ea typeface="Times New Roman" panose="02020603050405020304" pitchFamily="18" charset="0"/>
            </a:endParaRPr>
          </a:p>
          <a:p>
            <a:pPr marL="342900" marR="0" lvl="0" indent="-342900">
              <a:spcBef>
                <a:spcPts val="0"/>
              </a:spcBef>
              <a:spcAft>
                <a:spcPts val="0"/>
              </a:spcAft>
              <a:buFont typeface="+mj-lt"/>
              <a:buAutoNum type="arabicPeriod"/>
            </a:pPr>
            <a:r>
              <a:rPr lang="en-US" sz="2400" dirty="0">
                <a:solidFill>
                  <a:srgbClr val="000000"/>
                </a:solidFill>
                <a:latin typeface="Arial" panose="020B0604020202020204" pitchFamily="34" charset="0"/>
                <a:ea typeface="Times New Roman" panose="02020603050405020304" pitchFamily="18" charset="0"/>
              </a:rPr>
              <a:t>Update and Save (If your RO has Military Installation entries, all corresponding data entries should be populated (address, phone number, etc.).</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975573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4F7EA0F-F264-4DBA-8450-109ED0C85B89}" type="slidenum">
              <a:rPr kumimoji="0" lang="en-US" sz="1200" b="0" i="0" u="none" strike="noStrike" kern="1200" cap="none" spc="0" normalizeH="0" baseline="0" noProof="0" smtClean="0">
                <a:ln>
                  <a:noFill/>
                </a:ln>
                <a:solidFill>
                  <a:prstClr val="white"/>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white"/>
              </a:solidFill>
              <a:effectLst/>
              <a:uLnTx/>
              <a:uFillTx/>
              <a:latin typeface="Calibri"/>
              <a:ea typeface="+mn-ea"/>
              <a:cs typeface="+mn-cs"/>
            </a:endParaRPr>
          </a:p>
        </p:txBody>
      </p:sp>
      <p:sp>
        <p:nvSpPr>
          <p:cNvPr id="4" name="Rectangle 3">
            <a:extLst>
              <a:ext uri="{FF2B5EF4-FFF2-40B4-BE49-F238E27FC236}">
                <a16:creationId xmlns:a16="http://schemas.microsoft.com/office/drawing/2014/main" id="{9A12978F-16C1-40CE-B37B-84402659124D}"/>
              </a:ext>
            </a:extLst>
          </p:cNvPr>
          <p:cNvSpPr/>
          <p:nvPr/>
        </p:nvSpPr>
        <p:spPr>
          <a:xfrm>
            <a:off x="304800" y="685800"/>
            <a:ext cx="8382000" cy="4832092"/>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200" b="0" i="0" u="none" strike="noStrike" kern="120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mn-cs"/>
              </a:rPr>
              <a:t>BDD specific info:  </a:t>
            </a:r>
            <a:endParaRPr kumimoji="0" lang="en-US" sz="2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sz="2200" b="0" i="0" u="none" strike="noStrike" kern="120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mn-cs"/>
              </a:rPr>
              <a:t>The BDD Coordinator is an RO position, not an installation position and </a:t>
            </a:r>
            <a:r>
              <a:rPr kumimoji="0" lang="en-US" sz="2200" b="1" i="0" u="sng" strike="noStrike" kern="120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mn-cs"/>
              </a:rPr>
              <a:t>will be the same person</a:t>
            </a:r>
            <a:r>
              <a:rPr kumimoji="0" lang="en-US" sz="2200" b="0" i="0" u="none" strike="noStrike" kern="120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mn-cs"/>
              </a:rPr>
              <a:t> for all lines of data. </a:t>
            </a:r>
            <a:endParaRPr kumimoji="0" lang="en-US" sz="2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sz="2200" b="0" i="0" u="none" strike="noStrike" kern="120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mn-cs"/>
              </a:rPr>
              <a:t>The BDD Coach can be different at each Military Installation if that person serves as the Coach, but if the BDD Coach is at the RO, this person should be the same for all lines of data.  </a:t>
            </a:r>
            <a:endParaRPr kumimoji="0" lang="en-US" sz="2200" b="0" i="0" u="none" strike="noStrike" kern="1200" cap="none" spc="0" normalizeH="0" baseline="0" noProof="0" dirty="0">
              <a:ln>
                <a:noFill/>
              </a:ln>
              <a:solidFill>
                <a:srgbClr val="000000"/>
              </a:solidFill>
              <a:effectLst/>
              <a:uLnTx/>
              <a:uFillTx/>
              <a:latin typeface="Times New Roman" panose="02020603050405020304" pitchFamily="18" charset="0"/>
              <a:ea typeface="Times New Roman" panose="02020603050405020304" pitchFamily="18" charset="0"/>
              <a:cs typeface="+mn-cs"/>
            </a:endParaRP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kumimoji="0" lang="en-US" sz="2200" b="0" i="0" u="none" strike="noStrike" kern="1200" cap="none" spc="0" normalizeH="0" baseline="0" noProof="0" dirty="0">
                <a:ln>
                  <a:noFill/>
                </a:ln>
                <a:solidFill>
                  <a:srgbClr val="000000"/>
                </a:solidFill>
                <a:effectLst/>
                <a:uLnTx/>
                <a:uFillTx/>
                <a:latin typeface="Arial" panose="020B0604020202020204" pitchFamily="34" charset="0"/>
                <a:ea typeface="Times New Roman" panose="02020603050405020304" pitchFamily="18" charset="0"/>
                <a:cs typeface="+mn-cs"/>
              </a:rPr>
              <a:t>Military Installation (Intake Site): is defined as a location where the MSC works and receives BDD claims or visits and accepts BDD claims (does not include one-time outreach events).  For example, Gold Town Coast Guard Station:  If you have an MSC that goes to this location on a regular basis to accept BDD claims, it goes on the list.  If BDD claims from this location are mailed to an MSC or the RO, brought in person to the RO or submitted through eBenefits, it does not go on the list.</a:t>
            </a:r>
          </a:p>
        </p:txBody>
      </p:sp>
      <p:sp>
        <p:nvSpPr>
          <p:cNvPr id="3" name="Rectangle 2">
            <a:extLst>
              <a:ext uri="{FF2B5EF4-FFF2-40B4-BE49-F238E27FC236}">
                <a16:creationId xmlns:a16="http://schemas.microsoft.com/office/drawing/2014/main" id="{9F9B3CF5-0A98-4025-92C6-CC88A47AC31F}"/>
              </a:ext>
            </a:extLst>
          </p:cNvPr>
          <p:cNvSpPr/>
          <p:nvPr/>
        </p:nvSpPr>
        <p:spPr>
          <a:xfrm>
            <a:off x="304800" y="5525869"/>
            <a:ext cx="8534400" cy="646331"/>
          </a:xfrm>
          <a:prstGeom prst="rect">
            <a:avLst/>
          </a:prstGeom>
        </p:spPr>
        <p:txBody>
          <a:bodyPr wrap="square">
            <a:spAutoFit/>
          </a:bodyPr>
          <a:lstStyle/>
          <a:p>
            <a:r>
              <a:rPr lang="en-US" dirty="0">
                <a:latin typeface="Arial" panose="020B0604020202020204" pitchFamily="34" charset="0"/>
                <a:cs typeface="Arial" panose="020B0604020202020204" pitchFamily="34" charset="0"/>
              </a:rPr>
              <a:t>Contact andrew.reese@va.gov for access or input issues, and email Andy NLT COB April 1st, 2019, that updates are complete. </a:t>
            </a:r>
          </a:p>
        </p:txBody>
      </p:sp>
      <p:sp>
        <p:nvSpPr>
          <p:cNvPr id="8" name="Title 1">
            <a:extLst>
              <a:ext uri="{FF2B5EF4-FFF2-40B4-BE49-F238E27FC236}">
                <a16:creationId xmlns:a16="http://schemas.microsoft.com/office/drawing/2014/main" id="{AFB60657-AA8C-4A9C-B9D4-A135D3288330}"/>
              </a:ext>
            </a:extLst>
          </p:cNvPr>
          <p:cNvSpPr>
            <a:spLocks noGrp="1"/>
          </p:cNvSpPr>
          <p:nvPr>
            <p:ph type="title"/>
          </p:nvPr>
        </p:nvSpPr>
        <p:spPr>
          <a:xfrm>
            <a:off x="0" y="-76200"/>
            <a:ext cx="9144000" cy="731520"/>
          </a:xfrm>
        </p:spPr>
        <p:txBody>
          <a:bodyPr>
            <a:noAutofit/>
          </a:bodyPr>
          <a:lstStyle/>
          <a:p>
            <a:r>
              <a:rPr lang="en-US" sz="4000" dirty="0"/>
              <a:t>BDD/IDES MSC Info on MSC SP Site (2 of 2)</a:t>
            </a:r>
          </a:p>
        </p:txBody>
      </p:sp>
    </p:spTree>
    <p:extLst>
      <p:ext uri="{BB962C8B-B14F-4D97-AF65-F5344CB8AC3E}">
        <p14:creationId xmlns:p14="http://schemas.microsoft.com/office/powerpoint/2010/main" val="399066159"/>
      </p:ext>
    </p:extLst>
  </p:cSld>
  <p:clrMapOvr>
    <a:masterClrMapping/>
  </p:clrMapOvr>
</p:sld>
</file>

<file path=ppt/theme/theme1.xml><?xml version="1.0" encoding="utf-8"?>
<a:theme xmlns:a="http://schemas.openxmlformats.org/drawingml/2006/main" name="10_Office Theme">
  <a:themeElements>
    <a:clrScheme name="myVA">
      <a:dk1>
        <a:srgbClr val="000000"/>
      </a:dk1>
      <a:lt1>
        <a:sysClr val="window" lastClr="FFFFFF"/>
      </a:lt1>
      <a:dk2>
        <a:srgbClr val="003F72"/>
      </a:dk2>
      <a:lt2>
        <a:srgbClr val="EEECE1"/>
      </a:lt2>
      <a:accent1>
        <a:srgbClr val="C62630"/>
      </a:accent1>
      <a:accent2>
        <a:srgbClr val="0083BE"/>
      </a:accent2>
      <a:accent3>
        <a:srgbClr val="F3CF45"/>
      </a:accent3>
      <a:accent4>
        <a:srgbClr val="F7955B"/>
      </a:accent4>
      <a:accent5>
        <a:srgbClr val="839097"/>
      </a:accent5>
      <a:accent6>
        <a:srgbClr val="DCDDDE"/>
      </a:accent6>
      <a:hlink>
        <a:srgbClr val="C2B48F"/>
      </a:hlink>
      <a:folHlink>
        <a:srgbClr val="A3A86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45135822C7E9A4FBBC0FB0034D17B0A" ma:contentTypeVersion="0" ma:contentTypeDescription="Create a new document." ma:contentTypeScope="" ma:versionID="fb16c13aa178fec9a33e1bc6140d72f7">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BC7DDF0-C211-468C-9811-BBDA8A1F3C4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C993FA49-FC48-493C-94A2-B5BE0B839CF0}">
  <ds:schemaRefs>
    <ds:schemaRef ds:uri="http://www.w3.org/XML/1998/namespace"/>
    <ds:schemaRef ds:uri="http://purl.org/dc/dcmitype/"/>
    <ds:schemaRef ds:uri="http://schemas.microsoft.com/office/2006/metadata/properties"/>
    <ds:schemaRef ds:uri="http://schemas.openxmlformats.org/package/2006/metadata/core-properties"/>
    <ds:schemaRef ds:uri="http://schemas.microsoft.com/office/2006/documentManagement/types"/>
    <ds:schemaRef ds:uri="http://purl.org/dc/elements/1.1/"/>
    <ds:schemaRef ds:uri="http://schemas.microsoft.com/office/infopath/2007/PartnerControls"/>
    <ds:schemaRef ds:uri="http://purl.org/dc/terms/"/>
  </ds:schemaRefs>
</ds:datastoreItem>
</file>

<file path=customXml/itemProps3.xml><?xml version="1.0" encoding="utf-8"?>
<ds:datastoreItem xmlns:ds="http://schemas.openxmlformats.org/officeDocument/2006/customXml" ds:itemID="{CD41FB5B-AAB7-43F8-BCFB-F0AC22CB147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10873</TotalTime>
  <Words>2502</Words>
  <Application>Microsoft Office PowerPoint</Application>
  <PresentationFormat>On-screen Show (4:3)</PresentationFormat>
  <Paragraphs>220</Paragraphs>
  <Slides>32</Slides>
  <Notes>0</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32</vt:i4>
      </vt:variant>
    </vt:vector>
  </HeadingPairs>
  <TitlesOfParts>
    <vt:vector size="41" baseType="lpstr">
      <vt:lpstr>Arial</vt:lpstr>
      <vt:lpstr>Calibri</vt:lpstr>
      <vt:lpstr>MS ????</vt:lpstr>
      <vt:lpstr>Myriad Pro</vt:lpstr>
      <vt:lpstr>Times New Roman</vt:lpstr>
      <vt:lpstr>Wingdings</vt:lpstr>
      <vt:lpstr>10_Office Theme</vt:lpstr>
      <vt:lpstr>1_Custom Design</vt:lpstr>
      <vt:lpstr>Custom Design</vt:lpstr>
      <vt:lpstr>PowerPoint Presentation</vt:lpstr>
      <vt:lpstr>Agenda (1 of 4)</vt:lpstr>
      <vt:lpstr>Agenda (2 of 4)</vt:lpstr>
      <vt:lpstr>Agenda (3 of 4)</vt:lpstr>
      <vt:lpstr>Agenda (4 of 4)</vt:lpstr>
      <vt:lpstr>PowerPoint Presentation</vt:lpstr>
      <vt:lpstr>PowerPoint Presentation</vt:lpstr>
      <vt:lpstr>BDD/IDES MSC Info on MSC SP Site (1 of 2)</vt:lpstr>
      <vt:lpstr>BDD/IDES MSC Info on MSC SP Site (2 of 2)</vt:lpstr>
      <vt:lpstr>HAIMS Issue Impacting Document Transfer to VBMS</vt:lpstr>
      <vt:lpstr>New Version of Exam Request Builder </vt:lpstr>
      <vt:lpstr>Joint Legacy Viewer (JLV) Helpdesk </vt:lpstr>
      <vt:lpstr>IDES SM Satisfaction Survey Report (July  - Dec 2018) </vt:lpstr>
      <vt:lpstr>PowerPoint Presentation</vt:lpstr>
      <vt:lpstr>AMA Implications in IDES </vt:lpstr>
      <vt:lpstr>IDES Exam Results Transfer to PEBLO </vt:lpstr>
      <vt:lpstr>Transferring IDES Referrals via HAIMS to VBMS Functionality </vt:lpstr>
      <vt:lpstr>Use of ARMDEC SAFE in IDES </vt:lpstr>
      <vt:lpstr>SMs Who Decline to File a VA Claim During IDES Initial Interview </vt:lpstr>
      <vt:lpstr>Handling VA Claims Submitted by an IDES Participant Who Initially Declined to File </vt:lpstr>
      <vt:lpstr>Ensuring Accuracy of SM Filing VA Claim Data in VTA </vt:lpstr>
      <vt:lpstr>Updated IDES Development Checklist (Feb 2019) </vt:lpstr>
      <vt:lpstr>VTA Reminders</vt:lpstr>
      <vt:lpstr>New Claims Establishment Date Field and Pending CEST Report in VTA </vt:lpstr>
      <vt:lpstr>VTA v.2.4.3/VTA Trng </vt:lpstr>
      <vt:lpstr>PowerPoint Presentation</vt:lpstr>
      <vt:lpstr>BDD Applications Indicating Previously and Finally Denied Issues</vt:lpstr>
      <vt:lpstr>Identifying Intake Site During Claim Establishment </vt:lpstr>
      <vt:lpstr>Current Program Timeliness</vt:lpstr>
      <vt:lpstr>Question from the Pre-D/BDD Mailbox</vt:lpstr>
      <vt:lpstr>Claim Label Update</vt:lpstr>
      <vt:lpstr>Misc and Open Floor</vt:lpstr>
    </vt:vector>
  </TitlesOfParts>
  <Company>Veteran Affairs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Modernization Drumbeat</dc:title>
  <dc:creator>Department of Veterans Affairs</dc:creator>
  <cp:lastModifiedBy>Reese, Andrew, VBAVACO</cp:lastModifiedBy>
  <cp:revision>169</cp:revision>
  <cp:lastPrinted>2018-01-09T18:11:21Z</cp:lastPrinted>
  <dcterms:created xsi:type="dcterms:W3CDTF">2017-12-21T16:13:31Z</dcterms:created>
  <dcterms:modified xsi:type="dcterms:W3CDTF">2019-04-15T11:59:46Z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0x010100745135822C7E9A4FBBC0FB0034D17B0A</vt:lpwstr>
  </property>
</Properties>
</file>