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71"/>
  </p:notesMasterIdLst>
  <p:sldIdLst>
    <p:sldId id="1114" r:id="rId5"/>
    <p:sldId id="719" r:id="rId6"/>
    <p:sldId id="720" r:id="rId7"/>
    <p:sldId id="1074" r:id="rId8"/>
    <p:sldId id="977" r:id="rId9"/>
    <p:sldId id="989" r:id="rId10"/>
    <p:sldId id="988" r:id="rId11"/>
    <p:sldId id="990" r:id="rId12"/>
    <p:sldId id="991" r:id="rId13"/>
    <p:sldId id="1109" r:id="rId14"/>
    <p:sldId id="998" r:id="rId15"/>
    <p:sldId id="997" r:id="rId16"/>
    <p:sldId id="992" r:id="rId17"/>
    <p:sldId id="1076" r:id="rId18"/>
    <p:sldId id="1077" r:id="rId19"/>
    <p:sldId id="1078" r:id="rId20"/>
    <p:sldId id="1079" r:id="rId21"/>
    <p:sldId id="1080" r:id="rId22"/>
    <p:sldId id="1092" r:id="rId23"/>
    <p:sldId id="1093" r:id="rId24"/>
    <p:sldId id="1094" r:id="rId25"/>
    <p:sldId id="1095" r:id="rId26"/>
    <p:sldId id="1096" r:id="rId27"/>
    <p:sldId id="1097" r:id="rId28"/>
    <p:sldId id="1098" r:id="rId29"/>
    <p:sldId id="1099" r:id="rId30"/>
    <p:sldId id="1100" r:id="rId31"/>
    <p:sldId id="1101" r:id="rId32"/>
    <p:sldId id="1102" r:id="rId33"/>
    <p:sldId id="1081" r:id="rId34"/>
    <p:sldId id="1082" r:id="rId35"/>
    <p:sldId id="1106" r:id="rId36"/>
    <p:sldId id="1107" r:id="rId37"/>
    <p:sldId id="1108" r:id="rId38"/>
    <p:sldId id="1113" r:id="rId39"/>
    <p:sldId id="1083" r:id="rId40"/>
    <p:sldId id="1111" r:id="rId41"/>
    <p:sldId id="1084" r:id="rId42"/>
    <p:sldId id="1112" r:id="rId43"/>
    <p:sldId id="1085" r:id="rId44"/>
    <p:sldId id="1087" r:id="rId45"/>
    <p:sldId id="1088" r:id="rId46"/>
    <p:sldId id="1089" r:id="rId47"/>
    <p:sldId id="1090" r:id="rId48"/>
    <p:sldId id="1091" r:id="rId49"/>
    <p:sldId id="1086" r:id="rId50"/>
    <p:sldId id="1103" r:id="rId51"/>
    <p:sldId id="1104" r:id="rId52"/>
    <p:sldId id="1105" r:id="rId53"/>
    <p:sldId id="1004" r:id="rId54"/>
    <p:sldId id="1005" r:id="rId55"/>
    <p:sldId id="1006" r:id="rId56"/>
    <p:sldId id="1007" r:id="rId57"/>
    <p:sldId id="1110" r:id="rId58"/>
    <p:sldId id="1069" r:id="rId59"/>
    <p:sldId id="1066" r:id="rId60"/>
    <p:sldId id="1075" r:id="rId61"/>
    <p:sldId id="1070" r:id="rId62"/>
    <p:sldId id="1067" r:id="rId63"/>
    <p:sldId id="1071" r:id="rId64"/>
    <p:sldId id="1068" r:id="rId65"/>
    <p:sldId id="1072" r:id="rId66"/>
    <p:sldId id="782" r:id="rId67"/>
    <p:sldId id="783" r:id="rId68"/>
    <p:sldId id="784" r:id="rId69"/>
    <p:sldId id="785" r:id="rId70"/>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1D3275"/>
    <a:srgbClr val="FF3300"/>
    <a:srgbClr val="0000FF"/>
    <a:srgbClr val="0000CC"/>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9301" autoAdjust="0"/>
  </p:normalViewPr>
  <p:slideViewPr>
    <p:cSldViewPr snapToGrid="0">
      <p:cViewPr varScale="1">
        <p:scale>
          <a:sx n="114" d="100"/>
          <a:sy n="114" d="100"/>
        </p:scale>
        <p:origin x="276"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3/14/2019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B369541C-DAAD-479A-922C-7B70B3D8A602}"/>
              </a:ext>
            </a:extLst>
          </p:cNvPr>
          <p:cNvPicPr>
            <a:picLocks noChangeAspect="1"/>
          </p:cNvPicPr>
          <p:nvPr userDrawn="1"/>
        </p:nvPicPr>
        <p:blipFill>
          <a:blip r:embed="rId14"/>
          <a:stretch>
            <a:fillRect/>
          </a:stretch>
        </p:blipFill>
        <p:spPr>
          <a:xfrm>
            <a:off x="512639" y="95853"/>
            <a:ext cx="2622447" cy="857755"/>
          </a:xfrm>
          <a:prstGeom prst="rect">
            <a:avLst/>
          </a:prstGeom>
        </p:spPr>
      </p:pic>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9086353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DEDF-3D5F-43B4-9793-A4E5B8EBF394}"/>
              </a:ext>
            </a:extLst>
          </p:cNvPr>
          <p:cNvSpPr>
            <a:spLocks noGrp="1"/>
          </p:cNvSpPr>
          <p:nvPr>
            <p:ph type="title"/>
          </p:nvPr>
        </p:nvSpPr>
        <p:spPr>
          <a:xfrm>
            <a:off x="3171039" y="0"/>
            <a:ext cx="9020962" cy="1179321"/>
          </a:xfrm>
        </p:spPr>
        <p:txBody>
          <a:bodyPr/>
          <a:lstStyle/>
          <a:p>
            <a:r>
              <a:rPr lang="en-US" dirty="0"/>
              <a:t>Quiz Question # 2 – Use Mouse to Select Answer</a:t>
            </a:r>
          </a:p>
        </p:txBody>
      </p:sp>
      <p:sp>
        <p:nvSpPr>
          <p:cNvPr id="3" name="Content Placeholder 2">
            <a:extLst>
              <a:ext uri="{FF2B5EF4-FFF2-40B4-BE49-F238E27FC236}">
                <a16:creationId xmlns:a16="http://schemas.microsoft.com/office/drawing/2014/main" id="{41A34106-4222-45FD-AFC3-B2B88C35427C}"/>
              </a:ext>
            </a:extLst>
          </p:cNvPr>
          <p:cNvSpPr>
            <a:spLocks noGrp="1"/>
          </p:cNvSpPr>
          <p:nvPr>
            <p:ph idx="1"/>
          </p:nvPr>
        </p:nvSpPr>
        <p:spPr/>
        <p:txBody>
          <a:bodyPr/>
          <a:lstStyle/>
          <a:p>
            <a:pPr lvl="1"/>
            <a:r>
              <a:rPr lang="en-US" b="1" dirty="0"/>
              <a:t>QUESTION</a:t>
            </a:r>
            <a:r>
              <a:rPr lang="en-US" dirty="0"/>
              <a:t>:  What action should the decision maker take with this case?</a:t>
            </a:r>
          </a:p>
          <a:p>
            <a:pPr marL="457200" lvl="1" indent="0">
              <a:buNone/>
            </a:pPr>
            <a:endParaRPr lang="en-US" dirty="0"/>
          </a:p>
          <a:p>
            <a:pPr lvl="2">
              <a:buFont typeface="Wingdings" panose="05000000000000000000" pitchFamily="2" charset="2"/>
              <a:buChar char="q"/>
            </a:pPr>
            <a:r>
              <a:rPr lang="en-US" sz="2400" dirty="0"/>
              <a:t>Complete a rating decision based on the evidence of record without a deferral</a:t>
            </a:r>
          </a:p>
          <a:p>
            <a:pPr marL="914400" lvl="2" indent="0">
              <a:buNone/>
            </a:pPr>
            <a:endParaRPr lang="en-US" sz="800" dirty="0"/>
          </a:p>
          <a:p>
            <a:pPr lvl="2">
              <a:buFont typeface="Wingdings" panose="05000000000000000000" pitchFamily="2" charset="2"/>
              <a:buChar char="q"/>
            </a:pPr>
            <a:r>
              <a:rPr lang="en-US" sz="2400" dirty="0"/>
              <a:t>Return the examination for clarification</a:t>
            </a:r>
          </a:p>
        </p:txBody>
      </p:sp>
      <p:sp>
        <p:nvSpPr>
          <p:cNvPr id="4" name="Slide Number Placeholder 3">
            <a:extLst>
              <a:ext uri="{FF2B5EF4-FFF2-40B4-BE49-F238E27FC236}">
                <a16:creationId xmlns:a16="http://schemas.microsoft.com/office/drawing/2014/main" id="{D5497F13-FB51-4532-B730-309DF1FB566D}"/>
              </a:ext>
            </a:extLst>
          </p:cNvPr>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281155788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DBA5-2CAF-43A2-A616-F76A4FCEDCAD}"/>
              </a:ext>
            </a:extLst>
          </p:cNvPr>
          <p:cNvSpPr>
            <a:spLocks noGrp="1"/>
          </p:cNvSpPr>
          <p:nvPr>
            <p:ph type="title"/>
          </p:nvPr>
        </p:nvSpPr>
        <p:spPr/>
        <p:txBody>
          <a:bodyPr/>
          <a:lstStyle/>
          <a:p>
            <a:r>
              <a:rPr lang="en-US" dirty="0"/>
              <a:t>Quiz Answer # 2</a:t>
            </a:r>
          </a:p>
        </p:txBody>
      </p:sp>
      <p:sp>
        <p:nvSpPr>
          <p:cNvPr id="3" name="Content Placeholder 2">
            <a:extLst>
              <a:ext uri="{FF2B5EF4-FFF2-40B4-BE49-F238E27FC236}">
                <a16:creationId xmlns:a16="http://schemas.microsoft.com/office/drawing/2014/main" id="{CC310F31-C49C-446F-82FA-328CFF86A446}"/>
              </a:ext>
            </a:extLst>
          </p:cNvPr>
          <p:cNvSpPr>
            <a:spLocks noGrp="1"/>
          </p:cNvSpPr>
          <p:nvPr>
            <p:ph idx="1"/>
          </p:nvPr>
        </p:nvSpPr>
        <p:spPr>
          <a:xfrm>
            <a:off x="847164" y="1589518"/>
            <a:ext cx="11074541" cy="4766832"/>
          </a:xfrm>
        </p:spPr>
        <p:txBody>
          <a:bodyPr/>
          <a:lstStyle/>
          <a:p>
            <a:pPr>
              <a:buFont typeface="Wingdings" panose="05000000000000000000" pitchFamily="2" charset="2"/>
              <a:buChar char="þ"/>
            </a:pPr>
            <a:r>
              <a:rPr lang="en-US" dirty="0"/>
              <a:t> Return the examination for clarification</a:t>
            </a:r>
          </a:p>
          <a:p>
            <a:pPr marL="0" indent="0">
              <a:buNone/>
            </a:pPr>
            <a:endParaRPr lang="en-US" sz="2000" dirty="0"/>
          </a:p>
          <a:p>
            <a:pPr marL="803275" lvl="1" indent="-285750"/>
            <a:r>
              <a:rPr lang="en-US" dirty="0"/>
              <a:t>The examination should be returned for clarification. Examiner did not discuss or reference any case-specific evidence in the rationale.</a:t>
            </a:r>
            <a:br>
              <a:rPr lang="en-US" dirty="0"/>
            </a:br>
            <a:br>
              <a:rPr lang="en-US" dirty="0"/>
            </a:br>
            <a:r>
              <a:rPr lang="en-US" dirty="0"/>
              <a:t>VA cannot accept this conclusion because being unable to opine on loss of ROM during repeated use not directly observed is not a sufficient rationale for VA rating purposes</a:t>
            </a:r>
            <a:r>
              <a:rPr lang="it-IT" dirty="0"/>
              <a:t>.</a:t>
            </a:r>
          </a:p>
          <a:p>
            <a:pPr marL="803275" lvl="1" indent="-285750"/>
            <a:endParaRPr lang="en-US" sz="1000" dirty="0"/>
          </a:p>
          <a:p>
            <a:pPr lvl="2">
              <a:buFont typeface="Wingdings" panose="05000000000000000000" pitchFamily="2" charset="2"/>
              <a:buChar char="v"/>
            </a:pPr>
            <a:r>
              <a:rPr lang="nn-NO" sz="2400" dirty="0">
                <a:solidFill>
                  <a:srgbClr val="FF0000"/>
                </a:solidFill>
              </a:rPr>
              <a:t>M21-1 </a:t>
            </a:r>
            <a:r>
              <a:rPr lang="pt-BR" sz="2400" dirty="0">
                <a:solidFill>
                  <a:srgbClr val="FF0000"/>
                </a:solidFill>
              </a:rPr>
              <a:t>III.iv.3.D.2.r</a:t>
            </a:r>
            <a:endParaRPr lang="nn-NO" sz="2400" dirty="0">
              <a:solidFill>
                <a:srgbClr val="FF0000"/>
              </a:solidFill>
            </a:endParaRPr>
          </a:p>
        </p:txBody>
      </p:sp>
      <p:sp>
        <p:nvSpPr>
          <p:cNvPr id="4" name="Slide Number Placeholder 3">
            <a:extLst>
              <a:ext uri="{FF2B5EF4-FFF2-40B4-BE49-F238E27FC236}">
                <a16:creationId xmlns:a16="http://schemas.microsoft.com/office/drawing/2014/main" id="{887E47F6-F961-4C06-B8E9-7739DE7455DD}"/>
              </a:ext>
            </a:extLst>
          </p:cNvPr>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4185233417"/>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CCD1-58D1-4F11-8E14-ADC89F21FF14}"/>
              </a:ext>
            </a:extLst>
          </p:cNvPr>
          <p:cNvSpPr>
            <a:spLocks noGrp="1"/>
          </p:cNvSpPr>
          <p:nvPr>
            <p:ph type="title"/>
          </p:nvPr>
        </p:nvSpPr>
        <p:spPr>
          <a:xfrm>
            <a:off x="3171039" y="0"/>
            <a:ext cx="9020961" cy="1179321"/>
          </a:xfrm>
        </p:spPr>
        <p:txBody>
          <a:bodyPr/>
          <a:lstStyle/>
          <a:p>
            <a:r>
              <a:rPr lang="en-US" dirty="0"/>
              <a:t>Quiz Question # 3 – Use Mouse to Select Answer</a:t>
            </a:r>
          </a:p>
        </p:txBody>
      </p:sp>
      <p:sp>
        <p:nvSpPr>
          <p:cNvPr id="3" name="Content Placeholder 2">
            <a:extLst>
              <a:ext uri="{FF2B5EF4-FFF2-40B4-BE49-F238E27FC236}">
                <a16:creationId xmlns:a16="http://schemas.microsoft.com/office/drawing/2014/main" id="{EAA766C9-EE86-4A23-8610-D9C4074C0EFB}"/>
              </a:ext>
            </a:extLst>
          </p:cNvPr>
          <p:cNvSpPr>
            <a:spLocks noGrp="1"/>
          </p:cNvSpPr>
          <p:nvPr>
            <p:ph idx="1"/>
          </p:nvPr>
        </p:nvSpPr>
        <p:spPr>
          <a:xfrm>
            <a:off x="847164" y="1589518"/>
            <a:ext cx="11091793" cy="4691641"/>
          </a:xfrm>
        </p:spPr>
        <p:txBody>
          <a:bodyPr/>
          <a:lstStyle/>
          <a:p>
            <a:r>
              <a:rPr lang="en-US" dirty="0"/>
              <a:t>Use of the Administrative Error Paid/Due Calculator Over $25K for cases forwarded to Compensation Service for approval of administrative decisions involving an erroneous payment of $25,000 or greater due to administrative error is required </a:t>
            </a:r>
            <a:r>
              <a:rPr lang="en-US" i="1" dirty="0"/>
              <a:t>only</a:t>
            </a:r>
            <a:r>
              <a:rPr lang="en-US" dirty="0"/>
              <a:t> when the retroactive period of the overpayment is 5 or more years.</a:t>
            </a:r>
          </a:p>
          <a:p>
            <a:pPr marL="0" indent="0">
              <a:buNone/>
            </a:pPr>
            <a:endParaRPr lang="en-US" sz="2000" dirty="0"/>
          </a:p>
          <a:p>
            <a:pPr lvl="1"/>
            <a:r>
              <a:rPr lang="en-US" b="1" dirty="0"/>
              <a:t>QUESTION</a:t>
            </a:r>
            <a:r>
              <a:rPr lang="en-US" dirty="0"/>
              <a:t>:  Is this True or False?</a:t>
            </a:r>
          </a:p>
          <a:p>
            <a:pPr marL="457200" lvl="1" indent="0">
              <a:buNone/>
            </a:pPr>
            <a:endParaRPr lang="en-US" sz="1000" dirty="0"/>
          </a:p>
          <a:p>
            <a:pPr lvl="2">
              <a:buFont typeface="Wingdings" panose="05000000000000000000" pitchFamily="2" charset="2"/>
              <a:buChar char="q"/>
            </a:pPr>
            <a:r>
              <a:rPr lang="en-US" dirty="0"/>
              <a:t>True</a:t>
            </a:r>
            <a:endParaRPr lang="en-US" i="1" dirty="0"/>
          </a:p>
          <a:p>
            <a:pPr marL="914400" lvl="2" indent="0">
              <a:buNone/>
            </a:pPr>
            <a:endParaRPr lang="en-US" sz="800" i="1" dirty="0"/>
          </a:p>
          <a:p>
            <a:pPr lvl="2">
              <a:buFont typeface="Wingdings" panose="05000000000000000000" pitchFamily="2" charset="2"/>
              <a:buChar char="q"/>
            </a:pPr>
            <a:r>
              <a:rPr lang="en-US" dirty="0"/>
              <a:t>False</a:t>
            </a:r>
            <a:endParaRPr lang="en-US" b="1" i="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A0A9FCBC-E8F9-4EDC-B281-6B33C9AA969C}"/>
              </a:ext>
            </a:extLst>
          </p:cNvPr>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1621293769"/>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DBA5-2CAF-43A2-A616-F76A4FCEDCAD}"/>
              </a:ext>
            </a:extLst>
          </p:cNvPr>
          <p:cNvSpPr>
            <a:spLocks noGrp="1"/>
          </p:cNvSpPr>
          <p:nvPr>
            <p:ph type="title"/>
          </p:nvPr>
        </p:nvSpPr>
        <p:spPr/>
        <p:txBody>
          <a:bodyPr/>
          <a:lstStyle/>
          <a:p>
            <a:r>
              <a:rPr lang="en-US" dirty="0"/>
              <a:t>Quiz Answer # 3</a:t>
            </a:r>
          </a:p>
        </p:txBody>
      </p:sp>
      <p:sp>
        <p:nvSpPr>
          <p:cNvPr id="3" name="Content Placeholder 2">
            <a:extLst>
              <a:ext uri="{FF2B5EF4-FFF2-40B4-BE49-F238E27FC236}">
                <a16:creationId xmlns:a16="http://schemas.microsoft.com/office/drawing/2014/main" id="{CC310F31-C49C-446F-82FA-328CFF86A446}"/>
              </a:ext>
            </a:extLst>
          </p:cNvPr>
          <p:cNvSpPr>
            <a:spLocks noGrp="1"/>
          </p:cNvSpPr>
          <p:nvPr>
            <p:ph idx="1"/>
          </p:nvPr>
        </p:nvSpPr>
        <p:spPr>
          <a:xfrm>
            <a:off x="847164" y="1589518"/>
            <a:ext cx="11178059" cy="4766832"/>
          </a:xfrm>
        </p:spPr>
        <p:txBody>
          <a:bodyPr/>
          <a:lstStyle/>
          <a:p>
            <a:pPr>
              <a:buFont typeface="Wingdings" panose="05000000000000000000" pitchFamily="2" charset="2"/>
              <a:buChar char="þ"/>
            </a:pPr>
            <a:r>
              <a:rPr lang="en-US" dirty="0"/>
              <a:t> False</a:t>
            </a:r>
          </a:p>
          <a:p>
            <a:pPr marL="0" indent="0">
              <a:buNone/>
            </a:pPr>
            <a:endParaRPr lang="en-US" sz="800" b="1" i="1" dirty="0">
              <a:effectLst>
                <a:outerShdw blurRad="38100" dist="38100" dir="2700000" algn="tl">
                  <a:srgbClr val="000000">
                    <a:alpha val="43137"/>
                  </a:srgbClr>
                </a:outerShdw>
              </a:effectLst>
            </a:endParaRPr>
          </a:p>
          <a:p>
            <a:pPr lvl="1"/>
            <a:r>
              <a:rPr lang="en-US" dirty="0"/>
              <a:t>The manual was revised on 10/24/2018 to require the use of the Administrative Error Paid/Due Calculator Over $25K for </a:t>
            </a:r>
            <a:r>
              <a:rPr lang="en-US" dirty="0">
                <a:effectLst>
                  <a:outerShdw blurRad="38100" dist="38100" dir="2700000" algn="tl">
                    <a:srgbClr val="000000">
                      <a:alpha val="43137"/>
                    </a:srgbClr>
                  </a:outerShdw>
                </a:effectLst>
              </a:rPr>
              <a:t>all</a:t>
            </a:r>
            <a:r>
              <a:rPr lang="en-US" dirty="0"/>
              <a:t> cases forwarded to Compensation Service for approval of administrative decisions involving an erroneous payment of $25,000 or greater due to administrative error regardless of the retroactive overpayment period.</a:t>
            </a:r>
          </a:p>
          <a:p>
            <a:pPr marL="457200" lvl="1" indent="0">
              <a:buNone/>
            </a:pPr>
            <a:endParaRPr lang="en-US" sz="800" dirty="0"/>
          </a:p>
          <a:p>
            <a:pPr lvl="3"/>
            <a:r>
              <a:rPr lang="en-US" sz="2400" dirty="0">
                <a:solidFill>
                  <a:srgbClr val="FF0000"/>
                </a:solidFill>
              </a:rPr>
              <a:t>M21-1 lll.v.1.l.3.g</a:t>
            </a:r>
          </a:p>
        </p:txBody>
      </p:sp>
      <p:sp>
        <p:nvSpPr>
          <p:cNvPr id="4" name="Slide Number Placeholder 3">
            <a:extLst>
              <a:ext uri="{FF2B5EF4-FFF2-40B4-BE49-F238E27FC236}">
                <a16:creationId xmlns:a16="http://schemas.microsoft.com/office/drawing/2014/main" id="{887E47F6-F961-4C06-B8E9-7739DE7455DD}"/>
              </a:ext>
            </a:extLst>
          </p:cNvPr>
          <p:cNvSpPr>
            <a:spLocks noGrp="1"/>
          </p:cNvSpPr>
          <p:nvPr>
            <p:ph type="sldNum" sz="quarter" idx="10"/>
          </p:nvPr>
        </p:nvSpPr>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279145596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Obtaining Federal Records</a:t>
            </a:r>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Matthew Hof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Manual Editor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and Program Implementation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Policy and Procedures</a:t>
            </a:r>
          </a:p>
        </p:txBody>
      </p:sp>
    </p:spTree>
    <p:extLst>
      <p:ext uri="{BB962C8B-B14F-4D97-AF65-F5344CB8AC3E}">
        <p14:creationId xmlns:p14="http://schemas.microsoft.com/office/powerpoint/2010/main" val="1491167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A1D1-AEEB-4274-8176-2DAFCDDB9178}"/>
              </a:ext>
            </a:extLst>
          </p:cNvPr>
          <p:cNvSpPr>
            <a:spLocks noGrp="1"/>
          </p:cNvSpPr>
          <p:nvPr>
            <p:ph type="title"/>
          </p:nvPr>
        </p:nvSpPr>
        <p:spPr/>
        <p:txBody>
          <a:bodyPr/>
          <a:lstStyle/>
          <a:p>
            <a:r>
              <a:rPr lang="en-US" dirty="0"/>
              <a:t>M21-1, Part III, Subpart iii, Chapter 2, Section A</a:t>
            </a:r>
          </a:p>
        </p:txBody>
      </p:sp>
      <p:sp>
        <p:nvSpPr>
          <p:cNvPr id="3" name="Content Placeholder 2">
            <a:extLst>
              <a:ext uri="{FF2B5EF4-FFF2-40B4-BE49-F238E27FC236}">
                <a16:creationId xmlns:a16="http://schemas.microsoft.com/office/drawing/2014/main" id="{D60BC29C-3ABA-42B0-8C97-725DDDC5CC5D}"/>
              </a:ext>
            </a:extLst>
          </p:cNvPr>
          <p:cNvSpPr>
            <a:spLocks noGrp="1"/>
          </p:cNvSpPr>
          <p:nvPr>
            <p:ph idx="1"/>
          </p:nvPr>
        </p:nvSpPr>
        <p:spPr>
          <a:xfrm>
            <a:off x="847165" y="1589518"/>
            <a:ext cx="10945906" cy="4691641"/>
          </a:xfrm>
        </p:spPr>
        <p:txBody>
          <a:bodyPr/>
          <a:lstStyle/>
          <a:p>
            <a:r>
              <a:rPr lang="en-US" sz="2400" dirty="0"/>
              <a:t>Update guidance regarding STRs previously stored at RMC, including</a:t>
            </a:r>
          </a:p>
          <a:p>
            <a:pPr lvl="1"/>
            <a:r>
              <a:rPr lang="en-US" sz="2000" dirty="0"/>
              <a:t>III.iii.2.A.3-5 – reflect historical procedures regarding STRs stored at RMC and include updated procedures for using the RMC Source Material Tracking System (SMTS) Portal</a:t>
            </a:r>
          </a:p>
          <a:p>
            <a:pPr marL="457200" lvl="1" indent="0">
              <a:buNone/>
            </a:pPr>
            <a:endParaRPr lang="en-US" sz="2000" dirty="0"/>
          </a:p>
          <a:p>
            <a:pPr lvl="1"/>
            <a:r>
              <a:rPr lang="en-US" sz="2000" dirty="0"/>
              <a:t>III.iii.2.A.4.d – add information about the File Bank Extraction project and the SMTS portal, such as</a:t>
            </a:r>
          </a:p>
          <a:p>
            <a:pPr lvl="2"/>
            <a:r>
              <a:rPr lang="en-US" dirty="0"/>
              <a:t>Phase 1 start/completion dates</a:t>
            </a:r>
          </a:p>
          <a:p>
            <a:pPr lvl="2"/>
            <a:r>
              <a:rPr lang="en-US" dirty="0"/>
              <a:t>how records are prioritized for scanning</a:t>
            </a:r>
          </a:p>
          <a:p>
            <a:pPr lvl="2"/>
            <a:r>
              <a:rPr lang="en-US" dirty="0"/>
              <a:t>how to check the status, or expedite the process of a request in SMTS, and</a:t>
            </a:r>
          </a:p>
          <a:p>
            <a:pPr lvl="2"/>
            <a:r>
              <a:rPr lang="en-US" dirty="0"/>
              <a:t>what constitutes a negative response for STRs in SMTS</a:t>
            </a:r>
          </a:p>
          <a:p>
            <a:pPr marL="914400" lvl="2" indent="0">
              <a:buNone/>
            </a:pPr>
            <a:endParaRPr lang="en-US" dirty="0"/>
          </a:p>
          <a:p>
            <a:pPr lvl="1"/>
            <a:r>
              <a:rPr lang="en-US" sz="2000" dirty="0"/>
              <a:t>III.iii.2.A.5.c – relocate information on RMC Intake Site codes from old III.iii.2.I.5.b</a:t>
            </a:r>
          </a:p>
        </p:txBody>
      </p:sp>
      <p:sp>
        <p:nvSpPr>
          <p:cNvPr id="4" name="Slide Number Placeholder 3">
            <a:extLst>
              <a:ext uri="{FF2B5EF4-FFF2-40B4-BE49-F238E27FC236}">
                <a16:creationId xmlns:a16="http://schemas.microsoft.com/office/drawing/2014/main" id="{9717DF9D-56D4-437D-9BE6-73D26281D87F}"/>
              </a:ext>
            </a:extLst>
          </p:cNvPr>
          <p:cNvSpPr>
            <a:spLocks noGrp="1"/>
          </p:cNvSpPr>
          <p:nvPr>
            <p:ph type="sldNum" sz="quarter" idx="10"/>
          </p:nvPr>
        </p:nvSpPr>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44914523"/>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679E8-CF1C-4F4A-A9CC-43B6ACE90E1C}"/>
              </a:ext>
            </a:extLst>
          </p:cNvPr>
          <p:cNvSpPr>
            <a:spLocks noGrp="1"/>
          </p:cNvSpPr>
          <p:nvPr>
            <p:ph type="title"/>
          </p:nvPr>
        </p:nvSpPr>
        <p:spPr/>
        <p:txBody>
          <a:bodyPr/>
          <a:lstStyle/>
          <a:p>
            <a:r>
              <a:rPr lang="en-US" dirty="0"/>
              <a:t>M21-1, Part III, Subpart iii, Chapter 2, Section I</a:t>
            </a:r>
          </a:p>
        </p:txBody>
      </p:sp>
      <p:sp>
        <p:nvSpPr>
          <p:cNvPr id="3" name="Content Placeholder 2">
            <a:extLst>
              <a:ext uri="{FF2B5EF4-FFF2-40B4-BE49-F238E27FC236}">
                <a16:creationId xmlns:a16="http://schemas.microsoft.com/office/drawing/2014/main" id="{FD5B4AE7-2A8F-4E1D-B747-60DD71E32EDA}"/>
              </a:ext>
            </a:extLst>
          </p:cNvPr>
          <p:cNvSpPr>
            <a:spLocks noGrp="1"/>
          </p:cNvSpPr>
          <p:nvPr>
            <p:ph idx="1"/>
          </p:nvPr>
        </p:nvSpPr>
        <p:spPr>
          <a:xfrm>
            <a:off x="847165" y="1589518"/>
            <a:ext cx="11229816" cy="4691641"/>
          </a:xfrm>
        </p:spPr>
        <p:txBody>
          <a:bodyPr/>
          <a:lstStyle/>
          <a:p>
            <a:pPr lvl="1"/>
            <a:r>
              <a:rPr lang="en-US" sz="2000" dirty="0"/>
              <a:t>III.iii.2.I.1.b – include new circumstances that are subject to priority processing of records requests held by NPRC – related to recipients of a Purple Heart Medal and correct an error that erroneously identified a PIES status code as </a:t>
            </a:r>
            <a:r>
              <a:rPr lang="en-US" sz="2000" i="1" dirty="0"/>
              <a:t>“Pending”</a:t>
            </a:r>
            <a:r>
              <a:rPr lang="en-US" sz="2000" dirty="0"/>
              <a:t> instead of </a:t>
            </a:r>
            <a:r>
              <a:rPr lang="en-US" sz="2000" i="1" dirty="0"/>
              <a:t>“Incomplete”</a:t>
            </a:r>
          </a:p>
          <a:p>
            <a:pPr marL="457200" lvl="1" indent="0">
              <a:buNone/>
            </a:pPr>
            <a:endParaRPr lang="en-US" sz="800" dirty="0"/>
          </a:p>
          <a:p>
            <a:pPr lvl="1"/>
            <a:r>
              <a:rPr lang="en-US" sz="2000" dirty="0"/>
              <a:t>IIII.iii.2.I.2.a – update procedures for following up on requests for STRs previously in the possession of RMC through the use of the RMC SMTS portal</a:t>
            </a:r>
          </a:p>
          <a:p>
            <a:pPr marL="457200" lvl="1" indent="0">
              <a:buNone/>
            </a:pPr>
            <a:endParaRPr lang="en-US" sz="800" dirty="0"/>
          </a:p>
          <a:p>
            <a:pPr lvl="1"/>
            <a:r>
              <a:rPr lang="en-US" sz="2000" dirty="0"/>
              <a:t>III.iii.2.I.3.a – update e-mail address for the VA Liaison office, used to follow up on PIES requests for records held by NPRC</a:t>
            </a:r>
          </a:p>
          <a:p>
            <a:pPr marL="457200" lvl="1" indent="0">
              <a:buNone/>
            </a:pPr>
            <a:endParaRPr lang="en-US" sz="800" dirty="0"/>
          </a:p>
          <a:p>
            <a:pPr lvl="1"/>
            <a:r>
              <a:rPr lang="en-US" sz="2000" dirty="0"/>
              <a:t>III.iii.2.I.3.b – indicate that PIES branch-of-service status code </a:t>
            </a:r>
            <a:r>
              <a:rPr lang="en-US" sz="2000" i="1" dirty="0"/>
              <a:t>“PL (Pending – submit development letter to Veteran)”</a:t>
            </a:r>
            <a:r>
              <a:rPr lang="en-US" sz="2000" dirty="0"/>
              <a:t> should be considered a negative response for records, and clarify that additional e-mails to the VAVBASTL/RMC/NGRESERVES mailbox are not required after the initial follow-up e-mail</a:t>
            </a:r>
          </a:p>
          <a:p>
            <a:pPr marL="457200" lvl="1" indent="0">
              <a:buNone/>
            </a:pPr>
            <a:endParaRPr lang="en-US" sz="800" dirty="0"/>
          </a:p>
          <a:p>
            <a:pPr lvl="1"/>
            <a:r>
              <a:rPr lang="en-US" sz="2000" dirty="0"/>
              <a:t>III.iii.2.I.6.a, 7.a, 7.b – when to use the </a:t>
            </a:r>
            <a:r>
              <a:rPr lang="en-US" sz="2000" i="1" dirty="0"/>
              <a:t>Specialized Records Review </a:t>
            </a:r>
            <a:r>
              <a:rPr lang="en-US" sz="2000" dirty="0"/>
              <a:t>special issue indicator</a:t>
            </a:r>
          </a:p>
        </p:txBody>
      </p:sp>
      <p:sp>
        <p:nvSpPr>
          <p:cNvPr id="4" name="Slide Number Placeholder 3">
            <a:extLst>
              <a:ext uri="{FF2B5EF4-FFF2-40B4-BE49-F238E27FC236}">
                <a16:creationId xmlns:a16="http://schemas.microsoft.com/office/drawing/2014/main" id="{55D706BE-B811-4731-B97C-52C011F69C6D}"/>
              </a:ext>
            </a:extLst>
          </p:cNvPr>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263261594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Appeals Modernization Act (AMA) – FAQs</a:t>
            </a:r>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Andrew Gray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Lead Training Analyst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Certification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Training</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0623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7E40-881D-400E-84C9-931118A2D913}"/>
              </a:ext>
            </a:extLst>
          </p:cNvPr>
          <p:cNvSpPr>
            <a:spLocks noGrp="1"/>
          </p:cNvSpPr>
          <p:nvPr>
            <p:ph type="title"/>
          </p:nvPr>
        </p:nvSpPr>
        <p:spPr/>
        <p:txBody>
          <a:bodyPr/>
          <a:lstStyle/>
          <a:p>
            <a:r>
              <a:rPr lang="en-US" dirty="0"/>
              <a:t>AMA – FAQs</a:t>
            </a:r>
          </a:p>
        </p:txBody>
      </p:sp>
      <p:sp>
        <p:nvSpPr>
          <p:cNvPr id="3" name="Content Placeholder 2">
            <a:extLst>
              <a:ext uri="{FF2B5EF4-FFF2-40B4-BE49-F238E27FC236}">
                <a16:creationId xmlns:a16="http://schemas.microsoft.com/office/drawing/2014/main" id="{D7A6A6A9-2952-45F2-BCE3-FB2D60850580}"/>
              </a:ext>
            </a:extLst>
          </p:cNvPr>
          <p:cNvSpPr>
            <a:spLocks noGrp="1"/>
          </p:cNvSpPr>
          <p:nvPr>
            <p:ph idx="1"/>
          </p:nvPr>
        </p:nvSpPr>
        <p:spPr/>
        <p:txBody>
          <a:bodyPr/>
          <a:lstStyle/>
          <a:p>
            <a:r>
              <a:rPr lang="en-US" dirty="0"/>
              <a:t>Will employees have access to Caseflow?</a:t>
            </a:r>
          </a:p>
          <a:p>
            <a:pPr marL="0" indent="0">
              <a:buNone/>
            </a:pPr>
            <a:endParaRPr lang="en-US" sz="800" dirty="0"/>
          </a:p>
          <a:p>
            <a:pPr lvl="1"/>
            <a:r>
              <a:rPr lang="en-US" dirty="0"/>
              <a:t>Yes, RO employees can be granted Caseflow access via CSEM.      Level of access will vary by position and need.</a:t>
            </a:r>
          </a:p>
          <a:p>
            <a:pPr marL="0" indent="0">
              <a:buNone/>
            </a:pPr>
            <a:endParaRPr lang="en-US" dirty="0"/>
          </a:p>
          <a:p>
            <a:r>
              <a:rPr lang="en-US" dirty="0"/>
              <a:t>Will end product (EP) 040s be used for non-rating supplemental claims?</a:t>
            </a:r>
          </a:p>
          <a:p>
            <a:pPr marL="0" indent="0">
              <a:buNone/>
            </a:pPr>
            <a:endParaRPr lang="en-US" sz="800" dirty="0"/>
          </a:p>
          <a:p>
            <a:pPr lvl="1"/>
            <a:r>
              <a:rPr lang="en-US" dirty="0"/>
              <a:t>Yes.</a:t>
            </a:r>
          </a:p>
        </p:txBody>
      </p:sp>
      <p:sp>
        <p:nvSpPr>
          <p:cNvPr id="4" name="Slide Number Placeholder 3">
            <a:extLst>
              <a:ext uri="{FF2B5EF4-FFF2-40B4-BE49-F238E27FC236}">
                <a16:creationId xmlns:a16="http://schemas.microsoft.com/office/drawing/2014/main" id="{7FBC980F-75CC-4C66-BCFF-1875186BA5B2}"/>
              </a:ext>
            </a:extLst>
          </p:cNvPr>
          <p:cNvSpPr>
            <a:spLocks noGrp="1"/>
          </p:cNvSpPr>
          <p:nvPr>
            <p:ph type="sldNum" sz="quarter" idx="10"/>
          </p:nvPr>
        </p:nvSpPr>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296330977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18C9-0C8D-443B-96D7-3D919CED97BD}"/>
              </a:ext>
            </a:extLst>
          </p:cNvPr>
          <p:cNvSpPr>
            <a:spLocks noGrp="1"/>
          </p:cNvSpPr>
          <p:nvPr>
            <p:ph type="title"/>
          </p:nvPr>
        </p:nvSpPr>
        <p:spPr/>
        <p:txBody>
          <a:bodyPr/>
          <a:lstStyle/>
          <a:p>
            <a:r>
              <a:rPr lang="en-US" dirty="0"/>
              <a:t>AMA – FAQs (Cont’d)</a:t>
            </a:r>
          </a:p>
        </p:txBody>
      </p:sp>
      <p:sp>
        <p:nvSpPr>
          <p:cNvPr id="3" name="Content Placeholder 2">
            <a:extLst>
              <a:ext uri="{FF2B5EF4-FFF2-40B4-BE49-F238E27FC236}">
                <a16:creationId xmlns:a16="http://schemas.microsoft.com/office/drawing/2014/main" id="{9951D865-9E7C-407F-B0E2-8A365B22258E}"/>
              </a:ext>
            </a:extLst>
          </p:cNvPr>
          <p:cNvSpPr>
            <a:spLocks noGrp="1"/>
          </p:cNvSpPr>
          <p:nvPr>
            <p:ph idx="1"/>
          </p:nvPr>
        </p:nvSpPr>
        <p:spPr/>
        <p:txBody>
          <a:bodyPr/>
          <a:lstStyle/>
          <a:p>
            <a:r>
              <a:rPr lang="en-US" dirty="0"/>
              <a:t>Will there be multiple EPs, such as 020 for a new claim and 040, for supplemental?</a:t>
            </a:r>
          </a:p>
          <a:p>
            <a:pPr marL="0" indent="0">
              <a:buNone/>
            </a:pPr>
            <a:endParaRPr lang="en-US" sz="800" dirty="0"/>
          </a:p>
          <a:p>
            <a:pPr lvl="1"/>
            <a:r>
              <a:rPr lang="en-US" dirty="0"/>
              <a:t>Yes, separate concurrent EPs for an 020 or 040 is possible, so long as the right form is associated with the proper EP. In this case, a VA Form 21-526EZ and VA Form 20-0995, respectively.</a:t>
            </a:r>
          </a:p>
          <a:p>
            <a:pPr marL="0" indent="0">
              <a:buNone/>
            </a:pPr>
            <a:endParaRPr lang="en-US" dirty="0"/>
          </a:p>
          <a:p>
            <a:r>
              <a:rPr lang="en-US" dirty="0"/>
              <a:t>If a reconsideration/reopen was filed before February 19, 2019, does it remain an EP 020?</a:t>
            </a:r>
          </a:p>
          <a:p>
            <a:pPr marL="0" indent="0">
              <a:buNone/>
            </a:pPr>
            <a:endParaRPr lang="en-US" sz="800" dirty="0"/>
          </a:p>
          <a:p>
            <a:pPr lvl="1"/>
            <a:r>
              <a:rPr lang="en-US" dirty="0"/>
              <a:t>Yes.</a:t>
            </a:r>
          </a:p>
        </p:txBody>
      </p:sp>
      <p:sp>
        <p:nvSpPr>
          <p:cNvPr id="4" name="Slide Number Placeholder 3">
            <a:extLst>
              <a:ext uri="{FF2B5EF4-FFF2-40B4-BE49-F238E27FC236}">
                <a16:creationId xmlns:a16="http://schemas.microsoft.com/office/drawing/2014/main" id="{AC45A9E4-5F2E-4295-91D1-CF3ADCA019EC}"/>
              </a:ext>
            </a:extLst>
          </p:cNvPr>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37297258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March 13, 2019</a:t>
            </a:r>
          </a:p>
        </p:txBody>
      </p:sp>
      <p:sp>
        <p:nvSpPr>
          <p:cNvPr id="6" name="Rectangle 2"/>
          <p:cNvSpPr txBox="1">
            <a:spLocks noChangeArrowheads="1"/>
          </p:cNvSpPr>
          <p:nvPr/>
        </p:nvSpPr>
        <p:spPr bwMode="auto">
          <a:xfrm>
            <a:off x="717847" y="5406819"/>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28E7-5074-4896-9F8B-D84A1602D51D}"/>
              </a:ext>
            </a:extLst>
          </p:cNvPr>
          <p:cNvSpPr>
            <a:spLocks noGrp="1"/>
          </p:cNvSpPr>
          <p:nvPr>
            <p:ph type="title"/>
          </p:nvPr>
        </p:nvSpPr>
        <p:spPr/>
        <p:txBody>
          <a:bodyPr/>
          <a:lstStyle/>
          <a:p>
            <a:r>
              <a:rPr lang="en-US" dirty="0"/>
              <a:t>AMA – FAQs (Cont’d)</a:t>
            </a:r>
          </a:p>
        </p:txBody>
      </p:sp>
      <p:sp>
        <p:nvSpPr>
          <p:cNvPr id="3" name="Content Placeholder 2">
            <a:extLst>
              <a:ext uri="{FF2B5EF4-FFF2-40B4-BE49-F238E27FC236}">
                <a16:creationId xmlns:a16="http://schemas.microsoft.com/office/drawing/2014/main" id="{1F895A38-50B9-406E-8783-BB62353C04E6}"/>
              </a:ext>
            </a:extLst>
          </p:cNvPr>
          <p:cNvSpPr>
            <a:spLocks noGrp="1"/>
          </p:cNvSpPr>
          <p:nvPr>
            <p:ph idx="1"/>
          </p:nvPr>
        </p:nvSpPr>
        <p:spPr>
          <a:xfrm>
            <a:off x="847164" y="1589518"/>
            <a:ext cx="11154335" cy="4691641"/>
          </a:xfrm>
        </p:spPr>
        <p:txBody>
          <a:bodyPr/>
          <a:lstStyle/>
          <a:p>
            <a:r>
              <a:rPr lang="en-US" dirty="0"/>
              <a:t>If the claimant files a claim for a secondary condition that was previously filed as direct service connection, then would this be a supplemental claim?</a:t>
            </a:r>
          </a:p>
          <a:p>
            <a:pPr marL="0" indent="0">
              <a:buNone/>
            </a:pPr>
            <a:endParaRPr lang="en-US" sz="800" dirty="0"/>
          </a:p>
          <a:p>
            <a:pPr lvl="1"/>
            <a:r>
              <a:rPr lang="en-US" dirty="0"/>
              <a:t>Yes, this is a supplemental claim and would require submission of a claim on VA Form 20-0995. The claim of a different theory of service connection meets the </a:t>
            </a:r>
            <a:r>
              <a:rPr lang="en-US" i="1" dirty="0"/>
              <a:t>“new and relevant”</a:t>
            </a:r>
            <a:r>
              <a:rPr lang="en-US" dirty="0"/>
              <a:t> standard to render the claim complete.</a:t>
            </a:r>
          </a:p>
          <a:p>
            <a:endParaRPr lang="en-US" dirty="0"/>
          </a:p>
        </p:txBody>
      </p:sp>
      <p:sp>
        <p:nvSpPr>
          <p:cNvPr id="4" name="Slide Number Placeholder 3">
            <a:extLst>
              <a:ext uri="{FF2B5EF4-FFF2-40B4-BE49-F238E27FC236}">
                <a16:creationId xmlns:a16="http://schemas.microsoft.com/office/drawing/2014/main" id="{69AD086B-0ED7-4D9A-A313-E5C07FCD0116}"/>
              </a:ext>
            </a:extLst>
          </p:cNvPr>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2092686057"/>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5309-F5EA-4A76-9ACC-D2E2D09296F9}"/>
              </a:ext>
            </a:extLst>
          </p:cNvPr>
          <p:cNvSpPr>
            <a:spLocks noGrp="1"/>
          </p:cNvSpPr>
          <p:nvPr>
            <p:ph type="title"/>
          </p:nvPr>
        </p:nvSpPr>
        <p:spPr/>
        <p:txBody>
          <a:bodyPr/>
          <a:lstStyle/>
          <a:p>
            <a:r>
              <a:rPr lang="en-US" dirty="0"/>
              <a:t>AMA – FAQs (Cont’d)</a:t>
            </a:r>
          </a:p>
        </p:txBody>
      </p:sp>
      <p:sp>
        <p:nvSpPr>
          <p:cNvPr id="3" name="Content Placeholder 2">
            <a:extLst>
              <a:ext uri="{FF2B5EF4-FFF2-40B4-BE49-F238E27FC236}">
                <a16:creationId xmlns:a16="http://schemas.microsoft.com/office/drawing/2014/main" id="{726F42F7-50A3-4F3A-9D95-E7C15956F378}"/>
              </a:ext>
            </a:extLst>
          </p:cNvPr>
          <p:cNvSpPr>
            <a:spLocks noGrp="1"/>
          </p:cNvSpPr>
          <p:nvPr>
            <p:ph idx="1"/>
          </p:nvPr>
        </p:nvSpPr>
        <p:spPr>
          <a:xfrm>
            <a:off x="847164" y="1589518"/>
            <a:ext cx="11205135" cy="4691641"/>
          </a:xfrm>
        </p:spPr>
        <p:txBody>
          <a:bodyPr/>
          <a:lstStyle/>
          <a:p>
            <a:r>
              <a:rPr lang="en-US" dirty="0"/>
              <a:t>If the Veteran claims a left knee condition secondary to a service- connected left hip condition, but had not claimed the left knee previously, then how would VA treat this claim?</a:t>
            </a:r>
          </a:p>
          <a:p>
            <a:pPr marL="0" indent="0">
              <a:buNone/>
            </a:pPr>
            <a:endParaRPr lang="en-US" sz="800" dirty="0"/>
          </a:p>
          <a:p>
            <a:pPr lvl="1"/>
            <a:r>
              <a:rPr lang="en-US" dirty="0"/>
              <a:t>This would be considered an initial claim since the left knee condition was never previously decided on any basis, i.e., direct, secondary, or otherwise, and would require submission of the claim on VA Form 21-526EZ.</a:t>
            </a:r>
          </a:p>
        </p:txBody>
      </p:sp>
      <p:sp>
        <p:nvSpPr>
          <p:cNvPr id="4" name="Slide Number Placeholder 3">
            <a:extLst>
              <a:ext uri="{FF2B5EF4-FFF2-40B4-BE49-F238E27FC236}">
                <a16:creationId xmlns:a16="http://schemas.microsoft.com/office/drawing/2014/main" id="{E9079655-2ADF-4AD5-88DE-A13DC23E01ED}"/>
              </a:ext>
            </a:extLst>
          </p:cNvPr>
          <p:cNvSpPr>
            <a:spLocks noGrp="1"/>
          </p:cNvSpPr>
          <p:nvPr>
            <p:ph type="sldNum" sz="quarter" idx="10"/>
          </p:nvPr>
        </p:nvSpPr>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3735392081"/>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CE98-4752-4694-9487-75A2C75F0014}"/>
              </a:ext>
            </a:extLst>
          </p:cNvPr>
          <p:cNvSpPr>
            <a:spLocks noGrp="1"/>
          </p:cNvSpPr>
          <p:nvPr>
            <p:ph type="title"/>
          </p:nvPr>
        </p:nvSpPr>
        <p:spPr/>
        <p:txBody>
          <a:bodyPr/>
          <a:lstStyle/>
          <a:p>
            <a:r>
              <a:rPr lang="en-US" dirty="0"/>
              <a:t>AMA – FAQs (Cont’d)</a:t>
            </a:r>
          </a:p>
        </p:txBody>
      </p:sp>
      <p:sp>
        <p:nvSpPr>
          <p:cNvPr id="3" name="Content Placeholder 2">
            <a:extLst>
              <a:ext uri="{FF2B5EF4-FFF2-40B4-BE49-F238E27FC236}">
                <a16:creationId xmlns:a16="http://schemas.microsoft.com/office/drawing/2014/main" id="{6BC8B797-6217-4036-A56A-F43948559E46}"/>
              </a:ext>
            </a:extLst>
          </p:cNvPr>
          <p:cNvSpPr>
            <a:spLocks noGrp="1"/>
          </p:cNvSpPr>
          <p:nvPr>
            <p:ph idx="1"/>
          </p:nvPr>
        </p:nvSpPr>
        <p:spPr>
          <a:xfrm>
            <a:off x="847164" y="1589518"/>
            <a:ext cx="11065436" cy="4691641"/>
          </a:xfrm>
        </p:spPr>
        <p:txBody>
          <a:bodyPr/>
          <a:lstStyle/>
          <a:p>
            <a:r>
              <a:rPr lang="en-US" dirty="0"/>
              <a:t>On February 20, 2019 (after the implementation of AMA), can a Veteran file a supplemental claim in which the appeal period is still pending (e.g., previous decision was made in December 2018)?</a:t>
            </a:r>
          </a:p>
          <a:p>
            <a:pPr marL="0" indent="0">
              <a:buNone/>
            </a:pPr>
            <a:endParaRPr lang="en-US" sz="800" dirty="0"/>
          </a:p>
          <a:p>
            <a:pPr lvl="1"/>
            <a:r>
              <a:rPr lang="en-US" dirty="0"/>
              <a:t>Maybe, if the Decision Notification Letter is dated prior to February 19, 2019, legacy appeals process applies, Veteran can opt-in after receiving SOC/SSOC.</a:t>
            </a:r>
          </a:p>
        </p:txBody>
      </p:sp>
      <p:sp>
        <p:nvSpPr>
          <p:cNvPr id="4" name="Slide Number Placeholder 3">
            <a:extLst>
              <a:ext uri="{FF2B5EF4-FFF2-40B4-BE49-F238E27FC236}">
                <a16:creationId xmlns:a16="http://schemas.microsoft.com/office/drawing/2014/main" id="{F57CDD2A-2252-4E4D-AFAA-9CC2325B673E}"/>
              </a:ext>
            </a:extLst>
          </p:cNvPr>
          <p:cNvSpPr>
            <a:spLocks noGrp="1"/>
          </p:cNvSpPr>
          <p:nvPr>
            <p:ph type="sldNum" sz="quarter" idx="10"/>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299819169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3EAC-8953-4171-A4DE-262BA1D5448E}"/>
              </a:ext>
            </a:extLst>
          </p:cNvPr>
          <p:cNvSpPr>
            <a:spLocks noGrp="1"/>
          </p:cNvSpPr>
          <p:nvPr>
            <p:ph type="title"/>
          </p:nvPr>
        </p:nvSpPr>
        <p:spPr/>
        <p:txBody>
          <a:bodyPr/>
          <a:lstStyle/>
          <a:p>
            <a:r>
              <a:rPr lang="en-US" dirty="0"/>
              <a:t>AMA – FAQs (Cont’d)</a:t>
            </a:r>
          </a:p>
        </p:txBody>
      </p:sp>
      <p:sp>
        <p:nvSpPr>
          <p:cNvPr id="3" name="Content Placeholder 2">
            <a:extLst>
              <a:ext uri="{FF2B5EF4-FFF2-40B4-BE49-F238E27FC236}">
                <a16:creationId xmlns:a16="http://schemas.microsoft.com/office/drawing/2014/main" id="{09251D34-D417-4BA1-909B-A86142EEB0BF}"/>
              </a:ext>
            </a:extLst>
          </p:cNvPr>
          <p:cNvSpPr>
            <a:spLocks noGrp="1"/>
          </p:cNvSpPr>
          <p:nvPr>
            <p:ph idx="1"/>
          </p:nvPr>
        </p:nvSpPr>
        <p:spPr>
          <a:xfrm>
            <a:off x="847164" y="1589518"/>
            <a:ext cx="10976535" cy="4691641"/>
          </a:xfrm>
        </p:spPr>
        <p:txBody>
          <a:bodyPr/>
          <a:lstStyle/>
          <a:p>
            <a:r>
              <a:rPr lang="en-US" dirty="0"/>
              <a:t>Will a Veteran’s subsequent action in response to a denial for a failure to report to an examination still be considered a claim for reconsideration?</a:t>
            </a:r>
          </a:p>
          <a:p>
            <a:pPr marL="0" indent="0">
              <a:buNone/>
            </a:pPr>
            <a:endParaRPr lang="en-US" sz="800" dirty="0"/>
          </a:p>
          <a:p>
            <a:pPr lvl="1"/>
            <a:r>
              <a:rPr lang="en-US" dirty="0"/>
              <a:t>No, reconsiderations no longer exists. Veteran will file a supplemental claim.</a:t>
            </a:r>
          </a:p>
          <a:p>
            <a:pPr marL="0" indent="0">
              <a:buNone/>
            </a:pPr>
            <a:endParaRPr lang="en-US" sz="2400" dirty="0"/>
          </a:p>
          <a:p>
            <a:r>
              <a:rPr lang="en-US" dirty="0"/>
              <a:t>What happens when a claimant asks for a hearing on a supplemental claim?</a:t>
            </a:r>
          </a:p>
          <a:p>
            <a:pPr marL="0" indent="0">
              <a:buNone/>
            </a:pPr>
            <a:endParaRPr lang="en-US" sz="800" dirty="0"/>
          </a:p>
          <a:p>
            <a:pPr lvl="1"/>
            <a:r>
              <a:rPr lang="en-US" dirty="0"/>
              <a:t>Claimant is entitled to a hearing prior to the decision being made</a:t>
            </a:r>
            <a:br>
              <a:rPr lang="en-US" dirty="0"/>
            </a:br>
            <a:r>
              <a:rPr lang="en-US" dirty="0"/>
              <a:t>[38 C.F.R. 3.103(d)].</a:t>
            </a:r>
          </a:p>
        </p:txBody>
      </p:sp>
      <p:sp>
        <p:nvSpPr>
          <p:cNvPr id="4" name="Slide Number Placeholder 3">
            <a:extLst>
              <a:ext uri="{FF2B5EF4-FFF2-40B4-BE49-F238E27FC236}">
                <a16:creationId xmlns:a16="http://schemas.microsoft.com/office/drawing/2014/main" id="{B1A60CE1-AF02-432D-A913-B822C148CA59}"/>
              </a:ext>
            </a:extLst>
          </p:cNvPr>
          <p:cNvSpPr>
            <a:spLocks noGrp="1"/>
          </p:cNvSpPr>
          <p:nvPr>
            <p:ph type="sldNum" sz="quarter" idx="10"/>
          </p:nvPr>
        </p:nvSpPr>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690467497"/>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6531-CC11-4718-AEC9-217C879C9DFA}"/>
              </a:ext>
            </a:extLst>
          </p:cNvPr>
          <p:cNvSpPr>
            <a:spLocks noGrp="1"/>
          </p:cNvSpPr>
          <p:nvPr>
            <p:ph type="title"/>
          </p:nvPr>
        </p:nvSpPr>
        <p:spPr/>
        <p:txBody>
          <a:bodyPr/>
          <a:lstStyle/>
          <a:p>
            <a:r>
              <a:rPr lang="en-US" dirty="0"/>
              <a:t>AMA – FAQs (Cont’d)</a:t>
            </a:r>
          </a:p>
        </p:txBody>
      </p:sp>
      <p:sp>
        <p:nvSpPr>
          <p:cNvPr id="3" name="Content Placeholder 2">
            <a:extLst>
              <a:ext uri="{FF2B5EF4-FFF2-40B4-BE49-F238E27FC236}">
                <a16:creationId xmlns:a16="http://schemas.microsoft.com/office/drawing/2014/main" id="{E2B9D80E-C0DC-4770-8404-915ABDFC73BA}"/>
              </a:ext>
            </a:extLst>
          </p:cNvPr>
          <p:cNvSpPr>
            <a:spLocks noGrp="1"/>
          </p:cNvSpPr>
          <p:nvPr>
            <p:ph idx="1"/>
          </p:nvPr>
        </p:nvSpPr>
        <p:spPr>
          <a:xfrm>
            <a:off x="847164" y="1589518"/>
            <a:ext cx="11078135" cy="4766832"/>
          </a:xfrm>
        </p:spPr>
        <p:txBody>
          <a:bodyPr/>
          <a:lstStyle/>
          <a:p>
            <a:r>
              <a:rPr lang="en-US" dirty="0"/>
              <a:t>Who will handle HLRs that return to supplemental claim lane?  Who will handle HLRs that return under RAMP?</a:t>
            </a:r>
          </a:p>
          <a:p>
            <a:pPr marL="0" indent="0">
              <a:buNone/>
            </a:pPr>
            <a:endParaRPr lang="en-US" sz="400" dirty="0"/>
          </a:p>
          <a:p>
            <a:pPr lvl="1"/>
            <a:r>
              <a:rPr lang="en-US" dirty="0"/>
              <a:t>DROCs and RAMP stations, respectively</a:t>
            </a:r>
          </a:p>
          <a:p>
            <a:pPr marL="0" indent="0">
              <a:buNone/>
            </a:pPr>
            <a:endParaRPr lang="en-US" sz="1600" dirty="0"/>
          </a:p>
          <a:p>
            <a:r>
              <a:rPr lang="en-US" dirty="0"/>
              <a:t>Can supplemental claims be subject to attorney fees?</a:t>
            </a:r>
          </a:p>
          <a:p>
            <a:pPr marL="0" indent="0">
              <a:buNone/>
            </a:pPr>
            <a:endParaRPr lang="en-US" sz="400" dirty="0"/>
          </a:p>
          <a:p>
            <a:pPr lvl="1"/>
            <a:r>
              <a:rPr lang="en-US" dirty="0"/>
              <a:t>Yes, HLRs and supplemental can result in attorney fees.</a:t>
            </a:r>
          </a:p>
          <a:p>
            <a:pPr marL="0" indent="0">
              <a:buNone/>
            </a:pPr>
            <a:endParaRPr lang="en-US" sz="1600" dirty="0"/>
          </a:p>
          <a:p>
            <a:r>
              <a:rPr lang="en-US" dirty="0"/>
              <a:t>If a station receives a supplemental claim, should the application be sent to a DROC for establishment in Caseflow?</a:t>
            </a:r>
          </a:p>
          <a:p>
            <a:pPr lvl="1"/>
            <a:r>
              <a:rPr lang="en-US" dirty="0"/>
              <a:t>Yes, stations should follow the M21-1 for routing supplemental claims, for compensation issues, through the Centralized Mail portal to the DROCs.</a:t>
            </a:r>
          </a:p>
        </p:txBody>
      </p:sp>
      <p:sp>
        <p:nvSpPr>
          <p:cNvPr id="4" name="Slide Number Placeholder 3">
            <a:extLst>
              <a:ext uri="{FF2B5EF4-FFF2-40B4-BE49-F238E27FC236}">
                <a16:creationId xmlns:a16="http://schemas.microsoft.com/office/drawing/2014/main" id="{4CFC6B94-36A7-4DF3-8F93-10EBC421A2FC}"/>
              </a:ext>
            </a:extLst>
          </p:cNvPr>
          <p:cNvSpPr>
            <a:spLocks noGrp="1"/>
          </p:cNvSpPr>
          <p:nvPr>
            <p:ph type="sldNum" sz="quarter" idx="10"/>
          </p:nvPr>
        </p:nvSpPr>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3604176550"/>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3130-02E6-4AB6-A3A8-3A4C54FEBD9F}"/>
              </a:ext>
            </a:extLst>
          </p:cNvPr>
          <p:cNvSpPr>
            <a:spLocks noGrp="1"/>
          </p:cNvSpPr>
          <p:nvPr>
            <p:ph type="title"/>
          </p:nvPr>
        </p:nvSpPr>
        <p:spPr/>
        <p:txBody>
          <a:bodyPr/>
          <a:lstStyle/>
          <a:p>
            <a:r>
              <a:rPr lang="en-US" dirty="0"/>
              <a:t>AMA – FAQs (Cont’d)</a:t>
            </a:r>
          </a:p>
        </p:txBody>
      </p:sp>
      <p:sp>
        <p:nvSpPr>
          <p:cNvPr id="3" name="Content Placeholder 2">
            <a:extLst>
              <a:ext uri="{FF2B5EF4-FFF2-40B4-BE49-F238E27FC236}">
                <a16:creationId xmlns:a16="http://schemas.microsoft.com/office/drawing/2014/main" id="{F7C4F495-FFFE-4577-8893-E4C44C68AA99}"/>
              </a:ext>
            </a:extLst>
          </p:cNvPr>
          <p:cNvSpPr>
            <a:spLocks noGrp="1"/>
          </p:cNvSpPr>
          <p:nvPr>
            <p:ph idx="1"/>
          </p:nvPr>
        </p:nvSpPr>
        <p:spPr>
          <a:xfrm>
            <a:off x="847165" y="1589518"/>
            <a:ext cx="10945906" cy="4691641"/>
          </a:xfrm>
        </p:spPr>
        <p:txBody>
          <a:bodyPr/>
          <a:lstStyle/>
          <a:p>
            <a:r>
              <a:rPr lang="en-US" dirty="0"/>
              <a:t>Can a Veteran withdraw a supplemental claim, then later request a HLR on the same issue?</a:t>
            </a:r>
          </a:p>
          <a:p>
            <a:pPr marL="0" indent="0">
              <a:buNone/>
            </a:pPr>
            <a:endParaRPr lang="en-US" sz="800" dirty="0"/>
          </a:p>
          <a:p>
            <a:pPr lvl="1"/>
            <a:r>
              <a:rPr lang="en-US" dirty="0"/>
              <a:t>Claimants may change the type of decision reviews, if VA has not yet completed the review and the claimant is still within the time period for filing the new review option. To do so, claimants must submit both request to withdrawal the current review, and a timely complete application for the other type of review.</a:t>
            </a:r>
          </a:p>
        </p:txBody>
      </p:sp>
      <p:sp>
        <p:nvSpPr>
          <p:cNvPr id="4" name="Slide Number Placeholder 3">
            <a:extLst>
              <a:ext uri="{FF2B5EF4-FFF2-40B4-BE49-F238E27FC236}">
                <a16:creationId xmlns:a16="http://schemas.microsoft.com/office/drawing/2014/main" id="{AEEDF98F-5EBA-4A14-8286-024487614EAC}"/>
              </a:ext>
            </a:extLst>
          </p:cNvPr>
          <p:cNvSpPr>
            <a:spLocks noGrp="1"/>
          </p:cNvSpPr>
          <p:nvPr>
            <p:ph type="sldNum" sz="quarter" idx="10"/>
          </p:nvPr>
        </p:nvSpPr>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3240860890"/>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61F6-B031-40E1-AA3A-D0048FAF46FE}"/>
              </a:ext>
            </a:extLst>
          </p:cNvPr>
          <p:cNvSpPr>
            <a:spLocks noGrp="1"/>
          </p:cNvSpPr>
          <p:nvPr>
            <p:ph type="title"/>
          </p:nvPr>
        </p:nvSpPr>
        <p:spPr/>
        <p:txBody>
          <a:bodyPr/>
          <a:lstStyle/>
          <a:p>
            <a:r>
              <a:rPr lang="en-US" dirty="0"/>
              <a:t>AMA – FAQs (Cont’d)</a:t>
            </a:r>
          </a:p>
        </p:txBody>
      </p:sp>
      <p:sp>
        <p:nvSpPr>
          <p:cNvPr id="3" name="Content Placeholder 2">
            <a:extLst>
              <a:ext uri="{FF2B5EF4-FFF2-40B4-BE49-F238E27FC236}">
                <a16:creationId xmlns:a16="http://schemas.microsoft.com/office/drawing/2014/main" id="{3A0A9DE6-C7D9-4F8C-8E83-6544BE4F8B9D}"/>
              </a:ext>
            </a:extLst>
          </p:cNvPr>
          <p:cNvSpPr>
            <a:spLocks noGrp="1"/>
          </p:cNvSpPr>
          <p:nvPr>
            <p:ph idx="1"/>
          </p:nvPr>
        </p:nvSpPr>
        <p:spPr>
          <a:xfrm>
            <a:off x="847165" y="1589518"/>
            <a:ext cx="10938436" cy="4691641"/>
          </a:xfrm>
        </p:spPr>
        <p:txBody>
          <a:bodyPr/>
          <a:lstStyle/>
          <a:p>
            <a:r>
              <a:rPr lang="en-US" dirty="0"/>
              <a:t>Will the AMA forms be immediately available in eBenefits, or will there be a delay?</a:t>
            </a:r>
          </a:p>
          <a:p>
            <a:pPr marL="0" indent="0">
              <a:buNone/>
            </a:pPr>
            <a:endParaRPr lang="en-US" sz="1000" dirty="0"/>
          </a:p>
          <a:p>
            <a:pPr lvl="1"/>
            <a:r>
              <a:rPr lang="en-US" dirty="0"/>
              <a:t>AMA application forms are not currently available in eBenefits.  Claimants may download the forms from the VA.gov forms page, or may access them from VA.gov/decision-reviews.</a:t>
            </a:r>
          </a:p>
        </p:txBody>
      </p:sp>
      <p:sp>
        <p:nvSpPr>
          <p:cNvPr id="4" name="Slide Number Placeholder 3">
            <a:extLst>
              <a:ext uri="{FF2B5EF4-FFF2-40B4-BE49-F238E27FC236}">
                <a16:creationId xmlns:a16="http://schemas.microsoft.com/office/drawing/2014/main" id="{5EF0D09C-EB81-46F4-9FE3-9C6DE9F26DBC}"/>
              </a:ext>
            </a:extLst>
          </p:cNvPr>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1258656492"/>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0F07-D8F3-4C38-BA9A-7D72D829DDC5}"/>
              </a:ext>
            </a:extLst>
          </p:cNvPr>
          <p:cNvSpPr>
            <a:spLocks noGrp="1"/>
          </p:cNvSpPr>
          <p:nvPr>
            <p:ph type="title"/>
          </p:nvPr>
        </p:nvSpPr>
        <p:spPr/>
        <p:txBody>
          <a:bodyPr/>
          <a:lstStyle/>
          <a:p>
            <a:r>
              <a:rPr lang="en-US" dirty="0"/>
              <a:t>AMA – FAQs (Cont’d)</a:t>
            </a:r>
          </a:p>
        </p:txBody>
      </p:sp>
      <p:sp>
        <p:nvSpPr>
          <p:cNvPr id="3" name="Content Placeholder 2">
            <a:extLst>
              <a:ext uri="{FF2B5EF4-FFF2-40B4-BE49-F238E27FC236}">
                <a16:creationId xmlns:a16="http://schemas.microsoft.com/office/drawing/2014/main" id="{E6ED59F1-10DA-4862-BC5B-F22EBBB551F4}"/>
              </a:ext>
            </a:extLst>
          </p:cNvPr>
          <p:cNvSpPr>
            <a:spLocks noGrp="1"/>
          </p:cNvSpPr>
          <p:nvPr>
            <p:ph idx="1"/>
          </p:nvPr>
        </p:nvSpPr>
        <p:spPr>
          <a:xfrm>
            <a:off x="847165" y="1589518"/>
            <a:ext cx="10913035" cy="4691641"/>
          </a:xfrm>
        </p:spPr>
        <p:txBody>
          <a:bodyPr/>
          <a:lstStyle/>
          <a:p>
            <a:r>
              <a:rPr lang="en-US" dirty="0"/>
              <a:t>Is there a cutoff date for acceptance of VAF 21-0958 or Form 9?</a:t>
            </a:r>
          </a:p>
          <a:p>
            <a:pPr marL="0" indent="0">
              <a:buNone/>
            </a:pPr>
            <a:endParaRPr lang="en-US" sz="800" dirty="0"/>
          </a:p>
          <a:p>
            <a:pPr lvl="1"/>
            <a:r>
              <a:rPr lang="en-US" dirty="0"/>
              <a:t>For reviews of decisions issued on or after February 19, 2019, the claimant, or his/her authorized representative, must seek review in writing by submitting either VA Form 20-0996, </a:t>
            </a:r>
            <a:r>
              <a:rPr lang="en-US" i="1" dirty="0"/>
              <a:t>Decision Review Request:  Higher-Level Review</a:t>
            </a:r>
            <a:r>
              <a:rPr lang="en-US" dirty="0"/>
              <a:t>, or VA Form 20-0995, </a:t>
            </a:r>
            <a:r>
              <a:rPr lang="en-US" i="1" dirty="0"/>
              <a:t>Decision Review Request:  Supplemental Claim</a:t>
            </a:r>
            <a:r>
              <a:rPr lang="en-US" dirty="0"/>
              <a:t>. VBA will not accept review requests in any format other than the prescribed forms.</a:t>
            </a:r>
          </a:p>
          <a:p>
            <a:pPr marL="457200" lvl="1" indent="0">
              <a:buNone/>
            </a:pPr>
            <a:endParaRPr lang="en-US" sz="800" dirty="0"/>
          </a:p>
          <a:p>
            <a:pPr lvl="2"/>
            <a:r>
              <a:rPr lang="en-US" dirty="0"/>
              <a:t>For decisions issued prior to February 19, 2019, the legacy appeals process still applies.</a:t>
            </a:r>
          </a:p>
        </p:txBody>
      </p:sp>
      <p:sp>
        <p:nvSpPr>
          <p:cNvPr id="4" name="Slide Number Placeholder 3">
            <a:extLst>
              <a:ext uri="{FF2B5EF4-FFF2-40B4-BE49-F238E27FC236}">
                <a16:creationId xmlns:a16="http://schemas.microsoft.com/office/drawing/2014/main" id="{9163D1C7-394D-4262-B2E3-18B3024F6B13}"/>
              </a:ext>
            </a:extLst>
          </p:cNvPr>
          <p:cNvSpPr>
            <a:spLocks noGrp="1"/>
          </p:cNvSpPr>
          <p:nvPr>
            <p:ph type="sldNum" sz="quarter" idx="10"/>
          </p:nvPr>
        </p:nvSpPr>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3852669560"/>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F97A-9C57-47B1-8D84-7B42EF2F32CB}"/>
              </a:ext>
            </a:extLst>
          </p:cNvPr>
          <p:cNvSpPr>
            <a:spLocks noGrp="1"/>
          </p:cNvSpPr>
          <p:nvPr>
            <p:ph type="title"/>
          </p:nvPr>
        </p:nvSpPr>
        <p:spPr/>
        <p:txBody>
          <a:bodyPr/>
          <a:lstStyle/>
          <a:p>
            <a:r>
              <a:rPr lang="en-US" dirty="0"/>
              <a:t>AMA – Favorable Findings Review</a:t>
            </a:r>
          </a:p>
        </p:txBody>
      </p:sp>
      <p:sp>
        <p:nvSpPr>
          <p:cNvPr id="3" name="Content Placeholder 2">
            <a:extLst>
              <a:ext uri="{FF2B5EF4-FFF2-40B4-BE49-F238E27FC236}">
                <a16:creationId xmlns:a16="http://schemas.microsoft.com/office/drawing/2014/main" id="{0FAEE529-EAF7-488A-AB7B-24C674BBAB94}"/>
              </a:ext>
            </a:extLst>
          </p:cNvPr>
          <p:cNvSpPr>
            <a:spLocks noGrp="1"/>
          </p:cNvSpPr>
          <p:nvPr>
            <p:ph idx="1"/>
          </p:nvPr>
        </p:nvSpPr>
        <p:spPr/>
        <p:txBody>
          <a:bodyPr/>
          <a:lstStyle/>
          <a:p>
            <a:r>
              <a:rPr lang="en-US" dirty="0"/>
              <a:t>Favorable findings, non-rating</a:t>
            </a:r>
          </a:p>
          <a:p>
            <a:pPr marL="0" indent="0">
              <a:buNone/>
            </a:pPr>
            <a:endParaRPr lang="en-US" sz="800" dirty="0"/>
          </a:p>
          <a:p>
            <a:pPr lvl="1"/>
            <a:r>
              <a:rPr lang="en-US" dirty="0"/>
              <a:t>Favorable Findings </a:t>
            </a:r>
            <a:r>
              <a:rPr lang="en-US" b="1" i="1" dirty="0">
                <a:effectLst>
                  <a:outerShdw blurRad="38100" dist="38100" dir="2700000" algn="tl">
                    <a:srgbClr val="000000">
                      <a:alpha val="43137"/>
                    </a:srgbClr>
                  </a:outerShdw>
                </a:effectLst>
              </a:rPr>
              <a:t>DO NOT</a:t>
            </a:r>
            <a:r>
              <a:rPr lang="en-US" dirty="0"/>
              <a:t> apply to award adjustments (drill pay, military retired pay adjustments, incarceration, return to active duty, etc.)</a:t>
            </a:r>
          </a:p>
          <a:p>
            <a:pPr marL="457200" lvl="1" indent="0">
              <a:buNone/>
            </a:pPr>
            <a:endParaRPr lang="en-US" sz="500" dirty="0"/>
          </a:p>
          <a:p>
            <a:pPr lvl="1"/>
            <a:r>
              <a:rPr lang="en-US" dirty="0"/>
              <a:t>Favorable Findings </a:t>
            </a:r>
            <a:r>
              <a:rPr lang="en-US" b="1" i="1" dirty="0">
                <a:effectLst>
                  <a:outerShdw blurRad="38100" dist="38100" dir="2700000" algn="tl">
                    <a:srgbClr val="000000">
                      <a:alpha val="43137"/>
                    </a:srgbClr>
                  </a:outerShdw>
                </a:effectLst>
              </a:rPr>
              <a:t>DO</a:t>
            </a:r>
            <a:r>
              <a:rPr lang="en-US" dirty="0"/>
              <a:t> apply to dependency, character of discharge determinations, line of duty determinations, and other benefit entitlement issues in non-rating claims</a:t>
            </a:r>
          </a:p>
          <a:p>
            <a:pPr marL="457200" lvl="1" indent="0">
              <a:buNone/>
            </a:pPr>
            <a:endParaRPr lang="en-US" sz="500" dirty="0"/>
          </a:p>
          <a:p>
            <a:pPr lvl="1"/>
            <a:r>
              <a:rPr lang="en-US" i="1" dirty="0"/>
              <a:t>AMA notice requirements</a:t>
            </a:r>
            <a:r>
              <a:rPr lang="en-US" dirty="0"/>
              <a:t> (with exception of favorable findings as noted above)</a:t>
            </a:r>
            <a:r>
              <a:rPr lang="en-US" i="1" dirty="0"/>
              <a:t> </a:t>
            </a:r>
            <a:r>
              <a:rPr lang="en-US" b="1" i="1" dirty="0">
                <a:effectLst>
                  <a:outerShdw blurRad="38100" dist="38100" dir="2700000" algn="tl">
                    <a:srgbClr val="000000">
                      <a:alpha val="43137"/>
                    </a:srgbClr>
                  </a:outerShdw>
                </a:effectLst>
              </a:rPr>
              <a:t>DO</a:t>
            </a:r>
            <a:r>
              <a:rPr lang="en-US" dirty="0"/>
              <a:t> apply to all non-rating decisions</a:t>
            </a:r>
          </a:p>
          <a:p>
            <a:pPr marL="457200" lvl="1" indent="0">
              <a:buNone/>
            </a:pPr>
            <a:endParaRPr lang="en-US" sz="500" dirty="0"/>
          </a:p>
          <a:p>
            <a:pPr lvl="1"/>
            <a:r>
              <a:rPr lang="en-US" dirty="0"/>
              <a:t>Binding unless rebutted by clear and unmistakable evidence</a:t>
            </a:r>
          </a:p>
          <a:p>
            <a:pPr marL="457200" lvl="1" indent="0">
              <a:buNone/>
            </a:pPr>
            <a:endParaRPr lang="en-US" sz="500" dirty="0"/>
          </a:p>
          <a:p>
            <a:pPr lvl="1"/>
            <a:r>
              <a:rPr lang="en-US" dirty="0"/>
              <a:t>May need to produce a PCGL with approved drop-ins</a:t>
            </a:r>
          </a:p>
        </p:txBody>
      </p:sp>
      <p:sp>
        <p:nvSpPr>
          <p:cNvPr id="4" name="Slide Number Placeholder 3">
            <a:extLst>
              <a:ext uri="{FF2B5EF4-FFF2-40B4-BE49-F238E27FC236}">
                <a16:creationId xmlns:a16="http://schemas.microsoft.com/office/drawing/2014/main" id="{08C1A61B-574C-4754-8501-2B53FFA924F0}"/>
              </a:ext>
            </a:extLst>
          </p:cNvPr>
          <p:cNvSpPr>
            <a:spLocks noGrp="1"/>
          </p:cNvSpPr>
          <p:nvPr>
            <p:ph type="sldNum" sz="quarter" idx="10"/>
          </p:nvPr>
        </p:nvSpPr>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259377113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FD16-7E41-4ACC-A6BA-B353B2139AA1}"/>
              </a:ext>
            </a:extLst>
          </p:cNvPr>
          <p:cNvSpPr>
            <a:spLocks noGrp="1"/>
          </p:cNvSpPr>
          <p:nvPr>
            <p:ph type="title"/>
          </p:nvPr>
        </p:nvSpPr>
        <p:spPr/>
        <p:txBody>
          <a:bodyPr/>
          <a:lstStyle/>
          <a:p>
            <a:r>
              <a:rPr lang="en-US" dirty="0"/>
              <a:t>AMA – Favorable Findings Review (Cont’d)</a:t>
            </a:r>
          </a:p>
        </p:txBody>
      </p:sp>
      <p:sp>
        <p:nvSpPr>
          <p:cNvPr id="3" name="Content Placeholder 2">
            <a:extLst>
              <a:ext uri="{FF2B5EF4-FFF2-40B4-BE49-F238E27FC236}">
                <a16:creationId xmlns:a16="http://schemas.microsoft.com/office/drawing/2014/main" id="{F5F0E2CF-13A4-43E0-81E1-79DA2AA132C6}"/>
              </a:ext>
            </a:extLst>
          </p:cNvPr>
          <p:cNvSpPr>
            <a:spLocks noGrp="1"/>
          </p:cNvSpPr>
          <p:nvPr>
            <p:ph idx="1"/>
          </p:nvPr>
        </p:nvSpPr>
        <p:spPr/>
        <p:txBody>
          <a:bodyPr/>
          <a:lstStyle/>
          <a:p>
            <a:r>
              <a:rPr lang="en-US" dirty="0"/>
              <a:t>Favorable findings, ratings</a:t>
            </a:r>
          </a:p>
          <a:p>
            <a:pPr marL="0" indent="0">
              <a:buNone/>
            </a:pPr>
            <a:endParaRPr lang="en-US" sz="800" dirty="0"/>
          </a:p>
          <a:p>
            <a:pPr lvl="1"/>
            <a:r>
              <a:rPr lang="en-US" dirty="0"/>
              <a:t>If awarding the claim, rely on system-generated language, </a:t>
            </a:r>
            <a:r>
              <a:rPr lang="en-US" b="1" i="1" dirty="0">
                <a:effectLst>
                  <a:outerShdw blurRad="38100" dist="38100" dir="2700000" algn="tl">
                    <a:srgbClr val="000000">
                      <a:alpha val="43137"/>
                    </a:srgbClr>
                  </a:outerShdw>
                </a:effectLst>
              </a:rPr>
              <a:t>DO NOT</a:t>
            </a:r>
            <a:br>
              <a:rPr lang="en-US" dirty="0"/>
            </a:br>
            <a:r>
              <a:rPr lang="en-US" dirty="0"/>
              <a:t>edit-in </a:t>
            </a:r>
            <a:r>
              <a:rPr lang="en-US" i="1" dirty="0"/>
              <a:t>“Favorable Findings: None”</a:t>
            </a:r>
          </a:p>
          <a:p>
            <a:pPr marL="457200" lvl="1" indent="0">
              <a:buNone/>
            </a:pPr>
            <a:endParaRPr lang="en-US" sz="800" dirty="0"/>
          </a:p>
          <a:p>
            <a:pPr lvl="1"/>
            <a:r>
              <a:rPr lang="en-US" dirty="0"/>
              <a:t>Denying the claim, if there are any favorable findings, add and save individual entries for each favorable finding</a:t>
            </a:r>
          </a:p>
          <a:p>
            <a:pPr marL="457200" lvl="1" indent="0">
              <a:buNone/>
            </a:pPr>
            <a:endParaRPr lang="en-US" sz="800" dirty="0"/>
          </a:p>
          <a:p>
            <a:pPr lvl="1"/>
            <a:r>
              <a:rPr lang="en-US" dirty="0"/>
              <a:t>Increasing or continuing an evaluation, rely on system generated language</a:t>
            </a:r>
          </a:p>
        </p:txBody>
      </p:sp>
      <p:sp>
        <p:nvSpPr>
          <p:cNvPr id="4" name="Slide Number Placeholder 3">
            <a:extLst>
              <a:ext uri="{FF2B5EF4-FFF2-40B4-BE49-F238E27FC236}">
                <a16:creationId xmlns:a16="http://schemas.microsoft.com/office/drawing/2014/main" id="{4D2F9778-8A32-4779-B30C-DC9BFB2E16C2}"/>
              </a:ext>
            </a:extLst>
          </p:cNvPr>
          <p:cNvSpPr>
            <a:spLocks noGrp="1"/>
          </p:cNvSpPr>
          <p:nvPr>
            <p:ph type="sldNum" sz="quarter" idx="10"/>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121567257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March 2019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i="1" dirty="0"/>
              <a:t>Mitchell/Sharp</a:t>
            </a:r>
            <a:br>
              <a:rPr lang="en-US" dirty="0"/>
            </a:br>
            <a:r>
              <a:rPr lang="en-US" dirty="0"/>
              <a:t>– Sufficiency &amp; Partial Rating Decisions –</a:t>
            </a:r>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Senior Quality Review Specialist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30087658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D22A-7285-4F56-B7DB-8F8049E1F363}"/>
              </a:ext>
            </a:extLst>
          </p:cNvPr>
          <p:cNvSpPr>
            <a:spLocks noGrp="1"/>
          </p:cNvSpPr>
          <p:nvPr>
            <p:ph type="title"/>
          </p:nvPr>
        </p:nvSpPr>
        <p:spPr/>
        <p:txBody>
          <a:bodyPr/>
          <a:lstStyle/>
          <a:p>
            <a:r>
              <a:rPr lang="en-US" dirty="0"/>
              <a:t>Sufficiency – </a:t>
            </a:r>
            <a:r>
              <a:rPr lang="en-US" i="1" dirty="0"/>
              <a:t>Mitchell/Sharp</a:t>
            </a:r>
            <a:endParaRPr lang="en-US" dirty="0"/>
          </a:p>
        </p:txBody>
      </p:sp>
      <p:sp>
        <p:nvSpPr>
          <p:cNvPr id="3" name="Content Placeholder 2">
            <a:extLst>
              <a:ext uri="{FF2B5EF4-FFF2-40B4-BE49-F238E27FC236}">
                <a16:creationId xmlns:a16="http://schemas.microsoft.com/office/drawing/2014/main" id="{CD373671-F25B-4A25-A7EE-0282061F4CB7}"/>
              </a:ext>
            </a:extLst>
          </p:cNvPr>
          <p:cNvSpPr>
            <a:spLocks noGrp="1"/>
          </p:cNvSpPr>
          <p:nvPr>
            <p:ph idx="1"/>
          </p:nvPr>
        </p:nvSpPr>
        <p:spPr>
          <a:xfrm>
            <a:off x="847164" y="1589518"/>
            <a:ext cx="11203937" cy="4691641"/>
          </a:xfrm>
        </p:spPr>
        <p:txBody>
          <a:bodyPr/>
          <a:lstStyle/>
          <a:p>
            <a:r>
              <a:rPr lang="en-US" i="1" dirty="0"/>
              <a:t>Mitchell v. Shinseki</a:t>
            </a:r>
            <a:r>
              <a:rPr lang="en-US" dirty="0"/>
              <a:t>, 25 Vet.App. 32 (2011)</a:t>
            </a:r>
          </a:p>
          <a:p>
            <a:pPr lvl="1"/>
            <a:r>
              <a:rPr lang="en-US" sz="2000" dirty="0"/>
              <a:t>If pain is associated with movement, examiner must opine on an estimation of additional ROM loss after use over time and opine the same during a flare-up</a:t>
            </a:r>
          </a:p>
          <a:p>
            <a:pPr marL="457200" lvl="1" indent="0">
              <a:buNone/>
            </a:pPr>
            <a:endParaRPr lang="en-US" sz="2000" dirty="0"/>
          </a:p>
          <a:p>
            <a:r>
              <a:rPr lang="en-US" i="1" dirty="0"/>
              <a:t>Jones (Michael H.) v. Shinseki</a:t>
            </a:r>
            <a:r>
              <a:rPr lang="en-US" dirty="0"/>
              <a:t>, 23 Vet.App. 382 (2010)</a:t>
            </a:r>
          </a:p>
          <a:p>
            <a:pPr lvl="1"/>
            <a:r>
              <a:rPr lang="en-US" sz="2000" dirty="0"/>
              <a:t>If the opinions cannot be given without speculation, medical rationale is necessary</a:t>
            </a:r>
          </a:p>
          <a:p>
            <a:pPr marL="0" indent="0">
              <a:buNone/>
            </a:pPr>
            <a:endParaRPr lang="en-US" sz="2000" dirty="0"/>
          </a:p>
          <a:p>
            <a:r>
              <a:rPr lang="en-US" i="1" dirty="0"/>
              <a:t>Sharp v. Shulkin</a:t>
            </a:r>
            <a:r>
              <a:rPr lang="en-US" dirty="0"/>
              <a:t>, 29 Vet.App. 26 (2017)</a:t>
            </a:r>
          </a:p>
          <a:p>
            <a:pPr lvl="1"/>
            <a:r>
              <a:rPr lang="en-US" sz="2000" dirty="0"/>
              <a:t>Rationales based on a general lack of knowledge, aversion to opining on matters beyond direct observation, or a lack of consideration for procurable evidence are not sufficient</a:t>
            </a:r>
          </a:p>
          <a:p>
            <a:pPr marL="457200" lvl="1" indent="0">
              <a:buNone/>
            </a:pPr>
            <a:endParaRPr lang="en-US" sz="1000" dirty="0"/>
          </a:p>
          <a:p>
            <a:pPr>
              <a:buFont typeface="Wingdings" panose="05000000000000000000" pitchFamily="2" charset="2"/>
              <a:buChar char="v"/>
            </a:pPr>
            <a:r>
              <a:rPr lang="en-US" dirty="0"/>
              <a:t> </a:t>
            </a:r>
            <a:r>
              <a:rPr lang="en-US" dirty="0">
                <a:solidFill>
                  <a:srgbClr val="FF0000"/>
                </a:solidFill>
              </a:rPr>
              <a:t>M21-1 III.iv.3.D.2.r</a:t>
            </a:r>
          </a:p>
          <a:p>
            <a:endParaRPr lang="en-US" dirty="0"/>
          </a:p>
          <a:p>
            <a:endParaRPr lang="en-US" dirty="0"/>
          </a:p>
        </p:txBody>
      </p:sp>
      <p:sp>
        <p:nvSpPr>
          <p:cNvPr id="4" name="Slide Number Placeholder 3">
            <a:extLst>
              <a:ext uri="{FF2B5EF4-FFF2-40B4-BE49-F238E27FC236}">
                <a16:creationId xmlns:a16="http://schemas.microsoft.com/office/drawing/2014/main" id="{848295BB-6F92-49DA-9A38-8E2B49BFEDA2}"/>
              </a:ext>
            </a:extLst>
          </p:cNvPr>
          <p:cNvSpPr>
            <a:spLocks noGrp="1"/>
          </p:cNvSpPr>
          <p:nvPr>
            <p:ph type="sldNum" sz="quarter" idx="10"/>
          </p:nvPr>
        </p:nvSpPr>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207136117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C5D3-CDDA-4DA6-BC1C-674073E04843}"/>
              </a:ext>
            </a:extLst>
          </p:cNvPr>
          <p:cNvSpPr>
            <a:spLocks noGrp="1"/>
          </p:cNvSpPr>
          <p:nvPr>
            <p:ph type="title"/>
          </p:nvPr>
        </p:nvSpPr>
        <p:spPr/>
        <p:txBody>
          <a:bodyPr/>
          <a:lstStyle/>
          <a:p>
            <a:r>
              <a:rPr lang="en-US" dirty="0"/>
              <a:t>Sufficiency – </a:t>
            </a:r>
            <a:r>
              <a:rPr lang="en-US" i="1" dirty="0"/>
              <a:t>Mitchell/Sharp </a:t>
            </a:r>
            <a:r>
              <a:rPr lang="en-US" dirty="0"/>
              <a:t>(Cont’d)</a:t>
            </a:r>
          </a:p>
        </p:txBody>
      </p:sp>
      <p:sp>
        <p:nvSpPr>
          <p:cNvPr id="3" name="Content Placeholder 2">
            <a:extLst>
              <a:ext uri="{FF2B5EF4-FFF2-40B4-BE49-F238E27FC236}">
                <a16:creationId xmlns:a16="http://schemas.microsoft.com/office/drawing/2014/main" id="{C9CC9718-1318-45CA-8FC8-0E415DA8B2E5}"/>
              </a:ext>
            </a:extLst>
          </p:cNvPr>
          <p:cNvSpPr>
            <a:spLocks noGrp="1"/>
          </p:cNvSpPr>
          <p:nvPr>
            <p:ph idx="1"/>
          </p:nvPr>
        </p:nvSpPr>
        <p:spPr>
          <a:xfrm>
            <a:off x="847164" y="1589518"/>
            <a:ext cx="11090835" cy="4766832"/>
          </a:xfrm>
        </p:spPr>
        <p:txBody>
          <a:bodyPr/>
          <a:lstStyle/>
          <a:p>
            <a:r>
              <a:rPr lang="en-US" dirty="0"/>
              <a:t>The rationale is </a:t>
            </a:r>
            <a:r>
              <a:rPr lang="en-US" i="1" dirty="0"/>
              <a:t>usually</a:t>
            </a:r>
            <a:r>
              <a:rPr lang="en-US" dirty="0"/>
              <a:t> sufficient when it is:</a:t>
            </a:r>
          </a:p>
          <a:p>
            <a:pPr marL="0" indent="0">
              <a:buNone/>
            </a:pPr>
            <a:endParaRPr lang="en-US" sz="800" dirty="0"/>
          </a:p>
          <a:p>
            <a:pPr lvl="1"/>
            <a:r>
              <a:rPr lang="en-US" dirty="0"/>
              <a:t>specific to the case,</a:t>
            </a:r>
          </a:p>
          <a:p>
            <a:pPr marL="457200" lvl="1" indent="0">
              <a:buNone/>
            </a:pPr>
            <a:endParaRPr lang="en-US" sz="200" dirty="0"/>
          </a:p>
          <a:p>
            <a:pPr lvl="1"/>
            <a:r>
              <a:rPr lang="en-US" dirty="0"/>
              <a:t>based on the procurable evidence, and</a:t>
            </a:r>
          </a:p>
          <a:p>
            <a:pPr marL="457200" lvl="1" indent="0">
              <a:buNone/>
            </a:pPr>
            <a:endParaRPr lang="en-US" sz="200" dirty="0"/>
          </a:p>
          <a:p>
            <a:pPr lvl="1"/>
            <a:r>
              <a:rPr lang="en-US" dirty="0"/>
              <a:t>does not rely </a:t>
            </a:r>
            <a:r>
              <a:rPr lang="en-US" b="1" i="1" dirty="0">
                <a:effectLst>
                  <a:outerShdw blurRad="38100" dist="38100" dir="2700000" algn="tl">
                    <a:srgbClr val="000000">
                      <a:alpha val="43137"/>
                    </a:srgbClr>
                  </a:outerShdw>
                </a:effectLst>
              </a:rPr>
              <a:t>solely</a:t>
            </a:r>
            <a:r>
              <a:rPr lang="en-US" dirty="0"/>
              <a:t> on an aversion to opining on matters beyond direct observation</a:t>
            </a:r>
          </a:p>
          <a:p>
            <a:pPr lvl="2"/>
            <a:r>
              <a:rPr lang="en-US" sz="2400" i="1" dirty="0"/>
              <a:t>Any rationale for the inability to opine without speculating should be based on the specific facts of the case, rather than a generic, canned statement that could apply to multiple cases</a:t>
            </a:r>
          </a:p>
          <a:p>
            <a:pPr marL="914400" lvl="2" indent="0">
              <a:buNone/>
            </a:pPr>
            <a:endParaRPr lang="en-US" sz="800" i="1" dirty="0"/>
          </a:p>
          <a:p>
            <a:pPr lvl="2"/>
            <a:r>
              <a:rPr lang="en-US" sz="2400" i="1" dirty="0"/>
              <a:t>Missing discussion of the specific facts of the case in the rationale with generic, canned statements should be a </a:t>
            </a:r>
            <a:r>
              <a:rPr lang="en-US" sz="2400" i="1" dirty="0">
                <a:solidFill>
                  <a:srgbClr val="FF0000"/>
                </a:solidFill>
              </a:rPr>
              <a:t>red flag</a:t>
            </a:r>
            <a:r>
              <a:rPr lang="en-US" sz="2400" dirty="0">
                <a:solidFill>
                  <a:srgbClr val="FF0000"/>
                </a:solidFill>
              </a:rPr>
              <a:t> </a:t>
            </a:r>
            <a:r>
              <a:rPr lang="en-US" sz="2400" dirty="0"/>
              <a:t>for decision makers</a:t>
            </a:r>
            <a:endParaRPr lang="en-US" sz="2400" i="1" dirty="0">
              <a:solidFill>
                <a:srgbClr val="FF0000"/>
              </a:solidFill>
            </a:endParaRPr>
          </a:p>
        </p:txBody>
      </p:sp>
      <p:sp>
        <p:nvSpPr>
          <p:cNvPr id="4" name="Slide Number Placeholder 3">
            <a:extLst>
              <a:ext uri="{FF2B5EF4-FFF2-40B4-BE49-F238E27FC236}">
                <a16:creationId xmlns:a16="http://schemas.microsoft.com/office/drawing/2014/main" id="{2FCF7223-E35F-4926-8638-9582F40C9011}"/>
              </a:ext>
            </a:extLst>
          </p:cNvPr>
          <p:cNvSpPr>
            <a:spLocks noGrp="1"/>
          </p:cNvSpPr>
          <p:nvPr>
            <p:ph type="sldNum" sz="quarter" idx="10"/>
          </p:nvPr>
        </p:nvSpPr>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4026306738"/>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602A-210D-4982-BEB7-50C6D7BD3D46}"/>
              </a:ext>
            </a:extLst>
          </p:cNvPr>
          <p:cNvSpPr>
            <a:spLocks noGrp="1"/>
          </p:cNvSpPr>
          <p:nvPr>
            <p:ph type="title"/>
          </p:nvPr>
        </p:nvSpPr>
        <p:spPr/>
        <p:txBody>
          <a:bodyPr/>
          <a:lstStyle/>
          <a:p>
            <a:r>
              <a:rPr lang="en-US" dirty="0"/>
              <a:t>Sufficiency – </a:t>
            </a:r>
            <a:r>
              <a:rPr lang="en-US" i="1" dirty="0"/>
              <a:t>Mitchell/Sharp</a:t>
            </a:r>
            <a:r>
              <a:rPr lang="en-US" dirty="0"/>
              <a:t> (Cont’d)</a:t>
            </a:r>
          </a:p>
        </p:txBody>
      </p:sp>
      <p:sp>
        <p:nvSpPr>
          <p:cNvPr id="3" name="Content Placeholder 2">
            <a:extLst>
              <a:ext uri="{FF2B5EF4-FFF2-40B4-BE49-F238E27FC236}">
                <a16:creationId xmlns:a16="http://schemas.microsoft.com/office/drawing/2014/main" id="{0BDBDFD9-2644-4140-875F-DD12D3EAE68D}"/>
              </a:ext>
            </a:extLst>
          </p:cNvPr>
          <p:cNvSpPr>
            <a:spLocks noGrp="1"/>
          </p:cNvSpPr>
          <p:nvPr>
            <p:ph idx="1"/>
          </p:nvPr>
        </p:nvSpPr>
        <p:spPr>
          <a:xfrm>
            <a:off x="847165" y="1589518"/>
            <a:ext cx="10902012" cy="4766832"/>
          </a:xfrm>
        </p:spPr>
        <p:txBody>
          <a:bodyPr/>
          <a:lstStyle/>
          <a:p>
            <a:r>
              <a:rPr lang="en-US" dirty="0"/>
              <a:t>Sufficient Example</a:t>
            </a:r>
          </a:p>
          <a:p>
            <a:pPr marL="0" indent="0">
              <a:buNone/>
            </a:pPr>
            <a:endParaRPr lang="en-US" sz="1000" dirty="0"/>
          </a:p>
          <a:p>
            <a:pPr lvl="1"/>
            <a:r>
              <a:rPr lang="en-US" i="1" dirty="0"/>
              <a:t>“It is not possible to determine, without resorting to mere speculation, to estimate loss of range of motion of the knee joint as there is no conceptual empirical basis for making such a determination without directly observing function under these conditions and directly measuring the ROM with a goniometer. Additionally, my review of the Veteran’s VAMC medical reports, including the CAPRI report dated 02/14/2019, showing treatment for knee pain during repeated use and flare-up events show there was no knee joint loss of motion during these occasions; only pain. During today’s examination, the Veteran did not complain of any functional loss, other than pain, during repeated use or flare-ups.”</a:t>
            </a:r>
          </a:p>
        </p:txBody>
      </p:sp>
      <p:sp>
        <p:nvSpPr>
          <p:cNvPr id="4" name="Slide Number Placeholder 3">
            <a:extLst>
              <a:ext uri="{FF2B5EF4-FFF2-40B4-BE49-F238E27FC236}">
                <a16:creationId xmlns:a16="http://schemas.microsoft.com/office/drawing/2014/main" id="{C13CDCFB-2B1D-4951-8C21-EABBED310DCF}"/>
              </a:ext>
            </a:extLst>
          </p:cNvPr>
          <p:cNvSpPr>
            <a:spLocks noGrp="1"/>
          </p:cNvSpPr>
          <p:nvPr>
            <p:ph type="sldNum" sz="quarter" idx="10"/>
          </p:nvPr>
        </p:nvSpPr>
        <p:spPr/>
        <p:txBody>
          <a:bodyPr/>
          <a:lstStyle/>
          <a:p>
            <a:fld id="{7C414AED-89CE-4A48-8B2B-1B3A5C68EA2A}" type="slidenum">
              <a:rPr lang="en-US" smtClean="0"/>
              <a:t>33</a:t>
            </a:fld>
            <a:endParaRPr lang="en-US" dirty="0"/>
          </a:p>
        </p:txBody>
      </p:sp>
    </p:spTree>
    <p:extLst>
      <p:ext uri="{BB962C8B-B14F-4D97-AF65-F5344CB8AC3E}">
        <p14:creationId xmlns:p14="http://schemas.microsoft.com/office/powerpoint/2010/main" val="24852792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72A5-119D-4E2F-9522-317D7D3C6EF0}"/>
              </a:ext>
            </a:extLst>
          </p:cNvPr>
          <p:cNvSpPr>
            <a:spLocks noGrp="1"/>
          </p:cNvSpPr>
          <p:nvPr>
            <p:ph type="title"/>
          </p:nvPr>
        </p:nvSpPr>
        <p:spPr/>
        <p:txBody>
          <a:bodyPr/>
          <a:lstStyle/>
          <a:p>
            <a:r>
              <a:rPr lang="en-US" sz="3150" dirty="0"/>
              <a:t>Partial Rating Decisions – </a:t>
            </a:r>
            <a:r>
              <a:rPr lang="en-US" sz="3150" i="1" dirty="0"/>
              <a:t>Mitchell/Sharp</a:t>
            </a:r>
            <a:endParaRPr lang="en-US" sz="3150" dirty="0"/>
          </a:p>
        </p:txBody>
      </p:sp>
      <p:sp>
        <p:nvSpPr>
          <p:cNvPr id="3" name="Content Placeholder 2">
            <a:extLst>
              <a:ext uri="{FF2B5EF4-FFF2-40B4-BE49-F238E27FC236}">
                <a16:creationId xmlns:a16="http://schemas.microsoft.com/office/drawing/2014/main" id="{65840854-C697-493E-B1BE-1D91D432B57C}"/>
              </a:ext>
            </a:extLst>
          </p:cNvPr>
          <p:cNvSpPr>
            <a:spLocks noGrp="1"/>
          </p:cNvSpPr>
          <p:nvPr>
            <p:ph idx="1"/>
          </p:nvPr>
        </p:nvSpPr>
        <p:spPr>
          <a:xfrm>
            <a:off x="847165" y="1589518"/>
            <a:ext cx="10945906" cy="4766832"/>
          </a:xfrm>
        </p:spPr>
        <p:txBody>
          <a:bodyPr/>
          <a:lstStyle/>
          <a:p>
            <a:r>
              <a:rPr lang="en-US" dirty="0"/>
              <a:t>Decision maker determines that the </a:t>
            </a:r>
            <a:r>
              <a:rPr lang="en-US" i="1" dirty="0"/>
              <a:t>Mitchell/Sharp </a:t>
            </a:r>
            <a:r>
              <a:rPr lang="en-US" dirty="0"/>
              <a:t>rationale is insufficient for VA rating purposes</a:t>
            </a:r>
          </a:p>
          <a:p>
            <a:pPr marL="0" indent="0">
              <a:buNone/>
            </a:pPr>
            <a:endParaRPr lang="en-US" sz="2000" dirty="0"/>
          </a:p>
          <a:p>
            <a:r>
              <a:rPr lang="en-US" dirty="0"/>
              <a:t>Evidence of record allows a grant of the claimed disability</a:t>
            </a:r>
          </a:p>
          <a:p>
            <a:pPr marL="0" indent="0">
              <a:buNone/>
            </a:pPr>
            <a:endParaRPr lang="en-US" sz="2000" dirty="0"/>
          </a:p>
          <a:p>
            <a:r>
              <a:rPr lang="en-US" dirty="0"/>
              <a:t>It is okay to grant the disability, if otherwise in order, and defer for </a:t>
            </a:r>
            <a:r>
              <a:rPr lang="en-US" i="1" dirty="0"/>
              <a:t>Mitchell/Sharp</a:t>
            </a:r>
            <a:r>
              <a:rPr lang="en-US" dirty="0"/>
              <a:t> examination clarification</a:t>
            </a:r>
          </a:p>
          <a:p>
            <a:pPr marL="0" indent="0">
              <a:buNone/>
            </a:pPr>
            <a:endParaRPr lang="en-US" sz="800" dirty="0"/>
          </a:p>
          <a:p>
            <a:pPr lvl="1"/>
            <a:r>
              <a:rPr lang="en-US" dirty="0">
                <a:solidFill>
                  <a:srgbClr val="FF0000"/>
                </a:solidFill>
              </a:rPr>
              <a:t>M21-1 III.iv.6.A.1.b:  </a:t>
            </a:r>
            <a:r>
              <a:rPr lang="en-US" i="1" dirty="0"/>
              <a:t>“Make a partial rating decision when one or more issues require additional development before they can be decided, but the record otherwise contains sufficient evidence to grant any claim at issue, including service connection at a noncompensable level . . . ”</a:t>
            </a:r>
          </a:p>
        </p:txBody>
      </p:sp>
      <p:sp>
        <p:nvSpPr>
          <p:cNvPr id="4" name="Slide Number Placeholder 3">
            <a:extLst>
              <a:ext uri="{FF2B5EF4-FFF2-40B4-BE49-F238E27FC236}">
                <a16:creationId xmlns:a16="http://schemas.microsoft.com/office/drawing/2014/main" id="{8559A054-9177-4E2D-BE0E-14590D3FC817}"/>
              </a:ext>
            </a:extLst>
          </p:cNvPr>
          <p:cNvSpPr>
            <a:spLocks noGrp="1"/>
          </p:cNvSpPr>
          <p:nvPr>
            <p:ph type="sldNum" sz="quarter" idx="10"/>
          </p:nvPr>
        </p:nvSpPr>
        <p:spPr/>
        <p:txBody>
          <a:bodyPr/>
          <a:lstStyle/>
          <a:p>
            <a:fld id="{7C414AED-89CE-4A48-8B2B-1B3A5C68EA2A}" type="slidenum">
              <a:rPr lang="en-US" smtClean="0"/>
              <a:t>34</a:t>
            </a:fld>
            <a:endParaRPr lang="en-US" dirty="0"/>
          </a:p>
        </p:txBody>
      </p:sp>
    </p:spTree>
    <p:extLst>
      <p:ext uri="{BB962C8B-B14F-4D97-AF65-F5344CB8AC3E}">
        <p14:creationId xmlns:p14="http://schemas.microsoft.com/office/powerpoint/2010/main" val="268709152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95A0-1DCF-402C-92BF-A39E0A4D9F10}"/>
              </a:ext>
            </a:extLst>
          </p:cNvPr>
          <p:cNvSpPr>
            <a:spLocks noGrp="1"/>
          </p:cNvSpPr>
          <p:nvPr>
            <p:ph type="title"/>
          </p:nvPr>
        </p:nvSpPr>
        <p:spPr/>
        <p:txBody>
          <a:bodyPr/>
          <a:lstStyle/>
          <a:p>
            <a:r>
              <a:rPr lang="en-US" sz="3100" dirty="0"/>
              <a:t>New 30-day STAR Grace Period for </a:t>
            </a:r>
            <a:r>
              <a:rPr lang="en-US" sz="3100" i="1" dirty="0"/>
              <a:t>Mitchell/Sharp</a:t>
            </a:r>
          </a:p>
        </p:txBody>
      </p:sp>
      <p:sp>
        <p:nvSpPr>
          <p:cNvPr id="3" name="Content Placeholder 2">
            <a:extLst>
              <a:ext uri="{FF2B5EF4-FFF2-40B4-BE49-F238E27FC236}">
                <a16:creationId xmlns:a16="http://schemas.microsoft.com/office/drawing/2014/main" id="{6E70BF0C-D56B-466D-9403-C0EA9C9F2102}"/>
              </a:ext>
            </a:extLst>
          </p:cNvPr>
          <p:cNvSpPr>
            <a:spLocks noGrp="1"/>
          </p:cNvSpPr>
          <p:nvPr>
            <p:ph idx="1"/>
          </p:nvPr>
        </p:nvSpPr>
        <p:spPr>
          <a:xfrm>
            <a:off x="847164" y="1589518"/>
            <a:ext cx="11281576" cy="4766832"/>
          </a:xfrm>
        </p:spPr>
        <p:txBody>
          <a:bodyPr/>
          <a:lstStyle/>
          <a:p>
            <a:r>
              <a:rPr lang="en-US" sz="2400" dirty="0"/>
              <a:t>Previous national STAR errors cited based on </a:t>
            </a:r>
            <a:r>
              <a:rPr lang="en-US" sz="2400" i="1" dirty="0"/>
              <a:t>Mitchell/Sharp</a:t>
            </a:r>
            <a:r>
              <a:rPr lang="en-US" sz="2400" dirty="0"/>
              <a:t> will not be counted as critical errors</a:t>
            </a:r>
          </a:p>
          <a:p>
            <a:pPr marL="0" indent="0">
              <a:buNone/>
            </a:pPr>
            <a:endParaRPr lang="en-US" sz="500" dirty="0"/>
          </a:p>
          <a:p>
            <a:pPr lvl="1"/>
            <a:r>
              <a:rPr lang="en-US" sz="2000" dirty="0"/>
              <a:t>Previous STAR errors cited will be corrected in QMS to show </a:t>
            </a:r>
            <a:r>
              <a:rPr lang="en-US" sz="2000" i="1" dirty="0"/>
              <a:t>only</a:t>
            </a:r>
            <a:r>
              <a:rPr lang="en-US" sz="2000" dirty="0"/>
              <a:t> corrective action comments</a:t>
            </a:r>
          </a:p>
          <a:p>
            <a:pPr marL="457200" lvl="1" indent="0">
              <a:buNone/>
            </a:pPr>
            <a:endParaRPr lang="en-US" sz="500" dirty="0"/>
          </a:p>
          <a:p>
            <a:pPr lvl="1"/>
            <a:r>
              <a:rPr lang="en-US" sz="2000" dirty="0"/>
              <a:t>ROs </a:t>
            </a:r>
            <a:r>
              <a:rPr lang="en-US" sz="2000" b="1" dirty="0">
                <a:effectLst>
                  <a:outerShdw blurRad="38100" dist="38100" dir="2700000" algn="tl">
                    <a:srgbClr val="000000">
                      <a:alpha val="43137"/>
                    </a:srgbClr>
                  </a:outerShdw>
                </a:effectLst>
              </a:rPr>
              <a:t>need to take corrective action</a:t>
            </a:r>
            <a:r>
              <a:rPr lang="en-US" sz="2000" dirty="0"/>
              <a:t>, but comments will not count against station accuracy</a:t>
            </a:r>
          </a:p>
          <a:p>
            <a:pPr marL="457200" lvl="1" indent="0">
              <a:buNone/>
            </a:pPr>
            <a:endParaRPr lang="en-US" sz="1400" dirty="0"/>
          </a:p>
          <a:p>
            <a:r>
              <a:rPr lang="en-US" sz="2400" dirty="0"/>
              <a:t>This Quality Call on March 13, 2019, serves as </a:t>
            </a:r>
            <a:r>
              <a:rPr lang="en-US" sz="2400" i="1" dirty="0"/>
              <a:t>new</a:t>
            </a:r>
            <a:r>
              <a:rPr lang="en-US" sz="2400" dirty="0"/>
              <a:t> guidance to all ROs on </a:t>
            </a:r>
            <a:r>
              <a:rPr lang="en-US" sz="2400" i="1" dirty="0"/>
              <a:t>Mitchell/Sharp</a:t>
            </a:r>
            <a:r>
              <a:rPr lang="en-US" sz="2400" dirty="0"/>
              <a:t> sufficiency – </a:t>
            </a:r>
            <a:r>
              <a:rPr lang="en-US" sz="2400" dirty="0">
                <a:solidFill>
                  <a:srgbClr val="FF0000"/>
                </a:solidFill>
              </a:rPr>
              <a:t>M21-4, Chapter 3, 3.3.c</a:t>
            </a:r>
            <a:endParaRPr lang="en-US" sz="2400" i="1" dirty="0">
              <a:solidFill>
                <a:srgbClr val="FF0000"/>
              </a:solidFill>
            </a:endParaRPr>
          </a:p>
          <a:p>
            <a:pPr marL="0" indent="0">
              <a:buNone/>
            </a:pPr>
            <a:endParaRPr lang="en-US" sz="500" i="1" dirty="0"/>
          </a:p>
          <a:p>
            <a:pPr lvl="1"/>
            <a:r>
              <a:rPr lang="en-US" sz="2000" dirty="0"/>
              <a:t>30-day grace period is counted as 30 calendar days from the date of this Quality Call</a:t>
            </a:r>
          </a:p>
          <a:p>
            <a:pPr marL="457200" lvl="1" indent="0">
              <a:buNone/>
            </a:pPr>
            <a:endParaRPr lang="en-US" sz="500" dirty="0"/>
          </a:p>
          <a:p>
            <a:pPr lvl="1"/>
            <a:r>
              <a:rPr lang="en-US" sz="2000" i="1" dirty="0"/>
              <a:t>New</a:t>
            </a:r>
            <a:r>
              <a:rPr lang="en-US" sz="2000" dirty="0"/>
              <a:t> guidance announced today, March 13, 2019, so the grace period includes the next 30 calendar days</a:t>
            </a:r>
          </a:p>
          <a:p>
            <a:pPr marL="457200" lvl="1" indent="0">
              <a:buNone/>
            </a:pPr>
            <a:endParaRPr lang="en-US" sz="500" dirty="0"/>
          </a:p>
          <a:p>
            <a:pPr marL="741363" lvl="2">
              <a:buFont typeface="Wingdings" panose="05000000000000000000" pitchFamily="2" charset="2"/>
              <a:buChar char="v"/>
            </a:pPr>
            <a:r>
              <a:rPr lang="en-US" dirty="0"/>
              <a:t>STAR BE errors on </a:t>
            </a:r>
            <a:r>
              <a:rPr lang="en-US" i="1" dirty="0"/>
              <a:t>Mitchell/Sharp</a:t>
            </a:r>
            <a:r>
              <a:rPr lang="en-US" dirty="0"/>
              <a:t> will be cited with cleared EPs on and after April 12, 2019</a:t>
            </a:r>
          </a:p>
        </p:txBody>
      </p:sp>
      <p:sp>
        <p:nvSpPr>
          <p:cNvPr id="4" name="Slide Number Placeholder 3">
            <a:extLst>
              <a:ext uri="{FF2B5EF4-FFF2-40B4-BE49-F238E27FC236}">
                <a16:creationId xmlns:a16="http://schemas.microsoft.com/office/drawing/2014/main" id="{6F53E880-7DD1-4D95-A3F2-A8E91DEBF942}"/>
              </a:ext>
            </a:extLst>
          </p:cNvPr>
          <p:cNvSpPr>
            <a:spLocks noGrp="1"/>
          </p:cNvSpPr>
          <p:nvPr>
            <p:ph type="sldNum" sz="quarter" idx="10"/>
          </p:nvPr>
        </p:nvSpPr>
        <p:spPr/>
        <p:txBody>
          <a:bodyPr/>
          <a:lstStyle/>
          <a:p>
            <a:fld id="{7C414AED-89CE-4A48-8B2B-1B3A5C68EA2A}" type="slidenum">
              <a:rPr lang="en-US" smtClean="0"/>
              <a:t>35</a:t>
            </a:fld>
            <a:endParaRPr lang="en-US" dirty="0"/>
          </a:p>
        </p:txBody>
      </p:sp>
    </p:spTree>
    <p:extLst>
      <p:ext uri="{BB962C8B-B14F-4D97-AF65-F5344CB8AC3E}">
        <p14:creationId xmlns:p14="http://schemas.microsoft.com/office/powerpoint/2010/main" val="1331834064"/>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Q-Tips</a:t>
            </a:r>
          </a:p>
        </p:txBody>
      </p:sp>
      <p:sp>
        <p:nvSpPr>
          <p:cNvPr id="4" name="Slide Number Placeholder 3"/>
          <p:cNvSpPr>
            <a:spLocks noGrp="1"/>
          </p:cNvSpPr>
          <p:nvPr>
            <p:ph type="sldNum" sz="quarter" idx="10"/>
          </p:nvPr>
        </p:nvSpPr>
        <p:spPr/>
        <p:txBody>
          <a:bodyPr/>
          <a:lstStyle/>
          <a:p>
            <a:fld id="{7C414AED-89CE-4A48-8B2B-1B3A5C68EA2A}" type="slidenum">
              <a:rPr lang="en-US" smtClean="0"/>
              <a:t>36</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Bonnie Kirby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20449043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7" y="0"/>
            <a:ext cx="8957094" cy="1179321"/>
          </a:xfrm>
        </p:spPr>
        <p:txBody>
          <a:bodyPr/>
          <a:lstStyle/>
          <a:p>
            <a:endParaRPr lang="en-US" dirty="0"/>
          </a:p>
        </p:txBody>
      </p:sp>
      <p:sp>
        <p:nvSpPr>
          <p:cNvPr id="3" name="Content Placeholder 2"/>
          <p:cNvSpPr>
            <a:spLocks noGrp="1"/>
          </p:cNvSpPr>
          <p:nvPr>
            <p:ph idx="1"/>
          </p:nvPr>
        </p:nvSpPr>
        <p:spPr>
          <a:xfrm>
            <a:off x="2418460" y="1589518"/>
            <a:ext cx="9374610" cy="4691641"/>
          </a:xfrm>
        </p:spPr>
        <p:txBody>
          <a:bodyPr/>
          <a:lstStyle/>
          <a:p>
            <a:r>
              <a:rPr lang="en-US" dirty="0"/>
              <a:t>Fun way to share ideas in a simple tip format</a:t>
            </a:r>
          </a:p>
          <a:p>
            <a:pPr marL="0" indent="0">
              <a:buNone/>
            </a:pPr>
            <a:endParaRPr lang="en-US" sz="1600" dirty="0"/>
          </a:p>
          <a:p>
            <a:r>
              <a:rPr lang="en-US" dirty="0"/>
              <a:t>Your Q-Tips are welcome and requested</a:t>
            </a:r>
          </a:p>
          <a:p>
            <a:pPr marL="0" indent="0">
              <a:buNone/>
            </a:pPr>
            <a:endParaRPr lang="en-US" sz="1600" dirty="0"/>
          </a:p>
          <a:p>
            <a:r>
              <a:rPr lang="en-US" dirty="0"/>
              <a:t>We will help each other by sharing knowledge</a:t>
            </a:r>
          </a:p>
          <a:p>
            <a:pPr marL="0" indent="0">
              <a:buNone/>
            </a:pPr>
            <a:endParaRPr lang="en-US" sz="1600" dirty="0"/>
          </a:p>
          <a:p>
            <a:r>
              <a:rPr lang="en-US" dirty="0"/>
              <a:t>Send your ideas with Cc to your RO management to:</a:t>
            </a:r>
          </a:p>
          <a:p>
            <a:pPr marL="0" indent="0">
              <a:buNone/>
            </a:pPr>
            <a:endParaRPr lang="en-US" sz="1000" dirty="0"/>
          </a:p>
          <a:p>
            <a:pPr lvl="1"/>
            <a:r>
              <a:rPr lang="en-US" dirty="0">
                <a:solidFill>
                  <a:srgbClr val="FF0000"/>
                </a:solidFill>
              </a:rPr>
              <a:t>InternalQRS.VBAVACO@va.gov</a:t>
            </a:r>
          </a:p>
        </p:txBody>
      </p:sp>
      <p:sp>
        <p:nvSpPr>
          <p:cNvPr id="4" name="Slide Number Placeholder 3"/>
          <p:cNvSpPr>
            <a:spLocks noGrp="1"/>
          </p:cNvSpPr>
          <p:nvPr>
            <p:ph type="sldNum" sz="quarter" idx="10"/>
          </p:nvPr>
        </p:nvSpPr>
        <p:spPr/>
        <p:txBody>
          <a:bodyPr/>
          <a:lstStyle/>
          <a:p>
            <a:fld id="{7C414AED-89CE-4A48-8B2B-1B3A5C68EA2A}" type="slidenum">
              <a:rPr lang="en-US" smtClean="0"/>
              <a:t>37</a:t>
            </a:fld>
            <a:endParaRPr lang="en-US" dirty="0"/>
          </a:p>
        </p:txBody>
      </p:sp>
      <p:pic>
        <p:nvPicPr>
          <p:cNvPr id="5" name="Picture 6" descr="http://www.kmsys.com/Q-Tips/Q-Tip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907" y="0"/>
            <a:ext cx="8957094" cy="117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ellonline.org/wp-content/uploads/2012/08/swa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 y="1524000"/>
            <a:ext cx="178607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811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3A51-2CD5-4D06-BFC5-5604616A10EF}"/>
              </a:ext>
            </a:extLst>
          </p:cNvPr>
          <p:cNvSpPr>
            <a:spLocks noGrp="1"/>
          </p:cNvSpPr>
          <p:nvPr>
            <p:ph type="title"/>
          </p:nvPr>
        </p:nvSpPr>
        <p:spPr/>
        <p:txBody>
          <a:bodyPr/>
          <a:lstStyle/>
          <a:p>
            <a:r>
              <a:rPr lang="en-US" dirty="0"/>
              <a:t>Q-Tip # 1 – Claim Labels</a:t>
            </a:r>
          </a:p>
        </p:txBody>
      </p:sp>
      <p:sp>
        <p:nvSpPr>
          <p:cNvPr id="3" name="Content Placeholder 2">
            <a:extLst>
              <a:ext uri="{FF2B5EF4-FFF2-40B4-BE49-F238E27FC236}">
                <a16:creationId xmlns:a16="http://schemas.microsoft.com/office/drawing/2014/main" id="{5D6FE7ED-F2C6-4B4B-8B8D-A3B437A54C86}"/>
              </a:ext>
            </a:extLst>
          </p:cNvPr>
          <p:cNvSpPr>
            <a:spLocks noGrp="1"/>
          </p:cNvSpPr>
          <p:nvPr>
            <p:ph idx="1"/>
          </p:nvPr>
        </p:nvSpPr>
        <p:spPr/>
        <p:txBody>
          <a:bodyPr/>
          <a:lstStyle/>
          <a:p>
            <a:r>
              <a:rPr lang="en-US" dirty="0"/>
              <a:t>Claim Labels do not rise to the level of a systems compliance error under the VSR task-based checklist</a:t>
            </a:r>
          </a:p>
          <a:p>
            <a:endParaRPr lang="en-US" dirty="0"/>
          </a:p>
          <a:p>
            <a:r>
              <a:rPr lang="en-US" dirty="0"/>
              <a:t>See M21-4, Chapter 6, Appendix A for what rises to the level of a systems compliance error</a:t>
            </a:r>
          </a:p>
        </p:txBody>
      </p:sp>
      <p:sp>
        <p:nvSpPr>
          <p:cNvPr id="4" name="Slide Number Placeholder 3">
            <a:extLst>
              <a:ext uri="{FF2B5EF4-FFF2-40B4-BE49-F238E27FC236}">
                <a16:creationId xmlns:a16="http://schemas.microsoft.com/office/drawing/2014/main" id="{DEF15DEB-CE44-4861-AA11-BB5647821103}"/>
              </a:ext>
            </a:extLst>
          </p:cNvPr>
          <p:cNvSpPr>
            <a:spLocks noGrp="1"/>
          </p:cNvSpPr>
          <p:nvPr>
            <p:ph type="sldNum" sz="quarter" idx="10"/>
          </p:nvPr>
        </p:nvSpPr>
        <p:spPr/>
        <p:txBody>
          <a:bodyPr/>
          <a:lstStyle/>
          <a:p>
            <a:fld id="{7C414AED-89CE-4A48-8B2B-1B3A5C68EA2A}" type="slidenum">
              <a:rPr lang="en-US" smtClean="0"/>
              <a:t>38</a:t>
            </a:fld>
            <a:endParaRPr lang="en-US" dirty="0"/>
          </a:p>
        </p:txBody>
      </p:sp>
    </p:spTree>
    <p:extLst>
      <p:ext uri="{BB962C8B-B14F-4D97-AF65-F5344CB8AC3E}">
        <p14:creationId xmlns:p14="http://schemas.microsoft.com/office/powerpoint/2010/main" val="2338220406"/>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BE03-DD99-4815-B7B5-E03CA874FD7C}"/>
              </a:ext>
            </a:extLst>
          </p:cNvPr>
          <p:cNvSpPr>
            <a:spLocks noGrp="1"/>
          </p:cNvSpPr>
          <p:nvPr>
            <p:ph type="title"/>
          </p:nvPr>
        </p:nvSpPr>
        <p:spPr/>
        <p:txBody>
          <a:bodyPr/>
          <a:lstStyle/>
          <a:p>
            <a:r>
              <a:rPr lang="en-US" dirty="0"/>
              <a:t>Q-Tip # 2 – Deferrals</a:t>
            </a:r>
          </a:p>
        </p:txBody>
      </p:sp>
      <p:sp>
        <p:nvSpPr>
          <p:cNvPr id="3" name="Content Placeholder 2">
            <a:extLst>
              <a:ext uri="{FF2B5EF4-FFF2-40B4-BE49-F238E27FC236}">
                <a16:creationId xmlns:a16="http://schemas.microsoft.com/office/drawing/2014/main" id="{2AEB18C4-445E-442F-90B9-02EE54C2CD28}"/>
              </a:ext>
            </a:extLst>
          </p:cNvPr>
          <p:cNvSpPr>
            <a:spLocks noGrp="1"/>
          </p:cNvSpPr>
          <p:nvPr>
            <p:ph idx="1"/>
          </p:nvPr>
        </p:nvSpPr>
        <p:spPr/>
        <p:txBody>
          <a:bodyPr/>
          <a:lstStyle/>
          <a:p>
            <a:r>
              <a:rPr lang="en-US" dirty="0"/>
              <a:t>Where can you find an index of reasons for deferral in VBMS?</a:t>
            </a:r>
          </a:p>
          <a:p>
            <a:pPr marL="0" indent="0">
              <a:buNone/>
            </a:pPr>
            <a:endParaRPr lang="en-US" sz="1000" dirty="0"/>
          </a:p>
          <a:p>
            <a:pPr lvl="1"/>
            <a:r>
              <a:rPr lang="en-US" dirty="0"/>
              <a:t>M21-4, Appendix D.4.b</a:t>
            </a:r>
          </a:p>
          <a:p>
            <a:pPr marL="457200" lvl="1" indent="0">
              <a:buNone/>
            </a:pPr>
            <a:endParaRPr lang="en-US" sz="2800" dirty="0"/>
          </a:p>
          <a:p>
            <a:r>
              <a:rPr lang="en-US" dirty="0"/>
              <a:t>Look out for more on deferrals during the April 2019 Quality Call</a:t>
            </a:r>
          </a:p>
          <a:p>
            <a:pPr marL="0" indent="0">
              <a:buNone/>
            </a:pPr>
            <a:endParaRPr lang="en-US" sz="1000" dirty="0"/>
          </a:p>
          <a:p>
            <a:pPr lvl="1"/>
            <a:r>
              <a:rPr lang="en-US" dirty="0"/>
              <a:t>Let us know if you have specific questions or ideas! Please copy your RO Coach or other RO management in your email.</a:t>
            </a:r>
          </a:p>
          <a:p>
            <a:pPr marL="457200" lvl="1" indent="0">
              <a:buNone/>
            </a:pPr>
            <a:endParaRPr lang="en-US" sz="800" dirty="0"/>
          </a:p>
          <a:p>
            <a:pPr lvl="2"/>
            <a:r>
              <a:rPr lang="en-US" dirty="0">
                <a:solidFill>
                  <a:srgbClr val="FF0000"/>
                </a:solidFill>
              </a:rPr>
              <a:t>InternalQRS.VBAVACO@va.gov</a:t>
            </a:r>
          </a:p>
        </p:txBody>
      </p:sp>
      <p:sp>
        <p:nvSpPr>
          <p:cNvPr id="4" name="Slide Number Placeholder 3">
            <a:extLst>
              <a:ext uri="{FF2B5EF4-FFF2-40B4-BE49-F238E27FC236}">
                <a16:creationId xmlns:a16="http://schemas.microsoft.com/office/drawing/2014/main" id="{B057A1B3-C99C-4D66-8C6C-BDE00EAA3424}"/>
              </a:ext>
            </a:extLst>
          </p:cNvPr>
          <p:cNvSpPr>
            <a:spLocks noGrp="1"/>
          </p:cNvSpPr>
          <p:nvPr>
            <p:ph type="sldNum" sz="quarter" idx="10"/>
          </p:nvPr>
        </p:nvSpPr>
        <p:spPr/>
        <p:txBody>
          <a:bodyPr/>
          <a:lstStyle/>
          <a:p>
            <a:fld id="{7C414AED-89CE-4A48-8B2B-1B3A5C68EA2A}" type="slidenum">
              <a:rPr lang="en-US" smtClean="0"/>
              <a:t>39</a:t>
            </a:fld>
            <a:endParaRPr lang="en-US" dirty="0"/>
          </a:p>
        </p:txBody>
      </p:sp>
    </p:spTree>
    <p:extLst>
      <p:ext uri="{BB962C8B-B14F-4D97-AF65-F5344CB8AC3E}">
        <p14:creationId xmlns:p14="http://schemas.microsoft.com/office/powerpoint/2010/main" val="252121225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a:xfrm>
            <a:off x="795406" y="1332661"/>
            <a:ext cx="10945906" cy="4870349"/>
          </a:xfrm>
        </p:spPr>
        <p:txBody>
          <a:bodyPr/>
          <a:lstStyle/>
          <a:p>
            <a:pPr lvl="1">
              <a:buFont typeface="Wingdings" panose="05000000000000000000" pitchFamily="2" charset="2"/>
              <a:buChar char="v"/>
            </a:pPr>
            <a:r>
              <a:rPr lang="en-US" sz="2000" dirty="0"/>
              <a:t>February 2019 Quality Call Quiz</a:t>
            </a:r>
          </a:p>
          <a:p>
            <a:pPr lvl="1">
              <a:buFont typeface="Wingdings" panose="05000000000000000000" pitchFamily="2" charset="2"/>
              <a:buChar char="v"/>
            </a:pPr>
            <a:r>
              <a:rPr lang="en-US" sz="2000" dirty="0"/>
              <a:t>What’s </a:t>
            </a:r>
            <a:r>
              <a:rPr lang="en-US" sz="2000" i="1" dirty="0"/>
              <a:t>New</a:t>
            </a:r>
            <a:r>
              <a:rPr lang="en-US" sz="2000" dirty="0"/>
              <a:t> in the Manual</a:t>
            </a:r>
          </a:p>
          <a:p>
            <a:pPr lvl="2">
              <a:buFont typeface="Wingdings" panose="05000000000000000000" pitchFamily="2" charset="2"/>
              <a:buChar char="q"/>
            </a:pPr>
            <a:r>
              <a:rPr lang="en-US" sz="1600" dirty="0"/>
              <a:t>Obtaining Federal Records</a:t>
            </a:r>
          </a:p>
          <a:p>
            <a:pPr lvl="1">
              <a:buFont typeface="Wingdings" panose="05000000000000000000" pitchFamily="2" charset="2"/>
              <a:buChar char="v"/>
            </a:pPr>
            <a:r>
              <a:rPr lang="en-US" sz="1800" dirty="0"/>
              <a:t>Appeals Modernization Act (AMA) – FAQs</a:t>
            </a:r>
          </a:p>
          <a:p>
            <a:pPr lvl="1">
              <a:buFont typeface="Wingdings" panose="05000000000000000000" pitchFamily="2" charset="2"/>
              <a:buChar char="v"/>
            </a:pPr>
            <a:r>
              <a:rPr lang="en-US" sz="1800" i="1" dirty="0"/>
              <a:t>Mitchell/Sharp</a:t>
            </a:r>
          </a:p>
          <a:p>
            <a:pPr lvl="2">
              <a:buFont typeface="Wingdings" panose="05000000000000000000" pitchFamily="2" charset="2"/>
              <a:buChar char="q"/>
            </a:pPr>
            <a:r>
              <a:rPr lang="en-US" sz="1600" dirty="0"/>
              <a:t>Sufficiency</a:t>
            </a:r>
          </a:p>
          <a:p>
            <a:pPr lvl="2">
              <a:buFont typeface="Wingdings" panose="05000000000000000000" pitchFamily="2" charset="2"/>
              <a:buChar char="q"/>
            </a:pPr>
            <a:r>
              <a:rPr lang="en-US" sz="1600" dirty="0"/>
              <a:t>Partial Rating Decisions</a:t>
            </a:r>
          </a:p>
          <a:p>
            <a:pPr lvl="2">
              <a:buFont typeface="Wingdings" panose="05000000000000000000" pitchFamily="2" charset="2"/>
              <a:buChar char="q"/>
            </a:pPr>
            <a:r>
              <a:rPr lang="en-US" sz="1600" dirty="0"/>
              <a:t>New STAR 30-day Grace Period</a:t>
            </a:r>
          </a:p>
          <a:p>
            <a:pPr lvl="1">
              <a:buFont typeface="Wingdings" panose="05000000000000000000" pitchFamily="2" charset="2"/>
              <a:buChar char="v"/>
            </a:pPr>
            <a:r>
              <a:rPr lang="en-US" sz="1800" dirty="0"/>
              <a:t>Q-Tips</a:t>
            </a:r>
          </a:p>
          <a:p>
            <a:pPr lvl="2">
              <a:buFont typeface="Wingdings" panose="05000000000000000000" pitchFamily="2" charset="2"/>
              <a:buChar char="q"/>
            </a:pPr>
            <a:r>
              <a:rPr lang="en-US" sz="1600" dirty="0"/>
              <a:t>Claim Labels</a:t>
            </a:r>
          </a:p>
          <a:p>
            <a:pPr lvl="2">
              <a:buFont typeface="Wingdings" panose="05000000000000000000" pitchFamily="2" charset="2"/>
              <a:buChar char="q"/>
            </a:pPr>
            <a:r>
              <a:rPr lang="en-US" sz="1600" dirty="0"/>
              <a:t>Deferrals</a:t>
            </a:r>
          </a:p>
          <a:p>
            <a:pPr lvl="1">
              <a:buFont typeface="Wingdings" panose="05000000000000000000" pitchFamily="2" charset="2"/>
              <a:buChar char="v"/>
            </a:pPr>
            <a:r>
              <a:rPr lang="en-US" sz="1800" dirty="0"/>
              <a:t>VA Forms Information</a:t>
            </a:r>
          </a:p>
          <a:p>
            <a:pPr lvl="2">
              <a:buFont typeface="Wingdings" panose="05000000000000000000" pitchFamily="2" charset="2"/>
              <a:buChar char="q"/>
            </a:pPr>
            <a:r>
              <a:rPr lang="en-US" sz="1600" dirty="0"/>
              <a:t>VA Form 21-22 Series</a:t>
            </a:r>
          </a:p>
          <a:p>
            <a:pPr lvl="2">
              <a:buFont typeface="Wingdings" panose="05000000000000000000" pitchFamily="2" charset="2"/>
              <a:buChar char="q"/>
            </a:pPr>
            <a:r>
              <a:rPr lang="en-US" sz="1600" dirty="0"/>
              <a:t>Version Control</a:t>
            </a:r>
          </a:p>
          <a:p>
            <a:pPr lvl="1">
              <a:buFont typeface="Wingdings" panose="05000000000000000000" pitchFamily="2" charset="2"/>
              <a:buChar char="v"/>
            </a:pPr>
            <a:r>
              <a:rPr lang="en-US" sz="1800" dirty="0"/>
              <a:t>Reasonably Raised Issues Special Focus Review (SFR)</a:t>
            </a:r>
          </a:p>
          <a:p>
            <a:pPr lvl="1">
              <a:buFont typeface="Wingdings" panose="05000000000000000000" pitchFamily="2" charset="2"/>
              <a:buChar char="v"/>
            </a:pPr>
            <a:r>
              <a:rPr lang="en-US" sz="1800" dirty="0"/>
              <a:t>Poll Questions</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VA Forms Information</a:t>
            </a:r>
          </a:p>
        </p:txBody>
      </p:sp>
      <p:sp>
        <p:nvSpPr>
          <p:cNvPr id="4" name="Slide Number Placeholder 3"/>
          <p:cNvSpPr>
            <a:spLocks noGrp="1"/>
          </p:cNvSpPr>
          <p:nvPr>
            <p:ph type="sldNum" sz="quarter" idx="10"/>
          </p:nvPr>
        </p:nvSpPr>
        <p:spPr/>
        <p:txBody>
          <a:bodyPr/>
          <a:lstStyle/>
          <a:p>
            <a:fld id="{7C414AED-89CE-4A48-8B2B-1B3A5C68EA2A}" type="slidenum">
              <a:rPr lang="en-US" smtClean="0"/>
              <a:t>40</a:t>
            </a:fld>
            <a:endParaRPr lang="en-US" dirty="0"/>
          </a:p>
        </p:txBody>
      </p:sp>
      <p:sp>
        <p:nvSpPr>
          <p:cNvPr id="7" name="TextBox 1"/>
          <p:cNvSpPr txBox="1">
            <a:spLocks noChangeArrowheads="1"/>
          </p:cNvSpPr>
          <p:nvPr/>
        </p:nvSpPr>
        <p:spPr bwMode="auto">
          <a:xfrm>
            <a:off x="569344" y="2546013"/>
            <a:ext cx="114990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Kayce White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Publication Control Officer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lvl="0" algn="ctr" eaLnBrk="1" fontAlgn="base" hangingPunct="1">
              <a:spcBef>
                <a:spcPct val="0"/>
              </a:spcBef>
              <a:spcAft>
                <a:spcPct val="0"/>
              </a:spcAft>
              <a:buClrTx/>
              <a:buNone/>
              <a:defRPr/>
            </a:pPr>
            <a:r>
              <a:rPr lang="en-US" altLang="en-US" sz="3200" kern="0" dirty="0">
                <a:solidFill>
                  <a:srgbClr val="000066"/>
                </a:solidFill>
              </a:rPr>
              <a:t>VASRD Regulations &amp; Implementation, </a:t>
            </a:r>
          </a:p>
          <a:p>
            <a:pPr lvl="0" algn="ctr" eaLnBrk="1" fontAlgn="base" hangingPunct="1">
              <a:spcBef>
                <a:spcPct val="0"/>
              </a:spcBef>
              <a:spcAft>
                <a:spcPct val="0"/>
              </a:spcAft>
              <a:buClrTx/>
              <a:buNone/>
              <a:defRPr/>
            </a:pPr>
            <a:r>
              <a:rPr lang="en-US" altLang="en-US" sz="3200" kern="0" dirty="0">
                <a:solidFill>
                  <a:srgbClr val="000066"/>
                </a:solidFill>
              </a:rPr>
              <a:t>Part 3 Regulations, and Forms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Staff</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4020301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36F5-58B5-449F-9840-C8CE18D7BC6E}"/>
              </a:ext>
            </a:extLst>
          </p:cNvPr>
          <p:cNvSpPr>
            <a:spLocks noGrp="1"/>
          </p:cNvSpPr>
          <p:nvPr>
            <p:ph type="title"/>
          </p:nvPr>
        </p:nvSpPr>
        <p:spPr/>
        <p:txBody>
          <a:bodyPr/>
          <a:lstStyle/>
          <a:p>
            <a:r>
              <a:rPr lang="en-US" dirty="0"/>
              <a:t>VA Form 21-22 Series</a:t>
            </a:r>
          </a:p>
        </p:txBody>
      </p:sp>
      <p:sp>
        <p:nvSpPr>
          <p:cNvPr id="3" name="Content Placeholder 2">
            <a:extLst>
              <a:ext uri="{FF2B5EF4-FFF2-40B4-BE49-F238E27FC236}">
                <a16:creationId xmlns:a16="http://schemas.microsoft.com/office/drawing/2014/main" id="{69D1F41C-92A0-43EE-BD5D-2C1FDF2BA727}"/>
              </a:ext>
            </a:extLst>
          </p:cNvPr>
          <p:cNvSpPr>
            <a:spLocks noGrp="1"/>
          </p:cNvSpPr>
          <p:nvPr>
            <p:ph idx="1"/>
          </p:nvPr>
        </p:nvSpPr>
        <p:spPr/>
        <p:txBody>
          <a:bodyPr/>
          <a:lstStyle/>
          <a:p>
            <a:r>
              <a:rPr lang="en-US" dirty="0"/>
              <a:t>Compensation Service released the February 2019 versions of VA Form 21-22, </a:t>
            </a:r>
            <a:r>
              <a:rPr lang="en-US" i="1" dirty="0"/>
              <a:t>Appointment of Veterans Service Organizations Claimant’s Representative</a:t>
            </a:r>
            <a:r>
              <a:rPr lang="en-US" dirty="0"/>
              <a:t>, and VA Form 21-22a, </a:t>
            </a:r>
            <a:r>
              <a:rPr lang="en-US" i="1" dirty="0"/>
              <a:t>Appointment of Individual as Claimant’s Representative</a:t>
            </a:r>
          </a:p>
          <a:p>
            <a:pPr lvl="1"/>
            <a:r>
              <a:rPr lang="en-US" dirty="0"/>
              <a:t>Previous versions of both forms are dated August 2015</a:t>
            </a:r>
          </a:p>
          <a:p>
            <a:pPr marL="457200" lvl="1" indent="0">
              <a:buNone/>
            </a:pPr>
            <a:endParaRPr lang="en-US" sz="1000" dirty="0"/>
          </a:p>
          <a:p>
            <a:r>
              <a:rPr lang="en-US" dirty="0"/>
              <a:t>Although no new content was added in the February 2019 versions, VA Forms 21-22 and 21-22a were updated to include:</a:t>
            </a:r>
          </a:p>
          <a:p>
            <a:pPr lvl="1"/>
            <a:r>
              <a:rPr lang="en-US" dirty="0"/>
              <a:t>optical character recognition,</a:t>
            </a:r>
          </a:p>
          <a:p>
            <a:pPr lvl="1"/>
            <a:r>
              <a:rPr lang="en-US" dirty="0"/>
              <a:t>sectional formatting to clarify the intent of each form, and </a:t>
            </a:r>
          </a:p>
          <a:p>
            <a:pPr lvl="1"/>
            <a:r>
              <a:rPr lang="en-US" dirty="0"/>
              <a:t>a Veteran address question in Section I</a:t>
            </a:r>
          </a:p>
        </p:txBody>
      </p:sp>
      <p:sp>
        <p:nvSpPr>
          <p:cNvPr id="4" name="Slide Number Placeholder 3">
            <a:extLst>
              <a:ext uri="{FF2B5EF4-FFF2-40B4-BE49-F238E27FC236}">
                <a16:creationId xmlns:a16="http://schemas.microsoft.com/office/drawing/2014/main" id="{5888E118-1603-4A33-94C1-2A5C58AB7762}"/>
              </a:ext>
            </a:extLst>
          </p:cNvPr>
          <p:cNvSpPr>
            <a:spLocks noGrp="1"/>
          </p:cNvSpPr>
          <p:nvPr>
            <p:ph type="sldNum" sz="quarter" idx="10"/>
          </p:nvPr>
        </p:nvSpPr>
        <p:spPr/>
        <p:txBody>
          <a:bodyPr/>
          <a:lstStyle/>
          <a:p>
            <a:fld id="{7C414AED-89CE-4A48-8B2B-1B3A5C68EA2A}" type="slidenum">
              <a:rPr lang="en-US" smtClean="0"/>
              <a:t>41</a:t>
            </a:fld>
            <a:endParaRPr lang="en-US" dirty="0"/>
          </a:p>
        </p:txBody>
      </p:sp>
    </p:spTree>
    <p:extLst>
      <p:ext uri="{BB962C8B-B14F-4D97-AF65-F5344CB8AC3E}">
        <p14:creationId xmlns:p14="http://schemas.microsoft.com/office/powerpoint/2010/main" val="3026848437"/>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6C88-CE21-4A05-A3E3-5579A98FB1EC}"/>
              </a:ext>
            </a:extLst>
          </p:cNvPr>
          <p:cNvSpPr>
            <a:spLocks noGrp="1"/>
          </p:cNvSpPr>
          <p:nvPr>
            <p:ph type="title"/>
          </p:nvPr>
        </p:nvSpPr>
        <p:spPr/>
        <p:txBody>
          <a:bodyPr/>
          <a:lstStyle/>
          <a:p>
            <a:r>
              <a:rPr lang="en-US" dirty="0"/>
              <a:t>Version Control</a:t>
            </a:r>
          </a:p>
        </p:txBody>
      </p:sp>
      <p:sp>
        <p:nvSpPr>
          <p:cNvPr id="3" name="Content Placeholder 2">
            <a:extLst>
              <a:ext uri="{FF2B5EF4-FFF2-40B4-BE49-F238E27FC236}">
                <a16:creationId xmlns:a16="http://schemas.microsoft.com/office/drawing/2014/main" id="{1606D771-46EB-4C62-957D-02DDA433C1B4}"/>
              </a:ext>
            </a:extLst>
          </p:cNvPr>
          <p:cNvSpPr>
            <a:spLocks noGrp="1"/>
          </p:cNvSpPr>
          <p:nvPr>
            <p:ph idx="1"/>
          </p:nvPr>
        </p:nvSpPr>
        <p:spPr/>
        <p:txBody>
          <a:bodyPr/>
          <a:lstStyle/>
          <a:p>
            <a:r>
              <a:rPr lang="en-US" dirty="0"/>
              <a:t>With the recent update and discontinuance of several forms, Compensation Service would like to remind everybody about the procedures for accepting outdated forms</a:t>
            </a:r>
          </a:p>
          <a:p>
            <a:pPr marL="0" indent="0">
              <a:buNone/>
            </a:pPr>
            <a:endParaRPr lang="en-US" sz="1000" dirty="0"/>
          </a:p>
          <a:p>
            <a:pPr lvl="1"/>
            <a:r>
              <a:rPr lang="en-US" dirty="0"/>
              <a:t>M21-1 III.ii.1.C.8.a lists the circumstances in which a prior version of a form may be accepted</a:t>
            </a:r>
          </a:p>
          <a:p>
            <a:pPr marL="457200" lvl="1" indent="0">
              <a:buNone/>
            </a:pPr>
            <a:endParaRPr lang="en-US" sz="800" dirty="0"/>
          </a:p>
          <a:p>
            <a:pPr lvl="1"/>
            <a:r>
              <a:rPr lang="en-US" dirty="0"/>
              <a:t>In general, a prior version of a form may be accepted for </a:t>
            </a:r>
            <a:r>
              <a:rPr lang="en-US" b="1" i="1" dirty="0">
                <a:solidFill>
                  <a:srgbClr val="FF0000"/>
                </a:solidFill>
                <a:effectLst>
                  <a:outerShdw blurRad="38100" dist="38100" dir="2700000" algn="tl">
                    <a:srgbClr val="000000">
                      <a:alpha val="43137"/>
                    </a:srgbClr>
                  </a:outerShdw>
                </a:effectLst>
              </a:rPr>
              <a:t>one year after</a:t>
            </a:r>
            <a:r>
              <a:rPr lang="en-US" dirty="0"/>
              <a:t> the newest version</a:t>
            </a:r>
          </a:p>
        </p:txBody>
      </p:sp>
      <p:sp>
        <p:nvSpPr>
          <p:cNvPr id="4" name="Slide Number Placeholder 3">
            <a:extLst>
              <a:ext uri="{FF2B5EF4-FFF2-40B4-BE49-F238E27FC236}">
                <a16:creationId xmlns:a16="http://schemas.microsoft.com/office/drawing/2014/main" id="{32EC2A88-E529-42E3-892C-9EB29B8B9D36}"/>
              </a:ext>
            </a:extLst>
          </p:cNvPr>
          <p:cNvSpPr>
            <a:spLocks noGrp="1"/>
          </p:cNvSpPr>
          <p:nvPr>
            <p:ph type="sldNum" sz="quarter" idx="10"/>
          </p:nvPr>
        </p:nvSpPr>
        <p:spPr/>
        <p:txBody>
          <a:bodyPr/>
          <a:lstStyle/>
          <a:p>
            <a:fld id="{7C414AED-89CE-4A48-8B2B-1B3A5C68EA2A}" type="slidenum">
              <a:rPr lang="en-US" smtClean="0"/>
              <a:t>42</a:t>
            </a:fld>
            <a:endParaRPr lang="en-US" dirty="0"/>
          </a:p>
        </p:txBody>
      </p:sp>
    </p:spTree>
    <p:extLst>
      <p:ext uri="{BB962C8B-B14F-4D97-AF65-F5344CB8AC3E}">
        <p14:creationId xmlns:p14="http://schemas.microsoft.com/office/powerpoint/2010/main" val="662216791"/>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D087-640D-4D3A-85AA-4C240E344AE8}"/>
              </a:ext>
            </a:extLst>
          </p:cNvPr>
          <p:cNvSpPr>
            <a:spLocks noGrp="1"/>
          </p:cNvSpPr>
          <p:nvPr>
            <p:ph type="title"/>
          </p:nvPr>
        </p:nvSpPr>
        <p:spPr/>
        <p:txBody>
          <a:bodyPr/>
          <a:lstStyle/>
          <a:p>
            <a:r>
              <a:rPr lang="en-US" dirty="0"/>
              <a:t>Version Control (Cont’d)</a:t>
            </a:r>
          </a:p>
        </p:txBody>
      </p:sp>
      <p:sp>
        <p:nvSpPr>
          <p:cNvPr id="3" name="Content Placeholder 2">
            <a:extLst>
              <a:ext uri="{FF2B5EF4-FFF2-40B4-BE49-F238E27FC236}">
                <a16:creationId xmlns:a16="http://schemas.microsoft.com/office/drawing/2014/main" id="{0BF262A5-B7C1-4B7A-8C4D-63DCBE805CE0}"/>
              </a:ext>
            </a:extLst>
          </p:cNvPr>
          <p:cNvSpPr>
            <a:spLocks noGrp="1"/>
          </p:cNvSpPr>
          <p:nvPr>
            <p:ph idx="1"/>
          </p:nvPr>
        </p:nvSpPr>
        <p:spPr>
          <a:xfrm>
            <a:off x="847165" y="1589518"/>
            <a:ext cx="10945906" cy="4766832"/>
          </a:xfrm>
        </p:spPr>
        <p:txBody>
          <a:bodyPr/>
          <a:lstStyle/>
          <a:p>
            <a:r>
              <a:rPr lang="en-US" dirty="0"/>
              <a:t>At the bottom left-hand corner of each VA form, the current</a:t>
            </a:r>
            <a:br>
              <a:rPr lang="en-US" dirty="0"/>
            </a:br>
            <a:r>
              <a:rPr lang="en-US" dirty="0"/>
              <a:t>    version is listed</a:t>
            </a:r>
          </a:p>
          <a:p>
            <a:pPr marL="0" indent="0">
              <a:buNone/>
            </a:pPr>
            <a:endParaRPr lang="en-US" dirty="0"/>
          </a:p>
          <a:p>
            <a:r>
              <a:rPr lang="en-US" dirty="0"/>
              <a:t>The previous version is denoted by the </a:t>
            </a:r>
            <a:r>
              <a:rPr lang="en-US" i="1" dirty="0"/>
              <a:t>“supersedes language”</a:t>
            </a:r>
            <a:r>
              <a:rPr lang="en-US" dirty="0"/>
              <a:t> in the bottom middle of the page</a:t>
            </a:r>
          </a:p>
          <a:p>
            <a:pPr marL="0" indent="0">
              <a:buNone/>
            </a:pPr>
            <a:endParaRPr lang="en-US" dirty="0"/>
          </a:p>
          <a:p>
            <a:pPr marL="0" indent="0">
              <a:buNone/>
            </a:pPr>
            <a:endParaRPr lang="en-US" dirty="0"/>
          </a:p>
          <a:p>
            <a:pPr marL="0" indent="0">
              <a:buNone/>
            </a:pPr>
            <a:endParaRPr lang="en-US" sz="2000" dirty="0"/>
          </a:p>
          <a:p>
            <a:r>
              <a:rPr lang="en-US" dirty="0"/>
              <a:t>In this example, the current version is February 2019, and the previous version of VA Form 21-22 is August 2015</a:t>
            </a:r>
          </a:p>
        </p:txBody>
      </p:sp>
      <p:sp>
        <p:nvSpPr>
          <p:cNvPr id="4" name="Slide Number Placeholder 3">
            <a:extLst>
              <a:ext uri="{FF2B5EF4-FFF2-40B4-BE49-F238E27FC236}">
                <a16:creationId xmlns:a16="http://schemas.microsoft.com/office/drawing/2014/main" id="{A5921BDB-84E9-42C2-ABD0-B1CD945158E2}"/>
              </a:ext>
            </a:extLst>
          </p:cNvPr>
          <p:cNvSpPr>
            <a:spLocks noGrp="1"/>
          </p:cNvSpPr>
          <p:nvPr>
            <p:ph type="sldNum" sz="quarter" idx="10"/>
          </p:nvPr>
        </p:nvSpPr>
        <p:spPr/>
        <p:txBody>
          <a:bodyPr/>
          <a:lstStyle/>
          <a:p>
            <a:fld id="{7C414AED-89CE-4A48-8B2B-1B3A5C68EA2A}" type="slidenum">
              <a:rPr lang="en-US" smtClean="0"/>
              <a:t>43</a:t>
            </a:fld>
            <a:endParaRPr lang="en-US" dirty="0"/>
          </a:p>
        </p:txBody>
      </p:sp>
      <p:pic>
        <p:nvPicPr>
          <p:cNvPr id="5" name="Picture 4">
            <a:extLst>
              <a:ext uri="{FF2B5EF4-FFF2-40B4-BE49-F238E27FC236}">
                <a16:creationId xmlns:a16="http://schemas.microsoft.com/office/drawing/2014/main" id="{00280C36-36F7-407F-8B50-3417298F0086}"/>
              </a:ext>
            </a:extLst>
          </p:cNvPr>
          <p:cNvPicPr>
            <a:picLocks noChangeAspect="1"/>
          </p:cNvPicPr>
          <p:nvPr/>
        </p:nvPicPr>
        <p:blipFill>
          <a:blip r:embed="rId2"/>
          <a:stretch>
            <a:fillRect/>
          </a:stretch>
        </p:blipFill>
        <p:spPr>
          <a:xfrm>
            <a:off x="1748387" y="4013403"/>
            <a:ext cx="8093124" cy="1044578"/>
          </a:xfrm>
          <a:prstGeom prst="rect">
            <a:avLst/>
          </a:prstGeom>
        </p:spPr>
      </p:pic>
      <p:sp>
        <p:nvSpPr>
          <p:cNvPr id="6" name="Arrow: Curved Right 5">
            <a:extLst>
              <a:ext uri="{FF2B5EF4-FFF2-40B4-BE49-F238E27FC236}">
                <a16:creationId xmlns:a16="http://schemas.microsoft.com/office/drawing/2014/main" id="{EC546009-F517-46A0-95B6-60BEACEA06F4}"/>
              </a:ext>
            </a:extLst>
          </p:cNvPr>
          <p:cNvSpPr/>
          <p:nvPr/>
        </p:nvSpPr>
        <p:spPr bwMode="auto">
          <a:xfrm>
            <a:off x="570433" y="2106194"/>
            <a:ext cx="967405" cy="2951787"/>
          </a:xfrm>
          <a:prstGeom prst="curvedRightArrow">
            <a:avLst>
              <a:gd name="adj1" fmla="val 27716"/>
              <a:gd name="adj2" fmla="val 81351"/>
              <a:gd name="adj3" fmla="val 25000"/>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7" name="Arrow: Curved Up 6">
            <a:extLst>
              <a:ext uri="{FF2B5EF4-FFF2-40B4-BE49-F238E27FC236}">
                <a16:creationId xmlns:a16="http://schemas.microsoft.com/office/drawing/2014/main" id="{11F4D357-F8AF-4BE3-8D96-6544A0FF4AD2}"/>
              </a:ext>
            </a:extLst>
          </p:cNvPr>
          <p:cNvSpPr/>
          <p:nvPr/>
        </p:nvSpPr>
        <p:spPr bwMode="auto">
          <a:xfrm rot="1617005">
            <a:off x="5410700" y="4393441"/>
            <a:ext cx="2032758" cy="739061"/>
          </a:xfrm>
          <a:prstGeom prst="curved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783303288"/>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FA81-ABEC-47E4-BAB0-51B325E1A7D7}"/>
              </a:ext>
            </a:extLst>
          </p:cNvPr>
          <p:cNvSpPr>
            <a:spLocks noGrp="1"/>
          </p:cNvSpPr>
          <p:nvPr>
            <p:ph type="title"/>
          </p:nvPr>
        </p:nvSpPr>
        <p:spPr/>
        <p:txBody>
          <a:bodyPr/>
          <a:lstStyle/>
          <a:p>
            <a:r>
              <a:rPr lang="en-US" dirty="0"/>
              <a:t>Version Control (Cont’d)</a:t>
            </a:r>
          </a:p>
        </p:txBody>
      </p:sp>
      <p:sp>
        <p:nvSpPr>
          <p:cNvPr id="3" name="Content Placeholder 2">
            <a:extLst>
              <a:ext uri="{FF2B5EF4-FFF2-40B4-BE49-F238E27FC236}">
                <a16:creationId xmlns:a16="http://schemas.microsoft.com/office/drawing/2014/main" id="{6EB5BFB8-D8FE-4BA2-B259-E2DE6C19CCBE}"/>
              </a:ext>
            </a:extLst>
          </p:cNvPr>
          <p:cNvSpPr>
            <a:spLocks noGrp="1"/>
          </p:cNvSpPr>
          <p:nvPr>
            <p:ph idx="1"/>
          </p:nvPr>
        </p:nvSpPr>
        <p:spPr>
          <a:xfrm>
            <a:off x="847164" y="1589518"/>
            <a:ext cx="11040035" cy="4691641"/>
          </a:xfrm>
        </p:spPr>
        <p:txBody>
          <a:bodyPr/>
          <a:lstStyle/>
          <a:p>
            <a:r>
              <a:rPr lang="en-US" b="1" dirty="0">
                <a:effectLst>
                  <a:outerShdw blurRad="38100" dist="38100" dir="2700000" algn="tl">
                    <a:srgbClr val="000000">
                      <a:alpha val="43137"/>
                    </a:srgbClr>
                  </a:outerShdw>
                </a:effectLst>
              </a:rPr>
              <a:t>Previous versions</a:t>
            </a:r>
            <a:r>
              <a:rPr lang="en-US" dirty="0"/>
              <a:t> of recent form releases:</a:t>
            </a:r>
          </a:p>
          <a:p>
            <a:pPr marL="0" indent="0">
              <a:buNone/>
            </a:pPr>
            <a:endParaRPr lang="en-US" sz="1000" dirty="0"/>
          </a:p>
          <a:p>
            <a:pPr lvl="1"/>
            <a:r>
              <a:rPr lang="en-US" dirty="0"/>
              <a:t>VAFs 21-22 and 21-22a (dated August 2015) are acceptable until February 29, 2020</a:t>
            </a:r>
          </a:p>
          <a:p>
            <a:pPr marL="457200" lvl="1" indent="0">
              <a:buNone/>
            </a:pPr>
            <a:endParaRPr lang="en-US" sz="1000" dirty="0"/>
          </a:p>
          <a:p>
            <a:pPr lvl="1"/>
            <a:r>
              <a:rPr lang="en-US" dirty="0"/>
              <a:t>VAF 21-686c (dated June 2017) is acceptable until September 30, 2019</a:t>
            </a:r>
          </a:p>
          <a:p>
            <a:pPr marL="457200" lvl="1" indent="0">
              <a:buNone/>
            </a:pPr>
            <a:endParaRPr lang="en-US" sz="1000" dirty="0"/>
          </a:p>
          <a:p>
            <a:pPr lvl="1"/>
            <a:r>
              <a:rPr lang="en-US" dirty="0"/>
              <a:t>VAF 21-526EZ (dated February 2016) is acceptable until March 31, 2019</a:t>
            </a:r>
          </a:p>
        </p:txBody>
      </p:sp>
      <p:sp>
        <p:nvSpPr>
          <p:cNvPr id="4" name="Slide Number Placeholder 3">
            <a:extLst>
              <a:ext uri="{FF2B5EF4-FFF2-40B4-BE49-F238E27FC236}">
                <a16:creationId xmlns:a16="http://schemas.microsoft.com/office/drawing/2014/main" id="{90AE2062-CA60-474B-92B3-B049089097C4}"/>
              </a:ext>
            </a:extLst>
          </p:cNvPr>
          <p:cNvSpPr>
            <a:spLocks noGrp="1"/>
          </p:cNvSpPr>
          <p:nvPr>
            <p:ph type="sldNum" sz="quarter" idx="10"/>
          </p:nvPr>
        </p:nvSpPr>
        <p:spPr/>
        <p:txBody>
          <a:bodyPr/>
          <a:lstStyle/>
          <a:p>
            <a:fld id="{7C414AED-89CE-4A48-8B2B-1B3A5C68EA2A}" type="slidenum">
              <a:rPr lang="en-US" smtClean="0"/>
              <a:t>44</a:t>
            </a:fld>
            <a:endParaRPr lang="en-US" dirty="0"/>
          </a:p>
        </p:txBody>
      </p:sp>
    </p:spTree>
    <p:extLst>
      <p:ext uri="{BB962C8B-B14F-4D97-AF65-F5344CB8AC3E}">
        <p14:creationId xmlns:p14="http://schemas.microsoft.com/office/powerpoint/2010/main" val="1761899643"/>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0AF6-3879-4310-924F-374858F2E403}"/>
              </a:ext>
            </a:extLst>
          </p:cNvPr>
          <p:cNvSpPr>
            <a:spLocks noGrp="1"/>
          </p:cNvSpPr>
          <p:nvPr>
            <p:ph type="title"/>
          </p:nvPr>
        </p:nvSpPr>
        <p:spPr/>
        <p:txBody>
          <a:bodyPr/>
          <a:lstStyle/>
          <a:p>
            <a:r>
              <a:rPr lang="en-US" dirty="0"/>
              <a:t>Version Control (Cont’d)</a:t>
            </a:r>
          </a:p>
        </p:txBody>
      </p:sp>
      <p:sp>
        <p:nvSpPr>
          <p:cNvPr id="3" name="Content Placeholder 2">
            <a:extLst>
              <a:ext uri="{FF2B5EF4-FFF2-40B4-BE49-F238E27FC236}">
                <a16:creationId xmlns:a16="http://schemas.microsoft.com/office/drawing/2014/main" id="{E047B3D1-9D5E-44D1-A152-6611609D43DF}"/>
              </a:ext>
            </a:extLst>
          </p:cNvPr>
          <p:cNvSpPr>
            <a:spLocks noGrp="1"/>
          </p:cNvSpPr>
          <p:nvPr>
            <p:ph idx="1"/>
          </p:nvPr>
        </p:nvSpPr>
        <p:spPr/>
        <p:txBody>
          <a:bodyPr/>
          <a:lstStyle/>
          <a:p>
            <a:r>
              <a:rPr lang="en-US" b="1" dirty="0">
                <a:effectLst>
                  <a:outerShdw blurRad="38100" dist="38100" dir="2700000" algn="tl">
                    <a:srgbClr val="000000">
                      <a:alpha val="43137"/>
                    </a:srgbClr>
                  </a:outerShdw>
                </a:effectLst>
              </a:rPr>
              <a:t>Discontinued Forms:</a:t>
            </a:r>
          </a:p>
          <a:p>
            <a:pPr marL="0" indent="0">
              <a:buNone/>
            </a:pPr>
            <a:endParaRPr lang="en-US" sz="1000" dirty="0"/>
          </a:p>
          <a:p>
            <a:pPr lvl="1"/>
            <a:r>
              <a:rPr lang="en-US" dirty="0"/>
              <a:t>VA Form 21-526 (dated November 2014) and VA Form 21-526b (dated June 2014) were discontinued on February 19, 2019</a:t>
            </a:r>
          </a:p>
          <a:p>
            <a:pPr marL="457200" lvl="1" indent="0">
              <a:buNone/>
            </a:pPr>
            <a:endParaRPr lang="en-US" sz="800" dirty="0"/>
          </a:p>
          <a:p>
            <a:pPr lvl="2"/>
            <a:r>
              <a:rPr lang="en-US" dirty="0"/>
              <a:t>As such, these versions were acceptable by VA until their discontinuance on February 19, 2019</a:t>
            </a:r>
          </a:p>
          <a:p>
            <a:pPr marL="914400" lvl="2" indent="0">
              <a:buNone/>
            </a:pPr>
            <a:endParaRPr lang="en-US" sz="800" dirty="0"/>
          </a:p>
          <a:p>
            <a:pPr lvl="2"/>
            <a:r>
              <a:rPr lang="en-US" dirty="0"/>
              <a:t>Any usage of these two forms is unacceptable </a:t>
            </a:r>
            <a:r>
              <a:rPr lang="en-US" b="1" i="1" dirty="0">
                <a:effectLst>
                  <a:outerShdw blurRad="38100" dist="38100" dir="2700000" algn="tl">
                    <a:srgbClr val="000000">
                      <a:alpha val="43137"/>
                    </a:srgbClr>
                  </a:outerShdw>
                </a:effectLst>
              </a:rPr>
              <a:t>on or after</a:t>
            </a:r>
            <a:r>
              <a:rPr lang="en-US" dirty="0"/>
              <a:t> February 19, 2019</a:t>
            </a:r>
          </a:p>
        </p:txBody>
      </p:sp>
      <p:sp>
        <p:nvSpPr>
          <p:cNvPr id="4" name="Slide Number Placeholder 3">
            <a:extLst>
              <a:ext uri="{FF2B5EF4-FFF2-40B4-BE49-F238E27FC236}">
                <a16:creationId xmlns:a16="http://schemas.microsoft.com/office/drawing/2014/main" id="{D44C5FC0-0823-442B-B77F-C7838CAA123E}"/>
              </a:ext>
            </a:extLst>
          </p:cNvPr>
          <p:cNvSpPr>
            <a:spLocks noGrp="1"/>
          </p:cNvSpPr>
          <p:nvPr>
            <p:ph type="sldNum" sz="quarter" idx="10"/>
          </p:nvPr>
        </p:nvSpPr>
        <p:spPr/>
        <p:txBody>
          <a:bodyPr/>
          <a:lstStyle/>
          <a:p>
            <a:fld id="{7C414AED-89CE-4A48-8B2B-1B3A5C68EA2A}" type="slidenum">
              <a:rPr lang="en-US" smtClean="0"/>
              <a:t>45</a:t>
            </a:fld>
            <a:endParaRPr lang="en-US" dirty="0"/>
          </a:p>
        </p:txBody>
      </p:sp>
    </p:spTree>
    <p:extLst>
      <p:ext uri="{BB962C8B-B14F-4D97-AF65-F5344CB8AC3E}">
        <p14:creationId xmlns:p14="http://schemas.microsoft.com/office/powerpoint/2010/main" val="3019746386"/>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Reasonably Raised Issues</a:t>
            </a:r>
            <a:br>
              <a:rPr lang="en-US" dirty="0"/>
            </a:br>
            <a:r>
              <a:rPr lang="en-US" dirty="0"/>
              <a:t>– Special Focus Review –</a:t>
            </a:r>
          </a:p>
        </p:txBody>
      </p:sp>
      <p:sp>
        <p:nvSpPr>
          <p:cNvPr id="4" name="Slide Number Placeholder 3"/>
          <p:cNvSpPr>
            <a:spLocks noGrp="1"/>
          </p:cNvSpPr>
          <p:nvPr>
            <p:ph type="sldNum" sz="quarter" idx="10"/>
          </p:nvPr>
        </p:nvSpPr>
        <p:spPr/>
        <p:txBody>
          <a:bodyPr/>
          <a:lstStyle/>
          <a:p>
            <a:fld id="{7C414AED-89CE-4A48-8B2B-1B3A5C68EA2A}" type="slidenum">
              <a:rPr lang="en-US" smtClean="0"/>
              <a:t>46</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Scott Salsberry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2178459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0BFD-B260-4C14-B53F-63C2B70F2AB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FE1100F2-9F9A-472B-8916-8E612902CFC7}"/>
              </a:ext>
            </a:extLst>
          </p:cNvPr>
          <p:cNvSpPr>
            <a:spLocks noGrp="1"/>
          </p:cNvSpPr>
          <p:nvPr>
            <p:ph idx="1"/>
          </p:nvPr>
        </p:nvSpPr>
        <p:spPr/>
        <p:txBody>
          <a:bodyPr/>
          <a:lstStyle/>
          <a:p>
            <a:r>
              <a:rPr lang="en-US" dirty="0"/>
              <a:t>H.R. 6416, Section 111(a) directed VA to submit to Congress statistics on unclaimed disabilities</a:t>
            </a:r>
          </a:p>
          <a:p>
            <a:pPr marL="0" indent="0">
              <a:buNone/>
            </a:pPr>
            <a:endParaRPr lang="en-US" dirty="0"/>
          </a:p>
          <a:p>
            <a:r>
              <a:rPr lang="en-US" dirty="0"/>
              <a:t>Quality Assurance conducted a special focus review (SFR) in January 2019 to provide the statistics and to measure the impact of the Standard Claims and Appeals Form rule on missed issues, both claimed and reasonably raised</a:t>
            </a:r>
          </a:p>
          <a:p>
            <a:pPr marL="0" indent="0">
              <a:buNone/>
            </a:pPr>
            <a:endParaRPr lang="en-US" dirty="0"/>
          </a:p>
          <a:p>
            <a:r>
              <a:rPr lang="en-US" dirty="0"/>
              <a:t>The SFR reviewed an equal number of original and supplemental claims from FY 14 and FY 17</a:t>
            </a:r>
          </a:p>
        </p:txBody>
      </p:sp>
      <p:sp>
        <p:nvSpPr>
          <p:cNvPr id="4" name="Slide Number Placeholder 3">
            <a:extLst>
              <a:ext uri="{FF2B5EF4-FFF2-40B4-BE49-F238E27FC236}">
                <a16:creationId xmlns:a16="http://schemas.microsoft.com/office/drawing/2014/main" id="{E820E71D-DCB1-47C6-B090-73AB58256FC9}"/>
              </a:ext>
            </a:extLst>
          </p:cNvPr>
          <p:cNvSpPr>
            <a:spLocks noGrp="1"/>
          </p:cNvSpPr>
          <p:nvPr>
            <p:ph type="sldNum" sz="quarter" idx="10"/>
          </p:nvPr>
        </p:nvSpPr>
        <p:spPr/>
        <p:txBody>
          <a:bodyPr/>
          <a:lstStyle/>
          <a:p>
            <a:fld id="{7C414AED-89CE-4A48-8B2B-1B3A5C68EA2A}" type="slidenum">
              <a:rPr lang="en-US" smtClean="0"/>
              <a:t>47</a:t>
            </a:fld>
            <a:endParaRPr lang="en-US" dirty="0"/>
          </a:p>
        </p:txBody>
      </p:sp>
    </p:spTree>
    <p:extLst>
      <p:ext uri="{BB962C8B-B14F-4D97-AF65-F5344CB8AC3E}">
        <p14:creationId xmlns:p14="http://schemas.microsoft.com/office/powerpoint/2010/main" val="3053192098"/>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4AC2-DCBD-4175-A507-2CF8F966A683}"/>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733474A-A8B9-47C0-B52A-966E9B0DD667}"/>
              </a:ext>
            </a:extLst>
          </p:cNvPr>
          <p:cNvSpPr>
            <a:spLocks noGrp="1"/>
          </p:cNvSpPr>
          <p:nvPr>
            <p:ph idx="1"/>
          </p:nvPr>
        </p:nvSpPr>
        <p:spPr/>
        <p:txBody>
          <a:bodyPr/>
          <a:lstStyle/>
          <a:p>
            <a:r>
              <a:rPr lang="en-US" dirty="0"/>
              <a:t>FY14 Pre-Standard From Rule vs FY17 Post-Standard Form Rule</a:t>
            </a:r>
          </a:p>
          <a:p>
            <a:pPr marL="0" indent="0">
              <a:buNone/>
            </a:pPr>
            <a:endParaRPr lang="en-US" dirty="0"/>
          </a:p>
          <a:p>
            <a:r>
              <a:rPr lang="en-US" dirty="0"/>
              <a:t>Claimed issues: 98.21% vs 99.49% decided</a:t>
            </a:r>
          </a:p>
          <a:p>
            <a:pPr marL="0" indent="0">
              <a:buNone/>
            </a:pPr>
            <a:endParaRPr lang="en-US" dirty="0"/>
          </a:p>
          <a:p>
            <a:r>
              <a:rPr lang="en-US" dirty="0"/>
              <a:t>Reasonably raised, but unclaimed issues: 94.33% vs 96.77% addressed</a:t>
            </a:r>
          </a:p>
          <a:p>
            <a:pPr marL="0" indent="0">
              <a:buNone/>
            </a:pPr>
            <a:endParaRPr lang="en-US" dirty="0"/>
          </a:p>
          <a:p>
            <a:r>
              <a:rPr lang="en-US" dirty="0"/>
              <a:t>Cases soliciting claims for unclaimed disabilities: 1.05% vs 3.12%</a:t>
            </a:r>
          </a:p>
        </p:txBody>
      </p:sp>
      <p:sp>
        <p:nvSpPr>
          <p:cNvPr id="4" name="Slide Number Placeholder 3">
            <a:extLst>
              <a:ext uri="{FF2B5EF4-FFF2-40B4-BE49-F238E27FC236}">
                <a16:creationId xmlns:a16="http://schemas.microsoft.com/office/drawing/2014/main" id="{E8E0FED5-98C2-4BC7-9682-0615FE36EE05}"/>
              </a:ext>
            </a:extLst>
          </p:cNvPr>
          <p:cNvSpPr>
            <a:spLocks noGrp="1"/>
          </p:cNvSpPr>
          <p:nvPr>
            <p:ph type="sldNum" sz="quarter" idx="10"/>
          </p:nvPr>
        </p:nvSpPr>
        <p:spPr/>
        <p:txBody>
          <a:bodyPr/>
          <a:lstStyle/>
          <a:p>
            <a:fld id="{7C414AED-89CE-4A48-8B2B-1B3A5C68EA2A}" type="slidenum">
              <a:rPr lang="en-US" smtClean="0"/>
              <a:t>48</a:t>
            </a:fld>
            <a:endParaRPr lang="en-US" dirty="0"/>
          </a:p>
        </p:txBody>
      </p:sp>
    </p:spTree>
    <p:extLst>
      <p:ext uri="{BB962C8B-B14F-4D97-AF65-F5344CB8AC3E}">
        <p14:creationId xmlns:p14="http://schemas.microsoft.com/office/powerpoint/2010/main" val="3177909298"/>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330D-AAA7-4F00-961A-9DBFF99A282C}"/>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9CB71066-D2B6-4061-80C7-B81855E64836}"/>
              </a:ext>
            </a:extLst>
          </p:cNvPr>
          <p:cNvSpPr>
            <a:spLocks noGrp="1"/>
          </p:cNvSpPr>
          <p:nvPr>
            <p:ph idx="1"/>
          </p:nvPr>
        </p:nvSpPr>
        <p:spPr/>
        <p:txBody>
          <a:bodyPr/>
          <a:lstStyle/>
          <a:p>
            <a:r>
              <a:rPr lang="en-US" dirty="0"/>
              <a:t>Continue to review claims with an emphasis on identifying and addressing all issues as directed in M21-1 III.iv.6.B</a:t>
            </a:r>
          </a:p>
          <a:p>
            <a:endParaRPr lang="en-US" dirty="0"/>
          </a:p>
          <a:p>
            <a:r>
              <a:rPr lang="en-US" dirty="0"/>
              <a:t>Solicit claims when applicable as directed in M21-1 IV.ii.2.A.1</a:t>
            </a:r>
          </a:p>
        </p:txBody>
      </p:sp>
      <p:sp>
        <p:nvSpPr>
          <p:cNvPr id="4" name="Slide Number Placeholder 3">
            <a:extLst>
              <a:ext uri="{FF2B5EF4-FFF2-40B4-BE49-F238E27FC236}">
                <a16:creationId xmlns:a16="http://schemas.microsoft.com/office/drawing/2014/main" id="{3A9A1820-DDA0-4595-8795-2F4F1A211F98}"/>
              </a:ext>
            </a:extLst>
          </p:cNvPr>
          <p:cNvSpPr>
            <a:spLocks noGrp="1"/>
          </p:cNvSpPr>
          <p:nvPr>
            <p:ph type="sldNum" sz="quarter" idx="10"/>
          </p:nvPr>
        </p:nvSpPr>
        <p:spPr/>
        <p:txBody>
          <a:bodyPr/>
          <a:lstStyle/>
          <a:p>
            <a:fld id="{7C414AED-89CE-4A48-8B2B-1B3A5C68EA2A}" type="slidenum">
              <a:rPr lang="en-US" smtClean="0"/>
              <a:t>49</a:t>
            </a:fld>
            <a:endParaRPr lang="en-US" dirty="0"/>
          </a:p>
        </p:txBody>
      </p:sp>
    </p:spTree>
    <p:extLst>
      <p:ext uri="{BB962C8B-B14F-4D97-AF65-F5344CB8AC3E}">
        <p14:creationId xmlns:p14="http://schemas.microsoft.com/office/powerpoint/2010/main" val="330067570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CA10-CF50-437D-80D2-C581B029B605}"/>
              </a:ext>
            </a:extLst>
          </p:cNvPr>
          <p:cNvSpPr>
            <a:spLocks noGrp="1"/>
          </p:cNvSpPr>
          <p:nvPr>
            <p:ph type="title"/>
          </p:nvPr>
        </p:nvSpPr>
        <p:spPr/>
        <p:txBody>
          <a:bodyPr/>
          <a:lstStyle/>
          <a:p>
            <a:r>
              <a:rPr lang="en-US" dirty="0"/>
              <a:t>QUIZ – February 2019 Topics – QUIZ</a:t>
            </a:r>
          </a:p>
        </p:txBody>
      </p:sp>
      <p:sp>
        <p:nvSpPr>
          <p:cNvPr id="4" name="Slide Number Placeholder 3">
            <a:extLst>
              <a:ext uri="{FF2B5EF4-FFF2-40B4-BE49-F238E27FC236}">
                <a16:creationId xmlns:a16="http://schemas.microsoft.com/office/drawing/2014/main" id="{39F6C3AB-3403-4241-A299-2892C24A8CF8}"/>
              </a:ext>
            </a:extLst>
          </p:cNvPr>
          <p:cNvSpPr>
            <a:spLocks noGrp="1"/>
          </p:cNvSpPr>
          <p:nvPr>
            <p:ph type="sldNum" sz="quarter" idx="10"/>
          </p:nvPr>
        </p:nvSpPr>
        <p:spPr/>
        <p:txBody>
          <a:bodyPr/>
          <a:lstStyle/>
          <a:p>
            <a:fld id="{7C414AED-89CE-4A48-8B2B-1B3A5C68EA2A}" type="slidenum">
              <a:rPr lang="en-US" smtClean="0"/>
              <a:t>5</a:t>
            </a:fld>
            <a:endParaRPr lang="en-US" dirty="0"/>
          </a:p>
        </p:txBody>
      </p:sp>
      <p:pic>
        <p:nvPicPr>
          <p:cNvPr id="3" name="Picture 2">
            <a:extLst>
              <a:ext uri="{FF2B5EF4-FFF2-40B4-BE49-F238E27FC236}">
                <a16:creationId xmlns:a16="http://schemas.microsoft.com/office/drawing/2014/main" id="{7346C093-41FB-48EA-9371-BCA96D68AFC8}"/>
              </a:ext>
            </a:extLst>
          </p:cNvPr>
          <p:cNvPicPr>
            <a:picLocks noChangeAspect="1"/>
          </p:cNvPicPr>
          <p:nvPr/>
        </p:nvPicPr>
        <p:blipFill>
          <a:blip r:embed="rId2"/>
          <a:stretch>
            <a:fillRect/>
          </a:stretch>
        </p:blipFill>
        <p:spPr>
          <a:xfrm>
            <a:off x="4045789" y="1374248"/>
            <a:ext cx="5495026" cy="5006777"/>
          </a:xfrm>
          <a:prstGeom prst="rect">
            <a:avLst/>
          </a:prstGeom>
        </p:spPr>
      </p:pic>
    </p:spTree>
    <p:extLst>
      <p:ext uri="{BB962C8B-B14F-4D97-AF65-F5344CB8AC3E}">
        <p14:creationId xmlns:p14="http://schemas.microsoft.com/office/powerpoint/2010/main" val="2748290709"/>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0758"/>
            <a:ext cx="8965721" cy="1179321"/>
          </a:xfrm>
        </p:spPr>
        <p:txBody>
          <a:bodyPr/>
          <a:lstStyle/>
          <a:p>
            <a:r>
              <a:rPr lang="en-US" dirty="0"/>
              <a:t>Poll Questions</a:t>
            </a:r>
          </a:p>
        </p:txBody>
      </p:sp>
      <p:sp>
        <p:nvSpPr>
          <p:cNvPr id="4" name="Slide Number Placeholder 3"/>
          <p:cNvSpPr>
            <a:spLocks noGrp="1"/>
          </p:cNvSpPr>
          <p:nvPr>
            <p:ph type="sldNum" sz="quarter" idx="10"/>
          </p:nvPr>
        </p:nvSpPr>
        <p:spPr/>
        <p:txBody>
          <a:bodyPr/>
          <a:lstStyle/>
          <a:p>
            <a:fld id="{7C414AED-89CE-4A48-8B2B-1B3A5C68EA2A}" type="slidenum">
              <a:rPr lang="en-US" smtClean="0"/>
              <a:t>50</a:t>
            </a:fld>
            <a:endParaRPr lang="en-US" dirty="0"/>
          </a:p>
        </p:txBody>
      </p:sp>
      <p:pic>
        <p:nvPicPr>
          <p:cNvPr id="5" name="Picture 4"/>
          <p:cNvPicPr/>
          <p:nvPr/>
        </p:nvPicPr>
        <p:blipFill>
          <a:blip r:embed="rId2"/>
          <a:stretch>
            <a:fillRect/>
          </a:stretch>
        </p:blipFill>
        <p:spPr>
          <a:xfrm>
            <a:off x="4249270" y="2973982"/>
            <a:ext cx="2667897" cy="2491716"/>
          </a:xfrm>
          <a:prstGeom prst="rect">
            <a:avLst/>
          </a:prstGeom>
        </p:spPr>
      </p:pic>
      <p:pic>
        <p:nvPicPr>
          <p:cNvPr id="6" name="Picture 5"/>
          <p:cNvPicPr/>
          <p:nvPr/>
        </p:nvPicPr>
        <p:blipFill>
          <a:blip r:embed="rId3"/>
          <a:stretch>
            <a:fillRect/>
          </a:stretch>
        </p:blipFill>
        <p:spPr>
          <a:xfrm>
            <a:off x="7788536" y="3646842"/>
            <a:ext cx="4324576" cy="2753957"/>
          </a:xfrm>
          <a:prstGeom prst="rect">
            <a:avLst/>
          </a:prstGeom>
        </p:spPr>
      </p:pic>
      <p:pic>
        <p:nvPicPr>
          <p:cNvPr id="7" name="Picture 6"/>
          <p:cNvPicPr/>
          <p:nvPr/>
        </p:nvPicPr>
        <p:blipFill>
          <a:blip r:embed="rId4"/>
          <a:stretch>
            <a:fillRect/>
          </a:stretch>
        </p:blipFill>
        <p:spPr>
          <a:xfrm>
            <a:off x="831476" y="2416971"/>
            <a:ext cx="2546425" cy="3927884"/>
          </a:xfrm>
          <a:prstGeom prst="rect">
            <a:avLst/>
          </a:prstGeom>
        </p:spPr>
      </p:pic>
      <p:sp>
        <p:nvSpPr>
          <p:cNvPr id="8" name="TextBox 1"/>
          <p:cNvSpPr txBox="1">
            <a:spLocks noChangeArrowheads="1"/>
          </p:cNvSpPr>
          <p:nvPr/>
        </p:nvSpPr>
        <p:spPr bwMode="auto">
          <a:xfrm>
            <a:off x="595223" y="1633630"/>
            <a:ext cx="113954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604763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Poll Question Guidance</a:t>
            </a:r>
          </a:p>
        </p:txBody>
      </p:sp>
      <p:sp>
        <p:nvSpPr>
          <p:cNvPr id="3" name="Content Placeholder 2"/>
          <p:cNvSpPr>
            <a:spLocks noGrp="1"/>
          </p:cNvSpPr>
          <p:nvPr>
            <p:ph idx="1"/>
          </p:nvPr>
        </p:nvSpPr>
        <p:spPr>
          <a:xfrm>
            <a:off x="847165" y="1589518"/>
            <a:ext cx="11244430" cy="4800524"/>
          </a:xfrm>
        </p:spPr>
        <p:txBody>
          <a:bodyPr/>
          <a:lstStyle/>
          <a:p>
            <a:r>
              <a:rPr lang="en-US" dirty="0"/>
              <a:t>Five (5) Poll Questions will be shown on the following slides</a:t>
            </a:r>
          </a:p>
          <a:p>
            <a:pPr marL="0" indent="0">
              <a:buNone/>
            </a:pPr>
            <a:endParaRPr lang="en-US" sz="1600" dirty="0"/>
          </a:p>
          <a:p>
            <a:r>
              <a:rPr lang="en-US" dirty="0"/>
              <a:t>Interactive Quiz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marL="860425" lvl="1" indent="-403225"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Poll results will be discussed after everybody has responded</a:t>
            </a:r>
          </a:p>
        </p:txBody>
      </p:sp>
      <p:sp>
        <p:nvSpPr>
          <p:cNvPr id="4" name="Slide Number Placeholder 3"/>
          <p:cNvSpPr>
            <a:spLocks noGrp="1"/>
          </p:cNvSpPr>
          <p:nvPr>
            <p:ph type="sldNum" sz="quarter" idx="10"/>
          </p:nvPr>
        </p:nvSpPr>
        <p:spPr/>
        <p:txBody>
          <a:bodyPr/>
          <a:lstStyle/>
          <a:p>
            <a:fld id="{7C414AED-89CE-4A48-8B2B-1B3A5C68EA2A}" type="slidenum">
              <a:rPr lang="en-US" smtClean="0"/>
              <a:t>51</a:t>
            </a:fld>
            <a:endParaRPr lang="en-US" dirty="0"/>
          </a:p>
        </p:txBody>
      </p:sp>
    </p:spTree>
    <p:extLst>
      <p:ext uri="{BB962C8B-B14F-4D97-AF65-F5344CB8AC3E}">
        <p14:creationId xmlns:p14="http://schemas.microsoft.com/office/powerpoint/2010/main" val="34924152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1 – Use Mouse to Select Answer</a:t>
            </a:r>
          </a:p>
        </p:txBody>
      </p:sp>
      <p:sp>
        <p:nvSpPr>
          <p:cNvPr id="3" name="Content Placeholder 2"/>
          <p:cNvSpPr>
            <a:spLocks noGrp="1"/>
          </p:cNvSpPr>
          <p:nvPr>
            <p:ph idx="1"/>
          </p:nvPr>
        </p:nvSpPr>
        <p:spPr>
          <a:xfrm>
            <a:off x="847165" y="1589518"/>
            <a:ext cx="11212563" cy="4691641"/>
          </a:xfrm>
        </p:spPr>
        <p:txBody>
          <a:bodyPr/>
          <a:lstStyle/>
          <a:p>
            <a:r>
              <a:rPr lang="en-US" dirty="0"/>
              <a:t>The Military Records Specialist (MRS) is contacting the PIES Help  Desk via email because all attempts to obtain service records has been unsuccessful, and there is evidence of unusual circumstances that could explain the difficulty in locating the records.</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Does the MRS need to add the </a:t>
            </a:r>
            <a:r>
              <a:rPr lang="en-US" i="1" dirty="0"/>
              <a:t>Specialized Records Review</a:t>
            </a:r>
            <a:r>
              <a:rPr lang="en-US" dirty="0"/>
              <a:t> special issue indicator when contacting the PIES Help Desk?</a:t>
            </a:r>
          </a:p>
          <a:p>
            <a:pPr marL="0" indent="0">
              <a:buNone/>
            </a:pPr>
            <a:endParaRPr lang="en-US" sz="1000" dirty="0"/>
          </a:p>
          <a:p>
            <a:pPr lvl="2">
              <a:buFont typeface="Wingdings" panose="05000000000000000000" pitchFamily="2" charset="2"/>
              <a:buChar char="q"/>
            </a:pPr>
            <a:r>
              <a:rPr lang="en-US" sz="2400" dirty="0"/>
              <a:t>Yes</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No</a:t>
            </a:r>
          </a:p>
        </p:txBody>
      </p:sp>
      <p:sp>
        <p:nvSpPr>
          <p:cNvPr id="4" name="Slide Number Placeholder 3"/>
          <p:cNvSpPr>
            <a:spLocks noGrp="1"/>
          </p:cNvSpPr>
          <p:nvPr>
            <p:ph type="sldNum" sz="quarter" idx="10"/>
          </p:nvPr>
        </p:nvSpPr>
        <p:spPr/>
        <p:txBody>
          <a:bodyPr/>
          <a:lstStyle/>
          <a:p>
            <a:fld id="{7C414AED-89CE-4A48-8B2B-1B3A5C68EA2A}" type="slidenum">
              <a:rPr lang="en-US" smtClean="0"/>
              <a:t>52</a:t>
            </a:fld>
            <a:endParaRPr lang="en-US" dirty="0"/>
          </a:p>
        </p:txBody>
      </p:sp>
    </p:spTree>
    <p:extLst>
      <p:ext uri="{BB962C8B-B14F-4D97-AF65-F5344CB8AC3E}">
        <p14:creationId xmlns:p14="http://schemas.microsoft.com/office/powerpoint/2010/main" val="2877046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1</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Yes</a:t>
            </a:r>
          </a:p>
          <a:p>
            <a:pPr marL="0" indent="0">
              <a:buNone/>
            </a:pPr>
            <a:endParaRPr lang="en-US" sz="2000" dirty="0"/>
          </a:p>
          <a:p>
            <a:pPr lvl="1"/>
            <a:r>
              <a:rPr lang="en-US" dirty="0"/>
              <a:t>The MRS must add the </a:t>
            </a:r>
            <a:r>
              <a:rPr lang="en-US" i="1" dirty="0"/>
              <a:t>Specialized Records Review</a:t>
            </a:r>
            <a:r>
              <a:rPr lang="en-US" dirty="0"/>
              <a:t> special issue indicator to a contention on the corresponding EP when contacting the Compensation Service PIES Help Desk for assistance.</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III.iii.2.I.7.a</a:t>
            </a:r>
          </a:p>
        </p:txBody>
      </p:sp>
      <p:sp>
        <p:nvSpPr>
          <p:cNvPr id="4" name="Slide Number Placeholder 3"/>
          <p:cNvSpPr>
            <a:spLocks noGrp="1"/>
          </p:cNvSpPr>
          <p:nvPr>
            <p:ph type="sldNum" sz="quarter" idx="10"/>
          </p:nvPr>
        </p:nvSpPr>
        <p:spPr/>
        <p:txBody>
          <a:bodyPr/>
          <a:lstStyle/>
          <a:p>
            <a:fld id="{7C414AED-89CE-4A48-8B2B-1B3A5C68EA2A}" type="slidenum">
              <a:rPr lang="en-US" smtClean="0"/>
              <a:t>53</a:t>
            </a:fld>
            <a:endParaRPr lang="en-US" dirty="0"/>
          </a:p>
        </p:txBody>
      </p:sp>
    </p:spTree>
    <p:extLst>
      <p:ext uri="{BB962C8B-B14F-4D97-AF65-F5344CB8AC3E}">
        <p14:creationId xmlns:p14="http://schemas.microsoft.com/office/powerpoint/2010/main" val="22027187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2 – Use Mouse to Select Answer</a:t>
            </a:r>
          </a:p>
        </p:txBody>
      </p:sp>
      <p:sp>
        <p:nvSpPr>
          <p:cNvPr id="3" name="Content Placeholder 2"/>
          <p:cNvSpPr>
            <a:spLocks noGrp="1"/>
          </p:cNvSpPr>
          <p:nvPr>
            <p:ph idx="1"/>
          </p:nvPr>
        </p:nvSpPr>
        <p:spPr>
          <a:xfrm>
            <a:off x="847165" y="1589518"/>
            <a:ext cx="11212563" cy="4691641"/>
          </a:xfrm>
        </p:spPr>
        <p:txBody>
          <a:bodyPr/>
          <a:lstStyle/>
          <a:p>
            <a:r>
              <a:rPr lang="en-US" dirty="0"/>
              <a:t>You are completing a rating decision on a claim received after February 19, 2019. There are no favorable findings.</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Do you need to include a declaration of </a:t>
            </a:r>
            <a:r>
              <a:rPr lang="en-US" i="1" dirty="0"/>
              <a:t>“Favorable Findings identified in this rating:  None”</a:t>
            </a:r>
            <a:r>
              <a:rPr lang="en-US" dirty="0"/>
              <a:t> in the rating decision narrative and/or place that declaration on the codesheet?</a:t>
            </a:r>
          </a:p>
          <a:p>
            <a:pPr marL="0" indent="0">
              <a:buNone/>
            </a:pPr>
            <a:endParaRPr lang="en-US" sz="1000" dirty="0"/>
          </a:p>
          <a:p>
            <a:pPr lvl="2">
              <a:buFont typeface="Wingdings" panose="05000000000000000000" pitchFamily="2" charset="2"/>
              <a:buChar char="q"/>
            </a:pPr>
            <a:r>
              <a:rPr lang="en-US" sz="2400" dirty="0"/>
              <a:t>Yes</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No</a:t>
            </a:r>
          </a:p>
        </p:txBody>
      </p:sp>
      <p:sp>
        <p:nvSpPr>
          <p:cNvPr id="4" name="Slide Number Placeholder 3"/>
          <p:cNvSpPr>
            <a:spLocks noGrp="1"/>
          </p:cNvSpPr>
          <p:nvPr>
            <p:ph type="sldNum" sz="quarter" idx="10"/>
          </p:nvPr>
        </p:nvSpPr>
        <p:spPr/>
        <p:txBody>
          <a:bodyPr/>
          <a:lstStyle/>
          <a:p>
            <a:fld id="{7C414AED-89CE-4A48-8B2B-1B3A5C68EA2A}" type="slidenum">
              <a:rPr lang="en-US" smtClean="0"/>
              <a:t>54</a:t>
            </a:fld>
            <a:endParaRPr lang="en-US" dirty="0"/>
          </a:p>
        </p:txBody>
      </p:sp>
    </p:spTree>
    <p:extLst>
      <p:ext uri="{BB962C8B-B14F-4D97-AF65-F5344CB8AC3E}">
        <p14:creationId xmlns:p14="http://schemas.microsoft.com/office/powerpoint/2010/main" val="330951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2</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No</a:t>
            </a:r>
          </a:p>
          <a:p>
            <a:pPr marL="0" indent="0">
              <a:buNone/>
            </a:pPr>
            <a:endParaRPr lang="en-US" sz="2000" dirty="0"/>
          </a:p>
          <a:p>
            <a:pPr lvl="1"/>
            <a:r>
              <a:rPr lang="en-US" dirty="0"/>
              <a:t>There are no requirements in the manual that direct decision makers to input “None”, “N/A”, or any other notation when there are </a:t>
            </a:r>
            <a:r>
              <a:rPr lang="en-US" b="1" dirty="0">
                <a:effectLst>
                  <a:outerShdw blurRad="38100" dist="38100" dir="2700000" algn="tl">
                    <a:srgbClr val="000000">
                      <a:alpha val="43137"/>
                    </a:srgbClr>
                  </a:outerShdw>
                </a:effectLst>
              </a:rPr>
              <a:t>no</a:t>
            </a:r>
            <a:r>
              <a:rPr lang="en-US" dirty="0"/>
              <a:t> favorable findings. It is noted that this is in direct conflict with the </a:t>
            </a:r>
            <a:r>
              <a:rPr lang="en-US" i="1" dirty="0"/>
              <a:t>“best practice”</a:t>
            </a:r>
            <a:r>
              <a:rPr lang="en-US" dirty="0"/>
              <a:t> that AMO released on a national transformation call for RAMP cases.  Compensation Service is currently working with AMO on this issue.</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M21-1 III.iv.6.C.5.f – Addressing </a:t>
            </a:r>
            <a:r>
              <a:rPr lang="en-US" sz="2400" i="1" dirty="0">
                <a:solidFill>
                  <a:srgbClr val="FF0000"/>
                </a:solidFill>
              </a:rPr>
              <a:t>“Favorable”</a:t>
            </a:r>
            <a:r>
              <a:rPr lang="en-US" sz="2400" dirty="0">
                <a:solidFill>
                  <a:srgbClr val="FF0000"/>
                </a:solidFill>
              </a:rPr>
              <a:t> Findings in the Rating</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55</a:t>
            </a:fld>
            <a:endParaRPr lang="en-US" dirty="0"/>
          </a:p>
        </p:txBody>
      </p:sp>
    </p:spTree>
    <p:extLst>
      <p:ext uri="{BB962C8B-B14F-4D97-AF65-F5344CB8AC3E}">
        <p14:creationId xmlns:p14="http://schemas.microsoft.com/office/powerpoint/2010/main" val="17395437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3 – Scenario</a:t>
            </a:r>
          </a:p>
        </p:txBody>
      </p:sp>
      <p:sp>
        <p:nvSpPr>
          <p:cNvPr id="3" name="Content Placeholder 2"/>
          <p:cNvSpPr>
            <a:spLocks noGrp="1"/>
          </p:cNvSpPr>
          <p:nvPr>
            <p:ph idx="1"/>
          </p:nvPr>
        </p:nvSpPr>
        <p:spPr>
          <a:xfrm>
            <a:off x="847166" y="1589518"/>
            <a:ext cx="11221189" cy="4766832"/>
          </a:xfrm>
        </p:spPr>
        <p:txBody>
          <a:bodyPr/>
          <a:lstStyle/>
          <a:p>
            <a:r>
              <a:rPr lang="en-US" sz="2500" dirty="0"/>
              <a:t>Claim for SC for right knee strain – STRs </a:t>
            </a:r>
            <a:r>
              <a:rPr lang="en-US" sz="2500" dirty="0">
                <a:sym typeface="Symbol" panose="05050102010706020507" pitchFamily="18" charset="2"/>
              </a:rPr>
              <a:t></a:t>
            </a:r>
            <a:r>
              <a:rPr lang="en-US" sz="2500" dirty="0"/>
              <a:t> – Examination warranted</a:t>
            </a:r>
          </a:p>
          <a:p>
            <a:pPr marL="0" indent="0">
              <a:buNone/>
            </a:pPr>
            <a:endParaRPr lang="en-US" sz="800" dirty="0"/>
          </a:p>
          <a:p>
            <a:r>
              <a:rPr lang="en-US" sz="2500" dirty="0"/>
              <a:t>CAPRI records show recent ER treatment for right knee pain noting inability to bend knee after repetitive use, but no ROMs provided</a:t>
            </a:r>
          </a:p>
          <a:p>
            <a:pPr marL="0" indent="0">
              <a:buNone/>
            </a:pPr>
            <a:endParaRPr lang="en-US" sz="800" dirty="0"/>
          </a:p>
          <a:p>
            <a:r>
              <a:rPr lang="en-US" sz="2500" dirty="0"/>
              <a:t>VAE shows 0</a:t>
            </a:r>
            <a:r>
              <a:rPr lang="en-US" sz="2500" dirty="0">
                <a:sym typeface="Symbol" panose="05050102010706020507" pitchFamily="18" charset="2"/>
              </a:rPr>
              <a:t></a:t>
            </a:r>
            <a:r>
              <a:rPr lang="en-US" sz="2500" dirty="0"/>
              <a:t> to 120</a:t>
            </a:r>
            <a:r>
              <a:rPr lang="en-US" sz="2500" dirty="0">
                <a:sym typeface="Symbol" panose="05050102010706020507" pitchFamily="18" charset="2"/>
              </a:rPr>
              <a:t> with pain – DeLuca testing shows no change in ROM</a:t>
            </a:r>
          </a:p>
          <a:p>
            <a:pPr marL="0" indent="0">
              <a:buNone/>
            </a:pPr>
            <a:endParaRPr lang="en-US" sz="800" dirty="0">
              <a:sym typeface="Symbol" panose="05050102010706020507" pitchFamily="18" charset="2"/>
            </a:endParaRPr>
          </a:p>
          <a:p>
            <a:r>
              <a:rPr lang="en-US" sz="2500" dirty="0"/>
              <a:t>During VAE, Veteran testifies having constant knee pain, and the knee becomes swollen and stiff with inability to move the right leg during repeated use – diagnosis of right knee strain related to event in service</a:t>
            </a:r>
          </a:p>
          <a:p>
            <a:pPr marL="0" indent="0">
              <a:buNone/>
            </a:pPr>
            <a:endParaRPr lang="en-US" sz="800" dirty="0"/>
          </a:p>
          <a:p>
            <a:r>
              <a:rPr lang="en-US" sz="2500" dirty="0">
                <a:sym typeface="Symbol" panose="05050102010706020507" pitchFamily="18" charset="2"/>
              </a:rPr>
              <a:t>Examiner does not discuss any facts of the case and opines being unable to provide additional ROM loss during repeated use because a repeated use event is not being observed at the time of the exam </a:t>
            </a:r>
            <a:endParaRPr lang="en-US" sz="2500" dirty="0"/>
          </a:p>
        </p:txBody>
      </p:sp>
      <p:sp>
        <p:nvSpPr>
          <p:cNvPr id="4" name="Slide Number Placeholder 3"/>
          <p:cNvSpPr>
            <a:spLocks noGrp="1"/>
          </p:cNvSpPr>
          <p:nvPr>
            <p:ph type="sldNum" sz="quarter" idx="10"/>
          </p:nvPr>
        </p:nvSpPr>
        <p:spPr/>
        <p:txBody>
          <a:bodyPr/>
          <a:lstStyle/>
          <a:p>
            <a:fld id="{7C414AED-89CE-4A48-8B2B-1B3A5C68EA2A}" type="slidenum">
              <a:rPr lang="en-US" smtClean="0"/>
              <a:t>56</a:t>
            </a:fld>
            <a:endParaRPr lang="en-US" dirty="0"/>
          </a:p>
        </p:txBody>
      </p:sp>
    </p:spTree>
    <p:extLst>
      <p:ext uri="{BB962C8B-B14F-4D97-AF65-F5344CB8AC3E}">
        <p14:creationId xmlns:p14="http://schemas.microsoft.com/office/powerpoint/2010/main" val="25960830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3 – Use Mouse to Select Answer</a:t>
            </a:r>
          </a:p>
        </p:txBody>
      </p:sp>
      <p:sp>
        <p:nvSpPr>
          <p:cNvPr id="3" name="Content Placeholder 2"/>
          <p:cNvSpPr>
            <a:spLocks noGrp="1"/>
          </p:cNvSpPr>
          <p:nvPr>
            <p:ph idx="1"/>
          </p:nvPr>
        </p:nvSpPr>
        <p:spPr>
          <a:xfrm>
            <a:off x="847165" y="1589518"/>
            <a:ext cx="11186684" cy="4691641"/>
          </a:xfrm>
        </p:spPr>
        <p:txBody>
          <a:bodyPr/>
          <a:lstStyle/>
          <a:p>
            <a:r>
              <a:rPr lang="en-US" dirty="0"/>
              <a:t>What is/are the most appropriate action(s) to take as a RVSR?</a:t>
            </a:r>
          </a:p>
          <a:p>
            <a:pPr marL="0" indent="0">
              <a:buNone/>
            </a:pPr>
            <a:endParaRPr lang="en-US" sz="800" dirty="0"/>
          </a:p>
          <a:p>
            <a:pPr lvl="1">
              <a:buFont typeface="Wingdings" panose="05000000000000000000" pitchFamily="2" charset="2"/>
              <a:buChar char="q"/>
            </a:pPr>
            <a:r>
              <a:rPr lang="en-US" dirty="0"/>
              <a:t>Defer the rating decision on the claimed issue. Return the examination for clarification of the </a:t>
            </a:r>
            <a:r>
              <a:rPr lang="en-US" i="1" dirty="0"/>
              <a:t>Mitchell</a:t>
            </a:r>
            <a:r>
              <a:rPr lang="en-US" dirty="0"/>
              <a:t> findings.</a:t>
            </a:r>
          </a:p>
          <a:p>
            <a:pPr marL="457200" lvl="1" indent="0">
              <a:buNone/>
            </a:pPr>
            <a:endParaRPr lang="en-US" sz="800" dirty="0"/>
          </a:p>
          <a:p>
            <a:pPr lvl="1">
              <a:buFont typeface="Wingdings" panose="05000000000000000000" pitchFamily="2" charset="2"/>
              <a:buChar char="q"/>
            </a:pPr>
            <a:r>
              <a:rPr lang="en-US" dirty="0"/>
              <a:t>Grant service connection for right knee strain with an evaluation of 10%.  Defer a static evaluation, and return the examination for clarification of the </a:t>
            </a:r>
            <a:r>
              <a:rPr lang="en-US" i="1" dirty="0"/>
              <a:t>Mitchell</a:t>
            </a:r>
            <a:r>
              <a:rPr lang="en-US" dirty="0"/>
              <a:t> findings.</a:t>
            </a:r>
          </a:p>
          <a:p>
            <a:pPr marL="457200" lvl="1" indent="0">
              <a:buNone/>
            </a:pPr>
            <a:endParaRPr lang="en-US" sz="800" dirty="0"/>
          </a:p>
          <a:p>
            <a:pPr lvl="1">
              <a:buFont typeface="Wingdings" panose="05000000000000000000" pitchFamily="2" charset="2"/>
              <a:buChar char="q"/>
            </a:pPr>
            <a:r>
              <a:rPr lang="en-US" dirty="0"/>
              <a:t>Grant service connection for right knee strain with an evaluation of 0%.  Defer a static evaluation, and return the examination for clarification of the </a:t>
            </a:r>
            <a:r>
              <a:rPr lang="en-US" i="1" dirty="0"/>
              <a:t>Mitchell</a:t>
            </a:r>
            <a:r>
              <a:rPr lang="en-US" dirty="0"/>
              <a:t> findings.</a:t>
            </a:r>
          </a:p>
          <a:p>
            <a:pPr marL="457200" lvl="1" indent="0">
              <a:buNone/>
            </a:pPr>
            <a:endParaRPr lang="en-US" sz="800" dirty="0"/>
          </a:p>
          <a:p>
            <a:pPr lvl="1">
              <a:buFont typeface="Wingdings" panose="05000000000000000000" pitchFamily="2" charset="2"/>
              <a:buChar char="q"/>
            </a:pPr>
            <a:r>
              <a:rPr lang="en-US" dirty="0"/>
              <a:t>Grant service connection for right knee strain with an evaluation of 10%.</a:t>
            </a:r>
          </a:p>
          <a:p>
            <a:pPr lvl="1">
              <a:buFont typeface="Wingdings" panose="05000000000000000000" pitchFamily="2" charset="2"/>
              <a:buChar char="q"/>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57</a:t>
            </a:fld>
            <a:endParaRPr lang="en-US" dirty="0"/>
          </a:p>
        </p:txBody>
      </p:sp>
    </p:spTree>
    <p:extLst>
      <p:ext uri="{BB962C8B-B14F-4D97-AF65-F5344CB8AC3E}">
        <p14:creationId xmlns:p14="http://schemas.microsoft.com/office/powerpoint/2010/main" val="37054381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3</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Grant service connection for right knee strain with an evaluation of 10%. Defer a static evaluation, and return the examination for clarification of the </a:t>
            </a:r>
            <a:r>
              <a:rPr lang="en-US" i="1" dirty="0"/>
              <a:t>Mitchell</a:t>
            </a:r>
            <a:r>
              <a:rPr lang="en-US" dirty="0"/>
              <a:t> findings.</a:t>
            </a:r>
          </a:p>
          <a:p>
            <a:pPr marL="0" indent="0">
              <a:buNone/>
            </a:pPr>
            <a:endParaRPr lang="en-US" sz="2000" dirty="0"/>
          </a:p>
          <a:p>
            <a:pPr lvl="1"/>
            <a:r>
              <a:rPr lang="en-US" dirty="0"/>
              <a:t>It is okay to grant the disability, if otherwise in order, and defer for </a:t>
            </a:r>
            <a:r>
              <a:rPr lang="en-US" i="1" dirty="0"/>
              <a:t>Mitchell</a:t>
            </a:r>
            <a:r>
              <a:rPr lang="en-US" dirty="0"/>
              <a:t> examination clarification. Make a partial rating decision when one or more issues require additional development before they can be decided, but the record otherwise contains sufficient evidence to grant any claim at issue, including SC at 0%.</a:t>
            </a:r>
          </a:p>
          <a:p>
            <a:pPr marL="457200" lvl="1" indent="0">
              <a:buNone/>
            </a:pPr>
            <a:endParaRPr lang="en-US" sz="2000" dirty="0"/>
          </a:p>
          <a:p>
            <a:pPr lvl="2">
              <a:buFont typeface="Wingdings" panose="05000000000000000000" pitchFamily="2" charset="2"/>
              <a:buChar char="v"/>
            </a:pPr>
            <a:r>
              <a:rPr lang="pt-BR" sz="2400" dirty="0">
                <a:solidFill>
                  <a:srgbClr val="FF0000"/>
                </a:solidFill>
              </a:rPr>
              <a:t>M21-1 III.iv.6.A.1.b</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58</a:t>
            </a:fld>
            <a:endParaRPr lang="en-US" dirty="0"/>
          </a:p>
        </p:txBody>
      </p:sp>
    </p:spTree>
    <p:extLst>
      <p:ext uri="{BB962C8B-B14F-4D97-AF65-F5344CB8AC3E}">
        <p14:creationId xmlns:p14="http://schemas.microsoft.com/office/powerpoint/2010/main" val="23855693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4 – Use Mouse to Select Answer</a:t>
            </a:r>
          </a:p>
        </p:txBody>
      </p:sp>
      <p:sp>
        <p:nvSpPr>
          <p:cNvPr id="3" name="Content Placeholder 2"/>
          <p:cNvSpPr>
            <a:spLocks noGrp="1"/>
          </p:cNvSpPr>
          <p:nvPr>
            <p:ph idx="1"/>
          </p:nvPr>
        </p:nvSpPr>
        <p:spPr>
          <a:xfrm>
            <a:off x="847165" y="1589518"/>
            <a:ext cx="11048661" cy="4691641"/>
          </a:xfrm>
        </p:spPr>
        <p:txBody>
          <a:bodyPr/>
          <a:lstStyle/>
          <a:p>
            <a:r>
              <a:rPr lang="en-US" dirty="0"/>
              <a:t>You are a VSR promulgating a rating decision today. The claim was received on February 9, 2019. Your review of VBMS shows the Veteran used an old VA Form 21-526 (version dated November 2014) to submit her claim.</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What action should you take?</a:t>
            </a:r>
          </a:p>
          <a:p>
            <a:pPr marL="0" indent="0">
              <a:buNone/>
            </a:pPr>
            <a:endParaRPr lang="en-US" sz="1000" dirty="0"/>
          </a:p>
          <a:p>
            <a:pPr lvl="1">
              <a:buFont typeface="Wingdings" panose="05000000000000000000" pitchFamily="2" charset="2"/>
              <a:buChar char="q"/>
            </a:pPr>
            <a:r>
              <a:rPr lang="en-US" dirty="0"/>
              <a:t>Generate a deferral because VA Form 21-526 is discontinued</a:t>
            </a:r>
          </a:p>
          <a:p>
            <a:pPr lvl="1">
              <a:buFont typeface="Wingdings" panose="05000000000000000000" pitchFamily="2" charset="2"/>
              <a:buChar char="q"/>
            </a:pPr>
            <a:endParaRPr lang="en-US" sz="1000" dirty="0"/>
          </a:p>
          <a:p>
            <a:pPr lvl="1">
              <a:buFont typeface="Wingdings" panose="05000000000000000000" pitchFamily="2" charset="2"/>
              <a:buChar char="q"/>
            </a:pPr>
            <a:r>
              <a:rPr lang="en-US" dirty="0"/>
              <a:t>Promulgate the rating decision and generate an award</a:t>
            </a:r>
          </a:p>
        </p:txBody>
      </p:sp>
      <p:sp>
        <p:nvSpPr>
          <p:cNvPr id="4" name="Slide Number Placeholder 3"/>
          <p:cNvSpPr>
            <a:spLocks noGrp="1"/>
          </p:cNvSpPr>
          <p:nvPr>
            <p:ph type="sldNum" sz="quarter" idx="10"/>
          </p:nvPr>
        </p:nvSpPr>
        <p:spPr/>
        <p:txBody>
          <a:bodyPr/>
          <a:lstStyle/>
          <a:p>
            <a:fld id="{7C414AED-89CE-4A48-8B2B-1B3A5C68EA2A}" type="slidenum">
              <a:rPr lang="en-US" smtClean="0"/>
              <a:t>59</a:t>
            </a:fld>
            <a:endParaRPr lang="en-US" dirty="0"/>
          </a:p>
        </p:txBody>
      </p:sp>
    </p:spTree>
    <p:extLst>
      <p:ext uri="{BB962C8B-B14F-4D97-AF65-F5344CB8AC3E}">
        <p14:creationId xmlns:p14="http://schemas.microsoft.com/office/powerpoint/2010/main" val="400105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Question Guidance</a:t>
            </a:r>
          </a:p>
        </p:txBody>
      </p:sp>
      <p:sp>
        <p:nvSpPr>
          <p:cNvPr id="3" name="Content Placeholder 2"/>
          <p:cNvSpPr>
            <a:spLocks noGrp="1"/>
          </p:cNvSpPr>
          <p:nvPr>
            <p:ph idx="1"/>
          </p:nvPr>
        </p:nvSpPr>
        <p:spPr>
          <a:xfrm>
            <a:off x="847165" y="1589518"/>
            <a:ext cx="11126096" cy="4811282"/>
          </a:xfrm>
        </p:spPr>
        <p:txBody>
          <a:bodyPr/>
          <a:lstStyle/>
          <a:p>
            <a:r>
              <a:rPr lang="en-US" dirty="0"/>
              <a:t>Three (3) Quiz Questions will be shown on the following slides</a:t>
            </a:r>
          </a:p>
          <a:p>
            <a:pPr marL="0" indent="0">
              <a:buNone/>
            </a:pPr>
            <a:endParaRPr lang="en-US" sz="1600" dirty="0"/>
          </a:p>
          <a:p>
            <a:r>
              <a:rPr lang="en-US" dirty="0"/>
              <a:t>Interactive Quiz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lvl="1"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Quiz results will be discussed after everybody has responded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915266497"/>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4</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Promulgate the rating decision and generate an award</a:t>
            </a:r>
          </a:p>
          <a:p>
            <a:pPr marL="0" indent="0">
              <a:buNone/>
            </a:pPr>
            <a:endParaRPr lang="en-US" sz="2000" dirty="0"/>
          </a:p>
          <a:p>
            <a:pPr lvl="1"/>
            <a:r>
              <a:rPr lang="en-US" dirty="0"/>
              <a:t>VA Form 21-526 (version dated November 2014) and VA Form 21-526b (version dated June 2014) were discontinued on February 19, 2019. Any usage of these two forms in unacceptable on or after February 19, 2019.  Since the 21-526 was submitted on February 9 in this example, use of the form is acceptable in this instance.</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M21-1 III.ii.2.B.1.d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60</a:t>
            </a:fld>
            <a:endParaRPr lang="en-US" dirty="0"/>
          </a:p>
        </p:txBody>
      </p:sp>
    </p:spTree>
    <p:extLst>
      <p:ext uri="{BB962C8B-B14F-4D97-AF65-F5344CB8AC3E}">
        <p14:creationId xmlns:p14="http://schemas.microsoft.com/office/powerpoint/2010/main" val="42558419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5 – Use Mouse to Select Answer</a:t>
            </a:r>
          </a:p>
        </p:txBody>
      </p:sp>
      <p:sp>
        <p:nvSpPr>
          <p:cNvPr id="3" name="Content Placeholder 2"/>
          <p:cNvSpPr>
            <a:spLocks noGrp="1"/>
          </p:cNvSpPr>
          <p:nvPr>
            <p:ph idx="1"/>
          </p:nvPr>
        </p:nvSpPr>
        <p:spPr>
          <a:xfrm>
            <a:off x="847165" y="1589518"/>
            <a:ext cx="11048661" cy="4766832"/>
          </a:xfrm>
        </p:spPr>
        <p:txBody>
          <a:bodyPr/>
          <a:lstStyle/>
          <a:p>
            <a:r>
              <a:rPr lang="en-US" dirty="0"/>
              <a:t>Veteran claims SC for headaches and left elbow strain on a proper prescribed form. When reviewing the STRs, you notice an x-ray report showing a right wrist fracture occurred during night maneuvers with casting for two months. Military Separation Exam shows right wrist completely healed with no residuals.</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What action, if any, should you take regarding the STR </a:t>
            </a:r>
            <a:r>
              <a:rPr lang="en-US" dirty="0" err="1"/>
              <a:t>x˗ray</a:t>
            </a:r>
            <a:r>
              <a:rPr lang="en-US" dirty="0"/>
              <a:t> report showing a right wrist fracture?</a:t>
            </a:r>
          </a:p>
          <a:p>
            <a:pPr marL="0" indent="0">
              <a:buNone/>
            </a:pPr>
            <a:endParaRPr lang="en-US" sz="1000" dirty="0"/>
          </a:p>
          <a:p>
            <a:pPr lvl="1">
              <a:buFont typeface="Wingdings" panose="05000000000000000000" pitchFamily="2" charset="2"/>
              <a:buChar char="q"/>
            </a:pPr>
            <a:r>
              <a:rPr lang="en-US" dirty="0"/>
              <a:t>Invite a claim for right wrist fracture</a:t>
            </a:r>
          </a:p>
          <a:p>
            <a:pPr lvl="1">
              <a:buFont typeface="Wingdings" panose="05000000000000000000" pitchFamily="2" charset="2"/>
              <a:buChar char="q"/>
            </a:pPr>
            <a:endParaRPr lang="en-US" sz="1000" dirty="0"/>
          </a:p>
          <a:p>
            <a:pPr lvl="1">
              <a:buFont typeface="Wingdings" panose="05000000000000000000" pitchFamily="2" charset="2"/>
              <a:buChar char="q"/>
            </a:pPr>
            <a:r>
              <a:rPr lang="en-US" dirty="0"/>
              <a:t>No action necessary because STRs show it healed without residuals</a:t>
            </a:r>
          </a:p>
        </p:txBody>
      </p:sp>
      <p:sp>
        <p:nvSpPr>
          <p:cNvPr id="4" name="Slide Number Placeholder 3"/>
          <p:cNvSpPr>
            <a:spLocks noGrp="1"/>
          </p:cNvSpPr>
          <p:nvPr>
            <p:ph type="sldNum" sz="quarter" idx="10"/>
          </p:nvPr>
        </p:nvSpPr>
        <p:spPr/>
        <p:txBody>
          <a:bodyPr/>
          <a:lstStyle/>
          <a:p>
            <a:fld id="{7C414AED-89CE-4A48-8B2B-1B3A5C68EA2A}" type="slidenum">
              <a:rPr lang="en-US" smtClean="0"/>
              <a:t>61</a:t>
            </a:fld>
            <a:endParaRPr lang="en-US" dirty="0"/>
          </a:p>
        </p:txBody>
      </p:sp>
    </p:spTree>
    <p:extLst>
      <p:ext uri="{BB962C8B-B14F-4D97-AF65-F5344CB8AC3E}">
        <p14:creationId xmlns:p14="http://schemas.microsoft.com/office/powerpoint/2010/main" val="7439901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5</a:t>
            </a:r>
          </a:p>
        </p:txBody>
      </p:sp>
      <p:sp>
        <p:nvSpPr>
          <p:cNvPr id="3" name="Content Placeholder 2"/>
          <p:cNvSpPr>
            <a:spLocks noGrp="1"/>
          </p:cNvSpPr>
          <p:nvPr>
            <p:ph idx="1"/>
          </p:nvPr>
        </p:nvSpPr>
        <p:spPr>
          <a:xfrm>
            <a:off x="847164" y="1589518"/>
            <a:ext cx="11085005" cy="4779009"/>
          </a:xfrm>
        </p:spPr>
        <p:txBody>
          <a:bodyPr/>
          <a:lstStyle/>
          <a:p>
            <a:pPr>
              <a:buFont typeface="Wingdings" panose="05000000000000000000" pitchFamily="2" charset="2"/>
              <a:buChar char="þ"/>
            </a:pPr>
            <a:r>
              <a:rPr lang="en-US" dirty="0"/>
              <a:t> Invite a claim for right wrist fracture</a:t>
            </a:r>
          </a:p>
          <a:p>
            <a:pPr marL="0" indent="0">
              <a:buNone/>
            </a:pPr>
            <a:endParaRPr lang="en-US" sz="2000" dirty="0"/>
          </a:p>
          <a:p>
            <a:pPr lvl="1"/>
            <a:r>
              <a:rPr lang="en-US" dirty="0"/>
              <a:t>Fractures constitute a chronic disability for the purposes of soliciting a claim. If the Veteran has not claimed a fracture and STRs contain an x-ray or other objective evidence of a fracture in service, send the Veteran a letter to invite the claim.</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M21-1 IV.ii.2.A.1.d</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62</a:t>
            </a:fld>
            <a:endParaRPr lang="en-US" dirty="0"/>
          </a:p>
        </p:txBody>
      </p:sp>
    </p:spTree>
    <p:extLst>
      <p:ext uri="{BB962C8B-B14F-4D97-AF65-F5344CB8AC3E}">
        <p14:creationId xmlns:p14="http://schemas.microsoft.com/office/powerpoint/2010/main" val="9195578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Questions – 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63</a:t>
            </a:fld>
            <a:endParaRPr lang="en-US" dirty="0"/>
          </a:p>
        </p:txBody>
      </p:sp>
      <p:sp>
        <p:nvSpPr>
          <p:cNvPr id="7" name="TextBox 1"/>
          <p:cNvSpPr txBox="1">
            <a:spLocks noChangeArrowheads="1"/>
          </p:cNvSpPr>
          <p:nvPr/>
        </p:nvSpPr>
        <p:spPr bwMode="auto">
          <a:xfrm>
            <a:off x="2310879" y="1411228"/>
            <a:ext cx="91867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890" y="2720354"/>
            <a:ext cx="4961110" cy="36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D0CBF2D-DF62-47E0-8772-2917E5DFE3F8}"/>
              </a:ext>
            </a:extLst>
          </p:cNvPr>
          <p:cNvPicPr>
            <a:picLocks noChangeAspect="1"/>
          </p:cNvPicPr>
          <p:nvPr/>
        </p:nvPicPr>
        <p:blipFill>
          <a:blip r:embed="rId3"/>
          <a:stretch>
            <a:fillRect/>
          </a:stretch>
        </p:blipFill>
        <p:spPr>
          <a:xfrm>
            <a:off x="651253" y="2035833"/>
            <a:ext cx="2984675" cy="3092371"/>
          </a:xfrm>
          <a:prstGeom prst="rect">
            <a:avLst/>
          </a:prstGeom>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4"/>
          <a:stretch>
            <a:fillRect/>
          </a:stretch>
        </p:blipFill>
        <p:spPr>
          <a:xfrm>
            <a:off x="3973423" y="2720355"/>
            <a:ext cx="3270807" cy="3635996"/>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79999" cy="4811282"/>
          </a:xfrm>
        </p:spPr>
        <p:txBody>
          <a:bodyPr/>
          <a:lstStyle/>
          <a:p>
            <a:r>
              <a:rPr lang="en-US" sz="2600" dirty="0"/>
              <a:t>Questions on topics presented must be emailed to the Compensation Service Quality Review Team at </a:t>
            </a:r>
            <a:r>
              <a:rPr lang="en-US" sz="2600" dirty="0">
                <a:solidFill>
                  <a:srgbClr val="FF0000"/>
                </a:solidFill>
              </a:rPr>
              <a:t>InternalQRS.VBAVACO@va.gov</a:t>
            </a:r>
          </a:p>
          <a:p>
            <a:pPr marL="0" indent="0">
              <a:buNone/>
            </a:pPr>
            <a:endParaRPr lang="en-US" sz="500" dirty="0">
              <a:solidFill>
                <a:srgbClr val="FF0000"/>
              </a:solidFill>
            </a:endParaRP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effectLst>
                  <a:outerShdw blurRad="38100" dist="38100" dir="2700000" algn="tl">
                    <a:srgbClr val="000000">
                      <a:alpha val="43137"/>
                    </a:srgbClr>
                  </a:outerShdw>
                </a:effectLst>
              </a:rPr>
              <a:t>must</a:t>
            </a:r>
            <a:r>
              <a:rPr lang="en-US" dirty="0"/>
              <a:t> be submitted to the mailbox </a:t>
            </a:r>
            <a:r>
              <a:rPr lang="en-US" u="sng" dirty="0">
                <a:effectLst>
                  <a:outerShdw blurRad="38100" dist="38100" dir="2700000" algn="tl">
                    <a:srgbClr val="000000">
                      <a:alpha val="43137"/>
                    </a:srgbClr>
                  </a:outerShdw>
                </a:effectLst>
              </a:rPr>
              <a:t>by COB Friday, March 15th</a:t>
            </a:r>
          </a:p>
          <a:p>
            <a:pPr lvl="2"/>
            <a:r>
              <a:rPr lang="en-US" dirty="0">
                <a:solidFill>
                  <a:srgbClr val="FF0000"/>
                </a:solidFill>
              </a:rPr>
              <a:t>Questions submitted after COB Friday will not be accepted for inclusion in the Call Bulletin</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today’s Quality Call</a:t>
            </a:r>
          </a:p>
          <a:p>
            <a:pPr marL="457200" lvl="1" indent="0">
              <a:buNone/>
            </a:pPr>
            <a:endParaRPr lang="en-US" sz="1000" dirty="0"/>
          </a:p>
          <a:p>
            <a:pPr indent="-403225"/>
            <a:r>
              <a:rPr lang="en-US" sz="2600" dirty="0"/>
              <a:t>Official guidance to the questions will be posted later in the Call Bulletin</a:t>
            </a:r>
          </a:p>
        </p:txBody>
      </p:sp>
      <p:sp>
        <p:nvSpPr>
          <p:cNvPr id="4" name="Slide Number Placeholder 3"/>
          <p:cNvSpPr>
            <a:spLocks noGrp="1"/>
          </p:cNvSpPr>
          <p:nvPr>
            <p:ph type="sldNum" sz="quarter" idx="10"/>
          </p:nvPr>
        </p:nvSpPr>
        <p:spPr/>
        <p:txBody>
          <a:bodyPr/>
          <a:lstStyle/>
          <a:p>
            <a:fld id="{7C414AED-89CE-4A48-8B2B-1B3A5C68EA2A}" type="slidenum">
              <a:rPr lang="en-US" smtClean="0"/>
              <a:t>64</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Compensation Service Quality Review Team at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65</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66</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07" y="1409294"/>
            <a:ext cx="9442818" cy="36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96348" y="5107458"/>
            <a:ext cx="11505537" cy="12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A Compensation Service Quality Call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presented each month</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a:t>
            </a:r>
            <a:r>
              <a:rPr lang="en-US" altLang="en-US" kern="0" dirty="0">
                <a:solidFill>
                  <a:srgbClr val="000066"/>
                </a:solidFill>
                <a:latin typeface="Arial" charset="0"/>
                <a:cs typeface="Arial" charset="0"/>
              </a:rPr>
              <a:t>ity Call will be conducted on April 10, 2019</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C173-0DE9-49C0-B1A0-C92DC1E6F43C}"/>
              </a:ext>
            </a:extLst>
          </p:cNvPr>
          <p:cNvSpPr>
            <a:spLocks noGrp="1"/>
          </p:cNvSpPr>
          <p:nvPr>
            <p:ph type="title"/>
          </p:nvPr>
        </p:nvSpPr>
        <p:spPr>
          <a:xfrm>
            <a:off x="3179429" y="0"/>
            <a:ext cx="9012572" cy="1179321"/>
          </a:xfrm>
        </p:spPr>
        <p:txBody>
          <a:bodyPr/>
          <a:lstStyle/>
          <a:p>
            <a:r>
              <a:rPr lang="en-US" dirty="0"/>
              <a:t>Quiz Question # 1 – Use Mouse to Select Answer</a:t>
            </a:r>
          </a:p>
        </p:txBody>
      </p:sp>
      <p:sp>
        <p:nvSpPr>
          <p:cNvPr id="3" name="Content Placeholder 2">
            <a:extLst>
              <a:ext uri="{FF2B5EF4-FFF2-40B4-BE49-F238E27FC236}">
                <a16:creationId xmlns:a16="http://schemas.microsoft.com/office/drawing/2014/main" id="{DA1B0877-BF7F-45F0-AE1C-893E7EA1DA07}"/>
              </a:ext>
            </a:extLst>
          </p:cNvPr>
          <p:cNvSpPr>
            <a:spLocks noGrp="1"/>
          </p:cNvSpPr>
          <p:nvPr>
            <p:ph idx="1"/>
          </p:nvPr>
        </p:nvSpPr>
        <p:spPr>
          <a:xfrm>
            <a:off x="847165" y="1589518"/>
            <a:ext cx="11229816" cy="4766832"/>
          </a:xfrm>
        </p:spPr>
        <p:txBody>
          <a:bodyPr/>
          <a:lstStyle/>
          <a:p>
            <a:r>
              <a:rPr lang="en-US" sz="2600" dirty="0"/>
              <a:t>Veteran claimed SC for respiratory symptoms involving the lungs due to Gulf War exposure</a:t>
            </a:r>
          </a:p>
          <a:p>
            <a:r>
              <a:rPr lang="en-US" sz="2600" dirty="0"/>
              <a:t>Proper development &amp; exam were conducted, and SC is not warranted</a:t>
            </a:r>
          </a:p>
          <a:p>
            <a:r>
              <a:rPr lang="en-US" sz="2600" dirty="0"/>
              <a:t>RVSR adjudicates a rating decision denying the claim</a:t>
            </a:r>
          </a:p>
          <a:p>
            <a:pPr lvl="1">
              <a:buFont typeface="Wingdings" panose="05000000000000000000" pitchFamily="2" charset="2"/>
              <a:buChar char="ü"/>
            </a:pPr>
            <a:r>
              <a:rPr lang="en-US" dirty="0"/>
              <a:t>Narrative discusses only that the specific provisions were not met under the presumptive provisions of 38 CFR 3.317</a:t>
            </a:r>
          </a:p>
          <a:p>
            <a:pPr marL="0" indent="0">
              <a:buNone/>
            </a:pPr>
            <a:endParaRPr lang="en-US" sz="1000" dirty="0"/>
          </a:p>
          <a:p>
            <a:pPr marL="0" indent="0">
              <a:buNone/>
            </a:pPr>
            <a:endParaRPr lang="en-US" sz="500" dirty="0"/>
          </a:p>
          <a:p>
            <a:pPr lvl="1"/>
            <a:r>
              <a:rPr lang="en-US" b="1" dirty="0"/>
              <a:t>QUESTION:</a:t>
            </a:r>
            <a:r>
              <a:rPr lang="en-US" dirty="0"/>
              <a:t>  Did the rating decision provide adequate explanation of the  decision to deny?</a:t>
            </a:r>
          </a:p>
          <a:p>
            <a:pPr marL="457200" lvl="1" indent="0">
              <a:buNone/>
            </a:pPr>
            <a:endParaRPr lang="en-US" sz="1000" dirty="0"/>
          </a:p>
          <a:p>
            <a:pPr lvl="2">
              <a:buFont typeface="Wingdings" panose="05000000000000000000" pitchFamily="2" charset="2"/>
              <a:buChar char="q"/>
            </a:pPr>
            <a:r>
              <a:rPr lang="en-US" dirty="0"/>
              <a:t>Yes</a:t>
            </a:r>
          </a:p>
          <a:p>
            <a:pPr marL="914400" lvl="2" indent="0">
              <a:buNone/>
            </a:pPr>
            <a:endParaRPr lang="en-US" sz="800" dirty="0"/>
          </a:p>
          <a:p>
            <a:pPr lvl="2">
              <a:buFont typeface="Wingdings" panose="05000000000000000000" pitchFamily="2" charset="2"/>
              <a:buChar char="q"/>
            </a:pPr>
            <a:r>
              <a:rPr lang="en-US" dirty="0"/>
              <a:t>No</a:t>
            </a:r>
          </a:p>
        </p:txBody>
      </p:sp>
      <p:sp>
        <p:nvSpPr>
          <p:cNvPr id="4" name="Slide Number Placeholder 3">
            <a:extLst>
              <a:ext uri="{FF2B5EF4-FFF2-40B4-BE49-F238E27FC236}">
                <a16:creationId xmlns:a16="http://schemas.microsoft.com/office/drawing/2014/main" id="{3EEFE07D-4128-42ED-A9BD-4CC6FE04BB8C}"/>
              </a:ext>
            </a:extLst>
          </p:cNvPr>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633880099"/>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AFC6-9F82-48AE-9C46-3220B5B841C9}"/>
              </a:ext>
            </a:extLst>
          </p:cNvPr>
          <p:cNvSpPr>
            <a:spLocks noGrp="1"/>
          </p:cNvSpPr>
          <p:nvPr>
            <p:ph type="title"/>
          </p:nvPr>
        </p:nvSpPr>
        <p:spPr/>
        <p:txBody>
          <a:bodyPr/>
          <a:lstStyle/>
          <a:p>
            <a:r>
              <a:rPr lang="en-US" dirty="0"/>
              <a:t>Quiz Answer # 1</a:t>
            </a:r>
          </a:p>
        </p:txBody>
      </p:sp>
      <p:sp>
        <p:nvSpPr>
          <p:cNvPr id="3" name="Content Placeholder 2">
            <a:extLst>
              <a:ext uri="{FF2B5EF4-FFF2-40B4-BE49-F238E27FC236}">
                <a16:creationId xmlns:a16="http://schemas.microsoft.com/office/drawing/2014/main" id="{701D4781-475B-4B14-9945-23908CC839DE}"/>
              </a:ext>
            </a:extLst>
          </p:cNvPr>
          <p:cNvSpPr>
            <a:spLocks noGrp="1"/>
          </p:cNvSpPr>
          <p:nvPr>
            <p:ph idx="1"/>
          </p:nvPr>
        </p:nvSpPr>
        <p:spPr/>
        <p:txBody>
          <a:bodyPr/>
          <a:lstStyle/>
          <a:p>
            <a:pPr>
              <a:buFont typeface="Wingdings" panose="05000000000000000000" pitchFamily="2" charset="2"/>
              <a:buChar char=""/>
            </a:pPr>
            <a:r>
              <a:rPr lang="en-US" dirty="0"/>
              <a:t> No</a:t>
            </a:r>
          </a:p>
          <a:p>
            <a:pPr marL="0" indent="0">
              <a:buNone/>
            </a:pPr>
            <a:endParaRPr lang="en-US" sz="2000" dirty="0"/>
          </a:p>
          <a:p>
            <a:pPr lvl="1"/>
            <a:r>
              <a:rPr lang="en-US" dirty="0"/>
              <a:t>When denying SC for a condition under 38 CFR 3.317, the decision and decision notice must provide adequate reasons for the decision.  Decision makers must include a discussion of the specific provisions that were not met under </a:t>
            </a:r>
            <a:r>
              <a:rPr lang="en-US" b="1" i="1" dirty="0">
                <a:effectLst>
                  <a:outerShdw blurRad="38100" dist="38100" dir="2700000" algn="tl">
                    <a:srgbClr val="000000">
                      <a:alpha val="43137"/>
                    </a:srgbClr>
                  </a:outerShdw>
                </a:effectLst>
              </a:rPr>
              <a:t>both</a:t>
            </a:r>
            <a:r>
              <a:rPr lang="en-US" dirty="0"/>
              <a:t> the presumptive provisions of 38 CFR 3.317, as well as the direct SC provisions and any other avenue of SC raised by the claimant or evidence.</a:t>
            </a:r>
          </a:p>
          <a:p>
            <a:pPr marL="457200" lvl="1" indent="0">
              <a:buNone/>
            </a:pPr>
            <a:endParaRPr lang="en-US" sz="1000" dirty="0"/>
          </a:p>
          <a:p>
            <a:pPr lvl="2">
              <a:buFont typeface="Wingdings" panose="05000000000000000000" pitchFamily="2" charset="2"/>
              <a:buChar char="v"/>
            </a:pPr>
            <a:r>
              <a:rPr lang="en-US" sz="2400" dirty="0">
                <a:solidFill>
                  <a:srgbClr val="FF0000"/>
                </a:solidFill>
              </a:rPr>
              <a:t>M21-1 </a:t>
            </a:r>
            <a:r>
              <a:rPr lang="it-IT" sz="2400" dirty="0">
                <a:solidFill>
                  <a:srgbClr val="FF0000"/>
                </a:solidFill>
              </a:rPr>
              <a:t>IV.ii.2.D.5.a</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FF4B6AC3-9032-4322-9E59-BC3958CC2BC1}"/>
              </a:ext>
            </a:extLst>
          </p:cNvPr>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89416711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CCD1-58D1-4F11-8E14-ADC89F21FF14}"/>
              </a:ext>
            </a:extLst>
          </p:cNvPr>
          <p:cNvSpPr>
            <a:spLocks noGrp="1"/>
          </p:cNvSpPr>
          <p:nvPr>
            <p:ph type="title"/>
          </p:nvPr>
        </p:nvSpPr>
        <p:spPr/>
        <p:txBody>
          <a:bodyPr/>
          <a:lstStyle/>
          <a:p>
            <a:r>
              <a:rPr lang="en-US" dirty="0"/>
              <a:t>Quiz Question # 2 – Scenario</a:t>
            </a:r>
          </a:p>
        </p:txBody>
      </p:sp>
      <p:sp>
        <p:nvSpPr>
          <p:cNvPr id="3" name="Content Placeholder 2">
            <a:extLst>
              <a:ext uri="{FF2B5EF4-FFF2-40B4-BE49-F238E27FC236}">
                <a16:creationId xmlns:a16="http://schemas.microsoft.com/office/drawing/2014/main" id="{EAA766C9-EE86-4A23-8610-D9C4074C0EFB}"/>
              </a:ext>
            </a:extLst>
          </p:cNvPr>
          <p:cNvSpPr>
            <a:spLocks noGrp="1"/>
          </p:cNvSpPr>
          <p:nvPr>
            <p:ph idx="1"/>
          </p:nvPr>
        </p:nvSpPr>
        <p:spPr>
          <a:xfrm>
            <a:off x="847164" y="1664709"/>
            <a:ext cx="11247070" cy="4691641"/>
          </a:xfrm>
        </p:spPr>
        <p:txBody>
          <a:bodyPr/>
          <a:lstStyle/>
          <a:p>
            <a:r>
              <a:rPr lang="en-US" sz="2400" dirty="0"/>
              <a:t>Veteran claims increase for SC right knee strain, and Knee DBQ shows she testifies having constant knee pain, stiffness, and recurrent swelling that limit her functional mobility to perform repetitive activities along with functional loss and impairment during repeated use over time</a:t>
            </a:r>
          </a:p>
          <a:p>
            <a:pPr marL="0" indent="0">
              <a:buNone/>
            </a:pPr>
            <a:endParaRPr lang="en-US" sz="2000" dirty="0"/>
          </a:p>
          <a:p>
            <a:r>
              <a:rPr lang="en-US" sz="2400" dirty="0"/>
              <a:t>Examiner lists activities that result in limited use during repetitive use, and notes during observed repetitive use (DeLuca), there is additional loss of ROM</a:t>
            </a:r>
          </a:p>
          <a:p>
            <a:pPr marL="0" indent="0">
              <a:buNone/>
            </a:pPr>
            <a:endParaRPr lang="en-US" sz="2000" dirty="0"/>
          </a:p>
          <a:p>
            <a:r>
              <a:rPr lang="en-US" sz="2400" dirty="0"/>
              <a:t>Examiner does not discuss any evidence of the case, and opines being unable to comment on the additional loss of ROM after repetitive (repeated) use over time without resorting to speculation because he is unable to observe and examine the Veteran over a period of time</a:t>
            </a:r>
          </a:p>
          <a:p>
            <a:pPr marL="0" indent="0">
              <a:buNone/>
            </a:pPr>
            <a:endParaRPr lang="en-US" sz="800" dirty="0"/>
          </a:p>
        </p:txBody>
      </p:sp>
      <p:sp>
        <p:nvSpPr>
          <p:cNvPr id="4" name="Slide Number Placeholder 3">
            <a:extLst>
              <a:ext uri="{FF2B5EF4-FFF2-40B4-BE49-F238E27FC236}">
                <a16:creationId xmlns:a16="http://schemas.microsoft.com/office/drawing/2014/main" id="{A0A9FCBC-E8F9-4EDC-B281-6B33C9AA969C}"/>
              </a:ext>
            </a:extLst>
          </p:cNvPr>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3770498002"/>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D7B6E5-0F04-4CEF-A7BC-E28EF6BF7FB8}">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7F841B9-F256-4CB1-97A0-D3BB93DA76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15815</TotalTime>
  <Words>4749</Words>
  <Application>Microsoft Office PowerPoint</Application>
  <PresentationFormat>Widescreen</PresentationFormat>
  <Paragraphs>545</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Arial Black</vt:lpstr>
      <vt:lpstr>Calibri</vt:lpstr>
      <vt:lpstr>Century Schoolbook</vt:lpstr>
      <vt:lpstr>Courier New</vt:lpstr>
      <vt:lpstr>Tahoma</vt:lpstr>
      <vt:lpstr>Verdana</vt:lpstr>
      <vt:lpstr>Wingdings</vt:lpstr>
      <vt:lpstr>Ppt0000000</vt:lpstr>
      <vt:lpstr>FOR TMS TRAINING CREDIT</vt:lpstr>
      <vt:lpstr>PowerPoint Presentation</vt:lpstr>
      <vt:lpstr>Welcome to the March 2019 Quality Call</vt:lpstr>
      <vt:lpstr>Agenda</vt:lpstr>
      <vt:lpstr>QUIZ – February 2019 Topics – QUIZ</vt:lpstr>
      <vt:lpstr>Quiz Question Guidance</vt:lpstr>
      <vt:lpstr>Quiz Question # 1 – Use Mouse to Select Answer</vt:lpstr>
      <vt:lpstr>Quiz Answer # 1</vt:lpstr>
      <vt:lpstr>Quiz Question # 2 – Scenario</vt:lpstr>
      <vt:lpstr>Quiz Question # 2 – Use Mouse to Select Answer</vt:lpstr>
      <vt:lpstr>Quiz Answer # 2</vt:lpstr>
      <vt:lpstr>Quiz Question # 3 – Use Mouse to Select Answer</vt:lpstr>
      <vt:lpstr>Quiz Answer # 3</vt:lpstr>
      <vt:lpstr>Obtaining Federal Records</vt:lpstr>
      <vt:lpstr>M21-1, Part III, Subpart iii, Chapter 2, Section A</vt:lpstr>
      <vt:lpstr>M21-1, Part III, Subpart iii, Chapter 2, Section I</vt:lpstr>
      <vt:lpstr>Appeals Modernization Act (AMA) – FAQs</vt:lpstr>
      <vt:lpstr>AMA – FAQs</vt:lpstr>
      <vt:lpstr>AMA – FAQs (Cont’d)</vt:lpstr>
      <vt:lpstr>AMA – FAQs (Cont’d)</vt:lpstr>
      <vt:lpstr>AMA – FAQs (Cont’d)</vt:lpstr>
      <vt:lpstr>AMA – FAQs (Cont’d)</vt:lpstr>
      <vt:lpstr>AMA – FAQs (Cont’d)</vt:lpstr>
      <vt:lpstr>AMA – FAQs (Cont’d)</vt:lpstr>
      <vt:lpstr>AMA – FAQs (Cont’d)</vt:lpstr>
      <vt:lpstr>AMA – FAQs (Cont’d)</vt:lpstr>
      <vt:lpstr>AMA – FAQs (Cont’d)</vt:lpstr>
      <vt:lpstr>AMA – Favorable Findings Review</vt:lpstr>
      <vt:lpstr>AMA – Favorable Findings Review (Cont’d)</vt:lpstr>
      <vt:lpstr>Mitchell/Sharp – Sufficiency &amp; Partial Rating Decisions –</vt:lpstr>
      <vt:lpstr>Sufficiency – Mitchell/Sharp</vt:lpstr>
      <vt:lpstr>Sufficiency – Mitchell/Sharp (Cont’d)</vt:lpstr>
      <vt:lpstr>Sufficiency – Mitchell/Sharp (Cont’d)</vt:lpstr>
      <vt:lpstr>Partial Rating Decisions – Mitchell/Sharp</vt:lpstr>
      <vt:lpstr>New 30-day STAR Grace Period for Mitchell/Sharp</vt:lpstr>
      <vt:lpstr>Q-Tips</vt:lpstr>
      <vt:lpstr>PowerPoint Presentation</vt:lpstr>
      <vt:lpstr>Q-Tip # 1 – Claim Labels</vt:lpstr>
      <vt:lpstr>Q-Tip # 2 – Deferrals</vt:lpstr>
      <vt:lpstr>VA Forms Information</vt:lpstr>
      <vt:lpstr>VA Form 21-22 Series</vt:lpstr>
      <vt:lpstr>Version Control</vt:lpstr>
      <vt:lpstr>Version Control (Cont’d)</vt:lpstr>
      <vt:lpstr>Version Control (Cont’d)</vt:lpstr>
      <vt:lpstr>Version Control (Cont’d)</vt:lpstr>
      <vt:lpstr>Reasonably Raised Issues – Special Focus Review –</vt:lpstr>
      <vt:lpstr>Background</vt:lpstr>
      <vt:lpstr>Results</vt:lpstr>
      <vt:lpstr>Reminders</vt:lpstr>
      <vt:lpstr>Poll Questions</vt:lpstr>
      <vt:lpstr>Interactive Poll Question Guidance</vt:lpstr>
      <vt:lpstr>Poll Question # 1 – Use Mouse to Select Answer</vt:lpstr>
      <vt:lpstr>Poll Question Answer # 1</vt:lpstr>
      <vt:lpstr>Poll Question # 2 – Use Mouse to Select Answer</vt:lpstr>
      <vt:lpstr>Poll Question Answer # 2</vt:lpstr>
      <vt:lpstr>Poll Question # 3 – Scenario</vt:lpstr>
      <vt:lpstr>Poll Question # 3 – Use Mouse to Select Answer</vt:lpstr>
      <vt:lpstr>Poll Question Answer # 3</vt:lpstr>
      <vt:lpstr>Poll Question # 4 – Use Mouse to Select Answer</vt:lpstr>
      <vt:lpstr>Poll Question Answer # 4</vt:lpstr>
      <vt:lpstr>Poll Question # 5 – Use Mouse to Select Answer</vt:lpstr>
      <vt:lpstr>Poll Question Answer # 5</vt:lpstr>
      <vt:lpstr>Questions – Suggestions – Next Quality Call</vt:lpstr>
      <vt:lpstr>Questions Relating to Today’s QC Topics</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Call March 2019</dc:title>
  <dc:subject>VSR, SVSR AQRS, RVSR, RQRS, DRO, Coach</dc:subject>
  <dc:creator>Department of Veterans Affairs, Veterans Benefits Administration, Compensation Service, STAFF</dc:creator>
  <cp:keywords>quality assurance,issues,trends,authorization quality,rating quality</cp:keywords>
  <dc:description>This is the presentation for the March 13, 2019 Compensation Service Quality Call.</dc:description>
  <cp:lastModifiedBy>kpoole</cp:lastModifiedBy>
  <cp:revision>1235</cp:revision>
  <dcterms:created xsi:type="dcterms:W3CDTF">2014-04-30T02:32:11Z</dcterms:created>
  <dcterms:modified xsi:type="dcterms:W3CDTF">2019-03-14T12:59:09Z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