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83" r:id="rId5"/>
    <p:sldMasterId id="2147483670" r:id="rId6"/>
  </p:sldMasterIdLst>
  <p:notesMasterIdLst>
    <p:notesMasterId r:id="rId38"/>
  </p:notesMasterIdLst>
  <p:handoutMasterIdLst>
    <p:handoutMasterId r:id="rId39"/>
  </p:handoutMasterIdLst>
  <p:sldIdLst>
    <p:sldId id="285" r:id="rId7"/>
    <p:sldId id="286" r:id="rId8"/>
    <p:sldId id="287" r:id="rId9"/>
    <p:sldId id="288" r:id="rId10"/>
    <p:sldId id="313" r:id="rId11"/>
    <p:sldId id="289" r:id="rId12"/>
    <p:sldId id="290" r:id="rId13"/>
    <p:sldId id="319" r:id="rId14"/>
    <p:sldId id="323" r:id="rId15"/>
    <p:sldId id="320" r:id="rId16"/>
    <p:sldId id="291" r:id="rId17"/>
    <p:sldId id="293" r:id="rId18"/>
    <p:sldId id="292" r:id="rId19"/>
    <p:sldId id="294" r:id="rId20"/>
    <p:sldId id="296" r:id="rId21"/>
    <p:sldId id="295" r:id="rId22"/>
    <p:sldId id="297" r:id="rId23"/>
    <p:sldId id="299" r:id="rId24"/>
    <p:sldId id="304" r:id="rId25"/>
    <p:sldId id="321" r:id="rId26"/>
    <p:sldId id="305" r:id="rId27"/>
    <p:sldId id="302" r:id="rId28"/>
    <p:sldId id="303" r:id="rId29"/>
    <p:sldId id="306" r:id="rId30"/>
    <p:sldId id="307" r:id="rId31"/>
    <p:sldId id="308" r:id="rId32"/>
    <p:sldId id="309" r:id="rId33"/>
    <p:sldId id="310" r:id="rId34"/>
    <p:sldId id="311" r:id="rId35"/>
    <p:sldId id="322" r:id="rId36"/>
    <p:sldId id="312" r:id="rId37"/>
  </p:sldIdLst>
  <p:sldSz cx="9144000" cy="6858000" type="screen4x3"/>
  <p:notesSz cx="7315200" cy="9601200"/>
  <p:custDataLst>
    <p:tags r:id="rId4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4F3"/>
    <a:srgbClr val="66FF99"/>
    <a:srgbClr val="B3E175"/>
    <a:srgbClr val="66CCFF"/>
    <a:srgbClr val="3BA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1950" autoAdjust="0"/>
  </p:normalViewPr>
  <p:slideViewPr>
    <p:cSldViewPr>
      <p:cViewPr varScale="1">
        <p:scale>
          <a:sx n="79" d="100"/>
          <a:sy n="79" d="100"/>
        </p:scale>
        <p:origin x="1350" y="126"/>
      </p:cViewPr>
      <p:guideLst>
        <p:guide orient="horz" pos="2160"/>
        <p:guide pos="2880"/>
      </p:guideLst>
    </p:cSldViewPr>
  </p:slideViewPr>
  <p:notesTextViewPr>
    <p:cViewPr>
      <p:scale>
        <a:sx n="1" d="1"/>
        <a:sy n="1" d="1"/>
      </p:scale>
      <p:origin x="0" y="0"/>
    </p:cViewPr>
  </p:notesTextViewPr>
  <p:notesViewPr>
    <p:cSldViewPr>
      <p:cViewPr varScale="1">
        <p:scale>
          <a:sx n="77" d="100"/>
          <a:sy n="77" d="100"/>
        </p:scale>
        <p:origin x="2040" y="11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tags" Target="tags/tag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1982767-08A1-4896-A2C5-23E4AE66D85D}"/>
              </a:ext>
            </a:extLst>
          </p:cNvPr>
          <p:cNvSpPr>
            <a:spLocks noGrp="1"/>
          </p:cNvSpPr>
          <p:nvPr>
            <p:ph type="hdr" sz="quarter"/>
          </p:nvPr>
        </p:nvSpPr>
        <p:spPr>
          <a:xfrm>
            <a:off x="0" y="1"/>
            <a:ext cx="3170583" cy="482027"/>
          </a:xfrm>
          <a:prstGeom prst="rect">
            <a:avLst/>
          </a:prstGeom>
        </p:spPr>
        <p:txBody>
          <a:bodyPr vert="horz" lIns="94851" tIns="47425" rIns="94851" bIns="47425" rtlCol="0"/>
          <a:lstStyle>
            <a:lvl1pPr algn="l">
              <a:defRPr sz="1200"/>
            </a:lvl1pPr>
          </a:lstStyle>
          <a:p>
            <a:endParaRPr lang="en-US"/>
          </a:p>
        </p:txBody>
      </p:sp>
      <p:sp>
        <p:nvSpPr>
          <p:cNvPr id="3" name="Date Placeholder 2">
            <a:extLst>
              <a:ext uri="{FF2B5EF4-FFF2-40B4-BE49-F238E27FC236}">
                <a16:creationId xmlns:a16="http://schemas.microsoft.com/office/drawing/2014/main" id="{987AFDC7-D1B9-43AB-8422-FE386E4445A8}"/>
              </a:ext>
            </a:extLst>
          </p:cNvPr>
          <p:cNvSpPr>
            <a:spLocks noGrp="1"/>
          </p:cNvSpPr>
          <p:nvPr>
            <p:ph type="dt" sz="quarter" idx="1"/>
          </p:nvPr>
        </p:nvSpPr>
        <p:spPr>
          <a:xfrm>
            <a:off x="4142962" y="1"/>
            <a:ext cx="3170583" cy="482027"/>
          </a:xfrm>
          <a:prstGeom prst="rect">
            <a:avLst/>
          </a:prstGeom>
        </p:spPr>
        <p:txBody>
          <a:bodyPr vert="horz" lIns="94851" tIns="47425" rIns="94851" bIns="47425" rtlCol="0"/>
          <a:lstStyle>
            <a:lvl1pPr algn="r">
              <a:defRPr sz="1200"/>
            </a:lvl1pPr>
          </a:lstStyle>
          <a:p>
            <a:fld id="{D76423B5-1C95-4B2B-AACB-427FC7CC9188}" type="datetimeFigureOut">
              <a:rPr lang="en-US" smtClean="0"/>
              <a:t>2/27/2019</a:t>
            </a:fld>
            <a:endParaRPr lang="en-US"/>
          </a:p>
        </p:txBody>
      </p:sp>
      <p:sp>
        <p:nvSpPr>
          <p:cNvPr id="4" name="Footer Placeholder 3">
            <a:extLst>
              <a:ext uri="{FF2B5EF4-FFF2-40B4-BE49-F238E27FC236}">
                <a16:creationId xmlns:a16="http://schemas.microsoft.com/office/drawing/2014/main" id="{5DA3CC82-1890-4EE0-A81E-A8340C046ED2}"/>
              </a:ext>
            </a:extLst>
          </p:cNvPr>
          <p:cNvSpPr>
            <a:spLocks noGrp="1"/>
          </p:cNvSpPr>
          <p:nvPr>
            <p:ph type="ftr" sz="quarter" idx="2"/>
          </p:nvPr>
        </p:nvSpPr>
        <p:spPr>
          <a:xfrm>
            <a:off x="0" y="9119173"/>
            <a:ext cx="3170583" cy="482027"/>
          </a:xfrm>
          <a:prstGeom prst="rect">
            <a:avLst/>
          </a:prstGeom>
        </p:spPr>
        <p:txBody>
          <a:bodyPr vert="horz" lIns="94851" tIns="47425" rIns="94851" bIns="47425"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665C6EB-8950-491B-9060-0D48CA03839F}"/>
              </a:ext>
            </a:extLst>
          </p:cNvPr>
          <p:cNvSpPr>
            <a:spLocks noGrp="1"/>
          </p:cNvSpPr>
          <p:nvPr>
            <p:ph type="sldNum" sz="quarter" idx="3"/>
          </p:nvPr>
        </p:nvSpPr>
        <p:spPr>
          <a:xfrm>
            <a:off x="4142962" y="9119173"/>
            <a:ext cx="3170583" cy="482027"/>
          </a:xfrm>
          <a:prstGeom prst="rect">
            <a:avLst/>
          </a:prstGeom>
        </p:spPr>
        <p:txBody>
          <a:bodyPr vert="horz" lIns="94851" tIns="47425" rIns="94851" bIns="47425" rtlCol="0" anchor="b"/>
          <a:lstStyle>
            <a:lvl1pPr algn="r">
              <a:defRPr sz="1200"/>
            </a:lvl1pPr>
          </a:lstStyle>
          <a:p>
            <a:fld id="{B40FB744-8EB3-4A07-901B-830949BEC00F}" type="slidenum">
              <a:rPr lang="en-US" smtClean="0"/>
              <a:t>‹#›</a:t>
            </a:fld>
            <a:endParaRPr lang="en-US"/>
          </a:p>
        </p:txBody>
      </p:sp>
    </p:spTree>
    <p:extLst>
      <p:ext uri="{BB962C8B-B14F-4D97-AF65-F5344CB8AC3E}">
        <p14:creationId xmlns:p14="http://schemas.microsoft.com/office/powerpoint/2010/main" val="16482255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lIns="94851" tIns="47425" rIns="94851" bIns="47425" rtlCol="0"/>
          <a:lstStyle>
            <a:lvl1pPr algn="l">
              <a:defRPr sz="1200"/>
            </a:lvl1pPr>
          </a:lstStyle>
          <a:p>
            <a:endParaRPr lang="en-US" dirty="0"/>
          </a:p>
        </p:txBody>
      </p:sp>
      <p:sp>
        <p:nvSpPr>
          <p:cNvPr id="3" name="Date Placeholder 2"/>
          <p:cNvSpPr>
            <a:spLocks noGrp="1"/>
          </p:cNvSpPr>
          <p:nvPr>
            <p:ph type="dt" idx="1"/>
          </p:nvPr>
        </p:nvSpPr>
        <p:spPr>
          <a:xfrm>
            <a:off x="4142962" y="0"/>
            <a:ext cx="3170583" cy="480388"/>
          </a:xfrm>
          <a:prstGeom prst="rect">
            <a:avLst/>
          </a:prstGeom>
        </p:spPr>
        <p:txBody>
          <a:bodyPr vert="horz" lIns="94851" tIns="47425" rIns="94851" bIns="47425" rtlCol="0"/>
          <a:lstStyle>
            <a:lvl1pPr algn="r">
              <a:defRPr sz="1200"/>
            </a:lvl1pPr>
          </a:lstStyle>
          <a:p>
            <a:fld id="{40BF6123-5584-4859-9232-7C64D48C60BC}" type="datetimeFigureOut">
              <a:rPr lang="en-US" smtClean="0"/>
              <a:t>2/27/2019</a:t>
            </a:fld>
            <a:endParaRPr lang="en-US" dirty="0"/>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4851" tIns="47425" rIns="94851" bIns="47425" rtlCol="0" anchor="ctr"/>
          <a:lstStyle/>
          <a:p>
            <a:endParaRPr lang="en-US" dirty="0"/>
          </a:p>
        </p:txBody>
      </p:sp>
      <p:sp>
        <p:nvSpPr>
          <p:cNvPr id="5" name="Notes Placeholder 4"/>
          <p:cNvSpPr>
            <a:spLocks noGrp="1"/>
          </p:cNvSpPr>
          <p:nvPr>
            <p:ph type="body" sz="quarter" idx="3"/>
          </p:nvPr>
        </p:nvSpPr>
        <p:spPr>
          <a:xfrm>
            <a:off x="732183" y="4561226"/>
            <a:ext cx="5850835" cy="4320213"/>
          </a:xfrm>
          <a:prstGeom prst="rect">
            <a:avLst/>
          </a:prstGeom>
        </p:spPr>
        <p:txBody>
          <a:bodyPr vert="horz" lIns="94851" tIns="47425" rIns="94851" bIns="4742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173"/>
            <a:ext cx="3170583" cy="480388"/>
          </a:xfrm>
          <a:prstGeom prst="rect">
            <a:avLst/>
          </a:prstGeom>
        </p:spPr>
        <p:txBody>
          <a:bodyPr vert="horz" lIns="94851" tIns="47425" rIns="94851" bIns="47425"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2962" y="9119173"/>
            <a:ext cx="3170583" cy="480388"/>
          </a:xfrm>
          <a:prstGeom prst="rect">
            <a:avLst/>
          </a:prstGeom>
        </p:spPr>
        <p:txBody>
          <a:bodyPr vert="horz" lIns="94851" tIns="47425" rIns="94851" bIns="47425" rtlCol="0" anchor="b"/>
          <a:lstStyle>
            <a:lvl1pPr algn="r">
              <a:defRPr sz="1200"/>
            </a:lvl1pPr>
          </a:lstStyle>
          <a:p>
            <a:fld id="{A263C7BD-EE4B-42E2-A75C-958D06C60C46}" type="slidenum">
              <a:rPr lang="en-US" smtClean="0"/>
              <a:t>‹#›</a:t>
            </a:fld>
            <a:endParaRPr lang="en-US" dirty="0"/>
          </a:p>
        </p:txBody>
      </p:sp>
    </p:spTree>
    <p:extLst>
      <p:ext uri="{BB962C8B-B14F-4D97-AF65-F5344CB8AC3E}">
        <p14:creationId xmlns:p14="http://schemas.microsoft.com/office/powerpoint/2010/main" val="2876064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vbaw.vba.va.gov/PAI/ReportsList.asp"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and welcome to the training on Appointment Reminder to Text. </a:t>
            </a:r>
          </a:p>
          <a:p>
            <a:endParaRPr lang="en-US" dirty="0"/>
          </a:p>
          <a:p>
            <a:endParaRPr lang="en-US" dirty="0"/>
          </a:p>
        </p:txBody>
      </p:sp>
      <p:sp>
        <p:nvSpPr>
          <p:cNvPr id="4" name="Slide Number Placeholder 3"/>
          <p:cNvSpPr>
            <a:spLocks noGrp="1"/>
          </p:cNvSpPr>
          <p:nvPr>
            <p:ph type="sldNum" sz="quarter" idx="10"/>
          </p:nvPr>
        </p:nvSpPr>
        <p:spPr/>
        <p:txBody>
          <a:bodyPr/>
          <a:lstStyle/>
          <a:p>
            <a:fld id="{A263C7BD-EE4B-42E2-A75C-958D06C60C46}" type="slidenum">
              <a:rPr lang="en-US" smtClean="0"/>
              <a:t>1</a:t>
            </a:fld>
            <a:endParaRPr lang="en-US" dirty="0"/>
          </a:p>
        </p:txBody>
      </p:sp>
    </p:spTree>
    <p:extLst>
      <p:ext uri="{BB962C8B-B14F-4D97-AF65-F5344CB8AC3E}">
        <p14:creationId xmlns:p14="http://schemas.microsoft.com/office/powerpoint/2010/main" val="1597051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four gateways were chosen because they account for the largest part of the market and are least likely to charge for text messaging. To eliminate the burden of VR&amp;E staff seeking carrier information, the email message will be sent to the Veteran’s phone number at each gateway (AT&amp;T, Verizon, Sprint, T-Mobile).  This is why each individual is listed four times in the report. </a:t>
            </a:r>
          </a:p>
        </p:txBody>
      </p:sp>
      <p:sp>
        <p:nvSpPr>
          <p:cNvPr id="4" name="Slide Number Placeholder 3"/>
          <p:cNvSpPr>
            <a:spLocks noGrp="1"/>
          </p:cNvSpPr>
          <p:nvPr>
            <p:ph type="sldNum" sz="quarter" idx="10"/>
          </p:nvPr>
        </p:nvSpPr>
        <p:spPr/>
        <p:txBody>
          <a:bodyPr/>
          <a:lstStyle/>
          <a:p>
            <a:fld id="{A263C7BD-EE4B-42E2-A75C-958D06C60C46}" type="slidenum">
              <a:rPr lang="en-US" smtClean="0"/>
              <a:t>10</a:t>
            </a:fld>
            <a:endParaRPr lang="en-US" dirty="0"/>
          </a:p>
        </p:txBody>
      </p:sp>
    </p:spTree>
    <p:extLst>
      <p:ext uri="{BB962C8B-B14F-4D97-AF65-F5344CB8AC3E}">
        <p14:creationId xmlns:p14="http://schemas.microsoft.com/office/powerpoint/2010/main" val="22037536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panose="020F0502020204030204" pitchFamily="34" charset="0"/>
                <a:cs typeface="Times New Roman" panose="02020603050405020304" pitchFamily="18" charset="0"/>
              </a:rPr>
              <a:t>When applying the filter to the Excel report, it is important to remember the following rules:</a:t>
            </a:r>
          </a:p>
          <a:p>
            <a:endParaRPr lang="en-US" dirty="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US" dirty="0">
                <a:ea typeface="Calibri" panose="020F0502020204030204" pitchFamily="34" charset="0"/>
                <a:cs typeface="Times New Roman" panose="02020603050405020304" pitchFamily="18" charset="0"/>
              </a:rPr>
              <a:t>Be sure to </a:t>
            </a:r>
            <a:r>
              <a:rPr lang="en-US" u="sng" dirty="0">
                <a:ea typeface="Calibri" panose="020F0502020204030204" pitchFamily="34" charset="0"/>
                <a:cs typeface="Times New Roman" panose="02020603050405020304" pitchFamily="18" charset="0"/>
              </a:rPr>
              <a:t>DELETE</a:t>
            </a:r>
            <a:r>
              <a:rPr lang="en-US" dirty="0">
                <a:ea typeface="Calibri" panose="020F0502020204030204" pitchFamily="34" charset="0"/>
                <a:cs typeface="Times New Roman" panose="02020603050405020304" pitchFamily="18" charset="0"/>
              </a:rPr>
              <a:t> the ROs that you do not want.  Do </a:t>
            </a:r>
            <a:r>
              <a:rPr lang="en-US" u="sng" dirty="0">
                <a:ea typeface="Calibri" panose="020F0502020204030204" pitchFamily="34" charset="0"/>
                <a:cs typeface="Times New Roman" panose="02020603050405020304" pitchFamily="18" charset="0"/>
              </a:rPr>
              <a:t>not</a:t>
            </a:r>
            <a:r>
              <a:rPr lang="en-US" dirty="0">
                <a:ea typeface="Calibri" panose="020F0502020204030204" pitchFamily="34" charset="0"/>
                <a:cs typeface="Times New Roman" panose="02020603050405020304" pitchFamily="18" charset="0"/>
              </a:rPr>
              <a:t> use the “hide” feature</a:t>
            </a:r>
          </a:p>
          <a:p>
            <a:pPr marL="342900" indent="-342900">
              <a:buFont typeface="Arial" panose="020B0604020202020204" pitchFamily="34" charset="0"/>
              <a:buChar char="•"/>
            </a:pPr>
            <a:r>
              <a:rPr lang="en-US" dirty="0"/>
              <a:t>Be sure to </a:t>
            </a:r>
            <a:r>
              <a:rPr lang="en-US" u="sng" dirty="0"/>
              <a:t>DELETE</a:t>
            </a:r>
            <a:r>
              <a:rPr lang="en-US" dirty="0"/>
              <a:t> the Dates that you do not want.  Do </a:t>
            </a:r>
            <a:r>
              <a:rPr lang="en-US" u="sng" dirty="0"/>
              <a:t>not</a:t>
            </a:r>
            <a:r>
              <a:rPr lang="en-US" dirty="0"/>
              <a:t> use the “hide” feature</a:t>
            </a:r>
          </a:p>
          <a:p>
            <a:pPr marL="342900" indent="-342900">
              <a:buFont typeface="Arial" panose="020B0604020202020204" pitchFamily="34" charset="0"/>
              <a:buChar char="•"/>
            </a:pPr>
            <a:r>
              <a:rPr lang="en-US" dirty="0">
                <a:ea typeface="Calibri" panose="020F0502020204030204" pitchFamily="34" charset="0"/>
                <a:cs typeface="Times New Roman" panose="02020603050405020304" pitchFamily="18" charset="0"/>
              </a:rPr>
              <a:t>Since it is recommended that text reminders be sent out on specific days, be sure to filter the Appointment column to list </a:t>
            </a:r>
            <a:r>
              <a:rPr lang="en-US" u="sng" dirty="0">
                <a:ea typeface="Calibri" panose="020F0502020204030204" pitchFamily="34" charset="0"/>
                <a:cs typeface="Times New Roman" panose="02020603050405020304" pitchFamily="18" charset="0"/>
              </a:rPr>
              <a:t>only</a:t>
            </a:r>
            <a:r>
              <a:rPr lang="en-US" dirty="0">
                <a:ea typeface="Calibri" panose="020F0502020204030204" pitchFamily="34" charset="0"/>
                <a:cs typeface="Times New Roman" panose="02020603050405020304" pitchFamily="18" charset="0"/>
              </a:rPr>
              <a:t> those days you are sending:</a:t>
            </a:r>
          </a:p>
          <a:p>
            <a:pPr marL="800100" lvl="1" indent="-342900">
              <a:lnSpc>
                <a:spcPct val="115000"/>
              </a:lnSpc>
              <a:buFont typeface="Courier New" panose="02070309020205020404" pitchFamily="49" charset="0"/>
              <a:buChar char="o"/>
            </a:pPr>
            <a:r>
              <a:rPr lang="en-US" dirty="0">
                <a:ea typeface="Calibri" panose="020F0502020204030204" pitchFamily="34" charset="0"/>
                <a:cs typeface="Times New Roman" panose="02020603050405020304" pitchFamily="18" charset="0"/>
              </a:rPr>
              <a:t>Monday report for Tues-Wed appointments</a:t>
            </a:r>
          </a:p>
          <a:p>
            <a:pPr marL="800100" lvl="1" indent="-342900">
              <a:lnSpc>
                <a:spcPct val="115000"/>
              </a:lnSpc>
              <a:buFont typeface="Courier New" panose="02070309020205020404" pitchFamily="49" charset="0"/>
              <a:buChar char="o"/>
            </a:pPr>
            <a:r>
              <a:rPr lang="en-US" dirty="0">
                <a:ea typeface="Calibri" panose="020F0502020204030204" pitchFamily="34" charset="0"/>
                <a:cs typeface="Times New Roman" panose="02020603050405020304" pitchFamily="18" charset="0"/>
              </a:rPr>
              <a:t>Wednesday report for Thurs-Fri appointments</a:t>
            </a:r>
          </a:p>
          <a:p>
            <a:pPr marL="800100" lvl="1" indent="-342900">
              <a:lnSpc>
                <a:spcPct val="115000"/>
              </a:lnSpc>
              <a:spcAft>
                <a:spcPts val="1000"/>
              </a:spcAft>
              <a:buFont typeface="Courier New" panose="02070309020205020404" pitchFamily="49" charset="0"/>
              <a:buChar char="o"/>
            </a:pPr>
            <a:r>
              <a:rPr lang="en-US" dirty="0">
                <a:ea typeface="Calibri" panose="020F0502020204030204" pitchFamily="34" charset="0"/>
                <a:cs typeface="Times New Roman" panose="02020603050405020304" pitchFamily="18" charset="0"/>
              </a:rPr>
              <a:t>Friday report for Monday appointments</a:t>
            </a:r>
          </a:p>
          <a:p>
            <a:r>
              <a:rPr lang="en-US" dirty="0"/>
              <a:t>When filtering by Regional Office, Case Manager, and Date, please ensure you </a:t>
            </a:r>
            <a:r>
              <a:rPr lang="en-US" b="1" u="sng" dirty="0"/>
              <a:t>DELETE</a:t>
            </a:r>
            <a:r>
              <a:rPr lang="en-US" dirty="0"/>
              <a:t> the rows that you do not want. Do not use the “hide” function.  The mail merge function does not recognize the “hide” function and will therefore send a text to all ROs, case managers, and dates if these unwanted rows are not deleted.</a:t>
            </a:r>
          </a:p>
          <a:p>
            <a:endParaRPr lang="en-US" dirty="0"/>
          </a:p>
          <a:p>
            <a:r>
              <a:rPr lang="en-US" dirty="0"/>
              <a:t>Remember, you will see each Veteran listed four times. One time for each carrier gateway.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a typeface="Calibri" panose="020F0502020204030204" pitchFamily="34" charset="0"/>
                <a:cs typeface="Times New Roman" panose="02020603050405020304" pitchFamily="18" charset="0"/>
              </a:rPr>
              <a:t>We will now show you how to create the Word template for the appointment message.</a:t>
            </a:r>
          </a:p>
          <a:p>
            <a:r>
              <a:rPr lang="en-US" dirty="0"/>
              <a:t> </a:t>
            </a:r>
            <a:endParaRPr lang="en-US" dirty="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A263C7BD-EE4B-42E2-A75C-958D06C60C46}" type="slidenum">
              <a:rPr lang="en-US" smtClean="0"/>
              <a:t>11</a:t>
            </a:fld>
            <a:endParaRPr lang="en-US" dirty="0"/>
          </a:p>
        </p:txBody>
      </p:sp>
    </p:spTree>
    <p:extLst>
      <p:ext uri="{BB962C8B-B14F-4D97-AF65-F5344CB8AC3E}">
        <p14:creationId xmlns:p14="http://schemas.microsoft.com/office/powerpoint/2010/main" val="16985196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that your recipient list is now done and saved locally to your machine. Here is where you will begin the mail merge.</a:t>
            </a:r>
          </a:p>
          <a:p>
            <a:endParaRPr lang="en-US" dirty="0"/>
          </a:p>
          <a:p>
            <a:r>
              <a:rPr lang="en-US" dirty="0"/>
              <a:t>Open the Word template that was provided with predefined merge fields. This template can also be created using a blank Word document and using similar verbiage. Please ensure you are including the main number for your RO or out-based location.</a:t>
            </a:r>
          </a:p>
          <a:p>
            <a:endParaRPr lang="en-US" dirty="0"/>
          </a:p>
          <a:p>
            <a:r>
              <a:rPr lang="en-US" dirty="0"/>
              <a:t>Click on the </a:t>
            </a:r>
            <a:r>
              <a:rPr lang="en-US" i="1" dirty="0"/>
              <a:t>Mailings</a:t>
            </a:r>
            <a:r>
              <a:rPr lang="en-US" i="0" dirty="0"/>
              <a:t> tab at the top, middle portion of the toolbar.</a:t>
            </a:r>
            <a:endParaRPr lang="en-US" dirty="0"/>
          </a:p>
          <a:p>
            <a:endParaRPr lang="en-US" dirty="0"/>
          </a:p>
          <a:p>
            <a:r>
              <a:rPr lang="en-US" dirty="0"/>
              <a:t>NOTE: For out-based offices, a separate mail merge template must be created and updated to display the main office telephone number associated to that location.</a:t>
            </a:r>
          </a:p>
        </p:txBody>
      </p:sp>
      <p:sp>
        <p:nvSpPr>
          <p:cNvPr id="4" name="Slide Number Placeholder 3"/>
          <p:cNvSpPr>
            <a:spLocks noGrp="1"/>
          </p:cNvSpPr>
          <p:nvPr>
            <p:ph type="sldNum" sz="quarter" idx="10"/>
          </p:nvPr>
        </p:nvSpPr>
        <p:spPr/>
        <p:txBody>
          <a:bodyPr/>
          <a:lstStyle/>
          <a:p>
            <a:fld id="{A263C7BD-EE4B-42E2-A75C-958D06C60C46}" type="slidenum">
              <a:rPr lang="en-US" smtClean="0"/>
              <a:t>12</a:t>
            </a:fld>
            <a:endParaRPr lang="en-US" dirty="0"/>
          </a:p>
        </p:txBody>
      </p:sp>
    </p:spTree>
    <p:extLst>
      <p:ext uri="{BB962C8B-B14F-4D97-AF65-F5344CB8AC3E}">
        <p14:creationId xmlns:p14="http://schemas.microsoft.com/office/powerpoint/2010/main" val="4427056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click on </a:t>
            </a:r>
            <a:r>
              <a:rPr lang="en-US" i="1" dirty="0"/>
              <a:t>Start Mail Merge</a:t>
            </a:r>
            <a:r>
              <a:rPr lang="en-US" i="0" dirty="0"/>
              <a:t> on the left side of the toolbar</a:t>
            </a:r>
          </a:p>
          <a:p>
            <a:endParaRPr lang="en-US" dirty="0"/>
          </a:p>
        </p:txBody>
      </p:sp>
      <p:sp>
        <p:nvSpPr>
          <p:cNvPr id="4" name="Slide Number Placeholder 3"/>
          <p:cNvSpPr>
            <a:spLocks noGrp="1"/>
          </p:cNvSpPr>
          <p:nvPr>
            <p:ph type="sldNum" sz="quarter" idx="10"/>
          </p:nvPr>
        </p:nvSpPr>
        <p:spPr/>
        <p:txBody>
          <a:bodyPr/>
          <a:lstStyle/>
          <a:p>
            <a:fld id="{A263C7BD-EE4B-42E2-A75C-958D06C60C46}" type="slidenum">
              <a:rPr lang="en-US" smtClean="0"/>
              <a:t>13</a:t>
            </a:fld>
            <a:endParaRPr lang="en-US" dirty="0"/>
          </a:p>
        </p:txBody>
      </p:sp>
    </p:spTree>
    <p:extLst>
      <p:ext uri="{BB962C8B-B14F-4D97-AF65-F5344CB8AC3E}">
        <p14:creationId xmlns:p14="http://schemas.microsoft.com/office/powerpoint/2010/main" val="12799897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In the drop-down menu, click on </a:t>
            </a:r>
            <a:r>
              <a:rPr lang="en-US" sz="1200" i="1" dirty="0"/>
              <a:t>Step by Step Mail Merge Wizard.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a:t>A Mail Merge navigation pane will appear on the right side of the screen, beginning with Step 1 of 6.</a:t>
            </a:r>
          </a:p>
          <a:p>
            <a:endParaRPr lang="en-US" dirty="0"/>
          </a:p>
        </p:txBody>
      </p:sp>
      <p:sp>
        <p:nvSpPr>
          <p:cNvPr id="4" name="Slide Number Placeholder 3"/>
          <p:cNvSpPr>
            <a:spLocks noGrp="1"/>
          </p:cNvSpPr>
          <p:nvPr>
            <p:ph type="sldNum" sz="quarter" idx="10"/>
          </p:nvPr>
        </p:nvSpPr>
        <p:spPr/>
        <p:txBody>
          <a:bodyPr/>
          <a:lstStyle/>
          <a:p>
            <a:fld id="{A263C7BD-EE4B-42E2-A75C-958D06C60C46}" type="slidenum">
              <a:rPr lang="en-US" smtClean="0"/>
              <a:t>14</a:t>
            </a:fld>
            <a:endParaRPr lang="en-US" dirty="0"/>
          </a:p>
        </p:txBody>
      </p:sp>
    </p:spTree>
    <p:extLst>
      <p:ext uri="{BB962C8B-B14F-4D97-AF65-F5344CB8AC3E}">
        <p14:creationId xmlns:p14="http://schemas.microsoft.com/office/powerpoint/2010/main" val="15967404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t>Select </a:t>
            </a:r>
            <a:r>
              <a:rPr lang="en-US" sz="1200" i="1" dirty="0"/>
              <a:t>E-mail messages</a:t>
            </a:r>
            <a:r>
              <a:rPr lang="en-US" sz="1200" dirty="0"/>
              <a:t> from the pick list</a:t>
            </a:r>
          </a:p>
          <a:p>
            <a:pPr marL="0" indent="0">
              <a:buNone/>
            </a:pPr>
            <a:endParaRPr lang="en-US" sz="1200" dirty="0"/>
          </a:p>
          <a:p>
            <a:pPr marL="0" indent="0">
              <a:buNone/>
            </a:pPr>
            <a:r>
              <a:rPr lang="en-US" sz="1200" dirty="0"/>
              <a:t>Then click </a:t>
            </a:r>
            <a:r>
              <a:rPr lang="en-US" sz="1200" i="1" dirty="0"/>
              <a:t>Next</a:t>
            </a:r>
            <a:r>
              <a:rPr lang="en-US" sz="1200" dirty="0"/>
              <a:t>.</a:t>
            </a:r>
          </a:p>
          <a:p>
            <a:endParaRPr lang="en-US" dirty="0"/>
          </a:p>
        </p:txBody>
      </p:sp>
      <p:sp>
        <p:nvSpPr>
          <p:cNvPr id="4" name="Slide Number Placeholder 3"/>
          <p:cNvSpPr>
            <a:spLocks noGrp="1"/>
          </p:cNvSpPr>
          <p:nvPr>
            <p:ph type="sldNum" sz="quarter" idx="10"/>
          </p:nvPr>
        </p:nvSpPr>
        <p:spPr/>
        <p:txBody>
          <a:bodyPr/>
          <a:lstStyle/>
          <a:p>
            <a:fld id="{A263C7BD-EE4B-42E2-A75C-958D06C60C46}" type="slidenum">
              <a:rPr lang="en-US" smtClean="0"/>
              <a:t>15</a:t>
            </a:fld>
            <a:endParaRPr lang="en-US" dirty="0"/>
          </a:p>
        </p:txBody>
      </p:sp>
    </p:spTree>
    <p:extLst>
      <p:ext uri="{BB962C8B-B14F-4D97-AF65-F5344CB8AC3E}">
        <p14:creationId xmlns:p14="http://schemas.microsoft.com/office/powerpoint/2010/main" val="40292312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dirty="0"/>
              <a:t>Next, select </a:t>
            </a:r>
            <a:r>
              <a:rPr lang="en-US" i="1" dirty="0"/>
              <a:t>Use current document</a:t>
            </a:r>
          </a:p>
          <a:p>
            <a:pPr marL="342900" indent="-342900">
              <a:buFont typeface="Arial" panose="020B0604020202020204" pitchFamily="34" charset="0"/>
              <a:buChar char="•"/>
            </a:pPr>
            <a:endParaRPr lang="en-US" i="1" dirty="0"/>
          </a:p>
          <a:p>
            <a:pPr marL="342900" indent="-342900">
              <a:buFont typeface="Arial" panose="020B0604020202020204" pitchFamily="34" charset="0"/>
              <a:buChar char="•"/>
            </a:pPr>
            <a:r>
              <a:rPr lang="en-US" dirty="0"/>
              <a:t>Then click </a:t>
            </a:r>
            <a:r>
              <a:rPr lang="en-US" i="1" dirty="0"/>
              <a:t>Next</a:t>
            </a:r>
            <a:endParaRPr lang="en-US" dirty="0"/>
          </a:p>
          <a:p>
            <a:endParaRPr lang="en-US" dirty="0"/>
          </a:p>
          <a:p>
            <a:r>
              <a:rPr lang="en-US" dirty="0"/>
              <a:t>NOTE: This step is applicable when first establishing a link to an Excel spreadsheet. </a:t>
            </a:r>
          </a:p>
          <a:p>
            <a:endParaRPr lang="en-US" dirty="0"/>
          </a:p>
        </p:txBody>
      </p:sp>
      <p:sp>
        <p:nvSpPr>
          <p:cNvPr id="4" name="Slide Number Placeholder 3"/>
          <p:cNvSpPr>
            <a:spLocks noGrp="1"/>
          </p:cNvSpPr>
          <p:nvPr>
            <p:ph type="sldNum" sz="quarter" idx="10"/>
          </p:nvPr>
        </p:nvSpPr>
        <p:spPr/>
        <p:txBody>
          <a:bodyPr/>
          <a:lstStyle/>
          <a:p>
            <a:fld id="{A263C7BD-EE4B-42E2-A75C-958D06C60C46}" type="slidenum">
              <a:rPr lang="en-US" smtClean="0"/>
              <a:t>16</a:t>
            </a:fld>
            <a:endParaRPr lang="en-US" dirty="0"/>
          </a:p>
        </p:txBody>
      </p:sp>
    </p:spTree>
    <p:extLst>
      <p:ext uri="{BB962C8B-B14F-4D97-AF65-F5344CB8AC3E}">
        <p14:creationId xmlns:p14="http://schemas.microsoft.com/office/powerpoint/2010/main" val="6116140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Select </a:t>
            </a:r>
            <a:r>
              <a:rPr lang="en-US" i="1" dirty="0"/>
              <a:t>Use an existing list.</a:t>
            </a:r>
            <a:r>
              <a:rPr lang="en-US" i="0" dirty="0"/>
              <a:t> This is the Excel report you have just customized and saved locally.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Then click </a:t>
            </a:r>
            <a:r>
              <a:rPr lang="en-US" i="1" dirty="0"/>
              <a:t>Browse.</a:t>
            </a: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This first screen shot </a:t>
            </a:r>
            <a:r>
              <a:rPr lang="en-US" b="0" dirty="0"/>
              <a:t>displaying “Browse” </a:t>
            </a:r>
            <a:r>
              <a:rPr lang="en-US" dirty="0"/>
              <a:t>will be displayed with your 1</a:t>
            </a:r>
            <a:r>
              <a:rPr lang="en-US" baseline="30000" dirty="0"/>
              <a:t>st</a:t>
            </a:r>
            <a:r>
              <a:rPr lang="en-US" dirty="0"/>
              <a:t> mail merge distribution ONLY.  Subsequent mail merge distributions will </a:t>
            </a:r>
            <a:r>
              <a:rPr lang="en-US" b="0" dirty="0"/>
              <a:t>display </a:t>
            </a:r>
            <a:r>
              <a:rPr lang="en-US" b="0" i="1" dirty="0"/>
              <a:t>Select a different list</a:t>
            </a:r>
            <a:r>
              <a:rPr lang="en-US" b="0" dirty="0"/>
              <a:t>.</a:t>
            </a:r>
          </a:p>
          <a:p>
            <a:endParaRPr lang="en-US" dirty="0"/>
          </a:p>
        </p:txBody>
      </p:sp>
      <p:sp>
        <p:nvSpPr>
          <p:cNvPr id="4" name="Slide Number Placeholder 3"/>
          <p:cNvSpPr>
            <a:spLocks noGrp="1"/>
          </p:cNvSpPr>
          <p:nvPr>
            <p:ph type="sldNum" sz="quarter" idx="10"/>
          </p:nvPr>
        </p:nvSpPr>
        <p:spPr/>
        <p:txBody>
          <a:bodyPr/>
          <a:lstStyle/>
          <a:p>
            <a:fld id="{A263C7BD-EE4B-42E2-A75C-958D06C60C46}" type="slidenum">
              <a:rPr lang="en-US" smtClean="0"/>
              <a:t>17</a:t>
            </a:fld>
            <a:endParaRPr lang="en-US" dirty="0"/>
          </a:p>
        </p:txBody>
      </p:sp>
    </p:spTree>
    <p:extLst>
      <p:ext uri="{BB962C8B-B14F-4D97-AF65-F5344CB8AC3E}">
        <p14:creationId xmlns:p14="http://schemas.microsoft.com/office/powerpoint/2010/main" val="2547577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t>Once the browse window opens, select your Excel report from your desktop or local folder.</a:t>
            </a:r>
            <a:endParaRPr lang="en-US" dirty="0"/>
          </a:p>
          <a:p>
            <a:r>
              <a:rPr lang="en-US" dirty="0"/>
              <a:t>Then click </a:t>
            </a:r>
            <a:r>
              <a:rPr lang="en-US" i="1" dirty="0"/>
              <a:t>Open</a:t>
            </a:r>
            <a:endParaRPr lang="en-US" dirty="0"/>
          </a:p>
        </p:txBody>
      </p:sp>
      <p:sp>
        <p:nvSpPr>
          <p:cNvPr id="4" name="Slide Number Placeholder 3"/>
          <p:cNvSpPr>
            <a:spLocks noGrp="1"/>
          </p:cNvSpPr>
          <p:nvPr>
            <p:ph type="sldNum" sz="quarter" idx="10"/>
          </p:nvPr>
        </p:nvSpPr>
        <p:spPr/>
        <p:txBody>
          <a:bodyPr/>
          <a:lstStyle/>
          <a:p>
            <a:fld id="{A263C7BD-EE4B-42E2-A75C-958D06C60C46}" type="slidenum">
              <a:rPr lang="en-US" smtClean="0"/>
              <a:t>18</a:t>
            </a:fld>
            <a:endParaRPr lang="en-US" dirty="0"/>
          </a:p>
        </p:txBody>
      </p:sp>
    </p:spTree>
    <p:extLst>
      <p:ext uri="{BB962C8B-B14F-4D97-AF65-F5344CB8AC3E}">
        <p14:creationId xmlns:p14="http://schemas.microsoft.com/office/powerpoint/2010/main" val="3269553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on </a:t>
            </a:r>
            <a:r>
              <a:rPr lang="en-US" i="1" dirty="0"/>
              <a:t>Open,</a:t>
            </a:r>
            <a:r>
              <a:rPr lang="en-US" i="0" dirty="0"/>
              <a:t> then </a:t>
            </a:r>
            <a:r>
              <a:rPr lang="en-US" dirty="0"/>
              <a:t>click </a:t>
            </a:r>
            <a:r>
              <a:rPr lang="en-US" i="1" dirty="0"/>
              <a:t>OK</a:t>
            </a:r>
            <a:endParaRPr lang="en-US" dirty="0"/>
          </a:p>
        </p:txBody>
      </p:sp>
      <p:sp>
        <p:nvSpPr>
          <p:cNvPr id="4" name="Slide Number Placeholder 3"/>
          <p:cNvSpPr>
            <a:spLocks noGrp="1"/>
          </p:cNvSpPr>
          <p:nvPr>
            <p:ph type="sldNum" sz="quarter" idx="10"/>
          </p:nvPr>
        </p:nvSpPr>
        <p:spPr/>
        <p:txBody>
          <a:bodyPr/>
          <a:lstStyle/>
          <a:p>
            <a:fld id="{A263C7BD-EE4B-42E2-A75C-958D06C60C46}" type="slidenum">
              <a:rPr lang="en-US" smtClean="0"/>
              <a:t>19</a:t>
            </a:fld>
            <a:endParaRPr lang="en-US" dirty="0"/>
          </a:p>
        </p:txBody>
      </p:sp>
    </p:spTree>
    <p:extLst>
      <p:ext uri="{BB962C8B-B14F-4D97-AF65-F5344CB8AC3E}">
        <p14:creationId xmlns:p14="http://schemas.microsoft.com/office/powerpoint/2010/main" val="2266364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VR&amp;E is currently looking into providing additional tools to leverage existing technology to assist VR&amp;E field staff in accomplishing work more effectively. One such tool is sending reminders to Veterans through text message as a way to increase the rate of Veteran attendance for scheduled VR&amp;E appointments.</a:t>
            </a:r>
          </a:p>
          <a:p>
            <a:endParaRPr lang="en-US" dirty="0"/>
          </a:p>
          <a:p>
            <a:r>
              <a:rPr lang="en-US" dirty="0"/>
              <a:t>The purpose of this training is to:</a:t>
            </a:r>
          </a:p>
          <a:p>
            <a:pPr marL="177845" indent="-177845">
              <a:buFont typeface="Arial" panose="020B0604020202020204" pitchFamily="34" charset="0"/>
              <a:buChar char="•"/>
            </a:pPr>
            <a:r>
              <a:rPr lang="en-US" dirty="0"/>
              <a:t>Provide Regional Offices with step-by-step instructions on how to send appointment reminders to Veterans using readily available technology</a:t>
            </a:r>
          </a:p>
          <a:p>
            <a:pPr marL="177845" indent="-177845">
              <a:buFont typeface="Arial" panose="020B0604020202020204" pitchFamily="34" charset="0"/>
              <a:buChar char="•"/>
            </a:pPr>
            <a:r>
              <a:rPr lang="en-US" dirty="0"/>
              <a:t>Help increase the rate of Veteran attendance for scheduled VR&amp;E appointments by utilizing Appointment Reminder to Text</a:t>
            </a:r>
          </a:p>
          <a:p>
            <a:pPr marL="177845" indent="-177845">
              <a:buFont typeface="Arial" panose="020B0604020202020204" pitchFamily="34" charset="0"/>
              <a:buChar char="•"/>
            </a:pPr>
            <a:r>
              <a:rPr lang="en-US" dirty="0"/>
              <a:t>Assist VR&amp;E field staff in accomplishing administrative work more efficiently</a:t>
            </a:r>
          </a:p>
          <a:p>
            <a:pPr marL="177845" indent="-177845">
              <a:buFont typeface="Arial" panose="020B0604020202020204" pitchFamily="34" charset="0"/>
              <a:buChar char="•"/>
            </a:pPr>
            <a:r>
              <a:rPr lang="en-US" dirty="0"/>
              <a:t>And, to increase communication with the Veteran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A263C7BD-EE4B-42E2-A75C-958D06C60C46}" type="slidenum">
              <a:rPr lang="en-US" smtClean="0"/>
              <a:t>2</a:t>
            </a:fld>
            <a:endParaRPr lang="en-US" dirty="0"/>
          </a:p>
        </p:txBody>
      </p:sp>
    </p:spTree>
    <p:extLst>
      <p:ext uri="{BB962C8B-B14F-4D97-AF65-F5344CB8AC3E}">
        <p14:creationId xmlns:p14="http://schemas.microsoft.com/office/powerpoint/2010/main" val="32118023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63C7BD-EE4B-42E2-A75C-958D06C60C46}" type="slidenum">
              <a:rPr lang="en-US" smtClean="0"/>
              <a:t>20</a:t>
            </a:fld>
            <a:endParaRPr lang="en-US" dirty="0"/>
          </a:p>
        </p:txBody>
      </p:sp>
    </p:spTree>
    <p:extLst>
      <p:ext uri="{BB962C8B-B14F-4D97-AF65-F5344CB8AC3E}">
        <p14:creationId xmlns:p14="http://schemas.microsoft.com/office/powerpoint/2010/main" val="2031481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a:t>In this step of the Mail Merge Wizard, you already have the Word template with the predefined merge fields in a generic message, shown above.</a:t>
            </a:r>
          </a:p>
          <a:p>
            <a:pPr marL="171450" indent="-171450">
              <a:buFont typeface="Arial" panose="020B0604020202020204" pitchFamily="34" charset="0"/>
              <a:buChar char="•"/>
            </a:pPr>
            <a:r>
              <a:rPr lang="en-US" sz="1200" dirty="0"/>
              <a:t>This message is intended to be short. If message verbiage is customized locally, please ensure to keep it under 160 characters, including spaces. Anything longer may be truncated due to the limited amount of characters allowed by the mobile carrier.  </a:t>
            </a:r>
            <a:r>
              <a:rPr lang="en-US" sz="1200" b="1" dirty="0"/>
              <a:t>Do not include any PII.</a:t>
            </a:r>
          </a:p>
          <a:p>
            <a:pPr marL="171450" indent="-171450">
              <a:buFont typeface="Arial" panose="020B0604020202020204" pitchFamily="34" charset="0"/>
              <a:buChar char="•"/>
            </a:pPr>
            <a:r>
              <a:rPr lang="en-US" sz="1200" dirty="0"/>
              <a:t>Click </a:t>
            </a:r>
            <a:r>
              <a:rPr lang="en-US" sz="1200" i="1" dirty="0"/>
              <a:t>Next</a:t>
            </a:r>
            <a:r>
              <a:rPr lang="en-US" sz="1200" i="0" dirty="0"/>
              <a:t> to preview the messages</a:t>
            </a:r>
            <a:endParaRPr lang="en-US" dirty="0"/>
          </a:p>
          <a:p>
            <a:r>
              <a:rPr lang="en-US" dirty="0"/>
              <a:t> </a:t>
            </a:r>
          </a:p>
          <a:p>
            <a:r>
              <a:rPr lang="en-US" dirty="0"/>
              <a:t>NOTE: Enter main number for RO or out-based location</a:t>
            </a:r>
            <a:endParaRPr lang="en-US" sz="1200" dirty="0"/>
          </a:p>
          <a:p>
            <a:endParaRPr lang="en-US" dirty="0"/>
          </a:p>
        </p:txBody>
      </p:sp>
      <p:sp>
        <p:nvSpPr>
          <p:cNvPr id="4" name="Slide Number Placeholder 3"/>
          <p:cNvSpPr>
            <a:spLocks noGrp="1"/>
          </p:cNvSpPr>
          <p:nvPr>
            <p:ph type="sldNum" sz="quarter" idx="10"/>
          </p:nvPr>
        </p:nvSpPr>
        <p:spPr/>
        <p:txBody>
          <a:bodyPr/>
          <a:lstStyle/>
          <a:p>
            <a:fld id="{A263C7BD-EE4B-42E2-A75C-958D06C60C46}" type="slidenum">
              <a:rPr lang="en-US" smtClean="0"/>
              <a:t>21</a:t>
            </a:fld>
            <a:endParaRPr lang="en-US" dirty="0"/>
          </a:p>
        </p:txBody>
      </p:sp>
    </p:spTree>
    <p:extLst>
      <p:ext uri="{BB962C8B-B14F-4D97-AF65-F5344CB8AC3E}">
        <p14:creationId xmlns:p14="http://schemas.microsoft.com/office/powerpoint/2010/main" val="349647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200" dirty="0"/>
              <a:t>Preview the e-mail messages</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1200" dirty="0"/>
              <a:t>Click </a:t>
            </a:r>
            <a:r>
              <a:rPr lang="en-US" sz="1200" i="1" dirty="0"/>
              <a:t>Next</a:t>
            </a:r>
            <a:r>
              <a:rPr lang="en-US" sz="1200" dirty="0"/>
              <a:t> to complete the mail merge</a:t>
            </a:r>
          </a:p>
          <a:p>
            <a:endParaRPr lang="en-US" dirty="0"/>
          </a:p>
        </p:txBody>
      </p:sp>
      <p:sp>
        <p:nvSpPr>
          <p:cNvPr id="4" name="Slide Number Placeholder 3"/>
          <p:cNvSpPr>
            <a:spLocks noGrp="1"/>
          </p:cNvSpPr>
          <p:nvPr>
            <p:ph type="sldNum" sz="quarter" idx="10"/>
          </p:nvPr>
        </p:nvSpPr>
        <p:spPr/>
        <p:txBody>
          <a:bodyPr/>
          <a:lstStyle/>
          <a:p>
            <a:fld id="{A263C7BD-EE4B-42E2-A75C-958D06C60C46}" type="slidenum">
              <a:rPr lang="en-US" smtClean="0"/>
              <a:t>22</a:t>
            </a:fld>
            <a:endParaRPr lang="en-US" dirty="0"/>
          </a:p>
        </p:txBody>
      </p:sp>
    </p:spTree>
    <p:extLst>
      <p:ext uri="{BB962C8B-B14F-4D97-AF65-F5344CB8AC3E}">
        <p14:creationId xmlns:p14="http://schemas.microsoft.com/office/powerpoint/2010/main" val="20693013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dirty="0"/>
              <a:t>Click on </a:t>
            </a:r>
            <a:r>
              <a:rPr lang="en-US" i="1" dirty="0"/>
              <a:t>Electronic Mail…</a:t>
            </a:r>
          </a:p>
          <a:p>
            <a:pPr>
              <a:buFont typeface="Arial" panose="020B0604020202020204" pitchFamily="34" charset="0"/>
              <a:buChar char="•"/>
            </a:pPr>
            <a:r>
              <a:rPr lang="en-US" dirty="0"/>
              <a:t>Choose fields in </a:t>
            </a:r>
            <a:r>
              <a:rPr lang="en-US" i="1" dirty="0"/>
              <a:t>Message Options:</a:t>
            </a:r>
          </a:p>
          <a:p>
            <a:pPr lvl="1">
              <a:buFontTx/>
              <a:buChar char="-"/>
            </a:pPr>
            <a:r>
              <a:rPr lang="en-US" dirty="0"/>
              <a:t>To: drop-down menu – select SMS</a:t>
            </a:r>
          </a:p>
          <a:p>
            <a:pPr lvl="1">
              <a:buFontTx/>
              <a:buChar char="-"/>
            </a:pPr>
            <a:r>
              <a:rPr lang="en-US" dirty="0"/>
              <a:t>Populate the </a:t>
            </a:r>
            <a:r>
              <a:rPr lang="en-US" i="1" dirty="0"/>
              <a:t>Subject Line </a:t>
            </a:r>
            <a:r>
              <a:rPr lang="en-US" dirty="0"/>
              <a:t>as shown. </a:t>
            </a:r>
          </a:p>
          <a:p>
            <a:pPr lvl="1">
              <a:buFontTx/>
              <a:buChar char="-"/>
            </a:pPr>
            <a:r>
              <a:rPr lang="en-US" dirty="0"/>
              <a:t>NOTE: Consistency in populating the subject line is important. We will  come back to this in a couple of slides.</a:t>
            </a:r>
          </a:p>
          <a:p>
            <a:pPr lvl="1">
              <a:buFontTx/>
              <a:buChar char="-"/>
            </a:pPr>
            <a:r>
              <a:rPr lang="en-US" dirty="0"/>
              <a:t>Choose </a:t>
            </a:r>
            <a:r>
              <a:rPr lang="en-US" i="1" dirty="0"/>
              <a:t>HTML</a:t>
            </a:r>
            <a:r>
              <a:rPr lang="en-US" dirty="0"/>
              <a:t> in Mail Format</a:t>
            </a:r>
          </a:p>
          <a:p>
            <a:pPr lvl="1">
              <a:buFontTx/>
              <a:buChar char="-"/>
            </a:pPr>
            <a:r>
              <a:rPr lang="en-US" dirty="0"/>
              <a:t>Click </a:t>
            </a:r>
            <a:r>
              <a:rPr lang="en-US" i="1" dirty="0"/>
              <a:t>OK</a:t>
            </a:r>
          </a:p>
          <a:p>
            <a:endParaRPr lang="en-US" sz="800" dirty="0"/>
          </a:p>
        </p:txBody>
      </p:sp>
      <p:sp>
        <p:nvSpPr>
          <p:cNvPr id="4" name="Slide Number Placeholder 3"/>
          <p:cNvSpPr>
            <a:spLocks noGrp="1"/>
          </p:cNvSpPr>
          <p:nvPr>
            <p:ph type="sldNum" sz="quarter" idx="10"/>
          </p:nvPr>
        </p:nvSpPr>
        <p:spPr/>
        <p:txBody>
          <a:bodyPr/>
          <a:lstStyle/>
          <a:p>
            <a:fld id="{A263C7BD-EE4B-42E2-A75C-958D06C60C46}" type="slidenum">
              <a:rPr lang="en-US" smtClean="0"/>
              <a:t>23</a:t>
            </a:fld>
            <a:endParaRPr lang="en-US" dirty="0"/>
          </a:p>
        </p:txBody>
      </p:sp>
    </p:spTree>
    <p:extLst>
      <p:ext uri="{BB962C8B-B14F-4D97-AF65-F5344CB8AC3E}">
        <p14:creationId xmlns:p14="http://schemas.microsoft.com/office/powerpoint/2010/main" val="4846728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b="0" i="0" u="none" strike="noStrike" kern="1200" cap="none" spc="0" normalizeH="0" baseline="0" noProof="0" dirty="0">
                <a:ln>
                  <a:noFill/>
                </a:ln>
                <a:solidFill>
                  <a:srgbClr val="000000"/>
                </a:solidFill>
                <a:effectLst/>
                <a:uLnTx/>
                <a:uFillTx/>
                <a:latin typeface="+mn-lt"/>
                <a:ea typeface="+mn-ea"/>
                <a:cs typeface="Arial" panose="020B0604020202020204" pitchFamily="34" charset="0"/>
              </a:rPr>
              <a:t>Once Mail Merge is complete, you will want to set up a rule in Outlook to handle returned messages and responses. </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b="0" i="0" u="none" strike="noStrike" kern="1200" cap="none" spc="0" normalizeH="0" baseline="0" noProof="0" dirty="0">
                <a:ln>
                  <a:noFill/>
                </a:ln>
                <a:solidFill>
                  <a:srgbClr val="000000"/>
                </a:solidFill>
                <a:effectLst/>
                <a:uLnTx/>
                <a:uFillTx/>
                <a:latin typeface="+mn-lt"/>
                <a:ea typeface="+mn-ea"/>
                <a:cs typeface="Arial" panose="020B0604020202020204" pitchFamily="34" charset="0"/>
              </a:rPr>
              <a:t>As we mentioned earlier in the training, since the recipient report will have </a:t>
            </a:r>
            <a:r>
              <a:rPr lang="en-US" dirty="0"/>
              <a:t>incorporated the four major SMS gateway domains (AT&amp;T, Verizon, Sprint, T-Mobile), there will be email messages returned as undeliverable.</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b="0" i="0" u="none" strike="noStrike" kern="1200" cap="none" spc="0" normalizeH="0" baseline="0" noProof="0" dirty="0">
              <a:ln>
                <a:noFill/>
              </a:ln>
              <a:solidFill>
                <a:srgbClr val="000000"/>
              </a:solidFill>
              <a:effectLst/>
              <a:uLnTx/>
              <a:uFillTx/>
              <a:latin typeface="+mn-lt"/>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b="0" i="0" u="none" strike="noStrike" kern="1200" cap="none" spc="0" normalizeH="0" baseline="0" noProof="0" dirty="0">
                <a:ln>
                  <a:noFill/>
                </a:ln>
                <a:solidFill>
                  <a:srgbClr val="000000"/>
                </a:solidFill>
                <a:effectLst/>
                <a:uLnTx/>
                <a:uFillTx/>
                <a:latin typeface="+mn-lt"/>
                <a:ea typeface="+mn-ea"/>
                <a:cs typeface="Arial" panose="020B0604020202020204" pitchFamily="34" charset="0"/>
              </a:rPr>
              <a:t>So setting up a rule in Outlook to manage these returned emails will keep your inbox from being overloaded.</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b="0" i="0" u="none" strike="noStrike" kern="1200" cap="none" spc="0" normalizeH="0" baseline="0" noProof="0" dirty="0">
              <a:ln>
                <a:noFill/>
              </a:ln>
              <a:solidFill>
                <a:srgbClr val="000000"/>
              </a:solidFill>
              <a:effectLst/>
              <a:uLnTx/>
              <a:uFillTx/>
              <a:latin typeface="+mn-lt"/>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b="0" i="0" u="none" strike="noStrike" kern="1200" cap="none" spc="0" normalizeH="0" baseline="0" noProof="0" dirty="0">
                <a:ln>
                  <a:noFill/>
                </a:ln>
                <a:solidFill>
                  <a:srgbClr val="000000"/>
                </a:solidFill>
                <a:effectLst/>
                <a:uLnTx/>
                <a:uFillTx/>
                <a:latin typeface="+mn-lt"/>
                <a:ea typeface="+mn-ea"/>
                <a:cs typeface="Arial" panose="020B0604020202020204" pitchFamily="34" charset="0"/>
              </a:rPr>
              <a:t>To set up a rule, do the following:</a:t>
            </a:r>
          </a:p>
          <a:p>
            <a:pPr marL="457200" marR="0" lvl="0" indent="-457200" algn="l" defTabSz="457200" rtl="0" eaLnBrk="1" fontAlgn="auto" latinLnBrk="0" hangingPunct="1">
              <a:lnSpc>
                <a:spcPct val="100000"/>
              </a:lnSpc>
              <a:spcBef>
                <a:spcPct val="20000"/>
              </a:spcBef>
              <a:spcAft>
                <a:spcPts val="0"/>
              </a:spcAft>
              <a:buClrTx/>
              <a:buSzTx/>
              <a:buFont typeface="+mj-lt"/>
              <a:buAutoNum type="arabicPeriod"/>
              <a:tabLst/>
              <a:defRPr/>
            </a:pPr>
            <a:r>
              <a:rPr kumimoji="0" lang="en-US" b="0" i="0" u="none" strike="noStrike" kern="1200" cap="none" spc="0" normalizeH="0" baseline="0" noProof="0" dirty="0">
                <a:ln>
                  <a:noFill/>
                </a:ln>
                <a:solidFill>
                  <a:srgbClr val="000000"/>
                </a:solidFill>
                <a:effectLst/>
                <a:uLnTx/>
                <a:uFillTx/>
                <a:latin typeface="+mn-lt"/>
                <a:ea typeface="+mn-ea"/>
                <a:cs typeface="Arial" panose="020B0604020202020204" pitchFamily="34" charset="0"/>
              </a:rPr>
              <a:t>In your Outlook mailbox, select</a:t>
            </a:r>
            <a:r>
              <a:rPr kumimoji="0" lang="en-US" b="0" i="1" u="none" strike="noStrike" kern="1200" cap="none" spc="0" normalizeH="0" baseline="0" noProof="0" dirty="0">
                <a:ln>
                  <a:noFill/>
                </a:ln>
                <a:solidFill>
                  <a:srgbClr val="000000"/>
                </a:solidFill>
                <a:effectLst/>
                <a:uLnTx/>
                <a:uFillTx/>
                <a:latin typeface="+mn-lt"/>
                <a:ea typeface="+mn-ea"/>
                <a:cs typeface="Arial" panose="020B0604020202020204" pitchFamily="34" charset="0"/>
              </a:rPr>
              <a:t> Rules </a:t>
            </a:r>
            <a:r>
              <a:rPr kumimoji="0" lang="en-US" b="0" i="0" u="none" strike="noStrike" kern="1200" cap="none" spc="0" normalizeH="0" baseline="0" noProof="0" dirty="0">
                <a:ln>
                  <a:noFill/>
                </a:ln>
                <a:solidFill>
                  <a:srgbClr val="000000"/>
                </a:solidFill>
                <a:effectLst/>
                <a:uLnTx/>
                <a:uFillTx/>
                <a:latin typeface="+mn-lt"/>
                <a:ea typeface="+mn-ea"/>
                <a:cs typeface="Arial" panose="020B0604020202020204" pitchFamily="34" charset="0"/>
              </a:rPr>
              <a:t>on the Outlook toolbar and then select </a:t>
            </a:r>
            <a:r>
              <a:rPr kumimoji="0" lang="en-US" b="0" i="1" u="none" strike="noStrike" kern="1200" cap="none" spc="0" normalizeH="0" baseline="0" noProof="0" dirty="0">
                <a:ln>
                  <a:noFill/>
                </a:ln>
                <a:solidFill>
                  <a:srgbClr val="000000"/>
                </a:solidFill>
                <a:effectLst/>
                <a:uLnTx/>
                <a:uFillTx/>
                <a:latin typeface="+mn-lt"/>
                <a:ea typeface="+mn-ea"/>
                <a:cs typeface="Arial" panose="020B0604020202020204" pitchFamily="34" charset="0"/>
              </a:rPr>
              <a:t>Create Rule…</a:t>
            </a:r>
            <a:r>
              <a:rPr kumimoji="0" lang="en-US" b="0" i="0" u="none" strike="noStrike" kern="1200" cap="none" spc="0" normalizeH="0" baseline="0" noProof="0" dirty="0">
                <a:ln>
                  <a:noFill/>
                </a:ln>
                <a:solidFill>
                  <a:srgbClr val="000000"/>
                </a:solidFill>
                <a:effectLst/>
                <a:uLnTx/>
                <a:uFillTx/>
                <a:latin typeface="+mn-lt"/>
                <a:ea typeface="+mn-ea"/>
                <a:cs typeface="Arial" panose="020B0604020202020204" pitchFamily="34" charset="0"/>
              </a:rPr>
              <a:t> in the drop-down menu</a:t>
            </a:r>
            <a:endParaRPr kumimoji="0" lang="en-US" b="0" i="1" u="none" strike="noStrike" kern="1200" cap="none" spc="0" normalizeH="0" baseline="0" noProof="0" dirty="0">
              <a:ln>
                <a:noFill/>
              </a:ln>
              <a:solidFill>
                <a:srgbClr val="000000"/>
              </a:solidFill>
              <a:effectLst/>
              <a:uLnTx/>
              <a:uFillTx/>
              <a:latin typeface="+mn-lt"/>
              <a:ea typeface="+mn-ea"/>
              <a:cs typeface="Arial" panose="020B0604020202020204" pitchFamily="34" charset="0"/>
            </a:endParaRPr>
          </a:p>
          <a:p>
            <a:endParaRPr lang="en-US" sz="800" dirty="0"/>
          </a:p>
        </p:txBody>
      </p:sp>
      <p:sp>
        <p:nvSpPr>
          <p:cNvPr id="4" name="Slide Number Placeholder 3"/>
          <p:cNvSpPr>
            <a:spLocks noGrp="1"/>
          </p:cNvSpPr>
          <p:nvPr>
            <p:ph type="sldNum" sz="quarter" idx="10"/>
          </p:nvPr>
        </p:nvSpPr>
        <p:spPr/>
        <p:txBody>
          <a:bodyPr/>
          <a:lstStyle/>
          <a:p>
            <a:fld id="{A263C7BD-EE4B-42E2-A75C-958D06C60C46}" type="slidenum">
              <a:rPr lang="en-US" smtClean="0"/>
              <a:t>24</a:t>
            </a:fld>
            <a:endParaRPr lang="en-US" dirty="0"/>
          </a:p>
        </p:txBody>
      </p:sp>
    </p:spTree>
    <p:extLst>
      <p:ext uri="{BB962C8B-B14F-4D97-AF65-F5344CB8AC3E}">
        <p14:creationId xmlns:p14="http://schemas.microsoft.com/office/powerpoint/2010/main" val="16037111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457200" algn="l" defTabSz="457200" rtl="0" eaLnBrk="1" fontAlgn="auto" latinLnBrk="0" hangingPunct="1">
              <a:lnSpc>
                <a:spcPct val="100000"/>
              </a:lnSpc>
              <a:spcBef>
                <a:spcPct val="20000"/>
              </a:spcBef>
              <a:spcAft>
                <a:spcPts val="0"/>
              </a:spcAft>
              <a:buClrTx/>
              <a:buSzTx/>
              <a:buFont typeface="+mj-lt"/>
              <a:buAutoNum type="arabicPeriod" startAt="2"/>
              <a:tabLst/>
              <a:defRPr/>
            </a:pPr>
            <a:r>
              <a:rPr kumimoji="0" lang="en-US" b="0" i="0" u="none" strike="noStrike" kern="1200" cap="none" spc="0" normalizeH="0" baseline="0" noProof="0" dirty="0">
                <a:ln>
                  <a:noFill/>
                </a:ln>
                <a:solidFill>
                  <a:srgbClr val="000000"/>
                </a:solidFill>
                <a:effectLst/>
                <a:uLnTx/>
                <a:uFillTx/>
                <a:latin typeface="+mn-lt"/>
                <a:ea typeface="+mn-ea"/>
                <a:cs typeface="Arial" panose="020B0604020202020204" pitchFamily="34" charset="0"/>
              </a:rPr>
              <a:t>Check the </a:t>
            </a:r>
            <a:r>
              <a:rPr kumimoji="0" lang="en-US" b="0" i="1" u="none" strike="noStrike" kern="1200" cap="none" spc="0" normalizeH="0" baseline="0" noProof="0" dirty="0">
                <a:ln>
                  <a:noFill/>
                </a:ln>
                <a:solidFill>
                  <a:srgbClr val="000000"/>
                </a:solidFill>
                <a:effectLst/>
                <a:uLnTx/>
                <a:uFillTx/>
                <a:latin typeface="+mn-lt"/>
                <a:ea typeface="+mn-ea"/>
                <a:cs typeface="Arial" panose="020B0604020202020204" pitchFamily="34" charset="0"/>
              </a:rPr>
              <a:t>Subject contains</a:t>
            </a:r>
            <a:r>
              <a:rPr kumimoji="0" lang="en-US" b="0" i="0" u="none" strike="noStrike" kern="1200" cap="none" spc="0" normalizeH="0" baseline="0" noProof="0" dirty="0">
                <a:ln>
                  <a:noFill/>
                </a:ln>
                <a:solidFill>
                  <a:srgbClr val="000000"/>
                </a:solidFill>
                <a:effectLst/>
                <a:uLnTx/>
                <a:uFillTx/>
                <a:latin typeface="+mn-lt"/>
                <a:ea typeface="+mn-ea"/>
                <a:cs typeface="Arial" panose="020B0604020202020204" pitchFamily="34" charset="0"/>
              </a:rPr>
              <a:t> checkbox and enter the subject title, ensuring that it is consistent with the same as the subject line from your mail merge (refer to slide 19)</a:t>
            </a:r>
          </a:p>
          <a:p>
            <a:pPr marL="457200" marR="0" lvl="0" indent="-457200" algn="l" defTabSz="457200" rtl="0" eaLnBrk="1" fontAlgn="auto" latinLnBrk="0" hangingPunct="1">
              <a:lnSpc>
                <a:spcPct val="100000"/>
              </a:lnSpc>
              <a:spcBef>
                <a:spcPct val="20000"/>
              </a:spcBef>
              <a:spcAft>
                <a:spcPts val="0"/>
              </a:spcAft>
              <a:buClrTx/>
              <a:buSzTx/>
              <a:buFont typeface="+mj-lt"/>
              <a:buAutoNum type="arabicPeriod" startAt="2"/>
              <a:tabLst/>
              <a:defRPr/>
            </a:pPr>
            <a:r>
              <a:rPr kumimoji="0" lang="en-US" b="0" i="0" u="none" strike="noStrike" kern="1200" cap="none" spc="0" normalizeH="0" baseline="0" noProof="0" dirty="0">
                <a:ln>
                  <a:noFill/>
                </a:ln>
                <a:solidFill>
                  <a:srgbClr val="000000"/>
                </a:solidFill>
                <a:effectLst/>
                <a:uLnTx/>
                <a:uFillTx/>
                <a:latin typeface="+mn-lt"/>
                <a:ea typeface="+mn-ea"/>
                <a:cs typeface="Arial" panose="020B0604020202020204" pitchFamily="34" charset="0"/>
              </a:rPr>
              <a:t>Check the </a:t>
            </a:r>
            <a:r>
              <a:rPr kumimoji="0" lang="en-US" b="0" i="1" u="none" strike="noStrike" kern="1200" cap="none" spc="0" normalizeH="0" baseline="0" noProof="0" dirty="0">
                <a:ln>
                  <a:noFill/>
                </a:ln>
                <a:solidFill>
                  <a:srgbClr val="000000"/>
                </a:solidFill>
                <a:effectLst/>
                <a:uLnTx/>
                <a:uFillTx/>
                <a:latin typeface="+mn-lt"/>
                <a:ea typeface="+mn-ea"/>
                <a:cs typeface="Arial" panose="020B0604020202020204" pitchFamily="34" charset="0"/>
              </a:rPr>
              <a:t>Sent to</a:t>
            </a:r>
            <a:r>
              <a:rPr kumimoji="0" lang="en-US" b="0" i="0" u="none" strike="noStrike" kern="1200" cap="none" spc="0" normalizeH="0" baseline="0" noProof="0" dirty="0">
                <a:ln>
                  <a:noFill/>
                </a:ln>
                <a:solidFill>
                  <a:srgbClr val="000000"/>
                </a:solidFill>
                <a:effectLst/>
                <a:uLnTx/>
                <a:uFillTx/>
                <a:latin typeface="+mn-lt"/>
                <a:ea typeface="+mn-ea"/>
                <a:cs typeface="Arial" panose="020B0604020202020204" pitchFamily="34" charset="0"/>
              </a:rPr>
              <a:t> checkbox and choose the option that reflects the name of your Inbox where the message was sent</a:t>
            </a:r>
          </a:p>
          <a:p>
            <a:pPr marL="457200" marR="0" lvl="0" indent="-457200" algn="l" defTabSz="457200" rtl="0" eaLnBrk="1" fontAlgn="auto" latinLnBrk="0" hangingPunct="1">
              <a:lnSpc>
                <a:spcPct val="100000"/>
              </a:lnSpc>
              <a:spcBef>
                <a:spcPct val="20000"/>
              </a:spcBef>
              <a:spcAft>
                <a:spcPts val="0"/>
              </a:spcAft>
              <a:buClrTx/>
              <a:buSzTx/>
              <a:buFont typeface="+mj-lt"/>
              <a:buAutoNum type="arabicPeriod" startAt="2"/>
              <a:tabLst/>
              <a:defRPr/>
            </a:pPr>
            <a:r>
              <a:rPr kumimoji="0" lang="en-US" b="0" i="0" u="none" strike="noStrike" kern="1200" cap="none" spc="0" normalizeH="0" baseline="0" noProof="0" dirty="0">
                <a:ln>
                  <a:noFill/>
                </a:ln>
                <a:solidFill>
                  <a:srgbClr val="000000"/>
                </a:solidFill>
                <a:effectLst/>
                <a:uLnTx/>
                <a:uFillTx/>
                <a:latin typeface="+mn-lt"/>
                <a:ea typeface="+mn-ea"/>
                <a:cs typeface="Arial" panose="020B0604020202020204" pitchFamily="34" charset="0"/>
              </a:rPr>
              <a:t>Check the </a:t>
            </a:r>
            <a:r>
              <a:rPr kumimoji="0" lang="en-US" b="0" i="1" u="none" strike="noStrike" kern="1200" cap="none" spc="0" normalizeH="0" baseline="0" noProof="0" dirty="0">
                <a:ln>
                  <a:noFill/>
                </a:ln>
                <a:solidFill>
                  <a:srgbClr val="000000"/>
                </a:solidFill>
                <a:effectLst/>
                <a:uLnTx/>
                <a:uFillTx/>
                <a:latin typeface="+mn-lt"/>
                <a:ea typeface="+mn-ea"/>
                <a:cs typeface="Arial" panose="020B0604020202020204" pitchFamily="34" charset="0"/>
              </a:rPr>
              <a:t>Move the item to folder </a:t>
            </a:r>
            <a:r>
              <a:rPr kumimoji="0" lang="en-US" b="0" i="0" u="none" strike="noStrike" kern="1200" cap="none" spc="0" normalizeH="0" baseline="0" noProof="0" dirty="0">
                <a:ln>
                  <a:noFill/>
                </a:ln>
                <a:solidFill>
                  <a:srgbClr val="000000"/>
                </a:solidFill>
                <a:effectLst/>
                <a:uLnTx/>
                <a:uFillTx/>
                <a:latin typeface="+mn-lt"/>
                <a:ea typeface="+mn-ea"/>
                <a:cs typeface="Arial" panose="020B0604020202020204" pitchFamily="34" charset="0"/>
              </a:rPr>
              <a:t>checkbox</a:t>
            </a:r>
          </a:p>
          <a:p>
            <a:pPr marL="457200" marR="0" lvl="0" indent="-457200" algn="l" defTabSz="457200" rtl="0" eaLnBrk="1" fontAlgn="auto" latinLnBrk="0" hangingPunct="1">
              <a:lnSpc>
                <a:spcPct val="100000"/>
              </a:lnSpc>
              <a:spcBef>
                <a:spcPct val="20000"/>
              </a:spcBef>
              <a:spcAft>
                <a:spcPts val="0"/>
              </a:spcAft>
              <a:buClrTx/>
              <a:buSzTx/>
              <a:buFont typeface="+mj-lt"/>
              <a:buAutoNum type="arabicPeriod" startAt="2"/>
              <a:tabLst/>
              <a:defRPr/>
            </a:pPr>
            <a:r>
              <a:rPr kumimoji="0" lang="en-US" b="0" i="0" u="none" strike="noStrike" kern="1200" cap="none" spc="0" normalizeH="0" baseline="0" noProof="0" dirty="0">
                <a:ln>
                  <a:noFill/>
                </a:ln>
                <a:solidFill>
                  <a:srgbClr val="000000"/>
                </a:solidFill>
                <a:effectLst/>
                <a:uLnTx/>
                <a:uFillTx/>
                <a:latin typeface="+mn-lt"/>
                <a:ea typeface="+mn-ea"/>
                <a:cs typeface="Arial" panose="020B0604020202020204" pitchFamily="34" charset="0"/>
              </a:rPr>
              <a:t>Click on </a:t>
            </a:r>
            <a:r>
              <a:rPr kumimoji="0" lang="en-US" b="0" i="1" u="none" strike="noStrike" kern="1200" cap="none" spc="0" normalizeH="0" baseline="0" noProof="0" dirty="0">
                <a:ln>
                  <a:noFill/>
                </a:ln>
                <a:solidFill>
                  <a:srgbClr val="000000"/>
                </a:solidFill>
                <a:effectLst/>
                <a:uLnTx/>
                <a:uFillTx/>
                <a:latin typeface="+mn-lt"/>
                <a:ea typeface="+mn-ea"/>
                <a:cs typeface="Arial" panose="020B0604020202020204" pitchFamily="34" charset="0"/>
              </a:rPr>
              <a:t>Select Folder…</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b="0" i="0" u="none" strike="noStrike" kern="1200" cap="none" spc="0" normalizeH="0" baseline="0" noProof="0" dirty="0">
              <a:ln>
                <a:noFill/>
              </a:ln>
              <a:solidFill>
                <a:srgbClr val="000000"/>
              </a:solidFill>
              <a:effectLst/>
              <a:uLnTx/>
              <a:uFillTx/>
              <a:latin typeface="+mn-lt"/>
              <a:ea typeface="+mn-ea"/>
              <a:cs typeface="+mn-cs"/>
            </a:endParaRPr>
          </a:p>
          <a:p>
            <a:endParaRPr lang="en-US" sz="800" dirty="0"/>
          </a:p>
        </p:txBody>
      </p:sp>
      <p:sp>
        <p:nvSpPr>
          <p:cNvPr id="4" name="Slide Number Placeholder 3"/>
          <p:cNvSpPr>
            <a:spLocks noGrp="1"/>
          </p:cNvSpPr>
          <p:nvPr>
            <p:ph type="sldNum" sz="quarter" idx="10"/>
          </p:nvPr>
        </p:nvSpPr>
        <p:spPr/>
        <p:txBody>
          <a:bodyPr/>
          <a:lstStyle/>
          <a:p>
            <a:fld id="{A263C7BD-EE4B-42E2-A75C-958D06C60C46}" type="slidenum">
              <a:rPr lang="en-US" smtClean="0"/>
              <a:t>25</a:t>
            </a:fld>
            <a:endParaRPr lang="en-US" dirty="0"/>
          </a:p>
        </p:txBody>
      </p:sp>
    </p:spTree>
    <p:extLst>
      <p:ext uri="{BB962C8B-B14F-4D97-AF65-F5344CB8AC3E}">
        <p14:creationId xmlns:p14="http://schemas.microsoft.com/office/powerpoint/2010/main" val="16880867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will open a new dialogue box.  Select the </a:t>
            </a:r>
            <a:r>
              <a:rPr lang="en-US" i="1" dirty="0"/>
              <a:t>Deleted Items </a:t>
            </a:r>
            <a:r>
              <a:rPr lang="en-US" dirty="0"/>
              <a:t>folder. Then click on </a:t>
            </a:r>
            <a:r>
              <a:rPr lang="en-US" i="1" dirty="0"/>
              <a:t>OK</a:t>
            </a:r>
            <a:r>
              <a:rPr lang="en-US" i="0" dirty="0"/>
              <a:t>.</a:t>
            </a:r>
            <a:endParaRPr lang="en-US" dirty="0"/>
          </a:p>
        </p:txBody>
      </p:sp>
      <p:sp>
        <p:nvSpPr>
          <p:cNvPr id="4" name="Slide Number Placeholder 3"/>
          <p:cNvSpPr>
            <a:spLocks noGrp="1"/>
          </p:cNvSpPr>
          <p:nvPr>
            <p:ph type="sldNum" sz="quarter" idx="10"/>
          </p:nvPr>
        </p:nvSpPr>
        <p:spPr/>
        <p:txBody>
          <a:bodyPr/>
          <a:lstStyle/>
          <a:p>
            <a:fld id="{A263C7BD-EE4B-42E2-A75C-958D06C60C46}" type="slidenum">
              <a:rPr lang="en-US" smtClean="0"/>
              <a:t>26</a:t>
            </a:fld>
            <a:endParaRPr lang="en-US" dirty="0"/>
          </a:p>
        </p:txBody>
      </p:sp>
    </p:spTree>
    <p:extLst>
      <p:ext uri="{BB962C8B-B14F-4D97-AF65-F5344CB8AC3E}">
        <p14:creationId xmlns:p14="http://schemas.microsoft.com/office/powerpoint/2010/main" val="40787142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now for some important reminders:</a:t>
            </a:r>
          </a:p>
          <a:p>
            <a:endParaRPr lang="en-US" dirty="0"/>
          </a:p>
          <a:p>
            <a:r>
              <a:rPr lang="en-US" dirty="0"/>
              <a:t>It is recommended that text reminders be sent at least 3 times a week.</a:t>
            </a:r>
          </a:p>
          <a:p>
            <a:endParaRPr lang="en-US" dirty="0"/>
          </a:p>
          <a:p>
            <a:r>
              <a:rPr lang="en-US" dirty="0"/>
              <a:t>Remember to set up your Outlook rule to manager undeliverable messages.</a:t>
            </a:r>
          </a:p>
          <a:p>
            <a:endParaRPr lang="en-US" dirty="0"/>
          </a:p>
          <a:p>
            <a:r>
              <a:rPr lang="en-US" dirty="0"/>
              <a:t>Never include personally identifiable information in the messaging.</a:t>
            </a:r>
          </a:p>
          <a:p>
            <a:endParaRPr lang="en-US" dirty="0"/>
          </a:p>
          <a:p>
            <a:r>
              <a:rPr lang="en-US" dirty="0"/>
              <a:t>If you customize the message, ensure it is kept under 160 characters including spaces to ensure the message does not get truncated.</a:t>
            </a:r>
          </a:p>
          <a:p>
            <a:r>
              <a:rPr lang="en-US" dirty="0"/>
              <a:t> </a:t>
            </a:r>
          </a:p>
          <a:p>
            <a:endParaRPr lang="en-US" dirty="0"/>
          </a:p>
        </p:txBody>
      </p:sp>
      <p:sp>
        <p:nvSpPr>
          <p:cNvPr id="4" name="Slide Number Placeholder 3"/>
          <p:cNvSpPr>
            <a:spLocks noGrp="1"/>
          </p:cNvSpPr>
          <p:nvPr>
            <p:ph type="sldNum" sz="quarter" idx="10"/>
          </p:nvPr>
        </p:nvSpPr>
        <p:spPr/>
        <p:txBody>
          <a:bodyPr/>
          <a:lstStyle/>
          <a:p>
            <a:fld id="{A263C7BD-EE4B-42E2-A75C-958D06C60C46}" type="slidenum">
              <a:rPr lang="en-US" smtClean="0"/>
              <a:t>27</a:t>
            </a:fld>
            <a:endParaRPr lang="en-US" dirty="0"/>
          </a:p>
        </p:txBody>
      </p:sp>
    </p:spTree>
    <p:extLst>
      <p:ext uri="{BB962C8B-B14F-4D97-AF65-F5344CB8AC3E}">
        <p14:creationId xmlns:p14="http://schemas.microsoft.com/office/powerpoint/2010/main" val="330721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 sure to include the office phone number of either the Regional Office or the associated out-based office so the Veteran can call if they have questions.</a:t>
            </a:r>
          </a:p>
          <a:p>
            <a:endParaRPr lang="en-US" dirty="0"/>
          </a:p>
          <a:p>
            <a:r>
              <a:rPr lang="en-US" dirty="0"/>
              <a:t>Remember to turn off the </a:t>
            </a:r>
            <a:r>
              <a:rPr lang="en-US" i="1" dirty="0"/>
              <a:t>Preview Results </a:t>
            </a:r>
            <a:r>
              <a:rPr lang="en-US" i="0" dirty="0"/>
              <a:t>function in mail merge before you save your message template to keep the prescribed merge fields in the document.</a:t>
            </a:r>
            <a:endParaRPr lang="en-US" dirty="0"/>
          </a:p>
        </p:txBody>
      </p:sp>
      <p:sp>
        <p:nvSpPr>
          <p:cNvPr id="4" name="Slide Number Placeholder 3"/>
          <p:cNvSpPr>
            <a:spLocks noGrp="1"/>
          </p:cNvSpPr>
          <p:nvPr>
            <p:ph type="sldNum" sz="quarter" idx="10"/>
          </p:nvPr>
        </p:nvSpPr>
        <p:spPr/>
        <p:txBody>
          <a:bodyPr/>
          <a:lstStyle/>
          <a:p>
            <a:fld id="{A263C7BD-EE4B-42E2-A75C-958D06C60C46}" type="slidenum">
              <a:rPr lang="en-US" smtClean="0"/>
              <a:t>28</a:t>
            </a:fld>
            <a:endParaRPr lang="en-US" dirty="0"/>
          </a:p>
        </p:txBody>
      </p:sp>
    </p:spTree>
    <p:extLst>
      <p:ext uri="{BB962C8B-B14F-4D97-AF65-F5344CB8AC3E}">
        <p14:creationId xmlns:p14="http://schemas.microsoft.com/office/powerpoint/2010/main" val="19869679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some final checklist items to remember before starting mail merge:</a:t>
            </a:r>
          </a:p>
          <a:p>
            <a:endParaRPr lang="en-US" dirty="0"/>
          </a:p>
          <a:p>
            <a:r>
              <a:rPr lang="en-US" dirty="0"/>
              <a:t>Make sure your Outlook is open</a:t>
            </a:r>
          </a:p>
          <a:p>
            <a:endParaRPr lang="en-US" dirty="0"/>
          </a:p>
          <a:p>
            <a:r>
              <a:rPr lang="en-US" dirty="0"/>
              <a:t>Have your Word template open</a:t>
            </a:r>
          </a:p>
          <a:p>
            <a:endParaRPr lang="en-US" dirty="0"/>
          </a:p>
          <a:p>
            <a:r>
              <a:rPr lang="en-US" dirty="0"/>
              <a:t>Be sure you have your recipient list easily accessible.</a:t>
            </a:r>
          </a:p>
          <a:p>
            <a:endParaRPr lang="en-US" dirty="0"/>
          </a:p>
          <a:p>
            <a:endParaRPr lang="en-US" dirty="0"/>
          </a:p>
        </p:txBody>
      </p:sp>
      <p:sp>
        <p:nvSpPr>
          <p:cNvPr id="4" name="Slide Number Placeholder 3"/>
          <p:cNvSpPr>
            <a:spLocks noGrp="1"/>
          </p:cNvSpPr>
          <p:nvPr>
            <p:ph type="sldNum" sz="quarter" idx="10"/>
          </p:nvPr>
        </p:nvSpPr>
        <p:spPr/>
        <p:txBody>
          <a:bodyPr/>
          <a:lstStyle/>
          <a:p>
            <a:fld id="{A263C7BD-EE4B-42E2-A75C-958D06C60C46}" type="slidenum">
              <a:rPr lang="en-US" smtClean="0"/>
              <a:t>29</a:t>
            </a:fld>
            <a:endParaRPr lang="en-US" dirty="0"/>
          </a:p>
        </p:txBody>
      </p:sp>
    </p:spTree>
    <p:extLst>
      <p:ext uri="{BB962C8B-B14F-4D97-AF65-F5344CB8AC3E}">
        <p14:creationId xmlns:p14="http://schemas.microsoft.com/office/powerpoint/2010/main" val="2627663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5690" indent="-355690">
              <a:buFont typeface="Arial" panose="020B0604020202020204" pitchFamily="34" charset="0"/>
              <a:buChar char="•"/>
            </a:pPr>
            <a:r>
              <a:rPr lang="en-US" dirty="0">
                <a:cs typeface="Arial" panose="020B0604020202020204" pitchFamily="34" charset="0"/>
              </a:rPr>
              <a:t>In this training, we will show VR&amp;E Staff how to use an existing recipient list, which will be the </a:t>
            </a:r>
            <a:r>
              <a:rPr lang="en-US" i="1" dirty="0">
                <a:cs typeface="Arial" panose="020B0604020202020204" pitchFamily="34" charset="0"/>
              </a:rPr>
              <a:t>Appointment to Reminder Text Report </a:t>
            </a:r>
            <a:r>
              <a:rPr lang="en-US" dirty="0">
                <a:cs typeface="Arial" panose="020B0604020202020204" pitchFamily="34" charset="0"/>
              </a:rPr>
              <a:t>now located in OBIEE in the VR&amp;E workload management reports dashboard, and customize it for their use. This report pulls data from the CWINRS Scheduler.</a:t>
            </a:r>
          </a:p>
          <a:p>
            <a:pPr marL="355690" indent="-355690">
              <a:buFont typeface="Arial" panose="020B0604020202020204" pitchFamily="34" charset="0"/>
              <a:buChar char="•"/>
            </a:pPr>
            <a:endParaRPr lang="en-US" dirty="0">
              <a:cs typeface="Arial" panose="020B0604020202020204" pitchFamily="34" charset="0"/>
            </a:endParaRPr>
          </a:p>
          <a:p>
            <a:pPr marL="355690" indent="-355690">
              <a:buFont typeface="Arial" panose="020B0604020202020204" pitchFamily="34" charset="0"/>
              <a:buChar char="•"/>
            </a:pPr>
            <a:r>
              <a:rPr lang="en-US" dirty="0">
                <a:cs typeface="Arial" panose="020B0604020202020204" pitchFamily="34" charset="0"/>
              </a:rPr>
              <a:t>In addition to the recipient list, there is a Word template that contains a brief appointment reminder message. Both the recipient list and template are needed to send appointment reminders to Veterans’ cell phones.</a:t>
            </a:r>
          </a:p>
          <a:p>
            <a:pPr marL="355690" indent="-355690">
              <a:buFont typeface="Arial" panose="020B0604020202020204" pitchFamily="34" charset="0"/>
              <a:buChar char="•"/>
            </a:pPr>
            <a:endParaRPr lang="en-US" dirty="0">
              <a:cs typeface="Arial" panose="020B0604020202020204" pitchFamily="34" charset="0"/>
            </a:endParaRPr>
          </a:p>
          <a:p>
            <a:pPr marL="355690" indent="-355690" defTabSz="948507">
              <a:buFont typeface="Arial" panose="020B0604020202020204" pitchFamily="34" charset="0"/>
              <a:buChar char="•"/>
              <a:defRPr/>
            </a:pPr>
            <a:r>
              <a:rPr lang="en-US" dirty="0">
                <a:cs typeface="Arial" panose="020B0604020202020204" pitchFamily="34" charset="0"/>
              </a:rPr>
              <a:t>The </a:t>
            </a:r>
            <a:r>
              <a:rPr lang="en-US" i="1" dirty="0">
                <a:cs typeface="Arial" panose="020B0604020202020204" pitchFamily="34" charset="0"/>
              </a:rPr>
              <a:t>Appointment Reminder to Text </a:t>
            </a:r>
            <a:r>
              <a:rPr lang="en-US" dirty="0">
                <a:cs typeface="Arial" panose="020B0604020202020204" pitchFamily="34" charset="0"/>
              </a:rPr>
              <a:t>report includes the four major SMS gateway domains (which are Verizon, T-Mobile, Sprint and AT&amp;T). </a:t>
            </a:r>
            <a:r>
              <a:rPr lang="en-US" dirty="0"/>
              <a:t>An SMS is a Short-Message Service, or more commonly known as a text. </a:t>
            </a:r>
            <a:r>
              <a:rPr lang="en-US" dirty="0">
                <a:cs typeface="Arial" panose="020B0604020202020204" pitchFamily="34" charset="0"/>
              </a:rPr>
              <a:t>An SMS gateway domain is the 10-digit cellular number with the service provider’s gateway address. For example: for Verizon carriers it would be the </a:t>
            </a:r>
            <a:r>
              <a:rPr lang="en-US" dirty="0"/>
              <a:t>10-digit cell number@vtext.com, or for T-Mobile carriers it would be the 10-digit cell number@tmomail.net </a:t>
            </a:r>
            <a:r>
              <a:rPr lang="en-US" dirty="0">
                <a:cs typeface="Arial" panose="020B0604020202020204" pitchFamily="34" charset="0"/>
              </a:rPr>
              <a:t> </a:t>
            </a:r>
          </a:p>
          <a:p>
            <a:pPr marL="355690" indent="-355690">
              <a:buFont typeface="Arial" panose="020B0604020202020204" pitchFamily="34" charset="0"/>
              <a:buChar char="•"/>
            </a:pPr>
            <a:endParaRPr lang="en-US" dirty="0">
              <a:cs typeface="Arial" panose="020B0604020202020204" pitchFamily="34" charset="0"/>
            </a:endParaRPr>
          </a:p>
          <a:p>
            <a:pPr marL="355690" indent="-355690">
              <a:buFont typeface="Arial" panose="020B0604020202020204" pitchFamily="34" charset="0"/>
              <a:buChar char="•"/>
            </a:pPr>
            <a:r>
              <a:rPr lang="en-US" dirty="0">
                <a:cs typeface="Arial" panose="020B0604020202020204" pitchFamily="34" charset="0"/>
              </a:rPr>
              <a:t>VR&amp;E Staff will use the Mail Merge Wizard in Microsoft Word to set up the e-mail reminders following the step-by-step process</a:t>
            </a:r>
          </a:p>
          <a:p>
            <a:pPr marL="355690" indent="-355690">
              <a:buFont typeface="Arial" panose="020B0604020202020204" pitchFamily="34" charset="0"/>
              <a:buChar char="•"/>
            </a:pPr>
            <a:endParaRPr lang="en-US" dirty="0">
              <a:cs typeface="Arial" panose="020B0604020202020204" pitchFamily="34" charset="0"/>
            </a:endParaRPr>
          </a:p>
          <a:p>
            <a:pPr marL="355690" indent="-355690">
              <a:buFont typeface="Arial" panose="020B0604020202020204" pitchFamily="34" charset="0"/>
              <a:buChar char="•"/>
            </a:pPr>
            <a:r>
              <a:rPr lang="en-US" dirty="0">
                <a:cs typeface="Arial" panose="020B0604020202020204" pitchFamily="34" charset="0"/>
              </a:rPr>
              <a:t>The result will be the Veteran receiving an text reminding them of their appointment</a:t>
            </a:r>
          </a:p>
          <a:p>
            <a:endParaRPr lang="en-US" dirty="0">
              <a:cs typeface="Arial" panose="020B0604020202020204" pitchFamily="34" charset="0"/>
            </a:endParaRPr>
          </a:p>
          <a:p>
            <a:endParaRPr lang="en-US" dirty="0">
              <a:cs typeface="Arial" panose="020B0604020202020204" pitchFamily="34" charset="0"/>
            </a:endParaRPr>
          </a:p>
          <a:p>
            <a:endParaRPr lang="en-US" dirty="0">
              <a:cs typeface="Arial" panose="020B0604020202020204" pitchFamily="34" charset="0"/>
            </a:endParaRPr>
          </a:p>
          <a:p>
            <a:endParaRPr lang="en-US" dirty="0">
              <a:cs typeface="Arial" panose="020B0604020202020204" pitchFamily="34" charset="0"/>
            </a:endParaRPr>
          </a:p>
          <a:p>
            <a:endParaRPr lang="en-US" dirty="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A263C7BD-EE4B-42E2-A75C-958D06C60C46}" type="slidenum">
              <a:rPr lang="en-US" smtClean="0"/>
              <a:t>3</a:t>
            </a:fld>
            <a:endParaRPr lang="en-US" dirty="0"/>
          </a:p>
        </p:txBody>
      </p:sp>
    </p:spTree>
    <p:extLst>
      <p:ext uri="{BB962C8B-B14F-4D97-AF65-F5344CB8AC3E}">
        <p14:creationId xmlns:p14="http://schemas.microsoft.com/office/powerpoint/2010/main" val="34864455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63C7BD-EE4B-42E2-A75C-958D06C60C46}" type="slidenum">
              <a:rPr lang="en-US" smtClean="0"/>
              <a:t>30</a:t>
            </a:fld>
            <a:endParaRPr lang="en-US" dirty="0"/>
          </a:p>
        </p:txBody>
      </p:sp>
    </p:spTree>
    <p:extLst>
      <p:ext uri="{BB962C8B-B14F-4D97-AF65-F5344CB8AC3E}">
        <p14:creationId xmlns:p14="http://schemas.microsoft.com/office/powerpoint/2010/main" val="14234671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reached the end of our training for today. We will now open it up for any questions you have.</a:t>
            </a:r>
          </a:p>
          <a:p>
            <a:endParaRPr lang="en-US" dirty="0"/>
          </a:p>
          <a:p>
            <a:endParaRPr lang="en-US" dirty="0"/>
          </a:p>
        </p:txBody>
      </p:sp>
      <p:sp>
        <p:nvSpPr>
          <p:cNvPr id="4" name="Slide Number Placeholder 3"/>
          <p:cNvSpPr>
            <a:spLocks noGrp="1"/>
          </p:cNvSpPr>
          <p:nvPr>
            <p:ph type="sldNum" sz="quarter" idx="10"/>
          </p:nvPr>
        </p:nvSpPr>
        <p:spPr/>
        <p:txBody>
          <a:bodyPr/>
          <a:lstStyle/>
          <a:p>
            <a:fld id="{A263C7BD-EE4B-42E2-A75C-958D06C60C46}" type="slidenum">
              <a:rPr lang="en-US" smtClean="0"/>
              <a:t>31</a:t>
            </a:fld>
            <a:endParaRPr lang="en-US" dirty="0"/>
          </a:p>
        </p:txBody>
      </p:sp>
    </p:spTree>
    <p:extLst>
      <p:ext uri="{BB962C8B-B14F-4D97-AF65-F5344CB8AC3E}">
        <p14:creationId xmlns:p14="http://schemas.microsoft.com/office/powerpoint/2010/main" val="856936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sz="1200" dirty="0"/>
              <a:t>VR&amp;E field staff may already have a method for accessing the VR&amp;E Workload Reports. We will discuss how to access these reports from the PA&amp;I home page.</a:t>
            </a:r>
          </a:p>
          <a:p>
            <a:pPr marL="0" indent="0">
              <a:buFont typeface="+mj-lt"/>
              <a:buNone/>
            </a:pPr>
            <a:endParaRPr lang="en-US" sz="1200" dirty="0"/>
          </a:p>
          <a:p>
            <a:pPr marL="228600" indent="-228600">
              <a:buFont typeface="+mj-lt"/>
              <a:buAutoNum type="arabicPeriod"/>
            </a:pPr>
            <a:r>
              <a:rPr lang="en-US" sz="1200" dirty="0"/>
              <a:t>Go to the Office of Performance Analysis &amp; Integrity (PA&amp;I) Reports page: </a:t>
            </a:r>
            <a:r>
              <a:rPr lang="en-US" sz="12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3"/>
              </a:rPr>
              <a:t>https://vbaw.vba.va.gov/PAI/ReportsList.asp</a:t>
            </a:r>
            <a:endParaRPr lang="en-US" sz="1200" u="sng"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marL="228600" indent="-228600">
              <a:buFont typeface="+mj-lt"/>
              <a:buAutoNum type="arabicPeriod"/>
            </a:pPr>
            <a:r>
              <a:rPr lang="en-US" sz="1200" dirty="0"/>
              <a:t>Once on the PA&amp;I home page, scroll down the page to </a:t>
            </a:r>
            <a:r>
              <a:rPr lang="en-US" sz="1200" i="1" dirty="0"/>
              <a:t>Vocational Rehabilitation &amp; Employment</a:t>
            </a:r>
          </a:p>
          <a:p>
            <a:pPr marL="228600" indent="-228600">
              <a:buFont typeface="+mj-lt"/>
              <a:buAutoNum type="arabicPeriod"/>
            </a:pPr>
            <a:r>
              <a:rPr lang="en-US" sz="1200" dirty="0"/>
              <a:t>Click on the </a:t>
            </a:r>
            <a:r>
              <a:rPr lang="en-US" sz="1200" i="1" dirty="0"/>
              <a:t>VR&amp;E Workload Reports </a:t>
            </a:r>
            <a:r>
              <a:rPr lang="en-US" sz="1200" i="0" dirty="0"/>
              <a:t>hyperlink</a:t>
            </a:r>
          </a:p>
          <a:p>
            <a:endParaRPr lang="en-US" dirty="0"/>
          </a:p>
        </p:txBody>
      </p:sp>
      <p:sp>
        <p:nvSpPr>
          <p:cNvPr id="4" name="Slide Number Placeholder 3"/>
          <p:cNvSpPr>
            <a:spLocks noGrp="1"/>
          </p:cNvSpPr>
          <p:nvPr>
            <p:ph type="sldNum" sz="quarter" idx="10"/>
          </p:nvPr>
        </p:nvSpPr>
        <p:spPr/>
        <p:txBody>
          <a:bodyPr/>
          <a:lstStyle/>
          <a:p>
            <a:fld id="{A263C7BD-EE4B-42E2-A75C-958D06C60C46}" type="slidenum">
              <a:rPr lang="en-US" smtClean="0"/>
              <a:t>4</a:t>
            </a:fld>
            <a:endParaRPr lang="en-US" dirty="0"/>
          </a:p>
        </p:txBody>
      </p:sp>
    </p:spTree>
    <p:extLst>
      <p:ext uri="{BB962C8B-B14F-4D97-AF65-F5344CB8AC3E}">
        <p14:creationId xmlns:p14="http://schemas.microsoft.com/office/powerpoint/2010/main" val="23668753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sz="1200" dirty="0"/>
              <a:t>When prompted, sign in using your PIV credentials</a:t>
            </a:r>
          </a:p>
          <a:p>
            <a:pPr marL="228600" indent="-228600">
              <a:buFont typeface="+mj-lt"/>
              <a:buAutoNum type="arabicPeriod"/>
            </a:pPr>
            <a:r>
              <a:rPr lang="en-US" sz="1200" dirty="0"/>
              <a:t>Once logged into OBIEE, click on </a:t>
            </a:r>
            <a:r>
              <a:rPr lang="en-US" sz="1200" i="1" dirty="0"/>
              <a:t>Dashboards</a:t>
            </a:r>
            <a:r>
              <a:rPr lang="en-US" sz="1200" i="0" dirty="0"/>
              <a:t> from the toolbar, and</a:t>
            </a:r>
            <a:r>
              <a:rPr lang="en-US" sz="1200" dirty="0"/>
              <a:t> scroll down to </a:t>
            </a:r>
            <a:r>
              <a:rPr lang="en-US" sz="1200" i="1" dirty="0"/>
              <a:t>VR&amp;E Home</a:t>
            </a:r>
          </a:p>
          <a:p>
            <a:pPr marL="228600" indent="-228600">
              <a:buFont typeface="+mj-lt"/>
              <a:buAutoNum type="arabicPeriod"/>
            </a:pPr>
            <a:r>
              <a:rPr lang="en-US" sz="1200" dirty="0"/>
              <a:t>Select the </a:t>
            </a:r>
            <a:r>
              <a:rPr lang="en-US" sz="1200" i="1" dirty="0"/>
              <a:t>Appointment Reminder to Text Report</a:t>
            </a:r>
          </a:p>
          <a:p>
            <a:pPr marL="0" indent="0">
              <a:buFont typeface="+mj-lt"/>
              <a:buNone/>
            </a:pPr>
            <a:endParaRPr lang="en-US" sz="1200" i="1" dirty="0"/>
          </a:p>
          <a:p>
            <a:pPr marL="0" indent="0">
              <a:buFont typeface="+mj-lt"/>
              <a:buNone/>
            </a:pPr>
            <a:r>
              <a:rPr lang="en-US" sz="1200" i="0" dirty="0"/>
              <a:t>NOTE:  Please click the link once and allow the page to load as OBIEE sometimes takes a few minutes to populate all the data</a:t>
            </a:r>
          </a:p>
          <a:p>
            <a:endParaRPr lang="en-US" dirty="0"/>
          </a:p>
        </p:txBody>
      </p:sp>
      <p:sp>
        <p:nvSpPr>
          <p:cNvPr id="4" name="Slide Number Placeholder 3"/>
          <p:cNvSpPr>
            <a:spLocks noGrp="1"/>
          </p:cNvSpPr>
          <p:nvPr>
            <p:ph type="sldNum" sz="quarter" idx="10"/>
          </p:nvPr>
        </p:nvSpPr>
        <p:spPr/>
        <p:txBody>
          <a:bodyPr/>
          <a:lstStyle/>
          <a:p>
            <a:fld id="{A263C7BD-EE4B-42E2-A75C-958D06C60C46}" type="slidenum">
              <a:rPr lang="en-US" smtClean="0"/>
              <a:t>5</a:t>
            </a:fld>
            <a:endParaRPr lang="en-US" dirty="0"/>
          </a:p>
        </p:txBody>
      </p:sp>
    </p:spTree>
    <p:extLst>
      <p:ext uri="{BB962C8B-B14F-4D97-AF65-F5344CB8AC3E}">
        <p14:creationId xmlns:p14="http://schemas.microsoft.com/office/powerpoint/2010/main" val="2103680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nSpc>
                <a:spcPct val="115000"/>
              </a:lnSpc>
              <a:spcBef>
                <a:spcPts val="0"/>
              </a:spcBef>
              <a:spcAft>
                <a:spcPts val="0"/>
              </a:spcAft>
              <a:buFont typeface="+mj-lt"/>
              <a:buAutoNum type="arabicPeriod" startAt="7"/>
            </a:pPr>
            <a:r>
              <a:rPr lang="en-US" dirty="0">
                <a:latin typeface="Calibri" panose="020F0502020204030204" pitchFamily="34" charset="0"/>
                <a:ea typeface="Calibri" panose="020F0502020204030204" pitchFamily="34" charset="0"/>
                <a:cs typeface="Times New Roman" panose="02020603050405020304" pitchFamily="18" charset="0"/>
              </a:rPr>
              <a:t>Once the report loads, click on </a:t>
            </a:r>
            <a:r>
              <a:rPr lang="en-US" i="1" dirty="0">
                <a:latin typeface="Calibri" panose="020F0502020204030204" pitchFamily="34" charset="0"/>
                <a:ea typeface="Calibri" panose="020F0502020204030204" pitchFamily="34" charset="0"/>
                <a:cs typeface="Times New Roman" panose="02020603050405020304" pitchFamily="18" charset="0"/>
              </a:rPr>
              <a:t>Page Options</a:t>
            </a:r>
            <a:r>
              <a:rPr lang="en-US" dirty="0">
                <a:latin typeface="Calibri" panose="020F0502020204030204" pitchFamily="34" charset="0"/>
                <a:ea typeface="Calibri" panose="020F0502020204030204" pitchFamily="34" charset="0"/>
                <a:cs typeface="Times New Roman" panose="02020603050405020304" pitchFamily="18" charset="0"/>
              </a:rPr>
              <a:t> in upper right corner of page (the cog-wheel icon, to the left of the help icon) located under your name</a:t>
            </a:r>
          </a:p>
          <a:p>
            <a:pPr marL="228600" marR="0" lvl="0" indent="-228600">
              <a:lnSpc>
                <a:spcPct val="115000"/>
              </a:lnSpc>
              <a:spcBef>
                <a:spcPts val="0"/>
              </a:spcBef>
              <a:spcAft>
                <a:spcPts val="0"/>
              </a:spcAft>
              <a:buFont typeface="+mj-lt"/>
              <a:buAutoNum type="arabicPeriod" startAt="7"/>
            </a:pPr>
            <a:r>
              <a:rPr lang="en-US" dirty="0">
                <a:latin typeface="Calibri" panose="020F0502020204030204" pitchFamily="34" charset="0"/>
                <a:ea typeface="Calibri" panose="020F0502020204030204" pitchFamily="34" charset="0"/>
                <a:cs typeface="Times New Roman" panose="02020603050405020304" pitchFamily="18" charset="0"/>
              </a:rPr>
              <a:t>Select </a:t>
            </a:r>
            <a:r>
              <a:rPr lang="en-US" i="1" dirty="0">
                <a:latin typeface="Calibri" panose="020F0502020204030204" pitchFamily="34" charset="0"/>
                <a:ea typeface="Calibri" panose="020F0502020204030204" pitchFamily="34" charset="0"/>
                <a:cs typeface="Times New Roman" panose="02020603050405020304" pitchFamily="18" charset="0"/>
              </a:rPr>
              <a:t>Export to Excel</a:t>
            </a:r>
            <a:r>
              <a:rPr lang="en-US" dirty="0">
                <a:latin typeface="Calibri" panose="020F0502020204030204" pitchFamily="34" charset="0"/>
                <a:ea typeface="Calibri" panose="020F0502020204030204" pitchFamily="34" charset="0"/>
                <a:cs typeface="Times New Roman" panose="02020603050405020304" pitchFamily="18" charset="0"/>
              </a:rPr>
              <a:t> in the drop-down menu, then </a:t>
            </a:r>
            <a:r>
              <a:rPr lang="en-US" i="1" dirty="0">
                <a:latin typeface="Calibri" panose="020F0502020204030204" pitchFamily="34" charset="0"/>
                <a:ea typeface="Calibri" panose="020F0502020204030204" pitchFamily="34" charset="0"/>
                <a:cs typeface="Times New Roman" panose="02020603050405020304" pitchFamily="18" charset="0"/>
              </a:rPr>
              <a:t>Export Current Page</a:t>
            </a:r>
            <a:r>
              <a:rPr lang="en-US" dirty="0">
                <a:latin typeface="Calibri" panose="020F0502020204030204" pitchFamily="34" charset="0"/>
                <a:ea typeface="Calibri" panose="020F0502020204030204" pitchFamily="34" charset="0"/>
                <a:cs typeface="Times New Roman" panose="02020603050405020304" pitchFamily="18" charset="0"/>
              </a:rPr>
              <a:t> (this step usually takes a few minutes to retrieve)</a:t>
            </a:r>
          </a:p>
          <a:p>
            <a:pPr marL="228600" marR="0" lvl="0" indent="-228600">
              <a:lnSpc>
                <a:spcPct val="115000"/>
              </a:lnSpc>
              <a:spcBef>
                <a:spcPts val="0"/>
              </a:spcBef>
              <a:spcAft>
                <a:spcPts val="0"/>
              </a:spcAft>
              <a:buFont typeface="+mj-lt"/>
              <a:buAutoNum type="arabicPeriod" startAt="7"/>
            </a:pPr>
            <a:r>
              <a:rPr lang="en-US" dirty="0">
                <a:latin typeface="Calibri" panose="020F0502020204030204" pitchFamily="34" charset="0"/>
                <a:ea typeface="Calibri" panose="020F0502020204030204" pitchFamily="34" charset="0"/>
                <a:cs typeface="Times New Roman" panose="02020603050405020304" pitchFamily="18" charset="0"/>
              </a:rPr>
              <a:t>Save Excel report locally using the current date in the naming convention. (Example: Appointment Reminder to Text Report 2018 11 28)</a:t>
            </a:r>
          </a:p>
          <a:p>
            <a:pPr marL="228600" marR="0" lvl="0" indent="-228600">
              <a:lnSpc>
                <a:spcPct val="115000"/>
              </a:lnSpc>
              <a:spcBef>
                <a:spcPts val="0"/>
              </a:spcBef>
              <a:spcAft>
                <a:spcPts val="0"/>
              </a:spcAft>
              <a:buFont typeface="+mj-lt"/>
              <a:buAutoNum type="arabicPeriod" startAt="7"/>
            </a:pPr>
            <a:endParaRPr lang="en-US" sz="1200" dirty="0">
              <a:latin typeface="Calibri" panose="020F0502020204030204" pitchFamily="34" charset="0"/>
              <a:cs typeface="Times New Roman" panose="02020603050405020304" pitchFamily="18" charset="0"/>
            </a:endParaRPr>
          </a:p>
          <a:p>
            <a:pPr marL="0" marR="0" lvl="0" indent="0">
              <a:lnSpc>
                <a:spcPct val="115000"/>
              </a:lnSpc>
              <a:spcBef>
                <a:spcPts val="0"/>
              </a:spcBef>
              <a:spcAft>
                <a:spcPts val="0"/>
              </a:spcAft>
              <a:buFont typeface="+mj-lt"/>
              <a:buNone/>
            </a:pPr>
            <a:r>
              <a:rPr lang="en-US" sz="1200" b="1" dirty="0"/>
              <a:t>Note: </a:t>
            </a:r>
            <a:r>
              <a:rPr lang="en-US" sz="1200" dirty="0"/>
              <a:t>To lift the administrative burden for VR&amp;E staff from having to obtain mobile carrier information, each Veteran’s phone number will be sent to the four major SMS gateway domains (AT&amp;T, Verizon, Sprint, T-Mobile) and is incorporated into the report. This means that you will see four duplications for every Veteran with the four different SMS gateway addresses. This is intentional and VR&amp;E Staff should not delete these duplications.</a:t>
            </a:r>
          </a:p>
          <a:p>
            <a:pPr marL="0" marR="0" lvl="0" indent="0">
              <a:lnSpc>
                <a:spcPct val="115000"/>
              </a:lnSpc>
              <a:spcBef>
                <a:spcPts val="0"/>
              </a:spcBef>
              <a:spcAft>
                <a:spcPts val="0"/>
              </a:spcAft>
              <a:buFont typeface="+mj-lt"/>
              <a:buNone/>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15000"/>
              </a:lnSpc>
              <a:spcBef>
                <a:spcPts val="0"/>
              </a:spcBef>
              <a:spcAft>
                <a:spcPts val="0"/>
              </a:spcAft>
              <a:buFont typeface="+mj-lt"/>
              <a:buNone/>
            </a:pPr>
            <a:r>
              <a:rPr lang="en-US" dirty="0">
                <a:latin typeface="Calibri" panose="020F0502020204030204" pitchFamily="34" charset="0"/>
                <a:ea typeface="Calibri" panose="020F0502020204030204" pitchFamily="34" charset="0"/>
                <a:cs typeface="Times New Roman" panose="02020603050405020304" pitchFamily="18" charset="0"/>
              </a:rPr>
              <a:t>This will soon be your recipient list. But first, you need to customize it.</a:t>
            </a:r>
          </a:p>
          <a:p>
            <a:pPr marL="0" marR="0" lvl="0" indent="0">
              <a:lnSpc>
                <a:spcPct val="115000"/>
              </a:lnSpc>
              <a:spcBef>
                <a:spcPts val="0"/>
              </a:spcBef>
              <a:spcAft>
                <a:spcPts val="0"/>
              </a:spcAft>
              <a:buFont typeface="+mj-lt"/>
              <a:buNone/>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263C7BD-EE4B-42E2-A75C-958D06C60C46}" type="slidenum">
              <a:rPr lang="en-US" smtClean="0"/>
              <a:t>6</a:t>
            </a:fld>
            <a:endParaRPr lang="en-US" dirty="0"/>
          </a:p>
        </p:txBody>
      </p:sp>
    </p:spTree>
    <p:extLst>
      <p:ext uri="{BB962C8B-B14F-4D97-AF65-F5344CB8AC3E}">
        <p14:creationId xmlns:p14="http://schemas.microsoft.com/office/powerpoint/2010/main" val="37462889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alibri" panose="020F0502020204030204" pitchFamily="34" charset="0"/>
                <a:ea typeface="Calibri" panose="020F0502020204030204" pitchFamily="34" charset="0"/>
                <a:cs typeface="Times New Roman" panose="02020603050405020304" pitchFamily="18" charset="0"/>
              </a:rPr>
              <a:t>Before you use this list for your appointment reminders using mail merge, you must first edit it by filtering by your Regional Office, the correct days you are sending it for, and the correct case manager, and deleting all other ROs, days and case managers you do not want to send to. This will ensure that Mail Merge is able to utilize the report correctly, and more importantly, it is ensuring that your appointment reminders are not being inadvertently sent to all Veterans, to all ROs, and from all case managers nationwide.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10"/>
              <a:tabLst/>
              <a:defRPr/>
            </a:pPr>
            <a:r>
              <a:rPr lang="en-US" dirty="0">
                <a:latin typeface="Calibri" panose="020F0502020204030204" pitchFamily="34" charset="0"/>
                <a:ea typeface="Calibri" panose="020F0502020204030204" pitchFamily="34" charset="0"/>
                <a:cs typeface="Times New Roman" panose="02020603050405020304" pitchFamily="18" charset="0"/>
              </a:rPr>
              <a:t>Begin by deleting the headers on your report, rows 1 through 7</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10"/>
              <a:tabLst/>
              <a:defRPr/>
            </a:pPr>
            <a:r>
              <a:rPr lang="en-US" sz="1200" dirty="0">
                <a:latin typeface="Calibri" panose="020F0502020204030204" pitchFamily="34" charset="0"/>
                <a:ea typeface="Calibri" panose="020F0502020204030204" pitchFamily="34" charset="0"/>
                <a:cs typeface="Times New Roman" panose="02020603050405020304" pitchFamily="18" charset="0"/>
              </a:rPr>
              <a:t>Scroll all the way to the bottom of the report and delete the last rows on the report that contain the words “VR&amp;E Intranet”, “VR&amp;E Knowledge Management Portal”, “PA&amp;I Data &amp; Information Services”. This extra information was included when the report was exported from OBIEE and it is not needed.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A263C7BD-EE4B-42E2-A75C-958D06C60C46}" type="slidenum">
              <a:rPr lang="en-US" smtClean="0"/>
              <a:t>7</a:t>
            </a:fld>
            <a:endParaRPr lang="en-US" dirty="0"/>
          </a:p>
        </p:txBody>
      </p:sp>
    </p:spTree>
    <p:extLst>
      <p:ext uri="{BB962C8B-B14F-4D97-AF65-F5344CB8AC3E}">
        <p14:creationId xmlns:p14="http://schemas.microsoft.com/office/powerpoint/2010/main" val="42721760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dirty="0">
                <a:latin typeface="Calibri" panose="020F0502020204030204" pitchFamily="34" charset="0"/>
                <a:ea typeface="Calibri" panose="020F0502020204030204" pitchFamily="34" charset="0"/>
                <a:cs typeface="Times New Roman" panose="02020603050405020304" pitchFamily="18" charset="0"/>
              </a:rPr>
              <a:t>12. Adjust columns A, B &amp; C on the Excel report to make the columns smaller. (Columns can be aligned quickly by double-clicking on the lines of each column on the top row)</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dirty="0">
                <a:latin typeface="Calibri" panose="020F0502020204030204" pitchFamily="34" charset="0"/>
                <a:ea typeface="Calibri" panose="020F0502020204030204" pitchFamily="34" charset="0"/>
                <a:cs typeface="Times New Roman" panose="02020603050405020304" pitchFamily="18" charset="0"/>
              </a:rPr>
              <a:t>13. Highlight all column headings in the first row (you can simply click on the row number on the far left), and select the </a:t>
            </a:r>
            <a:r>
              <a:rPr lang="en-US" sz="1200" i="1" dirty="0">
                <a:latin typeface="Calibri" panose="020F0502020204030204" pitchFamily="34" charset="0"/>
                <a:ea typeface="Calibri" panose="020F0502020204030204" pitchFamily="34" charset="0"/>
                <a:cs typeface="Times New Roman" panose="02020603050405020304" pitchFamily="18" charset="0"/>
              </a:rPr>
              <a:t>Sort &amp; Filter</a:t>
            </a:r>
            <a:r>
              <a:rPr lang="en-US" sz="1200" i="0" dirty="0">
                <a:latin typeface="Calibri" panose="020F0502020204030204" pitchFamily="34" charset="0"/>
                <a:ea typeface="Calibri" panose="020F0502020204030204" pitchFamily="34" charset="0"/>
                <a:cs typeface="Times New Roman" panose="02020603050405020304" pitchFamily="18" charset="0"/>
              </a:rPr>
              <a:t> in the top right corner of the Excel toolbar,</a:t>
            </a:r>
            <a:r>
              <a:rPr lang="en-US" sz="1200" dirty="0">
                <a:latin typeface="Calibri" panose="020F0502020204030204" pitchFamily="34" charset="0"/>
                <a:ea typeface="Calibri" panose="020F0502020204030204" pitchFamily="34" charset="0"/>
                <a:cs typeface="Times New Roman" panose="02020603050405020304" pitchFamily="18" charset="0"/>
              </a:rPr>
              <a:t> then  </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dirty="0">
                <a:latin typeface="Calibri" panose="020F0502020204030204" pitchFamily="34" charset="0"/>
                <a:ea typeface="Calibri" panose="020F0502020204030204" pitchFamily="34" charset="0"/>
                <a:cs typeface="Times New Roman" panose="02020603050405020304" pitchFamily="18" charset="0"/>
              </a:rPr>
              <a:t>      choose </a:t>
            </a:r>
            <a:r>
              <a:rPr lang="en-US" sz="1200" i="1" dirty="0">
                <a:latin typeface="Calibri" panose="020F0502020204030204" pitchFamily="34" charset="0"/>
                <a:ea typeface="Calibri" panose="020F0502020204030204" pitchFamily="34" charset="0"/>
                <a:cs typeface="Times New Roman" panose="02020603050405020304" pitchFamily="18" charset="0"/>
              </a:rPr>
              <a:t>Filter</a:t>
            </a:r>
            <a:r>
              <a:rPr lang="en-US" sz="1200" dirty="0">
                <a:latin typeface="Calibri" panose="020F0502020204030204" pitchFamily="34" charset="0"/>
                <a:ea typeface="Calibri" panose="020F0502020204030204" pitchFamily="34" charset="0"/>
                <a:cs typeface="Times New Roman" panose="02020603050405020304" pitchFamily="18" charset="0"/>
              </a:rPr>
              <a:t> in the drop-down menu. Notice there are now filter options in each column marked by an arrow. Clicking on the arrows will display a drop-down menu and from </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dirty="0">
                <a:latin typeface="Calibri" panose="020F0502020204030204" pitchFamily="34" charset="0"/>
                <a:ea typeface="Calibri" panose="020F0502020204030204" pitchFamily="34" charset="0"/>
                <a:cs typeface="Times New Roman" panose="02020603050405020304" pitchFamily="18" charset="0"/>
              </a:rPr>
              <a:t>      there you can specify the data you want to keep and what you need to delete.</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200" i="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alibri" panose="020F0502020204030204" pitchFamily="34" charset="0"/>
                <a:ea typeface="Calibri" panose="020F0502020204030204" pitchFamily="34" charset="0"/>
                <a:cs typeface="Times New Roman" panose="02020603050405020304" pitchFamily="18" charset="0"/>
              </a:rPr>
              <a:t>NEXT ARE IMPORTANT REMINDERS FOR CUSTOMIZING YOUR EXCEL REPORT</a:t>
            </a:r>
          </a:p>
          <a:p>
            <a:endParaRPr lang="en-US" dirty="0"/>
          </a:p>
        </p:txBody>
      </p:sp>
      <p:sp>
        <p:nvSpPr>
          <p:cNvPr id="4" name="Slide Number Placeholder 3"/>
          <p:cNvSpPr>
            <a:spLocks noGrp="1"/>
          </p:cNvSpPr>
          <p:nvPr>
            <p:ph type="sldNum" sz="quarter" idx="10"/>
          </p:nvPr>
        </p:nvSpPr>
        <p:spPr/>
        <p:txBody>
          <a:bodyPr/>
          <a:lstStyle/>
          <a:p>
            <a:fld id="{A263C7BD-EE4B-42E2-A75C-958D06C60C46}" type="slidenum">
              <a:rPr lang="en-US" smtClean="0"/>
              <a:t>8</a:t>
            </a:fld>
            <a:endParaRPr lang="en-US" dirty="0"/>
          </a:p>
        </p:txBody>
      </p:sp>
    </p:spTree>
    <p:extLst>
      <p:ext uri="{BB962C8B-B14F-4D97-AF65-F5344CB8AC3E}">
        <p14:creationId xmlns:p14="http://schemas.microsoft.com/office/powerpoint/2010/main" val="29668443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kern="1200" dirty="0">
                <a:solidFill>
                  <a:schemeClr val="tx1"/>
                </a:solidFill>
                <a:latin typeface="Calibri" panose="020F0502020204030204" pitchFamily="34" charset="0"/>
                <a:ea typeface="Calibri" panose="020F0502020204030204" pitchFamily="34" charset="0"/>
                <a:cs typeface="Times New Roman" panose="02020603050405020304" pitchFamily="18" charset="0"/>
              </a:rPr>
              <a:t>The report from OBIEE is formatted slightly different from the previous report provided for you. The time and date for appointments are included in the same data field. For this reason, it is necessary to add the word “at” between the date and time in the field. Doing so in the spreadsheet edits the message Veterans receive. </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200" kern="12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kern="1200" dirty="0">
                <a:solidFill>
                  <a:schemeClr val="tx1"/>
                </a:solidFill>
                <a:latin typeface="Calibri" panose="020F0502020204030204" pitchFamily="34" charset="0"/>
                <a:ea typeface="Calibri" panose="020F0502020204030204" pitchFamily="34" charset="0"/>
                <a:cs typeface="Times New Roman" panose="02020603050405020304" pitchFamily="18" charset="0"/>
              </a:rPr>
              <a:t>To add “at” between the date and time, in the spreadsheet, select the  column labeled “APPT DT”. Next select the “Replace” feature from the “Editing” section in the far right hand corner of the “Home” tab of the command ribbon. </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200" kern="12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kern="1200" dirty="0">
                <a:solidFill>
                  <a:schemeClr val="tx1"/>
                </a:solidFill>
                <a:latin typeface="Calibri" panose="020F0502020204030204" pitchFamily="34" charset="0"/>
                <a:ea typeface="Calibri" panose="020F0502020204030204" pitchFamily="34" charset="0"/>
                <a:cs typeface="Times New Roman" panose="02020603050405020304" pitchFamily="18" charset="0"/>
              </a:rPr>
              <a:t>Once the “Replace” box opens, enter “2019” in the “Find what” box and “2019 at” in the “Replace with” box. Click “Find Next” to locate applicable fields and replace each line individually by clicking “Replace” each time or click “Replace All” to replace all applicable text at one time.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alibri" panose="020F0502020204030204" pitchFamily="34" charset="0"/>
                <a:ea typeface="Calibri" panose="020F0502020204030204" pitchFamily="34" charset="0"/>
                <a:cs typeface="Times New Roman" panose="02020603050405020304" pitchFamily="18" charset="0"/>
              </a:rPr>
              <a:t>NEXT ARE ADDITIONAL IMPORTANT REMINDERS FOR CUSTOMIZING YOUR EXCEL REPORT</a:t>
            </a:r>
          </a:p>
          <a:p>
            <a:endParaRPr lang="en-US" dirty="0"/>
          </a:p>
        </p:txBody>
      </p:sp>
      <p:sp>
        <p:nvSpPr>
          <p:cNvPr id="4" name="Slide Number Placeholder 3"/>
          <p:cNvSpPr>
            <a:spLocks noGrp="1"/>
          </p:cNvSpPr>
          <p:nvPr>
            <p:ph type="sldNum" sz="quarter" idx="10"/>
          </p:nvPr>
        </p:nvSpPr>
        <p:spPr/>
        <p:txBody>
          <a:bodyPr/>
          <a:lstStyle/>
          <a:p>
            <a:fld id="{A263C7BD-EE4B-42E2-A75C-958D06C60C46}" type="slidenum">
              <a:rPr lang="en-US" smtClean="0"/>
              <a:t>9</a:t>
            </a:fld>
            <a:endParaRPr lang="en-US" dirty="0"/>
          </a:p>
        </p:txBody>
      </p:sp>
    </p:spTree>
    <p:extLst>
      <p:ext uri="{BB962C8B-B14F-4D97-AF65-F5344CB8AC3E}">
        <p14:creationId xmlns:p14="http://schemas.microsoft.com/office/powerpoint/2010/main" val="1586473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686800" y="6400232"/>
            <a:ext cx="384630" cy="365125"/>
          </a:xfrm>
          <a:prstGeom prst="rect">
            <a:avLst/>
          </a:prstGeom>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
        <p:nvSpPr>
          <p:cNvPr id="4" name="Rectangle 3"/>
          <p:cNvSpPr/>
          <p:nvPr userDrawn="1"/>
        </p:nvSpPr>
        <p:spPr>
          <a:xfrm>
            <a:off x="0" y="5376954"/>
            <a:ext cx="9144000" cy="14811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dirty="0">
              <a:solidFill>
                <a:prstClr val="white"/>
              </a:solidFill>
            </a:endParaRPr>
          </a:p>
        </p:txBody>
      </p:sp>
      <p:sp>
        <p:nvSpPr>
          <p:cNvPr id="6" name="Title 1"/>
          <p:cNvSpPr txBox="1">
            <a:spLocks/>
          </p:cNvSpPr>
          <p:nvPr userDrawn="1"/>
        </p:nvSpPr>
        <p:spPr>
          <a:xfrm>
            <a:off x="2921339" y="4803733"/>
            <a:ext cx="5775325" cy="450535"/>
          </a:xfrm>
          <a:prstGeom prst="rect">
            <a:avLst/>
          </a:prstGeom>
          <a:ln>
            <a:solidFill>
              <a:schemeClr val="bg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lnSpc>
                <a:spcPct val="80000"/>
              </a:lnSpc>
            </a:pPr>
            <a:r>
              <a:rPr lang="en-US" sz="2000" dirty="0">
                <a:solidFill>
                  <a:srgbClr val="000000"/>
                </a:solidFill>
              </a:rPr>
              <a:t>August 30, 2017</a:t>
            </a:r>
          </a:p>
        </p:txBody>
      </p:sp>
      <p:grpSp>
        <p:nvGrpSpPr>
          <p:cNvPr id="12" name="Group 11"/>
          <p:cNvGrpSpPr/>
          <p:nvPr userDrawn="1"/>
        </p:nvGrpSpPr>
        <p:grpSpPr>
          <a:xfrm>
            <a:off x="1285686" y="1694038"/>
            <a:ext cx="6572628" cy="1558035"/>
            <a:chOff x="966536" y="1694131"/>
            <a:chExt cx="6572628" cy="1558035"/>
          </a:xfrm>
        </p:grpSpPr>
        <p:sp>
          <p:nvSpPr>
            <p:cNvPr id="13" name="Title 1"/>
            <p:cNvSpPr txBox="1">
              <a:spLocks/>
            </p:cNvSpPr>
            <p:nvPr/>
          </p:nvSpPr>
          <p:spPr>
            <a:xfrm>
              <a:off x="966536" y="1763943"/>
              <a:ext cx="2133600" cy="1488223"/>
            </a:xfrm>
            <a:prstGeom prst="rect">
              <a:avLst/>
            </a:prstGeom>
            <a:ln>
              <a:solidFill>
                <a:schemeClr val="bg1"/>
              </a:solidFill>
            </a:ln>
            <a:effectLst/>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11500" b="1" spc="-100" dirty="0">
                  <a:solidFill>
                    <a:srgbClr val="003F72">
                      <a:lumMod val="50000"/>
                    </a:srgbClr>
                  </a:solidFill>
                  <a:latin typeface="Myriad Pro"/>
                  <a:cs typeface="Arial" panose="020B0604020202020204" pitchFamily="34" charset="0"/>
                </a:rPr>
                <a:t>VA</a:t>
              </a:r>
            </a:p>
          </p:txBody>
        </p:sp>
        <p:sp>
          <p:nvSpPr>
            <p:cNvPr id="14" name="Title 1"/>
            <p:cNvSpPr txBox="1">
              <a:spLocks/>
            </p:cNvSpPr>
            <p:nvPr/>
          </p:nvSpPr>
          <p:spPr>
            <a:xfrm>
              <a:off x="3316705" y="1750278"/>
              <a:ext cx="4222459" cy="1307009"/>
            </a:xfrm>
            <a:prstGeom prst="rect">
              <a:avLst/>
            </a:prstGeom>
            <a:ln>
              <a:solidFill>
                <a:schemeClr val="bg1"/>
              </a:solidFill>
            </a:ln>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5400" b="1" dirty="0">
                  <a:solidFill>
                    <a:srgbClr val="00B0F0"/>
                  </a:solidFill>
                  <a:latin typeface="Arial" panose="020B0604020202020204" pitchFamily="34" charset="0"/>
                  <a:cs typeface="Arial" panose="020B0604020202020204" pitchFamily="34" charset="0"/>
                </a:rPr>
                <a:t>Key Leaders </a:t>
              </a:r>
              <a:br>
                <a:rPr lang="en-US" sz="5400" b="1" dirty="0">
                  <a:solidFill>
                    <a:srgbClr val="00B0F0"/>
                  </a:solidFill>
                  <a:latin typeface="Arial" panose="020B0604020202020204" pitchFamily="34" charset="0"/>
                  <a:cs typeface="Arial" panose="020B0604020202020204" pitchFamily="34" charset="0"/>
                </a:rPr>
              </a:br>
              <a:r>
                <a:rPr lang="en-US" sz="5400" b="1" dirty="0">
                  <a:solidFill>
                    <a:srgbClr val="00B0F0"/>
                  </a:solidFill>
                  <a:latin typeface="Arial" panose="020B0604020202020204" pitchFamily="34" charset="0"/>
                  <a:cs typeface="Arial" panose="020B0604020202020204" pitchFamily="34" charset="0"/>
                </a:rPr>
                <a:t>Meeting</a:t>
              </a:r>
            </a:p>
          </p:txBody>
        </p:sp>
        <p:cxnSp>
          <p:nvCxnSpPr>
            <p:cNvPr id="15" name="Straight Connector 14"/>
            <p:cNvCxnSpPr/>
            <p:nvPr/>
          </p:nvCxnSpPr>
          <p:spPr>
            <a:xfrm flipH="1">
              <a:off x="3172326" y="1694131"/>
              <a:ext cx="12032" cy="1280160"/>
            </a:xfrm>
            <a:prstGeom prst="line">
              <a:avLst/>
            </a:prstGeom>
            <a:ln w="2222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pic>
        <p:nvPicPr>
          <p:cNvPr id="1026" name="Picture 2" descr="C:\Users\vacoGrovem\AppData\Local\Microsoft\Windows\Temporary Internet Files\Content.Outlook\83QVOJUE\CHOOSE-VA-rev.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648664" y="5644912"/>
            <a:ext cx="3048000" cy="820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4147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a:xfrm>
            <a:off x="8686800" y="6400232"/>
            <a:ext cx="384630" cy="365125"/>
          </a:xfrm>
          <a:prstGeom prst="rect">
            <a:avLst/>
          </a:prstGeom>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289968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968351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37807448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3905596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1467192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7322410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32536837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6204264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14205303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2841785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686800" y="6400232"/>
            <a:ext cx="384630" cy="365125"/>
          </a:xfrm>
          <a:prstGeom prst="rect">
            <a:avLst/>
          </a:prstGeom>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
        <p:nvSpPr>
          <p:cNvPr id="4" name="Rectangle 3"/>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5"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dirty="0"/>
              <a:t>Agenda</a:t>
            </a:r>
            <a:endParaRPr lang="en-US" sz="3600" u="sng" dirty="0"/>
          </a:p>
        </p:txBody>
      </p:sp>
      <p:sp>
        <p:nvSpPr>
          <p:cNvPr id="6" name="TextBox 5"/>
          <p:cNvSpPr txBox="1"/>
          <p:nvPr userDrawn="1"/>
        </p:nvSpPr>
        <p:spPr>
          <a:xfrm>
            <a:off x="331373" y="1659466"/>
            <a:ext cx="8481253" cy="369332"/>
          </a:xfrm>
          <a:prstGeom prst="rect">
            <a:avLst/>
          </a:prstGeom>
          <a:solidFill>
            <a:srgbClr val="00B0F0"/>
          </a:solidFill>
        </p:spPr>
        <p:txBody>
          <a:bodyPr wrap="square" lIns="91440" tIns="45720" rIns="91440" bIns="45720" rtlCol="0">
            <a:spAutoFit/>
          </a:bodyPr>
          <a:lstStyle/>
          <a:p>
            <a:endParaRPr lang="en-US" dirty="0">
              <a:solidFill>
                <a:srgbClr val="000000"/>
              </a:solidFill>
            </a:endParaRPr>
          </a:p>
        </p:txBody>
      </p:sp>
      <p:sp>
        <p:nvSpPr>
          <p:cNvPr id="7" name="TextBox 6"/>
          <p:cNvSpPr txBox="1"/>
          <p:nvPr userDrawn="1"/>
        </p:nvSpPr>
        <p:spPr>
          <a:xfrm>
            <a:off x="647693" y="2749897"/>
            <a:ext cx="7892223" cy="861774"/>
          </a:xfrm>
          <a:prstGeom prst="rect">
            <a:avLst/>
          </a:prstGeom>
          <a:noFill/>
        </p:spPr>
        <p:txBody>
          <a:bodyPr wrap="square" lIns="91440" tIns="45720" rIns="91440" bIns="45720" rtlCol="0" anchor="ctr">
            <a:spAutoFit/>
          </a:bodyPr>
          <a:lstStyle/>
          <a:p>
            <a:pPr marL="0" lvl="1" indent="-342900">
              <a:spcBef>
                <a:spcPts val="1200"/>
              </a:spcBef>
              <a:buFont typeface="+mj-lt"/>
              <a:buAutoNum type="arabicPeriod"/>
            </a:pPr>
            <a:r>
              <a:rPr lang="en-US" sz="2000" b="1" dirty="0">
                <a:solidFill>
                  <a:srgbClr val="000000"/>
                </a:solidFill>
              </a:rPr>
              <a:t>Good News Story</a:t>
            </a:r>
          </a:p>
          <a:p>
            <a:pPr marL="0" lvl="1">
              <a:spcBef>
                <a:spcPts val="1200"/>
              </a:spcBef>
            </a:pPr>
            <a:endParaRPr lang="en-US" sz="2000" b="1" dirty="0">
              <a:solidFill>
                <a:srgbClr val="000000"/>
              </a:solidFill>
            </a:endParaRPr>
          </a:p>
        </p:txBody>
      </p:sp>
    </p:spTree>
    <p:extLst>
      <p:ext uri="{BB962C8B-B14F-4D97-AF65-F5344CB8AC3E}">
        <p14:creationId xmlns:p14="http://schemas.microsoft.com/office/powerpoint/2010/main" val="22851105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34535289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39527507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16729070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12762760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37949981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18980337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34280396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26237604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9549725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752860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686800" y="6400232"/>
            <a:ext cx="384630" cy="365125"/>
          </a:xfrm>
          <a:prstGeom prst="rect">
            <a:avLst/>
          </a:prstGeom>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
        <p:nvSpPr>
          <p:cNvPr id="4" name="Rectangle 3"/>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5"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dirty="0"/>
              <a:t>Click to edit Slide Maser Style</a:t>
            </a:r>
            <a:endParaRPr lang="en-US" sz="3600" u="sng" dirty="0"/>
          </a:p>
        </p:txBody>
      </p:sp>
    </p:spTree>
    <p:extLst>
      <p:ext uri="{BB962C8B-B14F-4D97-AF65-F5344CB8AC3E}">
        <p14:creationId xmlns:p14="http://schemas.microsoft.com/office/powerpoint/2010/main" val="38152962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22605656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34999989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680343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1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769790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686800" y="6400232"/>
            <a:ext cx="384630" cy="365125"/>
          </a:xfrm>
          <a:prstGeom prst="rect">
            <a:avLst/>
          </a:prstGeom>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5" name="Rectangle 4"/>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7"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dirty="0"/>
              <a:t>Click to edit Slide Maser Style</a:t>
            </a:r>
            <a:endParaRPr lang="en-US" sz="3600" u="sng" dirty="0"/>
          </a:p>
        </p:txBody>
      </p:sp>
      <p:sp>
        <p:nvSpPr>
          <p:cNvPr id="8" name="TextBox 7"/>
          <p:cNvSpPr txBox="1"/>
          <p:nvPr userDrawn="1"/>
        </p:nvSpPr>
        <p:spPr>
          <a:xfrm>
            <a:off x="2971800" y="6336268"/>
            <a:ext cx="2971800" cy="369332"/>
          </a:xfrm>
          <a:prstGeom prst="rect">
            <a:avLst/>
          </a:prstGeom>
          <a:noFill/>
        </p:spPr>
        <p:txBody>
          <a:bodyPr wrap="square" rtlCol="0">
            <a:spAutoFit/>
          </a:bodyPr>
          <a:lstStyle/>
          <a:p>
            <a:pPr algn="ctr"/>
            <a:r>
              <a:rPr lang="en-US" b="1" dirty="0">
                <a:solidFill>
                  <a:srgbClr val="C00000"/>
                </a:solidFill>
              </a:rPr>
              <a:t>FOR VA INTERNAL USE ONLY</a:t>
            </a:r>
          </a:p>
        </p:txBody>
      </p:sp>
    </p:spTree>
    <p:extLst>
      <p:ext uri="{BB962C8B-B14F-4D97-AF65-F5344CB8AC3E}">
        <p14:creationId xmlns:p14="http://schemas.microsoft.com/office/powerpoint/2010/main" val="3728874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686800" y="6400232"/>
            <a:ext cx="384630" cy="365125"/>
          </a:xfrm>
          <a:prstGeom prst="rect">
            <a:avLst/>
          </a:prstGeom>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4" name="Rectangle 3"/>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6"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dirty="0"/>
              <a:t>Click to edit Slide Maser Style</a:t>
            </a:r>
            <a:endParaRPr lang="en-US" sz="3600" u="sng" dirty="0"/>
          </a:p>
        </p:txBody>
      </p:sp>
      <p:sp>
        <p:nvSpPr>
          <p:cNvPr id="7" name="TextBox 6"/>
          <p:cNvSpPr txBox="1"/>
          <p:nvPr userDrawn="1"/>
        </p:nvSpPr>
        <p:spPr>
          <a:xfrm>
            <a:off x="2971800" y="6336268"/>
            <a:ext cx="2971800" cy="369332"/>
          </a:xfrm>
          <a:prstGeom prst="rect">
            <a:avLst/>
          </a:prstGeom>
          <a:noFill/>
        </p:spPr>
        <p:txBody>
          <a:bodyPr wrap="square" rtlCol="0">
            <a:spAutoFit/>
          </a:bodyPr>
          <a:lstStyle/>
          <a:p>
            <a:pPr algn="ctr"/>
            <a:r>
              <a:rPr lang="en-US" b="1" dirty="0">
                <a:solidFill>
                  <a:srgbClr val="C00000"/>
                </a:solidFill>
              </a:rPr>
              <a:t>FOR VA INTERAL USE ONLY</a:t>
            </a:r>
          </a:p>
        </p:txBody>
      </p:sp>
    </p:spTree>
    <p:extLst>
      <p:ext uri="{BB962C8B-B14F-4D97-AF65-F5344CB8AC3E}">
        <p14:creationId xmlns:p14="http://schemas.microsoft.com/office/powerpoint/2010/main" val="1757561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141"/>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142"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a:xfrm>
            <a:off x="8686800" y="6400232"/>
            <a:ext cx="384630" cy="365125"/>
          </a:xfrm>
          <a:prstGeom prst="rect">
            <a:avLst/>
          </a:prstGeom>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6" name="TextBox 5"/>
          <p:cNvSpPr txBox="1"/>
          <p:nvPr userDrawn="1"/>
        </p:nvSpPr>
        <p:spPr>
          <a:xfrm>
            <a:off x="2971800" y="6336268"/>
            <a:ext cx="2971800" cy="369332"/>
          </a:xfrm>
          <a:prstGeom prst="rect">
            <a:avLst/>
          </a:prstGeom>
          <a:noFill/>
        </p:spPr>
        <p:txBody>
          <a:bodyPr wrap="square" rtlCol="0">
            <a:spAutoFit/>
          </a:bodyPr>
          <a:lstStyle/>
          <a:p>
            <a:pPr algn="ctr"/>
            <a:r>
              <a:rPr lang="en-US" b="1" dirty="0">
                <a:solidFill>
                  <a:srgbClr val="C00000"/>
                </a:solidFill>
              </a:rPr>
              <a:t>FOR VA INTERAL USE ONLY</a:t>
            </a:r>
          </a:p>
        </p:txBody>
      </p:sp>
    </p:spTree>
    <p:extLst>
      <p:ext uri="{BB962C8B-B14F-4D97-AF65-F5344CB8AC3E}">
        <p14:creationId xmlns:p14="http://schemas.microsoft.com/office/powerpoint/2010/main" val="476056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8686800" y="6400232"/>
            <a:ext cx="384630" cy="365125"/>
          </a:xfrm>
          <a:prstGeom prst="rect">
            <a:avLst/>
          </a:prstGeom>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3" name="TextBox 2"/>
          <p:cNvSpPr txBox="1"/>
          <p:nvPr userDrawn="1"/>
        </p:nvSpPr>
        <p:spPr>
          <a:xfrm>
            <a:off x="2971800" y="6336268"/>
            <a:ext cx="2971800" cy="369332"/>
          </a:xfrm>
          <a:prstGeom prst="rect">
            <a:avLst/>
          </a:prstGeom>
          <a:noFill/>
        </p:spPr>
        <p:txBody>
          <a:bodyPr wrap="square" rtlCol="0">
            <a:spAutoFit/>
          </a:bodyPr>
          <a:lstStyle/>
          <a:p>
            <a:pPr algn="ctr"/>
            <a:r>
              <a:rPr lang="en-US" b="1" dirty="0">
                <a:solidFill>
                  <a:srgbClr val="C00000"/>
                </a:solidFill>
              </a:rPr>
              <a:t>FOR VA INTERAL USE ONLY</a:t>
            </a:r>
          </a:p>
        </p:txBody>
      </p:sp>
    </p:spTree>
    <p:extLst>
      <p:ext uri="{BB962C8B-B14F-4D97-AF65-F5344CB8AC3E}">
        <p14:creationId xmlns:p14="http://schemas.microsoft.com/office/powerpoint/2010/main" val="1760697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686800" y="6400232"/>
            <a:ext cx="384630" cy="365125"/>
          </a:xfrm>
          <a:prstGeom prst="rect">
            <a:avLst/>
          </a:prstGeom>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7" name="TextBox 6"/>
          <p:cNvSpPr txBox="1"/>
          <p:nvPr userDrawn="1"/>
        </p:nvSpPr>
        <p:spPr>
          <a:xfrm>
            <a:off x="2971800" y="6324600"/>
            <a:ext cx="2971800" cy="369332"/>
          </a:xfrm>
          <a:prstGeom prst="rect">
            <a:avLst/>
          </a:prstGeom>
          <a:noFill/>
        </p:spPr>
        <p:txBody>
          <a:bodyPr wrap="square" rtlCol="0">
            <a:spAutoFit/>
          </a:bodyPr>
          <a:lstStyle/>
          <a:p>
            <a:pPr algn="ctr"/>
            <a:r>
              <a:rPr lang="en-US" b="1" dirty="0">
                <a:solidFill>
                  <a:srgbClr val="C00000"/>
                </a:solidFill>
              </a:rPr>
              <a:t>FOR VA INTERAL USE ONLY</a:t>
            </a:r>
          </a:p>
        </p:txBody>
      </p:sp>
    </p:spTree>
    <p:extLst>
      <p:ext uri="{BB962C8B-B14F-4D97-AF65-F5344CB8AC3E}">
        <p14:creationId xmlns:p14="http://schemas.microsoft.com/office/powerpoint/2010/main" val="2711147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94"/>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p:nvSpPr>
        <p:spPr>
          <a:xfrm>
            <a:off x="0" y="6140680"/>
            <a:ext cx="9144000" cy="7318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6" name="Slide Number Placeholder 5"/>
          <p:cNvSpPr>
            <a:spLocks noGrp="1"/>
          </p:cNvSpPr>
          <p:nvPr>
            <p:ph type="sldNum" sz="quarter" idx="4"/>
          </p:nvPr>
        </p:nvSpPr>
        <p:spPr>
          <a:xfrm>
            <a:off x="8686800" y="6400232"/>
            <a:ext cx="38463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pic>
        <p:nvPicPr>
          <p:cNvPr id="2050" name="Picture 2" descr="C:\Users\vacoGrovem\AppData\Local\Microsoft\Windows\Temporary Internet Files\Content.Outlook\83QVOJUE\CHOOSE-VA-rev.png"/>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152400" y="6172200"/>
            <a:ext cx="2037558" cy="5486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PPSeal.pn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199909" y="6184206"/>
            <a:ext cx="2563091" cy="641708"/>
          </a:xfrm>
          <a:prstGeom prst="rect">
            <a:avLst/>
          </a:prstGeom>
        </p:spPr>
      </p:pic>
      <p:sp>
        <p:nvSpPr>
          <p:cNvPr id="10" name="TextBox 9"/>
          <p:cNvSpPr txBox="1"/>
          <p:nvPr userDrawn="1"/>
        </p:nvSpPr>
        <p:spPr>
          <a:xfrm>
            <a:off x="2971800" y="6336268"/>
            <a:ext cx="2971800" cy="369332"/>
          </a:xfrm>
          <a:prstGeom prst="rect">
            <a:avLst/>
          </a:prstGeom>
          <a:noFill/>
        </p:spPr>
        <p:txBody>
          <a:bodyPr wrap="square" rtlCol="0">
            <a:spAutoFit/>
          </a:bodyPr>
          <a:lstStyle/>
          <a:p>
            <a:pPr algn="ctr"/>
            <a:r>
              <a:rPr lang="en-US" b="1" dirty="0">
                <a:solidFill>
                  <a:srgbClr val="C00000"/>
                </a:solidFill>
              </a:rPr>
              <a:t>FOR VA INTERNAL USE ONLY</a:t>
            </a:r>
          </a:p>
        </p:txBody>
      </p:sp>
    </p:spTree>
    <p:extLst>
      <p:ext uri="{BB962C8B-B14F-4D97-AF65-F5344CB8AC3E}">
        <p14:creationId xmlns:p14="http://schemas.microsoft.com/office/powerpoint/2010/main" val="23434396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82" r:id="rId10"/>
  </p:sldLayoutIdLst>
  <p:hf hdr="0" ftr="0" dt="0"/>
  <p:txStyles>
    <p:titleStyle>
      <a:lvl1pPr algn="ctr" defTabSz="4572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b="0" i="0" u="none"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C9919F-1677-44F2-BEEF-EAD82A0FC6EF}" type="slidenum">
              <a:rPr lang="en-US" smtClean="0"/>
              <a:t>‹#›</a:t>
            </a:fld>
            <a:endParaRPr lang="en-US" dirty="0"/>
          </a:p>
        </p:txBody>
      </p:sp>
    </p:spTree>
    <p:extLst>
      <p:ext uri="{BB962C8B-B14F-4D97-AF65-F5344CB8AC3E}">
        <p14:creationId xmlns:p14="http://schemas.microsoft.com/office/powerpoint/2010/main" val="1235711052"/>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95B4D9-9964-4CB5-BA93-086E985770BB}" type="slidenum">
              <a:rPr lang="en-US" smtClean="0"/>
              <a:t>‹#›</a:t>
            </a:fld>
            <a:endParaRPr lang="en-US" dirty="0"/>
          </a:p>
        </p:txBody>
      </p:sp>
    </p:spTree>
    <p:extLst>
      <p:ext uri="{BB962C8B-B14F-4D97-AF65-F5344CB8AC3E}">
        <p14:creationId xmlns:p14="http://schemas.microsoft.com/office/powerpoint/2010/main" val="3824316513"/>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22.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hyperlink" Target="https://vbaw.vba.va.gov/PAI/ReportsList.asp"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b="1" dirty="0"/>
              <a:t>Appointment Reminder to Text</a:t>
            </a:r>
          </a:p>
        </p:txBody>
      </p:sp>
      <p:sp>
        <p:nvSpPr>
          <p:cNvPr id="3" name="Subtitle 2"/>
          <p:cNvSpPr>
            <a:spLocks noGrp="1"/>
          </p:cNvSpPr>
          <p:nvPr>
            <p:ph type="subTitle" idx="1"/>
          </p:nvPr>
        </p:nvSpPr>
        <p:spPr>
          <a:xfrm>
            <a:off x="990600" y="3429000"/>
            <a:ext cx="7696200" cy="1066800"/>
          </a:xfrm>
        </p:spPr>
        <p:txBody>
          <a:bodyPr>
            <a:normAutofit/>
          </a:bodyPr>
          <a:lstStyle/>
          <a:p>
            <a:r>
              <a:rPr lang="en-US" sz="2800" b="1" dirty="0">
                <a:solidFill>
                  <a:schemeClr val="tx1">
                    <a:lumMod val="65000"/>
                    <a:lumOff val="35000"/>
                  </a:schemeClr>
                </a:solidFill>
              </a:rPr>
              <a:t>Vocational Rehabilitation &amp; Employment Service</a:t>
            </a:r>
          </a:p>
        </p:txBody>
      </p:sp>
      <p:sp>
        <p:nvSpPr>
          <p:cNvPr id="4" name="Subtitle 2"/>
          <p:cNvSpPr txBox="1">
            <a:spLocks/>
          </p:cNvSpPr>
          <p:nvPr/>
        </p:nvSpPr>
        <p:spPr>
          <a:xfrm>
            <a:off x="0" y="4541856"/>
            <a:ext cx="7467600" cy="1554144"/>
          </a:xfrm>
          <a:prstGeom prst="rect">
            <a:avLst/>
          </a:prstGeom>
        </p:spPr>
        <p:txBody>
          <a:bodyPr vert="horz" lIns="91440" tIns="45720" rIns="91440" bIns="45720" rtlCol="0" anchor="b">
            <a:noAutofit/>
          </a:bodyPr>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Arial" pitchFamily="34" charset="0"/>
                <a:ea typeface="+mn-ea"/>
                <a:cs typeface="Arial" pitchFamily="34" charset="0"/>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Arial" pitchFamily="34" charset="0"/>
                <a:ea typeface="+mn-ea"/>
                <a:cs typeface="Arial" pitchFamily="34" charset="0"/>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Arial" pitchFamily="34" charset="0"/>
                <a:ea typeface="+mn-ea"/>
                <a:cs typeface="Arial" pitchFamily="34" charset="0"/>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Arial" pitchFamily="34" charset="0"/>
                <a:ea typeface="+mn-ea"/>
                <a:cs typeface="Arial" pitchFamily="34" charset="0"/>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Arial" pitchFamily="34" charset="0"/>
                <a:ea typeface="+mn-ea"/>
                <a:cs typeface="Arial" pitchFamily="34" charset="0"/>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r>
              <a:rPr lang="en-US" sz="1800" dirty="0">
                <a:solidFill>
                  <a:schemeClr val="tx1"/>
                </a:solidFill>
                <a:latin typeface="+mj-lt"/>
              </a:rPr>
              <a:t>Briefed by: National Program Implementation Team</a:t>
            </a:r>
            <a:endParaRPr lang="en-US" sz="1800" b="1" dirty="0">
              <a:solidFill>
                <a:schemeClr val="tx1"/>
              </a:solidFill>
              <a:latin typeface="+mj-lt"/>
            </a:endParaRPr>
          </a:p>
          <a:p>
            <a:r>
              <a:rPr lang="en-US" sz="1800" dirty="0">
                <a:solidFill>
                  <a:schemeClr val="tx1"/>
                </a:solidFill>
                <a:latin typeface="+mj-lt"/>
              </a:rPr>
              <a:t>Date: 12/19/2018</a:t>
            </a:r>
          </a:p>
        </p:txBody>
      </p:sp>
      <p:sp>
        <p:nvSpPr>
          <p:cNvPr id="5" name="Rectangle 4"/>
          <p:cNvSpPr/>
          <p:nvPr/>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pic>
        <p:nvPicPr>
          <p:cNvPr id="6" name="Picture 4" descr="dvaseal"/>
          <p:cNvPicPr>
            <a:picLocks noChangeAspect="1" noChangeArrowheads="1"/>
          </p:cNvPicPr>
          <p:nvPr/>
        </p:nvPicPr>
        <p:blipFill>
          <a:blip r:embed="rId3"/>
          <a:srcRect/>
          <a:stretch>
            <a:fillRect/>
          </a:stretch>
        </p:blipFill>
        <p:spPr bwMode="auto">
          <a:xfrm>
            <a:off x="3886200" y="838200"/>
            <a:ext cx="1371600" cy="1371600"/>
          </a:xfrm>
          <a:prstGeom prst="rect">
            <a:avLst/>
          </a:prstGeom>
          <a:noFill/>
          <a:ln w="9525">
            <a:noFill/>
            <a:miter lim="800000"/>
            <a:headEnd/>
            <a:tailEnd/>
          </a:ln>
        </p:spPr>
      </p:pic>
    </p:spTree>
    <p:extLst>
      <p:ext uri="{BB962C8B-B14F-4D97-AF65-F5344CB8AC3E}">
        <p14:creationId xmlns:p14="http://schemas.microsoft.com/office/powerpoint/2010/main" val="40800563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C94445-99D5-4DBC-BF57-B17047C40483}"/>
              </a:ext>
            </a:extLst>
          </p:cNvPr>
          <p:cNvSpPr>
            <a:spLocks noGrp="1"/>
          </p:cNvSpPr>
          <p:nvPr>
            <p:ph type="sldNum" sz="quarter" idx="12"/>
          </p:nvPr>
        </p:nvSpPr>
        <p:spPr/>
        <p:txBody>
          <a:bodyPr/>
          <a:lstStyle/>
          <a:p>
            <a:fld id="{D983F1FA-211D-3044-9E35-958DFBC26156}" type="slidenum">
              <a:rPr lang="en-US" smtClean="0">
                <a:solidFill>
                  <a:prstClr val="white"/>
                </a:solidFill>
              </a:rPr>
              <a:pPr/>
              <a:t>10</a:t>
            </a:fld>
            <a:endParaRPr lang="en-US" dirty="0">
              <a:solidFill>
                <a:prstClr val="white"/>
              </a:solidFill>
            </a:endParaRPr>
          </a:p>
        </p:txBody>
      </p:sp>
      <p:sp>
        <p:nvSpPr>
          <p:cNvPr id="4" name="Title 3">
            <a:extLst>
              <a:ext uri="{FF2B5EF4-FFF2-40B4-BE49-F238E27FC236}">
                <a16:creationId xmlns:a16="http://schemas.microsoft.com/office/drawing/2014/main" id="{E477258C-9248-48EF-B587-EFD7F564BE71}"/>
              </a:ext>
            </a:extLst>
          </p:cNvPr>
          <p:cNvSpPr>
            <a:spLocks noGrp="1"/>
          </p:cNvSpPr>
          <p:nvPr>
            <p:ph type="title"/>
          </p:nvPr>
        </p:nvSpPr>
        <p:spPr/>
        <p:txBody>
          <a:bodyPr>
            <a:normAutofit fontScale="90000"/>
          </a:bodyPr>
          <a:lstStyle/>
          <a:p>
            <a:r>
              <a:rPr lang="en-US" dirty="0"/>
              <a:t>Carrier Gateways </a:t>
            </a:r>
          </a:p>
        </p:txBody>
      </p:sp>
      <p:pic>
        <p:nvPicPr>
          <p:cNvPr id="9" name="Content Placeholder 8">
            <a:extLst>
              <a:ext uri="{FF2B5EF4-FFF2-40B4-BE49-F238E27FC236}">
                <a16:creationId xmlns:a16="http://schemas.microsoft.com/office/drawing/2014/main" id="{7A200D60-F954-4F4B-B459-9B64CA5383E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52600" y="3048000"/>
            <a:ext cx="5204303" cy="2875756"/>
          </a:xfrm>
        </p:spPr>
      </p:pic>
      <p:sp>
        <p:nvSpPr>
          <p:cNvPr id="10" name="TextBox 9">
            <a:extLst>
              <a:ext uri="{FF2B5EF4-FFF2-40B4-BE49-F238E27FC236}">
                <a16:creationId xmlns:a16="http://schemas.microsoft.com/office/drawing/2014/main" id="{D04F2F8A-0BB9-4DC4-80A3-671ACFDC4823}"/>
              </a:ext>
            </a:extLst>
          </p:cNvPr>
          <p:cNvSpPr txBox="1"/>
          <p:nvPr/>
        </p:nvSpPr>
        <p:spPr>
          <a:xfrm>
            <a:off x="437271" y="998250"/>
            <a:ext cx="8229600" cy="1938992"/>
          </a:xfrm>
          <a:prstGeom prst="rect">
            <a:avLst/>
          </a:prstGeom>
          <a:noFill/>
        </p:spPr>
        <p:txBody>
          <a:bodyPr wrap="square" rtlCol="0">
            <a:spAutoFit/>
          </a:bodyPr>
          <a:lstStyle/>
          <a:p>
            <a:r>
              <a:rPr lang="en-US" sz="2400" dirty="0">
                <a:latin typeface="Calibri" panose="020F0502020204030204" pitchFamily="34" charset="0"/>
                <a:cs typeface="Times New Roman" panose="02020603050405020304" pitchFamily="18" charset="0"/>
              </a:rPr>
              <a:t>To lift the administrative burden for VR&amp;E staff to obtain carrier information, each Veteran’s phone number will be sent to the four major SMS gateway domains (AT&amp;T, Verizon, Sprint, T-Mobile) and is incorporated into the report. A Veteran will appear on the list four times, one for each gateway. </a:t>
            </a:r>
          </a:p>
        </p:txBody>
      </p:sp>
    </p:spTree>
    <p:extLst>
      <p:ext uri="{BB962C8B-B14F-4D97-AF65-F5344CB8AC3E}">
        <p14:creationId xmlns:p14="http://schemas.microsoft.com/office/powerpoint/2010/main" val="31889045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Important Reminders</a:t>
            </a:r>
          </a:p>
        </p:txBody>
      </p:sp>
      <p:sp>
        <p:nvSpPr>
          <p:cNvPr id="6" name="Slide Number Placeholder 5"/>
          <p:cNvSpPr>
            <a:spLocks noGrp="1"/>
          </p:cNvSpPr>
          <p:nvPr>
            <p:ph type="sldNum" sz="quarter" idx="12"/>
          </p:nvPr>
        </p:nvSpPr>
        <p:spPr/>
        <p:txBody>
          <a:bodyPr/>
          <a:lstStyle/>
          <a:p>
            <a:fld id="{04F7EA0F-F264-4DBA-8450-109ED0C85B89}" type="slidenum">
              <a:rPr lang="en-US" smtClean="0"/>
              <a:t>11</a:t>
            </a:fld>
            <a:endParaRPr lang="en-US" dirty="0"/>
          </a:p>
        </p:txBody>
      </p:sp>
      <p:sp>
        <p:nvSpPr>
          <p:cNvPr id="3" name="Rectangle 2">
            <a:extLst>
              <a:ext uri="{FF2B5EF4-FFF2-40B4-BE49-F238E27FC236}">
                <a16:creationId xmlns:a16="http://schemas.microsoft.com/office/drawing/2014/main" id="{3CDFDD4A-F94D-4FBC-803B-AFC15AB2B52D}"/>
              </a:ext>
            </a:extLst>
          </p:cNvPr>
          <p:cNvSpPr/>
          <p:nvPr/>
        </p:nvSpPr>
        <p:spPr>
          <a:xfrm>
            <a:off x="76200" y="655321"/>
            <a:ext cx="8991600" cy="5351978"/>
          </a:xfrm>
          <a:prstGeom prst="rect">
            <a:avLst/>
          </a:prstGeom>
        </p:spPr>
        <p:txBody>
          <a:bodyPr wrap="square">
            <a:spAutoFit/>
          </a:bodyPr>
          <a:lstStyle/>
          <a:p>
            <a:r>
              <a:rPr lang="en-US" sz="2100" dirty="0">
                <a:ea typeface="Calibri" panose="020F0502020204030204" pitchFamily="34" charset="0"/>
                <a:cs typeface="Times New Roman" panose="02020603050405020304" pitchFamily="18" charset="0"/>
              </a:rPr>
              <a:t>When applying the filter to the Excel report, it is important to remember the following rules:</a:t>
            </a:r>
          </a:p>
          <a:p>
            <a:endParaRPr lang="en-US" sz="2100" dirty="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US" sz="2100" dirty="0">
                <a:ea typeface="Calibri" panose="020F0502020204030204" pitchFamily="34" charset="0"/>
                <a:cs typeface="Times New Roman" panose="02020603050405020304" pitchFamily="18" charset="0"/>
              </a:rPr>
              <a:t>Be sure to </a:t>
            </a:r>
            <a:r>
              <a:rPr lang="en-US" sz="2100" u="sng" dirty="0">
                <a:ea typeface="Calibri" panose="020F0502020204030204" pitchFamily="34" charset="0"/>
                <a:cs typeface="Times New Roman" panose="02020603050405020304" pitchFamily="18" charset="0"/>
              </a:rPr>
              <a:t>DELETE</a:t>
            </a:r>
            <a:r>
              <a:rPr lang="en-US" sz="2100" dirty="0">
                <a:ea typeface="Calibri" panose="020F0502020204030204" pitchFamily="34" charset="0"/>
                <a:cs typeface="Times New Roman" panose="02020603050405020304" pitchFamily="18" charset="0"/>
              </a:rPr>
              <a:t> the ROs that you do not want.  Do </a:t>
            </a:r>
            <a:r>
              <a:rPr lang="en-US" sz="2100" u="sng" dirty="0">
                <a:ea typeface="Calibri" panose="020F0502020204030204" pitchFamily="34" charset="0"/>
                <a:cs typeface="Times New Roman" panose="02020603050405020304" pitchFamily="18" charset="0"/>
              </a:rPr>
              <a:t>not</a:t>
            </a:r>
            <a:r>
              <a:rPr lang="en-US" sz="2100" dirty="0">
                <a:ea typeface="Calibri" panose="020F0502020204030204" pitchFamily="34" charset="0"/>
                <a:cs typeface="Times New Roman" panose="02020603050405020304" pitchFamily="18" charset="0"/>
              </a:rPr>
              <a:t> use the “hide” feature</a:t>
            </a:r>
          </a:p>
          <a:p>
            <a:pPr marL="342900" indent="-342900">
              <a:buFont typeface="Arial" panose="020B0604020202020204" pitchFamily="34" charset="0"/>
              <a:buChar char="•"/>
            </a:pPr>
            <a:r>
              <a:rPr lang="en-US" sz="2100" dirty="0"/>
              <a:t>Be sure to </a:t>
            </a:r>
            <a:r>
              <a:rPr lang="en-US" sz="2100" u="sng" dirty="0"/>
              <a:t>DELETE</a:t>
            </a:r>
            <a:r>
              <a:rPr lang="en-US" sz="2100" dirty="0"/>
              <a:t> the Dates that you do not want.  Do </a:t>
            </a:r>
            <a:r>
              <a:rPr lang="en-US" sz="2100" u="sng" dirty="0"/>
              <a:t>not</a:t>
            </a:r>
            <a:r>
              <a:rPr lang="en-US" sz="2100" dirty="0"/>
              <a:t> use the “hide” feature</a:t>
            </a:r>
          </a:p>
          <a:p>
            <a:pPr marL="342900" indent="-342900">
              <a:buFont typeface="Arial" panose="020B0604020202020204" pitchFamily="34" charset="0"/>
              <a:buChar char="•"/>
            </a:pPr>
            <a:r>
              <a:rPr lang="en-US" sz="2100" dirty="0">
                <a:ea typeface="Calibri" panose="020F0502020204030204" pitchFamily="34" charset="0"/>
                <a:cs typeface="Times New Roman" panose="02020603050405020304" pitchFamily="18" charset="0"/>
              </a:rPr>
              <a:t>Since it is recommended that text reminders be sent out on specific days, be sure to filter the Appointment column to list </a:t>
            </a:r>
            <a:r>
              <a:rPr lang="en-US" sz="2100" u="sng" dirty="0">
                <a:ea typeface="Calibri" panose="020F0502020204030204" pitchFamily="34" charset="0"/>
                <a:cs typeface="Times New Roman" panose="02020603050405020304" pitchFamily="18" charset="0"/>
              </a:rPr>
              <a:t>only</a:t>
            </a:r>
            <a:r>
              <a:rPr lang="en-US" sz="2100" dirty="0">
                <a:ea typeface="Calibri" panose="020F0502020204030204" pitchFamily="34" charset="0"/>
                <a:cs typeface="Times New Roman" panose="02020603050405020304" pitchFamily="18" charset="0"/>
              </a:rPr>
              <a:t> those days you are sending:</a:t>
            </a:r>
          </a:p>
          <a:p>
            <a:pPr marL="800100" lvl="1" indent="-342900">
              <a:lnSpc>
                <a:spcPct val="115000"/>
              </a:lnSpc>
              <a:buFont typeface="Courier New" panose="02070309020205020404" pitchFamily="49" charset="0"/>
              <a:buChar char="o"/>
            </a:pPr>
            <a:r>
              <a:rPr lang="en-US" sz="2100" dirty="0">
                <a:ea typeface="Calibri" panose="020F0502020204030204" pitchFamily="34" charset="0"/>
                <a:cs typeface="Times New Roman" panose="02020603050405020304" pitchFamily="18" charset="0"/>
              </a:rPr>
              <a:t>Monday report for Tues-Wed appointments</a:t>
            </a:r>
          </a:p>
          <a:p>
            <a:pPr marL="800100" lvl="1" indent="-342900">
              <a:lnSpc>
                <a:spcPct val="115000"/>
              </a:lnSpc>
              <a:buFont typeface="Courier New" panose="02070309020205020404" pitchFamily="49" charset="0"/>
              <a:buChar char="o"/>
            </a:pPr>
            <a:r>
              <a:rPr lang="en-US" sz="2100" dirty="0">
                <a:ea typeface="Calibri" panose="020F0502020204030204" pitchFamily="34" charset="0"/>
                <a:cs typeface="Times New Roman" panose="02020603050405020304" pitchFamily="18" charset="0"/>
              </a:rPr>
              <a:t>Wednesday report for Thurs-Fri appointments</a:t>
            </a:r>
          </a:p>
          <a:p>
            <a:pPr marL="800100" lvl="1" indent="-342900">
              <a:lnSpc>
                <a:spcPct val="115000"/>
              </a:lnSpc>
              <a:spcAft>
                <a:spcPts val="1000"/>
              </a:spcAft>
              <a:buFont typeface="Courier New" panose="02070309020205020404" pitchFamily="49" charset="0"/>
              <a:buChar char="o"/>
            </a:pPr>
            <a:r>
              <a:rPr lang="en-US" sz="2100" dirty="0">
                <a:ea typeface="Calibri" panose="020F0502020204030204" pitchFamily="34" charset="0"/>
                <a:cs typeface="Times New Roman" panose="02020603050405020304" pitchFamily="18" charset="0"/>
              </a:rPr>
              <a:t>Friday report for Monday appointments</a:t>
            </a:r>
          </a:p>
          <a:p>
            <a:r>
              <a:rPr lang="en-US" dirty="0"/>
              <a:t>When filtering by Regional Office, Case Manager, and Date, please ensure you </a:t>
            </a:r>
            <a:r>
              <a:rPr lang="en-US" b="1" u="sng" dirty="0"/>
              <a:t>DELETE</a:t>
            </a:r>
            <a:r>
              <a:rPr lang="en-US" dirty="0"/>
              <a:t> the rows that you do not want. Do not use the “hide” function.  The mail merge function does not recognize the “hide” function and will therefore send a text to all ROs, case managers, and dates if these unwanted rows are not deleted. </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0784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7DBA862-EDF9-45E7-8B91-6AFF76CD873B}"/>
              </a:ext>
            </a:extLst>
          </p:cNvPr>
          <p:cNvPicPr>
            <a:picLocks noChangeAspect="1"/>
          </p:cNvPicPr>
          <p:nvPr/>
        </p:nvPicPr>
        <p:blipFill>
          <a:blip r:embed="rId3"/>
          <a:stretch>
            <a:fillRect/>
          </a:stretch>
        </p:blipFill>
        <p:spPr>
          <a:xfrm>
            <a:off x="1174011" y="2667000"/>
            <a:ext cx="6815468" cy="3357515"/>
          </a:xfrm>
          <a:prstGeom prst="rect">
            <a:avLst/>
          </a:prstGeom>
        </p:spPr>
      </p:pic>
      <p:sp>
        <p:nvSpPr>
          <p:cNvPr id="2" name="Title 1"/>
          <p:cNvSpPr>
            <a:spLocks noGrp="1"/>
          </p:cNvSpPr>
          <p:nvPr>
            <p:ph type="title"/>
          </p:nvPr>
        </p:nvSpPr>
        <p:spPr/>
        <p:txBody>
          <a:bodyPr>
            <a:normAutofit fontScale="90000"/>
          </a:bodyPr>
          <a:lstStyle/>
          <a:p>
            <a:r>
              <a:rPr lang="en-US" dirty="0"/>
              <a:t>Mail Merge</a:t>
            </a:r>
          </a:p>
        </p:txBody>
      </p:sp>
      <p:sp>
        <p:nvSpPr>
          <p:cNvPr id="6" name="Slide Number Placeholder 5"/>
          <p:cNvSpPr>
            <a:spLocks noGrp="1"/>
          </p:cNvSpPr>
          <p:nvPr>
            <p:ph type="sldNum" sz="quarter" idx="12"/>
          </p:nvPr>
        </p:nvSpPr>
        <p:spPr/>
        <p:txBody>
          <a:bodyPr/>
          <a:lstStyle/>
          <a:p>
            <a:fld id="{04F7EA0F-F264-4DBA-8450-109ED0C85B89}" type="slidenum">
              <a:rPr lang="en-US" smtClean="0"/>
              <a:t>12</a:t>
            </a:fld>
            <a:endParaRPr lang="en-US" dirty="0"/>
          </a:p>
        </p:txBody>
      </p:sp>
      <p:sp>
        <p:nvSpPr>
          <p:cNvPr id="3" name="Rectangle 2">
            <a:extLst>
              <a:ext uri="{FF2B5EF4-FFF2-40B4-BE49-F238E27FC236}">
                <a16:creationId xmlns:a16="http://schemas.microsoft.com/office/drawing/2014/main" id="{B749EEEA-8C1D-4FCE-9B27-FD485C940CC1}"/>
              </a:ext>
            </a:extLst>
          </p:cNvPr>
          <p:cNvSpPr/>
          <p:nvPr/>
        </p:nvSpPr>
        <p:spPr>
          <a:xfrm>
            <a:off x="19492" y="575932"/>
            <a:ext cx="9124507" cy="1826654"/>
          </a:xfrm>
          <a:prstGeom prst="rect">
            <a:avLst/>
          </a:prstGeom>
        </p:spPr>
        <p:txBody>
          <a:bodyPr wrap="square">
            <a:spAutoFit/>
          </a:bodyPr>
          <a:lstStyle/>
          <a:p>
            <a:pPr marL="342900" marR="0" lvl="0" indent="-342900">
              <a:lnSpc>
                <a:spcPct val="115000"/>
              </a:lnSpc>
              <a:spcBef>
                <a:spcPts val="0"/>
              </a:spcBef>
              <a:spcAft>
                <a:spcPts val="0"/>
              </a:spcAft>
              <a:buFont typeface="Arial" panose="020B0604020202020204" pitchFamily="34" charset="0"/>
              <a:buChar char="•"/>
            </a:pPr>
            <a:r>
              <a:rPr lang="en-US" sz="2000" dirty="0">
                <a:ea typeface="Calibri" panose="020F0502020204030204" pitchFamily="34" charset="0"/>
                <a:cs typeface="Times New Roman" panose="02020603050405020304" pitchFamily="18" charset="0"/>
              </a:rPr>
              <a:t>Open the Word template that was provided with predefined merge fields. Using this template will ensure uniform, deliverable messages. Or, create your own using this language: </a:t>
            </a:r>
            <a:r>
              <a:rPr lang="en-US" dirty="0">
                <a:solidFill>
                  <a:schemeClr val="tx2"/>
                </a:solidFill>
              </a:rPr>
              <a:t>Hello. You have a VRE appt on </a:t>
            </a:r>
            <a:r>
              <a:rPr lang="en-US" b="1" dirty="0">
                <a:solidFill>
                  <a:schemeClr val="tx2"/>
                </a:solidFill>
              </a:rPr>
              <a:t>&lt;&lt;APPT_DT&gt;&gt;. </a:t>
            </a:r>
            <a:r>
              <a:rPr lang="en-US" dirty="0">
                <a:solidFill>
                  <a:schemeClr val="tx2"/>
                </a:solidFill>
              </a:rPr>
              <a:t>To reschedule call 1-888-111-2345.</a:t>
            </a:r>
            <a:endParaRPr lang="en-US" sz="2000" dirty="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Arial" panose="020B0604020202020204" pitchFamily="34" charset="0"/>
              <a:buChar char="•"/>
            </a:pPr>
            <a:r>
              <a:rPr lang="en-US" sz="2000" dirty="0">
                <a:ea typeface="Calibri" panose="020F0502020204030204" pitchFamily="34" charset="0"/>
                <a:cs typeface="Times New Roman" panose="02020603050405020304" pitchFamily="18" charset="0"/>
              </a:rPr>
              <a:t>Click on the </a:t>
            </a:r>
            <a:r>
              <a:rPr lang="en-US" sz="2000" i="1" dirty="0">
                <a:ea typeface="Calibri" panose="020F0502020204030204" pitchFamily="34" charset="0"/>
                <a:cs typeface="Times New Roman" panose="02020603050405020304" pitchFamily="18" charset="0"/>
              </a:rPr>
              <a:t>Mailings</a:t>
            </a:r>
            <a:r>
              <a:rPr lang="en-US" sz="2000" dirty="0">
                <a:ea typeface="Calibri" panose="020F0502020204030204" pitchFamily="34" charset="0"/>
                <a:cs typeface="Times New Roman" panose="02020603050405020304" pitchFamily="18" charset="0"/>
              </a:rPr>
              <a:t> tab on the toolbar</a:t>
            </a:r>
          </a:p>
        </p:txBody>
      </p:sp>
      <p:pic>
        <p:nvPicPr>
          <p:cNvPr id="7" name="Picture 2">
            <a:extLst>
              <a:ext uri="{FF2B5EF4-FFF2-40B4-BE49-F238E27FC236}">
                <a16:creationId xmlns:a16="http://schemas.microsoft.com/office/drawing/2014/main" id="{F05DADED-E0FD-486F-8F75-B94CA561C3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8155" y="3048001"/>
            <a:ext cx="1328737"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a:extLst>
              <a:ext uri="{FF2B5EF4-FFF2-40B4-BE49-F238E27FC236}">
                <a16:creationId xmlns:a16="http://schemas.microsoft.com/office/drawing/2014/main" id="{4A1F7EE2-79A8-4A7D-9FF9-EF5E529E114F}"/>
              </a:ext>
            </a:extLst>
          </p:cNvPr>
          <p:cNvSpPr/>
          <p:nvPr/>
        </p:nvSpPr>
        <p:spPr>
          <a:xfrm>
            <a:off x="3670056" y="2814085"/>
            <a:ext cx="571499" cy="304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10326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4467938-1B49-4A4F-8861-36E0412AC27F}"/>
              </a:ext>
            </a:extLst>
          </p:cNvPr>
          <p:cNvPicPr>
            <a:picLocks noChangeAspect="1"/>
          </p:cNvPicPr>
          <p:nvPr/>
        </p:nvPicPr>
        <p:blipFill>
          <a:blip r:embed="rId3"/>
          <a:stretch>
            <a:fillRect/>
          </a:stretch>
        </p:blipFill>
        <p:spPr>
          <a:xfrm>
            <a:off x="900112" y="1840818"/>
            <a:ext cx="7343775" cy="3681637"/>
          </a:xfrm>
          <a:prstGeom prst="rect">
            <a:avLst/>
          </a:prstGeom>
        </p:spPr>
      </p:pic>
      <p:sp>
        <p:nvSpPr>
          <p:cNvPr id="2" name="Title 1"/>
          <p:cNvSpPr>
            <a:spLocks noGrp="1"/>
          </p:cNvSpPr>
          <p:nvPr>
            <p:ph type="title"/>
          </p:nvPr>
        </p:nvSpPr>
        <p:spPr/>
        <p:txBody>
          <a:bodyPr>
            <a:normAutofit fontScale="90000"/>
          </a:bodyPr>
          <a:lstStyle/>
          <a:p>
            <a:r>
              <a:rPr lang="en-US" dirty="0"/>
              <a:t>Mail Merge </a:t>
            </a:r>
            <a:r>
              <a:rPr lang="en-US" sz="3600" dirty="0"/>
              <a:t>cont.</a:t>
            </a:r>
            <a:endParaRPr lang="en-US" dirty="0"/>
          </a:p>
        </p:txBody>
      </p:sp>
      <p:sp>
        <p:nvSpPr>
          <p:cNvPr id="6" name="Slide Number Placeholder 5"/>
          <p:cNvSpPr>
            <a:spLocks noGrp="1"/>
          </p:cNvSpPr>
          <p:nvPr>
            <p:ph type="sldNum" sz="quarter" idx="12"/>
          </p:nvPr>
        </p:nvSpPr>
        <p:spPr/>
        <p:txBody>
          <a:bodyPr/>
          <a:lstStyle/>
          <a:p>
            <a:fld id="{04F7EA0F-F264-4DBA-8450-109ED0C85B89}" type="slidenum">
              <a:rPr lang="en-US" smtClean="0"/>
              <a:t>13</a:t>
            </a:fld>
            <a:endParaRPr lang="en-US" dirty="0"/>
          </a:p>
        </p:txBody>
      </p:sp>
      <p:pic>
        <p:nvPicPr>
          <p:cNvPr id="5" name="Picture 2">
            <a:extLst>
              <a:ext uri="{FF2B5EF4-FFF2-40B4-BE49-F238E27FC236}">
                <a16:creationId xmlns:a16="http://schemas.microsoft.com/office/drawing/2014/main" id="{710FEBA0-914E-427E-A1DD-08DDB9097C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4823801">
            <a:off x="2508240" y="2383677"/>
            <a:ext cx="1328737"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a:extLst>
              <a:ext uri="{FF2B5EF4-FFF2-40B4-BE49-F238E27FC236}">
                <a16:creationId xmlns:a16="http://schemas.microsoft.com/office/drawing/2014/main" id="{F8B779B1-988A-414C-A02E-11C0D6C2154D}"/>
              </a:ext>
            </a:extLst>
          </p:cNvPr>
          <p:cNvSpPr/>
          <p:nvPr/>
        </p:nvSpPr>
        <p:spPr>
          <a:xfrm>
            <a:off x="1752600" y="2138587"/>
            <a:ext cx="571499" cy="68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8A0B232-9FF4-4A40-BF84-224E084F66D7}"/>
              </a:ext>
            </a:extLst>
          </p:cNvPr>
          <p:cNvSpPr txBox="1"/>
          <p:nvPr/>
        </p:nvSpPr>
        <p:spPr>
          <a:xfrm>
            <a:off x="0" y="655320"/>
            <a:ext cx="9067800" cy="830997"/>
          </a:xfrm>
          <a:prstGeom prst="rect">
            <a:avLst/>
          </a:prstGeom>
          <a:noFill/>
        </p:spPr>
        <p:txBody>
          <a:bodyPr wrap="square" rtlCol="0">
            <a:spAutoFit/>
          </a:bodyPr>
          <a:lstStyle/>
          <a:p>
            <a:r>
              <a:rPr lang="en-US" sz="2400" dirty="0"/>
              <a:t>Click on </a:t>
            </a:r>
            <a:r>
              <a:rPr lang="en-US" sz="2400" i="1" dirty="0"/>
              <a:t>Start Mail Merge</a:t>
            </a:r>
          </a:p>
          <a:p>
            <a:endParaRPr lang="en-US" sz="2400" dirty="0"/>
          </a:p>
        </p:txBody>
      </p:sp>
    </p:spTree>
    <p:extLst>
      <p:ext uri="{BB962C8B-B14F-4D97-AF65-F5344CB8AC3E}">
        <p14:creationId xmlns:p14="http://schemas.microsoft.com/office/powerpoint/2010/main" val="16172500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5F9236B-8115-48D2-ADC4-535C6FFCCC9F}"/>
              </a:ext>
            </a:extLst>
          </p:cNvPr>
          <p:cNvPicPr>
            <a:picLocks noChangeAspect="1"/>
          </p:cNvPicPr>
          <p:nvPr/>
        </p:nvPicPr>
        <p:blipFill>
          <a:blip r:embed="rId3"/>
          <a:stretch>
            <a:fillRect/>
          </a:stretch>
        </p:blipFill>
        <p:spPr>
          <a:xfrm>
            <a:off x="1195086" y="1813159"/>
            <a:ext cx="6755122" cy="3577925"/>
          </a:xfrm>
          <a:prstGeom prst="rect">
            <a:avLst/>
          </a:prstGeom>
        </p:spPr>
      </p:pic>
      <p:sp>
        <p:nvSpPr>
          <p:cNvPr id="2" name="Content Placeholder 1">
            <a:extLst>
              <a:ext uri="{FF2B5EF4-FFF2-40B4-BE49-F238E27FC236}">
                <a16:creationId xmlns:a16="http://schemas.microsoft.com/office/drawing/2014/main" id="{C504A83A-B02F-4880-9356-66449C27A3EC}"/>
              </a:ext>
            </a:extLst>
          </p:cNvPr>
          <p:cNvSpPr>
            <a:spLocks noGrp="1"/>
          </p:cNvSpPr>
          <p:nvPr>
            <p:ph idx="1"/>
          </p:nvPr>
        </p:nvSpPr>
        <p:spPr>
          <a:xfrm>
            <a:off x="44301" y="655320"/>
            <a:ext cx="9067800" cy="944881"/>
          </a:xfrm>
        </p:spPr>
        <p:txBody>
          <a:bodyPr>
            <a:normAutofit/>
          </a:bodyPr>
          <a:lstStyle/>
          <a:p>
            <a:pPr marL="0" indent="0">
              <a:buNone/>
            </a:pPr>
            <a:r>
              <a:rPr lang="en-US" sz="2400" dirty="0"/>
              <a:t>In the drop-down menu, click on </a:t>
            </a:r>
            <a:r>
              <a:rPr lang="en-US" sz="2400" i="1" dirty="0"/>
              <a:t>Step by Step Mail Merge Wizard</a:t>
            </a:r>
            <a:endParaRPr lang="en-US" sz="2400" dirty="0"/>
          </a:p>
        </p:txBody>
      </p:sp>
      <p:sp>
        <p:nvSpPr>
          <p:cNvPr id="3" name="Slide Number Placeholder 2">
            <a:extLst>
              <a:ext uri="{FF2B5EF4-FFF2-40B4-BE49-F238E27FC236}">
                <a16:creationId xmlns:a16="http://schemas.microsoft.com/office/drawing/2014/main" id="{3FA038C0-7E19-424A-8415-5C6DE32A0ED3}"/>
              </a:ext>
            </a:extLst>
          </p:cNvPr>
          <p:cNvSpPr>
            <a:spLocks noGrp="1"/>
          </p:cNvSpPr>
          <p:nvPr>
            <p:ph type="sldNum" sz="quarter" idx="12"/>
          </p:nvPr>
        </p:nvSpPr>
        <p:spPr/>
        <p:txBody>
          <a:bodyPr/>
          <a:lstStyle/>
          <a:p>
            <a:fld id="{D983F1FA-211D-3044-9E35-958DFBC26156}" type="slidenum">
              <a:rPr lang="en-US" smtClean="0">
                <a:solidFill>
                  <a:prstClr val="white"/>
                </a:solidFill>
              </a:rPr>
              <a:pPr/>
              <a:t>14</a:t>
            </a:fld>
            <a:endParaRPr lang="en-US" dirty="0">
              <a:solidFill>
                <a:prstClr val="white"/>
              </a:solidFill>
            </a:endParaRPr>
          </a:p>
        </p:txBody>
      </p:sp>
      <p:sp>
        <p:nvSpPr>
          <p:cNvPr id="4" name="Title 3">
            <a:extLst>
              <a:ext uri="{FF2B5EF4-FFF2-40B4-BE49-F238E27FC236}">
                <a16:creationId xmlns:a16="http://schemas.microsoft.com/office/drawing/2014/main" id="{29E6AC37-EEB9-49E6-9B2A-70FE06D2CFC3}"/>
              </a:ext>
            </a:extLst>
          </p:cNvPr>
          <p:cNvSpPr>
            <a:spLocks noGrp="1"/>
          </p:cNvSpPr>
          <p:nvPr>
            <p:ph type="title"/>
          </p:nvPr>
        </p:nvSpPr>
        <p:spPr/>
        <p:txBody>
          <a:bodyPr>
            <a:normAutofit fontScale="90000"/>
          </a:bodyPr>
          <a:lstStyle/>
          <a:p>
            <a:r>
              <a:rPr lang="en-US" dirty="0"/>
              <a:t>Mail Merge </a:t>
            </a:r>
            <a:r>
              <a:rPr lang="en-US" sz="3600" dirty="0"/>
              <a:t>cont.</a:t>
            </a:r>
            <a:endParaRPr lang="en-US" dirty="0"/>
          </a:p>
        </p:txBody>
      </p:sp>
      <p:sp>
        <p:nvSpPr>
          <p:cNvPr id="6" name="Rectangle 5">
            <a:extLst>
              <a:ext uri="{FF2B5EF4-FFF2-40B4-BE49-F238E27FC236}">
                <a16:creationId xmlns:a16="http://schemas.microsoft.com/office/drawing/2014/main" id="{502816FD-5E1C-4AF4-AC19-405F4C68714D}"/>
              </a:ext>
            </a:extLst>
          </p:cNvPr>
          <p:cNvSpPr/>
          <p:nvPr/>
        </p:nvSpPr>
        <p:spPr>
          <a:xfrm>
            <a:off x="1905000" y="3622844"/>
            <a:ext cx="1905000" cy="304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3">
            <a:extLst>
              <a:ext uri="{FF2B5EF4-FFF2-40B4-BE49-F238E27FC236}">
                <a16:creationId xmlns:a16="http://schemas.microsoft.com/office/drawing/2014/main" id="{09D9CF17-30A8-4FCF-B3C8-9A299A2518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7170570">
            <a:off x="3609297" y="2286162"/>
            <a:ext cx="1431925" cy="160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65882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A722C6A-EDCE-4650-9733-5DC0CFBA196F}"/>
              </a:ext>
            </a:extLst>
          </p:cNvPr>
          <p:cNvPicPr>
            <a:picLocks noChangeAspect="1"/>
          </p:cNvPicPr>
          <p:nvPr/>
        </p:nvPicPr>
        <p:blipFill>
          <a:blip r:embed="rId3"/>
          <a:stretch>
            <a:fillRect/>
          </a:stretch>
        </p:blipFill>
        <p:spPr>
          <a:xfrm>
            <a:off x="5934075" y="762000"/>
            <a:ext cx="1838325" cy="5214938"/>
          </a:xfrm>
          <a:prstGeom prst="rect">
            <a:avLst/>
          </a:prstGeom>
          <a:ln>
            <a:solidFill>
              <a:schemeClr val="tx1"/>
            </a:solidFill>
          </a:ln>
          <a:effectLst>
            <a:outerShdw blurRad="50800" dist="38100" dir="2700000" algn="tl" rotWithShape="0">
              <a:prstClr val="black">
                <a:alpha val="40000"/>
              </a:prstClr>
            </a:outerShdw>
          </a:effectLst>
        </p:spPr>
      </p:pic>
      <p:sp>
        <p:nvSpPr>
          <p:cNvPr id="2" name="Content Placeholder 1">
            <a:extLst>
              <a:ext uri="{FF2B5EF4-FFF2-40B4-BE49-F238E27FC236}">
                <a16:creationId xmlns:a16="http://schemas.microsoft.com/office/drawing/2014/main" id="{FDE1BC1D-A4AA-4154-A5F2-0536A7505D30}"/>
              </a:ext>
            </a:extLst>
          </p:cNvPr>
          <p:cNvSpPr>
            <a:spLocks noGrp="1"/>
          </p:cNvSpPr>
          <p:nvPr>
            <p:ph idx="1"/>
          </p:nvPr>
        </p:nvSpPr>
        <p:spPr>
          <a:xfrm>
            <a:off x="0" y="655320"/>
            <a:ext cx="9144000" cy="5440681"/>
          </a:xfrm>
        </p:spPr>
        <p:txBody>
          <a:bodyPr>
            <a:normAutofit/>
          </a:bodyPr>
          <a:lstStyle/>
          <a:p>
            <a:r>
              <a:rPr lang="en-US" sz="2400" dirty="0"/>
              <a:t>Select </a:t>
            </a:r>
            <a:r>
              <a:rPr lang="en-US" sz="2400" i="1" dirty="0"/>
              <a:t>E-mail messages</a:t>
            </a:r>
            <a:r>
              <a:rPr lang="en-US" sz="2400" dirty="0"/>
              <a:t> from the pick list</a:t>
            </a:r>
          </a:p>
          <a:p>
            <a:endParaRPr lang="en-US" sz="2400" dirty="0"/>
          </a:p>
          <a:p>
            <a:r>
              <a:rPr lang="en-US" sz="2400" dirty="0"/>
              <a:t>Then click </a:t>
            </a:r>
            <a:r>
              <a:rPr lang="en-US" sz="2400" i="1" dirty="0"/>
              <a:t>Next</a:t>
            </a:r>
            <a:endParaRPr lang="en-US" sz="2400" dirty="0"/>
          </a:p>
        </p:txBody>
      </p:sp>
      <p:sp>
        <p:nvSpPr>
          <p:cNvPr id="3" name="Slide Number Placeholder 2">
            <a:extLst>
              <a:ext uri="{FF2B5EF4-FFF2-40B4-BE49-F238E27FC236}">
                <a16:creationId xmlns:a16="http://schemas.microsoft.com/office/drawing/2014/main" id="{C0B43DFF-F7F2-4C0F-9B03-EBCD773589FE}"/>
              </a:ext>
            </a:extLst>
          </p:cNvPr>
          <p:cNvSpPr>
            <a:spLocks noGrp="1"/>
          </p:cNvSpPr>
          <p:nvPr>
            <p:ph type="sldNum" sz="quarter" idx="12"/>
          </p:nvPr>
        </p:nvSpPr>
        <p:spPr/>
        <p:txBody>
          <a:bodyPr/>
          <a:lstStyle/>
          <a:p>
            <a:fld id="{D983F1FA-211D-3044-9E35-958DFBC26156}" type="slidenum">
              <a:rPr lang="en-US" smtClean="0">
                <a:solidFill>
                  <a:prstClr val="white"/>
                </a:solidFill>
              </a:rPr>
              <a:pPr/>
              <a:t>15</a:t>
            </a:fld>
            <a:endParaRPr lang="en-US" dirty="0">
              <a:solidFill>
                <a:prstClr val="white"/>
              </a:solidFill>
            </a:endParaRPr>
          </a:p>
        </p:txBody>
      </p:sp>
      <p:sp>
        <p:nvSpPr>
          <p:cNvPr id="4" name="Title 3">
            <a:extLst>
              <a:ext uri="{FF2B5EF4-FFF2-40B4-BE49-F238E27FC236}">
                <a16:creationId xmlns:a16="http://schemas.microsoft.com/office/drawing/2014/main" id="{A679021F-B6D7-4F30-B3BC-05B781BECA0D}"/>
              </a:ext>
            </a:extLst>
          </p:cNvPr>
          <p:cNvSpPr>
            <a:spLocks noGrp="1"/>
          </p:cNvSpPr>
          <p:nvPr>
            <p:ph type="title"/>
          </p:nvPr>
        </p:nvSpPr>
        <p:spPr/>
        <p:txBody>
          <a:bodyPr>
            <a:normAutofit fontScale="90000"/>
          </a:bodyPr>
          <a:lstStyle/>
          <a:p>
            <a:r>
              <a:rPr lang="en-US" dirty="0"/>
              <a:t>Mail Merge </a:t>
            </a:r>
            <a:r>
              <a:rPr lang="en-US" sz="3600" dirty="0"/>
              <a:t>cont.</a:t>
            </a:r>
            <a:endParaRPr lang="en-US" dirty="0"/>
          </a:p>
        </p:txBody>
      </p:sp>
      <p:sp>
        <p:nvSpPr>
          <p:cNvPr id="7" name="Rectangle 6">
            <a:extLst>
              <a:ext uri="{FF2B5EF4-FFF2-40B4-BE49-F238E27FC236}">
                <a16:creationId xmlns:a16="http://schemas.microsoft.com/office/drawing/2014/main" id="{C3A48436-7EA1-4445-BA92-C4CE5084E9EC}"/>
              </a:ext>
            </a:extLst>
          </p:cNvPr>
          <p:cNvSpPr/>
          <p:nvPr/>
        </p:nvSpPr>
        <p:spPr>
          <a:xfrm>
            <a:off x="6228722" y="1839433"/>
            <a:ext cx="1031544" cy="228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3">
            <a:extLst>
              <a:ext uri="{FF2B5EF4-FFF2-40B4-BE49-F238E27FC236}">
                <a16:creationId xmlns:a16="http://schemas.microsoft.com/office/drawing/2014/main" id="{0FE08ADA-BC13-42EF-ACC8-B2B2C0CDEE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7044971">
            <a:off x="4945507" y="1572887"/>
            <a:ext cx="1431925" cy="160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67360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0D0D288-5528-4335-A95D-C39AB345CAD5}"/>
              </a:ext>
            </a:extLst>
          </p:cNvPr>
          <p:cNvPicPr>
            <a:picLocks noGrp="1" noChangeAspect="1"/>
          </p:cNvPicPr>
          <p:nvPr>
            <p:ph idx="1"/>
          </p:nvPr>
        </p:nvPicPr>
        <p:blipFill>
          <a:blip r:embed="rId3"/>
          <a:stretch>
            <a:fillRect/>
          </a:stretch>
        </p:blipFill>
        <p:spPr>
          <a:xfrm>
            <a:off x="5982775" y="838200"/>
            <a:ext cx="1833595" cy="5181600"/>
          </a:xfrm>
          <a:prstGeom prst="rect">
            <a:avLst/>
          </a:prstGeom>
          <a:ln>
            <a:solidFill>
              <a:schemeClr val="tx1"/>
            </a:solidFill>
          </a:ln>
          <a:effectLst>
            <a:outerShdw blurRad="50800" dist="38100" dir="2700000" algn="tl" rotWithShape="0">
              <a:prstClr val="black">
                <a:alpha val="40000"/>
              </a:prstClr>
            </a:outerShdw>
          </a:effectLst>
        </p:spPr>
      </p:pic>
      <p:sp>
        <p:nvSpPr>
          <p:cNvPr id="3" name="Slide Number Placeholder 2">
            <a:extLst>
              <a:ext uri="{FF2B5EF4-FFF2-40B4-BE49-F238E27FC236}">
                <a16:creationId xmlns:a16="http://schemas.microsoft.com/office/drawing/2014/main" id="{C614B673-70DD-415D-A7C0-25EF9F7C7243}"/>
              </a:ext>
            </a:extLst>
          </p:cNvPr>
          <p:cNvSpPr>
            <a:spLocks noGrp="1"/>
          </p:cNvSpPr>
          <p:nvPr>
            <p:ph type="sldNum" sz="quarter" idx="12"/>
          </p:nvPr>
        </p:nvSpPr>
        <p:spPr/>
        <p:txBody>
          <a:bodyPr/>
          <a:lstStyle/>
          <a:p>
            <a:fld id="{D983F1FA-211D-3044-9E35-958DFBC26156}" type="slidenum">
              <a:rPr lang="en-US" smtClean="0">
                <a:solidFill>
                  <a:prstClr val="white"/>
                </a:solidFill>
              </a:rPr>
              <a:pPr/>
              <a:t>16</a:t>
            </a:fld>
            <a:endParaRPr lang="en-US" dirty="0">
              <a:solidFill>
                <a:prstClr val="white"/>
              </a:solidFill>
            </a:endParaRPr>
          </a:p>
        </p:txBody>
      </p:sp>
      <p:sp>
        <p:nvSpPr>
          <p:cNvPr id="4" name="Title 3">
            <a:extLst>
              <a:ext uri="{FF2B5EF4-FFF2-40B4-BE49-F238E27FC236}">
                <a16:creationId xmlns:a16="http://schemas.microsoft.com/office/drawing/2014/main" id="{3C036EF5-DC16-4423-A11D-A409457C34CC}"/>
              </a:ext>
            </a:extLst>
          </p:cNvPr>
          <p:cNvSpPr>
            <a:spLocks noGrp="1"/>
          </p:cNvSpPr>
          <p:nvPr>
            <p:ph type="title"/>
          </p:nvPr>
        </p:nvSpPr>
        <p:spPr/>
        <p:txBody>
          <a:bodyPr>
            <a:normAutofit fontScale="90000"/>
          </a:bodyPr>
          <a:lstStyle/>
          <a:p>
            <a:r>
              <a:rPr lang="en-US" dirty="0"/>
              <a:t>Mail Merge </a:t>
            </a:r>
            <a:r>
              <a:rPr lang="en-US" sz="3600" dirty="0"/>
              <a:t>cont.</a:t>
            </a:r>
            <a:endParaRPr lang="en-US" dirty="0"/>
          </a:p>
        </p:txBody>
      </p:sp>
      <p:sp>
        <p:nvSpPr>
          <p:cNvPr id="6" name="Rectangle 5">
            <a:extLst>
              <a:ext uri="{FF2B5EF4-FFF2-40B4-BE49-F238E27FC236}">
                <a16:creationId xmlns:a16="http://schemas.microsoft.com/office/drawing/2014/main" id="{6467CC70-94AB-4033-8F00-A9D5DD9E550C}"/>
              </a:ext>
            </a:extLst>
          </p:cNvPr>
          <p:cNvSpPr/>
          <p:nvPr/>
        </p:nvSpPr>
        <p:spPr>
          <a:xfrm>
            <a:off x="6008836" y="1741967"/>
            <a:ext cx="1600200" cy="2458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a:extLst>
              <a:ext uri="{FF2B5EF4-FFF2-40B4-BE49-F238E27FC236}">
                <a16:creationId xmlns:a16="http://schemas.microsoft.com/office/drawing/2014/main" id="{94A0BDAD-96B9-4BB7-895B-7A0D687A27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1828800"/>
            <a:ext cx="1328737"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a:extLst>
              <a:ext uri="{FF2B5EF4-FFF2-40B4-BE49-F238E27FC236}">
                <a16:creationId xmlns:a16="http://schemas.microsoft.com/office/drawing/2014/main" id="{479BD6EF-C0D5-47D3-A176-2426B1DFB1E2}"/>
              </a:ext>
            </a:extLst>
          </p:cNvPr>
          <p:cNvSpPr txBox="1"/>
          <p:nvPr/>
        </p:nvSpPr>
        <p:spPr>
          <a:xfrm>
            <a:off x="0" y="655320"/>
            <a:ext cx="5300332" cy="5539978"/>
          </a:xfrm>
          <a:prstGeom prst="rect">
            <a:avLst/>
          </a:prstGeom>
          <a:noFill/>
        </p:spPr>
        <p:txBody>
          <a:bodyPr wrap="square" rtlCol="0">
            <a:spAutoFit/>
          </a:bodyPr>
          <a:lstStyle/>
          <a:p>
            <a:pPr marL="342900" indent="-342900">
              <a:buFont typeface="Arial" panose="020B0604020202020204" pitchFamily="34" charset="0"/>
              <a:buChar char="•"/>
            </a:pPr>
            <a:r>
              <a:rPr lang="en-US" sz="2400" dirty="0"/>
              <a:t>Next, select </a:t>
            </a:r>
            <a:r>
              <a:rPr lang="en-US" sz="2400" i="1" dirty="0"/>
              <a:t>Use current document</a:t>
            </a:r>
          </a:p>
          <a:p>
            <a:pPr marL="342900" indent="-342900">
              <a:buFont typeface="Arial" panose="020B0604020202020204" pitchFamily="34" charset="0"/>
              <a:buChar char="•"/>
            </a:pPr>
            <a:endParaRPr lang="en-US" sz="2400" i="1" dirty="0"/>
          </a:p>
          <a:p>
            <a:pPr marL="342900" indent="-342900">
              <a:buFont typeface="Arial" panose="020B0604020202020204" pitchFamily="34" charset="0"/>
              <a:buChar char="•"/>
            </a:pPr>
            <a:r>
              <a:rPr lang="en-US" sz="2400" dirty="0"/>
              <a:t>Then click </a:t>
            </a:r>
            <a:r>
              <a:rPr lang="en-US" sz="2400" i="1" dirty="0"/>
              <a:t>Next</a:t>
            </a:r>
            <a:endParaRPr lang="en-US" sz="2400" dirty="0"/>
          </a:p>
          <a:p>
            <a:endParaRPr lang="en-US" sz="2400" dirty="0"/>
          </a:p>
          <a:p>
            <a:endParaRPr lang="en-US" sz="2400" dirty="0"/>
          </a:p>
          <a:p>
            <a:endParaRPr lang="en-US" sz="2400" dirty="0"/>
          </a:p>
          <a:p>
            <a:endParaRPr lang="en-US" sz="2400" dirty="0"/>
          </a:p>
          <a:p>
            <a:endParaRPr lang="en-US" sz="2400" dirty="0"/>
          </a:p>
          <a:p>
            <a:endParaRPr lang="en-US" dirty="0"/>
          </a:p>
          <a:p>
            <a:endParaRPr lang="en-US" dirty="0"/>
          </a:p>
          <a:p>
            <a:endParaRPr lang="en-US" dirty="0"/>
          </a:p>
          <a:p>
            <a:endParaRPr lang="en-US" dirty="0"/>
          </a:p>
          <a:p>
            <a:endParaRPr lang="en-US" dirty="0"/>
          </a:p>
          <a:p>
            <a:endParaRPr lang="en-US" dirty="0"/>
          </a:p>
          <a:p>
            <a:endParaRPr lang="en-US" dirty="0"/>
          </a:p>
          <a:p>
            <a:r>
              <a:rPr lang="en-US" dirty="0"/>
              <a:t>NOTE: This step is applicable when first establishing a link to an Excel spreadsheet. </a:t>
            </a:r>
          </a:p>
        </p:txBody>
      </p:sp>
    </p:spTree>
    <p:extLst>
      <p:ext uri="{BB962C8B-B14F-4D97-AF65-F5344CB8AC3E}">
        <p14:creationId xmlns:p14="http://schemas.microsoft.com/office/powerpoint/2010/main" val="11545211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6BAFAC6-9D23-478B-A435-381641C80814}"/>
              </a:ext>
            </a:extLst>
          </p:cNvPr>
          <p:cNvPicPr>
            <a:picLocks noGrp="1" noChangeAspect="1"/>
          </p:cNvPicPr>
          <p:nvPr>
            <p:ph idx="1"/>
          </p:nvPr>
        </p:nvPicPr>
        <p:blipFill>
          <a:blip r:embed="rId3"/>
          <a:stretch>
            <a:fillRect/>
          </a:stretch>
        </p:blipFill>
        <p:spPr>
          <a:xfrm>
            <a:off x="3673418" y="990600"/>
            <a:ext cx="1841598" cy="4953000"/>
          </a:xfrm>
          <a:prstGeom prst="rect">
            <a:avLst/>
          </a:prstGeom>
          <a:ln>
            <a:solidFill>
              <a:schemeClr val="tx1"/>
            </a:solidFill>
          </a:ln>
          <a:effectLst>
            <a:outerShdw blurRad="50800" dist="38100" dir="2700000" algn="tl" rotWithShape="0">
              <a:prstClr val="black">
                <a:alpha val="40000"/>
              </a:prstClr>
            </a:outerShdw>
          </a:effectLst>
        </p:spPr>
      </p:pic>
      <p:sp>
        <p:nvSpPr>
          <p:cNvPr id="3" name="Slide Number Placeholder 2">
            <a:extLst>
              <a:ext uri="{FF2B5EF4-FFF2-40B4-BE49-F238E27FC236}">
                <a16:creationId xmlns:a16="http://schemas.microsoft.com/office/drawing/2014/main" id="{4E8A797B-21D4-401C-86E8-E6981E3F50E5}"/>
              </a:ext>
            </a:extLst>
          </p:cNvPr>
          <p:cNvSpPr>
            <a:spLocks noGrp="1"/>
          </p:cNvSpPr>
          <p:nvPr>
            <p:ph type="sldNum" sz="quarter" idx="12"/>
          </p:nvPr>
        </p:nvSpPr>
        <p:spPr/>
        <p:txBody>
          <a:bodyPr/>
          <a:lstStyle/>
          <a:p>
            <a:fld id="{D983F1FA-211D-3044-9E35-958DFBC26156}" type="slidenum">
              <a:rPr lang="en-US" smtClean="0">
                <a:solidFill>
                  <a:prstClr val="white"/>
                </a:solidFill>
              </a:rPr>
              <a:pPr/>
              <a:t>17</a:t>
            </a:fld>
            <a:endParaRPr lang="en-US" dirty="0">
              <a:solidFill>
                <a:prstClr val="white"/>
              </a:solidFill>
            </a:endParaRPr>
          </a:p>
        </p:txBody>
      </p:sp>
      <p:sp>
        <p:nvSpPr>
          <p:cNvPr id="4" name="Title 3">
            <a:extLst>
              <a:ext uri="{FF2B5EF4-FFF2-40B4-BE49-F238E27FC236}">
                <a16:creationId xmlns:a16="http://schemas.microsoft.com/office/drawing/2014/main" id="{C601FD29-9BD9-4032-AFBB-1906CE083184}"/>
              </a:ext>
            </a:extLst>
          </p:cNvPr>
          <p:cNvSpPr>
            <a:spLocks noGrp="1"/>
          </p:cNvSpPr>
          <p:nvPr>
            <p:ph type="title"/>
          </p:nvPr>
        </p:nvSpPr>
        <p:spPr/>
        <p:txBody>
          <a:bodyPr>
            <a:normAutofit fontScale="90000"/>
          </a:bodyPr>
          <a:lstStyle/>
          <a:p>
            <a:r>
              <a:rPr lang="en-US" dirty="0"/>
              <a:t>Mail Merge </a:t>
            </a:r>
            <a:r>
              <a:rPr lang="en-US" sz="3600" dirty="0"/>
              <a:t>cont.</a:t>
            </a:r>
            <a:endParaRPr lang="en-US" dirty="0"/>
          </a:p>
        </p:txBody>
      </p:sp>
      <p:sp>
        <p:nvSpPr>
          <p:cNvPr id="6" name="Rectangle 5">
            <a:extLst>
              <a:ext uri="{FF2B5EF4-FFF2-40B4-BE49-F238E27FC236}">
                <a16:creationId xmlns:a16="http://schemas.microsoft.com/office/drawing/2014/main" id="{87ABF5FF-737A-4E2C-95B8-EAD6B71E73B7}"/>
              </a:ext>
            </a:extLst>
          </p:cNvPr>
          <p:cNvSpPr/>
          <p:nvPr/>
        </p:nvSpPr>
        <p:spPr>
          <a:xfrm>
            <a:off x="76200" y="655320"/>
            <a:ext cx="3168916" cy="4801314"/>
          </a:xfrm>
          <a:prstGeom prst="rect">
            <a:avLst/>
          </a:prstGeom>
        </p:spPr>
        <p:txBody>
          <a:bodyPr wrap="square">
            <a:spAutoFit/>
          </a:bodyPr>
          <a:lstStyle/>
          <a:p>
            <a:pPr marL="342900" indent="-342900">
              <a:buFont typeface="Arial" panose="020B0604020202020204" pitchFamily="34" charset="0"/>
              <a:buChar char="•"/>
            </a:pPr>
            <a:r>
              <a:rPr lang="en-US" sz="2400" dirty="0"/>
              <a:t>Select </a:t>
            </a:r>
            <a:r>
              <a:rPr lang="en-US" sz="2400" i="1" dirty="0"/>
              <a:t>Use an Existing list</a:t>
            </a:r>
          </a:p>
          <a:p>
            <a:endParaRPr lang="en-US" sz="2400" i="1" dirty="0"/>
          </a:p>
          <a:p>
            <a:pPr marL="342900" indent="-342900">
              <a:buFont typeface="Arial" panose="020B0604020202020204" pitchFamily="34" charset="0"/>
              <a:buChar char="•"/>
            </a:pPr>
            <a:r>
              <a:rPr lang="en-US" sz="2400" dirty="0"/>
              <a:t>Click </a:t>
            </a:r>
            <a:r>
              <a:rPr lang="en-US" sz="2400" i="1" dirty="0"/>
              <a:t> Browse</a:t>
            </a:r>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dirty="0"/>
          </a:p>
        </p:txBody>
      </p:sp>
      <p:pic>
        <p:nvPicPr>
          <p:cNvPr id="8" name="Picture 2">
            <a:extLst>
              <a:ext uri="{FF2B5EF4-FFF2-40B4-BE49-F238E27FC236}">
                <a16:creationId xmlns:a16="http://schemas.microsoft.com/office/drawing/2014/main" id="{C66FE662-89E2-446A-BB4A-F11C9EF719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469550">
            <a:off x="2526364" y="2084131"/>
            <a:ext cx="1328737"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a:extLst>
              <a:ext uri="{FF2B5EF4-FFF2-40B4-BE49-F238E27FC236}">
                <a16:creationId xmlns:a16="http://schemas.microsoft.com/office/drawing/2014/main" id="{A646ED5E-92E3-4334-AEB3-66730D88795F}"/>
              </a:ext>
            </a:extLst>
          </p:cNvPr>
          <p:cNvPicPr>
            <a:picLocks noChangeAspect="1"/>
          </p:cNvPicPr>
          <p:nvPr/>
        </p:nvPicPr>
        <p:blipFill>
          <a:blip r:embed="rId5"/>
          <a:stretch>
            <a:fillRect/>
          </a:stretch>
        </p:blipFill>
        <p:spPr>
          <a:xfrm>
            <a:off x="6481762" y="990600"/>
            <a:ext cx="2276475" cy="2676525"/>
          </a:xfrm>
          <a:prstGeom prst="rect">
            <a:avLst/>
          </a:prstGeom>
          <a:ln>
            <a:solidFill>
              <a:schemeClr val="tx1"/>
            </a:solidFill>
          </a:ln>
          <a:effectLst>
            <a:outerShdw blurRad="50800" dist="38100" dir="2700000" algn="tl" rotWithShape="0">
              <a:prstClr val="black">
                <a:alpha val="40000"/>
              </a:prstClr>
            </a:outerShdw>
          </a:effectLst>
        </p:spPr>
      </p:pic>
      <p:sp>
        <p:nvSpPr>
          <p:cNvPr id="11" name="Rectangle 10">
            <a:extLst>
              <a:ext uri="{FF2B5EF4-FFF2-40B4-BE49-F238E27FC236}">
                <a16:creationId xmlns:a16="http://schemas.microsoft.com/office/drawing/2014/main" id="{885262E1-9765-49D2-BFDD-6168EC508346}"/>
              </a:ext>
            </a:extLst>
          </p:cNvPr>
          <p:cNvSpPr/>
          <p:nvPr/>
        </p:nvSpPr>
        <p:spPr>
          <a:xfrm>
            <a:off x="6400800" y="3787676"/>
            <a:ext cx="2743200" cy="2308324"/>
          </a:xfrm>
          <a:prstGeom prst="rect">
            <a:avLst/>
          </a:prstGeom>
        </p:spPr>
        <p:txBody>
          <a:bodyPr wrap="square">
            <a:spAutoFit/>
          </a:bodyPr>
          <a:lstStyle/>
          <a:p>
            <a:r>
              <a:rPr lang="en-US" dirty="0"/>
              <a:t>NOTE: This screenshot displaying </a:t>
            </a:r>
            <a:r>
              <a:rPr lang="en-US" i="1" dirty="0"/>
              <a:t>Browse</a:t>
            </a:r>
            <a:r>
              <a:rPr lang="en-US" dirty="0"/>
              <a:t> will be displayed with your first mail merge distribution ONLY.  Subsequent mail merge distributions will display </a:t>
            </a:r>
            <a:r>
              <a:rPr lang="en-US" i="1" dirty="0"/>
              <a:t>Select a different list (</a:t>
            </a:r>
            <a:r>
              <a:rPr lang="en-US" dirty="0"/>
              <a:t>see figure above)</a:t>
            </a:r>
            <a:r>
              <a:rPr lang="en-US" i="1" dirty="0"/>
              <a:t>.</a:t>
            </a:r>
          </a:p>
        </p:txBody>
      </p:sp>
      <p:sp>
        <p:nvSpPr>
          <p:cNvPr id="12" name="Rectangle 11">
            <a:extLst>
              <a:ext uri="{FF2B5EF4-FFF2-40B4-BE49-F238E27FC236}">
                <a16:creationId xmlns:a16="http://schemas.microsoft.com/office/drawing/2014/main" id="{C5D1FA9D-FC46-40CC-91CD-B3686B59BB57}"/>
              </a:ext>
            </a:extLst>
          </p:cNvPr>
          <p:cNvSpPr/>
          <p:nvPr/>
        </p:nvSpPr>
        <p:spPr>
          <a:xfrm>
            <a:off x="3788734" y="1577165"/>
            <a:ext cx="1177504" cy="228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6D7C9AA-9587-4AAB-8C43-272C7A2FF736}"/>
              </a:ext>
            </a:extLst>
          </p:cNvPr>
          <p:cNvSpPr/>
          <p:nvPr/>
        </p:nvSpPr>
        <p:spPr>
          <a:xfrm>
            <a:off x="6781800" y="3077242"/>
            <a:ext cx="1371600" cy="27555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2736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A475E79-31C5-4CEE-A111-B53A7BC3DA45}"/>
              </a:ext>
            </a:extLst>
          </p:cNvPr>
          <p:cNvSpPr>
            <a:spLocks noGrp="1"/>
          </p:cNvSpPr>
          <p:nvPr>
            <p:ph idx="1"/>
          </p:nvPr>
        </p:nvSpPr>
        <p:spPr>
          <a:xfrm>
            <a:off x="0" y="655320"/>
            <a:ext cx="9071430" cy="1075915"/>
          </a:xfrm>
        </p:spPr>
        <p:txBody>
          <a:bodyPr/>
          <a:lstStyle/>
          <a:p>
            <a:r>
              <a:rPr lang="en-US" sz="2400" dirty="0"/>
              <a:t>Once the browse window opens, select your Excel report</a:t>
            </a:r>
          </a:p>
          <a:p>
            <a:r>
              <a:rPr lang="en-US" sz="2400" dirty="0"/>
              <a:t>Click </a:t>
            </a:r>
            <a:r>
              <a:rPr lang="en-US" sz="2400" i="1" dirty="0"/>
              <a:t>Open</a:t>
            </a:r>
            <a:endParaRPr lang="en-US" sz="2400" dirty="0"/>
          </a:p>
          <a:p>
            <a:pPr marL="0" indent="0">
              <a:buNone/>
            </a:pPr>
            <a:endParaRPr lang="en-US" dirty="0"/>
          </a:p>
        </p:txBody>
      </p:sp>
      <p:sp>
        <p:nvSpPr>
          <p:cNvPr id="3" name="Slide Number Placeholder 2">
            <a:extLst>
              <a:ext uri="{FF2B5EF4-FFF2-40B4-BE49-F238E27FC236}">
                <a16:creationId xmlns:a16="http://schemas.microsoft.com/office/drawing/2014/main" id="{D2E84187-8D68-4F8E-A2FA-91975276F766}"/>
              </a:ext>
            </a:extLst>
          </p:cNvPr>
          <p:cNvSpPr>
            <a:spLocks noGrp="1"/>
          </p:cNvSpPr>
          <p:nvPr>
            <p:ph type="sldNum" sz="quarter" idx="12"/>
          </p:nvPr>
        </p:nvSpPr>
        <p:spPr/>
        <p:txBody>
          <a:bodyPr/>
          <a:lstStyle/>
          <a:p>
            <a:fld id="{D983F1FA-211D-3044-9E35-958DFBC26156}" type="slidenum">
              <a:rPr lang="en-US" smtClean="0">
                <a:solidFill>
                  <a:prstClr val="white"/>
                </a:solidFill>
              </a:rPr>
              <a:pPr/>
              <a:t>18</a:t>
            </a:fld>
            <a:endParaRPr lang="en-US" dirty="0">
              <a:solidFill>
                <a:prstClr val="white"/>
              </a:solidFill>
            </a:endParaRPr>
          </a:p>
        </p:txBody>
      </p:sp>
      <p:sp>
        <p:nvSpPr>
          <p:cNvPr id="4" name="Title 3">
            <a:extLst>
              <a:ext uri="{FF2B5EF4-FFF2-40B4-BE49-F238E27FC236}">
                <a16:creationId xmlns:a16="http://schemas.microsoft.com/office/drawing/2014/main" id="{D65F0223-254D-44E9-A2C9-BB0440B5B0D7}"/>
              </a:ext>
            </a:extLst>
          </p:cNvPr>
          <p:cNvSpPr>
            <a:spLocks noGrp="1"/>
          </p:cNvSpPr>
          <p:nvPr>
            <p:ph type="title"/>
          </p:nvPr>
        </p:nvSpPr>
        <p:spPr/>
        <p:txBody>
          <a:bodyPr>
            <a:normAutofit fontScale="90000"/>
          </a:bodyPr>
          <a:lstStyle/>
          <a:p>
            <a:r>
              <a:rPr lang="en-US" dirty="0"/>
              <a:t>Mail Merge </a:t>
            </a:r>
            <a:r>
              <a:rPr lang="en-US" sz="3600" dirty="0"/>
              <a:t>cont.</a:t>
            </a:r>
            <a:endParaRPr lang="en-US" dirty="0"/>
          </a:p>
        </p:txBody>
      </p:sp>
      <p:pic>
        <p:nvPicPr>
          <p:cNvPr id="5" name="Picture 2">
            <a:extLst>
              <a:ext uri="{FF2B5EF4-FFF2-40B4-BE49-F238E27FC236}">
                <a16:creationId xmlns:a16="http://schemas.microsoft.com/office/drawing/2014/main" id="{58FBC972-0FB6-44F4-AAA3-7456A073E7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5088" y="1691052"/>
            <a:ext cx="3933825" cy="3286125"/>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6" name="Picture 2">
            <a:extLst>
              <a:ext uri="{FF2B5EF4-FFF2-40B4-BE49-F238E27FC236}">
                <a16:creationId xmlns:a16="http://schemas.microsoft.com/office/drawing/2014/main" id="{CC2707E5-8CE2-4C39-99D4-DC681FD2E8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4370502">
            <a:off x="3527175" y="2060527"/>
            <a:ext cx="1328737"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a:extLst>
              <a:ext uri="{FF2B5EF4-FFF2-40B4-BE49-F238E27FC236}">
                <a16:creationId xmlns:a16="http://schemas.microsoft.com/office/drawing/2014/main" id="{7DFC2866-C1D3-437A-BD82-75A344B9EC24}"/>
              </a:ext>
            </a:extLst>
          </p:cNvPr>
          <p:cNvSpPr/>
          <p:nvPr/>
        </p:nvSpPr>
        <p:spPr>
          <a:xfrm>
            <a:off x="4267200" y="4205642"/>
            <a:ext cx="990600" cy="3876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83803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5F187E62-36D8-4B40-A496-FBEC4DE60EBA}"/>
              </a:ext>
            </a:extLst>
          </p:cNvPr>
          <p:cNvPicPr>
            <a:picLocks noGrp="1" noChangeAspect="1"/>
          </p:cNvPicPr>
          <p:nvPr>
            <p:ph idx="1"/>
          </p:nvPr>
        </p:nvPicPr>
        <p:blipFill>
          <a:blip r:embed="rId3"/>
          <a:stretch>
            <a:fillRect/>
          </a:stretch>
        </p:blipFill>
        <p:spPr>
          <a:xfrm>
            <a:off x="2209800" y="2438400"/>
            <a:ext cx="4686300" cy="2181225"/>
          </a:xfrm>
          <a:prstGeom prst="rect">
            <a:avLst/>
          </a:prstGeom>
          <a:ln>
            <a:solidFill>
              <a:schemeClr val="tx1"/>
            </a:solidFill>
          </a:ln>
          <a:effectLst>
            <a:outerShdw blurRad="50800" dist="38100" dir="2700000" algn="tl" rotWithShape="0">
              <a:prstClr val="black">
                <a:alpha val="40000"/>
              </a:prstClr>
            </a:outerShdw>
          </a:effectLst>
        </p:spPr>
      </p:pic>
      <p:sp>
        <p:nvSpPr>
          <p:cNvPr id="3" name="Slide Number Placeholder 2">
            <a:extLst>
              <a:ext uri="{FF2B5EF4-FFF2-40B4-BE49-F238E27FC236}">
                <a16:creationId xmlns:a16="http://schemas.microsoft.com/office/drawing/2014/main" id="{D2E84187-8D68-4F8E-A2FA-91975276F766}"/>
              </a:ext>
            </a:extLst>
          </p:cNvPr>
          <p:cNvSpPr>
            <a:spLocks noGrp="1"/>
          </p:cNvSpPr>
          <p:nvPr>
            <p:ph type="sldNum" sz="quarter" idx="12"/>
          </p:nvPr>
        </p:nvSpPr>
        <p:spPr/>
        <p:txBody>
          <a:bodyPr/>
          <a:lstStyle/>
          <a:p>
            <a:fld id="{D983F1FA-211D-3044-9E35-958DFBC26156}" type="slidenum">
              <a:rPr lang="en-US" smtClean="0">
                <a:solidFill>
                  <a:prstClr val="white"/>
                </a:solidFill>
              </a:rPr>
              <a:pPr/>
              <a:t>19</a:t>
            </a:fld>
            <a:endParaRPr lang="en-US" dirty="0">
              <a:solidFill>
                <a:prstClr val="white"/>
              </a:solidFill>
            </a:endParaRPr>
          </a:p>
        </p:txBody>
      </p:sp>
      <p:sp>
        <p:nvSpPr>
          <p:cNvPr id="4" name="Title 3">
            <a:extLst>
              <a:ext uri="{FF2B5EF4-FFF2-40B4-BE49-F238E27FC236}">
                <a16:creationId xmlns:a16="http://schemas.microsoft.com/office/drawing/2014/main" id="{D65F0223-254D-44E9-A2C9-BB0440B5B0D7}"/>
              </a:ext>
            </a:extLst>
          </p:cNvPr>
          <p:cNvSpPr>
            <a:spLocks noGrp="1"/>
          </p:cNvSpPr>
          <p:nvPr>
            <p:ph type="title"/>
          </p:nvPr>
        </p:nvSpPr>
        <p:spPr/>
        <p:txBody>
          <a:bodyPr>
            <a:normAutofit fontScale="90000"/>
          </a:bodyPr>
          <a:lstStyle/>
          <a:p>
            <a:r>
              <a:rPr lang="en-US" dirty="0"/>
              <a:t>Mail Merge </a:t>
            </a:r>
            <a:r>
              <a:rPr lang="en-US" sz="3600" dirty="0"/>
              <a:t>cont.</a:t>
            </a:r>
            <a:endParaRPr lang="en-US" dirty="0"/>
          </a:p>
        </p:txBody>
      </p:sp>
      <p:pic>
        <p:nvPicPr>
          <p:cNvPr id="6" name="Picture 2">
            <a:extLst>
              <a:ext uri="{FF2B5EF4-FFF2-40B4-BE49-F238E27FC236}">
                <a16:creationId xmlns:a16="http://schemas.microsoft.com/office/drawing/2014/main" id="{438F0AA1-F397-4020-B377-FD580AC276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4156" y="4419600"/>
            <a:ext cx="1328737"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a:extLst>
              <a:ext uri="{FF2B5EF4-FFF2-40B4-BE49-F238E27FC236}">
                <a16:creationId xmlns:a16="http://schemas.microsoft.com/office/drawing/2014/main" id="{A082F3CA-8F90-4CCD-AF35-ADA925B255AE}"/>
              </a:ext>
            </a:extLst>
          </p:cNvPr>
          <p:cNvSpPr/>
          <p:nvPr/>
        </p:nvSpPr>
        <p:spPr>
          <a:xfrm>
            <a:off x="5268612" y="4300270"/>
            <a:ext cx="827388" cy="228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AD78F73-087B-457C-9EA1-75F214E8A406}"/>
              </a:ext>
            </a:extLst>
          </p:cNvPr>
          <p:cNvSpPr txBox="1"/>
          <p:nvPr/>
        </p:nvSpPr>
        <p:spPr>
          <a:xfrm>
            <a:off x="76200" y="685800"/>
            <a:ext cx="8610600"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a:t>Select your list</a:t>
            </a:r>
          </a:p>
          <a:p>
            <a:pPr marL="342900" indent="-342900">
              <a:buFont typeface="Arial" panose="020B0604020202020204" pitchFamily="34" charset="0"/>
              <a:buChar char="•"/>
            </a:pPr>
            <a:r>
              <a:rPr lang="en-US" sz="2400" dirty="0"/>
              <a:t>Click </a:t>
            </a:r>
            <a:r>
              <a:rPr lang="en-US" sz="2400" i="1" dirty="0"/>
              <a:t>OK</a:t>
            </a:r>
            <a:endParaRPr lang="en-US" sz="2400" dirty="0"/>
          </a:p>
        </p:txBody>
      </p:sp>
    </p:spTree>
    <p:extLst>
      <p:ext uri="{BB962C8B-B14F-4D97-AF65-F5344CB8AC3E}">
        <p14:creationId xmlns:p14="http://schemas.microsoft.com/office/powerpoint/2010/main" val="2940349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Purpose</a:t>
            </a:r>
          </a:p>
        </p:txBody>
      </p:sp>
      <p:sp>
        <p:nvSpPr>
          <p:cNvPr id="6" name="Slide Number Placeholder 5"/>
          <p:cNvSpPr>
            <a:spLocks noGrp="1"/>
          </p:cNvSpPr>
          <p:nvPr>
            <p:ph type="sldNum" sz="quarter" idx="12"/>
          </p:nvPr>
        </p:nvSpPr>
        <p:spPr/>
        <p:txBody>
          <a:bodyPr/>
          <a:lstStyle/>
          <a:p>
            <a:fld id="{04F7EA0F-F264-4DBA-8450-109ED0C85B89}" type="slidenum">
              <a:rPr lang="en-US" smtClean="0"/>
              <a:t>2</a:t>
            </a:fld>
            <a:endParaRPr lang="en-US" dirty="0"/>
          </a:p>
        </p:txBody>
      </p:sp>
      <p:sp>
        <p:nvSpPr>
          <p:cNvPr id="3" name="Rectangle 2">
            <a:extLst>
              <a:ext uri="{FF2B5EF4-FFF2-40B4-BE49-F238E27FC236}">
                <a16:creationId xmlns:a16="http://schemas.microsoft.com/office/drawing/2014/main" id="{C060AD80-90B4-4AD8-8A1F-D65A3692B21D}"/>
              </a:ext>
            </a:extLst>
          </p:cNvPr>
          <p:cNvSpPr/>
          <p:nvPr/>
        </p:nvSpPr>
        <p:spPr>
          <a:xfrm>
            <a:off x="0" y="1014710"/>
            <a:ext cx="9144000" cy="5109091"/>
          </a:xfrm>
          <a:prstGeom prst="rect">
            <a:avLst/>
          </a:prstGeom>
        </p:spPr>
        <p:txBody>
          <a:bodyPr wrap="square">
            <a:spAutoFit/>
          </a:bodyPr>
          <a:lstStyle/>
          <a:p>
            <a:pPr marL="342900" indent="-342900">
              <a:buFont typeface="Arial" panose="020B0604020202020204" pitchFamily="34" charset="0"/>
              <a:buChar char="•"/>
            </a:pPr>
            <a:r>
              <a:rPr lang="en-US" sz="2400" dirty="0">
                <a:cs typeface="Arial" panose="020B0604020202020204" pitchFamily="34" charset="0"/>
              </a:rPr>
              <a:t>Provide instructions on how to send an appointment reminder</a:t>
            </a:r>
          </a:p>
          <a:p>
            <a:pPr marL="342900" indent="-342900">
              <a:buFont typeface="Arial" panose="020B0604020202020204" pitchFamily="34" charset="0"/>
              <a:buChar char="•"/>
            </a:pPr>
            <a:endParaRPr lang="en-US" sz="2400" dirty="0">
              <a:cs typeface="Arial" panose="020B0604020202020204" pitchFamily="34" charset="0"/>
            </a:endParaRPr>
          </a:p>
          <a:p>
            <a:pPr marL="342900" indent="-342900">
              <a:buFont typeface="Arial" panose="020B0604020202020204" pitchFamily="34" charset="0"/>
              <a:buChar char="•"/>
            </a:pPr>
            <a:r>
              <a:rPr lang="en-US" sz="2400" dirty="0">
                <a:cs typeface="Arial" panose="020B0604020202020204" pitchFamily="34" charset="0"/>
              </a:rPr>
              <a:t>To increase the rate of Veteran attendance for scheduled VR&amp;E appointments</a:t>
            </a:r>
          </a:p>
          <a:p>
            <a:endParaRPr lang="en-US" sz="2400" dirty="0">
              <a:cs typeface="Arial" panose="020B0604020202020204" pitchFamily="34" charset="0"/>
            </a:endParaRPr>
          </a:p>
          <a:p>
            <a:pPr marL="342900" indent="-342900">
              <a:buFont typeface="Arial" panose="020B0604020202020204" pitchFamily="34" charset="0"/>
              <a:buChar char="•"/>
            </a:pPr>
            <a:r>
              <a:rPr lang="en-US" sz="2400" dirty="0">
                <a:cs typeface="Arial" panose="020B0604020202020204" pitchFamily="34" charset="0"/>
              </a:rPr>
              <a:t>Leverage existing technology to assist VR&amp;E accomplish work more efficiently</a:t>
            </a:r>
          </a:p>
          <a:p>
            <a:endParaRPr lang="en-US" sz="2400" dirty="0">
              <a:cs typeface="Arial" panose="020B0604020202020204" pitchFamily="34" charset="0"/>
            </a:endParaRPr>
          </a:p>
          <a:p>
            <a:pPr marL="342900" indent="-342900">
              <a:buFont typeface="Arial" panose="020B0604020202020204" pitchFamily="34" charset="0"/>
              <a:buChar char="•"/>
            </a:pPr>
            <a:r>
              <a:rPr lang="en-US" sz="2400" dirty="0">
                <a:cs typeface="Arial" panose="020B0604020202020204" pitchFamily="34" charset="0"/>
              </a:rPr>
              <a:t>Increase communication between VRC and Veteran</a:t>
            </a:r>
          </a:p>
          <a:p>
            <a:endParaRPr lang="en-US" sz="2000" b="1" dirty="0">
              <a:cs typeface="Arial" panose="020B0604020202020204" pitchFamily="34" charset="0"/>
            </a:endParaRPr>
          </a:p>
          <a:p>
            <a:endParaRPr lang="en-US" dirty="0">
              <a:cs typeface="Arial" panose="020B0604020202020204" pitchFamily="34" charset="0"/>
            </a:endParaRPr>
          </a:p>
          <a:p>
            <a:endParaRPr lang="en-US" dirty="0">
              <a:cs typeface="Arial" panose="020B0604020202020204" pitchFamily="34" charset="0"/>
            </a:endParaRPr>
          </a:p>
          <a:p>
            <a:endParaRPr lang="en-US" dirty="0">
              <a:cs typeface="Arial" panose="020B0604020202020204" pitchFamily="34" charset="0"/>
            </a:endParaRPr>
          </a:p>
          <a:p>
            <a:r>
              <a:rPr lang="en-US" dirty="0">
                <a:cs typeface="Arial" panose="020B0604020202020204" pitchFamily="34" charset="0"/>
              </a:rPr>
              <a:t>Note: There is currently no enterprise solution. This is an interim process while VR&amp;E works on a long term solution.</a:t>
            </a:r>
          </a:p>
        </p:txBody>
      </p:sp>
    </p:spTree>
    <p:extLst>
      <p:ext uri="{BB962C8B-B14F-4D97-AF65-F5344CB8AC3E}">
        <p14:creationId xmlns:p14="http://schemas.microsoft.com/office/powerpoint/2010/main" val="22777468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DFF6295-177B-45AD-AEA2-A79B8F119800}"/>
              </a:ext>
            </a:extLst>
          </p:cNvPr>
          <p:cNvSpPr>
            <a:spLocks noGrp="1"/>
          </p:cNvSpPr>
          <p:nvPr>
            <p:ph type="sldNum" sz="quarter" idx="12"/>
          </p:nvPr>
        </p:nvSpPr>
        <p:spPr/>
        <p:txBody>
          <a:bodyPr/>
          <a:lstStyle/>
          <a:p>
            <a:fld id="{D983F1FA-211D-3044-9E35-958DFBC26156}" type="slidenum">
              <a:rPr lang="en-US" smtClean="0">
                <a:solidFill>
                  <a:prstClr val="white"/>
                </a:solidFill>
              </a:rPr>
              <a:pPr/>
              <a:t>20</a:t>
            </a:fld>
            <a:endParaRPr lang="en-US" dirty="0">
              <a:solidFill>
                <a:prstClr val="white"/>
              </a:solidFill>
            </a:endParaRPr>
          </a:p>
        </p:txBody>
      </p:sp>
      <p:sp>
        <p:nvSpPr>
          <p:cNvPr id="4" name="Title 3">
            <a:extLst>
              <a:ext uri="{FF2B5EF4-FFF2-40B4-BE49-F238E27FC236}">
                <a16:creationId xmlns:a16="http://schemas.microsoft.com/office/drawing/2014/main" id="{34D3141E-187F-4917-893F-105146AF2CF1}"/>
              </a:ext>
            </a:extLst>
          </p:cNvPr>
          <p:cNvSpPr>
            <a:spLocks noGrp="1"/>
          </p:cNvSpPr>
          <p:nvPr>
            <p:ph type="title"/>
          </p:nvPr>
        </p:nvSpPr>
        <p:spPr/>
        <p:txBody>
          <a:bodyPr>
            <a:normAutofit fontScale="90000"/>
          </a:bodyPr>
          <a:lstStyle/>
          <a:p>
            <a:r>
              <a:rPr lang="en-US" dirty="0"/>
              <a:t>Mail Merge </a:t>
            </a:r>
            <a:r>
              <a:rPr lang="en-US" sz="3600" dirty="0"/>
              <a:t>cont.</a:t>
            </a:r>
            <a:endParaRPr lang="en-US" dirty="0"/>
          </a:p>
        </p:txBody>
      </p:sp>
      <p:sp>
        <p:nvSpPr>
          <p:cNvPr id="6" name="TextBox 5">
            <a:extLst>
              <a:ext uri="{FF2B5EF4-FFF2-40B4-BE49-F238E27FC236}">
                <a16:creationId xmlns:a16="http://schemas.microsoft.com/office/drawing/2014/main" id="{E4B5BD79-5F83-4FC0-9EB6-83D1DB9DF6C1}"/>
              </a:ext>
            </a:extLst>
          </p:cNvPr>
          <p:cNvSpPr txBox="1"/>
          <p:nvPr/>
        </p:nvSpPr>
        <p:spPr>
          <a:xfrm>
            <a:off x="381000" y="762000"/>
            <a:ext cx="8305800" cy="1200329"/>
          </a:xfrm>
          <a:prstGeom prst="rect">
            <a:avLst/>
          </a:prstGeom>
          <a:noFill/>
        </p:spPr>
        <p:txBody>
          <a:bodyPr wrap="square" rtlCol="0">
            <a:spAutoFit/>
          </a:bodyPr>
          <a:lstStyle/>
          <a:p>
            <a:r>
              <a:rPr lang="en-US" sz="2400" dirty="0">
                <a:latin typeface="Calibri" panose="020F0502020204030204" pitchFamily="34" charset="0"/>
                <a:cs typeface="Times New Roman" panose="02020603050405020304" pitchFamily="18" charset="0"/>
              </a:rPr>
              <a:t>A box displaying all of the mail merge recipients will appear AFTER selecting a sheet and clicking okay. Double check to ensure the correct recipients are listed. Click OK. </a:t>
            </a:r>
          </a:p>
        </p:txBody>
      </p:sp>
      <p:pic>
        <p:nvPicPr>
          <p:cNvPr id="2" name="Picture 1">
            <a:extLst>
              <a:ext uri="{FF2B5EF4-FFF2-40B4-BE49-F238E27FC236}">
                <a16:creationId xmlns:a16="http://schemas.microsoft.com/office/drawing/2014/main" id="{1187E23F-2BB3-4CD2-B17A-CB6B61F0D128}"/>
              </a:ext>
            </a:extLst>
          </p:cNvPr>
          <p:cNvPicPr>
            <a:picLocks noChangeAspect="1"/>
          </p:cNvPicPr>
          <p:nvPr/>
        </p:nvPicPr>
        <p:blipFill>
          <a:blip r:embed="rId3"/>
          <a:stretch>
            <a:fillRect/>
          </a:stretch>
        </p:blipFill>
        <p:spPr>
          <a:xfrm>
            <a:off x="1676400" y="2057400"/>
            <a:ext cx="5382036" cy="3953794"/>
          </a:xfrm>
          <a:prstGeom prst="rect">
            <a:avLst/>
          </a:prstGeom>
        </p:spPr>
      </p:pic>
    </p:spTree>
    <p:extLst>
      <p:ext uri="{BB962C8B-B14F-4D97-AF65-F5344CB8AC3E}">
        <p14:creationId xmlns:p14="http://schemas.microsoft.com/office/powerpoint/2010/main" val="42251454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D2E0FF3-9B02-4C88-801E-6EE8471485A4}"/>
              </a:ext>
            </a:extLst>
          </p:cNvPr>
          <p:cNvPicPr>
            <a:picLocks noGrp="1" noChangeAspect="1"/>
          </p:cNvPicPr>
          <p:nvPr>
            <p:ph idx="1"/>
          </p:nvPr>
        </p:nvPicPr>
        <p:blipFill>
          <a:blip r:embed="rId3"/>
          <a:stretch>
            <a:fillRect/>
          </a:stretch>
        </p:blipFill>
        <p:spPr>
          <a:xfrm>
            <a:off x="6690324" y="762000"/>
            <a:ext cx="2148876" cy="5272180"/>
          </a:xfrm>
          <a:prstGeom prst="rect">
            <a:avLst/>
          </a:prstGeom>
          <a:ln>
            <a:solidFill>
              <a:schemeClr val="tx1"/>
            </a:solidFill>
          </a:ln>
          <a:effectLst>
            <a:outerShdw blurRad="50800" dist="38100" dir="2700000" algn="tl" rotWithShape="0">
              <a:prstClr val="black">
                <a:alpha val="40000"/>
              </a:prstClr>
            </a:outerShdw>
          </a:effectLst>
        </p:spPr>
      </p:pic>
      <p:sp>
        <p:nvSpPr>
          <p:cNvPr id="3" name="Slide Number Placeholder 2">
            <a:extLst>
              <a:ext uri="{FF2B5EF4-FFF2-40B4-BE49-F238E27FC236}">
                <a16:creationId xmlns:a16="http://schemas.microsoft.com/office/drawing/2014/main" id="{D2E84187-8D68-4F8E-A2FA-91975276F766}"/>
              </a:ext>
            </a:extLst>
          </p:cNvPr>
          <p:cNvSpPr>
            <a:spLocks noGrp="1"/>
          </p:cNvSpPr>
          <p:nvPr>
            <p:ph type="sldNum" sz="quarter" idx="12"/>
          </p:nvPr>
        </p:nvSpPr>
        <p:spPr/>
        <p:txBody>
          <a:bodyPr/>
          <a:lstStyle/>
          <a:p>
            <a:fld id="{D983F1FA-211D-3044-9E35-958DFBC26156}" type="slidenum">
              <a:rPr lang="en-US" smtClean="0">
                <a:solidFill>
                  <a:prstClr val="white"/>
                </a:solidFill>
              </a:rPr>
              <a:pPr/>
              <a:t>21</a:t>
            </a:fld>
            <a:endParaRPr lang="en-US" dirty="0">
              <a:solidFill>
                <a:prstClr val="white"/>
              </a:solidFill>
            </a:endParaRPr>
          </a:p>
        </p:txBody>
      </p:sp>
      <p:sp>
        <p:nvSpPr>
          <p:cNvPr id="4" name="Title 3">
            <a:extLst>
              <a:ext uri="{FF2B5EF4-FFF2-40B4-BE49-F238E27FC236}">
                <a16:creationId xmlns:a16="http://schemas.microsoft.com/office/drawing/2014/main" id="{D65F0223-254D-44E9-A2C9-BB0440B5B0D7}"/>
              </a:ext>
            </a:extLst>
          </p:cNvPr>
          <p:cNvSpPr>
            <a:spLocks noGrp="1"/>
          </p:cNvSpPr>
          <p:nvPr>
            <p:ph type="title"/>
          </p:nvPr>
        </p:nvSpPr>
        <p:spPr/>
        <p:txBody>
          <a:bodyPr>
            <a:normAutofit fontScale="90000"/>
          </a:bodyPr>
          <a:lstStyle/>
          <a:p>
            <a:r>
              <a:rPr lang="en-US" dirty="0"/>
              <a:t>Mail Merge </a:t>
            </a:r>
            <a:r>
              <a:rPr lang="en-US" sz="3600" dirty="0"/>
              <a:t>cont.</a:t>
            </a:r>
            <a:endParaRPr lang="en-US" dirty="0"/>
          </a:p>
        </p:txBody>
      </p:sp>
      <p:sp>
        <p:nvSpPr>
          <p:cNvPr id="6" name="Rectangle 5">
            <a:extLst>
              <a:ext uri="{FF2B5EF4-FFF2-40B4-BE49-F238E27FC236}">
                <a16:creationId xmlns:a16="http://schemas.microsoft.com/office/drawing/2014/main" id="{41E34163-CC15-45FE-980E-E0B28D4F74BB}"/>
              </a:ext>
            </a:extLst>
          </p:cNvPr>
          <p:cNvSpPr/>
          <p:nvPr/>
        </p:nvSpPr>
        <p:spPr>
          <a:xfrm>
            <a:off x="6787791" y="5509435"/>
            <a:ext cx="1996475" cy="228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261D541-B5C3-4E6F-A4FB-F4C2C785E864}"/>
              </a:ext>
            </a:extLst>
          </p:cNvPr>
          <p:cNvSpPr txBox="1"/>
          <p:nvPr/>
        </p:nvSpPr>
        <p:spPr>
          <a:xfrm>
            <a:off x="0" y="762000"/>
            <a:ext cx="6400800" cy="5324535"/>
          </a:xfrm>
          <a:prstGeom prst="rect">
            <a:avLst/>
          </a:prstGeom>
          <a:noFill/>
        </p:spPr>
        <p:txBody>
          <a:bodyPr wrap="square" rtlCol="0">
            <a:spAutoFit/>
          </a:bodyPr>
          <a:lstStyle/>
          <a:p>
            <a:r>
              <a:rPr lang="en-US" sz="2000" dirty="0">
                <a:solidFill>
                  <a:schemeClr val="tx2"/>
                </a:solidFill>
              </a:rPr>
              <a:t>Hello. You have a VRE appt on </a:t>
            </a:r>
            <a:r>
              <a:rPr lang="en-US" sz="2000" b="1" dirty="0">
                <a:solidFill>
                  <a:schemeClr val="tx2"/>
                </a:solidFill>
              </a:rPr>
              <a:t>&lt;&lt;APPT_DT&gt;&gt;</a:t>
            </a:r>
            <a:r>
              <a:rPr lang="en-US" sz="2000" dirty="0">
                <a:solidFill>
                  <a:schemeClr val="tx2"/>
                </a:solidFill>
              </a:rPr>
              <a:t>. To reschedule call 1-888-000-0000</a:t>
            </a:r>
          </a:p>
          <a:p>
            <a:endParaRPr lang="en-US" sz="2400" dirty="0"/>
          </a:p>
          <a:p>
            <a:pPr marL="342900" indent="-342900">
              <a:buFont typeface="Arial" panose="020B0604020202020204" pitchFamily="34" charset="0"/>
              <a:buChar char="•"/>
            </a:pPr>
            <a:r>
              <a:rPr lang="en-US" sz="2400" dirty="0"/>
              <a:t>In this step of the Mail Merge Wizard, you already have the Word template with the predefined merge fields in a generic message, shown above.</a:t>
            </a:r>
          </a:p>
          <a:p>
            <a:pPr marL="342900" indent="-342900">
              <a:buFont typeface="Arial" panose="020B0604020202020204" pitchFamily="34" charset="0"/>
              <a:buChar char="•"/>
            </a:pPr>
            <a:r>
              <a:rPr lang="en-US" sz="2400" dirty="0"/>
              <a:t>This message is intended to be short. If message verbiage is customized locally, please ensure to keep it under 160 characters, including spaces. Do not include any PII.</a:t>
            </a:r>
          </a:p>
          <a:p>
            <a:pPr marL="342900" indent="-342900">
              <a:buFont typeface="Arial" panose="020B0604020202020204" pitchFamily="34" charset="0"/>
              <a:buChar char="•"/>
            </a:pPr>
            <a:r>
              <a:rPr lang="en-US" sz="2400" dirty="0"/>
              <a:t>Click </a:t>
            </a:r>
            <a:r>
              <a:rPr lang="en-US" sz="2400" i="1" dirty="0"/>
              <a:t>Next</a:t>
            </a:r>
            <a:r>
              <a:rPr lang="en-US" sz="2400" dirty="0"/>
              <a:t> to preview the messages</a:t>
            </a:r>
          </a:p>
          <a:p>
            <a:endParaRPr lang="en-US" sz="2400" dirty="0"/>
          </a:p>
          <a:p>
            <a:endParaRPr lang="en-US" dirty="0"/>
          </a:p>
          <a:p>
            <a:r>
              <a:rPr lang="en-US" dirty="0"/>
              <a:t>NOTE: Enter main number for RO or out-based location</a:t>
            </a:r>
            <a:endParaRPr lang="en-US" sz="2400" dirty="0"/>
          </a:p>
        </p:txBody>
      </p:sp>
      <p:pic>
        <p:nvPicPr>
          <p:cNvPr id="8" name="Picture 2">
            <a:extLst>
              <a:ext uri="{FF2B5EF4-FFF2-40B4-BE49-F238E27FC236}">
                <a16:creationId xmlns:a16="http://schemas.microsoft.com/office/drawing/2014/main" id="{139D6C18-94B4-4BC1-8EEE-57A7C46B57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599748">
            <a:off x="5363647" y="4905632"/>
            <a:ext cx="1328737"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80417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B5A4436-A83E-4E83-B278-DBA11B27955B}"/>
              </a:ext>
            </a:extLst>
          </p:cNvPr>
          <p:cNvPicPr>
            <a:picLocks noGrp="1" noChangeAspect="1"/>
          </p:cNvPicPr>
          <p:nvPr>
            <p:ph idx="1"/>
          </p:nvPr>
        </p:nvPicPr>
        <p:blipFill>
          <a:blip r:embed="rId3"/>
          <a:stretch>
            <a:fillRect/>
          </a:stretch>
        </p:blipFill>
        <p:spPr>
          <a:xfrm>
            <a:off x="6672523" y="762000"/>
            <a:ext cx="2090477" cy="5181600"/>
          </a:xfrm>
          <a:prstGeom prst="rect">
            <a:avLst/>
          </a:prstGeom>
          <a:ln>
            <a:solidFill>
              <a:schemeClr val="tx1"/>
            </a:solidFill>
          </a:ln>
          <a:effectLst>
            <a:outerShdw blurRad="50800" dist="38100" dir="2700000" algn="tl" rotWithShape="0">
              <a:prstClr val="black">
                <a:alpha val="40000"/>
              </a:prstClr>
            </a:outerShdw>
          </a:effectLst>
        </p:spPr>
      </p:pic>
      <p:sp>
        <p:nvSpPr>
          <p:cNvPr id="3" name="Slide Number Placeholder 2">
            <a:extLst>
              <a:ext uri="{FF2B5EF4-FFF2-40B4-BE49-F238E27FC236}">
                <a16:creationId xmlns:a16="http://schemas.microsoft.com/office/drawing/2014/main" id="{D2E84187-8D68-4F8E-A2FA-91975276F766}"/>
              </a:ext>
            </a:extLst>
          </p:cNvPr>
          <p:cNvSpPr>
            <a:spLocks noGrp="1"/>
          </p:cNvSpPr>
          <p:nvPr>
            <p:ph type="sldNum" sz="quarter" idx="12"/>
          </p:nvPr>
        </p:nvSpPr>
        <p:spPr/>
        <p:txBody>
          <a:bodyPr/>
          <a:lstStyle/>
          <a:p>
            <a:fld id="{D983F1FA-211D-3044-9E35-958DFBC26156}" type="slidenum">
              <a:rPr lang="en-US" smtClean="0">
                <a:solidFill>
                  <a:prstClr val="white"/>
                </a:solidFill>
              </a:rPr>
              <a:pPr/>
              <a:t>22</a:t>
            </a:fld>
            <a:endParaRPr lang="en-US" dirty="0">
              <a:solidFill>
                <a:prstClr val="white"/>
              </a:solidFill>
            </a:endParaRPr>
          </a:p>
        </p:txBody>
      </p:sp>
      <p:sp>
        <p:nvSpPr>
          <p:cNvPr id="4" name="Title 3">
            <a:extLst>
              <a:ext uri="{FF2B5EF4-FFF2-40B4-BE49-F238E27FC236}">
                <a16:creationId xmlns:a16="http://schemas.microsoft.com/office/drawing/2014/main" id="{D65F0223-254D-44E9-A2C9-BB0440B5B0D7}"/>
              </a:ext>
            </a:extLst>
          </p:cNvPr>
          <p:cNvSpPr>
            <a:spLocks noGrp="1"/>
          </p:cNvSpPr>
          <p:nvPr>
            <p:ph type="title"/>
          </p:nvPr>
        </p:nvSpPr>
        <p:spPr/>
        <p:txBody>
          <a:bodyPr>
            <a:normAutofit fontScale="90000"/>
          </a:bodyPr>
          <a:lstStyle/>
          <a:p>
            <a:r>
              <a:rPr lang="en-US" dirty="0"/>
              <a:t>Mail Merge </a:t>
            </a:r>
            <a:r>
              <a:rPr lang="en-US" sz="3600" dirty="0"/>
              <a:t>cont.</a:t>
            </a:r>
            <a:endParaRPr lang="en-US" dirty="0"/>
          </a:p>
        </p:txBody>
      </p:sp>
      <p:sp>
        <p:nvSpPr>
          <p:cNvPr id="6" name="Rectangle 5">
            <a:extLst>
              <a:ext uri="{FF2B5EF4-FFF2-40B4-BE49-F238E27FC236}">
                <a16:creationId xmlns:a16="http://schemas.microsoft.com/office/drawing/2014/main" id="{BB46062A-36DF-4EFE-8586-8DEFCF18F0D4}"/>
              </a:ext>
            </a:extLst>
          </p:cNvPr>
          <p:cNvSpPr/>
          <p:nvPr/>
        </p:nvSpPr>
        <p:spPr>
          <a:xfrm>
            <a:off x="6755892" y="5431466"/>
            <a:ext cx="1996475" cy="228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a:extLst>
              <a:ext uri="{FF2B5EF4-FFF2-40B4-BE49-F238E27FC236}">
                <a16:creationId xmlns:a16="http://schemas.microsoft.com/office/drawing/2014/main" id="{54B919F1-61FC-4B62-A4FA-D75B54D991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599748">
            <a:off x="5321113" y="4855981"/>
            <a:ext cx="1328737"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a:extLst>
              <a:ext uri="{FF2B5EF4-FFF2-40B4-BE49-F238E27FC236}">
                <a16:creationId xmlns:a16="http://schemas.microsoft.com/office/drawing/2014/main" id="{9C696B1A-AD22-46F0-AD34-0BC3DC692E30}"/>
              </a:ext>
            </a:extLst>
          </p:cNvPr>
          <p:cNvSpPr txBox="1"/>
          <p:nvPr/>
        </p:nvSpPr>
        <p:spPr>
          <a:xfrm>
            <a:off x="76200" y="685800"/>
            <a:ext cx="5486400" cy="830997"/>
          </a:xfrm>
          <a:prstGeom prst="rect">
            <a:avLst/>
          </a:prstGeom>
          <a:noFill/>
        </p:spPr>
        <p:txBody>
          <a:bodyPr wrap="square" rtlCol="0">
            <a:spAutoFit/>
          </a:bodyPr>
          <a:lstStyle/>
          <a:p>
            <a:pPr marL="285750" indent="-285750">
              <a:buFont typeface="Arial" panose="020B0604020202020204" pitchFamily="34" charset="0"/>
              <a:buChar char="•"/>
            </a:pPr>
            <a:r>
              <a:rPr lang="en-US" sz="2400" dirty="0"/>
              <a:t>Preview the e-mail messages</a:t>
            </a:r>
          </a:p>
          <a:p>
            <a:pPr marL="285750" indent="-285750">
              <a:buFont typeface="Arial" panose="020B0604020202020204" pitchFamily="34" charset="0"/>
              <a:buChar char="•"/>
            </a:pPr>
            <a:r>
              <a:rPr lang="en-US" sz="2400" dirty="0"/>
              <a:t>Click </a:t>
            </a:r>
            <a:r>
              <a:rPr lang="en-US" sz="2400" i="1" dirty="0"/>
              <a:t>Next</a:t>
            </a:r>
            <a:r>
              <a:rPr lang="en-US" sz="2400" dirty="0"/>
              <a:t> to complete the mail merge</a:t>
            </a:r>
          </a:p>
        </p:txBody>
      </p:sp>
    </p:spTree>
    <p:extLst>
      <p:ext uri="{BB962C8B-B14F-4D97-AF65-F5344CB8AC3E}">
        <p14:creationId xmlns:p14="http://schemas.microsoft.com/office/powerpoint/2010/main" val="5339762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A475E79-31C5-4CEE-A111-B53A7BC3DA45}"/>
              </a:ext>
            </a:extLst>
          </p:cNvPr>
          <p:cNvSpPr>
            <a:spLocks noGrp="1"/>
          </p:cNvSpPr>
          <p:nvPr>
            <p:ph idx="1"/>
          </p:nvPr>
        </p:nvSpPr>
        <p:spPr>
          <a:xfrm>
            <a:off x="76200" y="701357"/>
            <a:ext cx="8995230" cy="2804411"/>
          </a:xfrm>
        </p:spPr>
        <p:txBody>
          <a:bodyPr>
            <a:normAutofit/>
          </a:bodyPr>
          <a:lstStyle/>
          <a:p>
            <a:pPr>
              <a:buFont typeface="Arial" panose="020B0604020202020204" pitchFamily="34" charset="0"/>
              <a:buChar char="•"/>
            </a:pPr>
            <a:r>
              <a:rPr lang="en-US" sz="2400" dirty="0"/>
              <a:t>Click on </a:t>
            </a:r>
            <a:r>
              <a:rPr lang="en-US" sz="2400" i="1" dirty="0"/>
              <a:t>Electronic Mail…</a:t>
            </a:r>
          </a:p>
          <a:p>
            <a:pPr>
              <a:buFont typeface="Arial" panose="020B0604020202020204" pitchFamily="34" charset="0"/>
              <a:buChar char="•"/>
            </a:pPr>
            <a:r>
              <a:rPr lang="en-US" sz="2400" dirty="0"/>
              <a:t>Choose fields in </a:t>
            </a:r>
            <a:r>
              <a:rPr lang="en-US" sz="2400" i="1" dirty="0"/>
              <a:t>Message Options:</a:t>
            </a:r>
          </a:p>
          <a:p>
            <a:pPr lvl="1">
              <a:buFontTx/>
              <a:buChar char="-"/>
            </a:pPr>
            <a:r>
              <a:rPr lang="en-US" sz="2400" i="1" dirty="0"/>
              <a:t>To:</a:t>
            </a:r>
            <a:r>
              <a:rPr lang="en-US" sz="2400" dirty="0"/>
              <a:t> drop-down menu – select SMS</a:t>
            </a:r>
          </a:p>
          <a:p>
            <a:pPr lvl="1">
              <a:buFontTx/>
              <a:buChar char="-"/>
            </a:pPr>
            <a:r>
              <a:rPr lang="en-US" sz="2400" dirty="0"/>
              <a:t>Populate the </a:t>
            </a:r>
            <a:r>
              <a:rPr lang="en-US" sz="2400" i="1" dirty="0"/>
              <a:t>Subject Line </a:t>
            </a:r>
            <a:r>
              <a:rPr lang="en-US" sz="2400" dirty="0"/>
              <a:t>as shown</a:t>
            </a:r>
          </a:p>
          <a:p>
            <a:pPr lvl="1">
              <a:buFontTx/>
              <a:buChar char="-"/>
            </a:pPr>
            <a:r>
              <a:rPr lang="en-US" sz="2400" dirty="0"/>
              <a:t>Choose </a:t>
            </a:r>
            <a:r>
              <a:rPr lang="en-US" sz="2400" i="1" dirty="0"/>
              <a:t>HTML</a:t>
            </a:r>
            <a:r>
              <a:rPr lang="en-US" sz="2400" dirty="0"/>
              <a:t> in Mail Format</a:t>
            </a:r>
          </a:p>
          <a:p>
            <a:pPr lvl="1">
              <a:buFontTx/>
              <a:buChar char="-"/>
            </a:pPr>
            <a:r>
              <a:rPr lang="en-US" sz="2400" dirty="0"/>
              <a:t>Click </a:t>
            </a:r>
            <a:r>
              <a:rPr lang="en-US" sz="2400" i="1" dirty="0"/>
              <a:t>OK</a:t>
            </a:r>
          </a:p>
          <a:p>
            <a:endParaRPr lang="en-US" sz="2400" dirty="0"/>
          </a:p>
        </p:txBody>
      </p:sp>
      <p:sp>
        <p:nvSpPr>
          <p:cNvPr id="3" name="Slide Number Placeholder 2">
            <a:extLst>
              <a:ext uri="{FF2B5EF4-FFF2-40B4-BE49-F238E27FC236}">
                <a16:creationId xmlns:a16="http://schemas.microsoft.com/office/drawing/2014/main" id="{D2E84187-8D68-4F8E-A2FA-91975276F766}"/>
              </a:ext>
            </a:extLst>
          </p:cNvPr>
          <p:cNvSpPr>
            <a:spLocks noGrp="1"/>
          </p:cNvSpPr>
          <p:nvPr>
            <p:ph type="sldNum" sz="quarter" idx="12"/>
          </p:nvPr>
        </p:nvSpPr>
        <p:spPr/>
        <p:txBody>
          <a:bodyPr/>
          <a:lstStyle/>
          <a:p>
            <a:fld id="{D983F1FA-211D-3044-9E35-958DFBC26156}" type="slidenum">
              <a:rPr lang="en-US" smtClean="0">
                <a:solidFill>
                  <a:prstClr val="white"/>
                </a:solidFill>
              </a:rPr>
              <a:pPr/>
              <a:t>23</a:t>
            </a:fld>
            <a:endParaRPr lang="en-US" dirty="0">
              <a:solidFill>
                <a:prstClr val="white"/>
              </a:solidFill>
            </a:endParaRPr>
          </a:p>
        </p:txBody>
      </p:sp>
      <p:sp>
        <p:nvSpPr>
          <p:cNvPr id="4" name="Title 3">
            <a:extLst>
              <a:ext uri="{FF2B5EF4-FFF2-40B4-BE49-F238E27FC236}">
                <a16:creationId xmlns:a16="http://schemas.microsoft.com/office/drawing/2014/main" id="{D65F0223-254D-44E9-A2C9-BB0440B5B0D7}"/>
              </a:ext>
            </a:extLst>
          </p:cNvPr>
          <p:cNvSpPr>
            <a:spLocks noGrp="1"/>
          </p:cNvSpPr>
          <p:nvPr>
            <p:ph type="title"/>
          </p:nvPr>
        </p:nvSpPr>
        <p:spPr/>
        <p:txBody>
          <a:bodyPr>
            <a:normAutofit/>
          </a:bodyPr>
          <a:lstStyle/>
          <a:p>
            <a:r>
              <a:rPr lang="en-US" sz="4000" dirty="0">
                <a:solidFill>
                  <a:prstClr val="white"/>
                </a:solidFill>
              </a:rPr>
              <a:t>Mail Merge </a:t>
            </a:r>
            <a:r>
              <a:rPr lang="en-US" sz="3200" dirty="0">
                <a:solidFill>
                  <a:prstClr val="white"/>
                </a:solidFill>
              </a:rPr>
              <a:t>cont.</a:t>
            </a:r>
            <a:endParaRPr lang="en-US" sz="2400" dirty="0">
              <a:latin typeface="+mn-lt"/>
            </a:endParaRPr>
          </a:p>
        </p:txBody>
      </p:sp>
      <p:pic>
        <p:nvPicPr>
          <p:cNvPr id="5" name="Picture 4">
            <a:extLst>
              <a:ext uri="{FF2B5EF4-FFF2-40B4-BE49-F238E27FC236}">
                <a16:creationId xmlns:a16="http://schemas.microsoft.com/office/drawing/2014/main" id="{94E87EAD-0F52-4DE2-9FA4-B0FA84B843D5}"/>
              </a:ext>
            </a:extLst>
          </p:cNvPr>
          <p:cNvPicPr>
            <a:picLocks noChangeAspect="1"/>
          </p:cNvPicPr>
          <p:nvPr/>
        </p:nvPicPr>
        <p:blipFill>
          <a:blip r:embed="rId3"/>
          <a:stretch>
            <a:fillRect/>
          </a:stretch>
        </p:blipFill>
        <p:spPr>
          <a:xfrm>
            <a:off x="2544838" y="3085816"/>
            <a:ext cx="2743200" cy="2895600"/>
          </a:xfrm>
          <a:prstGeom prst="rect">
            <a:avLst/>
          </a:prstGeom>
          <a:ln>
            <a:solidFill>
              <a:schemeClr val="tx1"/>
            </a:solidFill>
          </a:ln>
          <a:effectLst>
            <a:outerShdw blurRad="50800" dist="38100" dir="2700000" algn="tl" rotWithShape="0">
              <a:prstClr val="black">
                <a:alpha val="40000"/>
              </a:prstClr>
            </a:outerShdw>
          </a:effectLst>
        </p:spPr>
      </p:pic>
      <p:sp>
        <p:nvSpPr>
          <p:cNvPr id="6" name="Rectangle 5">
            <a:extLst>
              <a:ext uri="{FF2B5EF4-FFF2-40B4-BE49-F238E27FC236}">
                <a16:creationId xmlns:a16="http://schemas.microsoft.com/office/drawing/2014/main" id="{0FAD490C-CE58-4903-B657-7362F173A5E6}"/>
              </a:ext>
            </a:extLst>
          </p:cNvPr>
          <p:cNvSpPr/>
          <p:nvPr/>
        </p:nvSpPr>
        <p:spPr>
          <a:xfrm>
            <a:off x="2575525" y="4191000"/>
            <a:ext cx="1996475" cy="228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472CB8BC-3A3A-4DFE-B298-DB2B8D621EB2}"/>
              </a:ext>
            </a:extLst>
          </p:cNvPr>
          <p:cNvPicPr>
            <a:picLocks noChangeAspect="1"/>
          </p:cNvPicPr>
          <p:nvPr/>
        </p:nvPicPr>
        <p:blipFill>
          <a:blip r:embed="rId4"/>
          <a:stretch>
            <a:fillRect/>
          </a:stretch>
        </p:blipFill>
        <p:spPr>
          <a:xfrm>
            <a:off x="5403217" y="3039412"/>
            <a:ext cx="3553034" cy="2942004"/>
          </a:xfrm>
          <a:prstGeom prst="rect">
            <a:avLst/>
          </a:prstGeom>
        </p:spPr>
      </p:pic>
    </p:spTree>
    <p:extLst>
      <p:ext uri="{BB962C8B-B14F-4D97-AF65-F5344CB8AC3E}">
        <p14:creationId xmlns:p14="http://schemas.microsoft.com/office/powerpoint/2010/main" val="7313328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6E65EE2-1512-4D82-9EA7-3116BFD5477E}"/>
              </a:ext>
            </a:extLst>
          </p:cNvPr>
          <p:cNvSpPr>
            <a:spLocks noGrp="1"/>
          </p:cNvSpPr>
          <p:nvPr>
            <p:ph type="sldNum" sz="quarter" idx="12"/>
          </p:nvPr>
        </p:nvSpPr>
        <p:spPr/>
        <p:txBody>
          <a:bodyPr/>
          <a:lstStyle/>
          <a:p>
            <a:fld id="{D983F1FA-211D-3044-9E35-958DFBC26156}" type="slidenum">
              <a:rPr lang="en-US" smtClean="0">
                <a:solidFill>
                  <a:prstClr val="white"/>
                </a:solidFill>
              </a:rPr>
              <a:pPr/>
              <a:t>24</a:t>
            </a:fld>
            <a:endParaRPr lang="en-US" dirty="0">
              <a:solidFill>
                <a:prstClr val="white"/>
              </a:solidFill>
            </a:endParaRPr>
          </a:p>
        </p:txBody>
      </p:sp>
      <p:sp>
        <p:nvSpPr>
          <p:cNvPr id="4" name="Title 3">
            <a:extLst>
              <a:ext uri="{FF2B5EF4-FFF2-40B4-BE49-F238E27FC236}">
                <a16:creationId xmlns:a16="http://schemas.microsoft.com/office/drawing/2014/main" id="{73FA3BAC-BD01-49D2-86F1-350D804BAC04}"/>
              </a:ext>
            </a:extLst>
          </p:cNvPr>
          <p:cNvSpPr>
            <a:spLocks noGrp="1"/>
          </p:cNvSpPr>
          <p:nvPr>
            <p:ph type="title"/>
          </p:nvPr>
        </p:nvSpPr>
        <p:spPr/>
        <p:txBody>
          <a:bodyPr>
            <a:normAutofit fontScale="90000"/>
          </a:bodyPr>
          <a:lstStyle/>
          <a:p>
            <a:r>
              <a:rPr lang="en-US" dirty="0"/>
              <a:t>Set up Outlook Rule</a:t>
            </a:r>
          </a:p>
        </p:txBody>
      </p:sp>
      <p:sp>
        <p:nvSpPr>
          <p:cNvPr id="10" name="Content Placeholder 2">
            <a:extLst>
              <a:ext uri="{FF2B5EF4-FFF2-40B4-BE49-F238E27FC236}">
                <a16:creationId xmlns:a16="http://schemas.microsoft.com/office/drawing/2014/main" id="{1B082157-F717-48C8-B3A4-E0B33D64AC43}"/>
              </a:ext>
            </a:extLst>
          </p:cNvPr>
          <p:cNvSpPr>
            <a:spLocks noGrp="1"/>
          </p:cNvSpPr>
          <p:nvPr>
            <p:ph idx="1"/>
          </p:nvPr>
        </p:nvSpPr>
        <p:spPr>
          <a:xfrm>
            <a:off x="0" y="762001"/>
            <a:ext cx="8229600" cy="2743200"/>
          </a:xfrm>
        </p:spPr>
        <p:txBody>
          <a:bodyPr>
            <a:normAutofit/>
          </a:bodyPr>
          <a:lstStyle/>
          <a:p>
            <a:pPr marL="0" indent="0">
              <a:buNone/>
            </a:pPr>
            <a:r>
              <a:rPr lang="en-US" sz="2400" dirty="0">
                <a:cs typeface="Arial" panose="020B0604020202020204" pitchFamily="34" charset="0"/>
              </a:rPr>
              <a:t>Once Mail Merge is complete, set up a rule in Outlook for returned messages and responses. To set up a rule, do the following:</a:t>
            </a:r>
          </a:p>
          <a:p>
            <a:pPr marL="457200" indent="-457200">
              <a:buFont typeface="+mj-lt"/>
              <a:buAutoNum type="arabicPeriod"/>
            </a:pPr>
            <a:r>
              <a:rPr lang="en-US" sz="2400" dirty="0">
                <a:cs typeface="Arial" panose="020B0604020202020204" pitchFamily="34" charset="0"/>
              </a:rPr>
              <a:t>In Outlook mailbox, select </a:t>
            </a:r>
            <a:r>
              <a:rPr lang="en-US" sz="2400" i="1" dirty="0">
                <a:cs typeface="Arial" panose="020B0604020202020204" pitchFamily="34" charset="0"/>
              </a:rPr>
              <a:t>Rules</a:t>
            </a:r>
            <a:r>
              <a:rPr lang="en-US" sz="2400" dirty="0">
                <a:cs typeface="Arial" panose="020B0604020202020204" pitchFamily="34" charset="0"/>
              </a:rPr>
              <a:t> on the toolbar and then on </a:t>
            </a:r>
            <a:r>
              <a:rPr lang="en-US" sz="2400" i="1" dirty="0">
                <a:cs typeface="Arial" panose="020B0604020202020204" pitchFamily="34" charset="0"/>
              </a:rPr>
              <a:t>Create Rule…</a:t>
            </a:r>
            <a:r>
              <a:rPr lang="en-US" sz="2400" dirty="0">
                <a:cs typeface="Arial" panose="020B0604020202020204" pitchFamily="34" charset="0"/>
              </a:rPr>
              <a:t> </a:t>
            </a:r>
            <a:endParaRPr lang="en-US" sz="2400" i="1" dirty="0">
              <a:cs typeface="Arial" panose="020B0604020202020204" pitchFamily="34" charset="0"/>
            </a:endParaRPr>
          </a:p>
        </p:txBody>
      </p:sp>
      <p:sp>
        <p:nvSpPr>
          <p:cNvPr id="11" name="Slide Number Placeholder 14">
            <a:extLst>
              <a:ext uri="{FF2B5EF4-FFF2-40B4-BE49-F238E27FC236}">
                <a16:creationId xmlns:a16="http://schemas.microsoft.com/office/drawing/2014/main" id="{BE35577D-C82B-468C-8494-3F17312B65D1}"/>
              </a:ext>
            </a:extLst>
          </p:cNvPr>
          <p:cNvSpPr txBox="1">
            <a:spLocks/>
          </p:cNvSpPr>
          <p:nvPr/>
        </p:nvSpPr>
        <p:spPr>
          <a:xfrm>
            <a:off x="3505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9623FA-E6B2-421D-AA57-15128630E9FB}" type="slidenum">
              <a:rPr lang="en-US" smtClean="0">
                <a:solidFill>
                  <a:prstClr val="black">
                    <a:tint val="75000"/>
                  </a:prstClr>
                </a:solidFill>
              </a:rPr>
              <a:pPr/>
              <a:t>24</a:t>
            </a:fld>
            <a:endParaRPr lang="en-US" dirty="0">
              <a:solidFill>
                <a:prstClr val="black">
                  <a:tint val="75000"/>
                </a:prstClr>
              </a:solidFill>
            </a:endParaRPr>
          </a:p>
        </p:txBody>
      </p:sp>
      <p:pic>
        <p:nvPicPr>
          <p:cNvPr id="13" name="Picture 12">
            <a:extLst>
              <a:ext uri="{FF2B5EF4-FFF2-40B4-BE49-F238E27FC236}">
                <a16:creationId xmlns:a16="http://schemas.microsoft.com/office/drawing/2014/main" id="{98FDEA4B-75B3-46B9-A31F-EA64633FB2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5578" y="3429000"/>
            <a:ext cx="5228488" cy="213062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14" name="Right Arrow 4">
            <a:extLst>
              <a:ext uri="{FF2B5EF4-FFF2-40B4-BE49-F238E27FC236}">
                <a16:creationId xmlns:a16="http://schemas.microsoft.com/office/drawing/2014/main" id="{9E7D5D84-0098-4EEC-A453-445AB6F29E7B}"/>
              </a:ext>
            </a:extLst>
          </p:cNvPr>
          <p:cNvSpPr/>
          <p:nvPr/>
        </p:nvSpPr>
        <p:spPr>
          <a:xfrm>
            <a:off x="1219200" y="4721420"/>
            <a:ext cx="16764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32153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19AC36B4-4844-4FE5-B718-7BCC00ED68CF}"/>
              </a:ext>
            </a:extLst>
          </p:cNvPr>
          <p:cNvPicPr>
            <a:picLocks noChangeAspect="1"/>
          </p:cNvPicPr>
          <p:nvPr/>
        </p:nvPicPr>
        <p:blipFill rotWithShape="1">
          <a:blip r:embed="rId3"/>
          <a:srcRect t="12225"/>
          <a:stretch/>
        </p:blipFill>
        <p:spPr>
          <a:xfrm>
            <a:off x="2396314" y="3124200"/>
            <a:ext cx="4434023" cy="2907936"/>
          </a:xfrm>
          <a:prstGeom prst="rect">
            <a:avLst/>
          </a:prstGeom>
        </p:spPr>
      </p:pic>
      <p:sp>
        <p:nvSpPr>
          <p:cNvPr id="3" name="Slide Number Placeholder 2">
            <a:extLst>
              <a:ext uri="{FF2B5EF4-FFF2-40B4-BE49-F238E27FC236}">
                <a16:creationId xmlns:a16="http://schemas.microsoft.com/office/drawing/2014/main" id="{B44DAF69-FC2C-4CD0-93E5-62F9BA078977}"/>
              </a:ext>
            </a:extLst>
          </p:cNvPr>
          <p:cNvSpPr>
            <a:spLocks noGrp="1"/>
          </p:cNvSpPr>
          <p:nvPr>
            <p:ph type="sldNum" sz="quarter" idx="12"/>
          </p:nvPr>
        </p:nvSpPr>
        <p:spPr/>
        <p:txBody>
          <a:bodyPr/>
          <a:lstStyle/>
          <a:p>
            <a:fld id="{D983F1FA-211D-3044-9E35-958DFBC26156}" type="slidenum">
              <a:rPr lang="en-US" smtClean="0">
                <a:solidFill>
                  <a:prstClr val="white"/>
                </a:solidFill>
              </a:rPr>
              <a:pPr/>
              <a:t>25</a:t>
            </a:fld>
            <a:endParaRPr lang="en-US" dirty="0">
              <a:solidFill>
                <a:prstClr val="white"/>
              </a:solidFill>
            </a:endParaRPr>
          </a:p>
        </p:txBody>
      </p:sp>
      <p:sp>
        <p:nvSpPr>
          <p:cNvPr id="4" name="Title 3">
            <a:extLst>
              <a:ext uri="{FF2B5EF4-FFF2-40B4-BE49-F238E27FC236}">
                <a16:creationId xmlns:a16="http://schemas.microsoft.com/office/drawing/2014/main" id="{525C8EDC-7EA1-4B5F-95F9-ACB7EF6691B8}"/>
              </a:ext>
            </a:extLst>
          </p:cNvPr>
          <p:cNvSpPr>
            <a:spLocks noGrp="1"/>
          </p:cNvSpPr>
          <p:nvPr>
            <p:ph type="title"/>
          </p:nvPr>
        </p:nvSpPr>
        <p:spPr/>
        <p:txBody>
          <a:bodyPr>
            <a:normAutofit fontScale="90000"/>
          </a:bodyPr>
          <a:lstStyle/>
          <a:p>
            <a:r>
              <a:rPr lang="en-US" dirty="0"/>
              <a:t>Set up Outlook Rule </a:t>
            </a:r>
            <a:r>
              <a:rPr lang="en-US" sz="3600" dirty="0"/>
              <a:t>cont.</a:t>
            </a:r>
            <a:endParaRPr lang="en-US" dirty="0"/>
          </a:p>
        </p:txBody>
      </p:sp>
      <p:sp>
        <p:nvSpPr>
          <p:cNvPr id="5" name="Content Placeholder 2">
            <a:extLst>
              <a:ext uri="{FF2B5EF4-FFF2-40B4-BE49-F238E27FC236}">
                <a16:creationId xmlns:a16="http://schemas.microsoft.com/office/drawing/2014/main" id="{7289DA24-D9C2-4BB1-90A3-50318E61A287}"/>
              </a:ext>
            </a:extLst>
          </p:cNvPr>
          <p:cNvSpPr>
            <a:spLocks noGrp="1"/>
          </p:cNvSpPr>
          <p:nvPr>
            <p:ph idx="1"/>
          </p:nvPr>
        </p:nvSpPr>
        <p:spPr>
          <a:xfrm>
            <a:off x="0" y="691415"/>
            <a:ext cx="9144000" cy="2051785"/>
          </a:xfrm>
        </p:spPr>
        <p:txBody>
          <a:bodyPr>
            <a:normAutofit lnSpcReduction="10000"/>
          </a:bodyPr>
          <a:lstStyle/>
          <a:p>
            <a:pPr marL="457200" indent="-457200">
              <a:buFont typeface="+mj-lt"/>
              <a:buAutoNum type="arabicPeriod" startAt="2"/>
            </a:pPr>
            <a:r>
              <a:rPr lang="en-US" sz="2400" dirty="0">
                <a:cs typeface="Arial" panose="020B0604020202020204" pitchFamily="34" charset="0"/>
              </a:rPr>
              <a:t>Check the </a:t>
            </a:r>
            <a:r>
              <a:rPr lang="en-US" sz="2400" i="1" dirty="0">
                <a:cs typeface="Arial" panose="020B0604020202020204" pitchFamily="34" charset="0"/>
              </a:rPr>
              <a:t>Subject contains</a:t>
            </a:r>
            <a:r>
              <a:rPr lang="en-US" sz="2400" dirty="0">
                <a:cs typeface="Arial" panose="020B0604020202020204" pitchFamily="34" charset="0"/>
              </a:rPr>
              <a:t> box and enter subject title - ensure it is the same as the subject line from your mail merge (refer to slide 19)</a:t>
            </a:r>
          </a:p>
          <a:p>
            <a:pPr marL="457200" indent="-457200">
              <a:buFont typeface="+mj-lt"/>
              <a:buAutoNum type="arabicPeriod" startAt="2"/>
            </a:pPr>
            <a:r>
              <a:rPr lang="en-US" sz="2400" dirty="0">
                <a:cs typeface="Arial" panose="020B0604020202020204" pitchFamily="34" charset="0"/>
              </a:rPr>
              <a:t>Check the </a:t>
            </a:r>
            <a:r>
              <a:rPr lang="en-US" sz="2400" i="1" dirty="0">
                <a:cs typeface="Arial" panose="020B0604020202020204" pitchFamily="34" charset="0"/>
              </a:rPr>
              <a:t>Sent to</a:t>
            </a:r>
            <a:r>
              <a:rPr lang="en-US" sz="2400" dirty="0">
                <a:cs typeface="Arial" panose="020B0604020202020204" pitchFamily="34" charset="0"/>
              </a:rPr>
              <a:t> box	</a:t>
            </a:r>
          </a:p>
          <a:p>
            <a:pPr marL="457200" indent="-457200">
              <a:buFont typeface="+mj-lt"/>
              <a:buAutoNum type="arabicPeriod" startAt="2"/>
            </a:pPr>
            <a:r>
              <a:rPr lang="en-US" sz="2400" dirty="0">
                <a:cs typeface="Arial" panose="020B0604020202020204" pitchFamily="34" charset="0"/>
              </a:rPr>
              <a:t>Check the </a:t>
            </a:r>
            <a:r>
              <a:rPr lang="en-US" sz="2400" i="1" dirty="0">
                <a:cs typeface="Arial" panose="020B0604020202020204" pitchFamily="34" charset="0"/>
              </a:rPr>
              <a:t>Move the item to folder </a:t>
            </a:r>
            <a:r>
              <a:rPr lang="en-US" sz="2400" dirty="0">
                <a:cs typeface="Arial" panose="020B0604020202020204" pitchFamily="34" charset="0"/>
              </a:rPr>
              <a:t>box</a:t>
            </a:r>
          </a:p>
          <a:p>
            <a:pPr marL="457200" indent="-457200">
              <a:buFont typeface="+mj-lt"/>
              <a:buAutoNum type="arabicPeriod" startAt="2"/>
            </a:pPr>
            <a:r>
              <a:rPr lang="en-US" sz="2400" dirty="0">
                <a:cs typeface="Arial" panose="020B0604020202020204" pitchFamily="34" charset="0"/>
              </a:rPr>
              <a:t>Click on </a:t>
            </a:r>
            <a:r>
              <a:rPr lang="en-US" sz="2400" i="1" dirty="0">
                <a:cs typeface="Arial" panose="020B0604020202020204" pitchFamily="34" charset="0"/>
              </a:rPr>
              <a:t>Select Folder…</a:t>
            </a:r>
          </a:p>
          <a:p>
            <a:pPr marL="0" indent="0">
              <a:buNone/>
            </a:pPr>
            <a:endParaRPr lang="en-US" sz="2400" dirty="0"/>
          </a:p>
        </p:txBody>
      </p:sp>
      <p:sp>
        <p:nvSpPr>
          <p:cNvPr id="7" name="TextBox 6">
            <a:extLst>
              <a:ext uri="{FF2B5EF4-FFF2-40B4-BE49-F238E27FC236}">
                <a16:creationId xmlns:a16="http://schemas.microsoft.com/office/drawing/2014/main" id="{4BB38873-DDBA-4466-91A8-F33BC9C6C709}"/>
              </a:ext>
            </a:extLst>
          </p:cNvPr>
          <p:cNvSpPr txBox="1"/>
          <p:nvPr/>
        </p:nvSpPr>
        <p:spPr>
          <a:xfrm>
            <a:off x="1981200" y="3821668"/>
            <a:ext cx="304800" cy="369332"/>
          </a:xfrm>
          <a:prstGeom prst="rect">
            <a:avLst/>
          </a:prstGeom>
          <a:noFill/>
          <a:ln>
            <a:solidFill>
              <a:schemeClr val="tx1"/>
            </a:solidFill>
          </a:ln>
        </p:spPr>
        <p:txBody>
          <a:bodyPr wrap="square" rtlCol="0">
            <a:spAutoFit/>
          </a:bodyPr>
          <a:lstStyle/>
          <a:p>
            <a:r>
              <a:rPr lang="en-US" dirty="0"/>
              <a:t>2</a:t>
            </a:r>
          </a:p>
        </p:txBody>
      </p:sp>
      <p:sp>
        <p:nvSpPr>
          <p:cNvPr id="8" name="TextBox 7">
            <a:extLst>
              <a:ext uri="{FF2B5EF4-FFF2-40B4-BE49-F238E27FC236}">
                <a16:creationId xmlns:a16="http://schemas.microsoft.com/office/drawing/2014/main" id="{13E6926D-E125-46B4-9830-911E39285FA8}"/>
              </a:ext>
            </a:extLst>
          </p:cNvPr>
          <p:cNvSpPr txBox="1"/>
          <p:nvPr/>
        </p:nvSpPr>
        <p:spPr>
          <a:xfrm>
            <a:off x="1981200" y="5105400"/>
            <a:ext cx="304800" cy="369332"/>
          </a:xfrm>
          <a:prstGeom prst="rect">
            <a:avLst/>
          </a:prstGeom>
          <a:noFill/>
          <a:ln>
            <a:solidFill>
              <a:schemeClr val="tx1"/>
            </a:solidFill>
          </a:ln>
        </p:spPr>
        <p:txBody>
          <a:bodyPr wrap="square" rtlCol="0">
            <a:spAutoFit/>
          </a:bodyPr>
          <a:lstStyle/>
          <a:p>
            <a:r>
              <a:rPr lang="en-US" dirty="0"/>
              <a:t>3</a:t>
            </a:r>
          </a:p>
        </p:txBody>
      </p:sp>
      <p:sp>
        <p:nvSpPr>
          <p:cNvPr id="9" name="TextBox 8">
            <a:extLst>
              <a:ext uri="{FF2B5EF4-FFF2-40B4-BE49-F238E27FC236}">
                <a16:creationId xmlns:a16="http://schemas.microsoft.com/office/drawing/2014/main" id="{1E3D7DFF-C1CE-4445-A021-0F3B79052BD0}"/>
              </a:ext>
            </a:extLst>
          </p:cNvPr>
          <p:cNvSpPr txBox="1"/>
          <p:nvPr/>
        </p:nvSpPr>
        <p:spPr>
          <a:xfrm>
            <a:off x="6885760" y="5105400"/>
            <a:ext cx="304800" cy="369332"/>
          </a:xfrm>
          <a:prstGeom prst="rect">
            <a:avLst/>
          </a:prstGeom>
          <a:noFill/>
          <a:ln>
            <a:solidFill>
              <a:schemeClr val="tx1"/>
            </a:solidFill>
          </a:ln>
        </p:spPr>
        <p:txBody>
          <a:bodyPr wrap="square" rtlCol="0">
            <a:spAutoFit/>
          </a:bodyPr>
          <a:lstStyle/>
          <a:p>
            <a:r>
              <a:rPr lang="en-US" dirty="0"/>
              <a:t>4</a:t>
            </a:r>
          </a:p>
        </p:txBody>
      </p:sp>
      <p:sp>
        <p:nvSpPr>
          <p:cNvPr id="10" name="TextBox 9">
            <a:extLst>
              <a:ext uri="{FF2B5EF4-FFF2-40B4-BE49-F238E27FC236}">
                <a16:creationId xmlns:a16="http://schemas.microsoft.com/office/drawing/2014/main" id="{D36E7A09-9158-4617-81E5-88F5AC6A3FDE}"/>
              </a:ext>
            </a:extLst>
          </p:cNvPr>
          <p:cNvSpPr txBox="1"/>
          <p:nvPr/>
        </p:nvSpPr>
        <p:spPr>
          <a:xfrm>
            <a:off x="1981200" y="4191000"/>
            <a:ext cx="304800" cy="369332"/>
          </a:xfrm>
          <a:prstGeom prst="rect">
            <a:avLst/>
          </a:prstGeom>
          <a:noFill/>
          <a:ln>
            <a:solidFill>
              <a:schemeClr val="tx1"/>
            </a:solidFill>
          </a:ln>
        </p:spPr>
        <p:txBody>
          <a:bodyPr wrap="square" rtlCol="0">
            <a:spAutoFit/>
          </a:bodyPr>
          <a:lstStyle/>
          <a:p>
            <a:r>
              <a:rPr lang="en-US" dirty="0"/>
              <a:t>3</a:t>
            </a:r>
          </a:p>
        </p:txBody>
      </p:sp>
      <p:cxnSp>
        <p:nvCxnSpPr>
          <p:cNvPr id="11" name="Straight Arrow Connector 10">
            <a:extLst>
              <a:ext uri="{FF2B5EF4-FFF2-40B4-BE49-F238E27FC236}">
                <a16:creationId xmlns:a16="http://schemas.microsoft.com/office/drawing/2014/main" id="{49B901D1-90B0-4CFD-A969-862EB72C2A35}"/>
              </a:ext>
            </a:extLst>
          </p:cNvPr>
          <p:cNvCxnSpPr>
            <a:cxnSpLocks/>
          </p:cNvCxnSpPr>
          <p:nvPr/>
        </p:nvCxnSpPr>
        <p:spPr>
          <a:xfrm>
            <a:off x="2286000" y="4103132"/>
            <a:ext cx="409809"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CC6B30F3-4779-4659-8BEA-078BB4FBA3AE}"/>
              </a:ext>
            </a:extLst>
          </p:cNvPr>
          <p:cNvCxnSpPr>
            <a:cxnSpLocks/>
          </p:cNvCxnSpPr>
          <p:nvPr/>
        </p:nvCxnSpPr>
        <p:spPr>
          <a:xfrm>
            <a:off x="2286000" y="4360895"/>
            <a:ext cx="409809"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8F2EBF03-3BB4-4129-8063-486FF28C6D2D}"/>
              </a:ext>
            </a:extLst>
          </p:cNvPr>
          <p:cNvCxnSpPr>
            <a:cxnSpLocks/>
          </p:cNvCxnSpPr>
          <p:nvPr/>
        </p:nvCxnSpPr>
        <p:spPr>
          <a:xfrm>
            <a:off x="2286000" y="5286375"/>
            <a:ext cx="409809"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50BC8633-7629-42B4-9B68-B79AE152E194}"/>
              </a:ext>
            </a:extLst>
          </p:cNvPr>
          <p:cNvCxnSpPr>
            <a:cxnSpLocks/>
          </p:cNvCxnSpPr>
          <p:nvPr/>
        </p:nvCxnSpPr>
        <p:spPr>
          <a:xfrm rot="10800000">
            <a:off x="6448191" y="5286374"/>
            <a:ext cx="409809"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66510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79ECDAA-7169-40D8-8B60-506169A5F35E}"/>
              </a:ext>
            </a:extLst>
          </p:cNvPr>
          <p:cNvPicPr>
            <a:picLocks noChangeAspect="1"/>
          </p:cNvPicPr>
          <p:nvPr/>
        </p:nvPicPr>
        <p:blipFill>
          <a:blip r:embed="rId3"/>
          <a:stretch>
            <a:fillRect/>
          </a:stretch>
        </p:blipFill>
        <p:spPr>
          <a:xfrm>
            <a:off x="2209800" y="1600200"/>
            <a:ext cx="4504532" cy="4139109"/>
          </a:xfrm>
          <a:prstGeom prst="rect">
            <a:avLst/>
          </a:prstGeom>
        </p:spPr>
      </p:pic>
      <p:sp>
        <p:nvSpPr>
          <p:cNvPr id="3" name="Slide Number Placeholder 2">
            <a:extLst>
              <a:ext uri="{FF2B5EF4-FFF2-40B4-BE49-F238E27FC236}">
                <a16:creationId xmlns:a16="http://schemas.microsoft.com/office/drawing/2014/main" id="{CF895A44-56BD-4C68-81EF-56E59AD6B4FA}"/>
              </a:ext>
            </a:extLst>
          </p:cNvPr>
          <p:cNvSpPr>
            <a:spLocks noGrp="1"/>
          </p:cNvSpPr>
          <p:nvPr>
            <p:ph type="sldNum" sz="quarter" idx="12"/>
          </p:nvPr>
        </p:nvSpPr>
        <p:spPr/>
        <p:txBody>
          <a:bodyPr/>
          <a:lstStyle/>
          <a:p>
            <a:fld id="{D983F1FA-211D-3044-9E35-958DFBC26156}" type="slidenum">
              <a:rPr lang="en-US" smtClean="0">
                <a:solidFill>
                  <a:prstClr val="white"/>
                </a:solidFill>
              </a:rPr>
              <a:pPr/>
              <a:t>26</a:t>
            </a:fld>
            <a:endParaRPr lang="en-US" dirty="0">
              <a:solidFill>
                <a:prstClr val="white"/>
              </a:solidFill>
            </a:endParaRPr>
          </a:p>
        </p:txBody>
      </p:sp>
      <p:sp>
        <p:nvSpPr>
          <p:cNvPr id="4" name="Title 3">
            <a:extLst>
              <a:ext uri="{FF2B5EF4-FFF2-40B4-BE49-F238E27FC236}">
                <a16:creationId xmlns:a16="http://schemas.microsoft.com/office/drawing/2014/main" id="{4E20D0D0-1821-477A-AAFB-DA7AD32C84DE}"/>
              </a:ext>
            </a:extLst>
          </p:cNvPr>
          <p:cNvSpPr>
            <a:spLocks noGrp="1"/>
          </p:cNvSpPr>
          <p:nvPr>
            <p:ph type="title"/>
          </p:nvPr>
        </p:nvSpPr>
        <p:spPr/>
        <p:txBody>
          <a:bodyPr>
            <a:normAutofit fontScale="90000"/>
          </a:bodyPr>
          <a:lstStyle/>
          <a:p>
            <a:r>
              <a:rPr lang="en-US" dirty="0"/>
              <a:t>Set up Outlook Rule </a:t>
            </a:r>
            <a:r>
              <a:rPr lang="en-US" sz="3600" dirty="0"/>
              <a:t>cont.</a:t>
            </a:r>
            <a:endParaRPr lang="en-US" dirty="0"/>
          </a:p>
        </p:txBody>
      </p:sp>
      <p:sp>
        <p:nvSpPr>
          <p:cNvPr id="5" name="Content Placeholder 2">
            <a:extLst>
              <a:ext uri="{FF2B5EF4-FFF2-40B4-BE49-F238E27FC236}">
                <a16:creationId xmlns:a16="http://schemas.microsoft.com/office/drawing/2014/main" id="{324646A8-0E91-471A-A3D4-6429368579EA}"/>
              </a:ext>
            </a:extLst>
          </p:cNvPr>
          <p:cNvSpPr>
            <a:spLocks noGrp="1"/>
          </p:cNvSpPr>
          <p:nvPr>
            <p:ph idx="1"/>
          </p:nvPr>
        </p:nvSpPr>
        <p:spPr>
          <a:xfrm>
            <a:off x="0" y="685800"/>
            <a:ext cx="8686800" cy="914400"/>
          </a:xfrm>
        </p:spPr>
        <p:txBody>
          <a:bodyPr>
            <a:normAutofit/>
          </a:bodyPr>
          <a:lstStyle/>
          <a:p>
            <a:pPr marL="0" indent="0">
              <a:buNone/>
            </a:pPr>
            <a:r>
              <a:rPr lang="en-US" sz="2400" dirty="0"/>
              <a:t>Choose your </a:t>
            </a:r>
            <a:r>
              <a:rPr lang="en-US" sz="2400" i="1" dirty="0"/>
              <a:t>Deleted Items </a:t>
            </a:r>
            <a:r>
              <a:rPr lang="en-US" sz="2400" dirty="0"/>
              <a:t>folder in the next dialogue box. Then click </a:t>
            </a:r>
            <a:r>
              <a:rPr lang="en-US" sz="2400" i="1" dirty="0"/>
              <a:t>OK</a:t>
            </a:r>
            <a:r>
              <a:rPr lang="en-US" sz="2400" dirty="0"/>
              <a:t>.</a:t>
            </a:r>
          </a:p>
        </p:txBody>
      </p:sp>
      <p:pic>
        <p:nvPicPr>
          <p:cNvPr id="7" name="Picture 3">
            <a:extLst>
              <a:ext uri="{FF2B5EF4-FFF2-40B4-BE49-F238E27FC236}">
                <a16:creationId xmlns:a16="http://schemas.microsoft.com/office/drawing/2014/main" id="{697E0FE6-6C64-41B4-9D0B-0573D343AC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8637" y="3832422"/>
            <a:ext cx="1706563"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57319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AFCA108-8712-4EA4-A672-5424972B859C}"/>
              </a:ext>
            </a:extLst>
          </p:cNvPr>
          <p:cNvSpPr>
            <a:spLocks noGrp="1"/>
          </p:cNvSpPr>
          <p:nvPr>
            <p:ph type="sldNum" sz="quarter" idx="12"/>
          </p:nvPr>
        </p:nvSpPr>
        <p:spPr/>
        <p:txBody>
          <a:bodyPr/>
          <a:lstStyle/>
          <a:p>
            <a:fld id="{D983F1FA-211D-3044-9E35-958DFBC26156}" type="slidenum">
              <a:rPr lang="en-US" smtClean="0">
                <a:solidFill>
                  <a:prstClr val="white"/>
                </a:solidFill>
              </a:rPr>
              <a:pPr/>
              <a:t>27</a:t>
            </a:fld>
            <a:endParaRPr lang="en-US" dirty="0">
              <a:solidFill>
                <a:prstClr val="white"/>
              </a:solidFill>
            </a:endParaRPr>
          </a:p>
        </p:txBody>
      </p:sp>
      <p:sp>
        <p:nvSpPr>
          <p:cNvPr id="4" name="Title 3">
            <a:extLst>
              <a:ext uri="{FF2B5EF4-FFF2-40B4-BE49-F238E27FC236}">
                <a16:creationId xmlns:a16="http://schemas.microsoft.com/office/drawing/2014/main" id="{CBED5489-1134-4723-AFF7-FBBA9CDE3046}"/>
              </a:ext>
            </a:extLst>
          </p:cNvPr>
          <p:cNvSpPr>
            <a:spLocks noGrp="1"/>
          </p:cNvSpPr>
          <p:nvPr>
            <p:ph type="title"/>
          </p:nvPr>
        </p:nvSpPr>
        <p:spPr/>
        <p:txBody>
          <a:bodyPr>
            <a:normAutofit fontScale="90000"/>
          </a:bodyPr>
          <a:lstStyle/>
          <a:p>
            <a:r>
              <a:rPr lang="en-US" dirty="0"/>
              <a:t>Important Reminders</a:t>
            </a:r>
          </a:p>
        </p:txBody>
      </p:sp>
      <p:sp>
        <p:nvSpPr>
          <p:cNvPr id="5" name="Content Placeholder 2">
            <a:extLst>
              <a:ext uri="{FF2B5EF4-FFF2-40B4-BE49-F238E27FC236}">
                <a16:creationId xmlns:a16="http://schemas.microsoft.com/office/drawing/2014/main" id="{98EC134D-AFD5-442E-8811-1D1B004B6609}"/>
              </a:ext>
            </a:extLst>
          </p:cNvPr>
          <p:cNvSpPr>
            <a:spLocks noGrp="1"/>
          </p:cNvSpPr>
          <p:nvPr>
            <p:ph idx="1"/>
          </p:nvPr>
        </p:nvSpPr>
        <p:spPr>
          <a:xfrm>
            <a:off x="0" y="731519"/>
            <a:ext cx="8686800" cy="5288281"/>
          </a:xfrm>
        </p:spPr>
        <p:txBody>
          <a:bodyPr>
            <a:normAutofit lnSpcReduction="10000"/>
          </a:bodyPr>
          <a:lstStyle/>
          <a:p>
            <a:pPr>
              <a:buFont typeface="Wingdings" panose="05000000000000000000" pitchFamily="2" charset="2"/>
              <a:buChar char="q"/>
            </a:pPr>
            <a:r>
              <a:rPr lang="en-US" sz="2400" dirty="0"/>
              <a:t>Reminder it is recommended that text reminders be sent at least </a:t>
            </a:r>
            <a:r>
              <a:rPr lang="en-US" sz="2400" u="sng" dirty="0"/>
              <a:t>3 times a week</a:t>
            </a:r>
            <a:r>
              <a:rPr lang="en-US" sz="2400" dirty="0"/>
              <a:t>:</a:t>
            </a:r>
            <a:endParaRPr lang="en-US" sz="2400" dirty="0">
              <a:solidFill>
                <a:srgbClr val="FF0000"/>
              </a:solidFill>
            </a:endParaRPr>
          </a:p>
          <a:p>
            <a:pPr lvl="1">
              <a:buFont typeface="Wingdings" panose="05000000000000000000" pitchFamily="2" charset="2"/>
              <a:buChar char="ü"/>
            </a:pPr>
            <a:r>
              <a:rPr lang="en-US" sz="2000" dirty="0"/>
              <a:t>Send on Monday (for Tuesday &amp; Wednesday appointments)</a:t>
            </a:r>
          </a:p>
          <a:p>
            <a:pPr lvl="1">
              <a:buFont typeface="Wingdings" panose="05000000000000000000" pitchFamily="2" charset="2"/>
              <a:buChar char="ü"/>
            </a:pPr>
            <a:r>
              <a:rPr lang="en-US" sz="2000" dirty="0"/>
              <a:t>Send on Wednesday (for Thursday &amp; Friday appointments)</a:t>
            </a:r>
          </a:p>
          <a:p>
            <a:pPr lvl="1">
              <a:buFont typeface="Wingdings" panose="05000000000000000000" pitchFamily="2" charset="2"/>
              <a:buChar char="ü"/>
            </a:pPr>
            <a:r>
              <a:rPr lang="en-US" sz="2000" dirty="0"/>
              <a:t>Send on Friday (for Monday appointments)</a:t>
            </a:r>
          </a:p>
          <a:p>
            <a:pPr marL="457200" lvl="1" indent="0">
              <a:buNone/>
            </a:pPr>
            <a:endParaRPr lang="en-US" sz="2000" dirty="0"/>
          </a:p>
          <a:p>
            <a:pPr>
              <a:buFont typeface="Wingdings" panose="05000000000000000000" pitchFamily="2" charset="2"/>
              <a:buChar char="q"/>
            </a:pPr>
            <a:r>
              <a:rPr lang="en-US" sz="2400" dirty="0"/>
              <a:t>Be sure to set up “rule” in Outlook for messages and responses that are returned undeliverable</a:t>
            </a:r>
          </a:p>
          <a:p>
            <a:pPr marL="0" indent="0">
              <a:buNone/>
            </a:pPr>
            <a:endParaRPr lang="en-US" sz="2400" u="sng" dirty="0"/>
          </a:p>
          <a:p>
            <a:pPr>
              <a:buFont typeface="Wingdings" panose="05000000000000000000" pitchFamily="2" charset="2"/>
              <a:buChar char="q"/>
            </a:pPr>
            <a:r>
              <a:rPr lang="en-US" sz="2400" u="sng" dirty="0"/>
              <a:t>SAFEGUARD PII</a:t>
            </a:r>
            <a:r>
              <a:rPr lang="en-US" sz="2400" dirty="0"/>
              <a:t> (DO NOT include: Name, DOB, SSN, Disability information in the text messaging)</a:t>
            </a:r>
          </a:p>
          <a:p>
            <a:pPr>
              <a:buFont typeface="Wingdings" panose="05000000000000000000" pitchFamily="2" charset="2"/>
              <a:buChar char="Ø"/>
            </a:pPr>
            <a:endParaRPr lang="en-US" sz="1900" dirty="0"/>
          </a:p>
          <a:p>
            <a:pPr>
              <a:buFont typeface="Wingdings" panose="05000000000000000000" pitchFamily="2" charset="2"/>
              <a:buChar char="q"/>
            </a:pPr>
            <a:r>
              <a:rPr lang="en-US" sz="2400" dirty="0"/>
              <a:t>If message verbiage is customized locally, keep the message short (under 160 characters including spaces)</a:t>
            </a:r>
          </a:p>
        </p:txBody>
      </p:sp>
    </p:spTree>
    <p:extLst>
      <p:ext uri="{BB962C8B-B14F-4D97-AF65-F5344CB8AC3E}">
        <p14:creationId xmlns:p14="http://schemas.microsoft.com/office/powerpoint/2010/main" val="19021989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3">
            <a:extLst>
              <a:ext uri="{FF2B5EF4-FFF2-40B4-BE49-F238E27FC236}">
                <a16:creationId xmlns:a16="http://schemas.microsoft.com/office/drawing/2014/main" id="{28CEAF49-A68D-49F9-AAD2-9B33AB7C8A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8389" y="2667000"/>
            <a:ext cx="6317811" cy="3346299"/>
          </a:xfrm>
          <a:prstGeom prst="rect">
            <a:avLst/>
          </a:prstGeom>
          <a:ln>
            <a:solidFill>
              <a:schemeClr val="tx1"/>
            </a:solidFill>
          </a:ln>
          <a:effectLst>
            <a:outerShdw blurRad="50800" dist="38100" dir="2700000" algn="tl" rotWithShape="0">
              <a:prstClr val="black">
                <a:alpha val="40000"/>
              </a:prstClr>
            </a:outerShdw>
          </a:effectLst>
        </p:spPr>
      </p:pic>
      <p:sp>
        <p:nvSpPr>
          <p:cNvPr id="3" name="Slide Number Placeholder 2">
            <a:extLst>
              <a:ext uri="{FF2B5EF4-FFF2-40B4-BE49-F238E27FC236}">
                <a16:creationId xmlns:a16="http://schemas.microsoft.com/office/drawing/2014/main" id="{E65F8C7F-745A-4518-B0BB-A2C67A083646}"/>
              </a:ext>
            </a:extLst>
          </p:cNvPr>
          <p:cNvSpPr>
            <a:spLocks noGrp="1"/>
          </p:cNvSpPr>
          <p:nvPr>
            <p:ph type="sldNum" sz="quarter" idx="12"/>
          </p:nvPr>
        </p:nvSpPr>
        <p:spPr/>
        <p:txBody>
          <a:bodyPr/>
          <a:lstStyle/>
          <a:p>
            <a:fld id="{D983F1FA-211D-3044-9E35-958DFBC26156}" type="slidenum">
              <a:rPr lang="en-US" smtClean="0">
                <a:solidFill>
                  <a:prstClr val="white"/>
                </a:solidFill>
              </a:rPr>
              <a:pPr/>
              <a:t>28</a:t>
            </a:fld>
            <a:endParaRPr lang="en-US" dirty="0">
              <a:solidFill>
                <a:prstClr val="white"/>
              </a:solidFill>
            </a:endParaRPr>
          </a:p>
        </p:txBody>
      </p:sp>
      <p:sp>
        <p:nvSpPr>
          <p:cNvPr id="4" name="Title 3">
            <a:extLst>
              <a:ext uri="{FF2B5EF4-FFF2-40B4-BE49-F238E27FC236}">
                <a16:creationId xmlns:a16="http://schemas.microsoft.com/office/drawing/2014/main" id="{24C6C4A0-97B4-490D-B64B-BA0BA7F5DDC4}"/>
              </a:ext>
            </a:extLst>
          </p:cNvPr>
          <p:cNvSpPr>
            <a:spLocks noGrp="1"/>
          </p:cNvSpPr>
          <p:nvPr>
            <p:ph type="title"/>
          </p:nvPr>
        </p:nvSpPr>
        <p:spPr/>
        <p:txBody>
          <a:bodyPr>
            <a:normAutofit fontScale="90000"/>
          </a:bodyPr>
          <a:lstStyle/>
          <a:p>
            <a:r>
              <a:rPr lang="en-US" dirty="0"/>
              <a:t>Important Reminders </a:t>
            </a:r>
            <a:r>
              <a:rPr lang="en-US" sz="3600" dirty="0"/>
              <a:t>cont.</a:t>
            </a:r>
            <a:endParaRPr lang="en-US" dirty="0"/>
          </a:p>
        </p:txBody>
      </p:sp>
      <p:sp>
        <p:nvSpPr>
          <p:cNvPr id="5" name="Content Placeholder 2">
            <a:extLst>
              <a:ext uri="{FF2B5EF4-FFF2-40B4-BE49-F238E27FC236}">
                <a16:creationId xmlns:a16="http://schemas.microsoft.com/office/drawing/2014/main" id="{4F5E45B0-B727-4063-B42C-F5B61ED0A138}"/>
              </a:ext>
            </a:extLst>
          </p:cNvPr>
          <p:cNvSpPr>
            <a:spLocks noGrp="1"/>
          </p:cNvSpPr>
          <p:nvPr>
            <p:ph idx="1"/>
          </p:nvPr>
        </p:nvSpPr>
        <p:spPr>
          <a:xfrm>
            <a:off x="0" y="655320"/>
            <a:ext cx="8229600" cy="4800601"/>
          </a:xfrm>
        </p:spPr>
        <p:txBody>
          <a:bodyPr>
            <a:normAutofit/>
          </a:bodyPr>
          <a:lstStyle/>
          <a:p>
            <a:pPr>
              <a:buFont typeface="Wingdings" panose="05000000000000000000" pitchFamily="2" charset="2"/>
              <a:buChar char="q"/>
            </a:pPr>
            <a:r>
              <a:rPr lang="en-US" sz="2300" u="sng" dirty="0"/>
              <a:t>Provide correct the office phone number</a:t>
            </a:r>
            <a:r>
              <a:rPr lang="en-US" sz="2300" dirty="0"/>
              <a:t> so the Veteran can call with questions, to confirm, or to reschedule the appointment in advance</a:t>
            </a:r>
          </a:p>
          <a:p>
            <a:pPr lvl="0">
              <a:buFont typeface="Wingdings" panose="05000000000000000000" pitchFamily="2" charset="2"/>
              <a:buChar char="q"/>
            </a:pPr>
            <a:r>
              <a:rPr lang="en-US" sz="2300" dirty="0"/>
              <a:t>Remember to turn off </a:t>
            </a:r>
            <a:r>
              <a:rPr lang="en-US" sz="2300" i="1" dirty="0"/>
              <a:t>Preview Results</a:t>
            </a:r>
            <a:r>
              <a:rPr lang="en-US" sz="2300" dirty="0"/>
              <a:t> function in Mail Merge before saving the template to preserve the prescribed merge fields</a:t>
            </a:r>
          </a:p>
          <a:p>
            <a:pPr>
              <a:buFont typeface="Wingdings" panose="05000000000000000000" pitchFamily="2" charset="2"/>
              <a:buChar char="Ø"/>
            </a:pPr>
            <a:endParaRPr lang="en-US" sz="1900" dirty="0"/>
          </a:p>
          <a:p>
            <a:pPr>
              <a:buFont typeface="Wingdings" panose="05000000000000000000" pitchFamily="2" charset="2"/>
              <a:buChar char="Ø"/>
            </a:pPr>
            <a:endParaRPr lang="en-US" sz="1900" dirty="0"/>
          </a:p>
          <a:p>
            <a:pPr>
              <a:buFont typeface="Wingdings" panose="05000000000000000000" pitchFamily="2" charset="2"/>
              <a:buChar char="Ø"/>
            </a:pPr>
            <a:endParaRPr lang="en-US" sz="1900" dirty="0"/>
          </a:p>
          <a:p>
            <a:pPr marL="0" lvl="0" indent="0">
              <a:buNone/>
            </a:pPr>
            <a:endParaRPr lang="en-US" sz="1900" dirty="0"/>
          </a:p>
          <a:p>
            <a:endParaRPr lang="en-US" sz="1900" dirty="0"/>
          </a:p>
        </p:txBody>
      </p:sp>
      <p:pic>
        <p:nvPicPr>
          <p:cNvPr id="12" name="Picture 2">
            <a:extLst>
              <a:ext uri="{FF2B5EF4-FFF2-40B4-BE49-F238E27FC236}">
                <a16:creationId xmlns:a16="http://schemas.microsoft.com/office/drawing/2014/main" id="{EB80C07E-5D55-48C5-81EB-B576336480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4823801">
            <a:off x="6390288" y="3191629"/>
            <a:ext cx="1163730" cy="924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a:extLst>
              <a:ext uri="{FF2B5EF4-FFF2-40B4-BE49-F238E27FC236}">
                <a16:creationId xmlns:a16="http://schemas.microsoft.com/office/drawing/2014/main" id="{4DFF43F1-DCCA-4239-B7E1-7576EEE0D3D1}"/>
              </a:ext>
            </a:extLst>
          </p:cNvPr>
          <p:cNvSpPr/>
          <p:nvPr/>
        </p:nvSpPr>
        <p:spPr>
          <a:xfrm>
            <a:off x="5775257" y="2927140"/>
            <a:ext cx="472849" cy="60063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23606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32AD5DC-6D6D-43AA-9FBB-D66AB93CF93C}"/>
              </a:ext>
            </a:extLst>
          </p:cNvPr>
          <p:cNvSpPr>
            <a:spLocks noGrp="1"/>
          </p:cNvSpPr>
          <p:nvPr>
            <p:ph type="sldNum" sz="quarter" idx="12"/>
          </p:nvPr>
        </p:nvSpPr>
        <p:spPr/>
        <p:txBody>
          <a:bodyPr/>
          <a:lstStyle/>
          <a:p>
            <a:fld id="{D983F1FA-211D-3044-9E35-958DFBC26156}" type="slidenum">
              <a:rPr lang="en-US" smtClean="0">
                <a:solidFill>
                  <a:prstClr val="white"/>
                </a:solidFill>
              </a:rPr>
              <a:pPr/>
              <a:t>29</a:t>
            </a:fld>
            <a:endParaRPr lang="en-US" dirty="0">
              <a:solidFill>
                <a:prstClr val="white"/>
              </a:solidFill>
            </a:endParaRPr>
          </a:p>
        </p:txBody>
      </p:sp>
      <p:sp>
        <p:nvSpPr>
          <p:cNvPr id="4" name="Title 3">
            <a:extLst>
              <a:ext uri="{FF2B5EF4-FFF2-40B4-BE49-F238E27FC236}">
                <a16:creationId xmlns:a16="http://schemas.microsoft.com/office/drawing/2014/main" id="{DE4DB2E3-1760-4878-9CA9-7C8E3ACFF532}"/>
              </a:ext>
            </a:extLst>
          </p:cNvPr>
          <p:cNvSpPr>
            <a:spLocks noGrp="1"/>
          </p:cNvSpPr>
          <p:nvPr>
            <p:ph type="title"/>
          </p:nvPr>
        </p:nvSpPr>
        <p:spPr/>
        <p:txBody>
          <a:bodyPr>
            <a:normAutofit fontScale="90000"/>
          </a:bodyPr>
          <a:lstStyle/>
          <a:p>
            <a:r>
              <a:rPr lang="en-US" dirty="0"/>
              <a:t>Important Reminders </a:t>
            </a:r>
            <a:r>
              <a:rPr lang="en-US" sz="3600" dirty="0"/>
              <a:t>cont.</a:t>
            </a:r>
            <a:endParaRPr lang="en-US" dirty="0"/>
          </a:p>
        </p:txBody>
      </p:sp>
      <p:sp>
        <p:nvSpPr>
          <p:cNvPr id="5" name="Content Placeholder 2">
            <a:extLst>
              <a:ext uri="{FF2B5EF4-FFF2-40B4-BE49-F238E27FC236}">
                <a16:creationId xmlns:a16="http://schemas.microsoft.com/office/drawing/2014/main" id="{F9F4D5C2-EC4D-4B90-8481-38E91DF57220}"/>
              </a:ext>
            </a:extLst>
          </p:cNvPr>
          <p:cNvSpPr>
            <a:spLocks noGrp="1"/>
          </p:cNvSpPr>
          <p:nvPr>
            <p:ph idx="1"/>
          </p:nvPr>
        </p:nvSpPr>
        <p:spPr>
          <a:xfrm>
            <a:off x="0" y="660636"/>
            <a:ext cx="8229600" cy="4800601"/>
          </a:xfrm>
        </p:spPr>
        <p:txBody>
          <a:bodyPr>
            <a:normAutofit/>
          </a:bodyPr>
          <a:lstStyle/>
          <a:p>
            <a:pPr marL="0" indent="0">
              <a:buNone/>
            </a:pPr>
            <a:r>
              <a:rPr lang="en-US" sz="2400" dirty="0"/>
              <a:t>Final checklist items before starting Mail Merge:</a:t>
            </a:r>
          </a:p>
          <a:p>
            <a:pPr marL="0" indent="0">
              <a:buNone/>
            </a:pPr>
            <a:endParaRPr lang="en-US" sz="2400" dirty="0"/>
          </a:p>
          <a:p>
            <a:pPr>
              <a:buFont typeface="Wingdings" panose="05000000000000000000" pitchFamily="2" charset="2"/>
              <a:buChar char="q"/>
            </a:pPr>
            <a:r>
              <a:rPr lang="en-US" sz="2400" dirty="0"/>
              <a:t>Ensure Outlook is open and running</a:t>
            </a:r>
          </a:p>
          <a:p>
            <a:pPr>
              <a:buFont typeface="Wingdings" panose="05000000000000000000" pitchFamily="2" charset="2"/>
              <a:buChar char="ü"/>
            </a:pPr>
            <a:endParaRPr lang="en-US" sz="2400" dirty="0"/>
          </a:p>
          <a:p>
            <a:pPr>
              <a:buFont typeface="Wingdings" panose="05000000000000000000" pitchFamily="2" charset="2"/>
              <a:buChar char="q"/>
            </a:pPr>
            <a:r>
              <a:rPr lang="en-US" sz="2400" dirty="0"/>
              <a:t>Have Word template open</a:t>
            </a:r>
          </a:p>
          <a:p>
            <a:pPr>
              <a:buFont typeface="Wingdings" panose="05000000000000000000" pitchFamily="2" charset="2"/>
              <a:buChar char="ü"/>
            </a:pPr>
            <a:endParaRPr lang="en-US" sz="2400" dirty="0"/>
          </a:p>
          <a:p>
            <a:pPr>
              <a:buFont typeface="Wingdings" panose="05000000000000000000" pitchFamily="2" charset="2"/>
              <a:buChar char="q"/>
            </a:pPr>
            <a:r>
              <a:rPr lang="en-US" sz="2400" dirty="0"/>
              <a:t>Have Excel spreadsheet (recipient list) saved in accessible location (i.e., desktop)</a:t>
            </a:r>
          </a:p>
          <a:p>
            <a:endParaRPr lang="en-US" sz="2400" dirty="0"/>
          </a:p>
        </p:txBody>
      </p:sp>
    </p:spTree>
    <p:extLst>
      <p:ext uri="{BB962C8B-B14F-4D97-AF65-F5344CB8AC3E}">
        <p14:creationId xmlns:p14="http://schemas.microsoft.com/office/powerpoint/2010/main" val="26019966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Appointment Reminder to Text</a:t>
            </a:r>
          </a:p>
        </p:txBody>
      </p:sp>
      <p:sp>
        <p:nvSpPr>
          <p:cNvPr id="5" name="Slide Number Placeholder 4"/>
          <p:cNvSpPr>
            <a:spLocks noGrp="1"/>
          </p:cNvSpPr>
          <p:nvPr>
            <p:ph type="sldNum" sz="quarter" idx="12"/>
          </p:nvPr>
        </p:nvSpPr>
        <p:spPr/>
        <p:txBody>
          <a:bodyPr/>
          <a:lstStyle/>
          <a:p>
            <a:fld id="{04F7EA0F-F264-4DBA-8450-109ED0C85B89}" type="slidenum">
              <a:rPr lang="en-US" smtClean="0"/>
              <a:t>3</a:t>
            </a:fld>
            <a:endParaRPr lang="en-US" dirty="0"/>
          </a:p>
        </p:txBody>
      </p:sp>
      <p:sp>
        <p:nvSpPr>
          <p:cNvPr id="3" name="Rectangle 2">
            <a:extLst>
              <a:ext uri="{FF2B5EF4-FFF2-40B4-BE49-F238E27FC236}">
                <a16:creationId xmlns:a16="http://schemas.microsoft.com/office/drawing/2014/main" id="{AAE6FF6F-8AE7-43C5-8207-E1649DF87628}"/>
              </a:ext>
            </a:extLst>
          </p:cNvPr>
          <p:cNvSpPr/>
          <p:nvPr/>
        </p:nvSpPr>
        <p:spPr>
          <a:xfrm>
            <a:off x="0" y="655320"/>
            <a:ext cx="9144000" cy="6647974"/>
          </a:xfrm>
          <a:prstGeom prst="rect">
            <a:avLst/>
          </a:prstGeom>
        </p:spPr>
        <p:txBody>
          <a:bodyPr wrap="square">
            <a:spAutoFit/>
          </a:bodyPr>
          <a:lstStyle/>
          <a:p>
            <a:endParaRPr lang="en-US" sz="2400" b="1" dirty="0">
              <a:cs typeface="Arial" panose="020B0604020202020204" pitchFamily="34" charset="0"/>
            </a:endParaRPr>
          </a:p>
          <a:p>
            <a:pPr marL="342900" indent="-342900">
              <a:buFont typeface="Arial" panose="020B0604020202020204" pitchFamily="34" charset="0"/>
              <a:buChar char="•"/>
            </a:pPr>
            <a:r>
              <a:rPr lang="en-US" sz="2400" dirty="0">
                <a:cs typeface="Arial" panose="020B0604020202020204" pitchFamily="34" charset="0"/>
              </a:rPr>
              <a:t>VR&amp;E Staff will use an existing recipient list by exporting it to Excel and learn to customize it for their utilization</a:t>
            </a:r>
          </a:p>
          <a:p>
            <a:pPr marL="342900" indent="-342900">
              <a:buFont typeface="Arial" panose="020B0604020202020204" pitchFamily="34" charset="0"/>
              <a:buChar char="•"/>
            </a:pPr>
            <a:endParaRPr lang="en-US" sz="2400" dirty="0">
              <a:cs typeface="Arial" panose="020B0604020202020204" pitchFamily="34" charset="0"/>
            </a:endParaRPr>
          </a:p>
          <a:p>
            <a:pPr marL="342900" indent="-342900">
              <a:buFont typeface="Arial" panose="020B0604020202020204" pitchFamily="34" charset="0"/>
              <a:buChar char="•"/>
            </a:pPr>
            <a:r>
              <a:rPr lang="en-US" sz="2400" dirty="0">
                <a:cs typeface="Arial" panose="020B0604020202020204" pitchFamily="34" charset="0"/>
              </a:rPr>
              <a:t>VR&amp;E Staff will use a template to send an appointment reminder to Veterans’ cell phones</a:t>
            </a:r>
          </a:p>
          <a:p>
            <a:endParaRPr lang="en-US" sz="2400" dirty="0">
              <a:cs typeface="Arial" panose="020B0604020202020204" pitchFamily="34" charset="0"/>
            </a:endParaRPr>
          </a:p>
          <a:p>
            <a:pPr marL="342900" indent="-342900">
              <a:buFont typeface="Arial" panose="020B0604020202020204" pitchFamily="34" charset="0"/>
              <a:buChar char="•"/>
            </a:pPr>
            <a:r>
              <a:rPr lang="en-US" sz="2400" dirty="0">
                <a:cs typeface="Arial" panose="020B0604020202020204" pitchFamily="34" charset="0"/>
              </a:rPr>
              <a:t>Recipient list includes the four major SMS (short-message service) gateway domains</a:t>
            </a:r>
          </a:p>
          <a:p>
            <a:pPr marL="342900" indent="-342900">
              <a:buFont typeface="Arial" panose="020B0604020202020204" pitchFamily="34" charset="0"/>
              <a:buChar char="•"/>
            </a:pPr>
            <a:endParaRPr lang="en-US" sz="2400" dirty="0">
              <a:cs typeface="Arial" panose="020B0604020202020204" pitchFamily="34" charset="0"/>
            </a:endParaRPr>
          </a:p>
          <a:p>
            <a:pPr marL="342900" indent="-342900">
              <a:buFont typeface="Arial" panose="020B0604020202020204" pitchFamily="34" charset="0"/>
              <a:buChar char="•"/>
            </a:pPr>
            <a:r>
              <a:rPr lang="en-US" sz="2400" dirty="0">
                <a:cs typeface="Arial" panose="020B0604020202020204" pitchFamily="34" charset="0"/>
              </a:rPr>
              <a:t>VR&amp;E Staff will follow the step-by-step Mail Merge Wizard in Microsoft Word to set up the email reminders</a:t>
            </a:r>
          </a:p>
          <a:p>
            <a:pPr marL="342900" indent="-342900">
              <a:buFont typeface="Arial" panose="020B0604020202020204" pitchFamily="34" charset="0"/>
              <a:buChar char="•"/>
            </a:pPr>
            <a:endParaRPr lang="en-US" sz="2400" dirty="0">
              <a:cs typeface="Arial" panose="020B0604020202020204" pitchFamily="34" charset="0"/>
            </a:endParaRPr>
          </a:p>
          <a:p>
            <a:pPr marL="342900" indent="-342900">
              <a:buFont typeface="Arial" panose="020B0604020202020204" pitchFamily="34" charset="0"/>
              <a:buChar char="•"/>
            </a:pPr>
            <a:r>
              <a:rPr lang="en-US" sz="2400" dirty="0">
                <a:cs typeface="Arial" panose="020B0604020202020204" pitchFamily="34" charset="0"/>
              </a:rPr>
              <a:t>Veteran will receive an text reminding them of their appointment</a:t>
            </a:r>
          </a:p>
          <a:p>
            <a:endParaRPr lang="en-US" dirty="0">
              <a:cs typeface="Arial" panose="020B0604020202020204" pitchFamily="34" charset="0"/>
            </a:endParaRPr>
          </a:p>
          <a:p>
            <a:endParaRPr lang="en-US" dirty="0">
              <a:cs typeface="Arial" panose="020B0604020202020204" pitchFamily="34" charset="0"/>
            </a:endParaRPr>
          </a:p>
          <a:p>
            <a:endParaRPr lang="en-US" dirty="0">
              <a:cs typeface="Arial" panose="020B0604020202020204" pitchFamily="34" charset="0"/>
            </a:endParaRPr>
          </a:p>
          <a:p>
            <a:endParaRPr lang="en-US" dirty="0">
              <a:cs typeface="Arial" panose="020B0604020202020204" pitchFamily="34" charset="0"/>
            </a:endParaRPr>
          </a:p>
          <a:p>
            <a:endParaRPr lang="en-US" dirty="0">
              <a:cs typeface="Arial" panose="020B0604020202020204" pitchFamily="34" charset="0"/>
            </a:endParaRPr>
          </a:p>
        </p:txBody>
      </p:sp>
    </p:spTree>
    <p:extLst>
      <p:ext uri="{BB962C8B-B14F-4D97-AF65-F5344CB8AC3E}">
        <p14:creationId xmlns:p14="http://schemas.microsoft.com/office/powerpoint/2010/main" val="1815277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68E9D6F-B46F-4492-92C8-10EA1020071B}"/>
              </a:ext>
            </a:extLst>
          </p:cNvPr>
          <p:cNvSpPr>
            <a:spLocks noGrp="1"/>
          </p:cNvSpPr>
          <p:nvPr>
            <p:ph idx="1"/>
          </p:nvPr>
        </p:nvSpPr>
        <p:spPr>
          <a:xfrm>
            <a:off x="437271" y="1866774"/>
            <a:ext cx="8229600" cy="3382963"/>
          </a:xfrm>
        </p:spPr>
        <p:txBody>
          <a:bodyPr>
            <a:normAutofit/>
          </a:bodyPr>
          <a:lstStyle/>
          <a:p>
            <a:pPr marL="0" indent="0" algn="ctr">
              <a:buNone/>
            </a:pPr>
            <a:r>
              <a:rPr lang="en-US" sz="9600" dirty="0"/>
              <a:t>Demonstration</a:t>
            </a:r>
            <a:r>
              <a:rPr lang="en-US" sz="11500" dirty="0"/>
              <a:t> </a:t>
            </a:r>
          </a:p>
        </p:txBody>
      </p:sp>
      <p:sp>
        <p:nvSpPr>
          <p:cNvPr id="3" name="Slide Number Placeholder 2">
            <a:extLst>
              <a:ext uri="{FF2B5EF4-FFF2-40B4-BE49-F238E27FC236}">
                <a16:creationId xmlns:a16="http://schemas.microsoft.com/office/drawing/2014/main" id="{70ABA13F-5FC5-45BD-9763-AA01D2503527}"/>
              </a:ext>
            </a:extLst>
          </p:cNvPr>
          <p:cNvSpPr>
            <a:spLocks noGrp="1"/>
          </p:cNvSpPr>
          <p:nvPr>
            <p:ph type="sldNum" sz="quarter" idx="12"/>
          </p:nvPr>
        </p:nvSpPr>
        <p:spPr/>
        <p:txBody>
          <a:bodyPr/>
          <a:lstStyle/>
          <a:p>
            <a:fld id="{D983F1FA-211D-3044-9E35-958DFBC26156}" type="slidenum">
              <a:rPr lang="en-US" smtClean="0">
                <a:solidFill>
                  <a:prstClr val="white"/>
                </a:solidFill>
              </a:rPr>
              <a:pPr/>
              <a:t>30</a:t>
            </a:fld>
            <a:endParaRPr lang="en-US" dirty="0">
              <a:solidFill>
                <a:prstClr val="white"/>
              </a:solidFill>
            </a:endParaRPr>
          </a:p>
        </p:txBody>
      </p:sp>
      <p:sp>
        <p:nvSpPr>
          <p:cNvPr id="4" name="Title 3">
            <a:extLst>
              <a:ext uri="{FF2B5EF4-FFF2-40B4-BE49-F238E27FC236}">
                <a16:creationId xmlns:a16="http://schemas.microsoft.com/office/drawing/2014/main" id="{44522C96-1F1E-4C16-AAB4-6B0D9E19FE68}"/>
              </a:ext>
            </a:extLst>
          </p:cNvPr>
          <p:cNvSpPr>
            <a:spLocks noGrp="1"/>
          </p:cNvSpPr>
          <p:nvPr>
            <p:ph type="title"/>
          </p:nvPr>
        </p:nvSpPr>
        <p:spPr/>
        <p:txBody>
          <a:bodyPr>
            <a:normAutofit fontScale="90000"/>
          </a:bodyPr>
          <a:lstStyle/>
          <a:p>
            <a:r>
              <a:rPr lang="en-US" dirty="0"/>
              <a:t>Appt Reminder to Text Demo</a:t>
            </a:r>
          </a:p>
        </p:txBody>
      </p:sp>
    </p:spTree>
    <p:extLst>
      <p:ext uri="{BB962C8B-B14F-4D97-AF65-F5344CB8AC3E}">
        <p14:creationId xmlns:p14="http://schemas.microsoft.com/office/powerpoint/2010/main" val="11924119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92000">
              <a:srgbClr val="003F72"/>
            </a:gs>
            <a:gs pos="0">
              <a:schemeClr val="tx2"/>
            </a:gs>
            <a:gs pos="48000">
              <a:schemeClr val="tx2">
                <a:lumMod val="20000"/>
                <a:lumOff val="80000"/>
              </a:schemeClr>
            </a:gs>
            <a:gs pos="88000">
              <a:schemeClr val="tx2"/>
            </a:gs>
            <a:gs pos="100000">
              <a:schemeClr val="tx2"/>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Questions?</a:t>
            </a:r>
          </a:p>
        </p:txBody>
      </p:sp>
      <p:sp>
        <p:nvSpPr>
          <p:cNvPr id="6" name="Slide Number Placeholder 5"/>
          <p:cNvSpPr>
            <a:spLocks noGrp="1"/>
          </p:cNvSpPr>
          <p:nvPr>
            <p:ph type="sldNum" sz="quarter" idx="12"/>
          </p:nvPr>
        </p:nvSpPr>
        <p:spPr/>
        <p:txBody>
          <a:bodyPr/>
          <a:lstStyle/>
          <a:p>
            <a:fld id="{04F7EA0F-F264-4DBA-8450-109ED0C85B89}" type="slidenum">
              <a:rPr lang="en-US" smtClean="0"/>
              <a:t>31</a:t>
            </a:fld>
            <a:endParaRPr lang="en-US" dirty="0"/>
          </a:p>
        </p:txBody>
      </p:sp>
      <p:pic>
        <p:nvPicPr>
          <p:cNvPr id="7" name="Picture 6">
            <a:extLst>
              <a:ext uri="{FF2B5EF4-FFF2-40B4-BE49-F238E27FC236}">
                <a16:creationId xmlns:a16="http://schemas.microsoft.com/office/drawing/2014/main" id="{7D64AB61-3B44-4D0B-B318-5F23ECF481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3486" y="1600200"/>
            <a:ext cx="4897027" cy="2755537"/>
          </a:xfrm>
          <a:prstGeom prst="rect">
            <a:avLst/>
          </a:prstGeom>
          <a:effectLst>
            <a:innerShdw blurRad="63500" dist="50800" dir="2700000">
              <a:prstClr val="black">
                <a:alpha val="50000"/>
              </a:prstClr>
            </a:innerShdw>
          </a:effectLst>
        </p:spPr>
      </p:pic>
    </p:spTree>
    <p:extLst>
      <p:ext uri="{BB962C8B-B14F-4D97-AF65-F5344CB8AC3E}">
        <p14:creationId xmlns:p14="http://schemas.microsoft.com/office/powerpoint/2010/main" val="4292475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087945C-956E-470D-959A-70E770EE82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9462" y="1562845"/>
            <a:ext cx="5351968" cy="3124200"/>
          </a:xfrm>
          <a:prstGeom prst="rect">
            <a:avLst/>
          </a:prstGeom>
          <a:ln>
            <a:solidFill>
              <a:schemeClr val="tx1"/>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normAutofit fontScale="90000"/>
          </a:bodyPr>
          <a:lstStyle/>
          <a:p>
            <a:r>
              <a:rPr lang="en-US" dirty="0"/>
              <a:t>Appointment Reminder to Text </a:t>
            </a:r>
            <a:r>
              <a:rPr lang="en-US" sz="3600" dirty="0"/>
              <a:t>cont.</a:t>
            </a:r>
            <a:endParaRPr lang="en-US" dirty="0"/>
          </a:p>
        </p:txBody>
      </p:sp>
      <p:sp>
        <p:nvSpPr>
          <p:cNvPr id="6" name="Slide Number Placeholder 5"/>
          <p:cNvSpPr>
            <a:spLocks noGrp="1"/>
          </p:cNvSpPr>
          <p:nvPr>
            <p:ph type="sldNum" sz="quarter" idx="12"/>
          </p:nvPr>
        </p:nvSpPr>
        <p:spPr/>
        <p:txBody>
          <a:bodyPr/>
          <a:lstStyle/>
          <a:p>
            <a:fld id="{04F7EA0F-F264-4DBA-8450-109ED0C85B89}" type="slidenum">
              <a:rPr lang="en-US" smtClean="0"/>
              <a:t>4</a:t>
            </a:fld>
            <a:endParaRPr lang="en-US" dirty="0"/>
          </a:p>
        </p:txBody>
      </p:sp>
      <p:sp>
        <p:nvSpPr>
          <p:cNvPr id="3" name="Rectangle 2">
            <a:extLst>
              <a:ext uri="{FF2B5EF4-FFF2-40B4-BE49-F238E27FC236}">
                <a16:creationId xmlns:a16="http://schemas.microsoft.com/office/drawing/2014/main" id="{CA7CE360-9E46-4EFC-B301-D3033404271C}"/>
              </a:ext>
            </a:extLst>
          </p:cNvPr>
          <p:cNvSpPr/>
          <p:nvPr/>
        </p:nvSpPr>
        <p:spPr>
          <a:xfrm>
            <a:off x="76200" y="897553"/>
            <a:ext cx="3505200" cy="4893647"/>
          </a:xfrm>
          <a:prstGeom prst="rect">
            <a:avLst/>
          </a:prstGeom>
        </p:spPr>
        <p:txBody>
          <a:bodyPr wrap="square">
            <a:spAutoFit/>
          </a:bodyPr>
          <a:lstStyle/>
          <a:p>
            <a:pPr marL="457200" indent="-457200">
              <a:buFont typeface="+mj-lt"/>
              <a:buAutoNum type="arabicPeriod"/>
            </a:pPr>
            <a:r>
              <a:rPr lang="en-US" sz="2400" dirty="0"/>
              <a:t>Go to the Office of Performance Analysis &amp; Integrity (PA&amp;I) Reports page: </a:t>
            </a:r>
            <a:r>
              <a:rPr lang="en-US" sz="24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4"/>
              </a:rPr>
              <a:t>https://vbaw.vba.va.gov/PAI/ReportsList.asp</a:t>
            </a:r>
            <a:endParaRPr lang="en-US" dirty="0"/>
          </a:p>
          <a:p>
            <a:pPr marL="457200" indent="-457200">
              <a:buFont typeface="+mj-lt"/>
              <a:buAutoNum type="arabicPeriod"/>
            </a:pPr>
            <a:r>
              <a:rPr lang="en-US" sz="2400" dirty="0"/>
              <a:t>Scroll down to </a:t>
            </a:r>
            <a:r>
              <a:rPr lang="en-US" sz="2400" i="1" dirty="0"/>
              <a:t>Vocational Rehabilitation &amp; Employment</a:t>
            </a:r>
            <a:endParaRPr lang="en-US" sz="2400" dirty="0"/>
          </a:p>
          <a:p>
            <a:pPr marL="457200" indent="-457200">
              <a:buFont typeface="+mj-lt"/>
              <a:buAutoNum type="arabicPeriod"/>
            </a:pPr>
            <a:r>
              <a:rPr lang="en-US" sz="2400" dirty="0"/>
              <a:t>Click on </a:t>
            </a:r>
            <a:r>
              <a:rPr lang="en-US" sz="2400" i="1" dirty="0"/>
              <a:t>VR&amp;E Workload Reports</a:t>
            </a:r>
          </a:p>
          <a:p>
            <a:endParaRPr lang="en-US" sz="2400" dirty="0"/>
          </a:p>
        </p:txBody>
      </p:sp>
      <p:sp>
        <p:nvSpPr>
          <p:cNvPr id="10" name="Rectangle 9">
            <a:extLst>
              <a:ext uri="{FF2B5EF4-FFF2-40B4-BE49-F238E27FC236}">
                <a16:creationId xmlns:a16="http://schemas.microsoft.com/office/drawing/2014/main" id="{50BFC040-A3B9-4435-819E-A46E87A3616E}"/>
              </a:ext>
            </a:extLst>
          </p:cNvPr>
          <p:cNvSpPr/>
          <p:nvPr/>
        </p:nvSpPr>
        <p:spPr>
          <a:xfrm>
            <a:off x="6938209" y="4138864"/>
            <a:ext cx="1524000" cy="548181"/>
          </a:xfrm>
          <a:prstGeom prst="rect">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id="{876C24A2-8729-4848-9914-D7D1B073D8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377226">
            <a:off x="6061997" y="4565159"/>
            <a:ext cx="1328737"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32021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BA1C5F6-C64D-4575-8C98-7472D954EC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3673" y="1228725"/>
            <a:ext cx="2667000" cy="4181475"/>
          </a:xfrm>
          <a:prstGeom prst="rect">
            <a:avLst/>
          </a:prstGeom>
          <a:ln>
            <a:solidFill>
              <a:schemeClr val="tx1"/>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normAutofit fontScale="90000"/>
          </a:bodyPr>
          <a:lstStyle/>
          <a:p>
            <a:r>
              <a:rPr lang="en-US" dirty="0"/>
              <a:t>Appointment Reminder to Text </a:t>
            </a:r>
            <a:r>
              <a:rPr lang="en-US" sz="3600" dirty="0"/>
              <a:t>cont.</a:t>
            </a:r>
            <a:endParaRPr lang="en-US" dirty="0"/>
          </a:p>
        </p:txBody>
      </p:sp>
      <p:sp>
        <p:nvSpPr>
          <p:cNvPr id="6" name="Slide Number Placeholder 5"/>
          <p:cNvSpPr>
            <a:spLocks noGrp="1"/>
          </p:cNvSpPr>
          <p:nvPr>
            <p:ph type="sldNum" sz="quarter" idx="12"/>
          </p:nvPr>
        </p:nvSpPr>
        <p:spPr/>
        <p:txBody>
          <a:bodyPr/>
          <a:lstStyle/>
          <a:p>
            <a:fld id="{04F7EA0F-F264-4DBA-8450-109ED0C85B89}" type="slidenum">
              <a:rPr lang="en-US" smtClean="0"/>
              <a:t>5</a:t>
            </a:fld>
            <a:endParaRPr lang="en-US" dirty="0"/>
          </a:p>
        </p:txBody>
      </p:sp>
      <p:sp>
        <p:nvSpPr>
          <p:cNvPr id="3" name="Rectangle 2">
            <a:extLst>
              <a:ext uri="{FF2B5EF4-FFF2-40B4-BE49-F238E27FC236}">
                <a16:creationId xmlns:a16="http://schemas.microsoft.com/office/drawing/2014/main" id="{CA7CE360-9E46-4EFC-B301-D3033404271C}"/>
              </a:ext>
            </a:extLst>
          </p:cNvPr>
          <p:cNvSpPr/>
          <p:nvPr/>
        </p:nvSpPr>
        <p:spPr>
          <a:xfrm>
            <a:off x="32084" y="765330"/>
            <a:ext cx="5334000" cy="5386090"/>
          </a:xfrm>
          <a:prstGeom prst="rect">
            <a:avLst/>
          </a:prstGeom>
        </p:spPr>
        <p:txBody>
          <a:bodyPr wrap="square">
            <a:spAutoFit/>
          </a:bodyPr>
          <a:lstStyle/>
          <a:p>
            <a:pPr marL="457200" indent="-457200">
              <a:buFont typeface="+mj-lt"/>
              <a:buAutoNum type="arabicPeriod" startAt="4"/>
            </a:pPr>
            <a:r>
              <a:rPr lang="en-US" sz="2400" dirty="0"/>
              <a:t>Sign in using your PIV credentials</a:t>
            </a:r>
          </a:p>
          <a:p>
            <a:pPr marL="457200" indent="-457200">
              <a:buFont typeface="+mj-lt"/>
              <a:buAutoNum type="arabicPeriod" startAt="4"/>
            </a:pPr>
            <a:endParaRPr lang="en-US" sz="2400" dirty="0"/>
          </a:p>
          <a:p>
            <a:pPr marL="457200" indent="-457200">
              <a:buFont typeface="+mj-lt"/>
              <a:buAutoNum type="arabicPeriod" startAt="4"/>
            </a:pPr>
            <a:r>
              <a:rPr lang="en-US" sz="2400" dirty="0"/>
              <a:t>Once logged into OBIEE, click </a:t>
            </a:r>
            <a:r>
              <a:rPr lang="en-US" sz="2400" i="1" dirty="0"/>
              <a:t>Dashboards</a:t>
            </a:r>
            <a:r>
              <a:rPr lang="en-US" sz="2400" dirty="0"/>
              <a:t>, scroll down the menu to </a:t>
            </a:r>
            <a:r>
              <a:rPr lang="en-US" sz="2400" i="1" dirty="0"/>
              <a:t>VR&amp;E Home</a:t>
            </a:r>
          </a:p>
          <a:p>
            <a:endParaRPr lang="en-US" sz="2400" dirty="0"/>
          </a:p>
          <a:p>
            <a:pPr marL="457200" indent="-457200">
              <a:buFont typeface="+mj-lt"/>
              <a:buAutoNum type="arabicPeriod" startAt="6"/>
            </a:pPr>
            <a:r>
              <a:rPr lang="en-US" sz="2400" dirty="0"/>
              <a:t>Select </a:t>
            </a:r>
            <a:r>
              <a:rPr lang="en-US" sz="2400" i="1" dirty="0"/>
              <a:t>Appointment Reminder to Text Report</a:t>
            </a:r>
          </a:p>
          <a:p>
            <a:pPr marL="457200" indent="-457200">
              <a:buFont typeface="+mj-lt"/>
              <a:buAutoNum type="arabicPeriod" startAt="6"/>
            </a:pPr>
            <a:endParaRPr lang="en-US" sz="2400" i="1" dirty="0"/>
          </a:p>
          <a:p>
            <a:endParaRPr lang="en-US" sz="2400" i="1" dirty="0"/>
          </a:p>
          <a:p>
            <a:pPr marL="457200" indent="-457200">
              <a:buFont typeface="+mj-lt"/>
              <a:buAutoNum type="arabicPeriod" startAt="6"/>
            </a:pPr>
            <a:endParaRPr lang="en-US" sz="2400" i="1" dirty="0"/>
          </a:p>
          <a:p>
            <a:pPr marL="457200" indent="-457200">
              <a:buFont typeface="+mj-lt"/>
              <a:buAutoNum type="arabicPeriod" startAt="6"/>
            </a:pPr>
            <a:endParaRPr lang="en-US" sz="2400" i="1" dirty="0"/>
          </a:p>
          <a:p>
            <a:pPr marL="457200" indent="-457200">
              <a:buFont typeface="+mj-lt"/>
              <a:buAutoNum type="arabicPeriod" startAt="6"/>
            </a:pPr>
            <a:endParaRPr lang="en-US" sz="2400" i="1" dirty="0"/>
          </a:p>
          <a:p>
            <a:r>
              <a:rPr lang="en-US" sz="1600" dirty="0"/>
              <a:t>NOTE:  Please click the link once and allow the page to load as OBIEE may take a few minutes to populate all the data</a:t>
            </a:r>
          </a:p>
        </p:txBody>
      </p:sp>
      <p:sp>
        <p:nvSpPr>
          <p:cNvPr id="9" name="Rectangle 8">
            <a:extLst>
              <a:ext uri="{FF2B5EF4-FFF2-40B4-BE49-F238E27FC236}">
                <a16:creationId xmlns:a16="http://schemas.microsoft.com/office/drawing/2014/main" id="{6702ECDB-6FC1-48C8-A942-A04E29213ABA}"/>
              </a:ext>
            </a:extLst>
          </p:cNvPr>
          <p:cNvSpPr/>
          <p:nvPr/>
        </p:nvSpPr>
        <p:spPr>
          <a:xfrm>
            <a:off x="6272346" y="1271454"/>
            <a:ext cx="914400" cy="228600"/>
          </a:xfrm>
          <a:prstGeom prst="rect">
            <a:avLst/>
          </a:prstGeom>
          <a:noFill/>
          <a:ln w="28575">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0BFC040-A3B9-4435-819E-A46E87A3616E}"/>
              </a:ext>
            </a:extLst>
          </p:cNvPr>
          <p:cNvSpPr/>
          <p:nvPr/>
        </p:nvSpPr>
        <p:spPr>
          <a:xfrm>
            <a:off x="6477001" y="4572000"/>
            <a:ext cx="2183672" cy="222069"/>
          </a:xfrm>
          <a:prstGeom prst="rect">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57093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Appointment Reminder to Text </a:t>
            </a:r>
            <a:r>
              <a:rPr lang="en-US" sz="3600" dirty="0"/>
              <a:t>cont.</a:t>
            </a:r>
            <a:endParaRPr lang="en-US" dirty="0"/>
          </a:p>
        </p:txBody>
      </p:sp>
      <p:sp>
        <p:nvSpPr>
          <p:cNvPr id="6" name="Slide Number Placeholder 5"/>
          <p:cNvSpPr>
            <a:spLocks noGrp="1"/>
          </p:cNvSpPr>
          <p:nvPr>
            <p:ph type="sldNum" sz="quarter" idx="12"/>
          </p:nvPr>
        </p:nvSpPr>
        <p:spPr/>
        <p:txBody>
          <a:bodyPr/>
          <a:lstStyle/>
          <a:p>
            <a:fld id="{04F7EA0F-F264-4DBA-8450-109ED0C85B89}" type="slidenum">
              <a:rPr lang="en-US" smtClean="0"/>
              <a:t>6</a:t>
            </a:fld>
            <a:endParaRPr lang="en-US" dirty="0"/>
          </a:p>
        </p:txBody>
      </p:sp>
      <p:grpSp>
        <p:nvGrpSpPr>
          <p:cNvPr id="10" name="Group 9">
            <a:extLst>
              <a:ext uri="{FF2B5EF4-FFF2-40B4-BE49-F238E27FC236}">
                <a16:creationId xmlns:a16="http://schemas.microsoft.com/office/drawing/2014/main" id="{3FCC9EDD-CAC0-44AB-BA28-3816F5BAF9AB}"/>
              </a:ext>
            </a:extLst>
          </p:cNvPr>
          <p:cNvGrpSpPr/>
          <p:nvPr/>
        </p:nvGrpSpPr>
        <p:grpSpPr>
          <a:xfrm>
            <a:off x="4462132" y="2057400"/>
            <a:ext cx="3857625" cy="2343150"/>
            <a:chOff x="5057775" y="2057400"/>
            <a:chExt cx="3857625" cy="2343150"/>
          </a:xfrm>
          <a:effectLst>
            <a:outerShdw blurRad="50800" dist="38100" dir="2700000" algn="tl" rotWithShape="0">
              <a:prstClr val="black">
                <a:alpha val="40000"/>
              </a:prstClr>
            </a:outerShdw>
          </a:effectLst>
        </p:grpSpPr>
        <p:pic>
          <p:nvPicPr>
            <p:cNvPr id="5" name="Picture 4">
              <a:extLst>
                <a:ext uri="{FF2B5EF4-FFF2-40B4-BE49-F238E27FC236}">
                  <a16:creationId xmlns:a16="http://schemas.microsoft.com/office/drawing/2014/main" id="{B0CE728E-347D-4642-BF67-3198DE9677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7775" y="2057400"/>
              <a:ext cx="3857625" cy="2343150"/>
            </a:xfrm>
            <a:prstGeom prst="rect">
              <a:avLst/>
            </a:prstGeom>
            <a:noFill/>
            <a:ln>
              <a:solidFill>
                <a:schemeClr val="tx1"/>
              </a:solidFill>
            </a:ln>
            <a:effectLst>
              <a:outerShdw blurRad="50800" dist="38100" algn="l" rotWithShape="0">
                <a:prstClr val="black">
                  <a:alpha val="40000"/>
                </a:prstClr>
              </a:outerShdw>
            </a:effectLst>
          </p:spPr>
        </p:pic>
        <p:sp>
          <p:nvSpPr>
            <p:cNvPr id="7" name="Rectangle 6">
              <a:extLst>
                <a:ext uri="{FF2B5EF4-FFF2-40B4-BE49-F238E27FC236}">
                  <a16:creationId xmlns:a16="http://schemas.microsoft.com/office/drawing/2014/main" id="{DDFA064F-AACD-49E6-9BEB-25822C42D111}"/>
                </a:ext>
              </a:extLst>
            </p:cNvPr>
            <p:cNvSpPr/>
            <p:nvPr/>
          </p:nvSpPr>
          <p:spPr>
            <a:xfrm>
              <a:off x="5701043" y="2655002"/>
              <a:ext cx="3012338" cy="240598"/>
            </a:xfrm>
            <a:prstGeom prst="rect">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4F6191C-02C0-4B55-AEB5-474A755846FA}"/>
                </a:ext>
              </a:extLst>
            </p:cNvPr>
            <p:cNvSpPr/>
            <p:nvPr/>
          </p:nvSpPr>
          <p:spPr>
            <a:xfrm>
              <a:off x="8434254" y="2252332"/>
              <a:ext cx="252546" cy="252546"/>
            </a:xfrm>
            <a:prstGeom prst="rect">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9" name="Rectangle 8">
            <a:extLst>
              <a:ext uri="{FF2B5EF4-FFF2-40B4-BE49-F238E27FC236}">
                <a16:creationId xmlns:a16="http://schemas.microsoft.com/office/drawing/2014/main" id="{1AB77233-8211-481B-A401-5E9819D76E0C}"/>
              </a:ext>
            </a:extLst>
          </p:cNvPr>
          <p:cNvSpPr/>
          <p:nvPr/>
        </p:nvSpPr>
        <p:spPr>
          <a:xfrm>
            <a:off x="3543" y="620233"/>
            <a:ext cx="4116580" cy="5543056"/>
          </a:xfrm>
          <a:prstGeom prst="rect">
            <a:avLst/>
          </a:prstGeom>
        </p:spPr>
        <p:txBody>
          <a:bodyPr wrap="square">
            <a:spAutoFit/>
          </a:bodyPr>
          <a:lstStyle/>
          <a:p>
            <a:pPr marL="457200" marR="0" lvl="0" indent="-457200">
              <a:lnSpc>
                <a:spcPct val="115000"/>
              </a:lnSpc>
              <a:spcBef>
                <a:spcPts val="0"/>
              </a:spcBef>
              <a:spcAft>
                <a:spcPts val="0"/>
              </a:spcAft>
              <a:buFont typeface="+mj-lt"/>
              <a:buAutoNum type="arabicPeriod" startAt="7"/>
            </a:pPr>
            <a:r>
              <a:rPr lang="en-US" sz="2200" dirty="0">
                <a:latin typeface="Calibri" panose="020F0502020204030204" pitchFamily="34" charset="0"/>
                <a:ea typeface="Calibri" panose="020F0502020204030204" pitchFamily="34" charset="0"/>
                <a:cs typeface="Times New Roman" panose="02020603050405020304" pitchFamily="18" charset="0"/>
              </a:rPr>
              <a:t>Click on </a:t>
            </a:r>
            <a:r>
              <a:rPr lang="en-US" sz="2200" i="1" dirty="0">
                <a:latin typeface="Calibri" panose="020F0502020204030204" pitchFamily="34" charset="0"/>
                <a:ea typeface="Calibri" panose="020F0502020204030204" pitchFamily="34" charset="0"/>
                <a:cs typeface="Times New Roman" panose="02020603050405020304" pitchFamily="18" charset="0"/>
              </a:rPr>
              <a:t>Page Options</a:t>
            </a:r>
            <a:r>
              <a:rPr lang="en-US" sz="2200" dirty="0">
                <a:latin typeface="Calibri" panose="020F0502020204030204" pitchFamily="34" charset="0"/>
                <a:ea typeface="Calibri" panose="020F0502020204030204" pitchFamily="34" charset="0"/>
                <a:cs typeface="Times New Roman" panose="02020603050405020304" pitchFamily="18" charset="0"/>
              </a:rPr>
              <a:t> in upper right corner of page (cog wheel icon)</a:t>
            </a:r>
          </a:p>
          <a:p>
            <a:pPr marL="457200" marR="0" lvl="0" indent="-457200">
              <a:lnSpc>
                <a:spcPct val="115000"/>
              </a:lnSpc>
              <a:spcBef>
                <a:spcPts val="0"/>
              </a:spcBef>
              <a:spcAft>
                <a:spcPts val="0"/>
              </a:spcAft>
              <a:buFont typeface="+mj-lt"/>
              <a:buAutoNum type="arabicPeriod" startAt="7"/>
            </a:pP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nSpc>
                <a:spcPct val="115000"/>
              </a:lnSpc>
              <a:spcBef>
                <a:spcPts val="0"/>
              </a:spcBef>
              <a:spcAft>
                <a:spcPts val="0"/>
              </a:spcAft>
              <a:buFont typeface="+mj-lt"/>
              <a:buAutoNum type="arabicPeriod" startAt="7"/>
            </a:pPr>
            <a:r>
              <a:rPr lang="en-US" sz="2200" dirty="0">
                <a:latin typeface="Calibri" panose="020F0502020204030204" pitchFamily="34" charset="0"/>
                <a:ea typeface="Calibri" panose="020F0502020204030204" pitchFamily="34" charset="0"/>
                <a:cs typeface="Times New Roman" panose="02020603050405020304" pitchFamily="18" charset="0"/>
              </a:rPr>
              <a:t>Select </a:t>
            </a:r>
            <a:r>
              <a:rPr lang="en-US" sz="2200" i="1" dirty="0">
                <a:latin typeface="Calibri" panose="020F0502020204030204" pitchFamily="34" charset="0"/>
                <a:ea typeface="Calibri" panose="020F0502020204030204" pitchFamily="34" charset="0"/>
                <a:cs typeface="Times New Roman" panose="02020603050405020304" pitchFamily="18" charset="0"/>
              </a:rPr>
              <a:t>Export to Excel </a:t>
            </a:r>
            <a:r>
              <a:rPr lang="en-US" sz="2200" dirty="0">
                <a:latin typeface="Calibri" panose="020F0502020204030204" pitchFamily="34" charset="0"/>
                <a:ea typeface="Calibri" panose="020F0502020204030204" pitchFamily="34" charset="0"/>
                <a:cs typeface="Times New Roman" panose="02020603050405020304" pitchFamily="18" charset="0"/>
              </a:rPr>
              <a:t>in the drop-down menu, then </a:t>
            </a:r>
            <a:r>
              <a:rPr lang="en-US" sz="2200" i="1" dirty="0">
                <a:latin typeface="Calibri" panose="020F0502020204030204" pitchFamily="34" charset="0"/>
                <a:ea typeface="Calibri" panose="020F0502020204030204" pitchFamily="34" charset="0"/>
                <a:cs typeface="Times New Roman" panose="02020603050405020304" pitchFamily="18" charset="0"/>
              </a:rPr>
              <a:t>Export Current Page</a:t>
            </a:r>
            <a:r>
              <a:rPr lang="en-US" sz="2200" dirty="0">
                <a:latin typeface="Calibri" panose="020F0502020204030204" pitchFamily="34" charset="0"/>
                <a:ea typeface="Calibri" panose="020F0502020204030204" pitchFamily="34" charset="0"/>
                <a:cs typeface="Times New Roman" panose="02020603050405020304" pitchFamily="18" charset="0"/>
              </a:rPr>
              <a:t> (this step usually takes a few minutes to retrieve)</a:t>
            </a:r>
          </a:p>
          <a:p>
            <a:pPr marL="457200" marR="0" lvl="0" indent="-457200">
              <a:lnSpc>
                <a:spcPct val="115000"/>
              </a:lnSpc>
              <a:spcBef>
                <a:spcPts val="0"/>
              </a:spcBef>
              <a:spcAft>
                <a:spcPts val="0"/>
              </a:spcAft>
              <a:buFont typeface="+mj-lt"/>
              <a:buAutoNum type="arabicPeriod" startAt="7"/>
            </a:pP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nSpc>
                <a:spcPct val="115000"/>
              </a:lnSpc>
              <a:spcBef>
                <a:spcPts val="0"/>
              </a:spcBef>
              <a:spcAft>
                <a:spcPts val="0"/>
              </a:spcAft>
              <a:buFont typeface="+mj-lt"/>
              <a:buAutoNum type="arabicPeriod" startAt="7"/>
            </a:pPr>
            <a:r>
              <a:rPr lang="en-US" sz="2200" dirty="0">
                <a:latin typeface="Calibri" panose="020F0502020204030204" pitchFamily="34" charset="0"/>
                <a:ea typeface="Calibri" panose="020F0502020204030204" pitchFamily="34" charset="0"/>
                <a:cs typeface="Times New Roman" panose="02020603050405020304" pitchFamily="18" charset="0"/>
              </a:rPr>
              <a:t>Save Excel report locally with the current date (i.e., Appointment Reminder to Text Report 2018 11 28)</a:t>
            </a:r>
          </a:p>
        </p:txBody>
      </p:sp>
      <p:pic>
        <p:nvPicPr>
          <p:cNvPr id="11" name="Picture 2">
            <a:extLst>
              <a:ext uri="{FF2B5EF4-FFF2-40B4-BE49-F238E27FC236}">
                <a16:creationId xmlns:a16="http://schemas.microsoft.com/office/drawing/2014/main" id="{788CEE52-8AB9-4200-8DD4-B8A117062B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286697">
            <a:off x="6431899" y="1436229"/>
            <a:ext cx="1328737"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7788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Appointment Reminder to Text </a:t>
            </a:r>
            <a:r>
              <a:rPr lang="en-US" sz="3600" dirty="0"/>
              <a:t>cont.</a:t>
            </a:r>
            <a:endParaRPr lang="en-US" dirty="0"/>
          </a:p>
        </p:txBody>
      </p:sp>
      <p:sp>
        <p:nvSpPr>
          <p:cNvPr id="6" name="Slide Number Placeholder 5"/>
          <p:cNvSpPr>
            <a:spLocks noGrp="1"/>
          </p:cNvSpPr>
          <p:nvPr>
            <p:ph type="sldNum" sz="quarter" idx="12"/>
          </p:nvPr>
        </p:nvSpPr>
        <p:spPr/>
        <p:txBody>
          <a:bodyPr/>
          <a:lstStyle/>
          <a:p>
            <a:fld id="{04F7EA0F-F264-4DBA-8450-109ED0C85B89}" type="slidenum">
              <a:rPr lang="en-US" smtClean="0"/>
              <a:t>7</a:t>
            </a:fld>
            <a:endParaRPr lang="en-US" dirty="0"/>
          </a:p>
        </p:txBody>
      </p:sp>
      <p:sp>
        <p:nvSpPr>
          <p:cNvPr id="3" name="Rectangle 2">
            <a:extLst>
              <a:ext uri="{FF2B5EF4-FFF2-40B4-BE49-F238E27FC236}">
                <a16:creationId xmlns:a16="http://schemas.microsoft.com/office/drawing/2014/main" id="{FF51EDFB-E8BB-4E2E-82BD-856B259A7565}"/>
              </a:ext>
            </a:extLst>
          </p:cNvPr>
          <p:cNvSpPr/>
          <p:nvPr/>
        </p:nvSpPr>
        <p:spPr>
          <a:xfrm>
            <a:off x="97466" y="655321"/>
            <a:ext cx="8919030" cy="4959050"/>
          </a:xfrm>
          <a:prstGeom prst="rect">
            <a:avLst/>
          </a:prstGeom>
        </p:spPr>
        <p:txBody>
          <a:bodyPr wrap="square">
            <a:spAutoFit/>
          </a:bodyPr>
          <a:lstStyle/>
          <a:p>
            <a:pPr marL="457200" marR="0" lvl="0" indent="-457200">
              <a:lnSpc>
                <a:spcPct val="115000"/>
              </a:lnSpc>
              <a:spcBef>
                <a:spcPts val="0"/>
              </a:spcBef>
              <a:spcAft>
                <a:spcPts val="0"/>
              </a:spcAft>
              <a:buFont typeface="+mj-lt"/>
              <a:buAutoNum type="arabicPeriod" startAt="10"/>
            </a:pPr>
            <a:r>
              <a:rPr lang="en-US" sz="2400" dirty="0">
                <a:latin typeface="Calibri" panose="020F0502020204030204" pitchFamily="34" charset="0"/>
                <a:ea typeface="Calibri" panose="020F0502020204030204" pitchFamily="34" charset="0"/>
                <a:cs typeface="Times New Roman" panose="02020603050405020304" pitchFamily="18" charset="0"/>
              </a:rPr>
              <a:t>Delete all headers, rows 1 through 7, on the Excel report</a:t>
            </a:r>
          </a:p>
          <a:p>
            <a:pPr marR="0" lvl="0">
              <a:lnSpc>
                <a:spcPct val="115000"/>
              </a:lnSpc>
              <a:spcBef>
                <a:spcPts val="0"/>
              </a:spcBef>
              <a:spcAft>
                <a:spcPts val="0"/>
              </a:spcAft>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15000"/>
              </a:lnSpc>
              <a:spcBef>
                <a:spcPts val="0"/>
              </a:spcBef>
              <a:spcAft>
                <a:spcPts val="0"/>
              </a:spcAft>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15000"/>
              </a:lnSpc>
              <a:spcBef>
                <a:spcPts val="0"/>
              </a:spcBef>
              <a:spcAft>
                <a:spcPts val="0"/>
              </a:spcAft>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15000"/>
              </a:lnSpc>
              <a:spcBef>
                <a:spcPts val="0"/>
              </a:spcBef>
              <a:spcAft>
                <a:spcPts val="0"/>
              </a:spcAft>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15000"/>
              </a:lnSpc>
              <a:spcBef>
                <a:spcPts val="0"/>
              </a:spcBef>
              <a:spcAft>
                <a:spcPts val="0"/>
              </a:spcAft>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15000"/>
              </a:lnSpc>
              <a:spcBef>
                <a:spcPts val="0"/>
              </a:spcBef>
              <a:spcAft>
                <a:spcPts val="0"/>
              </a:spcAft>
            </a:pP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sz="2400" dirty="0">
                <a:latin typeface="Calibri" panose="020F0502020204030204" pitchFamily="34" charset="0"/>
                <a:ea typeface="Calibri" panose="020F0502020204030204" pitchFamily="34" charset="0"/>
                <a:cs typeface="Times New Roman" panose="02020603050405020304" pitchFamily="18" charset="0"/>
              </a:rPr>
              <a:t>11. Scroll all the way to the bottom and delete the last rows on the     </a:t>
            </a:r>
          </a:p>
          <a:p>
            <a:pPr>
              <a:lnSpc>
                <a:spcPct val="115000"/>
              </a:lnSpc>
            </a:pPr>
            <a:r>
              <a:rPr lang="en-US" sz="2400" dirty="0">
                <a:latin typeface="Calibri" panose="020F0502020204030204" pitchFamily="34" charset="0"/>
                <a:ea typeface="Calibri" panose="020F0502020204030204" pitchFamily="34" charset="0"/>
                <a:cs typeface="Times New Roman" panose="02020603050405020304" pitchFamily="18" charset="0"/>
              </a:rPr>
              <a:t>       Excel report that contain the words “VR&amp;E Intranet”, “VR&amp;E   </a:t>
            </a:r>
          </a:p>
          <a:p>
            <a:pPr>
              <a:lnSpc>
                <a:spcPct val="115000"/>
              </a:lnSpc>
            </a:pPr>
            <a:r>
              <a:rPr lang="en-US" sz="2400" dirty="0">
                <a:latin typeface="Calibri" panose="020F0502020204030204" pitchFamily="34" charset="0"/>
                <a:ea typeface="Calibri" panose="020F0502020204030204" pitchFamily="34" charset="0"/>
                <a:cs typeface="Times New Roman" panose="02020603050405020304" pitchFamily="18" charset="0"/>
              </a:rPr>
              <a:t>        Knowledge Management Portal”, “PA&amp;I Data &amp; Information      </a:t>
            </a:r>
          </a:p>
          <a:p>
            <a:pPr>
              <a:lnSpc>
                <a:spcPct val="115000"/>
              </a:lnSpc>
            </a:pPr>
            <a:r>
              <a:rPr lang="en-US" sz="2400" dirty="0">
                <a:latin typeface="Calibri" panose="020F0502020204030204" pitchFamily="34" charset="0"/>
                <a:ea typeface="Calibri" panose="020F0502020204030204" pitchFamily="34" charset="0"/>
                <a:cs typeface="Times New Roman" panose="02020603050405020304" pitchFamily="18" charset="0"/>
              </a:rPr>
              <a:t>        Services”</a:t>
            </a:r>
          </a:p>
          <a:p>
            <a:pPr marR="0" lvl="0">
              <a:lnSpc>
                <a:spcPct val="115000"/>
              </a:lnSpc>
              <a:spcBef>
                <a:spcPts val="0"/>
              </a:spcBef>
              <a:spcAft>
                <a:spcPts val="0"/>
              </a:spcAft>
            </a:pP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E4FB5B77-2F6C-4DC2-976A-B64A8F68A9A0}"/>
              </a:ext>
            </a:extLst>
          </p:cNvPr>
          <p:cNvPicPr>
            <a:picLocks noChangeAspect="1"/>
          </p:cNvPicPr>
          <p:nvPr/>
        </p:nvPicPr>
        <p:blipFill>
          <a:blip r:embed="rId3"/>
          <a:stretch>
            <a:fillRect/>
          </a:stretch>
        </p:blipFill>
        <p:spPr>
          <a:xfrm>
            <a:off x="990600" y="1219200"/>
            <a:ext cx="6172200" cy="2001416"/>
          </a:xfrm>
          <a:prstGeom prst="rect">
            <a:avLst/>
          </a:prstGeom>
        </p:spPr>
      </p:pic>
      <p:pic>
        <p:nvPicPr>
          <p:cNvPr id="5" name="Picture 4">
            <a:extLst>
              <a:ext uri="{FF2B5EF4-FFF2-40B4-BE49-F238E27FC236}">
                <a16:creationId xmlns:a16="http://schemas.microsoft.com/office/drawing/2014/main" id="{7E99FCDC-96D2-43F2-92DD-301841E6CA2E}"/>
              </a:ext>
            </a:extLst>
          </p:cNvPr>
          <p:cNvPicPr>
            <a:picLocks noChangeAspect="1"/>
          </p:cNvPicPr>
          <p:nvPr/>
        </p:nvPicPr>
        <p:blipFill>
          <a:blip r:embed="rId4"/>
          <a:stretch>
            <a:fillRect/>
          </a:stretch>
        </p:blipFill>
        <p:spPr>
          <a:xfrm>
            <a:off x="1219200" y="5257800"/>
            <a:ext cx="6324600" cy="454901"/>
          </a:xfrm>
          <a:prstGeom prst="rect">
            <a:avLst/>
          </a:prstGeom>
        </p:spPr>
      </p:pic>
    </p:spTree>
    <p:extLst>
      <p:ext uri="{BB962C8B-B14F-4D97-AF65-F5344CB8AC3E}">
        <p14:creationId xmlns:p14="http://schemas.microsoft.com/office/powerpoint/2010/main" val="792521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806885C-A29C-40FE-99E2-FE280BB89528}"/>
              </a:ext>
            </a:extLst>
          </p:cNvPr>
          <p:cNvSpPr>
            <a:spLocks noGrp="1"/>
          </p:cNvSpPr>
          <p:nvPr>
            <p:ph idx="1"/>
          </p:nvPr>
        </p:nvSpPr>
        <p:spPr>
          <a:xfrm>
            <a:off x="448994" y="838200"/>
            <a:ext cx="8229600" cy="4525963"/>
          </a:xfrm>
        </p:spPr>
        <p:txBody>
          <a:bodyPr>
            <a:normAutofit/>
          </a:bodyPr>
          <a:lstStyle/>
          <a:p>
            <a:pPr marL="0" marR="0" lvl="0" indent="0">
              <a:lnSpc>
                <a:spcPct val="115000"/>
              </a:lnSpc>
              <a:spcBef>
                <a:spcPts val="0"/>
              </a:spcBef>
              <a:spcAft>
                <a:spcPts val="0"/>
              </a:spcAft>
              <a:buNone/>
            </a:pPr>
            <a:r>
              <a:rPr lang="en-US" sz="2400" dirty="0">
                <a:latin typeface="Calibri" panose="020F0502020204030204" pitchFamily="34" charset="0"/>
                <a:cs typeface="Times New Roman" panose="02020603050405020304" pitchFamily="18" charset="0"/>
              </a:rPr>
              <a:t>12. Adjust columns A, B &amp; C on the Excel report to make the </a:t>
            </a:r>
          </a:p>
          <a:p>
            <a:pPr marL="0" marR="0" lvl="0" indent="0">
              <a:lnSpc>
                <a:spcPct val="115000"/>
              </a:lnSpc>
              <a:spcBef>
                <a:spcPts val="0"/>
              </a:spcBef>
              <a:spcAft>
                <a:spcPts val="0"/>
              </a:spcAft>
              <a:buNone/>
            </a:pPr>
            <a:r>
              <a:rPr lang="en-US" sz="2400" dirty="0">
                <a:latin typeface="Calibri" panose="020F0502020204030204" pitchFamily="34" charset="0"/>
                <a:cs typeface="Times New Roman" panose="02020603050405020304" pitchFamily="18" charset="0"/>
              </a:rPr>
              <a:t>      columns smaller. (Columns can be aligned quickly by double-</a:t>
            </a:r>
          </a:p>
          <a:p>
            <a:pPr marL="0" marR="0" lvl="0" indent="0">
              <a:lnSpc>
                <a:spcPct val="115000"/>
              </a:lnSpc>
              <a:spcBef>
                <a:spcPts val="0"/>
              </a:spcBef>
              <a:spcAft>
                <a:spcPts val="0"/>
              </a:spcAft>
              <a:buNone/>
            </a:pPr>
            <a:r>
              <a:rPr lang="en-US" sz="2400" dirty="0">
                <a:latin typeface="Calibri" panose="020F0502020204030204" pitchFamily="34" charset="0"/>
                <a:cs typeface="Times New Roman" panose="02020603050405020304" pitchFamily="18" charset="0"/>
              </a:rPr>
              <a:t>      clicking on the lines of each column on the top row)</a:t>
            </a:r>
          </a:p>
          <a:p>
            <a:pPr marL="0" marR="0" lvl="0" indent="0">
              <a:lnSpc>
                <a:spcPct val="115000"/>
              </a:lnSpc>
              <a:spcBef>
                <a:spcPts val="0"/>
              </a:spcBef>
              <a:spcAft>
                <a:spcPts val="0"/>
              </a:spcAft>
              <a:buNone/>
            </a:pPr>
            <a:endParaRPr lang="en-US" sz="2400" dirty="0">
              <a:latin typeface="Calibri" panose="020F0502020204030204" pitchFamily="34" charset="0"/>
              <a:cs typeface="Times New Roman" panose="02020603050405020304" pitchFamily="18" charset="0"/>
            </a:endParaRPr>
          </a:p>
          <a:p>
            <a:pPr marL="0" marR="0" lvl="0" indent="0">
              <a:lnSpc>
                <a:spcPct val="115000"/>
              </a:lnSpc>
              <a:spcBef>
                <a:spcPts val="0"/>
              </a:spcBef>
              <a:spcAft>
                <a:spcPts val="0"/>
              </a:spcAft>
              <a:buNone/>
            </a:pPr>
            <a:r>
              <a:rPr lang="en-US" sz="2400" dirty="0">
                <a:latin typeface="Calibri" panose="020F0502020204030204" pitchFamily="34" charset="0"/>
                <a:cs typeface="Times New Roman" panose="02020603050405020304" pitchFamily="18" charset="0"/>
              </a:rPr>
              <a:t>13. Highlight all column headings in the first row and select the </a:t>
            </a:r>
          </a:p>
          <a:p>
            <a:pPr marL="0" marR="0" lvl="0" indent="0">
              <a:lnSpc>
                <a:spcPct val="115000"/>
              </a:lnSpc>
              <a:spcBef>
                <a:spcPts val="0"/>
              </a:spcBef>
              <a:spcAft>
                <a:spcPts val="0"/>
              </a:spcAft>
              <a:buNone/>
            </a:pPr>
            <a:r>
              <a:rPr lang="en-US" sz="2400" dirty="0">
                <a:latin typeface="Calibri" panose="020F0502020204030204" pitchFamily="34" charset="0"/>
                <a:cs typeface="Times New Roman" panose="02020603050405020304" pitchFamily="18" charset="0"/>
              </a:rPr>
              <a:t>       Sort &amp; Filter, then Filter in the top right corner of the Excel </a:t>
            </a:r>
          </a:p>
          <a:p>
            <a:pPr marL="0" marR="0" lvl="0" indent="0">
              <a:lnSpc>
                <a:spcPct val="115000"/>
              </a:lnSpc>
              <a:spcBef>
                <a:spcPts val="0"/>
              </a:spcBef>
              <a:spcAft>
                <a:spcPts val="0"/>
              </a:spcAft>
              <a:buNone/>
            </a:pPr>
            <a:r>
              <a:rPr lang="en-US" sz="2400" dirty="0">
                <a:latin typeface="Calibri" panose="020F0502020204030204" pitchFamily="34" charset="0"/>
                <a:cs typeface="Times New Roman" panose="02020603050405020304" pitchFamily="18" charset="0"/>
              </a:rPr>
              <a:t>       toolbar</a:t>
            </a:r>
          </a:p>
          <a:p>
            <a:pPr marL="0" indent="0">
              <a:buNone/>
            </a:pPr>
            <a:endParaRPr lang="en-US" dirty="0"/>
          </a:p>
        </p:txBody>
      </p:sp>
      <p:sp>
        <p:nvSpPr>
          <p:cNvPr id="3" name="Slide Number Placeholder 2">
            <a:extLst>
              <a:ext uri="{FF2B5EF4-FFF2-40B4-BE49-F238E27FC236}">
                <a16:creationId xmlns:a16="http://schemas.microsoft.com/office/drawing/2014/main" id="{87FDF20E-E79A-4958-91D8-43A65EF024A6}"/>
              </a:ext>
            </a:extLst>
          </p:cNvPr>
          <p:cNvSpPr>
            <a:spLocks noGrp="1"/>
          </p:cNvSpPr>
          <p:nvPr>
            <p:ph type="sldNum" sz="quarter" idx="12"/>
          </p:nvPr>
        </p:nvSpPr>
        <p:spPr/>
        <p:txBody>
          <a:bodyPr/>
          <a:lstStyle/>
          <a:p>
            <a:fld id="{D983F1FA-211D-3044-9E35-958DFBC26156}" type="slidenum">
              <a:rPr lang="en-US" smtClean="0">
                <a:solidFill>
                  <a:prstClr val="white"/>
                </a:solidFill>
              </a:rPr>
              <a:pPr/>
              <a:t>8</a:t>
            </a:fld>
            <a:endParaRPr lang="en-US" dirty="0">
              <a:solidFill>
                <a:prstClr val="white"/>
              </a:solidFill>
            </a:endParaRPr>
          </a:p>
        </p:txBody>
      </p:sp>
      <p:sp>
        <p:nvSpPr>
          <p:cNvPr id="4" name="Title 3">
            <a:extLst>
              <a:ext uri="{FF2B5EF4-FFF2-40B4-BE49-F238E27FC236}">
                <a16:creationId xmlns:a16="http://schemas.microsoft.com/office/drawing/2014/main" id="{C103D61F-6432-4C43-8139-1536A6215155}"/>
              </a:ext>
            </a:extLst>
          </p:cNvPr>
          <p:cNvSpPr>
            <a:spLocks noGrp="1"/>
          </p:cNvSpPr>
          <p:nvPr>
            <p:ph type="title"/>
          </p:nvPr>
        </p:nvSpPr>
        <p:spPr/>
        <p:txBody>
          <a:bodyPr>
            <a:normAutofit fontScale="90000"/>
          </a:bodyPr>
          <a:lstStyle/>
          <a:p>
            <a:r>
              <a:rPr lang="en-US" dirty="0"/>
              <a:t>Appointment Reminder to Text </a:t>
            </a:r>
            <a:r>
              <a:rPr lang="en-US" sz="3600" dirty="0"/>
              <a:t>cont.</a:t>
            </a:r>
            <a:endParaRPr lang="en-US" dirty="0"/>
          </a:p>
        </p:txBody>
      </p:sp>
      <p:pic>
        <p:nvPicPr>
          <p:cNvPr id="6" name="Picture 5">
            <a:extLst>
              <a:ext uri="{FF2B5EF4-FFF2-40B4-BE49-F238E27FC236}">
                <a16:creationId xmlns:a16="http://schemas.microsoft.com/office/drawing/2014/main" id="{32702FA4-1763-466D-80AF-78B5230B39C4}"/>
              </a:ext>
            </a:extLst>
          </p:cNvPr>
          <p:cNvPicPr>
            <a:picLocks noChangeAspect="1"/>
          </p:cNvPicPr>
          <p:nvPr/>
        </p:nvPicPr>
        <p:blipFill rotWithShape="1">
          <a:blip r:embed="rId3"/>
          <a:srcRect t="-1" r="57045" b="-20593"/>
          <a:stretch/>
        </p:blipFill>
        <p:spPr>
          <a:xfrm>
            <a:off x="1143000" y="4343400"/>
            <a:ext cx="6553200" cy="446216"/>
          </a:xfrm>
          <a:prstGeom prst="rect">
            <a:avLst/>
          </a:prstGeom>
        </p:spPr>
      </p:pic>
    </p:spTree>
    <p:extLst>
      <p:ext uri="{BB962C8B-B14F-4D97-AF65-F5344CB8AC3E}">
        <p14:creationId xmlns:p14="http://schemas.microsoft.com/office/powerpoint/2010/main" val="2482760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806885C-A29C-40FE-99E2-FE280BB89528}"/>
              </a:ext>
            </a:extLst>
          </p:cNvPr>
          <p:cNvSpPr>
            <a:spLocks noGrp="1"/>
          </p:cNvSpPr>
          <p:nvPr>
            <p:ph idx="1"/>
          </p:nvPr>
        </p:nvSpPr>
        <p:spPr>
          <a:xfrm>
            <a:off x="448994" y="838200"/>
            <a:ext cx="8229600" cy="4525963"/>
          </a:xfrm>
        </p:spPr>
        <p:txBody>
          <a:bodyPr>
            <a:normAutofit/>
          </a:bodyPr>
          <a:lstStyle/>
          <a:p>
            <a:pPr marL="0" marR="0" lvl="0" indent="0">
              <a:lnSpc>
                <a:spcPct val="115000"/>
              </a:lnSpc>
              <a:spcBef>
                <a:spcPts val="0"/>
              </a:spcBef>
              <a:spcAft>
                <a:spcPts val="0"/>
              </a:spcAft>
              <a:buNone/>
            </a:pPr>
            <a:r>
              <a:rPr lang="en-US" sz="2400" dirty="0">
                <a:latin typeface="Calibri" panose="020F0502020204030204" pitchFamily="34" charset="0"/>
                <a:cs typeface="Times New Roman" panose="02020603050405020304" pitchFamily="18" charset="0"/>
              </a:rPr>
              <a:t>NEW STEP: </a:t>
            </a:r>
          </a:p>
          <a:p>
            <a:pPr marL="0" marR="0" lvl="0" indent="0">
              <a:lnSpc>
                <a:spcPct val="115000"/>
              </a:lnSpc>
              <a:spcBef>
                <a:spcPts val="0"/>
              </a:spcBef>
              <a:spcAft>
                <a:spcPts val="0"/>
              </a:spcAft>
              <a:buNone/>
            </a:pPr>
            <a:endParaRPr lang="en-US" sz="2400" dirty="0">
              <a:latin typeface="Calibri" panose="020F0502020204030204" pitchFamily="34" charset="0"/>
              <a:cs typeface="Times New Roman" panose="02020603050405020304" pitchFamily="18" charset="0"/>
            </a:endParaRPr>
          </a:p>
          <a:p>
            <a:pPr marL="0" marR="0" lvl="0" indent="0">
              <a:lnSpc>
                <a:spcPct val="115000"/>
              </a:lnSpc>
              <a:spcBef>
                <a:spcPts val="0"/>
              </a:spcBef>
              <a:spcAft>
                <a:spcPts val="0"/>
              </a:spcAft>
              <a:buNone/>
            </a:pPr>
            <a:r>
              <a:rPr lang="en-US" sz="2400" dirty="0">
                <a:latin typeface="Calibri" panose="020F0502020204030204" pitchFamily="34" charset="0"/>
                <a:cs typeface="Times New Roman" panose="02020603050405020304" pitchFamily="18" charset="0"/>
              </a:rPr>
              <a:t>Select the column labeled APPT DT. </a:t>
            </a:r>
          </a:p>
          <a:p>
            <a:pPr marL="0" marR="0" lvl="0" indent="0">
              <a:lnSpc>
                <a:spcPct val="115000"/>
              </a:lnSpc>
              <a:spcBef>
                <a:spcPts val="0"/>
              </a:spcBef>
              <a:spcAft>
                <a:spcPts val="0"/>
              </a:spcAft>
              <a:buNone/>
            </a:pPr>
            <a:r>
              <a:rPr lang="en-US" sz="2400" dirty="0">
                <a:latin typeface="Calibri" panose="020F0502020204030204" pitchFamily="34" charset="0"/>
                <a:cs typeface="Times New Roman" panose="02020603050405020304" pitchFamily="18" charset="0"/>
              </a:rPr>
              <a:t>Select the “Replace” feature from the “Editing” section.</a:t>
            </a:r>
          </a:p>
          <a:p>
            <a:pPr marL="0" marR="0" lvl="0" indent="0">
              <a:lnSpc>
                <a:spcPct val="115000"/>
              </a:lnSpc>
              <a:spcBef>
                <a:spcPts val="0"/>
              </a:spcBef>
              <a:spcAft>
                <a:spcPts val="0"/>
              </a:spcAft>
              <a:buNone/>
            </a:pPr>
            <a:endParaRPr lang="en-US" sz="2400" dirty="0">
              <a:latin typeface="Calibri" panose="020F0502020204030204" pitchFamily="34" charset="0"/>
              <a:cs typeface="Times New Roman" panose="02020603050405020304" pitchFamily="18" charset="0"/>
            </a:endParaRPr>
          </a:p>
          <a:p>
            <a:pPr marL="0" marR="0" lvl="0" indent="0">
              <a:lnSpc>
                <a:spcPct val="115000"/>
              </a:lnSpc>
              <a:spcBef>
                <a:spcPts val="0"/>
              </a:spcBef>
              <a:spcAft>
                <a:spcPts val="0"/>
              </a:spcAft>
              <a:buNone/>
            </a:pPr>
            <a:r>
              <a:rPr lang="en-US" sz="2400" dirty="0">
                <a:latin typeface="Calibri" panose="020F0502020204030204" pitchFamily="34" charset="0"/>
                <a:cs typeface="Times New Roman" panose="02020603050405020304" pitchFamily="18" charset="0"/>
              </a:rPr>
              <a:t>Using the “Replace” feature enter 2019 in the “Find what” field and “2019 at” in the “Replace with field. Click “Find Next” and “Replace” or “Replace All”. </a:t>
            </a:r>
            <a:endParaRPr lang="en-US" dirty="0"/>
          </a:p>
        </p:txBody>
      </p:sp>
      <p:sp>
        <p:nvSpPr>
          <p:cNvPr id="3" name="Slide Number Placeholder 2">
            <a:extLst>
              <a:ext uri="{FF2B5EF4-FFF2-40B4-BE49-F238E27FC236}">
                <a16:creationId xmlns:a16="http://schemas.microsoft.com/office/drawing/2014/main" id="{87FDF20E-E79A-4958-91D8-43A65EF024A6}"/>
              </a:ext>
            </a:extLst>
          </p:cNvPr>
          <p:cNvSpPr>
            <a:spLocks noGrp="1"/>
          </p:cNvSpPr>
          <p:nvPr>
            <p:ph type="sldNum" sz="quarter" idx="12"/>
          </p:nvPr>
        </p:nvSpPr>
        <p:spPr/>
        <p:txBody>
          <a:bodyPr/>
          <a:lstStyle/>
          <a:p>
            <a:fld id="{D983F1FA-211D-3044-9E35-958DFBC26156}" type="slidenum">
              <a:rPr lang="en-US" smtClean="0">
                <a:solidFill>
                  <a:prstClr val="white"/>
                </a:solidFill>
              </a:rPr>
              <a:pPr/>
              <a:t>9</a:t>
            </a:fld>
            <a:endParaRPr lang="en-US" dirty="0">
              <a:solidFill>
                <a:prstClr val="white"/>
              </a:solidFill>
            </a:endParaRPr>
          </a:p>
        </p:txBody>
      </p:sp>
      <p:sp>
        <p:nvSpPr>
          <p:cNvPr id="4" name="Title 3">
            <a:extLst>
              <a:ext uri="{FF2B5EF4-FFF2-40B4-BE49-F238E27FC236}">
                <a16:creationId xmlns:a16="http://schemas.microsoft.com/office/drawing/2014/main" id="{C103D61F-6432-4C43-8139-1536A6215155}"/>
              </a:ext>
            </a:extLst>
          </p:cNvPr>
          <p:cNvSpPr>
            <a:spLocks noGrp="1"/>
          </p:cNvSpPr>
          <p:nvPr>
            <p:ph type="title"/>
          </p:nvPr>
        </p:nvSpPr>
        <p:spPr/>
        <p:txBody>
          <a:bodyPr>
            <a:normAutofit fontScale="90000"/>
          </a:bodyPr>
          <a:lstStyle/>
          <a:p>
            <a:r>
              <a:rPr lang="en-US" dirty="0"/>
              <a:t>Appointment Reminder to Text </a:t>
            </a:r>
            <a:r>
              <a:rPr lang="en-US" sz="3600" dirty="0"/>
              <a:t>cont.</a:t>
            </a:r>
            <a:endParaRPr lang="en-US" dirty="0"/>
          </a:p>
        </p:txBody>
      </p:sp>
      <p:pic>
        <p:nvPicPr>
          <p:cNvPr id="5" name="Picture 4">
            <a:extLst>
              <a:ext uri="{FF2B5EF4-FFF2-40B4-BE49-F238E27FC236}">
                <a16:creationId xmlns:a16="http://schemas.microsoft.com/office/drawing/2014/main" id="{540C1583-93CE-4CCD-A243-CB6243993228}"/>
              </a:ext>
            </a:extLst>
          </p:cNvPr>
          <p:cNvPicPr>
            <a:picLocks noChangeAspect="1"/>
          </p:cNvPicPr>
          <p:nvPr/>
        </p:nvPicPr>
        <p:blipFill>
          <a:blip r:embed="rId3"/>
          <a:stretch>
            <a:fillRect/>
          </a:stretch>
        </p:blipFill>
        <p:spPr>
          <a:xfrm>
            <a:off x="4114800" y="3891543"/>
            <a:ext cx="3486637" cy="1448002"/>
          </a:xfrm>
          <a:prstGeom prst="rect">
            <a:avLst/>
          </a:prstGeom>
        </p:spPr>
      </p:pic>
      <p:pic>
        <p:nvPicPr>
          <p:cNvPr id="10" name="Picture 9">
            <a:extLst>
              <a:ext uri="{FF2B5EF4-FFF2-40B4-BE49-F238E27FC236}">
                <a16:creationId xmlns:a16="http://schemas.microsoft.com/office/drawing/2014/main" id="{C11A0B3F-DD8B-4121-A5EA-9AF9FA8C3A79}"/>
              </a:ext>
            </a:extLst>
          </p:cNvPr>
          <p:cNvPicPr>
            <a:picLocks noChangeAspect="1"/>
          </p:cNvPicPr>
          <p:nvPr/>
        </p:nvPicPr>
        <p:blipFill>
          <a:blip r:embed="rId4"/>
          <a:stretch>
            <a:fillRect/>
          </a:stretch>
        </p:blipFill>
        <p:spPr>
          <a:xfrm>
            <a:off x="7439318" y="1404939"/>
            <a:ext cx="1228725" cy="1643062"/>
          </a:xfrm>
          <a:prstGeom prst="rect">
            <a:avLst/>
          </a:prstGeom>
        </p:spPr>
      </p:pic>
    </p:spTree>
    <p:extLst>
      <p:ext uri="{BB962C8B-B14F-4D97-AF65-F5344CB8AC3E}">
        <p14:creationId xmlns:p14="http://schemas.microsoft.com/office/powerpoint/2010/main" val="231146995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Appointment Reminder to Text&amp;quot;&quot;/&gt;&lt;property id=&quot;20307&quot; value=&quot;285&quot;/&gt;&lt;/object&gt;&lt;object type=&quot;3&quot; unique_id=&quot;10004&quot;&gt;&lt;property id=&quot;20148&quot; value=&quot;5&quot;/&gt;&lt;property id=&quot;20300&quot; value=&quot;Slide 2 - &amp;quot;Purpose&amp;quot;&quot;/&gt;&lt;property id=&quot;20307&quot; value=&quot;286&quot;/&gt;&lt;/object&gt;&lt;object type=&quot;3&quot; unique_id=&quot;10005&quot;&gt;&lt;property id=&quot;20148&quot; value=&quot;5&quot;/&gt;&lt;property id=&quot;20300&quot; value=&quot;Slide 3 - &amp;quot;Appointment Reminder to Text&amp;quot;&quot;/&gt;&lt;property id=&quot;20307&quot; value=&quot;287&quot;/&gt;&lt;/object&gt;&lt;object type=&quot;3&quot; unique_id=&quot;10006&quot;&gt;&lt;property id=&quot;20148&quot; value=&quot;5&quot;/&gt;&lt;property id=&quot;20300&quot; value=&quot;Slide 4 - &amp;quot;Appointment Reminder to Text cont.&amp;quot;&quot;/&gt;&lt;property id=&quot;20307&quot; value=&quot;288&quot;/&gt;&lt;/object&gt;&lt;object type=&quot;3&quot; unique_id=&quot;10007&quot;&gt;&lt;property id=&quot;20148&quot; value=&quot;5&quot;/&gt;&lt;property id=&quot;20300&quot; value=&quot;Slide 6 - &amp;quot;Appointment Reminder to Text cont.&amp;quot;&quot;/&gt;&lt;property id=&quot;20307&quot; value=&quot;289&quot;/&gt;&lt;/object&gt;&lt;object type=&quot;3&quot; unique_id=&quot;10008&quot;&gt;&lt;property id=&quot;20148&quot; value=&quot;5&quot;/&gt;&lt;property id=&quot;20300&quot; value=&quot;Slide 7 - &amp;quot;Appointment Reminder to Text cont.&amp;quot;&quot;/&gt;&lt;property id=&quot;20307&quot; value=&quot;290&quot;/&gt;&lt;/object&gt;&lt;object type=&quot;3&quot; unique_id=&quot;47830&quot;&gt;&lt;property id=&quot;20148&quot; value=&quot;5&quot;/&gt;&lt;property id=&quot;20300&quot; value=&quot;Slide 8 - &amp;quot;Important Reminders&amp;quot;&quot;/&gt;&lt;property id=&quot;20307&quot; value=&quot;291&quot;/&gt;&lt;/object&gt;&lt;object type=&quot;3&quot; unique_id=&quot;47831&quot;&gt;&lt;property id=&quot;20148&quot; value=&quot;5&quot;/&gt;&lt;property id=&quot;20300&quot; value=&quot;Slide 9 - &amp;quot;Mail Merge&amp;quot;&quot;/&gt;&lt;property id=&quot;20307&quot; value=&quot;293&quot;/&gt;&lt;/object&gt;&lt;object type=&quot;3&quot; unique_id=&quot;47832&quot;&gt;&lt;property id=&quot;20148&quot; value=&quot;5&quot;/&gt;&lt;property id=&quot;20300&quot; value=&quot;Slide 10 - &amp;quot;Mail Merge cont.&amp;quot;&quot;/&gt;&lt;property id=&quot;20307&quot; value=&quot;292&quot;/&gt;&lt;/object&gt;&lt;object type=&quot;3&quot; unique_id=&quot;47833&quot;&gt;&lt;property id=&quot;20148&quot; value=&quot;5&quot;/&gt;&lt;property id=&quot;20300&quot; value=&quot;Slide 11 - &amp;quot;Mail Merge cont.&amp;quot;&quot;/&gt;&lt;property id=&quot;20307&quot; value=&quot;294&quot;/&gt;&lt;/object&gt;&lt;object type=&quot;3&quot; unique_id=&quot;47834&quot;&gt;&lt;property id=&quot;20148&quot; value=&quot;5&quot;/&gt;&lt;property id=&quot;20300&quot; value=&quot;Slide 12 - &amp;quot;Mail Merge cont.&amp;quot;&quot;/&gt;&lt;property id=&quot;20307&quot; value=&quot;296&quot;/&gt;&lt;/object&gt;&lt;object type=&quot;3&quot; unique_id=&quot;47835&quot;&gt;&lt;property id=&quot;20148&quot; value=&quot;5&quot;/&gt;&lt;property id=&quot;20300&quot; value=&quot;Slide 13 - &amp;quot;Mail Merge cont.&amp;quot;&quot;/&gt;&lt;property id=&quot;20307&quot; value=&quot;295&quot;/&gt;&lt;/object&gt;&lt;object type=&quot;3&quot; unique_id=&quot;47836&quot;&gt;&lt;property id=&quot;20148&quot; value=&quot;5&quot;/&gt;&lt;property id=&quot;20300&quot; value=&quot;Slide 14 - &amp;quot;Mail Merge cont.&amp;quot;&quot;/&gt;&lt;property id=&quot;20307&quot; value=&quot;297&quot;/&gt;&lt;/object&gt;&lt;object type=&quot;3&quot; unique_id=&quot;47837&quot;&gt;&lt;property id=&quot;20148&quot; value=&quot;5&quot;/&gt;&lt;property id=&quot;20300&quot; value=&quot;Slide 15 - &amp;quot;Mail Merge cont.&amp;quot;&quot;/&gt;&lt;property id=&quot;20307&quot; value=&quot;299&quot;/&gt;&lt;/object&gt;&lt;object type=&quot;3&quot; unique_id=&quot;47838&quot;&gt;&lt;property id=&quot;20148&quot; value=&quot;5&quot;/&gt;&lt;property id=&quot;20300&quot; value=&quot;Slide 16 - &amp;quot;Mail Merge cont.&amp;quot;&quot;/&gt;&lt;property id=&quot;20307&quot; value=&quot;304&quot;/&gt;&lt;/object&gt;&lt;object type=&quot;3&quot; unique_id=&quot;47839&quot;&gt;&lt;property id=&quot;20148&quot; value=&quot;5&quot;/&gt;&lt;property id=&quot;20300&quot; value=&quot;Slide 17 - &amp;quot;Mail Merge cont.&amp;quot;&quot;/&gt;&lt;property id=&quot;20307&quot; value=&quot;305&quot;/&gt;&lt;/object&gt;&lt;object type=&quot;3&quot; unique_id=&quot;47840&quot;&gt;&lt;property id=&quot;20148&quot; value=&quot;5&quot;/&gt;&lt;property id=&quot;20300&quot; value=&quot;Slide 18 - &amp;quot;Mail Merge cont.&amp;quot;&quot;/&gt;&lt;property id=&quot;20307&quot; value=&quot;302&quot;/&gt;&lt;/object&gt;&lt;object type=&quot;3&quot; unique_id=&quot;47841&quot;&gt;&lt;property id=&quot;20148&quot; value=&quot;5&quot;/&gt;&lt;property id=&quot;20300&quot; value=&quot;Slide 19 - &amp;quot;Mail Merge cont.&amp;quot;&quot;/&gt;&lt;property id=&quot;20307&quot; value=&quot;303&quot;/&gt;&lt;/object&gt;&lt;object type=&quot;3&quot; unique_id=&quot;47842&quot;&gt;&lt;property id=&quot;20148&quot; value=&quot;5&quot;/&gt;&lt;property id=&quot;20300&quot; value=&quot;Slide 20 - &amp;quot;Set up Outlook Rule&amp;quot;&quot;/&gt;&lt;property id=&quot;20307&quot; value=&quot;306&quot;/&gt;&lt;/object&gt;&lt;object type=&quot;3&quot; unique_id=&quot;47843&quot;&gt;&lt;property id=&quot;20148&quot; value=&quot;5&quot;/&gt;&lt;property id=&quot;20300&quot; value=&quot;Slide 21 - &amp;quot;Set up Outlook Rule cont.&amp;quot;&quot;/&gt;&lt;property id=&quot;20307&quot; value=&quot;307&quot;/&gt;&lt;/object&gt;&lt;object type=&quot;3&quot; unique_id=&quot;47844&quot;&gt;&lt;property id=&quot;20148&quot; value=&quot;5&quot;/&gt;&lt;property id=&quot;20300&quot; value=&quot;Slide 22 - &amp;quot;Set up Outlook Rule cont.&amp;quot;&quot;/&gt;&lt;property id=&quot;20307&quot; value=&quot;308&quot;/&gt;&lt;/object&gt;&lt;object type=&quot;3&quot; unique_id=&quot;47845&quot;&gt;&lt;property id=&quot;20148&quot; value=&quot;5&quot;/&gt;&lt;property id=&quot;20300&quot; value=&quot;Slide 23 - &amp;quot;Important Reminders&amp;quot;&quot;/&gt;&lt;property id=&quot;20307&quot; value=&quot;309&quot;/&gt;&lt;/object&gt;&lt;object type=&quot;3&quot; unique_id=&quot;47846&quot;&gt;&lt;property id=&quot;20148&quot; value=&quot;5&quot;/&gt;&lt;property id=&quot;20300&quot; value=&quot;Slide 24 - &amp;quot;Important Reminders cont.&amp;quot;&quot;/&gt;&lt;property id=&quot;20307&quot; value=&quot;310&quot;/&gt;&lt;/object&gt;&lt;object type=&quot;3&quot; unique_id=&quot;47847&quot;&gt;&lt;property id=&quot;20148&quot; value=&quot;5&quot;/&gt;&lt;property id=&quot;20300&quot; value=&quot;Slide 25 - &amp;quot;Important Reminders cont.&amp;quot;&quot;/&gt;&lt;property id=&quot;20307&quot; value=&quot;311&quot;/&gt;&lt;/object&gt;&lt;object type=&quot;3&quot; unique_id=&quot;47848&quot;&gt;&lt;property id=&quot;20148&quot; value=&quot;5&quot;/&gt;&lt;property id=&quot;20300&quot; value=&quot;Slide 26 - &amp;quot;Questions?&amp;quot;&quot;/&gt;&lt;property id=&quot;20307&quot; value=&quot;312&quot;/&gt;&lt;/object&gt;&lt;object type=&quot;3&quot; unique_id=&quot;47850&quot;&gt;&lt;property id=&quot;20148&quot; value=&quot;5&quot;/&gt;&lt;property id=&quot;20300&quot; value=&quot;Slide 5 - &amp;quot;Appointment Reminder to Text cont.&amp;quot;&quot;/&gt;&lt;property id=&quot;20307&quot; value=&quot;313&quot;/&gt;&lt;/object&gt;&lt;/object&gt;&lt;object type=&quot;8&quot; unique_id=&quot;10016&quot;&gt;&lt;/object&gt;&lt;/object&gt;&lt;/database&gt;"/>
  <p:tag name="SECTOMILLISECCONVERTED" val="1"/>
</p:tagLst>
</file>

<file path=ppt/theme/theme1.xml><?xml version="1.0" encoding="utf-8"?>
<a:theme xmlns:a="http://schemas.openxmlformats.org/drawingml/2006/main" name="10_Office Theme">
  <a:themeElements>
    <a:clrScheme name="Custom 6">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0070C0"/>
      </a:hlink>
      <a:folHlink>
        <a:srgbClr val="941C2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Related_x0020_Processes xmlns="65fe642c-1fe7-4fd4-b366-39939508f305"/>
    <Library_x0020_Title xmlns="65fe642c-1fe7-4fd4-b366-39939508f305" xsi:nil="true"/>
    <Artifact_x0020_Name xmlns="65fe642c-1fe7-4fd4-b366-39939508f305">Appt Reminder to Text Instructions (Revised 1.4.2019) </Artifact_x0020_Nam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EE3F72BD6D11542A1AC5A65E12BC8DD" ma:contentTypeVersion="0" ma:contentTypeDescription="Create a new document." ma:contentTypeScope="" ma:versionID="8e83e12092bb829b84378f411e749521">
  <xsd:schema xmlns:xsd="http://www.w3.org/2001/XMLSchema" xmlns:xs="http://www.w3.org/2001/XMLSchema" xmlns:p="http://schemas.microsoft.com/office/2006/metadata/properties" xmlns:ns2="65fe642c-1fe7-4fd4-b366-39939508f305" targetNamespace="http://schemas.microsoft.com/office/2006/metadata/properties" ma:root="true" ma:fieldsID="c606ebdb35872b38998bf298b2c0d2b0" ns2:_="">
    <xsd:import namespace="65fe642c-1fe7-4fd4-b366-39939508f305"/>
    <xsd:element name="properties">
      <xsd:complexType>
        <xsd:sequence>
          <xsd:element name="documentManagement">
            <xsd:complexType>
              <xsd:all>
                <xsd:element ref="ns2:Related_x0020_Processes" minOccurs="0"/>
                <xsd:element ref="ns2:Artifact_x0020_Name"/>
                <xsd:element ref="ns2:Library_x0020_Titl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fe642c-1fe7-4fd4-b366-39939508f305" elementFormDefault="qualified">
    <xsd:import namespace="http://schemas.microsoft.com/office/2006/documentManagement/types"/>
    <xsd:import namespace="http://schemas.microsoft.com/office/infopath/2007/PartnerControls"/>
    <xsd:element name="Related_x0020_Processes" ma:index="8" nillable="true" ma:displayName="Related Processes" ma:internalName="Related_x0020_Processes">
      <xsd:complexType>
        <xsd:complexContent>
          <xsd:extension base="dms:MultiChoice">
            <xsd:sequence>
              <xsd:element name="Value" maxOccurs="unbounded" minOccurs="0" nillable="true">
                <xsd:simpleType>
                  <xsd:restriction base="dms:Choice">
                    <xsd:enumeration value="All"/>
                    <xsd:enumeration value="App. Applies for Services"/>
                    <xsd:enumeration value="Determine Eligibility"/>
                    <xsd:enumeration value="Cond. Orient."/>
                    <xsd:enumeration value="Determine Ent."/>
                    <xsd:enumeration value="Determine Feas."/>
                    <xsd:enumeration value="Dev. Rehab. Plan"/>
                    <xsd:enumeration value="Execute Plan"/>
                    <xsd:enumeration value="Case Management"/>
                    <xsd:enumeration value="Dev. Employ. Plan"/>
                    <xsd:enumeration value="Place V in Employ."/>
                    <xsd:enumeration value="Rehabbed"/>
                    <xsd:enumeration value="Discontinued"/>
                    <xsd:enumeration value="MRG"/>
                    <xsd:enumeration value="Cond. IL Orient."/>
                    <xsd:enumeration value="Cond. IL E and P"/>
                    <xsd:enumeration value="Provide IL Services"/>
                    <xsd:enumeration value="Cond. IL Act."/>
                  </xsd:restriction>
                </xsd:simpleType>
              </xsd:element>
            </xsd:sequence>
          </xsd:extension>
        </xsd:complexContent>
      </xsd:complexType>
    </xsd:element>
    <xsd:element name="Artifact_x0020_Name" ma:index="9" ma:displayName="Artifact Name" ma:internalName="Artifact_x0020_Name">
      <xsd:simpleType>
        <xsd:restriction base="dms:Text">
          <xsd:maxLength value="255"/>
        </xsd:restriction>
      </xsd:simpleType>
    </xsd:element>
    <xsd:element name="Library_x0020_Title" ma:index="10" nillable="true" ma:displayName="Library Title" ma:internalName="Library_x0020_Titl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D41FB5B-AAB7-43F8-BCFB-F0AC22CB1470}">
  <ds:schemaRefs>
    <ds:schemaRef ds:uri="http://schemas.microsoft.com/sharepoint/v3/contenttype/forms"/>
  </ds:schemaRefs>
</ds:datastoreItem>
</file>

<file path=customXml/itemProps2.xml><?xml version="1.0" encoding="utf-8"?>
<ds:datastoreItem xmlns:ds="http://schemas.openxmlformats.org/officeDocument/2006/customXml" ds:itemID="{C993FA49-FC48-493C-94A2-B5BE0B839CF0}">
  <ds:schemaRefs>
    <ds:schemaRef ds:uri="http://schemas.microsoft.com/office/2006/documentManagement/types"/>
    <ds:schemaRef ds:uri="http://purl.org/dc/elements/1.1/"/>
    <ds:schemaRef ds:uri="65fe642c-1fe7-4fd4-b366-39939508f305"/>
    <ds:schemaRef ds:uri="http://schemas.microsoft.com/office/infopath/2007/PartnerControls"/>
    <ds:schemaRef ds:uri="http://purl.org/dc/terms/"/>
    <ds:schemaRef ds:uri="http://schemas.microsoft.com/office/2006/metadata/propertie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D6CE001B-444F-4960-B7E8-525C0395E0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5fe642c-1fe7-4fd4-b366-39939508f30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11913</TotalTime>
  <Words>3865</Words>
  <Application>Microsoft Office PowerPoint</Application>
  <PresentationFormat>On-screen Show (4:3)</PresentationFormat>
  <Paragraphs>410</Paragraphs>
  <Slides>31</Slides>
  <Notes>31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31</vt:i4>
      </vt:variant>
    </vt:vector>
  </HeadingPairs>
  <TitlesOfParts>
    <vt:vector size="39" baseType="lpstr">
      <vt:lpstr>Arial</vt:lpstr>
      <vt:lpstr>Calibri</vt:lpstr>
      <vt:lpstr>Courier New</vt:lpstr>
      <vt:lpstr>Myriad Pro</vt:lpstr>
      <vt:lpstr>Wingdings</vt:lpstr>
      <vt:lpstr>10_Office Theme</vt:lpstr>
      <vt:lpstr>1_Custom Design</vt:lpstr>
      <vt:lpstr>Custom Design</vt:lpstr>
      <vt:lpstr>Appointment Reminder to Text</vt:lpstr>
      <vt:lpstr>Purpose</vt:lpstr>
      <vt:lpstr>Appointment Reminder to Text</vt:lpstr>
      <vt:lpstr>Appointment Reminder to Text cont.</vt:lpstr>
      <vt:lpstr>Appointment Reminder to Text cont.</vt:lpstr>
      <vt:lpstr>Appointment Reminder to Text cont.</vt:lpstr>
      <vt:lpstr>Appointment Reminder to Text cont.</vt:lpstr>
      <vt:lpstr>Appointment Reminder to Text cont.</vt:lpstr>
      <vt:lpstr>Appointment Reminder to Text cont.</vt:lpstr>
      <vt:lpstr>Carrier Gateways </vt:lpstr>
      <vt:lpstr>Important Reminders</vt:lpstr>
      <vt:lpstr>Mail Merge</vt:lpstr>
      <vt:lpstr>Mail Merge cont.</vt:lpstr>
      <vt:lpstr>Mail Merge cont.</vt:lpstr>
      <vt:lpstr>Mail Merge cont.</vt:lpstr>
      <vt:lpstr>Mail Merge cont.</vt:lpstr>
      <vt:lpstr>Mail Merge cont.</vt:lpstr>
      <vt:lpstr>Mail Merge cont.</vt:lpstr>
      <vt:lpstr>Mail Merge cont.</vt:lpstr>
      <vt:lpstr>Mail Merge cont.</vt:lpstr>
      <vt:lpstr>Mail Merge cont.</vt:lpstr>
      <vt:lpstr>Mail Merge cont.</vt:lpstr>
      <vt:lpstr>Mail Merge cont.</vt:lpstr>
      <vt:lpstr>Set up Outlook Rule</vt:lpstr>
      <vt:lpstr>Set up Outlook Rule cont.</vt:lpstr>
      <vt:lpstr>Set up Outlook Rule cont.</vt:lpstr>
      <vt:lpstr>Important Reminders</vt:lpstr>
      <vt:lpstr>Important Reminders cont.</vt:lpstr>
      <vt:lpstr>Important Reminders cont.</vt:lpstr>
      <vt:lpstr>Appt Reminder to Text Demo</vt:lpstr>
      <vt:lpstr>Questions?</vt:lpstr>
    </vt:vector>
  </TitlesOfParts>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Appt Reminder to Text Instructions (Revised 1.4.2019) PowerPoint Presentation </dc:title>
  <dc:subject>VR&amp;E Staff</dc:subject>
  <dc:creator>Department of Veterans Affairs, Veterans Benefits Administration, Vocational Rehabilitation and Employment Service, STAFF</dc:creator>
  <cp:lastModifiedBy>Kathy Poole</cp:lastModifiedBy>
  <cp:revision>297</cp:revision>
  <cp:lastPrinted>2018-01-09T18:11:21Z</cp:lastPrinted>
  <dcterms:created xsi:type="dcterms:W3CDTF">2017-12-21T16:13:31Z</dcterms:created>
  <dcterms:modified xsi:type="dcterms:W3CDTF">2019-02-27T19:48:40Z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0x0101001EE3F72BD6D11542A1AC5A65E12BC8DD</vt:lpwstr>
  </property>
  <property fmtid="{D5CDD505-2E9C-101B-9397-08002B2CF9AE}" pid="3" name="Language">
    <vt:lpwstr>en</vt:lpwstr>
  </property>
  <property fmtid="{D5CDD505-2E9C-101B-9397-08002B2CF9AE}" pid="4" name="Type">
    <vt:lpwstr>Presentation</vt:lpwstr>
  </property>
</Properties>
</file>