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3" r:id="rId3"/>
    <p:sldMasterId id="2147483695" r:id="rId4"/>
    <p:sldMasterId id="2147483702" r:id="rId5"/>
  </p:sldMasterIdLst>
  <p:notesMasterIdLst>
    <p:notesMasterId r:id="rId28"/>
  </p:notesMasterIdLst>
  <p:handoutMasterIdLst>
    <p:handoutMasterId r:id="rId29"/>
  </p:handoutMasterIdLst>
  <p:sldIdLst>
    <p:sldId id="302" r:id="rId6"/>
    <p:sldId id="397" r:id="rId7"/>
    <p:sldId id="259" r:id="rId8"/>
    <p:sldId id="398" r:id="rId9"/>
    <p:sldId id="388" r:id="rId10"/>
    <p:sldId id="311" r:id="rId11"/>
    <p:sldId id="321" r:id="rId12"/>
    <p:sldId id="298" r:id="rId13"/>
    <p:sldId id="402" r:id="rId14"/>
    <p:sldId id="399" r:id="rId15"/>
    <p:sldId id="312" r:id="rId16"/>
    <p:sldId id="317" r:id="rId17"/>
    <p:sldId id="322" r:id="rId18"/>
    <p:sldId id="404" r:id="rId19"/>
    <p:sldId id="400" r:id="rId20"/>
    <p:sldId id="282" r:id="rId21"/>
    <p:sldId id="296" r:id="rId22"/>
    <p:sldId id="299" r:id="rId23"/>
    <p:sldId id="300" r:id="rId24"/>
    <p:sldId id="401" r:id="rId25"/>
    <p:sldId id="309" r:id="rId26"/>
    <p:sldId id="351" r:id="rId27"/>
  </p:sldIdLst>
  <p:sldSz cx="12192000" cy="6858000"/>
  <p:notesSz cx="7010400" cy="92964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5371DB5C-13FE-43C9-8E58-C98E2B87AAC5}">
          <p14:sldIdLst>
            <p14:sldId id="302"/>
            <p14:sldId id="397"/>
            <p14:sldId id="259"/>
            <p14:sldId id="398"/>
          </p14:sldIdLst>
        </p14:section>
        <p14:section name="AMA key changes" id="{643FC70E-02CF-4B85-AD7E-3B3173B5CE22}">
          <p14:sldIdLst>
            <p14:sldId id="388"/>
            <p14:sldId id="311"/>
            <p14:sldId id="321"/>
            <p14:sldId id="298"/>
            <p14:sldId id="402"/>
          </p14:sldIdLst>
        </p14:section>
        <p14:section name="Three review options" id="{F7A2969D-C33C-4CF5-B0D4-67342E8A7377}">
          <p14:sldIdLst>
            <p14:sldId id="399"/>
            <p14:sldId id="312"/>
            <p14:sldId id="317"/>
            <p14:sldId id="322"/>
            <p14:sldId id="404"/>
          </p14:sldIdLst>
        </p14:section>
        <p14:section name="Opt-In from legacy" id="{B81C274B-6342-4B97-BD0C-A391E1B32EEB}">
          <p14:sldIdLst>
            <p14:sldId id="400"/>
            <p14:sldId id="282"/>
            <p14:sldId id="296"/>
            <p14:sldId id="299"/>
            <p14:sldId id="300"/>
          </p14:sldIdLst>
        </p14:section>
        <p14:section name="Course Summary" id="{8A3137A1-81C7-4E70-B835-BAE4E1D41679}">
          <p14:sldIdLst>
            <p14:sldId id="401"/>
            <p14:sldId id="309"/>
            <p14:sldId id="35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drak, Chelsey, VBAWASH" initials="KCV" lastIdx="15" clrIdx="0">
    <p:extLst>
      <p:ext uri="{19B8F6BF-5375-455C-9EA6-DF929625EA0E}">
        <p15:presenceInfo xmlns:p15="http://schemas.microsoft.com/office/powerpoint/2012/main" userId="S-1-5-21-1409082233-764733703-682003330-472082" providerId="AD"/>
      </p:ext>
    </p:extLst>
  </p:cmAuthor>
  <p:cmAuthor id="2" name="Latham, Andrew, VBADENV Trng Facility" initials="LAVTF" lastIdx="5" clrIdx="1">
    <p:extLst>
      <p:ext uri="{19B8F6BF-5375-455C-9EA6-DF929625EA0E}">
        <p15:presenceInfo xmlns:p15="http://schemas.microsoft.com/office/powerpoint/2012/main" userId="S-1-5-21-1409082233-764733703-682003330-278547" providerId="AD"/>
      </p:ext>
    </p:extLst>
  </p:cmAuthor>
  <p:cmAuthor id="3" name="AMO" initials="AMO" lastIdx="1" clrIdx="2">
    <p:extLst>
      <p:ext uri="{19B8F6BF-5375-455C-9EA6-DF929625EA0E}">
        <p15:presenceInfo xmlns:p15="http://schemas.microsoft.com/office/powerpoint/2012/main" userId="AMO" providerId="None"/>
      </p:ext>
    </p:extLst>
  </p:cmAuthor>
  <p:cmAuthor id="4" name="OAR" initials="OAR" lastIdx="5" clrIdx="3">
    <p:extLst>
      <p:ext uri="{19B8F6BF-5375-455C-9EA6-DF929625EA0E}">
        <p15:presenceInfo xmlns:p15="http://schemas.microsoft.com/office/powerpoint/2012/main" userId="OAR" providerId="None"/>
      </p:ext>
    </p:extLst>
  </p:cmAuthor>
  <p:cmAuthor id="5" name="Spilker, Gina, VBAWAS" initials="SGV" lastIdx="2" clrIdx="4">
    <p:extLst>
      <p:ext uri="{19B8F6BF-5375-455C-9EA6-DF929625EA0E}">
        <p15:presenceInfo xmlns:p15="http://schemas.microsoft.com/office/powerpoint/2012/main" userId="S::gina.spilker@va.gov::081612a0-da19-47e8-8bcc-2767915990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B60"/>
    <a:srgbClr val="002060"/>
    <a:srgbClr val="631318"/>
    <a:srgbClr val="9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2" autoAdjust="0"/>
    <p:restoredTop sz="73796" autoAdjust="0"/>
  </p:normalViewPr>
  <p:slideViewPr>
    <p:cSldViewPr snapToGrid="0">
      <p:cViewPr varScale="1">
        <p:scale>
          <a:sx n="78" d="100"/>
          <a:sy n="78" d="100"/>
        </p:scale>
        <p:origin x="1110" y="96"/>
      </p:cViewPr>
      <p:guideLst/>
    </p:cSldViewPr>
  </p:slideViewPr>
  <p:outlineViewPr>
    <p:cViewPr>
      <p:scale>
        <a:sx n="33" d="100"/>
        <a:sy n="33" d="100"/>
      </p:scale>
      <p:origin x="0" y="-3666"/>
    </p:cViewPr>
  </p:outlineViewPr>
  <p:notesTextViewPr>
    <p:cViewPr>
      <p:scale>
        <a:sx n="1" d="1"/>
        <a:sy n="1" d="1"/>
      </p:scale>
      <p:origin x="0" y="0"/>
    </p:cViewPr>
  </p:notesTextViewPr>
  <p:notesViewPr>
    <p:cSldViewPr snapToGrid="0">
      <p:cViewPr varScale="1">
        <p:scale>
          <a:sx n="69" d="100"/>
          <a:sy n="69" d="100"/>
        </p:scale>
        <p:origin x="2784"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B550D5-3064-4B35-9B20-FE4E0F859721}" type="datetimeFigureOut">
              <a:rPr lang="en-US" smtClean="0"/>
              <a:t>10/18/2022</a:t>
            </a:fld>
            <a:endParaRPr lang="en-US" dirty="0"/>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B2E0F6-EA46-4FA0-899E-3683BB7A698B}" type="slidenum">
              <a:rPr lang="en-US" smtClean="0"/>
              <a:t>‹#›</a:t>
            </a:fld>
            <a:endParaRPr lang="en-US" dirty="0"/>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C93C8E8-FB1B-47FC-937A-37708FDD3E6D}" type="datetimeFigureOut">
              <a:rPr lang="en-US" smtClean="0"/>
              <a:t>10/18/2022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893FF05-EA40-42CF-A853-DD34D89557DD}" type="slidenum">
              <a:rPr lang="en-US" smtClean="0"/>
              <a:t>‹#›</a:t>
            </a:fld>
            <a:endParaRPr lang="en-US" dirty="0"/>
          </a:p>
        </p:txBody>
      </p:sp>
    </p:spTree>
    <p:extLst>
      <p:ext uri="{BB962C8B-B14F-4D97-AF65-F5344CB8AC3E}">
        <p14:creationId xmlns:p14="http://schemas.microsoft.com/office/powerpoint/2010/main" val="3633084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mailto:OARADMIN.VBAWAS@va.gov"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latin typeface="Myriad Pro" panose="020B0503030403020204"/>
              </a:rPr>
              <a:t>Course Description:</a:t>
            </a:r>
            <a:endParaRPr lang="en-US" u="none" dirty="0">
              <a:latin typeface="Myriad Pro" panose="020B050303040302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latin typeface="Myriad Pro" panose="020B050303040302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latin typeface="Myriad Pro" panose="020B0503030403020204"/>
              </a:rPr>
              <a:t>This course provides an overview of the Appeals Modernization Act (AMA) and the impacts to legacy appeals. It identifies the key changes resulting from AMA and explains the opt-in opportunities into the modernized review system. </a:t>
            </a:r>
            <a:endParaRPr lang="en-US" u="sng" dirty="0">
              <a:latin typeface="Myriad Pro" panose="020B0503030403020204"/>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389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Next, let’s identify the three review options and their attributes.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5381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Identify the three review options and their attributes </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latin typeface="Myriad Pro" panose="020B0503030403020204"/>
            </a:endParaRPr>
          </a:p>
          <a:p>
            <a:r>
              <a:rPr lang="en-US" dirty="0">
                <a:latin typeface="Myriad Pro" panose="020B0503030403020204"/>
              </a:rPr>
              <a:t>The AMA created three new review options for claimants who disagree with the decisions they receive from VA: supplemental claim; higher-level review; and Board appeal. Each lane has its own attributes and characteristics.</a:t>
            </a:r>
          </a:p>
          <a:p>
            <a:endParaRPr lang="en-US" dirty="0">
              <a:latin typeface="Myriad Pro" panose="020B0503030403020204"/>
            </a:endParaRPr>
          </a:p>
          <a:p>
            <a:r>
              <a:rPr lang="en-US" dirty="0">
                <a:latin typeface="Myriad Pro" panose="020B0503030403020204"/>
              </a:rPr>
              <a:t>Supplemental claims replace reconsiderations and reopened claims with new and material evidence. VA will readjudicate a claim if new and relevant evidence is presented or identified with a supplemental claim (open record). VA will assist in gather new and relevant evidence (duty to assist). Effective date for benefits is always protected when submitted within one year of the prior decision. These claims are tracked and controlled under EP 040 series. Decisionmakers for these claims are Veterans Service Representatives (VSR) and Rating VSRs (RVSR).</a:t>
            </a:r>
          </a:p>
          <a:p>
            <a:endParaRPr lang="en-US" dirty="0">
              <a:latin typeface="Myriad Pro" panose="020B0503030403020204"/>
            </a:endParaRPr>
          </a:p>
          <a:p>
            <a:r>
              <a:rPr lang="en-US" dirty="0">
                <a:latin typeface="Myriad Pro" panose="020B0503030403020204"/>
              </a:rPr>
              <a:t>Higher-level review claims are for more experienced VA employees to take a look at the same evidence (closed record and no duty to assist). Claimants have the option for a one-time telephonic informal conference with the higher-level reviewer to discuss the error in the prior decision. The HLR is a de novo review where decisionmakers have full difference of opinion authority. Duty to assist errors are returned to lower-level for correction (quality feedback loop). HLRs are tracked and controlled under EP 030 series. Decisionmakers are Decision Review Officers (DRO) for rating issues and Senior VSRs (GS-11 or GS-12 VSRs and Authorization Quality Review Specialists (AQRS)) for non-rating issues.</a:t>
            </a:r>
          </a:p>
          <a:p>
            <a:endParaRPr lang="en-US" dirty="0">
              <a:latin typeface="Myriad Pro" panose="020B0503030403020204"/>
            </a:endParaRPr>
          </a:p>
          <a:p>
            <a:r>
              <a:rPr lang="en-US" dirty="0">
                <a:latin typeface="Myriad Pro" panose="020B0503030403020204"/>
              </a:rPr>
              <a:t>Board appeals are sent to the Board of Veterans Appeals with three docket choices. Claimants can choose the evidence only docket, where the appellant may submit evidence within the 90-day window following submission of the Notice of Disagreement (NOD). The Board does not have a duty to assist, and the record is otherwise closed. Claimants can choose the direct docket, where the appellant receives direct review by the Board of the evidence that was before VBA in the decision on appeal. The Board has a 365-day timeliness goal for this docket with a quality feedback loop for VBA. Finally, claimants can choose the hearing docket, where the appellant is scheduled for a Board hearing. Additionally, the appellant may submit evidence within the 90-day window following the scheduled hearing. The Board does not have a duty to assist, and the record is otherwise closed.</a:t>
            </a:r>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665966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Identify the three review options and their attributes </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latin typeface="Myriad Pro" panose="020B0503030403020204"/>
            </a:endParaRPr>
          </a:p>
          <a:p>
            <a:r>
              <a:rPr lang="en-US" dirty="0">
                <a:latin typeface="Myriad Pro" panose="020B0503030403020204"/>
              </a:rPr>
              <a:t>The chart here explains the new decision review process. The first step is that the Veterans Benefits Administration (VBA) establishes a claim and issues a decision. Once the claimant receives the notice from VBA, if the claimant disagrees with the decision, the claimant has three review options.</a:t>
            </a:r>
          </a:p>
          <a:p>
            <a:endParaRPr lang="en-US" dirty="0">
              <a:latin typeface="Myriad Pro" panose="020B0503030403020204"/>
            </a:endParaRPr>
          </a:p>
          <a:p>
            <a:r>
              <a:rPr lang="en-US" dirty="0">
                <a:latin typeface="Myriad Pro" panose="020B0503030403020204"/>
              </a:rPr>
              <a:t>The claimant can select the higher-level review with the same evidence, a supplemental claim with new evidence, or a Board appeal with three evidentiary options. The choice of the initial review lane can also be determinative of any following review lanes. If a claimant selects the higher-level review lane but then disagrees with the decision on the HLR, the claimant cannot ask for another HLR of the same issue immediately following the decision; the claimant would have to select a supplemental claim review or a Board appeal. </a:t>
            </a:r>
          </a:p>
          <a:p>
            <a:endParaRPr lang="en-US" dirty="0">
              <a:latin typeface="Myriad Pro" panose="020B0503030403020204"/>
            </a:endParaRPr>
          </a:p>
          <a:p>
            <a:r>
              <a:rPr lang="en-US" dirty="0">
                <a:latin typeface="Myriad Pro" panose="020B0503030403020204"/>
              </a:rPr>
              <a:t>If a claimant selects a Board appeal and disagrees with the decision, the claimant can only go to the Court of Appeals for Veterans Claims (CAVC) for review. After a CAVC decision, the claimant can only seek review under a supplemental claim if there is new evidence.</a:t>
            </a:r>
          </a:p>
          <a:p>
            <a:endParaRPr lang="en-US" dirty="0">
              <a:latin typeface="Myriad Pro" panose="020B0503030403020204"/>
            </a:endParaRPr>
          </a:p>
          <a:p>
            <a:r>
              <a:rPr lang="en-US" dirty="0">
                <a:latin typeface="Myriad Pro" panose="020B0503030403020204"/>
              </a:rPr>
              <a:t>If a claimant selects supplemental review and disagrees with the decision, the claimant can seek another supplemental review, if there is new evidence; if there is no new evidence, the claimant can request a higher-level review or a Board appeal.</a:t>
            </a:r>
          </a:p>
          <a:p>
            <a:endParaRPr lang="en-US" dirty="0">
              <a:latin typeface="Myriad Pro" panose="020B0503030403020204"/>
            </a:endParaRPr>
          </a:p>
          <a:p>
            <a:r>
              <a:rPr lang="en-US" dirty="0">
                <a:latin typeface="Myriad Pro" panose="020B0503030403020204"/>
              </a:rPr>
              <a:t>Except for appeals to the Court and supplemental claims, all filing deadlines are one year from date of notification letter of a decision.</a:t>
            </a:r>
          </a:p>
        </p:txBody>
      </p:sp>
      <p:sp>
        <p:nvSpPr>
          <p:cNvPr id="4" name="Slide Number Placeholder 3"/>
          <p:cNvSpPr>
            <a:spLocks noGrp="1"/>
          </p:cNvSpPr>
          <p:nvPr>
            <p:ph type="sldNum" sz="quarter" idx="5"/>
          </p:nvPr>
        </p:nvSpPr>
        <p:spPr/>
        <p:txBody>
          <a:bodyPr/>
          <a:lstStyle/>
          <a:p>
            <a:fld id="{B893FF05-EA40-42CF-A853-DD34D89557DD}" type="slidenum">
              <a:rPr lang="en-US" smtClean="0"/>
              <a:t>12</a:t>
            </a:fld>
            <a:endParaRPr lang="en-US" dirty="0"/>
          </a:p>
        </p:txBody>
      </p:sp>
    </p:spTree>
    <p:extLst>
      <p:ext uri="{BB962C8B-B14F-4D97-AF65-F5344CB8AC3E}">
        <p14:creationId xmlns:p14="http://schemas.microsoft.com/office/powerpoint/2010/main" val="44700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Identify the three review options and their attributes </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latin typeface="Myriad Pro" panose="020B0503030403020204"/>
            </a:endParaRPr>
          </a:p>
          <a:p>
            <a:r>
              <a:rPr lang="en-US" dirty="0">
                <a:latin typeface="Myriad Pro" panose="020B0503030403020204"/>
              </a:rPr>
              <a:t>With the development of the AMA, VA created new forms for applicants to complete based on the lane chosen. </a:t>
            </a:r>
          </a:p>
          <a:p>
            <a:endParaRPr lang="en-US" dirty="0">
              <a:latin typeface="Myriad Pro" panose="020B0503030403020204"/>
            </a:endParaRPr>
          </a:p>
          <a:p>
            <a:r>
              <a:rPr lang="en-US" dirty="0">
                <a:latin typeface="Myriad Pro" panose="020B0503030403020204"/>
              </a:rPr>
              <a:t>Claimants who choose the</a:t>
            </a:r>
          </a:p>
          <a:p>
            <a:pPr marL="171450" indent="-171450">
              <a:buFont typeface="Arial" panose="020B0604020202020204" pitchFamily="34" charset="0"/>
              <a:buChar char="•"/>
            </a:pPr>
            <a:r>
              <a:rPr lang="en-US" dirty="0">
                <a:latin typeface="Myriad Pro" panose="020B0503030403020204"/>
              </a:rPr>
              <a:t>supplemental lane file </a:t>
            </a:r>
            <a:r>
              <a:rPr lang="en-US" i="0" dirty="0">
                <a:latin typeface="Myriad Pro" panose="020B0503030403020204"/>
              </a:rPr>
              <a:t>VA Form 20-0995</a:t>
            </a:r>
            <a:r>
              <a:rPr lang="en-US" i="1" dirty="0">
                <a:latin typeface="Myriad Pro" panose="020B0503030403020204"/>
              </a:rPr>
              <a:t>, Decision Review Request: Supplemental Claim</a:t>
            </a:r>
            <a:endParaRPr lang="en-US" dirty="0">
              <a:latin typeface="Myriad Pro" panose="020B0503030403020204"/>
            </a:endParaRPr>
          </a:p>
          <a:p>
            <a:pPr marL="171450" indent="-171450">
              <a:buFont typeface="Arial" panose="020B0604020202020204" pitchFamily="34" charset="0"/>
              <a:buChar char="•"/>
            </a:pPr>
            <a:r>
              <a:rPr lang="en-US" dirty="0">
                <a:latin typeface="Myriad Pro" panose="020B0503030403020204"/>
              </a:rPr>
              <a:t>higher-level review lane file </a:t>
            </a:r>
            <a:r>
              <a:rPr lang="en-US" i="0" dirty="0">
                <a:latin typeface="Myriad Pro" panose="020B0503030403020204"/>
              </a:rPr>
              <a:t>VA Form 20-0996</a:t>
            </a:r>
            <a:r>
              <a:rPr lang="en-US" i="1" dirty="0">
                <a:latin typeface="Myriad Pro" panose="020B0503030403020204"/>
              </a:rPr>
              <a:t>, Decision Review Request: Higher-Level Review, </a:t>
            </a:r>
            <a:r>
              <a:rPr lang="en-US" i="0" dirty="0">
                <a:latin typeface="Myriad Pro" panose="020B0503030403020204"/>
              </a:rPr>
              <a:t>and</a:t>
            </a:r>
            <a:endParaRPr lang="en-US" i="1" dirty="0">
              <a:latin typeface="Myriad Pro" panose="020B0503030403020204"/>
            </a:endParaRPr>
          </a:p>
          <a:p>
            <a:pPr marL="171450" indent="-171450">
              <a:buFont typeface="Arial" panose="020B0604020202020204" pitchFamily="34" charset="0"/>
              <a:buChar char="•"/>
            </a:pPr>
            <a:r>
              <a:rPr lang="en-US" dirty="0">
                <a:latin typeface="Myriad Pro" panose="020B0503030403020204"/>
              </a:rPr>
              <a:t>Board lane file </a:t>
            </a:r>
            <a:r>
              <a:rPr lang="en-US" i="0" dirty="0">
                <a:latin typeface="Myriad Pro" panose="020B0503030403020204"/>
              </a:rPr>
              <a:t>VA Form 10182</a:t>
            </a:r>
            <a:r>
              <a:rPr lang="en-US" i="1" dirty="0">
                <a:latin typeface="Myriad Pro" panose="020B0503030403020204"/>
              </a:rPr>
              <a:t>, Decision Review Request: Board Appeal (Notice of Disagreement)</a:t>
            </a:r>
            <a:r>
              <a:rPr lang="en-US" dirty="0">
                <a:latin typeface="Myriad Pro" panose="020B0503030403020204"/>
              </a:rPr>
              <a:t>.</a:t>
            </a:r>
          </a:p>
          <a:p>
            <a:endParaRPr lang="en-US" dirty="0">
              <a:latin typeface="Myriad Pro" panose="020B0503030403020204"/>
            </a:endParaRPr>
          </a:p>
          <a:p>
            <a:r>
              <a:rPr lang="en-US" dirty="0">
                <a:latin typeface="Myriad Pro" panose="020B0503030403020204"/>
              </a:rPr>
              <a:t>In addition, all decision notices sent by VA now include </a:t>
            </a:r>
            <a:r>
              <a:rPr lang="en-US" i="1" dirty="0">
                <a:latin typeface="Myriad Pro" panose="020B0503030403020204"/>
              </a:rPr>
              <a:t>VA Form 20-0998, Your Right to Seek Review of Our Decision</a:t>
            </a:r>
            <a:r>
              <a:rPr lang="en-US" dirty="0">
                <a:latin typeface="Myriad Pro" panose="020B0503030403020204"/>
              </a:rPr>
              <a:t>, which explains the new decision review options.</a:t>
            </a:r>
          </a:p>
          <a:p>
            <a:endParaRPr lang="en-US" dirty="0"/>
          </a:p>
        </p:txBody>
      </p:sp>
      <p:sp>
        <p:nvSpPr>
          <p:cNvPr id="4" name="Slide Number Placeholder 3"/>
          <p:cNvSpPr>
            <a:spLocks noGrp="1"/>
          </p:cNvSpPr>
          <p:nvPr>
            <p:ph type="sldNum" sz="quarter" idx="5"/>
          </p:nvPr>
        </p:nvSpPr>
        <p:spPr/>
        <p:txBody>
          <a:bodyPr/>
          <a:lstStyle/>
          <a:p>
            <a:fld id="{B893FF05-EA40-42CF-A853-DD34D89557DD}" type="slidenum">
              <a:rPr lang="en-US" smtClean="0"/>
              <a:t>13</a:t>
            </a:fld>
            <a:endParaRPr lang="en-US" dirty="0"/>
          </a:p>
        </p:txBody>
      </p:sp>
    </p:spTree>
    <p:extLst>
      <p:ext uri="{BB962C8B-B14F-4D97-AF65-F5344CB8AC3E}">
        <p14:creationId xmlns:p14="http://schemas.microsoft.com/office/powerpoint/2010/main" val="2531707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Identify the three review options and their attributes </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dirty="0"/>
              <a:t>**</a:t>
            </a:r>
            <a:r>
              <a:rPr lang="en-US" b="1" dirty="0"/>
              <a:t>IMPORTANT</a:t>
            </a:r>
            <a:r>
              <a:rPr lang="en-US" dirty="0"/>
              <a:t>: Slide contains animations. Click to reveal the scenario, question and answer to students.**</a:t>
            </a:r>
          </a:p>
          <a:p>
            <a:pPr defTabSz="931774">
              <a:defRPr/>
            </a:pPr>
            <a:endParaRPr lang="en-US" sz="1200" u="sng"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b="1" dirty="0">
                <a:solidFill>
                  <a:srgbClr val="1F497D"/>
                </a:solidFill>
                <a:latin typeface="Myriad Pro"/>
                <a:ea typeface="Times New Roman" panose="02020603050405020304" pitchFamily="18" charset="0"/>
                <a:cs typeface="Calibri" panose="020F0502020204030204" pitchFamily="34" charset="0"/>
              </a:rPr>
              <a:t>Scenario: </a:t>
            </a:r>
            <a:r>
              <a:rPr lang="en-US" sz="1200" dirty="0">
                <a:solidFill>
                  <a:srgbClr val="1F497D"/>
                </a:solidFill>
                <a:latin typeface="Myriad Pro"/>
                <a:ea typeface="Times New Roman" panose="02020603050405020304" pitchFamily="18" charset="0"/>
                <a:cs typeface="Calibri" panose="020F0502020204030204" pitchFamily="34" charset="0"/>
              </a:rPr>
              <a:t>Veteran wants VBA to review the denial of service connection for hearing loss. He has no new evidence and does not want VA to develop for any new evidence. In addition, he wishes to have an informal conference.</a:t>
            </a:r>
            <a:endParaRPr lang="en-US" sz="1200" b="1" dirty="0">
              <a:solidFill>
                <a:srgbClr val="1F497D"/>
              </a:solidFill>
              <a:latin typeface="Myriad Pro"/>
              <a:ea typeface="Times New Roman" panose="02020603050405020304" pitchFamily="18" charset="0"/>
              <a:cs typeface="Calibri" panose="020F0502020204030204" pitchFamily="34" charset="0"/>
            </a:endParaRPr>
          </a:p>
          <a:p>
            <a:pPr defTabSz="931774">
              <a:defRPr/>
            </a:pPr>
            <a:endParaRPr lang="en-US" sz="1200" u="sng" dirty="0">
              <a:solidFill>
                <a:srgbClr val="002060"/>
              </a:solidFill>
              <a:latin typeface="Myriad Pro"/>
              <a:cs typeface="Times New Roman" panose="02020603050405020304" pitchFamily="18" charset="0"/>
            </a:endParaRPr>
          </a:p>
          <a:p>
            <a:pPr marR="0" lvl="0">
              <a:spcBef>
                <a:spcPts val="0"/>
              </a:spcBef>
              <a:spcAft>
                <a:spcPts val="0"/>
              </a:spcAft>
            </a:pPr>
            <a:r>
              <a:rPr lang="en-US" sz="1200" b="1" dirty="0">
                <a:solidFill>
                  <a:srgbClr val="1F497D"/>
                </a:solidFill>
                <a:latin typeface="Myriad Pro"/>
                <a:ea typeface="Times New Roman" panose="02020603050405020304" pitchFamily="18" charset="0"/>
                <a:cs typeface="Calibri" panose="020F0502020204030204" pitchFamily="34" charset="0"/>
              </a:rPr>
              <a:t>Question: </a:t>
            </a:r>
            <a:r>
              <a:rPr lang="en-US" sz="1200" dirty="0">
                <a:solidFill>
                  <a:srgbClr val="1F497D"/>
                </a:solidFill>
                <a:latin typeface="Myriad Pro"/>
                <a:ea typeface="Times New Roman" panose="02020603050405020304" pitchFamily="18" charset="0"/>
                <a:cs typeface="Calibri" panose="020F0502020204030204" pitchFamily="34" charset="0"/>
              </a:rPr>
              <a:t>Which VBA review option includes a closed evidentiary record and no duty to assist?</a:t>
            </a:r>
          </a:p>
          <a:p>
            <a:pPr marR="0" lvl="0">
              <a:spcBef>
                <a:spcPts val="0"/>
              </a:spcBef>
              <a:spcAft>
                <a:spcPts val="0"/>
              </a:spcAft>
            </a:pPr>
            <a:endParaRPr lang="en-US" sz="1200" dirty="0">
              <a:solidFill>
                <a:srgbClr val="1F497D"/>
              </a:solidFill>
              <a:latin typeface="Myriad Pro"/>
              <a:ea typeface="Times New Roman" panose="02020603050405020304" pitchFamily="18" charset="0"/>
              <a:cs typeface="Calibri" panose="020F0502020204030204" pitchFamily="34" charset="0"/>
            </a:endParaRPr>
          </a:p>
          <a:p>
            <a:pPr marR="0" lvl="0">
              <a:spcBef>
                <a:spcPts val="0"/>
              </a:spcBef>
              <a:spcAft>
                <a:spcPts val="0"/>
              </a:spcAft>
            </a:pPr>
            <a:r>
              <a:rPr lang="en-US" sz="1200" b="1" dirty="0">
                <a:solidFill>
                  <a:srgbClr val="1F497D"/>
                </a:solidFill>
                <a:latin typeface="Myriad Pro"/>
                <a:ea typeface="Times New Roman" panose="02020603050405020304" pitchFamily="18" charset="0"/>
                <a:cs typeface="Calibri" panose="020F0502020204030204" pitchFamily="34" charset="0"/>
              </a:rPr>
              <a:t>Answer</a:t>
            </a:r>
            <a:r>
              <a:rPr lang="en-US" sz="1200" dirty="0">
                <a:solidFill>
                  <a:srgbClr val="1F497D"/>
                </a:solidFill>
                <a:latin typeface="Myriad Pro"/>
                <a:ea typeface="Times New Roman" panose="02020603050405020304" pitchFamily="18" charset="0"/>
                <a:cs typeface="Calibri" panose="020F0502020204030204" pitchFamily="34" charset="0"/>
              </a:rPr>
              <a:t>:  Higher-level reviews include a closed evidentiary record and no duty to assist. Claimants who wish to seek VBA review and have additional evidence should file a supplemental claim.</a:t>
            </a:r>
          </a:p>
        </p:txBody>
      </p:sp>
      <p:sp>
        <p:nvSpPr>
          <p:cNvPr id="4" name="Slide Number Placeholder 3"/>
          <p:cNvSpPr>
            <a:spLocks noGrp="1"/>
          </p:cNvSpPr>
          <p:nvPr>
            <p:ph type="sldNum" sz="quarter" idx="5"/>
          </p:nvPr>
        </p:nvSpPr>
        <p:spPr/>
        <p:txBody>
          <a:bodyPr/>
          <a:lstStyle/>
          <a:p>
            <a:fld id="{B893FF05-EA40-42CF-A853-DD34D89557DD}" type="slidenum">
              <a:rPr lang="en-US" smtClean="0"/>
              <a:t>14</a:t>
            </a:fld>
            <a:endParaRPr lang="en-US" dirty="0"/>
          </a:p>
        </p:txBody>
      </p:sp>
    </p:spTree>
    <p:extLst>
      <p:ext uri="{BB962C8B-B14F-4D97-AF65-F5344CB8AC3E}">
        <p14:creationId xmlns:p14="http://schemas.microsoft.com/office/powerpoint/2010/main" val="24938258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jump-in to today’s training by </a:t>
            </a:r>
            <a:r>
              <a:rPr kumimoji="0" lang="en-US" sz="1200" b="0" i="0" u="none" strike="noStrike" kern="1200" cap="none" spc="0" normalizeH="0" baseline="0" noProof="0" dirty="0">
                <a:ln>
                  <a:noFill/>
                </a:ln>
                <a:solidFill>
                  <a:srgbClr val="002F56"/>
                </a:solidFill>
                <a:effectLst/>
                <a:uLnTx/>
                <a:uFillTx/>
                <a:latin typeface="Myriad Pro" panose="020B0503030403020204"/>
                <a:ea typeface="+mn-ea"/>
                <a:cs typeface="+mn-cs"/>
              </a:rPr>
              <a:t>identifying the key changes resulting from AMA</a:t>
            </a:r>
            <a:r>
              <a:rPr lang="en-US"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8347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Explain the opt-in opportunities for legacy appeals</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With the implementation of the AMA, claimants who receive a notification decision dated February 19, 2019, or later, can choose one of the three new review options. However, there are also two opportunities for some claimants with pending legacy appeals to “opt-in” to the new modernized review system.</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b="0" u="none" dirty="0">
                <a:solidFill>
                  <a:srgbClr val="002060"/>
                </a:solidFill>
                <a:latin typeface="Myriad Pro"/>
                <a:cs typeface="Times New Roman" panose="02020603050405020304" pitchFamily="18" charset="0"/>
              </a:rPr>
              <a:t>TEST PROGRAMS</a:t>
            </a:r>
          </a:p>
          <a:p>
            <a:pPr defTabSz="931774">
              <a:defRPr/>
            </a:pPr>
            <a:r>
              <a:rPr lang="en-US" sz="1200" u="none" dirty="0">
                <a:solidFill>
                  <a:srgbClr val="002060"/>
                </a:solidFill>
                <a:latin typeface="Myriad Pro"/>
                <a:cs typeface="Times New Roman" panose="02020603050405020304" pitchFamily="18" charset="0"/>
              </a:rPr>
              <a:t>First, VA implemented test programs prior to the full implementation of the AMA. These test programs, Rapid Appeals Modernization Program (RAMP) and the Board Early Applicability of Appeals Modernization (BEAAM), concluded prior to February 19, 2019.</a:t>
            </a:r>
          </a:p>
          <a:p>
            <a:pPr defTabSz="931774">
              <a:defRPr/>
            </a:pPr>
            <a:endParaRPr lang="en-US" sz="1200" u="none" dirty="0">
              <a:solidFill>
                <a:srgbClr val="002060"/>
              </a:solidFill>
              <a:latin typeface="Myriad Pro"/>
              <a:cs typeface="Times New Roman" panose="02020603050405020304" pitchFamily="18" charset="0"/>
            </a:endParaRPr>
          </a:p>
          <a:p>
            <a:pPr marL="628650" lvl="1" indent="-171450">
              <a:buFont typeface="Arial" panose="020B0604020202020204" pitchFamily="34" charset="0"/>
              <a:buChar char="•"/>
            </a:pPr>
            <a:r>
              <a:rPr lang="en-US" b="0" dirty="0">
                <a:latin typeface="Myriad Pro" panose="020B0503030403020204"/>
              </a:rPr>
              <a:t>RAMP</a:t>
            </a:r>
            <a:r>
              <a:rPr lang="en-US" dirty="0">
                <a:latin typeface="Myriad Pro" panose="020B0503030403020204"/>
              </a:rPr>
              <a:t> operated from November 1, 2017, to February 15, 2019. It was open to Veterans with a pending legacy appeal in an eligible stage. The program allowed participants to request review under either the higher-level review or supplemental claim lanes.</a:t>
            </a:r>
          </a:p>
          <a:p>
            <a:pPr marL="628650" lvl="1" indent="-171450">
              <a:buFont typeface="Arial" panose="020B0604020202020204" pitchFamily="34" charset="0"/>
              <a:buChar char="•"/>
            </a:pPr>
            <a:endParaRPr lang="en-US" dirty="0">
              <a:latin typeface="Myriad Pro" panose="020B0503030403020204"/>
            </a:endParaRPr>
          </a:p>
          <a:p>
            <a:pPr marL="628650" lvl="1" indent="-171450">
              <a:buFont typeface="Arial" panose="020B0604020202020204" pitchFamily="34" charset="0"/>
              <a:buChar char="•"/>
            </a:pPr>
            <a:r>
              <a:rPr lang="en-US" b="0" dirty="0">
                <a:latin typeface="Myriad Pro" panose="020B0503030403020204"/>
              </a:rPr>
              <a:t>BEAAM</a:t>
            </a:r>
            <a:r>
              <a:rPr lang="en-US" dirty="0">
                <a:latin typeface="Myriad Pro" panose="020B0503030403020204"/>
              </a:rPr>
              <a:t> was a test program open to a select group of Veterans and allowed them to request review in the Board appeal lane. Some of these decisions resulted in grants or remands that were processed by VBA. </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b="0" u="none" dirty="0">
                <a:solidFill>
                  <a:srgbClr val="002060"/>
                </a:solidFill>
                <a:latin typeface="Myriad Pro"/>
                <a:cs typeface="Times New Roman" panose="02020603050405020304" pitchFamily="18" charset="0"/>
              </a:rPr>
              <a:t>OPT-IN FROM SOC/SSOC</a:t>
            </a:r>
          </a:p>
          <a:p>
            <a:pPr defTabSz="931774">
              <a:defRPr/>
            </a:pPr>
            <a:r>
              <a:rPr lang="en-US" sz="1200" u="none" dirty="0">
                <a:solidFill>
                  <a:srgbClr val="002060"/>
                </a:solidFill>
                <a:latin typeface="Myriad Pro"/>
                <a:cs typeface="Times New Roman" panose="02020603050405020304" pitchFamily="18" charset="0"/>
              </a:rPr>
              <a:t>Second, claimants who receive a statement of the case (SOC) or supplemental statement of the case (SSOC) after the effective date of the new law can opt-in to the new system. They must file the opt-in within 60 days of receipt of the SOC/SSOC, or within the one-year appeal period of the contested decision.</a:t>
            </a:r>
          </a:p>
          <a:p>
            <a:pPr defTabSz="931774">
              <a:defRPr/>
            </a:pPr>
            <a:endParaRPr lang="en-US" sz="1200" u="none"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b="1" dirty="0">
                <a:solidFill>
                  <a:srgbClr val="002060"/>
                </a:solidFill>
                <a:latin typeface="Myriad Pro"/>
              </a:rPr>
              <a:t>*Note</a:t>
            </a:r>
            <a:r>
              <a:rPr lang="en-US" sz="1200" dirty="0">
                <a:solidFill>
                  <a:srgbClr val="002060"/>
                </a:solidFill>
                <a:latin typeface="Myriad Pro"/>
              </a:rPr>
              <a:t>: The one-year legacy appeal period for decisions made prior to AMA implementation expired in February 2020</a:t>
            </a:r>
          </a:p>
          <a:p>
            <a:pPr defTabSz="931774">
              <a:defRPr/>
            </a:pPr>
            <a:endParaRPr lang="en-US" sz="1200" u="none" dirty="0">
              <a:solidFill>
                <a:srgbClr val="002060"/>
              </a:solidFill>
              <a:latin typeface="Myriad Pro"/>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893FF05-EA40-42CF-A853-DD34D89557DD}" type="slidenum">
              <a:rPr lang="en-US" smtClean="0"/>
              <a:t>16</a:t>
            </a:fld>
            <a:endParaRPr lang="en-US" dirty="0"/>
          </a:p>
        </p:txBody>
      </p:sp>
    </p:spTree>
    <p:extLst>
      <p:ext uri="{BB962C8B-B14F-4D97-AF65-F5344CB8AC3E}">
        <p14:creationId xmlns:p14="http://schemas.microsoft.com/office/powerpoint/2010/main" val="3387916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Explain the opt-in opportunities for legacy appeals</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sz="1200" dirty="0">
              <a:latin typeface="Myriad Pro" panose="020B0503030403020204"/>
            </a:endParaRPr>
          </a:p>
          <a:p>
            <a:r>
              <a:rPr lang="en-US" sz="1200" dirty="0">
                <a:latin typeface="Myriad Pro" panose="020B0503030403020204"/>
              </a:rPr>
              <a:t>Now that the test programs have concluded, claimants </a:t>
            </a:r>
            <a:r>
              <a:rPr lang="en-US" sz="1200" dirty="0">
                <a:solidFill>
                  <a:srgbClr val="002060"/>
                </a:solidFill>
                <a:latin typeface="Myriad Pro"/>
              </a:rPr>
              <a:t>who receive a Statement of the Case (SOC) or Supplemental Statement of the Case (SSOC) on or after February 19, 2019, can opt-in to the modernized system.</a:t>
            </a:r>
          </a:p>
          <a:p>
            <a:endParaRPr lang="en-US" sz="1200" dirty="0">
              <a:solidFill>
                <a:srgbClr val="002060"/>
              </a:solidFill>
              <a:latin typeface="Myriad Pro"/>
            </a:endParaRPr>
          </a:p>
          <a:p>
            <a:r>
              <a:rPr lang="en-US" sz="1200" dirty="0">
                <a:solidFill>
                  <a:srgbClr val="002060"/>
                </a:solidFill>
                <a:latin typeface="Myriad Pro"/>
              </a:rPr>
              <a:t>Opt-in to the modernized system is issue-based, not claim-based. For example, if a claimant receives an SOC for three issues, they can opt-in to the modernized system for one, two, or all three issues. The issues that the claimant does not opt-in to modernized system remain in the legacy system.</a:t>
            </a:r>
          </a:p>
          <a:p>
            <a:endParaRPr lang="en-US" sz="1200" dirty="0">
              <a:solidFill>
                <a:srgbClr val="002060"/>
              </a:solidFill>
              <a:latin typeface="Myriad Pro"/>
            </a:endParaRPr>
          </a:p>
          <a:p>
            <a:r>
              <a:rPr lang="en-US" sz="1200" dirty="0">
                <a:solidFill>
                  <a:srgbClr val="002060"/>
                </a:solidFill>
                <a:latin typeface="Myriad Pro"/>
              </a:rPr>
              <a:t>VA must receive the opt-in within 60 days of the date of the SOC or SSOC.</a:t>
            </a:r>
            <a:endParaRPr lang="en-US" sz="1200" dirty="0">
              <a:latin typeface="Myriad Pro" panose="020B0503030403020204"/>
            </a:endParaRPr>
          </a:p>
          <a:p>
            <a:pPr marL="0" lvl="1" indent="0">
              <a:buFont typeface="Arial" panose="020B0604020202020204" pitchFamily="34" charset="0"/>
              <a:buNone/>
            </a:pPr>
            <a:endParaRPr lang="en-US" sz="1200" dirty="0">
              <a:solidFill>
                <a:srgbClr val="002060"/>
              </a:solidFill>
              <a:latin typeface="Myriad Pro"/>
            </a:endParaRPr>
          </a:p>
          <a:p>
            <a:pPr marL="0" lvl="1" indent="0">
              <a:buFont typeface="Arial" panose="020B0604020202020204" pitchFamily="34" charset="0"/>
              <a:buNone/>
            </a:pPr>
            <a:r>
              <a:rPr lang="en-US" sz="1200" dirty="0">
                <a:solidFill>
                  <a:srgbClr val="002060"/>
                </a:solidFill>
                <a:latin typeface="Myriad Pro"/>
              </a:rPr>
              <a:t>To ensure claimants are aware of this opportunity, </a:t>
            </a:r>
            <a:r>
              <a:rPr lang="en-US" sz="1200" b="0" dirty="0">
                <a:solidFill>
                  <a:srgbClr val="002060"/>
                </a:solidFill>
                <a:latin typeface="Myriad Pro"/>
              </a:rPr>
              <a:t>with every SOC/SSOC issued on or after February 19, 2019, VA </a:t>
            </a:r>
            <a:r>
              <a:rPr lang="en-US" sz="1200" dirty="0">
                <a:solidFill>
                  <a:srgbClr val="002060"/>
                </a:solidFill>
                <a:latin typeface="Myriad Pro"/>
              </a:rPr>
              <a:t>will include the following enclosures: </a:t>
            </a:r>
          </a:p>
          <a:p>
            <a:pPr marL="457200" lvl="1" indent="-457200">
              <a:buFont typeface="Arial" panose="020B0604020202020204" pitchFamily="34" charset="0"/>
              <a:buChar char="•"/>
            </a:pPr>
            <a:r>
              <a:rPr lang="en-US" sz="1200" dirty="0">
                <a:solidFill>
                  <a:srgbClr val="631318"/>
                </a:solidFill>
                <a:latin typeface="Myriad Pro"/>
              </a:rPr>
              <a:t>VA Modernized Decision Review System - SOC/SSOC Opt-in Fact Sheet</a:t>
            </a:r>
          </a:p>
          <a:p>
            <a:pPr marL="457200" lvl="1" indent="-457200">
              <a:buFont typeface="Arial" panose="020B0604020202020204" pitchFamily="34" charset="0"/>
              <a:buChar char="•"/>
            </a:pPr>
            <a:r>
              <a:rPr lang="en-US" sz="1200" i="1" dirty="0">
                <a:solidFill>
                  <a:srgbClr val="631318"/>
                </a:solidFill>
                <a:latin typeface="Myriad Pro"/>
              </a:rPr>
              <a:t>VA Form 20-0998, Your Rights to Seek Review of Our Decision</a:t>
            </a:r>
          </a:p>
          <a:p>
            <a:pPr marL="400050" indent="0">
              <a:buNone/>
            </a:pPr>
            <a:endParaRPr lang="en-US" sz="1200" dirty="0">
              <a:solidFill>
                <a:srgbClr val="002060"/>
              </a:solidFill>
              <a:latin typeface="Myriad Pro"/>
            </a:endParaRPr>
          </a:p>
          <a:p>
            <a:pPr marL="461963" indent="-457200"/>
            <a:r>
              <a:rPr lang="en-US" sz="1200" dirty="0">
                <a:solidFill>
                  <a:srgbClr val="002060"/>
                </a:solidFill>
                <a:latin typeface="Myriad Pro"/>
              </a:rPr>
              <a:t>VBA will no longer provide the application forms to claimants with notice letters. Claimants will access the new forms on the VA.gov forms page.  </a:t>
            </a:r>
          </a:p>
        </p:txBody>
      </p:sp>
      <p:sp>
        <p:nvSpPr>
          <p:cNvPr id="4" name="Slide Number Placeholder 3"/>
          <p:cNvSpPr>
            <a:spLocks noGrp="1"/>
          </p:cNvSpPr>
          <p:nvPr>
            <p:ph type="sldNum" sz="quarter" idx="5"/>
          </p:nvPr>
        </p:nvSpPr>
        <p:spPr/>
        <p:txBody>
          <a:bodyPr/>
          <a:lstStyle/>
          <a:p>
            <a:fld id="{B893FF05-EA40-42CF-A853-DD34D89557DD}" type="slidenum">
              <a:rPr lang="en-US" smtClean="0"/>
              <a:t>17</a:t>
            </a:fld>
            <a:endParaRPr lang="en-US" dirty="0"/>
          </a:p>
        </p:txBody>
      </p:sp>
    </p:spTree>
    <p:extLst>
      <p:ext uri="{BB962C8B-B14F-4D97-AF65-F5344CB8AC3E}">
        <p14:creationId xmlns:p14="http://schemas.microsoft.com/office/powerpoint/2010/main" val="11803844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Explain the opt-in opportunities for legacy appeals</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latin typeface="Myriad Pro" panose="020B050303040302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yriad Pro"/>
              </a:rPr>
              <a:t>Claimants must check the “OPT-IN from SOC/SSOC” box on the applicable form to opt-in. By checking the box, the claimant is electing to withdraw the issues listed from the legacy appeals process and are withdrawing any associated hearing requests.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yriad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yriad Pro"/>
              </a:rPr>
              <a:t>The claimant cannot return to the legacy appeals process for the issue(s).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yriad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yriad Pro"/>
              </a:rPr>
              <a:t>The images are examples of the opt-in box that is available on higher-level review claim form (top box) and supplemental claim form (bottom box).</a:t>
            </a:r>
          </a:p>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18</a:t>
            </a:fld>
            <a:endParaRPr lang="en-US" dirty="0"/>
          </a:p>
        </p:txBody>
      </p:sp>
    </p:spTree>
    <p:extLst>
      <p:ext uri="{BB962C8B-B14F-4D97-AF65-F5344CB8AC3E}">
        <p14:creationId xmlns:p14="http://schemas.microsoft.com/office/powerpoint/2010/main" val="14516007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Explain the opt-in opportunities for legacy appeals</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dirty="0"/>
              <a:t>**</a:t>
            </a:r>
            <a:r>
              <a:rPr lang="en-US" b="1" dirty="0"/>
              <a:t>IMPORTANT</a:t>
            </a:r>
            <a:r>
              <a:rPr lang="en-US" dirty="0"/>
              <a:t>: Slide contains animations. Click to reveal the scenario, question and answer to students.**</a:t>
            </a:r>
          </a:p>
          <a:p>
            <a:pPr defTabSz="931774">
              <a:defRPr/>
            </a:pPr>
            <a:endParaRPr lang="en-US" sz="1200" u="sng" dirty="0">
              <a:solidFill>
                <a:srgbClr val="002060"/>
              </a:solidFill>
              <a:latin typeface="Myriad Pro"/>
              <a:cs typeface="Times New Roman" panose="02020603050405020304" pitchFamily="18" charset="0"/>
            </a:endParaRPr>
          </a:p>
          <a:p>
            <a:pPr marR="0" lvl="0">
              <a:spcBef>
                <a:spcPts val="0"/>
              </a:spcBef>
              <a:spcAft>
                <a:spcPts val="0"/>
              </a:spcAft>
            </a:pPr>
            <a:r>
              <a:rPr lang="en-US" sz="1200" b="1" dirty="0">
                <a:solidFill>
                  <a:srgbClr val="1F497D"/>
                </a:solidFill>
                <a:latin typeface="Myriad Pro"/>
                <a:ea typeface="Times New Roman" panose="02020603050405020304" pitchFamily="18" charset="0"/>
                <a:cs typeface="Calibri" panose="020F0502020204030204" pitchFamily="34" charset="0"/>
              </a:rPr>
              <a:t>Question: </a:t>
            </a:r>
            <a:r>
              <a:rPr lang="en-US" sz="1200" dirty="0">
                <a:solidFill>
                  <a:srgbClr val="1F497D"/>
                </a:solidFill>
                <a:latin typeface="Myriad Pro"/>
                <a:ea typeface="Times New Roman" panose="02020603050405020304" pitchFamily="18" charset="0"/>
                <a:cs typeface="Calibri" panose="020F0502020204030204" pitchFamily="34" charset="0"/>
              </a:rPr>
              <a:t>A Veteran has a legacy appeal pending for service connection for tinnitus and hearing loss and evaluation of posttraumatic stress disorder (PTSD) and receives an SSOC for all three issues. What options are available to the Veteran if they wish to opt-in to the modernized system? What options are available if the Veteran wishes to return to the legacy system after opt-in?</a:t>
            </a:r>
          </a:p>
          <a:p>
            <a:pPr marR="0" lvl="0">
              <a:spcBef>
                <a:spcPts val="0"/>
              </a:spcBef>
              <a:spcAft>
                <a:spcPts val="0"/>
              </a:spcAft>
            </a:pPr>
            <a:endParaRPr lang="en-US" sz="1200" dirty="0">
              <a:solidFill>
                <a:srgbClr val="1F497D"/>
              </a:solidFill>
              <a:latin typeface="Myriad Pro"/>
              <a:ea typeface="Times New Roman" panose="02020603050405020304" pitchFamily="18" charset="0"/>
              <a:cs typeface="Calibri" panose="020F0502020204030204" pitchFamily="34" charset="0"/>
            </a:endParaRPr>
          </a:p>
          <a:p>
            <a:pPr marR="0" lvl="0">
              <a:spcBef>
                <a:spcPts val="0"/>
              </a:spcBef>
              <a:spcAft>
                <a:spcPts val="0"/>
              </a:spcAft>
            </a:pPr>
            <a:r>
              <a:rPr lang="en-US" sz="1200" b="1" dirty="0">
                <a:solidFill>
                  <a:srgbClr val="1F497D"/>
                </a:solidFill>
                <a:latin typeface="Myriad Pro"/>
                <a:ea typeface="Times New Roman" panose="02020603050405020304" pitchFamily="18" charset="0"/>
                <a:cs typeface="Calibri" panose="020F0502020204030204" pitchFamily="34" charset="0"/>
              </a:rPr>
              <a:t>Answer</a:t>
            </a:r>
            <a:r>
              <a:rPr lang="en-US" sz="1200" dirty="0">
                <a:solidFill>
                  <a:srgbClr val="1F497D"/>
                </a:solidFill>
                <a:latin typeface="Myriad Pro"/>
                <a:ea typeface="Times New Roman" panose="02020603050405020304" pitchFamily="18" charset="0"/>
                <a:cs typeface="Calibri" panose="020F0502020204030204" pitchFamily="34" charset="0"/>
              </a:rPr>
              <a:t>:  The Veteran can opt-in to the modernized system for any of the issues on the SSOC. They can choose to opt-in the tinnitus, hearing loss, and/or PTSD. Once an issue is in the modernized system, however, the Veteran cannot return to the legacy appeal system.</a:t>
            </a:r>
          </a:p>
          <a:p>
            <a:pPr marL="457200" marR="0">
              <a:spcBef>
                <a:spcPts val="0"/>
              </a:spcBef>
              <a:spcAft>
                <a:spcPts val="0"/>
              </a:spcAft>
            </a:pPr>
            <a:r>
              <a:rPr lang="en-US" sz="1200" dirty="0">
                <a:solidFill>
                  <a:srgbClr val="1F497D"/>
                </a:solidFill>
                <a:latin typeface="Myriad Pro"/>
                <a:ea typeface="Calibri" panose="020F0502020204030204" pitchFamily="34" charset="0"/>
                <a:cs typeface="Calibri" panose="020F0502020204030204" pitchFamily="34" charset="0"/>
              </a:rPr>
              <a:t> </a:t>
            </a:r>
            <a:endParaRPr lang="en-US" sz="1200" u="sng" dirty="0">
              <a:solidFill>
                <a:srgbClr val="002060"/>
              </a:solidFill>
              <a:latin typeface="Myriad Pro"/>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893FF05-EA40-42CF-A853-DD34D89557DD}" type="slidenum">
              <a:rPr lang="en-US" smtClean="0"/>
              <a:t>19</a:t>
            </a:fld>
            <a:endParaRPr lang="en-US" dirty="0"/>
          </a:p>
        </p:txBody>
      </p:sp>
    </p:spTree>
    <p:extLst>
      <p:ext uri="{BB962C8B-B14F-4D97-AF65-F5344CB8AC3E}">
        <p14:creationId xmlns:p14="http://schemas.microsoft.com/office/powerpoint/2010/main" val="3944291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b="1" dirty="0"/>
              <a:t>So, what is the bottom line with VA Appeals Modernization Act and Impacts to Legacy Appeals?</a:t>
            </a:r>
          </a:p>
          <a:p>
            <a:endParaRPr lang="en-US" b="1" dirty="0"/>
          </a:p>
          <a:p>
            <a:r>
              <a:rPr lang="en-US" b="0" dirty="0"/>
              <a:t>Consider the following scenario: A Veteran received a decision notice denying his claim in February 2014 and filed a notice of disagreement (NOD) in January 2015. He received the statement of the case (SOC) in April 2017, more than three years after the original denial letter and two years after the NOD. In response, he submitted additional private medical evidence. In March 2019, he received a supplemental statement of the case (SSOC). After learning about the new Appeals Modernization Act (AMA) that went into effect in February 2019, he opts to put his legacy appeal into the new modernized review system under AMA.</a:t>
            </a:r>
          </a:p>
          <a:p>
            <a:endParaRPr lang="en-US" b="0" dirty="0"/>
          </a:p>
          <a:p>
            <a:r>
              <a:rPr lang="en-US" b="0" dirty="0"/>
              <a:t>In this training, we will learn the differences between legacy appeals and AMA and how Veterans can opt-in to the new system.</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a:t>
            </a:fld>
            <a:endParaRPr lang="en-US" dirty="0"/>
          </a:p>
        </p:txBody>
      </p:sp>
    </p:spTree>
    <p:extLst>
      <p:ext uri="{BB962C8B-B14F-4D97-AF65-F5344CB8AC3E}">
        <p14:creationId xmlns:p14="http://schemas.microsoft.com/office/powerpoint/2010/main" val="2312686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As stated in the beginning of the training, the lesson objectives were to:</a:t>
            </a:r>
          </a:p>
          <a:p>
            <a:pPr marL="171450" indent="-171450">
              <a:buFont typeface="Arial" panose="020B0604020202020204" pitchFamily="34" charset="0"/>
              <a:buChar char="•"/>
            </a:pPr>
            <a:r>
              <a:rPr lang="en-US" dirty="0">
                <a:solidFill>
                  <a:srgbClr val="002060"/>
                </a:solidFill>
              </a:rPr>
              <a:t>Identifying the key changes with AMA</a:t>
            </a:r>
          </a:p>
          <a:p>
            <a:pPr marL="171450" indent="-171450">
              <a:buFont typeface="Arial" panose="020B0604020202020204" pitchFamily="34" charset="0"/>
              <a:buChar char="•"/>
            </a:pPr>
            <a:r>
              <a:rPr lang="en-US" dirty="0">
                <a:solidFill>
                  <a:srgbClr val="002060"/>
                </a:solidFill>
              </a:rPr>
              <a:t>Identifying the new review options</a:t>
            </a:r>
          </a:p>
          <a:p>
            <a:pPr marL="171450" indent="-171450">
              <a:buFont typeface="Arial" panose="020B0604020202020204" pitchFamily="34" charset="0"/>
              <a:buChar char="•"/>
            </a:pPr>
            <a:r>
              <a:rPr lang="en-US" dirty="0">
                <a:solidFill>
                  <a:srgbClr val="002060"/>
                </a:solidFill>
              </a:rPr>
              <a:t>Explaining the opt-in opportunities from legacy appeals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 discussed each of these objectives through the topics in each slide today.</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20</a:t>
            </a:fld>
            <a:endParaRPr lang="en-US" dirty="0"/>
          </a:p>
        </p:txBody>
      </p:sp>
    </p:spTree>
    <p:extLst>
      <p:ext uri="{BB962C8B-B14F-4D97-AF65-F5344CB8AC3E}">
        <p14:creationId xmlns:p14="http://schemas.microsoft.com/office/powerpoint/2010/main" val="840126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latin typeface="Myriad Pro" panose="020B0503030403020204"/>
              </a:rPr>
              <a:t>Instructor Notes:</a:t>
            </a:r>
          </a:p>
          <a:p>
            <a:endParaRPr lang="en-US" u="sng" dirty="0">
              <a:latin typeface="Myriad Pro" panose="020B0503030403020204"/>
            </a:endParaRPr>
          </a:p>
          <a:p>
            <a:pPr marL="0" marR="0">
              <a:spcBef>
                <a:spcPts val="0"/>
              </a:spcBef>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What other questions do you have today?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Calibri" panose="020F0502020204030204" pitchFamily="34" charset="0"/>
              </a:rPr>
              <a:t>Please discuss any additional questions after today’s training locally with experts, quality staff, and/or management. Management may route any questions requiring OAR assistance to </a:t>
            </a:r>
            <a:r>
              <a:rPr lang="en-US" sz="18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OARADMIN.VBAWAS@va.gov</a:t>
            </a:r>
            <a:r>
              <a:rPr lang="en-US" sz="1800" dirty="0">
                <a:effectLst/>
                <a:latin typeface="Arial" panose="020B0604020202020204" pitchFamily="34" charset="0"/>
                <a:ea typeface="Calibri" panose="020F0502020204030204" pitchFamily="34" charset="0"/>
              </a:rPr>
              <a:t>.</a:t>
            </a:r>
            <a:endParaRPr lang="en-US" b="0" dirty="0">
              <a:latin typeface="Myriad Pro" panose="020B0503030403020204"/>
            </a:endParaRPr>
          </a:p>
        </p:txBody>
      </p:sp>
      <p:sp>
        <p:nvSpPr>
          <p:cNvPr id="4" name="Slide Number Placeholder 3"/>
          <p:cNvSpPr>
            <a:spLocks noGrp="1"/>
          </p:cNvSpPr>
          <p:nvPr>
            <p:ph type="sldNum" sz="quarter" idx="10"/>
          </p:nvPr>
        </p:nvSpPr>
        <p:spPr/>
        <p:txBody>
          <a:bodyPr/>
          <a:lstStyle/>
          <a:p>
            <a:fld id="{B6AB0BEA-045F-4342-85C5-5D2A44C4E2CC}" type="slidenum">
              <a:rPr lang="en-US" smtClean="0"/>
              <a:t>21</a:t>
            </a:fld>
            <a:endParaRPr lang="en-US" dirty="0"/>
          </a:p>
        </p:txBody>
      </p:sp>
    </p:spTree>
    <p:extLst>
      <p:ext uri="{BB962C8B-B14F-4D97-AF65-F5344CB8AC3E}">
        <p14:creationId xmlns:p14="http://schemas.microsoft.com/office/powerpoint/2010/main" val="2718260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 assessment and satisfaction survey have been assigned to you in TMS. </a:t>
            </a:r>
            <a:r>
              <a:rPr lang="en-US" dirty="0">
                <a:solidFill>
                  <a:srgbClr val="0F3B60"/>
                </a:solidFill>
              </a:rPr>
              <a:t>You have unlimited attempts to complete the assessment and may answer one question incorrectly to achieve a passing score.</a:t>
            </a:r>
            <a:r>
              <a:rPr lang="en-US" dirty="0"/>
              <a:t> Completing both will allow you to receive credit for this training.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990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At the end of this training, </a:t>
            </a:r>
            <a:r>
              <a:rPr lang="en-US" u="none" dirty="0"/>
              <a:t>given the training and handouts, </a:t>
            </a:r>
            <a:r>
              <a:rPr lang="en-US" sz="1200" u="none" dirty="0">
                <a:solidFill>
                  <a:srgbClr val="002060"/>
                </a:solidFill>
                <a:latin typeface="Myriad Pro"/>
                <a:cs typeface="Times New Roman" panose="02020603050405020304" pitchFamily="18" charset="0"/>
              </a:rPr>
              <a:t>learners will be able to successfully complete knowledge checks through instruction of the following objectives:  </a:t>
            </a:r>
          </a:p>
          <a:p>
            <a:pPr defTabSz="931774">
              <a:defRPr/>
            </a:pPr>
            <a:endParaRPr lang="en-US" sz="1200" u="none" dirty="0">
              <a:solidFill>
                <a:srgbClr val="002060"/>
              </a:solidFill>
              <a:latin typeface="Myriad Pro"/>
              <a:cs typeface="Times New Roman" panose="02020603050405020304" pitchFamily="18" charset="0"/>
            </a:endParaRPr>
          </a:p>
          <a:p>
            <a:pPr marL="171450" indent="-171450">
              <a:buFont typeface="Arial" panose="020B0604020202020204" pitchFamily="34" charset="0"/>
              <a:buChar char="•"/>
            </a:pPr>
            <a:r>
              <a:rPr lang="en-US" sz="1200" dirty="0">
                <a:solidFill>
                  <a:schemeClr val="tx2"/>
                </a:solidFill>
                <a:latin typeface="Myriad Pro"/>
                <a:cs typeface="Times New Roman" panose="02020603050405020304" pitchFamily="18" charset="0"/>
              </a:rPr>
              <a:t>identify the key changes resulting from AMA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u="none" dirty="0">
                <a:solidFill>
                  <a:srgbClr val="002060"/>
                </a:solidFill>
                <a:latin typeface="Myriad Pro"/>
                <a:cs typeface="Times New Roman" panose="02020603050405020304" pitchFamily="18" charset="0"/>
              </a:rPr>
              <a:t>identify the three review options and their attributes, and</a:t>
            </a:r>
            <a:endParaRPr lang="en-US" sz="1200" dirty="0">
              <a:solidFill>
                <a:schemeClr val="tx2"/>
              </a:solidFill>
              <a:latin typeface="Myriad Pro"/>
              <a:cs typeface="Times New Roman" panose="02020603050405020304" pitchFamily="18" charset="0"/>
            </a:endParaRPr>
          </a:p>
          <a:p>
            <a:pPr marL="171450" indent="-171450">
              <a:buFont typeface="Arial" panose="020B0604020202020204" pitchFamily="34" charset="0"/>
              <a:buChar char="•"/>
            </a:pPr>
            <a:r>
              <a:rPr lang="en-US" sz="1200" dirty="0">
                <a:solidFill>
                  <a:schemeClr val="tx2"/>
                </a:solidFill>
                <a:latin typeface="Myriad Pro"/>
                <a:cs typeface="Times New Roman" panose="02020603050405020304" pitchFamily="18" charset="0"/>
              </a:rPr>
              <a:t>explain </a:t>
            </a:r>
            <a:r>
              <a:rPr lang="en-US" dirty="0">
                <a:solidFill>
                  <a:schemeClr val="tx2"/>
                </a:solidFill>
                <a:latin typeface="Myriad Pro"/>
                <a:cs typeface="Times New Roman" panose="02020603050405020304" pitchFamily="18" charset="0"/>
              </a:rPr>
              <a:t>the opportunities to opt-in to the modernized review system</a:t>
            </a:r>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517482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Here are our references for today’s training: </a:t>
            </a:r>
          </a:p>
          <a:p>
            <a:pPr marL="171450" indent="-171450">
              <a:lnSpc>
                <a:spcPct val="115000"/>
              </a:lnSpc>
              <a:spcBef>
                <a:spcPts val="0"/>
              </a:spcBef>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P.L. 115-55, </a:t>
            </a:r>
            <a:r>
              <a:rPr lang="en-US" i="1" dirty="0">
                <a:effectLst/>
                <a:ea typeface="Calibri" panose="020F0502020204030204" pitchFamily="34" charset="0"/>
                <a:cs typeface="Times New Roman" panose="02020603050405020304" pitchFamily="18" charset="0"/>
              </a:rPr>
              <a:t>Veterans Appeals Improvement and Modernization Act of 2017</a:t>
            </a:r>
            <a:endParaRPr lang="en-US" i="1" dirty="0">
              <a:ea typeface="Calibri" panose="020F0502020204030204" pitchFamily="34" charset="0"/>
              <a:cs typeface="Times New Roman" panose="02020603050405020304" pitchFamily="18" charset="0"/>
            </a:endParaRPr>
          </a:p>
          <a:p>
            <a:pPr marL="171450" indent="-171450">
              <a:lnSpc>
                <a:spcPct val="115000"/>
              </a:lnSpc>
              <a:spcBef>
                <a:spcPts val="0"/>
              </a:spcBef>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38 C.F.R. § 3.2400, </a:t>
            </a:r>
            <a:r>
              <a:rPr lang="en-US" i="1" dirty="0">
                <a:effectLst/>
                <a:ea typeface="Calibri" panose="020F0502020204030204" pitchFamily="34" charset="0"/>
                <a:cs typeface="Times New Roman" panose="02020603050405020304" pitchFamily="18" charset="0"/>
              </a:rPr>
              <a:t>Applicability of Modernized Review System</a:t>
            </a:r>
          </a:p>
          <a:p>
            <a:pPr marL="171450" indent="-171450">
              <a:lnSpc>
                <a:spcPct val="115000"/>
              </a:lnSpc>
              <a:spcBef>
                <a:spcPts val="0"/>
              </a:spcBef>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M21-5, Chapter 4, </a:t>
            </a:r>
            <a:r>
              <a:rPr lang="en-US" i="1" dirty="0">
                <a:effectLst/>
                <a:ea typeface="Calibri" panose="020F0502020204030204" pitchFamily="34" charset="0"/>
                <a:cs typeface="Times New Roman" panose="02020603050405020304" pitchFamily="18" charset="0"/>
              </a:rPr>
              <a:t>Appeals Modernization Act (AMA) Control and Other Activities</a:t>
            </a:r>
            <a:endParaRPr lang="en-US" i="1" dirty="0">
              <a:ea typeface="Calibri" panose="020F0502020204030204" pitchFamily="34" charset="0"/>
              <a:cs typeface="Times New Roman" panose="02020603050405020304" pitchFamily="18" charset="0"/>
            </a:endParaRPr>
          </a:p>
          <a:p>
            <a:pPr marL="171450" indent="-171450">
              <a:lnSpc>
                <a:spcPct val="115000"/>
              </a:lnSpc>
              <a:spcBef>
                <a:spcPts val="0"/>
              </a:spcBef>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M21-5, 7.D, </a:t>
            </a:r>
            <a:r>
              <a:rPr lang="en-US" i="1" dirty="0">
                <a:effectLst/>
                <a:ea typeface="Calibri" panose="020F0502020204030204" pitchFamily="34" charset="0"/>
                <a:cs typeface="Times New Roman" panose="02020603050405020304" pitchFamily="18" charset="0"/>
              </a:rPr>
              <a:t>Documenting Appeal Decisions</a:t>
            </a:r>
            <a:endParaRPr lang="en-US" dirty="0">
              <a:effectLst/>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893FF05-EA40-42CF-A853-DD34D89557DD}" type="slidenum">
              <a:rPr lang="en-US" smtClean="0"/>
              <a:t>4</a:t>
            </a:fld>
            <a:endParaRPr lang="en-US" dirty="0"/>
          </a:p>
        </p:txBody>
      </p:sp>
    </p:spTree>
    <p:extLst>
      <p:ext uri="{BB962C8B-B14F-4D97-AF65-F5344CB8AC3E}">
        <p14:creationId xmlns:p14="http://schemas.microsoft.com/office/powerpoint/2010/main" val="2924642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jump-in to today’s training by </a:t>
            </a:r>
            <a:r>
              <a:rPr kumimoji="0" lang="en-US" sz="1200" b="0" i="0" u="none" strike="noStrike" kern="1200" cap="none" spc="0" normalizeH="0" baseline="0" noProof="0" dirty="0">
                <a:ln>
                  <a:noFill/>
                </a:ln>
                <a:solidFill>
                  <a:srgbClr val="002F56"/>
                </a:solidFill>
                <a:effectLst/>
                <a:uLnTx/>
                <a:uFillTx/>
                <a:latin typeface="Myriad Pro" panose="020B0503030403020204"/>
                <a:ea typeface="+mn-ea"/>
                <a:cs typeface="+mn-cs"/>
              </a:rPr>
              <a:t>identifying the key changes resulting from AMA</a:t>
            </a:r>
            <a:r>
              <a:rPr lang="en-US"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4247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Identify the key changes resulting from AMA</a:t>
            </a:r>
            <a:endParaRPr lang="en-US" i="1" dirty="0">
              <a:solidFill>
                <a:schemeClr val="tx2"/>
              </a:solidFill>
              <a:latin typeface="Myriad Pro"/>
              <a:cs typeface="Times New Roman" panose="02020603050405020304" pitchFamily="18" charset="0"/>
            </a:endParaRP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latin typeface="Myriad Pro" panose="020B0503030403020204"/>
            </a:endParaRPr>
          </a:p>
          <a:p>
            <a:r>
              <a:rPr lang="en-US" dirty="0">
                <a:solidFill>
                  <a:schemeClr val="tx2"/>
                </a:solidFill>
                <a:latin typeface="Myriad Pro"/>
                <a:cs typeface="Times New Roman" panose="02020603050405020304" pitchFamily="18" charset="0"/>
              </a:rPr>
              <a:t>The </a:t>
            </a:r>
            <a:r>
              <a:rPr lang="en-US" i="1" dirty="0">
                <a:solidFill>
                  <a:schemeClr val="tx2"/>
                </a:solidFill>
                <a:latin typeface="Myriad Pro"/>
                <a:cs typeface="Times New Roman" panose="02020603050405020304" pitchFamily="18" charset="0"/>
              </a:rPr>
              <a:t>Veterans Appeals and Improvement and Modernization Act of 2017 </a:t>
            </a:r>
            <a:r>
              <a:rPr lang="en-US" dirty="0">
                <a:solidFill>
                  <a:schemeClr val="tx2"/>
                </a:solidFill>
                <a:latin typeface="Myriad Pro"/>
                <a:cs typeface="Times New Roman" panose="02020603050405020304" pitchFamily="18" charset="0"/>
              </a:rPr>
              <a:t>was signed into law on August 23, 2017. It took effect on February 19, 2019.</a:t>
            </a:r>
          </a:p>
          <a:p>
            <a:endParaRPr lang="en-US" dirty="0">
              <a:solidFill>
                <a:schemeClr val="tx2"/>
              </a:solidFill>
              <a:latin typeface="Myriad Pro"/>
              <a:cs typeface="Times New Roman" panose="02020603050405020304" pitchFamily="18" charset="0"/>
            </a:endParaRPr>
          </a:p>
          <a:p>
            <a:r>
              <a:rPr lang="en-US" dirty="0">
                <a:solidFill>
                  <a:schemeClr val="tx2"/>
                </a:solidFill>
                <a:latin typeface="Myriad Pro"/>
                <a:cs typeface="Times New Roman" panose="02020603050405020304" pitchFamily="18" charset="0"/>
              </a:rPr>
              <a:t>The AMA changed the claims and appeals processes and decision notification requirements. It affects all VA administrations (VBA, VHA, and NCA), all VBA claimants (Veterans, survivors, and other beneficiaries), all VBA business lines (Compensation Service, Pension and Fiduciary, Loan Guaranty, Vocational Rehabilitation and Employment Service, Insurance Service, and Education Service), and all VBA claims and appeals personnel.</a:t>
            </a:r>
            <a:endParaRPr lang="en-US" sz="1200" b="0" i="0" kern="1200" dirty="0">
              <a:solidFill>
                <a:schemeClr val="tx1"/>
              </a:solidFill>
              <a:effectLst/>
              <a:latin typeface="Myriad Pro" panose="020B0503030403020204"/>
              <a:ea typeface="+mn-ea"/>
              <a:cs typeface="+mn-cs"/>
            </a:endParaRPr>
          </a:p>
          <a:p>
            <a:endParaRPr lang="en-US" dirty="0">
              <a:solidFill>
                <a:schemeClr val="tx2"/>
              </a:solidFill>
              <a:latin typeface="Myriad Pro"/>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790090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Identify the key changes resulting from AMA</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sz="1200" dirty="0">
              <a:latin typeface="Myriad Pro" panose="020B050303040302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yriad Pro" panose="020B0503030403020204"/>
              </a:rPr>
              <a:t>VA made several key amendments to the Code of Federal Regulations (CFR) in response to the AMA. </a:t>
            </a:r>
            <a:r>
              <a:rPr lang="en-US" sz="1200" spc="-10" dirty="0">
                <a:latin typeface="+mn-lt"/>
                <a:cs typeface="Calibri"/>
              </a:rPr>
              <a:t>These topics will be addressed throughout the training. In addition, please refer to the Job Aid attached to this training which includes more in-depth information about each of these topics.</a:t>
            </a:r>
            <a:endParaRPr lang="en-US" sz="1200" dirty="0">
              <a:latin typeface="Myriad Pro" panose="020B0503030403020204"/>
            </a:endParaRPr>
          </a:p>
          <a:p>
            <a:endParaRPr lang="en-US" sz="1200" dirty="0">
              <a:latin typeface="Myriad Pro" panose="020B0503030403020204"/>
            </a:endParaRPr>
          </a:p>
          <a:p>
            <a:r>
              <a:rPr lang="en-US" sz="1200" dirty="0">
                <a:latin typeface="Myriad Pro" panose="020B0503030403020204"/>
              </a:rPr>
              <a:t>The key amendments include: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pc="-5" dirty="0">
                <a:latin typeface="Myriad Pro" panose="020B0503030403020204"/>
                <a:cs typeface="Calibri"/>
              </a:rPr>
              <a:t>New review options: 38</a:t>
            </a:r>
            <a:r>
              <a:rPr lang="en-US" sz="1200" spc="15" dirty="0">
                <a:latin typeface="Myriad Pro" panose="020B0503030403020204"/>
                <a:cs typeface="Calibri"/>
              </a:rPr>
              <a:t> </a:t>
            </a:r>
            <a:r>
              <a:rPr lang="en-US" sz="1200" spc="-10" dirty="0">
                <a:latin typeface="Myriad Pro" panose="020B0503030403020204"/>
                <a:cs typeface="Calibri"/>
              </a:rPr>
              <a:t>C.F.R.</a:t>
            </a:r>
            <a:r>
              <a:rPr lang="en-US" sz="1200" spc="15" dirty="0">
                <a:latin typeface="Myriad Pro" panose="020B0503030403020204"/>
                <a:cs typeface="Calibri"/>
              </a:rPr>
              <a:t> §§ </a:t>
            </a:r>
            <a:r>
              <a:rPr lang="en-US" sz="1200" spc="-5" dirty="0">
                <a:latin typeface="Myriad Pro" panose="020B0503030403020204"/>
                <a:cs typeface="Calibri"/>
              </a:rPr>
              <a:t>3.156,</a:t>
            </a:r>
            <a:r>
              <a:rPr lang="en-US" sz="1200" spc="25" dirty="0">
                <a:latin typeface="Myriad Pro" panose="020B0503030403020204"/>
                <a:cs typeface="Calibri"/>
              </a:rPr>
              <a:t> </a:t>
            </a:r>
            <a:r>
              <a:rPr lang="en-US" sz="1200" spc="-5" dirty="0">
                <a:latin typeface="Myriad Pro" panose="020B0503030403020204"/>
                <a:cs typeface="Calibri"/>
              </a:rPr>
              <a:t>3.160,</a:t>
            </a:r>
            <a:r>
              <a:rPr lang="en-US" sz="1200" spc="25" dirty="0">
                <a:latin typeface="Myriad Pro" panose="020B0503030403020204"/>
                <a:cs typeface="Calibri"/>
              </a:rPr>
              <a:t> </a:t>
            </a:r>
            <a:r>
              <a:rPr lang="en-US" sz="1200" spc="-5" dirty="0">
                <a:latin typeface="Myriad Pro" panose="020B0503030403020204"/>
                <a:cs typeface="Calibri"/>
              </a:rPr>
              <a:t>3.400,</a:t>
            </a:r>
            <a:r>
              <a:rPr lang="en-US" sz="1200" spc="30" dirty="0">
                <a:latin typeface="Myriad Pro" panose="020B0503030403020204"/>
                <a:cs typeface="Calibri"/>
              </a:rPr>
              <a:t> </a:t>
            </a:r>
            <a:r>
              <a:rPr lang="en-US" sz="1200" spc="-10" dirty="0">
                <a:latin typeface="Myriad Pro" panose="020B0503030403020204"/>
                <a:cs typeface="Calibri"/>
              </a:rPr>
              <a:t>3.2501,</a:t>
            </a:r>
            <a:r>
              <a:rPr lang="en-US" sz="1200" spc="25" dirty="0">
                <a:latin typeface="Myriad Pro" panose="020B0503030403020204"/>
                <a:cs typeface="Calibri"/>
              </a:rPr>
              <a:t> </a:t>
            </a:r>
            <a:r>
              <a:rPr lang="en-US" sz="1200" spc="-10" dirty="0">
                <a:latin typeface="Myriad Pro" panose="020B0503030403020204"/>
                <a:cs typeface="Calibri"/>
              </a:rPr>
              <a:t>3.2500,</a:t>
            </a:r>
            <a:r>
              <a:rPr lang="en-US" sz="1200" spc="25" dirty="0">
                <a:latin typeface="Myriad Pro" panose="020B0503030403020204"/>
                <a:cs typeface="Calibri"/>
              </a:rPr>
              <a:t> </a:t>
            </a:r>
            <a:r>
              <a:rPr lang="en-US" sz="1200" spc="-10" dirty="0">
                <a:latin typeface="Myriad Pro" panose="020B0503030403020204"/>
                <a:cs typeface="Calibri"/>
              </a:rPr>
              <a:t>3.2400</a:t>
            </a:r>
            <a:r>
              <a:rPr lang="en-US" sz="1200" spc="30" dirty="0">
                <a:latin typeface="Myriad Pro" panose="020B0503030403020204"/>
                <a:cs typeface="Calibri"/>
              </a:rPr>
              <a:t>, </a:t>
            </a:r>
            <a:r>
              <a:rPr lang="en-US" sz="1200" spc="-10" dirty="0">
                <a:latin typeface="Myriad Pro" panose="020B0503030403020204"/>
                <a:cs typeface="Calibri"/>
              </a:rPr>
              <a:t>3.2601</a:t>
            </a:r>
            <a:r>
              <a:rPr lang="en-US" sz="1200" i="1" spc="-15" dirty="0">
                <a:latin typeface="Myriad Pro" panose="020B0503030403020204"/>
                <a:cs typeface="Calibri"/>
              </a:rPr>
              <a:t>,</a:t>
            </a:r>
            <a:r>
              <a:rPr lang="en-US" sz="1200" i="1" spc="50" dirty="0">
                <a:latin typeface="Myriad Pro" panose="020B0503030403020204"/>
                <a:cs typeface="Calibri"/>
              </a:rPr>
              <a:t> </a:t>
            </a:r>
            <a:r>
              <a:rPr lang="en-US" sz="1200" spc="-10" dirty="0">
                <a:latin typeface="Myriad Pro" panose="020B0503030403020204"/>
                <a:cs typeface="Calibri"/>
              </a:rPr>
              <a:t>3.2502</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tx2"/>
                </a:solidFill>
                <a:latin typeface="Myriad Pro"/>
                <a:cs typeface="Times New Roman" panose="02020603050405020304" pitchFamily="18" charset="0"/>
              </a:rPr>
              <a:t>The AMA had multiple provisions and effects. It provided three choices for claimants dissatisfied with VA’s decisions, including authorizing two new decision review options, or lanes, such as higher-level reviews (HLR), and supplemental claims, and creating new appeals options, or reviews, within the Board of Veterans’ Appeals (Board). </a:t>
            </a:r>
            <a:endParaRPr lang="en-US" sz="1200" spc="-10" dirty="0">
              <a:latin typeface="Myriad Pro" panose="020B0503030403020204"/>
              <a:cs typeface="Calibri"/>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Myriad Pro" panose="020B0503030403020204"/>
              </a:rPr>
              <a:t>Improved decision notice: </a:t>
            </a:r>
            <a:r>
              <a:rPr lang="en-US" sz="1200" spc="-5" dirty="0">
                <a:latin typeface="Myriad Pro" panose="020B0503030403020204"/>
                <a:cs typeface="Calibri"/>
              </a:rPr>
              <a:t>38</a:t>
            </a:r>
            <a:r>
              <a:rPr lang="en-US" sz="1200" spc="10" dirty="0">
                <a:latin typeface="Myriad Pro" panose="020B0503030403020204"/>
                <a:cs typeface="Calibri"/>
              </a:rPr>
              <a:t> </a:t>
            </a:r>
            <a:r>
              <a:rPr lang="en-US" sz="1200" spc="-10" dirty="0">
                <a:latin typeface="Myriad Pro" panose="020B0503030403020204"/>
                <a:cs typeface="Calibri"/>
              </a:rPr>
              <a:t>C.F.R.</a:t>
            </a:r>
            <a:r>
              <a:rPr lang="en-US" sz="1200" spc="15" dirty="0">
                <a:latin typeface="Myriad Pro" panose="020B0503030403020204"/>
                <a:cs typeface="Calibri"/>
              </a:rPr>
              <a:t> § </a:t>
            </a:r>
            <a:r>
              <a:rPr lang="en-US" sz="1200" spc="-5" dirty="0">
                <a:latin typeface="Myriad Pro" panose="020B0503030403020204"/>
                <a:cs typeface="Calibri"/>
              </a:rPr>
              <a:t>3.103(f)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pc="-10" dirty="0">
                <a:latin typeface="Myriad Pro" panose="020B0503030403020204"/>
                <a:cs typeface="Calibri"/>
              </a:rPr>
              <a:t>Favorable findings:  </a:t>
            </a:r>
            <a:r>
              <a:rPr lang="en-US" sz="1200" spc="-5" dirty="0">
                <a:latin typeface="Myriad Pro" panose="020B0503030403020204"/>
                <a:cs typeface="Calibri"/>
              </a:rPr>
              <a:t>38</a:t>
            </a:r>
            <a:r>
              <a:rPr lang="en-US" sz="1200" spc="20" dirty="0">
                <a:latin typeface="Myriad Pro" panose="020B0503030403020204"/>
                <a:cs typeface="Calibri"/>
              </a:rPr>
              <a:t> </a:t>
            </a:r>
            <a:r>
              <a:rPr lang="en-US" sz="1200" spc="-10" dirty="0">
                <a:latin typeface="Myriad Pro" panose="020B0503030403020204"/>
                <a:cs typeface="Calibri"/>
              </a:rPr>
              <a:t>C.F.R.</a:t>
            </a:r>
            <a:r>
              <a:rPr lang="en-US" sz="1200" spc="10" dirty="0">
                <a:latin typeface="Myriad Pro" panose="020B0503030403020204"/>
                <a:cs typeface="Calibri"/>
              </a:rPr>
              <a:t> </a:t>
            </a:r>
            <a:r>
              <a:rPr lang="en-US" sz="1200" spc="15" dirty="0">
                <a:latin typeface="Myriad Pro" panose="020B0503030403020204"/>
                <a:cs typeface="Calibri"/>
              </a:rPr>
              <a:t>§ </a:t>
            </a:r>
            <a:r>
              <a:rPr lang="en-US" sz="1200" spc="-10" dirty="0">
                <a:latin typeface="Myriad Pro" panose="020B0503030403020204"/>
                <a:cs typeface="Calibri"/>
              </a:rPr>
              <a:t>3.104(c)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pc="-10" dirty="0">
                <a:latin typeface="Myriad Pro" panose="020B0503030403020204"/>
                <a:cs typeface="Calibri"/>
              </a:rPr>
              <a:t>Duty to assist: </a:t>
            </a:r>
            <a:r>
              <a:rPr lang="en-US" sz="1200" spc="-5" dirty="0">
                <a:latin typeface="Myriad Pro" panose="020B0503030403020204"/>
                <a:cs typeface="Calibri"/>
              </a:rPr>
              <a:t>38</a:t>
            </a:r>
            <a:r>
              <a:rPr lang="en-US" sz="1200" spc="15" dirty="0">
                <a:latin typeface="Myriad Pro" panose="020B0503030403020204"/>
                <a:cs typeface="Calibri"/>
              </a:rPr>
              <a:t> </a:t>
            </a:r>
            <a:r>
              <a:rPr lang="en-US" sz="1200" spc="-10" dirty="0">
                <a:latin typeface="Myriad Pro" panose="020B0503030403020204"/>
                <a:cs typeface="Calibri"/>
              </a:rPr>
              <a:t>C.F.R.</a:t>
            </a:r>
            <a:r>
              <a:rPr lang="en-US" sz="1200" spc="15" dirty="0">
                <a:latin typeface="Myriad Pro" panose="020B0503030403020204"/>
                <a:cs typeface="Calibri"/>
              </a:rPr>
              <a:t> §§ </a:t>
            </a:r>
            <a:r>
              <a:rPr lang="en-US" sz="1200" spc="-5" dirty="0">
                <a:latin typeface="Myriad Pro" panose="020B0503030403020204"/>
                <a:cs typeface="Calibri"/>
              </a:rPr>
              <a:t>3.159,</a:t>
            </a:r>
            <a:r>
              <a:rPr lang="en-US" sz="1200" spc="25" dirty="0">
                <a:latin typeface="Myriad Pro" panose="020B0503030403020204"/>
                <a:cs typeface="Calibri"/>
              </a:rPr>
              <a:t> </a:t>
            </a:r>
            <a:r>
              <a:rPr lang="en-US" sz="1200" spc="-10" dirty="0">
                <a:latin typeface="Myriad Pro" panose="020B0503030403020204"/>
                <a:cs typeface="Calibri"/>
              </a:rPr>
              <a:t>3.2601,</a:t>
            </a:r>
            <a:r>
              <a:rPr lang="en-US" sz="1200" spc="40" dirty="0">
                <a:latin typeface="Myriad Pro" panose="020B0503030403020204"/>
                <a:cs typeface="Calibri"/>
              </a:rPr>
              <a:t> </a:t>
            </a:r>
            <a:r>
              <a:rPr lang="en-US" sz="1200" spc="-5" dirty="0">
                <a:latin typeface="Myriad Pro" panose="020B0503030403020204"/>
                <a:cs typeface="Calibri"/>
              </a:rPr>
              <a:t>3.103</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pc="-5" dirty="0">
                <a:latin typeface="Myriad Pro" panose="020B0503030403020204"/>
                <a:cs typeface="Calibri"/>
              </a:rPr>
              <a:t>Effective date provisions: 38</a:t>
            </a:r>
            <a:r>
              <a:rPr lang="en-US" sz="1200" spc="15" dirty="0">
                <a:latin typeface="Myriad Pro" panose="020B0503030403020204"/>
                <a:cs typeface="Calibri"/>
              </a:rPr>
              <a:t> </a:t>
            </a:r>
            <a:r>
              <a:rPr lang="en-US" sz="1200" spc="-10" dirty="0">
                <a:latin typeface="Myriad Pro" panose="020B0503030403020204"/>
                <a:cs typeface="Calibri"/>
              </a:rPr>
              <a:t>C.F.R.</a:t>
            </a:r>
            <a:r>
              <a:rPr lang="en-US" sz="1200" spc="5" dirty="0">
                <a:latin typeface="Myriad Pro" panose="020B0503030403020204"/>
                <a:cs typeface="Calibri"/>
              </a:rPr>
              <a:t> </a:t>
            </a:r>
            <a:r>
              <a:rPr lang="en-US" sz="1200" spc="15" dirty="0">
                <a:latin typeface="Myriad Pro" panose="020B0503030403020204"/>
                <a:cs typeface="Calibri"/>
              </a:rPr>
              <a:t>§§ </a:t>
            </a:r>
            <a:r>
              <a:rPr lang="en-US" sz="1200" spc="-5" dirty="0">
                <a:latin typeface="Myriad Pro" panose="020B0503030403020204"/>
                <a:cs typeface="Calibri"/>
              </a:rPr>
              <a:t>3.400,</a:t>
            </a:r>
            <a:r>
              <a:rPr lang="en-US" sz="1200" spc="25" dirty="0">
                <a:latin typeface="Myriad Pro" panose="020B0503030403020204"/>
                <a:cs typeface="Calibri"/>
              </a:rPr>
              <a:t> </a:t>
            </a:r>
            <a:r>
              <a:rPr lang="en-US" sz="1200" spc="-10" dirty="0">
                <a:latin typeface="Myriad Pro" panose="020B0503030403020204"/>
                <a:cs typeface="Calibri"/>
              </a:rPr>
              <a:t>3.2500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pc="-10" dirty="0">
                <a:latin typeface="Myriad Pro" panose="020B0503030403020204"/>
                <a:cs typeface="Calibri"/>
              </a:rPr>
              <a:t>Filing requirements: </a:t>
            </a:r>
            <a:r>
              <a:rPr lang="en-US" sz="1200" spc="-5" dirty="0">
                <a:latin typeface="Myriad Pro" panose="020B0503030403020204"/>
                <a:cs typeface="Calibri"/>
              </a:rPr>
              <a:t>38</a:t>
            </a:r>
            <a:r>
              <a:rPr lang="en-US" sz="1200" spc="15" dirty="0">
                <a:latin typeface="Myriad Pro" panose="020B0503030403020204"/>
                <a:cs typeface="Calibri"/>
              </a:rPr>
              <a:t> </a:t>
            </a:r>
            <a:r>
              <a:rPr lang="en-US" sz="1200" spc="-10" dirty="0">
                <a:latin typeface="Myriad Pro" panose="020B0503030403020204"/>
                <a:cs typeface="Calibri"/>
              </a:rPr>
              <a:t>CFR</a:t>
            </a:r>
            <a:r>
              <a:rPr lang="en-US" sz="1200" spc="5" dirty="0">
                <a:latin typeface="Myriad Pro" panose="020B0503030403020204"/>
                <a:cs typeface="Calibri"/>
              </a:rPr>
              <a:t> </a:t>
            </a:r>
            <a:r>
              <a:rPr lang="en-US" sz="1200" spc="15" dirty="0">
                <a:latin typeface="Myriad Pro" panose="020B0503030403020204"/>
                <a:cs typeface="Calibri"/>
              </a:rPr>
              <a:t>§§ </a:t>
            </a:r>
            <a:r>
              <a:rPr lang="en-US" sz="1200" spc="-5" dirty="0">
                <a:latin typeface="Myriad Pro" panose="020B0503030403020204"/>
                <a:cs typeface="Calibri"/>
              </a:rPr>
              <a:t>3.151,</a:t>
            </a:r>
            <a:r>
              <a:rPr lang="en-US" sz="1200" spc="20" dirty="0">
                <a:latin typeface="Myriad Pro" panose="020B0503030403020204"/>
                <a:cs typeface="Calibri"/>
              </a:rPr>
              <a:t> </a:t>
            </a:r>
            <a:r>
              <a:rPr lang="en-US" sz="1200" spc="-5" dirty="0">
                <a:latin typeface="Myriad Pro" panose="020B0503030403020204"/>
                <a:cs typeface="Calibri"/>
              </a:rPr>
              <a:t>3.155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pc="-5" dirty="0">
                <a:latin typeface="Myriad Pro" panose="020B0503030403020204"/>
                <a:cs typeface="Calibri"/>
              </a:rPr>
              <a:t>Evidentiary record: 38</a:t>
            </a:r>
            <a:r>
              <a:rPr lang="en-US" sz="1200" spc="15" dirty="0">
                <a:latin typeface="Myriad Pro" panose="020B0503030403020204"/>
                <a:cs typeface="Calibri"/>
              </a:rPr>
              <a:t> </a:t>
            </a:r>
            <a:r>
              <a:rPr lang="en-US" sz="1200" spc="-10" dirty="0">
                <a:latin typeface="Myriad Pro" panose="020B0503030403020204"/>
                <a:cs typeface="Calibri"/>
              </a:rPr>
              <a:t>CFR</a:t>
            </a:r>
            <a:r>
              <a:rPr lang="en-US" sz="1200" spc="15" dirty="0">
                <a:latin typeface="Myriad Pro" panose="020B0503030403020204"/>
                <a:cs typeface="Calibri"/>
              </a:rPr>
              <a:t> §§ 3.</a:t>
            </a:r>
            <a:r>
              <a:rPr lang="en-US" sz="1200" spc="-10" dirty="0">
                <a:latin typeface="Myriad Pro" panose="020B0503030403020204"/>
                <a:cs typeface="Calibri"/>
              </a:rPr>
              <a:t>103,</a:t>
            </a:r>
            <a:r>
              <a:rPr lang="en-US" sz="1200" spc="30" dirty="0">
                <a:latin typeface="Myriad Pro" panose="020B0503030403020204"/>
                <a:cs typeface="Calibri"/>
              </a:rPr>
              <a:t> </a:t>
            </a:r>
            <a:r>
              <a:rPr lang="en-US" sz="1200" spc="-5" dirty="0">
                <a:latin typeface="Myriad Pro" panose="020B0503030403020204"/>
                <a:cs typeface="Calibri"/>
              </a:rPr>
              <a:t>3.</a:t>
            </a:r>
            <a:r>
              <a:rPr lang="en-US" sz="1200" spc="-10" dirty="0">
                <a:latin typeface="Myriad Pro" panose="020B0503030403020204"/>
                <a:cs typeface="Calibri"/>
              </a:rPr>
              <a:t>104(c),</a:t>
            </a:r>
            <a:r>
              <a:rPr lang="en-US" sz="1200" spc="45" dirty="0">
                <a:latin typeface="Myriad Pro" panose="020B0503030403020204"/>
                <a:cs typeface="Calibri"/>
              </a:rPr>
              <a:t> </a:t>
            </a:r>
            <a:r>
              <a:rPr lang="en-US" sz="1200" spc="-10" dirty="0">
                <a:latin typeface="Myriad Pro" panose="020B0503030403020204"/>
                <a:cs typeface="Calibri"/>
              </a:rPr>
              <a:t>3.151(d),</a:t>
            </a:r>
            <a:r>
              <a:rPr lang="en-US" sz="1200" spc="70" dirty="0">
                <a:latin typeface="Myriad Pro" panose="020B0503030403020204"/>
                <a:cs typeface="Calibri"/>
              </a:rPr>
              <a:t> </a:t>
            </a:r>
            <a:r>
              <a:rPr lang="en-US" sz="1200" spc="-5" dirty="0">
                <a:latin typeface="Myriad Pro" panose="020B0503030403020204"/>
                <a:cs typeface="Calibri"/>
              </a:rPr>
              <a:t>3.159</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pc="-5" dirty="0">
                <a:latin typeface="Myriad Pro" panose="020B0503030403020204"/>
                <a:cs typeface="Calibri"/>
              </a:rPr>
              <a:t>New and relevant standard: </a:t>
            </a:r>
            <a:r>
              <a:rPr lang="en-US" sz="1200" spc="-5" dirty="0">
                <a:latin typeface="+mn-lt"/>
                <a:cs typeface="Calibri"/>
              </a:rPr>
              <a:t>38</a:t>
            </a:r>
            <a:r>
              <a:rPr lang="en-US" sz="1200" spc="15" dirty="0">
                <a:latin typeface="+mn-lt"/>
                <a:cs typeface="Calibri"/>
              </a:rPr>
              <a:t> </a:t>
            </a:r>
            <a:r>
              <a:rPr lang="en-US" sz="1200" spc="-10" dirty="0">
                <a:latin typeface="+mn-lt"/>
                <a:cs typeface="Calibri"/>
              </a:rPr>
              <a:t>CFR</a:t>
            </a:r>
            <a:r>
              <a:rPr lang="en-US" sz="1200" spc="10" dirty="0">
                <a:latin typeface="+mn-lt"/>
                <a:cs typeface="Calibri"/>
              </a:rPr>
              <a:t> </a:t>
            </a:r>
            <a:r>
              <a:rPr lang="en-US" sz="1200" spc="15" dirty="0">
                <a:latin typeface="Myriad Pro" panose="020B0503030403020204"/>
                <a:cs typeface="Calibri"/>
              </a:rPr>
              <a:t>§§ </a:t>
            </a:r>
            <a:r>
              <a:rPr lang="en-US" sz="1200" spc="-5" dirty="0">
                <a:latin typeface="+mn-lt"/>
                <a:cs typeface="Calibri"/>
              </a:rPr>
              <a:t>3.156,</a:t>
            </a:r>
            <a:r>
              <a:rPr lang="en-US" sz="1200" spc="25" dirty="0">
                <a:latin typeface="+mn-lt"/>
                <a:cs typeface="Calibri"/>
              </a:rPr>
              <a:t> </a:t>
            </a:r>
            <a:r>
              <a:rPr lang="en-US" sz="1200" spc="-10" dirty="0">
                <a:latin typeface="+mn-lt"/>
                <a:cs typeface="Calibri"/>
              </a:rPr>
              <a:t>3.2501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spc="-10" dirty="0">
              <a:latin typeface="+mn-lt"/>
              <a:cs typeface="Calibri"/>
            </a:endParaRPr>
          </a:p>
        </p:txBody>
      </p:sp>
      <p:sp>
        <p:nvSpPr>
          <p:cNvPr id="4" name="Slide Number Placeholder 3"/>
          <p:cNvSpPr>
            <a:spLocks noGrp="1"/>
          </p:cNvSpPr>
          <p:nvPr>
            <p:ph type="sldNum" sz="quarter" idx="5"/>
          </p:nvPr>
        </p:nvSpPr>
        <p:spPr/>
        <p:txBody>
          <a:bodyPr/>
          <a:lstStyle/>
          <a:p>
            <a:fld id="{B893FF05-EA40-42CF-A853-DD34D89557DD}" type="slidenum">
              <a:rPr lang="en-US" smtClean="0"/>
              <a:t>7</a:t>
            </a:fld>
            <a:endParaRPr lang="en-US" dirty="0"/>
          </a:p>
        </p:txBody>
      </p:sp>
    </p:spTree>
    <p:extLst>
      <p:ext uri="{BB962C8B-B14F-4D97-AF65-F5344CB8AC3E}">
        <p14:creationId xmlns:p14="http://schemas.microsoft.com/office/powerpoint/2010/main" val="444659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Identify the key changes resulting from AMA</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latin typeface="Myriad Pro" panose="020B0503030403020204"/>
            </a:endParaRPr>
          </a:p>
          <a:p>
            <a:r>
              <a:rPr lang="en-US" dirty="0">
                <a:latin typeface="Myriad Pro" panose="020B0503030403020204"/>
              </a:rPr>
              <a:t>With the implementation of AMA, VA discontinued use of </a:t>
            </a:r>
            <a:r>
              <a:rPr lang="en-US" i="0" dirty="0">
                <a:latin typeface="Myriad Pro" panose="020B0503030403020204"/>
              </a:rPr>
              <a:t>VA Form 4107</a:t>
            </a:r>
            <a:r>
              <a:rPr lang="en-US" i="1" dirty="0">
                <a:latin typeface="Myriad Pro" panose="020B0503030403020204"/>
              </a:rPr>
              <a:t>, Your Right to Appeal</a:t>
            </a:r>
            <a:r>
              <a:rPr lang="en-US" i="0" dirty="0">
                <a:latin typeface="Myriad Pro" panose="020B0503030403020204"/>
              </a:rPr>
              <a:t>,</a:t>
            </a:r>
            <a:r>
              <a:rPr lang="en-US" i="1" dirty="0">
                <a:latin typeface="Myriad Pro" panose="020B0503030403020204"/>
              </a:rPr>
              <a:t> </a:t>
            </a:r>
            <a:r>
              <a:rPr lang="en-US" dirty="0">
                <a:latin typeface="Myriad Pro" panose="020B0503030403020204"/>
              </a:rPr>
              <a:t>and </a:t>
            </a:r>
            <a:r>
              <a:rPr lang="en-US" i="0" dirty="0">
                <a:latin typeface="Myriad Pro" panose="020B0503030403020204"/>
              </a:rPr>
              <a:t>VA Form 21-0958</a:t>
            </a:r>
            <a:r>
              <a:rPr lang="en-US" i="1" dirty="0">
                <a:latin typeface="Myriad Pro" panose="020B0503030403020204"/>
              </a:rPr>
              <a:t>, Notice of Disagreement</a:t>
            </a:r>
            <a:r>
              <a:rPr lang="en-US" dirty="0">
                <a:latin typeface="Myriad Pro" panose="020B0503030403020204"/>
              </a:rPr>
              <a:t>, for all decisions (claims or appeals) issued on or after February 19, 2019.  VBA updated VBMS-Awards and PCGL systems to remove the discontinued forms and include the proper AMA enclosures and text explaining the new decision review options.</a:t>
            </a:r>
          </a:p>
          <a:p>
            <a:endParaRPr lang="en-US" dirty="0">
              <a:latin typeface="Myriad Pro" panose="020B0503030403020204"/>
            </a:endParaRPr>
          </a:p>
          <a:p>
            <a:r>
              <a:rPr lang="en-US" dirty="0">
                <a:latin typeface="Myriad Pro" panose="020B0503030403020204"/>
              </a:rPr>
              <a:t>Claimants and appellants now receive VA Form 20-0998, </a:t>
            </a:r>
            <a:r>
              <a:rPr lang="en-US" sz="1200" i="1" dirty="0">
                <a:solidFill>
                  <a:srgbClr val="002060"/>
                </a:solidFill>
                <a:latin typeface="Myriad Pro"/>
              </a:rPr>
              <a:t>Your Right to Seek Review of Our Decision,</a:t>
            </a:r>
            <a:r>
              <a:rPr lang="en-US" i="1" dirty="0">
                <a:solidFill>
                  <a:srgbClr val="002060"/>
                </a:solidFill>
                <a:latin typeface="Myriad Pro" panose="020B0503030403020204" pitchFamily="34" charset="0"/>
              </a:rPr>
              <a:t> </a:t>
            </a:r>
            <a:r>
              <a:rPr lang="en-US" dirty="0">
                <a:latin typeface="Myriad Pro" panose="020B0503030403020204"/>
              </a:rPr>
              <a:t>and are directed to the www.va.gov/decision-reviews website to obtain applicable forms.</a:t>
            </a:r>
          </a:p>
        </p:txBody>
      </p:sp>
      <p:sp>
        <p:nvSpPr>
          <p:cNvPr id="4" name="Slide Number Placeholder 3"/>
          <p:cNvSpPr>
            <a:spLocks noGrp="1"/>
          </p:cNvSpPr>
          <p:nvPr>
            <p:ph type="sldNum" sz="quarter" idx="5"/>
          </p:nvPr>
        </p:nvSpPr>
        <p:spPr/>
        <p:txBody>
          <a:bodyPr/>
          <a:lstStyle/>
          <a:p>
            <a:fld id="{B893FF05-EA40-42CF-A853-DD34D89557DD}" type="slidenum">
              <a:rPr lang="en-US" smtClean="0"/>
              <a:t>8</a:t>
            </a:fld>
            <a:endParaRPr lang="en-US" dirty="0"/>
          </a:p>
        </p:txBody>
      </p:sp>
    </p:spTree>
    <p:extLst>
      <p:ext uri="{BB962C8B-B14F-4D97-AF65-F5344CB8AC3E}">
        <p14:creationId xmlns:p14="http://schemas.microsoft.com/office/powerpoint/2010/main" val="3828394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Identify the key changes resulting from AMA</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dirty="0"/>
              <a:t>**</a:t>
            </a:r>
            <a:r>
              <a:rPr lang="en-US" b="1" dirty="0"/>
              <a:t>IMPORTANT</a:t>
            </a:r>
            <a:r>
              <a:rPr lang="en-US" dirty="0"/>
              <a:t>: Slide contains animations. Click to reveal the scenario, question and answer to students.**</a:t>
            </a:r>
          </a:p>
          <a:p>
            <a:pPr defTabSz="931774">
              <a:defRPr/>
            </a:pPr>
            <a:endParaRPr lang="en-US" sz="1200" u="sng" dirty="0">
              <a:solidFill>
                <a:srgbClr val="002060"/>
              </a:solidFill>
              <a:latin typeface="Myriad Pro"/>
              <a:cs typeface="Times New Roman" panose="02020603050405020304" pitchFamily="18" charset="0"/>
            </a:endParaRPr>
          </a:p>
          <a:p>
            <a:pPr marR="0" lvl="0">
              <a:spcBef>
                <a:spcPts val="0"/>
              </a:spcBef>
              <a:spcAft>
                <a:spcPts val="0"/>
              </a:spcAft>
            </a:pPr>
            <a:r>
              <a:rPr lang="en-US" sz="1200" b="1" dirty="0">
                <a:solidFill>
                  <a:srgbClr val="1F497D"/>
                </a:solidFill>
                <a:latin typeface="Myriad Pro"/>
                <a:ea typeface="Times New Roman" panose="02020603050405020304" pitchFamily="18" charset="0"/>
                <a:cs typeface="Calibri" panose="020F0502020204030204" pitchFamily="34" charset="0"/>
              </a:rPr>
              <a:t>Question: </a:t>
            </a:r>
            <a:r>
              <a:rPr lang="en-US" sz="1200" dirty="0">
                <a:solidFill>
                  <a:srgbClr val="1F497D"/>
                </a:solidFill>
                <a:latin typeface="Myriad Pro"/>
                <a:ea typeface="Times New Roman" panose="02020603050405020304" pitchFamily="18" charset="0"/>
                <a:cs typeface="Calibri" panose="020F0502020204030204" pitchFamily="34" charset="0"/>
              </a:rPr>
              <a:t>On what date was the Veterans Appeals and Improvement Modernization Act of 2017 (AMA) implemented?</a:t>
            </a:r>
          </a:p>
          <a:p>
            <a:pPr marR="0" lvl="0">
              <a:spcBef>
                <a:spcPts val="0"/>
              </a:spcBef>
              <a:spcAft>
                <a:spcPts val="0"/>
              </a:spcAft>
            </a:pPr>
            <a:endParaRPr lang="en-US" sz="1200" dirty="0">
              <a:solidFill>
                <a:srgbClr val="1F497D"/>
              </a:solidFill>
              <a:latin typeface="Myriad Pro"/>
              <a:ea typeface="Times New Roman" panose="02020603050405020304" pitchFamily="18" charset="0"/>
              <a:cs typeface="Calibri" panose="020F0502020204030204" pitchFamily="34" charset="0"/>
            </a:endParaRPr>
          </a:p>
          <a:p>
            <a:pPr marR="0" lvl="0">
              <a:spcBef>
                <a:spcPts val="0"/>
              </a:spcBef>
              <a:spcAft>
                <a:spcPts val="0"/>
              </a:spcAft>
            </a:pPr>
            <a:r>
              <a:rPr lang="en-US" sz="1200" b="1" dirty="0">
                <a:solidFill>
                  <a:srgbClr val="1F497D"/>
                </a:solidFill>
                <a:latin typeface="Myriad Pro"/>
                <a:ea typeface="Times New Roman" panose="02020603050405020304" pitchFamily="18" charset="0"/>
                <a:cs typeface="Calibri" panose="020F0502020204030204" pitchFamily="34" charset="0"/>
              </a:rPr>
              <a:t>Answer</a:t>
            </a:r>
            <a:r>
              <a:rPr lang="en-US" sz="1200" dirty="0">
                <a:solidFill>
                  <a:srgbClr val="1F497D"/>
                </a:solidFill>
                <a:latin typeface="Myriad Pro"/>
                <a:ea typeface="Times New Roman" panose="02020603050405020304" pitchFamily="18" charset="0"/>
                <a:cs typeface="Calibri" panose="020F0502020204030204" pitchFamily="34" charset="0"/>
              </a:rPr>
              <a:t>:  The Veterans Appeals and Improvement Modernization Act of 2017 (AMA) was signed into law on August 23, 2017, and implemented on February 19, 2019.</a:t>
            </a:r>
          </a:p>
          <a:p>
            <a:pPr marL="457200" marR="0">
              <a:spcBef>
                <a:spcPts val="0"/>
              </a:spcBef>
              <a:spcAft>
                <a:spcPts val="0"/>
              </a:spcAft>
            </a:pPr>
            <a:r>
              <a:rPr lang="en-US" sz="1100" dirty="0">
                <a:solidFill>
                  <a:srgbClr val="1F497D"/>
                </a:solidFill>
                <a:latin typeface="Myriad Pro"/>
                <a:ea typeface="Calibri" panose="020F0502020204030204" pitchFamily="34" charset="0"/>
                <a:cs typeface="Calibri" panose="020F0502020204030204" pitchFamily="34" charset="0"/>
              </a:rPr>
              <a:t> </a:t>
            </a:r>
            <a:r>
              <a:rPr lang="en-US" sz="1200" dirty="0">
                <a:solidFill>
                  <a:srgbClr val="1F497D"/>
                </a:solidFill>
                <a:latin typeface="Myriad Pro"/>
                <a:ea typeface="Calibri" panose="020F0502020204030204" pitchFamily="34" charset="0"/>
                <a:cs typeface="Calibri" panose="020F0502020204030204" pitchFamily="34" charset="0"/>
              </a:rPr>
              <a:t> </a:t>
            </a:r>
            <a:endParaRPr lang="en-US" sz="1200" u="sng" dirty="0">
              <a:solidFill>
                <a:srgbClr val="002060"/>
              </a:solidFill>
              <a:latin typeface="Myriad Pro"/>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893FF05-EA40-42CF-A853-DD34D89557DD}" type="slidenum">
              <a:rPr lang="en-US" smtClean="0"/>
              <a:t>9</a:t>
            </a:fld>
            <a:endParaRPr lang="en-US" dirty="0"/>
          </a:p>
        </p:txBody>
      </p:sp>
    </p:spTree>
    <p:extLst>
      <p:ext uri="{BB962C8B-B14F-4D97-AF65-F5344CB8AC3E}">
        <p14:creationId xmlns:p14="http://schemas.microsoft.com/office/powerpoint/2010/main" val="33073519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4568555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587858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798" y="4128985"/>
            <a:ext cx="8534400" cy="966978"/>
          </a:xfrm>
        </p:spPr>
        <p:txBody>
          <a:bodyPr/>
          <a:lstStyle>
            <a:lvl1pPr marL="0" indent="0" algn="ctr">
              <a:buNone/>
              <a:defRPr>
                <a:solidFill>
                  <a:schemeClr val="accent6">
                    <a:lumMod val="50000"/>
                  </a:schemeClr>
                </a:solidFill>
                <a:latin typeface="Myriad Pro" panose="020B050303040302020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8">
            <a:extLst>
              <a:ext uri="{FF2B5EF4-FFF2-40B4-BE49-F238E27FC236}">
                <a16:creationId xmlns:a16="http://schemas.microsoft.com/office/drawing/2014/main" id="{941557D2-7F99-4BEB-9DA9-DCCE82C428FC}"/>
              </a:ext>
            </a:extLst>
          </p:cNvPr>
          <p:cNvSpPr>
            <a:spLocks noGrp="1"/>
          </p:cNvSpPr>
          <p:nvPr>
            <p:ph type="sldNum" sz="quarter" idx="10"/>
          </p:nvPr>
        </p:nvSpPr>
        <p:spPr/>
        <p:txBody>
          <a:bodyPr/>
          <a:lstStyle/>
          <a:p>
            <a:fld id="{A36383B9-8516-422F-8979-8D4EBC5CDDAB}" type="slidenum">
              <a:rPr lang="en-US" smtClean="0"/>
              <a:t>‹#›</a:t>
            </a:fld>
            <a:endParaRPr lang="en-US" dirty="0"/>
          </a:p>
        </p:txBody>
      </p:sp>
      <p:sp>
        <p:nvSpPr>
          <p:cNvPr id="10" name="Title 9">
            <a:extLst>
              <a:ext uri="{FF2B5EF4-FFF2-40B4-BE49-F238E27FC236}">
                <a16:creationId xmlns:a16="http://schemas.microsoft.com/office/drawing/2014/main" id="{7620E3EC-A731-45D3-B7A9-6B99122C06C7}"/>
              </a:ext>
            </a:extLst>
          </p:cNvPr>
          <p:cNvSpPr>
            <a:spLocks noGrp="1"/>
          </p:cNvSpPr>
          <p:nvPr>
            <p:ph type="title"/>
          </p:nvPr>
        </p:nvSpPr>
        <p:spPr>
          <a:xfrm>
            <a:off x="609598" y="2522466"/>
            <a:ext cx="10972800" cy="1143000"/>
          </a:xfrm>
        </p:spPr>
        <p:txBody>
          <a:bodyPr/>
          <a:lstStyle>
            <a:lvl1pPr>
              <a:defRPr b="1" i="1"/>
            </a:lvl1pPr>
          </a:lstStyle>
          <a:p>
            <a:r>
              <a:rPr lang="en-US" dirty="0"/>
              <a:t>Click to edit Master title style</a:t>
            </a:r>
          </a:p>
        </p:txBody>
      </p:sp>
      <p:pic>
        <p:nvPicPr>
          <p:cNvPr id="4" name="Picture 3" descr="A picture containing clock&#10;&#10;Description automatically generated">
            <a:extLst>
              <a:ext uri="{FF2B5EF4-FFF2-40B4-BE49-F238E27FC236}">
                <a16:creationId xmlns:a16="http://schemas.microsoft.com/office/drawing/2014/main" id="{CBF6B3B9-AAC5-415D-A249-DC9BD181B8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8572" y="701887"/>
            <a:ext cx="2890055" cy="1797827"/>
          </a:xfrm>
          <a:prstGeom prst="rect">
            <a:avLst/>
          </a:prstGeom>
        </p:spPr>
      </p:pic>
    </p:spTree>
    <p:extLst>
      <p:ext uri="{BB962C8B-B14F-4D97-AF65-F5344CB8AC3E}">
        <p14:creationId xmlns:p14="http://schemas.microsoft.com/office/powerpoint/2010/main" val="95439977"/>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lvl1pPr>
              <a:defRPr>
                <a:solidFill>
                  <a:srgbClr val="002F56"/>
                </a:solidFill>
                <a:latin typeface="Myriad Pro" panose="020B0503030403020204"/>
              </a:defRPr>
            </a:lvl1pPr>
            <a:lvl2pPr>
              <a:defRPr>
                <a:solidFill>
                  <a:srgbClr val="002F56"/>
                </a:solidFill>
                <a:latin typeface="Myriad Pro" panose="020B0503030403020204"/>
              </a:defRPr>
            </a:lvl2pPr>
            <a:lvl3pPr>
              <a:defRPr>
                <a:solidFill>
                  <a:srgbClr val="002F56"/>
                </a:solidFill>
                <a:latin typeface="Myriad Pro" panose="020B0503030403020204"/>
              </a:defRPr>
            </a:lvl3pPr>
            <a:lvl4pPr>
              <a:defRPr>
                <a:solidFill>
                  <a:srgbClr val="002F56"/>
                </a:solidFill>
                <a:latin typeface="Myriad Pro" panose="020B0503030403020204"/>
              </a:defRPr>
            </a:lvl4pPr>
            <a:lvl5pPr>
              <a:defRPr>
                <a:solidFill>
                  <a:srgbClr val="002F56"/>
                </a:solidFill>
                <a:latin typeface="Myriad Pro" panose="020B0503030403020204"/>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5">
            <a:extLst>
              <a:ext uri="{FF2B5EF4-FFF2-40B4-BE49-F238E27FC236}">
                <a16:creationId xmlns:a16="http://schemas.microsoft.com/office/drawing/2014/main" id="{3CE14515-ED2E-48E7-B923-6FB66518398C}"/>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3972540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7532699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4" name="Picture 2" descr="C:\Users\vacoGrovem\AppData\Local\Microsoft\Windows\Temporary Internet Files\Content.Outlook\83QVOJUE\CHOOSE-VA-rev.png">
            <a:extLst>
              <a:ext uri="{FF2B5EF4-FFF2-40B4-BE49-F238E27FC236}">
                <a16:creationId xmlns:a16="http://schemas.microsoft.com/office/drawing/2014/main" id="{1B7C34C4-55A1-4966-80E4-2A240416337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Seal.png">
            <a:extLst>
              <a:ext uri="{FF2B5EF4-FFF2-40B4-BE49-F238E27FC236}">
                <a16:creationId xmlns:a16="http://schemas.microsoft.com/office/drawing/2014/main" id="{32555A7F-6FF7-4E61-99A0-1E31993F55E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993931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38820930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467755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798" y="4128985"/>
            <a:ext cx="8534400" cy="966978"/>
          </a:xfrm>
        </p:spPr>
        <p:txBody>
          <a:bodyPr/>
          <a:lstStyle>
            <a:lvl1pPr marL="0" indent="0" algn="ctr">
              <a:buNone/>
              <a:defRPr>
                <a:solidFill>
                  <a:schemeClr val="accent6">
                    <a:lumMod val="50000"/>
                  </a:schemeClr>
                </a:solidFill>
                <a:latin typeface="Myriad Pro" panose="020B050303040302020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8">
            <a:extLst>
              <a:ext uri="{FF2B5EF4-FFF2-40B4-BE49-F238E27FC236}">
                <a16:creationId xmlns:a16="http://schemas.microsoft.com/office/drawing/2014/main" id="{941557D2-7F99-4BEB-9DA9-DCCE82C428FC}"/>
              </a:ext>
            </a:extLst>
          </p:cNvPr>
          <p:cNvSpPr>
            <a:spLocks noGrp="1"/>
          </p:cNvSpPr>
          <p:nvPr>
            <p:ph type="sldNum" sz="quarter" idx="10"/>
          </p:nvPr>
        </p:nvSpPr>
        <p:spPr/>
        <p:txBody>
          <a:bodyPr/>
          <a:lstStyle/>
          <a:p>
            <a:fld id="{A36383B9-8516-422F-8979-8D4EBC5CDDAB}" type="slidenum">
              <a:rPr lang="en-US" smtClean="0"/>
              <a:t>‹#›</a:t>
            </a:fld>
            <a:endParaRPr lang="en-US" dirty="0"/>
          </a:p>
        </p:txBody>
      </p:sp>
      <p:sp>
        <p:nvSpPr>
          <p:cNvPr id="10" name="Title 9">
            <a:extLst>
              <a:ext uri="{FF2B5EF4-FFF2-40B4-BE49-F238E27FC236}">
                <a16:creationId xmlns:a16="http://schemas.microsoft.com/office/drawing/2014/main" id="{7620E3EC-A731-45D3-B7A9-6B99122C06C7}"/>
              </a:ext>
            </a:extLst>
          </p:cNvPr>
          <p:cNvSpPr>
            <a:spLocks noGrp="1"/>
          </p:cNvSpPr>
          <p:nvPr>
            <p:ph type="title"/>
          </p:nvPr>
        </p:nvSpPr>
        <p:spPr>
          <a:xfrm>
            <a:off x="609598" y="2522466"/>
            <a:ext cx="10972800" cy="1143000"/>
          </a:xfrm>
        </p:spPr>
        <p:txBody>
          <a:bodyPr/>
          <a:lstStyle>
            <a:lvl1pPr>
              <a:defRPr b="1" i="1"/>
            </a:lvl1pPr>
          </a:lstStyle>
          <a:p>
            <a:r>
              <a:rPr lang="en-US" dirty="0"/>
              <a:t>Click to edit Master title style</a:t>
            </a:r>
          </a:p>
        </p:txBody>
      </p:sp>
      <p:pic>
        <p:nvPicPr>
          <p:cNvPr id="4" name="Picture 3" descr="A picture containing clock&#10;&#10;Description automatically generated">
            <a:extLst>
              <a:ext uri="{FF2B5EF4-FFF2-40B4-BE49-F238E27FC236}">
                <a16:creationId xmlns:a16="http://schemas.microsoft.com/office/drawing/2014/main" id="{CBF6B3B9-AAC5-415D-A249-DC9BD181B8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8572" y="701887"/>
            <a:ext cx="2890055" cy="1797827"/>
          </a:xfrm>
          <a:prstGeom prst="rect">
            <a:avLst/>
          </a:prstGeom>
        </p:spPr>
      </p:pic>
    </p:spTree>
    <p:extLst>
      <p:ext uri="{BB962C8B-B14F-4D97-AF65-F5344CB8AC3E}">
        <p14:creationId xmlns:p14="http://schemas.microsoft.com/office/powerpoint/2010/main" val="280067249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51B03705-C88C-4D10-81FE-8F2DE0DF7FF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16956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lvl1pPr>
              <a:defRPr>
                <a:solidFill>
                  <a:srgbClr val="002F56"/>
                </a:solidFill>
                <a:latin typeface="Myriad Pro" panose="020B0503030403020204"/>
              </a:defRPr>
            </a:lvl1pPr>
            <a:lvl2pPr>
              <a:defRPr>
                <a:solidFill>
                  <a:srgbClr val="002F56"/>
                </a:solidFill>
                <a:latin typeface="Myriad Pro" panose="020B0503030403020204"/>
              </a:defRPr>
            </a:lvl2pPr>
            <a:lvl3pPr>
              <a:defRPr>
                <a:solidFill>
                  <a:srgbClr val="002F56"/>
                </a:solidFill>
                <a:latin typeface="Myriad Pro" panose="020B0503030403020204"/>
              </a:defRPr>
            </a:lvl3pPr>
            <a:lvl4pPr>
              <a:defRPr>
                <a:solidFill>
                  <a:srgbClr val="002F56"/>
                </a:solidFill>
                <a:latin typeface="Myriad Pro" panose="020B0503030403020204"/>
              </a:defRPr>
            </a:lvl4pPr>
            <a:lvl5pPr>
              <a:defRPr>
                <a:solidFill>
                  <a:srgbClr val="002F56"/>
                </a:solidFill>
                <a:latin typeface="Myriad Pro" panose="020B0503030403020204"/>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5">
            <a:extLst>
              <a:ext uri="{FF2B5EF4-FFF2-40B4-BE49-F238E27FC236}">
                <a16:creationId xmlns:a16="http://schemas.microsoft.com/office/drawing/2014/main" id="{3CE14515-ED2E-48E7-B923-6FB66518398C}"/>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10502547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9509261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pic>
        <p:nvPicPr>
          <p:cNvPr id="17" name="Picture 2" descr="C:\Users\vacoGrovem\AppData\Local\Microsoft\Windows\Temporary Internet Files\Content.Outlook\83QVOJUE\CHOOSE-VA-rev.png">
            <a:extLst>
              <a:ext uri="{FF2B5EF4-FFF2-40B4-BE49-F238E27FC236}">
                <a16:creationId xmlns:a16="http://schemas.microsoft.com/office/drawing/2014/main" id="{C203B2C0-DB04-40E2-B21D-1CF72D20883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PPSeal.png">
            <a:extLst>
              <a:ext uri="{FF2B5EF4-FFF2-40B4-BE49-F238E27FC236}">
                <a16:creationId xmlns:a16="http://schemas.microsoft.com/office/drawing/2014/main" id="{0AB98AC6-6F86-4884-A1C5-61AE01F8F9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Tree>
    <p:extLst>
      <p:ext uri="{BB962C8B-B14F-4D97-AF65-F5344CB8AC3E}">
        <p14:creationId xmlns:p14="http://schemas.microsoft.com/office/powerpoint/2010/main" val="644485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12130785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02478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679160" y="6335498"/>
            <a:ext cx="512840" cy="365125"/>
          </a:xfrm>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p:nvSpPr>
        <p:spPr>
          <a:xfrm>
            <a:off x="3930316" y="6331291"/>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6" name="TextBox 5"/>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3" name="TextBox 2"/>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7" name="TextBox 6"/>
          <p:cNvSpPr txBox="1"/>
          <p:nvPr/>
        </p:nvSpPr>
        <p:spPr>
          <a:xfrm>
            <a:off x="3962400" y="6324600"/>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 Id="rId9"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1.xml"/><Relationship Id="rId7" Type="http://schemas.openxmlformats.org/officeDocument/2006/relationships/theme" Target="../theme/theme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5" Type="http://schemas.openxmlformats.org/officeDocument/2006/relationships/slideLayout" Target="../slideLayouts/slideLayout43.xml"/><Relationship Id="rId4" Type="http://schemas.openxmlformats.org/officeDocument/2006/relationships/slideLayout" Target="../slideLayouts/slideLayout42.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9" name="TextBox 8"/>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10/18/2022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10/18/2022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77249442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Lst>
  <p:txStyles>
    <p:titleStyle>
      <a:lvl1pPr algn="ctr" defTabSz="457200" rtl="0" eaLnBrk="1" latinLnBrk="0" hangingPunct="1">
        <a:spcBef>
          <a:spcPct val="0"/>
        </a:spcBef>
        <a:buNone/>
        <a:defRPr sz="4400" kern="1200">
          <a:solidFill>
            <a:srgbClr val="002F56"/>
          </a:solidFill>
          <a:latin typeface="Myriad Pro" panose="020B0503030403020204"/>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3200" y="6172200"/>
            <a:ext cx="227330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734425" y="6184206"/>
            <a:ext cx="2949576"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7452227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Lst>
  <p:txStyles>
    <p:titleStyle>
      <a:lvl1pPr algn="ctr" defTabSz="457200" rtl="0" eaLnBrk="1" latinLnBrk="0" hangingPunct="1">
        <a:spcBef>
          <a:spcPct val="0"/>
        </a:spcBef>
        <a:buNone/>
        <a:defRPr sz="4400" b="0" i="0" u="none" kern="1200">
          <a:solidFill>
            <a:srgbClr val="002F56"/>
          </a:solidFill>
          <a:latin typeface="Myriad Pro" panose="020B0503030403020204"/>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b="0" i="0" u="none"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4.xml"/><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44.xml"/><Relationship Id="rId4" Type="http://schemas.openxmlformats.org/officeDocument/2006/relationships/image" Target="../media/image7.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info.gov/app/details/PLAW-115publ55" TargetMode="External"/><Relationship Id="rId2" Type="http://schemas.openxmlformats.org/officeDocument/2006/relationships/notesSlide" Target="../notesSlides/notesSlide4.xml"/><Relationship Id="rId1" Type="http://schemas.openxmlformats.org/officeDocument/2006/relationships/slideLayout" Target="../slideLayouts/slideLayout34.xml"/><Relationship Id="rId6" Type="http://schemas.openxmlformats.org/officeDocument/2006/relationships/hyperlink" Target="https://vaww.vrm.km.va.gov/system/templates/selfservice/va_kanew/help/agent/locale/en-US/portal/554400000001034/content/554400000140652/M21-5-Chapter-7-Section-D-Documenting-Appeal-Decisions" TargetMode="External"/><Relationship Id="rId5" Type="http://schemas.openxmlformats.org/officeDocument/2006/relationships/hyperlink" Target="https://vaww.vrm.km.va.gov/system/templates/selfservice/va_kanew/help/agent/locale/en-US/portal/554400000001034/content/554400000141022/M21-5,%20Chapter%204%20-%20Appeals%20Modernization%20Act%20(AMA)%20Control%20and%20Other%20Activities" TargetMode="External"/><Relationship Id="rId4" Type="http://schemas.openxmlformats.org/officeDocument/2006/relationships/hyperlink" Target="https://www.ecfr.gov/current/title-38/chapter-I/part-3/subpart-D/subject-group-ECFR005f4054f4b08c3/section-3.240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4.xml"/><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3055494"/>
            <a:ext cx="10363200" cy="1470025"/>
          </a:xfrm>
        </p:spPr>
        <p:txBody>
          <a:bodyPr/>
          <a:lstStyle/>
          <a:p>
            <a:r>
              <a:rPr lang="en-US" dirty="0">
                <a:solidFill>
                  <a:srgbClr val="002060"/>
                </a:solidFill>
              </a:rPr>
              <a:t>VA Appeals Modernization Act and</a:t>
            </a:r>
            <a:br>
              <a:rPr lang="en-US" dirty="0">
                <a:solidFill>
                  <a:srgbClr val="002060"/>
                </a:solidFill>
              </a:rPr>
            </a:br>
            <a:r>
              <a:rPr lang="en-US" dirty="0">
                <a:solidFill>
                  <a:srgbClr val="002060"/>
                </a:solidFill>
              </a:rPr>
              <a:t>Impacts to Legacy Appeals </a:t>
            </a:r>
            <a:endParaRPr lang="en-US" b="1" dirty="0">
              <a:solidFill>
                <a:srgbClr val="002F56"/>
              </a:solidFill>
              <a:latin typeface="Myriad Pro" panose="020B0503030403020204"/>
            </a:endParaRPr>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4525519"/>
            <a:ext cx="8534400" cy="825540"/>
          </a:xfrm>
        </p:spPr>
        <p:txBody>
          <a:bodyPr/>
          <a:lstStyle/>
          <a:p>
            <a:r>
              <a:rPr lang="en-US" dirty="0"/>
              <a:t>August 2022</a:t>
            </a:r>
            <a:endParaRPr lang="en-US" dirty="0">
              <a:latin typeface="Myriad Pro" panose="020B0503030403020204"/>
            </a:endParaRPr>
          </a:p>
        </p:txBody>
      </p:sp>
    </p:spTree>
    <p:extLst>
      <p:ext uri="{BB962C8B-B14F-4D97-AF65-F5344CB8AC3E}">
        <p14:creationId xmlns:p14="http://schemas.microsoft.com/office/powerpoint/2010/main" val="1955648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38BA62E-D67B-4CCD-A4AF-491F12D8BEC7}"/>
              </a:ext>
            </a:extLst>
          </p:cNvPr>
          <p:cNvSpPr txBox="1">
            <a:spLocks noGrp="1"/>
          </p:cNvSpPr>
          <p:nvPr>
            <p:ph type="title" idx="4294967295"/>
          </p:nvPr>
        </p:nvSpPr>
        <p:spPr>
          <a:xfrm>
            <a:off x="486889" y="1862553"/>
            <a:ext cx="10569038" cy="40318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t>                            Objective </a:t>
            </a:r>
            <a:b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br>
            <a:br>
              <a:rPr lang="en-US" i="1" dirty="0">
                <a:ea typeface="+mn-ea"/>
                <a:cs typeface="+mn-cs"/>
              </a:rPr>
            </a:br>
            <a:br>
              <a:rPr lang="en-US" i="1" dirty="0">
                <a:ea typeface="+mn-ea"/>
                <a:cs typeface="+mn-cs"/>
              </a:rPr>
            </a:br>
            <a:r>
              <a:rPr lang="en-US" i="1" dirty="0">
                <a:ea typeface="+mn-ea"/>
                <a:cs typeface="+mn-cs"/>
              </a:rPr>
              <a:t>		</a:t>
            </a:r>
            <a:r>
              <a:rPr lang="en-US" sz="3600" b="0" i="0" u="none" kern="1200" baseline="0" dirty="0">
                <a:solidFill>
                  <a:srgbClr val="002F56"/>
                </a:solidFill>
                <a:effectLst/>
              </a:rPr>
              <a:t>Identify the three review options and their 					attributes</a:t>
            </a:r>
            <a:endParaRPr lang="en-US" sz="36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pic>
        <p:nvPicPr>
          <p:cNvPr id="9" name="Graphic 8">
            <a:extLst>
              <a:ext uri="{FF2B5EF4-FFF2-40B4-BE49-F238E27FC236}">
                <a16:creationId xmlns:a16="http://schemas.microsoft.com/office/drawing/2014/main" id="{F7AA7ADB-8BB9-45FE-B98A-2C85FBE2C6F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81" y="19798"/>
            <a:ext cx="5395838" cy="4254708"/>
          </a:xfrm>
          <a:prstGeom prst="rect">
            <a:avLst/>
          </a:prstGeom>
        </p:spPr>
      </p:pic>
    </p:spTree>
    <p:extLst>
      <p:ext uri="{BB962C8B-B14F-4D97-AF65-F5344CB8AC3E}">
        <p14:creationId xmlns:p14="http://schemas.microsoft.com/office/powerpoint/2010/main" val="216432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0" dirty="0">
                <a:latin typeface="Myriad Pro"/>
              </a:rPr>
              <a:t>Three Review Options</a:t>
            </a:r>
          </a:p>
        </p:txBody>
      </p:sp>
      <p:sp>
        <p:nvSpPr>
          <p:cNvPr id="4" name="Slide Number Placeholder 3"/>
          <p:cNvSpPr>
            <a:spLocks noGrp="1"/>
          </p:cNvSpPr>
          <p:nvPr>
            <p:ph type="sldNum" sz="quarter" idx="4294967295"/>
          </p:nvPr>
        </p:nvSpPr>
        <p:spPr>
          <a:xfrm>
            <a:off x="10058400" y="6357770"/>
            <a:ext cx="2133600" cy="365125"/>
          </a:xfrm>
          <a:prstGeom prst="rect">
            <a:avLst/>
          </a:prstGeom>
        </p:spPr>
        <p:txBody>
          <a:bodyPr/>
          <a:lstStyle/>
          <a:p>
            <a:pPr algn="r"/>
            <a:fld id="{7C414AED-89CE-4A48-8B2B-1B3A5C68EA2A}" type="slidenum">
              <a:rPr lang="en-US" smtClean="0">
                <a:solidFill>
                  <a:prstClr val="white"/>
                </a:solidFill>
              </a:rPr>
              <a:pPr algn="r"/>
              <a:t>11</a:t>
            </a:fld>
            <a:endParaRPr lang="en-US" dirty="0">
              <a:solidFill>
                <a:prstClr val="white"/>
              </a:solidFill>
            </a:endParaRPr>
          </a:p>
        </p:txBody>
      </p:sp>
      <p:pic>
        <p:nvPicPr>
          <p:cNvPr id="20" name="Picture 19" descr="Box with three review options">
            <a:extLst>
              <a:ext uri="{FF2B5EF4-FFF2-40B4-BE49-F238E27FC236}">
                <a16:creationId xmlns:a16="http://schemas.microsoft.com/office/drawing/2014/main" id="{8FF7EA9B-558C-4D04-8950-C887C375ED1B}"/>
              </a:ext>
            </a:extLst>
          </p:cNvPr>
          <p:cNvPicPr>
            <a:picLocks noChangeAspect="1"/>
          </p:cNvPicPr>
          <p:nvPr/>
        </p:nvPicPr>
        <p:blipFill>
          <a:blip r:embed="rId3"/>
          <a:stretch>
            <a:fillRect/>
          </a:stretch>
        </p:blipFill>
        <p:spPr>
          <a:xfrm>
            <a:off x="847725" y="725153"/>
            <a:ext cx="10496550" cy="5343525"/>
          </a:xfrm>
          <a:prstGeom prst="rect">
            <a:avLst/>
          </a:prstGeom>
        </p:spPr>
      </p:pic>
    </p:spTree>
    <p:extLst>
      <p:ext uri="{BB962C8B-B14F-4D97-AF65-F5344CB8AC3E}">
        <p14:creationId xmlns:p14="http://schemas.microsoft.com/office/powerpoint/2010/main" val="1008181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C9082-E04B-40D2-BF0B-FE783A31191E}"/>
              </a:ext>
            </a:extLst>
          </p:cNvPr>
          <p:cNvSpPr>
            <a:spLocks noGrp="1"/>
          </p:cNvSpPr>
          <p:nvPr>
            <p:ph type="title"/>
          </p:nvPr>
        </p:nvSpPr>
        <p:spPr/>
        <p:txBody>
          <a:bodyPr>
            <a:normAutofit fontScale="90000"/>
          </a:bodyPr>
          <a:lstStyle/>
          <a:p>
            <a:r>
              <a:rPr lang="en-US" b="0" dirty="0">
                <a:latin typeface="Myriad Pro" panose="020B0503030403020204"/>
              </a:rPr>
              <a:t>New Decision Review Process</a:t>
            </a:r>
          </a:p>
        </p:txBody>
      </p:sp>
      <p:pic>
        <p:nvPicPr>
          <p:cNvPr id="3" name="Picture 2" descr="diagram showing decision review process">
            <a:extLst>
              <a:ext uri="{FF2B5EF4-FFF2-40B4-BE49-F238E27FC236}">
                <a16:creationId xmlns:a16="http://schemas.microsoft.com/office/drawing/2014/main" id="{F8AE05E9-E7DD-460D-BDB4-B9F11B6ACD12}"/>
              </a:ext>
            </a:extLst>
          </p:cNvPr>
          <p:cNvPicPr>
            <a:picLocks noChangeAspect="1"/>
          </p:cNvPicPr>
          <p:nvPr/>
        </p:nvPicPr>
        <p:blipFill>
          <a:blip r:embed="rId3"/>
          <a:stretch>
            <a:fillRect/>
          </a:stretch>
        </p:blipFill>
        <p:spPr>
          <a:xfrm>
            <a:off x="623887" y="646931"/>
            <a:ext cx="10726865" cy="5405444"/>
          </a:xfrm>
          <a:prstGeom prst="rect">
            <a:avLst/>
          </a:prstGeom>
        </p:spPr>
      </p:pic>
    </p:spTree>
    <p:extLst>
      <p:ext uri="{BB962C8B-B14F-4D97-AF65-F5344CB8AC3E}">
        <p14:creationId xmlns:p14="http://schemas.microsoft.com/office/powerpoint/2010/main" val="6052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93C132-D488-4159-A582-C787A3D4AE04}"/>
              </a:ext>
            </a:extLst>
          </p:cNvPr>
          <p:cNvSpPr>
            <a:spLocks noGrp="1"/>
          </p:cNvSpPr>
          <p:nvPr>
            <p:ph type="title"/>
          </p:nvPr>
        </p:nvSpPr>
        <p:spPr/>
        <p:txBody>
          <a:bodyPr>
            <a:normAutofit fontScale="90000"/>
          </a:bodyPr>
          <a:lstStyle/>
          <a:p>
            <a:r>
              <a:rPr lang="en-US" b="0" dirty="0">
                <a:latin typeface="Myriad Pro"/>
              </a:rPr>
              <a:t>AMA Forms</a:t>
            </a:r>
            <a:endParaRPr lang="en-US" dirty="0"/>
          </a:p>
        </p:txBody>
      </p:sp>
      <p:sp>
        <p:nvSpPr>
          <p:cNvPr id="2" name="Content Placeholder 1">
            <a:extLst>
              <a:ext uri="{FF2B5EF4-FFF2-40B4-BE49-F238E27FC236}">
                <a16:creationId xmlns:a16="http://schemas.microsoft.com/office/drawing/2014/main" id="{D11BBE6B-2D76-4DB5-9675-DE23379615C2}"/>
              </a:ext>
            </a:extLst>
          </p:cNvPr>
          <p:cNvSpPr>
            <a:spLocks noGrp="1"/>
          </p:cNvSpPr>
          <p:nvPr>
            <p:ph idx="1"/>
          </p:nvPr>
        </p:nvSpPr>
        <p:spPr/>
        <p:txBody>
          <a:bodyPr/>
          <a:lstStyle/>
          <a:p>
            <a:pPr marL="355600" marR="166370">
              <a:lnSpc>
                <a:spcPts val="2690"/>
              </a:lnSpc>
              <a:spcBef>
                <a:spcPts val="740"/>
              </a:spcBef>
              <a:tabLst>
                <a:tab pos="469265" algn="l"/>
                <a:tab pos="469900" algn="l"/>
                <a:tab pos="8487410" algn="l"/>
              </a:tabLst>
            </a:pPr>
            <a:r>
              <a:rPr lang="en-US" spc="-5" dirty="0">
                <a:solidFill>
                  <a:srgbClr val="001F5F"/>
                </a:solidFill>
                <a:latin typeface="Myriad Pro" panose="020B0503030403020204"/>
                <a:cs typeface="Segoe UI"/>
              </a:rPr>
              <a:t>Claimants</a:t>
            </a:r>
            <a:r>
              <a:rPr lang="en-US" spc="15" dirty="0">
                <a:solidFill>
                  <a:srgbClr val="001F5F"/>
                </a:solidFill>
                <a:latin typeface="Myriad Pro" panose="020B0503030403020204"/>
                <a:cs typeface="Segoe UI"/>
              </a:rPr>
              <a:t> </a:t>
            </a:r>
            <a:r>
              <a:rPr lang="en-US" spc="-10" dirty="0">
                <a:solidFill>
                  <a:srgbClr val="001F5F"/>
                </a:solidFill>
                <a:latin typeface="Myriad Pro" panose="020B0503030403020204"/>
                <a:cs typeface="Segoe UI"/>
              </a:rPr>
              <a:t>must </a:t>
            </a:r>
            <a:r>
              <a:rPr lang="en-US" spc="-5" dirty="0">
                <a:solidFill>
                  <a:srgbClr val="001F5F"/>
                </a:solidFill>
                <a:latin typeface="Myriad Pro" panose="020B0503030403020204"/>
                <a:cs typeface="Segoe UI"/>
              </a:rPr>
              <a:t>use</a:t>
            </a:r>
            <a:r>
              <a:rPr lang="en-US" dirty="0">
                <a:solidFill>
                  <a:srgbClr val="001F5F"/>
                </a:solidFill>
                <a:latin typeface="Myriad Pro" panose="020B0503030403020204"/>
                <a:cs typeface="Segoe UI"/>
              </a:rPr>
              <a:t> </a:t>
            </a:r>
            <a:r>
              <a:rPr lang="en-US" spc="-5" dirty="0">
                <a:solidFill>
                  <a:srgbClr val="001F5F"/>
                </a:solidFill>
                <a:latin typeface="Myriad Pro" panose="020B0503030403020204"/>
                <a:cs typeface="Segoe UI"/>
              </a:rPr>
              <a:t>specific</a:t>
            </a:r>
            <a:r>
              <a:rPr lang="en-US" spc="10" dirty="0">
                <a:solidFill>
                  <a:srgbClr val="001F5F"/>
                </a:solidFill>
                <a:latin typeface="Myriad Pro" panose="020B0503030403020204"/>
                <a:cs typeface="Segoe UI"/>
              </a:rPr>
              <a:t> </a:t>
            </a:r>
            <a:r>
              <a:rPr lang="en-US" spc="-80" dirty="0">
                <a:solidFill>
                  <a:srgbClr val="001F5F"/>
                </a:solidFill>
                <a:latin typeface="Myriad Pro" panose="020B0503030403020204"/>
                <a:cs typeface="Segoe UI"/>
              </a:rPr>
              <a:t>VA</a:t>
            </a:r>
            <a:r>
              <a:rPr lang="en-US" spc="-10" dirty="0">
                <a:solidFill>
                  <a:srgbClr val="001F5F"/>
                </a:solidFill>
                <a:latin typeface="Myriad Pro" panose="020B0503030403020204"/>
                <a:cs typeface="Segoe UI"/>
              </a:rPr>
              <a:t> </a:t>
            </a:r>
            <a:r>
              <a:rPr lang="en-US" spc="-5" dirty="0">
                <a:solidFill>
                  <a:srgbClr val="001F5F"/>
                </a:solidFill>
                <a:latin typeface="Myriad Pro" panose="020B0503030403020204"/>
                <a:cs typeface="Segoe UI"/>
              </a:rPr>
              <a:t>forms </a:t>
            </a:r>
            <a:r>
              <a:rPr lang="en-US" spc="-15" dirty="0">
                <a:solidFill>
                  <a:srgbClr val="001F5F"/>
                </a:solidFill>
                <a:latin typeface="Myriad Pro" panose="020B0503030403020204"/>
                <a:cs typeface="Segoe UI"/>
              </a:rPr>
              <a:t>to</a:t>
            </a:r>
            <a:r>
              <a:rPr lang="en-US" dirty="0">
                <a:solidFill>
                  <a:srgbClr val="001F5F"/>
                </a:solidFill>
                <a:latin typeface="Myriad Pro" panose="020B0503030403020204"/>
                <a:cs typeface="Segoe UI"/>
              </a:rPr>
              <a:t> </a:t>
            </a:r>
            <a:r>
              <a:rPr lang="en-US" spc="-10" dirty="0">
                <a:solidFill>
                  <a:srgbClr val="001F5F"/>
                </a:solidFill>
                <a:latin typeface="Myriad Pro" panose="020B0503030403020204"/>
                <a:cs typeface="Segoe UI"/>
              </a:rPr>
              <a:t>file</a:t>
            </a:r>
            <a:r>
              <a:rPr lang="en-US" dirty="0">
                <a:solidFill>
                  <a:srgbClr val="001F5F"/>
                </a:solidFill>
                <a:latin typeface="Myriad Pro" panose="020B0503030403020204"/>
                <a:cs typeface="Segoe UI"/>
              </a:rPr>
              <a:t> </a:t>
            </a:r>
            <a:r>
              <a:rPr lang="en-US" spc="-5" dirty="0">
                <a:solidFill>
                  <a:srgbClr val="001F5F"/>
                </a:solidFill>
                <a:latin typeface="Myriad Pro" panose="020B0503030403020204"/>
                <a:cs typeface="Segoe UI"/>
              </a:rPr>
              <a:t>for decision review:</a:t>
            </a:r>
            <a:endParaRPr lang="en-US" dirty="0">
              <a:latin typeface="Myriad Pro" panose="020B0503030403020204"/>
              <a:cs typeface="Segoe UI"/>
            </a:endParaRPr>
          </a:p>
          <a:p>
            <a:pPr marL="755650" marR="166370" lvl="1">
              <a:lnSpc>
                <a:spcPts val="2690"/>
              </a:lnSpc>
              <a:spcBef>
                <a:spcPts val="740"/>
              </a:spcBef>
              <a:tabLst>
                <a:tab pos="469265" algn="l"/>
                <a:tab pos="469900" algn="l"/>
                <a:tab pos="8487410" algn="l"/>
              </a:tabLst>
            </a:pPr>
            <a:r>
              <a:rPr lang="en-US" spc="-65" dirty="0">
                <a:solidFill>
                  <a:srgbClr val="001F5F"/>
                </a:solidFill>
                <a:latin typeface="Myriad Pro" panose="020B0503030403020204"/>
                <a:cs typeface="Segoe UI"/>
              </a:rPr>
              <a:t>VA</a:t>
            </a:r>
            <a:r>
              <a:rPr lang="en-US" spc="-5" dirty="0">
                <a:solidFill>
                  <a:srgbClr val="001F5F"/>
                </a:solidFill>
                <a:latin typeface="Myriad Pro" panose="020B0503030403020204"/>
                <a:cs typeface="Segoe UI"/>
              </a:rPr>
              <a:t> </a:t>
            </a:r>
            <a:r>
              <a:rPr lang="en-US" dirty="0">
                <a:solidFill>
                  <a:srgbClr val="001F5F"/>
                </a:solidFill>
                <a:latin typeface="Myriad Pro" panose="020B0503030403020204"/>
                <a:cs typeface="Segoe UI"/>
              </a:rPr>
              <a:t>Form</a:t>
            </a:r>
            <a:r>
              <a:rPr lang="en-US" spc="-15" dirty="0">
                <a:solidFill>
                  <a:srgbClr val="001F5F"/>
                </a:solidFill>
                <a:latin typeface="Myriad Pro" panose="020B0503030403020204"/>
                <a:cs typeface="Segoe UI"/>
              </a:rPr>
              <a:t> </a:t>
            </a:r>
            <a:r>
              <a:rPr lang="en-US" spc="-5" dirty="0">
                <a:solidFill>
                  <a:srgbClr val="001F5F"/>
                </a:solidFill>
                <a:latin typeface="Myriad Pro" panose="020B0503030403020204"/>
                <a:cs typeface="Segoe UI"/>
              </a:rPr>
              <a:t>20-0995</a:t>
            </a:r>
            <a:r>
              <a:rPr lang="en-US" i="1" spc="-5" dirty="0">
                <a:solidFill>
                  <a:srgbClr val="001F5F"/>
                </a:solidFill>
                <a:latin typeface="Myriad Pro" panose="020B0503030403020204"/>
                <a:cs typeface="Segoe UI"/>
              </a:rPr>
              <a:t>,</a:t>
            </a:r>
            <a:r>
              <a:rPr lang="en-US" i="1" spc="-25"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Decision</a:t>
            </a:r>
            <a:r>
              <a:rPr lang="en-US" i="1" spc="10" dirty="0">
                <a:solidFill>
                  <a:srgbClr val="001F5F"/>
                </a:solidFill>
                <a:latin typeface="Myriad Pro" panose="020B0503030403020204"/>
                <a:cs typeface="Segoe UI"/>
              </a:rPr>
              <a:t> </a:t>
            </a:r>
            <a:r>
              <a:rPr lang="en-US" i="1" spc="-15" dirty="0">
                <a:solidFill>
                  <a:srgbClr val="001F5F"/>
                </a:solidFill>
                <a:latin typeface="Myriad Pro" panose="020B0503030403020204"/>
                <a:cs typeface="Segoe UI"/>
              </a:rPr>
              <a:t>Review</a:t>
            </a:r>
            <a:r>
              <a:rPr lang="en-US" i="1" dirty="0">
                <a:solidFill>
                  <a:srgbClr val="001F5F"/>
                </a:solidFill>
                <a:latin typeface="Myriad Pro" panose="020B0503030403020204"/>
                <a:cs typeface="Segoe UI"/>
              </a:rPr>
              <a:t> </a:t>
            </a:r>
            <a:r>
              <a:rPr lang="en-US" i="1" spc="-10" dirty="0">
                <a:solidFill>
                  <a:srgbClr val="001F5F"/>
                </a:solidFill>
                <a:latin typeface="Myriad Pro" panose="020B0503030403020204"/>
                <a:cs typeface="Segoe UI"/>
              </a:rPr>
              <a:t>Request:</a:t>
            </a:r>
            <a:r>
              <a:rPr lang="en-US" i="1" spc="5"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Supplemental</a:t>
            </a:r>
            <a:r>
              <a:rPr lang="en-US" i="1" spc="15"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Claim</a:t>
            </a:r>
            <a:endParaRPr lang="en-US" i="1" dirty="0">
              <a:latin typeface="Myriad Pro" panose="020B0503030403020204"/>
              <a:cs typeface="Segoe UI"/>
            </a:endParaRPr>
          </a:p>
          <a:p>
            <a:pPr marL="755650" marR="166370" lvl="1">
              <a:lnSpc>
                <a:spcPts val="2690"/>
              </a:lnSpc>
              <a:spcBef>
                <a:spcPts val="740"/>
              </a:spcBef>
              <a:tabLst>
                <a:tab pos="469265" algn="l"/>
                <a:tab pos="469900" algn="l"/>
                <a:tab pos="8487410" algn="l"/>
              </a:tabLst>
            </a:pPr>
            <a:r>
              <a:rPr lang="en-US" spc="-65" dirty="0">
                <a:solidFill>
                  <a:srgbClr val="001F5F"/>
                </a:solidFill>
                <a:latin typeface="Myriad Pro" panose="020B0503030403020204"/>
                <a:cs typeface="Segoe UI"/>
              </a:rPr>
              <a:t>VA</a:t>
            </a:r>
            <a:r>
              <a:rPr lang="en-US" spc="5" dirty="0">
                <a:solidFill>
                  <a:srgbClr val="001F5F"/>
                </a:solidFill>
                <a:latin typeface="Myriad Pro" panose="020B0503030403020204"/>
                <a:cs typeface="Segoe UI"/>
              </a:rPr>
              <a:t> </a:t>
            </a:r>
            <a:r>
              <a:rPr lang="en-US" dirty="0">
                <a:solidFill>
                  <a:srgbClr val="001F5F"/>
                </a:solidFill>
                <a:latin typeface="Myriad Pro" panose="020B0503030403020204"/>
                <a:cs typeface="Segoe UI"/>
              </a:rPr>
              <a:t>Form</a:t>
            </a:r>
            <a:r>
              <a:rPr lang="en-US" spc="-15" dirty="0">
                <a:solidFill>
                  <a:srgbClr val="001F5F"/>
                </a:solidFill>
                <a:latin typeface="Myriad Pro" panose="020B0503030403020204"/>
                <a:cs typeface="Segoe UI"/>
              </a:rPr>
              <a:t> </a:t>
            </a:r>
            <a:r>
              <a:rPr lang="en-US" spc="-5" dirty="0">
                <a:solidFill>
                  <a:srgbClr val="001F5F"/>
                </a:solidFill>
                <a:latin typeface="Myriad Pro" panose="020B0503030403020204"/>
                <a:cs typeface="Segoe UI"/>
              </a:rPr>
              <a:t>20-0996</a:t>
            </a:r>
            <a:r>
              <a:rPr lang="en-US" i="1" spc="-5" dirty="0">
                <a:solidFill>
                  <a:srgbClr val="001F5F"/>
                </a:solidFill>
                <a:latin typeface="Myriad Pro" panose="020B0503030403020204"/>
                <a:cs typeface="Segoe UI"/>
              </a:rPr>
              <a:t>,</a:t>
            </a:r>
            <a:r>
              <a:rPr lang="en-US" i="1" spc="-30"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Decision</a:t>
            </a:r>
            <a:r>
              <a:rPr lang="en-US" i="1" spc="5" dirty="0">
                <a:solidFill>
                  <a:srgbClr val="001F5F"/>
                </a:solidFill>
                <a:latin typeface="Myriad Pro" panose="020B0503030403020204"/>
                <a:cs typeface="Segoe UI"/>
              </a:rPr>
              <a:t> </a:t>
            </a:r>
            <a:r>
              <a:rPr lang="en-US" i="1" spc="-15" dirty="0">
                <a:solidFill>
                  <a:srgbClr val="001F5F"/>
                </a:solidFill>
                <a:latin typeface="Myriad Pro" panose="020B0503030403020204"/>
                <a:cs typeface="Segoe UI"/>
              </a:rPr>
              <a:t>Review</a:t>
            </a:r>
            <a:r>
              <a:rPr lang="en-US" i="1" spc="5" dirty="0">
                <a:solidFill>
                  <a:srgbClr val="001F5F"/>
                </a:solidFill>
                <a:latin typeface="Myriad Pro" panose="020B0503030403020204"/>
                <a:cs typeface="Segoe UI"/>
              </a:rPr>
              <a:t> </a:t>
            </a:r>
            <a:r>
              <a:rPr lang="en-US" i="1" spc="-10" dirty="0">
                <a:solidFill>
                  <a:srgbClr val="001F5F"/>
                </a:solidFill>
                <a:latin typeface="Myriad Pro" panose="020B0503030403020204"/>
                <a:cs typeface="Segoe UI"/>
              </a:rPr>
              <a:t>Request:</a:t>
            </a:r>
            <a:r>
              <a:rPr lang="en-US" i="1" spc="5" dirty="0">
                <a:solidFill>
                  <a:srgbClr val="001F5F"/>
                </a:solidFill>
                <a:latin typeface="Myriad Pro" panose="020B0503030403020204"/>
                <a:cs typeface="Segoe UI"/>
              </a:rPr>
              <a:t> </a:t>
            </a:r>
            <a:r>
              <a:rPr lang="en-US" i="1" spc="-10" dirty="0">
                <a:solidFill>
                  <a:srgbClr val="001F5F"/>
                </a:solidFill>
                <a:latin typeface="Myriad Pro" panose="020B0503030403020204"/>
                <a:cs typeface="Segoe UI"/>
              </a:rPr>
              <a:t>Higher-Level</a:t>
            </a:r>
            <a:r>
              <a:rPr lang="en-US" i="1" spc="35" dirty="0">
                <a:solidFill>
                  <a:srgbClr val="001F5F"/>
                </a:solidFill>
                <a:latin typeface="Myriad Pro" panose="020B0503030403020204"/>
                <a:cs typeface="Segoe UI"/>
              </a:rPr>
              <a:t> </a:t>
            </a:r>
            <a:r>
              <a:rPr lang="en-US" i="1" spc="-15" dirty="0">
                <a:solidFill>
                  <a:srgbClr val="001F5F"/>
                </a:solidFill>
                <a:latin typeface="Myriad Pro" panose="020B0503030403020204"/>
                <a:cs typeface="Segoe UI"/>
              </a:rPr>
              <a:t>Review</a:t>
            </a:r>
            <a:endParaRPr lang="en-US" i="1" dirty="0">
              <a:latin typeface="Myriad Pro" panose="020B0503030403020204"/>
              <a:cs typeface="Segoe UI"/>
            </a:endParaRPr>
          </a:p>
          <a:p>
            <a:pPr marL="755650" marR="166370" lvl="1">
              <a:lnSpc>
                <a:spcPts val="2690"/>
              </a:lnSpc>
              <a:spcBef>
                <a:spcPts val="740"/>
              </a:spcBef>
              <a:tabLst>
                <a:tab pos="469265" algn="l"/>
                <a:tab pos="469900" algn="l"/>
                <a:tab pos="8487410" algn="l"/>
              </a:tabLst>
            </a:pPr>
            <a:r>
              <a:rPr lang="en-US" spc="-65" dirty="0">
                <a:solidFill>
                  <a:srgbClr val="001F5F"/>
                </a:solidFill>
                <a:latin typeface="Myriad Pro" panose="020B0503030403020204"/>
                <a:cs typeface="Segoe UI"/>
              </a:rPr>
              <a:t>VA</a:t>
            </a:r>
            <a:r>
              <a:rPr lang="en-US" spc="-10" dirty="0">
                <a:solidFill>
                  <a:srgbClr val="001F5F"/>
                </a:solidFill>
                <a:latin typeface="Myriad Pro" panose="020B0503030403020204"/>
                <a:cs typeface="Segoe UI"/>
              </a:rPr>
              <a:t> </a:t>
            </a:r>
            <a:r>
              <a:rPr lang="en-US" dirty="0">
                <a:solidFill>
                  <a:srgbClr val="001F5F"/>
                </a:solidFill>
                <a:latin typeface="Myriad Pro" panose="020B0503030403020204"/>
                <a:cs typeface="Segoe UI"/>
              </a:rPr>
              <a:t>Form</a:t>
            </a:r>
            <a:r>
              <a:rPr lang="en-US" spc="-20" dirty="0">
                <a:solidFill>
                  <a:srgbClr val="001F5F"/>
                </a:solidFill>
                <a:latin typeface="Myriad Pro" panose="020B0503030403020204"/>
                <a:cs typeface="Segoe UI"/>
              </a:rPr>
              <a:t> </a:t>
            </a:r>
            <a:r>
              <a:rPr lang="en-US" spc="-5" dirty="0">
                <a:solidFill>
                  <a:srgbClr val="001F5F"/>
                </a:solidFill>
                <a:latin typeface="Myriad Pro" panose="020B0503030403020204"/>
                <a:cs typeface="Segoe UI"/>
              </a:rPr>
              <a:t>10182</a:t>
            </a:r>
            <a:r>
              <a:rPr lang="en-US" i="1" spc="-5" dirty="0">
                <a:solidFill>
                  <a:srgbClr val="001F5F"/>
                </a:solidFill>
                <a:latin typeface="Myriad Pro" panose="020B0503030403020204"/>
                <a:cs typeface="Segoe UI"/>
              </a:rPr>
              <a:t>,</a:t>
            </a:r>
            <a:r>
              <a:rPr lang="en-US" i="1" spc="-30"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Decision</a:t>
            </a:r>
            <a:r>
              <a:rPr lang="en-US" i="1" spc="20" dirty="0">
                <a:solidFill>
                  <a:srgbClr val="001F5F"/>
                </a:solidFill>
                <a:latin typeface="Myriad Pro" panose="020B0503030403020204"/>
                <a:cs typeface="Segoe UI"/>
              </a:rPr>
              <a:t> </a:t>
            </a:r>
            <a:r>
              <a:rPr lang="en-US" i="1" spc="-15" dirty="0">
                <a:solidFill>
                  <a:srgbClr val="001F5F"/>
                </a:solidFill>
                <a:latin typeface="Myriad Pro" panose="020B0503030403020204"/>
                <a:cs typeface="Segoe UI"/>
              </a:rPr>
              <a:t>Review</a:t>
            </a:r>
            <a:r>
              <a:rPr lang="en-US" i="1" spc="-10" dirty="0">
                <a:solidFill>
                  <a:srgbClr val="001F5F"/>
                </a:solidFill>
                <a:latin typeface="Myriad Pro" panose="020B0503030403020204"/>
                <a:cs typeface="Segoe UI"/>
              </a:rPr>
              <a:t> Request:</a:t>
            </a:r>
            <a:r>
              <a:rPr lang="en-US" i="1" spc="-20" dirty="0">
                <a:solidFill>
                  <a:srgbClr val="001F5F"/>
                </a:solidFill>
                <a:latin typeface="Myriad Pro" panose="020B0503030403020204"/>
                <a:cs typeface="Segoe UI"/>
              </a:rPr>
              <a:t> </a:t>
            </a:r>
            <a:r>
              <a:rPr lang="en-US" i="1" spc="-10" dirty="0">
                <a:solidFill>
                  <a:srgbClr val="001F5F"/>
                </a:solidFill>
                <a:latin typeface="Myriad Pro" panose="020B0503030403020204"/>
                <a:cs typeface="Segoe UI"/>
              </a:rPr>
              <a:t>Board</a:t>
            </a:r>
            <a:r>
              <a:rPr lang="en-US" i="1" spc="-15"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Appeal (Notice</a:t>
            </a:r>
            <a:r>
              <a:rPr lang="en-US" i="1" spc="5" dirty="0">
                <a:solidFill>
                  <a:srgbClr val="001F5F"/>
                </a:solidFill>
                <a:latin typeface="Myriad Pro" panose="020B0503030403020204"/>
                <a:cs typeface="Segoe UI"/>
              </a:rPr>
              <a:t> </a:t>
            </a:r>
            <a:r>
              <a:rPr lang="en-US" i="1" spc="-20" dirty="0">
                <a:solidFill>
                  <a:srgbClr val="001F5F"/>
                </a:solidFill>
                <a:latin typeface="Myriad Pro" panose="020B0503030403020204"/>
                <a:cs typeface="Segoe UI"/>
              </a:rPr>
              <a:t>of </a:t>
            </a:r>
            <a:r>
              <a:rPr lang="en-US" i="1" spc="-650"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Disagreement)</a:t>
            </a:r>
          </a:p>
          <a:p>
            <a:pPr marL="469900" marR="166370" lvl="1" indent="0">
              <a:lnSpc>
                <a:spcPts val="2690"/>
              </a:lnSpc>
              <a:spcBef>
                <a:spcPts val="740"/>
              </a:spcBef>
              <a:buNone/>
              <a:tabLst>
                <a:tab pos="469265" algn="l"/>
                <a:tab pos="469900" algn="l"/>
                <a:tab pos="8487410" algn="l"/>
              </a:tabLst>
            </a:pPr>
            <a:endParaRPr lang="en-US" sz="1000" i="1" dirty="0">
              <a:latin typeface="Myriad Pro" panose="020B0503030403020204"/>
              <a:cs typeface="Segoe UI"/>
            </a:endParaRPr>
          </a:p>
          <a:p>
            <a:pPr marL="355600" marR="166370">
              <a:lnSpc>
                <a:spcPts val="2690"/>
              </a:lnSpc>
              <a:spcBef>
                <a:spcPts val="740"/>
              </a:spcBef>
              <a:tabLst>
                <a:tab pos="469265" algn="l"/>
                <a:tab pos="469900" algn="l"/>
                <a:tab pos="8487410" algn="l"/>
              </a:tabLst>
            </a:pPr>
            <a:r>
              <a:rPr lang="en-US" spc="-100" dirty="0">
                <a:solidFill>
                  <a:srgbClr val="001F5F"/>
                </a:solidFill>
                <a:latin typeface="Myriad Pro" panose="020B0503030403020204"/>
                <a:cs typeface="Segoe UI"/>
              </a:rPr>
              <a:t>VA</a:t>
            </a:r>
            <a:r>
              <a:rPr lang="en-US" spc="5" dirty="0">
                <a:solidFill>
                  <a:srgbClr val="001F5F"/>
                </a:solidFill>
                <a:latin typeface="Myriad Pro" panose="020B0503030403020204"/>
                <a:cs typeface="Segoe UI"/>
              </a:rPr>
              <a:t> </a:t>
            </a:r>
            <a:r>
              <a:rPr lang="en-US" spc="-5" dirty="0">
                <a:solidFill>
                  <a:srgbClr val="001F5F"/>
                </a:solidFill>
                <a:latin typeface="Myriad Pro" panose="020B0503030403020204"/>
                <a:cs typeface="Segoe UI"/>
              </a:rPr>
              <a:t>Form</a:t>
            </a:r>
            <a:r>
              <a:rPr lang="en-US" spc="35" dirty="0">
                <a:solidFill>
                  <a:srgbClr val="001F5F"/>
                </a:solidFill>
                <a:latin typeface="Myriad Pro" panose="020B0503030403020204"/>
                <a:cs typeface="Segoe UI"/>
              </a:rPr>
              <a:t> </a:t>
            </a:r>
            <a:r>
              <a:rPr lang="en-US" spc="-10" dirty="0">
                <a:solidFill>
                  <a:srgbClr val="001F5F"/>
                </a:solidFill>
                <a:latin typeface="Myriad Pro" panose="020B0503030403020204"/>
                <a:cs typeface="Segoe UI"/>
              </a:rPr>
              <a:t>20-0998</a:t>
            </a:r>
            <a:r>
              <a:rPr lang="en-US" i="1" spc="-10" dirty="0">
                <a:solidFill>
                  <a:srgbClr val="001F5F"/>
                </a:solidFill>
                <a:latin typeface="Myriad Pro" panose="020B0503030403020204"/>
                <a:cs typeface="Segoe UI"/>
              </a:rPr>
              <a:t>,</a:t>
            </a:r>
            <a:r>
              <a:rPr lang="en-US" i="1" spc="45" dirty="0">
                <a:solidFill>
                  <a:srgbClr val="001F5F"/>
                </a:solidFill>
                <a:latin typeface="Myriad Pro" panose="020B0503030403020204"/>
                <a:cs typeface="Segoe UI"/>
              </a:rPr>
              <a:t> </a:t>
            </a:r>
            <a:r>
              <a:rPr lang="en-US" i="1" spc="-80" dirty="0">
                <a:solidFill>
                  <a:srgbClr val="001F5F"/>
                </a:solidFill>
                <a:latin typeface="Myriad Pro" panose="020B0503030403020204"/>
                <a:cs typeface="Segoe UI"/>
              </a:rPr>
              <a:t>Your</a:t>
            </a:r>
            <a:r>
              <a:rPr lang="en-US" i="1" spc="10" dirty="0">
                <a:solidFill>
                  <a:srgbClr val="001F5F"/>
                </a:solidFill>
                <a:latin typeface="Myriad Pro" panose="020B0503030403020204"/>
                <a:cs typeface="Segoe UI"/>
              </a:rPr>
              <a:t> </a:t>
            </a:r>
            <a:r>
              <a:rPr lang="en-US" i="1" spc="-10" dirty="0">
                <a:solidFill>
                  <a:srgbClr val="001F5F"/>
                </a:solidFill>
                <a:latin typeface="Myriad Pro" panose="020B0503030403020204"/>
                <a:cs typeface="Segoe UI"/>
              </a:rPr>
              <a:t>Right</a:t>
            </a:r>
            <a:r>
              <a:rPr lang="en-US" i="1" spc="20"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to</a:t>
            </a:r>
            <a:r>
              <a:rPr lang="en-US" i="1" dirty="0">
                <a:solidFill>
                  <a:srgbClr val="001F5F"/>
                </a:solidFill>
                <a:latin typeface="Myriad Pro" panose="020B0503030403020204"/>
                <a:cs typeface="Segoe UI"/>
              </a:rPr>
              <a:t> </a:t>
            </a:r>
            <a:r>
              <a:rPr lang="en-US" i="1" spc="-10" dirty="0">
                <a:solidFill>
                  <a:srgbClr val="001F5F"/>
                </a:solidFill>
                <a:latin typeface="Myriad Pro" panose="020B0503030403020204"/>
                <a:cs typeface="Segoe UI"/>
              </a:rPr>
              <a:t>Seek</a:t>
            </a:r>
            <a:r>
              <a:rPr lang="en-US" i="1" spc="5" dirty="0">
                <a:solidFill>
                  <a:srgbClr val="001F5F"/>
                </a:solidFill>
                <a:latin typeface="Myriad Pro" panose="020B0503030403020204"/>
                <a:cs typeface="Segoe UI"/>
              </a:rPr>
              <a:t> </a:t>
            </a:r>
            <a:r>
              <a:rPr lang="en-US" i="1" spc="-20" dirty="0">
                <a:solidFill>
                  <a:srgbClr val="001F5F"/>
                </a:solidFill>
                <a:latin typeface="Myriad Pro" panose="020B0503030403020204"/>
                <a:cs typeface="Segoe UI"/>
              </a:rPr>
              <a:t>Review</a:t>
            </a:r>
            <a:r>
              <a:rPr lang="en-US" i="1" spc="5" dirty="0">
                <a:solidFill>
                  <a:srgbClr val="001F5F"/>
                </a:solidFill>
                <a:latin typeface="Myriad Pro" panose="020B0503030403020204"/>
                <a:cs typeface="Segoe UI"/>
              </a:rPr>
              <a:t> </a:t>
            </a:r>
            <a:r>
              <a:rPr lang="en-US" i="1" spc="-35" dirty="0">
                <a:solidFill>
                  <a:srgbClr val="001F5F"/>
                </a:solidFill>
                <a:latin typeface="Myriad Pro" panose="020B0503030403020204"/>
                <a:cs typeface="Segoe UI"/>
              </a:rPr>
              <a:t>of</a:t>
            </a:r>
            <a:r>
              <a:rPr lang="en-US" i="1" spc="30"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Our</a:t>
            </a:r>
            <a:r>
              <a:rPr lang="en-US" i="1" spc="35" dirty="0">
                <a:solidFill>
                  <a:srgbClr val="001F5F"/>
                </a:solidFill>
                <a:latin typeface="Myriad Pro" panose="020B0503030403020204"/>
                <a:cs typeface="Segoe UI"/>
              </a:rPr>
              <a:t> </a:t>
            </a:r>
            <a:r>
              <a:rPr lang="en-US" i="1" spc="-5" dirty="0">
                <a:solidFill>
                  <a:srgbClr val="001F5F"/>
                </a:solidFill>
                <a:latin typeface="Myriad Pro" panose="020B0503030403020204"/>
                <a:cs typeface="Segoe UI"/>
              </a:rPr>
              <a:t>Decision </a:t>
            </a:r>
            <a:r>
              <a:rPr lang="en-US" spc="-5" dirty="0">
                <a:solidFill>
                  <a:srgbClr val="001F5F"/>
                </a:solidFill>
                <a:latin typeface="Myriad Pro" panose="020B0503030403020204"/>
                <a:cs typeface="Segoe UI"/>
              </a:rPr>
              <a:t>included in all decision notices</a:t>
            </a:r>
          </a:p>
        </p:txBody>
      </p:sp>
    </p:spTree>
    <p:extLst>
      <p:ext uri="{BB962C8B-B14F-4D97-AF65-F5344CB8AC3E}">
        <p14:creationId xmlns:p14="http://schemas.microsoft.com/office/powerpoint/2010/main" val="3020750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93BC-4F9B-4E00-A9C3-E0B7A653CEAE}"/>
              </a:ext>
            </a:extLst>
          </p:cNvPr>
          <p:cNvSpPr>
            <a:spLocks noGrp="1"/>
          </p:cNvSpPr>
          <p:nvPr>
            <p:ph type="title"/>
          </p:nvPr>
        </p:nvSpPr>
        <p:spPr>
          <a:xfrm>
            <a:off x="-166173" y="-85344"/>
            <a:ext cx="12192000" cy="731520"/>
          </a:xfrm>
        </p:spPr>
        <p:txBody>
          <a:bodyPr>
            <a:normAutofit fontScale="90000"/>
          </a:bodyPr>
          <a:lstStyle/>
          <a:p>
            <a:r>
              <a:rPr lang="en-US" b="0" dirty="0">
                <a:latin typeface="Myriad Pro" panose="020B0503030403020204"/>
              </a:rPr>
              <a:t>Knowledge Check #2</a:t>
            </a:r>
          </a:p>
        </p:txBody>
      </p:sp>
      <p:sp>
        <p:nvSpPr>
          <p:cNvPr id="3" name="Rectangle 2">
            <a:extLst>
              <a:ext uri="{FF2B5EF4-FFF2-40B4-BE49-F238E27FC236}">
                <a16:creationId xmlns:a16="http://schemas.microsoft.com/office/drawing/2014/main" id="{4095E6E1-AED1-4D84-9E00-26495BCCA24E}"/>
              </a:ext>
            </a:extLst>
          </p:cNvPr>
          <p:cNvSpPr/>
          <p:nvPr/>
        </p:nvSpPr>
        <p:spPr>
          <a:xfrm>
            <a:off x="146756" y="803632"/>
            <a:ext cx="11785599" cy="4462760"/>
          </a:xfrm>
          <a:prstGeom prst="rect">
            <a:avLst/>
          </a:prstGeom>
        </p:spPr>
        <p:txBody>
          <a:bodyPr wrap="square">
            <a:spAutoFit/>
          </a:bodyPr>
          <a:lstStyle/>
          <a:p>
            <a:pPr marR="0" lvl="0">
              <a:spcBef>
                <a:spcPts val="0"/>
              </a:spcBef>
              <a:spcAft>
                <a:spcPts val="0"/>
              </a:spcAft>
            </a:pPr>
            <a:r>
              <a:rPr lang="en-US" sz="2600" b="1" dirty="0">
                <a:solidFill>
                  <a:srgbClr val="1F497D"/>
                </a:solidFill>
                <a:latin typeface="Myriad Pro"/>
                <a:ea typeface="Times New Roman" panose="02020603050405020304" pitchFamily="18" charset="0"/>
                <a:cs typeface="Calibri" panose="020F0502020204030204" pitchFamily="34" charset="0"/>
              </a:rPr>
              <a:t>Scenario: </a:t>
            </a:r>
            <a:r>
              <a:rPr lang="en-US" sz="2600" dirty="0">
                <a:solidFill>
                  <a:srgbClr val="1F497D"/>
                </a:solidFill>
                <a:latin typeface="Myriad Pro"/>
                <a:ea typeface="Times New Roman" panose="02020603050405020304" pitchFamily="18" charset="0"/>
                <a:cs typeface="Calibri" panose="020F0502020204030204" pitchFamily="34" charset="0"/>
              </a:rPr>
              <a:t>Veteran wants VBA to review the denial of service connection for hearing loss. He has no new evidence and does not want VA to develop for any new evidence. In addition, he wishes to have an informal conference.</a:t>
            </a:r>
            <a:endParaRPr lang="en-US" sz="2600" b="1" dirty="0">
              <a:solidFill>
                <a:srgbClr val="1F497D"/>
              </a:solidFill>
              <a:latin typeface="Myriad Pro"/>
              <a:ea typeface="Times New Roman" panose="02020603050405020304" pitchFamily="18" charset="0"/>
              <a:cs typeface="Calibri" panose="020F0502020204030204" pitchFamily="34" charset="0"/>
            </a:endParaRPr>
          </a:p>
          <a:p>
            <a:pPr marR="0" lvl="0">
              <a:spcBef>
                <a:spcPts val="0"/>
              </a:spcBef>
              <a:spcAft>
                <a:spcPts val="0"/>
              </a:spcAft>
            </a:pPr>
            <a:endParaRPr lang="en-US" sz="2600" b="1" dirty="0">
              <a:solidFill>
                <a:srgbClr val="1F497D"/>
              </a:solidFill>
              <a:latin typeface="Myriad Pro"/>
              <a:ea typeface="Times New Roman" panose="02020603050405020304" pitchFamily="18" charset="0"/>
              <a:cs typeface="Calibri" panose="020F0502020204030204" pitchFamily="34" charset="0"/>
            </a:endParaRPr>
          </a:p>
          <a:p>
            <a:pPr marR="0" lvl="0">
              <a:spcBef>
                <a:spcPts val="0"/>
              </a:spcBef>
              <a:spcAft>
                <a:spcPts val="0"/>
              </a:spcAft>
            </a:pPr>
            <a:r>
              <a:rPr lang="en-US" sz="2600" b="1" dirty="0">
                <a:solidFill>
                  <a:srgbClr val="1F497D"/>
                </a:solidFill>
                <a:latin typeface="Myriad Pro"/>
                <a:ea typeface="Times New Roman" panose="02020603050405020304" pitchFamily="18" charset="0"/>
                <a:cs typeface="Calibri" panose="020F0502020204030204" pitchFamily="34" charset="0"/>
              </a:rPr>
              <a:t>Question: </a:t>
            </a:r>
            <a:r>
              <a:rPr lang="en-US" sz="2600" dirty="0">
                <a:solidFill>
                  <a:srgbClr val="1F497D"/>
                </a:solidFill>
                <a:latin typeface="Myriad Pro"/>
                <a:ea typeface="Times New Roman" panose="02020603050405020304" pitchFamily="18" charset="0"/>
                <a:cs typeface="Calibri" panose="020F0502020204030204" pitchFamily="34" charset="0"/>
              </a:rPr>
              <a:t>Which VBA review option includes a closed evidentiary record, an informal conference, and no duty to assist?</a:t>
            </a:r>
          </a:p>
          <a:p>
            <a:pPr marR="0" lvl="0">
              <a:spcBef>
                <a:spcPts val="0"/>
              </a:spcBef>
              <a:spcAft>
                <a:spcPts val="0"/>
              </a:spcAft>
            </a:pPr>
            <a:endParaRPr lang="en-US" sz="2600" dirty="0">
              <a:solidFill>
                <a:srgbClr val="1F497D"/>
              </a:solidFill>
              <a:latin typeface="Myriad Pro"/>
              <a:ea typeface="Times New Roman" panose="02020603050405020304" pitchFamily="18" charset="0"/>
              <a:cs typeface="Calibri" panose="020F0502020204030204" pitchFamily="34" charset="0"/>
            </a:endParaRPr>
          </a:p>
          <a:p>
            <a:pPr marR="0" lvl="0">
              <a:spcBef>
                <a:spcPts val="0"/>
              </a:spcBef>
              <a:spcAft>
                <a:spcPts val="0"/>
              </a:spcAft>
            </a:pPr>
            <a:r>
              <a:rPr lang="en-US" sz="2600" b="1" dirty="0">
                <a:solidFill>
                  <a:srgbClr val="1F497D"/>
                </a:solidFill>
                <a:latin typeface="Myriad Pro"/>
                <a:ea typeface="Times New Roman" panose="02020603050405020304" pitchFamily="18" charset="0"/>
                <a:cs typeface="Calibri" panose="020F0502020204030204" pitchFamily="34" charset="0"/>
              </a:rPr>
              <a:t>Answer</a:t>
            </a:r>
            <a:r>
              <a:rPr lang="en-US" sz="2600" dirty="0">
                <a:solidFill>
                  <a:srgbClr val="1F497D"/>
                </a:solidFill>
                <a:latin typeface="Myriad Pro"/>
                <a:ea typeface="Times New Roman" panose="02020603050405020304" pitchFamily="18" charset="0"/>
                <a:cs typeface="Calibri" panose="020F0502020204030204" pitchFamily="34" charset="0"/>
              </a:rPr>
              <a:t>:  Higher-level reviews include a closed evidentiary record and no duty to assist. Claimants who wish to seek VBA review and have additional evidence should file a supplemental claim.</a:t>
            </a:r>
          </a:p>
          <a:p>
            <a:pPr marL="457200" marR="0">
              <a:spcBef>
                <a:spcPts val="0"/>
              </a:spcBef>
              <a:spcAft>
                <a:spcPts val="0"/>
              </a:spcAft>
            </a:pPr>
            <a:r>
              <a:rPr lang="en-US" sz="2400" dirty="0">
                <a:solidFill>
                  <a:srgbClr val="1F497D"/>
                </a:solidFill>
                <a:latin typeface="Myriad Pro"/>
                <a:ea typeface="Calibri" panose="020F0502020204030204" pitchFamily="34" charset="0"/>
                <a:cs typeface="Calibri" panose="020F0502020204030204" pitchFamily="34" charset="0"/>
              </a:rPr>
              <a:t> </a:t>
            </a:r>
            <a:endParaRPr lang="en-US" sz="2400" dirty="0">
              <a:latin typeface="Myriad Pro"/>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9B9D5446-B2FE-4834-8BC9-20DE5888B5C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781309" y="4592679"/>
            <a:ext cx="2263935" cy="1527257"/>
          </a:xfrm>
          <a:prstGeom prst="rect">
            <a:avLst/>
          </a:prstGeom>
        </p:spPr>
      </p:pic>
    </p:spTree>
    <p:extLst>
      <p:ext uri="{BB962C8B-B14F-4D97-AF65-F5344CB8AC3E}">
        <p14:creationId xmlns:p14="http://schemas.microsoft.com/office/powerpoint/2010/main" val="284133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38BA62E-D67B-4CCD-A4AF-491F12D8BEC7}"/>
              </a:ext>
            </a:extLst>
          </p:cNvPr>
          <p:cNvSpPr txBox="1">
            <a:spLocks noGrp="1"/>
          </p:cNvSpPr>
          <p:nvPr>
            <p:ph type="title" idx="4294967295"/>
          </p:nvPr>
        </p:nvSpPr>
        <p:spPr>
          <a:xfrm>
            <a:off x="368135" y="1862553"/>
            <a:ext cx="11530940" cy="40318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t>                            Objective </a:t>
            </a:r>
            <a:b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br>
            <a:br>
              <a:rPr lang="en-US" i="1" dirty="0">
                <a:ea typeface="+mn-ea"/>
                <a:cs typeface="+mn-cs"/>
              </a:rPr>
            </a:br>
            <a:br>
              <a:rPr lang="en-US" i="1" dirty="0">
                <a:ea typeface="+mn-ea"/>
                <a:cs typeface="+mn-cs"/>
              </a:rPr>
            </a:br>
            <a:r>
              <a:rPr lang="en-US" i="1" dirty="0">
                <a:ea typeface="+mn-ea"/>
                <a:cs typeface="+mn-cs"/>
              </a:rPr>
              <a:t>		</a:t>
            </a:r>
            <a:r>
              <a:rPr lang="en-US" sz="3600" b="0" i="0" u="none" kern="1200" baseline="0" dirty="0">
                <a:solidFill>
                  <a:srgbClr val="002F56"/>
                </a:solidFill>
                <a:effectLst/>
              </a:rPr>
              <a:t>Explain the opportunities to opt-in to the 				modernized review system </a:t>
            </a:r>
            <a:endParaRPr lang="en-US" sz="36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pic>
        <p:nvPicPr>
          <p:cNvPr id="9" name="Graphic 8">
            <a:extLst>
              <a:ext uri="{FF2B5EF4-FFF2-40B4-BE49-F238E27FC236}">
                <a16:creationId xmlns:a16="http://schemas.microsoft.com/office/drawing/2014/main" id="{F7AA7ADB-8BB9-45FE-B98A-2C85FBE2C6F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Tree>
    <p:extLst>
      <p:ext uri="{BB962C8B-B14F-4D97-AF65-F5344CB8AC3E}">
        <p14:creationId xmlns:p14="http://schemas.microsoft.com/office/powerpoint/2010/main" val="3392703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5770F2-51BE-4B17-B6BE-1BC08F8BDBD0}"/>
              </a:ext>
            </a:extLst>
          </p:cNvPr>
          <p:cNvSpPr>
            <a:spLocks noGrp="1"/>
          </p:cNvSpPr>
          <p:nvPr>
            <p:ph type="title"/>
          </p:nvPr>
        </p:nvSpPr>
        <p:spPr/>
        <p:txBody>
          <a:bodyPr>
            <a:normAutofit fontScale="90000"/>
          </a:bodyPr>
          <a:lstStyle/>
          <a:p>
            <a:r>
              <a:rPr lang="en-US" b="0" dirty="0">
                <a:latin typeface="Myriad Pro" panose="020B0503030403020204" pitchFamily="34" charset="0"/>
              </a:rPr>
              <a:t>“Opt-in” Opportunities for Legacy Appeals</a:t>
            </a:r>
          </a:p>
        </p:txBody>
      </p:sp>
      <p:sp>
        <p:nvSpPr>
          <p:cNvPr id="2" name="Content Placeholder 1">
            <a:extLst>
              <a:ext uri="{FF2B5EF4-FFF2-40B4-BE49-F238E27FC236}">
                <a16:creationId xmlns:a16="http://schemas.microsoft.com/office/drawing/2014/main" id="{8FBC8985-7307-4AEE-8CD3-72D49F420BE6}"/>
              </a:ext>
            </a:extLst>
          </p:cNvPr>
          <p:cNvSpPr>
            <a:spLocks noGrp="1"/>
          </p:cNvSpPr>
          <p:nvPr>
            <p:ph idx="1"/>
          </p:nvPr>
        </p:nvSpPr>
        <p:spPr>
          <a:xfrm>
            <a:off x="190005" y="775448"/>
            <a:ext cx="11887199" cy="5152015"/>
          </a:xfrm>
        </p:spPr>
        <p:txBody>
          <a:bodyPr>
            <a:normAutofit/>
          </a:bodyPr>
          <a:lstStyle/>
          <a:p>
            <a:pPr marL="571500" lvl="1" indent="-571500">
              <a:buFont typeface="Arial" panose="020B0604020202020204" pitchFamily="34" charset="0"/>
              <a:buChar char="•"/>
            </a:pPr>
            <a:r>
              <a:rPr lang="en-US" sz="2400" dirty="0">
                <a:solidFill>
                  <a:srgbClr val="002060"/>
                </a:solidFill>
                <a:latin typeface="Myriad Pro"/>
              </a:rPr>
              <a:t>Test Programs</a:t>
            </a:r>
          </a:p>
          <a:p>
            <a:pPr marL="914400" lvl="3" indent="-457200"/>
            <a:r>
              <a:rPr lang="en-US" sz="2400" dirty="0">
                <a:solidFill>
                  <a:srgbClr val="002060"/>
                </a:solidFill>
                <a:latin typeface="Myriad Pro"/>
              </a:rPr>
              <a:t>Concluded with the implementation of the new law</a:t>
            </a:r>
          </a:p>
          <a:p>
            <a:pPr marL="914400" lvl="3" indent="-457200"/>
            <a:r>
              <a:rPr lang="en-US" sz="2400" dirty="0">
                <a:solidFill>
                  <a:srgbClr val="002060"/>
                </a:solidFill>
                <a:latin typeface="Myriad Pro"/>
              </a:rPr>
              <a:t>Rapid Appeals Modernization Program (RAMP) and Board Early Applicability of Appeals Modernization (BEAAM)</a:t>
            </a:r>
          </a:p>
          <a:p>
            <a:pPr marL="457200" lvl="3" indent="0">
              <a:buNone/>
            </a:pPr>
            <a:endParaRPr lang="en-US" sz="2400" dirty="0">
              <a:solidFill>
                <a:srgbClr val="002060"/>
              </a:solidFill>
              <a:latin typeface="Myriad Pro"/>
            </a:endParaRPr>
          </a:p>
          <a:p>
            <a:pPr marL="571500" lvl="1" indent="-571500">
              <a:buFont typeface="Arial" panose="020B0604020202020204" pitchFamily="34" charset="0"/>
              <a:buChar char="•"/>
            </a:pPr>
            <a:r>
              <a:rPr lang="en-US" sz="2400" dirty="0">
                <a:solidFill>
                  <a:srgbClr val="002060"/>
                </a:solidFill>
                <a:latin typeface="Myriad Pro"/>
              </a:rPr>
              <a:t>Opt-in from an SOC/SSOC</a:t>
            </a:r>
          </a:p>
          <a:p>
            <a:pPr marL="914400" lvl="3" indent="-457200"/>
            <a:r>
              <a:rPr lang="en-US" sz="2400" dirty="0">
                <a:solidFill>
                  <a:srgbClr val="002060"/>
                </a:solidFill>
                <a:latin typeface="Myriad Pro"/>
              </a:rPr>
              <a:t>Available after the effective date of the new law</a:t>
            </a:r>
          </a:p>
          <a:p>
            <a:pPr marL="914400" lvl="3" indent="-457200"/>
            <a:r>
              <a:rPr lang="en-US" sz="2400" dirty="0">
                <a:solidFill>
                  <a:srgbClr val="002060"/>
                </a:solidFill>
                <a:latin typeface="Myriad Pro"/>
              </a:rPr>
              <a:t>Must be filed within 60 days of receipt of SOC/SSOC, or within the one-year appeal period of the contested decision*</a:t>
            </a:r>
          </a:p>
          <a:p>
            <a:pPr marL="0" lvl="2" indent="0">
              <a:buNone/>
            </a:pPr>
            <a:endParaRPr lang="en-US" dirty="0">
              <a:solidFill>
                <a:srgbClr val="002060"/>
              </a:solidFill>
              <a:latin typeface="Myriad Pro"/>
            </a:endParaRPr>
          </a:p>
          <a:p>
            <a:pPr marL="0" lvl="2" indent="0">
              <a:buNone/>
            </a:pPr>
            <a:r>
              <a:rPr lang="en-US" b="1" dirty="0">
                <a:solidFill>
                  <a:srgbClr val="002060"/>
                </a:solidFill>
                <a:latin typeface="Myriad Pro"/>
              </a:rPr>
              <a:t>*Note</a:t>
            </a:r>
            <a:r>
              <a:rPr lang="en-US" dirty="0">
                <a:solidFill>
                  <a:srgbClr val="002060"/>
                </a:solidFill>
                <a:latin typeface="Myriad Pro"/>
              </a:rPr>
              <a:t>: The one-year legacy appeal period for decisions made prior to AMA implementation expired in February 2020</a:t>
            </a:r>
          </a:p>
        </p:txBody>
      </p:sp>
      <p:sp>
        <p:nvSpPr>
          <p:cNvPr id="4" name="Slide Number Placeholder 4">
            <a:extLst>
              <a:ext uri="{FF2B5EF4-FFF2-40B4-BE49-F238E27FC236}">
                <a16:creationId xmlns:a16="http://schemas.microsoft.com/office/drawing/2014/main" id="{F649F70A-1B14-4DF5-9BEF-A23B50FFB471}"/>
              </a:ext>
              <a:ext uri="{C183D7F6-B498-43B3-948B-1728B52AA6E4}">
                <adec:decorative xmlns:adec="http://schemas.microsoft.com/office/drawing/2017/decorative" val="1"/>
              </a:ext>
            </a:extLst>
          </p:cNvPr>
          <p:cNvSpPr txBox="1">
            <a:spLocks/>
          </p:cNvSpPr>
          <p:nvPr/>
        </p:nvSpPr>
        <p:spPr>
          <a:xfrm>
            <a:off x="10058400" y="637574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pPr/>
              <a:t>16</a:t>
            </a:fld>
            <a:endParaRPr lang="en-US" dirty="0"/>
          </a:p>
        </p:txBody>
      </p:sp>
    </p:spTree>
    <p:extLst>
      <p:ext uri="{BB962C8B-B14F-4D97-AF65-F5344CB8AC3E}">
        <p14:creationId xmlns:p14="http://schemas.microsoft.com/office/powerpoint/2010/main" val="3757721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F61C67F-1832-4759-BEC1-4F4C561093A1}"/>
              </a:ext>
            </a:extLst>
          </p:cNvPr>
          <p:cNvSpPr>
            <a:spLocks noGrp="1"/>
          </p:cNvSpPr>
          <p:nvPr>
            <p:ph type="title"/>
          </p:nvPr>
        </p:nvSpPr>
        <p:spPr/>
        <p:txBody>
          <a:bodyPr>
            <a:normAutofit fontScale="90000"/>
          </a:bodyPr>
          <a:lstStyle/>
          <a:p>
            <a:r>
              <a:rPr lang="en-US" b="0" dirty="0">
                <a:latin typeface="Myriad Pro" panose="020B0503030403020204" pitchFamily="34" charset="0"/>
              </a:rPr>
              <a:t>SOC/SSOC Opt-in to the Modernized System</a:t>
            </a:r>
          </a:p>
        </p:txBody>
      </p:sp>
      <p:sp>
        <p:nvSpPr>
          <p:cNvPr id="2" name="Content Placeholder 1">
            <a:extLst>
              <a:ext uri="{FF2B5EF4-FFF2-40B4-BE49-F238E27FC236}">
                <a16:creationId xmlns:a16="http://schemas.microsoft.com/office/drawing/2014/main" id="{E1D3D6A0-A36D-4DA0-A697-B3DE7E57B68A}"/>
              </a:ext>
            </a:extLst>
          </p:cNvPr>
          <p:cNvSpPr>
            <a:spLocks noGrp="1"/>
          </p:cNvSpPr>
          <p:nvPr>
            <p:ph idx="1"/>
          </p:nvPr>
        </p:nvSpPr>
        <p:spPr>
          <a:xfrm>
            <a:off x="209320" y="771181"/>
            <a:ext cx="11373080" cy="5199961"/>
          </a:xfrm>
        </p:spPr>
        <p:txBody>
          <a:bodyPr>
            <a:normAutofit/>
          </a:bodyPr>
          <a:lstStyle/>
          <a:p>
            <a:pPr marL="457200" lvl="1" indent="-457200">
              <a:buFont typeface="Arial" panose="020B0604020202020204" pitchFamily="34" charset="0"/>
              <a:buChar char="•"/>
            </a:pPr>
            <a:r>
              <a:rPr lang="en-US" dirty="0">
                <a:solidFill>
                  <a:srgbClr val="002060"/>
                </a:solidFill>
                <a:latin typeface="Myriad Pro"/>
              </a:rPr>
              <a:t>Statement of the Case (SOC) or Supplemental Statement of the Case (SSOC) on or after February 19, 2019  </a:t>
            </a:r>
          </a:p>
          <a:p>
            <a:pPr marL="457200" lvl="1" indent="-457200">
              <a:buFont typeface="Arial" panose="020B0604020202020204" pitchFamily="34" charset="0"/>
              <a:buChar char="•"/>
            </a:pPr>
            <a:r>
              <a:rPr lang="en-US" dirty="0">
                <a:solidFill>
                  <a:srgbClr val="002060"/>
                </a:solidFill>
                <a:latin typeface="Myriad Pro"/>
              </a:rPr>
              <a:t>Issue based, not claim based</a:t>
            </a:r>
          </a:p>
          <a:p>
            <a:pPr marL="457200" lvl="1" indent="-457200">
              <a:buFont typeface="Arial" panose="020B0604020202020204" pitchFamily="34" charset="0"/>
              <a:buChar char="•"/>
            </a:pPr>
            <a:r>
              <a:rPr lang="en-US" dirty="0">
                <a:solidFill>
                  <a:srgbClr val="002060"/>
                </a:solidFill>
                <a:latin typeface="Myriad Pro"/>
              </a:rPr>
              <a:t>Must be filed within 60 days of SOC/SSOC</a:t>
            </a:r>
          </a:p>
          <a:p>
            <a:pPr marL="457200" lvl="1" indent="-457200">
              <a:buFont typeface="Arial" panose="020B0604020202020204" pitchFamily="34" charset="0"/>
              <a:buChar char="•"/>
            </a:pPr>
            <a:r>
              <a:rPr lang="en-US" dirty="0">
                <a:solidFill>
                  <a:srgbClr val="002060"/>
                </a:solidFill>
                <a:latin typeface="Myriad Pro"/>
              </a:rPr>
              <a:t>VA will include the following enclosures: </a:t>
            </a:r>
          </a:p>
          <a:p>
            <a:pPr marL="914400" lvl="3" indent="-457200"/>
            <a:r>
              <a:rPr lang="en-US" sz="2800" dirty="0">
                <a:solidFill>
                  <a:srgbClr val="002060"/>
                </a:solidFill>
                <a:latin typeface="Myriad Pro"/>
              </a:rPr>
              <a:t>VA Modernized Decision Review System - SOC/SSOC Opt-in Fact Sheet</a:t>
            </a:r>
          </a:p>
          <a:p>
            <a:pPr marL="914400" lvl="3" indent="-457200"/>
            <a:r>
              <a:rPr lang="en-US" sz="2800" dirty="0">
                <a:solidFill>
                  <a:srgbClr val="002060"/>
                </a:solidFill>
                <a:latin typeface="Myriad Pro"/>
              </a:rPr>
              <a:t>VA Form 20-0998</a:t>
            </a:r>
            <a:r>
              <a:rPr lang="en-US" sz="2800" i="1" dirty="0">
                <a:solidFill>
                  <a:srgbClr val="002060"/>
                </a:solidFill>
                <a:latin typeface="Myriad Pro"/>
              </a:rPr>
              <a:t>, Your Right to Seek Review of Our Decision</a:t>
            </a:r>
          </a:p>
          <a:p>
            <a:pPr marL="400050" indent="0">
              <a:buNone/>
            </a:pPr>
            <a:endParaRPr lang="en-US" sz="1100" dirty="0">
              <a:solidFill>
                <a:srgbClr val="002060"/>
              </a:solidFill>
              <a:latin typeface="Myriad Pro"/>
            </a:endParaRPr>
          </a:p>
        </p:txBody>
      </p:sp>
      <p:sp>
        <p:nvSpPr>
          <p:cNvPr id="5" name="Slide Number Placeholder 4">
            <a:extLst>
              <a:ext uri="{FF2B5EF4-FFF2-40B4-BE49-F238E27FC236}">
                <a16:creationId xmlns:a16="http://schemas.microsoft.com/office/drawing/2014/main" id="{1D414A93-7966-4F9D-B8AE-A7EB6F55896D}"/>
              </a:ext>
              <a:ext uri="{C183D7F6-B498-43B3-948B-1728B52AA6E4}">
                <adec:decorative xmlns:adec="http://schemas.microsoft.com/office/drawing/2017/decorative" val="1"/>
              </a:ext>
            </a:extLst>
          </p:cNvPr>
          <p:cNvSpPr txBox="1">
            <a:spLocks/>
          </p:cNvSpPr>
          <p:nvPr/>
        </p:nvSpPr>
        <p:spPr>
          <a:xfrm>
            <a:off x="10058400" y="635950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z="1400" smtClean="0"/>
              <a:pPr/>
              <a:t>17</a:t>
            </a:fld>
            <a:endParaRPr lang="en-US" sz="1400" dirty="0"/>
          </a:p>
        </p:txBody>
      </p:sp>
    </p:spTree>
    <p:extLst>
      <p:ext uri="{BB962C8B-B14F-4D97-AF65-F5344CB8AC3E}">
        <p14:creationId xmlns:p14="http://schemas.microsoft.com/office/powerpoint/2010/main" val="3459380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0" dirty="0">
                <a:latin typeface="Myriad Pro"/>
              </a:rPr>
              <a:t>How To Opt-in From an SOC/SSOC</a:t>
            </a:r>
          </a:p>
        </p:txBody>
      </p:sp>
      <p:sp>
        <p:nvSpPr>
          <p:cNvPr id="3" name="Content Placeholder 2">
            <a:extLst>
              <a:ext uri="{C183D7F6-B498-43B3-948B-1728B52AA6E4}">
                <adec:decorative xmlns:adec="http://schemas.microsoft.com/office/drawing/2017/decorative" val="1"/>
              </a:ext>
            </a:extLst>
          </p:cNvPr>
          <p:cNvSpPr>
            <a:spLocks noGrp="1"/>
          </p:cNvSpPr>
          <p:nvPr>
            <p:ph idx="1"/>
          </p:nvPr>
        </p:nvSpPr>
        <p:spPr>
          <a:xfrm>
            <a:off x="297454" y="655320"/>
            <a:ext cx="11413475" cy="5379720"/>
          </a:xfrm>
        </p:spPr>
        <p:txBody>
          <a:bodyPr>
            <a:normAutofit/>
          </a:bodyPr>
          <a:lstStyle/>
          <a:p>
            <a:pPr marL="0" indent="0">
              <a:buNone/>
            </a:pPr>
            <a:endParaRPr lang="en-US" sz="400" b="1" dirty="0">
              <a:solidFill>
                <a:schemeClr val="accent2">
                  <a:lumMod val="50000"/>
                </a:schemeClr>
              </a:solidFill>
              <a:latin typeface="Myriad Pro" panose="020B0503030403020204" pitchFamily="34" charset="0"/>
            </a:endParaRPr>
          </a:p>
          <a:p>
            <a:pPr marL="400050" indent="0">
              <a:buNone/>
            </a:pPr>
            <a:endParaRPr lang="en-US" sz="700" dirty="0">
              <a:solidFill>
                <a:schemeClr val="accent2">
                  <a:lumMod val="50000"/>
                </a:schemeClr>
              </a:solidFill>
              <a:latin typeface="Myriad Pro" panose="020B0503030403020204" pitchFamily="34" charset="0"/>
            </a:endParaRPr>
          </a:p>
        </p:txBody>
      </p:sp>
      <p:sp>
        <p:nvSpPr>
          <p:cNvPr id="5" name="Slide Number Placeholder 4">
            <a:extLst>
              <a:ext uri="{C183D7F6-B498-43B3-948B-1728B52AA6E4}">
                <adec:decorative xmlns:adec="http://schemas.microsoft.com/office/drawing/2017/decorative" val="1"/>
              </a:ext>
            </a:extLst>
          </p:cNvPr>
          <p:cNvSpPr>
            <a:spLocks noGrp="1"/>
          </p:cNvSpPr>
          <p:nvPr>
            <p:ph type="sldNum" sz="quarter" idx="4294967295"/>
          </p:nvPr>
        </p:nvSpPr>
        <p:spPr>
          <a:xfrm>
            <a:off x="10058400" y="6359509"/>
            <a:ext cx="2133600" cy="365125"/>
          </a:xfrm>
          <a:prstGeom prst="rect">
            <a:avLst/>
          </a:prstGeom>
        </p:spPr>
        <p:txBody>
          <a:bodyPr/>
          <a:lstStyle/>
          <a:p>
            <a:pPr algn="r"/>
            <a:fld id="{D983F1FA-211D-3044-9E35-958DFBC26156}" type="slidenum">
              <a:rPr lang="en-US" sz="1400" smtClean="0">
                <a:solidFill>
                  <a:schemeClr val="bg1"/>
                </a:solidFill>
              </a:rPr>
              <a:pPr algn="r"/>
              <a:t>18</a:t>
            </a:fld>
            <a:endParaRPr lang="en-US" sz="1400" dirty="0">
              <a:solidFill>
                <a:schemeClr val="bg1"/>
              </a:solidFill>
            </a:endParaRPr>
          </a:p>
        </p:txBody>
      </p:sp>
      <p:sp>
        <p:nvSpPr>
          <p:cNvPr id="4" name="Rectangle 3">
            <a:extLst>
              <a:ext uri="{FF2B5EF4-FFF2-40B4-BE49-F238E27FC236}">
                <a16:creationId xmlns:a16="http://schemas.microsoft.com/office/drawing/2014/main" id="{E2E12655-69D5-4D9F-95D3-D6650881B501}"/>
              </a:ext>
            </a:extLst>
          </p:cNvPr>
          <p:cNvSpPr/>
          <p:nvPr/>
        </p:nvSpPr>
        <p:spPr>
          <a:xfrm>
            <a:off x="187284" y="715875"/>
            <a:ext cx="11413475" cy="1938992"/>
          </a:xfrm>
          <a:prstGeom prst="rect">
            <a:avLst/>
          </a:prstGeom>
        </p:spPr>
        <p:txBody>
          <a:bodyPr wrap="square">
            <a:spAutoFit/>
          </a:bodyPr>
          <a:lstStyle/>
          <a:p>
            <a:pPr marL="285750" indent="-285750">
              <a:buFont typeface="Arial" panose="020B0604020202020204" pitchFamily="34" charset="0"/>
              <a:buChar char="•"/>
            </a:pPr>
            <a:r>
              <a:rPr lang="en-US" sz="2400" dirty="0">
                <a:solidFill>
                  <a:srgbClr val="002060"/>
                </a:solidFill>
                <a:latin typeface="Myriad Pro"/>
              </a:rPr>
              <a:t>Claimants must check the “OPT-IN from SOC/SSOC” box on the applicable form (VA Form 20-0995 or VA Form 20-0996) to opt-in</a:t>
            </a:r>
          </a:p>
          <a:p>
            <a:pPr marL="285750" indent="-285750">
              <a:buFont typeface="Arial" panose="020B0604020202020204" pitchFamily="34" charset="0"/>
              <a:buChar char="•"/>
            </a:pPr>
            <a:r>
              <a:rPr lang="en-US" sz="2400" dirty="0">
                <a:solidFill>
                  <a:srgbClr val="002060"/>
                </a:solidFill>
                <a:latin typeface="Myriad Pro" panose="020B0503030403020204" pitchFamily="34" charset="0"/>
              </a:rPr>
              <a:t>Withdraws the issues listed from the legacy appeals process and withdraws any associated hearing requests</a:t>
            </a:r>
            <a:endParaRPr lang="en-US" sz="700" dirty="0">
              <a:solidFill>
                <a:srgbClr val="002060"/>
              </a:solidFill>
              <a:latin typeface="Myriad Pro" panose="020B0503030403020204" pitchFamily="34" charset="0"/>
            </a:endParaRPr>
          </a:p>
          <a:p>
            <a:pPr marL="342900" indent="-342900">
              <a:buFont typeface="Arial" panose="020B0604020202020204" pitchFamily="34" charset="0"/>
              <a:buChar char="•"/>
            </a:pPr>
            <a:r>
              <a:rPr lang="en-US" sz="2400" dirty="0">
                <a:solidFill>
                  <a:srgbClr val="002060"/>
                </a:solidFill>
                <a:latin typeface="Myriad Pro"/>
              </a:rPr>
              <a:t>Claimant cannot return to the legacy appeals process for the issue(s)</a:t>
            </a:r>
          </a:p>
        </p:txBody>
      </p:sp>
      <p:pic>
        <p:nvPicPr>
          <p:cNvPr id="10" name="Picture 9" descr="Box showing opt-in question from 0996">
            <a:extLst>
              <a:ext uri="{FF2B5EF4-FFF2-40B4-BE49-F238E27FC236}">
                <a16:creationId xmlns:a16="http://schemas.microsoft.com/office/drawing/2014/main" id="{DA2C1E3E-D417-4608-9206-301EF3E9991E}"/>
              </a:ext>
            </a:extLst>
          </p:cNvPr>
          <p:cNvPicPr>
            <a:picLocks noChangeAspect="1"/>
          </p:cNvPicPr>
          <p:nvPr/>
        </p:nvPicPr>
        <p:blipFill>
          <a:blip r:embed="rId3"/>
          <a:stretch>
            <a:fillRect/>
          </a:stretch>
        </p:blipFill>
        <p:spPr>
          <a:xfrm>
            <a:off x="297454" y="2900160"/>
            <a:ext cx="10995014" cy="1498654"/>
          </a:xfrm>
          <a:prstGeom prst="rect">
            <a:avLst/>
          </a:prstGeom>
        </p:spPr>
      </p:pic>
      <p:pic>
        <p:nvPicPr>
          <p:cNvPr id="9" name="Picture 8" descr="Box showing opt-in question from 0995">
            <a:extLst>
              <a:ext uri="{FF2B5EF4-FFF2-40B4-BE49-F238E27FC236}">
                <a16:creationId xmlns:a16="http://schemas.microsoft.com/office/drawing/2014/main" id="{C2040CC5-AD87-4EFA-8AD4-0DF3DCCC6A60}"/>
              </a:ext>
            </a:extLst>
          </p:cNvPr>
          <p:cNvPicPr>
            <a:picLocks noChangeAspect="1"/>
          </p:cNvPicPr>
          <p:nvPr/>
        </p:nvPicPr>
        <p:blipFill>
          <a:blip r:embed="rId4"/>
          <a:stretch>
            <a:fillRect/>
          </a:stretch>
        </p:blipFill>
        <p:spPr>
          <a:xfrm>
            <a:off x="2533650" y="4550077"/>
            <a:ext cx="9658350" cy="1524000"/>
          </a:xfrm>
          <a:prstGeom prst="rect">
            <a:avLst/>
          </a:prstGeom>
        </p:spPr>
      </p:pic>
    </p:spTree>
    <p:extLst>
      <p:ext uri="{BB962C8B-B14F-4D97-AF65-F5344CB8AC3E}">
        <p14:creationId xmlns:p14="http://schemas.microsoft.com/office/powerpoint/2010/main" val="3714114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93BC-4F9B-4E00-A9C3-E0B7A653CEAE}"/>
              </a:ext>
            </a:extLst>
          </p:cNvPr>
          <p:cNvSpPr>
            <a:spLocks noGrp="1"/>
          </p:cNvSpPr>
          <p:nvPr>
            <p:ph type="title"/>
          </p:nvPr>
        </p:nvSpPr>
        <p:spPr>
          <a:xfrm>
            <a:off x="-166173" y="-85344"/>
            <a:ext cx="12192000" cy="731520"/>
          </a:xfrm>
        </p:spPr>
        <p:txBody>
          <a:bodyPr>
            <a:normAutofit fontScale="90000"/>
          </a:bodyPr>
          <a:lstStyle/>
          <a:p>
            <a:r>
              <a:rPr lang="en-US" b="0" dirty="0">
                <a:latin typeface="Myriad Pro" panose="020B0503030403020204"/>
              </a:rPr>
              <a:t>Knowledge Check #3</a:t>
            </a:r>
          </a:p>
        </p:txBody>
      </p:sp>
      <p:sp>
        <p:nvSpPr>
          <p:cNvPr id="3" name="Rectangle 2">
            <a:extLst>
              <a:ext uri="{FF2B5EF4-FFF2-40B4-BE49-F238E27FC236}">
                <a16:creationId xmlns:a16="http://schemas.microsoft.com/office/drawing/2014/main" id="{4095E6E1-AED1-4D84-9E00-26495BCCA24E}"/>
              </a:ext>
            </a:extLst>
          </p:cNvPr>
          <p:cNvSpPr/>
          <p:nvPr/>
        </p:nvSpPr>
        <p:spPr>
          <a:xfrm>
            <a:off x="146756" y="803632"/>
            <a:ext cx="11785599" cy="4462760"/>
          </a:xfrm>
          <a:prstGeom prst="rect">
            <a:avLst/>
          </a:prstGeom>
        </p:spPr>
        <p:txBody>
          <a:bodyPr wrap="square">
            <a:spAutoFit/>
          </a:bodyPr>
          <a:lstStyle/>
          <a:p>
            <a:pPr marR="0" lvl="0">
              <a:spcBef>
                <a:spcPts val="0"/>
              </a:spcBef>
              <a:spcAft>
                <a:spcPts val="0"/>
              </a:spcAft>
            </a:pPr>
            <a:r>
              <a:rPr lang="en-US" sz="2600" b="1" dirty="0">
                <a:solidFill>
                  <a:srgbClr val="1F497D"/>
                </a:solidFill>
                <a:latin typeface="Myriad Pro"/>
                <a:ea typeface="Times New Roman" panose="02020603050405020304" pitchFamily="18" charset="0"/>
                <a:cs typeface="Calibri" panose="020F0502020204030204" pitchFamily="34" charset="0"/>
              </a:rPr>
              <a:t>Question: </a:t>
            </a:r>
            <a:r>
              <a:rPr lang="en-US" sz="2600" dirty="0">
                <a:solidFill>
                  <a:srgbClr val="1F497D"/>
                </a:solidFill>
                <a:latin typeface="Myriad Pro"/>
                <a:ea typeface="Times New Roman" panose="02020603050405020304" pitchFamily="18" charset="0"/>
                <a:cs typeface="Calibri" panose="020F0502020204030204" pitchFamily="34" charset="0"/>
              </a:rPr>
              <a:t>A Veteran has a legacy appeal pending for service connection for tinnitus and hearing loss and evaluation of posttraumatic stress disorder (PTSD) and receives an SSOC for all three issues. What options are available to the Veteran if they wish to opt-in to the modernized system? What options are available if the Veteran wishes to return to the legacy system after opt-in?</a:t>
            </a:r>
          </a:p>
          <a:p>
            <a:pPr marR="0" lvl="0">
              <a:spcBef>
                <a:spcPts val="0"/>
              </a:spcBef>
              <a:spcAft>
                <a:spcPts val="0"/>
              </a:spcAft>
            </a:pPr>
            <a:endParaRPr lang="en-US" sz="2600" dirty="0">
              <a:solidFill>
                <a:srgbClr val="1F497D"/>
              </a:solidFill>
              <a:latin typeface="Myriad Pro"/>
              <a:ea typeface="Times New Roman" panose="02020603050405020304" pitchFamily="18" charset="0"/>
              <a:cs typeface="Calibri" panose="020F0502020204030204" pitchFamily="34" charset="0"/>
            </a:endParaRPr>
          </a:p>
          <a:p>
            <a:pPr marR="0" lvl="0">
              <a:spcBef>
                <a:spcPts val="0"/>
              </a:spcBef>
              <a:spcAft>
                <a:spcPts val="0"/>
              </a:spcAft>
            </a:pPr>
            <a:r>
              <a:rPr lang="en-US" sz="2600" b="1" dirty="0">
                <a:solidFill>
                  <a:srgbClr val="1F497D"/>
                </a:solidFill>
                <a:latin typeface="Myriad Pro"/>
                <a:ea typeface="Times New Roman" panose="02020603050405020304" pitchFamily="18" charset="0"/>
                <a:cs typeface="Calibri" panose="020F0502020204030204" pitchFamily="34" charset="0"/>
              </a:rPr>
              <a:t>Answer</a:t>
            </a:r>
            <a:r>
              <a:rPr lang="en-US" sz="2600" dirty="0">
                <a:solidFill>
                  <a:srgbClr val="1F497D"/>
                </a:solidFill>
                <a:latin typeface="Myriad Pro"/>
                <a:ea typeface="Times New Roman" panose="02020603050405020304" pitchFamily="18" charset="0"/>
                <a:cs typeface="Calibri" panose="020F0502020204030204" pitchFamily="34" charset="0"/>
              </a:rPr>
              <a:t>:  The Veteran can opt-in to the modernized system for any of the issues on the SSOC. They can choose to opt-in the tinnitus, hearing loss, and/or PTSD. Once an issue is in the modernized system, however, the Veteran cannot return to the legacy appeal system.</a:t>
            </a:r>
          </a:p>
          <a:p>
            <a:pPr marL="457200" marR="0">
              <a:spcBef>
                <a:spcPts val="0"/>
              </a:spcBef>
              <a:spcAft>
                <a:spcPts val="0"/>
              </a:spcAft>
            </a:pPr>
            <a:r>
              <a:rPr lang="en-US" sz="2400" dirty="0">
                <a:solidFill>
                  <a:srgbClr val="1F497D"/>
                </a:solidFill>
                <a:latin typeface="Myriad Pro"/>
                <a:ea typeface="Calibri" panose="020F0502020204030204" pitchFamily="34" charset="0"/>
                <a:cs typeface="Calibri" panose="020F0502020204030204" pitchFamily="34" charset="0"/>
              </a:rPr>
              <a:t> </a:t>
            </a:r>
            <a:endParaRPr lang="en-US" sz="2400" dirty="0">
              <a:latin typeface="Myriad Pro"/>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9B9D5446-B2FE-4834-8BC9-20DE5888B5C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781309" y="4592679"/>
            <a:ext cx="2263935" cy="1527257"/>
          </a:xfrm>
          <a:prstGeom prst="rect">
            <a:avLst/>
          </a:prstGeom>
        </p:spPr>
      </p:pic>
    </p:spTree>
    <p:extLst>
      <p:ext uri="{BB962C8B-B14F-4D97-AF65-F5344CB8AC3E}">
        <p14:creationId xmlns:p14="http://schemas.microsoft.com/office/powerpoint/2010/main" val="230022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1191419-4A32-487C-9198-9D1359A7269C}"/>
              </a:ext>
            </a:extLst>
          </p:cNvPr>
          <p:cNvSpPr>
            <a:spLocks noGrp="1"/>
          </p:cNvSpPr>
          <p:nvPr>
            <p:ph type="title"/>
          </p:nvPr>
        </p:nvSpPr>
        <p:spPr/>
        <p:txBody>
          <a:bodyPr/>
          <a:lstStyle/>
          <a:p>
            <a:r>
              <a:rPr lang="en-US" dirty="0"/>
              <a:t>The Bottom Line</a:t>
            </a:r>
            <a:endParaRPr lang="en-US" dirty="0">
              <a:highlight>
                <a:srgbClr val="FFFF00"/>
              </a:highlight>
            </a:endParaRPr>
          </a:p>
        </p:txBody>
      </p:sp>
      <p:sp>
        <p:nvSpPr>
          <p:cNvPr id="2" name="Content Placeholder 1">
            <a:extLst>
              <a:ext uri="{FF2B5EF4-FFF2-40B4-BE49-F238E27FC236}">
                <a16:creationId xmlns:a16="http://schemas.microsoft.com/office/drawing/2014/main" id="{DFEFA351-8A70-4E82-B4CF-79F077FAA2C4}"/>
              </a:ext>
            </a:extLst>
          </p:cNvPr>
          <p:cNvSpPr>
            <a:spLocks noGrp="1"/>
          </p:cNvSpPr>
          <p:nvPr>
            <p:ph idx="1"/>
          </p:nvPr>
        </p:nvSpPr>
        <p:spPr/>
        <p:txBody>
          <a:bodyPr>
            <a:normAutofit fontScale="92500" lnSpcReduction="10000"/>
          </a:bodyPr>
          <a:lstStyle/>
          <a:p>
            <a:pPr marL="0" indent="0">
              <a:buNone/>
            </a:pPr>
            <a:r>
              <a:rPr lang="en-US" dirty="0"/>
              <a:t>A Veteran filed a notice of disagreement (NOD) in January 2015. He received a statement of the case (SOC) in April 2017 and submitted additional private medical evidence. In March 2019, he received a supplemental statement of the case (SSOC). After learning about the Appeals Modernization Act (AMA), the Veteran opted into the AMA process.</a:t>
            </a:r>
          </a:p>
          <a:p>
            <a:pPr marL="0" indent="0">
              <a:buNone/>
            </a:pPr>
            <a:endParaRPr lang="en-US" dirty="0"/>
          </a:p>
          <a:p>
            <a:pPr marL="0" indent="0">
              <a:buNone/>
            </a:pPr>
            <a:r>
              <a:rPr lang="en-US" dirty="0"/>
              <a:t>In this training, we will learn the differences between legacy appeals and AMA and how Veterans can opt-in to the new modernized review system. </a:t>
            </a:r>
          </a:p>
          <a:p>
            <a:pPr marL="0" indent="0">
              <a:buNone/>
            </a:pPr>
            <a:endParaRPr lang="en-US" dirty="0"/>
          </a:p>
        </p:txBody>
      </p:sp>
      <p:pic>
        <p:nvPicPr>
          <p:cNvPr id="4" name="Picture 3">
            <a:extLst>
              <a:ext uri="{FF2B5EF4-FFF2-40B4-BE49-F238E27FC236}">
                <a16:creationId xmlns:a16="http://schemas.microsoft.com/office/drawing/2014/main" id="{61DC3EAF-0733-4DC4-B4B6-3B0CEEA88719}"/>
              </a:ext>
              <a:ext uri="{C183D7F6-B498-43B3-948B-1728B52AA6E4}">
                <adec:decorative xmlns:adec="http://schemas.microsoft.com/office/drawing/2017/decorative" val="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668001" y="4378037"/>
            <a:ext cx="1522710" cy="16385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550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normAutofit fontScale="90000"/>
          </a:bodyPr>
          <a:lstStyle/>
          <a:p>
            <a:r>
              <a:rPr lang="en-US" altLang="en-US" b="0" dirty="0">
                <a:latin typeface="Myriad Pro" panose="020B0503030403020204" pitchFamily="34" charset="0"/>
              </a:rPr>
              <a:t>Course Summary</a:t>
            </a:r>
            <a:endParaRPr lang="en-US" b="0" dirty="0"/>
          </a:p>
        </p:txBody>
      </p:sp>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pPr marL="0" indent="0">
              <a:buNone/>
            </a:pPr>
            <a:r>
              <a:rPr lang="en-US" dirty="0">
                <a:solidFill>
                  <a:srgbClr val="002060"/>
                </a:solidFill>
              </a:rPr>
              <a:t>AMA Impacts to Legacy</a:t>
            </a:r>
          </a:p>
          <a:p>
            <a:r>
              <a:rPr lang="en-US" dirty="0">
                <a:solidFill>
                  <a:srgbClr val="002060"/>
                </a:solidFill>
              </a:rPr>
              <a:t>Identifying the key changes with AMA</a:t>
            </a:r>
          </a:p>
          <a:p>
            <a:r>
              <a:rPr lang="en-US" dirty="0">
                <a:solidFill>
                  <a:srgbClr val="002060"/>
                </a:solidFill>
              </a:rPr>
              <a:t>Identifying the new review options</a:t>
            </a:r>
          </a:p>
          <a:p>
            <a:r>
              <a:rPr lang="en-US" dirty="0">
                <a:solidFill>
                  <a:srgbClr val="002060"/>
                </a:solidFill>
              </a:rPr>
              <a:t>Explaining the opt-in opportunities from legacy appeals</a:t>
            </a:r>
          </a:p>
          <a:p>
            <a:endParaRPr lang="en-US" dirty="0"/>
          </a:p>
        </p:txBody>
      </p:sp>
    </p:spTree>
    <p:extLst>
      <p:ext uri="{BB962C8B-B14F-4D97-AF65-F5344CB8AC3E}">
        <p14:creationId xmlns:p14="http://schemas.microsoft.com/office/powerpoint/2010/main" val="2356607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360E0E-73BA-459E-BE18-2149F71D7879}"/>
              </a:ext>
            </a:extLst>
          </p:cNvPr>
          <p:cNvSpPr>
            <a:spLocks noGrp="1"/>
          </p:cNvSpPr>
          <p:nvPr>
            <p:ph type="title"/>
          </p:nvPr>
        </p:nvSpPr>
        <p:spPr/>
        <p:txBody>
          <a:bodyPr>
            <a:normAutofit/>
          </a:bodyPr>
          <a:lstStyle/>
          <a:p>
            <a:r>
              <a:rPr lang="en-US" sz="4000" b="0" dirty="0">
                <a:latin typeface="Myriad Pro"/>
              </a:rPr>
              <a:t>Questions?</a:t>
            </a:r>
          </a:p>
        </p:txBody>
      </p:sp>
      <p:sp>
        <p:nvSpPr>
          <p:cNvPr id="4" name="Slide Number Placeholder 2">
            <a:extLst>
              <a:ext uri="{FF2B5EF4-FFF2-40B4-BE49-F238E27FC236}">
                <a16:creationId xmlns:a16="http://schemas.microsoft.com/office/drawing/2014/main" id="{A5DA05D8-6A56-4E9E-81CD-532A6C94DA16}"/>
              </a:ext>
              <a:ext uri="{C183D7F6-B498-43B3-948B-1728B52AA6E4}">
                <adec:decorative xmlns:adec="http://schemas.microsoft.com/office/drawing/2017/decorative" val="1"/>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21</a:t>
            </a:fld>
            <a:endParaRPr lang="en-US" dirty="0">
              <a:solidFill>
                <a:prstClr val="white"/>
              </a:solidFill>
            </a:endParaRPr>
          </a:p>
        </p:txBody>
      </p:sp>
      <p:pic>
        <p:nvPicPr>
          <p:cNvPr id="7" name="Picture 3">
            <a:extLst>
              <a:ext uri="{FF2B5EF4-FFF2-40B4-BE49-F238E27FC236}">
                <a16:creationId xmlns:a16="http://schemas.microsoft.com/office/drawing/2014/main" id="{09669B29-639C-4773-A375-89747C909FD5}"/>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9886" y="1005196"/>
            <a:ext cx="3647200" cy="310012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CB075D5-043D-4ABE-A27E-2C38BC04C1BA}"/>
              </a:ext>
            </a:extLst>
          </p:cNvPr>
          <p:cNvSpPr txBox="1"/>
          <p:nvPr/>
        </p:nvSpPr>
        <p:spPr>
          <a:xfrm>
            <a:off x="1983179" y="4738255"/>
            <a:ext cx="8573985" cy="1015663"/>
          </a:xfrm>
          <a:prstGeom prst="rect">
            <a:avLst/>
          </a:prstGeom>
          <a:noFill/>
        </p:spPr>
        <p:txBody>
          <a:bodyPr wrap="square" rtlCol="0">
            <a:spAutoFit/>
          </a:bodyPr>
          <a:lstStyle/>
          <a:p>
            <a:pPr algn="ctr"/>
            <a:r>
              <a:rPr lang="en-US" sz="2000" dirty="0">
                <a:solidFill>
                  <a:srgbClr val="0F3B60"/>
                </a:solidFill>
                <a:latin typeface="Myriad Pro" panose="020B0503030403020204"/>
              </a:rPr>
              <a:t>Discuss any additional questions after today’s training locally with experts, quality staff, and/or management. Management may route any additional questions requiring OAR assistance to OARADMIN.VBAWAS@va.gov</a:t>
            </a:r>
          </a:p>
        </p:txBody>
      </p:sp>
    </p:spTree>
    <p:extLst>
      <p:ext uri="{BB962C8B-B14F-4D97-AF65-F5344CB8AC3E}">
        <p14:creationId xmlns:p14="http://schemas.microsoft.com/office/powerpoint/2010/main" val="132165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Next Steps</a:t>
            </a:r>
            <a:endParaRPr lang="en-US" dirty="0"/>
          </a:p>
        </p:txBody>
      </p:sp>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r>
              <a:rPr lang="en-US" dirty="0">
                <a:solidFill>
                  <a:srgbClr val="0F3B60"/>
                </a:solidFill>
              </a:rPr>
              <a:t>An assessment and satisfaction survey have been assigned to you in TMS</a:t>
            </a:r>
          </a:p>
          <a:p>
            <a:r>
              <a:rPr lang="en-US" dirty="0">
                <a:solidFill>
                  <a:srgbClr val="0F3B60"/>
                </a:solidFill>
              </a:rPr>
              <a:t>You have unlimited attempts to complete the assessment and may answer one question incorrectly to achieve a passing score</a:t>
            </a:r>
          </a:p>
          <a:p>
            <a:r>
              <a:rPr lang="en-US" dirty="0">
                <a:solidFill>
                  <a:srgbClr val="0F3B60"/>
                </a:solidFill>
              </a:rPr>
              <a:t>Be sure to complete the survey and assessment to receive credit for this training</a:t>
            </a:r>
          </a:p>
        </p:txBody>
      </p:sp>
    </p:spTree>
    <p:extLst>
      <p:ext uri="{BB962C8B-B14F-4D97-AF65-F5344CB8AC3E}">
        <p14:creationId xmlns:p14="http://schemas.microsoft.com/office/powerpoint/2010/main" val="1323607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0" dirty="0">
                <a:latin typeface="Myriad Pro"/>
              </a:rPr>
              <a:t>Objectives</a:t>
            </a:r>
            <a:endParaRPr lang="en-US" sz="4800" b="0" dirty="0">
              <a:latin typeface="Myriad Pro"/>
            </a:endParaRPr>
          </a:p>
        </p:txBody>
      </p:sp>
      <p:sp>
        <p:nvSpPr>
          <p:cNvPr id="4" name="Slide Number Placeholder 3"/>
          <p:cNvSpPr>
            <a:spLocks noGrp="1"/>
          </p:cNvSpPr>
          <p:nvPr>
            <p:ph type="sldNum" sz="quarter" idx="4294967295"/>
          </p:nvPr>
        </p:nvSpPr>
        <p:spPr>
          <a:xfrm>
            <a:off x="10058400" y="6357770"/>
            <a:ext cx="2133600" cy="365125"/>
          </a:xfrm>
          <a:prstGeom prst="rect">
            <a:avLst/>
          </a:prstGeom>
        </p:spPr>
        <p:txBody>
          <a:bodyPr/>
          <a:lstStyle/>
          <a:p>
            <a:pPr algn="r"/>
            <a:fld id="{7C414AED-89CE-4A48-8B2B-1B3A5C68EA2A}" type="slidenum">
              <a:rPr lang="en-US" smtClean="0">
                <a:solidFill>
                  <a:prstClr val="white"/>
                </a:solidFill>
              </a:rPr>
              <a:pPr algn="r"/>
              <a:t>3</a:t>
            </a:fld>
            <a:endParaRPr lang="en-US" dirty="0">
              <a:solidFill>
                <a:prstClr val="white"/>
              </a:solidFill>
            </a:endParaRPr>
          </a:p>
        </p:txBody>
      </p:sp>
      <p:sp>
        <p:nvSpPr>
          <p:cNvPr id="3" name="Content Placeholder 2"/>
          <p:cNvSpPr>
            <a:spLocks noGrp="1"/>
          </p:cNvSpPr>
          <p:nvPr>
            <p:ph idx="4294967295"/>
          </p:nvPr>
        </p:nvSpPr>
        <p:spPr>
          <a:xfrm>
            <a:off x="348329" y="909637"/>
            <a:ext cx="11495342" cy="4953000"/>
          </a:xfrm>
        </p:spPr>
        <p:txBody>
          <a:bodyPr>
            <a:noAutofit/>
          </a:bodyPr>
          <a:lstStyle/>
          <a:p>
            <a:r>
              <a:rPr lang="en-US" dirty="0">
                <a:solidFill>
                  <a:schemeClr val="tx2"/>
                </a:solidFill>
                <a:latin typeface="Myriad Pro"/>
                <a:cs typeface="Times New Roman" panose="02020603050405020304" pitchFamily="18" charset="0"/>
              </a:rPr>
              <a:t>Identify the key changes resulting from AMA</a:t>
            </a:r>
          </a:p>
          <a:p>
            <a:r>
              <a:rPr lang="en-US" sz="3200" u="none" dirty="0">
                <a:solidFill>
                  <a:srgbClr val="002060"/>
                </a:solidFill>
                <a:latin typeface="Myriad Pro"/>
                <a:cs typeface="Times New Roman" panose="02020603050405020304" pitchFamily="18" charset="0"/>
              </a:rPr>
              <a:t>Identify the three review options and their attributes </a:t>
            </a:r>
            <a:endParaRPr lang="en-US" dirty="0">
              <a:solidFill>
                <a:schemeClr val="tx2"/>
              </a:solidFill>
              <a:latin typeface="Myriad Pro"/>
              <a:cs typeface="Times New Roman" panose="02020603050405020304" pitchFamily="18" charset="0"/>
            </a:endParaRPr>
          </a:p>
          <a:p>
            <a:r>
              <a:rPr lang="en-US" dirty="0">
                <a:solidFill>
                  <a:schemeClr val="tx2"/>
                </a:solidFill>
                <a:latin typeface="Myriad Pro"/>
                <a:cs typeface="Times New Roman" panose="02020603050405020304" pitchFamily="18" charset="0"/>
              </a:rPr>
              <a:t>Explain the opportunities to opt-in to the modernized review system</a:t>
            </a:r>
          </a:p>
        </p:txBody>
      </p:sp>
    </p:spTree>
    <p:extLst>
      <p:ext uri="{BB962C8B-B14F-4D97-AF65-F5344CB8AC3E}">
        <p14:creationId xmlns:p14="http://schemas.microsoft.com/office/powerpoint/2010/main" val="3767437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600159-A397-4390-BE7A-8634D1822A44}"/>
              </a:ext>
            </a:extLst>
          </p:cNvPr>
          <p:cNvSpPr>
            <a:spLocks noGrp="1"/>
          </p:cNvSpPr>
          <p:nvPr>
            <p:ph type="title"/>
          </p:nvPr>
        </p:nvSpPr>
        <p:spPr/>
        <p:txBody>
          <a:bodyPr/>
          <a:lstStyle/>
          <a:p>
            <a:r>
              <a:rPr lang="en-US" dirty="0"/>
              <a:t>References</a:t>
            </a:r>
          </a:p>
        </p:txBody>
      </p:sp>
      <p:sp>
        <p:nvSpPr>
          <p:cNvPr id="2" name="Content Placeholder 1">
            <a:extLst>
              <a:ext uri="{FF2B5EF4-FFF2-40B4-BE49-F238E27FC236}">
                <a16:creationId xmlns:a16="http://schemas.microsoft.com/office/drawing/2014/main" id="{FB2A481C-E5BD-44CC-86BF-54B9A312CB51}"/>
              </a:ext>
            </a:extLst>
          </p:cNvPr>
          <p:cNvSpPr>
            <a:spLocks noGrp="1"/>
          </p:cNvSpPr>
          <p:nvPr>
            <p:ph idx="1"/>
          </p:nvPr>
        </p:nvSpPr>
        <p:spPr/>
        <p:txBody>
          <a:bodyPr/>
          <a:lstStyle/>
          <a:p>
            <a:pPr>
              <a:lnSpc>
                <a:spcPct val="115000"/>
              </a:lnSpc>
              <a:spcBef>
                <a:spcPts val="0"/>
              </a:spcBef>
            </a:pPr>
            <a:r>
              <a:rPr lang="en-US" dirty="0">
                <a:solidFill>
                  <a:srgbClr val="0F3B6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P.L. 115-55, </a:t>
            </a:r>
            <a:r>
              <a:rPr lang="en-US" i="1" dirty="0">
                <a:solidFill>
                  <a:srgbClr val="0F3B6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Veterans Appeals Improvement and Modernization Act of 2017</a:t>
            </a:r>
            <a:endParaRPr lang="en-US" i="1" dirty="0">
              <a:solidFill>
                <a:srgbClr val="0F3B60"/>
              </a:solidFill>
              <a:ea typeface="Calibri" panose="020F0502020204030204" pitchFamily="34" charset="0"/>
              <a:cs typeface="Times New Roman" panose="02020603050405020304" pitchFamily="18" charset="0"/>
            </a:endParaRPr>
          </a:p>
          <a:p>
            <a:pPr>
              <a:lnSpc>
                <a:spcPct val="115000"/>
              </a:lnSpc>
              <a:spcBef>
                <a:spcPts val="0"/>
              </a:spcBef>
            </a:pPr>
            <a:r>
              <a:rPr lang="en-US" dirty="0">
                <a:solidFill>
                  <a:srgbClr val="0F3B60"/>
                </a:solidFill>
                <a:effectLs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38 C.F.R. § 3.2400, </a:t>
            </a:r>
            <a:r>
              <a:rPr lang="en-US" i="1" dirty="0">
                <a:solidFill>
                  <a:srgbClr val="0F3B60"/>
                </a:solidFill>
                <a:effectLs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Applicability of Modernized Review System</a:t>
            </a:r>
            <a:endParaRPr lang="en-US" i="1" dirty="0">
              <a:solidFill>
                <a:srgbClr val="0F3B60"/>
              </a:solidFill>
              <a:effectLst/>
              <a:ea typeface="Calibri" panose="020F0502020204030204" pitchFamily="34" charset="0"/>
              <a:cs typeface="Times New Roman" panose="02020603050405020304" pitchFamily="18" charset="0"/>
            </a:endParaRPr>
          </a:p>
          <a:p>
            <a:pPr>
              <a:lnSpc>
                <a:spcPct val="115000"/>
              </a:lnSpc>
              <a:spcBef>
                <a:spcPts val="0"/>
              </a:spcBef>
            </a:pPr>
            <a:r>
              <a:rPr lang="en-US" dirty="0">
                <a:solidFill>
                  <a:srgbClr val="0F3B60"/>
                </a:solidFill>
                <a:effectLst/>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M21-5, Chapter 4, </a:t>
            </a:r>
            <a:r>
              <a:rPr lang="en-US" i="1" dirty="0">
                <a:solidFill>
                  <a:srgbClr val="0F3B60"/>
                </a:solidFill>
                <a:effectLst/>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Appeals Modernization Act (AMA) Control and Other Activities</a:t>
            </a:r>
            <a:endParaRPr lang="en-US" i="1" dirty="0">
              <a:solidFill>
                <a:srgbClr val="0F3B60"/>
              </a:solidFill>
              <a:ea typeface="Calibri" panose="020F0502020204030204" pitchFamily="34" charset="0"/>
              <a:cs typeface="Times New Roman" panose="02020603050405020304" pitchFamily="18" charset="0"/>
            </a:endParaRPr>
          </a:p>
          <a:p>
            <a:pPr>
              <a:lnSpc>
                <a:spcPct val="115000"/>
              </a:lnSpc>
              <a:spcBef>
                <a:spcPts val="0"/>
              </a:spcBef>
            </a:pPr>
            <a:r>
              <a:rPr lang="en-US" dirty="0">
                <a:solidFill>
                  <a:srgbClr val="0F3B60"/>
                </a:solidFill>
                <a:effectLst/>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M21-5, 7.D, </a:t>
            </a:r>
            <a:r>
              <a:rPr lang="en-US" i="1" dirty="0">
                <a:solidFill>
                  <a:srgbClr val="0F3B60"/>
                </a:solidFill>
                <a:effectLst/>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Documenting Appeal Decisions</a:t>
            </a:r>
            <a:endParaRPr lang="en-US" dirty="0">
              <a:solidFill>
                <a:srgbClr val="0F3B60"/>
              </a:solidFill>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10620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38BA62E-D67B-4CCD-A4AF-491F12D8BEC7}"/>
              </a:ext>
            </a:extLst>
          </p:cNvPr>
          <p:cNvSpPr txBox="1">
            <a:spLocks noGrp="1"/>
          </p:cNvSpPr>
          <p:nvPr>
            <p:ph type="title" idx="4294967295"/>
          </p:nvPr>
        </p:nvSpPr>
        <p:spPr>
          <a:xfrm>
            <a:off x="4868439" y="1862553"/>
            <a:ext cx="2455113"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t>Objective </a:t>
            </a:r>
          </a:p>
        </p:txBody>
      </p:sp>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7749915"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rPr>
              <a:t>Identify the key changes resulting from AMA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pic>
        <p:nvPicPr>
          <p:cNvPr id="9" name="Graphic 8">
            <a:extLst>
              <a:ext uri="{FF2B5EF4-FFF2-40B4-BE49-F238E27FC236}">
                <a16:creationId xmlns:a16="http://schemas.microsoft.com/office/drawing/2014/main" id="{F7AA7ADB-8BB9-45FE-B98A-2C85FBE2C6F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Tree>
    <p:extLst>
      <p:ext uri="{BB962C8B-B14F-4D97-AF65-F5344CB8AC3E}">
        <p14:creationId xmlns:p14="http://schemas.microsoft.com/office/powerpoint/2010/main" val="807587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0" dirty="0">
                <a:latin typeface="Myriad Pro"/>
              </a:rPr>
              <a:t>What Is Appeals Modernization Act (AMA)?</a:t>
            </a:r>
            <a:endParaRPr lang="en-US" sz="4800" b="0" dirty="0">
              <a:latin typeface="Myriad Pro"/>
            </a:endParaRPr>
          </a:p>
        </p:txBody>
      </p:sp>
      <p:sp>
        <p:nvSpPr>
          <p:cNvPr id="4" name="Slide Number Placeholder 3"/>
          <p:cNvSpPr>
            <a:spLocks noGrp="1"/>
          </p:cNvSpPr>
          <p:nvPr>
            <p:ph type="sldNum" sz="quarter" idx="4294967295"/>
          </p:nvPr>
        </p:nvSpPr>
        <p:spPr>
          <a:xfrm>
            <a:off x="10058400" y="6357770"/>
            <a:ext cx="2133600" cy="365125"/>
          </a:xfrm>
          <a:prstGeom prst="rect">
            <a:avLst/>
          </a:prstGeom>
        </p:spPr>
        <p:txBody>
          <a:bodyPr/>
          <a:lstStyle/>
          <a:p>
            <a:pPr algn="r"/>
            <a:fld id="{7C414AED-89CE-4A48-8B2B-1B3A5C68EA2A}" type="slidenum">
              <a:rPr lang="en-US" smtClean="0">
                <a:solidFill>
                  <a:prstClr val="white"/>
                </a:solidFill>
              </a:rPr>
              <a:pPr algn="r"/>
              <a:t>6</a:t>
            </a:fld>
            <a:endParaRPr lang="en-US" dirty="0">
              <a:solidFill>
                <a:prstClr val="white"/>
              </a:solidFill>
            </a:endParaRPr>
          </a:p>
        </p:txBody>
      </p:sp>
      <p:sp>
        <p:nvSpPr>
          <p:cNvPr id="3" name="Content Placeholder 2"/>
          <p:cNvSpPr>
            <a:spLocks noGrp="1"/>
          </p:cNvSpPr>
          <p:nvPr>
            <p:ph idx="4294967295"/>
          </p:nvPr>
        </p:nvSpPr>
        <p:spPr>
          <a:xfrm>
            <a:off x="348329" y="909637"/>
            <a:ext cx="11495342" cy="4953000"/>
          </a:xfrm>
        </p:spPr>
        <p:txBody>
          <a:bodyPr>
            <a:noAutofit/>
          </a:bodyPr>
          <a:lstStyle/>
          <a:p>
            <a:r>
              <a:rPr lang="en-US" dirty="0">
                <a:solidFill>
                  <a:schemeClr val="tx2"/>
                </a:solidFill>
                <a:latin typeface="Myriad Pro"/>
                <a:cs typeface="Times New Roman" panose="02020603050405020304" pitchFamily="18" charset="0"/>
              </a:rPr>
              <a:t>The </a:t>
            </a:r>
            <a:r>
              <a:rPr lang="en-US" i="1" dirty="0">
                <a:solidFill>
                  <a:schemeClr val="tx2"/>
                </a:solidFill>
                <a:latin typeface="Myriad Pro"/>
                <a:cs typeface="Times New Roman" panose="02020603050405020304" pitchFamily="18" charset="0"/>
              </a:rPr>
              <a:t>Veterans Appeals and Improvement and Modernization Act of 2017 </a:t>
            </a:r>
            <a:r>
              <a:rPr lang="en-US" dirty="0">
                <a:solidFill>
                  <a:schemeClr val="tx2"/>
                </a:solidFill>
                <a:latin typeface="Myriad Pro"/>
                <a:cs typeface="Times New Roman" panose="02020603050405020304" pitchFamily="18" charset="0"/>
              </a:rPr>
              <a:t>was signed into law on August 23, 2017</a:t>
            </a:r>
          </a:p>
          <a:p>
            <a:r>
              <a:rPr lang="en-US" dirty="0">
                <a:solidFill>
                  <a:schemeClr val="tx2"/>
                </a:solidFill>
                <a:latin typeface="Myriad Pro"/>
                <a:cs typeface="Times New Roman" panose="02020603050405020304" pitchFamily="18" charset="0"/>
              </a:rPr>
              <a:t>Took effect February 19, 2019</a:t>
            </a:r>
          </a:p>
          <a:p>
            <a:r>
              <a:rPr lang="en-US" dirty="0">
                <a:solidFill>
                  <a:schemeClr val="tx2"/>
                </a:solidFill>
                <a:latin typeface="Myriad Pro"/>
                <a:cs typeface="Times New Roman" panose="02020603050405020304" pitchFamily="18" charset="0"/>
              </a:rPr>
              <a:t>Changed claims and appeals processes and decision notification requirements</a:t>
            </a:r>
          </a:p>
          <a:p>
            <a:r>
              <a:rPr lang="en-US" dirty="0">
                <a:solidFill>
                  <a:schemeClr val="tx2"/>
                </a:solidFill>
                <a:latin typeface="Myriad Pro"/>
                <a:cs typeface="Times New Roman" panose="02020603050405020304" pitchFamily="18" charset="0"/>
              </a:rPr>
              <a:t>Affects all VA administrations, VBA claimants, VBA business lines, and claims and appeals personnel</a:t>
            </a:r>
          </a:p>
        </p:txBody>
      </p:sp>
    </p:spTree>
    <p:extLst>
      <p:ext uri="{BB962C8B-B14F-4D97-AF65-F5344CB8AC3E}">
        <p14:creationId xmlns:p14="http://schemas.microsoft.com/office/powerpoint/2010/main" val="3482997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0532AD-E034-4BD8-873A-90DB691CA8AB}"/>
              </a:ext>
            </a:extLst>
          </p:cNvPr>
          <p:cNvSpPr>
            <a:spLocks noGrp="1"/>
          </p:cNvSpPr>
          <p:nvPr>
            <p:ph type="title"/>
          </p:nvPr>
        </p:nvSpPr>
        <p:spPr/>
        <p:txBody>
          <a:bodyPr>
            <a:normAutofit fontScale="90000"/>
          </a:bodyPr>
          <a:lstStyle/>
          <a:p>
            <a:r>
              <a:rPr lang="en-US" b="0" dirty="0">
                <a:latin typeface="Myriad Pro" panose="020B0503030403020204"/>
              </a:rPr>
              <a:t>Key Amendments </a:t>
            </a:r>
          </a:p>
        </p:txBody>
      </p:sp>
      <p:sp>
        <p:nvSpPr>
          <p:cNvPr id="2" name="Content Placeholder 1">
            <a:extLst>
              <a:ext uri="{FF2B5EF4-FFF2-40B4-BE49-F238E27FC236}">
                <a16:creationId xmlns:a16="http://schemas.microsoft.com/office/drawing/2014/main" id="{CE6C8F59-9DEE-4CD8-9DF6-FDCDBB0C681E}"/>
              </a:ext>
            </a:extLst>
          </p:cNvPr>
          <p:cNvSpPr>
            <a:spLocks noGrp="1"/>
          </p:cNvSpPr>
          <p:nvPr>
            <p:ph idx="1"/>
          </p:nvPr>
        </p:nvSpPr>
        <p:spPr/>
        <p:txBody>
          <a:bodyPr>
            <a:normAutofit fontScale="85000" lnSpcReduction="20000"/>
          </a:bodyPr>
          <a:lstStyle/>
          <a:p>
            <a:r>
              <a:rPr lang="en-US" dirty="0">
                <a:solidFill>
                  <a:srgbClr val="002060"/>
                </a:solidFill>
                <a:latin typeface="Myriad Pro" panose="020B0503030403020204"/>
              </a:rPr>
              <a:t>New review options (three lanes)</a:t>
            </a:r>
          </a:p>
          <a:p>
            <a:endParaRPr lang="en-US" dirty="0">
              <a:solidFill>
                <a:srgbClr val="002060"/>
              </a:solidFill>
              <a:latin typeface="Myriad Pro" panose="020B0503030403020204"/>
            </a:endParaRPr>
          </a:p>
          <a:p>
            <a:pPr marL="0" indent="0">
              <a:buNone/>
            </a:pPr>
            <a:endParaRPr lang="en-US" dirty="0">
              <a:solidFill>
                <a:srgbClr val="002060"/>
              </a:solidFill>
              <a:latin typeface="Myriad Pro" panose="020B0503030403020204"/>
            </a:endParaRPr>
          </a:p>
          <a:p>
            <a:r>
              <a:rPr lang="en-US" dirty="0">
                <a:solidFill>
                  <a:srgbClr val="002060"/>
                </a:solidFill>
                <a:latin typeface="Myriad Pro" panose="020B0503030403020204"/>
              </a:rPr>
              <a:t>Improved Decision Notice</a:t>
            </a:r>
          </a:p>
          <a:p>
            <a:pPr lvl="1"/>
            <a:r>
              <a:rPr lang="en-US" dirty="0">
                <a:solidFill>
                  <a:srgbClr val="002060"/>
                </a:solidFill>
                <a:latin typeface="Myriad Pro" panose="020B0503030403020204"/>
              </a:rPr>
              <a:t>Eight-point decision notice requirements</a:t>
            </a:r>
          </a:p>
          <a:p>
            <a:pPr lvl="1"/>
            <a:r>
              <a:rPr lang="en-US" dirty="0">
                <a:solidFill>
                  <a:srgbClr val="002060"/>
                </a:solidFill>
                <a:latin typeface="Myriad Pro" panose="020B0503030403020204"/>
              </a:rPr>
              <a:t>Favorable findings</a:t>
            </a:r>
          </a:p>
          <a:p>
            <a:r>
              <a:rPr lang="en-US" dirty="0">
                <a:solidFill>
                  <a:srgbClr val="002060"/>
                </a:solidFill>
                <a:latin typeface="Myriad Pro" panose="020B0503030403020204"/>
              </a:rPr>
              <a:t>Duty to assist</a:t>
            </a:r>
          </a:p>
          <a:p>
            <a:r>
              <a:rPr lang="en-US" dirty="0">
                <a:solidFill>
                  <a:srgbClr val="002060"/>
                </a:solidFill>
                <a:latin typeface="Myriad Pro" panose="020B0503030403020204"/>
              </a:rPr>
              <a:t>Effective date protections</a:t>
            </a:r>
          </a:p>
          <a:p>
            <a:r>
              <a:rPr lang="en-US" dirty="0">
                <a:solidFill>
                  <a:srgbClr val="002060"/>
                </a:solidFill>
                <a:latin typeface="Myriad Pro" panose="020B0503030403020204"/>
              </a:rPr>
              <a:t>Filing requirements</a:t>
            </a:r>
          </a:p>
          <a:p>
            <a:r>
              <a:rPr lang="en-US" dirty="0">
                <a:solidFill>
                  <a:srgbClr val="002060"/>
                </a:solidFill>
                <a:latin typeface="Myriad Pro" panose="020B0503030403020204"/>
              </a:rPr>
              <a:t>Evidentiary record</a:t>
            </a:r>
          </a:p>
          <a:p>
            <a:r>
              <a:rPr lang="en-US" dirty="0">
                <a:solidFill>
                  <a:srgbClr val="002060"/>
                </a:solidFill>
                <a:latin typeface="Myriad Pro" panose="020B0503030403020204"/>
              </a:rPr>
              <a:t>New and relevant standard</a:t>
            </a:r>
          </a:p>
        </p:txBody>
      </p:sp>
      <p:pic>
        <p:nvPicPr>
          <p:cNvPr id="4" name="Picture 3">
            <a:extLst>
              <a:ext uri="{FF2B5EF4-FFF2-40B4-BE49-F238E27FC236}">
                <a16:creationId xmlns:a16="http://schemas.microsoft.com/office/drawing/2014/main" id="{BEC93822-A01A-4CD1-B9D2-C908D94F9AA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025063" y="4058516"/>
            <a:ext cx="1889272" cy="1968211"/>
          </a:xfrm>
          <a:prstGeom prst="rect">
            <a:avLst/>
          </a:prstGeom>
        </p:spPr>
      </p:pic>
      <p:grpSp>
        <p:nvGrpSpPr>
          <p:cNvPr id="5" name="Group 4" descr="Green Box with Supplemental Claim&#10;Blue Box with Higher-Level Review&#10;Red Box with Board Appeal">
            <a:extLst>
              <a:ext uri="{FF2B5EF4-FFF2-40B4-BE49-F238E27FC236}">
                <a16:creationId xmlns:a16="http://schemas.microsoft.com/office/drawing/2014/main" id="{30C37A89-5EA4-40C4-8460-09254FDE535F}"/>
              </a:ext>
            </a:extLst>
          </p:cNvPr>
          <p:cNvGrpSpPr/>
          <p:nvPr/>
        </p:nvGrpSpPr>
        <p:grpSpPr>
          <a:xfrm>
            <a:off x="2373630" y="1428577"/>
            <a:ext cx="7861234" cy="687876"/>
            <a:chOff x="1180995" y="1923396"/>
            <a:chExt cx="9561701" cy="1009054"/>
          </a:xfrm>
        </p:grpSpPr>
        <p:sp>
          <p:nvSpPr>
            <p:cNvPr id="6" name="Freeform: Shape 5">
              <a:extLst>
                <a:ext uri="{FF2B5EF4-FFF2-40B4-BE49-F238E27FC236}">
                  <a16:creationId xmlns:a16="http://schemas.microsoft.com/office/drawing/2014/main" id="{091E8FB2-F8D6-445A-A34E-41BA66A7F517}"/>
                </a:ext>
              </a:extLst>
            </p:cNvPr>
            <p:cNvSpPr/>
            <p:nvPr/>
          </p:nvSpPr>
          <p:spPr>
            <a:xfrm>
              <a:off x="1180995" y="1923396"/>
              <a:ext cx="2959961" cy="1009054"/>
            </a:xfrm>
            <a:custGeom>
              <a:avLst/>
              <a:gdLst>
                <a:gd name="connsiteX0" fmla="*/ 0 w 2959961"/>
                <a:gd name="connsiteY0" fmla="*/ 0 h 1009054"/>
                <a:gd name="connsiteX1" fmla="*/ 2959961 w 2959961"/>
                <a:gd name="connsiteY1" fmla="*/ 0 h 1009054"/>
                <a:gd name="connsiteX2" fmla="*/ 2959961 w 2959961"/>
                <a:gd name="connsiteY2" fmla="*/ 1009054 h 1009054"/>
                <a:gd name="connsiteX3" fmla="*/ 0 w 2959961"/>
                <a:gd name="connsiteY3" fmla="*/ 1009054 h 1009054"/>
                <a:gd name="connsiteX4" fmla="*/ 0 w 2959961"/>
                <a:gd name="connsiteY4" fmla="*/ 0 h 1009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961" h="1009054">
                  <a:moveTo>
                    <a:pt x="0" y="0"/>
                  </a:moveTo>
                  <a:lnTo>
                    <a:pt x="2959961" y="0"/>
                  </a:lnTo>
                  <a:lnTo>
                    <a:pt x="2959961" y="1009054"/>
                  </a:lnTo>
                  <a:lnTo>
                    <a:pt x="0" y="1009054"/>
                  </a:lnTo>
                  <a:lnTo>
                    <a:pt x="0" y="0"/>
                  </a:lnTo>
                  <a:close/>
                </a:path>
              </a:pathLst>
            </a:custGeom>
            <a:solidFill>
              <a:schemeClr val="accent2"/>
            </a:solidFill>
            <a:ln w="25400" cap="flat" cmpd="sng" algn="ctr">
              <a:solidFill>
                <a:srgbClr val="00B050"/>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110491" tIns="110491" rIns="110491" bIns="110491" numCol="1" spcCol="1270" anchor="ctr" anchorCtr="0">
              <a:noAutofit/>
            </a:bodyPr>
            <a:lstStyle/>
            <a:p>
              <a:pPr algn="ctr" defTabSz="1244569">
                <a:lnSpc>
                  <a:spcPct val="90000"/>
                </a:lnSpc>
                <a:spcBef>
                  <a:spcPct val="0"/>
                </a:spcBef>
                <a:spcAft>
                  <a:spcPct val="35000"/>
                </a:spcAft>
              </a:pPr>
              <a:r>
                <a:rPr lang="en-US" b="1" dirty="0">
                  <a:solidFill>
                    <a:prstClr val="white"/>
                  </a:solidFill>
                  <a:latin typeface="Myriad Pro" panose="020B0503030403020204" pitchFamily="34" charset="0"/>
                </a:rPr>
                <a:t>Supplemental</a:t>
              </a:r>
              <a:r>
                <a:rPr lang="en-US" b="1" dirty="0">
                  <a:latin typeface="Myriad Pro" panose="020B0503030403020204" pitchFamily="34" charset="0"/>
                </a:rPr>
                <a:t> Claim</a:t>
              </a:r>
            </a:p>
          </p:txBody>
        </p:sp>
        <p:sp>
          <p:nvSpPr>
            <p:cNvPr id="7" name="Freeform: Shape 6">
              <a:extLst>
                <a:ext uri="{FF2B5EF4-FFF2-40B4-BE49-F238E27FC236}">
                  <a16:creationId xmlns:a16="http://schemas.microsoft.com/office/drawing/2014/main" id="{BAC69451-7FCC-44E4-A9C4-71FAAAAB2364}"/>
                </a:ext>
              </a:extLst>
            </p:cNvPr>
            <p:cNvSpPr/>
            <p:nvPr/>
          </p:nvSpPr>
          <p:spPr>
            <a:xfrm>
              <a:off x="4481176" y="1923396"/>
              <a:ext cx="2959961" cy="1009054"/>
            </a:xfrm>
            <a:custGeom>
              <a:avLst/>
              <a:gdLst>
                <a:gd name="connsiteX0" fmla="*/ 0 w 2959961"/>
                <a:gd name="connsiteY0" fmla="*/ 0 h 1009054"/>
                <a:gd name="connsiteX1" fmla="*/ 2959961 w 2959961"/>
                <a:gd name="connsiteY1" fmla="*/ 0 h 1009054"/>
                <a:gd name="connsiteX2" fmla="*/ 2959961 w 2959961"/>
                <a:gd name="connsiteY2" fmla="*/ 1009054 h 1009054"/>
                <a:gd name="connsiteX3" fmla="*/ 0 w 2959961"/>
                <a:gd name="connsiteY3" fmla="*/ 1009054 h 1009054"/>
                <a:gd name="connsiteX4" fmla="*/ 0 w 2959961"/>
                <a:gd name="connsiteY4" fmla="*/ 0 h 1009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961" h="1009054">
                  <a:moveTo>
                    <a:pt x="0" y="0"/>
                  </a:moveTo>
                  <a:lnTo>
                    <a:pt x="2959961" y="0"/>
                  </a:lnTo>
                  <a:lnTo>
                    <a:pt x="2959961" y="1009054"/>
                  </a:lnTo>
                  <a:lnTo>
                    <a:pt x="0" y="1009054"/>
                  </a:lnTo>
                  <a:lnTo>
                    <a:pt x="0" y="0"/>
                  </a:lnTo>
                  <a:close/>
                </a:path>
              </a:pathLst>
            </a:custGeom>
            <a:solidFill>
              <a:srgbClr val="0070C0"/>
            </a:solidFill>
            <a:ln w="25400" cap="flat" cmpd="sng" algn="ctr">
              <a:solidFill>
                <a:prstClr val="white">
                  <a:hueOff val="0"/>
                  <a:satOff val="0"/>
                  <a:lumOff val="0"/>
                  <a:alphaOff val="0"/>
                </a:prst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110491" tIns="110491" rIns="110491" bIns="110491" numCol="1" spcCol="1270" anchor="ctr" anchorCtr="0">
              <a:noAutofit/>
            </a:bodyPr>
            <a:lstStyle/>
            <a:p>
              <a:pPr algn="ctr" defTabSz="1289018">
                <a:lnSpc>
                  <a:spcPct val="90000"/>
                </a:lnSpc>
                <a:spcBef>
                  <a:spcPct val="0"/>
                </a:spcBef>
                <a:spcAft>
                  <a:spcPct val="35000"/>
                </a:spcAft>
              </a:pPr>
              <a:r>
                <a:rPr lang="en-US" b="1" dirty="0">
                  <a:solidFill>
                    <a:prstClr val="white"/>
                  </a:solidFill>
                  <a:latin typeface="Myriad Pro" panose="020B0503030403020204" pitchFamily="34" charset="0"/>
                </a:rPr>
                <a:t>Higher-Level Review</a:t>
              </a:r>
            </a:p>
          </p:txBody>
        </p:sp>
        <p:sp>
          <p:nvSpPr>
            <p:cNvPr id="8" name="Freeform: Shape 7">
              <a:extLst>
                <a:ext uri="{FF2B5EF4-FFF2-40B4-BE49-F238E27FC236}">
                  <a16:creationId xmlns:a16="http://schemas.microsoft.com/office/drawing/2014/main" id="{039137DE-4EDE-4BD0-9A68-4960130CFFD3}"/>
                </a:ext>
              </a:extLst>
            </p:cNvPr>
            <p:cNvSpPr/>
            <p:nvPr/>
          </p:nvSpPr>
          <p:spPr>
            <a:xfrm>
              <a:off x="7782735" y="1923396"/>
              <a:ext cx="2959961" cy="1009054"/>
            </a:xfrm>
            <a:custGeom>
              <a:avLst/>
              <a:gdLst>
                <a:gd name="connsiteX0" fmla="*/ 0 w 2959961"/>
                <a:gd name="connsiteY0" fmla="*/ 0 h 1009054"/>
                <a:gd name="connsiteX1" fmla="*/ 2959961 w 2959961"/>
                <a:gd name="connsiteY1" fmla="*/ 0 h 1009054"/>
                <a:gd name="connsiteX2" fmla="*/ 2959961 w 2959961"/>
                <a:gd name="connsiteY2" fmla="*/ 1009054 h 1009054"/>
                <a:gd name="connsiteX3" fmla="*/ 0 w 2959961"/>
                <a:gd name="connsiteY3" fmla="*/ 1009054 h 1009054"/>
                <a:gd name="connsiteX4" fmla="*/ 0 w 2959961"/>
                <a:gd name="connsiteY4" fmla="*/ 0 h 1009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961" h="1009054">
                  <a:moveTo>
                    <a:pt x="0" y="0"/>
                  </a:moveTo>
                  <a:lnTo>
                    <a:pt x="2959961" y="0"/>
                  </a:lnTo>
                  <a:lnTo>
                    <a:pt x="2959961" y="1009054"/>
                  </a:lnTo>
                  <a:lnTo>
                    <a:pt x="0" y="1009054"/>
                  </a:lnTo>
                  <a:lnTo>
                    <a:pt x="0" y="0"/>
                  </a:lnTo>
                  <a:close/>
                </a:path>
              </a:pathLst>
            </a:custGeom>
            <a:solidFill>
              <a:schemeClr val="accent1"/>
            </a:solidFill>
            <a:ln>
              <a:solidFill>
                <a:schemeClr val="accent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algn="ctr" defTabSz="1244569">
                <a:lnSpc>
                  <a:spcPct val="90000"/>
                </a:lnSpc>
                <a:spcBef>
                  <a:spcPct val="0"/>
                </a:spcBef>
                <a:spcAft>
                  <a:spcPct val="35000"/>
                </a:spcAft>
              </a:pPr>
              <a:r>
                <a:rPr lang="en-US" b="1" dirty="0">
                  <a:latin typeface="Myriad Pro" panose="020B0503030403020204" pitchFamily="34" charset="0"/>
                </a:rPr>
                <a:t>Board Appeal</a:t>
              </a:r>
            </a:p>
          </p:txBody>
        </p:sp>
      </p:grpSp>
    </p:spTree>
    <p:extLst>
      <p:ext uri="{BB962C8B-B14F-4D97-AF65-F5344CB8AC3E}">
        <p14:creationId xmlns:p14="http://schemas.microsoft.com/office/powerpoint/2010/main" val="856191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89CF66-958E-45CE-A390-D5729B29D637}"/>
              </a:ext>
            </a:extLst>
          </p:cNvPr>
          <p:cNvSpPr>
            <a:spLocks noGrp="1"/>
          </p:cNvSpPr>
          <p:nvPr>
            <p:ph type="title"/>
          </p:nvPr>
        </p:nvSpPr>
        <p:spPr/>
        <p:txBody>
          <a:bodyPr>
            <a:normAutofit fontScale="90000"/>
          </a:bodyPr>
          <a:lstStyle/>
          <a:p>
            <a:r>
              <a:rPr lang="en-US" b="0" dirty="0">
                <a:latin typeface="Myriad Pro" panose="020B0503030403020204" pitchFamily="34" charset="0"/>
              </a:rPr>
              <a:t>New Improved Notice Requirements</a:t>
            </a:r>
          </a:p>
        </p:txBody>
      </p:sp>
      <p:sp>
        <p:nvSpPr>
          <p:cNvPr id="2" name="Content Placeholder 1">
            <a:extLst>
              <a:ext uri="{FF2B5EF4-FFF2-40B4-BE49-F238E27FC236}">
                <a16:creationId xmlns:a16="http://schemas.microsoft.com/office/drawing/2014/main" id="{805B5904-8800-4681-8A4E-1BC24D6DC077}"/>
              </a:ext>
            </a:extLst>
          </p:cNvPr>
          <p:cNvSpPr>
            <a:spLocks noGrp="1"/>
          </p:cNvSpPr>
          <p:nvPr>
            <p:ph idx="1"/>
          </p:nvPr>
        </p:nvSpPr>
        <p:spPr>
          <a:xfrm>
            <a:off x="143219" y="793215"/>
            <a:ext cx="11439181" cy="5210978"/>
          </a:xfrm>
        </p:spPr>
        <p:txBody>
          <a:bodyPr>
            <a:normAutofit/>
          </a:bodyPr>
          <a:lstStyle/>
          <a:p>
            <a:r>
              <a:rPr lang="en-US" dirty="0">
                <a:solidFill>
                  <a:srgbClr val="002060"/>
                </a:solidFill>
                <a:latin typeface="Myriad Pro" panose="020B0503030403020204" pitchFamily="34" charset="0"/>
              </a:rPr>
              <a:t>VA discontinued VA Form 4107</a:t>
            </a:r>
            <a:r>
              <a:rPr lang="en-US" i="1" dirty="0">
                <a:solidFill>
                  <a:srgbClr val="002060"/>
                </a:solidFill>
                <a:latin typeface="Myriad Pro" panose="020B0503030403020204" pitchFamily="34" charset="0"/>
              </a:rPr>
              <a:t>, Your Right to Appeal</a:t>
            </a:r>
            <a:r>
              <a:rPr lang="en-US" dirty="0">
                <a:solidFill>
                  <a:srgbClr val="002060"/>
                </a:solidFill>
                <a:latin typeface="Myriad Pro" panose="020B0503030403020204" pitchFamily="34" charset="0"/>
              </a:rPr>
              <a:t>, and VA Form 21-0958</a:t>
            </a:r>
            <a:r>
              <a:rPr lang="en-US" i="1" dirty="0">
                <a:solidFill>
                  <a:srgbClr val="002060"/>
                </a:solidFill>
                <a:latin typeface="Myriad Pro" panose="020B0503030403020204" pitchFamily="34" charset="0"/>
              </a:rPr>
              <a:t>, Notice of Disagreement, </a:t>
            </a:r>
            <a:r>
              <a:rPr lang="en-US" dirty="0">
                <a:solidFill>
                  <a:srgbClr val="002060"/>
                </a:solidFill>
                <a:latin typeface="Myriad Pro" panose="020B0503030403020204" pitchFamily="34" charset="0"/>
              </a:rPr>
              <a:t>for </a:t>
            </a:r>
            <a:r>
              <a:rPr lang="en-US" b="1" i="1" u="sng" dirty="0">
                <a:solidFill>
                  <a:srgbClr val="002060"/>
                </a:solidFill>
                <a:latin typeface="Myriad Pro" panose="020B0503030403020204" pitchFamily="34" charset="0"/>
              </a:rPr>
              <a:t>all</a:t>
            </a:r>
            <a:r>
              <a:rPr lang="en-US" dirty="0">
                <a:solidFill>
                  <a:srgbClr val="002060"/>
                </a:solidFill>
                <a:latin typeface="Myriad Pro" panose="020B0503030403020204" pitchFamily="34" charset="0"/>
              </a:rPr>
              <a:t> decisions (claims or appeals) issued on/after February 19, 2019</a:t>
            </a:r>
          </a:p>
          <a:p>
            <a:endParaRPr lang="en-US" sz="1000" dirty="0">
              <a:solidFill>
                <a:srgbClr val="002060"/>
              </a:solidFill>
              <a:latin typeface="Myriad Pro" panose="020B0503030403020204" pitchFamily="34" charset="0"/>
            </a:endParaRPr>
          </a:p>
          <a:p>
            <a:r>
              <a:rPr lang="en-US" dirty="0">
                <a:solidFill>
                  <a:srgbClr val="002060"/>
                </a:solidFill>
                <a:latin typeface="Myriad Pro" panose="020B0503030403020204" pitchFamily="34" charset="0"/>
              </a:rPr>
              <a:t>Claimants and appellants now receive VA Form 20-0998</a:t>
            </a:r>
            <a:r>
              <a:rPr lang="en-US" i="1" dirty="0">
                <a:solidFill>
                  <a:srgbClr val="002060"/>
                </a:solidFill>
                <a:latin typeface="Myriad Pro" panose="020B0503030403020204" pitchFamily="34" charset="0"/>
              </a:rPr>
              <a:t>, </a:t>
            </a:r>
            <a:r>
              <a:rPr lang="en-US" sz="3200" i="1" dirty="0">
                <a:solidFill>
                  <a:srgbClr val="002060"/>
                </a:solidFill>
                <a:latin typeface="Myriad Pro"/>
              </a:rPr>
              <a:t>Your Right to Seek Review of Our Decision,</a:t>
            </a:r>
            <a:r>
              <a:rPr lang="en-US" i="1" dirty="0">
                <a:solidFill>
                  <a:srgbClr val="002060"/>
                </a:solidFill>
                <a:latin typeface="Myriad Pro" panose="020B0503030403020204" pitchFamily="34" charset="0"/>
              </a:rPr>
              <a:t> </a:t>
            </a:r>
            <a:r>
              <a:rPr lang="en-US" dirty="0">
                <a:solidFill>
                  <a:srgbClr val="002060"/>
                </a:solidFill>
                <a:latin typeface="Myriad Pro" panose="020B0503030403020204" pitchFamily="34" charset="0"/>
              </a:rPr>
              <a:t>and are directed to the VA website to obtain applicable application forms</a:t>
            </a:r>
          </a:p>
          <a:p>
            <a:endParaRPr lang="en-US" sz="1000" dirty="0">
              <a:solidFill>
                <a:srgbClr val="002060"/>
              </a:solidFill>
              <a:latin typeface="Myriad Pro" panose="020B0503030403020204" pitchFamily="34" charset="0"/>
            </a:endParaRPr>
          </a:p>
          <a:p>
            <a:pPr marL="0" indent="0">
              <a:buNone/>
            </a:pPr>
            <a:endParaRPr lang="en-US" dirty="0">
              <a:latin typeface="Myriad Pro" panose="020B0503030403020204" pitchFamily="34" charset="0"/>
            </a:endParaRPr>
          </a:p>
        </p:txBody>
      </p:sp>
      <p:sp>
        <p:nvSpPr>
          <p:cNvPr id="4" name="Slide Number Placeholder 4">
            <a:extLst>
              <a:ext uri="{FF2B5EF4-FFF2-40B4-BE49-F238E27FC236}">
                <a16:creationId xmlns:a16="http://schemas.microsoft.com/office/drawing/2014/main" id="{5C62DD89-786F-44D1-8541-9E36237A3F27}"/>
              </a:ext>
              <a:ext uri="{C183D7F6-B498-43B3-948B-1728B52AA6E4}">
                <adec:decorative xmlns:adec="http://schemas.microsoft.com/office/drawing/2017/decorative" val="1"/>
              </a:ext>
            </a:extLst>
          </p:cNvPr>
          <p:cNvSpPr txBox="1">
            <a:spLocks/>
          </p:cNvSpPr>
          <p:nvPr/>
        </p:nvSpPr>
        <p:spPr>
          <a:xfrm>
            <a:off x="10058400" y="635950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z="1400" smtClean="0"/>
              <a:pPr/>
              <a:t>8</a:t>
            </a:fld>
            <a:endParaRPr lang="en-US" sz="1400" dirty="0"/>
          </a:p>
        </p:txBody>
      </p:sp>
    </p:spTree>
    <p:extLst>
      <p:ext uri="{BB962C8B-B14F-4D97-AF65-F5344CB8AC3E}">
        <p14:creationId xmlns:p14="http://schemas.microsoft.com/office/powerpoint/2010/main" val="882135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93BC-4F9B-4E00-A9C3-E0B7A653CEAE}"/>
              </a:ext>
            </a:extLst>
          </p:cNvPr>
          <p:cNvSpPr>
            <a:spLocks noGrp="1"/>
          </p:cNvSpPr>
          <p:nvPr>
            <p:ph type="title"/>
          </p:nvPr>
        </p:nvSpPr>
        <p:spPr>
          <a:xfrm>
            <a:off x="-166173" y="-85344"/>
            <a:ext cx="12192000" cy="731520"/>
          </a:xfrm>
        </p:spPr>
        <p:txBody>
          <a:bodyPr>
            <a:normAutofit fontScale="90000"/>
          </a:bodyPr>
          <a:lstStyle/>
          <a:p>
            <a:r>
              <a:rPr lang="en-US" b="0" dirty="0">
                <a:latin typeface="Myriad Pro" panose="020B0503030403020204"/>
              </a:rPr>
              <a:t>Knowledge Check #1</a:t>
            </a:r>
          </a:p>
        </p:txBody>
      </p:sp>
      <p:sp>
        <p:nvSpPr>
          <p:cNvPr id="3" name="Rectangle 2">
            <a:extLst>
              <a:ext uri="{FF2B5EF4-FFF2-40B4-BE49-F238E27FC236}">
                <a16:creationId xmlns:a16="http://schemas.microsoft.com/office/drawing/2014/main" id="{4095E6E1-AED1-4D84-9E00-26495BCCA24E}"/>
              </a:ext>
            </a:extLst>
          </p:cNvPr>
          <p:cNvSpPr/>
          <p:nvPr/>
        </p:nvSpPr>
        <p:spPr>
          <a:xfrm>
            <a:off x="240030" y="803632"/>
            <a:ext cx="11692325" cy="2862322"/>
          </a:xfrm>
          <a:prstGeom prst="rect">
            <a:avLst/>
          </a:prstGeom>
        </p:spPr>
        <p:txBody>
          <a:bodyPr wrap="square">
            <a:spAutoFit/>
          </a:bodyPr>
          <a:lstStyle/>
          <a:p>
            <a:pPr marR="0" lvl="0">
              <a:spcBef>
                <a:spcPts val="0"/>
              </a:spcBef>
              <a:spcAft>
                <a:spcPts val="0"/>
              </a:spcAft>
            </a:pPr>
            <a:r>
              <a:rPr lang="en-US" sz="2600" b="1" dirty="0">
                <a:solidFill>
                  <a:srgbClr val="1F497D"/>
                </a:solidFill>
                <a:latin typeface="Myriad Pro"/>
                <a:ea typeface="Times New Roman" panose="02020603050405020304" pitchFamily="18" charset="0"/>
                <a:cs typeface="Calibri" panose="020F0502020204030204" pitchFamily="34" charset="0"/>
              </a:rPr>
              <a:t>Question: </a:t>
            </a:r>
            <a:r>
              <a:rPr lang="en-US" sz="2600" dirty="0">
                <a:solidFill>
                  <a:srgbClr val="1F497D"/>
                </a:solidFill>
                <a:latin typeface="Myriad Pro"/>
                <a:ea typeface="Times New Roman" panose="02020603050405020304" pitchFamily="18" charset="0"/>
                <a:cs typeface="Calibri" panose="020F0502020204030204" pitchFamily="34" charset="0"/>
              </a:rPr>
              <a:t>On what date was the Veterans Appeals and Improvement Modernization Act of 2017 (AMA) implemented?</a:t>
            </a:r>
          </a:p>
          <a:p>
            <a:pPr marR="0" lvl="0">
              <a:spcBef>
                <a:spcPts val="0"/>
              </a:spcBef>
              <a:spcAft>
                <a:spcPts val="0"/>
              </a:spcAft>
            </a:pPr>
            <a:endParaRPr lang="en-US" sz="2600" dirty="0">
              <a:solidFill>
                <a:srgbClr val="1F497D"/>
              </a:solidFill>
              <a:latin typeface="Myriad Pro"/>
              <a:ea typeface="Times New Roman" panose="02020603050405020304" pitchFamily="18" charset="0"/>
              <a:cs typeface="Calibri" panose="020F0502020204030204" pitchFamily="34" charset="0"/>
            </a:endParaRPr>
          </a:p>
          <a:p>
            <a:pPr marR="0" lvl="0">
              <a:spcBef>
                <a:spcPts val="0"/>
              </a:spcBef>
              <a:spcAft>
                <a:spcPts val="0"/>
              </a:spcAft>
            </a:pPr>
            <a:r>
              <a:rPr lang="en-US" sz="2600" b="1" dirty="0">
                <a:solidFill>
                  <a:srgbClr val="1F497D"/>
                </a:solidFill>
                <a:latin typeface="Myriad Pro"/>
                <a:ea typeface="Times New Roman" panose="02020603050405020304" pitchFamily="18" charset="0"/>
                <a:cs typeface="Calibri" panose="020F0502020204030204" pitchFamily="34" charset="0"/>
              </a:rPr>
              <a:t>Answer</a:t>
            </a:r>
            <a:r>
              <a:rPr lang="en-US" sz="2600" dirty="0">
                <a:solidFill>
                  <a:srgbClr val="1F497D"/>
                </a:solidFill>
                <a:latin typeface="Myriad Pro"/>
                <a:ea typeface="Times New Roman" panose="02020603050405020304" pitchFamily="18" charset="0"/>
                <a:cs typeface="Calibri" panose="020F0502020204030204" pitchFamily="34" charset="0"/>
              </a:rPr>
              <a:t>:  The Veterans Appeals and Improvement Modernization Act of 2017 (AMA) was signed into law on August 23, 2017, and implemented on February 19, 2019.</a:t>
            </a:r>
          </a:p>
          <a:p>
            <a:pPr marL="457200" marR="0">
              <a:spcBef>
                <a:spcPts val="0"/>
              </a:spcBef>
              <a:spcAft>
                <a:spcPts val="0"/>
              </a:spcAft>
            </a:pPr>
            <a:r>
              <a:rPr lang="en-US" sz="2400" dirty="0">
                <a:solidFill>
                  <a:srgbClr val="1F497D"/>
                </a:solidFill>
                <a:latin typeface="Myriad Pro"/>
                <a:ea typeface="Calibri" panose="020F0502020204030204" pitchFamily="34" charset="0"/>
                <a:cs typeface="Calibri" panose="020F0502020204030204" pitchFamily="34" charset="0"/>
              </a:rPr>
              <a:t> </a:t>
            </a:r>
            <a:endParaRPr lang="en-US" sz="2400" dirty="0">
              <a:latin typeface="Myriad Pro"/>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9B9D5446-B2FE-4834-8BC9-20DE5888B5C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781309" y="4592679"/>
            <a:ext cx="2263935" cy="1527257"/>
          </a:xfrm>
          <a:prstGeom prst="rect">
            <a:avLst/>
          </a:prstGeom>
        </p:spPr>
      </p:pic>
    </p:spTree>
    <p:extLst>
      <p:ext uri="{BB962C8B-B14F-4D97-AF65-F5344CB8AC3E}">
        <p14:creationId xmlns:p14="http://schemas.microsoft.com/office/powerpoint/2010/main" val="527326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687&quot;&gt;&lt;object type=&quot;3&quot; unique_id=&quot;10689&quot;&gt;&lt;property id=&quot;20148&quot; value=&quot;5&quot;/&gt;&lt;property id=&quot;20300&quot; value=&quot;Slide 3 - &amp;quot;Objectives&amp;quot;&quot;/&gt;&lt;property id=&quot;20307&quot; value=&quot;259&quot;/&gt;&lt;/object&gt;&lt;object type=&quot;3&quot; unique_id=&quot;10695&quot;&gt;&lt;property id=&quot;20148&quot; value=&quot;5&quot;/&gt;&lt;property id=&quot;20300&quot; value=&quot;Slide 16 - &amp;quot;“Opt-in” Opportunities for Legacy Appeals&amp;quot;&quot;/&gt;&lt;property id=&quot;20307&quot; value=&quot;282&quot;/&gt;&lt;/object&gt;&lt;object type=&quot;3&quot; unique_id=&quot;10730&quot;&gt;&lt;property id=&quot;20148&quot; value=&quot;5&quot;/&gt;&lt;property id=&quot;20300&quot; value=&quot;Slide 1 - &amp;quot;VA Appeals Modernization Act and Impacts to Legacy Appeals &amp;quot;&quot;/&gt;&lt;property id=&quot;20307&quot; value=&quot;302&quot;/&gt;&lt;/object&gt;&lt;object type=&quot;3&quot; unique_id=&quot;10731&quot;&gt;&lt;property id=&quot;20148&quot; value=&quot;5&quot;/&gt;&lt;property id=&quot;20300&quot; value=&quot;Slide 2 - &amp;quot;The Bottom Line&amp;quot;&quot;/&gt;&lt;property id=&quot;20307&quot; value=&quot;397&quot;/&gt;&lt;/object&gt;&lt;object type=&quot;3&quot; unique_id=&quot;10732&quot;&gt;&lt;property id=&quot;20148&quot; value=&quot;5&quot;/&gt;&lt;property id=&quot;20300&quot; value=&quot;Slide 4 - &amp;quot;References&amp;quot;&quot;/&gt;&lt;property id=&quot;20307&quot; value=&quot;398&quot;/&gt;&lt;/object&gt;&lt;object type=&quot;3&quot; unique_id=&quot;10733&quot;&gt;&lt;property id=&quot;20148&quot; value=&quot;5&quot;/&gt;&lt;property id=&quot;20300&quot; value=&quot;Slide 6 - &amp;quot;What Is Appeals Modernization Act (AMA)?&amp;quot;&quot;/&gt;&lt;property id=&quot;20307&quot; value=&quot;311&quot;/&gt;&lt;/object&gt;&lt;object type=&quot;3&quot; unique_id=&quot;10734&quot;&gt;&lt;property id=&quot;20148&quot; value=&quot;5&quot;/&gt;&lt;property id=&quot;20300&quot; value=&quot;Slide 7 - &amp;quot;Key Amendments &amp;quot;&quot;/&gt;&lt;property id=&quot;20307&quot; value=&quot;321&quot;/&gt;&lt;/object&gt;&lt;object type=&quot;3&quot; unique_id=&quot;10735&quot;&gt;&lt;property id=&quot;20148&quot; value=&quot;5&quot;/&gt;&lt;property id=&quot;20300&quot; value=&quot;Slide 11 - &amp;quot;Three Review Options&amp;quot;&quot;/&gt;&lt;property id=&quot;20307&quot; value=&quot;312&quot;/&gt;&lt;/object&gt;&lt;object type=&quot;3&quot; unique_id=&quot;10736&quot;&gt;&lt;property id=&quot;20148&quot; value=&quot;5&quot;/&gt;&lt;property id=&quot;20300&quot; value=&quot;Slide 12 - &amp;quot;New Decision Review Process&amp;quot;&quot;/&gt;&lt;property id=&quot;20307&quot; value=&quot;317&quot;/&gt;&lt;/object&gt;&lt;object type=&quot;3&quot; unique_id=&quot;10738&quot;&gt;&lt;property id=&quot;20148&quot; value=&quot;5&quot;/&gt;&lt;property id=&quot;20300&quot; value=&quot;Slide 13 - &amp;quot;AMA Forms&amp;quot;&quot;/&gt;&lt;property id=&quot;20307&quot; value=&quot;322&quot;/&gt;&lt;/object&gt;&lt;object type=&quot;3&quot; unique_id=&quot;10739&quot;&gt;&lt;property id=&quot;20148&quot; value=&quot;5&quot;/&gt;&lt;property id=&quot;20300&quot; value=&quot;Slide 17 - &amp;quot;SOC/SSOC Opt-in to the Modernized System&amp;quot;&quot;/&gt;&lt;property id=&quot;20307&quot; value=&quot;296&quot;/&gt;&lt;/object&gt;&lt;object type=&quot;3&quot; unique_id=&quot;10740&quot;&gt;&lt;property id=&quot;20148&quot; value=&quot;5&quot;/&gt;&lt;property id=&quot;20300&quot; value=&quot;Slide 18 - &amp;quot;How To Opt-in From an SOC/SSOC&amp;quot;&quot;/&gt;&lt;property id=&quot;20307&quot; value=&quot;299&quot;/&gt;&lt;/object&gt;&lt;object type=&quot;3&quot; unique_id=&quot;10741&quot;&gt;&lt;property id=&quot;20148&quot; value=&quot;5&quot;/&gt;&lt;property id=&quot;20300&quot; value=&quot;Slide 8 - &amp;quot;New Improved Notice Requirements&amp;quot;&quot;/&gt;&lt;property id=&quot;20307&quot; value=&quot;298&quot;/&gt;&lt;/object&gt;&lt;object type=&quot;3&quot; unique_id=&quot;10742&quot;&gt;&lt;property id=&quot;20148&quot; value=&quot;5&quot;/&gt;&lt;property id=&quot;20300&quot; value=&quot;Slide 19 - &amp;quot;Knowledge Check #3&amp;quot;&quot;/&gt;&lt;property id=&quot;20307&quot; value=&quot;300&quot;/&gt;&lt;/object&gt;&lt;object type=&quot;3&quot; unique_id=&quot;10746&quot;&gt;&lt;property id=&quot;20148&quot; value=&quot;5&quot;/&gt;&lt;property id=&quot;20300&quot; value=&quot;Slide 21 - &amp;quot;Questions?&amp;quot;&quot;/&gt;&lt;property id=&quot;20307&quot; value=&quot;309&quot;/&gt;&lt;/object&gt;&lt;object type=&quot;3&quot; unique_id=&quot;18208&quot;&gt;&lt;property id=&quot;20148&quot; value=&quot;5&quot;/&gt;&lt;property id=&quot;20300&quot; value=&quot;Slide 5 - &amp;quot;Objective &amp;quot;&quot;/&gt;&lt;property id=&quot;20307&quot; value=&quot;388&quot;/&gt;&lt;/object&gt;&lt;object type=&quot;3&quot; unique_id=&quot;18393&quot;&gt;&lt;property id=&quot;20148&quot; value=&quot;5&quot;/&gt;&lt;property id=&quot;20300&quot; value=&quot;Slide 9 - &amp;quot;Knowledge Check #1&amp;quot;&quot;/&gt;&lt;property id=&quot;20307&quot; value=&quot;402&quot;/&gt;&lt;/object&gt;&lt;object type=&quot;3&quot; unique_id=&quot;18394&quot;&gt;&lt;property id=&quot;20148&quot; value=&quot;5&quot;/&gt;&lt;property id=&quot;20300&quot; value=&quot;Slide 10 - &amp;quot;                            Objective    &amp;amp;#x09;&amp;amp;#x09;Identify the three review options and their &amp;amp;#x09;&amp;amp;#x09;&amp;amp;#x09;&amp;amp;#x09;&amp;amp;#x09;attributes&amp;#x0D;&amp;quot;&quot;/&gt;&lt;property id=&quot;20307&quot; value=&quot;399&quot;/&gt;&lt;/object&gt;&lt;object type=&quot;3&quot; unique_id=&quot;18395&quot;&gt;&lt;property id=&quot;20148&quot; value=&quot;5&quot;/&gt;&lt;property id=&quot;20300&quot; value=&quot;Slide 14 - &amp;quot;Knowledge Check #2&amp;quot;&quot;/&gt;&lt;property id=&quot;20307&quot; value=&quot;404&quot;/&gt;&lt;/object&gt;&lt;object type=&quot;3&quot; unique_id=&quot;18396&quot;&gt;&lt;property id=&quot;20148&quot; value=&quot;5&quot;/&gt;&lt;property id=&quot;20300&quot; value=&quot;Slide 15 - &amp;quot;                            Objective    &amp;amp;#x09;&amp;amp;#x09;Explain the opportunities to opt-in to the &amp;amp;#x09;&amp;amp;#x09;&amp;amp;#x09;&amp;amp;#x09;modernized review system&quot;/&gt;&lt;property id=&quot;20307&quot; value=&quot;400&quot;/&gt;&lt;/object&gt;&lt;object type=&quot;3&quot; unique_id=&quot;18397&quot;&gt;&lt;property id=&quot;20148&quot; value=&quot;5&quot;/&gt;&lt;property id=&quot;20300&quot; value=&quot;Slide 20 - &amp;quot;Course Summary&amp;quot;&quot;/&gt;&lt;property id=&quot;20307&quot; value=&quot;401&quot;/&gt;&lt;/object&gt;&lt;object type=&quot;3&quot; unique_id=&quot;18398&quot;&gt;&lt;property id=&quot;20148&quot; value=&quot;5&quot;/&gt;&lt;property id=&quot;20300&quot; value=&quot;Slide 22 - &amp;quot;Next Steps&amp;quot;&quot;/&gt;&lt;property id=&quot;20307&quot; value=&quot;351&quot;/&gt;&lt;/object&gt;&lt;/object&gt;&lt;object type=&quot;8&quot; unique_id=&quot;10729&quot;&gt;&lt;/object&gt;&lt;/object&gt;&lt;/database&gt;"/>
  <p:tag name="SECTOMILLISECCONVERTED" val="1"/>
</p:tagLst>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2_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Choose VA Theme</Template>
  <TotalTime>12471</TotalTime>
  <Words>3963</Words>
  <Application>Microsoft Office PowerPoint</Application>
  <PresentationFormat>Widescreen</PresentationFormat>
  <Paragraphs>318</Paragraphs>
  <Slides>22</Slides>
  <Notes>22</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22</vt:i4>
      </vt:variant>
    </vt:vector>
  </HeadingPairs>
  <TitlesOfParts>
    <vt:vector size="30" baseType="lpstr">
      <vt:lpstr>Arial</vt:lpstr>
      <vt:lpstr>Calibri</vt:lpstr>
      <vt:lpstr>Myriad Pro</vt:lpstr>
      <vt:lpstr>Choose VA Theme</vt:lpstr>
      <vt:lpstr>1_Custom Design</vt:lpstr>
      <vt:lpstr>Custom Design</vt:lpstr>
      <vt:lpstr>1_Choose VA Theme</vt:lpstr>
      <vt:lpstr>2_Choose VA Theme</vt:lpstr>
      <vt:lpstr>VA Appeals Modernization Act and Impacts to Legacy Appeals </vt:lpstr>
      <vt:lpstr>The Bottom Line</vt:lpstr>
      <vt:lpstr>Objectives</vt:lpstr>
      <vt:lpstr>References</vt:lpstr>
      <vt:lpstr>Objective </vt:lpstr>
      <vt:lpstr>What Is Appeals Modernization Act (AMA)?</vt:lpstr>
      <vt:lpstr>Key Amendments </vt:lpstr>
      <vt:lpstr>New Improved Notice Requirements</vt:lpstr>
      <vt:lpstr>Knowledge Check #1</vt:lpstr>
      <vt:lpstr>                            Objective      Identify the three review options and their      attributes </vt:lpstr>
      <vt:lpstr>Three Review Options</vt:lpstr>
      <vt:lpstr>New Decision Review Process</vt:lpstr>
      <vt:lpstr>AMA Forms</vt:lpstr>
      <vt:lpstr>Knowledge Check #2</vt:lpstr>
      <vt:lpstr>                            Objective      Explain the opportunities to opt-in to the     modernized review system  </vt:lpstr>
      <vt:lpstr>“Opt-in” Opportunities for Legacy Appeals</vt:lpstr>
      <vt:lpstr>SOC/SSOC Opt-in to the Modernized System</vt:lpstr>
      <vt:lpstr>How To Opt-in From an SOC/SSOC</vt:lpstr>
      <vt:lpstr>Knowledge Check #3</vt:lpstr>
      <vt:lpstr>Course Summary</vt:lpstr>
      <vt:lpstr>Questions?</vt:lpstr>
      <vt:lpstr>Next Steps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 Impact to Legacy Appeals PowerPoint Presentation</dc:title>
  <dc:creator>Department of Veterans Affairs, Veterans Benefits Administration, Compensation Service, STAFF</dc:creator>
  <cp:lastModifiedBy>Kathy Poole</cp:lastModifiedBy>
  <cp:revision>261</cp:revision>
  <cp:lastPrinted>2019-01-15T18:16:16Z</cp:lastPrinted>
  <dcterms:created xsi:type="dcterms:W3CDTF">2018-12-10T17:48:20Z</dcterms:created>
  <dcterms:modified xsi:type="dcterms:W3CDTF">2022-10-18T12:41:42Z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