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5" r:id="rId4"/>
    <p:sldMasterId id="2147483660" r:id="rId5"/>
    <p:sldMasterId id="2147483683" r:id="rId6"/>
    <p:sldMasterId id="2147483670" r:id="rId7"/>
  </p:sldMasterIdLst>
  <p:notesMasterIdLst>
    <p:notesMasterId r:id="rId45"/>
  </p:notesMasterIdLst>
  <p:sldIdLst>
    <p:sldId id="285" r:id="rId8"/>
    <p:sldId id="291" r:id="rId9"/>
    <p:sldId id="435" r:id="rId10"/>
    <p:sldId id="287" r:id="rId11"/>
    <p:sldId id="431" r:id="rId12"/>
    <p:sldId id="399" r:id="rId13"/>
    <p:sldId id="400" r:id="rId14"/>
    <p:sldId id="401" r:id="rId15"/>
    <p:sldId id="379" r:id="rId16"/>
    <p:sldId id="390" r:id="rId17"/>
    <p:sldId id="428" r:id="rId18"/>
    <p:sldId id="430" r:id="rId19"/>
    <p:sldId id="404" r:id="rId20"/>
    <p:sldId id="396" r:id="rId21"/>
    <p:sldId id="392" r:id="rId22"/>
    <p:sldId id="405" r:id="rId23"/>
    <p:sldId id="395" r:id="rId24"/>
    <p:sldId id="423" r:id="rId25"/>
    <p:sldId id="432" r:id="rId26"/>
    <p:sldId id="433" r:id="rId27"/>
    <p:sldId id="434" r:id="rId28"/>
    <p:sldId id="424" r:id="rId29"/>
    <p:sldId id="393" r:id="rId30"/>
    <p:sldId id="420" r:id="rId31"/>
    <p:sldId id="421" r:id="rId32"/>
    <p:sldId id="389" r:id="rId33"/>
    <p:sldId id="406" r:id="rId34"/>
    <p:sldId id="407" r:id="rId35"/>
    <p:sldId id="408" r:id="rId36"/>
    <p:sldId id="409" r:id="rId37"/>
    <p:sldId id="410" r:id="rId38"/>
    <p:sldId id="427" r:id="rId39"/>
    <p:sldId id="416" r:id="rId40"/>
    <p:sldId id="417" r:id="rId41"/>
    <p:sldId id="418" r:id="rId42"/>
    <p:sldId id="419" r:id="rId43"/>
    <p:sldId id="377" r:id="rId44"/>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mudez, Leland VBACO" initials="LNB" lastIdx="3" clrIdx="0">
    <p:extLst>
      <p:ext uri="{19B8F6BF-5375-455C-9EA6-DF929625EA0E}">
        <p15:presenceInfo xmlns:p15="http://schemas.microsoft.com/office/powerpoint/2012/main" userId="Bermudez, Leland VBACO" providerId="None"/>
      </p:ext>
    </p:extLst>
  </p:cmAuthor>
  <p:cmAuthor id="2" name="Rosen, Alison, VBAVACO" initials="RAV" lastIdx="19" clrIdx="1">
    <p:extLst>
      <p:ext uri="{19B8F6BF-5375-455C-9EA6-DF929625EA0E}">
        <p15:presenceInfo xmlns:p15="http://schemas.microsoft.com/office/powerpoint/2012/main" userId="S-1-5-21-1409082233-764733703-682003330-36723" providerId="AD"/>
      </p:ext>
    </p:extLst>
  </p:cmAuthor>
  <p:cmAuthor id="3" name="Sanchez, Ricardo S., VBAVACO" initials="SRSV" lastIdx="1" clrIdx="2">
    <p:extLst>
      <p:ext uri="{19B8F6BF-5375-455C-9EA6-DF929625EA0E}">
        <p15:presenceInfo xmlns:p15="http://schemas.microsoft.com/office/powerpoint/2012/main" userId="S-1-5-21-1409082233-764733703-682003330-467204" providerId="AD"/>
      </p:ext>
    </p:extLst>
  </p:cmAuthor>
  <p:cmAuthor id="4" name="Robinson, Donna E., VBAVACO" initials="RDEV" lastIdx="18" clrIdx="3">
    <p:extLst>
      <p:ext uri="{19B8F6BF-5375-455C-9EA6-DF929625EA0E}">
        <p15:presenceInfo xmlns:p15="http://schemas.microsoft.com/office/powerpoint/2012/main" userId="S-1-5-21-1409082233-764733703-682003330-373582" providerId="AD"/>
      </p:ext>
    </p:extLst>
  </p:cmAuthor>
  <p:cmAuthor id="5" name="Freitas, Ednely (Nelly) (Evoke)" initials="FE((" lastIdx="13" clrIdx="4">
    <p:extLst>
      <p:ext uri="{19B8F6BF-5375-455C-9EA6-DF929625EA0E}">
        <p15:presenceInfo xmlns:p15="http://schemas.microsoft.com/office/powerpoint/2012/main" userId="S-1-5-21-1409082233-764733703-682003330-584835" providerId="AD"/>
      </p:ext>
    </p:extLst>
  </p:cmAuthor>
  <p:cmAuthor id="6" name="Herber, Scott, VAVBACO" initials="HSV" lastIdx="5" clrIdx="5">
    <p:extLst>
      <p:ext uri="{19B8F6BF-5375-455C-9EA6-DF929625EA0E}">
        <p15:presenceInfo xmlns:p15="http://schemas.microsoft.com/office/powerpoint/2012/main" userId="S-1-5-21-1409082233-764733703-682003330-360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66FF99"/>
    <a:srgbClr val="B3E175"/>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6FDBC-1675-40F3-A572-86FE9301E8CD}" v="23" dt="2020-07-10T18:28:08.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0" autoAdjust="0"/>
    <p:restoredTop sz="87594" autoAdjust="0"/>
  </p:normalViewPr>
  <p:slideViewPr>
    <p:cSldViewPr>
      <p:cViewPr varScale="1">
        <p:scale>
          <a:sx n="97" d="100"/>
          <a:sy n="97" d="100"/>
        </p:scale>
        <p:origin x="816" y="72"/>
      </p:cViewPr>
      <p:guideLst>
        <p:guide orient="horz" pos="2160"/>
        <p:guide pos="2880"/>
      </p:guideLst>
    </p:cSldViewPr>
  </p:slideViewPr>
  <p:outlineViewPr>
    <p:cViewPr>
      <p:scale>
        <a:sx n="33" d="100"/>
        <a:sy n="33" d="100"/>
      </p:scale>
      <p:origin x="0" y="-235"/>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10" d="100"/>
          <a:sy n="110" d="100"/>
        </p:scale>
        <p:origin x="13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ebapps.vba.va.gov/vbaapps/security/Loginprod.fcc?TYPE=33554433&amp;REALMOID=06-e9e01e39-9ca7-4a65-bdd4-1d0dabaa1d77&amp;GUID=&amp;SMAUTHREASON=0&amp;METHOD=GET&amp;SMAGENTNAME=-SM-U44nX%2btmdfgK7L4Hue3oqiQlfFP8KGlsnI3CAbErB2zjv7nd552rUzfui92l3TLu&amp;TARGET=-SM-HTTP://webapps.vba.va.gov/bep/security/sso?appid%3dvbms%26SAMLRequest%3djVJBTsMwEPyKtffEcUjbYDWtCgiBBKJqAgdum9RtXSV2yDopzyekBcoFcbHk8ezM7o6n8-/eqZJ1qSFuTgPADYMoUdq3NNoHn7NaLYT6bElZlWMtF63Zmpd5aRY71hYbk8SWBtjHSImmSBitF0hUyXTw-%2ByNAPZN1YZwtbAlsQqcb1VtfWUFupJlVNpwv1vHpIYOdcTZLzw-%2BHgd3lF-/YF-%2Bh-/7WdjKKLvgnVof805Gn6RPHUiMNqFeUqCsCdtM3pg26YZhvPZVjXZ-/LcdxsepSO5sTrNi91MSiHRBbYrW0KNUybwAZLUsDubxLAaDTaBpMQ8ygXk2At9rEab9d6P443-%2B2jfk2iJRLpTP2VErbo35NC4BMJATDwReiLORCRFLMXIH1-/Gr8CWpx1daXPc-/V8LzY8kkndZtvSWT2kG7OUrw54Ap8Tk4N6cR-/W3MH7lA7P-/pTHl50az0-/X3T5l9AA-%3D-%3D%26SMPORTALURL%3dhttps-:-/-/webapps.vba.va.gov-:443-/affwebservices-/public-/saml2ss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ricardo.sanchez@va.gov"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VCIP.VBACO@va.gov"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ddtracker.datadimensions.com/VADashboard/VAExceptionEditor.aspx?VAExceptionID=229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Hello and welcome to the training on resolving shipping exceptions within the ddTracker. My name is ________________ and I will be presenting. </a:t>
            </a:r>
          </a:p>
          <a:p>
            <a:endParaRPr lang="en-US" dirty="0">
              <a:solidFill>
                <a:srgbClr val="002060"/>
              </a:solidFill>
            </a:endParaRPr>
          </a:p>
          <a:p>
            <a:r>
              <a:rPr lang="en-US" dirty="0">
                <a:solidFill>
                  <a:srgbClr val="002060"/>
                </a:solidFill>
              </a:rPr>
              <a:t>A few housekeeping items before we begin: </a:t>
            </a:r>
          </a:p>
          <a:p>
            <a:pPr marL="171450" indent="-171450">
              <a:buFont typeface="Arial" panose="020B0604020202020204" pitchFamily="34" charset="0"/>
              <a:buChar char="•"/>
            </a:pPr>
            <a:r>
              <a:rPr lang="en-US" dirty="0">
                <a:solidFill>
                  <a:srgbClr val="002060"/>
                </a:solidFill>
              </a:rPr>
              <a:t>This training is being recorded, so we have muted the audience. We will have a Q&amp;A at the end of the training.</a:t>
            </a:r>
          </a:p>
          <a:p>
            <a:pPr marL="171450" indent="-171450">
              <a:buFont typeface="Arial" panose="020B0604020202020204" pitchFamily="34" charset="0"/>
              <a:buChar char="•"/>
            </a:pPr>
            <a:r>
              <a:rPr lang="en-US" dirty="0">
                <a:solidFill>
                  <a:srgbClr val="002060"/>
                </a:solidFill>
              </a:rPr>
              <a:t>During the Q&amp;A, please keep your questions relevant to the topics in the interest of time. We ask that you type your questions into the chat, and at the end of this training, we will unmute the audience for questions.</a:t>
            </a:r>
          </a:p>
          <a:p>
            <a:pPr marL="171450" indent="-171450">
              <a:buFont typeface="Arial" panose="020B0604020202020204" pitchFamily="34" charset="0"/>
              <a:buChar char="•"/>
            </a:pPr>
            <a:r>
              <a:rPr lang="en-US" dirty="0">
                <a:solidFill>
                  <a:srgbClr val="002060"/>
                </a:solidFill>
              </a:rPr>
              <a:t>We also ask that you please keep sidebar conversations out of the Skype chat as it is distracting to the presenters as well as to the audience.</a:t>
            </a:r>
          </a:p>
          <a:p>
            <a:endParaRPr lang="en-US" dirty="0">
              <a:solidFill>
                <a:srgbClr val="002060"/>
              </a:solidFill>
            </a:endParaRPr>
          </a:p>
          <a:p>
            <a:r>
              <a:rPr lang="en-US" dirty="0">
                <a:solidFill>
                  <a:srgbClr val="002060"/>
                </a:solidFill>
              </a:rPr>
              <a:t>So let’s begin.</a:t>
            </a: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146052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2060"/>
                </a:solidFill>
              </a:rPr>
              <a:t>This shipping exception occurs when the RO does not add the shipping information into the ddTracker portal </a:t>
            </a:r>
            <a:r>
              <a:rPr lang="en-US" u="sng" dirty="0">
                <a:solidFill>
                  <a:srgbClr val="002060"/>
                </a:solidFill>
              </a:rPr>
              <a:t>prior to shipping a box</a:t>
            </a:r>
            <a:r>
              <a:rPr lang="en-US" dirty="0">
                <a:solidFill>
                  <a:srgbClr val="002060"/>
                </a:solidFill>
              </a:rPr>
              <a:t>.</a:t>
            </a:r>
          </a:p>
          <a:p>
            <a:pPr marL="342900" lvl="0" indent="-342900">
              <a:buFont typeface="+mj-lt"/>
              <a:buAutoNum type="arabicPeriod"/>
            </a:pPr>
            <a:r>
              <a:rPr lang="en-US" dirty="0">
                <a:solidFill>
                  <a:srgbClr val="002060"/>
                </a:solidFill>
              </a:rPr>
              <a:t>To resolve shipping exceptions with a missing RMN and/or UPS Tracking number, sign into the </a:t>
            </a:r>
            <a:r>
              <a:rPr lang="en-US" dirty="0">
                <a:solidFill>
                  <a:srgbClr val="002060"/>
                </a:solidFill>
                <a:hlinkClick r:id="rId3"/>
              </a:rPr>
              <a:t>ddTracker Shipping Manifest Web Portal </a:t>
            </a:r>
            <a:endParaRPr lang="en-US" dirty="0">
              <a:solidFill>
                <a:srgbClr val="002060"/>
              </a:solidFill>
            </a:endParaRPr>
          </a:p>
          <a:p>
            <a:pPr marL="342900" lvl="0" indent="-342900">
              <a:buFont typeface="+mj-lt"/>
              <a:buAutoNum type="arabicPeriod"/>
            </a:pPr>
            <a:r>
              <a:rPr lang="en-US" dirty="0">
                <a:solidFill>
                  <a:srgbClr val="002060"/>
                </a:solidFill>
              </a:rPr>
              <a:t>From the </a:t>
            </a:r>
            <a:r>
              <a:rPr lang="en-US" i="1" dirty="0">
                <a:solidFill>
                  <a:srgbClr val="002060"/>
                </a:solidFill>
              </a:rPr>
              <a:t>Home</a:t>
            </a:r>
            <a:r>
              <a:rPr lang="en-US" dirty="0">
                <a:solidFill>
                  <a:srgbClr val="002060"/>
                </a:solidFill>
              </a:rPr>
              <a:t> page select </a:t>
            </a:r>
            <a:r>
              <a:rPr lang="en-US" i="1" dirty="0">
                <a:solidFill>
                  <a:srgbClr val="002060"/>
                </a:solidFill>
              </a:rPr>
              <a:t>Create</a:t>
            </a:r>
          </a:p>
          <a:p>
            <a:pPr marL="0" lvl="0" indent="0">
              <a:buFont typeface="Arial" panose="020B0604020202020204" pitchFamily="34" charset="0"/>
              <a:buNone/>
            </a:pPr>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417579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3"/>
            </a:pPr>
            <a:r>
              <a:rPr lang="en-US" sz="1200" dirty="0">
                <a:solidFill>
                  <a:srgbClr val="002060"/>
                </a:solidFill>
                <a:latin typeface="+mn-lt"/>
              </a:rPr>
              <a:t>Enter or copy and paste the RMN and Tracking Number</a:t>
            </a:r>
          </a:p>
          <a:p>
            <a:pPr marL="342900" indent="-342900">
              <a:buFont typeface="+mj-lt"/>
              <a:buAutoNum type="arabicPeriod" startAt="3"/>
            </a:pPr>
            <a:r>
              <a:rPr lang="en-US" sz="1200" dirty="0">
                <a:solidFill>
                  <a:srgbClr val="002060"/>
                </a:solidFill>
                <a:latin typeface="+mn-lt"/>
              </a:rPr>
              <a:t>Select </a:t>
            </a:r>
            <a:r>
              <a:rPr lang="en-US" sz="1200" i="1" dirty="0">
                <a:solidFill>
                  <a:srgbClr val="002060"/>
                </a:solidFill>
                <a:latin typeface="+mn-lt"/>
              </a:rPr>
              <a:t>UPS</a:t>
            </a:r>
            <a:r>
              <a:rPr lang="en-US" sz="1200" b="1" dirty="0">
                <a:solidFill>
                  <a:srgbClr val="002060"/>
                </a:solidFill>
                <a:latin typeface="+mn-lt"/>
              </a:rPr>
              <a:t> </a:t>
            </a:r>
            <a:r>
              <a:rPr lang="en-US" sz="1200" dirty="0">
                <a:solidFill>
                  <a:srgbClr val="002060"/>
                </a:solidFill>
                <a:latin typeface="+mn-lt"/>
              </a:rPr>
              <a:t>for </a:t>
            </a:r>
            <a:r>
              <a:rPr lang="en-US" sz="1200" i="1" dirty="0">
                <a:solidFill>
                  <a:srgbClr val="002060"/>
                </a:solidFill>
                <a:latin typeface="+mn-lt"/>
              </a:rPr>
              <a:t>Shipping</a:t>
            </a:r>
            <a:r>
              <a:rPr lang="en-US" sz="1200" b="1" dirty="0">
                <a:solidFill>
                  <a:srgbClr val="002060"/>
                </a:solidFill>
                <a:latin typeface="+mn-lt"/>
              </a:rPr>
              <a:t> </a:t>
            </a:r>
            <a:r>
              <a:rPr lang="en-US" sz="1200" i="1" dirty="0">
                <a:solidFill>
                  <a:srgbClr val="002060"/>
                </a:solidFill>
                <a:latin typeface="+mn-lt"/>
              </a:rPr>
              <a:t>Method</a:t>
            </a:r>
          </a:p>
          <a:p>
            <a:pPr marL="342900" indent="-342900">
              <a:buFont typeface="+mj-lt"/>
              <a:buAutoNum type="arabicPeriod" startAt="3"/>
            </a:pPr>
            <a:r>
              <a:rPr lang="en-US" sz="1200" dirty="0">
                <a:solidFill>
                  <a:srgbClr val="002060"/>
                </a:solidFill>
                <a:latin typeface="+mn-lt"/>
              </a:rPr>
              <a:t>The </a:t>
            </a:r>
            <a:r>
              <a:rPr lang="en-US" sz="1200" i="1" dirty="0">
                <a:solidFill>
                  <a:srgbClr val="002060"/>
                </a:solidFill>
                <a:latin typeface="+mn-lt"/>
              </a:rPr>
              <a:t>Shipped</a:t>
            </a:r>
            <a:r>
              <a:rPr lang="en-US" sz="1200" b="1" i="1" dirty="0">
                <a:solidFill>
                  <a:srgbClr val="002060"/>
                </a:solidFill>
                <a:latin typeface="+mn-lt"/>
              </a:rPr>
              <a:t> </a:t>
            </a:r>
            <a:r>
              <a:rPr lang="en-US" sz="1200" i="1" dirty="0">
                <a:solidFill>
                  <a:srgbClr val="002060"/>
                </a:solidFill>
                <a:latin typeface="+mn-lt"/>
              </a:rPr>
              <a:t>from</a:t>
            </a:r>
            <a:r>
              <a:rPr lang="en-US" sz="1200" b="1" i="1" dirty="0">
                <a:solidFill>
                  <a:srgbClr val="002060"/>
                </a:solidFill>
                <a:latin typeface="+mn-lt"/>
              </a:rPr>
              <a:t> </a:t>
            </a:r>
            <a:r>
              <a:rPr lang="en-US" sz="1200" i="1" dirty="0">
                <a:solidFill>
                  <a:srgbClr val="002060"/>
                </a:solidFill>
                <a:latin typeface="+mn-lt"/>
              </a:rPr>
              <a:t>Location</a:t>
            </a:r>
            <a:r>
              <a:rPr lang="en-US" sz="1200" b="1" i="1" dirty="0">
                <a:solidFill>
                  <a:srgbClr val="002060"/>
                </a:solidFill>
                <a:latin typeface="+mn-lt"/>
              </a:rPr>
              <a:t> </a:t>
            </a:r>
            <a:r>
              <a:rPr lang="en-US" sz="1200" dirty="0">
                <a:solidFill>
                  <a:srgbClr val="002060"/>
                </a:solidFill>
                <a:latin typeface="+mn-lt"/>
              </a:rPr>
              <a:t>and </a:t>
            </a:r>
            <a:r>
              <a:rPr lang="en-US" sz="1200" i="1" dirty="0">
                <a:solidFill>
                  <a:srgbClr val="002060"/>
                </a:solidFill>
                <a:latin typeface="+mn-lt"/>
              </a:rPr>
              <a:t>Shipped Return Location </a:t>
            </a:r>
            <a:r>
              <a:rPr lang="en-US" sz="1200" dirty="0">
                <a:solidFill>
                  <a:srgbClr val="002060"/>
                </a:solidFill>
                <a:latin typeface="+mn-lt"/>
              </a:rPr>
              <a:t>should reflect the shipping station (your RO) </a:t>
            </a:r>
          </a:p>
          <a:p>
            <a:pPr marL="342900" indent="-342900">
              <a:buFont typeface="+mj-lt"/>
              <a:buAutoNum type="arabicPeriod" startAt="3"/>
            </a:pPr>
            <a:r>
              <a:rPr lang="en-US" sz="1200" dirty="0">
                <a:solidFill>
                  <a:srgbClr val="002060"/>
                </a:solidFill>
                <a:latin typeface="+mn-lt"/>
              </a:rPr>
              <a:t>From the </a:t>
            </a:r>
            <a:r>
              <a:rPr lang="en-US" sz="1200" i="1" dirty="0">
                <a:solidFill>
                  <a:srgbClr val="002060"/>
                </a:solidFill>
                <a:latin typeface="+mn-lt"/>
              </a:rPr>
              <a:t>Claim Type </a:t>
            </a:r>
            <a:r>
              <a:rPr lang="en-US" sz="1200" dirty="0">
                <a:solidFill>
                  <a:srgbClr val="002060"/>
                </a:solidFill>
                <a:latin typeface="+mn-lt"/>
              </a:rPr>
              <a:t>drop-down list select </a:t>
            </a:r>
            <a:r>
              <a:rPr lang="en-US" sz="1200" i="1" dirty="0">
                <a:solidFill>
                  <a:srgbClr val="002060"/>
                </a:solidFill>
                <a:latin typeface="+mn-lt"/>
              </a:rPr>
              <a:t>VR&amp;E Inactive</a:t>
            </a:r>
          </a:p>
          <a:p>
            <a:pPr marL="342900" indent="-342900">
              <a:buFont typeface="+mj-lt"/>
              <a:buAutoNum type="arabicPeriod" startAt="3"/>
            </a:pPr>
            <a:r>
              <a:rPr lang="en-US" sz="1200" dirty="0">
                <a:solidFill>
                  <a:srgbClr val="002060"/>
                </a:solidFill>
                <a:latin typeface="+mn-lt"/>
              </a:rPr>
              <a:t>Click </a:t>
            </a:r>
            <a:r>
              <a:rPr lang="en-US" sz="1200" i="1" dirty="0">
                <a:solidFill>
                  <a:srgbClr val="002060"/>
                </a:solidFill>
                <a:latin typeface="+mn-lt"/>
              </a:rPr>
              <a:t>Save </a:t>
            </a:r>
          </a:p>
          <a:p>
            <a:pPr marL="342900" indent="-342900">
              <a:buFont typeface="+mj-lt"/>
              <a:buAutoNum type="arabicPeriod" startAt="3"/>
            </a:pPr>
            <a:r>
              <a:rPr lang="en-US" sz="1200" dirty="0">
                <a:solidFill>
                  <a:srgbClr val="002060"/>
                </a:solidFill>
                <a:latin typeface="+mn-lt"/>
              </a:rPr>
              <a:t>To return to the Home page, select </a:t>
            </a:r>
            <a:r>
              <a:rPr lang="en-US" sz="1200" i="1" dirty="0">
                <a:solidFill>
                  <a:srgbClr val="002060"/>
                </a:solidFill>
                <a:latin typeface="+mn-lt"/>
              </a:rPr>
              <a:t>Home</a:t>
            </a:r>
          </a:p>
          <a:p>
            <a:endParaRPr lang="en-US" sz="1200" dirty="0">
              <a:solidFill>
                <a:srgbClr val="002060"/>
              </a:solidFill>
              <a:latin typeface="+mn-lt"/>
            </a:endParaRPr>
          </a:p>
          <a:p>
            <a:r>
              <a:rPr lang="en-US" sz="1200" b="1" dirty="0">
                <a:solidFill>
                  <a:srgbClr val="002060"/>
                </a:solidFill>
                <a:latin typeface="+mn-lt"/>
              </a:rPr>
              <a:t>Note</a:t>
            </a:r>
            <a:r>
              <a:rPr lang="en-US" sz="1200" dirty="0">
                <a:solidFill>
                  <a:srgbClr val="002060"/>
                </a:solidFill>
                <a:latin typeface="+mn-lt"/>
              </a:rPr>
              <a:t>: The shipping information is saved when the </a:t>
            </a:r>
            <a:r>
              <a:rPr lang="en-US" sz="1200" i="1" dirty="0">
                <a:solidFill>
                  <a:srgbClr val="002060"/>
                </a:solidFill>
                <a:latin typeface="+mn-lt"/>
              </a:rPr>
              <a:t>RMN</a:t>
            </a:r>
            <a:r>
              <a:rPr lang="en-US" sz="1200" b="1" dirty="0">
                <a:solidFill>
                  <a:srgbClr val="002060"/>
                </a:solidFill>
                <a:latin typeface="+mn-lt"/>
              </a:rPr>
              <a:t> </a:t>
            </a:r>
            <a:r>
              <a:rPr lang="en-US" sz="1200" dirty="0">
                <a:solidFill>
                  <a:srgbClr val="002060"/>
                </a:solidFill>
                <a:latin typeface="+mn-lt"/>
              </a:rPr>
              <a:t>…</a:t>
            </a:r>
            <a:r>
              <a:rPr lang="en-US" sz="1200" b="1" dirty="0">
                <a:solidFill>
                  <a:srgbClr val="002060"/>
                </a:solidFill>
                <a:latin typeface="+mn-lt"/>
              </a:rPr>
              <a:t> </a:t>
            </a:r>
            <a:r>
              <a:rPr lang="en-US" sz="1200" i="1" dirty="0">
                <a:solidFill>
                  <a:srgbClr val="002060"/>
                </a:solidFill>
                <a:latin typeface="+mn-lt"/>
              </a:rPr>
              <a:t>saved</a:t>
            </a:r>
            <a:r>
              <a:rPr lang="en-US" sz="1200" b="1" dirty="0">
                <a:solidFill>
                  <a:srgbClr val="002060"/>
                </a:solidFill>
                <a:latin typeface="+mn-lt"/>
              </a:rPr>
              <a:t> </a:t>
            </a:r>
            <a:r>
              <a:rPr lang="en-US" sz="1200" dirty="0">
                <a:solidFill>
                  <a:srgbClr val="002060"/>
                </a:solidFill>
                <a:latin typeface="+mn-lt"/>
              </a:rPr>
              <a:t>message appears at the bottom of your screen</a:t>
            </a:r>
          </a:p>
          <a:p>
            <a:endParaRPr lang="en-US" sz="1200" dirty="0">
              <a:solidFill>
                <a:srgbClr val="002060"/>
              </a:solidFill>
              <a:latin typeface="+mn-lt"/>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1741290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002060"/>
                </a:solidFill>
              </a:rPr>
              <a:t>After the RMN/UPS tracking number were added to the ddTracker, update the shipping exception status. Begin from the ddTracker </a:t>
            </a:r>
            <a:r>
              <a:rPr lang="en-US" sz="1200" i="1" dirty="0">
                <a:solidFill>
                  <a:srgbClr val="002060"/>
                </a:solidFill>
              </a:rPr>
              <a:t>Home</a:t>
            </a:r>
            <a:r>
              <a:rPr lang="en-US" sz="1200" dirty="0">
                <a:solidFill>
                  <a:srgbClr val="002060"/>
                </a:solidFill>
              </a:rPr>
              <a:t> page:  </a:t>
            </a:r>
          </a:p>
          <a:p>
            <a:pPr marL="0" indent="0">
              <a:buNone/>
            </a:pPr>
            <a:endParaRPr lang="en-US" sz="1200" dirty="0">
              <a:solidFill>
                <a:srgbClr val="002060"/>
              </a:solidFill>
            </a:endParaRPr>
          </a:p>
          <a:p>
            <a:pPr>
              <a:buFont typeface="+mj-lt"/>
              <a:buAutoNum type="arabicPeriod"/>
            </a:pPr>
            <a:r>
              <a:rPr lang="en-US" sz="1200" dirty="0">
                <a:solidFill>
                  <a:srgbClr val="002060"/>
                </a:solidFill>
              </a:rPr>
              <a:t>Select </a:t>
            </a:r>
            <a:r>
              <a:rPr lang="en-US" sz="1200" i="1" dirty="0">
                <a:solidFill>
                  <a:srgbClr val="002060"/>
                </a:solidFill>
              </a:rPr>
              <a:t>Search</a:t>
            </a:r>
            <a:r>
              <a:rPr lang="en-US" sz="1200" b="1" dirty="0">
                <a:solidFill>
                  <a:srgbClr val="002060"/>
                </a:solidFill>
              </a:rPr>
              <a:t> </a:t>
            </a:r>
            <a:r>
              <a:rPr lang="en-US" sz="1200" i="1" dirty="0">
                <a:solidFill>
                  <a:srgbClr val="002060"/>
                </a:solidFill>
              </a:rPr>
              <a:t>Exceptions, </a:t>
            </a:r>
            <a:r>
              <a:rPr lang="en-US" sz="1200" dirty="0">
                <a:solidFill>
                  <a:srgbClr val="002060"/>
                </a:solidFill>
              </a:rPr>
              <a:t>then click the </a:t>
            </a:r>
            <a:r>
              <a:rPr lang="en-US" sz="1200" i="1" dirty="0">
                <a:solidFill>
                  <a:srgbClr val="002060"/>
                </a:solidFill>
              </a:rPr>
              <a:t>Search </a:t>
            </a:r>
            <a:r>
              <a:rPr lang="en-US" sz="1200" dirty="0">
                <a:solidFill>
                  <a:srgbClr val="002060"/>
                </a:solidFill>
              </a:rPr>
              <a:t>button on the Exception ID page</a:t>
            </a:r>
          </a:p>
          <a:p>
            <a:pPr>
              <a:buFont typeface="+mj-lt"/>
              <a:buAutoNum type="arabicPeriod"/>
            </a:pPr>
            <a:endParaRPr lang="en-US" sz="1200" dirty="0">
              <a:solidFill>
                <a:srgbClr val="002060"/>
              </a:solidFill>
            </a:endParaRPr>
          </a:p>
          <a:p>
            <a:pPr>
              <a:buFont typeface="+mj-lt"/>
              <a:buAutoNum type="arabicPeriod"/>
            </a:pPr>
            <a:r>
              <a:rPr lang="en-US" sz="1200" dirty="0">
                <a:solidFill>
                  <a:srgbClr val="002060"/>
                </a:solidFill>
              </a:rPr>
              <a:t>In the </a:t>
            </a:r>
            <a:r>
              <a:rPr lang="en-US" sz="1200" i="1" dirty="0">
                <a:solidFill>
                  <a:srgbClr val="002060"/>
                </a:solidFill>
              </a:rPr>
              <a:t>Exception</a:t>
            </a:r>
            <a:r>
              <a:rPr lang="en-US" sz="1200" b="1" dirty="0">
                <a:solidFill>
                  <a:srgbClr val="002060"/>
                </a:solidFill>
              </a:rPr>
              <a:t> </a:t>
            </a:r>
            <a:r>
              <a:rPr lang="en-US" sz="1200" i="1" dirty="0">
                <a:solidFill>
                  <a:srgbClr val="002060"/>
                </a:solidFill>
              </a:rPr>
              <a:t>ID</a:t>
            </a:r>
            <a:r>
              <a:rPr lang="en-US" sz="1200" b="1" dirty="0">
                <a:solidFill>
                  <a:srgbClr val="002060"/>
                </a:solidFill>
              </a:rPr>
              <a:t> </a:t>
            </a:r>
            <a:r>
              <a:rPr lang="en-US" sz="1200" dirty="0">
                <a:solidFill>
                  <a:srgbClr val="002060"/>
                </a:solidFill>
              </a:rPr>
              <a:t>page, ddTracker will display unresolved shipping exceptions at the bottom of your screen</a:t>
            </a:r>
          </a:p>
          <a:p>
            <a:pPr>
              <a:buFont typeface="+mj-lt"/>
              <a:buAutoNum type="arabicPeriod"/>
            </a:pPr>
            <a:endParaRPr lang="en-US" sz="1200" dirty="0">
              <a:solidFill>
                <a:srgbClr val="002060"/>
              </a:solidFill>
            </a:endParaRPr>
          </a:p>
          <a:p>
            <a:pPr>
              <a:buFont typeface="+mj-lt"/>
              <a:buAutoNum type="arabicPeriod"/>
            </a:pPr>
            <a:r>
              <a:rPr lang="en-US" sz="1200" dirty="0">
                <a:solidFill>
                  <a:srgbClr val="002060"/>
                </a:solidFill>
              </a:rPr>
              <a:t>Double-click on the Exception ID you wish to resolve</a:t>
            </a:r>
          </a:p>
          <a:p>
            <a:pPr>
              <a:buFont typeface="+mj-lt"/>
              <a:buNone/>
            </a:pPr>
            <a:endParaRPr lang="en-US" sz="1200"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144751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mj-lt"/>
              <a:buAutoNum type="arabicPeriod" startAt="4"/>
            </a:pPr>
            <a:r>
              <a:rPr lang="en-US" dirty="0">
                <a:solidFill>
                  <a:srgbClr val="002060"/>
                </a:solidFill>
              </a:rPr>
              <a:t>From the </a:t>
            </a:r>
            <a:r>
              <a:rPr lang="en-US" i="1" dirty="0">
                <a:solidFill>
                  <a:srgbClr val="002060"/>
                </a:solidFill>
              </a:rPr>
              <a:t>Current Owner </a:t>
            </a:r>
            <a:r>
              <a:rPr lang="en-US" dirty="0">
                <a:solidFill>
                  <a:srgbClr val="002060"/>
                </a:solidFill>
              </a:rPr>
              <a:t>drop-down list, select </a:t>
            </a:r>
            <a:r>
              <a:rPr lang="en-US" i="1" dirty="0" err="1">
                <a:solidFill>
                  <a:srgbClr val="002060"/>
                </a:solidFill>
              </a:rPr>
              <a:t>DataDimensions</a:t>
            </a:r>
            <a:r>
              <a:rPr lang="en-US" dirty="0">
                <a:solidFill>
                  <a:srgbClr val="002060"/>
                </a:solidFill>
              </a:rPr>
              <a:t> </a:t>
            </a:r>
          </a:p>
          <a:p>
            <a:pPr marL="800100" lvl="1" indent="-342900">
              <a:buFont typeface="+mj-lt"/>
              <a:buAutoNum type="arabicPeriod" startAt="4"/>
            </a:pPr>
            <a:r>
              <a:rPr lang="en-US" dirty="0">
                <a:solidFill>
                  <a:srgbClr val="002060"/>
                </a:solidFill>
              </a:rPr>
              <a:t>From the </a:t>
            </a:r>
            <a:r>
              <a:rPr lang="en-US" i="1" dirty="0">
                <a:solidFill>
                  <a:srgbClr val="002060"/>
                </a:solidFill>
              </a:rPr>
              <a:t>Resolution</a:t>
            </a:r>
            <a:r>
              <a:rPr lang="en-US" dirty="0">
                <a:solidFill>
                  <a:srgbClr val="002060"/>
                </a:solidFill>
              </a:rPr>
              <a:t> drop-down list, select </a:t>
            </a:r>
            <a:r>
              <a:rPr lang="en-US" i="1" dirty="0">
                <a:solidFill>
                  <a:srgbClr val="002060"/>
                </a:solidFill>
              </a:rPr>
              <a:t>Portal Updated with RMN and Tracking Number</a:t>
            </a:r>
            <a:endParaRPr lang="en-US" dirty="0">
              <a:solidFill>
                <a:srgbClr val="002060"/>
              </a:solidFill>
            </a:endParaRPr>
          </a:p>
          <a:p>
            <a:pPr marL="800100" lvl="1" indent="-342900">
              <a:buFont typeface="+mj-lt"/>
              <a:buAutoNum type="arabicPeriod" startAt="4"/>
            </a:pPr>
            <a:r>
              <a:rPr lang="en-US" dirty="0">
                <a:solidFill>
                  <a:srgbClr val="002060"/>
                </a:solidFill>
              </a:rPr>
              <a:t>Click </a:t>
            </a:r>
            <a:r>
              <a:rPr lang="en-US" i="1" dirty="0">
                <a:solidFill>
                  <a:srgbClr val="002060"/>
                </a:solidFill>
              </a:rPr>
              <a:t>Save</a:t>
            </a:r>
            <a:endParaRPr lang="en-US" dirty="0">
              <a:solidFill>
                <a:srgbClr val="002060"/>
              </a:solidFill>
            </a:endParaRPr>
          </a:p>
          <a:p>
            <a:pPr marL="457200" lvl="1" indent="0">
              <a:buFont typeface="+mj-lt"/>
              <a:buNone/>
            </a:pPr>
            <a:endParaRPr lang="en-US" i="1" dirty="0">
              <a:solidFill>
                <a:srgbClr val="002060"/>
              </a:solidFill>
            </a:endParaRPr>
          </a:p>
          <a:p>
            <a:pPr marL="457200" lvl="1" indent="0">
              <a:buFont typeface="+mj-lt"/>
              <a:buNone/>
            </a:pPr>
            <a:r>
              <a:rPr lang="en-US" i="0" dirty="0">
                <a:solidFill>
                  <a:srgbClr val="002060"/>
                </a:solidFill>
              </a:rPr>
              <a:t>Once you click </a:t>
            </a:r>
            <a:r>
              <a:rPr lang="en-US" i="1" dirty="0">
                <a:solidFill>
                  <a:srgbClr val="002060"/>
                </a:solidFill>
              </a:rPr>
              <a:t>Save</a:t>
            </a:r>
            <a:r>
              <a:rPr lang="en-US" i="0" dirty="0">
                <a:solidFill>
                  <a:srgbClr val="002060"/>
                </a:solidFill>
              </a:rPr>
              <a:t>, the system will process that action, but you will not receive a confirmation notification. Please be sure to click </a:t>
            </a:r>
            <a:r>
              <a:rPr lang="en-US" i="1" dirty="0">
                <a:solidFill>
                  <a:srgbClr val="002060"/>
                </a:solidFill>
              </a:rPr>
              <a:t>Save</a:t>
            </a:r>
            <a:r>
              <a:rPr lang="en-US" i="0" dirty="0">
                <a:solidFill>
                  <a:srgbClr val="002060"/>
                </a:solidFill>
              </a:rPr>
              <a:t> only once. Ok, let’s move on to the next topic of Missing DCS IDs from Manifest. </a:t>
            </a:r>
          </a:p>
          <a:p>
            <a:pPr marL="457200" lvl="1" indent="0">
              <a:buFont typeface="+mj-lt"/>
              <a:buNone/>
            </a:pPr>
            <a:endParaRPr lang="en-US" i="1"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93029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Now we will discuss how to resolve a shipping exception that involves missing DCS IDs from a  manifest. This means that there are extra files found in a shipping box, but they are not listed on the manifest.</a:t>
            </a: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3833650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2060"/>
                </a:solidFill>
              </a:rPr>
              <a:t>In the </a:t>
            </a:r>
            <a:r>
              <a:rPr lang="en-US" i="1" dirty="0">
                <a:solidFill>
                  <a:srgbClr val="002060"/>
                </a:solidFill>
              </a:rPr>
              <a:t>Exception Details </a:t>
            </a:r>
            <a:r>
              <a:rPr lang="en-US" dirty="0">
                <a:solidFill>
                  <a:srgbClr val="002060"/>
                </a:solidFill>
              </a:rPr>
              <a:t>box, the vendor will provide information about the files shipped without DCS IDs. </a:t>
            </a:r>
          </a:p>
          <a:p>
            <a:pPr marL="342900" lvl="0" indent="-342900">
              <a:buFont typeface="+mj-lt"/>
              <a:buAutoNum type="arabicPeriod"/>
            </a:pPr>
            <a:endParaRPr lang="en-US" sz="500" dirty="0">
              <a:solidFill>
                <a:srgbClr val="002060"/>
              </a:solidFill>
            </a:endParaRPr>
          </a:p>
          <a:p>
            <a:pPr marL="342900" lvl="0" indent="-342900">
              <a:buFont typeface="+mj-lt"/>
              <a:buAutoNum type="arabicPeriod"/>
            </a:pPr>
            <a:r>
              <a:rPr lang="en-US" dirty="0">
                <a:solidFill>
                  <a:srgbClr val="002060"/>
                </a:solidFill>
              </a:rPr>
              <a:t>Update the </a:t>
            </a:r>
            <a:r>
              <a:rPr lang="en-US" i="1" dirty="0">
                <a:solidFill>
                  <a:srgbClr val="002060"/>
                </a:solidFill>
              </a:rPr>
              <a:t>Current Owner</a:t>
            </a:r>
            <a:r>
              <a:rPr lang="en-US" dirty="0">
                <a:solidFill>
                  <a:srgbClr val="002060"/>
                </a:solidFill>
              </a:rPr>
              <a:t> field to reflect </a:t>
            </a:r>
            <a:r>
              <a:rPr lang="en-US" i="1" dirty="0" err="1">
                <a:solidFill>
                  <a:srgbClr val="002060"/>
                </a:solidFill>
              </a:rPr>
              <a:t>DataDimensions</a:t>
            </a:r>
            <a:endParaRPr lang="en-US" i="1" dirty="0">
              <a:solidFill>
                <a:srgbClr val="002060"/>
              </a:solidFill>
            </a:endParaRPr>
          </a:p>
          <a:p>
            <a:pPr marL="342900" lvl="0" indent="-342900">
              <a:buFont typeface="+mj-lt"/>
              <a:buAutoNum type="arabicPeriod"/>
            </a:pPr>
            <a:r>
              <a:rPr lang="en-US" dirty="0">
                <a:solidFill>
                  <a:srgbClr val="002060"/>
                </a:solidFill>
              </a:rPr>
              <a:t>Select </a:t>
            </a:r>
            <a:r>
              <a:rPr lang="en-US" i="1" dirty="0">
                <a:solidFill>
                  <a:srgbClr val="002060"/>
                </a:solidFill>
              </a:rPr>
              <a:t>Missing form(s) have been uploaded in the exception process</a:t>
            </a:r>
            <a:r>
              <a:rPr lang="en-US" dirty="0">
                <a:solidFill>
                  <a:srgbClr val="002060"/>
                </a:solidFill>
              </a:rPr>
              <a:t> from the </a:t>
            </a:r>
            <a:r>
              <a:rPr lang="en-US" i="1" dirty="0">
                <a:solidFill>
                  <a:srgbClr val="002060"/>
                </a:solidFill>
              </a:rPr>
              <a:t>Resolution</a:t>
            </a:r>
            <a:r>
              <a:rPr lang="en-US" dirty="0">
                <a:solidFill>
                  <a:srgbClr val="002060"/>
                </a:solidFill>
              </a:rPr>
              <a:t> drop-down</a:t>
            </a:r>
          </a:p>
          <a:p>
            <a:pPr marL="342900" lvl="0" indent="-342900">
              <a:buFont typeface="+mj-lt"/>
              <a:buAutoNum type="arabicPeriod"/>
            </a:pPr>
            <a:r>
              <a:rPr lang="en-US" dirty="0">
                <a:solidFill>
                  <a:srgbClr val="002060"/>
                </a:solidFill>
              </a:rPr>
              <a:t>Click </a:t>
            </a:r>
            <a:r>
              <a:rPr lang="en-US" i="1" dirty="0">
                <a:solidFill>
                  <a:srgbClr val="002060"/>
                </a:solidFill>
              </a:rPr>
              <a:t>Save</a:t>
            </a:r>
            <a:endParaRPr lang="en-US" dirty="0">
              <a:solidFill>
                <a:srgbClr val="002060"/>
              </a:solidFill>
            </a:endParaRPr>
          </a:p>
          <a:p>
            <a:pPr marL="0" lvl="0" indent="0">
              <a:buFont typeface="+mj-lt"/>
              <a:buNone/>
            </a:pPr>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64373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If DCS ID was saved as a PDF:</a:t>
            </a:r>
          </a:p>
          <a:p>
            <a:pPr marL="342900" indent="-342900">
              <a:buFont typeface="+mj-lt"/>
              <a:buAutoNum type="arabicPeriod"/>
            </a:pPr>
            <a:endParaRPr lang="en-US" sz="800" dirty="0">
              <a:solidFill>
                <a:srgbClr val="002060"/>
              </a:solidFill>
            </a:endParaRPr>
          </a:p>
          <a:p>
            <a:pPr marL="342900" indent="-342900">
              <a:buFont typeface="+mj-lt"/>
              <a:buAutoNum type="arabicPeriod"/>
            </a:pPr>
            <a:r>
              <a:rPr lang="en-US" dirty="0">
                <a:solidFill>
                  <a:srgbClr val="002060"/>
                </a:solidFill>
              </a:rPr>
              <a:t>Upload PDF into ddTracker</a:t>
            </a:r>
          </a:p>
          <a:p>
            <a:pPr marL="342900" indent="-342900">
              <a:buFont typeface="+mj-lt"/>
              <a:buAutoNum type="arabicPeriod"/>
            </a:pPr>
            <a:r>
              <a:rPr lang="en-US" dirty="0">
                <a:solidFill>
                  <a:srgbClr val="002060"/>
                </a:solidFill>
              </a:rPr>
              <a:t>Update the </a:t>
            </a:r>
            <a:r>
              <a:rPr lang="en-US" i="1" dirty="0">
                <a:solidFill>
                  <a:srgbClr val="002060"/>
                </a:solidFill>
              </a:rPr>
              <a:t>Current Owner</a:t>
            </a:r>
            <a:r>
              <a:rPr lang="en-US" dirty="0">
                <a:solidFill>
                  <a:srgbClr val="002060"/>
                </a:solidFill>
              </a:rPr>
              <a:t> field to </a:t>
            </a:r>
            <a:r>
              <a:rPr lang="en-US" i="1" dirty="0" err="1">
                <a:solidFill>
                  <a:srgbClr val="002060"/>
                </a:solidFill>
              </a:rPr>
              <a:t>DataDimensions</a:t>
            </a:r>
            <a:endParaRPr lang="en-US" dirty="0">
              <a:solidFill>
                <a:srgbClr val="002060"/>
              </a:solidFill>
            </a:endParaRPr>
          </a:p>
          <a:p>
            <a:pPr marL="342900" indent="-342900">
              <a:buFont typeface="+mj-lt"/>
              <a:buAutoNum type="arabicPeriod"/>
            </a:pPr>
            <a:r>
              <a:rPr lang="en-US" dirty="0">
                <a:solidFill>
                  <a:srgbClr val="002060"/>
                </a:solidFill>
              </a:rPr>
              <a:t>From </a:t>
            </a:r>
            <a:r>
              <a:rPr lang="en-US" i="1" dirty="0">
                <a:solidFill>
                  <a:srgbClr val="002060"/>
                </a:solidFill>
              </a:rPr>
              <a:t>Resolution</a:t>
            </a:r>
            <a:r>
              <a:rPr lang="en-US" dirty="0">
                <a:solidFill>
                  <a:srgbClr val="002060"/>
                </a:solidFill>
              </a:rPr>
              <a:t> drop-down select:</a:t>
            </a:r>
            <a:r>
              <a:rPr lang="en-US" i="1" dirty="0">
                <a:solidFill>
                  <a:srgbClr val="002060"/>
                </a:solidFill>
              </a:rPr>
              <a:t> Missing Form(s) have been uploaded in the exception process</a:t>
            </a:r>
          </a:p>
          <a:p>
            <a:pPr marL="342900" indent="-342900">
              <a:buFont typeface="+mj-lt"/>
              <a:buAutoNum type="arabicPeriod"/>
            </a:pPr>
            <a:r>
              <a:rPr lang="en-US" dirty="0">
                <a:solidFill>
                  <a:srgbClr val="002060"/>
                </a:solidFill>
              </a:rPr>
              <a:t>Click </a:t>
            </a:r>
            <a:r>
              <a:rPr lang="en-US" i="1" dirty="0">
                <a:solidFill>
                  <a:srgbClr val="002060"/>
                </a:solidFill>
              </a:rPr>
              <a:t>Save</a:t>
            </a:r>
            <a:r>
              <a:rPr lang="en-US" dirty="0">
                <a:solidFill>
                  <a:srgbClr val="002060"/>
                </a:solidFill>
              </a:rPr>
              <a:t>  </a:t>
            </a:r>
            <a:endParaRPr lang="en-US" i="1"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282454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mj-lt"/>
              <a:buAutoNum type="arabicPeriod"/>
            </a:pPr>
            <a:r>
              <a:rPr lang="en-US" dirty="0">
                <a:solidFill>
                  <a:srgbClr val="002060"/>
                </a:solidFill>
              </a:rPr>
              <a:t>If the missing DCS ID was not saved:</a:t>
            </a:r>
          </a:p>
          <a:p>
            <a:pPr marL="1257300" lvl="2" indent="-342900">
              <a:buFont typeface="+mj-lt"/>
              <a:buAutoNum type="alphaLcParenR"/>
            </a:pPr>
            <a:r>
              <a:rPr lang="en-US" dirty="0">
                <a:solidFill>
                  <a:srgbClr val="002060"/>
                </a:solidFill>
              </a:rPr>
              <a:t>Log into VBMS</a:t>
            </a:r>
          </a:p>
          <a:p>
            <a:pPr marL="1257300" lvl="2" indent="-342900">
              <a:buFont typeface="+mj-lt"/>
              <a:buAutoNum type="alphaLcParenR"/>
            </a:pPr>
            <a:r>
              <a:rPr lang="en-US" dirty="0">
                <a:solidFill>
                  <a:srgbClr val="002060"/>
                </a:solidFill>
              </a:rPr>
              <a:t>Create a new DCS ID</a:t>
            </a:r>
          </a:p>
          <a:p>
            <a:pPr marL="1257300" lvl="2" indent="-342900">
              <a:buFont typeface="+mj-lt"/>
              <a:buAutoNum type="alphaLcParenR"/>
            </a:pPr>
            <a:r>
              <a:rPr lang="en-US" dirty="0">
                <a:solidFill>
                  <a:srgbClr val="002060"/>
                </a:solidFill>
              </a:rPr>
              <a:t>Create a shipping manifest</a:t>
            </a:r>
          </a:p>
          <a:p>
            <a:pPr marL="1257300" lvl="2" indent="-342900">
              <a:buFont typeface="+mj-lt"/>
              <a:buAutoNum type="alphaLcParenR"/>
            </a:pPr>
            <a:r>
              <a:rPr lang="en-US" dirty="0">
                <a:solidFill>
                  <a:srgbClr val="002060"/>
                </a:solidFill>
              </a:rPr>
              <a:t>Attach the DCS ID PDF file</a:t>
            </a:r>
          </a:p>
          <a:p>
            <a:pPr marL="1257300" lvl="2" indent="-342900">
              <a:buFont typeface="+mj-lt"/>
              <a:buAutoNum type="alphaLcParenR"/>
            </a:pPr>
            <a:r>
              <a:rPr lang="en-US" dirty="0">
                <a:solidFill>
                  <a:srgbClr val="002060"/>
                </a:solidFill>
              </a:rPr>
              <a:t>Update the </a:t>
            </a:r>
            <a:r>
              <a:rPr lang="en-US" i="1" dirty="0">
                <a:solidFill>
                  <a:srgbClr val="002060"/>
                </a:solidFill>
              </a:rPr>
              <a:t>Current Owner </a:t>
            </a:r>
            <a:r>
              <a:rPr lang="en-US" dirty="0">
                <a:solidFill>
                  <a:srgbClr val="002060"/>
                </a:solidFill>
              </a:rPr>
              <a:t>drop-down list to </a:t>
            </a:r>
            <a:r>
              <a:rPr lang="en-US" i="1" dirty="0">
                <a:solidFill>
                  <a:srgbClr val="002060"/>
                </a:solidFill>
              </a:rPr>
              <a:t>DataDimensions</a:t>
            </a:r>
          </a:p>
          <a:p>
            <a:pPr marL="1257300" lvl="2" indent="-342900">
              <a:buFont typeface="+mj-lt"/>
              <a:buAutoNum type="alphaLcParenR"/>
            </a:pPr>
            <a:r>
              <a:rPr lang="en-US" dirty="0">
                <a:solidFill>
                  <a:srgbClr val="002060"/>
                </a:solidFill>
              </a:rPr>
              <a:t>Update Resolution drop-down list to </a:t>
            </a:r>
            <a:r>
              <a:rPr lang="en-US" i="1" dirty="0">
                <a:solidFill>
                  <a:srgbClr val="002060"/>
                </a:solidFill>
              </a:rPr>
              <a:t>Missing Form(s) have been uploaded in the exception process</a:t>
            </a:r>
            <a:endParaRPr lang="en-US" dirty="0">
              <a:solidFill>
                <a:srgbClr val="002060"/>
              </a:solidFill>
            </a:endParaRPr>
          </a:p>
          <a:p>
            <a:pPr marL="800100" lvl="1" indent="-342900">
              <a:buFont typeface="+mj-lt"/>
              <a:buAutoNum type="arabicPeriod"/>
            </a:pPr>
            <a:r>
              <a:rPr lang="en-US" dirty="0">
                <a:solidFill>
                  <a:srgbClr val="002060"/>
                </a:solidFill>
              </a:rPr>
              <a:t>Click </a:t>
            </a:r>
            <a:r>
              <a:rPr lang="en-US" i="1" dirty="0">
                <a:solidFill>
                  <a:srgbClr val="002060"/>
                </a:solidFill>
              </a:rPr>
              <a:t>Save</a:t>
            </a:r>
          </a:p>
          <a:p>
            <a:pPr lvl="1"/>
            <a:endParaRPr lang="en-US" b="1" i="1" dirty="0">
              <a:solidFill>
                <a:srgbClr val="002060"/>
              </a:solidFill>
            </a:endParaRPr>
          </a:p>
          <a:p>
            <a:pPr lvl="1"/>
            <a:r>
              <a:rPr lang="en-US" altLang="en-US" b="1" dirty="0">
                <a:solidFill>
                  <a:srgbClr val="002060"/>
                </a:solidFill>
              </a:rPr>
              <a:t>Note</a:t>
            </a:r>
            <a:r>
              <a:rPr lang="en-US" altLang="en-US" b="1" dirty="0">
                <a:solidFill>
                  <a:srgbClr val="002060"/>
                </a:solidFill>
                <a:cs typeface="Times New Roman" panose="02020603050405020304" pitchFamily="18" charset="0"/>
              </a:rPr>
              <a:t>:</a:t>
            </a:r>
            <a:r>
              <a:rPr lang="en-US" altLang="en-US" dirty="0">
                <a:solidFill>
                  <a:srgbClr val="002060"/>
                </a:solidFill>
                <a:cs typeface="Times New Roman" panose="02020603050405020304" pitchFamily="18" charset="0"/>
              </a:rPr>
              <a:t> Users must delete </a:t>
            </a:r>
            <a:r>
              <a:rPr lang="en-US" altLang="en-US" dirty="0">
                <a:solidFill>
                  <a:srgbClr val="002060"/>
                </a:solidFill>
              </a:rPr>
              <a:t>DCS IDs</a:t>
            </a:r>
            <a:r>
              <a:rPr lang="en-US" altLang="en-US" dirty="0">
                <a:solidFill>
                  <a:srgbClr val="002060"/>
                </a:solidFill>
                <a:cs typeface="Times New Roman" panose="02020603050405020304" pitchFamily="18" charset="0"/>
              </a:rPr>
              <a:t> that were previously created in VBMS but not shipped.  It's important to avoid </a:t>
            </a:r>
            <a:r>
              <a:rPr lang="en-US" altLang="en-US" dirty="0">
                <a:solidFill>
                  <a:srgbClr val="002060"/>
                </a:solidFill>
              </a:rPr>
              <a:t>Pending Scanning Banners</a:t>
            </a:r>
            <a:r>
              <a:rPr lang="en-US" altLang="en-US" dirty="0">
                <a:solidFill>
                  <a:srgbClr val="002060"/>
                </a:solidFill>
                <a:cs typeface="Times New Roman" panose="02020603050405020304" pitchFamily="18" charset="0"/>
              </a:rPr>
              <a:t> </a:t>
            </a:r>
            <a:r>
              <a:rPr lang="en-US" altLang="en-US" dirty="0">
                <a:solidFill>
                  <a:srgbClr val="002060"/>
                </a:solidFill>
              </a:rPr>
              <a:t>(</a:t>
            </a:r>
            <a:r>
              <a:rPr lang="en-US" altLang="en-US" dirty="0">
                <a:solidFill>
                  <a:srgbClr val="002060"/>
                </a:solidFill>
                <a:cs typeface="Times New Roman" panose="02020603050405020304" pitchFamily="18" charset="0"/>
              </a:rPr>
              <a:t>PSBs)</a:t>
            </a:r>
            <a:r>
              <a:rPr lang="en-US" altLang="en-US" dirty="0">
                <a:solidFill>
                  <a:srgbClr val="002060"/>
                </a:solidFill>
              </a:rPr>
              <a:t>. </a:t>
            </a:r>
            <a:r>
              <a:rPr lang="en-US" altLang="en-US" b="1" dirty="0">
                <a:solidFill>
                  <a:srgbClr val="002060"/>
                </a:solidFill>
              </a:rPr>
              <a:t>It is important to note that if there is a PSB, no claims can be processed or closed.</a:t>
            </a:r>
          </a:p>
          <a:p>
            <a:pPr lvl="1"/>
            <a:endParaRPr lang="en-US" alt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337780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Now we will cover the topic on how to manage extra DCS IDs listed on the manifest. This means that a DCS ID was created in VBMS, but the file was not shipped. </a:t>
            </a: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24347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When a file is missing from the box, but is listed on the manifest, users must first sign into VBMS and </a:t>
            </a:r>
            <a:r>
              <a:rPr lang="en-US" u="sng" dirty="0">
                <a:solidFill>
                  <a:srgbClr val="002060"/>
                </a:solidFill>
              </a:rPr>
              <a:t>delete</a:t>
            </a:r>
            <a:r>
              <a:rPr lang="en-US" i="1" dirty="0">
                <a:solidFill>
                  <a:srgbClr val="002060"/>
                </a:solidFill>
              </a:rPr>
              <a:t> </a:t>
            </a:r>
            <a:r>
              <a:rPr lang="en-US" dirty="0">
                <a:solidFill>
                  <a:srgbClr val="002060"/>
                </a:solidFill>
              </a:rPr>
              <a:t>the old DCS ID by doing the following:</a:t>
            </a:r>
          </a:p>
          <a:p>
            <a:endParaRPr lang="en-US" dirty="0">
              <a:solidFill>
                <a:srgbClr val="002060"/>
              </a:solidFill>
              <a:latin typeface="Calibri" panose="020F0502020204030204" pitchFamily="34" charset="0"/>
            </a:endParaRPr>
          </a:p>
          <a:p>
            <a:pPr marL="342900" indent="-342900">
              <a:buFont typeface="+mj-lt"/>
              <a:buAutoNum type="arabicPeriod"/>
            </a:pPr>
            <a:r>
              <a:rPr lang="en-US" dirty="0">
                <a:solidFill>
                  <a:srgbClr val="002060"/>
                </a:solidFill>
                <a:latin typeface="Calibri" panose="020F0502020204030204" pitchFamily="34" charset="0"/>
              </a:rPr>
              <a:t>Log in to VBMS and validate your PIV credentials</a:t>
            </a:r>
          </a:p>
          <a:p>
            <a:pPr marL="342900" indent="-342900">
              <a:buFont typeface="+mj-lt"/>
              <a:buAutoNum type="arabicPeriod"/>
            </a:pPr>
            <a:endParaRPr lang="en-US" dirty="0">
              <a:solidFill>
                <a:srgbClr val="002060"/>
              </a:solidFill>
              <a:latin typeface="Calibri" panose="020F0502020204030204" pitchFamily="34" charset="0"/>
            </a:endParaRPr>
          </a:p>
          <a:p>
            <a:pPr marL="342900" indent="-342900">
              <a:buFont typeface="+mj-lt"/>
              <a:buAutoNum type="arabicPeriod"/>
            </a:pPr>
            <a:r>
              <a:rPr lang="en-US" dirty="0">
                <a:solidFill>
                  <a:srgbClr val="002060"/>
                </a:solidFill>
                <a:latin typeface="Calibri" panose="020F0502020204030204" pitchFamily="34" charset="0"/>
              </a:rPr>
              <a:t>Select </a:t>
            </a:r>
            <a:r>
              <a:rPr lang="en-US" i="1" dirty="0">
                <a:solidFill>
                  <a:srgbClr val="002060"/>
                </a:solidFill>
                <a:latin typeface="Calibri" panose="020F0502020204030204" pitchFamily="34" charset="0"/>
              </a:rPr>
              <a:t>Intake</a:t>
            </a:r>
            <a:r>
              <a:rPr lang="en-US" b="1" i="1" dirty="0">
                <a:solidFill>
                  <a:srgbClr val="002060"/>
                </a:solidFill>
                <a:latin typeface="Calibri" panose="020F0502020204030204" pitchFamily="34" charset="0"/>
              </a:rPr>
              <a:t> </a:t>
            </a:r>
            <a:r>
              <a:rPr lang="en-US" dirty="0">
                <a:solidFill>
                  <a:srgbClr val="002060"/>
                </a:solidFill>
                <a:latin typeface="Calibri" panose="020F0502020204030204" pitchFamily="34" charset="0"/>
              </a:rPr>
              <a:t>from the upper ribbon</a:t>
            </a:r>
          </a:p>
          <a:p>
            <a:pPr marL="342900" indent="-342900">
              <a:buFont typeface="+mj-lt"/>
              <a:buAutoNum type="arabicPeriod"/>
            </a:pPr>
            <a:endParaRPr lang="en-US" dirty="0">
              <a:solidFill>
                <a:srgbClr val="002060"/>
              </a:solidFill>
              <a:latin typeface="Calibri" panose="020F0502020204030204" pitchFamily="34" charset="0"/>
            </a:endParaRPr>
          </a:p>
          <a:p>
            <a:pPr marL="342900" indent="-342900">
              <a:buFont typeface="+mj-lt"/>
              <a:buAutoNum type="arabicPeriod"/>
            </a:pPr>
            <a:r>
              <a:rPr lang="en-US" dirty="0">
                <a:solidFill>
                  <a:srgbClr val="002060"/>
                </a:solidFill>
                <a:latin typeface="Calibri" panose="020F0502020204030204" pitchFamily="34" charset="0"/>
              </a:rPr>
              <a:t>Search by RMN</a:t>
            </a:r>
          </a:p>
          <a:p>
            <a:pPr marL="342900" indent="-342900">
              <a:buFont typeface="+mj-lt"/>
              <a:buAutoNum type="arabicPeriod"/>
            </a:pPr>
            <a:endParaRPr lang="en-US" dirty="0">
              <a:solidFill>
                <a:srgbClr val="002060"/>
              </a:solidFill>
              <a:latin typeface="Calibri" panose="020F0502020204030204" pitchFamily="34" charset="0"/>
            </a:endParaRPr>
          </a:p>
          <a:p>
            <a:pPr marL="342900" indent="-342900">
              <a:buFont typeface="+mj-lt"/>
              <a:buAutoNum type="arabicPeriod"/>
            </a:pPr>
            <a:r>
              <a:rPr lang="en-US" dirty="0">
                <a:solidFill>
                  <a:srgbClr val="002060"/>
                </a:solidFill>
                <a:latin typeface="Calibri" panose="020F0502020204030204" pitchFamily="34" charset="0"/>
              </a:rPr>
              <a:t>Click on the </a:t>
            </a:r>
            <a:r>
              <a:rPr lang="en-US" i="1" dirty="0">
                <a:solidFill>
                  <a:srgbClr val="002060"/>
                </a:solidFill>
                <a:latin typeface="Calibri" panose="020F0502020204030204" pitchFamily="34" charset="0"/>
              </a:rPr>
              <a:t>Filter </a:t>
            </a:r>
            <a:r>
              <a:rPr lang="en-US" dirty="0">
                <a:solidFill>
                  <a:srgbClr val="002060"/>
                </a:solidFill>
                <a:latin typeface="Calibri" panose="020F0502020204030204" pitchFamily="34" charset="0"/>
              </a:rPr>
              <a:t>button </a:t>
            </a:r>
          </a:p>
        </p:txBody>
      </p:sp>
      <p:sp>
        <p:nvSpPr>
          <p:cNvPr id="4" name="Slide Number Placeholder 3"/>
          <p:cNvSpPr>
            <a:spLocks noGrp="1"/>
          </p:cNvSpPr>
          <p:nvPr>
            <p:ph type="sldNum" sz="quarter" idx="10"/>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61318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The purpose of this training is to provide step-by-step instructions for the VR&amp;E offices, (and to CMAs on how to conduct the training in support of the ROs), on the process of identifying and resolving various types of shipping exceptions</a:t>
            </a:r>
            <a:r>
              <a:rPr lang="en-US" sz="1200" dirty="0">
                <a:solidFill>
                  <a:srgbClr val="002060"/>
                </a:solidFill>
              </a:rPr>
              <a:t> for inactive, and eventually active files.</a:t>
            </a:r>
          </a:p>
          <a:p>
            <a:endParaRPr lang="en-US" sz="1200"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110710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5"/>
            </a:pPr>
            <a:r>
              <a:rPr lang="en-US" sz="1200" b="0" i="0" u="none" strike="noStrike" kern="1200" baseline="0" dirty="0">
                <a:solidFill>
                  <a:srgbClr val="002060"/>
                </a:solidFill>
                <a:latin typeface="+mn-lt"/>
                <a:ea typeface="+mn-ea"/>
                <a:cs typeface="+mn-cs"/>
              </a:rPr>
              <a:t>VBMS will display the search results</a:t>
            </a:r>
          </a:p>
          <a:p>
            <a:pPr marL="228600" indent="-228600">
              <a:buFont typeface="+mj-lt"/>
              <a:buAutoNum type="arabicPeriod" startAt="5"/>
            </a:pPr>
            <a:r>
              <a:rPr lang="en-US" sz="1200" b="0" i="0" u="none" strike="noStrike" kern="1200" baseline="0" dirty="0">
                <a:solidFill>
                  <a:srgbClr val="002060"/>
                </a:solidFill>
                <a:latin typeface="+mn-lt"/>
                <a:ea typeface="+mn-ea"/>
                <a:cs typeface="+mn-cs"/>
              </a:rPr>
              <a:t>Click on the hyperlinked </a:t>
            </a:r>
            <a:r>
              <a:rPr lang="en-US" sz="1200" b="0" i="1" u="none" strike="noStrike" kern="1200" baseline="0" dirty="0">
                <a:solidFill>
                  <a:srgbClr val="002060"/>
                </a:solidFill>
                <a:latin typeface="+mn-lt"/>
                <a:ea typeface="+mn-ea"/>
                <a:cs typeface="+mn-cs"/>
              </a:rPr>
              <a:t>Box Number </a:t>
            </a:r>
            <a:r>
              <a:rPr lang="en-US" sz="1200" b="0" i="0" u="none" strike="noStrike" kern="1200" baseline="0" dirty="0">
                <a:solidFill>
                  <a:srgbClr val="002060"/>
                </a:solidFill>
                <a:latin typeface="+mn-lt"/>
                <a:ea typeface="+mn-ea"/>
                <a:cs typeface="+mn-cs"/>
              </a:rPr>
              <a:t>to display a detailed view of the shipment </a:t>
            </a:r>
          </a:p>
          <a:p>
            <a:endParaRPr lang="en-US" i="0" dirty="0">
              <a:solidFill>
                <a:srgbClr val="002060"/>
              </a:solidFill>
            </a:endParaRPr>
          </a:p>
          <a:p>
            <a:endParaRPr lang="en-US" i="0" dirty="0">
              <a:solidFill>
                <a:srgbClr val="002060"/>
              </a:solidFill>
            </a:endParaRP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64869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7"/>
            </a:pPr>
            <a:r>
              <a:rPr lang="en-US" dirty="0">
                <a:solidFill>
                  <a:srgbClr val="002060"/>
                </a:solidFill>
                <a:latin typeface="Calibri" panose="020F0502020204030204" pitchFamily="34" charset="0"/>
              </a:rPr>
              <a:t>Locate the DCS ID you wish to remove </a:t>
            </a:r>
            <a:r>
              <a:rPr lang="en-US" dirty="0">
                <a:solidFill>
                  <a:srgbClr val="002060"/>
                </a:solidFill>
              </a:rPr>
              <a:t>by clicking on the trash can image in the left column</a:t>
            </a:r>
            <a:endParaRPr lang="en-US" dirty="0">
              <a:solidFill>
                <a:srgbClr val="002060"/>
              </a:solidFill>
              <a:latin typeface="Calibri" panose="020F0502020204030204" pitchFamily="34" charset="0"/>
            </a:endParaRPr>
          </a:p>
          <a:p>
            <a:pPr marL="342900" indent="-342900">
              <a:buFont typeface="+mj-lt"/>
              <a:buAutoNum type="arabicPeriod" startAt="7"/>
            </a:pPr>
            <a:r>
              <a:rPr lang="en-US" dirty="0">
                <a:solidFill>
                  <a:srgbClr val="002060"/>
                </a:solidFill>
                <a:latin typeface="Calibri" panose="020F0502020204030204" pitchFamily="34" charset="0"/>
              </a:rPr>
              <a:t>Select </a:t>
            </a:r>
            <a:r>
              <a:rPr lang="en-US" b="0" i="1" dirty="0">
                <a:solidFill>
                  <a:srgbClr val="002060"/>
                </a:solidFill>
                <a:latin typeface="Calibri" panose="020F0502020204030204" pitchFamily="34" charset="0"/>
              </a:rPr>
              <a:t>Intake</a:t>
            </a:r>
            <a:r>
              <a:rPr lang="en-US" b="1" i="1" dirty="0">
                <a:solidFill>
                  <a:srgbClr val="002060"/>
                </a:solidFill>
                <a:latin typeface="Calibri" panose="020F0502020204030204" pitchFamily="34" charset="0"/>
              </a:rPr>
              <a:t> </a:t>
            </a:r>
            <a:r>
              <a:rPr lang="en-US" dirty="0">
                <a:solidFill>
                  <a:srgbClr val="002060"/>
                </a:solidFill>
                <a:latin typeface="Calibri" panose="020F0502020204030204" pitchFamily="34" charset="0"/>
              </a:rPr>
              <a:t>to return to the previous view</a:t>
            </a:r>
          </a:p>
          <a:p>
            <a:endParaRPr lang="en-US" dirty="0">
              <a:solidFill>
                <a:srgbClr val="002060"/>
              </a:solidFill>
            </a:endParaRPr>
          </a:p>
          <a:p>
            <a:r>
              <a:rPr lang="en-US" dirty="0">
                <a:solidFill>
                  <a:srgbClr val="002060"/>
                </a:solidFill>
              </a:rPr>
              <a:t>Now that you have deleted the old DCS ID, you will need to update the ddTracker portal.</a:t>
            </a:r>
          </a:p>
        </p:txBody>
      </p:sp>
      <p:sp>
        <p:nvSpPr>
          <p:cNvPr id="4" name="Slide Number Placeholder 3"/>
          <p:cNvSpPr>
            <a:spLocks noGrp="1"/>
          </p:cNvSpPr>
          <p:nvPr>
            <p:ph type="sldNum" sz="quarter" idx="10"/>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10769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002060"/>
                </a:solidFill>
              </a:rPr>
              <a:t>Next, update the information in the ddTracker portal:</a:t>
            </a:r>
          </a:p>
          <a:p>
            <a:pPr marL="342900" lvl="0" indent="-342900">
              <a:buFont typeface="+mj-lt"/>
              <a:buAutoNum type="arabicPeriod"/>
            </a:pPr>
            <a:r>
              <a:rPr lang="en-US" sz="1200" dirty="0">
                <a:solidFill>
                  <a:srgbClr val="002060"/>
                </a:solidFill>
              </a:rPr>
              <a:t>Sign into ddTracker and search for shipping exception </a:t>
            </a:r>
          </a:p>
          <a:p>
            <a:pPr marL="342900" lvl="0" indent="-342900">
              <a:buFont typeface="+mj-lt"/>
              <a:buAutoNum type="arabicPeriod"/>
            </a:pPr>
            <a:r>
              <a:rPr lang="en-US" sz="1200" dirty="0">
                <a:solidFill>
                  <a:srgbClr val="002060"/>
                </a:solidFill>
              </a:rPr>
              <a:t>Update the </a:t>
            </a:r>
            <a:r>
              <a:rPr lang="en-US" sz="1200" i="1" dirty="0">
                <a:solidFill>
                  <a:srgbClr val="002060"/>
                </a:solidFill>
              </a:rPr>
              <a:t>Current Owner to DataDimensions</a:t>
            </a:r>
          </a:p>
          <a:p>
            <a:pPr marL="342900" lvl="0" indent="-342900">
              <a:buFont typeface="+mj-lt"/>
              <a:buAutoNum type="arabicPeriod"/>
            </a:pPr>
            <a:r>
              <a:rPr lang="en-US" sz="1200" dirty="0">
                <a:solidFill>
                  <a:srgbClr val="002060"/>
                </a:solidFill>
              </a:rPr>
              <a:t>Update the </a:t>
            </a:r>
            <a:r>
              <a:rPr lang="en-US" sz="1200" i="1" dirty="0">
                <a:solidFill>
                  <a:srgbClr val="002060"/>
                </a:solidFill>
              </a:rPr>
              <a:t>Resolution</a:t>
            </a:r>
            <a:r>
              <a:rPr lang="en-US" sz="1200" dirty="0">
                <a:solidFill>
                  <a:srgbClr val="002060"/>
                </a:solidFill>
              </a:rPr>
              <a:t> to reflect </a:t>
            </a:r>
            <a:r>
              <a:rPr lang="en-US" sz="1200" i="1" dirty="0">
                <a:solidFill>
                  <a:srgbClr val="002060"/>
                </a:solidFill>
              </a:rPr>
              <a:t>Confirmed extra DCS can be removed from Manifest</a:t>
            </a:r>
            <a:endParaRPr lang="en-US" sz="1200" dirty="0">
              <a:solidFill>
                <a:srgbClr val="002060"/>
              </a:solidFill>
            </a:endParaRPr>
          </a:p>
          <a:p>
            <a:pPr marL="342900" lvl="0" indent="-342900">
              <a:buFont typeface="+mj-lt"/>
              <a:buAutoNum type="arabicPeriod"/>
            </a:pPr>
            <a:r>
              <a:rPr lang="en-US" sz="1200" dirty="0">
                <a:solidFill>
                  <a:srgbClr val="002060"/>
                </a:solidFill>
              </a:rPr>
              <a:t>Click </a:t>
            </a:r>
            <a:r>
              <a:rPr lang="en-US" sz="1200" i="1" dirty="0">
                <a:solidFill>
                  <a:srgbClr val="002060"/>
                </a:solidFill>
              </a:rPr>
              <a:t>Save</a:t>
            </a:r>
          </a:p>
        </p:txBody>
      </p:sp>
      <p:sp>
        <p:nvSpPr>
          <p:cNvPr id="4" name="Slide Number Placeholder 3"/>
          <p:cNvSpPr>
            <a:spLocks noGrp="1"/>
          </p:cNvSpPr>
          <p:nvPr>
            <p:ph type="sldNum" sz="quarter" idx="10"/>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3154807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Now we will cover the topic on how to resolve an exception involving a missing or incorrect shipping manifest.</a:t>
            </a: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81969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In the </a:t>
            </a:r>
            <a:r>
              <a:rPr lang="en-US" i="1" dirty="0">
                <a:solidFill>
                  <a:srgbClr val="002060"/>
                </a:solidFill>
              </a:rPr>
              <a:t>Exception Details </a:t>
            </a:r>
            <a:r>
              <a:rPr lang="en-US" dirty="0">
                <a:solidFill>
                  <a:srgbClr val="002060"/>
                </a:solidFill>
              </a:rPr>
              <a:t>box the vendor will provide information about the missing Manifest </a:t>
            </a:r>
          </a:p>
          <a:p>
            <a:endParaRPr lang="en-US" i="0" dirty="0">
              <a:solidFill>
                <a:srgbClr val="002060"/>
              </a:solidFill>
            </a:endParaRP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4117952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2060"/>
                </a:solidFill>
              </a:rPr>
              <a:t>If a manifest is missing from the box:</a:t>
            </a:r>
          </a:p>
          <a:p>
            <a:pPr marL="342900" lvl="0" indent="-342900">
              <a:buFont typeface="+mj-lt"/>
              <a:buAutoNum type="arabicPeriod"/>
            </a:pPr>
            <a:r>
              <a:rPr lang="en-US" dirty="0">
                <a:solidFill>
                  <a:srgbClr val="002060"/>
                </a:solidFill>
              </a:rPr>
              <a:t>Users should verify if original manifest </a:t>
            </a:r>
            <a:r>
              <a:rPr lang="en-US" u="sng" dirty="0">
                <a:solidFill>
                  <a:srgbClr val="002060"/>
                </a:solidFill>
              </a:rPr>
              <a:t>was saved </a:t>
            </a:r>
            <a:r>
              <a:rPr lang="en-US" dirty="0">
                <a:solidFill>
                  <a:srgbClr val="002060"/>
                </a:solidFill>
              </a:rPr>
              <a:t>to the computer. If so, upload it to ddTracker </a:t>
            </a:r>
          </a:p>
          <a:p>
            <a:pPr marL="342900" lvl="0" indent="-342900">
              <a:buFont typeface="+mj-lt"/>
              <a:buAutoNum type="arabicPeriod"/>
            </a:pPr>
            <a:r>
              <a:rPr lang="en-US" dirty="0">
                <a:solidFill>
                  <a:srgbClr val="002060"/>
                </a:solidFill>
              </a:rPr>
              <a:t>If Shipping Manifest was </a:t>
            </a:r>
            <a:r>
              <a:rPr lang="en-US" u="sng" dirty="0">
                <a:solidFill>
                  <a:srgbClr val="002060"/>
                </a:solidFill>
              </a:rPr>
              <a:t>not saved</a:t>
            </a:r>
            <a:r>
              <a:rPr lang="en-US" b="1" dirty="0">
                <a:solidFill>
                  <a:srgbClr val="002060"/>
                </a:solidFill>
              </a:rPr>
              <a:t>, </a:t>
            </a:r>
            <a:r>
              <a:rPr lang="en-US" dirty="0">
                <a:solidFill>
                  <a:srgbClr val="002060"/>
                </a:solidFill>
              </a:rPr>
              <a:t>users must reprint it from VBMS</a:t>
            </a:r>
            <a:endParaRPr lang="en-US" b="1" dirty="0">
              <a:solidFill>
                <a:srgbClr val="002060"/>
              </a:solidFill>
            </a:endParaRPr>
          </a:p>
          <a:p>
            <a:pPr marL="342900" lvl="0" indent="-342900">
              <a:buFont typeface="+mj-lt"/>
              <a:buAutoNum type="arabicPeriod"/>
            </a:pPr>
            <a:r>
              <a:rPr lang="en-US" dirty="0">
                <a:solidFill>
                  <a:srgbClr val="002060"/>
                </a:solidFill>
              </a:rPr>
              <a:t>To update the shipping exception status, begin from ddTracker homepage </a:t>
            </a:r>
          </a:p>
          <a:p>
            <a:pPr marL="342900" lvl="0" indent="-342900">
              <a:buFont typeface="+mj-lt"/>
              <a:buAutoNum type="arabicPeriod"/>
            </a:pPr>
            <a:r>
              <a:rPr lang="en-US" dirty="0">
                <a:solidFill>
                  <a:srgbClr val="002060"/>
                </a:solidFill>
              </a:rPr>
              <a:t>Update </a:t>
            </a:r>
            <a:r>
              <a:rPr lang="en-US" i="1" dirty="0">
                <a:solidFill>
                  <a:srgbClr val="002060"/>
                </a:solidFill>
              </a:rPr>
              <a:t>Current Owner </a:t>
            </a:r>
            <a:r>
              <a:rPr lang="en-US" dirty="0">
                <a:solidFill>
                  <a:srgbClr val="002060"/>
                </a:solidFill>
              </a:rPr>
              <a:t>field to</a:t>
            </a:r>
            <a:r>
              <a:rPr lang="en-US" i="1" dirty="0">
                <a:solidFill>
                  <a:srgbClr val="002060"/>
                </a:solidFill>
              </a:rPr>
              <a:t> </a:t>
            </a:r>
            <a:r>
              <a:rPr lang="en-US" i="1" dirty="0" err="1">
                <a:solidFill>
                  <a:srgbClr val="002060"/>
                </a:solidFill>
              </a:rPr>
              <a:t>DataDimensions</a:t>
            </a:r>
            <a:endParaRPr lang="en-US" i="1" dirty="0">
              <a:solidFill>
                <a:srgbClr val="002060"/>
              </a:solidFill>
            </a:endParaRPr>
          </a:p>
          <a:p>
            <a:pPr marL="342900" lvl="0" indent="-342900">
              <a:buFont typeface="+mj-lt"/>
              <a:buAutoNum type="arabicPeriod"/>
            </a:pPr>
            <a:r>
              <a:rPr lang="en-US" dirty="0">
                <a:solidFill>
                  <a:srgbClr val="002060"/>
                </a:solidFill>
              </a:rPr>
              <a:t>Update </a:t>
            </a:r>
            <a:r>
              <a:rPr lang="en-US" i="1" dirty="0">
                <a:solidFill>
                  <a:srgbClr val="002060"/>
                </a:solidFill>
              </a:rPr>
              <a:t>Resolution</a:t>
            </a:r>
            <a:r>
              <a:rPr lang="en-US" dirty="0">
                <a:solidFill>
                  <a:srgbClr val="002060"/>
                </a:solidFill>
              </a:rPr>
              <a:t> field to reflect </a:t>
            </a:r>
            <a:r>
              <a:rPr lang="en-US" i="1" dirty="0">
                <a:solidFill>
                  <a:srgbClr val="002060"/>
                </a:solidFill>
              </a:rPr>
              <a:t>Missing Form(s) have been uploaded in the exception process</a:t>
            </a:r>
            <a:endParaRPr lang="en-US" dirty="0">
              <a:solidFill>
                <a:srgbClr val="002060"/>
              </a:solidFill>
            </a:endParaRPr>
          </a:p>
          <a:p>
            <a:pPr marL="342900" lvl="0" indent="-342900">
              <a:buFont typeface="+mj-lt"/>
              <a:buAutoNum type="arabicPeriod"/>
            </a:pPr>
            <a:r>
              <a:rPr lang="en-US" dirty="0">
                <a:solidFill>
                  <a:srgbClr val="002060"/>
                </a:solidFill>
              </a:rPr>
              <a:t>Click </a:t>
            </a:r>
            <a:r>
              <a:rPr lang="en-US" i="1" dirty="0">
                <a:solidFill>
                  <a:srgbClr val="002060"/>
                </a:solidFill>
              </a:rPr>
              <a:t>Save</a:t>
            </a:r>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230683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Because of the number of shipping exceptions we are seeing, we will provide instructions on how to create a DCS ID, followed by How to Generate VR&amp;E Shipping Manifest, as a refresher from the Inactive Folder Shipping and Tracking training. </a:t>
            </a:r>
          </a:p>
          <a:p>
            <a:endParaRPr lang="en-US" i="0" dirty="0">
              <a:solidFill>
                <a:srgbClr val="002060"/>
              </a:solidFill>
            </a:endParaRP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3267113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Begin by logging into VBMS, entering your Station ID and validate your credentials with the PIV login. </a:t>
            </a:r>
          </a:p>
          <a:p>
            <a:endParaRPr lang="en-US" i="0" dirty="0">
              <a:solidFill>
                <a:srgbClr val="002060"/>
              </a:solidFill>
            </a:endParaRPr>
          </a:p>
          <a:p>
            <a:pPr marL="342900" lvl="0" indent="-342900">
              <a:buFont typeface="+mj-lt"/>
              <a:buAutoNum type="arabicPeriod"/>
            </a:pPr>
            <a:r>
              <a:rPr lang="en-US" dirty="0">
                <a:solidFill>
                  <a:srgbClr val="002060"/>
                </a:solidFill>
              </a:rPr>
              <a:t>Select the Search drop-down on the upper left corner of the toolbar</a:t>
            </a:r>
          </a:p>
          <a:p>
            <a:pPr marL="342900" lvl="0" indent="-342900">
              <a:buFont typeface="+mj-lt"/>
              <a:buAutoNum type="arabicPeriod"/>
            </a:pPr>
            <a:r>
              <a:rPr lang="en-US" dirty="0">
                <a:solidFill>
                  <a:srgbClr val="002060"/>
                </a:solidFill>
              </a:rPr>
              <a:t>And a search box will appear. Type the file number or SSN in the search field</a:t>
            </a:r>
          </a:p>
          <a:p>
            <a:pPr marL="342900" lvl="0" indent="-342900">
              <a:buFont typeface="+mj-lt"/>
              <a:buAutoNum type="arabicPeriod"/>
            </a:pPr>
            <a:r>
              <a:rPr lang="en-US" dirty="0">
                <a:solidFill>
                  <a:srgbClr val="002060"/>
                </a:solidFill>
              </a:rPr>
              <a:t>And click on the </a:t>
            </a:r>
            <a:r>
              <a:rPr lang="en-US" i="1" dirty="0">
                <a:solidFill>
                  <a:srgbClr val="002060"/>
                </a:solidFill>
              </a:rPr>
              <a:t>Open Profile</a:t>
            </a:r>
            <a:r>
              <a:rPr lang="en-US" dirty="0">
                <a:solidFill>
                  <a:srgbClr val="002060"/>
                </a:solidFill>
              </a:rPr>
              <a:t> button.</a:t>
            </a:r>
          </a:p>
          <a:p>
            <a:pPr marL="342900" indent="-342900">
              <a:buFont typeface="+mj-lt"/>
              <a:buAutoNum type="arabicPeriod"/>
            </a:pPr>
            <a:r>
              <a:rPr lang="en-US" dirty="0">
                <a:solidFill>
                  <a:srgbClr val="002060"/>
                </a:solidFill>
              </a:rPr>
              <a:t>VBMS will display the Veteran’s profile</a:t>
            </a:r>
            <a:r>
              <a:rPr lang="en-US" b="1" dirty="0">
                <a:solidFill>
                  <a:srgbClr val="002060"/>
                </a:solidFill>
              </a:rPr>
              <a:t>.</a:t>
            </a:r>
            <a:endParaRPr lang="en-US" dirty="0">
              <a:solidFill>
                <a:srgbClr val="002060"/>
              </a:solidFill>
            </a:endParaRPr>
          </a:p>
          <a:p>
            <a:endParaRPr lang="en-US" i="0" dirty="0">
              <a:solidFill>
                <a:srgbClr val="002060"/>
              </a:solidFill>
            </a:endParaRPr>
          </a:p>
          <a:p>
            <a:endParaRPr lang="en-US" i="0" dirty="0">
              <a:solidFill>
                <a:srgbClr val="002060"/>
              </a:solidFill>
            </a:endParaRP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312566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2060"/>
                </a:solidFill>
              </a:rPr>
              <a:t>From the </a:t>
            </a:r>
            <a:r>
              <a:rPr lang="en-US" i="1" dirty="0">
                <a:solidFill>
                  <a:srgbClr val="002060"/>
                </a:solidFill>
              </a:rPr>
              <a:t>Actions</a:t>
            </a:r>
            <a:r>
              <a:rPr lang="en-US" dirty="0">
                <a:solidFill>
                  <a:srgbClr val="002060"/>
                </a:solidFill>
              </a:rPr>
              <a:t> drop-down menu in the upper right hand corner, select the </a:t>
            </a:r>
            <a:r>
              <a:rPr lang="en-US" i="1" dirty="0">
                <a:solidFill>
                  <a:srgbClr val="002060"/>
                </a:solidFill>
              </a:rPr>
              <a:t>Create DCS </a:t>
            </a:r>
            <a:r>
              <a:rPr lang="en-US" i="0" dirty="0">
                <a:solidFill>
                  <a:srgbClr val="002060"/>
                </a:solidFill>
              </a:rPr>
              <a:t> option</a:t>
            </a:r>
            <a:r>
              <a:rPr lang="en-US" i="1" dirty="0">
                <a:solidFill>
                  <a:srgbClr val="002060"/>
                </a:solidFill>
              </a:rPr>
              <a:t>.</a:t>
            </a:r>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365703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solidFill>
                  <a:srgbClr val="002060"/>
                </a:solidFill>
              </a:rPr>
              <a:t>From the </a:t>
            </a:r>
            <a:r>
              <a:rPr lang="en-US" sz="1200" i="1" dirty="0">
                <a:solidFill>
                  <a:srgbClr val="002060"/>
                </a:solidFill>
              </a:rPr>
              <a:t>Create DCS ID</a:t>
            </a:r>
            <a:r>
              <a:rPr lang="en-US" sz="1200" dirty="0">
                <a:solidFill>
                  <a:srgbClr val="002060"/>
                </a:solidFill>
              </a:rPr>
              <a:t> screen, select the following from the drop-down menus: </a:t>
            </a:r>
          </a:p>
          <a:p>
            <a:pPr marL="285750" lvl="0" indent="-285750">
              <a:buFont typeface="Arial" panose="020B0604020202020204" pitchFamily="34" charset="0"/>
              <a:buChar char="•"/>
            </a:pPr>
            <a:r>
              <a:rPr lang="en-US" sz="1200" dirty="0">
                <a:solidFill>
                  <a:srgbClr val="002060"/>
                </a:solidFill>
              </a:rPr>
              <a:t>Your station from which files will be shipped</a:t>
            </a:r>
          </a:p>
          <a:p>
            <a:pPr marL="285750" lvl="0" indent="-285750">
              <a:buFont typeface="Arial" panose="020B0604020202020204" pitchFamily="34" charset="0"/>
              <a:buChar char="•"/>
            </a:pPr>
            <a:r>
              <a:rPr lang="en-US" sz="1200" dirty="0">
                <a:solidFill>
                  <a:srgbClr val="002060"/>
                </a:solidFill>
              </a:rPr>
              <a:t>Intake Site: RO location</a:t>
            </a:r>
          </a:p>
          <a:p>
            <a:pPr marL="285750" lvl="0" indent="-285750">
              <a:buFont typeface="Arial" panose="020B0604020202020204" pitchFamily="34" charset="0"/>
              <a:buChar char="•"/>
            </a:pPr>
            <a:r>
              <a:rPr lang="en-US" sz="1200" dirty="0">
                <a:solidFill>
                  <a:srgbClr val="002060"/>
                </a:solidFill>
              </a:rPr>
              <a:t>Final Destination: Same as Station field</a:t>
            </a:r>
          </a:p>
          <a:p>
            <a:pPr marL="285750" lvl="0" indent="-285750">
              <a:buFont typeface="Arial" panose="020B0604020202020204" pitchFamily="34" charset="0"/>
              <a:buChar char="•"/>
            </a:pPr>
            <a:r>
              <a:rPr lang="en-US" sz="1200" dirty="0">
                <a:solidFill>
                  <a:srgbClr val="002060"/>
                </a:solidFill>
              </a:rPr>
              <a:t>Box Number: Last four digits of UPS tracking number</a:t>
            </a:r>
          </a:p>
          <a:p>
            <a:pPr marL="285750" lvl="0" indent="-285750">
              <a:buFont typeface="Arial" panose="020B0604020202020204" pitchFamily="34" charset="0"/>
              <a:buChar char="•"/>
            </a:pPr>
            <a:r>
              <a:rPr lang="en-US" sz="1200" dirty="0">
                <a:solidFill>
                  <a:srgbClr val="002060"/>
                </a:solidFill>
              </a:rPr>
              <a:t>Scanning Contents: We ask that you leave this area </a:t>
            </a:r>
            <a:r>
              <a:rPr lang="en-US" sz="1200" u="sng" dirty="0">
                <a:solidFill>
                  <a:srgbClr val="002060"/>
                </a:solidFill>
              </a:rPr>
              <a:t>blank</a:t>
            </a:r>
          </a:p>
          <a:p>
            <a:pPr marL="285750" lvl="0" indent="-285750">
              <a:buFont typeface="Arial" panose="020B0604020202020204" pitchFamily="34" charset="0"/>
              <a:buChar char="•"/>
            </a:pPr>
            <a:r>
              <a:rPr lang="en-US" sz="1200" dirty="0">
                <a:solidFill>
                  <a:srgbClr val="002060"/>
                </a:solidFill>
              </a:rPr>
              <a:t>List of Items: Type the words “CER Folder”</a:t>
            </a:r>
          </a:p>
          <a:p>
            <a:pPr marL="285750" lvl="0" indent="-285750">
              <a:buFont typeface="Arial" panose="020B0604020202020204" pitchFamily="34" charset="0"/>
              <a:buChar char="•"/>
            </a:pPr>
            <a:r>
              <a:rPr lang="en-US" sz="1200" dirty="0">
                <a:solidFill>
                  <a:srgbClr val="002060"/>
                </a:solidFill>
              </a:rPr>
              <a:t>Click </a:t>
            </a:r>
            <a:r>
              <a:rPr lang="en-US" sz="1200" i="1" dirty="0">
                <a:solidFill>
                  <a:srgbClr val="002060"/>
                </a:solidFill>
              </a:rPr>
              <a:t>Submit</a:t>
            </a:r>
            <a:r>
              <a:rPr lang="en-US" sz="1200" dirty="0">
                <a:solidFill>
                  <a:srgbClr val="002060"/>
                </a:solidFill>
              </a:rPr>
              <a:t> button to generate the DCS ID – </a:t>
            </a:r>
            <a:r>
              <a:rPr lang="en-US" sz="1200" b="1" dirty="0">
                <a:solidFill>
                  <a:srgbClr val="002060"/>
                </a:solidFill>
              </a:rPr>
              <a:t>Please click Submit only ONCE.</a:t>
            </a:r>
            <a:endParaRPr lang="en-US" sz="1200" dirty="0">
              <a:solidFill>
                <a:srgbClr val="002060"/>
              </a:solidFill>
            </a:endParaRPr>
          </a:p>
          <a:p>
            <a:pPr marL="0" lvl="0" indent="0">
              <a:buFont typeface="Arial" panose="020B0604020202020204" pitchFamily="34" charset="0"/>
              <a:buNone/>
            </a:pPr>
            <a:endParaRPr lang="en-US" sz="1200" dirty="0">
              <a:solidFill>
                <a:srgbClr val="002060"/>
              </a:solidFill>
            </a:endParaRPr>
          </a:p>
          <a:p>
            <a:pPr lvl="0">
              <a:defRPr/>
            </a:pPr>
            <a:r>
              <a:rPr lang="en-US" sz="1200" b="1" dirty="0">
                <a:solidFill>
                  <a:srgbClr val="002060"/>
                </a:solidFill>
              </a:rPr>
              <a:t>NOTE: </a:t>
            </a:r>
            <a:r>
              <a:rPr lang="en-US" dirty="0">
                <a:solidFill>
                  <a:srgbClr val="002060"/>
                </a:solidFill>
              </a:rPr>
              <a:t>You will first create your UPS shipping label prior to this process of creating a DCS ID. </a:t>
            </a:r>
            <a:r>
              <a:rPr lang="en-US" sz="1200" dirty="0">
                <a:solidFill>
                  <a:srgbClr val="002060"/>
                </a:solidFill>
              </a:rPr>
              <a:t>Before creating UPS labels, place files inside box to be weighed, not to exceed 50 pounds, per the M21, Compensation &amp; Pension manual, under the section: </a:t>
            </a:r>
            <a:r>
              <a:rPr lang="en-US" sz="1200" i="1" dirty="0">
                <a:solidFill>
                  <a:srgbClr val="002060"/>
                </a:solidFill>
              </a:rPr>
              <a:t>Preparing Source Materials for Shipping</a:t>
            </a: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339012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We’ve provided a lit of acronyms and definitions, most of which you might already be familiar with from the inactive folder shipping training:</a:t>
            </a:r>
          </a:p>
          <a:p>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DCS ID (Document Control Sheet ID): Identifies a Veteran’s file generated within VBMS. DCS ID is required to allow scanning and uploading into </a:t>
            </a:r>
            <a:r>
              <a:rPr lang="en-US" sz="1200" dirty="0" err="1">
                <a:solidFill>
                  <a:srgbClr val="002060"/>
                </a:solidFill>
              </a:rPr>
              <a:t>efolders</a:t>
            </a:r>
            <a:endParaRPr lang="en-US" sz="1200" dirty="0">
              <a:solidFill>
                <a:srgbClr val="00206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rPr>
              <a:t>ddTracker (Data Dimensions Tracker): Shipping portal for entering shipping information for the vendor. *This is the tracker needed for all shipments going to SMS in Janesville, WI</a:t>
            </a:r>
          </a:p>
          <a:p>
            <a:pPr marL="171450" indent="-171450">
              <a:buFont typeface="Arial" panose="020B0604020202020204" pitchFamily="34" charset="0"/>
              <a:buChar char="•"/>
            </a:pPr>
            <a:r>
              <a:rPr lang="en-US" sz="1200" dirty="0">
                <a:solidFill>
                  <a:srgbClr val="002060"/>
                </a:solidFill>
              </a:rPr>
              <a:t>Manifest: Includes Shipping list used to identify files within box and UPS tracking number (i.e., DCS 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rPr>
              <a:t>RMN (Record Management Number): List of DCS IDs that were created on a specific day </a:t>
            </a:r>
            <a:r>
              <a:rPr lang="en-US" sz="1200" kern="1200" dirty="0">
                <a:solidFill>
                  <a:srgbClr val="002060"/>
                </a:solidFill>
                <a:effectLst/>
                <a:latin typeface="+mn-lt"/>
                <a:ea typeface="+mn-ea"/>
                <a:cs typeface="+mn-cs"/>
              </a:rPr>
              <a:t>306 Station, VB – Veterans Benefits, 01/26/19 - date the shipment was created in VBMS, 5009 – box number and last four digits of UPS tracking, B – Intake Site)</a:t>
            </a:r>
            <a:r>
              <a:rPr lang="en-US" sz="1200" dirty="0">
                <a:solidFill>
                  <a:srgbClr val="002060"/>
                </a:solidFill>
              </a:rPr>
              <a:t> </a:t>
            </a:r>
          </a:p>
          <a:p>
            <a:pPr marL="171450" indent="-171450">
              <a:buFont typeface="Arial" panose="020B0604020202020204" pitchFamily="34" charset="0"/>
              <a:buChar char="•"/>
            </a:pPr>
            <a:r>
              <a:rPr lang="en-US" sz="1200" dirty="0">
                <a:solidFill>
                  <a:srgbClr val="002060"/>
                </a:solidFill>
              </a:rPr>
              <a:t>SMS (Systems Made System): Scanning Vendor</a:t>
            </a: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120888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After clicking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Submit</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message “Do you want to open or save?” will appear at the bottom of the screen</a:t>
            </a:r>
          </a:p>
          <a:p>
            <a:pPr marL="285750" marR="0" lvl="0" indent="-285750">
              <a:lnSpc>
                <a:spcPct val="115000"/>
              </a:lnSpc>
              <a:spcBef>
                <a:spcPts val="0"/>
              </a:spcBef>
              <a:spcAft>
                <a:spcPts val="0"/>
              </a:spcAft>
              <a:buFont typeface="Arial" panose="020B0604020202020204" pitchFamily="34" charset="0"/>
              <a:buChar cha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Again for the purpose of this training, we will select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Open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display a PDF view of the DCS ID. You will select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Save As</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store a local copy to your computer.</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98435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2060"/>
                </a:solidFill>
              </a:rPr>
              <a:t>Once opened, you will see the PDF of the DCS ID. </a:t>
            </a:r>
          </a:p>
          <a:p>
            <a:pPr marL="171450" indent="-171450">
              <a:buFont typeface="Arial" panose="020B0604020202020204" pitchFamily="34" charset="0"/>
              <a:buChar char="•"/>
            </a:pPr>
            <a:r>
              <a:rPr lang="en-US" sz="1200" dirty="0">
                <a:solidFill>
                  <a:srgbClr val="002060"/>
                </a:solidFill>
              </a:rPr>
              <a:t>Print the PDF file and place it on the outside front of the file, and secure u</a:t>
            </a:r>
            <a:r>
              <a:rPr lang="en-US" dirty="0">
                <a:solidFill>
                  <a:srgbClr val="002060"/>
                </a:solidFill>
              </a:rPr>
              <a:t>sing a rubber band. If there are multiple volumes, please ensure that they are all secured together.</a:t>
            </a:r>
            <a:endParaRPr lang="en-US" sz="1200" dirty="0">
              <a:solidFill>
                <a:srgbClr val="002060"/>
              </a:solidFill>
            </a:endParaRPr>
          </a:p>
          <a:p>
            <a:pPr marL="171450" indent="-171450">
              <a:buFont typeface="Arial" panose="020B0604020202020204" pitchFamily="34" charset="0"/>
              <a:buChar char="•"/>
            </a:pPr>
            <a:r>
              <a:rPr lang="en-US" sz="1200" dirty="0">
                <a:solidFill>
                  <a:srgbClr val="002060"/>
                </a:solidFill>
              </a:rPr>
              <a:t>There should be one DCS ID per file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rPr>
              <a:t>After all DCS IDs have been created, generate and print the Shipping Manifest.</a:t>
            </a:r>
          </a:p>
          <a:p>
            <a:endParaRPr lang="en-US" dirty="0">
              <a:solidFill>
                <a:srgbClr val="002060"/>
              </a:solidFill>
            </a:endParaRPr>
          </a:p>
          <a:p>
            <a:r>
              <a:rPr lang="en-US" sz="1200" b="1" dirty="0">
                <a:solidFill>
                  <a:srgbClr val="002060"/>
                </a:solidFill>
              </a:rPr>
              <a:t>NOTE:</a:t>
            </a:r>
            <a:r>
              <a:rPr lang="en-US" sz="1200" dirty="0">
                <a:solidFill>
                  <a:srgbClr val="002060"/>
                </a:solidFill>
              </a:rPr>
              <a:t> DCS IDs cannot be reprinted from VBMS. Please ensure you print and save DCS IDs before shipping files to scanning.</a:t>
            </a:r>
          </a:p>
          <a:p>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For additional shipping instructions, refer to the M21 manual under the section </a:t>
            </a:r>
            <a:r>
              <a:rPr lang="en-US" sz="1200" i="1" dirty="0">
                <a:solidFill>
                  <a:srgbClr val="002060"/>
                </a:solidFill>
              </a:rPr>
              <a:t>(VCIP) Shipping.</a:t>
            </a: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1147212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Next we will review the process of generating a VR&amp;E shipping manifest.</a:t>
            </a:r>
          </a:p>
        </p:txBody>
      </p:sp>
      <p:sp>
        <p:nvSpPr>
          <p:cNvPr id="4" name="Slide Number Placeholder 3"/>
          <p:cNvSpPr>
            <a:spLocks noGrp="1"/>
          </p:cNvSpPr>
          <p:nvPr>
            <p:ph type="sldNum" sz="quarter" idx="10"/>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1492052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mj-lt"/>
              <a:buAutoNum type="arabicPeriod"/>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Log into </a:t>
            </a:r>
            <a:r>
              <a:rPr lang="en-US" u="sng" dirty="0">
                <a:solidFill>
                  <a:srgbClr val="002060"/>
                </a:solidFill>
                <a:latin typeface="Calibri" panose="020F0502020204030204" pitchFamily="34" charset="0"/>
                <a:ea typeface="Calibri" panose="020F0502020204030204" pitchFamily="34" charset="0"/>
                <a:cs typeface="Times New Roman" panose="02020603050405020304" pitchFamily="18" charset="0"/>
                <a:hlinkClick r:id="rId3"/>
              </a:rPr>
              <a:t>VBMS</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validate your credentials</a:t>
            </a:r>
          </a:p>
          <a:p>
            <a:pPr marL="342900" marR="0" lvl="0" indent="-342900">
              <a:lnSpc>
                <a:spcPct val="115000"/>
              </a:lnSpc>
              <a:spcBef>
                <a:spcPts val="0"/>
              </a:spcBef>
              <a:spcAft>
                <a:spcPts val="1000"/>
              </a:spcAft>
              <a:buFont typeface="+mj-lt"/>
              <a:buAutoNum type="arabicPeriod"/>
            </a:pPr>
            <a:r>
              <a:rPr lang="en-US" dirty="0">
                <a:solidFill>
                  <a:srgbClr val="002060"/>
                </a:solidFill>
                <a:latin typeface="Calibri" panose="020F0502020204030204" pitchFamily="34" charset="0"/>
                <a:cs typeface="Times New Roman" panose="02020603050405020304" pitchFamily="18" charset="0"/>
              </a:rPr>
              <a:t>From the Home page, select </a:t>
            </a:r>
            <a:r>
              <a:rPr lang="en-US" i="1" dirty="0">
                <a:solidFill>
                  <a:srgbClr val="002060"/>
                </a:solidFill>
                <a:latin typeface="Calibri" panose="020F0502020204030204" pitchFamily="34" charset="0"/>
                <a:cs typeface="Times New Roman" panose="02020603050405020304" pitchFamily="18" charset="0"/>
              </a:rPr>
              <a:t>Intake</a:t>
            </a:r>
            <a:endParaRPr lang="en-US" dirty="0">
              <a:solidFill>
                <a:srgbClr val="002060"/>
              </a:solidFill>
              <a:latin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dirty="0">
                <a:solidFill>
                  <a:srgbClr val="002060"/>
                </a:solidFill>
                <a:latin typeface="Calibri" panose="020F0502020204030204" pitchFamily="34" charset="0"/>
                <a:cs typeface="Times New Roman" panose="02020603050405020304" pitchFamily="18" charset="0"/>
              </a:rPr>
              <a:t>On the </a:t>
            </a:r>
            <a:r>
              <a:rPr lang="en-US" i="1" dirty="0">
                <a:solidFill>
                  <a:srgbClr val="002060"/>
                </a:solidFill>
                <a:latin typeface="Calibri" panose="020F0502020204030204" pitchFamily="34" charset="0"/>
                <a:cs typeface="Times New Roman" panose="02020603050405020304" pitchFamily="18" charset="0"/>
              </a:rPr>
              <a:t>Narrow Results </a:t>
            </a:r>
            <a:r>
              <a:rPr lang="en-US" dirty="0">
                <a:solidFill>
                  <a:srgbClr val="002060"/>
                </a:solidFill>
                <a:latin typeface="Calibri" panose="020F0502020204030204" pitchFamily="34" charset="0"/>
                <a:cs typeface="Times New Roman" panose="02020603050405020304" pitchFamily="18" charset="0"/>
              </a:rPr>
              <a:t>menu option, click on </a:t>
            </a:r>
            <a:r>
              <a:rPr lang="en-US" i="1" dirty="0">
                <a:solidFill>
                  <a:srgbClr val="002060"/>
                </a:solidFill>
                <a:latin typeface="Calibri" panose="020F0502020204030204" pitchFamily="34" charset="0"/>
                <a:cs typeface="Times New Roman" panose="02020603050405020304" pitchFamily="18" charset="0"/>
              </a:rPr>
              <a:t>Clear</a:t>
            </a:r>
          </a:p>
          <a:p>
            <a:pPr marL="342900" marR="0" lvl="0" indent="-342900">
              <a:lnSpc>
                <a:spcPct val="115000"/>
              </a:lnSpc>
              <a:spcBef>
                <a:spcPts val="0"/>
              </a:spcBef>
              <a:spcAft>
                <a:spcPts val="1000"/>
              </a:spcAft>
              <a:buFont typeface="+mj-lt"/>
              <a:buAutoNum type="arabicPeriod"/>
            </a:pPr>
            <a:r>
              <a:rPr lang="en-US" dirty="0">
                <a:solidFill>
                  <a:srgbClr val="002060"/>
                </a:solidFill>
                <a:latin typeface="Calibri" panose="020F0502020204030204" pitchFamily="34" charset="0"/>
                <a:cs typeface="Times New Roman" panose="02020603050405020304" pitchFamily="18" charset="0"/>
              </a:rPr>
              <a:t>Provide the file number found on the manifest</a:t>
            </a:r>
          </a:p>
          <a:p>
            <a:pPr marL="342900" marR="0" lvl="0" indent="-342900">
              <a:lnSpc>
                <a:spcPct val="115000"/>
              </a:lnSpc>
              <a:spcBef>
                <a:spcPts val="0"/>
              </a:spcBef>
              <a:spcAft>
                <a:spcPts val="1000"/>
              </a:spcAft>
              <a:buFont typeface="+mj-lt"/>
              <a:buAutoNum type="arabicPeriod"/>
            </a:pPr>
            <a:r>
              <a:rPr lang="en-US" dirty="0">
                <a:solidFill>
                  <a:srgbClr val="002060"/>
                </a:solidFill>
                <a:latin typeface="Calibri" panose="020F0502020204030204" pitchFamily="34" charset="0"/>
                <a:cs typeface="Times New Roman" panose="02020603050405020304" pitchFamily="18" charset="0"/>
              </a:rPr>
              <a:t>Click the </a:t>
            </a:r>
            <a:r>
              <a:rPr lang="en-US" i="1" dirty="0">
                <a:solidFill>
                  <a:srgbClr val="002060"/>
                </a:solidFill>
                <a:latin typeface="Calibri" panose="020F0502020204030204" pitchFamily="34" charset="0"/>
                <a:cs typeface="Times New Roman" panose="02020603050405020304" pitchFamily="18" charset="0"/>
              </a:rPr>
              <a:t>Filter</a:t>
            </a:r>
            <a:r>
              <a:rPr lang="en-US" dirty="0">
                <a:solidFill>
                  <a:srgbClr val="002060"/>
                </a:solidFill>
                <a:latin typeface="Calibri" panose="020F0502020204030204" pitchFamily="34" charset="0"/>
                <a:cs typeface="Times New Roman" panose="02020603050405020304" pitchFamily="18" charset="0"/>
              </a:rPr>
              <a:t> button</a:t>
            </a: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795701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startAt="6"/>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VBMS will display the shipment linked to the RMN</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6"/>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a detailed view of the Manifest, select the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Box Number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link </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34</a:t>
            </a:fld>
            <a:endParaRPr lang="en-US" dirty="0"/>
          </a:p>
        </p:txBody>
      </p:sp>
    </p:spTree>
    <p:extLst>
      <p:ext uri="{BB962C8B-B14F-4D97-AF65-F5344CB8AC3E}">
        <p14:creationId xmlns:p14="http://schemas.microsoft.com/office/powerpoint/2010/main" val="1784008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startAt="8"/>
            </a:pPr>
            <a:r>
              <a:rPr lang="en-US"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VBMS will display a detailed view of the Shipping Manifest listing all DCS IDs, names, and file numbers included in the shipment</a:t>
            </a:r>
          </a:p>
          <a:p>
            <a:pPr marL="342900" marR="0" lvl="0" indent="-342900">
              <a:lnSpc>
                <a:spcPct val="115000"/>
              </a:lnSpc>
              <a:spcBef>
                <a:spcPts val="0"/>
              </a:spcBef>
              <a:spcAft>
                <a:spcPts val="0"/>
              </a:spcAft>
              <a:buFont typeface="+mj-lt"/>
              <a:buAutoNum type="arabicPeriod" startAt="8"/>
            </a:pPr>
            <a:r>
              <a:rPr lang="en-US"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From the </a:t>
            </a:r>
            <a:r>
              <a:rPr lang="en-US"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Actions</a:t>
            </a:r>
            <a:r>
              <a:rPr lang="en-US"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drop-down menu on the upper right corner of your screen, select </a:t>
            </a:r>
            <a:r>
              <a:rPr lang="en-US"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Generate Manifest</a:t>
            </a:r>
            <a:endParaRPr lang="en-US" sz="12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8"/>
              <a:tabLst/>
              <a:defRPr/>
            </a:pPr>
            <a:r>
              <a:rPr lang="en-US"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“Do you want to open or save?” message will appear at the bottom of the screen</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8"/>
              <a:tabLst/>
              <a:defRPr/>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Again for the purpose of this training, we will select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Open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display a PDF view of the Shipping Manifest. You will select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Save As</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store a local copy to your computer.</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158222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startAt="12"/>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VBMS will display the Shipping Manifest</a:t>
            </a:r>
          </a:p>
          <a:p>
            <a:pPr marL="342900" marR="0" lvl="0" indent="-342900">
              <a:lnSpc>
                <a:spcPct val="115000"/>
              </a:lnSpc>
              <a:spcBef>
                <a:spcPts val="0"/>
              </a:spcBef>
              <a:spcAft>
                <a:spcPts val="0"/>
              </a:spcAft>
              <a:buFont typeface="+mj-lt"/>
              <a:buAutoNum type="arabicPeriod" startAt="12"/>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Print the Shipping Manifest and place it inside the box</a:t>
            </a:r>
          </a:p>
          <a:p>
            <a:pPr marL="342900" marR="0" lvl="0" indent="-342900">
              <a:lnSpc>
                <a:spcPct val="115000"/>
              </a:lnSpc>
              <a:spcBef>
                <a:spcPts val="0"/>
              </a:spcBef>
              <a:spcAft>
                <a:spcPts val="0"/>
              </a:spcAft>
              <a:buFont typeface="+mj-lt"/>
              <a:buAutoNum type="arabicPeriod" startAt="12"/>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Write your business line and </a:t>
            </a:r>
            <a:r>
              <a:rPr lang="en-US" b="0" dirty="0">
                <a:solidFill>
                  <a:srgbClr val="002060"/>
                </a:solidFill>
                <a:latin typeface="Calibri" panose="020F0502020204030204" pitchFamily="34" charset="0"/>
                <a:ea typeface="Calibri" panose="020F0502020204030204" pitchFamily="34" charset="0"/>
                <a:cs typeface="Times New Roman" panose="02020603050405020304" pitchFamily="18" charset="0"/>
              </a:rPr>
              <a:t>VR&amp;E Office Location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i.e. “306 VR&amp;E New York”</a:t>
            </a:r>
            <a:r>
              <a:rPr lang="en-US" b="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the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RMN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permanent black ink on the outside front of the shipping box. </a:t>
            </a:r>
          </a:p>
          <a:p>
            <a:pPr indent="-400050">
              <a:lnSpc>
                <a:spcPct val="115000"/>
              </a:lnSpc>
              <a:spcAft>
                <a:spcPts val="100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It is very important that the business line “VR&amp;E” is written on the outside of each box. The scanning vendor deals with hundreds of boxes daily from other business lines and failing to label your boxes as instructed will incorrectly place your box in a Claims lane. </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36</a:t>
            </a:fld>
            <a:endParaRPr lang="en-US" dirty="0"/>
          </a:p>
        </p:txBody>
      </p:sp>
    </p:spTree>
    <p:extLst>
      <p:ext uri="{BB962C8B-B14F-4D97-AF65-F5344CB8AC3E}">
        <p14:creationId xmlns:p14="http://schemas.microsoft.com/office/powerpoint/2010/main" val="4253964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2060"/>
                </a:solidFill>
              </a:rPr>
              <a:t>This concludes our training session for shipping exceptions. </a:t>
            </a:r>
          </a:p>
          <a:p>
            <a:endParaRPr lang="en-US" sz="1200" dirty="0">
              <a:solidFill>
                <a:srgbClr val="002060"/>
              </a:solidFill>
            </a:endParaRPr>
          </a:p>
          <a:p>
            <a:r>
              <a:rPr lang="en-US" sz="1200" dirty="0">
                <a:solidFill>
                  <a:srgbClr val="002060"/>
                </a:solidFill>
              </a:rPr>
              <a:t>Any VR&amp;E questions may be directed to Ricardo Sanchez at </a:t>
            </a:r>
            <a:r>
              <a:rPr lang="en-US" sz="1200" u="sng" dirty="0">
                <a:solidFill>
                  <a:srgbClr val="002060"/>
                </a:solidFill>
                <a:hlinkClick r:id="rId3"/>
              </a:rPr>
              <a:t>ricardo.sanchez@va.gov</a:t>
            </a:r>
            <a:endParaRPr lang="en-US" sz="1200" dirty="0">
              <a:solidFill>
                <a:srgbClr val="002060"/>
              </a:solidFill>
            </a:endParaRPr>
          </a:p>
          <a:p>
            <a:endParaRPr lang="en-US" sz="1200" dirty="0">
              <a:solidFill>
                <a:srgbClr val="002060"/>
              </a:solidFill>
            </a:endParaRPr>
          </a:p>
          <a:p>
            <a:r>
              <a:rPr lang="en-US" sz="1200" dirty="0">
                <a:solidFill>
                  <a:srgbClr val="002060"/>
                </a:solidFill>
              </a:rPr>
              <a:t>Scanning inquiries or Portal assistance can be sent to </a:t>
            </a:r>
            <a:r>
              <a:rPr lang="en-US" sz="1200" u="sng" dirty="0">
                <a:solidFill>
                  <a:srgbClr val="002060"/>
                </a:solidFill>
                <a:hlinkClick r:id="rId4"/>
              </a:rPr>
              <a:t>VCIP.VBACO@va.gov</a:t>
            </a:r>
            <a:endParaRPr lang="en-US" sz="1200" dirty="0">
              <a:solidFill>
                <a:srgbClr val="00206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32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altLang="en-US" dirty="0">
                <a:solidFill>
                  <a:srgbClr val="002060"/>
                </a:solidFill>
                <a:latin typeface="+mn-lt"/>
                <a:ea typeface="Calibri" panose="020F0502020204030204" pitchFamily="34" charset="0"/>
                <a:cs typeface="Times New Roman" panose="02020603050405020304" pitchFamily="18" charset="0"/>
              </a:rPr>
              <a:t>How to Locate Shipping Exceptions in the </a:t>
            </a:r>
            <a:r>
              <a:rPr lang="en-US" altLang="en-US" dirty="0">
                <a:solidFill>
                  <a:srgbClr val="002060"/>
                </a:solidFill>
                <a:latin typeface="+mn-lt"/>
                <a:ea typeface="Calibri" panose="020F0502020204030204" pitchFamily="34" charset="0"/>
                <a:cs typeface="Times New Roman" panose="02020603050405020304" pitchFamily="18" charset="0"/>
                <a:hlinkClick r:id="rId3"/>
              </a:rPr>
              <a:t>ddTracker Shipping Manifest Web Portal </a:t>
            </a:r>
            <a:endParaRPr lang="en-US" altLang="en-US" dirty="0">
              <a:solidFill>
                <a:srgbClr val="002060"/>
              </a:solidFill>
              <a:latin typeface="+mn-lt"/>
              <a:ea typeface="Calibri" panose="020F0502020204030204" pitchFamily="34" charset="0"/>
              <a:cs typeface="Times New Roman" panose="02020603050405020304" pitchFamily="18" charset="0"/>
            </a:endParaRPr>
          </a:p>
          <a:p>
            <a:pPr lvl="0"/>
            <a:r>
              <a:rPr lang="en-US" altLang="en-US" dirty="0">
                <a:solidFill>
                  <a:srgbClr val="002060"/>
                </a:solidFill>
                <a:latin typeface="+mn-lt"/>
                <a:ea typeface="Calibri" panose="020F0502020204030204" pitchFamily="34" charset="0"/>
                <a:cs typeface="Times New Roman" panose="02020603050405020304" pitchFamily="18" charset="0"/>
              </a:rPr>
              <a:t> </a:t>
            </a:r>
            <a:endParaRPr kumimoji="0" lang="en-US" altLang="en-US"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dirty="0">
                <a:solidFill>
                  <a:srgbClr val="002060"/>
                </a:solidFill>
                <a:latin typeface="+mn-lt"/>
                <a:ea typeface="Calibri" panose="020F0502020204030204" pitchFamily="34" charset="0"/>
                <a:cs typeface="Times New Roman" panose="02020603050405020304" pitchFamily="18" charset="0"/>
              </a:rPr>
              <a:t>How to Resolve </a:t>
            </a:r>
            <a:r>
              <a:rPr kumimoji="0" lang="en-US" altLang="en-US"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Shipping Exceptions for: </a:t>
            </a:r>
          </a:p>
          <a:p>
            <a:pPr marL="800100" lvl="1" indent="-342900">
              <a:buFont typeface="Courier New" panose="02070309020205020404" pitchFamily="49" charset="0"/>
              <a:buChar char="o"/>
            </a:pPr>
            <a:r>
              <a:rPr kumimoji="0" lang="en-US" altLang="en-US"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RMN/UPS Tracking Number </a:t>
            </a:r>
            <a:r>
              <a:rPr lang="en-US" altLang="en-US" dirty="0">
                <a:solidFill>
                  <a:srgbClr val="002060"/>
                </a:solidFill>
                <a:latin typeface="+mn-lt"/>
                <a:ea typeface="Calibri" panose="020F0502020204030204" pitchFamily="34" charset="0"/>
                <a:cs typeface="Times New Roman" panose="02020603050405020304" pitchFamily="18" charset="0"/>
              </a:rPr>
              <a:t>Missing </a:t>
            </a:r>
            <a:r>
              <a:rPr kumimoji="0" lang="en-US" altLang="en-US"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from Vendor Portal</a:t>
            </a:r>
          </a:p>
          <a:p>
            <a:pPr marL="800100" lvl="1" indent="-342900">
              <a:buFont typeface="Courier New" panose="02070309020205020404" pitchFamily="49" charset="0"/>
              <a:buChar char="o"/>
            </a:pPr>
            <a:r>
              <a:rPr lang="en-US" altLang="en-US" dirty="0">
                <a:solidFill>
                  <a:srgbClr val="002060"/>
                </a:solidFill>
                <a:latin typeface="+mn-lt"/>
                <a:ea typeface="Calibri" panose="020F0502020204030204" pitchFamily="34" charset="0"/>
                <a:cs typeface="Times New Roman" panose="02020603050405020304" pitchFamily="18" charset="0"/>
              </a:rPr>
              <a:t>Missing DCS ID(s) from Manifest (extra file(s) in the box)</a:t>
            </a:r>
          </a:p>
          <a:p>
            <a:pPr marL="800100" lvl="1" indent="-342900">
              <a:buFont typeface="Courier New" panose="02070309020205020404" pitchFamily="49" charset="0"/>
              <a:buChar char="o"/>
            </a:pPr>
            <a:r>
              <a:rPr lang="en-US" altLang="en-US" dirty="0">
                <a:solidFill>
                  <a:srgbClr val="002060"/>
                </a:solidFill>
                <a:latin typeface="+mn-lt"/>
                <a:ea typeface="Calibri" panose="020F0502020204030204" pitchFamily="34" charset="0"/>
                <a:cs typeface="Times New Roman" panose="02020603050405020304" pitchFamily="18" charset="0"/>
              </a:rPr>
              <a:t>Extra DCS ID(s) on Manifest (missing file(s) from the box)</a:t>
            </a:r>
          </a:p>
          <a:p>
            <a:pPr marL="800100" lvl="1" indent="-342900">
              <a:buFont typeface="Courier New" panose="02070309020205020404" pitchFamily="49" charset="0"/>
              <a:buChar char="o"/>
            </a:pPr>
            <a:r>
              <a:rPr lang="en-US" altLang="en-US" dirty="0">
                <a:solidFill>
                  <a:srgbClr val="002060"/>
                </a:solidFill>
                <a:latin typeface="+mn-lt"/>
                <a:ea typeface="Calibri" panose="020F0502020204030204" pitchFamily="34" charset="0"/>
                <a:cs typeface="Times New Roman" panose="02020603050405020304" pitchFamily="18" charset="0"/>
              </a:rPr>
              <a:t>Missing or Incorrect Shipping Manifest </a:t>
            </a:r>
          </a:p>
          <a:p>
            <a:pPr marL="800100" lvl="1" indent="-342900">
              <a:buFont typeface="Arial" panose="020B0604020202020204" pitchFamily="34" charset="0"/>
              <a:buChar char="•"/>
            </a:pPr>
            <a:endParaRPr lang="en-US" altLang="en-US" dirty="0">
              <a:solidFill>
                <a:srgbClr val="002060"/>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dirty="0">
                <a:solidFill>
                  <a:srgbClr val="002060"/>
                </a:solidFill>
                <a:latin typeface="+mn-lt"/>
                <a:ea typeface="Calibri" panose="020F0502020204030204" pitchFamily="34" charset="0"/>
                <a:cs typeface="Times New Roman" panose="02020603050405020304" pitchFamily="18" charset="0"/>
              </a:rPr>
              <a:t>How to Create Document Control Sheet (DCS ID)</a:t>
            </a:r>
          </a:p>
          <a:p>
            <a:pPr marL="342900" lvl="0" indent="-342900">
              <a:buFont typeface="Arial" panose="020B0604020202020204" pitchFamily="34" charset="0"/>
              <a:buChar char="•"/>
            </a:pPr>
            <a:r>
              <a:rPr lang="en-US" altLang="en-US" dirty="0">
                <a:solidFill>
                  <a:srgbClr val="002060"/>
                </a:solidFill>
                <a:latin typeface="+mn-lt"/>
                <a:ea typeface="Calibri" panose="020F0502020204030204" pitchFamily="34" charset="0"/>
                <a:cs typeface="Times New Roman" panose="02020603050405020304" pitchFamily="18" charset="0"/>
              </a:rPr>
              <a:t>How to Generate VR&amp;E Shipping Manifest</a:t>
            </a:r>
          </a:p>
          <a:p>
            <a:pPr marL="342900" lvl="0" indent="-342900">
              <a:buFont typeface="Arial" panose="020B0604020202020204" pitchFamily="34" charset="0"/>
              <a:buChar char="•"/>
            </a:pPr>
            <a:r>
              <a:rPr lang="en-US" altLang="en-US" dirty="0">
                <a:solidFill>
                  <a:srgbClr val="002060"/>
                </a:solidFill>
                <a:latin typeface="+mn-lt"/>
                <a:ea typeface="Calibri" panose="020F0502020204030204" pitchFamily="34" charset="0"/>
                <a:cs typeface="Times New Roman" panose="02020603050405020304" pitchFamily="18" charset="0"/>
              </a:rPr>
              <a:t>Technical Support</a:t>
            </a:r>
          </a:p>
          <a:p>
            <a:endParaRPr kumimoji="0" lang="en-US" altLang="en-US" sz="800" b="0" i="0" u="none" strike="noStrike" cap="none" normalizeH="0" baseline="0" dirty="0">
              <a:ln>
                <a:noFill/>
              </a:ln>
              <a:solidFill>
                <a:srgbClr val="002060"/>
              </a:solidFill>
              <a:effectLst/>
              <a:latin typeface="+mn-lt"/>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368514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We will begin our training by discussing how to locate shipping exceptions and updating the ddTracker. Note that these next few steps will need to be followed to locate each exception.</a:t>
            </a:r>
          </a:p>
        </p:txBody>
      </p:sp>
      <p:sp>
        <p:nvSpPr>
          <p:cNvPr id="4" name="Slide Number Placeholder 3"/>
          <p:cNvSpPr>
            <a:spLocks noGrp="1"/>
          </p:cNvSpPr>
          <p:nvPr>
            <p:ph type="sldNum" sz="quarter" idx="10"/>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387572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dirty="0">
                <a:solidFill>
                  <a:srgbClr val="002060"/>
                </a:solidFill>
              </a:rPr>
              <a:t>Launch </a:t>
            </a:r>
            <a:r>
              <a:rPr lang="en-US" sz="1200" dirty="0">
                <a:solidFill>
                  <a:srgbClr val="002060"/>
                </a:solidFill>
                <a:hlinkClick r:id="rId3"/>
              </a:rPr>
              <a:t>ddTracker Shipping Manifest Web Portal </a:t>
            </a:r>
            <a:r>
              <a:rPr lang="en-US" sz="1200" dirty="0">
                <a:solidFill>
                  <a:srgbClr val="002060"/>
                </a:solidFill>
              </a:rPr>
              <a:t>to locate shipping exceptions</a:t>
            </a:r>
          </a:p>
          <a:p>
            <a:pPr marL="228600" indent="-228600">
              <a:buFont typeface="+mj-lt"/>
              <a:buAutoNum type="arabicPeriod"/>
            </a:pPr>
            <a:r>
              <a:rPr lang="en-US" sz="1200" dirty="0">
                <a:solidFill>
                  <a:srgbClr val="002060"/>
                </a:solidFill>
              </a:rPr>
              <a:t>From the </a:t>
            </a:r>
            <a:r>
              <a:rPr lang="en-US" sz="1200" b="0" i="1" dirty="0">
                <a:solidFill>
                  <a:srgbClr val="002060"/>
                </a:solidFill>
              </a:rPr>
              <a:t>Home</a:t>
            </a:r>
            <a:r>
              <a:rPr lang="en-US" sz="1200" dirty="0">
                <a:solidFill>
                  <a:srgbClr val="002060"/>
                </a:solidFill>
              </a:rPr>
              <a:t> page select </a:t>
            </a:r>
            <a:r>
              <a:rPr lang="en-US" sz="1200" b="0" i="1" dirty="0">
                <a:solidFill>
                  <a:srgbClr val="002060"/>
                </a:solidFill>
              </a:rPr>
              <a:t>Search Exceptions</a:t>
            </a:r>
          </a:p>
          <a:p>
            <a:pPr marL="228600" indent="-228600">
              <a:buFont typeface="+mj-lt"/>
              <a:buAutoNum type="arabicPeriod"/>
            </a:pPr>
            <a:r>
              <a:rPr lang="en-US" sz="1200" dirty="0">
                <a:solidFill>
                  <a:srgbClr val="002060"/>
                </a:solidFill>
              </a:rPr>
              <a:t>In the </a:t>
            </a:r>
            <a:r>
              <a:rPr lang="en-US" sz="1200" b="0" i="1" dirty="0">
                <a:solidFill>
                  <a:srgbClr val="002060"/>
                </a:solidFill>
              </a:rPr>
              <a:t>Exception ID </a:t>
            </a:r>
            <a:r>
              <a:rPr lang="en-US" sz="1200" dirty="0">
                <a:solidFill>
                  <a:srgbClr val="002060"/>
                </a:solidFill>
              </a:rPr>
              <a:t>page select the </a:t>
            </a:r>
            <a:r>
              <a:rPr lang="en-US" sz="1200" b="0" i="1" dirty="0">
                <a:solidFill>
                  <a:srgbClr val="002060"/>
                </a:solidFill>
              </a:rPr>
              <a:t>Search</a:t>
            </a:r>
            <a:r>
              <a:rPr lang="en-US" sz="1200" b="1" dirty="0">
                <a:solidFill>
                  <a:srgbClr val="002060"/>
                </a:solidFill>
              </a:rPr>
              <a:t> </a:t>
            </a:r>
            <a:r>
              <a:rPr lang="en-US" sz="1200" dirty="0">
                <a:solidFill>
                  <a:srgbClr val="002060"/>
                </a:solidFill>
              </a:rPr>
              <a:t>button</a:t>
            </a:r>
          </a:p>
          <a:p>
            <a:pPr marL="228600" indent="-228600">
              <a:buFont typeface="+mj-lt"/>
              <a:buAutoNum type="arabicPeriod"/>
            </a:pPr>
            <a:r>
              <a:rPr lang="en-US" sz="1200" dirty="0">
                <a:solidFill>
                  <a:srgbClr val="002060"/>
                </a:solidFill>
              </a:rPr>
              <a:t>ddTracker will display unresolved shipping exceptions at the bottom of your screen</a:t>
            </a:r>
          </a:p>
          <a:p>
            <a:pPr marL="228600" indent="-228600">
              <a:buFont typeface="+mj-lt"/>
              <a:buAutoNum type="arabicPeriod"/>
            </a:pPr>
            <a:r>
              <a:rPr lang="en-US" sz="1200" dirty="0">
                <a:solidFill>
                  <a:srgbClr val="002060"/>
                </a:solidFill>
              </a:rPr>
              <a:t>Double-click on the Exception ID you wish to resolve</a:t>
            </a:r>
          </a:p>
          <a:p>
            <a:endParaRPr lang="en-US" dirty="0">
              <a:solidFill>
                <a:srgbClr val="002060"/>
              </a:solidFill>
            </a:endParaRPr>
          </a:p>
          <a:p>
            <a:r>
              <a:rPr lang="en-US" dirty="0">
                <a:solidFill>
                  <a:srgbClr val="002060"/>
                </a:solidFill>
              </a:rPr>
              <a:t>Users who are identified POCs will be notified of any shipping exceptions via email.</a:t>
            </a:r>
          </a:p>
        </p:txBody>
      </p:sp>
      <p:sp>
        <p:nvSpPr>
          <p:cNvPr id="4" name="Slide Number Placeholder 3"/>
          <p:cNvSpPr>
            <a:spLocks noGrp="1"/>
          </p:cNvSpPr>
          <p:nvPr>
            <p:ph type="sldNum" sz="quarter" idx="10"/>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32911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6"/>
            </a:pPr>
            <a:r>
              <a:rPr lang="en-US" dirty="0">
                <a:solidFill>
                  <a:srgbClr val="002060"/>
                </a:solidFill>
              </a:rPr>
              <a:t>ddTracker will display a detailed view of the shipping exception</a:t>
            </a:r>
          </a:p>
          <a:p>
            <a:pPr marL="342900" indent="-342900">
              <a:buFont typeface="+mj-lt"/>
              <a:buAutoNum type="arabicPeriod" startAt="6"/>
            </a:pPr>
            <a:r>
              <a:rPr lang="en-US" dirty="0">
                <a:solidFill>
                  <a:srgbClr val="002060"/>
                </a:solidFill>
              </a:rPr>
              <a:t>Additional information and resolution instructions can be found in the </a:t>
            </a:r>
            <a:r>
              <a:rPr lang="en-US" b="0" i="1" dirty="0">
                <a:solidFill>
                  <a:srgbClr val="002060"/>
                </a:solidFill>
              </a:rPr>
              <a:t>Exception Details </a:t>
            </a:r>
            <a:r>
              <a:rPr lang="en-US" dirty="0">
                <a:solidFill>
                  <a:srgbClr val="002060"/>
                </a:solidFill>
              </a:rPr>
              <a:t>box</a:t>
            </a:r>
          </a:p>
          <a:p>
            <a:endParaRPr lang="en-US" dirty="0">
              <a:solidFill>
                <a:srgbClr val="002060"/>
              </a:solidFill>
            </a:endParaRPr>
          </a:p>
          <a:p>
            <a:pPr marL="0" indent="0">
              <a:buFont typeface="+mj-lt"/>
              <a:buNone/>
            </a:pPr>
            <a:r>
              <a:rPr lang="en-US" dirty="0">
                <a:solidFill>
                  <a:srgbClr val="002060"/>
                </a:solidFill>
              </a:rPr>
              <a:t>Now that we’ve located the shipping exception, we will now proceed with updating the ddTracker</a:t>
            </a: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141563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After completing the steps to resolve pending shipping exceptions, the next step is to update the ddTracker:</a:t>
            </a:r>
          </a:p>
          <a:p>
            <a:pPr marL="342900" indent="-342900">
              <a:buFont typeface="+mj-lt"/>
              <a:buAutoNum type="arabicPeriod"/>
            </a:pPr>
            <a:r>
              <a:rPr lang="en-US" dirty="0">
                <a:solidFill>
                  <a:srgbClr val="002060"/>
                </a:solidFill>
              </a:rPr>
              <a:t>Select </a:t>
            </a:r>
            <a:r>
              <a:rPr lang="en-US" i="1" dirty="0">
                <a:solidFill>
                  <a:srgbClr val="002060"/>
                </a:solidFill>
              </a:rPr>
              <a:t>DataDimensions</a:t>
            </a:r>
            <a:r>
              <a:rPr lang="en-US" dirty="0">
                <a:solidFill>
                  <a:srgbClr val="002060"/>
                </a:solidFill>
              </a:rPr>
              <a:t> from the </a:t>
            </a:r>
            <a:r>
              <a:rPr lang="en-US" i="1" dirty="0">
                <a:solidFill>
                  <a:srgbClr val="002060"/>
                </a:solidFill>
              </a:rPr>
              <a:t>Current Owner </a:t>
            </a:r>
            <a:r>
              <a:rPr lang="en-US" dirty="0">
                <a:solidFill>
                  <a:srgbClr val="002060"/>
                </a:solidFill>
              </a:rPr>
              <a:t>drop-down list</a:t>
            </a:r>
          </a:p>
          <a:p>
            <a:pPr marL="342900" indent="-342900">
              <a:buFont typeface="+mj-lt"/>
              <a:buAutoNum type="arabicPeriod"/>
            </a:pPr>
            <a:r>
              <a:rPr lang="en-US" dirty="0">
                <a:solidFill>
                  <a:srgbClr val="002060"/>
                </a:solidFill>
              </a:rPr>
              <a:t>Select the applicable resolution statement from the </a:t>
            </a:r>
            <a:r>
              <a:rPr lang="en-US" i="1" dirty="0">
                <a:solidFill>
                  <a:srgbClr val="002060"/>
                </a:solidFill>
              </a:rPr>
              <a:t>Resolution</a:t>
            </a:r>
            <a:r>
              <a:rPr lang="en-US" dirty="0">
                <a:solidFill>
                  <a:srgbClr val="002060"/>
                </a:solidFill>
              </a:rPr>
              <a:t> drop-down list</a:t>
            </a:r>
          </a:p>
          <a:p>
            <a:pPr marL="342900" indent="-342900">
              <a:buFont typeface="+mj-lt"/>
              <a:buAutoNum type="arabicPeriod"/>
            </a:pPr>
            <a:r>
              <a:rPr lang="en-US" dirty="0">
                <a:solidFill>
                  <a:srgbClr val="002060"/>
                </a:solidFill>
              </a:rPr>
              <a:t>Click </a:t>
            </a:r>
            <a:r>
              <a:rPr lang="en-US" i="1" dirty="0">
                <a:solidFill>
                  <a:srgbClr val="002060"/>
                </a:solidFill>
              </a:rPr>
              <a:t>Save</a:t>
            </a:r>
          </a:p>
          <a:p>
            <a:pPr marL="342900" indent="-342900">
              <a:buFont typeface="+mj-lt"/>
              <a:buAutoNum type="arabicPeriod"/>
            </a:pPr>
            <a:endParaRPr lang="en-US" i="1" dirty="0">
              <a:solidFill>
                <a:srgbClr val="002060"/>
              </a:solidFill>
            </a:endParaRPr>
          </a:p>
          <a:p>
            <a:pPr marL="0" indent="0">
              <a:buFont typeface="+mj-lt"/>
              <a:buNone/>
            </a:pPr>
            <a:r>
              <a:rPr lang="en-US" i="0" dirty="0">
                <a:solidFill>
                  <a:srgbClr val="002060"/>
                </a:solidFill>
              </a:rPr>
              <a:t>Now that we have updated the ddTracker, we will move on to discuss how to resolve our shipping exceptions.</a:t>
            </a:r>
          </a:p>
        </p:txBody>
      </p:sp>
      <p:sp>
        <p:nvSpPr>
          <p:cNvPr id="4" name="Slide Number Placeholder 3"/>
          <p:cNvSpPr>
            <a:spLocks noGrp="1"/>
          </p:cNvSpPr>
          <p:nvPr>
            <p:ph type="sldNum" sz="quarter" idx="10"/>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76435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This type of shipping exception involves a missing RMN or UPS tracking number from the vendor portal. In other words, the individual neglected to add the shipping information into the portal. This is a required and necessary step.</a:t>
            </a:r>
          </a:p>
          <a:p>
            <a:endParaRPr lang="en-US" i="0"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224082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9144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292261" y="1810853"/>
            <a:ext cx="5308439" cy="2387600"/>
          </a:xfrm>
        </p:spPr>
        <p:txBody>
          <a:bodyPr anchor="b"/>
          <a:lstStyle>
            <a:lvl1pPr algn="l">
              <a:defRPr sz="45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292261" y="4564064"/>
            <a:ext cx="530843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1739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43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718459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3187893" y="1709739"/>
            <a:ext cx="5791381" cy="2852737"/>
          </a:xfrm>
        </p:spPr>
        <p:txBody>
          <a:bodyPr anchor="b"/>
          <a:lstStyle>
            <a:lvl1pPr algn="r">
              <a:defRPr sz="4500" b="1">
                <a:solidFill>
                  <a:schemeClr val="tx2"/>
                </a:solidFill>
                <a:latin typeface="+mn-lt"/>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3187893" y="4589464"/>
            <a:ext cx="579138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3538538" y="6208173"/>
            <a:ext cx="2057400" cy="365125"/>
          </a:xfrm>
        </p:spPr>
        <p:txBody>
          <a:bodyPr/>
          <a:lstStyle>
            <a:lvl1pPr algn="ct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672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31868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4319186"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85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62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20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334687" y="1011630"/>
            <a:ext cx="2949178" cy="1600200"/>
          </a:xfrm>
        </p:spPr>
        <p:txBody>
          <a:bodyPr anchor="b"/>
          <a:lstStyle>
            <a:lvl1pPr>
              <a:defRPr sz="24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3592237" y="344246"/>
            <a:ext cx="5217077"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334687" y="2710928"/>
            <a:ext cx="2949178"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3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360730" y="1065007"/>
            <a:ext cx="2949178" cy="1225791"/>
          </a:xfrm>
        </p:spPr>
        <p:txBody>
          <a:bodyPr anchor="b"/>
          <a:lstStyle>
            <a:lvl1pPr>
              <a:defRPr sz="240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3618280" y="457201"/>
            <a:ext cx="516499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360730" y="2377440"/>
            <a:ext cx="2949178"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48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318687" y="334168"/>
            <a:ext cx="7290323"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318686" y="1452115"/>
            <a:ext cx="7886700" cy="476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4015936" y="6356351"/>
            <a:ext cx="51575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127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ebapps.vba.va.gov/vbaapps/security/Loginprod.fcc?TYPE=33554433&amp;REALMOID=06-e9e01e39-9ca7-4a65-bdd4-1d0dabaa1d77&amp;GUID=&amp;SMAUTHREASON=0&amp;METHOD=GET&amp;SMAGENTNAME=-SM-U44nX%2btmdfgK7L4Hue3oqiQlfFP8KGlsnI3CAbErB2zjv7nd552rUzfui92l3TLu&amp;TARGET=-SM-HTTP://webapps.vba.va.gov/bep/security/sso?appid%3dvbms%26SAMLRequest%3djVJBTsMwEPyKtffEcUjbYDWtCgiBBKJqAgdum9RtXSV2yDopzyekBcoFcbHk8ezM7o6n8-/eqZJ1qSFuTgPADYMoUdq3NNoHn7NaLYT6bElZlWMtF63Zmpd5aRY71hYbk8SWBtjHSImmSBitF0hUyXTw-%2ByNAPZN1YZwtbAlsQqcb1VtfWUFupJlVNpwv1vHpIYOdcTZLzw-%2BHgd3lF-/YF-%2Bh-/7WdjKKLvgnVof805Gn6RPHUiMNqFeUqCsCdtM3pg26YZhvPZVjXZ-/LcdxsepSO5sTrNi91MSiHRBbYrW0KNUybwAZLUsDubxLAaDTaBpMQ8ygXk2At9rEab9d6P443-%2B2jfk2iJRLpTP2VErbo35NC4BMJATDwReiLORCRFLMXIH1-/Gr8CWpx1daXPc-/V8LzY8kkndZtvSWT2kG7OUrw54Ap8Tk4N6cR-/W3MH7lA7P-/pTHl50az0-/X3T5l9AA-%3D-%3D%26SMPORTALURL%3dhttps-:-/-/webapps.vba.va.gov-:443-/affwebservices-/public-/saml2sso"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31703/M21-1-Part-III-Subpart-ii-Chapter-1-Section-F-Veterans-Claims-Intake-Program-VCIP-Shipping?query=m21-1%20part%20iii%20subpart%20ii%20chapter%201%20section%20f%20veterans%20claims%20intake%20program%20vcip%20shippin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webapps.vba.va.gov/vbaapps/security/Loginprod.fcc?TYPE=33554433&amp;REALMOID=06-e9e01e39-9ca7-4a65-bdd4-1d0dabaa1d77&amp;GUID=&amp;SMAUTHREASON=0&amp;METHOD=GET&amp;SMAGENTNAME=-SM-U44nX%2btmdfgK7L4Hue3oqiQlfFP8KGlsnI3CAbErB2zjv7nd552rUzfui92l3TLu&amp;TARGET=-SM-HTTP://webapps.vba.va.gov/bep/security/sso?appid%3dvbms%26SAMLRequest%3djVJBTsMwEPyKtffEcUjbYDWtCgiBBKJqAgdum9RtXSV2yDopzyekBcoFcbHk8ezM7o6n8-/eqZJ1qSFuTgPADYMoUdq3NNoHn7NaLYT6bElZlWMtF63Zmpd5aRY71hYbk8SWBtjHSImmSBitF0hUyXTw-%2ByNAPZN1YZwtbAlsQqcb1VtfWUFupJlVNpwv1vHpIYOdcTZLzw-%2BHgd3lF-/YF-%2Bh-/7WdjKKLvgnVof805Gn6RPHUiMNqFeUqCsCdtM3pg26YZhvPZVjXZ-/LcdxsepSO5sTrNi91MSiHRBbYrW0KNUybwAZLUsDubxLAaDTaBpMQ8ygXk2At9rEab9d6P443-%2B2jfk2iJRLpTP2VErbo35NC4BMJATDwReiLORCRFLMXIH1-/Gr8CWpx1daXPc-/V8LzY8kkndZtvSWT2kG7OUrw54Ap8Tk4N6cR-/W3MH7lA7P-/pTHl50az0-/X3T5l9AA-%3D-%3D%26SMPORTALURL%3dhttps-:-/-/webapps.vba.va.gov-:443-/affwebservices-/public-/saml2ss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mailto:ddhelpdesk@datadimension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addtracker.datadimensions.com/VADashboard/VAExceptionEditor.aspx?VAExceptionID=229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61" y="914400"/>
            <a:ext cx="5308439" cy="2387600"/>
          </a:xfrm>
        </p:spPr>
        <p:txBody>
          <a:bodyPr>
            <a:normAutofit/>
          </a:bodyPr>
          <a:lstStyle/>
          <a:p>
            <a:r>
              <a:rPr lang="en-US" sz="3600" b="1" dirty="0"/>
              <a:t>VRE Shipping Exceptions Training </a:t>
            </a:r>
          </a:p>
        </p:txBody>
      </p:sp>
      <p:sp>
        <p:nvSpPr>
          <p:cNvPr id="3" name="Subtitle 2"/>
          <p:cNvSpPr>
            <a:spLocks noGrp="1"/>
          </p:cNvSpPr>
          <p:nvPr>
            <p:ph type="subTitle" idx="1"/>
          </p:nvPr>
        </p:nvSpPr>
        <p:spPr>
          <a:xfrm>
            <a:off x="292261" y="3581400"/>
            <a:ext cx="5308439" cy="933095"/>
          </a:xfrm>
        </p:spPr>
        <p:txBody>
          <a:bodyPr>
            <a:normAutofit/>
          </a:bodyPr>
          <a:lstStyle/>
          <a:p>
            <a:r>
              <a:rPr lang="en-US" sz="2800" b="1" dirty="0"/>
              <a:t>Vocational Rehabilitation &amp; Employment Service</a:t>
            </a:r>
          </a:p>
        </p:txBody>
      </p:sp>
      <p:sp>
        <p:nvSpPr>
          <p:cNvPr id="4" name="Subtitle 2"/>
          <p:cNvSpPr txBox="1">
            <a:spLocks/>
          </p:cNvSpPr>
          <p:nvPr/>
        </p:nvSpPr>
        <p:spPr>
          <a:xfrm>
            <a:off x="11151" y="3733800"/>
            <a:ext cx="74676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dirty="0">
                <a:solidFill>
                  <a:schemeClr val="bg1"/>
                </a:solidFill>
                <a:latin typeface="+mj-lt"/>
              </a:rPr>
              <a:t>Briefed by: </a:t>
            </a:r>
          </a:p>
          <a:p>
            <a:r>
              <a:rPr lang="en-US" sz="1800" b="1" dirty="0">
                <a:solidFill>
                  <a:schemeClr val="bg1"/>
                </a:solidFill>
                <a:latin typeface="+mj-lt"/>
              </a:rPr>
              <a:t>VR&amp;E Service </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extBox 6">
            <a:extLst>
              <a:ext uri="{FF2B5EF4-FFF2-40B4-BE49-F238E27FC236}">
                <a16:creationId xmlns:a16="http://schemas.microsoft.com/office/drawing/2014/main" id="{AAA0D601-0591-45ED-AA2C-06647DC6A3DD}"/>
              </a:ext>
            </a:extLst>
          </p:cNvPr>
          <p:cNvSpPr txBox="1"/>
          <p:nvPr/>
        </p:nvSpPr>
        <p:spPr>
          <a:xfrm>
            <a:off x="3124200" y="6553200"/>
            <a:ext cx="3124200" cy="369332"/>
          </a:xfrm>
          <a:prstGeom prst="rect">
            <a:avLst/>
          </a:prstGeom>
          <a:noFill/>
        </p:spPr>
        <p:txBody>
          <a:bodyPr wrap="square" rtlCol="0">
            <a:spAutoFit/>
          </a:bodyPr>
          <a:lstStyle/>
          <a:p>
            <a:r>
              <a:rPr lang="en-US" dirty="0">
                <a:solidFill>
                  <a:srgbClr val="C00000"/>
                </a:solidFill>
                <a:latin typeface="+mj-lt"/>
              </a:rPr>
              <a:t>Updated: February 6, 2019</a:t>
            </a:r>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017BC9-7AFE-4866-BABC-FCF84CB5DC0A}"/>
              </a:ext>
            </a:extLst>
          </p:cNvPr>
          <p:cNvSpPr>
            <a:spLocks noGrp="1"/>
          </p:cNvSpPr>
          <p:nvPr>
            <p:ph type="title"/>
          </p:nvPr>
        </p:nvSpPr>
        <p:spPr>
          <a:xfrm>
            <a:off x="318687" y="334168"/>
            <a:ext cx="8596713" cy="779463"/>
          </a:xfrm>
        </p:spPr>
        <p:txBody>
          <a:bodyPr>
            <a:noAutofit/>
          </a:bodyPr>
          <a:lstStyle/>
          <a:p>
            <a:r>
              <a:rPr lang="en-US" altLang="en-US" dirty="0">
                <a:ea typeface="Calibri" panose="020F0502020204030204" pitchFamily="34" charset="0"/>
                <a:cs typeface="Times New Roman" panose="02020603050405020304" pitchFamily="18" charset="0"/>
              </a:rPr>
              <a:t>RMN/UPS Tracking Number Missing from Vendor Portal</a:t>
            </a:r>
            <a:endParaRPr lang="en-US" dirty="0"/>
          </a:p>
        </p:txBody>
      </p:sp>
      <p:sp>
        <p:nvSpPr>
          <p:cNvPr id="12" name="Content Placeholder 11">
            <a:extLst>
              <a:ext uri="{FF2B5EF4-FFF2-40B4-BE49-F238E27FC236}">
                <a16:creationId xmlns:a16="http://schemas.microsoft.com/office/drawing/2014/main" id="{033D8A81-4AC2-4967-A019-40FE0323F25B}"/>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10</a:t>
            </a:fld>
            <a:endParaRPr lang="en-US" dirty="0"/>
          </a:p>
        </p:txBody>
      </p:sp>
      <p:sp>
        <p:nvSpPr>
          <p:cNvPr id="5" name="Rectangle 4">
            <a:extLst>
              <a:ext uri="{FF2B5EF4-FFF2-40B4-BE49-F238E27FC236}">
                <a16:creationId xmlns:a16="http://schemas.microsoft.com/office/drawing/2014/main" id="{B3D3F037-61DA-4521-9ADD-752DC84A994C}"/>
              </a:ext>
            </a:extLst>
          </p:cNvPr>
          <p:cNvSpPr/>
          <p:nvPr/>
        </p:nvSpPr>
        <p:spPr>
          <a:xfrm>
            <a:off x="228600" y="1066800"/>
            <a:ext cx="8090486" cy="2000548"/>
          </a:xfrm>
          <a:prstGeom prst="rect">
            <a:avLst/>
          </a:prstGeom>
        </p:spPr>
        <p:txBody>
          <a:bodyPr wrap="square">
            <a:spAutoFit/>
          </a:bodyPr>
          <a:lstStyle/>
          <a:p>
            <a:pPr lvl="0"/>
            <a:r>
              <a:rPr lang="en-US" dirty="0">
                <a:solidFill>
                  <a:srgbClr val="002060"/>
                </a:solidFill>
              </a:rPr>
              <a:t>This shipping exception occurs when the RO does not add the shipping information into the ddTracker portal </a:t>
            </a:r>
            <a:r>
              <a:rPr lang="en-US" u="sng" dirty="0">
                <a:solidFill>
                  <a:srgbClr val="002060"/>
                </a:solidFill>
              </a:rPr>
              <a:t>prior to shipping a box</a:t>
            </a:r>
            <a:r>
              <a:rPr lang="en-US" dirty="0">
                <a:solidFill>
                  <a:srgbClr val="002060"/>
                </a:solidFill>
              </a:rPr>
              <a:t>.</a:t>
            </a: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dirty="0">
                <a:solidFill>
                  <a:srgbClr val="002060"/>
                </a:solidFill>
              </a:rPr>
              <a:t>To resolve shipping exceptions with a missing RMN and/or UPS Tracking number, sign into the </a:t>
            </a:r>
            <a:r>
              <a:rPr lang="en-US" dirty="0">
                <a:solidFill>
                  <a:srgbClr val="002060"/>
                </a:solidFill>
                <a:hlinkClick r:id="rId3"/>
              </a:rPr>
              <a:t>ddTracker Shipping Manifest Web Portal </a:t>
            </a:r>
            <a:endParaRPr lang="en-US" dirty="0">
              <a:solidFill>
                <a:srgbClr val="002060"/>
              </a:solidFill>
            </a:endParaRP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dirty="0">
                <a:solidFill>
                  <a:srgbClr val="002060"/>
                </a:solidFill>
              </a:rPr>
              <a:t>From the </a:t>
            </a:r>
            <a:r>
              <a:rPr lang="en-US" i="1" dirty="0">
                <a:solidFill>
                  <a:srgbClr val="002060"/>
                </a:solidFill>
              </a:rPr>
              <a:t>Home</a:t>
            </a:r>
            <a:r>
              <a:rPr lang="en-US" dirty="0">
                <a:solidFill>
                  <a:srgbClr val="002060"/>
                </a:solidFill>
              </a:rPr>
              <a:t> page select </a:t>
            </a:r>
            <a:r>
              <a:rPr lang="en-US" i="1" dirty="0">
                <a:solidFill>
                  <a:srgbClr val="002060"/>
                </a:solidFill>
              </a:rPr>
              <a:t>Create</a:t>
            </a:r>
          </a:p>
          <a:p>
            <a:pPr marL="342900" lvl="0" indent="-342900">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82CEDCD0-50E0-4E67-821E-327354B8E0C5}"/>
              </a:ext>
            </a:extLst>
          </p:cNvPr>
          <p:cNvGrpSpPr/>
          <p:nvPr/>
        </p:nvGrpSpPr>
        <p:grpSpPr>
          <a:xfrm>
            <a:off x="36319" y="3048001"/>
            <a:ext cx="9037739" cy="2971799"/>
            <a:chOff x="36319" y="2590800"/>
            <a:chExt cx="9037739" cy="2971799"/>
          </a:xfrm>
        </p:grpSpPr>
        <p:pic>
          <p:nvPicPr>
            <p:cNvPr id="3" name="Picture 2">
              <a:extLst>
                <a:ext uri="{FF2B5EF4-FFF2-40B4-BE49-F238E27FC236}">
                  <a16:creationId xmlns:a16="http://schemas.microsoft.com/office/drawing/2014/main" id="{DA5D77E7-68C7-4D9A-9606-58EA9FA72C01}"/>
                </a:ext>
              </a:extLst>
            </p:cNvPr>
            <p:cNvPicPr>
              <a:picLocks noChangeAspect="1"/>
            </p:cNvPicPr>
            <p:nvPr/>
          </p:nvPicPr>
          <p:blipFill>
            <a:blip r:embed="rId4"/>
            <a:stretch>
              <a:fillRect/>
            </a:stretch>
          </p:blipFill>
          <p:spPr>
            <a:xfrm>
              <a:off x="54429" y="2646904"/>
              <a:ext cx="9017001" cy="2894983"/>
            </a:xfrm>
            <a:prstGeom prst="rect">
              <a:avLst/>
            </a:prstGeom>
          </p:spPr>
        </p:pic>
        <p:grpSp>
          <p:nvGrpSpPr>
            <p:cNvPr id="4" name="Group 3">
              <a:extLst>
                <a:ext uri="{FF2B5EF4-FFF2-40B4-BE49-F238E27FC236}">
                  <a16:creationId xmlns:a16="http://schemas.microsoft.com/office/drawing/2014/main" id="{7597B5A4-F7A0-4791-A3E6-8AE9E3A005AB}"/>
                </a:ext>
              </a:extLst>
            </p:cNvPr>
            <p:cNvGrpSpPr/>
            <p:nvPr/>
          </p:nvGrpSpPr>
          <p:grpSpPr>
            <a:xfrm>
              <a:off x="36319" y="2590800"/>
              <a:ext cx="9037739" cy="2971799"/>
              <a:chOff x="4565" y="3026976"/>
              <a:chExt cx="9071431" cy="2918004"/>
            </a:xfrm>
          </p:grpSpPr>
          <p:grpSp>
            <p:nvGrpSpPr>
              <p:cNvPr id="2" name="Group 1">
                <a:extLst>
                  <a:ext uri="{FF2B5EF4-FFF2-40B4-BE49-F238E27FC236}">
                    <a16:creationId xmlns:a16="http://schemas.microsoft.com/office/drawing/2014/main" id="{DEDF3D4C-E05A-4AD0-992D-2E1038A34FA2}"/>
                  </a:ext>
                </a:extLst>
              </p:cNvPr>
              <p:cNvGrpSpPr/>
              <p:nvPr/>
            </p:nvGrpSpPr>
            <p:grpSpPr>
              <a:xfrm>
                <a:off x="4565" y="3026976"/>
                <a:ext cx="9071431" cy="2918004"/>
                <a:chOff x="4565" y="3257197"/>
                <a:chExt cx="9071431" cy="2918004"/>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D0E59A6-4E77-4BBD-AC29-B2C37D5E66C4}"/>
                    </a:ext>
                  </a:extLst>
                </p:cNvPr>
                <p:cNvSpPr/>
                <p:nvPr/>
              </p:nvSpPr>
              <p:spPr>
                <a:xfrm>
                  <a:off x="4565" y="3257197"/>
                  <a:ext cx="9071431" cy="2918004"/>
                </a:xfrm>
                <a:prstGeom prst="rect">
                  <a:avLst/>
                </a:prstGeom>
                <a:solidFill>
                  <a:schemeClr val="bg1">
                    <a:lumMod val="85000"/>
                    <a:alpha val="5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7D13A3-6914-4E55-9FBF-7081CFD57C21}"/>
                    </a:ext>
                  </a:extLst>
                </p:cNvPr>
                <p:cNvPicPr>
                  <a:picLocks noChangeAspect="1"/>
                </p:cNvPicPr>
                <p:nvPr/>
              </p:nvPicPr>
              <p:blipFill>
                <a:blip r:embed="rId5"/>
                <a:stretch>
                  <a:fillRect/>
                </a:stretch>
              </p:blipFill>
              <p:spPr>
                <a:xfrm>
                  <a:off x="56357" y="3631299"/>
                  <a:ext cx="1657350" cy="2296451"/>
                </a:xfrm>
                <a:prstGeom prst="rect">
                  <a:avLst/>
                </a:prstGeom>
                <a:ln>
                  <a:solidFill>
                    <a:schemeClr val="tx1"/>
                  </a:solidFill>
                </a:ln>
              </p:spPr>
            </p:pic>
          </p:grpSp>
          <p:sp>
            <p:nvSpPr>
              <p:cNvPr id="11" name="Rectangle 10">
                <a:extLst>
                  <a:ext uri="{FF2B5EF4-FFF2-40B4-BE49-F238E27FC236}">
                    <a16:creationId xmlns:a16="http://schemas.microsoft.com/office/drawing/2014/main" id="{99D916DF-18BD-40BD-878C-6E3548F70F9E}"/>
                  </a:ext>
                </a:extLst>
              </p:cNvPr>
              <p:cNvSpPr/>
              <p:nvPr/>
            </p:nvSpPr>
            <p:spPr>
              <a:xfrm>
                <a:off x="56357" y="3409545"/>
                <a:ext cx="1641814" cy="47665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1F46254-D793-4707-B307-85012DFC43FB}"/>
                  </a:ext>
                </a:extLst>
              </p:cNvPr>
              <p:cNvCxnSpPr>
                <a:cxnSpLocks/>
              </p:cNvCxnSpPr>
              <p:nvPr/>
            </p:nvCxnSpPr>
            <p:spPr>
              <a:xfrm flipH="1">
                <a:off x="1752600" y="3700361"/>
                <a:ext cx="990600" cy="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9474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1D176-C3D7-4C9D-8955-D276DA6D5DE9}"/>
              </a:ext>
            </a:extLst>
          </p:cNvPr>
          <p:cNvSpPr>
            <a:spLocks noGrp="1"/>
          </p:cNvSpPr>
          <p:nvPr>
            <p:ph type="title"/>
          </p:nvPr>
        </p:nvSpPr>
        <p:spPr>
          <a:xfrm>
            <a:off x="318687" y="334168"/>
            <a:ext cx="8596713" cy="779463"/>
          </a:xfrm>
        </p:spPr>
        <p:txBody>
          <a:bodyPr>
            <a:noAutofit/>
          </a:bodyPr>
          <a:lstStyle/>
          <a:p>
            <a:r>
              <a:rPr lang="en-US" altLang="en-US" dirty="0">
                <a:ea typeface="Calibri" panose="020F0502020204030204" pitchFamily="34" charset="0"/>
                <a:cs typeface="Times New Roman" panose="02020603050405020304" pitchFamily="18" charset="0"/>
              </a:rPr>
              <a:t>RMN/UPS Tracking Number Missing from Vendor Portal</a:t>
            </a:r>
            <a:endParaRPr lang="en-US" dirty="0"/>
          </a:p>
        </p:txBody>
      </p:sp>
      <p:sp>
        <p:nvSpPr>
          <p:cNvPr id="6" name="Content Placeholder 5">
            <a:extLst>
              <a:ext uri="{FF2B5EF4-FFF2-40B4-BE49-F238E27FC236}">
                <a16:creationId xmlns:a16="http://schemas.microsoft.com/office/drawing/2014/main" id="{43A7E94E-5C41-40BF-8378-40B1BC298829}"/>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4DDA956E-D410-4E99-B34C-2447E13A247B}"/>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7" name="Title 1">
            <a:extLst>
              <a:ext uri="{FF2B5EF4-FFF2-40B4-BE49-F238E27FC236}">
                <a16:creationId xmlns:a16="http://schemas.microsoft.com/office/drawing/2014/main" id="{C1E8124A-9D48-436D-B90C-182BD6647787}"/>
              </a:ext>
            </a:extLst>
          </p:cNvPr>
          <p:cNvSpPr txBox="1">
            <a:spLocks/>
          </p:cNvSpPr>
          <p:nvPr/>
        </p:nvSpPr>
        <p:spPr>
          <a:xfrm>
            <a:off x="228600" y="1079190"/>
            <a:ext cx="3187430" cy="5119611"/>
          </a:xfrm>
          <a:prstGeom prst="rect">
            <a:avLst/>
          </a:prstGeom>
        </p:spPr>
        <p:txBody>
          <a:bodyPr vert="horz" lIns="0" tIns="0" rIns="0" bIns="45720" rtlCol="0" anchor="t" anchorCtr="0">
            <a:noAutofit/>
          </a:bodyPr>
          <a:lstStyle>
            <a:lvl1pPr algn="l" defTabSz="457200" rtl="0" eaLnBrk="1" latinLnBrk="0" hangingPunct="1">
              <a:spcBef>
                <a:spcPct val="0"/>
              </a:spcBef>
              <a:buNone/>
              <a:defRPr sz="2400" b="0" i="0" kern="1200">
                <a:solidFill>
                  <a:srgbClr val="003F72"/>
                </a:solidFill>
                <a:latin typeface="Georgia"/>
                <a:ea typeface="+mj-ea"/>
                <a:cs typeface="Georgia"/>
              </a:defRPr>
            </a:lvl1pPr>
          </a:lstStyle>
          <a:p>
            <a:pPr marL="342900" indent="-342900">
              <a:buFont typeface="+mj-lt"/>
              <a:buAutoNum type="arabicPeriod" startAt="3"/>
            </a:pPr>
            <a:r>
              <a:rPr lang="en-US" sz="1600" dirty="0">
                <a:solidFill>
                  <a:srgbClr val="002060"/>
                </a:solidFill>
                <a:latin typeface="+mn-lt"/>
              </a:rPr>
              <a:t>Enter or copy and paste the RMN and Tracking Number</a:t>
            </a:r>
          </a:p>
          <a:p>
            <a:pPr marL="342900" indent="-342900">
              <a:buFont typeface="+mj-lt"/>
              <a:buAutoNum type="arabicPeriod" startAt="3"/>
            </a:pPr>
            <a:endParaRPr lang="en-US" sz="800" dirty="0">
              <a:solidFill>
                <a:srgbClr val="002060"/>
              </a:solidFill>
              <a:latin typeface="+mn-lt"/>
            </a:endParaRPr>
          </a:p>
          <a:p>
            <a:pPr marL="342900" indent="-342900">
              <a:buFont typeface="+mj-lt"/>
              <a:buAutoNum type="arabicPeriod" startAt="3"/>
            </a:pPr>
            <a:r>
              <a:rPr lang="en-US" sz="1600" dirty="0">
                <a:solidFill>
                  <a:srgbClr val="002060"/>
                </a:solidFill>
                <a:latin typeface="+mn-lt"/>
              </a:rPr>
              <a:t>Select </a:t>
            </a:r>
            <a:r>
              <a:rPr lang="en-US" sz="1600" i="1" dirty="0">
                <a:solidFill>
                  <a:srgbClr val="002060"/>
                </a:solidFill>
                <a:latin typeface="+mn-lt"/>
              </a:rPr>
              <a:t>UPS</a:t>
            </a:r>
            <a:r>
              <a:rPr lang="en-US" sz="1600" b="1" dirty="0">
                <a:solidFill>
                  <a:srgbClr val="002060"/>
                </a:solidFill>
                <a:latin typeface="+mn-lt"/>
              </a:rPr>
              <a:t> </a:t>
            </a:r>
            <a:r>
              <a:rPr lang="en-US" sz="1600" dirty="0">
                <a:solidFill>
                  <a:srgbClr val="002060"/>
                </a:solidFill>
                <a:latin typeface="+mn-lt"/>
              </a:rPr>
              <a:t>for </a:t>
            </a:r>
            <a:r>
              <a:rPr lang="en-US" sz="1600" i="1" dirty="0">
                <a:solidFill>
                  <a:srgbClr val="002060"/>
                </a:solidFill>
                <a:latin typeface="+mn-lt"/>
              </a:rPr>
              <a:t>Shipping</a:t>
            </a:r>
            <a:r>
              <a:rPr lang="en-US" sz="1600" b="1" dirty="0">
                <a:solidFill>
                  <a:srgbClr val="002060"/>
                </a:solidFill>
                <a:latin typeface="+mn-lt"/>
              </a:rPr>
              <a:t> </a:t>
            </a:r>
            <a:r>
              <a:rPr lang="en-US" sz="1600" i="1" dirty="0">
                <a:solidFill>
                  <a:srgbClr val="002060"/>
                </a:solidFill>
                <a:latin typeface="+mn-lt"/>
              </a:rPr>
              <a:t>Method</a:t>
            </a:r>
          </a:p>
          <a:p>
            <a:pPr marL="342900" indent="-342900">
              <a:buFont typeface="+mj-lt"/>
              <a:buAutoNum type="arabicPeriod" startAt="3"/>
            </a:pPr>
            <a:endParaRPr lang="en-US" sz="800" dirty="0">
              <a:solidFill>
                <a:srgbClr val="002060"/>
              </a:solidFill>
              <a:latin typeface="+mn-lt"/>
            </a:endParaRPr>
          </a:p>
          <a:p>
            <a:pPr marL="342900" indent="-342900">
              <a:buFont typeface="+mj-lt"/>
              <a:buAutoNum type="arabicPeriod" startAt="3"/>
            </a:pPr>
            <a:r>
              <a:rPr lang="en-US" sz="1600" dirty="0">
                <a:solidFill>
                  <a:srgbClr val="002060"/>
                </a:solidFill>
                <a:latin typeface="+mn-lt"/>
              </a:rPr>
              <a:t>The </a:t>
            </a:r>
            <a:r>
              <a:rPr lang="en-US" sz="1600" i="1" dirty="0">
                <a:solidFill>
                  <a:srgbClr val="002060"/>
                </a:solidFill>
                <a:latin typeface="+mn-lt"/>
              </a:rPr>
              <a:t>Shipped</a:t>
            </a:r>
            <a:r>
              <a:rPr lang="en-US" sz="1600" b="1" i="1" dirty="0">
                <a:solidFill>
                  <a:srgbClr val="002060"/>
                </a:solidFill>
                <a:latin typeface="+mn-lt"/>
              </a:rPr>
              <a:t> </a:t>
            </a:r>
            <a:r>
              <a:rPr lang="en-US" sz="1600" i="1" dirty="0">
                <a:solidFill>
                  <a:srgbClr val="002060"/>
                </a:solidFill>
                <a:latin typeface="+mn-lt"/>
              </a:rPr>
              <a:t>from</a:t>
            </a:r>
            <a:r>
              <a:rPr lang="en-US" sz="1600" b="1" i="1" dirty="0">
                <a:solidFill>
                  <a:srgbClr val="002060"/>
                </a:solidFill>
                <a:latin typeface="+mn-lt"/>
              </a:rPr>
              <a:t> </a:t>
            </a:r>
            <a:r>
              <a:rPr lang="en-US" sz="1600" i="1" dirty="0">
                <a:solidFill>
                  <a:srgbClr val="002060"/>
                </a:solidFill>
                <a:latin typeface="+mn-lt"/>
              </a:rPr>
              <a:t>Location</a:t>
            </a:r>
            <a:r>
              <a:rPr lang="en-US" sz="1600" b="1" i="1" dirty="0">
                <a:solidFill>
                  <a:srgbClr val="002060"/>
                </a:solidFill>
                <a:latin typeface="+mn-lt"/>
              </a:rPr>
              <a:t> </a:t>
            </a:r>
            <a:r>
              <a:rPr lang="en-US" sz="1600" dirty="0">
                <a:solidFill>
                  <a:srgbClr val="002060"/>
                </a:solidFill>
                <a:latin typeface="+mn-lt"/>
              </a:rPr>
              <a:t>and </a:t>
            </a:r>
            <a:r>
              <a:rPr lang="en-US" sz="1600" i="1" dirty="0">
                <a:solidFill>
                  <a:srgbClr val="002060"/>
                </a:solidFill>
                <a:latin typeface="+mn-lt"/>
              </a:rPr>
              <a:t>Shipped Return Location </a:t>
            </a:r>
            <a:r>
              <a:rPr lang="en-US" sz="1600" dirty="0">
                <a:solidFill>
                  <a:srgbClr val="002060"/>
                </a:solidFill>
                <a:latin typeface="+mn-lt"/>
              </a:rPr>
              <a:t>should reflect the shipping station (your RO) </a:t>
            </a:r>
          </a:p>
          <a:p>
            <a:pPr marL="342900" indent="-342900">
              <a:buFont typeface="+mj-lt"/>
              <a:buAutoNum type="arabicPeriod" startAt="3"/>
            </a:pPr>
            <a:endParaRPr lang="en-US" sz="800" dirty="0">
              <a:solidFill>
                <a:srgbClr val="002060"/>
              </a:solidFill>
              <a:latin typeface="+mn-lt"/>
            </a:endParaRPr>
          </a:p>
          <a:p>
            <a:pPr marL="342900" indent="-342900">
              <a:buFont typeface="+mj-lt"/>
              <a:buAutoNum type="arabicPeriod" startAt="3"/>
            </a:pPr>
            <a:r>
              <a:rPr lang="en-US" sz="1600" dirty="0">
                <a:solidFill>
                  <a:srgbClr val="002060"/>
                </a:solidFill>
                <a:latin typeface="+mn-lt"/>
              </a:rPr>
              <a:t>From the </a:t>
            </a:r>
            <a:r>
              <a:rPr lang="en-US" sz="1600" i="1" dirty="0">
                <a:solidFill>
                  <a:srgbClr val="002060"/>
                </a:solidFill>
                <a:latin typeface="+mn-lt"/>
              </a:rPr>
              <a:t>Claim Type </a:t>
            </a:r>
            <a:r>
              <a:rPr lang="en-US" sz="1600" dirty="0">
                <a:solidFill>
                  <a:srgbClr val="002060"/>
                </a:solidFill>
                <a:latin typeface="+mn-lt"/>
              </a:rPr>
              <a:t>drop-down list select </a:t>
            </a:r>
            <a:r>
              <a:rPr lang="en-US" sz="1600" i="1" dirty="0">
                <a:solidFill>
                  <a:srgbClr val="002060"/>
                </a:solidFill>
                <a:latin typeface="+mn-lt"/>
              </a:rPr>
              <a:t>VR&amp;E Inactive</a:t>
            </a:r>
          </a:p>
          <a:p>
            <a:pPr marL="342900" indent="-342900">
              <a:buFont typeface="+mj-lt"/>
              <a:buAutoNum type="arabicPeriod" startAt="3"/>
            </a:pPr>
            <a:endParaRPr lang="en-US" sz="800" dirty="0">
              <a:solidFill>
                <a:srgbClr val="002060"/>
              </a:solidFill>
              <a:latin typeface="+mn-lt"/>
            </a:endParaRPr>
          </a:p>
          <a:p>
            <a:pPr marL="342900" indent="-342900">
              <a:buFont typeface="+mj-lt"/>
              <a:buAutoNum type="arabicPeriod" startAt="3"/>
            </a:pPr>
            <a:r>
              <a:rPr lang="en-US" sz="1600" dirty="0">
                <a:solidFill>
                  <a:srgbClr val="002060"/>
                </a:solidFill>
                <a:latin typeface="+mn-lt"/>
              </a:rPr>
              <a:t>Click </a:t>
            </a:r>
            <a:r>
              <a:rPr lang="en-US" sz="1600" i="1" dirty="0">
                <a:solidFill>
                  <a:srgbClr val="002060"/>
                </a:solidFill>
                <a:latin typeface="+mn-lt"/>
              </a:rPr>
              <a:t>Save </a:t>
            </a:r>
          </a:p>
          <a:p>
            <a:pPr marL="342900" indent="-342900">
              <a:buFont typeface="+mj-lt"/>
              <a:buAutoNum type="arabicPeriod" startAt="3"/>
            </a:pPr>
            <a:endParaRPr lang="en-US" sz="800" dirty="0">
              <a:solidFill>
                <a:srgbClr val="002060"/>
              </a:solidFill>
              <a:latin typeface="+mn-lt"/>
            </a:endParaRPr>
          </a:p>
          <a:p>
            <a:pPr marL="342900" indent="-342900">
              <a:buFont typeface="+mj-lt"/>
              <a:buAutoNum type="arabicPeriod" startAt="3"/>
            </a:pPr>
            <a:r>
              <a:rPr lang="en-US" sz="1600" dirty="0">
                <a:solidFill>
                  <a:srgbClr val="002060"/>
                </a:solidFill>
                <a:latin typeface="+mn-lt"/>
              </a:rPr>
              <a:t>To return to the Home page, select </a:t>
            </a:r>
            <a:r>
              <a:rPr lang="en-US" sz="1600" i="1" dirty="0">
                <a:solidFill>
                  <a:srgbClr val="002060"/>
                </a:solidFill>
                <a:latin typeface="+mn-lt"/>
              </a:rPr>
              <a:t>Home</a:t>
            </a:r>
          </a:p>
          <a:p>
            <a:endParaRPr lang="en-US" sz="1600" b="1" dirty="0">
              <a:solidFill>
                <a:schemeClr val="tx1"/>
              </a:solidFill>
              <a:latin typeface="+mn-lt"/>
            </a:endParaRPr>
          </a:p>
          <a:p>
            <a:endParaRPr lang="en-US" sz="1600" b="1" dirty="0">
              <a:solidFill>
                <a:schemeClr val="tx1"/>
              </a:solidFill>
              <a:latin typeface="+mn-lt"/>
            </a:endParaRPr>
          </a:p>
          <a:p>
            <a:r>
              <a:rPr lang="en-US" sz="1600" b="1" dirty="0">
                <a:solidFill>
                  <a:srgbClr val="002060"/>
                </a:solidFill>
                <a:latin typeface="+mn-lt"/>
              </a:rPr>
              <a:t>Note</a:t>
            </a:r>
            <a:r>
              <a:rPr lang="en-US" sz="1600" dirty="0">
                <a:solidFill>
                  <a:srgbClr val="002060"/>
                </a:solidFill>
                <a:latin typeface="+mn-lt"/>
              </a:rPr>
              <a:t>: The shipping information is saved when the </a:t>
            </a:r>
            <a:r>
              <a:rPr lang="en-US" sz="1600" i="1" dirty="0">
                <a:solidFill>
                  <a:srgbClr val="002060"/>
                </a:solidFill>
                <a:latin typeface="+mn-lt"/>
              </a:rPr>
              <a:t>RMN</a:t>
            </a:r>
            <a:r>
              <a:rPr lang="en-US" sz="1600" b="1" dirty="0">
                <a:solidFill>
                  <a:srgbClr val="002060"/>
                </a:solidFill>
                <a:latin typeface="+mn-lt"/>
              </a:rPr>
              <a:t> </a:t>
            </a:r>
            <a:r>
              <a:rPr lang="en-US" sz="1600" dirty="0">
                <a:solidFill>
                  <a:srgbClr val="002060"/>
                </a:solidFill>
                <a:latin typeface="+mn-lt"/>
              </a:rPr>
              <a:t>…</a:t>
            </a:r>
            <a:r>
              <a:rPr lang="en-US" sz="1600" b="1" dirty="0">
                <a:solidFill>
                  <a:srgbClr val="002060"/>
                </a:solidFill>
                <a:latin typeface="+mn-lt"/>
              </a:rPr>
              <a:t> </a:t>
            </a:r>
            <a:r>
              <a:rPr lang="en-US" sz="1600" i="1" dirty="0">
                <a:solidFill>
                  <a:srgbClr val="002060"/>
                </a:solidFill>
                <a:latin typeface="+mn-lt"/>
              </a:rPr>
              <a:t>saved</a:t>
            </a:r>
            <a:r>
              <a:rPr lang="en-US" sz="1600" b="1" dirty="0">
                <a:solidFill>
                  <a:srgbClr val="002060"/>
                </a:solidFill>
                <a:latin typeface="+mn-lt"/>
              </a:rPr>
              <a:t> </a:t>
            </a:r>
            <a:r>
              <a:rPr lang="en-US" sz="1600" dirty="0">
                <a:solidFill>
                  <a:srgbClr val="002060"/>
                </a:solidFill>
                <a:latin typeface="+mn-lt"/>
              </a:rPr>
              <a:t>message appears at the bottom of your screen</a:t>
            </a:r>
          </a:p>
          <a:p>
            <a:endParaRPr lang="en-US" sz="1600" dirty="0">
              <a:solidFill>
                <a:schemeClr val="tx1"/>
              </a:solidFill>
              <a:latin typeface="+mn-lt"/>
            </a:endParaRPr>
          </a:p>
        </p:txBody>
      </p:sp>
      <p:pic>
        <p:nvPicPr>
          <p:cNvPr id="11" name="Picture 10">
            <a:extLst>
              <a:ext uri="{FF2B5EF4-FFF2-40B4-BE49-F238E27FC236}">
                <a16:creationId xmlns:a16="http://schemas.microsoft.com/office/drawing/2014/main" id="{2961CFD9-DC03-4826-9FDA-FDCBE52E9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457" y="5638800"/>
            <a:ext cx="2256995" cy="609600"/>
          </a:xfrm>
          <a:prstGeom prst="rect">
            <a:avLst/>
          </a:prstGeom>
          <a:ln w="53975">
            <a:solidFill>
              <a:srgbClr val="002060"/>
            </a:solidFill>
          </a:ln>
        </p:spPr>
      </p:pic>
      <p:cxnSp>
        <p:nvCxnSpPr>
          <p:cNvPr id="5" name="Straight Arrow Connector 4">
            <a:extLst>
              <a:ext uri="{FF2B5EF4-FFF2-40B4-BE49-F238E27FC236}">
                <a16:creationId xmlns:a16="http://schemas.microsoft.com/office/drawing/2014/main" id="{8F4D9EBF-ED7E-4C05-9495-9B59A5697B8B}"/>
              </a:ext>
            </a:extLst>
          </p:cNvPr>
          <p:cNvCxnSpPr/>
          <p:nvPr/>
        </p:nvCxnSpPr>
        <p:spPr>
          <a:xfrm>
            <a:off x="2780149" y="5943600"/>
            <a:ext cx="635880" cy="0"/>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7ED5B623-74AF-401F-976F-B7584ED88AB1}"/>
              </a:ext>
            </a:extLst>
          </p:cNvPr>
          <p:cNvPicPr>
            <a:picLocks noChangeAspect="1"/>
          </p:cNvPicPr>
          <p:nvPr/>
        </p:nvPicPr>
        <p:blipFill>
          <a:blip r:embed="rId4"/>
          <a:stretch>
            <a:fillRect/>
          </a:stretch>
        </p:blipFill>
        <p:spPr>
          <a:xfrm>
            <a:off x="3615457" y="1073737"/>
            <a:ext cx="5422106" cy="4414838"/>
          </a:xfrm>
          <a:prstGeom prst="rect">
            <a:avLst/>
          </a:prstGeom>
          <a:ln>
            <a:solidFill>
              <a:srgbClr val="002060"/>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1A18EC69-F3C3-40D0-863F-91EFD0F2F664}"/>
              </a:ext>
            </a:extLst>
          </p:cNvPr>
          <p:cNvSpPr/>
          <p:nvPr/>
        </p:nvSpPr>
        <p:spPr>
          <a:xfrm>
            <a:off x="3615457" y="1073737"/>
            <a:ext cx="5422106" cy="4493084"/>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025A014B-2553-4295-A0DE-1AA6F49723F6}"/>
              </a:ext>
            </a:extLst>
          </p:cNvPr>
          <p:cNvPicPr>
            <a:picLocks noChangeAspect="1"/>
          </p:cNvPicPr>
          <p:nvPr/>
        </p:nvPicPr>
        <p:blipFill rotWithShape="1">
          <a:blip r:embed="rId4"/>
          <a:srcRect l="42156" r="21707" b="91790"/>
          <a:stretch/>
        </p:blipFill>
        <p:spPr>
          <a:xfrm>
            <a:off x="6043566" y="1123329"/>
            <a:ext cx="1959400" cy="362475"/>
          </a:xfrm>
          <a:prstGeom prst="rect">
            <a:avLst/>
          </a:prstGeom>
          <a:ln w="53975">
            <a:solidFill>
              <a:srgbClr val="002060"/>
            </a:solidFill>
          </a:ln>
        </p:spPr>
      </p:pic>
      <p:pic>
        <p:nvPicPr>
          <p:cNvPr id="25" name="Picture 24">
            <a:extLst>
              <a:ext uri="{FF2B5EF4-FFF2-40B4-BE49-F238E27FC236}">
                <a16:creationId xmlns:a16="http://schemas.microsoft.com/office/drawing/2014/main" id="{53DF93D3-EF2F-4094-A2EE-ACE4F6F40351}"/>
              </a:ext>
            </a:extLst>
          </p:cNvPr>
          <p:cNvPicPr>
            <a:picLocks noChangeAspect="1"/>
          </p:cNvPicPr>
          <p:nvPr/>
        </p:nvPicPr>
        <p:blipFill rotWithShape="1">
          <a:blip r:embed="rId4"/>
          <a:srcRect l="43266" t="16455" r="563" b="71463"/>
          <a:stretch/>
        </p:blipFill>
        <p:spPr>
          <a:xfrm>
            <a:off x="6018163" y="1823965"/>
            <a:ext cx="2964434" cy="519177"/>
          </a:xfrm>
          <a:prstGeom prst="rect">
            <a:avLst/>
          </a:prstGeom>
          <a:ln w="53975">
            <a:solidFill>
              <a:srgbClr val="002060"/>
            </a:solidFill>
          </a:ln>
        </p:spPr>
      </p:pic>
      <p:pic>
        <p:nvPicPr>
          <p:cNvPr id="26" name="Picture 25">
            <a:extLst>
              <a:ext uri="{FF2B5EF4-FFF2-40B4-BE49-F238E27FC236}">
                <a16:creationId xmlns:a16="http://schemas.microsoft.com/office/drawing/2014/main" id="{B6A82103-4256-4747-9970-7147AD235645}"/>
              </a:ext>
            </a:extLst>
          </p:cNvPr>
          <p:cNvPicPr>
            <a:picLocks noChangeAspect="1"/>
          </p:cNvPicPr>
          <p:nvPr/>
        </p:nvPicPr>
        <p:blipFill rotWithShape="1">
          <a:blip r:embed="rId4"/>
          <a:srcRect t="56153" r="65358" b="33482"/>
          <a:stretch/>
        </p:blipFill>
        <p:spPr>
          <a:xfrm>
            <a:off x="3658228" y="3564196"/>
            <a:ext cx="1878345" cy="457615"/>
          </a:xfrm>
          <a:prstGeom prst="rect">
            <a:avLst/>
          </a:prstGeom>
          <a:ln w="53975">
            <a:solidFill>
              <a:srgbClr val="002060"/>
            </a:solidFill>
          </a:ln>
        </p:spPr>
      </p:pic>
      <p:pic>
        <p:nvPicPr>
          <p:cNvPr id="28" name="Picture 27">
            <a:extLst>
              <a:ext uri="{FF2B5EF4-FFF2-40B4-BE49-F238E27FC236}">
                <a16:creationId xmlns:a16="http://schemas.microsoft.com/office/drawing/2014/main" id="{B83A0835-3756-4451-97A6-1B6E8C95BDD9}"/>
              </a:ext>
            </a:extLst>
          </p:cNvPr>
          <p:cNvPicPr>
            <a:picLocks noChangeAspect="1"/>
          </p:cNvPicPr>
          <p:nvPr/>
        </p:nvPicPr>
        <p:blipFill rotWithShape="1">
          <a:blip r:embed="rId4"/>
          <a:srcRect l="52120" t="94681" r="36676" b="-437"/>
          <a:stretch/>
        </p:blipFill>
        <p:spPr>
          <a:xfrm>
            <a:off x="6417734" y="5258272"/>
            <a:ext cx="607477" cy="254070"/>
          </a:xfrm>
          <a:prstGeom prst="rect">
            <a:avLst/>
          </a:prstGeom>
          <a:ln w="53975">
            <a:solidFill>
              <a:srgbClr val="002060"/>
            </a:solidFill>
          </a:ln>
        </p:spPr>
      </p:pic>
      <p:pic>
        <p:nvPicPr>
          <p:cNvPr id="27" name="Picture 26">
            <a:extLst>
              <a:ext uri="{FF2B5EF4-FFF2-40B4-BE49-F238E27FC236}">
                <a16:creationId xmlns:a16="http://schemas.microsoft.com/office/drawing/2014/main" id="{287A16A5-21A0-445D-80C1-28E8F7EB0C0D}"/>
              </a:ext>
            </a:extLst>
          </p:cNvPr>
          <p:cNvPicPr>
            <a:picLocks noChangeAspect="1"/>
          </p:cNvPicPr>
          <p:nvPr/>
        </p:nvPicPr>
        <p:blipFill rotWithShape="1">
          <a:blip r:embed="rId4"/>
          <a:srcRect l="42712" t="46621" r="22053" b="45374"/>
          <a:stretch/>
        </p:blipFill>
        <p:spPr>
          <a:xfrm>
            <a:off x="5958071" y="3143586"/>
            <a:ext cx="1910493" cy="353386"/>
          </a:xfrm>
          <a:prstGeom prst="rect">
            <a:avLst/>
          </a:prstGeom>
          <a:ln w="53975">
            <a:solidFill>
              <a:srgbClr val="002060"/>
            </a:solidFill>
          </a:ln>
        </p:spPr>
      </p:pic>
      <p:pic>
        <p:nvPicPr>
          <p:cNvPr id="14" name="Picture 13">
            <a:extLst>
              <a:ext uri="{FF2B5EF4-FFF2-40B4-BE49-F238E27FC236}">
                <a16:creationId xmlns:a16="http://schemas.microsoft.com/office/drawing/2014/main" id="{8E2E323D-AA5F-4F59-BE7B-D39725051A02}"/>
              </a:ext>
            </a:extLst>
          </p:cNvPr>
          <p:cNvPicPr>
            <a:picLocks noChangeAspect="1"/>
          </p:cNvPicPr>
          <p:nvPr/>
        </p:nvPicPr>
        <p:blipFill>
          <a:blip r:embed="rId5"/>
          <a:stretch>
            <a:fillRect/>
          </a:stretch>
        </p:blipFill>
        <p:spPr>
          <a:xfrm>
            <a:off x="3653557" y="1114085"/>
            <a:ext cx="2218182" cy="683038"/>
          </a:xfrm>
          <a:prstGeom prst="rect">
            <a:avLst/>
          </a:prstGeom>
          <a:ln w="53975">
            <a:solidFill>
              <a:srgbClr val="002060"/>
            </a:solidFill>
          </a:ln>
        </p:spPr>
      </p:pic>
    </p:spTree>
    <p:extLst>
      <p:ext uri="{BB962C8B-B14F-4D97-AF65-F5344CB8AC3E}">
        <p14:creationId xmlns:p14="http://schemas.microsoft.com/office/powerpoint/2010/main" val="32964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10CE3A0A-0D49-4FCC-8452-3CECE3447FD7}"/>
              </a:ext>
            </a:extLst>
          </p:cNvPr>
          <p:cNvSpPr>
            <a:spLocks noGrp="1"/>
          </p:cNvSpPr>
          <p:nvPr>
            <p:ph type="title"/>
          </p:nvPr>
        </p:nvSpPr>
        <p:spPr>
          <a:xfrm>
            <a:off x="318687" y="334168"/>
            <a:ext cx="8520513" cy="779463"/>
          </a:xfrm>
        </p:spPr>
        <p:txBody>
          <a:bodyPr>
            <a:noAutofit/>
          </a:bodyPr>
          <a:lstStyle/>
          <a:p>
            <a:r>
              <a:rPr lang="en-US" altLang="en-US" dirty="0">
                <a:ea typeface="Calibri" panose="020F0502020204030204" pitchFamily="34" charset="0"/>
                <a:cs typeface="Times New Roman" panose="02020603050405020304" pitchFamily="18" charset="0"/>
              </a:rPr>
              <a:t>RMN/UPS Tracking Number Missing from Vendor Portal</a:t>
            </a:r>
            <a:endParaRPr lang="en-US" dirty="0"/>
          </a:p>
        </p:txBody>
      </p:sp>
      <p:sp>
        <p:nvSpPr>
          <p:cNvPr id="2" name="Content Placeholder 1">
            <a:extLst>
              <a:ext uri="{FF2B5EF4-FFF2-40B4-BE49-F238E27FC236}">
                <a16:creationId xmlns:a16="http://schemas.microsoft.com/office/drawing/2014/main" id="{AA9685E5-2E96-4067-95C3-DAA7131487BA}"/>
              </a:ext>
            </a:extLst>
          </p:cNvPr>
          <p:cNvSpPr>
            <a:spLocks noGrp="1"/>
          </p:cNvSpPr>
          <p:nvPr>
            <p:ph idx="1"/>
          </p:nvPr>
        </p:nvSpPr>
        <p:spPr>
          <a:xfrm>
            <a:off x="318686" y="1219200"/>
            <a:ext cx="7886700" cy="4767711"/>
          </a:xfrm>
        </p:spPr>
        <p:txBody>
          <a:bodyPr>
            <a:normAutofit/>
          </a:bodyPr>
          <a:lstStyle/>
          <a:p>
            <a:pPr marL="0" indent="0">
              <a:buNone/>
            </a:pPr>
            <a:r>
              <a:rPr lang="en-US" sz="1800" dirty="0">
                <a:solidFill>
                  <a:srgbClr val="002060"/>
                </a:solidFill>
              </a:rPr>
              <a:t>After the RMN/UPS tracking number were added to the ddTracker, update the shipping exception status. Begin from the ddTracker </a:t>
            </a:r>
            <a:r>
              <a:rPr lang="en-US" sz="1800" i="1" dirty="0">
                <a:solidFill>
                  <a:srgbClr val="002060"/>
                </a:solidFill>
              </a:rPr>
              <a:t>Home</a:t>
            </a:r>
            <a:r>
              <a:rPr lang="en-US" sz="1800" dirty="0">
                <a:solidFill>
                  <a:srgbClr val="002060"/>
                </a:solidFill>
              </a:rPr>
              <a:t> page:  </a:t>
            </a:r>
          </a:p>
          <a:p>
            <a:pPr>
              <a:buFont typeface="+mj-lt"/>
              <a:buAutoNum type="arabicPeriod"/>
            </a:pPr>
            <a:r>
              <a:rPr lang="en-US" sz="1800" dirty="0">
                <a:solidFill>
                  <a:srgbClr val="002060"/>
                </a:solidFill>
              </a:rPr>
              <a:t>Select </a:t>
            </a:r>
            <a:r>
              <a:rPr lang="en-US" sz="1800" i="1" dirty="0">
                <a:solidFill>
                  <a:srgbClr val="002060"/>
                </a:solidFill>
              </a:rPr>
              <a:t>Search</a:t>
            </a:r>
            <a:r>
              <a:rPr lang="en-US" sz="1800" b="1" dirty="0">
                <a:solidFill>
                  <a:srgbClr val="002060"/>
                </a:solidFill>
              </a:rPr>
              <a:t> </a:t>
            </a:r>
            <a:r>
              <a:rPr lang="en-US" sz="1800" i="1" dirty="0">
                <a:solidFill>
                  <a:srgbClr val="002060"/>
                </a:solidFill>
              </a:rPr>
              <a:t>Exceptions, </a:t>
            </a:r>
            <a:r>
              <a:rPr lang="en-US" sz="1800" dirty="0">
                <a:solidFill>
                  <a:srgbClr val="002060"/>
                </a:solidFill>
              </a:rPr>
              <a:t>then click the </a:t>
            </a:r>
            <a:r>
              <a:rPr lang="en-US" sz="1800" i="1" dirty="0">
                <a:solidFill>
                  <a:srgbClr val="002060"/>
                </a:solidFill>
              </a:rPr>
              <a:t>Search </a:t>
            </a:r>
            <a:r>
              <a:rPr lang="en-US" sz="1800" dirty="0">
                <a:solidFill>
                  <a:srgbClr val="002060"/>
                </a:solidFill>
              </a:rPr>
              <a:t>button on the Exception ID page</a:t>
            </a:r>
          </a:p>
          <a:p>
            <a:pPr>
              <a:buFont typeface="+mj-lt"/>
              <a:buAutoNum type="arabicPeriod"/>
            </a:pPr>
            <a:r>
              <a:rPr lang="en-US" sz="1800" dirty="0">
                <a:solidFill>
                  <a:srgbClr val="002060"/>
                </a:solidFill>
              </a:rPr>
              <a:t>In the </a:t>
            </a:r>
            <a:r>
              <a:rPr lang="en-US" sz="1800" i="1" dirty="0">
                <a:solidFill>
                  <a:srgbClr val="002060"/>
                </a:solidFill>
              </a:rPr>
              <a:t>Exception</a:t>
            </a:r>
            <a:r>
              <a:rPr lang="en-US" sz="1800" b="1" dirty="0">
                <a:solidFill>
                  <a:srgbClr val="002060"/>
                </a:solidFill>
              </a:rPr>
              <a:t> </a:t>
            </a:r>
            <a:r>
              <a:rPr lang="en-US" sz="1800" i="1" dirty="0">
                <a:solidFill>
                  <a:srgbClr val="002060"/>
                </a:solidFill>
              </a:rPr>
              <a:t>ID</a:t>
            </a:r>
            <a:r>
              <a:rPr lang="en-US" sz="1800" b="1" dirty="0">
                <a:solidFill>
                  <a:srgbClr val="002060"/>
                </a:solidFill>
              </a:rPr>
              <a:t> </a:t>
            </a:r>
            <a:r>
              <a:rPr lang="en-US" sz="1800" dirty="0">
                <a:solidFill>
                  <a:srgbClr val="002060"/>
                </a:solidFill>
              </a:rPr>
              <a:t>page, ddTracker will display unresolved shipping exceptions at the bottom of your screen</a:t>
            </a:r>
          </a:p>
          <a:p>
            <a:pPr>
              <a:buFont typeface="+mj-lt"/>
              <a:buAutoNum type="arabicPeriod"/>
            </a:pPr>
            <a:r>
              <a:rPr lang="en-US" sz="1800" dirty="0">
                <a:solidFill>
                  <a:srgbClr val="002060"/>
                </a:solidFill>
              </a:rPr>
              <a:t>Double-click on the Exception ID you wish to resolve</a:t>
            </a:r>
          </a:p>
          <a:p>
            <a:pPr marL="0" indent="0">
              <a:buNone/>
            </a:pPr>
            <a:endParaRPr lang="en-US" sz="1800" dirty="0">
              <a:solidFill>
                <a:srgbClr val="002060"/>
              </a:solidFill>
            </a:endParaRPr>
          </a:p>
        </p:txBody>
      </p:sp>
      <p:sp>
        <p:nvSpPr>
          <p:cNvPr id="3" name="Slide Number Placeholder 2">
            <a:extLst>
              <a:ext uri="{FF2B5EF4-FFF2-40B4-BE49-F238E27FC236}">
                <a16:creationId xmlns:a16="http://schemas.microsoft.com/office/drawing/2014/main" id="{3B8202F5-DBE7-4923-9A48-F0078F8A395A}"/>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pic>
        <p:nvPicPr>
          <p:cNvPr id="5" name="Picture 4">
            <a:extLst>
              <a:ext uri="{FF2B5EF4-FFF2-40B4-BE49-F238E27FC236}">
                <a16:creationId xmlns:a16="http://schemas.microsoft.com/office/drawing/2014/main" id="{FFDE561A-37C8-40AA-BF89-AEEC088B68E8}"/>
              </a:ext>
            </a:extLst>
          </p:cNvPr>
          <p:cNvPicPr>
            <a:picLocks noChangeAspect="1"/>
          </p:cNvPicPr>
          <p:nvPr/>
        </p:nvPicPr>
        <p:blipFill>
          <a:blip r:embed="rId3"/>
          <a:stretch>
            <a:fillRect/>
          </a:stretch>
        </p:blipFill>
        <p:spPr>
          <a:xfrm>
            <a:off x="476361" y="3276600"/>
            <a:ext cx="7878231" cy="2667000"/>
          </a:xfrm>
          <a:prstGeom prst="rect">
            <a:avLst/>
          </a:prstGeom>
          <a:ln>
            <a:solidFill>
              <a:schemeClr val="tx1"/>
            </a:solidFill>
          </a:ln>
          <a:effectLst>
            <a:outerShdw blurRad="508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F01D24C6-2B11-4739-97A1-09982BD5C34C}"/>
              </a:ext>
            </a:extLst>
          </p:cNvPr>
          <p:cNvSpPr/>
          <p:nvPr/>
        </p:nvSpPr>
        <p:spPr>
          <a:xfrm>
            <a:off x="476361" y="3275074"/>
            <a:ext cx="7878231" cy="2658533"/>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5029B3F-E29D-4C89-924B-C52825D6F6F3}"/>
              </a:ext>
            </a:extLst>
          </p:cNvPr>
          <p:cNvPicPr>
            <a:picLocks noChangeAspect="1"/>
          </p:cNvPicPr>
          <p:nvPr/>
        </p:nvPicPr>
        <p:blipFill>
          <a:blip r:embed="rId4"/>
          <a:stretch>
            <a:fillRect/>
          </a:stretch>
        </p:blipFill>
        <p:spPr>
          <a:xfrm>
            <a:off x="509589" y="3551267"/>
            <a:ext cx="1476756" cy="1969008"/>
          </a:xfrm>
          <a:prstGeom prst="rect">
            <a:avLst/>
          </a:prstGeom>
          <a:ln>
            <a:solidFill>
              <a:schemeClr val="tx1"/>
            </a:solidFill>
          </a:ln>
        </p:spPr>
      </p:pic>
      <p:sp>
        <p:nvSpPr>
          <p:cNvPr id="19" name="Rectangle 18">
            <a:extLst>
              <a:ext uri="{FF2B5EF4-FFF2-40B4-BE49-F238E27FC236}">
                <a16:creationId xmlns:a16="http://schemas.microsoft.com/office/drawing/2014/main" id="{6DBB80A3-0FB7-423B-8C7B-257374474779}"/>
              </a:ext>
            </a:extLst>
          </p:cNvPr>
          <p:cNvSpPr/>
          <p:nvPr/>
        </p:nvSpPr>
        <p:spPr>
          <a:xfrm>
            <a:off x="553946" y="4567765"/>
            <a:ext cx="1432400" cy="307520"/>
          </a:xfrm>
          <a:prstGeom prst="rect">
            <a:avLst/>
          </a:prstGeom>
          <a:noFill/>
          <a:ln w="539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7BE853C6-4829-4577-89EE-0528E6FE365F}"/>
              </a:ext>
            </a:extLst>
          </p:cNvPr>
          <p:cNvCxnSpPr>
            <a:cxnSpLocks/>
          </p:cNvCxnSpPr>
          <p:nvPr/>
        </p:nvCxnSpPr>
        <p:spPr>
          <a:xfrm flipH="1">
            <a:off x="2133600" y="4763860"/>
            <a:ext cx="703246" cy="0"/>
          </a:xfrm>
          <a:prstGeom prst="straightConnector1">
            <a:avLst/>
          </a:prstGeom>
          <a:ln w="53975">
            <a:solidFill>
              <a:schemeClr val="tx2"/>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0655D8E-E344-488F-99B1-BD404CD1B24F}"/>
              </a:ext>
            </a:extLst>
          </p:cNvPr>
          <p:cNvPicPr>
            <a:picLocks noChangeAspect="1"/>
          </p:cNvPicPr>
          <p:nvPr/>
        </p:nvPicPr>
        <p:blipFill>
          <a:blip r:embed="rId5"/>
          <a:stretch>
            <a:fillRect/>
          </a:stretch>
        </p:blipFill>
        <p:spPr>
          <a:xfrm>
            <a:off x="2028681" y="5418156"/>
            <a:ext cx="6272784" cy="481584"/>
          </a:xfrm>
          <a:prstGeom prst="rect">
            <a:avLst/>
          </a:prstGeom>
        </p:spPr>
      </p:pic>
      <p:pic>
        <p:nvPicPr>
          <p:cNvPr id="24" name="Picture 23">
            <a:extLst>
              <a:ext uri="{FF2B5EF4-FFF2-40B4-BE49-F238E27FC236}">
                <a16:creationId xmlns:a16="http://schemas.microsoft.com/office/drawing/2014/main" id="{497DB698-E161-4B79-A2DE-1C65F3DC0535}"/>
              </a:ext>
            </a:extLst>
          </p:cNvPr>
          <p:cNvPicPr>
            <a:picLocks noChangeAspect="1"/>
          </p:cNvPicPr>
          <p:nvPr/>
        </p:nvPicPr>
        <p:blipFill rotWithShape="1">
          <a:blip r:embed="rId3"/>
          <a:srcRect l="66495" t="68571" r="26735" b="20997"/>
          <a:stretch/>
        </p:blipFill>
        <p:spPr>
          <a:xfrm>
            <a:off x="5740401" y="5106427"/>
            <a:ext cx="533400" cy="278218"/>
          </a:xfrm>
          <a:prstGeom prst="rect">
            <a:avLst/>
          </a:prstGeom>
          <a:ln w="53975">
            <a:solidFill>
              <a:srgbClr val="002060"/>
            </a:solidFill>
          </a:ln>
          <a:effectLst>
            <a:outerShdw blurRad="50800" dist="38100" dir="2700000" algn="tl" rotWithShape="0">
              <a:prstClr val="black">
                <a:alpha val="40000"/>
              </a:prstClr>
            </a:outerShdw>
          </a:effectLst>
        </p:spPr>
      </p:pic>
      <p:cxnSp>
        <p:nvCxnSpPr>
          <p:cNvPr id="26" name="Straight Arrow Connector 25">
            <a:extLst>
              <a:ext uri="{FF2B5EF4-FFF2-40B4-BE49-F238E27FC236}">
                <a16:creationId xmlns:a16="http://schemas.microsoft.com/office/drawing/2014/main" id="{8FE9206F-0C76-4A3E-AA07-D43526C328AB}"/>
              </a:ext>
            </a:extLst>
          </p:cNvPr>
          <p:cNvCxnSpPr>
            <a:cxnSpLocks/>
          </p:cNvCxnSpPr>
          <p:nvPr/>
        </p:nvCxnSpPr>
        <p:spPr>
          <a:xfrm>
            <a:off x="1143000" y="5791200"/>
            <a:ext cx="744554" cy="0"/>
          </a:xfrm>
          <a:prstGeom prst="straightConnector1">
            <a:avLst/>
          </a:prstGeom>
          <a:ln w="53975">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06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1D176-C3D7-4C9D-8955-D276DA6D5DE9}"/>
              </a:ext>
            </a:extLst>
          </p:cNvPr>
          <p:cNvSpPr>
            <a:spLocks noGrp="1"/>
          </p:cNvSpPr>
          <p:nvPr>
            <p:ph type="title"/>
          </p:nvPr>
        </p:nvSpPr>
        <p:spPr>
          <a:xfrm>
            <a:off x="318687" y="334168"/>
            <a:ext cx="8520513" cy="779463"/>
          </a:xfrm>
        </p:spPr>
        <p:txBody>
          <a:bodyPr>
            <a:noAutofit/>
          </a:bodyPr>
          <a:lstStyle/>
          <a:p>
            <a:r>
              <a:rPr lang="en-US" altLang="en-US" dirty="0">
                <a:ea typeface="Calibri" panose="020F0502020204030204" pitchFamily="34" charset="0"/>
                <a:cs typeface="Times New Roman" panose="02020603050405020304" pitchFamily="18" charset="0"/>
              </a:rPr>
              <a:t>RMN/UPS Tracking Number Missing from Vendor Portal</a:t>
            </a:r>
            <a:endParaRPr lang="en-US" dirty="0"/>
          </a:p>
        </p:txBody>
      </p:sp>
      <p:sp>
        <p:nvSpPr>
          <p:cNvPr id="13" name="Content Placeholder 12">
            <a:extLst>
              <a:ext uri="{FF2B5EF4-FFF2-40B4-BE49-F238E27FC236}">
                <a16:creationId xmlns:a16="http://schemas.microsoft.com/office/drawing/2014/main" id="{560ED5C8-F1C6-4D7F-9F8A-B2C385DE428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4DDA956E-D410-4E99-B34C-2447E13A247B}"/>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6" name="TextBox 5">
            <a:extLst>
              <a:ext uri="{FF2B5EF4-FFF2-40B4-BE49-F238E27FC236}">
                <a16:creationId xmlns:a16="http://schemas.microsoft.com/office/drawing/2014/main" id="{F7A08543-C020-41A3-B0C3-CA91D1AE0926}"/>
              </a:ext>
            </a:extLst>
          </p:cNvPr>
          <p:cNvSpPr txBox="1"/>
          <p:nvPr/>
        </p:nvSpPr>
        <p:spPr>
          <a:xfrm>
            <a:off x="228600" y="1238071"/>
            <a:ext cx="8915400" cy="1200329"/>
          </a:xfrm>
          <a:prstGeom prst="rect">
            <a:avLst/>
          </a:prstGeom>
          <a:noFill/>
        </p:spPr>
        <p:txBody>
          <a:bodyPr wrap="square" rtlCol="0">
            <a:spAutoFit/>
          </a:bodyPr>
          <a:lstStyle/>
          <a:p>
            <a:pPr marL="800100" lvl="1" indent="-342900">
              <a:buFont typeface="+mj-lt"/>
              <a:buAutoNum type="arabicPeriod" startAt="4"/>
            </a:pPr>
            <a:r>
              <a:rPr lang="en-US" dirty="0">
                <a:solidFill>
                  <a:srgbClr val="002060"/>
                </a:solidFill>
              </a:rPr>
              <a:t>From the </a:t>
            </a:r>
            <a:r>
              <a:rPr lang="en-US" i="1" dirty="0">
                <a:solidFill>
                  <a:srgbClr val="002060"/>
                </a:solidFill>
              </a:rPr>
              <a:t>Current Owner </a:t>
            </a:r>
            <a:r>
              <a:rPr lang="en-US" dirty="0">
                <a:solidFill>
                  <a:srgbClr val="002060"/>
                </a:solidFill>
              </a:rPr>
              <a:t>drop-down list, select </a:t>
            </a:r>
            <a:r>
              <a:rPr lang="en-US" i="1" dirty="0">
                <a:solidFill>
                  <a:srgbClr val="002060"/>
                </a:solidFill>
              </a:rPr>
              <a:t>DataDimensions</a:t>
            </a:r>
            <a:r>
              <a:rPr lang="en-US" dirty="0">
                <a:solidFill>
                  <a:srgbClr val="002060"/>
                </a:solidFill>
              </a:rPr>
              <a:t> </a:t>
            </a:r>
          </a:p>
          <a:p>
            <a:pPr marL="800100" lvl="1" indent="-342900">
              <a:buFont typeface="+mj-lt"/>
              <a:buAutoNum type="arabicPeriod" startAt="4"/>
            </a:pPr>
            <a:r>
              <a:rPr lang="en-US" dirty="0">
                <a:solidFill>
                  <a:srgbClr val="002060"/>
                </a:solidFill>
              </a:rPr>
              <a:t>From the </a:t>
            </a:r>
            <a:r>
              <a:rPr lang="en-US" i="1" dirty="0">
                <a:solidFill>
                  <a:srgbClr val="002060"/>
                </a:solidFill>
              </a:rPr>
              <a:t>Resolution</a:t>
            </a:r>
            <a:r>
              <a:rPr lang="en-US" dirty="0">
                <a:solidFill>
                  <a:srgbClr val="002060"/>
                </a:solidFill>
              </a:rPr>
              <a:t> drop-down list, select </a:t>
            </a:r>
            <a:r>
              <a:rPr lang="en-US" i="1" dirty="0">
                <a:solidFill>
                  <a:srgbClr val="002060"/>
                </a:solidFill>
              </a:rPr>
              <a:t>Portal Updated with RMN and Tracking Number</a:t>
            </a:r>
            <a:endParaRPr lang="en-US" dirty="0">
              <a:solidFill>
                <a:srgbClr val="002060"/>
              </a:solidFill>
            </a:endParaRPr>
          </a:p>
          <a:p>
            <a:pPr marL="800100" lvl="1" indent="-342900">
              <a:buFont typeface="+mj-lt"/>
              <a:buAutoNum type="arabicPeriod" startAt="4"/>
            </a:pPr>
            <a:r>
              <a:rPr lang="en-US" dirty="0">
                <a:solidFill>
                  <a:srgbClr val="002060"/>
                </a:solidFill>
              </a:rPr>
              <a:t>Click </a:t>
            </a:r>
            <a:r>
              <a:rPr lang="en-US" i="1" dirty="0">
                <a:solidFill>
                  <a:srgbClr val="002060"/>
                </a:solidFill>
              </a:rPr>
              <a:t>Save</a:t>
            </a:r>
            <a:endParaRPr lang="en-US" dirty="0">
              <a:solidFill>
                <a:srgbClr val="002060"/>
              </a:solidFill>
            </a:endParaRPr>
          </a:p>
        </p:txBody>
      </p:sp>
      <p:pic>
        <p:nvPicPr>
          <p:cNvPr id="8" name="Picture 7">
            <a:extLst>
              <a:ext uri="{FF2B5EF4-FFF2-40B4-BE49-F238E27FC236}">
                <a16:creationId xmlns:a16="http://schemas.microsoft.com/office/drawing/2014/main" id="{6FD1FE20-84A6-4961-B4CC-096618280C07}"/>
              </a:ext>
            </a:extLst>
          </p:cNvPr>
          <p:cNvPicPr>
            <a:picLocks noChangeAspect="1"/>
          </p:cNvPicPr>
          <p:nvPr/>
        </p:nvPicPr>
        <p:blipFill>
          <a:blip r:embed="rId3"/>
          <a:stretch>
            <a:fillRect/>
          </a:stretch>
        </p:blipFill>
        <p:spPr>
          <a:xfrm>
            <a:off x="833284" y="2834957"/>
            <a:ext cx="7848600" cy="3032443"/>
          </a:xfrm>
          <a:prstGeom prst="rect">
            <a:avLst/>
          </a:prstGeom>
          <a:ln>
            <a:solidFill>
              <a:schemeClr val="tx1"/>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89471980-98C3-4F9A-AC50-9164B3885DBD}"/>
              </a:ext>
            </a:extLst>
          </p:cNvPr>
          <p:cNvGrpSpPr/>
          <p:nvPr/>
        </p:nvGrpSpPr>
        <p:grpSpPr>
          <a:xfrm>
            <a:off x="833284" y="2834957"/>
            <a:ext cx="7848600" cy="3112651"/>
            <a:chOff x="833284" y="2834957"/>
            <a:chExt cx="7848600" cy="3112651"/>
          </a:xfrm>
        </p:grpSpPr>
        <p:sp>
          <p:nvSpPr>
            <p:cNvPr id="2" name="Rectangle 1">
              <a:extLst>
                <a:ext uri="{FF2B5EF4-FFF2-40B4-BE49-F238E27FC236}">
                  <a16:creationId xmlns:a16="http://schemas.microsoft.com/office/drawing/2014/main" id="{EAACAA64-11FB-4C87-B550-5BE4E5B0B7D7}"/>
                </a:ext>
              </a:extLst>
            </p:cNvPr>
            <p:cNvSpPr/>
            <p:nvPr/>
          </p:nvSpPr>
          <p:spPr>
            <a:xfrm>
              <a:off x="833284" y="2834957"/>
              <a:ext cx="7848600" cy="3032443"/>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DB4720D-6A43-46DB-922F-F15E464BC127}"/>
                </a:ext>
              </a:extLst>
            </p:cNvPr>
            <p:cNvPicPr>
              <a:picLocks noChangeAspect="1"/>
            </p:cNvPicPr>
            <p:nvPr/>
          </p:nvPicPr>
          <p:blipFill rotWithShape="1">
            <a:blip r:embed="rId3"/>
            <a:srcRect t="64304" r="970" b="24591"/>
            <a:stretch/>
          </p:blipFill>
          <p:spPr>
            <a:xfrm>
              <a:off x="871384" y="4323430"/>
              <a:ext cx="7772400" cy="336732"/>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0B32096-51EA-4D35-8D55-6F2D1F458634}"/>
                </a:ext>
              </a:extLst>
            </p:cNvPr>
            <p:cNvPicPr>
              <a:picLocks noChangeAspect="1"/>
            </p:cNvPicPr>
            <p:nvPr/>
          </p:nvPicPr>
          <p:blipFill rotWithShape="1">
            <a:blip r:embed="rId3"/>
            <a:srcRect t="37578" b="54883"/>
            <a:stretch/>
          </p:blipFill>
          <p:spPr>
            <a:xfrm>
              <a:off x="833284" y="3512900"/>
              <a:ext cx="7848600" cy="228600"/>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F506A91-4169-4A2E-B9C5-003CF8742699}"/>
                </a:ext>
              </a:extLst>
            </p:cNvPr>
            <p:cNvSpPr/>
            <p:nvPr/>
          </p:nvSpPr>
          <p:spPr>
            <a:xfrm>
              <a:off x="871384" y="4331545"/>
              <a:ext cx="7751379" cy="31665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2A0055-ACAB-4C12-9E29-17922903090E}"/>
                </a:ext>
              </a:extLst>
            </p:cNvPr>
            <p:cNvSpPr/>
            <p:nvPr/>
          </p:nvSpPr>
          <p:spPr>
            <a:xfrm>
              <a:off x="833284" y="3453064"/>
              <a:ext cx="7848600" cy="252466"/>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28A01EC-82B3-45B0-A7A0-E394A3D2F8FB}"/>
                </a:ext>
              </a:extLst>
            </p:cNvPr>
            <p:cNvPicPr>
              <a:picLocks noChangeAspect="1"/>
            </p:cNvPicPr>
            <p:nvPr/>
          </p:nvPicPr>
          <p:blipFill rotWithShape="1">
            <a:blip r:embed="rId3"/>
            <a:srcRect l="28218" t="92895" r="62073" b="-2492"/>
            <a:stretch/>
          </p:blipFill>
          <p:spPr>
            <a:xfrm>
              <a:off x="3032997" y="5656597"/>
              <a:ext cx="762000" cy="291011"/>
            </a:xfrm>
            <a:prstGeom prst="rect">
              <a:avLst/>
            </a:prstGeom>
            <a:ln w="50800">
              <a:no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C812A0A-1D55-4F2E-BF42-B957156D6A01}"/>
                </a:ext>
              </a:extLst>
            </p:cNvPr>
            <p:cNvSpPr/>
            <p:nvPr/>
          </p:nvSpPr>
          <p:spPr>
            <a:xfrm>
              <a:off x="2996901" y="5642895"/>
              <a:ext cx="794082" cy="236537"/>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451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AF754-0CE5-4F68-A8C4-91099569572D}"/>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73162407-ACBC-4322-B830-294EEB0DB90A}"/>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14</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2057400"/>
            <a:ext cx="9143999" cy="1261884"/>
          </a:xfrm>
          <a:prstGeom prst="rect">
            <a:avLst/>
          </a:prstGeom>
        </p:spPr>
        <p:txBody>
          <a:bodyPr wrap="square">
            <a:spAutoFit/>
          </a:bodyPr>
          <a:lstStyle/>
          <a:p>
            <a:pPr marL="274320" indent="-274320" algn="ctr">
              <a:spcBef>
                <a:spcPts val="1200"/>
              </a:spcBef>
              <a:spcAft>
                <a:spcPts val="1200"/>
              </a:spcAft>
            </a:pPr>
            <a:r>
              <a:rPr lang="en-US" sz="3200" kern="0" dirty="0">
                <a:solidFill>
                  <a:srgbClr val="002060"/>
                </a:solidFill>
                <a:ea typeface="Times New Roman" panose="02020603050405020304" pitchFamily="18" charset="0"/>
                <a:cs typeface="Times New Roman" panose="02020603050405020304" pitchFamily="18" charset="0"/>
              </a:rPr>
              <a:t>Missing DCS ID(s) from Manifest </a:t>
            </a:r>
          </a:p>
          <a:p>
            <a:pPr marL="274320" indent="-274320" algn="ctr">
              <a:spcBef>
                <a:spcPts val="1200"/>
              </a:spcBef>
              <a:spcAft>
                <a:spcPts val="1200"/>
              </a:spcAft>
            </a:pPr>
            <a:r>
              <a:rPr lang="en-US" sz="2400" kern="0" dirty="0">
                <a:solidFill>
                  <a:srgbClr val="002060"/>
                </a:solidFill>
                <a:ea typeface="Times New Roman" panose="02020603050405020304" pitchFamily="18" charset="0"/>
                <a:cs typeface="Times New Roman" panose="02020603050405020304" pitchFamily="18" charset="0"/>
              </a:rPr>
              <a:t>(Extra files in the box)</a:t>
            </a:r>
            <a:endParaRPr lang="en-US" sz="2400" kern="0" dirty="0">
              <a:solidFill>
                <a:srgbClr val="00206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20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724668-2885-480B-A86B-916FB0452D69}"/>
              </a:ext>
            </a:extLst>
          </p:cNvPr>
          <p:cNvSpPr/>
          <p:nvPr/>
        </p:nvSpPr>
        <p:spPr>
          <a:xfrm>
            <a:off x="152400" y="1017448"/>
            <a:ext cx="8991600" cy="1877437"/>
          </a:xfrm>
          <a:prstGeom prst="rect">
            <a:avLst/>
          </a:prstGeom>
        </p:spPr>
        <p:txBody>
          <a:bodyPr wrap="square">
            <a:spAutoFit/>
          </a:bodyPr>
          <a:lstStyle/>
          <a:p>
            <a:pPr lvl="0"/>
            <a:r>
              <a:rPr lang="en-US" dirty="0">
                <a:solidFill>
                  <a:srgbClr val="002060"/>
                </a:solidFill>
              </a:rPr>
              <a:t>In the </a:t>
            </a:r>
            <a:r>
              <a:rPr lang="en-US" i="1" dirty="0">
                <a:solidFill>
                  <a:srgbClr val="002060"/>
                </a:solidFill>
              </a:rPr>
              <a:t>Exception Details </a:t>
            </a:r>
            <a:r>
              <a:rPr lang="en-US" dirty="0">
                <a:solidFill>
                  <a:srgbClr val="002060"/>
                </a:solidFill>
              </a:rPr>
              <a:t>box, the vendor will provide information about the files shipped without DCS IDs. </a:t>
            </a: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dirty="0">
                <a:solidFill>
                  <a:srgbClr val="002060"/>
                </a:solidFill>
              </a:rPr>
              <a:t>Update the </a:t>
            </a:r>
            <a:r>
              <a:rPr lang="en-US" i="1" dirty="0">
                <a:solidFill>
                  <a:srgbClr val="002060"/>
                </a:solidFill>
              </a:rPr>
              <a:t>Current Owner</a:t>
            </a:r>
            <a:r>
              <a:rPr lang="en-US" dirty="0">
                <a:solidFill>
                  <a:srgbClr val="002060"/>
                </a:solidFill>
              </a:rPr>
              <a:t> field to reflect </a:t>
            </a:r>
            <a:r>
              <a:rPr lang="en-US" i="1" dirty="0">
                <a:solidFill>
                  <a:srgbClr val="002060"/>
                </a:solidFill>
              </a:rPr>
              <a:t>DataDimensions</a:t>
            </a:r>
          </a:p>
          <a:p>
            <a:pPr marL="342900" lvl="0" indent="-342900">
              <a:buFont typeface="+mj-lt"/>
              <a:buAutoNum type="arabicPeriod"/>
            </a:pPr>
            <a:r>
              <a:rPr lang="en-US" dirty="0">
                <a:solidFill>
                  <a:srgbClr val="002060"/>
                </a:solidFill>
              </a:rPr>
              <a:t>Select </a:t>
            </a:r>
            <a:r>
              <a:rPr lang="en-US" i="1" dirty="0">
                <a:solidFill>
                  <a:srgbClr val="002060"/>
                </a:solidFill>
              </a:rPr>
              <a:t>Missing form(s) have been uploaded in the exception process</a:t>
            </a:r>
            <a:r>
              <a:rPr lang="en-US" dirty="0">
                <a:solidFill>
                  <a:srgbClr val="002060"/>
                </a:solidFill>
              </a:rPr>
              <a:t> from the </a:t>
            </a:r>
            <a:r>
              <a:rPr lang="en-US" i="1" dirty="0">
                <a:solidFill>
                  <a:srgbClr val="002060"/>
                </a:solidFill>
              </a:rPr>
              <a:t>Resolution</a:t>
            </a:r>
            <a:r>
              <a:rPr lang="en-US" dirty="0">
                <a:solidFill>
                  <a:srgbClr val="002060"/>
                </a:solidFill>
              </a:rPr>
              <a:t> drop-down</a:t>
            </a:r>
          </a:p>
          <a:p>
            <a:pPr marL="342900" lvl="0" indent="-342900">
              <a:buFont typeface="+mj-lt"/>
              <a:buAutoNum type="arabicPeriod"/>
            </a:pPr>
            <a:r>
              <a:rPr lang="en-US" dirty="0">
                <a:solidFill>
                  <a:srgbClr val="002060"/>
                </a:solidFill>
              </a:rPr>
              <a:t>Click </a:t>
            </a:r>
            <a:r>
              <a:rPr lang="en-US" i="1" dirty="0">
                <a:solidFill>
                  <a:srgbClr val="002060"/>
                </a:solidFill>
              </a:rPr>
              <a:t>Save</a:t>
            </a:r>
            <a:endParaRPr lang="en-US" dirty="0">
              <a:solidFill>
                <a:srgbClr val="002060"/>
              </a:solidFill>
            </a:endParaRPr>
          </a:p>
        </p:txBody>
      </p:sp>
      <p:sp>
        <p:nvSpPr>
          <p:cNvPr id="2" name="Title 1">
            <a:extLst>
              <a:ext uri="{FF2B5EF4-FFF2-40B4-BE49-F238E27FC236}">
                <a16:creationId xmlns:a16="http://schemas.microsoft.com/office/drawing/2014/main" id="{19AA24D2-9334-4031-B1E8-634DD5431038}"/>
              </a:ext>
            </a:extLst>
          </p:cNvPr>
          <p:cNvSpPr>
            <a:spLocks noGrp="1"/>
          </p:cNvSpPr>
          <p:nvPr>
            <p:ph type="title"/>
          </p:nvPr>
        </p:nvSpPr>
        <p:spPr>
          <a:xfrm>
            <a:off x="318687" y="334168"/>
            <a:ext cx="8520513" cy="779463"/>
          </a:xfrm>
        </p:spPr>
        <p:txBody>
          <a:bodyPr>
            <a:noAutofit/>
          </a:bodyPr>
          <a:lstStyle/>
          <a:p>
            <a:r>
              <a:rPr lang="en-US" dirty="0"/>
              <a:t>Missing DCS ID(s) from Manifest (extra file(s) in the box)</a:t>
            </a:r>
          </a:p>
        </p:txBody>
      </p:sp>
      <p:sp>
        <p:nvSpPr>
          <p:cNvPr id="13" name="Content Placeholder 12">
            <a:extLst>
              <a:ext uri="{FF2B5EF4-FFF2-40B4-BE49-F238E27FC236}">
                <a16:creationId xmlns:a16="http://schemas.microsoft.com/office/drawing/2014/main" id="{97A0A1AC-D84E-463F-9F45-CA5952DB6692}"/>
              </a:ext>
            </a:extLst>
          </p:cNvPr>
          <p:cNvSpPr>
            <a:spLocks noGrp="1"/>
          </p:cNvSpPr>
          <p:nvPr>
            <p:ph idx="1"/>
          </p:nvPr>
        </p:nvSpPr>
        <p:spPr>
          <a:xfrm>
            <a:off x="318686" y="1709289"/>
            <a:ext cx="7886700" cy="4767711"/>
          </a:xfrm>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15</a:t>
            </a:fld>
            <a:endParaRPr lang="en-US" dirty="0"/>
          </a:p>
        </p:txBody>
      </p:sp>
      <p:pic>
        <p:nvPicPr>
          <p:cNvPr id="7" name="Picture 6">
            <a:extLst>
              <a:ext uri="{FF2B5EF4-FFF2-40B4-BE49-F238E27FC236}">
                <a16:creationId xmlns:a16="http://schemas.microsoft.com/office/drawing/2014/main" id="{7001195D-6EBC-4125-8D85-14679EE95BC2}"/>
              </a:ext>
            </a:extLst>
          </p:cNvPr>
          <p:cNvPicPr>
            <a:picLocks noChangeAspect="1"/>
          </p:cNvPicPr>
          <p:nvPr/>
        </p:nvPicPr>
        <p:blipFill>
          <a:blip r:embed="rId3"/>
          <a:stretch>
            <a:fillRect/>
          </a:stretch>
        </p:blipFill>
        <p:spPr>
          <a:xfrm>
            <a:off x="502733" y="2848491"/>
            <a:ext cx="8184067" cy="3428483"/>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C32BE166-5065-40AB-8EC5-05269D4614DE}"/>
              </a:ext>
            </a:extLst>
          </p:cNvPr>
          <p:cNvSpPr/>
          <p:nvPr/>
        </p:nvSpPr>
        <p:spPr>
          <a:xfrm>
            <a:off x="5917096" y="2990434"/>
            <a:ext cx="657142" cy="12589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CA15B02-8094-47C7-A25B-3B7D4B05495C}"/>
              </a:ext>
            </a:extLst>
          </p:cNvPr>
          <p:cNvPicPr>
            <a:picLocks noChangeAspect="1"/>
          </p:cNvPicPr>
          <p:nvPr/>
        </p:nvPicPr>
        <p:blipFill rotWithShape="1">
          <a:blip r:embed="rId3"/>
          <a:srcRect l="-557" t="35561" r="54009" b="57527"/>
          <a:stretch/>
        </p:blipFill>
        <p:spPr>
          <a:xfrm>
            <a:off x="502732" y="3882307"/>
            <a:ext cx="3840668" cy="344426"/>
          </a:xfrm>
          <a:prstGeom prst="rect">
            <a:avLst/>
          </a:prstGeom>
          <a:ln>
            <a:no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D24C691-B28B-4B42-AE92-B9DD452906DD}"/>
              </a:ext>
            </a:extLst>
          </p:cNvPr>
          <p:cNvGrpSpPr/>
          <p:nvPr/>
        </p:nvGrpSpPr>
        <p:grpSpPr>
          <a:xfrm>
            <a:off x="448619" y="2821198"/>
            <a:ext cx="8232739" cy="3428483"/>
            <a:chOff x="470285" y="2591317"/>
            <a:chExt cx="8232739" cy="3428483"/>
          </a:xfrm>
        </p:grpSpPr>
        <p:sp>
          <p:nvSpPr>
            <p:cNvPr id="4" name="Rectangle 3">
              <a:extLst>
                <a:ext uri="{FF2B5EF4-FFF2-40B4-BE49-F238E27FC236}">
                  <a16:creationId xmlns:a16="http://schemas.microsoft.com/office/drawing/2014/main" id="{575F695F-BBCB-49E9-B1F0-07622766AC8D}"/>
                </a:ext>
              </a:extLst>
            </p:cNvPr>
            <p:cNvSpPr/>
            <p:nvPr/>
          </p:nvSpPr>
          <p:spPr>
            <a:xfrm>
              <a:off x="486509" y="2591317"/>
              <a:ext cx="8184070" cy="3428483"/>
            </a:xfrm>
            <a:prstGeom prst="rect">
              <a:avLst/>
            </a:prstGeom>
            <a:solidFill>
              <a:schemeClr val="bg1">
                <a:lumMod val="85000"/>
                <a:alpha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1131805-42DB-44C7-AF9D-A15D37B6AB3E}"/>
                </a:ext>
              </a:extLst>
            </p:cNvPr>
            <p:cNvPicPr>
              <a:picLocks noChangeAspect="1"/>
            </p:cNvPicPr>
            <p:nvPr/>
          </p:nvPicPr>
          <p:blipFill rotWithShape="1">
            <a:blip r:embed="rId3"/>
            <a:srcRect l="-1" t="7428" r="-789" b="78553"/>
            <a:stretch/>
          </p:blipFill>
          <p:spPr>
            <a:xfrm>
              <a:off x="502732" y="2900600"/>
              <a:ext cx="8200292" cy="480660"/>
            </a:xfrm>
            <a:prstGeom prst="rect">
              <a:avLst/>
            </a:prstGeom>
            <a:ln>
              <a:no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D05FCCE-2FBA-4F74-9334-E8E7AE0A2611}"/>
                </a:ext>
              </a:extLst>
            </p:cNvPr>
            <p:cNvPicPr>
              <a:picLocks noChangeAspect="1"/>
            </p:cNvPicPr>
            <p:nvPr/>
          </p:nvPicPr>
          <p:blipFill rotWithShape="1">
            <a:blip r:embed="rId3"/>
            <a:srcRect t="34866" r="53221" b="56568"/>
            <a:stretch/>
          </p:blipFill>
          <p:spPr>
            <a:xfrm>
              <a:off x="525430" y="3596906"/>
              <a:ext cx="3783517" cy="290237"/>
            </a:xfrm>
            <a:prstGeom prst="rect">
              <a:avLst/>
            </a:prstGeom>
            <a:ln>
              <a:no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56E9558D-7D13-437A-8C7C-F17691496E9C}"/>
                </a:ext>
              </a:extLst>
            </p:cNvPr>
            <p:cNvSpPr/>
            <p:nvPr/>
          </p:nvSpPr>
          <p:spPr>
            <a:xfrm>
              <a:off x="486508" y="2900600"/>
              <a:ext cx="8126918" cy="456236"/>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150B84-01B1-40BC-90C5-F778E6342239}"/>
                </a:ext>
              </a:extLst>
            </p:cNvPr>
            <p:cNvSpPr/>
            <p:nvPr/>
          </p:nvSpPr>
          <p:spPr>
            <a:xfrm>
              <a:off x="510841" y="3613270"/>
              <a:ext cx="3840670" cy="318324"/>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85C578-E5B4-4647-A9BC-B920DC28F051}"/>
                </a:ext>
              </a:extLst>
            </p:cNvPr>
            <p:cNvPicPr>
              <a:picLocks noChangeAspect="1"/>
            </p:cNvPicPr>
            <p:nvPr/>
          </p:nvPicPr>
          <p:blipFill rotWithShape="1">
            <a:blip r:embed="rId3"/>
            <a:srcRect l="-557" t="63783" r="932" b="26655"/>
            <a:stretch/>
          </p:blipFill>
          <p:spPr>
            <a:xfrm>
              <a:off x="470285" y="4599090"/>
              <a:ext cx="8126917" cy="405383"/>
            </a:xfrm>
            <a:prstGeom prst="rect">
              <a:avLst/>
            </a:prstGeom>
            <a:ln>
              <a:no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983F8A4-63D5-472E-A3CA-9D6A1EE4F26F}"/>
                </a:ext>
              </a:extLst>
            </p:cNvPr>
            <p:cNvSpPr/>
            <p:nvPr/>
          </p:nvSpPr>
          <p:spPr>
            <a:xfrm>
              <a:off x="511909" y="4633631"/>
              <a:ext cx="8126918" cy="336303"/>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B5908EBC-DA66-4C86-9FF0-9709A809C7FF}"/>
              </a:ext>
            </a:extLst>
          </p:cNvPr>
          <p:cNvPicPr>
            <a:picLocks noChangeAspect="1"/>
          </p:cNvPicPr>
          <p:nvPr/>
        </p:nvPicPr>
        <p:blipFill rotWithShape="1">
          <a:blip r:embed="rId3"/>
          <a:srcRect l="27376" t="93160" r="62382" b="1276"/>
          <a:stretch/>
        </p:blipFill>
        <p:spPr>
          <a:xfrm>
            <a:off x="2819400" y="6017242"/>
            <a:ext cx="838200" cy="190787"/>
          </a:xfrm>
          <a:prstGeom prst="rect">
            <a:avLst/>
          </a:prstGeom>
          <a:ln>
            <a:solidFill>
              <a:schemeClr val="tx1"/>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82B9AE76-376A-4DDC-B66C-3BD4729DA8AE}"/>
              </a:ext>
            </a:extLst>
          </p:cNvPr>
          <p:cNvSpPr/>
          <p:nvPr/>
        </p:nvSpPr>
        <p:spPr>
          <a:xfrm>
            <a:off x="2831890" y="5988284"/>
            <a:ext cx="838200" cy="223841"/>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01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49EF81-1B30-4C6C-AFF1-0C5B956FBD63}"/>
              </a:ext>
            </a:extLst>
          </p:cNvPr>
          <p:cNvSpPr>
            <a:spLocks noGrp="1"/>
          </p:cNvSpPr>
          <p:nvPr>
            <p:ph idx="1"/>
          </p:nvPr>
        </p:nvSpPr>
        <p:spPr>
          <a:xfrm>
            <a:off x="318686" y="1709289"/>
            <a:ext cx="7886700" cy="4767711"/>
          </a:xfrm>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16</a:t>
            </a:fld>
            <a:endParaRPr lang="en-US" dirty="0"/>
          </a:p>
        </p:txBody>
      </p:sp>
      <p:pic>
        <p:nvPicPr>
          <p:cNvPr id="7" name="Picture 6">
            <a:extLst>
              <a:ext uri="{FF2B5EF4-FFF2-40B4-BE49-F238E27FC236}">
                <a16:creationId xmlns:a16="http://schemas.microsoft.com/office/drawing/2014/main" id="{7001195D-6EBC-4125-8D85-14679EE95BC2}"/>
              </a:ext>
            </a:extLst>
          </p:cNvPr>
          <p:cNvPicPr>
            <a:picLocks noChangeAspect="1"/>
          </p:cNvPicPr>
          <p:nvPr/>
        </p:nvPicPr>
        <p:blipFill>
          <a:blip r:embed="rId3"/>
          <a:stretch>
            <a:fillRect/>
          </a:stretch>
        </p:blipFill>
        <p:spPr>
          <a:xfrm>
            <a:off x="2362200" y="2619374"/>
            <a:ext cx="6034344" cy="3644504"/>
          </a:xfrm>
          <a:prstGeom prst="rect">
            <a:avLst/>
          </a:prstGeom>
          <a:ln>
            <a:solidFill>
              <a:schemeClr val="tx1"/>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1924EE8-E49C-4375-9CEC-470C9FF728AB}"/>
              </a:ext>
            </a:extLst>
          </p:cNvPr>
          <p:cNvSpPr/>
          <p:nvPr/>
        </p:nvSpPr>
        <p:spPr>
          <a:xfrm>
            <a:off x="2362200" y="2619374"/>
            <a:ext cx="6034344" cy="3644504"/>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257100-06F2-4E9B-AD07-3B9F4E87BEE2}"/>
              </a:ext>
            </a:extLst>
          </p:cNvPr>
          <p:cNvPicPr>
            <a:picLocks noChangeAspect="1"/>
          </p:cNvPicPr>
          <p:nvPr/>
        </p:nvPicPr>
        <p:blipFill rotWithShape="1">
          <a:blip r:embed="rId3"/>
          <a:srcRect l="-557" t="66394" r="21524" b="29314"/>
          <a:stretch/>
        </p:blipFill>
        <p:spPr>
          <a:xfrm>
            <a:off x="2324941" y="5057774"/>
            <a:ext cx="6034344" cy="197902"/>
          </a:xfrm>
          <a:prstGeom prst="rect">
            <a:avLst/>
          </a:prstGeom>
          <a:ln>
            <a:no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37B04B7D-A6FF-4FAF-AE1C-4E79FA73FA73}"/>
              </a:ext>
            </a:extLst>
          </p:cNvPr>
          <p:cNvPicPr>
            <a:picLocks noChangeAspect="1"/>
          </p:cNvPicPr>
          <p:nvPr/>
        </p:nvPicPr>
        <p:blipFill rotWithShape="1">
          <a:blip r:embed="rId3"/>
          <a:srcRect l="-557" t="35561" r="54009" b="57527"/>
          <a:stretch/>
        </p:blipFill>
        <p:spPr>
          <a:xfrm>
            <a:off x="2324940" y="3868407"/>
            <a:ext cx="3840668" cy="344426"/>
          </a:xfrm>
          <a:prstGeom prst="rect">
            <a:avLst/>
          </a:prstGeom>
          <a:ln>
            <a:no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A8B35D51-ED4F-49BA-A17B-2DF5421D0804}"/>
              </a:ext>
            </a:extLst>
          </p:cNvPr>
          <p:cNvSpPr/>
          <p:nvPr/>
        </p:nvSpPr>
        <p:spPr>
          <a:xfrm>
            <a:off x="2371724" y="3894509"/>
            <a:ext cx="3793883" cy="318324"/>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F885ED5-47F6-4444-8CE5-4D3B5A785F9F}"/>
              </a:ext>
            </a:extLst>
          </p:cNvPr>
          <p:cNvPicPr>
            <a:picLocks noChangeAspect="1"/>
          </p:cNvPicPr>
          <p:nvPr/>
        </p:nvPicPr>
        <p:blipFill rotWithShape="1">
          <a:blip r:embed="rId3"/>
          <a:srcRect l="85363" t="66382" r="1641" b="29314"/>
          <a:stretch/>
        </p:blipFill>
        <p:spPr>
          <a:xfrm>
            <a:off x="7239000" y="5048249"/>
            <a:ext cx="1142963" cy="228600"/>
          </a:xfrm>
          <a:prstGeom prst="rect">
            <a:avLst/>
          </a:prstGeom>
          <a:ln>
            <a:no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C3F5004E-87A0-4649-9E65-4489A32F4EF1}"/>
              </a:ext>
            </a:extLst>
          </p:cNvPr>
          <p:cNvSpPr/>
          <p:nvPr/>
        </p:nvSpPr>
        <p:spPr>
          <a:xfrm>
            <a:off x="2380410" y="4968050"/>
            <a:ext cx="6016135" cy="318324"/>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BFABE07-9AD4-4791-967B-742A6BDCB6E8}"/>
              </a:ext>
            </a:extLst>
          </p:cNvPr>
          <p:cNvPicPr>
            <a:picLocks noChangeAspect="1"/>
          </p:cNvPicPr>
          <p:nvPr/>
        </p:nvPicPr>
        <p:blipFill rotWithShape="1">
          <a:blip r:embed="rId3"/>
          <a:srcRect l="27376" t="93160" r="62382" b="1276"/>
          <a:stretch/>
        </p:blipFill>
        <p:spPr>
          <a:xfrm>
            <a:off x="3962400" y="6041591"/>
            <a:ext cx="838200" cy="190787"/>
          </a:xfrm>
          <a:prstGeom prst="rect">
            <a:avLst/>
          </a:prstGeom>
          <a:ln>
            <a:noFill/>
          </a:ln>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D5CF208B-92F8-4480-ADF8-805BD990DE1B}"/>
              </a:ext>
            </a:extLst>
          </p:cNvPr>
          <p:cNvSpPr/>
          <p:nvPr/>
        </p:nvSpPr>
        <p:spPr>
          <a:xfrm>
            <a:off x="3973416" y="6014736"/>
            <a:ext cx="838201" cy="23812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2782C3-AB6D-4372-A2AC-4DB74F9BAEC9}"/>
              </a:ext>
            </a:extLst>
          </p:cNvPr>
          <p:cNvSpPr txBox="1"/>
          <p:nvPr/>
        </p:nvSpPr>
        <p:spPr>
          <a:xfrm>
            <a:off x="228600" y="1093648"/>
            <a:ext cx="8915128" cy="1908215"/>
          </a:xfrm>
          <a:prstGeom prst="rect">
            <a:avLst/>
          </a:prstGeom>
          <a:noFill/>
        </p:spPr>
        <p:txBody>
          <a:bodyPr wrap="square" rtlCol="0">
            <a:spAutoFit/>
          </a:bodyPr>
          <a:lstStyle/>
          <a:p>
            <a:r>
              <a:rPr lang="en-US" dirty="0">
                <a:solidFill>
                  <a:srgbClr val="002060"/>
                </a:solidFill>
              </a:rPr>
              <a:t>If DCS ID was saved as a PDF:</a:t>
            </a:r>
          </a:p>
          <a:p>
            <a:pPr marL="342900" indent="-342900">
              <a:buFont typeface="+mj-lt"/>
              <a:buAutoNum type="arabicPeriod"/>
            </a:pPr>
            <a:endParaRPr lang="en-US" sz="1000" dirty="0">
              <a:solidFill>
                <a:srgbClr val="002060"/>
              </a:solidFill>
            </a:endParaRPr>
          </a:p>
          <a:p>
            <a:pPr marL="342900" indent="-342900">
              <a:buFont typeface="+mj-lt"/>
              <a:buAutoNum type="arabicPeriod"/>
            </a:pPr>
            <a:r>
              <a:rPr lang="en-US" dirty="0">
                <a:solidFill>
                  <a:srgbClr val="002060"/>
                </a:solidFill>
              </a:rPr>
              <a:t>Upload PDF into ddTracker</a:t>
            </a:r>
          </a:p>
          <a:p>
            <a:pPr marL="342900" indent="-342900">
              <a:buFont typeface="+mj-lt"/>
              <a:buAutoNum type="arabicPeriod"/>
            </a:pPr>
            <a:r>
              <a:rPr lang="en-US" dirty="0">
                <a:solidFill>
                  <a:srgbClr val="002060"/>
                </a:solidFill>
              </a:rPr>
              <a:t>Update the </a:t>
            </a:r>
            <a:r>
              <a:rPr lang="en-US" i="1" dirty="0">
                <a:solidFill>
                  <a:srgbClr val="002060"/>
                </a:solidFill>
              </a:rPr>
              <a:t>Current Owner</a:t>
            </a:r>
            <a:r>
              <a:rPr lang="en-US" dirty="0">
                <a:solidFill>
                  <a:srgbClr val="002060"/>
                </a:solidFill>
              </a:rPr>
              <a:t> field to </a:t>
            </a:r>
            <a:r>
              <a:rPr lang="en-US" i="1" dirty="0">
                <a:solidFill>
                  <a:srgbClr val="002060"/>
                </a:solidFill>
              </a:rPr>
              <a:t>DataDimensions</a:t>
            </a:r>
            <a:endParaRPr lang="en-US" dirty="0">
              <a:solidFill>
                <a:srgbClr val="002060"/>
              </a:solidFill>
            </a:endParaRPr>
          </a:p>
          <a:p>
            <a:pPr marL="342900" indent="-342900">
              <a:buFont typeface="+mj-lt"/>
              <a:buAutoNum type="arabicPeriod"/>
            </a:pPr>
            <a:r>
              <a:rPr lang="en-US" dirty="0">
                <a:solidFill>
                  <a:srgbClr val="002060"/>
                </a:solidFill>
              </a:rPr>
              <a:t>From </a:t>
            </a:r>
            <a:r>
              <a:rPr lang="en-US" i="1" dirty="0">
                <a:solidFill>
                  <a:srgbClr val="002060"/>
                </a:solidFill>
              </a:rPr>
              <a:t>Resolution</a:t>
            </a:r>
            <a:r>
              <a:rPr lang="en-US" dirty="0">
                <a:solidFill>
                  <a:srgbClr val="002060"/>
                </a:solidFill>
              </a:rPr>
              <a:t> drop-down select:</a:t>
            </a:r>
            <a:r>
              <a:rPr lang="en-US" i="1" dirty="0">
                <a:solidFill>
                  <a:srgbClr val="002060"/>
                </a:solidFill>
              </a:rPr>
              <a:t> Missing Form(s) have been uploaded in the exception process</a:t>
            </a:r>
          </a:p>
          <a:p>
            <a:pPr marL="342900" indent="-342900">
              <a:buFont typeface="+mj-lt"/>
              <a:buAutoNum type="arabicPeriod"/>
            </a:pPr>
            <a:r>
              <a:rPr lang="en-US" dirty="0">
                <a:solidFill>
                  <a:srgbClr val="002060"/>
                </a:solidFill>
              </a:rPr>
              <a:t>Click </a:t>
            </a:r>
            <a:r>
              <a:rPr lang="en-US" i="1" dirty="0">
                <a:solidFill>
                  <a:srgbClr val="002060"/>
                </a:solidFill>
              </a:rPr>
              <a:t>Save</a:t>
            </a:r>
            <a:r>
              <a:rPr lang="en-US" dirty="0">
                <a:solidFill>
                  <a:srgbClr val="002060"/>
                </a:solidFill>
              </a:rPr>
              <a:t>  </a:t>
            </a:r>
            <a:endParaRPr lang="en-US" i="1" dirty="0">
              <a:solidFill>
                <a:srgbClr val="002060"/>
              </a:solidFill>
            </a:endParaRPr>
          </a:p>
        </p:txBody>
      </p:sp>
      <p:sp>
        <p:nvSpPr>
          <p:cNvPr id="17" name="Title 1">
            <a:extLst>
              <a:ext uri="{FF2B5EF4-FFF2-40B4-BE49-F238E27FC236}">
                <a16:creationId xmlns:a16="http://schemas.microsoft.com/office/drawing/2014/main" id="{49CE579D-8099-4F15-B15D-BF7FDB2674C0}"/>
              </a:ext>
            </a:extLst>
          </p:cNvPr>
          <p:cNvSpPr>
            <a:spLocks noGrp="1"/>
          </p:cNvSpPr>
          <p:nvPr>
            <p:ph type="title"/>
          </p:nvPr>
        </p:nvSpPr>
        <p:spPr>
          <a:xfrm>
            <a:off x="318687" y="334168"/>
            <a:ext cx="8520513" cy="779463"/>
          </a:xfrm>
        </p:spPr>
        <p:txBody>
          <a:bodyPr>
            <a:noAutofit/>
          </a:bodyPr>
          <a:lstStyle/>
          <a:p>
            <a:r>
              <a:rPr lang="en-US" dirty="0"/>
              <a:t>Missing DCS ID(s) from Manifest (extra file(s) in the box)</a:t>
            </a:r>
          </a:p>
        </p:txBody>
      </p:sp>
    </p:spTree>
    <p:extLst>
      <p:ext uri="{BB962C8B-B14F-4D97-AF65-F5344CB8AC3E}">
        <p14:creationId xmlns:p14="http://schemas.microsoft.com/office/powerpoint/2010/main" val="192577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46E352-D38A-4564-97C4-9A0C2AB08FB9}"/>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17</a:t>
            </a:fld>
            <a:endParaRPr lang="en-US" dirty="0"/>
          </a:p>
        </p:txBody>
      </p:sp>
      <p:sp>
        <p:nvSpPr>
          <p:cNvPr id="8" name="Rectangle 7">
            <a:extLst>
              <a:ext uri="{FF2B5EF4-FFF2-40B4-BE49-F238E27FC236}">
                <a16:creationId xmlns:a16="http://schemas.microsoft.com/office/drawing/2014/main" id="{F81B0E42-6273-406D-88A1-C7A28862002A}"/>
              </a:ext>
            </a:extLst>
          </p:cNvPr>
          <p:cNvSpPr/>
          <p:nvPr/>
        </p:nvSpPr>
        <p:spPr>
          <a:xfrm>
            <a:off x="0" y="655168"/>
            <a:ext cx="9144000" cy="5601533"/>
          </a:xfrm>
          <a:prstGeom prst="rect">
            <a:avLst/>
          </a:prstGeom>
        </p:spPr>
        <p:txBody>
          <a:bodyPr wrap="square">
            <a:spAutoFit/>
          </a:bodyPr>
          <a:lstStyle/>
          <a:p>
            <a:pPr lvl="0"/>
            <a:endParaRPr lang="en-US" sz="2400" b="1" dirty="0"/>
          </a:p>
          <a:p>
            <a:pPr marL="800100" lvl="1" indent="-342900">
              <a:buFont typeface="+mj-lt"/>
              <a:buAutoNum type="arabicPeriod"/>
            </a:pPr>
            <a:r>
              <a:rPr lang="en-US" sz="2000" dirty="0">
                <a:solidFill>
                  <a:srgbClr val="002060"/>
                </a:solidFill>
              </a:rPr>
              <a:t>If the missing DCS ID was not saved:</a:t>
            </a:r>
          </a:p>
          <a:p>
            <a:pPr marL="1257300" lvl="2" indent="-342900">
              <a:buFont typeface="+mj-lt"/>
              <a:buAutoNum type="alphaLcParenR"/>
            </a:pPr>
            <a:endParaRPr lang="en-US" sz="800" dirty="0">
              <a:solidFill>
                <a:srgbClr val="002060"/>
              </a:solidFill>
            </a:endParaRPr>
          </a:p>
          <a:p>
            <a:pPr marL="1257300" lvl="2" indent="-342900">
              <a:buFont typeface="+mj-lt"/>
              <a:buAutoNum type="alphaLcParenR"/>
            </a:pPr>
            <a:r>
              <a:rPr lang="en-US" sz="2000" dirty="0">
                <a:solidFill>
                  <a:srgbClr val="002060"/>
                </a:solidFill>
              </a:rPr>
              <a:t>Log into VBMS</a:t>
            </a:r>
          </a:p>
          <a:p>
            <a:pPr marL="1257300" lvl="2" indent="-342900">
              <a:buFont typeface="+mj-lt"/>
              <a:buAutoNum type="alphaLcParenR"/>
            </a:pPr>
            <a:r>
              <a:rPr lang="en-US" sz="2000" dirty="0">
                <a:solidFill>
                  <a:srgbClr val="002060"/>
                </a:solidFill>
              </a:rPr>
              <a:t>Create a new DCS ID</a:t>
            </a:r>
          </a:p>
          <a:p>
            <a:pPr marL="1257300" lvl="2" indent="-342900">
              <a:buFont typeface="+mj-lt"/>
              <a:buAutoNum type="alphaLcParenR"/>
            </a:pPr>
            <a:r>
              <a:rPr lang="en-US" sz="2000" dirty="0">
                <a:solidFill>
                  <a:srgbClr val="002060"/>
                </a:solidFill>
              </a:rPr>
              <a:t>Create a shipping manifest</a:t>
            </a:r>
          </a:p>
          <a:p>
            <a:pPr marL="1257300" lvl="2" indent="-342900">
              <a:buFont typeface="+mj-lt"/>
              <a:buAutoNum type="alphaLcParenR"/>
            </a:pPr>
            <a:r>
              <a:rPr lang="en-US" sz="2000" dirty="0">
                <a:solidFill>
                  <a:srgbClr val="002060"/>
                </a:solidFill>
              </a:rPr>
              <a:t>Attach the DCS ID PDF file</a:t>
            </a:r>
          </a:p>
          <a:p>
            <a:pPr marL="1257300" lvl="2" indent="-342900">
              <a:buFont typeface="+mj-lt"/>
              <a:buAutoNum type="alphaLcParenR"/>
            </a:pPr>
            <a:r>
              <a:rPr lang="en-US" sz="2000" dirty="0">
                <a:solidFill>
                  <a:srgbClr val="002060"/>
                </a:solidFill>
              </a:rPr>
              <a:t>Update the </a:t>
            </a:r>
            <a:r>
              <a:rPr lang="en-US" sz="2000" i="1" dirty="0">
                <a:solidFill>
                  <a:srgbClr val="002060"/>
                </a:solidFill>
              </a:rPr>
              <a:t>Current Owner </a:t>
            </a:r>
            <a:r>
              <a:rPr lang="en-US" sz="2000" dirty="0">
                <a:solidFill>
                  <a:srgbClr val="002060"/>
                </a:solidFill>
              </a:rPr>
              <a:t>drop-down list to </a:t>
            </a:r>
            <a:r>
              <a:rPr lang="en-US" sz="2000" i="1" dirty="0">
                <a:solidFill>
                  <a:srgbClr val="002060"/>
                </a:solidFill>
              </a:rPr>
              <a:t>DataDimensions</a:t>
            </a:r>
          </a:p>
          <a:p>
            <a:pPr marL="1257300" lvl="2" indent="-342900">
              <a:buFont typeface="+mj-lt"/>
              <a:buAutoNum type="alphaLcParenR"/>
            </a:pPr>
            <a:r>
              <a:rPr lang="en-US" sz="2000" dirty="0">
                <a:solidFill>
                  <a:srgbClr val="002060"/>
                </a:solidFill>
              </a:rPr>
              <a:t>Update Resolution drop-down list to </a:t>
            </a:r>
            <a:r>
              <a:rPr lang="en-US" sz="2000" i="1" dirty="0">
                <a:solidFill>
                  <a:srgbClr val="002060"/>
                </a:solidFill>
              </a:rPr>
              <a:t>Missing Form(s) have been uploaded in the exception process</a:t>
            </a:r>
            <a:endParaRPr lang="en-US" sz="2000" dirty="0">
              <a:solidFill>
                <a:srgbClr val="002060"/>
              </a:solidFill>
            </a:endParaRPr>
          </a:p>
          <a:p>
            <a:pPr marL="800100" lvl="1" indent="-342900">
              <a:buFont typeface="+mj-lt"/>
              <a:buAutoNum type="arabicPeriod"/>
            </a:pPr>
            <a:endParaRPr lang="en-US" sz="1000" dirty="0">
              <a:solidFill>
                <a:srgbClr val="002060"/>
              </a:solidFill>
            </a:endParaRPr>
          </a:p>
          <a:p>
            <a:pPr marL="800100" lvl="1" indent="-342900">
              <a:buFont typeface="+mj-lt"/>
              <a:buAutoNum type="arabicPeriod"/>
            </a:pPr>
            <a:r>
              <a:rPr lang="en-US" sz="2000" dirty="0">
                <a:solidFill>
                  <a:srgbClr val="002060"/>
                </a:solidFill>
              </a:rPr>
              <a:t>Click </a:t>
            </a:r>
            <a:r>
              <a:rPr lang="en-US" sz="2000" i="1" dirty="0">
                <a:solidFill>
                  <a:srgbClr val="002060"/>
                </a:solidFill>
              </a:rPr>
              <a:t>Save</a:t>
            </a:r>
          </a:p>
          <a:p>
            <a:pPr lvl="1"/>
            <a:endParaRPr lang="en-US" sz="2400" b="1" i="1" dirty="0">
              <a:solidFill>
                <a:srgbClr val="002060"/>
              </a:solidFill>
            </a:endParaRPr>
          </a:p>
          <a:p>
            <a:pPr lvl="1"/>
            <a:endParaRPr lang="en-US" sz="2400" b="1" i="1" dirty="0">
              <a:solidFill>
                <a:srgbClr val="002060"/>
              </a:solidFill>
            </a:endParaRPr>
          </a:p>
          <a:p>
            <a:pPr lvl="1"/>
            <a:endParaRPr lang="en-US" sz="2400" b="1" i="1" dirty="0">
              <a:solidFill>
                <a:srgbClr val="002060"/>
              </a:solidFill>
            </a:endParaRPr>
          </a:p>
          <a:p>
            <a:pPr lvl="1"/>
            <a:endParaRPr lang="en-US" sz="2400" b="1" i="1" dirty="0">
              <a:solidFill>
                <a:srgbClr val="002060"/>
              </a:solidFill>
            </a:endParaRPr>
          </a:p>
          <a:p>
            <a:pPr lvl="1"/>
            <a:r>
              <a:rPr lang="en-US" altLang="en-US" sz="2000" b="1" dirty="0">
                <a:solidFill>
                  <a:srgbClr val="002060"/>
                </a:solidFill>
              </a:rPr>
              <a:t>Note</a:t>
            </a:r>
            <a:r>
              <a:rPr lang="en-US" altLang="en-US" sz="2000" b="1" dirty="0">
                <a:solidFill>
                  <a:srgbClr val="002060"/>
                </a:solidFill>
                <a:cs typeface="Times New Roman" panose="02020603050405020304" pitchFamily="18" charset="0"/>
              </a:rPr>
              <a:t>:</a:t>
            </a:r>
            <a:r>
              <a:rPr lang="en-US" altLang="en-US" sz="2000" dirty="0">
                <a:solidFill>
                  <a:srgbClr val="002060"/>
                </a:solidFill>
                <a:cs typeface="Times New Roman" panose="02020603050405020304" pitchFamily="18" charset="0"/>
              </a:rPr>
              <a:t> Users must delete </a:t>
            </a:r>
            <a:r>
              <a:rPr lang="en-US" altLang="en-US" sz="2000" dirty="0">
                <a:solidFill>
                  <a:srgbClr val="002060"/>
                </a:solidFill>
              </a:rPr>
              <a:t>DCS IDs</a:t>
            </a:r>
            <a:r>
              <a:rPr lang="en-US" altLang="en-US" sz="2000" dirty="0">
                <a:solidFill>
                  <a:srgbClr val="002060"/>
                </a:solidFill>
                <a:cs typeface="Times New Roman" panose="02020603050405020304" pitchFamily="18" charset="0"/>
              </a:rPr>
              <a:t> that were previously created in VBMS but not shipped.  It's important to avoid </a:t>
            </a:r>
            <a:r>
              <a:rPr lang="en-US" altLang="en-US" sz="2000" dirty="0">
                <a:solidFill>
                  <a:srgbClr val="002060"/>
                </a:solidFill>
              </a:rPr>
              <a:t>Pending Scanning Banners</a:t>
            </a:r>
            <a:r>
              <a:rPr lang="en-US" altLang="en-US" sz="2000" dirty="0">
                <a:solidFill>
                  <a:srgbClr val="002060"/>
                </a:solidFill>
                <a:cs typeface="Times New Roman" panose="02020603050405020304" pitchFamily="18" charset="0"/>
              </a:rPr>
              <a:t> </a:t>
            </a:r>
            <a:r>
              <a:rPr lang="en-US" altLang="en-US" sz="2000" dirty="0">
                <a:solidFill>
                  <a:srgbClr val="002060"/>
                </a:solidFill>
              </a:rPr>
              <a:t>(</a:t>
            </a:r>
            <a:r>
              <a:rPr lang="en-US" altLang="en-US" sz="2000" dirty="0">
                <a:solidFill>
                  <a:srgbClr val="002060"/>
                </a:solidFill>
                <a:cs typeface="Times New Roman" panose="02020603050405020304" pitchFamily="18" charset="0"/>
              </a:rPr>
              <a:t>PSBs)</a:t>
            </a:r>
            <a:r>
              <a:rPr lang="en-US" altLang="en-US" sz="2000" dirty="0">
                <a:solidFill>
                  <a:srgbClr val="002060"/>
                </a:solidFill>
              </a:rPr>
              <a:t>.</a:t>
            </a:r>
          </a:p>
        </p:txBody>
      </p:sp>
      <p:sp>
        <p:nvSpPr>
          <p:cNvPr id="9" name="Title 1">
            <a:extLst>
              <a:ext uri="{FF2B5EF4-FFF2-40B4-BE49-F238E27FC236}">
                <a16:creationId xmlns:a16="http://schemas.microsoft.com/office/drawing/2014/main" id="{CE197C2A-F553-4488-9F38-14C64137AFE2}"/>
              </a:ext>
            </a:extLst>
          </p:cNvPr>
          <p:cNvSpPr>
            <a:spLocks noGrp="1"/>
          </p:cNvSpPr>
          <p:nvPr>
            <p:ph type="title"/>
          </p:nvPr>
        </p:nvSpPr>
        <p:spPr>
          <a:xfrm>
            <a:off x="318687" y="334168"/>
            <a:ext cx="8520513" cy="779463"/>
          </a:xfrm>
        </p:spPr>
        <p:txBody>
          <a:bodyPr>
            <a:noAutofit/>
          </a:bodyPr>
          <a:lstStyle/>
          <a:p>
            <a:r>
              <a:rPr lang="en-US" dirty="0"/>
              <a:t>Missing DCS ID(s) from Manifest (extra file(s) in the box)</a:t>
            </a:r>
          </a:p>
        </p:txBody>
      </p:sp>
    </p:spTree>
    <p:extLst>
      <p:ext uri="{BB962C8B-B14F-4D97-AF65-F5344CB8AC3E}">
        <p14:creationId xmlns:p14="http://schemas.microsoft.com/office/powerpoint/2010/main" val="249471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CD176-F3CF-4EC1-A53F-A5F9727DE0DE}"/>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B5EE13FA-7335-4B1F-B257-93C8D476A669}"/>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18</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1981200"/>
            <a:ext cx="9144000" cy="1384995"/>
          </a:xfrm>
          <a:prstGeom prst="rect">
            <a:avLst/>
          </a:prstGeom>
        </p:spPr>
        <p:txBody>
          <a:bodyPr wrap="square">
            <a:spAutoFit/>
          </a:bodyPr>
          <a:lstStyle/>
          <a:p>
            <a:pPr marL="274320" indent="-274320" algn="ctr">
              <a:spcBef>
                <a:spcPts val="1200"/>
              </a:spcBef>
              <a:spcAft>
                <a:spcPts val="1200"/>
              </a:spcAft>
            </a:pPr>
            <a:r>
              <a:rPr lang="en-US" sz="3200" kern="0" dirty="0">
                <a:solidFill>
                  <a:srgbClr val="002060"/>
                </a:solidFill>
                <a:ea typeface="Times New Roman" panose="02020603050405020304" pitchFamily="18" charset="0"/>
                <a:cs typeface="Times New Roman" panose="02020603050405020304" pitchFamily="18" charset="0"/>
              </a:rPr>
              <a:t>Extra DCS ID(s) on Manifest</a:t>
            </a:r>
          </a:p>
          <a:p>
            <a:pPr marL="274320" indent="-274320" algn="ctr">
              <a:spcBef>
                <a:spcPts val="1200"/>
              </a:spcBef>
              <a:spcAft>
                <a:spcPts val="1200"/>
              </a:spcAft>
            </a:pPr>
            <a:r>
              <a:rPr lang="en-US" sz="2400" kern="0" dirty="0">
                <a:solidFill>
                  <a:srgbClr val="002060"/>
                </a:solidFill>
                <a:ea typeface="Times New Roman" panose="02020603050405020304" pitchFamily="18" charset="0"/>
                <a:cs typeface="Times New Roman" panose="02020603050405020304" pitchFamily="18" charset="0"/>
              </a:rPr>
              <a:t>(File not in box)</a:t>
            </a:r>
            <a:r>
              <a:rPr lang="en-US" sz="3200" kern="0" dirty="0">
                <a:solidFill>
                  <a:srgbClr val="002060"/>
                </a:solidFill>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519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EE0E26-2607-41C3-967F-483C3AEE5B61}"/>
              </a:ext>
            </a:extLst>
          </p:cNvPr>
          <p:cNvSpPr>
            <a:spLocks noGrp="1"/>
          </p:cNvSpPr>
          <p:nvPr>
            <p:ph type="title"/>
          </p:nvPr>
        </p:nvSpPr>
        <p:spPr>
          <a:xfrm>
            <a:off x="318687" y="262235"/>
            <a:ext cx="8444313" cy="923330"/>
          </a:xfrm>
          <a:prstGeom prst="rect">
            <a:avLst/>
          </a:prstGeom>
        </p:spPr>
        <p:txBody>
          <a:bodyPr wrap="square">
            <a:spAutoFit/>
          </a:bodyPr>
          <a:lstStyle/>
          <a:p>
            <a:pPr marL="274320" indent="-274320">
              <a:spcBef>
                <a:spcPts val="1200"/>
              </a:spcBef>
              <a:spcAft>
                <a:spcPts val="1200"/>
              </a:spcAft>
            </a:pPr>
            <a:r>
              <a:rPr lang="en-US" b="1" kern="0" dirty="0">
                <a:solidFill>
                  <a:schemeClr val="tx2"/>
                </a:solidFill>
                <a:ea typeface="Times New Roman" panose="02020603050405020304" pitchFamily="18" charset="0"/>
                <a:cs typeface="Times New Roman" panose="02020603050405020304" pitchFamily="18" charset="0"/>
              </a:rPr>
              <a:t>Extra DCS ID(s) on Manifest (missing file from the box)</a:t>
            </a:r>
          </a:p>
        </p:txBody>
      </p:sp>
      <p:sp>
        <p:nvSpPr>
          <p:cNvPr id="2" name="Content Placeholder 1">
            <a:extLst>
              <a:ext uri="{FF2B5EF4-FFF2-40B4-BE49-F238E27FC236}">
                <a16:creationId xmlns:a16="http://schemas.microsoft.com/office/drawing/2014/main" id="{DFFEA86C-713C-402C-9F8A-C54170D8987C}"/>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19</a:t>
            </a:fld>
            <a:endParaRPr lang="en-US" dirty="0"/>
          </a:p>
        </p:txBody>
      </p:sp>
      <p:pic>
        <p:nvPicPr>
          <p:cNvPr id="3" name="Picture 2">
            <a:extLst>
              <a:ext uri="{FF2B5EF4-FFF2-40B4-BE49-F238E27FC236}">
                <a16:creationId xmlns:a16="http://schemas.microsoft.com/office/drawing/2014/main" id="{F506CD86-15E2-44F8-BEC6-C2CBAA6F6BA7}"/>
              </a:ext>
            </a:extLst>
          </p:cNvPr>
          <p:cNvPicPr>
            <a:picLocks noChangeAspect="1"/>
          </p:cNvPicPr>
          <p:nvPr/>
        </p:nvPicPr>
        <p:blipFill>
          <a:blip r:embed="rId3"/>
          <a:stretch>
            <a:fillRect/>
          </a:stretch>
        </p:blipFill>
        <p:spPr>
          <a:xfrm>
            <a:off x="6139618" y="1079157"/>
            <a:ext cx="2775782" cy="5029200"/>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1DD4C626-332C-4815-A745-6021F2367814}"/>
              </a:ext>
            </a:extLst>
          </p:cNvPr>
          <p:cNvSpPr/>
          <p:nvPr/>
        </p:nvSpPr>
        <p:spPr>
          <a:xfrm>
            <a:off x="228600" y="1100529"/>
            <a:ext cx="4876800" cy="4093428"/>
          </a:xfrm>
          <a:prstGeom prst="rect">
            <a:avLst/>
          </a:prstGeom>
        </p:spPr>
        <p:txBody>
          <a:bodyPr wrap="square">
            <a:spAutoFit/>
          </a:bodyPr>
          <a:lstStyle/>
          <a:p>
            <a:r>
              <a:rPr lang="en-US" sz="2000" dirty="0">
                <a:solidFill>
                  <a:srgbClr val="002060"/>
                </a:solidFill>
              </a:rPr>
              <a:t>When a file is missing from the box, but is listed on the manifest, users must first sign into VBMS and </a:t>
            </a:r>
            <a:r>
              <a:rPr lang="en-US" sz="2000" u="sng" dirty="0">
                <a:solidFill>
                  <a:srgbClr val="002060"/>
                </a:solidFill>
              </a:rPr>
              <a:t>delete</a:t>
            </a:r>
            <a:r>
              <a:rPr lang="en-US" sz="2000" i="1" dirty="0">
                <a:solidFill>
                  <a:srgbClr val="002060"/>
                </a:solidFill>
              </a:rPr>
              <a:t> </a:t>
            </a:r>
            <a:r>
              <a:rPr lang="en-US" sz="2000" dirty="0">
                <a:solidFill>
                  <a:srgbClr val="002060"/>
                </a:solidFill>
              </a:rPr>
              <a:t>the old DCS ID by doing the following:</a:t>
            </a:r>
          </a:p>
          <a:p>
            <a:endParaRPr lang="en-US" sz="2000" dirty="0">
              <a:solidFill>
                <a:srgbClr val="002060"/>
              </a:solidFill>
              <a:latin typeface="Calibri" panose="020F0502020204030204" pitchFamily="34" charset="0"/>
            </a:endParaRPr>
          </a:p>
          <a:p>
            <a:pPr marL="342900" indent="-342900">
              <a:buFont typeface="+mj-lt"/>
              <a:buAutoNum type="arabicPeriod"/>
            </a:pPr>
            <a:r>
              <a:rPr lang="en-US" sz="2000" dirty="0">
                <a:solidFill>
                  <a:srgbClr val="002060"/>
                </a:solidFill>
                <a:latin typeface="Calibri" panose="020F0502020204030204" pitchFamily="34" charset="0"/>
              </a:rPr>
              <a:t>Log in to VBMS and validate your PIV credentials</a:t>
            </a:r>
          </a:p>
          <a:p>
            <a:pPr marL="342900" indent="-342900">
              <a:buFont typeface="+mj-lt"/>
              <a:buAutoNum type="arabicPeriod"/>
            </a:pPr>
            <a:endParaRPr lang="en-US" sz="2000" dirty="0">
              <a:solidFill>
                <a:srgbClr val="002060"/>
              </a:solidFill>
              <a:latin typeface="Calibri" panose="020F0502020204030204" pitchFamily="34" charset="0"/>
            </a:endParaRPr>
          </a:p>
          <a:p>
            <a:pPr marL="342900" indent="-342900">
              <a:buFont typeface="+mj-lt"/>
              <a:buAutoNum type="arabicPeriod"/>
            </a:pPr>
            <a:r>
              <a:rPr lang="en-US" sz="2000" dirty="0">
                <a:solidFill>
                  <a:srgbClr val="002060"/>
                </a:solidFill>
                <a:latin typeface="Calibri" panose="020F0502020204030204" pitchFamily="34" charset="0"/>
              </a:rPr>
              <a:t>Select </a:t>
            </a:r>
            <a:r>
              <a:rPr lang="en-US" sz="2000" i="1" dirty="0">
                <a:solidFill>
                  <a:srgbClr val="002060"/>
                </a:solidFill>
                <a:latin typeface="Calibri" panose="020F0502020204030204" pitchFamily="34" charset="0"/>
              </a:rPr>
              <a:t>Intake</a:t>
            </a:r>
            <a:r>
              <a:rPr lang="en-US" sz="2000" b="1" i="1" dirty="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from the upper ribbon</a:t>
            </a:r>
          </a:p>
          <a:p>
            <a:pPr marL="342900" indent="-342900">
              <a:buFont typeface="+mj-lt"/>
              <a:buAutoNum type="arabicPeriod"/>
            </a:pPr>
            <a:endParaRPr lang="en-US" sz="2000" dirty="0">
              <a:solidFill>
                <a:srgbClr val="002060"/>
              </a:solidFill>
              <a:latin typeface="Calibri" panose="020F0502020204030204" pitchFamily="34" charset="0"/>
            </a:endParaRPr>
          </a:p>
          <a:p>
            <a:pPr marL="342900" indent="-342900">
              <a:buFont typeface="+mj-lt"/>
              <a:buAutoNum type="arabicPeriod"/>
            </a:pPr>
            <a:r>
              <a:rPr lang="en-US" sz="2000" dirty="0">
                <a:solidFill>
                  <a:srgbClr val="002060"/>
                </a:solidFill>
                <a:latin typeface="Calibri" panose="020F0502020204030204" pitchFamily="34" charset="0"/>
              </a:rPr>
              <a:t>Search by RMN</a:t>
            </a:r>
          </a:p>
          <a:p>
            <a:pPr marL="342900" indent="-342900">
              <a:buFont typeface="+mj-lt"/>
              <a:buAutoNum type="arabicPeriod"/>
            </a:pPr>
            <a:endParaRPr lang="en-US" sz="2000" dirty="0">
              <a:solidFill>
                <a:srgbClr val="002060"/>
              </a:solidFill>
              <a:latin typeface="Calibri" panose="020F0502020204030204" pitchFamily="34" charset="0"/>
            </a:endParaRPr>
          </a:p>
          <a:p>
            <a:pPr marL="342900" indent="-342900">
              <a:buFont typeface="+mj-lt"/>
              <a:buAutoNum type="arabicPeriod"/>
            </a:pPr>
            <a:r>
              <a:rPr lang="en-US" sz="2000" dirty="0">
                <a:solidFill>
                  <a:srgbClr val="002060"/>
                </a:solidFill>
                <a:latin typeface="Calibri" panose="020F0502020204030204" pitchFamily="34" charset="0"/>
              </a:rPr>
              <a:t>Click on the </a:t>
            </a:r>
            <a:r>
              <a:rPr lang="en-US" sz="2000" i="1" dirty="0">
                <a:solidFill>
                  <a:srgbClr val="002060"/>
                </a:solidFill>
                <a:latin typeface="Calibri" panose="020F0502020204030204" pitchFamily="34" charset="0"/>
              </a:rPr>
              <a:t>Filter </a:t>
            </a:r>
            <a:r>
              <a:rPr lang="en-US" sz="2000" dirty="0">
                <a:solidFill>
                  <a:srgbClr val="002060"/>
                </a:solidFill>
                <a:latin typeface="Calibri" panose="020F0502020204030204" pitchFamily="34" charset="0"/>
              </a:rPr>
              <a:t>button </a:t>
            </a:r>
          </a:p>
        </p:txBody>
      </p:sp>
      <p:sp>
        <p:nvSpPr>
          <p:cNvPr id="7" name="Rectangle: Rounded Corners 6">
            <a:extLst>
              <a:ext uri="{FF2B5EF4-FFF2-40B4-BE49-F238E27FC236}">
                <a16:creationId xmlns:a16="http://schemas.microsoft.com/office/drawing/2014/main" id="{3D3276CE-81AD-4798-9730-CA443DE541DD}"/>
              </a:ext>
            </a:extLst>
          </p:cNvPr>
          <p:cNvSpPr/>
          <p:nvPr/>
        </p:nvSpPr>
        <p:spPr>
          <a:xfrm>
            <a:off x="7760043" y="1066800"/>
            <a:ext cx="457200" cy="278800"/>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ectangle: Rounded Corners 8">
            <a:extLst>
              <a:ext uri="{FF2B5EF4-FFF2-40B4-BE49-F238E27FC236}">
                <a16:creationId xmlns:a16="http://schemas.microsoft.com/office/drawing/2014/main" id="{776B0029-02B4-45EC-8363-82F8D5F2CA5D}"/>
              </a:ext>
            </a:extLst>
          </p:cNvPr>
          <p:cNvSpPr/>
          <p:nvPr/>
        </p:nvSpPr>
        <p:spPr>
          <a:xfrm>
            <a:off x="6139617" y="5054557"/>
            <a:ext cx="1620425" cy="672800"/>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 name="Rectangle: Rounded Corners 9">
            <a:extLst>
              <a:ext uri="{FF2B5EF4-FFF2-40B4-BE49-F238E27FC236}">
                <a16:creationId xmlns:a16="http://schemas.microsoft.com/office/drawing/2014/main" id="{37DBB9C7-C87F-432F-9C1F-6F6814F13321}"/>
              </a:ext>
            </a:extLst>
          </p:cNvPr>
          <p:cNvSpPr/>
          <p:nvPr/>
        </p:nvSpPr>
        <p:spPr>
          <a:xfrm>
            <a:off x="6721228" y="5860193"/>
            <a:ext cx="517771" cy="260522"/>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53971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t>
            </a:r>
          </a:p>
        </p:txBody>
      </p:sp>
      <p:sp>
        <p:nvSpPr>
          <p:cNvPr id="4" name="Content Placeholder 3">
            <a:extLst>
              <a:ext uri="{FF2B5EF4-FFF2-40B4-BE49-F238E27FC236}">
                <a16:creationId xmlns:a16="http://schemas.microsoft.com/office/drawing/2014/main" id="{875BEADE-CF74-455B-A39F-8D0BDDD0ED88}"/>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04F7EA0F-F264-4DBA-8450-109ED0C85B89}" type="slidenum">
              <a:rPr lang="en-US" smtClean="0"/>
              <a:t>2</a:t>
            </a:fld>
            <a:endParaRPr lang="en-US" dirty="0"/>
          </a:p>
        </p:txBody>
      </p:sp>
      <p:sp>
        <p:nvSpPr>
          <p:cNvPr id="3" name="TextBox 2">
            <a:extLst>
              <a:ext uri="{FF2B5EF4-FFF2-40B4-BE49-F238E27FC236}">
                <a16:creationId xmlns:a16="http://schemas.microsoft.com/office/drawing/2014/main" id="{E78610C7-0BED-4C53-A2F4-F305FCE41A7C}"/>
              </a:ext>
            </a:extLst>
          </p:cNvPr>
          <p:cNvSpPr txBox="1"/>
          <p:nvPr/>
        </p:nvSpPr>
        <p:spPr>
          <a:xfrm>
            <a:off x="457200" y="2133600"/>
            <a:ext cx="8229600" cy="1200329"/>
          </a:xfrm>
          <a:prstGeom prst="rect">
            <a:avLst/>
          </a:prstGeom>
          <a:noFill/>
          <a:effectLst/>
        </p:spPr>
        <p:txBody>
          <a:bodyPr wrap="square" rtlCol="0">
            <a:spAutoFit/>
          </a:bodyPr>
          <a:lstStyle/>
          <a:p>
            <a:r>
              <a:rPr lang="en-US" sz="2400" dirty="0">
                <a:solidFill>
                  <a:srgbClr val="002060"/>
                </a:solidFill>
              </a:rPr>
              <a:t>The purpose of this training is to provide instructions to the VR&amp;E Offices on the process of identifying and resolving shipping exceptions for inactive and active files.</a:t>
            </a:r>
          </a:p>
        </p:txBody>
      </p:sp>
    </p:spTree>
    <p:extLst>
      <p:ext uri="{BB962C8B-B14F-4D97-AF65-F5344CB8AC3E}">
        <p14:creationId xmlns:p14="http://schemas.microsoft.com/office/powerpoint/2010/main" val="3823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3C6E693-9AA9-47E6-BED3-7F2868F33318}"/>
              </a:ext>
            </a:extLst>
          </p:cNvPr>
          <p:cNvSpPr>
            <a:spLocks noGrp="1"/>
          </p:cNvSpPr>
          <p:nvPr>
            <p:ph type="title"/>
          </p:nvPr>
        </p:nvSpPr>
        <p:spPr>
          <a:xfrm>
            <a:off x="318687" y="262235"/>
            <a:ext cx="8537644" cy="923330"/>
          </a:xfrm>
          <a:prstGeom prst="rect">
            <a:avLst/>
          </a:prstGeom>
        </p:spPr>
        <p:txBody>
          <a:bodyPr wrap="square">
            <a:spAutoFit/>
          </a:bodyPr>
          <a:lstStyle/>
          <a:p>
            <a:pPr marL="274320" indent="-274320">
              <a:spcBef>
                <a:spcPts val="1200"/>
              </a:spcBef>
              <a:spcAft>
                <a:spcPts val="1200"/>
              </a:spcAft>
            </a:pPr>
            <a:r>
              <a:rPr lang="en-US" b="1" kern="0" dirty="0">
                <a:solidFill>
                  <a:schemeClr val="tx2"/>
                </a:solidFill>
                <a:ea typeface="Times New Roman" panose="02020603050405020304" pitchFamily="18" charset="0"/>
                <a:cs typeface="Times New Roman" panose="02020603050405020304" pitchFamily="18" charset="0"/>
              </a:rPr>
              <a:t>Extra DCS ID(s) on Manifest (missing file from the box)</a:t>
            </a:r>
          </a:p>
        </p:txBody>
      </p:sp>
      <p:sp>
        <p:nvSpPr>
          <p:cNvPr id="2" name="Content Placeholder 1">
            <a:extLst>
              <a:ext uri="{FF2B5EF4-FFF2-40B4-BE49-F238E27FC236}">
                <a16:creationId xmlns:a16="http://schemas.microsoft.com/office/drawing/2014/main" id="{F5B4582F-3ADC-46BA-83DA-EF32638E3742}"/>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20</a:t>
            </a:fld>
            <a:endParaRPr lang="en-US" dirty="0"/>
          </a:p>
        </p:txBody>
      </p:sp>
      <p:grpSp>
        <p:nvGrpSpPr>
          <p:cNvPr id="8" name="Group 7">
            <a:extLst>
              <a:ext uri="{FF2B5EF4-FFF2-40B4-BE49-F238E27FC236}">
                <a16:creationId xmlns:a16="http://schemas.microsoft.com/office/drawing/2014/main" id="{55C0DD9B-9AD7-4CEA-BDCA-A8FBE991378B}"/>
              </a:ext>
            </a:extLst>
          </p:cNvPr>
          <p:cNvGrpSpPr/>
          <p:nvPr/>
        </p:nvGrpSpPr>
        <p:grpSpPr>
          <a:xfrm>
            <a:off x="228600" y="2818210"/>
            <a:ext cx="8627731" cy="1067990"/>
            <a:chOff x="172948" y="2411210"/>
            <a:chExt cx="8627731" cy="1067990"/>
          </a:xfrm>
        </p:grpSpPr>
        <p:pic>
          <p:nvPicPr>
            <p:cNvPr id="3" name="Picture 2">
              <a:extLst>
                <a:ext uri="{FF2B5EF4-FFF2-40B4-BE49-F238E27FC236}">
                  <a16:creationId xmlns:a16="http://schemas.microsoft.com/office/drawing/2014/main" id="{41736C43-A762-41FE-98CA-893C7FC88B08}"/>
                </a:ext>
              </a:extLst>
            </p:cNvPr>
            <p:cNvPicPr>
              <a:picLocks noChangeAspect="1"/>
            </p:cNvPicPr>
            <p:nvPr/>
          </p:nvPicPr>
          <p:blipFill>
            <a:blip r:embed="rId3"/>
            <a:stretch>
              <a:fillRect/>
            </a:stretch>
          </p:blipFill>
          <p:spPr>
            <a:xfrm>
              <a:off x="172948" y="2411210"/>
              <a:ext cx="8627731" cy="1028953"/>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30786C8B-23F9-4576-AD1A-2E0DA5139783}"/>
                </a:ext>
              </a:extLst>
            </p:cNvPr>
            <p:cNvSpPr/>
            <p:nvPr/>
          </p:nvSpPr>
          <p:spPr>
            <a:xfrm>
              <a:off x="172948" y="3200400"/>
              <a:ext cx="457200" cy="278800"/>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4" name="Rectangle 3">
            <a:extLst>
              <a:ext uri="{FF2B5EF4-FFF2-40B4-BE49-F238E27FC236}">
                <a16:creationId xmlns:a16="http://schemas.microsoft.com/office/drawing/2014/main" id="{D02E6322-DC89-4C4E-AD99-780A03F5C8D0}"/>
              </a:ext>
            </a:extLst>
          </p:cNvPr>
          <p:cNvSpPr/>
          <p:nvPr/>
        </p:nvSpPr>
        <p:spPr>
          <a:xfrm>
            <a:off x="228600" y="1299314"/>
            <a:ext cx="8001000" cy="830997"/>
          </a:xfrm>
          <a:prstGeom prst="rect">
            <a:avLst/>
          </a:prstGeom>
        </p:spPr>
        <p:txBody>
          <a:bodyPr wrap="square">
            <a:spAutoFit/>
          </a:bodyPr>
          <a:lstStyle/>
          <a:p>
            <a:pPr marL="228600" indent="-228600">
              <a:buFont typeface="+mj-lt"/>
              <a:buAutoNum type="arabicPeriod" startAt="5"/>
            </a:pPr>
            <a:r>
              <a:rPr lang="en-US" sz="2000" dirty="0">
                <a:solidFill>
                  <a:srgbClr val="002060"/>
                </a:solidFill>
              </a:rPr>
              <a:t>VBMS will display the search results</a:t>
            </a:r>
          </a:p>
          <a:p>
            <a:pPr marL="228600" indent="-228600">
              <a:buFont typeface="+mj-lt"/>
              <a:buAutoNum type="arabicPeriod" startAt="5"/>
            </a:pPr>
            <a:endParaRPr lang="en-US" sz="800" dirty="0">
              <a:solidFill>
                <a:srgbClr val="002060"/>
              </a:solidFill>
            </a:endParaRPr>
          </a:p>
          <a:p>
            <a:pPr marL="228600" indent="-228600">
              <a:buFont typeface="+mj-lt"/>
              <a:buAutoNum type="arabicPeriod" startAt="5"/>
            </a:pPr>
            <a:r>
              <a:rPr lang="en-US" sz="2000" dirty="0">
                <a:solidFill>
                  <a:srgbClr val="002060"/>
                </a:solidFill>
              </a:rPr>
              <a:t>Click on </a:t>
            </a:r>
            <a:r>
              <a:rPr lang="en-US" sz="2000" i="1" dirty="0">
                <a:solidFill>
                  <a:srgbClr val="002060"/>
                </a:solidFill>
              </a:rPr>
              <a:t>Box Number </a:t>
            </a:r>
            <a:r>
              <a:rPr lang="en-US" sz="2000" dirty="0">
                <a:solidFill>
                  <a:srgbClr val="002060"/>
                </a:solidFill>
              </a:rPr>
              <a:t>to display a detailed view of the shipment </a:t>
            </a:r>
          </a:p>
        </p:txBody>
      </p:sp>
    </p:spTree>
    <p:extLst>
      <p:ext uri="{BB962C8B-B14F-4D97-AF65-F5344CB8AC3E}">
        <p14:creationId xmlns:p14="http://schemas.microsoft.com/office/powerpoint/2010/main" val="158679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5F7E0B1-8A3E-43C1-B6AE-33AF2AAE467E}"/>
              </a:ext>
            </a:extLst>
          </p:cNvPr>
          <p:cNvSpPr>
            <a:spLocks noGrp="1"/>
          </p:cNvSpPr>
          <p:nvPr>
            <p:ph type="title"/>
          </p:nvPr>
        </p:nvSpPr>
        <p:spPr>
          <a:xfrm>
            <a:off x="318687" y="262235"/>
            <a:ext cx="8444313" cy="923330"/>
          </a:xfrm>
          <a:prstGeom prst="rect">
            <a:avLst/>
          </a:prstGeom>
        </p:spPr>
        <p:txBody>
          <a:bodyPr wrap="square">
            <a:spAutoFit/>
          </a:bodyPr>
          <a:lstStyle/>
          <a:p>
            <a:pPr marL="274320" indent="-274320">
              <a:spcBef>
                <a:spcPts val="1200"/>
              </a:spcBef>
              <a:spcAft>
                <a:spcPts val="1200"/>
              </a:spcAft>
            </a:pPr>
            <a:r>
              <a:rPr lang="en-US" b="1" kern="0" dirty="0">
                <a:solidFill>
                  <a:schemeClr val="tx2"/>
                </a:solidFill>
                <a:ea typeface="Times New Roman" panose="02020603050405020304" pitchFamily="18" charset="0"/>
                <a:cs typeface="Times New Roman" panose="02020603050405020304" pitchFamily="18" charset="0"/>
              </a:rPr>
              <a:t>Extra DCS ID(s) on Manifest (missing file from the box)</a:t>
            </a:r>
          </a:p>
        </p:txBody>
      </p:sp>
      <p:sp>
        <p:nvSpPr>
          <p:cNvPr id="3" name="Content Placeholder 2">
            <a:extLst>
              <a:ext uri="{FF2B5EF4-FFF2-40B4-BE49-F238E27FC236}">
                <a16:creationId xmlns:a16="http://schemas.microsoft.com/office/drawing/2014/main" id="{F66E7F3E-5AE3-40C3-A9BA-97E81FE37051}"/>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21</a:t>
            </a:fld>
            <a:endParaRPr lang="en-US" dirty="0"/>
          </a:p>
        </p:txBody>
      </p:sp>
      <p:sp>
        <p:nvSpPr>
          <p:cNvPr id="9" name="Rectangle 8">
            <a:extLst>
              <a:ext uri="{FF2B5EF4-FFF2-40B4-BE49-F238E27FC236}">
                <a16:creationId xmlns:a16="http://schemas.microsoft.com/office/drawing/2014/main" id="{C1179B11-B3C4-4366-864E-00E0D6F2E132}"/>
              </a:ext>
            </a:extLst>
          </p:cNvPr>
          <p:cNvSpPr/>
          <p:nvPr/>
        </p:nvSpPr>
        <p:spPr>
          <a:xfrm>
            <a:off x="228600" y="1343561"/>
            <a:ext cx="8915400" cy="1323439"/>
          </a:xfrm>
          <a:prstGeom prst="rect">
            <a:avLst/>
          </a:prstGeom>
        </p:spPr>
        <p:txBody>
          <a:bodyPr wrap="square">
            <a:spAutoFit/>
          </a:bodyPr>
          <a:lstStyle/>
          <a:p>
            <a:pPr marL="342900" indent="-342900">
              <a:buFont typeface="+mj-lt"/>
              <a:buAutoNum type="arabicPeriod" startAt="7"/>
            </a:pPr>
            <a:r>
              <a:rPr lang="en-US" sz="2000" dirty="0">
                <a:solidFill>
                  <a:srgbClr val="002060"/>
                </a:solidFill>
                <a:latin typeface="Calibri" panose="020F0502020204030204" pitchFamily="34" charset="0"/>
              </a:rPr>
              <a:t>Locate the DCS ID you wish to remove </a:t>
            </a:r>
            <a:r>
              <a:rPr lang="en-US" sz="2000" dirty="0">
                <a:solidFill>
                  <a:srgbClr val="002060"/>
                </a:solidFill>
              </a:rPr>
              <a:t>by clicking on the trash can image in the left column</a:t>
            </a:r>
          </a:p>
          <a:p>
            <a:pPr marL="342900" indent="-342900">
              <a:buFont typeface="+mj-lt"/>
              <a:buAutoNum type="arabicPeriod" startAt="7"/>
            </a:pPr>
            <a:endParaRPr lang="en-US" sz="2000" dirty="0">
              <a:solidFill>
                <a:srgbClr val="002060"/>
              </a:solidFill>
              <a:latin typeface="Calibri" panose="020F0502020204030204" pitchFamily="34" charset="0"/>
            </a:endParaRPr>
          </a:p>
          <a:p>
            <a:pPr marL="342900" indent="-342900">
              <a:buFont typeface="+mj-lt"/>
              <a:buAutoNum type="arabicPeriod" startAt="7"/>
            </a:pPr>
            <a:r>
              <a:rPr lang="en-US" sz="2000" dirty="0">
                <a:solidFill>
                  <a:srgbClr val="002060"/>
                </a:solidFill>
                <a:latin typeface="Calibri" panose="020F0502020204030204" pitchFamily="34" charset="0"/>
              </a:rPr>
              <a:t>Select </a:t>
            </a:r>
            <a:r>
              <a:rPr lang="en-US" sz="2000" i="1" dirty="0">
                <a:solidFill>
                  <a:srgbClr val="002060"/>
                </a:solidFill>
                <a:latin typeface="Calibri" panose="020F0502020204030204" pitchFamily="34" charset="0"/>
              </a:rPr>
              <a:t>Intake</a:t>
            </a:r>
            <a:r>
              <a:rPr lang="en-US" sz="2000" b="1" i="1" dirty="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to return to the previous view </a:t>
            </a:r>
          </a:p>
        </p:txBody>
      </p:sp>
      <p:pic>
        <p:nvPicPr>
          <p:cNvPr id="1026" name="Picture 2" descr="Machine generated alternative text:&#10;Manifest Details &#10;Manifests &gt; Box #4540 &#10;Box Contents: &#10;Filter Text: &#10;Document Control Sheet ID &#10;dQ015GES-MU20G1 &#10;dQ0184ME-sa58LH &#10;dQ01KFMa-lS3FVS &#10;JQ01L8Uc-11GHEM &#10;dQ01LZR3-4VGOMF &#10;JQ010HGG54Z122 &#10;dQ01TU7Ha4DUKN &#10;dQ01UN49-EY9GNA &#10;JQOIVELNLDRWSG &#10;Box Number: &#10;station: &#10;Intake Site: &#10;4540 &#10;317 (Saint Petersburg RE &#10;s &#10;Shipping Vendor: &#10;Date Shipped: &#10;Tracking Number: &#10;STEWART ORTIZ &#10;This row has been removed. undo &#10;TYRONE JENKINS &#10;CHASSITV SMITH &#10;MEDRENG TELAMES &#10;TROY SUTTERBAUGH &#10;SONIA FRANCOAC&amp;.'EDO &#10;RICHARD CALIXTE &#10;CHRISTOPHER MATA &#10;SAMORA ALLEYNE &#10;CSRA &#10;01/08/2019 &#10;IZA2458X0394774540 &#10;File Number &#10;sea 189583 &#10;590341183 &#10;583618783 &#10;589717483 &#10;730181583 &#10;Manifest ID: &#10;RMN: &#10;JQ02UEDl-3ZOVS.l &#10;31TVB0108194540S &#10;Showing 1 to 10 of 23 entries &#10;Show/Hide Columns &#10;01/08,Q01g PM &#10;01/08,Q01g PM &#10;01/08,Q01g PM &#10;01/08,Q01g PM &#10;01/08,Q01g PM &#10;01/08,Q01g PM &#10;01/08,Q01g PM &#10;01/08,Q01g PM &#10;01/08,Q01g PM &#10;First &#10;Previous &#10;Next &#10;Last ">
            <a:extLst>
              <a:ext uri="{FF2B5EF4-FFF2-40B4-BE49-F238E27FC236}">
                <a16:creationId xmlns:a16="http://schemas.microsoft.com/office/drawing/2014/main" id="{080CB272-48F7-4AA2-9844-2A7580EBA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018453"/>
            <a:ext cx="8892777" cy="289143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1274C0-C3F0-461B-AD2D-C23B831F0787}"/>
              </a:ext>
            </a:extLst>
          </p:cNvPr>
          <p:cNvSpPr/>
          <p:nvPr/>
        </p:nvSpPr>
        <p:spPr>
          <a:xfrm>
            <a:off x="84548" y="3018453"/>
            <a:ext cx="8915400" cy="2973387"/>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Machine generated alternative text:&#10;Manifest Details &#10;Manifests &gt; Box #4540 &#10;Box Contents: &#10;Filter Text: &#10;Document Control Sheet ID &#10;dQ015GES-MU20G1 &#10;dQ0184ME-sa58LH &#10;dQ01KFMa-lS3FVS &#10;JQ01L8Uc-11GHEM &#10;dQ01LZR3-4VGOMF &#10;JQ010HGG54Z122 &#10;dQ01TU7Ha4DUKN &#10;dQ01UN49-EY9GNA &#10;JQOIVELNLDRWSG &#10;Box Number: &#10;station: &#10;Intake Site: &#10;4540 &#10;317 (Saint Petersburg RE &#10;s &#10;Shipping Vendor: &#10;Date Shipped: &#10;Tracking Number: &#10;STEWART ORTIZ &#10;This row has been removed. undo &#10;TYRONE JENKINS &#10;CHASSITV SMITH &#10;MEDRENG TELAMES &#10;TROY SUTTERBAUGH &#10;SONIA FRANCOAC&amp;.'EDO &#10;RICHARD CALIXTE &#10;CHRISTOPHER MATA &#10;SAMORA ALLEYNE &#10;CSRA &#10;01/08/2019 &#10;IZA2458X0394774540 &#10;File Number &#10;sea 189583 &#10;590341183 &#10;583618783 &#10;589717483 &#10;730181583 &#10;Manifest ID: &#10;RMN: &#10;JQ02UEDl-3ZOVS.l &#10;31TVB0108194540S &#10;Showing 1 to 10 of 23 entries &#10;Show/Hide Columns &#10;01/08,Q01g PM &#10;01/08,Q01g PM &#10;01/08,Q01g PM &#10;01/08,Q01g PM &#10;01/08,Q01g PM &#10;01/08,Q01g PM &#10;01/08,Q01g PM &#10;01/08,Q01g PM &#10;01/08,Q01g PM &#10;First &#10;Previous &#10;Next &#10;Last ">
            <a:extLst>
              <a:ext uri="{FF2B5EF4-FFF2-40B4-BE49-F238E27FC236}">
                <a16:creationId xmlns:a16="http://schemas.microsoft.com/office/drawing/2014/main" id="{AEF02F5E-5965-412F-80F4-25C530344E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37" b="40675"/>
          <a:stretch/>
        </p:blipFill>
        <p:spPr bwMode="auto">
          <a:xfrm>
            <a:off x="114300" y="4480743"/>
            <a:ext cx="8885648" cy="22258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E6E4AF0-A039-470F-8D4E-B1B3619F6A0A}"/>
              </a:ext>
            </a:extLst>
          </p:cNvPr>
          <p:cNvSpPr/>
          <p:nvPr/>
        </p:nvSpPr>
        <p:spPr>
          <a:xfrm>
            <a:off x="114300" y="4487211"/>
            <a:ext cx="8915400" cy="222132"/>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59349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69DA172F-31B2-4920-B73C-16C4D9D72FE8}"/>
              </a:ext>
            </a:extLst>
          </p:cNvPr>
          <p:cNvSpPr>
            <a:spLocks noGrp="1"/>
          </p:cNvSpPr>
          <p:nvPr>
            <p:ph type="title"/>
          </p:nvPr>
        </p:nvSpPr>
        <p:spPr>
          <a:xfrm>
            <a:off x="318687" y="262235"/>
            <a:ext cx="8564861" cy="923330"/>
          </a:xfrm>
          <a:prstGeom prst="rect">
            <a:avLst/>
          </a:prstGeom>
        </p:spPr>
        <p:txBody>
          <a:bodyPr wrap="square">
            <a:spAutoFit/>
          </a:bodyPr>
          <a:lstStyle/>
          <a:p>
            <a:pPr marL="274320" indent="-274320">
              <a:spcBef>
                <a:spcPts val="1200"/>
              </a:spcBef>
              <a:spcAft>
                <a:spcPts val="1200"/>
              </a:spcAft>
            </a:pPr>
            <a:r>
              <a:rPr lang="en-US" b="1" kern="0" dirty="0">
                <a:solidFill>
                  <a:schemeClr val="tx2"/>
                </a:solidFill>
                <a:ea typeface="Times New Roman" panose="02020603050405020304" pitchFamily="18" charset="0"/>
                <a:cs typeface="Times New Roman" panose="02020603050405020304" pitchFamily="18" charset="0"/>
              </a:rPr>
              <a:t>Extra DCS ID(s) on Manifest (missing file from the box)</a:t>
            </a:r>
          </a:p>
        </p:txBody>
      </p:sp>
      <p:sp>
        <p:nvSpPr>
          <p:cNvPr id="2" name="Content Placeholder 1">
            <a:extLst>
              <a:ext uri="{FF2B5EF4-FFF2-40B4-BE49-F238E27FC236}">
                <a16:creationId xmlns:a16="http://schemas.microsoft.com/office/drawing/2014/main" id="{ECFE26D0-B364-4F24-A370-7E104D62BE62}"/>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22</a:t>
            </a:fld>
            <a:endParaRPr lang="en-US" dirty="0"/>
          </a:p>
        </p:txBody>
      </p:sp>
      <p:pic>
        <p:nvPicPr>
          <p:cNvPr id="7" name="Picture 6">
            <a:extLst>
              <a:ext uri="{FF2B5EF4-FFF2-40B4-BE49-F238E27FC236}">
                <a16:creationId xmlns:a16="http://schemas.microsoft.com/office/drawing/2014/main" id="{78039821-6050-49A8-8A3B-5C266CA365DF}"/>
              </a:ext>
            </a:extLst>
          </p:cNvPr>
          <p:cNvPicPr>
            <a:picLocks noChangeAspect="1"/>
          </p:cNvPicPr>
          <p:nvPr/>
        </p:nvPicPr>
        <p:blipFill>
          <a:blip r:embed="rId3"/>
          <a:stretch>
            <a:fillRect/>
          </a:stretch>
        </p:blipFill>
        <p:spPr>
          <a:xfrm>
            <a:off x="457202" y="3495675"/>
            <a:ext cx="8020050" cy="2597803"/>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A1F7FFA1-25A1-4A9C-8901-9640370EAD88}"/>
              </a:ext>
            </a:extLst>
          </p:cNvPr>
          <p:cNvSpPr/>
          <p:nvPr/>
        </p:nvSpPr>
        <p:spPr>
          <a:xfrm>
            <a:off x="457202" y="3512448"/>
            <a:ext cx="8020050" cy="2583552"/>
          </a:xfrm>
          <a:prstGeom prst="rect">
            <a:avLst/>
          </a:prstGeom>
          <a:solidFill>
            <a:schemeClr val="bg1">
              <a:lumMod val="85000"/>
              <a:alpha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3E5C084-6904-4176-B0D4-684D34BABDEC}"/>
              </a:ext>
            </a:extLst>
          </p:cNvPr>
          <p:cNvPicPr>
            <a:picLocks noChangeAspect="1"/>
          </p:cNvPicPr>
          <p:nvPr/>
        </p:nvPicPr>
        <p:blipFill rotWithShape="1">
          <a:blip r:embed="rId3"/>
          <a:srcRect t="46190" b="43614"/>
          <a:stretch/>
        </p:blipFill>
        <p:spPr>
          <a:xfrm>
            <a:off x="478168" y="4924913"/>
            <a:ext cx="8020050" cy="264859"/>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3354232B-DF3C-4A6F-8486-936B264C2B6E}"/>
              </a:ext>
            </a:extLst>
          </p:cNvPr>
          <p:cNvPicPr>
            <a:picLocks noChangeAspect="1"/>
          </p:cNvPicPr>
          <p:nvPr/>
        </p:nvPicPr>
        <p:blipFill rotWithShape="1">
          <a:blip r:embed="rId3"/>
          <a:srcRect l="1" r="54655" b="90330"/>
          <a:stretch/>
        </p:blipFill>
        <p:spPr>
          <a:xfrm>
            <a:off x="478168" y="3505940"/>
            <a:ext cx="3636632" cy="251200"/>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59A34-CD6F-4EF9-BE03-49F27AE9A279}"/>
              </a:ext>
            </a:extLst>
          </p:cNvPr>
          <p:cNvSpPr/>
          <p:nvPr/>
        </p:nvSpPr>
        <p:spPr>
          <a:xfrm>
            <a:off x="456900" y="4933695"/>
            <a:ext cx="8020052" cy="24993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FF499B-97E7-4499-90C3-4FB2D7C1FC13}"/>
              </a:ext>
            </a:extLst>
          </p:cNvPr>
          <p:cNvSpPr/>
          <p:nvPr/>
        </p:nvSpPr>
        <p:spPr>
          <a:xfrm>
            <a:off x="457202" y="3500938"/>
            <a:ext cx="3657598" cy="255449"/>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E321C7F-9E62-43CF-B514-F221B2FDFE18}"/>
              </a:ext>
            </a:extLst>
          </p:cNvPr>
          <p:cNvPicPr>
            <a:picLocks noChangeAspect="1"/>
          </p:cNvPicPr>
          <p:nvPr/>
        </p:nvPicPr>
        <p:blipFill rotWithShape="1">
          <a:blip r:embed="rId3"/>
          <a:srcRect l="28503" t="91050" r="62470" b="1474"/>
          <a:stretch/>
        </p:blipFill>
        <p:spPr>
          <a:xfrm>
            <a:off x="2764466" y="5825572"/>
            <a:ext cx="723900" cy="194228"/>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73DC645B-0529-4972-A1B3-5594D3530690}"/>
              </a:ext>
            </a:extLst>
          </p:cNvPr>
          <p:cNvSpPr/>
          <p:nvPr/>
        </p:nvSpPr>
        <p:spPr>
          <a:xfrm>
            <a:off x="2764466" y="5791200"/>
            <a:ext cx="723900" cy="255449"/>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724668-2885-480B-A86B-916FB0452D69}"/>
              </a:ext>
            </a:extLst>
          </p:cNvPr>
          <p:cNvSpPr/>
          <p:nvPr/>
        </p:nvSpPr>
        <p:spPr>
          <a:xfrm>
            <a:off x="260452" y="1201889"/>
            <a:ext cx="8810978" cy="2062103"/>
          </a:xfrm>
          <a:prstGeom prst="rect">
            <a:avLst/>
          </a:prstGeom>
        </p:spPr>
        <p:txBody>
          <a:bodyPr wrap="square">
            <a:spAutoFit/>
          </a:bodyPr>
          <a:lstStyle/>
          <a:p>
            <a:pPr lvl="0"/>
            <a:r>
              <a:rPr lang="en-US" sz="2000" dirty="0">
                <a:solidFill>
                  <a:srgbClr val="002060"/>
                </a:solidFill>
              </a:rPr>
              <a:t>Next, update the information in the ddTracker portal:</a:t>
            </a:r>
          </a:p>
          <a:p>
            <a:pPr lvl="0"/>
            <a:endParaRPr lang="en-US" sz="800" dirty="0">
              <a:solidFill>
                <a:srgbClr val="002060"/>
              </a:solidFill>
            </a:endParaRPr>
          </a:p>
          <a:p>
            <a:pPr marL="342900" lvl="0" indent="-342900">
              <a:buFont typeface="+mj-lt"/>
              <a:buAutoNum type="arabicPeriod"/>
            </a:pPr>
            <a:r>
              <a:rPr lang="en-US" sz="2000" dirty="0">
                <a:solidFill>
                  <a:srgbClr val="002060"/>
                </a:solidFill>
              </a:rPr>
              <a:t>Sign into ddTracker and search for shipping exception </a:t>
            </a:r>
          </a:p>
          <a:p>
            <a:pPr marL="342900" lvl="0" indent="-342900">
              <a:buFont typeface="+mj-lt"/>
              <a:buAutoNum type="arabicPeriod"/>
            </a:pPr>
            <a:r>
              <a:rPr lang="en-US" sz="2000" dirty="0">
                <a:solidFill>
                  <a:srgbClr val="002060"/>
                </a:solidFill>
              </a:rPr>
              <a:t>Update the </a:t>
            </a:r>
            <a:r>
              <a:rPr lang="en-US" sz="2000" i="1" dirty="0">
                <a:solidFill>
                  <a:srgbClr val="002060"/>
                </a:solidFill>
              </a:rPr>
              <a:t>Current Owner to </a:t>
            </a:r>
            <a:r>
              <a:rPr lang="en-US" sz="2000" i="1" dirty="0" err="1">
                <a:solidFill>
                  <a:srgbClr val="002060"/>
                </a:solidFill>
              </a:rPr>
              <a:t>DataDimensions</a:t>
            </a:r>
            <a:r>
              <a:rPr lang="en-US" sz="2000" i="1" dirty="0">
                <a:solidFill>
                  <a:srgbClr val="002060"/>
                </a:solidFill>
              </a:rPr>
              <a:t> </a:t>
            </a:r>
          </a:p>
          <a:p>
            <a:pPr marL="342900" lvl="0" indent="-342900">
              <a:buFont typeface="+mj-lt"/>
              <a:buAutoNum type="arabicPeriod"/>
            </a:pPr>
            <a:r>
              <a:rPr lang="en-US" sz="2000" dirty="0">
                <a:solidFill>
                  <a:srgbClr val="002060"/>
                </a:solidFill>
              </a:rPr>
              <a:t>Update the </a:t>
            </a:r>
            <a:r>
              <a:rPr lang="en-US" sz="2000" i="1" dirty="0">
                <a:solidFill>
                  <a:srgbClr val="002060"/>
                </a:solidFill>
              </a:rPr>
              <a:t>Resolution</a:t>
            </a:r>
            <a:r>
              <a:rPr lang="en-US" sz="2000" dirty="0">
                <a:solidFill>
                  <a:srgbClr val="002060"/>
                </a:solidFill>
              </a:rPr>
              <a:t> to reflect </a:t>
            </a:r>
            <a:r>
              <a:rPr lang="en-US" sz="2000" i="1" dirty="0">
                <a:solidFill>
                  <a:srgbClr val="002060"/>
                </a:solidFill>
              </a:rPr>
              <a:t>Confirmed extra DCS can be removed from Manifest</a:t>
            </a:r>
          </a:p>
          <a:p>
            <a:pPr marL="342900" lvl="0" indent="-342900">
              <a:buFont typeface="+mj-lt"/>
              <a:buAutoNum type="arabicPeriod"/>
            </a:pPr>
            <a:r>
              <a:rPr lang="en-US" sz="2000" dirty="0">
                <a:solidFill>
                  <a:srgbClr val="002060"/>
                </a:solidFill>
              </a:rPr>
              <a:t>Click </a:t>
            </a:r>
            <a:r>
              <a:rPr lang="en-US" sz="2000" i="1" dirty="0">
                <a:solidFill>
                  <a:srgbClr val="002060"/>
                </a:solidFill>
              </a:rPr>
              <a:t>Save</a:t>
            </a:r>
          </a:p>
        </p:txBody>
      </p:sp>
    </p:spTree>
    <p:extLst>
      <p:ext uri="{BB962C8B-B14F-4D97-AF65-F5344CB8AC3E}">
        <p14:creationId xmlns:p14="http://schemas.microsoft.com/office/powerpoint/2010/main" val="207905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C91235-64D8-4086-9A6B-0EBE37EAAF1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8FBBA41-CF1B-4B9C-84AD-47D4AF5B115F}"/>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23</a:t>
            </a:fld>
            <a:endParaRPr lang="en-US" dirty="0"/>
          </a:p>
        </p:txBody>
      </p:sp>
      <p:sp>
        <p:nvSpPr>
          <p:cNvPr id="2" name="TextBox 1">
            <a:extLst>
              <a:ext uri="{FF2B5EF4-FFF2-40B4-BE49-F238E27FC236}">
                <a16:creationId xmlns:a16="http://schemas.microsoft.com/office/drawing/2014/main" id="{10AC0931-DAE1-4940-B976-9A8A9124BBA7}"/>
              </a:ext>
            </a:extLst>
          </p:cNvPr>
          <p:cNvSpPr txBox="1"/>
          <p:nvPr/>
        </p:nvSpPr>
        <p:spPr>
          <a:xfrm>
            <a:off x="1066800" y="2895600"/>
            <a:ext cx="7086600" cy="584775"/>
          </a:xfrm>
          <a:prstGeom prst="rect">
            <a:avLst/>
          </a:prstGeom>
          <a:noFill/>
        </p:spPr>
        <p:txBody>
          <a:bodyPr wrap="square" rtlCol="0">
            <a:spAutoFit/>
          </a:bodyPr>
          <a:lstStyle/>
          <a:p>
            <a:pPr marL="274320" indent="-274320" algn="ctr">
              <a:spcBef>
                <a:spcPts val="1200"/>
              </a:spcBef>
              <a:spcAft>
                <a:spcPts val="1200"/>
              </a:spcAft>
            </a:pPr>
            <a:r>
              <a:rPr lang="en-US" sz="3200" dirty="0">
                <a:solidFill>
                  <a:srgbClr val="002060"/>
                </a:solidFill>
                <a:cs typeface="Times New Roman" panose="02020603050405020304" pitchFamily="18" charset="0"/>
              </a:rPr>
              <a:t>Missing or Incorrect Shipping Manifest </a:t>
            </a:r>
          </a:p>
        </p:txBody>
      </p:sp>
    </p:spTree>
    <p:extLst>
      <p:ext uri="{BB962C8B-B14F-4D97-AF65-F5344CB8AC3E}">
        <p14:creationId xmlns:p14="http://schemas.microsoft.com/office/powerpoint/2010/main" val="2276707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E4EDC0-C9B0-4870-9D71-1B7B427BA206}"/>
              </a:ext>
            </a:extLst>
          </p:cNvPr>
          <p:cNvSpPr>
            <a:spLocks noGrp="1"/>
          </p:cNvSpPr>
          <p:nvPr>
            <p:ph type="title"/>
          </p:nvPr>
        </p:nvSpPr>
        <p:spPr/>
        <p:txBody>
          <a:bodyPr>
            <a:normAutofit/>
          </a:bodyPr>
          <a:lstStyle/>
          <a:p>
            <a:r>
              <a:rPr lang="en-US" dirty="0"/>
              <a:t>Missing or Incorrect Shipping Manifest </a:t>
            </a:r>
          </a:p>
        </p:txBody>
      </p:sp>
      <p:sp>
        <p:nvSpPr>
          <p:cNvPr id="10" name="Content Placeholder 9">
            <a:extLst>
              <a:ext uri="{FF2B5EF4-FFF2-40B4-BE49-F238E27FC236}">
                <a16:creationId xmlns:a16="http://schemas.microsoft.com/office/drawing/2014/main" id="{3C0D357C-CF5F-4C70-BBA5-6475C47CC8D3}"/>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24</a:t>
            </a:fld>
            <a:endParaRPr lang="en-US" dirty="0"/>
          </a:p>
        </p:txBody>
      </p:sp>
      <p:sp>
        <p:nvSpPr>
          <p:cNvPr id="9" name="Rectangle 8">
            <a:extLst>
              <a:ext uri="{FF2B5EF4-FFF2-40B4-BE49-F238E27FC236}">
                <a16:creationId xmlns:a16="http://schemas.microsoft.com/office/drawing/2014/main" id="{0F724668-2885-480B-A86B-916FB0452D69}"/>
              </a:ext>
            </a:extLst>
          </p:cNvPr>
          <p:cNvSpPr/>
          <p:nvPr/>
        </p:nvSpPr>
        <p:spPr>
          <a:xfrm>
            <a:off x="300251" y="1273314"/>
            <a:ext cx="8843749" cy="707886"/>
          </a:xfrm>
          <a:prstGeom prst="rect">
            <a:avLst/>
          </a:prstGeom>
        </p:spPr>
        <p:txBody>
          <a:bodyPr wrap="square">
            <a:spAutoFit/>
          </a:bodyPr>
          <a:lstStyle/>
          <a:p>
            <a:pPr lvl="0"/>
            <a:r>
              <a:rPr lang="en-US" sz="2000" dirty="0">
                <a:solidFill>
                  <a:srgbClr val="002060"/>
                </a:solidFill>
              </a:rPr>
              <a:t>In the </a:t>
            </a:r>
            <a:r>
              <a:rPr lang="en-US" sz="2000" i="1" dirty="0">
                <a:solidFill>
                  <a:srgbClr val="002060"/>
                </a:solidFill>
              </a:rPr>
              <a:t>Exception Details </a:t>
            </a:r>
            <a:r>
              <a:rPr lang="en-US" sz="2000" dirty="0">
                <a:solidFill>
                  <a:srgbClr val="002060"/>
                </a:solidFill>
              </a:rPr>
              <a:t>box, the vendor will provide information about the missing Manifest </a:t>
            </a:r>
          </a:p>
        </p:txBody>
      </p:sp>
      <p:pic>
        <p:nvPicPr>
          <p:cNvPr id="5" name="Picture 4">
            <a:extLst>
              <a:ext uri="{FF2B5EF4-FFF2-40B4-BE49-F238E27FC236}">
                <a16:creationId xmlns:a16="http://schemas.microsoft.com/office/drawing/2014/main" id="{9F3C19EE-1AD1-4C95-B793-4A140CF395EA}"/>
              </a:ext>
            </a:extLst>
          </p:cNvPr>
          <p:cNvPicPr>
            <a:picLocks noChangeAspect="1"/>
          </p:cNvPicPr>
          <p:nvPr/>
        </p:nvPicPr>
        <p:blipFill>
          <a:blip r:embed="rId3"/>
          <a:stretch>
            <a:fillRect/>
          </a:stretch>
        </p:blipFill>
        <p:spPr>
          <a:xfrm>
            <a:off x="542925" y="2867025"/>
            <a:ext cx="8058150" cy="1104900"/>
          </a:xfrm>
          <a:prstGeom prst="rect">
            <a:avLst/>
          </a:prstGeom>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D29EEEC5-A817-428A-BB86-A00A56D6B834}"/>
              </a:ext>
            </a:extLst>
          </p:cNvPr>
          <p:cNvSpPr/>
          <p:nvPr/>
        </p:nvSpPr>
        <p:spPr>
          <a:xfrm>
            <a:off x="542925" y="2867025"/>
            <a:ext cx="8058150" cy="1104900"/>
          </a:xfrm>
          <a:prstGeom prst="rect">
            <a:avLst/>
          </a:prstGeom>
          <a:solidFill>
            <a:schemeClr val="bg1">
              <a:lumMod val="85000"/>
              <a:alpha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78F56BC-A221-4ABF-AF47-5217E94180E4}"/>
              </a:ext>
            </a:extLst>
          </p:cNvPr>
          <p:cNvPicPr>
            <a:picLocks noChangeAspect="1"/>
          </p:cNvPicPr>
          <p:nvPr/>
        </p:nvPicPr>
        <p:blipFill rotWithShape="1">
          <a:blip r:embed="rId3"/>
          <a:srcRect l="-307" t="34936" r="307" b="-453"/>
          <a:stretch/>
        </p:blipFill>
        <p:spPr>
          <a:xfrm>
            <a:off x="542925" y="3248025"/>
            <a:ext cx="8058150" cy="723900"/>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239E2C52-0B0C-47CF-9DC5-CA0C5616809C}"/>
              </a:ext>
            </a:extLst>
          </p:cNvPr>
          <p:cNvSpPr/>
          <p:nvPr/>
        </p:nvSpPr>
        <p:spPr>
          <a:xfrm>
            <a:off x="542926" y="3248025"/>
            <a:ext cx="8058150" cy="709612"/>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59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178A-2963-4EDF-9F88-D787D43F72B4}"/>
              </a:ext>
            </a:extLst>
          </p:cNvPr>
          <p:cNvSpPr>
            <a:spLocks noGrp="1"/>
          </p:cNvSpPr>
          <p:nvPr>
            <p:ph type="title"/>
          </p:nvPr>
        </p:nvSpPr>
        <p:spPr/>
        <p:txBody>
          <a:bodyPr>
            <a:normAutofit/>
          </a:bodyPr>
          <a:lstStyle/>
          <a:p>
            <a:r>
              <a:rPr lang="en-US" dirty="0"/>
              <a:t>Missing or Incorrect Shipping Manifest </a:t>
            </a:r>
          </a:p>
        </p:txBody>
      </p:sp>
      <p:sp>
        <p:nvSpPr>
          <p:cNvPr id="4" name="Content Placeholder 3">
            <a:extLst>
              <a:ext uri="{FF2B5EF4-FFF2-40B4-BE49-F238E27FC236}">
                <a16:creationId xmlns:a16="http://schemas.microsoft.com/office/drawing/2014/main" id="{515F913F-1440-4977-A35B-759C3228780A}"/>
              </a:ext>
            </a:extLst>
          </p:cNvPr>
          <p:cNvSpPr>
            <a:spLocks noGrp="1"/>
          </p:cNvSpPr>
          <p:nvPr>
            <p:ph idx="1"/>
          </p:nvPr>
        </p:nvSpPr>
        <p:spPr>
          <a:xfrm>
            <a:off x="318686" y="1633089"/>
            <a:ext cx="7886700" cy="4767711"/>
          </a:xfrm>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25</a:t>
            </a:fld>
            <a:endParaRPr lang="en-US" dirty="0"/>
          </a:p>
        </p:txBody>
      </p:sp>
      <p:pic>
        <p:nvPicPr>
          <p:cNvPr id="5" name="Picture 4">
            <a:extLst>
              <a:ext uri="{FF2B5EF4-FFF2-40B4-BE49-F238E27FC236}">
                <a16:creationId xmlns:a16="http://schemas.microsoft.com/office/drawing/2014/main" id="{42221F3C-024B-453A-9307-2BD0B04CD271}"/>
              </a:ext>
            </a:extLst>
          </p:cNvPr>
          <p:cNvPicPr>
            <a:picLocks noChangeAspect="1"/>
          </p:cNvPicPr>
          <p:nvPr/>
        </p:nvPicPr>
        <p:blipFill>
          <a:blip r:embed="rId3"/>
          <a:stretch>
            <a:fillRect/>
          </a:stretch>
        </p:blipFill>
        <p:spPr>
          <a:xfrm>
            <a:off x="1600200" y="3362549"/>
            <a:ext cx="7352157" cy="2812923"/>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295CFA54-9F15-4D8B-8BEE-D3234FB43401}"/>
              </a:ext>
            </a:extLst>
          </p:cNvPr>
          <p:cNvSpPr/>
          <p:nvPr/>
        </p:nvSpPr>
        <p:spPr>
          <a:xfrm>
            <a:off x="228600" y="819046"/>
            <a:ext cx="8915400" cy="2585323"/>
          </a:xfrm>
          <a:prstGeom prst="rect">
            <a:avLst/>
          </a:prstGeom>
        </p:spPr>
        <p:txBody>
          <a:bodyPr wrap="square">
            <a:spAutoFit/>
          </a:bodyPr>
          <a:lstStyle/>
          <a:p>
            <a:pPr lvl="0"/>
            <a:r>
              <a:rPr lang="en-US" dirty="0">
                <a:solidFill>
                  <a:srgbClr val="002060"/>
                </a:solidFill>
              </a:rPr>
              <a:t>If a manifest is missing from the box:</a:t>
            </a:r>
          </a:p>
          <a:p>
            <a:pPr marL="342900" lvl="0" indent="-342900">
              <a:buFont typeface="+mj-lt"/>
              <a:buAutoNum type="arabicPeriod"/>
            </a:pPr>
            <a:r>
              <a:rPr lang="en-US" dirty="0">
                <a:solidFill>
                  <a:srgbClr val="002060"/>
                </a:solidFill>
              </a:rPr>
              <a:t>Users should verify if original manifest </a:t>
            </a:r>
            <a:r>
              <a:rPr lang="en-US" u="sng" dirty="0">
                <a:solidFill>
                  <a:srgbClr val="002060"/>
                </a:solidFill>
              </a:rPr>
              <a:t>was saved </a:t>
            </a:r>
            <a:r>
              <a:rPr lang="en-US" dirty="0">
                <a:solidFill>
                  <a:srgbClr val="002060"/>
                </a:solidFill>
              </a:rPr>
              <a:t>to the computer. If so, upload it to ddTracker </a:t>
            </a:r>
          </a:p>
          <a:p>
            <a:pPr marL="342900" lvl="0" indent="-342900">
              <a:buFont typeface="+mj-lt"/>
              <a:buAutoNum type="arabicPeriod"/>
            </a:pPr>
            <a:r>
              <a:rPr lang="en-US" dirty="0">
                <a:solidFill>
                  <a:srgbClr val="002060"/>
                </a:solidFill>
              </a:rPr>
              <a:t>If Shipping Manifest was </a:t>
            </a:r>
            <a:r>
              <a:rPr lang="en-US" u="sng" dirty="0">
                <a:solidFill>
                  <a:srgbClr val="002060"/>
                </a:solidFill>
              </a:rPr>
              <a:t>not saved</a:t>
            </a:r>
            <a:r>
              <a:rPr lang="en-US" b="1" dirty="0">
                <a:solidFill>
                  <a:srgbClr val="002060"/>
                </a:solidFill>
              </a:rPr>
              <a:t>, </a:t>
            </a:r>
            <a:r>
              <a:rPr lang="en-US" dirty="0">
                <a:solidFill>
                  <a:srgbClr val="002060"/>
                </a:solidFill>
              </a:rPr>
              <a:t>users must reprint it from VBMS</a:t>
            </a:r>
            <a:endParaRPr lang="en-US" b="1" dirty="0">
              <a:solidFill>
                <a:srgbClr val="002060"/>
              </a:solidFill>
            </a:endParaRPr>
          </a:p>
          <a:p>
            <a:pPr marL="342900" lvl="0" indent="-342900">
              <a:buFont typeface="+mj-lt"/>
              <a:buAutoNum type="arabicPeriod"/>
            </a:pPr>
            <a:r>
              <a:rPr lang="en-US" dirty="0">
                <a:solidFill>
                  <a:srgbClr val="002060"/>
                </a:solidFill>
              </a:rPr>
              <a:t>To update the shipping exception status, begin from ddTracker homepage </a:t>
            </a:r>
          </a:p>
          <a:p>
            <a:pPr marL="342900" lvl="0" indent="-342900">
              <a:buFont typeface="+mj-lt"/>
              <a:buAutoNum type="arabicPeriod"/>
            </a:pPr>
            <a:r>
              <a:rPr lang="en-US" dirty="0">
                <a:solidFill>
                  <a:srgbClr val="002060"/>
                </a:solidFill>
              </a:rPr>
              <a:t>Update </a:t>
            </a:r>
            <a:r>
              <a:rPr lang="en-US" i="1" dirty="0">
                <a:solidFill>
                  <a:srgbClr val="002060"/>
                </a:solidFill>
              </a:rPr>
              <a:t>Current Owner </a:t>
            </a:r>
            <a:r>
              <a:rPr lang="en-US" dirty="0">
                <a:solidFill>
                  <a:srgbClr val="002060"/>
                </a:solidFill>
              </a:rPr>
              <a:t>field to</a:t>
            </a:r>
            <a:r>
              <a:rPr lang="en-US" i="1" dirty="0">
                <a:solidFill>
                  <a:srgbClr val="002060"/>
                </a:solidFill>
              </a:rPr>
              <a:t> </a:t>
            </a:r>
            <a:r>
              <a:rPr lang="en-US" i="1" dirty="0" err="1">
                <a:solidFill>
                  <a:srgbClr val="002060"/>
                </a:solidFill>
              </a:rPr>
              <a:t>DataDimensions</a:t>
            </a:r>
            <a:endParaRPr lang="en-US" i="1" dirty="0">
              <a:solidFill>
                <a:srgbClr val="002060"/>
              </a:solidFill>
            </a:endParaRPr>
          </a:p>
          <a:p>
            <a:pPr marL="342900" lvl="0" indent="-342900">
              <a:buFont typeface="+mj-lt"/>
              <a:buAutoNum type="arabicPeriod"/>
            </a:pPr>
            <a:r>
              <a:rPr lang="en-US" dirty="0">
                <a:solidFill>
                  <a:srgbClr val="002060"/>
                </a:solidFill>
              </a:rPr>
              <a:t>Update </a:t>
            </a:r>
            <a:r>
              <a:rPr lang="en-US" i="1" dirty="0">
                <a:solidFill>
                  <a:srgbClr val="002060"/>
                </a:solidFill>
              </a:rPr>
              <a:t>Resolution</a:t>
            </a:r>
            <a:r>
              <a:rPr lang="en-US" dirty="0">
                <a:solidFill>
                  <a:srgbClr val="002060"/>
                </a:solidFill>
              </a:rPr>
              <a:t> field to reflect </a:t>
            </a:r>
            <a:r>
              <a:rPr lang="en-US" i="1" dirty="0">
                <a:solidFill>
                  <a:srgbClr val="002060"/>
                </a:solidFill>
              </a:rPr>
              <a:t>Missing Form(s) have been uploaded in the exception process</a:t>
            </a:r>
            <a:endParaRPr lang="en-US" dirty="0">
              <a:solidFill>
                <a:srgbClr val="002060"/>
              </a:solidFill>
            </a:endParaRPr>
          </a:p>
          <a:p>
            <a:pPr marL="342900" lvl="0" indent="-342900">
              <a:buFont typeface="+mj-lt"/>
              <a:buAutoNum type="arabicPeriod"/>
            </a:pPr>
            <a:r>
              <a:rPr lang="en-US" dirty="0">
                <a:solidFill>
                  <a:srgbClr val="002060"/>
                </a:solidFill>
              </a:rPr>
              <a:t>Click </a:t>
            </a:r>
            <a:r>
              <a:rPr lang="en-US" i="1" dirty="0">
                <a:solidFill>
                  <a:srgbClr val="002060"/>
                </a:solidFill>
              </a:rPr>
              <a:t>Save</a:t>
            </a:r>
            <a:endParaRPr lang="en-US" dirty="0">
              <a:solidFill>
                <a:srgbClr val="002060"/>
              </a:solidFill>
            </a:endParaRPr>
          </a:p>
        </p:txBody>
      </p:sp>
      <p:sp>
        <p:nvSpPr>
          <p:cNvPr id="3" name="Rectangle 2">
            <a:extLst>
              <a:ext uri="{FF2B5EF4-FFF2-40B4-BE49-F238E27FC236}">
                <a16:creationId xmlns:a16="http://schemas.microsoft.com/office/drawing/2014/main" id="{4D0AA368-22B4-42E7-B985-DAED195E8BB2}"/>
              </a:ext>
            </a:extLst>
          </p:cNvPr>
          <p:cNvSpPr/>
          <p:nvPr/>
        </p:nvSpPr>
        <p:spPr>
          <a:xfrm>
            <a:off x="1600202" y="3362552"/>
            <a:ext cx="7374788" cy="2914422"/>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212FE3E-D4D3-4FA1-982F-1FA1031DFF91}"/>
              </a:ext>
            </a:extLst>
          </p:cNvPr>
          <p:cNvPicPr>
            <a:picLocks noChangeAspect="1"/>
          </p:cNvPicPr>
          <p:nvPr/>
        </p:nvPicPr>
        <p:blipFill rotWithShape="1">
          <a:blip r:embed="rId3"/>
          <a:srcRect r="53835" b="91440"/>
          <a:stretch/>
        </p:blipFill>
        <p:spPr>
          <a:xfrm>
            <a:off x="1640860" y="3404373"/>
            <a:ext cx="3209660" cy="227700"/>
          </a:xfrm>
          <a:prstGeom prst="rect">
            <a:avLst/>
          </a:prstGeom>
          <a:ln w="53975">
            <a:solidFill>
              <a:srgbClr val="002060"/>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84916C30-6597-4EDE-B726-76560F30F1FC}"/>
              </a:ext>
            </a:extLst>
          </p:cNvPr>
          <p:cNvPicPr>
            <a:picLocks noChangeAspect="1"/>
          </p:cNvPicPr>
          <p:nvPr/>
        </p:nvPicPr>
        <p:blipFill rotWithShape="1">
          <a:blip r:embed="rId3"/>
          <a:srcRect t="43493" b="43510"/>
          <a:stretch/>
        </p:blipFill>
        <p:spPr>
          <a:xfrm>
            <a:off x="1637163" y="4653003"/>
            <a:ext cx="7272242" cy="361622"/>
          </a:xfrm>
          <a:prstGeom prst="rect">
            <a:avLst/>
          </a:prstGeom>
          <a:ln w="53975">
            <a:solidFill>
              <a:srgbClr val="002060"/>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E8D26B4-FC10-4AB6-B839-1338E24A0753}"/>
              </a:ext>
            </a:extLst>
          </p:cNvPr>
          <p:cNvPicPr>
            <a:picLocks noChangeAspect="1"/>
          </p:cNvPicPr>
          <p:nvPr/>
        </p:nvPicPr>
        <p:blipFill rotWithShape="1">
          <a:blip r:embed="rId3"/>
          <a:srcRect l="28259" t="89720" r="62205" b="876"/>
          <a:stretch/>
        </p:blipFill>
        <p:spPr>
          <a:xfrm>
            <a:off x="3657600" y="5877725"/>
            <a:ext cx="762000" cy="297747"/>
          </a:xfrm>
          <a:prstGeom prst="rect">
            <a:avLst/>
          </a:prstGeom>
          <a:ln w="53975">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616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BDF890-4937-4B99-B07C-294CBF02F4EE}"/>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3C1C276-AAC3-407F-AA2B-7C1BF419747E}"/>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26</a:t>
            </a:fld>
            <a:endParaRPr lang="en-US" dirty="0"/>
          </a:p>
        </p:txBody>
      </p:sp>
      <p:sp>
        <p:nvSpPr>
          <p:cNvPr id="2" name="Rectangle 1">
            <a:extLst>
              <a:ext uri="{FF2B5EF4-FFF2-40B4-BE49-F238E27FC236}">
                <a16:creationId xmlns:a16="http://schemas.microsoft.com/office/drawing/2014/main" id="{B0BE2463-AF06-4C2F-A0E5-2253E23F66C7}"/>
              </a:ext>
            </a:extLst>
          </p:cNvPr>
          <p:cNvSpPr/>
          <p:nvPr/>
        </p:nvSpPr>
        <p:spPr>
          <a:xfrm>
            <a:off x="990600" y="2667000"/>
            <a:ext cx="7162800" cy="1077218"/>
          </a:xfrm>
          <a:prstGeom prst="rect">
            <a:avLst/>
          </a:prstGeom>
        </p:spPr>
        <p:txBody>
          <a:bodyPr wrap="square">
            <a:spAutoFit/>
          </a:bodyPr>
          <a:lstStyle/>
          <a:p>
            <a:pPr marL="274320" indent="-274320" algn="ctr">
              <a:spcBef>
                <a:spcPts val="1200"/>
              </a:spcBef>
              <a:spcAft>
                <a:spcPts val="1200"/>
              </a:spcAft>
            </a:pPr>
            <a:r>
              <a:rPr lang="en-US" sz="3200" dirty="0">
                <a:solidFill>
                  <a:srgbClr val="002060"/>
                </a:solidFill>
                <a:cs typeface="Times New Roman" panose="02020603050405020304" pitchFamily="18" charset="0"/>
              </a:rPr>
              <a:t>How to Create Document Control Sheet (DCS ID)  </a:t>
            </a:r>
          </a:p>
        </p:txBody>
      </p:sp>
    </p:spTree>
    <p:extLst>
      <p:ext uri="{BB962C8B-B14F-4D97-AF65-F5344CB8AC3E}">
        <p14:creationId xmlns:p14="http://schemas.microsoft.com/office/powerpoint/2010/main" val="289261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Document Control Sheet ID </a:t>
            </a:r>
          </a:p>
        </p:txBody>
      </p:sp>
      <p:sp>
        <p:nvSpPr>
          <p:cNvPr id="4" name="Content Placeholder 3">
            <a:extLst>
              <a:ext uri="{FF2B5EF4-FFF2-40B4-BE49-F238E27FC236}">
                <a16:creationId xmlns:a16="http://schemas.microsoft.com/office/drawing/2014/main" id="{FCEFF50F-7DC3-4359-86D9-69E37B1F45FA}"/>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27</a:t>
            </a:fld>
            <a:endParaRPr lang="en-US" dirty="0"/>
          </a:p>
        </p:txBody>
      </p:sp>
      <p:sp>
        <p:nvSpPr>
          <p:cNvPr id="5" name="Rectangle 4">
            <a:extLst>
              <a:ext uri="{FF2B5EF4-FFF2-40B4-BE49-F238E27FC236}">
                <a16:creationId xmlns:a16="http://schemas.microsoft.com/office/drawing/2014/main" id="{2DE6510E-C203-4437-8A64-59F556CEE240}"/>
              </a:ext>
            </a:extLst>
          </p:cNvPr>
          <p:cNvSpPr>
            <a:spLocks noChangeArrowheads="1"/>
          </p:cNvSpPr>
          <p:nvPr/>
        </p:nvSpPr>
        <p:spPr bwMode="auto">
          <a:xfrm>
            <a:off x="4572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B48C7A8-9E5C-4484-9C0C-2FA406381F90}"/>
              </a:ext>
            </a:extLst>
          </p:cNvPr>
          <p:cNvSpPr txBox="1"/>
          <p:nvPr/>
        </p:nvSpPr>
        <p:spPr>
          <a:xfrm>
            <a:off x="304800" y="1109008"/>
            <a:ext cx="8839200" cy="2185214"/>
          </a:xfrm>
          <a:prstGeom prst="rect">
            <a:avLst/>
          </a:prstGeom>
          <a:noFill/>
        </p:spPr>
        <p:txBody>
          <a:bodyPr wrap="square" rtlCol="0">
            <a:spAutoFit/>
          </a:bodyPr>
          <a:lstStyle/>
          <a:p>
            <a:r>
              <a:rPr lang="en-US" sz="2400" dirty="0"/>
              <a:t> </a:t>
            </a:r>
            <a:r>
              <a:rPr lang="en-US" sz="2000" dirty="0">
                <a:solidFill>
                  <a:srgbClr val="002060"/>
                </a:solidFill>
              </a:rPr>
              <a:t>Log into </a:t>
            </a:r>
            <a:r>
              <a:rPr lang="en-US" sz="2000" dirty="0">
                <a:solidFill>
                  <a:srgbClr val="002060"/>
                </a:solidFill>
                <a:hlinkClick r:id="rId3"/>
              </a:rPr>
              <a:t>VBMS</a:t>
            </a:r>
            <a:r>
              <a:rPr lang="en-US" sz="2000" dirty="0">
                <a:solidFill>
                  <a:srgbClr val="002060"/>
                </a:solidFill>
              </a:rPr>
              <a:t> and validate your credentials.</a:t>
            </a: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sz="2000" dirty="0">
                <a:solidFill>
                  <a:srgbClr val="002060"/>
                </a:solidFill>
              </a:rPr>
              <a:t>Select the </a:t>
            </a:r>
            <a:r>
              <a:rPr lang="en-US" sz="2000" i="1" dirty="0">
                <a:solidFill>
                  <a:srgbClr val="002060"/>
                </a:solidFill>
              </a:rPr>
              <a:t>Search</a:t>
            </a:r>
            <a:r>
              <a:rPr lang="en-US" sz="2000" dirty="0">
                <a:solidFill>
                  <a:srgbClr val="002060"/>
                </a:solidFill>
              </a:rPr>
              <a:t> drop-down on the upper left corner of the screen.</a:t>
            </a: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sz="2000" dirty="0">
                <a:solidFill>
                  <a:srgbClr val="002060"/>
                </a:solidFill>
              </a:rPr>
              <a:t>Type the file number and/or SSN in the search field.</a:t>
            </a: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sz="2000" dirty="0">
                <a:solidFill>
                  <a:srgbClr val="002060"/>
                </a:solidFill>
              </a:rPr>
              <a:t>Select the </a:t>
            </a:r>
            <a:r>
              <a:rPr lang="en-US" sz="2000" i="1" dirty="0">
                <a:solidFill>
                  <a:srgbClr val="002060"/>
                </a:solidFill>
              </a:rPr>
              <a:t>Open Profile </a:t>
            </a:r>
            <a:r>
              <a:rPr lang="en-US" sz="2000" dirty="0">
                <a:solidFill>
                  <a:srgbClr val="002060"/>
                </a:solidFill>
              </a:rPr>
              <a:t>button.</a:t>
            </a:r>
          </a:p>
          <a:p>
            <a:pPr marL="342900" indent="-342900">
              <a:buFont typeface="+mj-lt"/>
              <a:buAutoNum type="arabicPeriod"/>
            </a:pPr>
            <a:endParaRPr lang="en-US" sz="800" dirty="0">
              <a:solidFill>
                <a:srgbClr val="002060"/>
              </a:solidFill>
            </a:endParaRPr>
          </a:p>
          <a:p>
            <a:pPr marL="342900" indent="-342900">
              <a:buFont typeface="+mj-lt"/>
              <a:buAutoNum type="arabicPeriod"/>
            </a:pPr>
            <a:r>
              <a:rPr lang="en-US" sz="2000" dirty="0">
                <a:solidFill>
                  <a:srgbClr val="002060"/>
                </a:solidFill>
              </a:rPr>
              <a:t>VBMS will display the Veteran’s profile</a:t>
            </a:r>
            <a:r>
              <a:rPr lang="en-US" sz="2000" b="1" dirty="0">
                <a:solidFill>
                  <a:srgbClr val="002060"/>
                </a:solidFill>
              </a:rPr>
              <a:t>.</a:t>
            </a:r>
            <a:endParaRPr lang="en-US" sz="2000" dirty="0">
              <a:solidFill>
                <a:srgbClr val="002060"/>
              </a:solidFill>
            </a:endParaRPr>
          </a:p>
        </p:txBody>
      </p:sp>
      <p:pic>
        <p:nvPicPr>
          <p:cNvPr id="3" name="Picture 2">
            <a:extLst>
              <a:ext uri="{FF2B5EF4-FFF2-40B4-BE49-F238E27FC236}">
                <a16:creationId xmlns:a16="http://schemas.microsoft.com/office/drawing/2014/main" id="{86981377-BA41-4FF9-9B09-EE3A01ADBC46}"/>
              </a:ext>
            </a:extLst>
          </p:cNvPr>
          <p:cNvPicPr>
            <a:picLocks noChangeAspect="1"/>
          </p:cNvPicPr>
          <p:nvPr/>
        </p:nvPicPr>
        <p:blipFill>
          <a:blip r:embed="rId4"/>
          <a:stretch>
            <a:fillRect/>
          </a:stretch>
        </p:blipFill>
        <p:spPr>
          <a:xfrm>
            <a:off x="548291" y="3810000"/>
            <a:ext cx="8047417" cy="624894"/>
          </a:xfrm>
          <a:prstGeom prst="rect">
            <a:avLst/>
          </a:prstGeom>
          <a:ln>
            <a:solidFill>
              <a:schemeClr val="tx2"/>
            </a:solidFill>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90CD6A3E-3FA9-478D-B691-08DD28AE1A7A}"/>
              </a:ext>
            </a:extLst>
          </p:cNvPr>
          <p:cNvCxnSpPr>
            <a:cxnSpLocks/>
          </p:cNvCxnSpPr>
          <p:nvPr/>
        </p:nvCxnSpPr>
        <p:spPr>
          <a:xfrm>
            <a:off x="1447800" y="3276600"/>
            <a:ext cx="0" cy="451104"/>
          </a:xfrm>
          <a:prstGeom prst="straightConnector1">
            <a:avLst/>
          </a:prstGeom>
          <a:ln w="41275">
            <a:solidFill>
              <a:schemeClr val="tx2"/>
            </a:solidFill>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F70DB6AE-B1F0-44B3-A254-5347C09C911D}"/>
              </a:ext>
            </a:extLst>
          </p:cNvPr>
          <p:cNvCxnSpPr>
            <a:cxnSpLocks/>
          </p:cNvCxnSpPr>
          <p:nvPr/>
        </p:nvCxnSpPr>
        <p:spPr>
          <a:xfrm flipV="1">
            <a:off x="6096000" y="4495801"/>
            <a:ext cx="0" cy="457199"/>
          </a:xfrm>
          <a:prstGeom prst="straightConnector1">
            <a:avLst/>
          </a:prstGeom>
          <a:ln w="41275">
            <a:solidFill>
              <a:schemeClr val="tx2"/>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27788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Document Control Sheet ID cont’d</a:t>
            </a:r>
          </a:p>
        </p:txBody>
      </p:sp>
      <p:sp>
        <p:nvSpPr>
          <p:cNvPr id="5" name="Content Placeholder 4">
            <a:extLst>
              <a:ext uri="{FF2B5EF4-FFF2-40B4-BE49-F238E27FC236}">
                <a16:creationId xmlns:a16="http://schemas.microsoft.com/office/drawing/2014/main" id="{91E1F189-AAB7-4B78-9685-DC2F9A14A263}"/>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28</a:t>
            </a:fld>
            <a:endParaRPr lang="en-US" dirty="0"/>
          </a:p>
        </p:txBody>
      </p:sp>
      <p:sp>
        <p:nvSpPr>
          <p:cNvPr id="4" name="TextBox 3">
            <a:extLst>
              <a:ext uri="{FF2B5EF4-FFF2-40B4-BE49-F238E27FC236}">
                <a16:creationId xmlns:a16="http://schemas.microsoft.com/office/drawing/2014/main" id="{CF9AFDE7-AF68-4860-944A-BA803EDE6558}"/>
              </a:ext>
            </a:extLst>
          </p:cNvPr>
          <p:cNvSpPr txBox="1"/>
          <p:nvPr/>
        </p:nvSpPr>
        <p:spPr>
          <a:xfrm>
            <a:off x="228600" y="1047690"/>
            <a:ext cx="8915400" cy="400110"/>
          </a:xfrm>
          <a:prstGeom prst="rect">
            <a:avLst/>
          </a:prstGeom>
          <a:noFill/>
        </p:spPr>
        <p:txBody>
          <a:bodyPr wrap="square" rtlCol="0">
            <a:spAutoFit/>
          </a:bodyPr>
          <a:lstStyle/>
          <a:p>
            <a:pPr lvl="0"/>
            <a:r>
              <a:rPr lang="en-US" sz="2000" dirty="0">
                <a:solidFill>
                  <a:srgbClr val="002060"/>
                </a:solidFill>
              </a:rPr>
              <a:t>5. From the </a:t>
            </a:r>
            <a:r>
              <a:rPr lang="en-US" sz="2000" i="1" dirty="0">
                <a:solidFill>
                  <a:srgbClr val="002060"/>
                </a:solidFill>
              </a:rPr>
              <a:t>Actions</a:t>
            </a:r>
            <a:r>
              <a:rPr lang="en-US" sz="2000" dirty="0">
                <a:solidFill>
                  <a:srgbClr val="002060"/>
                </a:solidFill>
              </a:rPr>
              <a:t> drop-down list, select </a:t>
            </a:r>
            <a:r>
              <a:rPr lang="en-US" sz="2000" i="1" dirty="0">
                <a:solidFill>
                  <a:srgbClr val="002060"/>
                </a:solidFill>
              </a:rPr>
              <a:t>Create DCS</a:t>
            </a:r>
            <a:endParaRPr lang="en-US" sz="2400" dirty="0">
              <a:solidFill>
                <a:srgbClr val="002060"/>
              </a:solidFill>
            </a:endParaRPr>
          </a:p>
        </p:txBody>
      </p:sp>
      <p:grpSp>
        <p:nvGrpSpPr>
          <p:cNvPr id="18" name="Group 17">
            <a:extLst>
              <a:ext uri="{FF2B5EF4-FFF2-40B4-BE49-F238E27FC236}">
                <a16:creationId xmlns:a16="http://schemas.microsoft.com/office/drawing/2014/main" id="{EAD4D9F4-BD75-4CA6-8592-D05B38E1998E}"/>
              </a:ext>
            </a:extLst>
          </p:cNvPr>
          <p:cNvGrpSpPr/>
          <p:nvPr/>
        </p:nvGrpSpPr>
        <p:grpSpPr>
          <a:xfrm>
            <a:off x="1246289" y="1741541"/>
            <a:ext cx="6651419" cy="3572470"/>
            <a:chOff x="1240286" y="1747637"/>
            <a:chExt cx="6651419" cy="3572470"/>
          </a:xfrm>
        </p:grpSpPr>
        <p:grpSp>
          <p:nvGrpSpPr>
            <p:cNvPr id="3" name="Group 2">
              <a:extLst>
                <a:ext uri="{FF2B5EF4-FFF2-40B4-BE49-F238E27FC236}">
                  <a16:creationId xmlns:a16="http://schemas.microsoft.com/office/drawing/2014/main" id="{B82609B5-232A-4D7E-8991-81DE80135BE6}"/>
                </a:ext>
              </a:extLst>
            </p:cNvPr>
            <p:cNvGrpSpPr/>
            <p:nvPr/>
          </p:nvGrpSpPr>
          <p:grpSpPr>
            <a:xfrm>
              <a:off x="1240286" y="1747637"/>
              <a:ext cx="6651419" cy="3572470"/>
              <a:chOff x="-409330" y="2131331"/>
              <a:chExt cx="7853217" cy="3573378"/>
            </a:xfrm>
          </p:grpSpPr>
          <p:pic>
            <p:nvPicPr>
              <p:cNvPr id="7" name="Picture 6">
                <a:extLst>
                  <a:ext uri="{FF2B5EF4-FFF2-40B4-BE49-F238E27FC236}">
                    <a16:creationId xmlns:a16="http://schemas.microsoft.com/office/drawing/2014/main" id="{204BC478-8230-4277-968A-E8CE763ADED6}"/>
                  </a:ext>
                </a:extLst>
              </p:cNvPr>
              <p:cNvPicPr>
                <a:picLocks noChangeAspect="1"/>
              </p:cNvPicPr>
              <p:nvPr/>
            </p:nvPicPr>
            <p:blipFill>
              <a:blip r:embed="rId3"/>
              <a:stretch>
                <a:fillRect/>
              </a:stretch>
            </p:blipFill>
            <p:spPr>
              <a:xfrm>
                <a:off x="-409330" y="2131331"/>
                <a:ext cx="7853217" cy="3573378"/>
              </a:xfrm>
              <a:prstGeom prst="rect">
                <a:avLst/>
              </a:prstGeom>
              <a:ln w="22225">
                <a:solidFill>
                  <a:schemeClr val="tx2"/>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EFC21EA4-2B32-476B-B7C9-3E8D236F86BE}"/>
                  </a:ext>
                </a:extLst>
              </p:cNvPr>
              <p:cNvSpPr/>
              <p:nvPr/>
            </p:nvSpPr>
            <p:spPr>
              <a:xfrm>
                <a:off x="5593633" y="2506374"/>
                <a:ext cx="766442" cy="191271"/>
              </a:xfrm>
              <a:prstGeom prst="roundRect">
                <a:avLst/>
              </a:prstGeom>
              <a:noFill/>
              <a:ln w="412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2050" name="Picture 2" descr="Machine generated alternative text:&#10;Search &#10;Work Queue &#10;Intake &#10;Unassociated Documents &#10;LCM Unassociated &#10;Scorecards &#10;My History &#10;RICARDO SANCHEZ &#10;JASON EDWARD ADCOCK File # 508021222 &#10;Veteran Profile &#10;508021222 &#10;Verified &#10;Veteran &#10;Wed Nov 07 2018 EST version 15.1-20180027-1156 ID 449260B &#10;Rated Issues Notes &#10;Veteran Summary &#10;Veteran Information &#10;SSN: 508021222 &#10;EDIPI: 1148657159 &#10;Gender: Male &#10;Claims • &#10;create OCS &#10;Documents &#10;SSN: &#10;SSN Verified: &#10;Death Date: &#10;SOJ: &#10;350 &#10;Contact Information &#10;Work Phone: &#10;- North Little Rock Regional Office &#10;Date of Birth: &#10;05/19/1976 &#10;Gender: &#10;Male &#10;Death in SVC: &#10;Home Phone: &#10;4799574716 &#10;Birth Place: &#10;Cause of Death: &#10;Email : &#10;4799574716 &#10;Mailing Address &#10;Address Type: &#10;Domestic &#10;Address 1: &#10;1600 W Persimmon St &#10;Address 2: &#10;Apt E5 &#10;Address 3: &#10;City: &#10;Rogers &#10;State: AR &#10;Zip: &#10;72756 &#10;Country: &#10;USA &#10;Flashes &#10;JASONADCOCK819@YAHOO.COM &#10;CP Payment Address &#10;Domestic &#10;Birth Date: &#10;06/19/1976 &#10;Death Date: &#10;POA: 097 -VETERANS &#10;OF FOREIGN &#10;WARS OF THE US &#10;SC: 40 &#10;Pending Claims &#10;Military Service &#10;Rated Issues &#10;Veteran Flashes &#10;Dependents &#10;Address Type: &#10;Address 1: &#10;Address 2: &#10;Address 3: &#10;City: &#10;State: &#10;Zip: &#10;Country: ">
              <a:extLst>
                <a:ext uri="{FF2B5EF4-FFF2-40B4-BE49-F238E27FC236}">
                  <a16:creationId xmlns:a16="http://schemas.microsoft.com/office/drawing/2014/main" id="{AE26E3DD-18D9-4A6A-BD8D-2DE8B5DFAA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333" t="5540" r="5001" b="75475"/>
            <a:stretch/>
          </p:blipFill>
          <p:spPr bwMode="auto">
            <a:xfrm>
              <a:off x="2438400" y="3124200"/>
              <a:ext cx="3444621" cy="1247507"/>
            </a:xfrm>
            <a:prstGeom prst="rect">
              <a:avLst/>
            </a:prstGeom>
            <a:noFill/>
            <a:ln w="41275">
              <a:solidFill>
                <a:schemeClr val="tx2"/>
              </a:solidFill>
            </a:ln>
          </p:spPr>
        </p:pic>
        <p:cxnSp>
          <p:nvCxnSpPr>
            <p:cNvPr id="11" name="Straight Arrow Connector 10">
              <a:extLst>
                <a:ext uri="{FF2B5EF4-FFF2-40B4-BE49-F238E27FC236}">
                  <a16:creationId xmlns:a16="http://schemas.microsoft.com/office/drawing/2014/main" id="{91E16A85-2A4D-4AE9-973D-F5C32A323360}"/>
                </a:ext>
              </a:extLst>
            </p:cNvPr>
            <p:cNvCxnSpPr>
              <a:cxnSpLocks/>
            </p:cNvCxnSpPr>
            <p:nvPr/>
          </p:nvCxnSpPr>
          <p:spPr>
            <a:xfrm flipH="1">
              <a:off x="4630802" y="2319858"/>
              <a:ext cx="1693798" cy="1115193"/>
            </a:xfrm>
            <a:prstGeom prst="straightConnector1">
              <a:avLst/>
            </a:prstGeom>
            <a:ln w="41275">
              <a:solidFill>
                <a:schemeClr val="tx2"/>
              </a:solidFill>
              <a:tailEnd type="triangle"/>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792521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Document Control Sheet ID cont’d</a:t>
            </a:r>
          </a:p>
        </p:txBody>
      </p:sp>
      <p:sp>
        <p:nvSpPr>
          <p:cNvPr id="4" name="Content Placeholder 3">
            <a:extLst>
              <a:ext uri="{FF2B5EF4-FFF2-40B4-BE49-F238E27FC236}">
                <a16:creationId xmlns:a16="http://schemas.microsoft.com/office/drawing/2014/main" id="{E472F753-E11F-46DA-9672-09CE7C5AFF67}"/>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29</a:t>
            </a:fld>
            <a:endParaRPr lang="en-US" dirty="0"/>
          </a:p>
        </p:txBody>
      </p:sp>
      <p:sp>
        <p:nvSpPr>
          <p:cNvPr id="5" name="TextBox 4">
            <a:extLst>
              <a:ext uri="{FF2B5EF4-FFF2-40B4-BE49-F238E27FC236}">
                <a16:creationId xmlns:a16="http://schemas.microsoft.com/office/drawing/2014/main" id="{0987C6B4-C797-4736-984A-EAD2EE485054}"/>
              </a:ext>
            </a:extLst>
          </p:cNvPr>
          <p:cNvSpPr txBox="1"/>
          <p:nvPr/>
        </p:nvSpPr>
        <p:spPr>
          <a:xfrm>
            <a:off x="152400" y="815400"/>
            <a:ext cx="2526277" cy="5509200"/>
          </a:xfrm>
          <a:prstGeom prst="rect">
            <a:avLst/>
          </a:prstGeom>
          <a:noFill/>
        </p:spPr>
        <p:txBody>
          <a:bodyPr wrap="square" rtlCol="0">
            <a:spAutoFit/>
          </a:bodyPr>
          <a:lstStyle/>
          <a:p>
            <a:pPr lvl="0"/>
            <a:r>
              <a:rPr lang="en-US" sz="1600" dirty="0">
                <a:solidFill>
                  <a:srgbClr val="002060"/>
                </a:solidFill>
              </a:rPr>
              <a:t>From the Create DCS ID screen, select the following from the drop-down menus:</a:t>
            </a:r>
          </a:p>
          <a:p>
            <a:pPr lvl="0"/>
            <a:r>
              <a:rPr lang="en-US" sz="1600" dirty="0">
                <a:solidFill>
                  <a:srgbClr val="002060"/>
                </a:solidFill>
              </a:rPr>
              <a:t> </a:t>
            </a:r>
          </a:p>
          <a:p>
            <a:pPr marL="342900" lvl="0" indent="-342900">
              <a:buFont typeface="+mj-lt"/>
              <a:buAutoNum type="arabicPeriod"/>
            </a:pPr>
            <a:r>
              <a:rPr lang="en-US" sz="1600" i="1" dirty="0">
                <a:solidFill>
                  <a:srgbClr val="002060"/>
                </a:solidFill>
              </a:rPr>
              <a:t>Station</a:t>
            </a:r>
            <a:r>
              <a:rPr lang="en-US" sz="1600" dirty="0">
                <a:solidFill>
                  <a:srgbClr val="002060"/>
                </a:solidFill>
              </a:rPr>
              <a:t>: Station from which files will be shipped</a:t>
            </a:r>
          </a:p>
          <a:p>
            <a:pPr marL="342900" lvl="0" indent="-342900">
              <a:buFont typeface="+mj-lt"/>
              <a:buAutoNum type="arabicPeriod"/>
            </a:pPr>
            <a:r>
              <a:rPr lang="en-US" sz="1600" i="1" dirty="0">
                <a:solidFill>
                  <a:srgbClr val="002060"/>
                </a:solidFill>
              </a:rPr>
              <a:t>Intake Site</a:t>
            </a:r>
            <a:r>
              <a:rPr lang="en-US" sz="1600" dirty="0">
                <a:solidFill>
                  <a:srgbClr val="002060"/>
                </a:solidFill>
              </a:rPr>
              <a:t>: RO location</a:t>
            </a:r>
          </a:p>
          <a:p>
            <a:pPr marL="342900" lvl="0" indent="-342900">
              <a:buFont typeface="+mj-lt"/>
              <a:buAutoNum type="arabicPeriod"/>
            </a:pPr>
            <a:r>
              <a:rPr lang="en-US" sz="1600" i="1" dirty="0">
                <a:solidFill>
                  <a:srgbClr val="002060"/>
                </a:solidFill>
              </a:rPr>
              <a:t>Final Destination</a:t>
            </a:r>
            <a:r>
              <a:rPr lang="en-US" sz="1600" dirty="0">
                <a:solidFill>
                  <a:srgbClr val="002060"/>
                </a:solidFill>
              </a:rPr>
              <a:t>: Same as Station</a:t>
            </a:r>
          </a:p>
          <a:p>
            <a:pPr marL="342900" lvl="0" indent="-342900">
              <a:buFont typeface="+mj-lt"/>
              <a:buAutoNum type="arabicPeriod"/>
            </a:pPr>
            <a:r>
              <a:rPr lang="en-US" sz="1600" i="1" dirty="0">
                <a:solidFill>
                  <a:srgbClr val="002060"/>
                </a:solidFill>
              </a:rPr>
              <a:t>Box Number</a:t>
            </a:r>
            <a:r>
              <a:rPr lang="en-US" sz="1600" dirty="0">
                <a:solidFill>
                  <a:srgbClr val="002060"/>
                </a:solidFill>
              </a:rPr>
              <a:t>: Last four digits of UPS tracking number (i.e., UPS tracking number 1ZA410E40397487438)</a:t>
            </a:r>
          </a:p>
          <a:p>
            <a:pPr marL="342900" lvl="0" indent="-342900">
              <a:buFont typeface="+mj-lt"/>
              <a:buAutoNum type="arabicPeriod"/>
            </a:pPr>
            <a:r>
              <a:rPr lang="en-US" sz="1600" i="1" dirty="0">
                <a:solidFill>
                  <a:srgbClr val="002060"/>
                </a:solidFill>
              </a:rPr>
              <a:t>Scanning Contents</a:t>
            </a:r>
            <a:r>
              <a:rPr lang="en-US" sz="1600" dirty="0">
                <a:solidFill>
                  <a:srgbClr val="002060"/>
                </a:solidFill>
              </a:rPr>
              <a:t>: Leave </a:t>
            </a:r>
            <a:r>
              <a:rPr lang="en-US" sz="1600" u="sng" dirty="0">
                <a:solidFill>
                  <a:srgbClr val="002060"/>
                </a:solidFill>
              </a:rPr>
              <a:t>blank</a:t>
            </a:r>
          </a:p>
          <a:p>
            <a:pPr marL="342900" lvl="0" indent="-342900">
              <a:buFont typeface="+mj-lt"/>
              <a:buAutoNum type="arabicPeriod"/>
            </a:pPr>
            <a:r>
              <a:rPr lang="en-US" sz="1600" i="1" dirty="0">
                <a:solidFill>
                  <a:srgbClr val="002060"/>
                </a:solidFill>
              </a:rPr>
              <a:t>List of Items</a:t>
            </a:r>
            <a:r>
              <a:rPr lang="en-US" sz="1600" dirty="0">
                <a:solidFill>
                  <a:srgbClr val="002060"/>
                </a:solidFill>
              </a:rPr>
              <a:t>: Enter “CER Folder” in text box</a:t>
            </a:r>
          </a:p>
          <a:p>
            <a:pPr marL="342900" lvl="0" indent="-342900">
              <a:buFont typeface="+mj-lt"/>
              <a:buAutoNum type="arabicPeriod"/>
            </a:pPr>
            <a:r>
              <a:rPr lang="en-US" sz="1600" dirty="0">
                <a:solidFill>
                  <a:srgbClr val="002060"/>
                </a:solidFill>
              </a:rPr>
              <a:t>Click </a:t>
            </a:r>
            <a:r>
              <a:rPr lang="en-US" sz="1600" i="1" dirty="0">
                <a:solidFill>
                  <a:srgbClr val="002060"/>
                </a:solidFill>
              </a:rPr>
              <a:t>Submit</a:t>
            </a:r>
            <a:r>
              <a:rPr lang="en-US" sz="1600" dirty="0">
                <a:solidFill>
                  <a:srgbClr val="002060"/>
                </a:solidFill>
              </a:rPr>
              <a:t> button to</a:t>
            </a:r>
            <a:r>
              <a:rPr lang="en-US" sz="1600" dirty="0"/>
              <a:t> </a:t>
            </a:r>
            <a:r>
              <a:rPr lang="en-US" sz="1600" dirty="0">
                <a:solidFill>
                  <a:srgbClr val="002060"/>
                </a:solidFill>
              </a:rPr>
              <a:t>generate the DCS ID – </a:t>
            </a:r>
            <a:r>
              <a:rPr lang="en-US" sz="1600" b="1" dirty="0">
                <a:solidFill>
                  <a:srgbClr val="002060"/>
                </a:solidFill>
              </a:rPr>
              <a:t>only one time</a:t>
            </a:r>
            <a:endParaRPr lang="en-US" sz="1600" dirty="0">
              <a:solidFill>
                <a:srgbClr val="002060"/>
              </a:solidFill>
            </a:endParaRPr>
          </a:p>
        </p:txBody>
      </p:sp>
      <p:sp>
        <p:nvSpPr>
          <p:cNvPr id="3" name="Rectangle 2">
            <a:extLst>
              <a:ext uri="{FF2B5EF4-FFF2-40B4-BE49-F238E27FC236}">
                <a16:creationId xmlns:a16="http://schemas.microsoft.com/office/drawing/2014/main" id="{689585F0-3929-43B7-8E25-FDBB72E23381}"/>
              </a:ext>
            </a:extLst>
          </p:cNvPr>
          <p:cNvSpPr/>
          <p:nvPr/>
        </p:nvSpPr>
        <p:spPr>
          <a:xfrm>
            <a:off x="2735195" y="4953000"/>
            <a:ext cx="6114612" cy="1169551"/>
          </a:xfrm>
          <a:prstGeom prst="rect">
            <a:avLst/>
          </a:prstGeom>
        </p:spPr>
        <p:txBody>
          <a:bodyPr wrap="square">
            <a:spAutoFit/>
          </a:bodyPr>
          <a:lstStyle/>
          <a:p>
            <a:pPr lvl="0"/>
            <a:endParaRPr lang="en-US" sz="1400" b="1" dirty="0"/>
          </a:p>
          <a:p>
            <a:pPr lvl="0"/>
            <a:r>
              <a:rPr lang="en-US" sz="1400" b="1" dirty="0">
                <a:solidFill>
                  <a:srgbClr val="002060"/>
                </a:solidFill>
              </a:rPr>
              <a:t>NOTE: </a:t>
            </a:r>
            <a:r>
              <a:rPr lang="en-US" sz="1400" dirty="0">
                <a:solidFill>
                  <a:srgbClr val="002060"/>
                </a:solidFill>
              </a:rPr>
              <a:t>Before creating UPS labels, place files inside box to be weighed. Boxes cannot exceed 50 pounds, </a:t>
            </a:r>
          </a:p>
          <a:p>
            <a:pPr lvl="0"/>
            <a:r>
              <a:rPr lang="en-US" sz="1400" dirty="0">
                <a:solidFill>
                  <a:srgbClr val="002060"/>
                </a:solidFill>
              </a:rPr>
              <a:t>per</a:t>
            </a:r>
            <a:r>
              <a:rPr lang="en-US" sz="1400" b="1" dirty="0">
                <a:solidFill>
                  <a:srgbClr val="002060"/>
                </a:solidFill>
              </a:rPr>
              <a:t> </a:t>
            </a:r>
            <a:r>
              <a:rPr lang="en-US" sz="1400" u="sng" dirty="0">
                <a:solidFill>
                  <a:srgbClr val="002060"/>
                </a:solidFill>
                <a:hlinkClick r:id="rId3"/>
              </a:rPr>
              <a:t>M21-1, Part III, subpart ii, Chapter 1, Section F</a:t>
            </a:r>
            <a:r>
              <a:rPr lang="en-US" sz="1400" dirty="0">
                <a:solidFill>
                  <a:srgbClr val="002060"/>
                </a:solidFill>
              </a:rPr>
              <a:t> </a:t>
            </a:r>
            <a:r>
              <a:rPr lang="en-US" sz="1400" i="1" dirty="0">
                <a:solidFill>
                  <a:srgbClr val="002060"/>
                </a:solidFill>
              </a:rPr>
              <a:t>Preparing Source Materials for Shipping</a:t>
            </a:r>
          </a:p>
        </p:txBody>
      </p:sp>
      <p:pic>
        <p:nvPicPr>
          <p:cNvPr id="3083" name="Picture 11" descr="Machine generated alternative text:&#10;Search &#10;ELVIN EL &#10;Veteran Profile&gt; Create OCS &#10;Work Queue &#10;File # 154 &#10;Intake &#10;Unassociated Documents &#10;LCM Unassociated &#10;Scorecards &#10;My History &#10;RICARDO SANCHEZ &#10;Mon Nov 12 2018 EST , version 151-20130?27-115ö , ID &#10;Veteran &#10;Claims • &#10;Documents &#10;Rated Issues &#10;Notes &#10;Station: &#10;Intake Site: &#10;Final Destination: &#10;Box Number: &#10;Scanning Contents: &#10;List of Items: &#10;307 (Buffalo Regional Office) &#10;B (autta10 RO) &#10;307 (Buffalo Regional Office) &#10;7438 &#10;Documents &#10;CER FOIder &#10;D Contains CFolder &#10;Veteran Summary &#10;Veteran Information &#10;SSN: 154 &#10;EDIPI: &#10;Gender: &#10;Birth Date: &#10;Death Date: &#10;POA: &#10;Pending Claims ">
            <a:extLst>
              <a:ext uri="{FF2B5EF4-FFF2-40B4-BE49-F238E27FC236}">
                <a16:creationId xmlns:a16="http://schemas.microsoft.com/office/drawing/2014/main" id="{80188EF1-6E6F-476F-A1AE-F715BAB9BD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6" r="44462" b="1656"/>
          <a:stretch/>
        </p:blipFill>
        <p:spPr bwMode="auto">
          <a:xfrm>
            <a:off x="2812465" y="964593"/>
            <a:ext cx="6094930" cy="3988407"/>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5" name="Picture 13" descr="Machine generated alternative text:&#10;Cancel &#10;Submit &#10;Manage Evidence ">
            <a:extLst>
              <a:ext uri="{FF2B5EF4-FFF2-40B4-BE49-F238E27FC236}">
                <a16:creationId xmlns:a16="http://schemas.microsoft.com/office/drawing/2014/main" id="{9D342765-9B47-40F7-BC53-46346BCF6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629" y="4034833"/>
            <a:ext cx="1383178" cy="75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4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D445B-E4A2-4C6D-B8A5-D0C166E540A2}"/>
              </a:ext>
            </a:extLst>
          </p:cNvPr>
          <p:cNvSpPr>
            <a:spLocks noGrp="1"/>
          </p:cNvSpPr>
          <p:nvPr>
            <p:ph type="title"/>
          </p:nvPr>
        </p:nvSpPr>
        <p:spPr/>
        <p:txBody>
          <a:bodyPr>
            <a:normAutofit/>
          </a:bodyPr>
          <a:lstStyle/>
          <a:p>
            <a:r>
              <a:rPr lang="en-US" dirty="0"/>
              <a:t>Acronyms &amp; Definitions</a:t>
            </a:r>
          </a:p>
        </p:txBody>
      </p:sp>
      <p:sp>
        <p:nvSpPr>
          <p:cNvPr id="2" name="Content Placeholder 1">
            <a:extLst>
              <a:ext uri="{FF2B5EF4-FFF2-40B4-BE49-F238E27FC236}">
                <a16:creationId xmlns:a16="http://schemas.microsoft.com/office/drawing/2014/main" id="{44E361B6-094F-4C3D-807C-B3F7892C65E9}"/>
              </a:ext>
            </a:extLst>
          </p:cNvPr>
          <p:cNvSpPr>
            <a:spLocks noGrp="1"/>
          </p:cNvSpPr>
          <p:nvPr>
            <p:ph idx="1"/>
          </p:nvPr>
        </p:nvSpPr>
        <p:spPr/>
        <p:txBody>
          <a:bodyPr>
            <a:normAutofit fontScale="92500"/>
          </a:bodyPr>
          <a:lstStyle/>
          <a:p>
            <a:r>
              <a:rPr lang="en-US" sz="2400" dirty="0">
                <a:solidFill>
                  <a:srgbClr val="002060"/>
                </a:solidFill>
              </a:rPr>
              <a:t>DCS ID (Document Control Sheet ID): Identifies a Veteran’s file generated within VBMS. DCS ID is required to allow scanning and uploading into </a:t>
            </a:r>
            <a:r>
              <a:rPr lang="en-US" sz="2400" dirty="0" err="1">
                <a:solidFill>
                  <a:srgbClr val="002060"/>
                </a:solidFill>
              </a:rPr>
              <a:t>efolders</a:t>
            </a:r>
            <a:endParaRPr lang="en-US" sz="2400" dirty="0">
              <a:solidFill>
                <a:srgbClr val="002060"/>
              </a:solidFill>
            </a:endParaRPr>
          </a:p>
          <a:p>
            <a:endParaRPr lang="en-US" sz="1100" dirty="0">
              <a:solidFill>
                <a:srgbClr val="002060"/>
              </a:solidFill>
            </a:endParaRPr>
          </a:p>
          <a:p>
            <a:r>
              <a:rPr lang="en-US" sz="2400" dirty="0">
                <a:solidFill>
                  <a:srgbClr val="002060"/>
                </a:solidFill>
              </a:rPr>
              <a:t>ddTracker (Data Dimensions Tracker): Shipping portal for entering shipping information for the vendor. *This is the tracker needed for all shipments going to SMS in Janesville, WI</a:t>
            </a:r>
          </a:p>
          <a:p>
            <a:endParaRPr lang="en-US" sz="1000" dirty="0">
              <a:solidFill>
                <a:srgbClr val="002060"/>
              </a:solidFill>
            </a:endParaRPr>
          </a:p>
          <a:p>
            <a:r>
              <a:rPr lang="en-US" sz="2400" dirty="0">
                <a:solidFill>
                  <a:srgbClr val="002060"/>
                </a:solidFill>
              </a:rPr>
              <a:t>Manifest: Includes Shipping list used to identify files within box and UPS tracking number (i.e., DCS IDs)</a:t>
            </a:r>
          </a:p>
          <a:p>
            <a:endParaRPr lang="en-US" sz="1000" dirty="0">
              <a:solidFill>
                <a:srgbClr val="002060"/>
              </a:solidFill>
            </a:endParaRPr>
          </a:p>
          <a:p>
            <a:r>
              <a:rPr lang="en-US" sz="2400" dirty="0">
                <a:solidFill>
                  <a:srgbClr val="002060"/>
                </a:solidFill>
              </a:rPr>
              <a:t>RMN (Record Management Number): Identifies the shipments created by each station (i.e., 306VB0126195009b)</a:t>
            </a:r>
          </a:p>
          <a:p>
            <a:endParaRPr lang="en-US" sz="1000" dirty="0">
              <a:solidFill>
                <a:srgbClr val="002060"/>
              </a:solidFill>
            </a:endParaRPr>
          </a:p>
          <a:p>
            <a:r>
              <a:rPr lang="en-US" sz="2400" dirty="0">
                <a:solidFill>
                  <a:srgbClr val="002060"/>
                </a:solidFill>
              </a:rPr>
              <a:t>SMS (Systems Made Simple): Scanning Vendor</a:t>
            </a:r>
          </a:p>
        </p:txBody>
      </p:sp>
      <p:sp>
        <p:nvSpPr>
          <p:cNvPr id="3" name="Slide Number Placeholder 2">
            <a:extLst>
              <a:ext uri="{FF2B5EF4-FFF2-40B4-BE49-F238E27FC236}">
                <a16:creationId xmlns:a16="http://schemas.microsoft.com/office/drawing/2014/main" id="{F28ADAF4-AC4F-4CB4-B228-CD04E1017DDE}"/>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453366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Document Control Sheet ID cont’d</a:t>
            </a:r>
          </a:p>
        </p:txBody>
      </p:sp>
      <p:sp>
        <p:nvSpPr>
          <p:cNvPr id="4" name="Content Placeholder 3">
            <a:extLst>
              <a:ext uri="{FF2B5EF4-FFF2-40B4-BE49-F238E27FC236}">
                <a16:creationId xmlns:a16="http://schemas.microsoft.com/office/drawing/2014/main" id="{F64595A0-1427-46FA-A2B7-A089D07EF563}"/>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30</a:t>
            </a:fld>
            <a:endParaRPr lang="en-US" dirty="0"/>
          </a:p>
        </p:txBody>
      </p:sp>
      <p:sp>
        <p:nvSpPr>
          <p:cNvPr id="3" name="Rectangle 2">
            <a:extLst>
              <a:ext uri="{FF2B5EF4-FFF2-40B4-BE49-F238E27FC236}">
                <a16:creationId xmlns:a16="http://schemas.microsoft.com/office/drawing/2014/main" id="{390F2915-C283-4EAE-8A75-1121E7A6EB25}"/>
              </a:ext>
            </a:extLst>
          </p:cNvPr>
          <p:cNvSpPr/>
          <p:nvPr/>
        </p:nvSpPr>
        <p:spPr>
          <a:xfrm>
            <a:off x="0" y="1158895"/>
            <a:ext cx="8763000" cy="1508105"/>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8"/>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After clicking </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Submit</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message “Do you want to open or save?” will appear at the bottom of the screen</a:t>
            </a:r>
          </a:p>
          <a:p>
            <a:pPr marL="342900" marR="0" lvl="0" indent="-342900">
              <a:lnSpc>
                <a:spcPct val="115000"/>
              </a:lnSpc>
              <a:spcBef>
                <a:spcPts val="0"/>
              </a:spcBef>
              <a:spcAft>
                <a:spcPts val="0"/>
              </a:spcAft>
              <a:buFont typeface="+mj-lt"/>
              <a:buAutoNum type="arabicPeriod" startAt="8"/>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Select </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Open</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display a PDF view of the DCS ID, or select </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Save As</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store a copy to the desktop</a:t>
            </a:r>
            <a:endPar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D376A36-567C-434F-9BFB-227B2F51CCA2}"/>
              </a:ext>
            </a:extLst>
          </p:cNvPr>
          <p:cNvPicPr/>
          <p:nvPr/>
        </p:nvPicPr>
        <p:blipFill>
          <a:blip r:embed="rId3"/>
          <a:stretch>
            <a:fillRect/>
          </a:stretch>
        </p:blipFill>
        <p:spPr>
          <a:xfrm>
            <a:off x="762000" y="3274638"/>
            <a:ext cx="7306945" cy="763962"/>
          </a:xfrm>
          <a:prstGeom prst="rect">
            <a:avLst/>
          </a:prstGeom>
          <a:ln>
            <a:solidFill>
              <a:schemeClr val="tx2"/>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FCDE6DFD-6198-4ABF-A0C9-349454822D0A}"/>
              </a:ext>
            </a:extLst>
          </p:cNvPr>
          <p:cNvSpPr/>
          <p:nvPr/>
        </p:nvSpPr>
        <p:spPr>
          <a:xfrm>
            <a:off x="6019800" y="3483684"/>
            <a:ext cx="1219200" cy="506788"/>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510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Document Control Sheet ID cont’d</a:t>
            </a:r>
          </a:p>
        </p:txBody>
      </p:sp>
      <p:sp>
        <p:nvSpPr>
          <p:cNvPr id="4" name="Content Placeholder 3">
            <a:extLst>
              <a:ext uri="{FF2B5EF4-FFF2-40B4-BE49-F238E27FC236}">
                <a16:creationId xmlns:a16="http://schemas.microsoft.com/office/drawing/2014/main" id="{E4B7BCB9-2B9A-4979-A760-2CC48774F654}"/>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31</a:t>
            </a:fld>
            <a:endParaRPr lang="en-US" dirty="0"/>
          </a:p>
        </p:txBody>
      </p:sp>
      <p:sp>
        <p:nvSpPr>
          <p:cNvPr id="3" name="TextBox 2">
            <a:extLst>
              <a:ext uri="{FF2B5EF4-FFF2-40B4-BE49-F238E27FC236}">
                <a16:creationId xmlns:a16="http://schemas.microsoft.com/office/drawing/2014/main" id="{6E994B99-E058-45FD-810E-C233DB3BDC62}"/>
              </a:ext>
            </a:extLst>
          </p:cNvPr>
          <p:cNvSpPr txBox="1"/>
          <p:nvPr/>
        </p:nvSpPr>
        <p:spPr>
          <a:xfrm>
            <a:off x="228599" y="1003518"/>
            <a:ext cx="8774581" cy="1815882"/>
          </a:xfrm>
          <a:prstGeom prst="rect">
            <a:avLst/>
          </a:prstGeom>
          <a:noFill/>
        </p:spPr>
        <p:txBody>
          <a:bodyPr wrap="square" rtlCol="0">
            <a:spAutoFit/>
          </a:bodyPr>
          <a:lstStyle/>
          <a:p>
            <a:pPr marL="342900" lvl="0" indent="-342900">
              <a:buFont typeface="+mj-lt"/>
              <a:buAutoNum type="arabicPeriod" startAt="10"/>
            </a:pPr>
            <a:r>
              <a:rPr lang="en-US" sz="2000" dirty="0">
                <a:solidFill>
                  <a:srgbClr val="002060"/>
                </a:solidFill>
              </a:rPr>
              <a:t>Print the PDF file and attach it to the associated file</a:t>
            </a:r>
          </a:p>
          <a:p>
            <a:pPr marL="742950" lvl="1" indent="-285750">
              <a:buFont typeface="Arial" panose="020B0604020202020204" pitchFamily="34" charset="0"/>
              <a:buChar char="•"/>
            </a:pPr>
            <a:r>
              <a:rPr lang="en-US" sz="2000" dirty="0">
                <a:solidFill>
                  <a:srgbClr val="002060"/>
                </a:solidFill>
              </a:rPr>
              <a:t>To avoid Record Management Number (RMN) issues, all DCS IDs and shipping manifests must be created on the same day.</a:t>
            </a:r>
          </a:p>
          <a:p>
            <a:pPr marL="742950" lvl="1" indent="-285750">
              <a:buFont typeface="Arial" panose="020B0604020202020204" pitchFamily="34" charset="0"/>
              <a:buChar char="•"/>
            </a:pPr>
            <a:endParaRPr lang="en-US" sz="800" dirty="0">
              <a:solidFill>
                <a:srgbClr val="002060"/>
              </a:solidFill>
            </a:endParaRPr>
          </a:p>
          <a:p>
            <a:pPr marL="742950" lvl="1" indent="-285750">
              <a:buFont typeface="Arial" panose="020B0604020202020204" pitchFamily="34" charset="0"/>
              <a:buChar char="•"/>
            </a:pPr>
            <a:endParaRPr lang="en-US" sz="800" dirty="0">
              <a:solidFill>
                <a:srgbClr val="002060"/>
              </a:solidFill>
            </a:endParaRPr>
          </a:p>
          <a:p>
            <a:pPr lvl="0"/>
            <a:r>
              <a:rPr lang="en-US" b="1" dirty="0">
                <a:solidFill>
                  <a:srgbClr val="002060"/>
                </a:solidFill>
              </a:rPr>
              <a:t>NOTE:</a:t>
            </a:r>
            <a:r>
              <a:rPr lang="en-US" dirty="0">
                <a:solidFill>
                  <a:srgbClr val="002060"/>
                </a:solidFill>
              </a:rPr>
              <a:t> </a:t>
            </a:r>
            <a:r>
              <a:rPr lang="en-US" i="1" dirty="0">
                <a:solidFill>
                  <a:srgbClr val="002060"/>
                </a:solidFill>
              </a:rPr>
              <a:t>DCS IDs </a:t>
            </a:r>
            <a:r>
              <a:rPr lang="en-US" i="1" u="sng" dirty="0">
                <a:solidFill>
                  <a:srgbClr val="002060"/>
                </a:solidFill>
              </a:rPr>
              <a:t>CANNOT</a:t>
            </a:r>
            <a:r>
              <a:rPr lang="en-US" i="1" dirty="0">
                <a:solidFill>
                  <a:srgbClr val="002060"/>
                </a:solidFill>
              </a:rPr>
              <a:t> be reprinted from VBMS. Please ensure you print and save DCS IDs before shipping files to scanning.</a:t>
            </a:r>
          </a:p>
        </p:txBody>
      </p:sp>
      <p:pic>
        <p:nvPicPr>
          <p:cNvPr id="5" name="Picture 4">
            <a:extLst>
              <a:ext uri="{FF2B5EF4-FFF2-40B4-BE49-F238E27FC236}">
                <a16:creationId xmlns:a16="http://schemas.microsoft.com/office/drawing/2014/main" id="{DE4937F3-1141-4969-B25B-2991204D832F}"/>
              </a:ext>
            </a:extLst>
          </p:cNvPr>
          <p:cNvPicPr/>
          <p:nvPr/>
        </p:nvPicPr>
        <p:blipFill>
          <a:blip r:embed="rId3"/>
          <a:stretch>
            <a:fillRect/>
          </a:stretch>
        </p:blipFill>
        <p:spPr>
          <a:xfrm>
            <a:off x="1828800" y="2667000"/>
            <a:ext cx="5791200" cy="3433483"/>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354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08DF8-C85F-4624-A369-F42FC3BD9F1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D0EF646-8AE4-4CA3-84AD-122BB5AE4053}"/>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32</a:t>
            </a:fld>
            <a:endParaRPr lang="en-US" dirty="0"/>
          </a:p>
        </p:txBody>
      </p:sp>
      <p:sp>
        <p:nvSpPr>
          <p:cNvPr id="2" name="TextBox 1">
            <a:extLst>
              <a:ext uri="{FF2B5EF4-FFF2-40B4-BE49-F238E27FC236}">
                <a16:creationId xmlns:a16="http://schemas.microsoft.com/office/drawing/2014/main" id="{10AC0931-DAE1-4940-B976-9A8A9124BBA7}"/>
              </a:ext>
            </a:extLst>
          </p:cNvPr>
          <p:cNvSpPr txBox="1"/>
          <p:nvPr/>
        </p:nvSpPr>
        <p:spPr>
          <a:xfrm>
            <a:off x="990600" y="2438400"/>
            <a:ext cx="7086600" cy="1077218"/>
          </a:xfrm>
          <a:prstGeom prst="rect">
            <a:avLst/>
          </a:prstGeom>
          <a:noFill/>
        </p:spPr>
        <p:txBody>
          <a:bodyPr wrap="square" rtlCol="0">
            <a:spAutoFit/>
          </a:bodyPr>
          <a:lstStyle/>
          <a:p>
            <a:pPr marL="274320" indent="-274320" algn="ctr">
              <a:spcBef>
                <a:spcPts val="1200"/>
              </a:spcBef>
              <a:spcAft>
                <a:spcPts val="1200"/>
              </a:spcAft>
            </a:pPr>
            <a:r>
              <a:rPr lang="en-US" sz="3200" dirty="0">
                <a:solidFill>
                  <a:srgbClr val="002060"/>
                </a:solidFill>
                <a:cs typeface="Times New Roman" panose="02020603050405020304" pitchFamily="18" charset="0"/>
              </a:rPr>
              <a:t>How to Generate VR&amp;E Shipping Manifest </a:t>
            </a:r>
          </a:p>
        </p:txBody>
      </p:sp>
    </p:spTree>
    <p:extLst>
      <p:ext uri="{BB962C8B-B14F-4D97-AF65-F5344CB8AC3E}">
        <p14:creationId xmlns:p14="http://schemas.microsoft.com/office/powerpoint/2010/main" val="36579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1826CC-B1B1-45AD-A6EC-D19A22DD6B1C}"/>
              </a:ext>
            </a:extLst>
          </p:cNvPr>
          <p:cNvPicPr>
            <a:picLocks noChangeAspect="1"/>
          </p:cNvPicPr>
          <p:nvPr/>
        </p:nvPicPr>
        <p:blipFill>
          <a:blip r:embed="rId3"/>
          <a:stretch>
            <a:fillRect/>
          </a:stretch>
        </p:blipFill>
        <p:spPr>
          <a:xfrm>
            <a:off x="5497740" y="1153502"/>
            <a:ext cx="3381375" cy="5323498"/>
          </a:xfrm>
          <a:prstGeom prst="rect">
            <a:avLst/>
          </a:prstGeom>
          <a:ln>
            <a:solidFill>
              <a:schemeClr val="tx2"/>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a:bodyPr>
          <a:lstStyle/>
          <a:p>
            <a:pPr marL="274320" indent="-274320">
              <a:spcBef>
                <a:spcPts val="1200"/>
              </a:spcBef>
              <a:spcAft>
                <a:spcPts val="1200"/>
              </a:spcAft>
            </a:pPr>
            <a:r>
              <a:rPr lang="en-US" dirty="0">
                <a:cs typeface="Times New Roman" panose="02020603050405020304" pitchFamily="18" charset="0"/>
              </a:rPr>
              <a:t>Generate VR&amp;E Shipping Manifest</a:t>
            </a:r>
          </a:p>
        </p:txBody>
      </p:sp>
      <p:sp>
        <p:nvSpPr>
          <p:cNvPr id="4" name="Content Placeholder 3">
            <a:extLst>
              <a:ext uri="{FF2B5EF4-FFF2-40B4-BE49-F238E27FC236}">
                <a16:creationId xmlns:a16="http://schemas.microsoft.com/office/drawing/2014/main" id="{7218FE7D-AF55-4F3D-B8AA-470B1D793D2F}"/>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33</a:t>
            </a:fld>
            <a:endParaRPr lang="en-US" dirty="0"/>
          </a:p>
        </p:txBody>
      </p:sp>
      <p:sp>
        <p:nvSpPr>
          <p:cNvPr id="3" name="Rectangle 2">
            <a:extLst>
              <a:ext uri="{FF2B5EF4-FFF2-40B4-BE49-F238E27FC236}">
                <a16:creationId xmlns:a16="http://schemas.microsoft.com/office/drawing/2014/main" id="{9978B2A4-3F76-4458-860C-DDCA63B95F6F}"/>
              </a:ext>
            </a:extLst>
          </p:cNvPr>
          <p:cNvSpPr/>
          <p:nvPr/>
        </p:nvSpPr>
        <p:spPr>
          <a:xfrm>
            <a:off x="228600" y="1143000"/>
            <a:ext cx="5063262" cy="3790781"/>
          </a:xfrm>
          <a:prstGeom prst="rect">
            <a:avLst/>
          </a:prstGeom>
        </p:spPr>
        <p:txBody>
          <a:bodyPr wrap="square">
            <a:spAutoFit/>
          </a:bodyPr>
          <a:lstStyle/>
          <a:p>
            <a:pPr marL="342900" marR="0" lvl="0" indent="-342900">
              <a:lnSpc>
                <a:spcPct val="115000"/>
              </a:lnSpc>
              <a:spcBef>
                <a:spcPts val="0"/>
              </a:spcBef>
              <a:spcAft>
                <a:spcPts val="1000"/>
              </a:spcAft>
              <a:buFont typeface="+mj-lt"/>
              <a:buAutoNum type="arabicPeriod"/>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Log in to </a:t>
            </a:r>
            <a:r>
              <a:rPr lang="en-US" sz="2000" u="sng" dirty="0">
                <a:solidFill>
                  <a:srgbClr val="002060"/>
                </a:solidFill>
                <a:latin typeface="Calibri" panose="020F0502020204030204" pitchFamily="34" charset="0"/>
                <a:ea typeface="Calibri" panose="020F0502020204030204" pitchFamily="34" charset="0"/>
                <a:cs typeface="Times New Roman" panose="02020603050405020304" pitchFamily="18" charset="0"/>
                <a:hlinkClick r:id="rId4"/>
              </a:rPr>
              <a:t>VBMS</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validate your credentials</a:t>
            </a:r>
          </a:p>
          <a:p>
            <a:pPr marL="342900" marR="0" lvl="0" indent="-342900">
              <a:lnSpc>
                <a:spcPct val="115000"/>
              </a:lnSpc>
              <a:spcBef>
                <a:spcPts val="0"/>
              </a:spcBef>
              <a:spcAft>
                <a:spcPts val="1000"/>
              </a:spcAft>
              <a:buFont typeface="+mj-lt"/>
              <a:buAutoNum type="arabicPeriod"/>
            </a:pPr>
            <a:r>
              <a:rPr lang="en-US" sz="2000" dirty="0">
                <a:solidFill>
                  <a:srgbClr val="002060"/>
                </a:solidFill>
                <a:latin typeface="Calibri" panose="020F0502020204030204" pitchFamily="34" charset="0"/>
                <a:cs typeface="Times New Roman" panose="02020603050405020304" pitchFamily="18" charset="0"/>
              </a:rPr>
              <a:t>From the Home page, select </a:t>
            </a:r>
            <a:r>
              <a:rPr lang="en-US" sz="2000" i="1" dirty="0">
                <a:solidFill>
                  <a:srgbClr val="002060"/>
                </a:solidFill>
                <a:latin typeface="Calibri" panose="020F0502020204030204" pitchFamily="34" charset="0"/>
                <a:cs typeface="Times New Roman" panose="02020603050405020304" pitchFamily="18" charset="0"/>
              </a:rPr>
              <a:t>Intake</a:t>
            </a:r>
            <a:r>
              <a:rPr lang="en-US" sz="2000" dirty="0">
                <a:solidFill>
                  <a:srgbClr val="002060"/>
                </a:solidFill>
                <a:latin typeface="Calibri" panose="020F0502020204030204" pitchFamily="34" charset="0"/>
                <a:cs typeface="Times New Roman" panose="02020603050405020304" pitchFamily="18" charset="0"/>
              </a:rPr>
              <a:t> as shown in the figure above</a:t>
            </a:r>
          </a:p>
          <a:p>
            <a:pPr marL="342900" marR="0" lvl="0" indent="-342900">
              <a:lnSpc>
                <a:spcPct val="115000"/>
              </a:lnSpc>
              <a:spcBef>
                <a:spcPts val="0"/>
              </a:spcBef>
              <a:spcAft>
                <a:spcPts val="1000"/>
              </a:spcAft>
              <a:buFont typeface="+mj-lt"/>
              <a:buAutoNum type="arabicPeriod"/>
            </a:pPr>
            <a:r>
              <a:rPr lang="en-US" sz="2000" dirty="0">
                <a:solidFill>
                  <a:srgbClr val="002060"/>
                </a:solidFill>
                <a:latin typeface="Calibri" panose="020F0502020204030204" pitchFamily="34" charset="0"/>
                <a:cs typeface="Times New Roman" panose="02020603050405020304" pitchFamily="18" charset="0"/>
              </a:rPr>
              <a:t>On the </a:t>
            </a:r>
            <a:r>
              <a:rPr lang="en-US" sz="2000" i="1" dirty="0">
                <a:solidFill>
                  <a:srgbClr val="002060"/>
                </a:solidFill>
                <a:latin typeface="Calibri" panose="020F0502020204030204" pitchFamily="34" charset="0"/>
                <a:cs typeface="Times New Roman" panose="02020603050405020304" pitchFamily="18" charset="0"/>
              </a:rPr>
              <a:t>Narrow Results </a:t>
            </a:r>
            <a:r>
              <a:rPr lang="en-US" sz="2000" dirty="0">
                <a:solidFill>
                  <a:srgbClr val="002060"/>
                </a:solidFill>
                <a:latin typeface="Calibri" panose="020F0502020204030204" pitchFamily="34" charset="0"/>
                <a:cs typeface="Times New Roman" panose="02020603050405020304" pitchFamily="18" charset="0"/>
              </a:rPr>
              <a:t>menu option, click on </a:t>
            </a:r>
            <a:r>
              <a:rPr lang="en-US" sz="2000" i="1" dirty="0">
                <a:solidFill>
                  <a:srgbClr val="002060"/>
                </a:solidFill>
                <a:latin typeface="Calibri" panose="020F0502020204030204" pitchFamily="34" charset="0"/>
                <a:cs typeface="Times New Roman" panose="02020603050405020304" pitchFamily="18" charset="0"/>
              </a:rPr>
              <a:t>Clear</a:t>
            </a:r>
          </a:p>
          <a:p>
            <a:pPr marL="342900" marR="0" lvl="0" indent="-342900">
              <a:lnSpc>
                <a:spcPct val="115000"/>
              </a:lnSpc>
              <a:spcBef>
                <a:spcPts val="0"/>
              </a:spcBef>
              <a:spcAft>
                <a:spcPts val="1000"/>
              </a:spcAft>
              <a:buFont typeface="+mj-lt"/>
              <a:buAutoNum type="arabicPeriod"/>
            </a:pPr>
            <a:r>
              <a:rPr lang="en-US" sz="2000" dirty="0">
                <a:solidFill>
                  <a:srgbClr val="002060"/>
                </a:solidFill>
                <a:latin typeface="Calibri" panose="020F0502020204030204" pitchFamily="34" charset="0"/>
                <a:cs typeface="Times New Roman" panose="02020603050405020304" pitchFamily="18" charset="0"/>
              </a:rPr>
              <a:t>Provide the RMN number found on the manifest, as shown in the figure to the right</a:t>
            </a:r>
          </a:p>
          <a:p>
            <a:pPr marL="342900" marR="0" lvl="0" indent="-342900">
              <a:lnSpc>
                <a:spcPct val="115000"/>
              </a:lnSpc>
              <a:spcBef>
                <a:spcPts val="0"/>
              </a:spcBef>
              <a:spcAft>
                <a:spcPts val="1000"/>
              </a:spcAft>
              <a:buFont typeface="+mj-lt"/>
              <a:buAutoNum type="arabicPeriod"/>
            </a:pPr>
            <a:r>
              <a:rPr lang="en-US" sz="2000" dirty="0">
                <a:solidFill>
                  <a:srgbClr val="002060"/>
                </a:solidFill>
                <a:latin typeface="Calibri" panose="020F0502020204030204" pitchFamily="34" charset="0"/>
                <a:cs typeface="Times New Roman" panose="02020603050405020304" pitchFamily="18" charset="0"/>
              </a:rPr>
              <a:t>Click the </a:t>
            </a:r>
            <a:r>
              <a:rPr lang="en-US" sz="2000" i="1" dirty="0">
                <a:solidFill>
                  <a:srgbClr val="002060"/>
                </a:solidFill>
                <a:latin typeface="Calibri" panose="020F0502020204030204" pitchFamily="34" charset="0"/>
                <a:cs typeface="Times New Roman" panose="02020603050405020304" pitchFamily="18" charset="0"/>
              </a:rPr>
              <a:t>Filter</a:t>
            </a:r>
            <a:r>
              <a:rPr lang="en-US" sz="2000" dirty="0">
                <a:solidFill>
                  <a:srgbClr val="002060"/>
                </a:solidFill>
                <a:latin typeface="Calibri" panose="020F0502020204030204" pitchFamily="34" charset="0"/>
                <a:cs typeface="Times New Roman" panose="02020603050405020304" pitchFamily="18" charset="0"/>
              </a:rPr>
              <a:t> button</a:t>
            </a:r>
          </a:p>
        </p:txBody>
      </p:sp>
      <p:sp>
        <p:nvSpPr>
          <p:cNvPr id="27" name="Rectangle: Rounded Corners 26">
            <a:extLst>
              <a:ext uri="{FF2B5EF4-FFF2-40B4-BE49-F238E27FC236}">
                <a16:creationId xmlns:a16="http://schemas.microsoft.com/office/drawing/2014/main" id="{C428155B-E1B1-486A-92D3-741F84E06E25}"/>
              </a:ext>
            </a:extLst>
          </p:cNvPr>
          <p:cNvSpPr/>
          <p:nvPr/>
        </p:nvSpPr>
        <p:spPr>
          <a:xfrm>
            <a:off x="7639050" y="1081477"/>
            <a:ext cx="514350" cy="405763"/>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C406B9F-7B95-406C-AEA0-79803CF3C9B9}"/>
              </a:ext>
            </a:extLst>
          </p:cNvPr>
          <p:cNvGrpSpPr/>
          <p:nvPr/>
        </p:nvGrpSpPr>
        <p:grpSpPr>
          <a:xfrm>
            <a:off x="5521868" y="4288380"/>
            <a:ext cx="1336132" cy="2155322"/>
            <a:chOff x="3733800" y="3788227"/>
            <a:chExt cx="1336132" cy="2155322"/>
          </a:xfrm>
        </p:grpSpPr>
        <p:sp>
          <p:nvSpPr>
            <p:cNvPr id="10" name="Rectangle: Rounded Corners 9">
              <a:extLst>
                <a:ext uri="{FF2B5EF4-FFF2-40B4-BE49-F238E27FC236}">
                  <a16:creationId xmlns:a16="http://schemas.microsoft.com/office/drawing/2014/main" id="{D7531136-35C4-443C-A4F2-AEFE372D788C}"/>
                </a:ext>
              </a:extLst>
            </p:cNvPr>
            <p:cNvSpPr/>
            <p:nvPr/>
          </p:nvSpPr>
          <p:spPr>
            <a:xfrm>
              <a:off x="3733800" y="3788227"/>
              <a:ext cx="1336132" cy="328778"/>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1D5CCDE8-8FBF-4271-A042-4CA073711B93}"/>
                </a:ext>
              </a:extLst>
            </p:cNvPr>
            <p:cNvSpPr/>
            <p:nvPr/>
          </p:nvSpPr>
          <p:spPr>
            <a:xfrm>
              <a:off x="4326302" y="5679105"/>
              <a:ext cx="457200" cy="264444"/>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156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81551E-9D0D-4162-8776-DC9F1EC97F80}"/>
              </a:ext>
            </a:extLst>
          </p:cNvPr>
          <p:cNvSpPr>
            <a:spLocks noGrp="1"/>
          </p:cNvSpPr>
          <p:nvPr>
            <p:ph type="title"/>
          </p:nvPr>
        </p:nvSpPr>
        <p:spPr/>
        <p:txBody>
          <a:bodyPr>
            <a:normAutofit/>
          </a:bodyPr>
          <a:lstStyle/>
          <a:p>
            <a:pPr marL="274320" indent="-274320">
              <a:spcBef>
                <a:spcPts val="1200"/>
              </a:spcBef>
              <a:spcAft>
                <a:spcPts val="1200"/>
              </a:spcAft>
            </a:pPr>
            <a:r>
              <a:rPr lang="en-US" dirty="0">
                <a:cs typeface="Times New Roman" panose="02020603050405020304" pitchFamily="18" charset="0"/>
              </a:rPr>
              <a:t>Generate VR&amp;E Shipping Manifest</a:t>
            </a:r>
          </a:p>
        </p:txBody>
      </p:sp>
      <p:sp>
        <p:nvSpPr>
          <p:cNvPr id="2" name="Content Placeholder 1">
            <a:extLst>
              <a:ext uri="{FF2B5EF4-FFF2-40B4-BE49-F238E27FC236}">
                <a16:creationId xmlns:a16="http://schemas.microsoft.com/office/drawing/2014/main" id="{47A38A1D-282A-4C61-934B-BB8D1784EED1}"/>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34</a:t>
            </a:fld>
            <a:endParaRPr lang="en-US" dirty="0"/>
          </a:p>
        </p:txBody>
      </p:sp>
      <p:sp>
        <p:nvSpPr>
          <p:cNvPr id="3" name="Rectangle 2">
            <a:extLst>
              <a:ext uri="{FF2B5EF4-FFF2-40B4-BE49-F238E27FC236}">
                <a16:creationId xmlns:a16="http://schemas.microsoft.com/office/drawing/2014/main" id="{96CF2879-D821-4B7C-8638-8756C7211B88}"/>
              </a:ext>
            </a:extLst>
          </p:cNvPr>
          <p:cNvSpPr/>
          <p:nvPr/>
        </p:nvSpPr>
        <p:spPr>
          <a:xfrm>
            <a:off x="228599" y="954866"/>
            <a:ext cx="7170751" cy="1331134"/>
          </a:xfrm>
          <a:prstGeom prst="rect">
            <a:avLst/>
          </a:prstGeom>
        </p:spPr>
        <p:txBody>
          <a:bodyPr wrap="square">
            <a:spAutoFit/>
          </a:bodyPr>
          <a:lstStyle/>
          <a:p>
            <a:pPr marR="0" lvl="0">
              <a:lnSpc>
                <a:spcPct val="115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6"/>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VBMS will display the shipment linked to the RMN</a:t>
            </a:r>
          </a:p>
          <a:p>
            <a:pPr marL="342900" marR="0" lvl="0" indent="-342900">
              <a:lnSpc>
                <a:spcPct val="115000"/>
              </a:lnSpc>
              <a:spcBef>
                <a:spcPts val="0"/>
              </a:spcBef>
              <a:spcAft>
                <a:spcPts val="0"/>
              </a:spcAft>
              <a:buFont typeface="+mj-lt"/>
              <a:buAutoNum type="arabicPeriod" startAt="6"/>
            </a:pPr>
            <a:endParaRPr lang="en-US" sz="1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6"/>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a detailed view of the Manifest, select the </a:t>
            </a:r>
            <a:r>
              <a:rPr lang="en-US"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Box Number </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link </a:t>
            </a:r>
            <a:endPar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Machine generated alternative text:&#10;Search &#10;Work Queue &#10;Intake &#10;Unassociated Documents &#10;LCM Unassociated &#10;Narrow Results &#10;First Name &#10;Last Name &#10;Intake Site &#10;Scorecards &#10;Date Created &#10;11/13/2018 &#10;My History &#10;RICARDO SANCHEZ &#10;Intake &#10;Showing 1 to 1 ot 1 entries (filtered trom 9,742,999 total entries) &#10;Tue Nov 13 2018 EST , version 151-20180927-1156 ID 4492606 &#10;Manifest List Scanning Status &#10;Expand &#10;Clear &#10;Collapse &#10;Box Number &#10;7438 &#10;Station &#10;307 (Buffalo Regional Office) &#10;Intake Site &#10;8 (Buffalo RO) &#10;Manifest ID &#10;JOFZIJDC-UTTEIM &#10;Tracking Number &#10;IZA410E40397487438 &#10;Date Shipped &#10;1 1/13/2018 &#10;Show/Hide Columns &#10;RMN &#10;30Tv'B11131874388 ">
            <a:extLst>
              <a:ext uri="{FF2B5EF4-FFF2-40B4-BE49-F238E27FC236}">
                <a16:creationId xmlns:a16="http://schemas.microsoft.com/office/drawing/2014/main" id="{40829DAD-ABAA-4035-9487-5596B9A83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76688"/>
            <a:ext cx="8077200" cy="1656106"/>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89950CED-A018-4635-83F2-5866D67730E2}"/>
              </a:ext>
            </a:extLst>
          </p:cNvPr>
          <p:cNvSpPr/>
          <p:nvPr/>
        </p:nvSpPr>
        <p:spPr>
          <a:xfrm>
            <a:off x="1905000" y="3581401"/>
            <a:ext cx="719455" cy="402118"/>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566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C77844-A087-4176-AF09-F56647C342AD}"/>
              </a:ext>
            </a:extLst>
          </p:cNvPr>
          <p:cNvSpPr>
            <a:spLocks noGrp="1"/>
          </p:cNvSpPr>
          <p:nvPr>
            <p:ph type="title"/>
          </p:nvPr>
        </p:nvSpPr>
        <p:spPr/>
        <p:txBody>
          <a:bodyPr>
            <a:normAutofit/>
          </a:bodyPr>
          <a:lstStyle/>
          <a:p>
            <a:pPr marL="274320" indent="-274320">
              <a:spcBef>
                <a:spcPts val="1200"/>
              </a:spcBef>
              <a:spcAft>
                <a:spcPts val="1200"/>
              </a:spcAft>
            </a:pPr>
            <a:r>
              <a:rPr lang="en-US" dirty="0">
                <a:cs typeface="Times New Roman" panose="02020603050405020304" pitchFamily="18" charset="0"/>
              </a:rPr>
              <a:t>Generate VR&amp;E Shipping Manifest</a:t>
            </a:r>
          </a:p>
        </p:txBody>
      </p:sp>
      <p:sp>
        <p:nvSpPr>
          <p:cNvPr id="8" name="Content Placeholder 7">
            <a:extLst>
              <a:ext uri="{FF2B5EF4-FFF2-40B4-BE49-F238E27FC236}">
                <a16:creationId xmlns:a16="http://schemas.microsoft.com/office/drawing/2014/main" id="{E9F49145-8223-4ABE-A237-E9A6F68BA07B}"/>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35</a:t>
            </a:fld>
            <a:endParaRPr lang="en-US" dirty="0"/>
          </a:p>
        </p:txBody>
      </p:sp>
      <p:sp>
        <p:nvSpPr>
          <p:cNvPr id="3" name="Rectangle 2">
            <a:extLst>
              <a:ext uri="{FF2B5EF4-FFF2-40B4-BE49-F238E27FC236}">
                <a16:creationId xmlns:a16="http://schemas.microsoft.com/office/drawing/2014/main" id="{96B8E76A-AF2F-4FE6-827F-67A684F616D4}"/>
              </a:ext>
            </a:extLst>
          </p:cNvPr>
          <p:cNvSpPr/>
          <p:nvPr/>
        </p:nvSpPr>
        <p:spPr>
          <a:xfrm>
            <a:off x="228600" y="805271"/>
            <a:ext cx="8873652" cy="1366528"/>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8"/>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VBMS will display a detailed view of the Shipping Manifest listing all DCS IDs, names, and file numbers included in the shipment</a:t>
            </a:r>
          </a:p>
          <a:p>
            <a:pPr marL="342900" marR="0" lvl="0" indent="-342900">
              <a:lnSpc>
                <a:spcPct val="115000"/>
              </a:lnSpc>
              <a:spcBef>
                <a:spcPts val="0"/>
              </a:spcBef>
              <a:spcAft>
                <a:spcPts val="0"/>
              </a:spcAft>
              <a:buFont typeface="+mj-lt"/>
              <a:buAutoNum type="arabicPeriod" startAt="8"/>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From the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Actions</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drop-down menu on the upper right corner of the screen, select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Generate Manifest</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56633D3-7590-4E87-9F67-562A57284CE1}"/>
              </a:ext>
            </a:extLst>
          </p:cNvPr>
          <p:cNvPicPr/>
          <p:nvPr/>
        </p:nvPicPr>
        <p:blipFill>
          <a:blip r:embed="rId3"/>
          <a:stretch>
            <a:fillRect/>
          </a:stretch>
        </p:blipFill>
        <p:spPr>
          <a:xfrm>
            <a:off x="1066800" y="2131278"/>
            <a:ext cx="7040346" cy="2331593"/>
          </a:xfrm>
          <a:prstGeom prst="rect">
            <a:avLst/>
          </a:prstGeom>
          <a:ln>
            <a:solidFill>
              <a:schemeClr val="tx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4D76F4C-223B-455B-8132-8A5A24888396}"/>
              </a:ext>
            </a:extLst>
          </p:cNvPr>
          <p:cNvPicPr/>
          <p:nvPr/>
        </p:nvPicPr>
        <p:blipFill>
          <a:blip r:embed="rId4"/>
          <a:stretch>
            <a:fillRect/>
          </a:stretch>
        </p:blipFill>
        <p:spPr>
          <a:xfrm>
            <a:off x="715010" y="5687060"/>
            <a:ext cx="7772400" cy="561340"/>
          </a:xfrm>
          <a:prstGeom prst="rect">
            <a:avLst/>
          </a:prstGeom>
        </p:spPr>
      </p:pic>
      <p:sp>
        <p:nvSpPr>
          <p:cNvPr id="4" name="Rectangle 3">
            <a:extLst>
              <a:ext uri="{FF2B5EF4-FFF2-40B4-BE49-F238E27FC236}">
                <a16:creationId xmlns:a16="http://schemas.microsoft.com/office/drawing/2014/main" id="{129D37DA-9801-42A7-B734-12D13177D2A7}"/>
              </a:ext>
            </a:extLst>
          </p:cNvPr>
          <p:cNvSpPr/>
          <p:nvPr/>
        </p:nvSpPr>
        <p:spPr>
          <a:xfrm>
            <a:off x="228600" y="4386671"/>
            <a:ext cx="8855550" cy="1366528"/>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10"/>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the bottom of the screen, VBMS will display the message: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Do you want to open or save?</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startAt="10"/>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Select </a:t>
            </a: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Open</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to display a PDF view of the Shipping Manifest or Save to store a copy to your desktop</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B644933-FB4E-4BF7-B23D-56E160E398B6}"/>
              </a:ext>
            </a:extLst>
          </p:cNvPr>
          <p:cNvSpPr/>
          <p:nvPr/>
        </p:nvSpPr>
        <p:spPr>
          <a:xfrm>
            <a:off x="6236966" y="5823101"/>
            <a:ext cx="677759" cy="334216"/>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F5FB881-EFFE-4C7F-B3A6-12AC6DBA142B}"/>
              </a:ext>
            </a:extLst>
          </p:cNvPr>
          <p:cNvPicPr>
            <a:picLocks noChangeAspect="1"/>
          </p:cNvPicPr>
          <p:nvPr/>
        </p:nvPicPr>
        <p:blipFill rotWithShape="1">
          <a:blip r:embed="rId5"/>
          <a:srcRect t="1" b="13695"/>
          <a:stretch/>
        </p:blipFill>
        <p:spPr>
          <a:xfrm>
            <a:off x="7239000" y="2363146"/>
            <a:ext cx="838200" cy="490098"/>
          </a:xfrm>
          <a:prstGeom prst="rect">
            <a:avLst/>
          </a:prstGeom>
        </p:spPr>
      </p:pic>
      <p:sp>
        <p:nvSpPr>
          <p:cNvPr id="10" name="Rectangle: Rounded Corners 9">
            <a:extLst>
              <a:ext uri="{FF2B5EF4-FFF2-40B4-BE49-F238E27FC236}">
                <a16:creationId xmlns:a16="http://schemas.microsoft.com/office/drawing/2014/main" id="{00A8C7B1-DD93-42B6-A7B5-45327B321409}"/>
              </a:ext>
            </a:extLst>
          </p:cNvPr>
          <p:cNvSpPr/>
          <p:nvPr/>
        </p:nvSpPr>
        <p:spPr>
          <a:xfrm>
            <a:off x="7239000" y="2421428"/>
            <a:ext cx="838200" cy="431816"/>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75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EDF762-A6F1-4292-B840-2F99A1387CD9}"/>
              </a:ext>
            </a:extLst>
          </p:cNvPr>
          <p:cNvSpPr>
            <a:spLocks noGrp="1"/>
          </p:cNvSpPr>
          <p:nvPr>
            <p:ph type="title"/>
          </p:nvPr>
        </p:nvSpPr>
        <p:spPr/>
        <p:txBody>
          <a:bodyPr>
            <a:normAutofit/>
          </a:bodyPr>
          <a:lstStyle/>
          <a:p>
            <a:pPr marL="274320" indent="-274320">
              <a:spcBef>
                <a:spcPts val="1200"/>
              </a:spcBef>
              <a:spcAft>
                <a:spcPts val="1200"/>
              </a:spcAft>
            </a:pPr>
            <a:r>
              <a:rPr lang="en-US" dirty="0">
                <a:cs typeface="Times New Roman" panose="02020603050405020304" pitchFamily="18" charset="0"/>
              </a:rPr>
              <a:t>Generate VR&amp;E Shipping Manifest</a:t>
            </a:r>
          </a:p>
        </p:txBody>
      </p:sp>
      <p:sp>
        <p:nvSpPr>
          <p:cNvPr id="2" name="Content Placeholder 1">
            <a:extLst>
              <a:ext uri="{FF2B5EF4-FFF2-40B4-BE49-F238E27FC236}">
                <a16:creationId xmlns:a16="http://schemas.microsoft.com/office/drawing/2014/main" id="{4D90EA29-7C6C-4841-AB71-D8AACBD33DA6}"/>
              </a:ext>
            </a:extLst>
          </p:cNvPr>
          <p:cNvSpPr>
            <a:spLocks noGrp="1"/>
          </p:cNvSpPr>
          <p:nvPr>
            <p:ph idx="1"/>
          </p:nvPr>
        </p:nvSpPr>
        <p:spPr>
          <a:xfrm>
            <a:off x="318686" y="1680715"/>
            <a:ext cx="7886700" cy="4767711"/>
          </a:xfrm>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36</a:t>
            </a:fld>
            <a:endParaRPr lang="en-US" dirty="0"/>
          </a:p>
        </p:txBody>
      </p:sp>
      <p:sp>
        <p:nvSpPr>
          <p:cNvPr id="3" name="Rectangle 2">
            <a:extLst>
              <a:ext uri="{FF2B5EF4-FFF2-40B4-BE49-F238E27FC236}">
                <a16:creationId xmlns:a16="http://schemas.microsoft.com/office/drawing/2014/main" id="{A72F6878-4792-4C54-8B53-1FAB66434C16}"/>
              </a:ext>
            </a:extLst>
          </p:cNvPr>
          <p:cNvSpPr/>
          <p:nvPr/>
        </p:nvSpPr>
        <p:spPr>
          <a:xfrm>
            <a:off x="228600" y="1066800"/>
            <a:ext cx="8915400" cy="2145203"/>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12"/>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VBMS will display the Shipping Manifest</a:t>
            </a:r>
          </a:p>
          <a:p>
            <a:pPr marL="342900" marR="0" lvl="0" indent="-342900">
              <a:lnSpc>
                <a:spcPct val="115000"/>
              </a:lnSpc>
              <a:spcBef>
                <a:spcPts val="0"/>
              </a:spcBef>
              <a:spcAft>
                <a:spcPts val="0"/>
              </a:spcAft>
              <a:buFont typeface="+mj-lt"/>
              <a:buAutoNum type="arabicPeriod" startAt="12"/>
            </a:pPr>
            <a:endParaRPr lang="en-US" sz="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12"/>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Print the Shipping Manifest and place it inside the box</a:t>
            </a:r>
          </a:p>
          <a:p>
            <a:pPr marL="342900" marR="0" lvl="0" indent="-342900">
              <a:lnSpc>
                <a:spcPct val="115000"/>
              </a:lnSpc>
              <a:spcBef>
                <a:spcPts val="0"/>
              </a:spcBef>
              <a:spcAft>
                <a:spcPts val="0"/>
              </a:spcAft>
              <a:buFont typeface="+mj-lt"/>
              <a:buAutoNum type="arabicPeriod" startAt="12"/>
            </a:pPr>
            <a:endParaRPr lang="en-US" sz="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12"/>
            </a:pPr>
            <a:r>
              <a:rPr lang="en-US" sz="20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IMPORTANT</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Write your business line and VR&amp;E Office Location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i.e., “306-VR&amp;E New York”</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the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RMN</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 permanent black ink on the outside front of the shipping box</a:t>
            </a:r>
          </a:p>
        </p:txBody>
      </p:sp>
      <p:pic>
        <p:nvPicPr>
          <p:cNvPr id="5" name="Picture 4">
            <a:extLst>
              <a:ext uri="{FF2B5EF4-FFF2-40B4-BE49-F238E27FC236}">
                <a16:creationId xmlns:a16="http://schemas.microsoft.com/office/drawing/2014/main" id="{FE94CB7B-2FAA-4C08-8AFB-C360CF55C3D3}"/>
              </a:ext>
            </a:extLst>
          </p:cNvPr>
          <p:cNvPicPr/>
          <p:nvPr/>
        </p:nvPicPr>
        <p:blipFill>
          <a:blip r:embed="rId3"/>
          <a:stretch>
            <a:fillRect/>
          </a:stretch>
        </p:blipFill>
        <p:spPr>
          <a:xfrm>
            <a:off x="1905000" y="3137318"/>
            <a:ext cx="5638800" cy="2958682"/>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045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4" name="Content Placeholder 3">
            <a:extLst>
              <a:ext uri="{FF2B5EF4-FFF2-40B4-BE49-F238E27FC236}">
                <a16:creationId xmlns:a16="http://schemas.microsoft.com/office/drawing/2014/main" id="{65CA2A05-C12B-47A8-9A16-5773A4F14C49}"/>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a:solidFill>
                  <a:prstClr val="white"/>
                </a:solidFill>
                <a:latin typeface="Calibri"/>
              </a:rPr>
              <a:pPr/>
              <a:t>37</a:t>
            </a:fld>
            <a:endParaRPr lang="en-US" dirty="0">
              <a:solidFill>
                <a:prstClr val="white"/>
              </a:solidFill>
              <a:latin typeface="Calibri"/>
            </a:endParaRPr>
          </a:p>
        </p:txBody>
      </p:sp>
      <p:pic>
        <p:nvPicPr>
          <p:cNvPr id="7" name="Picture 6">
            <a:extLst>
              <a:ext uri="{FF2B5EF4-FFF2-40B4-BE49-F238E27FC236}">
                <a16:creationId xmlns:a16="http://schemas.microsoft.com/office/drawing/2014/main" id="{7D64AB61-3B44-4D0B-B318-5F23ECF48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92" y="1600200"/>
            <a:ext cx="5823038" cy="3276600"/>
          </a:xfrm>
          <a:prstGeom prst="rect">
            <a:avLst/>
          </a:prstGeom>
          <a:gradFill>
            <a:gsLst>
              <a:gs pos="0">
                <a:schemeClr val="accent1">
                  <a:lumMod val="45000"/>
                  <a:lumOff val="55000"/>
                </a:schemeClr>
              </a:gs>
              <a:gs pos="100000">
                <a:schemeClr val="accent1">
                  <a:lumMod val="30000"/>
                  <a:lumOff val="70000"/>
                </a:schemeClr>
              </a:gs>
            </a:gsLst>
            <a:lin ang="5400000" scaled="1"/>
          </a:gradFill>
          <a:ln>
            <a:solidFill>
              <a:schemeClr val="tx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2D266561-3C62-4553-B25E-23734114C8B8}"/>
              </a:ext>
            </a:extLst>
          </p:cNvPr>
          <p:cNvSpPr/>
          <p:nvPr/>
        </p:nvSpPr>
        <p:spPr>
          <a:xfrm>
            <a:off x="228599" y="4876800"/>
            <a:ext cx="8951495" cy="1015663"/>
          </a:xfrm>
          <a:prstGeom prst="rect">
            <a:avLst/>
          </a:prstGeom>
        </p:spPr>
        <p:txBody>
          <a:bodyPr wrap="square">
            <a:spAutoFit/>
          </a:bodyPr>
          <a:lstStyle/>
          <a:p>
            <a:r>
              <a:rPr lang="en-US" sz="2000" dirty="0">
                <a:solidFill>
                  <a:srgbClr val="002060"/>
                </a:solidFill>
                <a:latin typeface="Calibri" panose="020F0502020204030204" pitchFamily="34" charset="0"/>
              </a:rPr>
              <a:t>For technical support please contact SMS </a:t>
            </a:r>
            <a:r>
              <a:rPr lang="en-US" sz="2000" dirty="0" err="1">
                <a:solidFill>
                  <a:srgbClr val="002060"/>
                </a:solidFill>
                <a:latin typeface="Calibri" panose="020F0502020204030204" pitchFamily="34" charset="0"/>
              </a:rPr>
              <a:t>DataDimensions</a:t>
            </a:r>
            <a:r>
              <a:rPr lang="en-US" sz="2000" dirty="0">
                <a:solidFill>
                  <a:srgbClr val="002060"/>
                </a:solidFill>
                <a:latin typeface="Calibri" panose="020F0502020204030204" pitchFamily="34" charset="0"/>
              </a:rPr>
              <a:t>:</a:t>
            </a:r>
          </a:p>
          <a:p>
            <a:r>
              <a:rPr lang="en-US" sz="2000" dirty="0">
                <a:solidFill>
                  <a:srgbClr val="002060"/>
                </a:solidFill>
                <a:latin typeface="Calibri" panose="020F0502020204030204" pitchFamily="34" charset="0"/>
                <a:hlinkClick r:id="rId4"/>
              </a:rPr>
              <a:t>ddhelpdesk@datadimensions.com</a:t>
            </a:r>
            <a:endParaRPr lang="en-US" sz="2000" dirty="0">
              <a:solidFill>
                <a:srgbClr val="002060"/>
              </a:solidFill>
              <a:latin typeface="Calibri" panose="020F0502020204030204" pitchFamily="34" charset="0"/>
            </a:endParaRPr>
          </a:p>
          <a:p>
            <a:r>
              <a:rPr lang="en-US" sz="2000" dirty="0">
                <a:solidFill>
                  <a:srgbClr val="002060"/>
                </a:solidFill>
                <a:latin typeface="Calibri" panose="020F0502020204030204" pitchFamily="34" charset="0"/>
              </a:rPr>
              <a:t>Help Desk @ 608-373-6255</a:t>
            </a:r>
            <a:endParaRPr lang="en-US" sz="2000" dirty="0">
              <a:solidFill>
                <a:srgbClr val="002060"/>
              </a:solidFill>
            </a:endParaRPr>
          </a:p>
        </p:txBody>
      </p:sp>
    </p:spTree>
    <p:extLst>
      <p:ext uri="{BB962C8B-B14F-4D97-AF65-F5344CB8AC3E}">
        <p14:creationId xmlns:p14="http://schemas.microsoft.com/office/powerpoint/2010/main" val="96818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Topics </a:t>
            </a:r>
          </a:p>
        </p:txBody>
      </p:sp>
      <p:sp>
        <p:nvSpPr>
          <p:cNvPr id="3" name="Content Placeholder 2">
            <a:extLst>
              <a:ext uri="{FF2B5EF4-FFF2-40B4-BE49-F238E27FC236}">
                <a16:creationId xmlns:a16="http://schemas.microsoft.com/office/drawing/2014/main" id="{D5B06CA8-AE99-401D-B1F5-88562ACDEAF1}"/>
              </a:ext>
            </a:extLst>
          </p:cNvPr>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04F7EA0F-F264-4DBA-8450-109ED0C85B89}" type="slidenum">
              <a:rPr lang="en-US" smtClean="0"/>
              <a:t>4</a:t>
            </a:fld>
            <a:endParaRPr lang="en-US" dirty="0"/>
          </a:p>
        </p:txBody>
      </p:sp>
      <p:sp>
        <p:nvSpPr>
          <p:cNvPr id="7" name="Rectangle 1">
            <a:extLst>
              <a:ext uri="{FF2B5EF4-FFF2-40B4-BE49-F238E27FC236}">
                <a16:creationId xmlns:a16="http://schemas.microsoft.com/office/drawing/2014/main" id="{95BA29AC-415C-430B-ACA8-98EE0C5FD651}"/>
              </a:ext>
            </a:extLst>
          </p:cNvPr>
          <p:cNvSpPr>
            <a:spLocks noChangeArrowheads="1"/>
          </p:cNvSpPr>
          <p:nvPr/>
        </p:nvSpPr>
        <p:spPr bwMode="auto">
          <a:xfrm>
            <a:off x="354931" y="575845"/>
            <a:ext cx="8434137"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1650" algn="r"/>
              </a:tabLst>
              <a:defRPr>
                <a:solidFill>
                  <a:schemeClr val="tx1"/>
                </a:solidFill>
                <a:latin typeface="Arial" panose="020B0604020202020204" pitchFamily="34" charset="0"/>
              </a:defRPr>
            </a:lvl1pPr>
            <a:lvl2pPr eaLnBrk="0" fontAlgn="base" hangingPunct="0">
              <a:spcBef>
                <a:spcPct val="0"/>
              </a:spcBef>
              <a:spcAft>
                <a:spcPct val="0"/>
              </a:spcAft>
              <a:tabLst>
                <a:tab pos="6851650" algn="r"/>
              </a:tabLst>
              <a:defRPr>
                <a:solidFill>
                  <a:schemeClr val="tx1"/>
                </a:solidFill>
                <a:latin typeface="Arial" panose="020B0604020202020204" pitchFamily="34" charset="0"/>
              </a:defRPr>
            </a:lvl2pPr>
            <a:lvl3pPr eaLnBrk="0" fontAlgn="base" hangingPunct="0">
              <a:spcBef>
                <a:spcPct val="0"/>
              </a:spcBef>
              <a:spcAft>
                <a:spcPct val="0"/>
              </a:spcAft>
              <a:tabLst>
                <a:tab pos="6851650" algn="r"/>
              </a:tabLst>
              <a:defRPr>
                <a:solidFill>
                  <a:schemeClr val="tx1"/>
                </a:solidFill>
                <a:latin typeface="Arial" panose="020B0604020202020204" pitchFamily="34" charset="0"/>
              </a:defRPr>
            </a:lvl3pPr>
            <a:lvl4pPr eaLnBrk="0" fontAlgn="base" hangingPunct="0">
              <a:spcBef>
                <a:spcPct val="0"/>
              </a:spcBef>
              <a:spcAft>
                <a:spcPct val="0"/>
              </a:spcAft>
              <a:tabLst>
                <a:tab pos="6851650" algn="r"/>
              </a:tabLst>
              <a:defRPr>
                <a:solidFill>
                  <a:schemeClr val="tx1"/>
                </a:solidFill>
                <a:latin typeface="Arial" panose="020B0604020202020204" pitchFamily="34" charset="0"/>
              </a:defRPr>
            </a:lvl4pPr>
            <a:lvl5pPr eaLnBrk="0" fontAlgn="base" hangingPunct="0">
              <a:spcBef>
                <a:spcPct val="0"/>
              </a:spcBef>
              <a:spcAft>
                <a:spcPct val="0"/>
              </a:spcAft>
              <a:tabLst>
                <a:tab pos="6851650" algn="r"/>
              </a:tabLst>
              <a:defRPr>
                <a:solidFill>
                  <a:schemeClr val="tx1"/>
                </a:solidFill>
                <a:latin typeface="Arial" panose="020B0604020202020204" pitchFamily="34" charset="0"/>
              </a:defRPr>
            </a:lvl5pPr>
            <a:lvl6pPr eaLnBrk="0" fontAlgn="base" hangingPunct="0">
              <a:spcBef>
                <a:spcPct val="0"/>
              </a:spcBef>
              <a:spcAft>
                <a:spcPct val="0"/>
              </a:spcAft>
              <a:tabLst>
                <a:tab pos="6851650" algn="r"/>
              </a:tabLst>
              <a:defRPr>
                <a:solidFill>
                  <a:schemeClr val="tx1"/>
                </a:solidFill>
                <a:latin typeface="Arial" panose="020B0604020202020204" pitchFamily="34" charset="0"/>
              </a:defRPr>
            </a:lvl6pPr>
            <a:lvl7pPr eaLnBrk="0" fontAlgn="base" hangingPunct="0">
              <a:spcBef>
                <a:spcPct val="0"/>
              </a:spcBef>
              <a:spcAft>
                <a:spcPct val="0"/>
              </a:spcAft>
              <a:tabLst>
                <a:tab pos="6851650" algn="r"/>
              </a:tabLst>
              <a:defRPr>
                <a:solidFill>
                  <a:schemeClr val="tx1"/>
                </a:solidFill>
                <a:latin typeface="Arial" panose="020B0604020202020204" pitchFamily="34" charset="0"/>
              </a:defRPr>
            </a:lvl7pPr>
            <a:lvl8pPr eaLnBrk="0" fontAlgn="base" hangingPunct="0">
              <a:spcBef>
                <a:spcPct val="0"/>
              </a:spcBef>
              <a:spcAft>
                <a:spcPct val="0"/>
              </a:spcAft>
              <a:tabLst>
                <a:tab pos="6851650" algn="r"/>
              </a:tabLst>
              <a:defRPr>
                <a:solidFill>
                  <a:schemeClr val="tx1"/>
                </a:solidFill>
                <a:latin typeface="Arial" panose="020B0604020202020204" pitchFamily="34" charset="0"/>
              </a:defRPr>
            </a:lvl8pPr>
            <a:lvl9pPr eaLnBrk="0" fontAlgn="base" hangingPunct="0">
              <a:spcBef>
                <a:spcPct val="0"/>
              </a:spcBef>
              <a:spcAft>
                <a:spcPct val="0"/>
              </a:spcAft>
              <a:tabLst>
                <a:tab pos="6851650" algn="r"/>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6851650" algn="r"/>
              </a:tabLst>
            </a:pPr>
            <a:endParaRPr kumimoji="0" lang="en-US" altLang="en-US" sz="2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sz="2400" dirty="0">
                <a:solidFill>
                  <a:srgbClr val="002060"/>
                </a:solidFill>
                <a:latin typeface="+mn-lt"/>
                <a:ea typeface="Calibri" panose="020F0502020204030204" pitchFamily="34" charset="0"/>
                <a:cs typeface="Times New Roman" panose="02020603050405020304" pitchFamily="18" charset="0"/>
              </a:rPr>
              <a:t>How to Locate Shipping Exceptions and Update the </a:t>
            </a:r>
            <a:r>
              <a:rPr lang="en-US" altLang="en-US" sz="2400" dirty="0">
                <a:solidFill>
                  <a:srgbClr val="002060"/>
                </a:solidFill>
                <a:latin typeface="+mn-lt"/>
                <a:ea typeface="Calibri" panose="020F0502020204030204" pitchFamily="34" charset="0"/>
                <a:cs typeface="Times New Roman" panose="02020603050405020304" pitchFamily="18" charset="0"/>
                <a:hlinkClick r:id="rId3"/>
              </a:rPr>
              <a:t>ddTracker Shipping Manifest Web Portal </a:t>
            </a:r>
            <a:endParaRPr lang="en-US" altLang="en-US" sz="2400" dirty="0">
              <a:solidFill>
                <a:srgbClr val="002060"/>
              </a:solidFill>
              <a:latin typeface="+mn-lt"/>
              <a:ea typeface="Calibri" panose="020F0502020204030204" pitchFamily="34" charset="0"/>
              <a:cs typeface="Times New Roman" panose="02020603050405020304" pitchFamily="18" charset="0"/>
            </a:endParaRPr>
          </a:p>
          <a:p>
            <a:pPr lvl="0"/>
            <a:r>
              <a:rPr lang="en-US" altLang="en-US" sz="2400" dirty="0">
                <a:solidFill>
                  <a:srgbClr val="002060"/>
                </a:solidFill>
                <a:latin typeface="+mn-lt"/>
                <a:ea typeface="Calibri" panose="020F0502020204030204" pitchFamily="34" charset="0"/>
                <a:cs typeface="Times New Roman" panose="02020603050405020304" pitchFamily="18" charset="0"/>
              </a:rPr>
              <a:t> </a:t>
            </a:r>
            <a:endParaRPr kumimoji="0" lang="en-US" altLang="en-US" sz="2400"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sz="2400" dirty="0">
                <a:solidFill>
                  <a:srgbClr val="002060"/>
                </a:solidFill>
                <a:latin typeface="+mn-lt"/>
                <a:ea typeface="Calibri" panose="020F0502020204030204" pitchFamily="34" charset="0"/>
                <a:cs typeface="Times New Roman" panose="02020603050405020304" pitchFamily="18" charset="0"/>
              </a:rPr>
              <a:t>How to Resolve </a:t>
            </a:r>
            <a:r>
              <a:rPr kumimoji="0" lang="en-US" altLang="en-US" sz="2400"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Shipping Exceptions for: </a:t>
            </a:r>
          </a:p>
          <a:p>
            <a:pPr marL="800100" lvl="1" indent="-342900">
              <a:buFont typeface="Courier New" panose="02070309020205020404" pitchFamily="49" charset="0"/>
              <a:buChar char="o"/>
            </a:pPr>
            <a:r>
              <a:rPr kumimoji="0" lang="en-US" altLang="en-US" sz="2400"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RMN/UPS Tracking Number </a:t>
            </a:r>
            <a:r>
              <a:rPr lang="en-US" altLang="en-US" sz="2400" dirty="0">
                <a:solidFill>
                  <a:srgbClr val="002060"/>
                </a:solidFill>
                <a:latin typeface="+mn-lt"/>
                <a:ea typeface="Calibri" panose="020F0502020204030204" pitchFamily="34" charset="0"/>
                <a:cs typeface="Times New Roman" panose="02020603050405020304" pitchFamily="18" charset="0"/>
              </a:rPr>
              <a:t>Missing </a:t>
            </a:r>
            <a:r>
              <a:rPr kumimoji="0" lang="en-US" altLang="en-US" sz="2400" b="0" i="0" u="none" cap="none" normalizeH="0" baseline="0" dirty="0">
                <a:ln>
                  <a:noFill/>
                </a:ln>
                <a:solidFill>
                  <a:srgbClr val="002060"/>
                </a:solidFill>
                <a:effectLst/>
                <a:latin typeface="+mn-lt"/>
                <a:ea typeface="Calibri" panose="020F0502020204030204" pitchFamily="34" charset="0"/>
                <a:cs typeface="Times New Roman" panose="02020603050405020304" pitchFamily="18" charset="0"/>
              </a:rPr>
              <a:t>from Vendor Portal</a:t>
            </a:r>
          </a:p>
          <a:p>
            <a:pPr marL="800100" lvl="1" indent="-342900">
              <a:buFont typeface="Courier New" panose="02070309020205020404" pitchFamily="49" charset="0"/>
              <a:buChar char="o"/>
            </a:pPr>
            <a:r>
              <a:rPr lang="en-US" altLang="en-US" sz="2400" dirty="0">
                <a:solidFill>
                  <a:srgbClr val="002060"/>
                </a:solidFill>
                <a:latin typeface="+mn-lt"/>
                <a:ea typeface="Calibri" panose="020F0502020204030204" pitchFamily="34" charset="0"/>
                <a:cs typeface="Times New Roman" panose="02020603050405020304" pitchFamily="18" charset="0"/>
              </a:rPr>
              <a:t>Missing DCS ID(s) from Manifest (extra file(s) in the box)</a:t>
            </a:r>
          </a:p>
          <a:p>
            <a:pPr marL="800100" lvl="1" indent="-342900">
              <a:buFont typeface="Courier New" panose="02070309020205020404" pitchFamily="49" charset="0"/>
              <a:buChar char="o"/>
            </a:pPr>
            <a:r>
              <a:rPr lang="en-US" altLang="en-US" sz="2400" dirty="0">
                <a:solidFill>
                  <a:srgbClr val="002060"/>
                </a:solidFill>
                <a:latin typeface="+mn-lt"/>
                <a:ea typeface="Calibri" panose="020F0502020204030204" pitchFamily="34" charset="0"/>
                <a:cs typeface="Times New Roman" panose="02020603050405020304" pitchFamily="18" charset="0"/>
              </a:rPr>
              <a:t>Extra DCS ID(s) on Manifest (missing file(s) from the box)</a:t>
            </a:r>
          </a:p>
          <a:p>
            <a:pPr marL="800100" lvl="1" indent="-342900">
              <a:buFont typeface="Courier New" panose="02070309020205020404" pitchFamily="49" charset="0"/>
              <a:buChar char="o"/>
            </a:pPr>
            <a:r>
              <a:rPr lang="en-US" altLang="en-US" sz="2400" dirty="0">
                <a:solidFill>
                  <a:srgbClr val="002060"/>
                </a:solidFill>
                <a:latin typeface="+mn-lt"/>
                <a:ea typeface="Calibri" panose="020F0502020204030204" pitchFamily="34" charset="0"/>
                <a:cs typeface="Times New Roman" panose="02020603050405020304" pitchFamily="18" charset="0"/>
              </a:rPr>
              <a:t>Missing or Incorrect Shipping Manifest </a:t>
            </a:r>
          </a:p>
          <a:p>
            <a:pPr marL="800100" lvl="1" indent="-342900">
              <a:buFont typeface="Arial" panose="020B0604020202020204" pitchFamily="34" charset="0"/>
              <a:buChar char="•"/>
            </a:pPr>
            <a:endParaRPr lang="en-US" altLang="en-US" sz="2400" dirty="0">
              <a:solidFill>
                <a:srgbClr val="002060"/>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sz="2400" dirty="0">
                <a:solidFill>
                  <a:srgbClr val="002060"/>
                </a:solidFill>
                <a:latin typeface="+mn-lt"/>
                <a:ea typeface="Calibri" panose="020F0502020204030204" pitchFamily="34" charset="0"/>
                <a:cs typeface="Times New Roman" panose="02020603050405020304" pitchFamily="18" charset="0"/>
              </a:rPr>
              <a:t>How to Create Document Control Sheet (DCS ID)</a:t>
            </a:r>
          </a:p>
          <a:p>
            <a:pPr marL="342900" lvl="0" indent="-342900">
              <a:buFont typeface="Arial" panose="020B0604020202020204" pitchFamily="34" charset="0"/>
              <a:buChar char="•"/>
            </a:pPr>
            <a:endParaRPr lang="en-US" altLang="en-US" sz="1000" dirty="0">
              <a:solidFill>
                <a:srgbClr val="002060"/>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sz="2400" dirty="0">
                <a:solidFill>
                  <a:srgbClr val="002060"/>
                </a:solidFill>
                <a:latin typeface="+mn-lt"/>
                <a:ea typeface="Calibri" panose="020F0502020204030204" pitchFamily="34" charset="0"/>
                <a:cs typeface="Times New Roman" panose="02020603050405020304" pitchFamily="18" charset="0"/>
              </a:rPr>
              <a:t>How to Generate VR&amp;E Shipping Manifest</a:t>
            </a:r>
          </a:p>
          <a:p>
            <a:pPr marL="342900" lvl="0" indent="-342900">
              <a:buFont typeface="Arial" panose="020B0604020202020204" pitchFamily="34" charset="0"/>
              <a:buChar char="•"/>
            </a:pPr>
            <a:endParaRPr lang="en-US" altLang="en-US" sz="1000" dirty="0">
              <a:solidFill>
                <a:srgbClr val="002060"/>
              </a:solidFill>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altLang="en-US" sz="2400" dirty="0">
                <a:solidFill>
                  <a:srgbClr val="002060"/>
                </a:solidFill>
                <a:latin typeface="+mn-lt"/>
                <a:ea typeface="Calibri" panose="020F0502020204030204" pitchFamily="34" charset="0"/>
                <a:cs typeface="Times New Roman" panose="02020603050405020304" pitchFamily="18" charset="0"/>
              </a:rPr>
              <a:t>Technical Support</a:t>
            </a:r>
          </a:p>
          <a:p>
            <a:pPr marR="0" lvl="0" algn="l" defTabSz="914400" rtl="0" eaLnBrk="0" fontAlgn="base" latinLnBrk="0" hangingPunct="0">
              <a:lnSpc>
                <a:spcPct val="100000"/>
              </a:lnSpc>
              <a:spcBef>
                <a:spcPct val="0"/>
              </a:spcBef>
              <a:spcAft>
                <a:spcPct val="0"/>
              </a:spcAft>
              <a:buClrTx/>
              <a:buSzTx/>
              <a:tabLst>
                <a:tab pos="6851650" algn="r"/>
              </a:tabLst>
            </a:pPr>
            <a:endParaRPr lang="en-US" alt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2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A9D61-A097-46FC-9150-8D828D67E86F}"/>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9CE04078-5A4E-47A3-934F-4CD6C7885694}"/>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5</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1905000"/>
            <a:ext cx="9144000" cy="2308324"/>
          </a:xfrm>
          <a:prstGeom prst="rect">
            <a:avLst/>
          </a:prstGeom>
        </p:spPr>
        <p:txBody>
          <a:bodyPr wrap="square">
            <a:spAutoFit/>
          </a:bodyPr>
          <a:lstStyle/>
          <a:p>
            <a:pPr lvl="0" algn="ctr">
              <a:lnSpc>
                <a:spcPct val="150000"/>
              </a:lnSpc>
            </a:pPr>
            <a:r>
              <a:rPr lang="en-US" sz="3200" dirty="0">
                <a:solidFill>
                  <a:srgbClr val="002060"/>
                </a:solidFill>
              </a:rPr>
              <a:t>Locating Shipping Exceptions </a:t>
            </a:r>
          </a:p>
          <a:p>
            <a:pPr lvl="0" algn="ctr">
              <a:lnSpc>
                <a:spcPct val="150000"/>
              </a:lnSpc>
            </a:pPr>
            <a:r>
              <a:rPr lang="en-US" sz="3200" dirty="0">
                <a:solidFill>
                  <a:srgbClr val="002060"/>
                </a:solidFill>
              </a:rPr>
              <a:t>and </a:t>
            </a:r>
          </a:p>
          <a:p>
            <a:pPr lvl="0" algn="ctr">
              <a:lnSpc>
                <a:spcPct val="150000"/>
              </a:lnSpc>
            </a:pPr>
            <a:r>
              <a:rPr lang="en-US" sz="3200" dirty="0">
                <a:solidFill>
                  <a:srgbClr val="002060"/>
                </a:solidFill>
              </a:rPr>
              <a:t>Updating ddTracker</a:t>
            </a:r>
            <a:endParaRPr lang="en-US" altLang="en-US" sz="1600" dirty="0">
              <a:solidFill>
                <a:srgbClr val="002060"/>
              </a:solidFill>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70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DB16E-0B57-42D5-A654-6EE407FB687C}"/>
              </a:ext>
            </a:extLst>
          </p:cNvPr>
          <p:cNvSpPr>
            <a:spLocks noGrp="1"/>
          </p:cNvSpPr>
          <p:nvPr>
            <p:ph type="title"/>
          </p:nvPr>
        </p:nvSpPr>
        <p:spPr>
          <a:xfrm>
            <a:off x="318687" y="334168"/>
            <a:ext cx="8596713" cy="779463"/>
          </a:xfrm>
        </p:spPr>
        <p:txBody>
          <a:bodyPr>
            <a:noAutofit/>
          </a:bodyPr>
          <a:lstStyle/>
          <a:p>
            <a:r>
              <a:rPr lang="en-US" dirty="0"/>
              <a:t>Locating Shipping Exceptions and Updating ddTracker </a:t>
            </a:r>
          </a:p>
        </p:txBody>
      </p:sp>
      <p:sp>
        <p:nvSpPr>
          <p:cNvPr id="2" name="Content Placeholder 1">
            <a:extLst>
              <a:ext uri="{FF2B5EF4-FFF2-40B4-BE49-F238E27FC236}">
                <a16:creationId xmlns:a16="http://schemas.microsoft.com/office/drawing/2014/main" id="{AA9685E5-2E96-4067-95C3-DAA7131487BA}"/>
              </a:ext>
            </a:extLst>
          </p:cNvPr>
          <p:cNvSpPr>
            <a:spLocks noGrp="1"/>
          </p:cNvSpPr>
          <p:nvPr>
            <p:ph idx="1"/>
          </p:nvPr>
        </p:nvSpPr>
        <p:spPr/>
        <p:txBody>
          <a:bodyPr>
            <a:normAutofit/>
          </a:bodyPr>
          <a:lstStyle/>
          <a:p>
            <a:pPr>
              <a:buFont typeface="+mj-lt"/>
              <a:buAutoNum type="arabicPeriod"/>
            </a:pPr>
            <a:r>
              <a:rPr lang="en-US" sz="1800" dirty="0">
                <a:solidFill>
                  <a:srgbClr val="002060"/>
                </a:solidFill>
              </a:rPr>
              <a:t>Launch </a:t>
            </a:r>
            <a:r>
              <a:rPr lang="en-US" sz="1800" dirty="0">
                <a:solidFill>
                  <a:srgbClr val="002060"/>
                </a:solidFill>
                <a:hlinkClick r:id="rId3"/>
              </a:rPr>
              <a:t>ddTracker Shipping Manifest Web Portal </a:t>
            </a:r>
            <a:r>
              <a:rPr lang="en-US" sz="1800" dirty="0">
                <a:solidFill>
                  <a:srgbClr val="002060"/>
                </a:solidFill>
              </a:rPr>
              <a:t>to locate shipping exceptions</a:t>
            </a:r>
          </a:p>
          <a:p>
            <a:pPr>
              <a:buFont typeface="+mj-lt"/>
              <a:buAutoNum type="arabicPeriod"/>
            </a:pPr>
            <a:endParaRPr lang="en-US" sz="800" dirty="0">
              <a:solidFill>
                <a:srgbClr val="002060"/>
              </a:solidFill>
            </a:endParaRPr>
          </a:p>
          <a:p>
            <a:pPr>
              <a:buFont typeface="+mj-lt"/>
              <a:buAutoNum type="arabicPeriod"/>
            </a:pPr>
            <a:r>
              <a:rPr lang="en-US" sz="1800" dirty="0">
                <a:solidFill>
                  <a:srgbClr val="002060"/>
                </a:solidFill>
              </a:rPr>
              <a:t>From the </a:t>
            </a:r>
            <a:r>
              <a:rPr lang="en-US" sz="1800" i="1" dirty="0">
                <a:solidFill>
                  <a:srgbClr val="002060"/>
                </a:solidFill>
              </a:rPr>
              <a:t>Home</a:t>
            </a:r>
            <a:r>
              <a:rPr lang="en-US" sz="1800" dirty="0">
                <a:solidFill>
                  <a:srgbClr val="002060"/>
                </a:solidFill>
              </a:rPr>
              <a:t> page select </a:t>
            </a:r>
            <a:r>
              <a:rPr lang="en-US" sz="1800" i="1" dirty="0">
                <a:solidFill>
                  <a:srgbClr val="002060"/>
                </a:solidFill>
              </a:rPr>
              <a:t>Search Exceptions</a:t>
            </a:r>
          </a:p>
          <a:p>
            <a:pPr>
              <a:buFont typeface="+mj-lt"/>
              <a:buAutoNum type="arabicPeriod"/>
            </a:pPr>
            <a:endParaRPr lang="en-US" sz="800" dirty="0">
              <a:solidFill>
                <a:srgbClr val="002060"/>
              </a:solidFill>
            </a:endParaRPr>
          </a:p>
          <a:p>
            <a:pPr>
              <a:buFont typeface="+mj-lt"/>
              <a:buAutoNum type="arabicPeriod"/>
            </a:pPr>
            <a:r>
              <a:rPr lang="en-US" sz="1800" dirty="0">
                <a:solidFill>
                  <a:srgbClr val="002060"/>
                </a:solidFill>
              </a:rPr>
              <a:t>In the </a:t>
            </a:r>
            <a:r>
              <a:rPr lang="en-US" sz="1800" i="1" dirty="0">
                <a:solidFill>
                  <a:srgbClr val="002060"/>
                </a:solidFill>
              </a:rPr>
              <a:t>Exception ID </a:t>
            </a:r>
            <a:r>
              <a:rPr lang="en-US" sz="1800" dirty="0">
                <a:solidFill>
                  <a:srgbClr val="002060"/>
                </a:solidFill>
              </a:rPr>
              <a:t>page select the </a:t>
            </a:r>
            <a:r>
              <a:rPr lang="en-US" sz="1800" i="1" dirty="0">
                <a:solidFill>
                  <a:srgbClr val="002060"/>
                </a:solidFill>
              </a:rPr>
              <a:t>Search</a:t>
            </a:r>
            <a:r>
              <a:rPr lang="en-US" sz="1800" b="1" dirty="0">
                <a:solidFill>
                  <a:srgbClr val="002060"/>
                </a:solidFill>
              </a:rPr>
              <a:t> </a:t>
            </a:r>
            <a:r>
              <a:rPr lang="en-US" sz="1800" dirty="0">
                <a:solidFill>
                  <a:srgbClr val="002060"/>
                </a:solidFill>
              </a:rPr>
              <a:t>button</a:t>
            </a:r>
          </a:p>
          <a:p>
            <a:pPr>
              <a:buFont typeface="+mj-lt"/>
              <a:buAutoNum type="arabicPeriod"/>
            </a:pPr>
            <a:endParaRPr lang="en-US" sz="800" dirty="0">
              <a:solidFill>
                <a:srgbClr val="002060"/>
              </a:solidFill>
            </a:endParaRPr>
          </a:p>
          <a:p>
            <a:pPr>
              <a:buFont typeface="+mj-lt"/>
              <a:buAutoNum type="arabicPeriod"/>
            </a:pPr>
            <a:r>
              <a:rPr lang="en-US" sz="1800" dirty="0" err="1">
                <a:solidFill>
                  <a:srgbClr val="002060"/>
                </a:solidFill>
              </a:rPr>
              <a:t>ddTracker</a:t>
            </a:r>
            <a:r>
              <a:rPr lang="en-US" sz="1800" dirty="0">
                <a:solidFill>
                  <a:srgbClr val="002060"/>
                </a:solidFill>
              </a:rPr>
              <a:t> will display unresolved shipping exceptions at the bottom of your screen</a:t>
            </a:r>
          </a:p>
          <a:p>
            <a:pPr>
              <a:buFont typeface="+mj-lt"/>
              <a:buAutoNum type="arabicPeriod"/>
            </a:pPr>
            <a:endParaRPr lang="en-US" sz="800" dirty="0">
              <a:solidFill>
                <a:srgbClr val="002060"/>
              </a:solidFill>
            </a:endParaRPr>
          </a:p>
          <a:p>
            <a:pPr>
              <a:buFont typeface="+mj-lt"/>
              <a:buAutoNum type="arabicPeriod"/>
            </a:pPr>
            <a:r>
              <a:rPr lang="en-US" sz="1800" dirty="0">
                <a:solidFill>
                  <a:srgbClr val="002060"/>
                </a:solidFill>
              </a:rPr>
              <a:t>Double-click on the Exception ID you wish to resolve</a:t>
            </a:r>
          </a:p>
        </p:txBody>
      </p:sp>
      <p:sp>
        <p:nvSpPr>
          <p:cNvPr id="3" name="Slide Number Placeholder 2">
            <a:extLst>
              <a:ext uri="{FF2B5EF4-FFF2-40B4-BE49-F238E27FC236}">
                <a16:creationId xmlns:a16="http://schemas.microsoft.com/office/drawing/2014/main" id="{3B8202F5-DBE7-4923-9A48-F0078F8A395A}"/>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pic>
        <p:nvPicPr>
          <p:cNvPr id="5" name="Picture 4">
            <a:extLst>
              <a:ext uri="{FF2B5EF4-FFF2-40B4-BE49-F238E27FC236}">
                <a16:creationId xmlns:a16="http://schemas.microsoft.com/office/drawing/2014/main" id="{FFDE561A-37C8-40AA-BF89-AEEC088B68E8}"/>
              </a:ext>
            </a:extLst>
          </p:cNvPr>
          <p:cNvPicPr>
            <a:picLocks noChangeAspect="1"/>
          </p:cNvPicPr>
          <p:nvPr/>
        </p:nvPicPr>
        <p:blipFill>
          <a:blip r:embed="rId4"/>
          <a:stretch>
            <a:fillRect/>
          </a:stretch>
        </p:blipFill>
        <p:spPr>
          <a:xfrm>
            <a:off x="476361" y="3200400"/>
            <a:ext cx="7878231" cy="2667000"/>
          </a:xfrm>
          <a:prstGeom prst="rect">
            <a:avLst/>
          </a:prstGeom>
          <a:ln>
            <a:solidFill>
              <a:schemeClr val="tx1"/>
            </a:solidFill>
          </a:ln>
        </p:spPr>
      </p:pic>
      <p:grpSp>
        <p:nvGrpSpPr>
          <p:cNvPr id="17" name="Group 16">
            <a:extLst>
              <a:ext uri="{FF2B5EF4-FFF2-40B4-BE49-F238E27FC236}">
                <a16:creationId xmlns:a16="http://schemas.microsoft.com/office/drawing/2014/main" id="{2DF7AEC6-6ADD-4014-9FDF-A938B0137AFE}"/>
              </a:ext>
            </a:extLst>
          </p:cNvPr>
          <p:cNvGrpSpPr/>
          <p:nvPr/>
        </p:nvGrpSpPr>
        <p:grpSpPr>
          <a:xfrm>
            <a:off x="475482" y="3200400"/>
            <a:ext cx="7879110" cy="2667000"/>
            <a:chOff x="475482" y="2590800"/>
            <a:chExt cx="7879110" cy="2667000"/>
          </a:xfrm>
        </p:grpSpPr>
        <p:grpSp>
          <p:nvGrpSpPr>
            <p:cNvPr id="15" name="Group 14">
              <a:extLst>
                <a:ext uri="{FF2B5EF4-FFF2-40B4-BE49-F238E27FC236}">
                  <a16:creationId xmlns:a16="http://schemas.microsoft.com/office/drawing/2014/main" id="{60E82487-2064-4749-AFC2-97361AC07697}"/>
                </a:ext>
              </a:extLst>
            </p:cNvPr>
            <p:cNvGrpSpPr/>
            <p:nvPr/>
          </p:nvGrpSpPr>
          <p:grpSpPr>
            <a:xfrm>
              <a:off x="475482" y="2590800"/>
              <a:ext cx="7879110" cy="2667000"/>
              <a:chOff x="616238" y="3106851"/>
              <a:chExt cx="7879110" cy="2667000"/>
            </a:xfrm>
          </p:grpSpPr>
          <p:sp>
            <p:nvSpPr>
              <p:cNvPr id="6" name="Rectangle 5">
                <a:extLst>
                  <a:ext uri="{FF2B5EF4-FFF2-40B4-BE49-F238E27FC236}">
                    <a16:creationId xmlns:a16="http://schemas.microsoft.com/office/drawing/2014/main" id="{47D7FF79-E155-4F13-B7AA-1C7A640F15F7}"/>
                  </a:ext>
                </a:extLst>
              </p:cNvPr>
              <p:cNvSpPr/>
              <p:nvPr/>
            </p:nvSpPr>
            <p:spPr>
              <a:xfrm>
                <a:off x="617117" y="3106851"/>
                <a:ext cx="7878231" cy="2667000"/>
              </a:xfrm>
              <a:prstGeom prst="rect">
                <a:avLst/>
              </a:prstGeom>
              <a:solidFill>
                <a:schemeClr val="bg1">
                  <a:lumMod val="85000"/>
                  <a:alpha val="50000"/>
                </a:schemeClr>
              </a:solidFill>
              <a:ln>
                <a:solidFill>
                  <a:srgbClr val="00206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64C7274-5A13-44C8-8204-D742D6C3D791}"/>
                  </a:ext>
                </a:extLst>
              </p:cNvPr>
              <p:cNvPicPr>
                <a:picLocks noChangeAspect="1"/>
              </p:cNvPicPr>
              <p:nvPr/>
            </p:nvPicPr>
            <p:blipFill rotWithShape="1">
              <a:blip r:embed="rId4"/>
              <a:srcRect t="11900" r="80575" b="19528"/>
              <a:stretch/>
            </p:blipFill>
            <p:spPr>
              <a:xfrm>
                <a:off x="616238" y="3429000"/>
                <a:ext cx="1530347" cy="1828800"/>
              </a:xfrm>
              <a:prstGeom prst="rect">
                <a:avLst/>
              </a:prstGeom>
              <a:ln>
                <a:solidFill>
                  <a:srgbClr val="002060"/>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224EEDAE-7B41-41DC-9715-B5C850EE7171}"/>
                  </a:ext>
                </a:extLst>
              </p:cNvPr>
              <p:cNvSpPr/>
              <p:nvPr/>
            </p:nvSpPr>
            <p:spPr>
              <a:xfrm>
                <a:off x="711708" y="4372166"/>
                <a:ext cx="1117092" cy="299684"/>
              </a:xfrm>
              <a:prstGeom prst="roundRect">
                <a:avLst/>
              </a:prstGeom>
              <a:noFill/>
              <a:ln w="539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61249D81-5524-4FC6-B973-EEEA79244CC3}"/>
                  </a:ext>
                </a:extLst>
              </p:cNvPr>
              <p:cNvPicPr>
                <a:picLocks noChangeAspect="1"/>
              </p:cNvPicPr>
              <p:nvPr/>
            </p:nvPicPr>
            <p:blipFill rotWithShape="1">
              <a:blip r:embed="rId5"/>
              <a:srcRect l="1042" t="9072" b="-1"/>
              <a:stretch/>
            </p:blipFill>
            <p:spPr>
              <a:xfrm>
                <a:off x="2174324" y="5268897"/>
                <a:ext cx="6305844" cy="424384"/>
              </a:xfrm>
              <a:prstGeom prst="rect">
                <a:avLst/>
              </a:prstGeom>
              <a:ln>
                <a:solidFill>
                  <a:srgbClr val="002060"/>
                </a:solidFill>
              </a:ln>
            </p:spPr>
          </p:pic>
        </p:grpSp>
        <p:cxnSp>
          <p:nvCxnSpPr>
            <p:cNvPr id="13" name="Straight Arrow Connector 12">
              <a:extLst>
                <a:ext uri="{FF2B5EF4-FFF2-40B4-BE49-F238E27FC236}">
                  <a16:creationId xmlns:a16="http://schemas.microsoft.com/office/drawing/2014/main" id="{38A514D5-0833-473F-8B68-677F6D2BCFB0}"/>
                </a:ext>
              </a:extLst>
            </p:cNvPr>
            <p:cNvCxnSpPr>
              <a:cxnSpLocks/>
            </p:cNvCxnSpPr>
            <p:nvPr/>
          </p:nvCxnSpPr>
          <p:spPr>
            <a:xfrm>
              <a:off x="1451561" y="5046549"/>
              <a:ext cx="457200" cy="0"/>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78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5466B-0C7E-4D5D-A58F-C4658F9406FE}"/>
              </a:ext>
            </a:extLst>
          </p:cNvPr>
          <p:cNvSpPr>
            <a:spLocks noGrp="1"/>
          </p:cNvSpPr>
          <p:nvPr>
            <p:ph type="title"/>
          </p:nvPr>
        </p:nvSpPr>
        <p:spPr/>
        <p:txBody>
          <a:bodyPr>
            <a:noAutofit/>
          </a:bodyPr>
          <a:lstStyle/>
          <a:p>
            <a:r>
              <a:rPr lang="en-US" dirty="0"/>
              <a:t>Locating Shipping Exceptions and Updating </a:t>
            </a:r>
            <a:r>
              <a:rPr lang="en-US" dirty="0" err="1"/>
              <a:t>ddTracker</a:t>
            </a:r>
            <a:r>
              <a:rPr lang="en-US" dirty="0"/>
              <a:t> </a:t>
            </a:r>
          </a:p>
        </p:txBody>
      </p:sp>
      <p:sp>
        <p:nvSpPr>
          <p:cNvPr id="7" name="Content Placeholder 6">
            <a:extLst>
              <a:ext uri="{FF2B5EF4-FFF2-40B4-BE49-F238E27FC236}">
                <a16:creationId xmlns:a16="http://schemas.microsoft.com/office/drawing/2014/main" id="{FDEDC995-BECC-4CE0-B6CE-346DFCA12136}"/>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7DBF555-454E-4AE5-AA8A-7CD189FB9208}"/>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6" name="TextBox 5">
            <a:extLst>
              <a:ext uri="{FF2B5EF4-FFF2-40B4-BE49-F238E27FC236}">
                <a16:creationId xmlns:a16="http://schemas.microsoft.com/office/drawing/2014/main" id="{5FCB1D7E-CB88-4B9C-8B0A-86EECAFC086D}"/>
              </a:ext>
            </a:extLst>
          </p:cNvPr>
          <p:cNvSpPr txBox="1"/>
          <p:nvPr/>
        </p:nvSpPr>
        <p:spPr>
          <a:xfrm>
            <a:off x="228600" y="1501676"/>
            <a:ext cx="3429000" cy="2308324"/>
          </a:xfrm>
          <a:prstGeom prst="rect">
            <a:avLst/>
          </a:prstGeom>
          <a:noFill/>
        </p:spPr>
        <p:txBody>
          <a:bodyPr wrap="square" rtlCol="0">
            <a:spAutoFit/>
          </a:bodyPr>
          <a:lstStyle/>
          <a:p>
            <a:pPr marL="342900" indent="-342900">
              <a:buFont typeface="+mj-lt"/>
              <a:buAutoNum type="arabicPeriod" startAt="6"/>
            </a:pPr>
            <a:r>
              <a:rPr lang="en-US" dirty="0">
                <a:solidFill>
                  <a:srgbClr val="002060"/>
                </a:solidFill>
              </a:rPr>
              <a:t>ddTracker will display a detailed view of the shipping exception</a:t>
            </a:r>
          </a:p>
          <a:p>
            <a:pPr marL="342900" indent="-342900">
              <a:buFont typeface="+mj-lt"/>
              <a:buAutoNum type="arabicPeriod" startAt="6"/>
            </a:pPr>
            <a:endParaRPr lang="en-US" dirty="0">
              <a:solidFill>
                <a:srgbClr val="002060"/>
              </a:solidFill>
            </a:endParaRPr>
          </a:p>
          <a:p>
            <a:pPr marL="342900" indent="-342900">
              <a:buFont typeface="+mj-lt"/>
              <a:buAutoNum type="arabicPeriod" startAt="6"/>
            </a:pPr>
            <a:r>
              <a:rPr lang="en-US" dirty="0">
                <a:solidFill>
                  <a:srgbClr val="002060"/>
                </a:solidFill>
              </a:rPr>
              <a:t>Additional information and resolution instructions can be found in the </a:t>
            </a:r>
            <a:r>
              <a:rPr lang="en-US" i="1" dirty="0">
                <a:solidFill>
                  <a:srgbClr val="002060"/>
                </a:solidFill>
              </a:rPr>
              <a:t>Exception Details </a:t>
            </a:r>
            <a:r>
              <a:rPr lang="en-US" dirty="0">
                <a:solidFill>
                  <a:srgbClr val="002060"/>
                </a:solidFill>
              </a:rPr>
              <a:t>box </a:t>
            </a:r>
          </a:p>
        </p:txBody>
      </p:sp>
      <p:pic>
        <p:nvPicPr>
          <p:cNvPr id="2" name="Picture 1">
            <a:extLst>
              <a:ext uri="{FF2B5EF4-FFF2-40B4-BE49-F238E27FC236}">
                <a16:creationId xmlns:a16="http://schemas.microsoft.com/office/drawing/2014/main" id="{15841A12-5B54-424F-9E44-7C4DFF79985F}"/>
              </a:ext>
            </a:extLst>
          </p:cNvPr>
          <p:cNvPicPr>
            <a:picLocks noChangeAspect="1"/>
          </p:cNvPicPr>
          <p:nvPr/>
        </p:nvPicPr>
        <p:blipFill>
          <a:blip r:embed="rId3"/>
          <a:stretch>
            <a:fillRect/>
          </a:stretch>
        </p:blipFill>
        <p:spPr>
          <a:xfrm>
            <a:off x="3776281" y="1066800"/>
            <a:ext cx="4529519" cy="4686872"/>
          </a:xfrm>
          <a:prstGeom prst="rect">
            <a:avLst/>
          </a:prstGeom>
          <a:ln>
            <a:solidFill>
              <a:schemeClr val="tx1"/>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89F61E4F-E977-4A70-BB38-BCDA7B807918}"/>
              </a:ext>
            </a:extLst>
          </p:cNvPr>
          <p:cNvSpPr/>
          <p:nvPr/>
        </p:nvSpPr>
        <p:spPr>
          <a:xfrm>
            <a:off x="3745832" y="1066800"/>
            <a:ext cx="4529519" cy="4686872"/>
          </a:xfrm>
          <a:prstGeom prst="rect">
            <a:avLst/>
          </a:prstGeom>
          <a:solidFill>
            <a:schemeClr val="bg1">
              <a:lumMod val="85000"/>
              <a:alpha val="5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07EDF4-9108-4DCD-A67F-C39082137312}"/>
              </a:ext>
            </a:extLst>
          </p:cNvPr>
          <p:cNvPicPr>
            <a:picLocks noChangeAspect="1"/>
          </p:cNvPicPr>
          <p:nvPr/>
        </p:nvPicPr>
        <p:blipFill rotWithShape="1">
          <a:blip r:embed="rId3"/>
          <a:srcRect t="11381" r="3365" b="78864"/>
          <a:stretch/>
        </p:blipFill>
        <p:spPr>
          <a:xfrm>
            <a:off x="3780323" y="1981544"/>
            <a:ext cx="4525477" cy="472703"/>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2BBB0A61-1C69-41D8-A8D6-4C333FDBD454}"/>
              </a:ext>
            </a:extLst>
          </p:cNvPr>
          <p:cNvSpPr/>
          <p:nvPr/>
        </p:nvSpPr>
        <p:spPr>
          <a:xfrm>
            <a:off x="3776281" y="1977729"/>
            <a:ext cx="4529519" cy="472703"/>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44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1D176-C3D7-4C9D-8955-D276DA6D5DE9}"/>
              </a:ext>
            </a:extLst>
          </p:cNvPr>
          <p:cNvSpPr>
            <a:spLocks noGrp="1"/>
          </p:cNvSpPr>
          <p:nvPr>
            <p:ph type="title"/>
          </p:nvPr>
        </p:nvSpPr>
        <p:spPr/>
        <p:txBody>
          <a:bodyPr>
            <a:noAutofit/>
          </a:bodyPr>
          <a:lstStyle/>
          <a:p>
            <a:r>
              <a:rPr lang="en-US" dirty="0"/>
              <a:t>Locating Shipping Exceptions and Updating </a:t>
            </a:r>
            <a:r>
              <a:rPr lang="en-US" dirty="0" err="1"/>
              <a:t>ddTracker</a:t>
            </a:r>
            <a:r>
              <a:rPr lang="en-US" dirty="0"/>
              <a:t> </a:t>
            </a:r>
          </a:p>
        </p:txBody>
      </p:sp>
      <p:sp>
        <p:nvSpPr>
          <p:cNvPr id="7" name="Content Placeholder 6">
            <a:extLst>
              <a:ext uri="{FF2B5EF4-FFF2-40B4-BE49-F238E27FC236}">
                <a16:creationId xmlns:a16="http://schemas.microsoft.com/office/drawing/2014/main" id="{A291FCFA-9678-4FCB-A16B-AF0B4D51A0ED}"/>
              </a:ext>
            </a:extLst>
          </p:cNvPr>
          <p:cNvSpPr>
            <a:spLocks noGrp="1"/>
          </p:cNvSpPr>
          <p:nvPr>
            <p:ph idx="1"/>
          </p:nvPr>
        </p:nvSpPr>
        <p:spPr>
          <a:xfrm>
            <a:off x="318686" y="1709289"/>
            <a:ext cx="7886700" cy="4767711"/>
          </a:xfrm>
        </p:spPr>
        <p:txBody>
          <a:bodyPr/>
          <a:lstStyle/>
          <a:p>
            <a:endParaRPr lang="en-US"/>
          </a:p>
        </p:txBody>
      </p:sp>
      <p:sp>
        <p:nvSpPr>
          <p:cNvPr id="3" name="Slide Number Placeholder 2">
            <a:extLst>
              <a:ext uri="{FF2B5EF4-FFF2-40B4-BE49-F238E27FC236}">
                <a16:creationId xmlns:a16="http://schemas.microsoft.com/office/drawing/2014/main" id="{4DDA956E-D410-4E99-B34C-2447E13A247B}"/>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6" name="TextBox 5">
            <a:extLst>
              <a:ext uri="{FF2B5EF4-FFF2-40B4-BE49-F238E27FC236}">
                <a16:creationId xmlns:a16="http://schemas.microsoft.com/office/drawing/2014/main" id="{F7A08543-C020-41A3-B0C3-CA91D1AE0926}"/>
              </a:ext>
            </a:extLst>
          </p:cNvPr>
          <p:cNvSpPr txBox="1"/>
          <p:nvPr/>
        </p:nvSpPr>
        <p:spPr>
          <a:xfrm>
            <a:off x="228600" y="1065846"/>
            <a:ext cx="8915400" cy="1600438"/>
          </a:xfrm>
          <a:prstGeom prst="rect">
            <a:avLst/>
          </a:prstGeom>
          <a:noFill/>
        </p:spPr>
        <p:txBody>
          <a:bodyPr wrap="square" rtlCol="0">
            <a:spAutoFit/>
          </a:bodyPr>
          <a:lstStyle/>
          <a:p>
            <a:r>
              <a:rPr lang="en-US" dirty="0">
                <a:solidFill>
                  <a:srgbClr val="002060"/>
                </a:solidFill>
              </a:rPr>
              <a:t>After completing the steps to resolve pending shipping exceptions, the next step is to update the ddTracker:</a:t>
            </a:r>
          </a:p>
          <a:p>
            <a:pPr marL="342900" indent="-342900">
              <a:buFont typeface="+mj-lt"/>
              <a:buAutoNum type="arabicPeriod"/>
            </a:pPr>
            <a:endParaRPr lang="en-US" sz="800" dirty="0">
              <a:solidFill>
                <a:srgbClr val="002060"/>
              </a:solidFill>
            </a:endParaRPr>
          </a:p>
          <a:p>
            <a:pPr marL="342900" indent="-342900">
              <a:buFont typeface="+mj-lt"/>
              <a:buAutoNum type="arabicPeriod"/>
            </a:pPr>
            <a:r>
              <a:rPr lang="en-US" dirty="0">
                <a:solidFill>
                  <a:srgbClr val="002060"/>
                </a:solidFill>
              </a:rPr>
              <a:t>Select </a:t>
            </a:r>
            <a:r>
              <a:rPr lang="en-US" i="1" dirty="0">
                <a:solidFill>
                  <a:srgbClr val="002060"/>
                </a:solidFill>
              </a:rPr>
              <a:t>DataDimensions</a:t>
            </a:r>
            <a:r>
              <a:rPr lang="en-US" dirty="0">
                <a:solidFill>
                  <a:srgbClr val="002060"/>
                </a:solidFill>
              </a:rPr>
              <a:t> from the </a:t>
            </a:r>
            <a:r>
              <a:rPr lang="en-US" i="1" dirty="0">
                <a:solidFill>
                  <a:srgbClr val="002060"/>
                </a:solidFill>
              </a:rPr>
              <a:t>Current Owner </a:t>
            </a:r>
            <a:r>
              <a:rPr lang="en-US" dirty="0">
                <a:solidFill>
                  <a:srgbClr val="002060"/>
                </a:solidFill>
              </a:rPr>
              <a:t>drop-down list</a:t>
            </a:r>
          </a:p>
          <a:p>
            <a:pPr marL="342900" indent="-342900">
              <a:buFont typeface="+mj-lt"/>
              <a:buAutoNum type="arabicPeriod"/>
            </a:pPr>
            <a:r>
              <a:rPr lang="en-US" dirty="0">
                <a:solidFill>
                  <a:srgbClr val="002060"/>
                </a:solidFill>
              </a:rPr>
              <a:t>Select the applicable resolution statement from the </a:t>
            </a:r>
            <a:r>
              <a:rPr lang="en-US" i="1" dirty="0">
                <a:solidFill>
                  <a:srgbClr val="002060"/>
                </a:solidFill>
              </a:rPr>
              <a:t>Resolution</a:t>
            </a:r>
            <a:r>
              <a:rPr lang="en-US" dirty="0">
                <a:solidFill>
                  <a:srgbClr val="002060"/>
                </a:solidFill>
              </a:rPr>
              <a:t> drop-down list</a:t>
            </a:r>
          </a:p>
          <a:p>
            <a:pPr marL="342900" indent="-342900">
              <a:buFont typeface="+mj-lt"/>
              <a:buAutoNum type="arabicPeriod"/>
            </a:pPr>
            <a:r>
              <a:rPr lang="en-US" dirty="0">
                <a:solidFill>
                  <a:srgbClr val="002060"/>
                </a:solidFill>
              </a:rPr>
              <a:t>Click </a:t>
            </a:r>
            <a:r>
              <a:rPr lang="en-US" i="1" dirty="0">
                <a:solidFill>
                  <a:srgbClr val="002060"/>
                </a:solidFill>
              </a:rPr>
              <a:t>Save</a:t>
            </a:r>
            <a:endParaRPr lang="en-US" dirty="0">
              <a:solidFill>
                <a:srgbClr val="002060"/>
              </a:solidFill>
            </a:endParaRPr>
          </a:p>
        </p:txBody>
      </p:sp>
      <p:pic>
        <p:nvPicPr>
          <p:cNvPr id="8" name="Picture 7">
            <a:extLst>
              <a:ext uri="{FF2B5EF4-FFF2-40B4-BE49-F238E27FC236}">
                <a16:creationId xmlns:a16="http://schemas.microsoft.com/office/drawing/2014/main" id="{E779CD60-EDB2-49E0-81BE-4A0089B7C803}"/>
              </a:ext>
            </a:extLst>
          </p:cNvPr>
          <p:cNvPicPr>
            <a:picLocks noChangeAspect="1"/>
          </p:cNvPicPr>
          <p:nvPr/>
        </p:nvPicPr>
        <p:blipFill>
          <a:blip r:embed="rId3"/>
          <a:stretch>
            <a:fillRect/>
          </a:stretch>
        </p:blipFill>
        <p:spPr>
          <a:xfrm>
            <a:off x="1965996" y="2390774"/>
            <a:ext cx="6277928" cy="3826193"/>
          </a:xfrm>
          <a:prstGeom prst="rect">
            <a:avLst/>
          </a:prstGeom>
          <a:ln>
            <a:solidFill>
              <a:schemeClr val="tx1"/>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E87F7D31-D257-45C3-ACE3-5CCE3F334588}"/>
              </a:ext>
            </a:extLst>
          </p:cNvPr>
          <p:cNvGrpSpPr/>
          <p:nvPr/>
        </p:nvGrpSpPr>
        <p:grpSpPr>
          <a:xfrm>
            <a:off x="1023095" y="2336274"/>
            <a:ext cx="7220829" cy="3840908"/>
            <a:chOff x="1143000" y="389367"/>
            <a:chExt cx="7220829" cy="3840908"/>
          </a:xfrm>
        </p:grpSpPr>
        <p:cxnSp>
          <p:nvCxnSpPr>
            <p:cNvPr id="5" name="Straight Arrow Connector 4">
              <a:extLst>
                <a:ext uri="{FF2B5EF4-FFF2-40B4-BE49-F238E27FC236}">
                  <a16:creationId xmlns:a16="http://schemas.microsoft.com/office/drawing/2014/main" id="{50E3E975-C72B-4DC7-86D7-87FD1E2DCF13}"/>
                </a:ext>
              </a:extLst>
            </p:cNvPr>
            <p:cNvCxnSpPr/>
            <p:nvPr/>
          </p:nvCxnSpPr>
          <p:spPr>
            <a:xfrm>
              <a:off x="1143000" y="1955953"/>
              <a:ext cx="685800" cy="0"/>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42F8059-709A-4F21-8F1A-1B890D2A670F}"/>
                </a:ext>
              </a:extLst>
            </p:cNvPr>
            <p:cNvCxnSpPr/>
            <p:nvPr/>
          </p:nvCxnSpPr>
          <p:spPr>
            <a:xfrm>
              <a:off x="1143000" y="3056372"/>
              <a:ext cx="685800" cy="0"/>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9E0C855-4F02-4B67-827F-C8F2E2A668FF}"/>
                </a:ext>
              </a:extLst>
            </p:cNvPr>
            <p:cNvSpPr/>
            <p:nvPr/>
          </p:nvSpPr>
          <p:spPr>
            <a:xfrm>
              <a:off x="2061756" y="389367"/>
              <a:ext cx="6302073" cy="3840908"/>
            </a:xfrm>
            <a:prstGeom prst="rect">
              <a:avLst/>
            </a:prstGeom>
            <a:solidFill>
              <a:schemeClr val="bg1">
                <a:lumMod val="85000"/>
                <a:alpha val="5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C9ED87-3E32-465B-8A96-5AD9DF387EA5}"/>
                </a:ext>
              </a:extLst>
            </p:cNvPr>
            <p:cNvPicPr>
              <a:picLocks noChangeAspect="1"/>
            </p:cNvPicPr>
            <p:nvPr/>
          </p:nvPicPr>
          <p:blipFill rotWithShape="1">
            <a:blip r:embed="rId3"/>
            <a:srcRect l="545" t="64295" r="2553" b="27462"/>
            <a:stretch/>
          </p:blipFill>
          <p:spPr>
            <a:xfrm>
              <a:off x="2120386" y="2880036"/>
              <a:ext cx="6232104" cy="359872"/>
            </a:xfrm>
            <a:prstGeom prst="rect">
              <a:avLst/>
            </a:prstGeom>
            <a:ln w="53975">
              <a:solidFill>
                <a:srgbClr val="002060"/>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DFAB03E-EF56-456B-ADCC-2BB3C2A6C246}"/>
                </a:ext>
              </a:extLst>
            </p:cNvPr>
            <p:cNvPicPr>
              <a:picLocks noChangeAspect="1"/>
            </p:cNvPicPr>
            <p:nvPr/>
          </p:nvPicPr>
          <p:blipFill rotWithShape="1">
            <a:blip r:embed="rId3"/>
            <a:srcRect l="52" t="36819" r="54689" b="57714"/>
            <a:stretch/>
          </p:blipFill>
          <p:spPr>
            <a:xfrm>
              <a:off x="2134967" y="1839308"/>
              <a:ext cx="3169207" cy="233291"/>
            </a:xfrm>
            <a:prstGeom prst="rect">
              <a:avLst/>
            </a:prstGeom>
            <a:ln w="53975">
              <a:solidFill>
                <a:srgbClr val="002060"/>
              </a:solidFill>
            </a:ln>
            <a:effectLst>
              <a:outerShdw blurRad="50800" dist="38100" dir="2700000" algn="tl" rotWithShape="0">
                <a:prstClr val="black">
                  <a:alpha val="40000"/>
                </a:prstClr>
              </a:outerShdw>
            </a:effectLst>
          </p:spPr>
        </p:pic>
      </p:grpSp>
      <p:pic>
        <p:nvPicPr>
          <p:cNvPr id="16" name="Picture 15">
            <a:extLst>
              <a:ext uri="{FF2B5EF4-FFF2-40B4-BE49-F238E27FC236}">
                <a16:creationId xmlns:a16="http://schemas.microsoft.com/office/drawing/2014/main" id="{A6066104-D9CD-4893-BFA4-3C1D80968BAF}"/>
              </a:ext>
            </a:extLst>
          </p:cNvPr>
          <p:cNvPicPr>
            <a:picLocks noChangeAspect="1"/>
          </p:cNvPicPr>
          <p:nvPr/>
        </p:nvPicPr>
        <p:blipFill rotWithShape="1">
          <a:blip r:embed="rId3"/>
          <a:srcRect l="28159" t="93602" r="62131" b="423"/>
          <a:stretch/>
        </p:blipFill>
        <p:spPr>
          <a:xfrm>
            <a:off x="3733800" y="5977319"/>
            <a:ext cx="609600" cy="228600"/>
          </a:xfrm>
          <a:prstGeom prst="rect">
            <a:avLst/>
          </a:prstGeom>
          <a:ln w="53975">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262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3C6B8-9282-48B9-9625-732100D8330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D2E2A278-21A9-4395-BFF1-A509CF1DEBBD}"/>
              </a:ext>
            </a:extLst>
          </p:cNvPr>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9</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1828800"/>
            <a:ext cx="9144000" cy="1384995"/>
          </a:xfrm>
          <a:prstGeom prst="rect">
            <a:avLst/>
          </a:prstGeom>
        </p:spPr>
        <p:txBody>
          <a:bodyPr wrap="square">
            <a:spAutoFit/>
          </a:bodyPr>
          <a:lstStyle/>
          <a:p>
            <a:pPr lvl="0" algn="ctr">
              <a:lnSpc>
                <a:spcPct val="150000"/>
              </a:lnSpc>
            </a:pPr>
            <a:r>
              <a:rPr lang="en-US" altLang="en-US" sz="3200" dirty="0">
                <a:solidFill>
                  <a:srgbClr val="002060"/>
                </a:solidFill>
                <a:ea typeface="Calibri" panose="020F0502020204030204" pitchFamily="34" charset="0"/>
                <a:cs typeface="Times New Roman" panose="02020603050405020304" pitchFamily="18" charset="0"/>
              </a:rPr>
              <a:t>RMN/UPS Tracking Missing from Vendor Portal</a:t>
            </a:r>
          </a:p>
          <a:p>
            <a:pPr lvl="0" algn="ctr">
              <a:lnSpc>
                <a:spcPct val="150000"/>
              </a:lnSpc>
            </a:pPr>
            <a:r>
              <a:rPr lang="en-US" altLang="en-US" sz="2400" dirty="0">
                <a:solidFill>
                  <a:srgbClr val="002060"/>
                </a:solidFill>
                <a:ea typeface="Calibri" panose="020F0502020204030204" pitchFamily="34" charset="0"/>
                <a:cs typeface="Times New Roman" panose="02020603050405020304" pitchFamily="18" charset="0"/>
              </a:rPr>
              <a:t>(Shipping information was not added to the ddTracker Portal)</a:t>
            </a:r>
          </a:p>
        </p:txBody>
      </p:sp>
    </p:spTree>
    <p:extLst>
      <p:ext uri="{BB962C8B-B14F-4D97-AF65-F5344CB8AC3E}">
        <p14:creationId xmlns:p14="http://schemas.microsoft.com/office/powerpoint/2010/main" val="522539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RE Shipping Exceptions Training &amp;quot;&quot;/&gt;&lt;property id=&quot;20307&quot; value=&quot;285&quot;/&gt;&lt;/object&gt;&lt;object type=&quot;3&quot; unique_id=&quot;10004&quot;&gt;&lt;property id=&quot;20148&quot; value=&quot;5&quot;/&gt;&lt;property id=&quot;20300&quot; value=&quot;Slide 2 - &amp;quot;Purpose &amp;quot;&quot;/&gt;&lt;property id=&quot;20307&quot; value=&quot;291&quot;/&gt;&lt;/object&gt;&lt;object type=&quot;3&quot; unique_id=&quot;10005&quot;&gt;&lt;property id=&quot;20148&quot; value=&quot;5&quot;/&gt;&lt;property id=&quot;20300&quot; value=&quot;Slide 4 - &amp;quot;Training Topics &amp;quot;&quot;/&gt;&lt;property id=&quot;20307&quot; value=&quot;287&quot;/&gt;&lt;/object&gt;&lt;object type=&quot;3&quot; unique_id=&quot;76433&quot;&gt;&lt;property id=&quot;20148&quot; value=&quot;5&quot;/&gt;&lt;property id=&quot;20300&quot; value=&quot;Slide 37 - &amp;quot;Questions?&amp;quot;&quot;/&gt;&lt;property id=&quot;20307&quot; value=&quot;377&quot;/&gt;&lt;/object&gt;&lt;object type=&quot;3&quot; unique_id=&quot;76794&quot;&gt;&lt;property id=&quot;20148&quot; value=&quot;5&quot;/&gt;&lt;property id=&quot;20300&quot; value=&quot;Slide 9&quot;/&gt;&lt;property id=&quot;20307&quot; value=&quot;379&quot;/&gt;&lt;/object&gt;&lt;object type=&quot;3&quot; unique_id=&quot;77412&quot;&gt;&lt;property id=&quot;20148&quot; value=&quot;5&quot;/&gt;&lt;property id=&quot;20300&quot; value=&quot;Slide 10 - &amp;quot;RMN/UPS Tracking Number Missing from Vendor Portal&amp;quot;&quot;/&gt;&lt;property id=&quot;20307&quot; value=&quot;390&quot;/&gt;&lt;/object&gt;&lt;object type=&quot;3&quot; unique_id=&quot;77414&quot;&gt;&lt;property id=&quot;20148&quot; value=&quot;5&quot;/&gt;&lt;property id=&quot;20300&quot; value=&quot;Slide 15&quot;/&gt;&lt;property id=&quot;20307&quot; value=&quot;392&quot;/&gt;&lt;/object&gt;&lt;object type=&quot;3&quot; unique_id=&quot;77415&quot;&gt;&lt;property id=&quot;20148&quot; value=&quot;5&quot;/&gt;&lt;property id=&quot;20300&quot; value=&quot;Slide 17&quot;/&gt;&lt;property id=&quot;20307&quot; value=&quot;395&quot;/&gt;&lt;/object&gt;&lt;object type=&quot;3&quot; unique_id=&quot;77416&quot;&gt;&lt;property id=&quot;20148&quot; value=&quot;5&quot;/&gt;&lt;property id=&quot;20300&quot; value=&quot;Slide 23&quot;/&gt;&lt;property id=&quot;20307&quot; value=&quot;393&quot;/&gt;&lt;/object&gt;&lt;object type=&quot;3&quot; unique_id=&quot;77425&quot;&gt;&lt;property id=&quot;20148&quot; value=&quot;5&quot;/&gt;&lt;property id=&quot;20300&quot; value=&quot;Slide 26&quot;/&gt;&lt;property id=&quot;20307&quot; value=&quot;389&quot;/&gt;&lt;/object&gt;&lt;object type=&quot;3&quot; unique_id=&quot;78528&quot;&gt;&lt;property id=&quot;20148&quot; value=&quot;5&quot;/&gt;&lt;property id=&quot;20300&quot; value=&quot;Slide 14&quot;/&gt;&lt;property id=&quot;20307&quot; value=&quot;396&quot;/&gt;&lt;/object&gt;&lt;object type=&quot;3&quot; unique_id=&quot;79220&quot;&gt;&lt;property id=&quot;20148&quot; value=&quot;5&quot;/&gt;&lt;property id=&quot;20300&quot; value=&quot;Slide 5&quot;/&gt;&lt;property id=&quot;20307&quot; value=&quot;431&quot;/&gt;&lt;/object&gt;&lt;object type=&quot;3&quot; unique_id=&quot;79221&quot;&gt;&lt;property id=&quot;20148&quot; value=&quot;5&quot;/&gt;&lt;property id=&quot;20300&quot; value=&quot;Slide 6 - &amp;quot;Locating Shipping Exceptions and Updating ddTracker &amp;quot;&quot;/&gt;&lt;property id=&quot;20307&quot; value=&quot;399&quot;/&gt;&lt;/object&gt;&lt;object type=&quot;3&quot; unique_id=&quot;79222&quot;&gt;&lt;property id=&quot;20148&quot; value=&quot;5&quot;/&gt;&lt;property id=&quot;20300&quot; value=&quot;Slide 7 - &amp;quot;Locating Shipping Exceptions and Updating ddTracker &amp;quot;&quot;/&gt;&lt;property id=&quot;20307&quot; value=&quot;400&quot;/&gt;&lt;/object&gt;&lt;object type=&quot;3&quot; unique_id=&quot;79223&quot;&gt;&lt;property id=&quot;20148&quot; value=&quot;5&quot;/&gt;&lt;property id=&quot;20300&quot; value=&quot;Slide 8 - &amp;quot;Locating Shipping Exceptions and Updating ddTracker &amp;quot;&quot;/&gt;&lt;property id=&quot;20307&quot; value=&quot;401&quot;/&gt;&lt;/object&gt;&lt;object type=&quot;3&quot; unique_id=&quot;79224&quot;&gt;&lt;property id=&quot;20148&quot; value=&quot;5&quot;/&gt;&lt;property id=&quot;20300&quot; value=&quot;Slide 11 - &amp;quot;RMN/UPS Tracking Number Missing from Vendor Portal&amp;quot;&quot;/&gt;&lt;property id=&quot;20307&quot; value=&quot;428&quot;/&gt;&lt;/object&gt;&lt;object type=&quot;3&quot; unique_id=&quot;79225&quot;&gt;&lt;property id=&quot;20148&quot; value=&quot;5&quot;/&gt;&lt;property id=&quot;20300&quot; value=&quot;Slide 12 - &amp;quot;RMN/UPS Tracking Number Missing from Vendor Portal&amp;quot;&quot;/&gt;&lt;property id=&quot;20307&quot; value=&quot;430&quot;/&gt;&lt;/object&gt;&lt;object type=&quot;3&quot; unique_id=&quot;79226&quot;&gt;&lt;property id=&quot;20148&quot; value=&quot;5&quot;/&gt;&lt;property id=&quot;20300&quot; value=&quot;Slide 13 - &amp;quot;RMN/UPS Tracking Number Missing from Vendor Portal&amp;quot;&quot;/&gt;&lt;property id=&quot;20307&quot; value=&quot;404&quot;/&gt;&lt;/object&gt;&lt;object type=&quot;3&quot; unique_id=&quot;79227&quot;&gt;&lt;property id=&quot;20148&quot; value=&quot;5&quot;/&gt;&lt;property id=&quot;20300&quot; value=&quot;Slide 16&quot;/&gt;&lt;property id=&quot;20307&quot; value=&quot;405&quot;/&gt;&lt;/object&gt;&lt;object type=&quot;3&quot; unique_id=&quot;79228&quot;&gt;&lt;property id=&quot;20148&quot; value=&quot;5&quot;/&gt;&lt;property id=&quot;20300&quot; value=&quot;Slide 18&quot;/&gt;&lt;property id=&quot;20307&quot; value=&quot;423&quot;/&gt;&lt;/object&gt;&lt;object type=&quot;3&quot; unique_id=&quot;79229&quot;&gt;&lt;property id=&quot;20148&quot; value=&quot;5&quot;/&gt;&lt;property id=&quot;20300&quot; value=&quot;Slide 22 - &amp;quot;Extra DCS ID(s) on Manifest (missing file from the box)&amp;quot;&quot;/&gt;&lt;property id=&quot;20307&quot; value=&quot;424&quot;/&gt;&lt;/object&gt;&lt;object type=&quot;3&quot; unique_id=&quot;79230&quot;&gt;&lt;property id=&quot;20148&quot; value=&quot;5&quot;/&gt;&lt;property id=&quot;20300&quot; value=&quot;Slide 24&quot;/&gt;&lt;property id=&quot;20307&quot; value=&quot;420&quot;/&gt;&lt;/object&gt;&lt;object type=&quot;3&quot; unique_id=&quot;79231&quot;&gt;&lt;property id=&quot;20148&quot; value=&quot;5&quot;/&gt;&lt;property id=&quot;20300&quot; value=&quot;Slide 25&quot;/&gt;&lt;property id=&quot;20307&quot; value=&quot;421&quot;/&gt;&lt;/object&gt;&lt;object type=&quot;3&quot; unique_id=&quot;79232&quot;&gt;&lt;property id=&quot;20148&quot; value=&quot;5&quot;/&gt;&lt;property id=&quot;20300&quot; value=&quot;Slide 27 - &amp;quot;Create Document Control Sheet ID &amp;quot;&quot;/&gt;&lt;property id=&quot;20307&quot; value=&quot;406&quot;/&gt;&lt;/object&gt;&lt;object type=&quot;3&quot; unique_id=&quot;79233&quot;&gt;&lt;property id=&quot;20148&quot; value=&quot;5&quot;/&gt;&lt;property id=&quot;20300&quot; value=&quot;Slide 28 - &amp;quot;Create Document Control Sheet ID cont’d&amp;quot;&quot;/&gt;&lt;property id=&quot;20307&quot; value=&quot;407&quot;/&gt;&lt;/object&gt;&lt;object type=&quot;3&quot; unique_id=&quot;79234&quot;&gt;&lt;property id=&quot;20148&quot; value=&quot;5&quot;/&gt;&lt;property id=&quot;20300&quot; value=&quot;Slide 29 - &amp;quot;Create Document Control Sheet ID cont’d&amp;quot;&quot;/&gt;&lt;property id=&quot;20307&quot; value=&quot;408&quot;/&gt;&lt;/object&gt;&lt;object type=&quot;3&quot; unique_id=&quot;79235&quot;&gt;&lt;property id=&quot;20148&quot; value=&quot;5&quot;/&gt;&lt;property id=&quot;20300&quot; value=&quot;Slide 30 - &amp;quot;Create Document Control Sheet ID cont’d&amp;quot;&quot;/&gt;&lt;property id=&quot;20307&quot; value=&quot;409&quot;/&gt;&lt;/object&gt;&lt;object type=&quot;3&quot; unique_id=&quot;79236&quot;&gt;&lt;property id=&quot;20148&quot; value=&quot;5&quot;/&gt;&lt;property id=&quot;20300&quot; value=&quot;Slide 31 - &amp;quot;Create Document Control Sheet ID cont’d&amp;quot;&quot;/&gt;&lt;property id=&quot;20307&quot; value=&quot;410&quot;/&gt;&lt;/object&gt;&lt;object type=&quot;3&quot; unique_id=&quot;79237&quot;&gt;&lt;property id=&quot;20148&quot; value=&quot;5&quot;/&gt;&lt;property id=&quot;20300&quot; value=&quot;Slide 32&quot;/&gt;&lt;property id=&quot;20307&quot; value=&quot;427&quot;/&gt;&lt;/object&gt;&lt;object type=&quot;3&quot; unique_id=&quot;79238&quot;&gt;&lt;property id=&quot;20148&quot; value=&quot;5&quot;/&gt;&lt;property id=&quot;20300&quot; value=&quot;Slide 33 - &amp;quot;Generate VR&amp;amp;E Shipping Manifest&amp;quot;&quot;/&gt;&lt;property id=&quot;20307&quot; value=&quot;416&quot;/&gt;&lt;/object&gt;&lt;object type=&quot;3&quot; unique_id=&quot;79239&quot;&gt;&lt;property id=&quot;20148&quot; value=&quot;5&quot;/&gt;&lt;property id=&quot;20300&quot; value=&quot;Slide 34 - &amp;quot;Generate VR&amp;amp;E Shipping Manifest&amp;quot;&quot;/&gt;&lt;property id=&quot;20307&quot; value=&quot;417&quot;/&gt;&lt;/object&gt;&lt;object type=&quot;3&quot; unique_id=&quot;79240&quot;&gt;&lt;property id=&quot;20148&quot; value=&quot;5&quot;/&gt;&lt;property id=&quot;20300&quot; value=&quot;Slide 35 - &amp;quot;Generate VR&amp;amp;E Shipping Manifest&amp;quot;&quot;/&gt;&lt;property id=&quot;20307&quot; value=&quot;418&quot;/&gt;&lt;/object&gt;&lt;object type=&quot;3&quot; unique_id=&quot;79241&quot;&gt;&lt;property id=&quot;20148&quot; value=&quot;5&quot;/&gt;&lt;property id=&quot;20300&quot; value=&quot;Slide 36 - &amp;quot;Generate VR&amp;amp;E Shipping Manifest&amp;quot;&quot;/&gt;&lt;property id=&quot;20307&quot; value=&quot;419&quot;/&gt;&lt;/object&gt;&lt;object type=&quot;3&quot; unique_id=&quot;80022&quot;&gt;&lt;property id=&quot;20148&quot; value=&quot;5&quot;/&gt;&lt;property id=&quot;20300&quot; value=&quot;Slide 19 - &amp;quot;Extra DCS ID(s) on Manifest (missing file from the box)&amp;quot;&quot;/&gt;&lt;property id=&quot;20307&quot; value=&quot;432&quot;/&gt;&lt;/object&gt;&lt;object type=&quot;3&quot; unique_id=&quot;80179&quot;&gt;&lt;property id=&quot;20148&quot; value=&quot;5&quot;/&gt;&lt;property id=&quot;20300&quot; value=&quot;Slide 20 - &amp;quot;Extra DCS ID(s) on Manifest (missing file from the box)&amp;quot;&quot;/&gt;&lt;property id=&quot;20307&quot; value=&quot;433&quot;/&gt;&lt;/object&gt;&lt;object type=&quot;3&quot; unique_id=&quot;80180&quot;&gt;&lt;property id=&quot;20148&quot; value=&quot;5&quot;/&gt;&lt;property id=&quot;20300&quot; value=&quot;Slide 21 - &amp;quot;Extra DCS ID(s) on Manifest (missing file from the box)&amp;quot;&quot;/&gt;&lt;property id=&quot;20307&quot; value=&quot;434&quot;/&gt;&lt;/object&gt;&lt;object type=&quot;3&quot; unique_id=&quot;80410&quot;&gt;&lt;property id=&quot;20148&quot; value=&quot;5&quot;/&gt;&lt;property id=&quot;20300&quot; value=&quot;Slide 3 - &amp;quot;Acronyms&amp;amp;#x09;&amp;amp; Definitions&amp;quot;&quot;/&gt;&lt;property id=&quot;20307&quot; value=&quot;435&quot;/&gt;&lt;/object&gt;&lt;/object&gt;&lt;object type=&quot;8&quot; unique_id=&quot;10098&quot;&gt;&lt;/object&gt;&lt;/object&gt;&lt;/database&gt;"/>
  <p:tag name="SECTOMILLISECCONVERTED" val="1"/>
</p:tagLst>
</file>

<file path=ppt/theme/theme1.xml><?xml version="1.0" encoding="utf-8"?>
<a:theme xmlns:a="http://schemas.openxmlformats.org/drawingml/2006/main" name="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FADAE114A60C4C8B7C9B54D71EA715" ma:contentTypeVersion="0" ma:contentTypeDescription="Create a new document." ma:contentTypeScope="" ma:versionID="927d841f7e0773bad74a01fb1a1de17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3FA49-FC48-493C-94A2-B5BE0B839CF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190C614-BD25-4166-89A6-14368EE78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D41FB5B-AAB7-43F8-BCFB-F0AC22CB1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19411</TotalTime>
  <Words>4134</Words>
  <Application>Microsoft Office PowerPoint</Application>
  <PresentationFormat>On-screen Show (4:3)</PresentationFormat>
  <Paragraphs>473</Paragraphs>
  <Slides>37</Slides>
  <Notes>37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Calibri Light</vt:lpstr>
      <vt:lpstr>Courier New</vt:lpstr>
      <vt:lpstr>Myriad Pro</vt:lpstr>
      <vt:lpstr>Wingdings</vt:lpstr>
      <vt:lpstr>Office Theme</vt:lpstr>
      <vt:lpstr>10_Office Theme</vt:lpstr>
      <vt:lpstr>1_Custom Design</vt:lpstr>
      <vt:lpstr>Custom Design</vt:lpstr>
      <vt:lpstr>VRE Shipping Exceptions Training </vt:lpstr>
      <vt:lpstr>Purpose </vt:lpstr>
      <vt:lpstr>Acronyms &amp; Definitions</vt:lpstr>
      <vt:lpstr>Training Topics </vt:lpstr>
      <vt:lpstr>PowerPoint Presentation</vt:lpstr>
      <vt:lpstr>Locating Shipping Exceptions and Updating ddTracker </vt:lpstr>
      <vt:lpstr>Locating Shipping Exceptions and Updating ddTracker </vt:lpstr>
      <vt:lpstr>Locating Shipping Exceptions and Updating ddTracker </vt:lpstr>
      <vt:lpstr>PowerPoint Presentation</vt:lpstr>
      <vt:lpstr>RMN/UPS Tracking Number Missing from Vendor Portal</vt:lpstr>
      <vt:lpstr>RMN/UPS Tracking Number Missing from Vendor Portal</vt:lpstr>
      <vt:lpstr>RMN/UPS Tracking Number Missing from Vendor Portal</vt:lpstr>
      <vt:lpstr>RMN/UPS Tracking Number Missing from Vendor Portal</vt:lpstr>
      <vt:lpstr>PowerPoint Presentation</vt:lpstr>
      <vt:lpstr>Missing DCS ID(s) from Manifest (extra file(s) in the box)</vt:lpstr>
      <vt:lpstr>Missing DCS ID(s) from Manifest (extra file(s) in the box)</vt:lpstr>
      <vt:lpstr>Missing DCS ID(s) from Manifest (extra file(s) in the box)</vt:lpstr>
      <vt:lpstr>PowerPoint Presentation</vt:lpstr>
      <vt:lpstr>Extra DCS ID(s) on Manifest (missing file from the box)</vt:lpstr>
      <vt:lpstr>Extra DCS ID(s) on Manifest (missing file from the box)</vt:lpstr>
      <vt:lpstr>Extra DCS ID(s) on Manifest (missing file from the box)</vt:lpstr>
      <vt:lpstr>Extra DCS ID(s) on Manifest (missing file from the box)</vt:lpstr>
      <vt:lpstr>PowerPoint Presentation</vt:lpstr>
      <vt:lpstr>Missing or Incorrect Shipping Manifest </vt:lpstr>
      <vt:lpstr>Missing or Incorrect Shipping Manifest </vt:lpstr>
      <vt:lpstr>PowerPoint Presentation</vt:lpstr>
      <vt:lpstr>Create Document Control Sheet ID </vt:lpstr>
      <vt:lpstr>Create Document Control Sheet ID cont’d</vt:lpstr>
      <vt:lpstr>Create Document Control Sheet ID cont’d</vt:lpstr>
      <vt:lpstr>Create Document Control Sheet ID cont’d</vt:lpstr>
      <vt:lpstr>Create Document Control Sheet ID cont’d</vt:lpstr>
      <vt:lpstr>PowerPoint Presentation</vt:lpstr>
      <vt:lpstr>Generate VR&amp;E Shipping Manifest</vt:lpstr>
      <vt:lpstr>Generate VR&amp;E Shipping Manifest</vt:lpstr>
      <vt:lpstr>Generate VR&amp;E Shipping Manifest</vt:lpstr>
      <vt:lpstr>Generate VR&amp;E Shipping Manifest</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Shipping Exceptions Training PowerPoint Presentation</dc:title>
  <dc:creator>Department of Veterans Affairs, Veterans Benefits Administration, Veteran Readiness &amp; Employment Service, STAFF</dc:creator>
  <cp:lastModifiedBy>Kathy Poole</cp:lastModifiedBy>
  <cp:revision>763</cp:revision>
  <cp:lastPrinted>2019-02-05T18:41:18Z</cp:lastPrinted>
  <dcterms:created xsi:type="dcterms:W3CDTF">2017-12-21T16:13:31Z</dcterms:created>
  <dcterms:modified xsi:type="dcterms:W3CDTF">2020-08-03T13:33:19Z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0x0101009CFADAE114A60C4C8B7C9B54D71EA715</vt:lpwstr>
  </property>
  <property fmtid="{D5CDD505-2E9C-101B-9397-08002B2CF9AE}" pid="3" name="Language">
    <vt:lpwstr>en</vt:lpwstr>
  </property>
  <property fmtid="{D5CDD505-2E9C-101B-9397-08002B2CF9AE}" pid="4" name="Type">
    <vt:lpwstr>Presentation</vt:lpwstr>
  </property>
</Properties>
</file>