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0"/>
  </p:notesMasterIdLst>
  <p:sldIdLst>
    <p:sldId id="285" r:id="rId7"/>
    <p:sldId id="286" r:id="rId8"/>
    <p:sldId id="298" r:id="rId9"/>
    <p:sldId id="299" r:id="rId10"/>
    <p:sldId id="303" r:id="rId11"/>
    <p:sldId id="322" r:id="rId12"/>
    <p:sldId id="291" r:id="rId13"/>
    <p:sldId id="328" r:id="rId14"/>
    <p:sldId id="324" r:id="rId15"/>
    <p:sldId id="325" r:id="rId16"/>
    <p:sldId id="326" r:id="rId17"/>
    <p:sldId id="304" r:id="rId18"/>
    <p:sldId id="295" r:id="rId19"/>
    <p:sldId id="316" r:id="rId20"/>
    <p:sldId id="315" r:id="rId21"/>
    <p:sldId id="302" r:id="rId22"/>
    <p:sldId id="319" r:id="rId23"/>
    <p:sldId id="308" r:id="rId24"/>
    <p:sldId id="309" r:id="rId25"/>
    <p:sldId id="327" r:id="rId26"/>
    <p:sldId id="311" r:id="rId27"/>
    <p:sldId id="312" r:id="rId28"/>
    <p:sldId id="287"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250" autoAdjust="0"/>
    <p:restoredTop sz="94660"/>
  </p:normalViewPr>
  <p:slideViewPr>
    <p:cSldViewPr>
      <p:cViewPr varScale="1">
        <p:scale>
          <a:sx n="74" d="100"/>
          <a:sy n="74" d="100"/>
        </p:scale>
        <p:origin x="678" y="60"/>
      </p:cViewPr>
      <p:guideLst>
        <p:guide orient="horz" pos="2160"/>
        <p:guide pos="2880"/>
        <p:guide orient="horz" pos="672"/>
        <p:guide pos="288"/>
      </p:guideLst>
    </p:cSldViewPr>
  </p:slideViewPr>
  <p:notesTextViewPr>
    <p:cViewPr>
      <p:scale>
        <a:sx n="1" d="1"/>
        <a:sy n="1" d="1"/>
      </p:scale>
      <p:origin x="0" y="0"/>
    </p:cViewPr>
  </p:notesTextViewPr>
  <p:sorterViewPr>
    <p:cViewPr>
      <p:scale>
        <a:sx n="100" d="100"/>
        <a:sy n="100" d="100"/>
      </p:scale>
      <p:origin x="0" y="-5226"/>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04/10/2019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04/10/2019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04/10/2019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04/10/2019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04/10/2019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04/10/2019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04/10/2019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04/10/2019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04/10/2019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04/10/2019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04/10/2019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04/10/2019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04/10/2019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04/10/2019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04/10/2019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14324/M21-1,-Part-IV,-Subpart-ii,-Chapter-2,-Section-A---Deciding-Claims-for-Disability-Compensation#1e"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46277/M21-1,-Part-III,-Subpart-i,-Chapter-2,-Section-F---Special-Situations-Related-to-the-Integrated-Disability-Evaluation-System-(IDES)"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33257/M21-1-Part-III-Subpart-i-Chapter-2-Section-D-Overview-of-the-Integrated-Disability-Evaluation-System-IDES-and-Initial-Claims-Development?query=ides"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14324/M21-1,-Part-IV,-Subpart-ii,-Chapter-2,-Section-A---Deciding-Claims-for-Disability-Compensation#1e"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14101/M21-1-Part-III-Subpart-i-Chapter-2-Section-B-Division-of-Responsibilities-for-Processing-Benefits-Delivery-at-Discharge-BDD-and-BDD-Excluded-Claims#3h"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mailto:dan.nguyen2@va.gov" TargetMode="External"/><Relationship Id="rId7" Type="http://schemas.openxmlformats.org/officeDocument/2006/relationships/hyperlink" Target="mailto:contractexam.VBAVACO@VA.gov" TargetMode="External"/><Relationship Id="rId2" Type="http://schemas.openxmlformats.org/officeDocument/2006/relationships/hyperlink" Target="https://vbaw.vba.va.gov/bl/21/contractexams/docs/Interim%20VBMS%20Exam%20Guidance%20for%20BDD%20Excluded%20Status.docx" TargetMode="External"/><Relationship Id="rId1" Type="http://schemas.openxmlformats.org/officeDocument/2006/relationships/slideLayout" Target="../slideLayouts/slideLayout5.xml"/><Relationship Id="rId6" Type="http://schemas.openxmlformats.org/officeDocument/2006/relationships/hyperlink" Target="mailto:Brian.Stephens1@va.gov" TargetMode="External"/><Relationship Id="rId5" Type="http://schemas.openxmlformats.org/officeDocument/2006/relationships/hyperlink" Target="mailto:Jadine.Piper@va.gov" TargetMode="External"/><Relationship Id="rId4" Type="http://schemas.openxmlformats.org/officeDocument/2006/relationships/hyperlink" Target="mailto:kelly.wante@va.gov"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14101/M21-1-Part-III-Subpart-i-Chapter-2-Section-B-Division-of-Responsibilities-for-Processing-Benefits-Delivery-at-Discharge-BDD-and-BDD-Excluded-Claims"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vaww.infoshare.va.gov/sites/212Procedures/212D_MSC_Info/SitePages/Home.aspx"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mailto:VAVBAWAS/CO/PREDISCHARGE%20%3cPredischarge.VBACO@va.gov%3e" TargetMode="External"/><Relationship Id="rId2" Type="http://schemas.openxmlformats.org/officeDocument/2006/relationships/hyperlink" Target="mailto:VAVBAWAS/CO/IDES%20%3cIDES.VBACO@VA.GOV%3e"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February 12, 2019</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Adding a Servicemember to the </a:t>
            </a:r>
            <a:br>
              <a:rPr lang="en-US" sz="3000" dirty="0"/>
            </a:br>
            <a:r>
              <a:rPr lang="en-US" sz="3000" dirty="0"/>
              <a:t>Master Veteran Index (MVI)</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873204"/>
            <a:ext cx="8382000" cy="4524315"/>
          </a:xfrm>
          <a:prstGeom prst="rect">
            <a:avLst/>
          </a:prstGeom>
        </p:spPr>
        <p:txBody>
          <a:bodyPr wrap="square">
            <a:spAutoFit/>
          </a:bodyPr>
          <a:lstStyle/>
          <a:p>
            <a:pPr marL="342900" lvl="0" indent="-342900">
              <a:buFont typeface="Arial" panose="020B0604020202020204" pitchFamily="34" charset="0"/>
              <a:buChar char="•"/>
              <a:defRPr/>
            </a:pPr>
            <a:r>
              <a:rPr lang="en-US" sz="2400" dirty="0">
                <a:solidFill>
                  <a:srgbClr val="0D0D0D"/>
                </a:solidFill>
                <a:latin typeface="Arial" panose="020B0604020202020204" pitchFamily="34" charset="0"/>
                <a:ea typeface="Times New Roman" panose="02020603050405020304" pitchFamily="18" charset="0"/>
              </a:rPr>
              <a:t>MSCs have reported receiving an error message in the Joint Legacy Viewer (JLV) stating access to the record is not supported because the Servicemember is not listed on the MVI </a:t>
            </a:r>
          </a:p>
          <a:p>
            <a:pPr marL="342900" lvl="0" indent="-342900">
              <a:buFont typeface="Arial" panose="020B0604020202020204" pitchFamily="34" charset="0"/>
              <a:buChar char="•"/>
              <a:defRPr/>
            </a:pPr>
            <a:r>
              <a:rPr lang="en-US" sz="2400" dirty="0">
                <a:solidFill>
                  <a:srgbClr val="0D0D0D"/>
                </a:solidFill>
                <a:latin typeface="Arial" panose="020B0604020202020204" pitchFamily="34" charset="0"/>
                <a:ea typeface="Times New Roman" panose="02020603050405020304" pitchFamily="18" charset="0"/>
              </a:rPr>
              <a:t>If a Servicemember is not listed on the MVI, then access to the record is not supported by JLV and the user will receive a VA User Restricted Access message  </a:t>
            </a:r>
          </a:p>
          <a:p>
            <a:pPr marL="342900" lvl="0" indent="-342900">
              <a:buFont typeface="Arial" panose="020B0604020202020204" pitchFamily="34" charset="0"/>
              <a:buChar char="•"/>
              <a:defRPr/>
            </a:pPr>
            <a:r>
              <a:rPr lang="en-US" sz="2400" dirty="0">
                <a:solidFill>
                  <a:srgbClr val="0D0D0D"/>
                </a:solidFill>
                <a:latin typeface="Arial" panose="020B0604020202020204" pitchFamily="34" charset="0"/>
                <a:ea typeface="Times New Roman" panose="02020603050405020304" pitchFamily="18" charset="0"/>
              </a:rPr>
              <a:t>The VBA approved procedure to add the individual to the MVI is to add the participant as a new patient in CAPRI (it is not necessary to enter an exam request)  </a:t>
            </a:r>
          </a:p>
          <a:p>
            <a:pPr marL="342900" lvl="0" indent="-342900">
              <a:buFont typeface="Arial" panose="020B0604020202020204" pitchFamily="34" charset="0"/>
              <a:buChar char="•"/>
              <a:defRPr/>
            </a:pPr>
            <a:r>
              <a:rPr lang="en-US" sz="2400" dirty="0">
                <a:solidFill>
                  <a:srgbClr val="0D0D0D"/>
                </a:solidFill>
                <a:latin typeface="Arial" panose="020B0604020202020204" pitchFamily="34" charset="0"/>
                <a:ea typeface="Times New Roman" panose="02020603050405020304" pitchFamily="18" charset="0"/>
              </a:rPr>
              <a:t>Once the individual is added to CAPRI, their records will be accessible in JLV</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9505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Conditions Subject to Service Connection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873204"/>
            <a:ext cx="8382000" cy="5016758"/>
          </a:xfrm>
          <a:prstGeom prst="rect">
            <a:avLst/>
          </a:prstGeom>
        </p:spPr>
        <p:txBody>
          <a:bodyPr wrap="square">
            <a:spAutoFit/>
          </a:bodyPr>
          <a:lstStyle/>
          <a:p>
            <a:pPr marL="342900" indent="-342900">
              <a:buFont typeface="Arial" panose="020B0604020202020204" pitchFamily="34" charset="0"/>
              <a:buChar char="•"/>
            </a:pPr>
            <a:r>
              <a:rPr lang="en-US" sz="2000" dirty="0">
                <a:solidFill>
                  <a:srgbClr val="0D0D0D"/>
                </a:solidFill>
                <a:latin typeface="Arial" panose="020B0604020202020204" pitchFamily="34" charset="0"/>
                <a:ea typeface="Times New Roman" panose="02020603050405020304" pitchFamily="18" charset="0"/>
              </a:rPr>
              <a:t>It s important for MSCs to identify any conditions that may be subject to service connection when reviewing a SM’s STR in preparation for the initial interview.  Service connection may be granted for a particular injury or disease resulting in disability, which was incurred in service or aggravated by service  </a:t>
            </a:r>
          </a:p>
          <a:p>
            <a:pPr marL="342900" indent="-342900">
              <a:buFont typeface="Arial" panose="020B0604020202020204" pitchFamily="34" charset="0"/>
              <a:buChar char="•"/>
            </a:pPr>
            <a:r>
              <a:rPr lang="en-US" sz="2000" dirty="0">
                <a:solidFill>
                  <a:srgbClr val="0D0D0D"/>
                </a:solidFill>
                <a:latin typeface="Arial" panose="020B0604020202020204" pitchFamily="34" charset="0"/>
                <a:ea typeface="Times New Roman" panose="02020603050405020304" pitchFamily="18" charset="0"/>
              </a:rPr>
              <a:t>Abnormal laboratory findings, even if diagnosed, are not themselves disabilities for VA purposes.  Per </a:t>
            </a:r>
            <a:r>
              <a:rPr lang="en-US" sz="2000" u="sng" dirty="0">
                <a:solidFill>
                  <a:srgbClr val="000000"/>
                </a:solidFill>
                <a:latin typeface="Arial" panose="020B0604020202020204" pitchFamily="34" charset="0"/>
                <a:ea typeface="Times New Roman" panose="02020603050405020304" pitchFamily="18" charset="0"/>
                <a:hlinkClick r:id="rId2"/>
              </a:rPr>
              <a:t>M21-1, IV.ii.2.A.2.h</a:t>
            </a:r>
            <a:r>
              <a:rPr lang="en-US" sz="2000" dirty="0">
                <a:solidFill>
                  <a:srgbClr val="0D0D0D"/>
                </a:solidFill>
                <a:latin typeface="Arial" panose="020B0604020202020204" pitchFamily="34" charset="0"/>
                <a:ea typeface="Times New Roman" panose="02020603050405020304" pitchFamily="18" charset="0"/>
              </a:rPr>
              <a:t>, such findings include, but are not limited to: elevated blood sugar, hyperlipidemia, elevated triglycerides, or elevated cholesterol</a:t>
            </a:r>
            <a:endParaRPr lang="en-US" sz="2000" dirty="0">
              <a:solidFill>
                <a:srgbClr val="000000"/>
              </a:solidFill>
              <a:latin typeface="Times New Roman" panose="02020603050405020304" pitchFamily="18" charset="0"/>
              <a:ea typeface="Times New Roman" panose="02020603050405020304" pitchFamily="18" charset="0"/>
            </a:endParaRPr>
          </a:p>
          <a:p>
            <a:pPr marL="342900" indent="-342900">
              <a:buFont typeface="Arial" panose="020B0604020202020204" pitchFamily="34" charset="0"/>
              <a:buChar char="•"/>
            </a:pPr>
            <a:r>
              <a:rPr lang="en-US" sz="2000" dirty="0">
                <a:solidFill>
                  <a:srgbClr val="0D0D0D"/>
                </a:solidFill>
                <a:latin typeface="Arial" panose="020B0604020202020204" pitchFamily="34" charset="0"/>
                <a:ea typeface="Times New Roman" panose="02020603050405020304" pitchFamily="18" charset="0"/>
              </a:rPr>
              <a:t>The MSC should notify the SM when a condition he/she wishes to claim is not subject to service connection.  When a SM claims a condition that is not subject to service connection, the DRAS must deny service connection for the condition in the rating.  Although the SM is ultimately responsible for claiming conditions on VA Form 21-526EZ, the MSC should provide guidance to the SM to assist with their claim</a:t>
            </a: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90827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12</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IDES Specific Topics</a:t>
            </a:r>
            <a:endParaRPr lang="en-US" sz="3200" b="1" dirty="0">
              <a:solidFill>
                <a:prstClr val="black"/>
              </a:solidFill>
              <a:ea typeface="Times New Roman"/>
            </a:endParaRPr>
          </a:p>
        </p:txBody>
      </p:sp>
    </p:spTree>
    <p:extLst>
      <p:ext uri="{BB962C8B-B14F-4D97-AF65-F5344CB8AC3E}">
        <p14:creationId xmlns:p14="http://schemas.microsoft.com/office/powerpoint/2010/main" val="117254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F7EA0F-F264-4DBA-8450-109ED0C85B89}" type="slidenum">
              <a:rPr lang="en-US" smtClean="0"/>
              <a:t>13</a:t>
            </a:fld>
            <a:endParaRPr lang="en-US" dirty="0"/>
          </a:p>
        </p:txBody>
      </p:sp>
      <p:sp>
        <p:nvSpPr>
          <p:cNvPr id="2" name="Title 1"/>
          <p:cNvSpPr>
            <a:spLocks noGrp="1"/>
          </p:cNvSpPr>
          <p:nvPr>
            <p:ph type="title"/>
          </p:nvPr>
        </p:nvSpPr>
        <p:spPr/>
        <p:txBody>
          <a:bodyPr>
            <a:noAutofit/>
          </a:bodyPr>
          <a:lstStyle/>
          <a:p>
            <a:r>
              <a:rPr lang="en-US" sz="3000" dirty="0"/>
              <a:t>New Referred Condition(s) Added by </a:t>
            </a:r>
            <a:br>
              <a:rPr lang="en-US" sz="3000" dirty="0"/>
            </a:br>
            <a:r>
              <a:rPr lang="en-US" sz="3000" dirty="0"/>
              <a:t>DoD After 0819 Received </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685800"/>
            <a:ext cx="8382000" cy="5539978"/>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MSCs and DRAS must follow the proper procedures when a new referred condition is added by DoD. Importantly, when referred conditions are added after the Medical Eval Stage and require new exams, the case must be disenrolled in VTA and re-enrolled with a new VTA case ID. (</a:t>
            </a:r>
            <a:r>
              <a:rPr lang="en-US" sz="2200" u="sng" dirty="0">
                <a:solidFill>
                  <a:srgbClr val="000000"/>
                </a:solidFill>
                <a:latin typeface="Arial" panose="020B0604020202020204" pitchFamily="34" charset="0"/>
                <a:ea typeface="Times New Roman" panose="02020603050405020304" pitchFamily="18" charset="0"/>
                <a:hlinkClick r:id="rId2"/>
              </a:rPr>
              <a:t>M21-1 III.i.2.F.1.h</a:t>
            </a:r>
            <a:r>
              <a:rPr lang="en-US" sz="2200" dirty="0">
                <a:solidFill>
                  <a:srgbClr val="000000"/>
                </a:solidFill>
                <a:latin typeface="Arial" panose="020B0604020202020204" pitchFamily="34" charset="0"/>
                <a:ea typeface="Times New Roman" panose="02020603050405020304" pitchFamily="18" charset="0"/>
              </a:rPr>
              <a:t>)</a:t>
            </a:r>
            <a:endParaRPr lang="en-US" sz="2200" dirty="0">
              <a:solidFill>
                <a:srgbClr val="000000"/>
              </a:solidFill>
              <a:latin typeface="Times New Roman" panose="02020603050405020304" pitchFamily="18" charset="0"/>
              <a:ea typeface="Times New Roman" panose="02020603050405020304" pitchFamily="18" charset="0"/>
            </a:endParaRP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A complete list of M21-1 references related to added referred conditions are outlined below.   </a:t>
            </a:r>
            <a:endParaRPr lang="en-US" sz="2200" dirty="0">
              <a:solidFill>
                <a:srgbClr val="000000"/>
              </a:solidFill>
              <a:latin typeface="Times New Roman" panose="02020603050405020304" pitchFamily="18" charset="0"/>
              <a:ea typeface="Times New Roman" panose="02020603050405020304" pitchFamily="18" charset="0"/>
            </a:endParaRPr>
          </a:p>
          <a:p>
            <a:pPr marL="914400" lvl="1" indent="-457200">
              <a:buFont typeface="+mj-lt"/>
              <a:buAutoNum type="arabicPeriod"/>
            </a:pPr>
            <a:r>
              <a:rPr lang="en-US" sz="2000" u="sng" dirty="0">
                <a:solidFill>
                  <a:srgbClr val="000000"/>
                </a:solidFill>
                <a:latin typeface="Arial" panose="020B0604020202020204" pitchFamily="34" charset="0"/>
                <a:ea typeface="Times New Roman" panose="02020603050405020304" pitchFamily="18" charset="0"/>
                <a:hlinkClick r:id="rId2"/>
              </a:rPr>
              <a:t>M21-1 III.i.2.F.1.e.</a:t>
            </a:r>
            <a:r>
              <a:rPr lang="en-US" sz="2000" dirty="0">
                <a:solidFill>
                  <a:srgbClr val="000000"/>
                </a:solidFill>
                <a:latin typeface="Arial" panose="020B0604020202020204" pitchFamily="34" charset="0"/>
                <a:ea typeface="Times New Roman" panose="02020603050405020304" pitchFamily="18" charset="0"/>
              </a:rPr>
              <a:t>  Handling the Addition of Referred Conditions That Were Previously Claimed</a:t>
            </a:r>
            <a:endParaRPr lang="en-US" sz="2000" dirty="0">
              <a:solidFill>
                <a:srgbClr val="000000"/>
              </a:solidFill>
              <a:latin typeface="Times New Roman" panose="02020603050405020304" pitchFamily="18" charset="0"/>
              <a:ea typeface="Times New Roman" panose="02020603050405020304" pitchFamily="18" charset="0"/>
            </a:endParaRPr>
          </a:p>
          <a:p>
            <a:pPr marL="914400" lvl="1" indent="-457200">
              <a:buFont typeface="+mj-lt"/>
              <a:buAutoNum type="arabicPeriod"/>
            </a:pPr>
            <a:r>
              <a:rPr lang="en-US" sz="2000" u="sng" dirty="0">
                <a:solidFill>
                  <a:srgbClr val="000000"/>
                </a:solidFill>
                <a:latin typeface="Arial" panose="020B0604020202020204" pitchFamily="34" charset="0"/>
                <a:ea typeface="Times New Roman" panose="02020603050405020304" pitchFamily="18" charset="0"/>
                <a:hlinkClick r:id="rId2"/>
              </a:rPr>
              <a:t>M21-1 III.i.2.F.1.f</a:t>
            </a:r>
            <a:r>
              <a:rPr lang="en-US" sz="2000" dirty="0">
                <a:solidFill>
                  <a:srgbClr val="000000"/>
                </a:solidFill>
                <a:latin typeface="Arial" panose="020B0604020202020204" pitchFamily="34" charset="0"/>
                <a:ea typeface="Times New Roman" panose="02020603050405020304" pitchFamily="18" charset="0"/>
              </a:rPr>
              <a:t>.  Handling the Addition of Referred Conditions That Were Not Previously Claimed</a:t>
            </a:r>
            <a:endParaRPr lang="en-US" sz="2000" dirty="0">
              <a:solidFill>
                <a:srgbClr val="000000"/>
              </a:solidFill>
              <a:latin typeface="Times New Roman" panose="02020603050405020304" pitchFamily="18" charset="0"/>
              <a:ea typeface="Times New Roman" panose="02020603050405020304" pitchFamily="18" charset="0"/>
            </a:endParaRPr>
          </a:p>
          <a:p>
            <a:pPr marL="914400" lvl="1" indent="-457200">
              <a:buFont typeface="+mj-lt"/>
              <a:buAutoNum type="arabicPeriod"/>
            </a:pPr>
            <a:r>
              <a:rPr lang="en-US" sz="2000" u="sng" dirty="0">
                <a:solidFill>
                  <a:srgbClr val="000000"/>
                </a:solidFill>
                <a:latin typeface="Arial" panose="020B0604020202020204" pitchFamily="34" charset="0"/>
                <a:ea typeface="Times New Roman" panose="02020603050405020304" pitchFamily="18" charset="0"/>
                <a:hlinkClick r:id="rId2"/>
              </a:rPr>
              <a:t>M21-1 III.i.2.F.1.g</a:t>
            </a:r>
            <a:r>
              <a:rPr lang="en-US" sz="2000" dirty="0">
                <a:solidFill>
                  <a:srgbClr val="000000"/>
                </a:solidFill>
                <a:latin typeface="Arial" panose="020B0604020202020204" pitchFamily="34" charset="0"/>
                <a:ea typeface="Times New Roman" panose="02020603050405020304" pitchFamily="18" charset="0"/>
              </a:rPr>
              <a:t>.  Handling New Referred Conditions Added Before Completion of the Medical Evaluation Stage</a:t>
            </a:r>
            <a:endParaRPr lang="en-US" sz="2000" dirty="0">
              <a:solidFill>
                <a:srgbClr val="000000"/>
              </a:solidFill>
              <a:latin typeface="Times New Roman" panose="02020603050405020304" pitchFamily="18" charset="0"/>
              <a:ea typeface="Times New Roman" panose="02020603050405020304" pitchFamily="18" charset="0"/>
            </a:endParaRPr>
          </a:p>
          <a:p>
            <a:pPr marL="914400" lvl="1" indent="-457200">
              <a:buFont typeface="+mj-lt"/>
              <a:buAutoNum type="arabicPeriod"/>
            </a:pPr>
            <a:r>
              <a:rPr lang="en-US" sz="2000" u="sng" dirty="0">
                <a:solidFill>
                  <a:srgbClr val="000000"/>
                </a:solidFill>
                <a:latin typeface="Arial" panose="020B0604020202020204" pitchFamily="34" charset="0"/>
                <a:ea typeface="Times New Roman" panose="02020603050405020304" pitchFamily="18" charset="0"/>
                <a:hlinkClick r:id="rId2"/>
              </a:rPr>
              <a:t>M-21-1 III.i.2.F.1.h</a:t>
            </a:r>
            <a:r>
              <a:rPr lang="en-US" sz="2000" dirty="0">
                <a:solidFill>
                  <a:srgbClr val="000000"/>
                </a:solidFill>
                <a:latin typeface="Arial" panose="020B0604020202020204" pitchFamily="34" charset="0"/>
                <a:ea typeface="Times New Roman" panose="02020603050405020304" pitchFamily="18" charset="0"/>
              </a:rPr>
              <a:t>.  Handling New Referred Conditions Added After the Completion of the Medical Evaluation Stage</a:t>
            </a:r>
            <a:endParaRPr lang="en-US" sz="2000" dirty="0">
              <a:solidFill>
                <a:srgbClr val="000000"/>
              </a:solidFill>
              <a:latin typeface="Times New Roman" panose="02020603050405020304" pitchFamily="18" charset="0"/>
              <a:ea typeface="Times New Roman" panose="02020603050405020304" pitchFamily="18" charset="0"/>
            </a:endParaRPr>
          </a:p>
          <a:p>
            <a:pPr marL="914400" lvl="1" indent="-457200">
              <a:buFont typeface="+mj-lt"/>
              <a:buAutoNum type="arabicPeriod"/>
            </a:pPr>
            <a:r>
              <a:rPr lang="en-US" sz="2000" u="sng" dirty="0">
                <a:solidFill>
                  <a:srgbClr val="000000"/>
                </a:solidFill>
                <a:latin typeface="Arial" panose="020B0604020202020204" pitchFamily="34" charset="0"/>
                <a:ea typeface="Times New Roman" panose="02020603050405020304" pitchFamily="18" charset="0"/>
                <a:hlinkClick r:id="rId2"/>
              </a:rPr>
              <a:t>M21-1 III.i.2.F.1.j</a:t>
            </a:r>
            <a:r>
              <a:rPr lang="en-US" sz="2000" dirty="0">
                <a:solidFill>
                  <a:srgbClr val="000000"/>
                </a:solidFill>
                <a:latin typeface="Arial" panose="020B0604020202020204" pitchFamily="34" charset="0"/>
                <a:ea typeface="Times New Roman" panose="02020603050405020304" pitchFamily="18" charset="0"/>
              </a:rPr>
              <a:t>.  Handling IDES Cases Disenrolled Due to Additional Referred Conditions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0629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Brokering IDES Claims</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897553"/>
            <a:ext cx="8382000" cy="4524315"/>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MSCs are reminded of the requirement in </a:t>
            </a:r>
            <a:r>
              <a:rPr lang="en-US" sz="2400" u="sng" dirty="0">
                <a:solidFill>
                  <a:srgbClr val="000000"/>
                </a:solidFill>
                <a:latin typeface="Arial" panose="020B0604020202020204" pitchFamily="34" charset="0"/>
                <a:ea typeface="Times New Roman" panose="02020603050405020304" pitchFamily="18" charset="0"/>
                <a:hlinkClick r:id="rId2"/>
              </a:rPr>
              <a:t>M21-1 III.i.2.D.7.d</a:t>
            </a:r>
            <a:r>
              <a:rPr lang="en-US" sz="2400" dirty="0">
                <a:solidFill>
                  <a:srgbClr val="000000"/>
                </a:solidFill>
                <a:latin typeface="Arial" panose="020B0604020202020204" pitchFamily="34" charset="0"/>
                <a:ea typeface="Times New Roman" panose="02020603050405020304" pitchFamily="18" charset="0"/>
              </a:rPr>
              <a:t>. (Actions MSCs Must Take Once All Examination Reports Are Deemed Complete) to broker the EP 689 to the DRAS once all development is complete</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We have recently seen an increase of EP 689’s not being brokered timely which leads to delays in the case </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Two ROs alone had over 300 cases that had not been brokered timely.  To broker a claim, a VBMS user must have the </a:t>
            </a:r>
            <a:r>
              <a:rPr lang="en-US" sz="2400" b="1" u="sng" dirty="0">
                <a:solidFill>
                  <a:srgbClr val="000000"/>
                </a:solidFill>
                <a:latin typeface="Arial" panose="020B0604020202020204" pitchFamily="34" charset="0"/>
                <a:ea typeface="Times New Roman" panose="02020603050405020304" pitchFamily="18" charset="0"/>
              </a:rPr>
              <a:t>Intake Analyst</a:t>
            </a:r>
            <a:r>
              <a:rPr lang="en-US" sz="2400" dirty="0">
                <a:solidFill>
                  <a:srgbClr val="000000"/>
                </a:solidFill>
                <a:latin typeface="Arial" panose="020B0604020202020204" pitchFamily="34" charset="0"/>
                <a:ea typeface="Times New Roman" panose="02020603050405020304" pitchFamily="18" charset="0"/>
              </a:rPr>
              <a:t> role</a:t>
            </a:r>
            <a:endParaRPr lang="en-US" sz="24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4308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MSC Exam Results Review </a:t>
            </a:r>
          </a:p>
        </p:txBody>
      </p:sp>
      <p:sp>
        <p:nvSpPr>
          <p:cNvPr id="3" name="Rectangle 2">
            <a:extLst>
              <a:ext uri="{FF2B5EF4-FFF2-40B4-BE49-F238E27FC236}">
                <a16:creationId xmlns:a16="http://schemas.microsoft.com/office/drawing/2014/main" id="{83169D14-DFE0-49F7-A96B-F4AA1F59B414}"/>
              </a:ext>
            </a:extLst>
          </p:cNvPr>
          <p:cNvSpPr/>
          <p:nvPr/>
        </p:nvSpPr>
        <p:spPr>
          <a:xfrm>
            <a:off x="152400" y="762000"/>
            <a:ext cx="8730534" cy="5324535"/>
          </a:xfrm>
          <a:prstGeom prst="rect">
            <a:avLst/>
          </a:prstGeom>
        </p:spPr>
        <p:txBody>
          <a:bodyPr wrap="square">
            <a:spAutoFit/>
          </a:bodyPr>
          <a:lstStyle/>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While it is the responsibility of the DRAS to determine whether exams are sufficient for rating purposes, MSCs must ensure that exam reports are complete before providing to the PEBLO or entering the Medical Evaluation End Date in VTA   </a:t>
            </a:r>
            <a:endParaRPr lang="en-US" sz="2000" dirty="0">
              <a:solidFill>
                <a:srgbClr val="000000"/>
              </a:solidFill>
              <a:latin typeface="Times New Roman" panose="02020603050405020304" pitchFamily="18" charset="0"/>
              <a:ea typeface="Times New Roman" panose="02020603050405020304" pitchFamily="18" charset="0"/>
            </a:endParaRP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MSCs must ensure that all requested DBQs have been completed by the examiner. Further, MSCs should make efforts to confirm that specific testing required by the DBQs has been provided (such as range of motion, pulmonary function tests, radiography reports).  MSCs should also double check their own exam request to ensure that it included all referred and claimed conditions </a:t>
            </a:r>
            <a:endParaRPr lang="en-US" sz="2000" dirty="0">
              <a:solidFill>
                <a:srgbClr val="000000"/>
              </a:solidFill>
              <a:latin typeface="Times New Roman" panose="02020603050405020304" pitchFamily="18" charset="0"/>
              <a:ea typeface="Times New Roman" panose="02020603050405020304" pitchFamily="18" charset="0"/>
            </a:endParaRP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In cases where the MSC identifies missing DBQs (or missing elements required by the DBQ), or the MSC failed to request exam of all claimed/referred conditions, the MSC must obtain the missing exam info before providing results to the PEBLO. Further, when reviewing exam results the MSC must solicit a claim for any identified chronic, unclaimed condition potentially subject to Service connection (particularly in cases involving AD SMs discussed in </a:t>
            </a:r>
            <a:r>
              <a:rPr lang="en-US" sz="2000" u="sng" dirty="0">
                <a:solidFill>
                  <a:srgbClr val="000000"/>
                </a:solidFill>
                <a:latin typeface="Arial" panose="020B0604020202020204" pitchFamily="34" charset="0"/>
                <a:ea typeface="Times New Roman" panose="02020603050405020304" pitchFamily="18" charset="0"/>
                <a:hlinkClick r:id="rId2"/>
              </a:rPr>
              <a:t>M21-1, IV.ii.2.A.1.e</a:t>
            </a:r>
            <a:r>
              <a:rPr lang="en-US" sz="2000" dirty="0">
                <a:solidFill>
                  <a:srgbClr val="000000"/>
                </a:solidFill>
                <a:latin typeface="Arial" panose="020B0604020202020204" pitchFamily="34" charset="0"/>
                <a:ea typeface="Times New Roman" panose="02020603050405020304" pitchFamily="18" charset="0"/>
              </a:rPr>
              <a:t> </a:t>
            </a:r>
            <a:endParaRPr lang="en-US" sz="20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69068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MSC Pending Reports/VTA Trng </a:t>
            </a:r>
          </a:p>
        </p:txBody>
      </p:sp>
      <p:sp>
        <p:nvSpPr>
          <p:cNvPr id="5" name="Rectangle 4">
            <a:extLst>
              <a:ext uri="{FF2B5EF4-FFF2-40B4-BE49-F238E27FC236}">
                <a16:creationId xmlns:a16="http://schemas.microsoft.com/office/drawing/2014/main" id="{20FFC229-F8A6-4D36-B135-5B951A7EE80D}"/>
              </a:ext>
            </a:extLst>
          </p:cNvPr>
          <p:cNvSpPr/>
          <p:nvPr/>
        </p:nvSpPr>
        <p:spPr>
          <a:xfrm>
            <a:off x="270164" y="838200"/>
            <a:ext cx="8382000" cy="5324535"/>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With the new IDES goals/stage times, Coaches and MSCs are reminded of the importance of running Pending Reports, some at least twice a week  </a:t>
            </a:r>
            <a:endParaRPr lang="en-US" sz="2400" dirty="0">
              <a:solidFill>
                <a:srgbClr val="000000"/>
              </a:solidFill>
              <a:latin typeface="Times New Roman" panose="02020603050405020304" pitchFamily="18" charset="0"/>
              <a:ea typeface="Times New Roman" panose="02020603050405020304" pitchFamily="18" charset="0"/>
            </a:endParaRPr>
          </a:p>
          <a:p>
            <a:pPr marL="457200" marR="0" lvl="0" indent="-457200">
              <a:spcBef>
                <a:spcPts val="0"/>
              </a:spcBef>
              <a:spcAft>
                <a:spcPts val="0"/>
              </a:spcAft>
              <a:buSzPct val="100000"/>
              <a:buFont typeface="+mj-lt"/>
              <a:buAutoNum type="arabicPeriod"/>
            </a:pPr>
            <a:r>
              <a:rPr lang="en-US" sz="2200" dirty="0">
                <a:solidFill>
                  <a:srgbClr val="000000"/>
                </a:solidFill>
                <a:latin typeface="Arial" panose="020B0604020202020204" pitchFamily="34" charset="0"/>
                <a:ea typeface="Times New Roman" panose="02020603050405020304" pitchFamily="18" charset="0"/>
              </a:rPr>
              <a:t>The Pending Claims Development (CD) Report:  The CD goal is 5 days for AD and 11 days for NAD.  This report should be run twice, once by RO and once by MEB Location.  Running the report by MEB Location will show cases that have a Prepare Claim Start Date, but may not have an MSC Assigned/RO.  These cases need to be assigned to an MSC and/or the MEB MTF contacted about the referral. </a:t>
            </a:r>
            <a:endParaRPr lang="en-US" sz="2200" dirty="0">
              <a:solidFill>
                <a:srgbClr val="000000"/>
              </a:solidFill>
              <a:latin typeface="Times New Roman" panose="02020603050405020304" pitchFamily="18" charset="0"/>
              <a:ea typeface="Times New Roman" panose="02020603050405020304" pitchFamily="18" charset="0"/>
            </a:endParaRPr>
          </a:p>
          <a:p>
            <a:pPr marL="457200" marR="0" lvl="0" indent="-457200">
              <a:spcBef>
                <a:spcPts val="0"/>
              </a:spcBef>
              <a:spcAft>
                <a:spcPts val="0"/>
              </a:spcAft>
              <a:buSzPct val="100000"/>
              <a:buFont typeface="+mj-lt"/>
              <a:buAutoNum type="arabicPeriod"/>
            </a:pPr>
            <a:r>
              <a:rPr lang="en-US" sz="2200" dirty="0">
                <a:solidFill>
                  <a:srgbClr val="000000"/>
                </a:solidFill>
                <a:latin typeface="Arial" panose="020B0604020202020204" pitchFamily="34" charset="0"/>
                <a:ea typeface="Times New Roman" panose="02020603050405020304" pitchFamily="18" charset="0"/>
              </a:rPr>
              <a:t>The Pending Medical Evaluation Stage Report:  We are seeing an uptick in cases that are not being updated with exam returned and end dates.  </a:t>
            </a:r>
            <a:endParaRPr lang="en-US" sz="2200" dirty="0">
              <a:solidFill>
                <a:srgbClr val="000000"/>
              </a:solidFill>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Training is 19 (9ET) and 20 (1ET) February, 2019</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40147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4" name="Title 3"/>
          <p:cNvSpPr>
            <a:spLocks noGrp="1"/>
          </p:cNvSpPr>
          <p:nvPr>
            <p:ph type="title"/>
          </p:nvPr>
        </p:nvSpPr>
        <p:spPr/>
        <p:txBody>
          <a:bodyPr>
            <a:noAutofit/>
          </a:bodyPr>
          <a:lstStyle/>
          <a:p>
            <a:r>
              <a:rPr lang="en-US" sz="4000" dirty="0"/>
              <a:t>Brokering of BDD Excluded Claims</a:t>
            </a:r>
          </a:p>
        </p:txBody>
      </p:sp>
      <p:sp>
        <p:nvSpPr>
          <p:cNvPr id="5" name="Rectangle 4">
            <a:extLst>
              <a:ext uri="{FF2B5EF4-FFF2-40B4-BE49-F238E27FC236}">
                <a16:creationId xmlns:a16="http://schemas.microsoft.com/office/drawing/2014/main" id="{16438711-50B0-4214-ADA7-339AC586C436}"/>
              </a:ext>
            </a:extLst>
          </p:cNvPr>
          <p:cNvSpPr/>
          <p:nvPr/>
        </p:nvSpPr>
        <p:spPr>
          <a:xfrm>
            <a:off x="332510" y="959108"/>
            <a:ext cx="8686800" cy="4832092"/>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Recently we’ve received inquiries regarding BDD Excluded claims brokered to other ROs without development or claimant notification</a:t>
            </a: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Claim processors are reminded that the station of origination (SOO) is responsible for processing pre-separation claims that are excluded from the BDD program. Processing of these claims include establishing the appropriate end product and notifying the Servicemember of their exclusion from the BDD program and providing information about other processing options</a:t>
            </a: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Claims should not be brokered to other locations as NWQ will retrieve these claims and redistribute after discharge.  ROs who direct users to request examinations for the BDD Excluded claims should continue to follow the guidance provided in </a:t>
            </a:r>
            <a:r>
              <a:rPr lang="en-US" sz="2200" u="sng" dirty="0">
                <a:solidFill>
                  <a:srgbClr val="000000"/>
                </a:solidFill>
                <a:latin typeface="Arial" panose="020B0604020202020204" pitchFamily="34" charset="0"/>
                <a:ea typeface="Times New Roman" panose="02020603050405020304" pitchFamily="18" charset="0"/>
                <a:hlinkClick r:id="rId2"/>
              </a:rPr>
              <a:t>M21-1 III.i.2.B.3.f.</a:t>
            </a:r>
            <a:r>
              <a:rPr lang="en-US" sz="2200" dirty="0">
                <a:solidFill>
                  <a:srgbClr val="000000"/>
                </a:solidFill>
                <a:latin typeface="Arial" panose="020B0604020202020204" pitchFamily="34" charset="0"/>
                <a:ea typeface="Times New Roman" panose="02020603050405020304" pitchFamily="18" charset="0"/>
              </a:rPr>
              <a:t> </a:t>
            </a:r>
          </a:p>
        </p:txBody>
      </p:sp>
    </p:spTree>
    <p:extLst>
      <p:ext uri="{BB962C8B-B14F-4D97-AF65-F5344CB8AC3E}">
        <p14:creationId xmlns:p14="http://schemas.microsoft.com/office/powerpoint/2010/main" val="2283288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(1 of 3)</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194121" y="971971"/>
            <a:ext cx="9269525" cy="5139869"/>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Topics for Discussion</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BDD and IDES MSC Information on MSC SharePoint Site</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STR and Examination Results Automatic Transfer </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Adding a Servicemember to the Master Veteran Index (MVI)</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Conditions Subject to Service Connection</a:t>
            </a:r>
          </a:p>
          <a:p>
            <a:pPr marL="914400" lvl="1"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IDES Specific Topics</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New Referred Condition Added by DoD </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Brokering IDES Claims</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MSC Exam Results Review </a:t>
            </a: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Autofit/>
          </a:bodyPr>
          <a:lstStyle/>
          <a:p>
            <a:r>
              <a:rPr lang="en-US" sz="4000" dirty="0"/>
              <a:t>EMS Exam Issues for BDD Excluded Claims</a:t>
            </a:r>
          </a:p>
        </p:txBody>
      </p:sp>
      <p:sp>
        <p:nvSpPr>
          <p:cNvPr id="5" name="Rectangle 4">
            <a:extLst>
              <a:ext uri="{FF2B5EF4-FFF2-40B4-BE49-F238E27FC236}">
                <a16:creationId xmlns:a16="http://schemas.microsoft.com/office/drawing/2014/main" id="{16438711-50B0-4214-ADA7-339AC586C436}"/>
              </a:ext>
            </a:extLst>
          </p:cNvPr>
          <p:cNvSpPr/>
          <p:nvPr/>
        </p:nvSpPr>
        <p:spPr>
          <a:xfrm>
            <a:off x="332510" y="814655"/>
            <a:ext cx="8686800" cy="5262979"/>
          </a:xfrm>
          <a:prstGeom prst="rect">
            <a:avLst/>
          </a:prstGeom>
        </p:spPr>
        <p:txBody>
          <a:bodyPr wrap="square">
            <a:spAutoFit/>
          </a:bodyPr>
          <a:lstStyle/>
          <a:p>
            <a:pPr marL="342900" indent="-342900">
              <a:buFont typeface="Arial" panose="020B0604020202020204" pitchFamily="34" charset="0"/>
              <a:buChar char="•"/>
            </a:pPr>
            <a:r>
              <a:rPr lang="en-US" sz="2100" dirty="0">
                <a:solidFill>
                  <a:srgbClr val="000000"/>
                </a:solidFill>
                <a:latin typeface="Arial" panose="020B0604020202020204" pitchFamily="34" charset="0"/>
                <a:ea typeface="Times New Roman" panose="02020603050405020304" pitchFamily="18" charset="0"/>
              </a:rPr>
              <a:t>Claims processors are currently unable to successfully submit an exam request in EMS for BDD Excluded claims using the Quick Start identifier. The </a:t>
            </a:r>
            <a:r>
              <a:rPr lang="en-US" sz="2100" u="sng" dirty="0">
                <a:solidFill>
                  <a:srgbClr val="000000"/>
                </a:solidFill>
                <a:latin typeface="Arial" panose="020B0604020202020204" pitchFamily="34" charset="0"/>
                <a:ea typeface="Times New Roman" panose="02020603050405020304" pitchFamily="18" charset="0"/>
                <a:hlinkClick r:id="rId2"/>
              </a:rPr>
              <a:t>job aid</a:t>
            </a:r>
            <a:r>
              <a:rPr lang="en-US" sz="2100" dirty="0">
                <a:solidFill>
                  <a:srgbClr val="000000"/>
                </a:solidFill>
                <a:latin typeface="Arial" panose="020B0604020202020204" pitchFamily="34" charset="0"/>
                <a:ea typeface="Times New Roman" panose="02020603050405020304" pitchFamily="18" charset="0"/>
              </a:rPr>
              <a:t> provided by the Medical Disability Examination Program Office</a:t>
            </a:r>
            <a:r>
              <a:rPr lang="en-US" sz="2100" dirty="0">
                <a:solidFill>
                  <a:srgbClr val="000000"/>
                </a:solidFill>
                <a:latin typeface="Times New Roman" panose="02020603050405020304" pitchFamily="18" charset="0"/>
                <a:ea typeface="Times New Roman" panose="02020603050405020304" pitchFamily="18" charset="0"/>
              </a:rPr>
              <a:t> </a:t>
            </a:r>
            <a:r>
              <a:rPr lang="en-US" sz="2100" dirty="0">
                <a:solidFill>
                  <a:srgbClr val="000000"/>
                </a:solidFill>
                <a:latin typeface="Arial" panose="020B0604020202020204" pitchFamily="34" charset="0"/>
                <a:ea typeface="Times New Roman" panose="02020603050405020304" pitchFamily="18" charset="0"/>
              </a:rPr>
              <a:t>provides interim guidance on how to bypass errors and successfully submit an examination request for these types of claims</a:t>
            </a:r>
          </a:p>
          <a:p>
            <a:pPr marL="342900" indent="-342900">
              <a:buFont typeface="Arial" panose="020B0604020202020204" pitchFamily="34" charset="0"/>
              <a:buChar char="•"/>
            </a:pPr>
            <a:r>
              <a:rPr lang="en-US" sz="2100" dirty="0">
                <a:solidFill>
                  <a:srgbClr val="000000"/>
                </a:solidFill>
                <a:latin typeface="Arial" panose="020B0604020202020204" pitchFamily="34" charset="0"/>
                <a:ea typeface="Times New Roman" panose="02020603050405020304" pitchFamily="18" charset="0"/>
              </a:rPr>
              <a:t>There are two scenarios, exams currently in “draft status” that cannot be submitted, and initial claims where an exam has not been established. Exams in a draft status first need to be deleted. Following the instructions will provide for a successful exam request submission. As a reminder, this guidance only serves as interim guidance until this error is corrected. If further issues remain, please contact the OFO POCs </a:t>
            </a:r>
            <a:r>
              <a:rPr lang="en-US" sz="2100" u="sng" dirty="0">
                <a:solidFill>
                  <a:srgbClr val="000000"/>
                </a:solidFill>
                <a:latin typeface="Arial" panose="020B0604020202020204" pitchFamily="34" charset="0"/>
                <a:ea typeface="Times New Roman" panose="02020603050405020304" pitchFamily="18" charset="0"/>
                <a:hlinkClick r:id="rId3"/>
              </a:rPr>
              <a:t>Dan Nguyen</a:t>
            </a:r>
            <a:r>
              <a:rPr lang="en-US" sz="2100" dirty="0">
                <a:solidFill>
                  <a:srgbClr val="000000"/>
                </a:solidFill>
                <a:latin typeface="Arial" panose="020B0604020202020204" pitchFamily="34" charset="0"/>
                <a:ea typeface="Times New Roman" panose="02020603050405020304" pitchFamily="18" charset="0"/>
              </a:rPr>
              <a:t> and </a:t>
            </a:r>
            <a:r>
              <a:rPr lang="en-US" sz="2100" u="sng" dirty="0">
                <a:solidFill>
                  <a:srgbClr val="000000"/>
                </a:solidFill>
                <a:latin typeface="Arial" panose="020B0604020202020204" pitchFamily="34" charset="0"/>
                <a:ea typeface="Times New Roman" panose="02020603050405020304" pitchFamily="18" charset="0"/>
                <a:hlinkClick r:id="rId4"/>
              </a:rPr>
              <a:t>Kelly Wante</a:t>
            </a:r>
            <a:r>
              <a:rPr lang="en-US" sz="2100" dirty="0">
                <a:solidFill>
                  <a:srgbClr val="000000"/>
                </a:solidFill>
                <a:latin typeface="Arial" panose="020B0604020202020204" pitchFamily="34" charset="0"/>
                <a:ea typeface="Times New Roman" panose="02020603050405020304" pitchFamily="18" charset="0"/>
              </a:rPr>
              <a:t> and Compensation Service POCs </a:t>
            </a:r>
            <a:r>
              <a:rPr lang="en-US" sz="2100" u="sng" dirty="0">
                <a:solidFill>
                  <a:srgbClr val="000000"/>
                </a:solidFill>
                <a:latin typeface="Arial" panose="020B0604020202020204" pitchFamily="34" charset="0"/>
                <a:ea typeface="Times New Roman" panose="02020603050405020304" pitchFamily="18" charset="0"/>
                <a:hlinkClick r:id="rId5"/>
              </a:rPr>
              <a:t>Jadine Piper </a:t>
            </a:r>
            <a:r>
              <a:rPr lang="en-US" sz="2100" dirty="0">
                <a:solidFill>
                  <a:srgbClr val="000000"/>
                </a:solidFill>
                <a:latin typeface="Arial" panose="020B0604020202020204" pitchFamily="34" charset="0"/>
                <a:ea typeface="Times New Roman" panose="02020603050405020304" pitchFamily="18" charset="0"/>
              </a:rPr>
              <a:t>and </a:t>
            </a:r>
            <a:r>
              <a:rPr lang="en-US" sz="2100" u="sng" dirty="0">
                <a:solidFill>
                  <a:srgbClr val="000000"/>
                </a:solidFill>
                <a:latin typeface="Arial" panose="020B0604020202020204" pitchFamily="34" charset="0"/>
                <a:ea typeface="Times New Roman" panose="02020603050405020304" pitchFamily="18" charset="0"/>
                <a:hlinkClick r:id="rId6"/>
              </a:rPr>
              <a:t>Brian Stephens</a:t>
            </a:r>
            <a:r>
              <a:rPr lang="en-US" sz="2100" dirty="0">
                <a:solidFill>
                  <a:srgbClr val="000000"/>
                </a:solidFill>
                <a:latin typeface="Arial" panose="020B0604020202020204" pitchFamily="34" charset="0"/>
                <a:ea typeface="Times New Roman" panose="02020603050405020304" pitchFamily="18" charset="0"/>
              </a:rPr>
              <a:t>.  Questions regarding contract examination issues can always be sent to </a:t>
            </a:r>
            <a:r>
              <a:rPr lang="en-US" sz="2100" u="sng" dirty="0">
                <a:solidFill>
                  <a:srgbClr val="000000"/>
                </a:solidFill>
                <a:latin typeface="Arial" panose="020B0604020202020204" pitchFamily="34" charset="0"/>
                <a:ea typeface="Times New Roman" panose="02020603050405020304" pitchFamily="18" charset="0"/>
                <a:hlinkClick r:id="rId7"/>
              </a:rPr>
              <a:t>VAVBAWAS/CO/Contract Examination Inquiries</a:t>
            </a:r>
            <a:endParaRPr kumimoji="0" lang="en-US" sz="21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025044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21</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February 6, 2019</a:t>
            </a:r>
          </a:p>
        </p:txBody>
      </p:sp>
      <p:graphicFrame>
        <p:nvGraphicFramePr>
          <p:cNvPr id="4" name="Table 3">
            <a:extLst>
              <a:ext uri="{FF2B5EF4-FFF2-40B4-BE49-F238E27FC236}">
                <a16:creationId xmlns:a16="http://schemas.microsoft.com/office/drawing/2014/main" id="{6CE444FD-41E7-497A-922A-F59FE7680CB5}"/>
              </a:ext>
            </a:extLst>
          </p:cNvPr>
          <p:cNvGraphicFramePr>
            <a:graphicFrameLocks noGrp="1"/>
          </p:cNvGraphicFramePr>
          <p:nvPr>
            <p:extLst>
              <p:ext uri="{D42A27DB-BD31-4B8C-83A1-F6EECF244321}">
                <p14:modId xmlns:p14="http://schemas.microsoft.com/office/powerpoint/2010/main" val="1497173082"/>
              </p:ext>
            </p:extLst>
          </p:nvPr>
        </p:nvGraphicFramePr>
        <p:xfrm>
          <a:off x="1066800" y="2744720"/>
          <a:ext cx="6219825" cy="3123921"/>
        </p:xfrm>
        <a:graphic>
          <a:graphicData uri="http://schemas.openxmlformats.org/drawingml/2006/table">
            <a:tbl>
              <a:tblPr firstRow="1" firstCol="1" bandRow="1"/>
              <a:tblGrid>
                <a:gridCol w="4572000">
                  <a:extLst>
                    <a:ext uri="{9D8B030D-6E8A-4147-A177-3AD203B41FA5}">
                      <a16:colId xmlns:a16="http://schemas.microsoft.com/office/drawing/2014/main" val="321766467"/>
                    </a:ext>
                  </a:extLst>
                </a:gridCol>
                <a:gridCol w="1647825">
                  <a:extLst>
                    <a:ext uri="{9D8B030D-6E8A-4147-A177-3AD203B41FA5}">
                      <a16:colId xmlns:a16="http://schemas.microsoft.com/office/drawing/2014/main" val="2151028510"/>
                    </a:ext>
                  </a:extLst>
                </a:gridCol>
              </a:tblGrid>
              <a:tr h="563601">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February 6, 2019</a:t>
                      </a:r>
                      <a:endParaRPr lang="en-US" sz="24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BDD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88841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Completed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13,421</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309361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Receipts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12,723</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096421"/>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Pending</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4,721</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7483903"/>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 Pending &gt;125 Days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25.1%</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23577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 Pending &gt;125 Days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1,186</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632785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Average Days Pending</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81.5</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90308"/>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Avg. Days to Complete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57.2</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4275302"/>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4" name="Title 3"/>
          <p:cNvSpPr>
            <a:spLocks noGrp="1"/>
          </p:cNvSpPr>
          <p:nvPr>
            <p:ph type="title"/>
          </p:nvPr>
        </p:nvSpPr>
        <p:spPr/>
        <p:txBody>
          <a:bodyPr>
            <a:noAutofit/>
          </a:bodyPr>
          <a:lstStyle/>
          <a:p>
            <a:r>
              <a:rPr lang="en-US" sz="4000" dirty="0"/>
              <a:t>Questions from the Pre-D/BDD Mailbox</a:t>
            </a:r>
          </a:p>
        </p:txBody>
      </p:sp>
      <p:sp>
        <p:nvSpPr>
          <p:cNvPr id="5" name="Rectangle 4">
            <a:extLst>
              <a:ext uri="{FF2B5EF4-FFF2-40B4-BE49-F238E27FC236}">
                <a16:creationId xmlns:a16="http://schemas.microsoft.com/office/drawing/2014/main" id="{E108DE34-CF5D-49CC-87D4-9A47EF16CA84}"/>
              </a:ext>
            </a:extLst>
          </p:cNvPr>
          <p:cNvSpPr/>
          <p:nvPr/>
        </p:nvSpPr>
        <p:spPr>
          <a:xfrm>
            <a:off x="228600" y="762000"/>
            <a:ext cx="8458200" cy="5262979"/>
          </a:xfrm>
          <a:prstGeom prst="rect">
            <a:avLst/>
          </a:prstGeom>
        </p:spPr>
        <p:txBody>
          <a:bodyPr wrap="square">
            <a:spAutoFit/>
          </a:bodyPr>
          <a:lstStyle/>
          <a:p>
            <a:r>
              <a:rPr lang="en-US" sz="2100" b="1" u="sng" dirty="0">
                <a:solidFill>
                  <a:srgbClr val="000000"/>
                </a:solidFill>
                <a:latin typeface="Arial" panose="020B0604020202020204" pitchFamily="34" charset="0"/>
                <a:ea typeface="Times New Roman" panose="02020603050405020304" pitchFamily="18" charset="0"/>
                <a:cs typeface="Arial" panose="020B0604020202020204" pitchFamily="34" charset="0"/>
              </a:rPr>
              <a:t>Question:  </a:t>
            </a:r>
            <a:endParaRPr lang="en-US" sz="21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r>
              <a:rPr lang="en-US" sz="2100" dirty="0">
                <a:solidFill>
                  <a:srgbClr val="000000"/>
                </a:solidFill>
                <a:latin typeface="Arial" panose="020B0604020202020204" pitchFamily="34" charset="0"/>
                <a:ea typeface="Times New Roman" panose="02020603050405020304" pitchFamily="18" charset="0"/>
                <a:cs typeface="Arial" panose="020B0604020202020204" pitchFamily="34" charset="0"/>
              </a:rPr>
              <a:t>My outbased date stamp for BDD claims expired as of 2019.  Can I use my IDES date stamp until I receive another BDD date stamp?  </a:t>
            </a:r>
          </a:p>
          <a:p>
            <a:r>
              <a:rPr lang="en-US" sz="2100" b="1" dirty="0">
                <a:solidFill>
                  <a:srgbClr val="1F497D"/>
                </a:solidFill>
                <a:latin typeface="Arial" panose="020B0604020202020204" pitchFamily="34" charset="0"/>
                <a:ea typeface="Calibri" panose="020F0502020204030204" pitchFamily="34" charset="0"/>
                <a:cs typeface="Arial" panose="020B0604020202020204" pitchFamily="34" charset="0"/>
              </a:rPr>
              <a:t>Answer:  </a:t>
            </a:r>
            <a:r>
              <a:rPr lang="en-US" sz="2100" dirty="0">
                <a:solidFill>
                  <a:srgbClr val="1F497D"/>
                </a:solidFill>
                <a:latin typeface="Arial" panose="020B0604020202020204" pitchFamily="34" charset="0"/>
                <a:ea typeface="Calibri" panose="020F0502020204030204" pitchFamily="34" charset="0"/>
                <a:cs typeface="Arial" panose="020B0604020202020204" pitchFamily="34" charset="0"/>
              </a:rPr>
              <a:t>We recommend notifying your RO that a new date stamp meeting the requirements outlined in</a:t>
            </a:r>
            <a:r>
              <a:rPr lang="en-US" sz="2100" dirty="0">
                <a:solidFill>
                  <a:srgbClr val="1F497D"/>
                </a:solidFill>
                <a:latin typeface="Arial" panose="020B0604020202020204" pitchFamily="34" charset="0"/>
                <a:ea typeface="Times New Roman" panose="02020603050405020304" pitchFamily="18" charset="0"/>
                <a:cs typeface="Arial" panose="020B0604020202020204" pitchFamily="34" charset="0"/>
              </a:rPr>
              <a:t> </a:t>
            </a:r>
            <a:r>
              <a:rPr lang="en-US" sz="2100" u="sng" dirty="0">
                <a:solidFill>
                  <a:srgbClr val="1F497D"/>
                </a:solidFill>
                <a:latin typeface="Arial" panose="020B0604020202020204" pitchFamily="34" charset="0"/>
                <a:ea typeface="Times New Roman" panose="02020603050405020304" pitchFamily="18" charset="0"/>
                <a:cs typeface="Arial" panose="020B0604020202020204" pitchFamily="34" charset="0"/>
                <a:hlinkClick r:id="rId2"/>
              </a:rPr>
              <a:t>M21-1, III.i.2.B.1.c.</a:t>
            </a:r>
            <a:r>
              <a:rPr lang="en-US" sz="2100" dirty="0">
                <a:solidFill>
                  <a:srgbClr val="1F497D"/>
                </a:solidFill>
                <a:latin typeface="Arial" panose="020B0604020202020204" pitchFamily="34" charset="0"/>
                <a:ea typeface="Times New Roman" panose="02020603050405020304" pitchFamily="18" charset="0"/>
                <a:cs typeface="Arial" panose="020B0604020202020204" pitchFamily="34" charset="0"/>
              </a:rPr>
              <a:t>  </a:t>
            </a:r>
            <a:r>
              <a:rPr lang="en-US" sz="2100" dirty="0">
                <a:solidFill>
                  <a:srgbClr val="1F497D"/>
                </a:solidFill>
                <a:latin typeface="Arial" panose="020B0604020202020204" pitchFamily="34" charset="0"/>
                <a:ea typeface="Calibri" panose="020F0502020204030204" pitchFamily="34" charset="0"/>
                <a:cs typeface="Arial" panose="020B0604020202020204" pitchFamily="34" charset="0"/>
              </a:rPr>
              <a:t>is needed.  </a:t>
            </a:r>
            <a:r>
              <a:rPr lang="en-US" sz="2100" dirty="0">
                <a:solidFill>
                  <a:srgbClr val="1F497D"/>
                </a:solidFill>
                <a:latin typeface="Arial" panose="020B0604020202020204" pitchFamily="34" charset="0"/>
                <a:ea typeface="Times New Roman" panose="02020603050405020304" pitchFamily="18" charset="0"/>
                <a:cs typeface="Arial" panose="020B0604020202020204" pitchFamily="34" charset="0"/>
              </a:rPr>
              <a:t>Using the IDES date stamp is not recommended as it may cause confusion and lead to misidentification with processing. In the interim, the manual requires the following: </a:t>
            </a:r>
            <a:endParaRPr lang="en-US" sz="21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r>
              <a:rPr lang="en-US" sz="2100" dirty="0">
                <a:solidFill>
                  <a:srgbClr val="1F497D"/>
                </a:solidFill>
                <a:latin typeface="Arial" panose="020B0604020202020204" pitchFamily="34" charset="0"/>
                <a:ea typeface="Times New Roman" panose="02020603050405020304" pitchFamily="18" charset="0"/>
                <a:cs typeface="Arial" panose="020B0604020202020204" pitchFamily="34" charset="0"/>
              </a:rPr>
              <a:t>If a date stamp meeting the requirements is not available, the claims processor may annotate the application with;</a:t>
            </a:r>
            <a:endParaRPr lang="en-US" sz="21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0"/>
              </a:spcAft>
              <a:buSzPct val="89000"/>
              <a:buFont typeface="Arial" panose="020B0604020202020204" pitchFamily="34" charset="0"/>
              <a:buChar char="•"/>
              <a:tabLst>
                <a:tab pos="457200" algn="l"/>
              </a:tabLst>
            </a:pPr>
            <a:r>
              <a:rPr lang="en-US" sz="2100" dirty="0">
                <a:solidFill>
                  <a:srgbClr val="1F497D"/>
                </a:solidFill>
                <a:latin typeface="Arial" panose="020B0604020202020204" pitchFamily="34" charset="0"/>
                <a:ea typeface="Times New Roman" panose="02020603050405020304" pitchFamily="18" charset="0"/>
                <a:cs typeface="Arial" panose="020B0604020202020204" pitchFamily="34" charset="0"/>
              </a:rPr>
              <a:t>his/her initials, his/her title, the date of receipt, and</a:t>
            </a:r>
          </a:p>
          <a:p>
            <a:pPr marR="0" lvl="0">
              <a:spcBef>
                <a:spcPts val="0"/>
              </a:spcBef>
              <a:spcAft>
                <a:spcPts val="0"/>
              </a:spcAft>
              <a:buSzPts val="1000"/>
              <a:tabLst>
                <a:tab pos="457200" algn="l"/>
              </a:tabLst>
            </a:pPr>
            <a:r>
              <a:rPr lang="en-US" sz="2100" dirty="0">
                <a:solidFill>
                  <a:srgbClr val="1F497D"/>
                </a:solidFill>
                <a:latin typeface="Arial" panose="020B0604020202020204" pitchFamily="34" charset="0"/>
                <a:ea typeface="Times New Roman" panose="02020603050405020304" pitchFamily="18" charset="0"/>
                <a:cs typeface="Arial" panose="020B0604020202020204" pitchFamily="34" charset="0"/>
              </a:rPr>
              <a:t>the location where the claim was received.</a:t>
            </a:r>
          </a:p>
          <a:p>
            <a:r>
              <a:rPr lang="en-US" sz="2100" b="1" i="1" dirty="0">
                <a:solidFill>
                  <a:srgbClr val="1F497D"/>
                </a:solidFill>
                <a:latin typeface="Arial" panose="020B0604020202020204" pitchFamily="34" charset="0"/>
                <a:ea typeface="Times New Roman" panose="02020603050405020304" pitchFamily="18" charset="0"/>
                <a:cs typeface="Arial" panose="020B0604020202020204" pitchFamily="34" charset="0"/>
              </a:rPr>
              <a:t>Important</a:t>
            </a:r>
            <a:r>
              <a:rPr lang="en-US" sz="2100" dirty="0">
                <a:solidFill>
                  <a:srgbClr val="1F497D"/>
                </a:solidFill>
                <a:latin typeface="Arial" panose="020B0604020202020204" pitchFamily="34" charset="0"/>
                <a:ea typeface="Times New Roman" panose="02020603050405020304" pitchFamily="18" charset="0"/>
                <a:cs typeface="Arial" panose="020B0604020202020204" pitchFamily="34" charset="0"/>
              </a:rPr>
              <a:t>:  Annotation of paper claims received at an out-based facility is intended to be used only as a temporary, emergency measure until the RO requests and receives a stamp meeting the requirements specified above. </a:t>
            </a:r>
            <a:endParaRPr lang="en-US" sz="21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61705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23</a:t>
            </a:fld>
            <a:endParaRPr lang="en-US" dirty="0"/>
          </a:p>
        </p:txBody>
      </p:sp>
      <p:sp>
        <p:nvSpPr>
          <p:cNvPr id="5" name="Rectangle 4"/>
          <p:cNvSpPr/>
          <p:nvPr/>
        </p:nvSpPr>
        <p:spPr>
          <a:xfrm>
            <a:off x="304800" y="990600"/>
            <a:ext cx="8324725" cy="2000548"/>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4492215</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Teleconference: March 12</a:t>
            </a:r>
            <a:r>
              <a:rPr lang="en-US" sz="2400" dirty="0">
                <a:latin typeface="Arial" panose="020B0604020202020204" pitchFamily="34" charset="0"/>
                <a:ea typeface="Times New Roman"/>
                <a:cs typeface="Arial" panose="020B0604020202020204" pitchFamily="34" charset="0"/>
              </a:rPr>
              <a:t>, 2019</a:t>
            </a: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(2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3</a:t>
            </a:fld>
            <a:endParaRPr lang="en-US" dirty="0">
              <a:solidFill>
                <a:prstClr val="white"/>
              </a:solidFill>
            </a:endParaRPr>
          </a:p>
        </p:txBody>
      </p:sp>
      <p:sp>
        <p:nvSpPr>
          <p:cNvPr id="4" name="Rectangle 3"/>
          <p:cNvSpPr/>
          <p:nvPr/>
        </p:nvSpPr>
        <p:spPr>
          <a:xfrm>
            <a:off x="228600" y="949672"/>
            <a:ext cx="7646645" cy="3862596"/>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VTA Reminders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MSC Pending Reports with Demo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Training </a:t>
            </a:r>
          </a:p>
          <a:p>
            <a:pPr lvl="1"/>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endParaRPr lang="en-US" sz="2100" dirty="0">
              <a:solidFill>
                <a:srgbClr val="000000"/>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Brokering of BDD Excluded Claims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EMS Exam Issues for BDD Excluded Claims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Current Program Timeliness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Question from the Pre-Discharge BDD Mailbox</a:t>
            </a:r>
            <a:endParaRPr lang="en-US" sz="3200" u="sng" dirty="0">
              <a:solidFill>
                <a:srgbClr val="000000"/>
              </a:solidFill>
              <a:latin typeface="Arial"/>
              <a:ea typeface="Times New Roman"/>
            </a:endParaRPr>
          </a:p>
        </p:txBody>
      </p:sp>
    </p:spTree>
    <p:extLst>
      <p:ext uri="{BB962C8B-B14F-4D97-AF65-F5344CB8AC3E}">
        <p14:creationId xmlns:p14="http://schemas.microsoft.com/office/powerpoint/2010/main" val="193339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(3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4</a:t>
            </a:fld>
            <a:endParaRPr lang="en-US" dirty="0">
              <a:solidFill>
                <a:prstClr val="white"/>
              </a:solidFill>
            </a:endParaRPr>
          </a:p>
        </p:txBody>
      </p:sp>
      <p:sp>
        <p:nvSpPr>
          <p:cNvPr id="4" name="Rectangle 3"/>
          <p:cNvSpPr/>
          <p:nvPr/>
        </p:nvSpPr>
        <p:spPr>
          <a:xfrm>
            <a:off x="275467" y="990600"/>
            <a:ext cx="3919856" cy="2246769"/>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TMS #</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Open Floor</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Next Teleconference</a:t>
            </a:r>
            <a:endParaRPr lang="en-US" sz="2800" dirty="0">
              <a:solidFill>
                <a:srgbClr val="000000"/>
              </a:solidFill>
              <a:latin typeface="Arial"/>
            </a:endParaRPr>
          </a:p>
        </p:txBody>
      </p:sp>
    </p:spTree>
    <p:extLst>
      <p:ext uri="{BB962C8B-B14F-4D97-AF65-F5344CB8AC3E}">
        <p14:creationId xmlns:p14="http://schemas.microsoft.com/office/powerpoint/2010/main" val="2385015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14400" y="1161395"/>
            <a:ext cx="7162800" cy="4401205"/>
          </a:xfrm>
          <a:prstGeom prst="rect">
            <a:avLst/>
          </a:prstGeom>
        </p:spPr>
        <p:txBody>
          <a:bodyPr wrap="square">
            <a:spAutoFit/>
          </a:bodyPr>
          <a:lstStyle/>
          <a:p>
            <a:pPr algn="ctr"/>
            <a:r>
              <a:rPr lang="en-US" sz="4000" b="1" dirty="0">
                <a:solidFill>
                  <a:prstClr val="black"/>
                </a:solidFill>
                <a:ea typeface="MS ????"/>
              </a:rPr>
              <a:t>Reminder: Slides are used to show the Topic, and start discussion, however, slides do not show all the information associated with the topic. The Read Ahead is the official document. </a:t>
            </a:r>
            <a:endParaRPr lang="en-US" sz="3200" b="1" dirty="0">
              <a:solidFill>
                <a:prstClr val="black"/>
              </a:solidFill>
              <a:ea typeface="Times New Roman"/>
            </a:endParaRPr>
          </a:p>
        </p:txBody>
      </p:sp>
    </p:spTree>
    <p:extLst>
      <p:ext uri="{BB962C8B-B14F-4D97-AF65-F5344CB8AC3E}">
        <p14:creationId xmlns:p14="http://schemas.microsoft.com/office/powerpoint/2010/main" val="846149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BDD and IDES MSC Information </a:t>
            </a:r>
            <a:br>
              <a:rPr lang="en-US" sz="3000" dirty="0"/>
            </a:br>
            <a:r>
              <a:rPr lang="en-US" sz="3000" dirty="0"/>
              <a:t>on MSC SharePoint Site (1 of 2)</a:t>
            </a:r>
          </a:p>
        </p:txBody>
      </p:sp>
      <p:sp>
        <p:nvSpPr>
          <p:cNvPr id="6" name="Slide Number Placeholder 5"/>
          <p:cNvSpPr>
            <a:spLocks noGrp="1"/>
          </p:cNvSpPr>
          <p:nvPr>
            <p:ph type="sldNum" sz="quarter" idx="12"/>
          </p:nvPr>
        </p:nvSpPr>
        <p:spPr/>
        <p:txBody>
          <a:bodyPr/>
          <a:lstStyle/>
          <a:p>
            <a:fld id="{04F7EA0F-F264-4DBA-8450-109ED0C85B89}" type="slidenum">
              <a:rPr lang="en-US" smtClean="0"/>
              <a:t>7</a:t>
            </a:fld>
            <a:endParaRPr lang="en-US" dirty="0"/>
          </a:p>
        </p:txBody>
      </p:sp>
      <p:sp>
        <p:nvSpPr>
          <p:cNvPr id="4" name="Rectangle 3">
            <a:extLst>
              <a:ext uri="{FF2B5EF4-FFF2-40B4-BE49-F238E27FC236}">
                <a16:creationId xmlns:a16="http://schemas.microsoft.com/office/drawing/2014/main" id="{9A12978F-16C1-40CE-B37B-84402659124D}"/>
              </a:ext>
            </a:extLst>
          </p:cNvPr>
          <p:cNvSpPr/>
          <p:nvPr/>
        </p:nvSpPr>
        <p:spPr>
          <a:xfrm>
            <a:off x="304800" y="873204"/>
            <a:ext cx="8382000" cy="3416320"/>
          </a:xfrm>
          <a:prstGeom prst="rect">
            <a:avLst/>
          </a:prstGeom>
        </p:spPr>
        <p:txBody>
          <a:bodyPr wrap="square">
            <a:spAutoFit/>
          </a:bodyPr>
          <a:lstStyle/>
          <a:p>
            <a:r>
              <a:rPr lang="en-US" sz="2400" dirty="0">
                <a:solidFill>
                  <a:srgbClr val="000000"/>
                </a:solidFill>
                <a:latin typeface="Arial" panose="020B0604020202020204" pitchFamily="34" charset="0"/>
                <a:ea typeface="Times New Roman" panose="02020603050405020304" pitchFamily="18" charset="0"/>
              </a:rPr>
              <a:t>MSC Coaches/Supervisors are requested to update their ROs data on </a:t>
            </a:r>
            <a:r>
              <a:rPr lang="en-US" sz="2400" u="sng" dirty="0">
                <a:latin typeface="Arial" panose="020B0604020202020204" pitchFamily="34" charset="0"/>
                <a:ea typeface="Times New Roman" panose="02020603050405020304" pitchFamily="18" charset="0"/>
                <a:hlinkClick r:id="rId2"/>
              </a:rPr>
              <a:t>MSC SP Site</a:t>
            </a:r>
            <a:r>
              <a:rPr lang="en-US" sz="2400" u="sng" dirty="0">
                <a:solidFill>
                  <a:srgbClr val="000000"/>
                </a:solidFill>
                <a:latin typeface="Arial" panose="020B0604020202020204" pitchFamily="34" charset="0"/>
                <a:ea typeface="Times New Roman" panose="02020603050405020304" pitchFamily="18" charset="0"/>
                <a:hlinkClick r:id="rId2"/>
              </a:rPr>
              <a:t>. </a:t>
            </a:r>
            <a:endParaRPr lang="en-US" sz="24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400" dirty="0">
                <a:solidFill>
                  <a:srgbClr val="000000"/>
                </a:solidFill>
                <a:latin typeface="Arial" panose="020B0604020202020204" pitchFamily="34" charset="0"/>
                <a:ea typeface="Times New Roman" panose="02020603050405020304" pitchFamily="18" charset="0"/>
              </a:rPr>
              <a:t>Click IDES MSC List and BDD MSC List.</a:t>
            </a:r>
            <a:endParaRPr lang="en-US" sz="24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400" dirty="0">
                <a:solidFill>
                  <a:srgbClr val="000000"/>
                </a:solidFill>
                <a:latin typeface="Arial" panose="020B0604020202020204" pitchFamily="34" charset="0"/>
                <a:ea typeface="Times New Roman" panose="02020603050405020304" pitchFamily="18" charset="0"/>
              </a:rPr>
              <a:t>Find your data lines and highlight.</a:t>
            </a:r>
            <a:endParaRPr lang="en-US" sz="24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400" dirty="0">
                <a:solidFill>
                  <a:srgbClr val="000000"/>
                </a:solidFill>
                <a:latin typeface="Arial" panose="020B0604020202020204" pitchFamily="34" charset="0"/>
                <a:ea typeface="Times New Roman" panose="02020603050405020304" pitchFamily="18" charset="0"/>
              </a:rPr>
              <a:t>Click Items above the VA Seal.</a:t>
            </a:r>
            <a:endParaRPr lang="en-US" sz="24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400" dirty="0">
                <a:solidFill>
                  <a:srgbClr val="000000"/>
                </a:solidFill>
                <a:latin typeface="Arial" panose="020B0604020202020204" pitchFamily="34" charset="0"/>
                <a:ea typeface="Times New Roman" panose="02020603050405020304" pitchFamily="18" charset="0"/>
              </a:rPr>
              <a:t>Click Edit Item.</a:t>
            </a:r>
            <a:endParaRPr lang="en-US" sz="24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400" dirty="0">
                <a:solidFill>
                  <a:srgbClr val="000000"/>
                </a:solidFill>
                <a:latin typeface="Arial" panose="020B0604020202020204" pitchFamily="34" charset="0"/>
                <a:ea typeface="Times New Roman" panose="02020603050405020304" pitchFamily="18" charset="0"/>
              </a:rPr>
              <a:t>Update and Save (If your RO has Military Installation entries, all corresponding data entries should be populated (address, phone number, etc.).</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7557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BDD and IDES MSC Information </a:t>
            </a:r>
            <a:br>
              <a:rPr lang="en-US" sz="3000" dirty="0"/>
            </a:br>
            <a:r>
              <a:rPr lang="en-US" sz="3000" dirty="0"/>
              <a:t>on MSC SharePoint Site (2 of 2)</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685800"/>
            <a:ext cx="8382000" cy="483209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BDD specific info:  </a:t>
            </a:r>
            <a:endParaRPr kumimoji="0" lang="en-US" sz="2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The BDD Coordinator is an RO position, not an installation position and </a:t>
            </a:r>
            <a:r>
              <a:rPr kumimoji="0" lang="en-US" sz="2200" b="1" i="0" u="sng"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will be the same person</a:t>
            </a: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 for all lines of data. </a:t>
            </a:r>
            <a:endParaRPr kumimoji="0" lang="en-US" sz="2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The BDD Coach can be different at each Military Installation if that person serves as the Coach, but if the BDD Coach is at the RO, this person should be the same for all lines of data.  </a:t>
            </a:r>
            <a:endParaRPr kumimoji="0" lang="en-US" sz="2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Military Installation (Intake Site): is defined as a location where the MSC works and receives BDD claims or visits and accepts BDD claims (does not include one-time outreach events).  For example, Gold Town Coast Guard Station:  If you have an MSC that goes to this location on a regular basis to accept BDD claims, it goes on the list.  If BDD claims from this location are mailed to an MSC or the RO, brought in person to the RO or submitted through eBenefits, it does not go on the list.</a:t>
            </a:r>
          </a:p>
        </p:txBody>
      </p:sp>
      <p:sp>
        <p:nvSpPr>
          <p:cNvPr id="3" name="Rectangle 2">
            <a:extLst>
              <a:ext uri="{FF2B5EF4-FFF2-40B4-BE49-F238E27FC236}">
                <a16:creationId xmlns:a16="http://schemas.microsoft.com/office/drawing/2014/main" id="{9F9B3CF5-0A98-4025-92C6-CC88A47AC31F}"/>
              </a:ext>
            </a:extLst>
          </p:cNvPr>
          <p:cNvSpPr/>
          <p:nvPr/>
        </p:nvSpPr>
        <p:spPr>
          <a:xfrm>
            <a:off x="304800" y="5525869"/>
            <a:ext cx="8534400" cy="646331"/>
          </a:xfrm>
          <a:prstGeom prst="rect">
            <a:avLst/>
          </a:prstGeom>
        </p:spPr>
        <p:txBody>
          <a:bodyPr wrap="square">
            <a:spAutoFit/>
          </a:bodyPr>
          <a:lstStyle/>
          <a:p>
            <a:r>
              <a:rPr lang="en-US" dirty="0">
                <a:latin typeface="Arial" panose="020B0604020202020204" pitchFamily="34" charset="0"/>
                <a:cs typeface="Arial" panose="020B0604020202020204" pitchFamily="34" charset="0"/>
              </a:rPr>
              <a:t>Contact andrew.reese@va.gov for access or input issues, and email Andy NLT March 1st, 2019, that updates are complete. </a:t>
            </a:r>
          </a:p>
        </p:txBody>
      </p:sp>
    </p:spTree>
    <p:extLst>
      <p:ext uri="{BB962C8B-B14F-4D97-AF65-F5344CB8AC3E}">
        <p14:creationId xmlns:p14="http://schemas.microsoft.com/office/powerpoint/2010/main" val="399066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STR and Examination Results Automatic Transfer </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873204"/>
            <a:ext cx="8382000" cy="2308324"/>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D0D0D"/>
                </a:solidFill>
                <a:latin typeface="Arial" panose="020B0604020202020204" pitchFamily="34" charset="0"/>
                <a:ea typeface="Times New Roman" panose="02020603050405020304" pitchFamily="18" charset="0"/>
              </a:rPr>
              <a:t>As we have moved from SAFE to the auto-transfer of STRs/exam results via VBMS/JLV/HAIMS, we continue to hear about transfer issues.  If you have a site(s) with transfer issues or need assistance on procedures, email the location and details/case numbers to the </a:t>
            </a:r>
            <a:r>
              <a:rPr lang="en-US" sz="2400" u="sng" dirty="0">
                <a:solidFill>
                  <a:srgbClr val="000000"/>
                </a:solidFill>
                <a:latin typeface="Arial" panose="020B0604020202020204" pitchFamily="34" charset="0"/>
                <a:ea typeface="Times New Roman" panose="02020603050405020304" pitchFamily="18" charset="0"/>
                <a:hlinkClick r:id="rId2"/>
              </a:rPr>
              <a:t>IDES Mailbox</a:t>
            </a:r>
            <a:r>
              <a:rPr lang="en-US" sz="2400" dirty="0">
                <a:solidFill>
                  <a:srgbClr val="0000FF"/>
                </a:solidFill>
                <a:latin typeface="Arial" panose="020B0604020202020204" pitchFamily="34" charset="0"/>
                <a:ea typeface="Times New Roman" panose="02020603050405020304" pitchFamily="18" charset="0"/>
              </a:rPr>
              <a:t> </a:t>
            </a:r>
            <a:r>
              <a:rPr lang="en-US" sz="2400" dirty="0">
                <a:latin typeface="Arial" panose="020B0604020202020204" pitchFamily="34" charset="0"/>
                <a:ea typeface="Times New Roman" panose="02020603050405020304" pitchFamily="18" charset="0"/>
              </a:rPr>
              <a:t>and</a:t>
            </a:r>
            <a:r>
              <a:rPr lang="en-US" sz="2400" dirty="0">
                <a:solidFill>
                  <a:srgbClr val="0000FF"/>
                </a:solidFill>
                <a:latin typeface="Arial" panose="020B0604020202020204" pitchFamily="34" charset="0"/>
                <a:ea typeface="Times New Roman" panose="02020603050405020304" pitchFamily="18" charset="0"/>
              </a:rPr>
              <a:t> </a:t>
            </a:r>
            <a:r>
              <a:rPr lang="en-US" sz="2400" u="sng" dirty="0">
                <a:solidFill>
                  <a:srgbClr val="000000"/>
                </a:solidFill>
                <a:latin typeface="Arial" panose="020B0604020202020204" pitchFamily="34" charset="0"/>
                <a:ea typeface="Times New Roman" panose="02020603050405020304" pitchFamily="18" charset="0"/>
                <a:hlinkClick r:id="rId3"/>
              </a:rPr>
              <a:t>Pre-Discharge BDD Mailbox</a:t>
            </a:r>
            <a:endParaRPr lang="en-US" sz="24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44304801"/>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993FA49-FC48-493C-94A2-B5BE0B839CF0}">
  <ds:schemaRefs>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 ds:uri="http://purl.org/dc/terms/"/>
    <ds:schemaRef ds:uri="http://purl.org/dc/elements/1.1/"/>
  </ds:schemaRefs>
</ds:datastoreItem>
</file>

<file path=customXml/itemProps3.xml><?xml version="1.0" encoding="utf-8"?>
<ds:datastoreItem xmlns:ds="http://schemas.openxmlformats.org/officeDocument/2006/customXml" ds:itemID="{CD41FB5B-AAB7-43F8-BCFB-F0AC22CB14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10775</TotalTime>
  <Words>1714</Words>
  <Application>Microsoft Office PowerPoint</Application>
  <PresentationFormat>On-screen Show (4:3)</PresentationFormat>
  <Paragraphs>150</Paragraphs>
  <Slides>23</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23</vt:i4>
      </vt:variant>
    </vt:vector>
  </HeadingPairs>
  <TitlesOfParts>
    <vt:vector size="32" baseType="lpstr">
      <vt:lpstr>Arial</vt:lpstr>
      <vt:lpstr>Calibri</vt:lpstr>
      <vt:lpstr>MS ????</vt:lpstr>
      <vt:lpstr>Myriad Pro</vt:lpstr>
      <vt:lpstr>Times New Roman</vt:lpstr>
      <vt:lpstr>Wingdings</vt:lpstr>
      <vt:lpstr>10_Office Theme</vt:lpstr>
      <vt:lpstr>1_Custom Design</vt:lpstr>
      <vt:lpstr>Custom Design</vt:lpstr>
      <vt:lpstr>PowerPoint Presentation</vt:lpstr>
      <vt:lpstr>Agenda (1 of 3)</vt:lpstr>
      <vt:lpstr>Agenda (2 of 3)</vt:lpstr>
      <vt:lpstr>Agenda (3 of 3)</vt:lpstr>
      <vt:lpstr>PowerPoint Presentation</vt:lpstr>
      <vt:lpstr>PowerPoint Presentation</vt:lpstr>
      <vt:lpstr>BDD and IDES MSC Information  on MSC SharePoint Site (1 of 2)</vt:lpstr>
      <vt:lpstr>BDD and IDES MSC Information  on MSC SharePoint Site (2 of 2)</vt:lpstr>
      <vt:lpstr>STR and Examination Results Automatic Transfer </vt:lpstr>
      <vt:lpstr>Adding a Servicemember to the  Master Veteran Index (MVI)</vt:lpstr>
      <vt:lpstr>Conditions Subject to Service Connection</vt:lpstr>
      <vt:lpstr>PowerPoint Presentation</vt:lpstr>
      <vt:lpstr>New Referred Condition(s) Added by  DoD After 0819 Received </vt:lpstr>
      <vt:lpstr>Brokering IDES Claims</vt:lpstr>
      <vt:lpstr>MSC Exam Results Review </vt:lpstr>
      <vt:lpstr>VTA Reminders</vt:lpstr>
      <vt:lpstr>MSC Pending Reports/VTA Trng </vt:lpstr>
      <vt:lpstr>PowerPoint Presentation</vt:lpstr>
      <vt:lpstr>Brokering of BDD Excluded Claims</vt:lpstr>
      <vt:lpstr>EMS Exam Issues for BDD Excluded Claims</vt:lpstr>
      <vt:lpstr>Current Program Timeliness</vt:lpstr>
      <vt:lpstr>Questions from the Pre-D/BDD Mailbox</vt:lpstr>
      <vt:lpstr>Misc and Open Floor</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Modernization Drumbeat</dc:title>
  <dc:creator>Department of Veterans Affairs</dc:creator>
  <cp:lastModifiedBy>Reese, Andrew, VBAVACO</cp:lastModifiedBy>
  <cp:revision>153</cp:revision>
  <cp:lastPrinted>2018-01-09T18:11:21Z</cp:lastPrinted>
  <dcterms:created xsi:type="dcterms:W3CDTF">2017-12-21T16:13:31Z</dcterms:created>
  <dcterms:modified xsi:type="dcterms:W3CDTF">2019-04-10T19:06:03Z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ies>
</file>