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77"/>
  </p:notesMasterIdLst>
  <p:sldIdLst>
    <p:sldId id="1076" r:id="rId5"/>
    <p:sldId id="719" r:id="rId6"/>
    <p:sldId id="720" r:id="rId7"/>
    <p:sldId id="1074" r:id="rId8"/>
    <p:sldId id="977" r:id="rId9"/>
    <p:sldId id="989" r:id="rId10"/>
    <p:sldId id="988" r:id="rId11"/>
    <p:sldId id="990" r:id="rId12"/>
    <p:sldId id="991" r:id="rId13"/>
    <p:sldId id="998" r:id="rId14"/>
    <p:sldId id="997" r:id="rId15"/>
    <p:sldId id="992" r:id="rId16"/>
    <p:sldId id="1008" r:id="rId17"/>
    <p:sldId id="1019" r:id="rId18"/>
    <p:sldId id="1020" r:id="rId19"/>
    <p:sldId id="1021" r:id="rId20"/>
    <p:sldId id="1022" r:id="rId21"/>
    <p:sldId id="1013" r:id="rId22"/>
    <p:sldId id="1023" r:id="rId23"/>
    <p:sldId id="1015" r:id="rId24"/>
    <p:sldId id="1016" r:id="rId25"/>
    <p:sldId id="1017" r:id="rId26"/>
    <p:sldId id="1018" r:id="rId27"/>
    <p:sldId id="1024" r:id="rId28"/>
    <p:sldId id="1029" r:id="rId29"/>
    <p:sldId id="1025" r:id="rId30"/>
    <p:sldId id="1026" r:id="rId31"/>
    <p:sldId id="1027" r:id="rId32"/>
    <p:sldId id="1028" r:id="rId33"/>
    <p:sldId id="1030" r:id="rId34"/>
    <p:sldId id="1031" r:id="rId35"/>
    <p:sldId id="1032" r:id="rId36"/>
    <p:sldId id="1033" r:id="rId37"/>
    <p:sldId id="1034" r:id="rId38"/>
    <p:sldId id="1035" r:id="rId39"/>
    <p:sldId id="1036" r:id="rId40"/>
    <p:sldId id="1037" r:id="rId41"/>
    <p:sldId id="1038" r:id="rId42"/>
    <p:sldId id="1039" r:id="rId43"/>
    <p:sldId id="1040" r:id="rId44"/>
    <p:sldId id="1041" r:id="rId45"/>
    <p:sldId id="1073" r:id="rId46"/>
    <p:sldId id="1042" r:id="rId47"/>
    <p:sldId id="1046" r:id="rId48"/>
    <p:sldId id="1047" r:id="rId49"/>
    <p:sldId id="1048" r:id="rId50"/>
    <p:sldId id="1049" r:id="rId51"/>
    <p:sldId id="1063" r:id="rId52"/>
    <p:sldId id="1051" r:id="rId53"/>
    <p:sldId id="1062" r:id="rId54"/>
    <p:sldId id="1054" r:id="rId55"/>
    <p:sldId id="1055" r:id="rId56"/>
    <p:sldId id="1064" r:id="rId57"/>
    <p:sldId id="1061" r:id="rId58"/>
    <p:sldId id="1058" r:id="rId59"/>
    <p:sldId id="1004" r:id="rId60"/>
    <p:sldId id="1005" r:id="rId61"/>
    <p:sldId id="1006" r:id="rId62"/>
    <p:sldId id="1007" r:id="rId63"/>
    <p:sldId id="1065" r:id="rId64"/>
    <p:sldId id="1069" r:id="rId65"/>
    <p:sldId id="1066" r:id="rId66"/>
    <p:sldId id="1075" r:id="rId67"/>
    <p:sldId id="1070" r:id="rId68"/>
    <p:sldId id="1067" r:id="rId69"/>
    <p:sldId id="1071" r:id="rId70"/>
    <p:sldId id="1068" r:id="rId71"/>
    <p:sldId id="1072" r:id="rId72"/>
    <p:sldId id="782" r:id="rId73"/>
    <p:sldId id="783" r:id="rId74"/>
    <p:sldId id="784" r:id="rId75"/>
    <p:sldId id="785" r:id="rId76"/>
  </p:sldIdLst>
  <p:sldSz cx="12192000" cy="6858000"/>
  <p:notesSz cx="6858000" cy="9144000"/>
  <p:custDataLst>
    <p:tags r:id="rId7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1D3275"/>
    <a:srgbClr val="FF3300"/>
    <a:srgbClr val="0000FF"/>
    <a:srgbClr val="0000CC"/>
    <a:srgbClr val="CCECFF"/>
    <a:srgbClr val="66CCFF"/>
    <a:srgbClr val="3333FF"/>
    <a:srgbClr val="7C5F1E"/>
    <a:srgbClr val="E7D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99301" autoAdjust="0"/>
  </p:normalViewPr>
  <p:slideViewPr>
    <p:cSldViewPr snapToGrid="0">
      <p:cViewPr varScale="1">
        <p:scale>
          <a:sx n="88" d="100"/>
          <a:sy n="88" d="100"/>
        </p:scale>
        <p:origin x="90" y="58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2/14/2019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501649" y="2969606"/>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 name="Line 5"/>
          <p:cNvSpPr>
            <a:spLocks noChangeShapeType="1"/>
          </p:cNvSpPr>
          <p:nvPr/>
        </p:nvSpPr>
        <p:spPr bwMode="auto">
          <a:xfrm>
            <a:off x="499533" y="2875289"/>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pic>
        <p:nvPicPr>
          <p:cNvPr id="10" name="Picture 2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74543" y="701452"/>
            <a:ext cx="3946677" cy="393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691956896"/>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520776356"/>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41221" y="0"/>
            <a:ext cx="8950779" cy="1179321"/>
          </a:xfrm>
        </p:spPr>
        <p:txBody>
          <a:bodyPr/>
          <a:lstStyle/>
          <a:p>
            <a:r>
              <a:rPr lang="en-US" dirty="0"/>
              <a:t>Click to edit Master title style</a:t>
            </a:r>
          </a:p>
        </p:txBody>
      </p:sp>
      <p:sp>
        <p:nvSpPr>
          <p:cNvPr id="3" name="Content Placeholder 2"/>
          <p:cNvSpPr>
            <a:spLocks noGrp="1"/>
          </p:cNvSpPr>
          <p:nvPr>
            <p:ph idx="1"/>
          </p:nvPr>
        </p:nvSpPr>
        <p:spPr>
          <a:xfrm>
            <a:off x="847165" y="1589518"/>
            <a:ext cx="10945906" cy="4691641"/>
          </a:xfrm>
        </p:spPr>
        <p:txBody>
          <a:bodyPr/>
          <a:lstStyle>
            <a:lvl1pPr>
              <a:defRPr>
                <a:solidFill>
                  <a:srgbClr val="000066"/>
                </a:solidFill>
              </a:defRPr>
            </a:lvl1pPr>
            <a:lvl2pPr marL="860425" indent="-403225">
              <a:buClr>
                <a:srgbClr val="FF0000"/>
              </a:buClr>
              <a:buFont typeface="Wingdings" panose="05000000000000000000" pitchFamily="2" charset="2"/>
              <a:buChar char="Ø"/>
              <a:defRPr>
                <a:solidFill>
                  <a:srgbClr val="000066"/>
                </a:solidFill>
                <a:latin typeface="Arial" panose="020B0604020202020204" pitchFamily="34" charset="0"/>
                <a:cs typeface="Arial" panose="020B0604020202020204" pitchFamily="34" charset="0"/>
              </a:defRPr>
            </a:lvl2pPr>
            <a:lvl3pPr marL="1258888" indent="-344488">
              <a:buFont typeface="Wingdings" panose="05000000000000000000" pitchFamily="2" charset="2"/>
              <a:buChar char="ü"/>
              <a:defRPr>
                <a:solidFill>
                  <a:srgbClr val="000066"/>
                </a:solidFill>
                <a:latin typeface="Arial" panose="020B0604020202020204" pitchFamily="34" charset="0"/>
                <a:cs typeface="Arial" panose="020B0604020202020204" pitchFamily="34" charset="0"/>
              </a:defRPr>
            </a:lvl3pPr>
            <a:lvl4pPr marL="1709738" indent="-338138">
              <a:buClr>
                <a:srgbClr val="FF0000"/>
              </a:buClr>
              <a:buFont typeface="Wingdings" panose="05000000000000000000" pitchFamily="2" charset="2"/>
              <a:buChar char="v"/>
              <a:defRPr>
                <a:solidFill>
                  <a:srgbClr val="000066"/>
                </a:solidFill>
                <a:latin typeface="Arial" panose="020B0604020202020204" pitchFamily="34" charset="0"/>
                <a:cs typeface="Arial" panose="020B0604020202020204" pitchFamily="34" charset="0"/>
              </a:defRPr>
            </a:lvl4pPr>
            <a:lvl5pPr marL="2173288" indent="-344488">
              <a:buClr>
                <a:srgbClr val="FF0000"/>
              </a:buClr>
              <a:buFont typeface="Courier New" panose="02070309020205020404" pitchFamily="49" charset="0"/>
              <a:buChar char="o"/>
              <a:defRPr>
                <a:solidFill>
                  <a:srgbClr val="00006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278502549"/>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8357842"/>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538704649"/>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1220" y="0"/>
            <a:ext cx="8950780" cy="1175657"/>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27231076"/>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36344137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501218521"/>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45374476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714953659"/>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463553" y="1327042"/>
            <a:ext cx="11728448" cy="0"/>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28" name="Rectangle 4"/>
          <p:cNvSpPr>
            <a:spLocks noChangeArrowheads="1"/>
          </p:cNvSpPr>
          <p:nvPr/>
        </p:nvSpPr>
        <p:spPr bwMode="auto">
          <a:xfrm>
            <a:off x="463553" y="1199871"/>
            <a:ext cx="11728448" cy="50800"/>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dirty="0"/>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2215" name="Rectangle 7"/>
          <p:cNvSpPr>
            <a:spLocks noGrp="1" noChangeArrowheads="1"/>
          </p:cNvSpPr>
          <p:nvPr>
            <p:ph type="title"/>
          </p:nvPr>
        </p:nvSpPr>
        <p:spPr bwMode="auto">
          <a:xfrm>
            <a:off x="3208665" y="0"/>
            <a:ext cx="8983333" cy="119987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2" name="Rectangle 8"/>
          <p:cNvSpPr>
            <a:spLocks noGrp="1" noChangeArrowheads="1"/>
          </p:cNvSpPr>
          <p:nvPr>
            <p:ph type="body" idx="1"/>
          </p:nvPr>
        </p:nvSpPr>
        <p:spPr bwMode="auto">
          <a:xfrm>
            <a:off x="859367" y="1573306"/>
            <a:ext cx="11044767" cy="473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dirty="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dirty="0"/>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8" name="Rectangle 17"/>
          <p:cNvSpPr/>
          <p:nvPr userDrawn="1"/>
        </p:nvSpPr>
        <p:spPr>
          <a:xfrm>
            <a:off x="565152" y="6386630"/>
            <a:ext cx="10008569" cy="479842"/>
          </a:xfrm>
          <a:prstGeom prst="rect">
            <a:avLst/>
          </a:prstGeom>
          <a:gradFill flip="none" rotWithShape="1">
            <a:gsLst>
              <a:gs pos="0">
                <a:srgbClr val="1D3275"/>
              </a:gs>
              <a:gs pos="100000">
                <a:srgbClr val="111E46"/>
              </a:gs>
            </a:gsLst>
            <a:lin ang="2700000" scaled="1"/>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9" name="Picture 18" descr="3. VA-PRIMARY-HORIZONTAL-WHITE-VECTOR2.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82086" y="6396039"/>
            <a:ext cx="2209800" cy="461961"/>
          </a:xfrm>
          <a:prstGeom prst="rect">
            <a:avLst/>
          </a:prstGeom>
        </p:spPr>
      </p:pic>
      <p:sp>
        <p:nvSpPr>
          <p:cNvPr id="2" name="TextBox 1"/>
          <p:cNvSpPr txBox="1"/>
          <p:nvPr userDrawn="1"/>
        </p:nvSpPr>
        <p:spPr>
          <a:xfrm>
            <a:off x="626534" y="6433668"/>
            <a:ext cx="7244900" cy="369332"/>
          </a:xfrm>
          <a:prstGeom prst="rect">
            <a:avLst/>
          </a:prstGeom>
          <a:noFill/>
        </p:spPr>
        <p:txBody>
          <a:bodyPr wrap="square" rtlCol="0">
            <a:spAutoFit/>
          </a:bodyPr>
          <a:lstStyle/>
          <a:p>
            <a:r>
              <a:rPr lang="en-US" sz="1800" dirty="0">
                <a:solidFill>
                  <a:schemeClr val="bg1"/>
                </a:solidFill>
                <a:latin typeface="Arial Black" panose="020B0A04020102020204" pitchFamily="34" charset="0"/>
              </a:rPr>
              <a:t>Compensation</a:t>
            </a:r>
            <a:r>
              <a:rPr lang="en-US" sz="1800" baseline="0" dirty="0">
                <a:solidFill>
                  <a:schemeClr val="bg1"/>
                </a:solidFill>
                <a:latin typeface="Arial Black" panose="020B0A04020102020204" pitchFamily="34" charset="0"/>
              </a:rPr>
              <a:t> Service Quality Assurance</a:t>
            </a:r>
            <a:endParaRPr lang="en-US" sz="1800" dirty="0">
              <a:solidFill>
                <a:schemeClr val="bg1"/>
              </a:solidFill>
              <a:latin typeface="Arial Black" panose="020B0A04020102020204" pitchFamily="34" charset="0"/>
            </a:endParaRPr>
          </a:p>
        </p:txBody>
      </p:sp>
      <p:pic>
        <p:nvPicPr>
          <p:cNvPr id="4" name="Picture 3">
            <a:extLst>
              <a:ext uri="{FF2B5EF4-FFF2-40B4-BE49-F238E27FC236}">
                <a16:creationId xmlns:a16="http://schemas.microsoft.com/office/drawing/2014/main" id="{B369541C-DAAD-479A-922C-7B70B3D8A602}"/>
              </a:ext>
            </a:extLst>
          </p:cNvPr>
          <p:cNvPicPr>
            <a:picLocks noChangeAspect="1"/>
          </p:cNvPicPr>
          <p:nvPr userDrawn="1"/>
        </p:nvPicPr>
        <p:blipFill>
          <a:blip r:embed="rId14"/>
          <a:stretch>
            <a:fillRect/>
          </a:stretch>
        </p:blipFill>
        <p:spPr>
          <a:xfrm>
            <a:off x="512639" y="95853"/>
            <a:ext cx="2622447" cy="857755"/>
          </a:xfrm>
          <a:prstGeom prst="rect">
            <a:avLst/>
          </a:prstGeom>
        </p:spPr>
      </p:pic>
      <p:cxnSp>
        <p:nvCxnSpPr>
          <p:cNvPr id="5" name="Straight Connector 4">
            <a:extLst>
              <a:ext uri="{FF2B5EF4-FFF2-40B4-BE49-F238E27FC236}">
                <a16:creationId xmlns:a16="http://schemas.microsoft.com/office/drawing/2014/main" id="{D3709D1B-6294-4726-B871-5207A75E1632}"/>
              </a:ext>
            </a:extLst>
          </p:cNvPr>
          <p:cNvCxnSpPr/>
          <p:nvPr userDrawn="1"/>
        </p:nvCxnSpPr>
        <p:spPr bwMode="auto">
          <a:xfrm>
            <a:off x="3208666" y="0"/>
            <a:ext cx="0" cy="1199871"/>
          </a:xfrm>
          <a:prstGeom prst="line">
            <a:avLst/>
          </a:prstGeom>
          <a:solidFill>
            <a:schemeClr val="accent1"/>
          </a:solidFill>
          <a:ln w="57150" cap="flat" cmpd="sng" algn="ctr">
            <a:solidFill>
              <a:srgbClr val="1D3275"/>
            </a:solidFill>
            <a:prstDash val="solid"/>
            <a:round/>
            <a:headEnd type="none" w="sm" len="sm"/>
            <a:tailEnd type="none" w="sm" len="sm"/>
          </a:ln>
          <a:effectLst/>
        </p:spPr>
      </p:cxn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advClick="0"/>
  <p:hf hdr="0" ftr="0" dt="0"/>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rgbClr val="FF0000"/>
        </a:buClr>
        <a:buFont typeface="Arial" panose="020B0604020202020204" pitchFamily="34" charset="0"/>
        <a:buChar char="•"/>
        <a:defRPr sz="2800">
          <a:solidFill>
            <a:srgbClr val="000066"/>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effectLst>
                  <a:outerShdw blurRad="38100" dist="38100" dir="2700000" algn="tl">
                    <a:srgbClr val="000000">
                      <a:alpha val="43137"/>
                    </a:srgbClr>
                  </a:outerShdw>
                </a:effectLst>
              </a:rPr>
              <a:t>FOR TMS TRAINING CREDIT</a:t>
            </a:r>
            <a:endParaRPr lang="en-US" dirty="0"/>
          </a:p>
        </p:txBody>
      </p:sp>
      <p:sp>
        <p:nvSpPr>
          <p:cNvPr id="3" name="Content Placeholder 2"/>
          <p:cNvSpPr>
            <a:spLocks noGrp="1"/>
          </p:cNvSpPr>
          <p:nvPr>
            <p:ph idx="1"/>
          </p:nvPr>
        </p:nvSpPr>
        <p:spPr>
          <a:xfrm>
            <a:off x="847164" y="1589518"/>
            <a:ext cx="11237743" cy="4766832"/>
          </a:xfrm>
        </p:spPr>
        <p:txBody>
          <a:bodyPr/>
          <a:lstStyle/>
          <a:p>
            <a:r>
              <a:rPr lang="en-US" sz="3200" dirty="0"/>
              <a:t>To obtain training credit in TMS, there is </a:t>
            </a:r>
            <a:r>
              <a:rPr lang="en-US" sz="3200" dirty="0">
                <a:solidFill>
                  <a:srgbClr val="FF0000"/>
                </a:solidFill>
                <a:effectLst>
                  <a:outerShdw blurRad="38100" dist="38100" dir="2700000" algn="tl">
                    <a:srgbClr val="000000">
                      <a:alpha val="43137"/>
                    </a:srgbClr>
                  </a:outerShdw>
                </a:effectLst>
              </a:rPr>
              <a:t>no need to review these slides at this time</a:t>
            </a:r>
            <a:r>
              <a:rPr lang="en-US" sz="3200" dirty="0"/>
              <a:t> – </a:t>
            </a:r>
            <a:r>
              <a:rPr lang="en-US" sz="3200" i="1" dirty="0"/>
              <a:t>immediately</a:t>
            </a:r>
            <a:r>
              <a:rPr lang="en-US" sz="3200" dirty="0"/>
              <a:t> close this box by using your mouse to select the </a:t>
            </a:r>
            <a:r>
              <a:rPr lang="en-US" sz="3200" i="1" dirty="0"/>
              <a:t>“X”</a:t>
            </a:r>
            <a:r>
              <a:rPr lang="en-US" sz="3200" dirty="0"/>
              <a:t> in the upper right-hand corner; select the </a:t>
            </a:r>
            <a:r>
              <a:rPr lang="en-US" sz="3200" i="1" dirty="0"/>
              <a:t>“Return to Content Structure” </a:t>
            </a:r>
            <a:r>
              <a:rPr lang="en-US" sz="3200" dirty="0"/>
              <a:t>button; and, select the next link </a:t>
            </a:r>
            <a:r>
              <a:rPr lang="en-US" sz="3200" i="1" dirty="0"/>
              <a:t>(Video) </a:t>
            </a:r>
            <a:r>
              <a:rPr lang="en-US" sz="3200" dirty="0"/>
              <a:t>to view the edited audio-video recording of the Quality Call along with the Call Bulletin</a:t>
            </a:r>
          </a:p>
          <a:p>
            <a:pPr marL="0" indent="0">
              <a:buNone/>
            </a:pPr>
            <a:endParaRPr lang="en-US" sz="1000" dirty="0"/>
          </a:p>
          <a:p>
            <a:pPr lvl="1"/>
            <a:r>
              <a:rPr lang="en-US" sz="2800" dirty="0"/>
              <a:t>These slides are included here only in case you want to use them later for training purposes or reference</a:t>
            </a:r>
          </a:p>
          <a:p>
            <a:pPr marL="457200" lvl="1" indent="0">
              <a:buNone/>
            </a:pPr>
            <a:endParaRPr lang="en-US" sz="1000" dirty="0"/>
          </a:p>
          <a:p>
            <a:pPr lvl="2"/>
            <a:r>
              <a:rPr lang="en-US" sz="2400" dirty="0"/>
              <a:t>These are the same slides that are shown in the audio-video recording</a:t>
            </a:r>
          </a:p>
        </p:txBody>
      </p:sp>
      <p:sp>
        <p:nvSpPr>
          <p:cNvPr id="4" name="Slide Number Placeholder 3"/>
          <p:cNvSpPr>
            <a:spLocks noGrp="1"/>
          </p:cNvSpPr>
          <p:nvPr>
            <p:ph type="sldNum" sz="quarter" idx="10"/>
          </p:nvPr>
        </p:nvSpPr>
        <p:spPr/>
        <p:txBody>
          <a:bodyPr/>
          <a:lstStyle/>
          <a:p>
            <a:fld id="{7C414AED-89CE-4A48-8B2B-1B3A5C68EA2A}" type="slidenum">
              <a:rPr lang="en-US" smtClean="0"/>
              <a:t>1</a:t>
            </a:fld>
            <a:endParaRPr lang="en-US" dirty="0"/>
          </a:p>
        </p:txBody>
      </p:sp>
    </p:spTree>
    <p:extLst>
      <p:ext uri="{BB962C8B-B14F-4D97-AF65-F5344CB8AC3E}">
        <p14:creationId xmlns:p14="http://schemas.microsoft.com/office/powerpoint/2010/main" val="1769699357"/>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DBA5-2CAF-43A2-A616-F76A4FCEDCAD}"/>
              </a:ext>
            </a:extLst>
          </p:cNvPr>
          <p:cNvSpPr>
            <a:spLocks noGrp="1"/>
          </p:cNvSpPr>
          <p:nvPr>
            <p:ph type="title"/>
          </p:nvPr>
        </p:nvSpPr>
        <p:spPr/>
        <p:txBody>
          <a:bodyPr/>
          <a:lstStyle/>
          <a:p>
            <a:r>
              <a:rPr lang="en-US" dirty="0"/>
              <a:t>Quiz Answer # 2</a:t>
            </a:r>
          </a:p>
        </p:txBody>
      </p:sp>
      <p:sp>
        <p:nvSpPr>
          <p:cNvPr id="3" name="Content Placeholder 2">
            <a:extLst>
              <a:ext uri="{FF2B5EF4-FFF2-40B4-BE49-F238E27FC236}">
                <a16:creationId xmlns:a16="http://schemas.microsoft.com/office/drawing/2014/main" id="{CC310F31-C49C-446F-82FA-328CFF86A446}"/>
              </a:ext>
            </a:extLst>
          </p:cNvPr>
          <p:cNvSpPr>
            <a:spLocks noGrp="1"/>
          </p:cNvSpPr>
          <p:nvPr>
            <p:ph idx="1"/>
          </p:nvPr>
        </p:nvSpPr>
        <p:spPr>
          <a:xfrm>
            <a:off x="847164" y="1589518"/>
            <a:ext cx="11074541" cy="4766832"/>
          </a:xfrm>
        </p:spPr>
        <p:txBody>
          <a:bodyPr/>
          <a:lstStyle/>
          <a:p>
            <a:pPr>
              <a:buFont typeface="Wingdings" panose="05000000000000000000" pitchFamily="2" charset="2"/>
              <a:buChar char="þ"/>
            </a:pPr>
            <a:r>
              <a:rPr lang="en-US" dirty="0"/>
              <a:t> Generate a deferral</a:t>
            </a:r>
          </a:p>
          <a:p>
            <a:pPr marL="0" indent="0">
              <a:buNone/>
            </a:pPr>
            <a:endParaRPr lang="en-US" sz="2000" dirty="0"/>
          </a:p>
          <a:p>
            <a:pPr marL="803275" lvl="1" indent="-285750"/>
            <a:r>
              <a:rPr lang="it-IT" dirty="0"/>
              <a:t>Rating Decision must be routed back to decision maker to correct because  Specially Adapted Housing (SAH) must be granted per 38 CFR 3.809(d) – this was effective as of December 3, 2013.</a:t>
            </a:r>
          </a:p>
          <a:p>
            <a:pPr marL="517525" lvl="1" indent="0">
              <a:buNone/>
            </a:pPr>
            <a:endParaRPr lang="en-US" sz="1000" dirty="0"/>
          </a:p>
          <a:p>
            <a:pPr lvl="2">
              <a:buFont typeface="Wingdings" panose="05000000000000000000" pitchFamily="2" charset="2"/>
              <a:buChar char="v"/>
            </a:pPr>
            <a:r>
              <a:rPr lang="nn-NO" sz="2400" dirty="0">
                <a:solidFill>
                  <a:srgbClr val="FF0000"/>
                </a:solidFill>
              </a:rPr>
              <a:t>M21-1 IX.i.3.1.b</a:t>
            </a:r>
          </a:p>
          <a:p>
            <a:pPr lvl="2">
              <a:buFont typeface="Wingdings" panose="05000000000000000000" pitchFamily="2" charset="2"/>
              <a:buChar char="v"/>
            </a:pPr>
            <a:r>
              <a:rPr lang="nn-NO" sz="2400" dirty="0">
                <a:solidFill>
                  <a:srgbClr val="FF0000"/>
                </a:solidFill>
              </a:rPr>
              <a:t>M21-1 III.v.2.A.2.c</a:t>
            </a:r>
          </a:p>
        </p:txBody>
      </p:sp>
      <p:sp>
        <p:nvSpPr>
          <p:cNvPr id="4" name="Slide Number Placeholder 3">
            <a:extLst>
              <a:ext uri="{FF2B5EF4-FFF2-40B4-BE49-F238E27FC236}">
                <a16:creationId xmlns:a16="http://schemas.microsoft.com/office/drawing/2014/main" id="{887E47F6-F961-4C06-B8E9-7739DE7455DD}"/>
              </a:ext>
            </a:extLst>
          </p:cNvPr>
          <p:cNvSpPr>
            <a:spLocks noGrp="1"/>
          </p:cNvSpPr>
          <p:nvPr>
            <p:ph type="sldNum" sz="quarter" idx="10"/>
          </p:nvPr>
        </p:nvSpPr>
        <p:spPr/>
        <p:txBody>
          <a:bodyPr/>
          <a:lstStyle/>
          <a:p>
            <a:fld id="{7C414AED-89CE-4A48-8B2B-1B3A5C68EA2A}" type="slidenum">
              <a:rPr lang="en-US" smtClean="0"/>
              <a:t>10</a:t>
            </a:fld>
            <a:endParaRPr lang="en-US" dirty="0"/>
          </a:p>
        </p:txBody>
      </p:sp>
    </p:spTree>
    <p:extLst>
      <p:ext uri="{BB962C8B-B14F-4D97-AF65-F5344CB8AC3E}">
        <p14:creationId xmlns:p14="http://schemas.microsoft.com/office/powerpoint/2010/main" val="4185233417"/>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ECCD1-58D1-4F11-8E14-ADC89F21FF14}"/>
              </a:ext>
            </a:extLst>
          </p:cNvPr>
          <p:cNvSpPr>
            <a:spLocks noGrp="1"/>
          </p:cNvSpPr>
          <p:nvPr>
            <p:ph type="title"/>
          </p:nvPr>
        </p:nvSpPr>
        <p:spPr/>
        <p:txBody>
          <a:bodyPr/>
          <a:lstStyle/>
          <a:p>
            <a:r>
              <a:rPr lang="en-US" dirty="0"/>
              <a:t>Quiz Question #3 – Use Mouse to Select Answer</a:t>
            </a:r>
          </a:p>
        </p:txBody>
      </p:sp>
      <p:sp>
        <p:nvSpPr>
          <p:cNvPr id="3" name="Content Placeholder 2">
            <a:extLst>
              <a:ext uri="{FF2B5EF4-FFF2-40B4-BE49-F238E27FC236}">
                <a16:creationId xmlns:a16="http://schemas.microsoft.com/office/drawing/2014/main" id="{EAA766C9-EE86-4A23-8610-D9C4074C0EFB}"/>
              </a:ext>
            </a:extLst>
          </p:cNvPr>
          <p:cNvSpPr>
            <a:spLocks noGrp="1"/>
          </p:cNvSpPr>
          <p:nvPr>
            <p:ph idx="1"/>
          </p:nvPr>
        </p:nvSpPr>
        <p:spPr/>
        <p:txBody>
          <a:bodyPr/>
          <a:lstStyle/>
          <a:p>
            <a:r>
              <a:rPr lang="en-US" dirty="0"/>
              <a:t>Although the Effective Date Builder Tool does not replace a decision maker’s judgment of assigning the correct effective date, the tool should be used to double-check your decision to ensure no other laws or regulations allow for an alternate date.</a:t>
            </a:r>
          </a:p>
          <a:p>
            <a:pPr marL="0" indent="0">
              <a:buNone/>
            </a:pPr>
            <a:endParaRPr lang="en-US" sz="2000" dirty="0"/>
          </a:p>
          <a:p>
            <a:pPr lvl="1"/>
            <a:r>
              <a:rPr lang="en-US" b="1" dirty="0"/>
              <a:t>QUESTION</a:t>
            </a:r>
            <a:r>
              <a:rPr lang="en-US" dirty="0"/>
              <a:t>:  Is this True or False?</a:t>
            </a:r>
          </a:p>
          <a:p>
            <a:pPr marL="457200" lvl="1" indent="0">
              <a:buNone/>
            </a:pPr>
            <a:endParaRPr lang="en-US" sz="1000" dirty="0"/>
          </a:p>
          <a:p>
            <a:pPr lvl="2">
              <a:buFont typeface="Wingdings" panose="05000000000000000000" pitchFamily="2" charset="2"/>
              <a:buChar char="q"/>
            </a:pPr>
            <a:r>
              <a:rPr lang="en-US" dirty="0"/>
              <a:t>True</a:t>
            </a:r>
            <a:endParaRPr lang="en-US" i="1" dirty="0"/>
          </a:p>
          <a:p>
            <a:pPr marL="914400" lvl="2" indent="0">
              <a:buNone/>
            </a:pPr>
            <a:endParaRPr lang="en-US" sz="800" i="1" dirty="0"/>
          </a:p>
          <a:p>
            <a:pPr lvl="2">
              <a:buFont typeface="Wingdings" panose="05000000000000000000" pitchFamily="2" charset="2"/>
              <a:buChar char="q"/>
            </a:pPr>
            <a:r>
              <a:rPr lang="en-US" dirty="0"/>
              <a:t>False</a:t>
            </a:r>
            <a:endParaRPr lang="en-US" b="1" i="1" dirty="0">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A0A9FCBC-E8F9-4EDC-B281-6B33C9AA969C}"/>
              </a:ext>
            </a:extLst>
          </p:cNvPr>
          <p:cNvSpPr>
            <a:spLocks noGrp="1"/>
          </p:cNvSpPr>
          <p:nvPr>
            <p:ph type="sldNum" sz="quarter" idx="10"/>
          </p:nvPr>
        </p:nvSpPr>
        <p:spPr/>
        <p:txBody>
          <a:bodyPr/>
          <a:lstStyle/>
          <a:p>
            <a:fld id="{7C414AED-89CE-4A48-8B2B-1B3A5C68EA2A}" type="slidenum">
              <a:rPr lang="en-US" smtClean="0"/>
              <a:t>11</a:t>
            </a:fld>
            <a:endParaRPr lang="en-US" dirty="0"/>
          </a:p>
        </p:txBody>
      </p:sp>
    </p:spTree>
    <p:extLst>
      <p:ext uri="{BB962C8B-B14F-4D97-AF65-F5344CB8AC3E}">
        <p14:creationId xmlns:p14="http://schemas.microsoft.com/office/powerpoint/2010/main" val="1621293769"/>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DBA5-2CAF-43A2-A616-F76A4FCEDCAD}"/>
              </a:ext>
            </a:extLst>
          </p:cNvPr>
          <p:cNvSpPr>
            <a:spLocks noGrp="1"/>
          </p:cNvSpPr>
          <p:nvPr>
            <p:ph type="title"/>
          </p:nvPr>
        </p:nvSpPr>
        <p:spPr/>
        <p:txBody>
          <a:bodyPr/>
          <a:lstStyle/>
          <a:p>
            <a:r>
              <a:rPr lang="en-US" dirty="0"/>
              <a:t>Quiz Answer # 3</a:t>
            </a:r>
          </a:p>
        </p:txBody>
      </p:sp>
      <p:sp>
        <p:nvSpPr>
          <p:cNvPr id="3" name="Content Placeholder 2">
            <a:extLst>
              <a:ext uri="{FF2B5EF4-FFF2-40B4-BE49-F238E27FC236}">
                <a16:creationId xmlns:a16="http://schemas.microsoft.com/office/drawing/2014/main" id="{CC310F31-C49C-446F-82FA-328CFF86A446}"/>
              </a:ext>
            </a:extLst>
          </p:cNvPr>
          <p:cNvSpPr>
            <a:spLocks noGrp="1"/>
          </p:cNvSpPr>
          <p:nvPr>
            <p:ph idx="1"/>
          </p:nvPr>
        </p:nvSpPr>
        <p:spPr>
          <a:xfrm>
            <a:off x="847164" y="1589518"/>
            <a:ext cx="11229817" cy="4766832"/>
          </a:xfrm>
        </p:spPr>
        <p:txBody>
          <a:bodyPr/>
          <a:lstStyle/>
          <a:p>
            <a:pPr>
              <a:buFont typeface="Wingdings" panose="05000000000000000000" pitchFamily="2" charset="2"/>
              <a:buChar char="þ"/>
            </a:pPr>
            <a:r>
              <a:rPr lang="en-US" dirty="0"/>
              <a:t> True</a:t>
            </a:r>
          </a:p>
          <a:p>
            <a:pPr marL="0" indent="0">
              <a:buNone/>
            </a:pPr>
            <a:endParaRPr lang="en-US" sz="800" b="1" i="1" dirty="0">
              <a:effectLst>
                <a:outerShdw blurRad="38100" dist="38100" dir="2700000" algn="tl">
                  <a:srgbClr val="000000">
                    <a:alpha val="43137"/>
                  </a:srgbClr>
                </a:outerShdw>
              </a:effectLst>
            </a:endParaRPr>
          </a:p>
          <a:p>
            <a:pPr lvl="1"/>
            <a:r>
              <a:rPr lang="en-US" dirty="0"/>
              <a:t>The Effective Date Builder Tool assists decision makers on how to calculate an effective date for Veterans and beneficiaries for their compensation. The use of this tool can assist with possibly avoiding effective date errors in rating decisions.</a:t>
            </a:r>
          </a:p>
          <a:p>
            <a:pPr marL="457200" lvl="1" indent="0">
              <a:buNone/>
            </a:pPr>
            <a:endParaRPr lang="en-US" sz="800" dirty="0"/>
          </a:p>
          <a:p>
            <a:pPr lvl="2">
              <a:buFont typeface="Wingdings" panose="05000000000000000000" pitchFamily="2" charset="2"/>
              <a:buChar char="v"/>
            </a:pPr>
            <a:r>
              <a:rPr lang="en-US" sz="1800" dirty="0"/>
              <a:t>The Effective Date Builder Tool:</a:t>
            </a:r>
          </a:p>
          <a:p>
            <a:pPr lvl="3">
              <a:buFont typeface="Wingdings" panose="05000000000000000000" pitchFamily="2" charset="2"/>
              <a:buChar char="ü"/>
            </a:pPr>
            <a:r>
              <a:rPr lang="en-US" sz="1800" dirty="0"/>
              <a:t>Handles Effective Date determinations for all rating issues</a:t>
            </a:r>
          </a:p>
          <a:p>
            <a:pPr lvl="3">
              <a:buFont typeface="Wingdings" panose="05000000000000000000" pitchFamily="2" charset="2"/>
              <a:buChar char="ü"/>
            </a:pPr>
            <a:r>
              <a:rPr lang="en-US" sz="1800" dirty="0"/>
              <a:t>Incorporates changes in the law</a:t>
            </a:r>
          </a:p>
          <a:p>
            <a:pPr lvl="3">
              <a:buFont typeface="Wingdings" panose="05000000000000000000" pitchFamily="2" charset="2"/>
              <a:buChar char="ü"/>
            </a:pPr>
            <a:r>
              <a:rPr lang="en-US" sz="1800" dirty="0"/>
              <a:t>Informs when Effective Dates under other methods of granting might be more advantageous</a:t>
            </a:r>
          </a:p>
          <a:p>
            <a:pPr lvl="3">
              <a:buFont typeface="Wingdings" panose="05000000000000000000" pitchFamily="2" charset="2"/>
              <a:buChar char="ü"/>
            </a:pPr>
            <a:r>
              <a:rPr lang="en-US" sz="1800" dirty="0"/>
              <a:t>Is a standalone tool that can be updated and released quickly</a:t>
            </a:r>
          </a:p>
          <a:p>
            <a:pPr lvl="3">
              <a:buFont typeface="Wingdings" panose="05000000000000000000" pitchFamily="2" charset="2"/>
              <a:buChar char="ü"/>
            </a:pPr>
            <a:r>
              <a:rPr lang="en-US" sz="1800" dirty="0"/>
              <a:t>Has been available since February 2017</a:t>
            </a:r>
          </a:p>
          <a:p>
            <a:pPr marL="1371600" lvl="3" indent="0">
              <a:buNone/>
            </a:pPr>
            <a:endParaRPr lang="en-US" sz="800" dirty="0"/>
          </a:p>
          <a:p>
            <a:pPr lvl="2">
              <a:buFont typeface="Wingdings" panose="05000000000000000000" pitchFamily="2" charset="2"/>
              <a:buChar char="Ø"/>
            </a:pPr>
            <a:r>
              <a:rPr lang="en-US" sz="1800" b="1" dirty="0">
                <a:effectLst>
                  <a:outerShdw blurRad="38100" dist="38100" dir="2700000" algn="tl">
                    <a:srgbClr val="000000">
                      <a:alpha val="43137"/>
                    </a:srgbClr>
                  </a:outerShdw>
                </a:effectLst>
              </a:rPr>
              <a:t>DENTT mailbox – DENTT.VBAPHO@va.gov </a:t>
            </a:r>
          </a:p>
          <a:p>
            <a:pPr lvl="3"/>
            <a:endParaRPr lang="en-US" dirty="0"/>
          </a:p>
        </p:txBody>
      </p:sp>
      <p:sp>
        <p:nvSpPr>
          <p:cNvPr id="4" name="Slide Number Placeholder 3">
            <a:extLst>
              <a:ext uri="{FF2B5EF4-FFF2-40B4-BE49-F238E27FC236}">
                <a16:creationId xmlns:a16="http://schemas.microsoft.com/office/drawing/2014/main" id="{887E47F6-F961-4C06-B8E9-7739DE7455DD}"/>
              </a:ext>
            </a:extLst>
          </p:cNvPr>
          <p:cNvSpPr>
            <a:spLocks noGrp="1"/>
          </p:cNvSpPr>
          <p:nvPr>
            <p:ph type="sldNum" sz="quarter" idx="10"/>
          </p:nvPr>
        </p:nvSpPr>
        <p:spPr/>
        <p:txBody>
          <a:bodyPr/>
          <a:lstStyle/>
          <a:p>
            <a:fld id="{7C414AED-89CE-4A48-8B2B-1B3A5C68EA2A}" type="slidenum">
              <a:rPr lang="en-US" smtClean="0"/>
              <a:t>12</a:t>
            </a:fld>
            <a:endParaRPr lang="en-US" dirty="0"/>
          </a:p>
        </p:txBody>
      </p:sp>
    </p:spTree>
    <p:extLst>
      <p:ext uri="{BB962C8B-B14F-4D97-AF65-F5344CB8AC3E}">
        <p14:creationId xmlns:p14="http://schemas.microsoft.com/office/powerpoint/2010/main" val="2791455968"/>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2" y="-1"/>
            <a:ext cx="8974345" cy="1179321"/>
          </a:xfrm>
        </p:spPr>
        <p:txBody>
          <a:bodyPr/>
          <a:lstStyle/>
          <a:p>
            <a:r>
              <a:rPr lang="en-US" dirty="0"/>
              <a:t>Common Site Visit Findings</a:t>
            </a:r>
          </a:p>
        </p:txBody>
      </p:sp>
      <p:sp>
        <p:nvSpPr>
          <p:cNvPr id="4" name="Slide Number Placeholder 3"/>
          <p:cNvSpPr>
            <a:spLocks noGrp="1"/>
          </p:cNvSpPr>
          <p:nvPr>
            <p:ph type="sldNum" sz="quarter" idx="10"/>
          </p:nvPr>
        </p:nvSpPr>
        <p:spPr/>
        <p:txBody>
          <a:bodyPr/>
          <a:lstStyle/>
          <a:p>
            <a:fld id="{7C414AED-89CE-4A48-8B2B-1B3A5C68EA2A}" type="slidenum">
              <a:rPr lang="en-US" smtClean="0"/>
              <a:t>13</a:t>
            </a:fld>
            <a:endParaRPr lang="en-US" dirty="0"/>
          </a:p>
        </p:txBody>
      </p:sp>
      <p:sp>
        <p:nvSpPr>
          <p:cNvPr id="7" name="TextBox 1"/>
          <p:cNvSpPr txBox="1">
            <a:spLocks noChangeArrowheads="1"/>
          </p:cNvSpPr>
          <p:nvPr/>
        </p:nvSpPr>
        <p:spPr bwMode="auto">
          <a:xfrm>
            <a:off x="569343" y="2546013"/>
            <a:ext cx="1145588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Daniel Buzhardt</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Lead Operations Analyst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Program Operations Staff</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Quality Assurance</a:t>
            </a:r>
          </a:p>
        </p:txBody>
      </p:sp>
    </p:spTree>
    <p:extLst>
      <p:ext uri="{BB962C8B-B14F-4D97-AF65-F5344CB8AC3E}">
        <p14:creationId xmlns:p14="http://schemas.microsoft.com/office/powerpoint/2010/main" val="2327485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4416A-24F9-4888-AD85-2607C7800A9E}"/>
              </a:ext>
            </a:extLst>
          </p:cNvPr>
          <p:cNvSpPr>
            <a:spLocks noGrp="1"/>
          </p:cNvSpPr>
          <p:nvPr>
            <p:ph type="title"/>
          </p:nvPr>
        </p:nvSpPr>
        <p:spPr>
          <a:xfrm>
            <a:off x="3209027" y="0"/>
            <a:ext cx="8982974" cy="1179321"/>
          </a:xfrm>
        </p:spPr>
        <p:txBody>
          <a:bodyPr/>
          <a:lstStyle/>
          <a:p>
            <a:r>
              <a:rPr lang="en-US" dirty="0"/>
              <a:t>Gulf War Rating Decision Narratives</a:t>
            </a:r>
          </a:p>
        </p:txBody>
      </p:sp>
      <p:sp>
        <p:nvSpPr>
          <p:cNvPr id="3" name="Content Placeholder 2">
            <a:extLst>
              <a:ext uri="{FF2B5EF4-FFF2-40B4-BE49-F238E27FC236}">
                <a16:creationId xmlns:a16="http://schemas.microsoft.com/office/drawing/2014/main" id="{E4BD5F65-0CEE-4F8D-8A23-2AA21B230F01}"/>
              </a:ext>
            </a:extLst>
          </p:cNvPr>
          <p:cNvSpPr>
            <a:spLocks noGrp="1"/>
          </p:cNvSpPr>
          <p:nvPr>
            <p:ph idx="1"/>
          </p:nvPr>
        </p:nvSpPr>
        <p:spPr/>
        <p:txBody>
          <a:bodyPr/>
          <a:lstStyle/>
          <a:p>
            <a:r>
              <a:rPr lang="en-US" dirty="0"/>
              <a:t>Proper text is required in the </a:t>
            </a:r>
            <a:r>
              <a:rPr lang="en-US" i="1" dirty="0"/>
              <a:t>Reason for Decision</a:t>
            </a:r>
            <a:r>
              <a:rPr lang="en-US" dirty="0"/>
              <a:t> section of rating decisions when granting </a:t>
            </a:r>
            <a:r>
              <a:rPr lang="en-US" b="1" i="1" dirty="0">
                <a:effectLst>
                  <a:outerShdw blurRad="38100" dist="38100" dir="2700000" algn="tl">
                    <a:srgbClr val="000000">
                      <a:alpha val="43137"/>
                    </a:srgbClr>
                  </a:outerShdw>
                </a:effectLst>
              </a:rPr>
              <a:t>or</a:t>
            </a:r>
            <a:r>
              <a:rPr lang="en-US" dirty="0"/>
              <a:t> denying SC under 38 CFR 3.317</a:t>
            </a:r>
          </a:p>
          <a:p>
            <a:pPr marL="0" indent="0">
              <a:buNone/>
            </a:pPr>
            <a:endParaRPr lang="en-US" dirty="0"/>
          </a:p>
          <a:p>
            <a:r>
              <a:rPr lang="en-US" dirty="0"/>
              <a:t>M21-1 IV.ii.2.D.4 provides specific instructions on the proper text to include in rating decisions when awarding SC for qualifying disabilities under 38 CFR 3.317</a:t>
            </a:r>
          </a:p>
        </p:txBody>
      </p:sp>
      <p:sp>
        <p:nvSpPr>
          <p:cNvPr id="4" name="Slide Number Placeholder 3">
            <a:extLst>
              <a:ext uri="{FF2B5EF4-FFF2-40B4-BE49-F238E27FC236}">
                <a16:creationId xmlns:a16="http://schemas.microsoft.com/office/drawing/2014/main" id="{F55EA4BB-F463-47B0-8C03-1CB79365258D}"/>
              </a:ext>
            </a:extLst>
          </p:cNvPr>
          <p:cNvSpPr>
            <a:spLocks noGrp="1"/>
          </p:cNvSpPr>
          <p:nvPr>
            <p:ph type="sldNum" sz="quarter" idx="10"/>
          </p:nvPr>
        </p:nvSpPr>
        <p:spPr/>
        <p:txBody>
          <a:bodyPr/>
          <a:lstStyle/>
          <a:p>
            <a:fld id="{7C414AED-89CE-4A48-8B2B-1B3A5C68EA2A}" type="slidenum">
              <a:rPr lang="en-US" smtClean="0"/>
              <a:t>14</a:t>
            </a:fld>
            <a:endParaRPr lang="en-US" dirty="0"/>
          </a:p>
        </p:txBody>
      </p:sp>
    </p:spTree>
    <p:extLst>
      <p:ext uri="{BB962C8B-B14F-4D97-AF65-F5344CB8AC3E}">
        <p14:creationId xmlns:p14="http://schemas.microsoft.com/office/powerpoint/2010/main" val="76148753"/>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5E5D-F04D-41E4-A1BF-AE16DB3CDB49}"/>
              </a:ext>
            </a:extLst>
          </p:cNvPr>
          <p:cNvSpPr>
            <a:spLocks noGrp="1"/>
          </p:cNvSpPr>
          <p:nvPr>
            <p:ph type="title"/>
          </p:nvPr>
        </p:nvSpPr>
        <p:spPr>
          <a:xfrm>
            <a:off x="3217653" y="0"/>
            <a:ext cx="8974347" cy="1179321"/>
          </a:xfrm>
        </p:spPr>
        <p:txBody>
          <a:bodyPr/>
          <a:lstStyle/>
          <a:p>
            <a:r>
              <a:rPr lang="en-US" dirty="0"/>
              <a:t>Gulf War Rating Decision Narratives (Cont’d)</a:t>
            </a:r>
          </a:p>
        </p:txBody>
      </p:sp>
      <p:sp>
        <p:nvSpPr>
          <p:cNvPr id="3" name="Content Placeholder 2">
            <a:extLst>
              <a:ext uri="{FF2B5EF4-FFF2-40B4-BE49-F238E27FC236}">
                <a16:creationId xmlns:a16="http://schemas.microsoft.com/office/drawing/2014/main" id="{C7AC7D87-8CE7-45D0-A267-AA5F1EFDE7EB}"/>
              </a:ext>
            </a:extLst>
          </p:cNvPr>
          <p:cNvSpPr>
            <a:spLocks noGrp="1"/>
          </p:cNvSpPr>
          <p:nvPr>
            <p:ph idx="1"/>
          </p:nvPr>
        </p:nvSpPr>
        <p:spPr/>
        <p:txBody>
          <a:bodyPr/>
          <a:lstStyle/>
          <a:p>
            <a:r>
              <a:rPr lang="en-US" dirty="0"/>
              <a:t>Denials of SC under 38 CFR 3.317 require adequate reasons to be included in the rating decision and decision notice letter</a:t>
            </a:r>
          </a:p>
          <a:p>
            <a:pPr marL="0" indent="0">
              <a:buNone/>
            </a:pPr>
            <a:endParaRPr lang="en-US" sz="800" dirty="0"/>
          </a:p>
          <a:p>
            <a:pPr lvl="1"/>
            <a:r>
              <a:rPr lang="en-US" b="1" i="1" dirty="0">
                <a:effectLst>
                  <a:outerShdw blurRad="38100" dist="38100" dir="2700000" algn="tl">
                    <a:srgbClr val="000000">
                      <a:alpha val="43137"/>
                    </a:srgbClr>
                  </a:outerShdw>
                </a:effectLst>
              </a:rPr>
              <a:t>Must</a:t>
            </a:r>
            <a:r>
              <a:rPr lang="en-US" dirty="0"/>
              <a:t> include discussion of specific provisions that were not met under the presumptive provisions of 38 CFR 3.317 </a:t>
            </a:r>
            <a:r>
              <a:rPr lang="en-US" b="1" i="1" dirty="0">
                <a:effectLst>
                  <a:outerShdw blurRad="38100" dist="38100" dir="2700000" algn="tl">
                    <a:srgbClr val="000000">
                      <a:alpha val="43137"/>
                    </a:srgbClr>
                  </a:outerShdw>
                </a:effectLst>
              </a:rPr>
              <a:t>and</a:t>
            </a:r>
            <a:r>
              <a:rPr lang="en-US" dirty="0"/>
              <a:t> the direct SC provisions, to include any other avenue of SC raised by the claimant or the evidence</a:t>
            </a:r>
          </a:p>
          <a:p>
            <a:pPr marL="457200" lvl="1" indent="0">
              <a:buNone/>
            </a:pPr>
            <a:endParaRPr lang="en-US" dirty="0"/>
          </a:p>
          <a:p>
            <a:r>
              <a:rPr lang="en-US" dirty="0"/>
              <a:t>M21-1 IV.ii.2.D.5.b provides specific instructions on the general requirements that must be included in the rating decision narrative when denying SC under 38 CFR 3.317</a:t>
            </a:r>
          </a:p>
        </p:txBody>
      </p:sp>
      <p:sp>
        <p:nvSpPr>
          <p:cNvPr id="4" name="Slide Number Placeholder 3">
            <a:extLst>
              <a:ext uri="{FF2B5EF4-FFF2-40B4-BE49-F238E27FC236}">
                <a16:creationId xmlns:a16="http://schemas.microsoft.com/office/drawing/2014/main" id="{A314DF79-FB0D-4A23-9518-C65A45FD362F}"/>
              </a:ext>
            </a:extLst>
          </p:cNvPr>
          <p:cNvSpPr>
            <a:spLocks noGrp="1"/>
          </p:cNvSpPr>
          <p:nvPr>
            <p:ph type="sldNum" sz="quarter" idx="10"/>
          </p:nvPr>
        </p:nvSpPr>
        <p:spPr/>
        <p:txBody>
          <a:bodyPr/>
          <a:lstStyle/>
          <a:p>
            <a:fld id="{7C414AED-89CE-4A48-8B2B-1B3A5C68EA2A}" type="slidenum">
              <a:rPr lang="en-US" smtClean="0"/>
              <a:t>15</a:t>
            </a:fld>
            <a:endParaRPr lang="en-US" dirty="0"/>
          </a:p>
        </p:txBody>
      </p:sp>
    </p:spTree>
    <p:extLst>
      <p:ext uri="{BB962C8B-B14F-4D97-AF65-F5344CB8AC3E}">
        <p14:creationId xmlns:p14="http://schemas.microsoft.com/office/powerpoint/2010/main" val="2787723832"/>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ECA89-E4DD-4CA7-BB61-73C5CC8B37B4}"/>
              </a:ext>
            </a:extLst>
          </p:cNvPr>
          <p:cNvSpPr>
            <a:spLocks noGrp="1"/>
          </p:cNvSpPr>
          <p:nvPr>
            <p:ph type="title"/>
          </p:nvPr>
        </p:nvSpPr>
        <p:spPr>
          <a:xfrm>
            <a:off x="3209027" y="0"/>
            <a:ext cx="8982974" cy="1179321"/>
          </a:xfrm>
        </p:spPr>
        <p:txBody>
          <a:bodyPr/>
          <a:lstStyle/>
          <a:p>
            <a:r>
              <a:rPr lang="en-US" dirty="0"/>
              <a:t>Potential Under/Overpayment</a:t>
            </a:r>
            <a:br>
              <a:rPr lang="en-US" dirty="0"/>
            </a:br>
            <a:r>
              <a:rPr lang="en-US" dirty="0"/>
              <a:t>Special Issue Compliance</a:t>
            </a:r>
          </a:p>
        </p:txBody>
      </p:sp>
      <p:sp>
        <p:nvSpPr>
          <p:cNvPr id="3" name="Content Placeholder 2">
            <a:extLst>
              <a:ext uri="{FF2B5EF4-FFF2-40B4-BE49-F238E27FC236}">
                <a16:creationId xmlns:a16="http://schemas.microsoft.com/office/drawing/2014/main" id="{FC56949B-795E-4064-8B7D-26184A5D5DD3}"/>
              </a:ext>
            </a:extLst>
          </p:cNvPr>
          <p:cNvSpPr>
            <a:spLocks noGrp="1"/>
          </p:cNvSpPr>
          <p:nvPr>
            <p:ph idx="1"/>
          </p:nvPr>
        </p:nvSpPr>
        <p:spPr/>
        <p:txBody>
          <a:bodyPr/>
          <a:lstStyle/>
          <a:p>
            <a:r>
              <a:rPr lang="en-US" i="1" dirty="0"/>
              <a:t>Potential Under/Overpayment</a:t>
            </a:r>
            <a:r>
              <a:rPr lang="en-US" dirty="0"/>
              <a:t> special issue </a:t>
            </a:r>
            <a:r>
              <a:rPr lang="en-US" b="1" i="1" dirty="0">
                <a:effectLst>
                  <a:outerShdw blurRad="38100" dist="38100" dir="2700000" algn="tl">
                    <a:srgbClr val="000000">
                      <a:alpha val="43137"/>
                    </a:srgbClr>
                  </a:outerShdw>
                </a:effectLst>
              </a:rPr>
              <a:t>must</a:t>
            </a:r>
            <a:r>
              <a:rPr lang="en-US" dirty="0"/>
              <a:t> be added to controlling EP(s) to monitor timeliness in completing actions until any and all actions involving under/overpayment are completed</a:t>
            </a:r>
          </a:p>
          <a:p>
            <a:pPr marL="0" indent="0">
              <a:buNone/>
            </a:pPr>
            <a:endParaRPr lang="en-US" sz="800" dirty="0"/>
          </a:p>
          <a:p>
            <a:pPr lvl="1"/>
            <a:r>
              <a:rPr lang="en-US" dirty="0"/>
              <a:t>Use of this special issue allows creation of priority routing rules on claims with potential under/overpayment</a:t>
            </a:r>
          </a:p>
          <a:p>
            <a:pPr marL="457200" lvl="1" indent="0">
              <a:buNone/>
            </a:pPr>
            <a:endParaRPr lang="en-US" dirty="0"/>
          </a:p>
          <a:p>
            <a:r>
              <a:rPr lang="en-US" dirty="0"/>
              <a:t>M21-1 III.ii.1.C.7 provides specific instructions for the use of the </a:t>
            </a:r>
            <a:r>
              <a:rPr lang="en-US" i="1" dirty="0"/>
              <a:t>Potential Under/Overpayment</a:t>
            </a:r>
            <a:r>
              <a:rPr lang="en-US" dirty="0"/>
              <a:t> special issue</a:t>
            </a:r>
          </a:p>
        </p:txBody>
      </p:sp>
      <p:sp>
        <p:nvSpPr>
          <p:cNvPr id="4" name="Slide Number Placeholder 3">
            <a:extLst>
              <a:ext uri="{FF2B5EF4-FFF2-40B4-BE49-F238E27FC236}">
                <a16:creationId xmlns:a16="http://schemas.microsoft.com/office/drawing/2014/main" id="{8A7DDB8A-52F3-4ECA-A473-054BE65233D1}"/>
              </a:ext>
            </a:extLst>
          </p:cNvPr>
          <p:cNvSpPr>
            <a:spLocks noGrp="1"/>
          </p:cNvSpPr>
          <p:nvPr>
            <p:ph type="sldNum" sz="quarter" idx="10"/>
          </p:nvPr>
        </p:nvSpPr>
        <p:spPr/>
        <p:txBody>
          <a:bodyPr/>
          <a:lstStyle/>
          <a:p>
            <a:fld id="{7C414AED-89CE-4A48-8B2B-1B3A5C68EA2A}" type="slidenum">
              <a:rPr lang="en-US" smtClean="0"/>
              <a:t>16</a:t>
            </a:fld>
            <a:endParaRPr lang="en-US" dirty="0"/>
          </a:p>
        </p:txBody>
      </p:sp>
    </p:spTree>
    <p:extLst>
      <p:ext uri="{BB962C8B-B14F-4D97-AF65-F5344CB8AC3E}">
        <p14:creationId xmlns:p14="http://schemas.microsoft.com/office/powerpoint/2010/main" val="293186345"/>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
            <a:ext cx="8965719" cy="1179321"/>
          </a:xfrm>
        </p:spPr>
        <p:txBody>
          <a:bodyPr/>
          <a:lstStyle/>
          <a:p>
            <a:r>
              <a:rPr lang="en-US" dirty="0"/>
              <a:t>Accepting Outdated Forms</a:t>
            </a:r>
          </a:p>
        </p:txBody>
      </p:sp>
      <p:sp>
        <p:nvSpPr>
          <p:cNvPr id="4" name="Slide Number Placeholder 3"/>
          <p:cNvSpPr>
            <a:spLocks noGrp="1"/>
          </p:cNvSpPr>
          <p:nvPr>
            <p:ph type="sldNum" sz="quarter" idx="10"/>
          </p:nvPr>
        </p:nvSpPr>
        <p:spPr/>
        <p:txBody>
          <a:bodyPr/>
          <a:lstStyle/>
          <a:p>
            <a:fld id="{7C414AED-89CE-4A48-8B2B-1B3A5C68EA2A}" type="slidenum">
              <a:rPr lang="en-US" smtClean="0"/>
              <a:t>17</a:t>
            </a:fld>
            <a:endParaRPr lang="en-US" dirty="0"/>
          </a:p>
        </p:txBody>
      </p:sp>
      <p:sp>
        <p:nvSpPr>
          <p:cNvPr id="7" name="TextBox 1"/>
          <p:cNvSpPr txBox="1">
            <a:spLocks noChangeArrowheads="1"/>
          </p:cNvSpPr>
          <p:nvPr/>
        </p:nvSpPr>
        <p:spPr bwMode="auto">
          <a:xfrm>
            <a:off x="552091" y="2546013"/>
            <a:ext cx="115162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Daniel Buzhardt</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27912980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Accepting Outdated Forms</a:t>
            </a:r>
          </a:p>
        </p:txBody>
      </p:sp>
      <p:sp>
        <p:nvSpPr>
          <p:cNvPr id="3" name="Content Placeholder 2"/>
          <p:cNvSpPr>
            <a:spLocks noGrp="1"/>
          </p:cNvSpPr>
          <p:nvPr>
            <p:ph idx="1"/>
          </p:nvPr>
        </p:nvSpPr>
        <p:spPr/>
        <p:txBody>
          <a:bodyPr/>
          <a:lstStyle/>
          <a:p>
            <a:r>
              <a:rPr lang="en-US" dirty="0"/>
              <a:t>Outdated versions of forms </a:t>
            </a:r>
            <a:r>
              <a:rPr lang="en-US" b="1" i="1" dirty="0">
                <a:effectLst>
                  <a:outerShdw blurRad="38100" dist="38100" dir="2700000" algn="tl">
                    <a:srgbClr val="000000">
                      <a:alpha val="43137"/>
                    </a:srgbClr>
                  </a:outerShdw>
                </a:effectLst>
              </a:rPr>
              <a:t>may be accepted</a:t>
            </a:r>
            <a:r>
              <a:rPr lang="en-US" dirty="0"/>
              <a:t> </a:t>
            </a:r>
            <a:r>
              <a:rPr lang="en-US" dirty="0">
                <a:latin typeface="arial" panose="020B0604020202020204" pitchFamily="34" charset="0"/>
              </a:rPr>
              <a:t>when generated through a VA electronic claims submission system, </a:t>
            </a:r>
            <a:r>
              <a:rPr lang="en-US" i="1" dirty="0">
                <a:latin typeface="arial" panose="020B0604020202020204" pitchFamily="34" charset="0"/>
              </a:rPr>
              <a:t>such as</a:t>
            </a:r>
          </a:p>
          <a:p>
            <a:pPr marL="0" indent="0">
              <a:buNone/>
            </a:pPr>
            <a:endParaRPr lang="en-US" sz="500" i="1" dirty="0">
              <a:latin typeface="arial" panose="020B0604020202020204" pitchFamily="34" charset="0"/>
            </a:endParaRPr>
          </a:p>
          <a:p>
            <a:pPr lvl="1"/>
            <a:r>
              <a:rPr lang="en-US" dirty="0">
                <a:latin typeface="arial" panose="020B0604020202020204" pitchFamily="34" charset="0"/>
              </a:rPr>
              <a:t>eBenefits</a:t>
            </a:r>
          </a:p>
          <a:p>
            <a:pPr lvl="1"/>
            <a:r>
              <a:rPr lang="en-US" dirty="0">
                <a:latin typeface="arial" panose="020B0604020202020204" pitchFamily="34" charset="0"/>
              </a:rPr>
              <a:t>SEP</a:t>
            </a:r>
          </a:p>
          <a:p>
            <a:pPr lvl="1"/>
            <a:r>
              <a:rPr lang="en-US" dirty="0">
                <a:latin typeface="arial" panose="020B0604020202020204" pitchFamily="34" charset="0"/>
              </a:rPr>
              <a:t>D2D, or</a:t>
            </a:r>
          </a:p>
          <a:p>
            <a:pPr lvl="1"/>
            <a:r>
              <a:rPr lang="en-US" dirty="0">
                <a:latin typeface="arial" panose="020B0604020202020204" pitchFamily="34" charset="0"/>
              </a:rPr>
              <a:t>other VA system that includes form-generation capacity</a:t>
            </a:r>
          </a:p>
          <a:p>
            <a:pPr marL="457200" lvl="1" indent="0">
              <a:buNone/>
            </a:pPr>
            <a:endParaRPr lang="en-US" sz="800" dirty="0">
              <a:latin typeface="arial" panose="020B0604020202020204" pitchFamily="34" charset="0"/>
            </a:endParaRPr>
          </a:p>
          <a:p>
            <a:pPr lvl="2">
              <a:buFont typeface="Wingdings" panose="05000000000000000000" pitchFamily="2" charset="2"/>
              <a:buChar char="v"/>
            </a:pPr>
            <a:r>
              <a:rPr lang="pl-PL" sz="2400" dirty="0">
                <a:latin typeface="arial" panose="020B0604020202020204" pitchFamily="34" charset="0"/>
              </a:rPr>
              <a:t>M21-1 III.ii.1.C.8.a</a:t>
            </a:r>
            <a:endParaRPr lang="en-US" sz="2400" dirty="0">
              <a:latin typeface="arial" panose="020B0604020202020204" pitchFamily="34" charset="0"/>
            </a:endParaRPr>
          </a:p>
          <a:p>
            <a:pPr marL="457200" lvl="1" indent="0">
              <a:buNone/>
            </a:pPr>
            <a:endParaRPr lang="en-US" dirty="0">
              <a:latin typeface="arial" panose="020B0604020202020204" pitchFamily="34" charset="0"/>
            </a:endParaRPr>
          </a:p>
          <a:p>
            <a:r>
              <a:rPr lang="en-US" dirty="0">
                <a:latin typeface="arial" panose="020B0604020202020204" pitchFamily="34" charset="0"/>
              </a:rPr>
              <a:t>Claim labels and document properties in VBMS will clearly denote the source of the submission</a:t>
            </a: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18</a:t>
            </a:fld>
            <a:endParaRPr lang="en-US" dirty="0"/>
          </a:p>
        </p:txBody>
      </p:sp>
    </p:spTree>
    <p:extLst>
      <p:ext uri="{BB962C8B-B14F-4D97-AF65-F5344CB8AC3E}">
        <p14:creationId xmlns:p14="http://schemas.microsoft.com/office/powerpoint/2010/main" val="4085097640"/>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8CB4-1461-443F-ABC7-57BB133BE4E7}"/>
              </a:ext>
            </a:extLst>
          </p:cNvPr>
          <p:cNvSpPr>
            <a:spLocks noGrp="1"/>
          </p:cNvSpPr>
          <p:nvPr>
            <p:ph type="title"/>
          </p:nvPr>
        </p:nvSpPr>
        <p:spPr/>
        <p:txBody>
          <a:bodyPr/>
          <a:lstStyle/>
          <a:p>
            <a:r>
              <a:rPr lang="en-US" dirty="0"/>
              <a:t>Accepting Outdated Forms (Cont’d)</a:t>
            </a:r>
          </a:p>
        </p:txBody>
      </p:sp>
      <p:sp>
        <p:nvSpPr>
          <p:cNvPr id="3" name="Content Placeholder 2">
            <a:extLst>
              <a:ext uri="{FF2B5EF4-FFF2-40B4-BE49-F238E27FC236}">
                <a16:creationId xmlns:a16="http://schemas.microsoft.com/office/drawing/2014/main" id="{63370BAD-121E-4C0F-8721-EFD7A29D29BE}"/>
              </a:ext>
            </a:extLst>
          </p:cNvPr>
          <p:cNvSpPr>
            <a:spLocks noGrp="1"/>
          </p:cNvSpPr>
          <p:nvPr>
            <p:ph idx="1"/>
          </p:nvPr>
        </p:nvSpPr>
        <p:spPr/>
        <p:txBody>
          <a:bodyPr/>
          <a:lstStyle/>
          <a:p>
            <a:r>
              <a:rPr lang="en-US" dirty="0"/>
              <a:t>When accepting an outdated version of a form generated through a VA electronic claims submission system</a:t>
            </a:r>
          </a:p>
          <a:p>
            <a:pPr marL="0" indent="0">
              <a:buNone/>
            </a:pPr>
            <a:endParaRPr lang="en-US" sz="1000" dirty="0"/>
          </a:p>
          <a:p>
            <a:pPr lvl="1"/>
            <a:r>
              <a:rPr lang="en-US" dirty="0"/>
              <a:t>Develop for any information </a:t>
            </a:r>
            <a:r>
              <a:rPr lang="en-US" b="1" i="1" dirty="0">
                <a:effectLst>
                  <a:outerShdw blurRad="38100" dist="38100" dir="2700000" algn="tl">
                    <a:srgbClr val="000000">
                      <a:alpha val="43137"/>
                    </a:srgbClr>
                  </a:outerShdw>
                </a:effectLst>
              </a:rPr>
              <a:t>required</a:t>
            </a:r>
            <a:r>
              <a:rPr lang="en-US" dirty="0"/>
              <a:t> to process the claim that is requested on the current version of the form but not requested on the outdated version of the form</a:t>
            </a:r>
          </a:p>
          <a:p>
            <a:pPr marL="457200" lvl="1" indent="0">
              <a:buNone/>
            </a:pPr>
            <a:endParaRPr lang="en-US" sz="1000" dirty="0"/>
          </a:p>
          <a:p>
            <a:pPr lvl="2"/>
            <a:r>
              <a:rPr lang="en-US" sz="2400" dirty="0"/>
              <a:t>Note:  If information collected on the current version of the form is </a:t>
            </a:r>
            <a:r>
              <a:rPr lang="en-US" sz="2400" b="1" i="1" dirty="0">
                <a:effectLst>
                  <a:outerShdw blurRad="38100" dist="38100" dir="2700000" algn="tl">
                    <a:srgbClr val="000000">
                      <a:alpha val="43137"/>
                    </a:srgbClr>
                  </a:outerShdw>
                </a:effectLst>
              </a:rPr>
              <a:t>not required</a:t>
            </a:r>
            <a:r>
              <a:rPr lang="en-US" sz="2400" dirty="0"/>
              <a:t> to process the claim that was submitted on the outdated version of the form, additional development is not necessary, unless indicated in other policies or procedures</a:t>
            </a:r>
          </a:p>
        </p:txBody>
      </p:sp>
      <p:sp>
        <p:nvSpPr>
          <p:cNvPr id="4" name="Slide Number Placeholder 3">
            <a:extLst>
              <a:ext uri="{FF2B5EF4-FFF2-40B4-BE49-F238E27FC236}">
                <a16:creationId xmlns:a16="http://schemas.microsoft.com/office/drawing/2014/main" id="{A1E16568-0BC1-4576-B0A1-B9EF00EC2679}"/>
              </a:ext>
            </a:extLst>
          </p:cNvPr>
          <p:cNvSpPr>
            <a:spLocks noGrp="1"/>
          </p:cNvSpPr>
          <p:nvPr>
            <p:ph type="sldNum" sz="quarter" idx="10"/>
          </p:nvPr>
        </p:nvSpPr>
        <p:spPr/>
        <p:txBody>
          <a:bodyPr/>
          <a:lstStyle/>
          <a:p>
            <a:fld id="{7C414AED-89CE-4A48-8B2B-1B3A5C68EA2A}" type="slidenum">
              <a:rPr lang="en-US" smtClean="0"/>
              <a:t>19</a:t>
            </a:fld>
            <a:endParaRPr lang="en-US" dirty="0"/>
          </a:p>
        </p:txBody>
      </p:sp>
    </p:spTree>
    <p:extLst>
      <p:ext uri="{BB962C8B-B14F-4D97-AF65-F5344CB8AC3E}">
        <p14:creationId xmlns:p14="http://schemas.microsoft.com/office/powerpoint/2010/main" val="2528766350"/>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717847" y="4886431"/>
            <a:ext cx="11203536" cy="518442"/>
          </a:xfrm>
          <a:prstGeom prst="rect">
            <a:avLst/>
          </a:prstGeom>
          <a:noFill/>
          <a:ln w="9525">
            <a:noFill/>
            <a:miter lim="800000"/>
            <a:headEnd/>
            <a:tailEnd/>
          </a:ln>
        </p:spPr>
        <p:txBody>
          <a:bodyPr lIns="92075" tIns="46038" rIns="92075" bIns="46038"/>
          <a:lstStyle/>
          <a:p>
            <a:pPr algn="ctr">
              <a:lnSpc>
                <a:spcPct val="80000"/>
              </a:lnSpc>
              <a:spcBef>
                <a:spcPct val="20000"/>
              </a:spcBef>
              <a:buClr>
                <a:srgbClr val="CC0000"/>
              </a:buClr>
              <a:buFont typeface="Wingdings" pitchFamily="2" charset="2"/>
              <a:buNone/>
              <a:defRPr/>
            </a:pPr>
            <a:r>
              <a:rPr lang="en-US" sz="3600" b="1" i="1" kern="0" dirty="0">
                <a:solidFill>
                  <a:srgbClr val="FF0000"/>
                </a:solidFill>
                <a:latin typeface="Arial" panose="020B0604020202020204" pitchFamily="34" charset="0"/>
                <a:cs typeface="Arial" panose="020B0604020202020204" pitchFamily="34" charset="0"/>
              </a:rPr>
              <a:t>February 13, 2019</a:t>
            </a:r>
          </a:p>
        </p:txBody>
      </p:sp>
      <p:sp>
        <p:nvSpPr>
          <p:cNvPr id="6" name="Rectangle 2"/>
          <p:cNvSpPr txBox="1">
            <a:spLocks noChangeArrowheads="1"/>
          </p:cNvSpPr>
          <p:nvPr/>
        </p:nvSpPr>
        <p:spPr bwMode="auto">
          <a:xfrm>
            <a:off x="717847" y="5406819"/>
            <a:ext cx="11203536" cy="1327467"/>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r>
              <a:rPr lang="en-US" sz="3600" b="1" kern="0" dirty="0">
                <a:latin typeface="Verdana" pitchFamily="34" charset="0"/>
              </a:rPr>
              <a:t>Compensation Service</a:t>
            </a:r>
          </a:p>
          <a:p>
            <a:pPr>
              <a:defRPr/>
            </a:pPr>
            <a:r>
              <a:rPr lang="en-US" sz="3600" b="1" kern="0" dirty="0">
                <a:latin typeface="Verdana" pitchFamily="34" charset="0"/>
              </a:rPr>
              <a:t>Quality Call</a:t>
            </a:r>
          </a:p>
        </p:txBody>
      </p:sp>
    </p:spTree>
    <p:extLst>
      <p:ext uri="{BB962C8B-B14F-4D97-AF65-F5344CB8AC3E}">
        <p14:creationId xmlns:p14="http://schemas.microsoft.com/office/powerpoint/2010/main" val="22984831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9026" y="-1"/>
            <a:ext cx="8982972" cy="1179321"/>
          </a:xfrm>
        </p:spPr>
        <p:txBody>
          <a:bodyPr/>
          <a:lstStyle/>
          <a:p>
            <a:r>
              <a:rPr lang="en-US" dirty="0"/>
              <a:t>Discontinuance of VA Pulse Monitoring</a:t>
            </a:r>
          </a:p>
        </p:txBody>
      </p:sp>
      <p:sp>
        <p:nvSpPr>
          <p:cNvPr id="4" name="Slide Number Placeholder 3"/>
          <p:cNvSpPr>
            <a:spLocks noGrp="1"/>
          </p:cNvSpPr>
          <p:nvPr>
            <p:ph type="sldNum" sz="quarter" idx="10"/>
          </p:nvPr>
        </p:nvSpPr>
        <p:spPr/>
        <p:txBody>
          <a:bodyPr/>
          <a:lstStyle/>
          <a:p>
            <a:fld id="{7C414AED-89CE-4A48-8B2B-1B3A5C68EA2A}" type="slidenum">
              <a:rPr lang="en-US" smtClean="0"/>
              <a:t>20</a:t>
            </a:fld>
            <a:endParaRPr lang="en-US" dirty="0"/>
          </a:p>
        </p:txBody>
      </p:sp>
      <p:sp>
        <p:nvSpPr>
          <p:cNvPr id="7" name="TextBox 1"/>
          <p:cNvSpPr txBox="1">
            <a:spLocks noChangeArrowheads="1"/>
          </p:cNvSpPr>
          <p:nvPr/>
        </p:nvSpPr>
        <p:spPr bwMode="auto">
          <a:xfrm>
            <a:off x="569343" y="2546013"/>
            <a:ext cx="1151626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Melvin Gerrets</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Chief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Program Operations Staff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16506358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9027" y="0"/>
            <a:ext cx="8982974" cy="1179321"/>
          </a:xfrm>
        </p:spPr>
        <p:txBody>
          <a:bodyPr/>
          <a:lstStyle/>
          <a:p>
            <a:r>
              <a:rPr lang="en-US" dirty="0"/>
              <a:t>Discontinuance of VA Pulse Monitoring</a:t>
            </a:r>
          </a:p>
        </p:txBody>
      </p:sp>
      <p:sp>
        <p:nvSpPr>
          <p:cNvPr id="3" name="Content Placeholder 2"/>
          <p:cNvSpPr>
            <a:spLocks noGrp="1"/>
          </p:cNvSpPr>
          <p:nvPr>
            <p:ph idx="1"/>
          </p:nvPr>
        </p:nvSpPr>
        <p:spPr/>
        <p:txBody>
          <a:bodyPr/>
          <a:lstStyle/>
          <a:p>
            <a:r>
              <a:rPr lang="en-US" dirty="0"/>
              <a:t>Effective January 17, 2019, Compensation Service (CS) discontinued monitoring numerous VA Pulse sites and providing official answers/support via VA Pulse</a:t>
            </a:r>
          </a:p>
          <a:p>
            <a:pPr marL="0" indent="0">
              <a:buNone/>
            </a:pPr>
            <a:endParaRPr lang="en-US" sz="1000" dirty="0"/>
          </a:p>
          <a:p>
            <a:pPr lvl="1"/>
            <a:r>
              <a:rPr lang="en-US" dirty="0"/>
              <a:t>All inquiries submitted prior to January 17, 2019, will continue to be addressed until resolved; however, new inquiries will not be monitored and will not receive official responses from CS</a:t>
            </a:r>
          </a:p>
          <a:p>
            <a:pPr marL="457200" lvl="1" indent="0">
              <a:buNone/>
            </a:pPr>
            <a:endParaRPr lang="en-US" sz="1000" dirty="0"/>
          </a:p>
          <a:p>
            <a:pPr lvl="2"/>
            <a:r>
              <a:rPr lang="en-US" sz="2400" i="1" dirty="0">
                <a:effectLst>
                  <a:outerShdw blurRad="38100" dist="38100" dir="2700000" algn="tl">
                    <a:srgbClr val="000000">
                      <a:alpha val="43137"/>
                    </a:srgbClr>
                  </a:outerShdw>
                </a:effectLst>
              </a:rPr>
              <a:t>Questions related to CS policy, procedures, and/or programs must be submitted to the appropriate staff CS mailbox via the VSCM mailbox, an officially designated mission/program specific coordinator, or the VSCM and/or AVSCM</a:t>
            </a:r>
          </a:p>
        </p:txBody>
      </p:sp>
      <p:sp>
        <p:nvSpPr>
          <p:cNvPr id="4" name="Slide Number Placeholder 3"/>
          <p:cNvSpPr>
            <a:spLocks noGrp="1"/>
          </p:cNvSpPr>
          <p:nvPr>
            <p:ph type="sldNum" sz="quarter" idx="10"/>
          </p:nvPr>
        </p:nvSpPr>
        <p:spPr/>
        <p:txBody>
          <a:bodyPr/>
          <a:lstStyle/>
          <a:p>
            <a:fld id="{7C414AED-89CE-4A48-8B2B-1B3A5C68EA2A}" type="slidenum">
              <a:rPr lang="en-US" smtClean="0"/>
              <a:t>21</a:t>
            </a:fld>
            <a:endParaRPr lang="en-US" dirty="0"/>
          </a:p>
        </p:txBody>
      </p:sp>
    </p:spTree>
    <p:extLst>
      <p:ext uri="{BB962C8B-B14F-4D97-AF65-F5344CB8AC3E}">
        <p14:creationId xmlns:p14="http://schemas.microsoft.com/office/powerpoint/2010/main" val="90863533"/>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0"/>
            <a:ext cx="8974347" cy="1179321"/>
          </a:xfrm>
        </p:spPr>
        <p:txBody>
          <a:bodyPr/>
          <a:lstStyle/>
          <a:p>
            <a:r>
              <a:rPr lang="en-US" dirty="0"/>
              <a:t>Discontinuance of VA Pulse Monitoring (Cont’d)</a:t>
            </a:r>
          </a:p>
        </p:txBody>
      </p:sp>
      <p:sp>
        <p:nvSpPr>
          <p:cNvPr id="3" name="Content Placeholder 2"/>
          <p:cNvSpPr>
            <a:spLocks noGrp="1"/>
          </p:cNvSpPr>
          <p:nvPr>
            <p:ph idx="1"/>
          </p:nvPr>
        </p:nvSpPr>
        <p:spPr/>
        <p:txBody>
          <a:bodyPr/>
          <a:lstStyle/>
          <a:p>
            <a:r>
              <a:rPr lang="en-US" dirty="0"/>
              <a:t>Effective January 17, 2019, the following VA Pulse sites are no longer being monitored by Compensation Service:</a:t>
            </a:r>
          </a:p>
          <a:p>
            <a:endParaRPr lang="en-US" dirty="0"/>
          </a:p>
          <a:p>
            <a:endParaRPr lang="en-US" dirty="0"/>
          </a:p>
          <a:p>
            <a:endParaRPr lang="en-US" dirty="0"/>
          </a:p>
          <a:p>
            <a:endParaRPr lang="en-US" dirty="0"/>
          </a:p>
          <a:p>
            <a:endParaRPr lang="en-US" dirty="0"/>
          </a:p>
          <a:p>
            <a:r>
              <a:rPr lang="en-US" dirty="0"/>
              <a:t>CS may continue to use VA Pulse to provide or collect information to/from claims processors, management, and other stakeholders </a:t>
            </a:r>
            <a:endParaRPr lang="en-US" sz="2200" dirty="0"/>
          </a:p>
        </p:txBody>
      </p:sp>
      <p:sp>
        <p:nvSpPr>
          <p:cNvPr id="4" name="Slide Number Placeholder 3"/>
          <p:cNvSpPr>
            <a:spLocks noGrp="1"/>
          </p:cNvSpPr>
          <p:nvPr>
            <p:ph type="sldNum" sz="quarter" idx="10"/>
          </p:nvPr>
        </p:nvSpPr>
        <p:spPr/>
        <p:txBody>
          <a:bodyPr/>
          <a:lstStyle/>
          <a:p>
            <a:fld id="{7C414AED-89CE-4A48-8B2B-1B3A5C68EA2A}" type="slidenum">
              <a:rPr lang="en-US" smtClean="0"/>
              <a:t>22</a:t>
            </a:fld>
            <a:endParaRPr lang="en-US" dirty="0"/>
          </a:p>
        </p:txBody>
      </p:sp>
      <p:sp>
        <p:nvSpPr>
          <p:cNvPr id="6" name="Content Placeholder 2">
            <a:extLst>
              <a:ext uri="{FF2B5EF4-FFF2-40B4-BE49-F238E27FC236}">
                <a16:creationId xmlns:a16="http://schemas.microsoft.com/office/drawing/2014/main" id="{433AEBB3-6F87-4488-84C0-31B8ACE669DA}"/>
              </a:ext>
            </a:extLst>
          </p:cNvPr>
          <p:cNvSpPr txBox="1">
            <a:spLocks/>
          </p:cNvSpPr>
          <p:nvPr/>
        </p:nvSpPr>
        <p:spPr bwMode="auto">
          <a:xfrm>
            <a:off x="847165" y="2795038"/>
            <a:ext cx="10945906" cy="194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2"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Arial" panose="020B0604020202020204" pitchFamily="34" charset="0"/>
              <a:buChar char="•"/>
              <a:defRPr sz="2800">
                <a:solidFill>
                  <a:srgbClr val="000066"/>
                </a:solidFill>
                <a:latin typeface="Arial" panose="020B0604020202020204" pitchFamily="34" charset="0"/>
                <a:ea typeface="+mn-ea"/>
                <a:cs typeface="Arial" panose="020B0604020202020204" pitchFamily="34" charset="0"/>
              </a:defRPr>
            </a:lvl1pPr>
            <a:lvl2pPr marL="860425" indent="-403225" algn="l" rtl="0" eaLnBrk="1" fontAlgn="base" hangingPunct="1">
              <a:spcBef>
                <a:spcPct val="20000"/>
              </a:spcBef>
              <a:spcAft>
                <a:spcPct val="0"/>
              </a:spcAft>
              <a:buClr>
                <a:srgbClr val="FF0000"/>
              </a:buClr>
              <a:buFont typeface="Wingdings" panose="05000000000000000000" pitchFamily="2" charset="2"/>
              <a:buChar char="Ø"/>
              <a:defRPr sz="2400">
                <a:solidFill>
                  <a:srgbClr val="000066"/>
                </a:solidFill>
                <a:latin typeface="Arial" panose="020B0604020202020204" pitchFamily="34" charset="0"/>
                <a:cs typeface="Arial" panose="020B0604020202020204" pitchFamily="34" charset="0"/>
              </a:defRPr>
            </a:lvl2pPr>
            <a:lvl3pPr marL="1258888" indent="-344488" algn="l" rtl="0" eaLnBrk="1" fontAlgn="base" hangingPunct="1">
              <a:spcBef>
                <a:spcPct val="20000"/>
              </a:spcBef>
              <a:spcAft>
                <a:spcPct val="0"/>
              </a:spcAft>
              <a:buClr>
                <a:srgbClr val="CC0000"/>
              </a:buClr>
              <a:buFont typeface="Wingdings" panose="05000000000000000000" pitchFamily="2" charset="2"/>
              <a:buChar char="ü"/>
              <a:defRPr sz="2000">
                <a:solidFill>
                  <a:srgbClr val="000066"/>
                </a:solidFill>
                <a:latin typeface="Arial" panose="020B0604020202020204" pitchFamily="34" charset="0"/>
                <a:cs typeface="Arial" panose="020B0604020202020204" pitchFamily="34" charset="0"/>
              </a:defRPr>
            </a:lvl3pPr>
            <a:lvl4pPr marL="1709738" indent="-338138" algn="l" rtl="0" eaLnBrk="1" fontAlgn="base" hangingPunct="1">
              <a:spcBef>
                <a:spcPct val="20000"/>
              </a:spcBef>
              <a:spcAft>
                <a:spcPct val="0"/>
              </a:spcAft>
              <a:buClr>
                <a:srgbClr val="FF0000"/>
              </a:buClr>
              <a:buFont typeface="Wingdings" panose="05000000000000000000" pitchFamily="2" charset="2"/>
              <a:buChar char="v"/>
              <a:defRPr sz="2000">
                <a:solidFill>
                  <a:srgbClr val="000066"/>
                </a:solidFill>
                <a:latin typeface="Arial" panose="020B0604020202020204" pitchFamily="34" charset="0"/>
                <a:cs typeface="Arial" panose="020B0604020202020204" pitchFamily="34" charset="0"/>
              </a:defRPr>
            </a:lvl4pPr>
            <a:lvl5pPr marL="2173288" indent="-344488" algn="l" rtl="0" eaLnBrk="1" fontAlgn="base" hangingPunct="1">
              <a:spcBef>
                <a:spcPct val="20000"/>
              </a:spcBef>
              <a:spcAft>
                <a:spcPct val="0"/>
              </a:spcAft>
              <a:buClr>
                <a:srgbClr val="FF0000"/>
              </a:buClr>
              <a:buFont typeface="Courier New" panose="02070309020205020404" pitchFamily="49" charset="0"/>
              <a:buChar char="o"/>
              <a:defRPr sz="2000">
                <a:solidFill>
                  <a:srgbClr val="000066"/>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lvl="1"/>
            <a:r>
              <a:rPr lang="en-US" sz="1800" kern="0" dirty="0"/>
              <a:t>M21-1 Feedback</a:t>
            </a:r>
          </a:p>
          <a:p>
            <a:pPr lvl="1"/>
            <a:r>
              <a:rPr lang="en-US" sz="1800" kern="0" dirty="0"/>
              <a:t>VASRD Implementation Feedback</a:t>
            </a:r>
          </a:p>
          <a:p>
            <a:pPr lvl="1"/>
            <a:r>
              <a:rPr lang="en-US" sz="1800" kern="0" dirty="0"/>
              <a:t>Attorney Fee Coordinators</a:t>
            </a:r>
          </a:p>
          <a:p>
            <a:pPr lvl="1"/>
            <a:r>
              <a:rPr lang="en-US" sz="1800" kern="0" dirty="0"/>
              <a:t>Centralized Mail</a:t>
            </a:r>
          </a:p>
          <a:p>
            <a:pPr lvl="1"/>
            <a:r>
              <a:rPr lang="en-US" sz="1800" kern="0" dirty="0"/>
              <a:t>Fully Developed Claims</a:t>
            </a:r>
          </a:p>
          <a:p>
            <a:pPr lvl="1"/>
            <a:r>
              <a:rPr lang="en-US" sz="1800" kern="0" dirty="0"/>
              <a:t>Standard Claims and Appeals Form Rule</a:t>
            </a:r>
          </a:p>
          <a:p>
            <a:pPr lvl="1"/>
            <a:r>
              <a:rPr lang="en-US" sz="1800" kern="0" dirty="0"/>
              <a:t>Collaboration Strategies Team</a:t>
            </a:r>
          </a:p>
          <a:p>
            <a:pPr lvl="1"/>
            <a:r>
              <a:rPr lang="en-US" sz="1800" kern="0" dirty="0"/>
              <a:t>AQRS Collaboration Network</a:t>
            </a:r>
          </a:p>
          <a:p>
            <a:pPr lvl="1"/>
            <a:r>
              <a:rPr lang="en-US" sz="1800" kern="0" dirty="0"/>
              <a:t>RQRS Collaboration Network</a:t>
            </a:r>
          </a:p>
          <a:p>
            <a:pPr lvl="1"/>
            <a:r>
              <a:rPr lang="en-US" sz="1800" kern="0" dirty="0"/>
              <a:t>QRT Coaches, and</a:t>
            </a:r>
          </a:p>
          <a:p>
            <a:pPr lvl="1"/>
            <a:r>
              <a:rPr lang="en-US" sz="1800" kern="0" dirty="0"/>
              <a:t>VSCM Network</a:t>
            </a:r>
          </a:p>
        </p:txBody>
      </p:sp>
    </p:spTree>
    <p:extLst>
      <p:ext uri="{BB962C8B-B14F-4D97-AF65-F5344CB8AC3E}">
        <p14:creationId xmlns:p14="http://schemas.microsoft.com/office/powerpoint/2010/main" val="858519211"/>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1" y="0"/>
            <a:ext cx="8991600" cy="1179321"/>
          </a:xfrm>
        </p:spPr>
        <p:txBody>
          <a:bodyPr/>
          <a:lstStyle/>
          <a:p>
            <a:r>
              <a:rPr lang="en-US" dirty="0"/>
              <a:t>Discontinuance of VA Pulse Monitoring (Cont’d)</a:t>
            </a:r>
          </a:p>
        </p:txBody>
      </p:sp>
      <p:sp>
        <p:nvSpPr>
          <p:cNvPr id="3" name="Content Placeholder 2"/>
          <p:cNvSpPr>
            <a:spLocks noGrp="1"/>
          </p:cNvSpPr>
          <p:nvPr>
            <p:ph idx="1"/>
          </p:nvPr>
        </p:nvSpPr>
        <p:spPr>
          <a:xfrm>
            <a:off x="847165" y="1589518"/>
            <a:ext cx="10945906" cy="4766832"/>
          </a:xfrm>
        </p:spPr>
        <p:txBody>
          <a:bodyPr/>
          <a:lstStyle/>
          <a:p>
            <a:r>
              <a:rPr lang="en-US" dirty="0"/>
              <a:t>The M21-1 Feedback site will continue to be active and individuals are welcome to use the site for collaborative discussion with fellow claims processors</a:t>
            </a:r>
          </a:p>
          <a:p>
            <a:pPr marL="0" indent="0">
              <a:buNone/>
            </a:pPr>
            <a:endParaRPr lang="en-US" sz="1000" dirty="0"/>
          </a:p>
          <a:p>
            <a:pPr lvl="1"/>
            <a:r>
              <a:rPr lang="en-US" dirty="0"/>
              <a:t>Each RO, </a:t>
            </a:r>
            <a:r>
              <a:rPr lang="en-US" b="1" i="1" dirty="0">
                <a:effectLst>
                  <a:outerShdw blurRad="38100" dist="38100" dir="2700000" algn="tl">
                    <a:srgbClr val="000000">
                      <a:alpha val="43137"/>
                    </a:srgbClr>
                  </a:outerShdw>
                </a:effectLst>
              </a:rPr>
              <a:t>through their designated leadership/coordinator</a:t>
            </a:r>
            <a:r>
              <a:rPr lang="en-US" dirty="0"/>
              <a:t>, can submit M21-1 questions via the M21-1 mailbox – please use the following format and text for the body of an e-mail:</a:t>
            </a:r>
          </a:p>
          <a:p>
            <a:pPr marL="1371600" lvl="2" indent="-457200">
              <a:buFont typeface="+mj-lt"/>
              <a:buAutoNum type="alphaUcPeriod"/>
            </a:pPr>
            <a:r>
              <a:rPr lang="en-US" u="dbl" dirty="0">
                <a:uFill>
                  <a:solidFill>
                    <a:srgbClr val="FF0000"/>
                  </a:solidFill>
                </a:uFill>
              </a:rPr>
              <a:t>Citation</a:t>
            </a:r>
            <a:r>
              <a:rPr lang="en-US" dirty="0"/>
              <a:t>: [</a:t>
            </a:r>
            <a:r>
              <a:rPr lang="en-US" i="1" dirty="0"/>
              <a:t>List the citation(s) to which that the inquiry pertains</a:t>
            </a:r>
            <a:r>
              <a:rPr lang="en-US" dirty="0"/>
              <a:t>]</a:t>
            </a:r>
          </a:p>
          <a:p>
            <a:pPr marL="1371600" lvl="2" indent="-457200">
              <a:buFont typeface="+mj-lt"/>
              <a:buAutoNum type="alphaUcPeriod"/>
            </a:pPr>
            <a:r>
              <a:rPr lang="en-US" u="dbl" dirty="0">
                <a:uFill>
                  <a:solidFill>
                    <a:srgbClr val="FF0000"/>
                  </a:solidFill>
                </a:uFill>
              </a:rPr>
              <a:t>Question or problem</a:t>
            </a:r>
            <a:r>
              <a:rPr lang="en-US" dirty="0"/>
              <a:t>: [</a:t>
            </a:r>
            <a:r>
              <a:rPr lang="en-US" i="1" dirty="0"/>
              <a:t>Briefly state the specific question or problem that need to be addressed</a:t>
            </a:r>
            <a:r>
              <a:rPr lang="en-US" dirty="0"/>
              <a:t>]</a:t>
            </a:r>
          </a:p>
          <a:p>
            <a:pPr marL="1371600" lvl="2" indent="-457200">
              <a:buFont typeface="+mj-lt"/>
              <a:buAutoNum type="alphaUcPeriod"/>
            </a:pPr>
            <a:r>
              <a:rPr lang="en-US" u="dbl" dirty="0">
                <a:uFill>
                  <a:solidFill>
                    <a:srgbClr val="FF0000"/>
                  </a:solidFill>
                </a:uFill>
              </a:rPr>
              <a:t>Recommended solution</a:t>
            </a:r>
            <a:r>
              <a:rPr lang="en-US" dirty="0"/>
              <a:t>: [</a:t>
            </a:r>
            <a:r>
              <a:rPr lang="en-US" i="1" dirty="0"/>
              <a:t>Provide a recommended solution to address the issue – this may include re-phrasing the guidance, including additional sentences, or adding new notes or notations</a:t>
            </a:r>
            <a:r>
              <a:rPr lang="en-US" dirty="0"/>
              <a:t>]</a:t>
            </a:r>
          </a:p>
        </p:txBody>
      </p:sp>
      <p:sp>
        <p:nvSpPr>
          <p:cNvPr id="4" name="Slide Number Placeholder 3"/>
          <p:cNvSpPr>
            <a:spLocks noGrp="1"/>
          </p:cNvSpPr>
          <p:nvPr>
            <p:ph type="sldNum" sz="quarter" idx="10"/>
          </p:nvPr>
        </p:nvSpPr>
        <p:spPr/>
        <p:txBody>
          <a:bodyPr/>
          <a:lstStyle/>
          <a:p>
            <a:fld id="{7C414AED-89CE-4A48-8B2B-1B3A5C68EA2A}" type="slidenum">
              <a:rPr lang="en-US" smtClean="0"/>
              <a:t>23</a:t>
            </a:fld>
            <a:endParaRPr lang="en-US" dirty="0"/>
          </a:p>
        </p:txBody>
      </p:sp>
    </p:spTree>
    <p:extLst>
      <p:ext uri="{BB962C8B-B14F-4D97-AF65-F5344CB8AC3E}">
        <p14:creationId xmlns:p14="http://schemas.microsoft.com/office/powerpoint/2010/main" val="3396410738"/>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2" y="-1"/>
            <a:ext cx="8974345" cy="1179321"/>
          </a:xfrm>
        </p:spPr>
        <p:txBody>
          <a:bodyPr/>
          <a:lstStyle/>
          <a:p>
            <a:r>
              <a:rPr lang="en-US" dirty="0"/>
              <a:t>What’s </a:t>
            </a:r>
            <a:r>
              <a:rPr lang="en-US" i="1" dirty="0"/>
              <a:t>New</a:t>
            </a:r>
            <a:r>
              <a:rPr lang="en-US" dirty="0"/>
              <a:t> in the Manual</a:t>
            </a:r>
          </a:p>
        </p:txBody>
      </p:sp>
      <p:sp>
        <p:nvSpPr>
          <p:cNvPr id="4" name="Slide Number Placeholder 3"/>
          <p:cNvSpPr>
            <a:spLocks noGrp="1"/>
          </p:cNvSpPr>
          <p:nvPr>
            <p:ph type="sldNum" sz="quarter" idx="10"/>
          </p:nvPr>
        </p:nvSpPr>
        <p:spPr/>
        <p:txBody>
          <a:bodyPr/>
          <a:lstStyle/>
          <a:p>
            <a:fld id="{7C414AED-89CE-4A48-8B2B-1B3A5C68EA2A}" type="slidenum">
              <a:rPr lang="en-US" smtClean="0"/>
              <a:t>24</a:t>
            </a:fld>
            <a:endParaRPr lang="en-US" dirty="0"/>
          </a:p>
        </p:txBody>
      </p:sp>
      <p:sp>
        <p:nvSpPr>
          <p:cNvPr id="7" name="TextBox 1"/>
          <p:cNvSpPr txBox="1">
            <a:spLocks noChangeArrowheads="1"/>
          </p:cNvSpPr>
          <p:nvPr/>
        </p:nvSpPr>
        <p:spPr bwMode="auto">
          <a:xfrm>
            <a:off x="666975" y="2546013"/>
            <a:ext cx="113600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Dustin Williams &amp; Angela Hiller</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Manual Editors/Program Analysts</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Procedures and Program Implementation Staff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Policy and Procedures</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190335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9026" y="-1"/>
            <a:ext cx="8982972" cy="1179321"/>
          </a:xfrm>
        </p:spPr>
        <p:txBody>
          <a:bodyPr/>
          <a:lstStyle/>
          <a:p>
            <a:r>
              <a:rPr lang="en-US" dirty="0"/>
              <a:t>What’s </a:t>
            </a:r>
            <a:r>
              <a:rPr lang="en-US" i="1" dirty="0"/>
              <a:t>New</a:t>
            </a:r>
            <a:r>
              <a:rPr lang="en-US" dirty="0"/>
              <a:t> in the Manual</a:t>
            </a:r>
          </a:p>
        </p:txBody>
      </p:sp>
      <p:sp>
        <p:nvSpPr>
          <p:cNvPr id="4" name="Slide Number Placeholder 3"/>
          <p:cNvSpPr>
            <a:spLocks noGrp="1"/>
          </p:cNvSpPr>
          <p:nvPr>
            <p:ph type="sldNum" sz="quarter" idx="10"/>
          </p:nvPr>
        </p:nvSpPr>
        <p:spPr/>
        <p:txBody>
          <a:bodyPr/>
          <a:lstStyle/>
          <a:p>
            <a:fld id="{7C414AED-89CE-4A48-8B2B-1B3A5C68EA2A}" type="slidenum">
              <a:rPr lang="en-US" smtClean="0"/>
              <a:t>25</a:t>
            </a:fld>
            <a:endParaRPr lang="en-US" dirty="0"/>
          </a:p>
        </p:txBody>
      </p:sp>
      <p:sp>
        <p:nvSpPr>
          <p:cNvPr id="7" name="TextBox 1"/>
          <p:cNvSpPr txBox="1">
            <a:spLocks noChangeArrowheads="1"/>
          </p:cNvSpPr>
          <p:nvPr/>
        </p:nvSpPr>
        <p:spPr bwMode="auto">
          <a:xfrm>
            <a:off x="666975" y="2546013"/>
            <a:ext cx="113600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Dustin Williams</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Manual Editor/Program Analyst</a:t>
            </a:r>
          </a:p>
          <a:p>
            <a:pPr lvl="0" algn="ctr" eaLnBrk="1" fontAlgn="base" hangingPunct="1">
              <a:spcBef>
                <a:spcPct val="0"/>
              </a:spcBef>
              <a:spcAft>
                <a:spcPct val="0"/>
              </a:spcAft>
              <a:buClrTx/>
              <a:buNone/>
              <a:defRPr/>
            </a:pPr>
            <a:r>
              <a:rPr lang="en-US" altLang="en-US" sz="3200" kern="0" dirty="0">
                <a:solidFill>
                  <a:srgbClr val="000066"/>
                </a:solidFill>
              </a:rPr>
              <a:t>Procedures and Program Implementation Staff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Policy and Procedures</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33874734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 and M21-1</a:t>
            </a:r>
          </a:p>
        </p:txBody>
      </p:sp>
      <p:sp>
        <p:nvSpPr>
          <p:cNvPr id="3" name="Content Placeholder 2"/>
          <p:cNvSpPr>
            <a:spLocks noGrp="1"/>
          </p:cNvSpPr>
          <p:nvPr>
            <p:ph idx="1"/>
          </p:nvPr>
        </p:nvSpPr>
        <p:spPr/>
        <p:txBody>
          <a:bodyPr/>
          <a:lstStyle/>
          <a:p>
            <a:r>
              <a:rPr lang="en-US" dirty="0"/>
              <a:t>February 19, 2019</a:t>
            </a:r>
            <a:br>
              <a:rPr lang="en-US" dirty="0"/>
            </a:br>
            <a:endParaRPr lang="en-US" dirty="0"/>
          </a:p>
          <a:p>
            <a:r>
              <a:rPr lang="en-US" dirty="0"/>
              <a:t>Mass release of revised content in support of the Appeals Modernization Act of 2019 (AMA)</a:t>
            </a:r>
            <a:br>
              <a:rPr lang="en-US" dirty="0"/>
            </a:br>
            <a:endParaRPr lang="en-US" dirty="0"/>
          </a:p>
          <a:p>
            <a:r>
              <a:rPr lang="en-US" dirty="0"/>
              <a:t>Highly important process-driven changes will be published immediately, while less substantive maintenance changes will continuing following the rule’s implementation</a:t>
            </a:r>
          </a:p>
        </p:txBody>
      </p:sp>
      <p:sp>
        <p:nvSpPr>
          <p:cNvPr id="4" name="Slide Number Placeholder 3"/>
          <p:cNvSpPr>
            <a:spLocks noGrp="1"/>
          </p:cNvSpPr>
          <p:nvPr>
            <p:ph type="sldNum" sz="quarter" idx="10"/>
          </p:nvPr>
        </p:nvSpPr>
        <p:spPr/>
        <p:txBody>
          <a:bodyPr/>
          <a:lstStyle/>
          <a:p>
            <a:fld id="{7C414AED-89CE-4A48-8B2B-1B3A5C68EA2A}" type="slidenum">
              <a:rPr lang="en-US" smtClean="0"/>
              <a:t>26</a:t>
            </a:fld>
            <a:endParaRPr lang="en-US" dirty="0"/>
          </a:p>
        </p:txBody>
      </p:sp>
    </p:spTree>
    <p:extLst>
      <p:ext uri="{BB962C8B-B14F-4D97-AF65-F5344CB8AC3E}">
        <p14:creationId xmlns:p14="http://schemas.microsoft.com/office/powerpoint/2010/main" val="6119689"/>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 and M21-1 (Cont’d)</a:t>
            </a:r>
          </a:p>
        </p:txBody>
      </p:sp>
      <p:sp>
        <p:nvSpPr>
          <p:cNvPr id="4" name="Slide Number Placeholder 3"/>
          <p:cNvSpPr>
            <a:spLocks noGrp="1"/>
          </p:cNvSpPr>
          <p:nvPr>
            <p:ph type="sldNum" sz="quarter" idx="10"/>
          </p:nvPr>
        </p:nvSpPr>
        <p:spPr/>
        <p:txBody>
          <a:bodyPr/>
          <a:lstStyle/>
          <a:p>
            <a:fld id="{7C414AED-89CE-4A48-8B2B-1B3A5C68EA2A}" type="slidenum">
              <a:rPr lang="en-US" smtClean="0"/>
              <a:t>27</a:t>
            </a:fld>
            <a:endParaRPr lang="en-US" dirty="0"/>
          </a:p>
        </p:txBody>
      </p:sp>
      <p:pic>
        <p:nvPicPr>
          <p:cNvPr id="5" name="Picture 4">
            <a:extLst>
              <a:ext uri="{FF2B5EF4-FFF2-40B4-BE49-F238E27FC236}">
                <a16:creationId xmlns:a16="http://schemas.microsoft.com/office/drawing/2014/main" id="{146837BD-6F88-4B62-823C-362731C7B5B4}"/>
              </a:ext>
            </a:extLst>
          </p:cNvPr>
          <p:cNvPicPr>
            <a:picLocks noChangeAspect="1"/>
          </p:cNvPicPr>
          <p:nvPr/>
        </p:nvPicPr>
        <p:blipFill>
          <a:blip r:embed="rId2"/>
          <a:stretch>
            <a:fillRect/>
          </a:stretch>
        </p:blipFill>
        <p:spPr>
          <a:xfrm>
            <a:off x="5816795" y="1453071"/>
            <a:ext cx="6160818" cy="4803373"/>
          </a:xfrm>
          <a:prstGeom prst="rect">
            <a:avLst/>
          </a:prstGeom>
          <a:ln w="28575">
            <a:solidFill>
              <a:schemeClr val="tx1"/>
            </a:solidFill>
          </a:ln>
        </p:spPr>
      </p:pic>
      <p:sp>
        <p:nvSpPr>
          <p:cNvPr id="6" name="Content Placeholder 2">
            <a:extLst>
              <a:ext uri="{FF2B5EF4-FFF2-40B4-BE49-F238E27FC236}">
                <a16:creationId xmlns:a16="http://schemas.microsoft.com/office/drawing/2014/main" id="{71DB7600-2F42-4B49-A574-E54F7E8E3EAF}"/>
              </a:ext>
            </a:extLst>
          </p:cNvPr>
          <p:cNvSpPr>
            <a:spLocks noGrp="1"/>
          </p:cNvSpPr>
          <p:nvPr>
            <p:ph idx="1"/>
          </p:nvPr>
        </p:nvSpPr>
        <p:spPr>
          <a:xfrm>
            <a:off x="847165" y="1564804"/>
            <a:ext cx="4690993" cy="4691641"/>
          </a:xfrm>
        </p:spPr>
        <p:txBody>
          <a:bodyPr/>
          <a:lstStyle/>
          <a:p>
            <a:r>
              <a:rPr lang="en-US" dirty="0"/>
              <a:t>Individual key change documents associated with AMA section updates will specifically</a:t>
            </a:r>
          </a:p>
          <a:p>
            <a:pPr marL="0" indent="0">
              <a:buNone/>
            </a:pPr>
            <a:endParaRPr lang="en-US" sz="1000" dirty="0"/>
          </a:p>
          <a:p>
            <a:pPr lvl="1"/>
            <a:r>
              <a:rPr lang="en-US" dirty="0"/>
              <a:t>reference the law as the basis for the change, and</a:t>
            </a:r>
          </a:p>
          <a:p>
            <a:pPr marL="457200" lvl="1" indent="0">
              <a:buNone/>
            </a:pPr>
            <a:endParaRPr lang="en-US" sz="1000" dirty="0"/>
          </a:p>
          <a:p>
            <a:pPr lvl="1"/>
            <a:r>
              <a:rPr lang="en-US" dirty="0"/>
              <a:t>identify procedural items that have undergone changes </a:t>
            </a:r>
            <a:r>
              <a:rPr lang="en-US" i="1" dirty="0"/>
              <a:t>unrelated</a:t>
            </a:r>
            <a:r>
              <a:rPr lang="en-US" dirty="0"/>
              <a:t> to AMA</a:t>
            </a:r>
          </a:p>
        </p:txBody>
      </p:sp>
    </p:spTree>
    <p:extLst>
      <p:ext uri="{BB962C8B-B14F-4D97-AF65-F5344CB8AC3E}">
        <p14:creationId xmlns:p14="http://schemas.microsoft.com/office/powerpoint/2010/main" val="3052483554"/>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9026" y="-1"/>
            <a:ext cx="8982972" cy="1179321"/>
          </a:xfrm>
        </p:spPr>
        <p:txBody>
          <a:bodyPr/>
          <a:lstStyle/>
          <a:p>
            <a:r>
              <a:rPr lang="en-US" dirty="0"/>
              <a:t>What’s </a:t>
            </a:r>
            <a:r>
              <a:rPr lang="en-US" i="1" dirty="0"/>
              <a:t>New</a:t>
            </a:r>
            <a:r>
              <a:rPr lang="en-US" dirty="0"/>
              <a:t> in the Manual</a:t>
            </a:r>
          </a:p>
        </p:txBody>
      </p:sp>
      <p:sp>
        <p:nvSpPr>
          <p:cNvPr id="4" name="Slide Number Placeholder 3"/>
          <p:cNvSpPr>
            <a:spLocks noGrp="1"/>
          </p:cNvSpPr>
          <p:nvPr>
            <p:ph type="sldNum" sz="quarter" idx="10"/>
          </p:nvPr>
        </p:nvSpPr>
        <p:spPr/>
        <p:txBody>
          <a:bodyPr/>
          <a:lstStyle/>
          <a:p>
            <a:fld id="{7C414AED-89CE-4A48-8B2B-1B3A5C68EA2A}" type="slidenum">
              <a:rPr lang="en-US" smtClean="0"/>
              <a:t>28</a:t>
            </a:fld>
            <a:endParaRPr lang="en-US" dirty="0"/>
          </a:p>
        </p:txBody>
      </p:sp>
      <p:sp>
        <p:nvSpPr>
          <p:cNvPr id="7" name="TextBox 1"/>
          <p:cNvSpPr txBox="1">
            <a:spLocks noChangeArrowheads="1"/>
          </p:cNvSpPr>
          <p:nvPr/>
        </p:nvSpPr>
        <p:spPr bwMode="auto">
          <a:xfrm>
            <a:off x="666975" y="2546013"/>
            <a:ext cx="113600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Angela Hiller</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Manual Editor/Program Analyst</a:t>
            </a:r>
          </a:p>
          <a:p>
            <a:pPr lvl="0" algn="ctr" eaLnBrk="1" fontAlgn="base" hangingPunct="1">
              <a:spcBef>
                <a:spcPct val="0"/>
              </a:spcBef>
              <a:spcAft>
                <a:spcPct val="0"/>
              </a:spcAft>
              <a:buClrTx/>
              <a:buNone/>
              <a:defRPr/>
            </a:pPr>
            <a:r>
              <a:rPr lang="en-US" altLang="en-US" sz="3200" kern="0" dirty="0">
                <a:solidFill>
                  <a:srgbClr val="000066"/>
                </a:solidFill>
              </a:rPr>
              <a:t>Procedures and Program Implementation Staff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Policy and Procedures</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11686416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9" y="0"/>
            <a:ext cx="8965721" cy="1179321"/>
          </a:xfrm>
        </p:spPr>
        <p:txBody>
          <a:bodyPr/>
          <a:lstStyle/>
          <a:p>
            <a:r>
              <a:rPr lang="en-US" dirty="0"/>
              <a:t>Proposed Rating Decision &amp; Due Process Period</a:t>
            </a:r>
          </a:p>
        </p:txBody>
      </p:sp>
      <p:sp>
        <p:nvSpPr>
          <p:cNvPr id="3" name="Content Placeholder 2"/>
          <p:cNvSpPr>
            <a:spLocks noGrp="1"/>
          </p:cNvSpPr>
          <p:nvPr>
            <p:ph idx="1"/>
          </p:nvPr>
        </p:nvSpPr>
        <p:spPr/>
        <p:txBody>
          <a:bodyPr/>
          <a:lstStyle/>
          <a:p>
            <a:r>
              <a:rPr lang="en-US" dirty="0"/>
              <a:t>Update forthcoming to correct discrepancy between two sections</a:t>
            </a:r>
          </a:p>
          <a:p>
            <a:pPr marL="914400" lvl="1" indent="-457200">
              <a:buFont typeface="+mj-lt"/>
              <a:buAutoNum type="arabicParenR"/>
            </a:pPr>
            <a:r>
              <a:rPr lang="en-US" dirty="0"/>
              <a:t>M21-1 III.iv.8.B.1.g</a:t>
            </a:r>
          </a:p>
          <a:p>
            <a:pPr marL="685800" lvl="1" indent="-228600">
              <a:buFont typeface="+mj-lt"/>
              <a:buAutoNum type="arabicParenR"/>
            </a:pPr>
            <a:endParaRPr lang="en-US" sz="800" dirty="0"/>
          </a:p>
          <a:p>
            <a:pPr marL="914400" lvl="1" indent="-457200">
              <a:buFont typeface="+mj-lt"/>
              <a:buAutoNum type="arabicParenR"/>
            </a:pPr>
            <a:r>
              <a:rPr lang="en-US" dirty="0"/>
              <a:t>M21-1 III.iv.8.E.1.g</a:t>
            </a:r>
          </a:p>
          <a:p>
            <a:pPr marL="457200" lvl="1" indent="0">
              <a:buNone/>
            </a:pPr>
            <a:endParaRPr lang="en-US" sz="1000" dirty="0"/>
          </a:p>
          <a:p>
            <a:r>
              <a:rPr lang="en-US" dirty="0"/>
              <a:t>Correct guidance in </a:t>
            </a:r>
            <a:r>
              <a:rPr lang="en-US" dirty="0">
                <a:effectLst>
                  <a:outerShdw blurRad="38100" dist="38100" dir="2700000" algn="tl">
                    <a:srgbClr val="000000">
                      <a:alpha val="43137"/>
                    </a:srgbClr>
                  </a:outerShdw>
                </a:effectLst>
              </a:rPr>
              <a:t>M21-1 III.iv.8.B.1.g</a:t>
            </a:r>
          </a:p>
          <a:p>
            <a:pPr marL="0" indent="0">
              <a:buNone/>
            </a:pPr>
            <a:endParaRPr lang="en-US" sz="1000" dirty="0"/>
          </a:p>
          <a:p>
            <a:r>
              <a:rPr lang="en-US" dirty="0"/>
              <a:t>When the reason for a reduction changes</a:t>
            </a:r>
          </a:p>
          <a:p>
            <a:pPr lvl="1"/>
            <a:r>
              <a:rPr lang="en-US" dirty="0"/>
              <a:t>Complete a new rating decision, </a:t>
            </a:r>
            <a:r>
              <a:rPr lang="en-US" b="1" i="1" dirty="0">
                <a:effectLst>
                  <a:outerShdw blurRad="38100" dist="38100" dir="2700000" algn="tl">
                    <a:srgbClr val="000000">
                      <a:alpha val="43137"/>
                    </a:srgbClr>
                  </a:outerShdw>
                </a:effectLst>
              </a:rPr>
              <a:t>and</a:t>
            </a:r>
            <a:endParaRPr lang="en-US" dirty="0"/>
          </a:p>
          <a:p>
            <a:pPr marL="457200" lvl="1" indent="0">
              <a:buNone/>
            </a:pPr>
            <a:endParaRPr lang="en-US" sz="800" dirty="0"/>
          </a:p>
          <a:p>
            <a:pPr lvl="1"/>
            <a:r>
              <a:rPr lang="en-US" dirty="0"/>
              <a:t>Provide a new period of due process</a:t>
            </a:r>
          </a:p>
        </p:txBody>
      </p:sp>
      <p:sp>
        <p:nvSpPr>
          <p:cNvPr id="4" name="Slide Number Placeholder 3"/>
          <p:cNvSpPr>
            <a:spLocks noGrp="1"/>
          </p:cNvSpPr>
          <p:nvPr>
            <p:ph type="sldNum" sz="quarter" idx="10"/>
          </p:nvPr>
        </p:nvSpPr>
        <p:spPr/>
        <p:txBody>
          <a:bodyPr/>
          <a:lstStyle/>
          <a:p>
            <a:fld id="{7C414AED-89CE-4A48-8B2B-1B3A5C68EA2A}" type="slidenum">
              <a:rPr lang="en-US" smtClean="0"/>
              <a:t>29</a:t>
            </a:fld>
            <a:endParaRPr lang="en-US" dirty="0"/>
          </a:p>
        </p:txBody>
      </p:sp>
    </p:spTree>
    <p:extLst>
      <p:ext uri="{BB962C8B-B14F-4D97-AF65-F5344CB8AC3E}">
        <p14:creationId xmlns:p14="http://schemas.microsoft.com/office/powerpoint/2010/main" val="1209340207"/>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Welcome to the February 2019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3</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Robert Johnson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Senior Quality Review Specialist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38441730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9026" y="-1"/>
            <a:ext cx="8982972" cy="1179321"/>
          </a:xfrm>
        </p:spPr>
        <p:txBody>
          <a:bodyPr/>
          <a:lstStyle/>
          <a:p>
            <a:r>
              <a:rPr lang="en-US" i="1" dirty="0"/>
              <a:t>Mitchell</a:t>
            </a:r>
            <a:r>
              <a:rPr lang="en-US" dirty="0"/>
              <a:t> Opinions in the post-</a:t>
            </a:r>
            <a:r>
              <a:rPr lang="en-US" i="1" dirty="0"/>
              <a:t>Sharp</a:t>
            </a:r>
            <a:r>
              <a:rPr lang="en-US" dirty="0"/>
              <a:t> World</a:t>
            </a:r>
            <a:endParaRPr lang="en-US" i="1" dirty="0"/>
          </a:p>
        </p:txBody>
      </p:sp>
      <p:sp>
        <p:nvSpPr>
          <p:cNvPr id="4" name="Slide Number Placeholder 3"/>
          <p:cNvSpPr>
            <a:spLocks noGrp="1"/>
          </p:cNvSpPr>
          <p:nvPr>
            <p:ph type="sldNum" sz="quarter" idx="10"/>
          </p:nvPr>
        </p:nvSpPr>
        <p:spPr/>
        <p:txBody>
          <a:bodyPr/>
          <a:lstStyle/>
          <a:p>
            <a:fld id="{7C414AED-89CE-4A48-8B2B-1B3A5C68EA2A}" type="slidenum">
              <a:rPr lang="en-US" smtClean="0"/>
              <a:t>30</a:t>
            </a:fld>
            <a:endParaRPr lang="en-US" dirty="0"/>
          </a:p>
        </p:txBody>
      </p:sp>
      <p:sp>
        <p:nvSpPr>
          <p:cNvPr id="7" name="TextBox 1"/>
          <p:cNvSpPr txBox="1">
            <a:spLocks noChangeArrowheads="1"/>
          </p:cNvSpPr>
          <p:nvPr/>
        </p:nvSpPr>
        <p:spPr bwMode="auto">
          <a:xfrm>
            <a:off x="666975" y="2546013"/>
            <a:ext cx="113600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Andrew Latham</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Training Consultant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Training Staff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Rating Instruction Staff (Denver)</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42512750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Relevant Holdings</a:t>
            </a:r>
          </a:p>
        </p:txBody>
      </p:sp>
      <p:sp>
        <p:nvSpPr>
          <p:cNvPr id="3" name="Content Placeholder 2"/>
          <p:cNvSpPr>
            <a:spLocks noGrp="1"/>
          </p:cNvSpPr>
          <p:nvPr>
            <p:ph idx="1"/>
          </p:nvPr>
        </p:nvSpPr>
        <p:spPr>
          <a:xfrm>
            <a:off x="847164" y="1589518"/>
            <a:ext cx="11031409" cy="4691641"/>
          </a:xfrm>
        </p:spPr>
        <p:txBody>
          <a:bodyPr/>
          <a:lstStyle/>
          <a:p>
            <a:r>
              <a:rPr lang="en-US" i="1" dirty="0"/>
              <a:t>Mitchell v. Shinseki</a:t>
            </a:r>
            <a:r>
              <a:rPr lang="en-US" dirty="0"/>
              <a:t>, 25 Vet.App. 32 (2011)</a:t>
            </a:r>
          </a:p>
          <a:p>
            <a:pPr lvl="1"/>
            <a:r>
              <a:rPr lang="en-US" sz="2000" dirty="0"/>
              <a:t>If pain is associated with movement, two opinions are required – one indicating an estimation of additional ROM loss after use over time, and one for the same during a flare-up</a:t>
            </a:r>
          </a:p>
          <a:p>
            <a:pPr lvl="1"/>
            <a:endParaRPr lang="en-US" dirty="0"/>
          </a:p>
          <a:p>
            <a:r>
              <a:rPr lang="en-US" i="1" dirty="0"/>
              <a:t>Jones (Michael H.) v. Shinseki</a:t>
            </a:r>
            <a:r>
              <a:rPr lang="en-US" dirty="0"/>
              <a:t>, 23 Vet.App. 382 (2010)</a:t>
            </a:r>
          </a:p>
          <a:p>
            <a:pPr lvl="1"/>
            <a:r>
              <a:rPr lang="en-US" sz="2000" dirty="0"/>
              <a:t>If the opinions cannot be given without speculation, medical rationale is necessary</a:t>
            </a:r>
          </a:p>
          <a:p>
            <a:pPr lvl="1"/>
            <a:endParaRPr lang="en-US" dirty="0"/>
          </a:p>
          <a:p>
            <a:r>
              <a:rPr lang="en-US" i="1" dirty="0"/>
              <a:t>Sharp v. Shulkin</a:t>
            </a:r>
            <a:r>
              <a:rPr lang="en-US" dirty="0"/>
              <a:t>, 29 Vet.App. 26 (2017)</a:t>
            </a:r>
          </a:p>
          <a:p>
            <a:pPr lvl="1"/>
            <a:r>
              <a:rPr lang="en-US" sz="2000" dirty="0"/>
              <a:t>Rationales based on a general lack of knowledge, aversion to opinion on matters beyond direct observation, or a lack of consideration for procurable evidence are not sufficient</a:t>
            </a:r>
          </a:p>
        </p:txBody>
      </p:sp>
      <p:sp>
        <p:nvSpPr>
          <p:cNvPr id="4" name="Slide Number Placeholder 3"/>
          <p:cNvSpPr>
            <a:spLocks noGrp="1"/>
          </p:cNvSpPr>
          <p:nvPr>
            <p:ph type="sldNum" sz="quarter" idx="10"/>
          </p:nvPr>
        </p:nvSpPr>
        <p:spPr/>
        <p:txBody>
          <a:bodyPr/>
          <a:lstStyle/>
          <a:p>
            <a:fld id="{7C414AED-89CE-4A48-8B2B-1B3A5C68EA2A}" type="slidenum">
              <a:rPr lang="en-US" smtClean="0"/>
              <a:t>31</a:t>
            </a:fld>
            <a:endParaRPr lang="en-US" dirty="0"/>
          </a:p>
        </p:txBody>
      </p:sp>
    </p:spTree>
    <p:extLst>
      <p:ext uri="{BB962C8B-B14F-4D97-AF65-F5344CB8AC3E}">
        <p14:creationId xmlns:p14="http://schemas.microsoft.com/office/powerpoint/2010/main" val="2912454148"/>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 Insufficient Rationales</a:t>
            </a:r>
          </a:p>
        </p:txBody>
      </p:sp>
      <p:sp>
        <p:nvSpPr>
          <p:cNvPr id="4" name="Slide Number Placeholder 3"/>
          <p:cNvSpPr>
            <a:spLocks noGrp="1"/>
          </p:cNvSpPr>
          <p:nvPr>
            <p:ph type="sldNum" sz="quarter" idx="10"/>
          </p:nvPr>
        </p:nvSpPr>
        <p:spPr/>
        <p:txBody>
          <a:bodyPr/>
          <a:lstStyle/>
          <a:p>
            <a:fld id="{7C414AED-89CE-4A48-8B2B-1B3A5C68EA2A}" type="slidenum">
              <a:rPr lang="en-US" smtClean="0"/>
              <a:t>32</a:t>
            </a:fld>
            <a:endParaRPr lang="en-US" dirty="0"/>
          </a:p>
        </p:txBody>
      </p:sp>
      <p:pic>
        <p:nvPicPr>
          <p:cNvPr id="6" name="Picture 5">
            <a:extLst>
              <a:ext uri="{FF2B5EF4-FFF2-40B4-BE49-F238E27FC236}">
                <a16:creationId xmlns:a16="http://schemas.microsoft.com/office/drawing/2014/main" id="{DB86689E-D7AE-4449-8F46-6D972BBF0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75" y="2065245"/>
            <a:ext cx="10944150" cy="667002"/>
          </a:xfrm>
          <a:prstGeom prst="rect">
            <a:avLst/>
          </a:prstGeom>
          <a:ln w="38100">
            <a:solidFill>
              <a:srgbClr val="1D3275"/>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3C4FD3A-9FAD-484A-A8B6-FF65E94F2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775" y="3535813"/>
            <a:ext cx="10944150" cy="764692"/>
          </a:xfrm>
          <a:prstGeom prst="rect">
            <a:avLst/>
          </a:prstGeom>
          <a:ln w="38100">
            <a:solidFill>
              <a:srgbClr val="1D3275"/>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CEE32F94-9D60-4E9B-9093-BB417B77ED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775" y="5104071"/>
            <a:ext cx="10944150" cy="746738"/>
          </a:xfrm>
          <a:prstGeom prst="rect">
            <a:avLst/>
          </a:prstGeom>
          <a:ln w="38100">
            <a:solidFill>
              <a:srgbClr val="1D3275"/>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75630787"/>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 Sufficient Based on Estimation</a:t>
            </a:r>
          </a:p>
        </p:txBody>
      </p:sp>
      <p:sp>
        <p:nvSpPr>
          <p:cNvPr id="4" name="Slide Number Placeholder 3"/>
          <p:cNvSpPr>
            <a:spLocks noGrp="1"/>
          </p:cNvSpPr>
          <p:nvPr>
            <p:ph type="sldNum" sz="quarter" idx="10"/>
          </p:nvPr>
        </p:nvSpPr>
        <p:spPr/>
        <p:txBody>
          <a:bodyPr/>
          <a:lstStyle/>
          <a:p>
            <a:fld id="{7C414AED-89CE-4A48-8B2B-1B3A5C68EA2A}" type="slidenum">
              <a:rPr lang="en-US" smtClean="0"/>
              <a:t>33</a:t>
            </a:fld>
            <a:endParaRPr lang="en-US" dirty="0"/>
          </a:p>
        </p:txBody>
      </p:sp>
      <p:pic>
        <p:nvPicPr>
          <p:cNvPr id="8" name="Picture 7">
            <a:extLst>
              <a:ext uri="{FF2B5EF4-FFF2-40B4-BE49-F238E27FC236}">
                <a16:creationId xmlns:a16="http://schemas.microsoft.com/office/drawing/2014/main" id="{99D269D7-FBA4-4644-A869-01F33A25B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891" y="1990725"/>
            <a:ext cx="11460368" cy="3086100"/>
          </a:xfrm>
          <a:prstGeom prst="rect">
            <a:avLst/>
          </a:prstGeom>
          <a:ln w="38100">
            <a:solidFill>
              <a:srgbClr val="1D3275"/>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FEA4040E-8FDE-4AAE-B752-FB3D80466E4E}"/>
              </a:ext>
            </a:extLst>
          </p:cNvPr>
          <p:cNvSpPr/>
          <p:nvPr/>
        </p:nvSpPr>
        <p:spPr bwMode="auto">
          <a:xfrm>
            <a:off x="2047874" y="3724274"/>
            <a:ext cx="4391025" cy="1343025"/>
          </a:xfrm>
          <a:prstGeom prst="rect">
            <a:avLst/>
          </a:prstGeom>
          <a:noFill/>
          <a:ln>
            <a:solidFill>
              <a:srgbClr val="FF0000"/>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1832697056"/>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 Sufficient Based on Rationale</a:t>
            </a:r>
          </a:p>
        </p:txBody>
      </p:sp>
      <p:sp>
        <p:nvSpPr>
          <p:cNvPr id="4" name="Slide Number Placeholder 3"/>
          <p:cNvSpPr>
            <a:spLocks noGrp="1"/>
          </p:cNvSpPr>
          <p:nvPr>
            <p:ph type="sldNum" sz="quarter" idx="10"/>
          </p:nvPr>
        </p:nvSpPr>
        <p:spPr/>
        <p:txBody>
          <a:bodyPr/>
          <a:lstStyle/>
          <a:p>
            <a:fld id="{7C414AED-89CE-4A48-8B2B-1B3A5C68EA2A}" type="slidenum">
              <a:rPr lang="en-US" smtClean="0"/>
              <a:t>34</a:t>
            </a:fld>
            <a:endParaRPr lang="en-US" dirty="0"/>
          </a:p>
        </p:txBody>
      </p:sp>
      <p:pic>
        <p:nvPicPr>
          <p:cNvPr id="6" name="Picture 5">
            <a:extLst>
              <a:ext uri="{FF2B5EF4-FFF2-40B4-BE49-F238E27FC236}">
                <a16:creationId xmlns:a16="http://schemas.microsoft.com/office/drawing/2014/main" id="{E4E39FA3-BE3E-4435-AE75-61E9851EA0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987274"/>
            <a:ext cx="11430000" cy="1397552"/>
          </a:xfrm>
          <a:prstGeom prst="rect">
            <a:avLst/>
          </a:prstGeom>
          <a:ln w="38100">
            <a:solidFill>
              <a:srgbClr val="1D3275"/>
            </a:solidFill>
          </a:ln>
          <a:effectLst>
            <a:outerShdw blurRad="50800" dist="38100" dir="2700000" algn="tl" rotWithShape="0">
              <a:prstClr val="black">
                <a:alpha val="40000"/>
              </a:prstClr>
            </a:outerShdw>
          </a:effectLst>
        </p:spPr>
      </p:pic>
      <p:sp>
        <p:nvSpPr>
          <p:cNvPr id="8" name="Content Placeholder 2">
            <a:extLst>
              <a:ext uri="{FF2B5EF4-FFF2-40B4-BE49-F238E27FC236}">
                <a16:creationId xmlns:a16="http://schemas.microsoft.com/office/drawing/2014/main" id="{24385394-0688-42AE-9C58-0B8D94B092F7}"/>
              </a:ext>
            </a:extLst>
          </p:cNvPr>
          <p:cNvSpPr>
            <a:spLocks noGrp="1"/>
          </p:cNvSpPr>
          <p:nvPr>
            <p:ph idx="1"/>
          </p:nvPr>
        </p:nvSpPr>
        <p:spPr>
          <a:xfrm>
            <a:off x="895349" y="3562350"/>
            <a:ext cx="10897721" cy="2718809"/>
          </a:xfrm>
        </p:spPr>
        <p:txBody>
          <a:bodyPr/>
          <a:lstStyle/>
          <a:p>
            <a:r>
              <a:rPr lang="en-US" dirty="0"/>
              <a:t>The rationale is:</a:t>
            </a:r>
          </a:p>
          <a:p>
            <a:pPr lvl="1"/>
            <a:r>
              <a:rPr lang="en-US" dirty="0"/>
              <a:t>specific to the case,</a:t>
            </a:r>
          </a:p>
          <a:p>
            <a:pPr lvl="1"/>
            <a:r>
              <a:rPr lang="en-US" dirty="0"/>
              <a:t>based on the procurable evidence, and</a:t>
            </a:r>
          </a:p>
          <a:p>
            <a:pPr lvl="1"/>
            <a:r>
              <a:rPr lang="en-US" dirty="0"/>
              <a:t>does not imply or state an aversion to opining on matters beyond direct observation</a:t>
            </a:r>
          </a:p>
          <a:p>
            <a:pPr lvl="1"/>
            <a:endParaRPr lang="en-US" dirty="0"/>
          </a:p>
        </p:txBody>
      </p:sp>
    </p:spTree>
    <p:extLst>
      <p:ext uri="{BB962C8B-B14F-4D97-AF65-F5344CB8AC3E}">
        <p14:creationId xmlns:p14="http://schemas.microsoft.com/office/powerpoint/2010/main" val="2141796537"/>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 Otherwise Apparent</a:t>
            </a:r>
          </a:p>
        </p:txBody>
      </p:sp>
      <p:sp>
        <p:nvSpPr>
          <p:cNvPr id="4" name="Slide Number Placeholder 3"/>
          <p:cNvSpPr>
            <a:spLocks noGrp="1"/>
          </p:cNvSpPr>
          <p:nvPr>
            <p:ph type="sldNum" sz="quarter" idx="10"/>
          </p:nvPr>
        </p:nvSpPr>
        <p:spPr/>
        <p:txBody>
          <a:bodyPr/>
          <a:lstStyle/>
          <a:p>
            <a:fld id="{7C414AED-89CE-4A48-8B2B-1B3A5C68EA2A}" type="slidenum">
              <a:rPr lang="en-US" smtClean="0"/>
              <a:t>35</a:t>
            </a:fld>
            <a:endParaRPr lang="en-US" dirty="0"/>
          </a:p>
        </p:txBody>
      </p:sp>
      <p:pic>
        <p:nvPicPr>
          <p:cNvPr id="8" name="Picture 7">
            <a:extLst>
              <a:ext uri="{FF2B5EF4-FFF2-40B4-BE49-F238E27FC236}">
                <a16:creationId xmlns:a16="http://schemas.microsoft.com/office/drawing/2014/main" id="{DE3112CD-2662-4924-882F-38C479139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350" y="2717142"/>
            <a:ext cx="7145300" cy="3552634"/>
          </a:xfrm>
          <a:prstGeom prst="rect">
            <a:avLst/>
          </a:prstGeom>
          <a:ln w="38100">
            <a:solidFill>
              <a:srgbClr val="1D3275"/>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B0A62978-7CB7-468E-9A67-C2FB3A8F0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350" y="1649624"/>
            <a:ext cx="7145300" cy="840686"/>
          </a:xfrm>
          <a:prstGeom prst="rect">
            <a:avLst/>
          </a:prstGeom>
          <a:ln w="38100">
            <a:solidFill>
              <a:srgbClr val="1D3275"/>
            </a:solidFill>
          </a:ln>
          <a:effectLst>
            <a:outerShdw blurRad="50800" dist="38100" dir="2700000" algn="tl" rotWithShape="0">
              <a:prstClr val="black">
                <a:alpha val="40000"/>
              </a:prstClr>
            </a:outerShdw>
          </a:effectLst>
        </p:spPr>
      </p:pic>
      <p:sp>
        <p:nvSpPr>
          <p:cNvPr id="11" name="Content Placeholder 2">
            <a:extLst>
              <a:ext uri="{FF2B5EF4-FFF2-40B4-BE49-F238E27FC236}">
                <a16:creationId xmlns:a16="http://schemas.microsoft.com/office/drawing/2014/main" id="{70976F11-A85D-436A-98D2-9890D9D3D06B}"/>
              </a:ext>
            </a:extLst>
          </p:cNvPr>
          <p:cNvSpPr>
            <a:spLocks noGrp="1"/>
          </p:cNvSpPr>
          <p:nvPr>
            <p:ph idx="1"/>
          </p:nvPr>
        </p:nvSpPr>
        <p:spPr>
          <a:xfrm>
            <a:off x="8020049" y="2433349"/>
            <a:ext cx="3971926" cy="1991303"/>
          </a:xfrm>
        </p:spPr>
        <p:txBody>
          <a:bodyPr/>
          <a:lstStyle/>
          <a:p>
            <a:r>
              <a:rPr lang="en-US" sz="2400" dirty="0"/>
              <a:t>Flare-ups occur, but the evidence indicates an estimation of loss of ROM would not be appropriate</a:t>
            </a:r>
          </a:p>
        </p:txBody>
      </p:sp>
    </p:spTree>
    <p:extLst>
      <p:ext uri="{BB962C8B-B14F-4D97-AF65-F5344CB8AC3E}">
        <p14:creationId xmlns:p14="http://schemas.microsoft.com/office/powerpoint/2010/main" val="1851754520"/>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2" y="-1"/>
            <a:ext cx="8974345" cy="1179321"/>
          </a:xfrm>
        </p:spPr>
        <p:txBody>
          <a:bodyPr/>
          <a:lstStyle/>
          <a:p>
            <a:r>
              <a:rPr lang="en-US" dirty="0"/>
              <a:t>AMA Changes – Local Quality Checklists</a:t>
            </a:r>
          </a:p>
        </p:txBody>
      </p:sp>
      <p:sp>
        <p:nvSpPr>
          <p:cNvPr id="4" name="Slide Number Placeholder 3"/>
          <p:cNvSpPr>
            <a:spLocks noGrp="1"/>
          </p:cNvSpPr>
          <p:nvPr>
            <p:ph type="sldNum" sz="quarter" idx="10"/>
          </p:nvPr>
        </p:nvSpPr>
        <p:spPr/>
        <p:txBody>
          <a:bodyPr/>
          <a:lstStyle/>
          <a:p>
            <a:fld id="{7C414AED-89CE-4A48-8B2B-1B3A5C68EA2A}" type="slidenum">
              <a:rPr lang="en-US" smtClean="0"/>
              <a:t>36</a:t>
            </a:fld>
            <a:endParaRPr lang="en-US" dirty="0"/>
          </a:p>
        </p:txBody>
      </p:sp>
      <p:sp>
        <p:nvSpPr>
          <p:cNvPr id="7" name="TextBox 1"/>
          <p:cNvSpPr txBox="1">
            <a:spLocks noChangeArrowheads="1"/>
          </p:cNvSpPr>
          <p:nvPr/>
        </p:nvSpPr>
        <p:spPr bwMode="auto">
          <a:xfrm>
            <a:off x="666975" y="2546013"/>
            <a:ext cx="113600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Ken Maurer</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Consultant</a:t>
            </a:r>
          </a:p>
          <a:p>
            <a:pPr algn="ctr" eaLnBrk="1" fontAlgn="base" hangingPunct="1">
              <a:spcBef>
                <a:spcPct val="0"/>
              </a:spcBef>
              <a:spcAft>
                <a:spcPct val="0"/>
              </a:spcAft>
              <a:buClrTx/>
              <a:buNone/>
              <a:defRPr/>
            </a:pPr>
            <a:r>
              <a:rPr lang="en-US" altLang="en-US" sz="3200" kern="0" dirty="0">
                <a:solidFill>
                  <a:srgbClr val="000066"/>
                </a:solidFill>
              </a:rPr>
              <a:t>Quality Review and Consistency</a:t>
            </a:r>
          </a:p>
          <a:p>
            <a:pPr algn="ctr" eaLnBrk="1" fontAlgn="base" hangingPunct="1">
              <a:spcBef>
                <a:spcPct val="0"/>
              </a:spcBef>
              <a:spcAft>
                <a:spcPct val="0"/>
              </a:spcAft>
              <a:buClrTx/>
              <a:buNone/>
              <a:defRPr/>
            </a:pPr>
            <a:r>
              <a:rPr lang="en-US" altLang="en-US" sz="3200" kern="0" dirty="0">
                <a:solidFill>
                  <a:srgbClr val="000066"/>
                </a:solidFill>
              </a:rPr>
              <a:t>Quality Assurance</a:t>
            </a:r>
          </a:p>
        </p:txBody>
      </p:sp>
    </p:spTree>
    <p:extLst>
      <p:ext uri="{BB962C8B-B14F-4D97-AF65-F5344CB8AC3E}">
        <p14:creationId xmlns:p14="http://schemas.microsoft.com/office/powerpoint/2010/main" val="26080957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1" y="0"/>
            <a:ext cx="8991600" cy="1179321"/>
          </a:xfrm>
        </p:spPr>
        <p:txBody>
          <a:bodyPr/>
          <a:lstStyle/>
          <a:p>
            <a:r>
              <a:rPr lang="en-US" dirty="0"/>
              <a:t>AMA Changes To Local Quality Checklists</a:t>
            </a:r>
          </a:p>
        </p:txBody>
      </p:sp>
      <p:sp>
        <p:nvSpPr>
          <p:cNvPr id="3" name="Content Placeholder 2"/>
          <p:cNvSpPr>
            <a:spLocks noGrp="1"/>
          </p:cNvSpPr>
          <p:nvPr>
            <p:ph idx="1"/>
          </p:nvPr>
        </p:nvSpPr>
        <p:spPr/>
        <p:txBody>
          <a:bodyPr/>
          <a:lstStyle/>
          <a:p>
            <a:r>
              <a:rPr lang="en-US" dirty="0"/>
              <a:t>Appeals Modernization Act (AMA)</a:t>
            </a:r>
          </a:p>
          <a:p>
            <a:pPr marL="0" indent="0">
              <a:buNone/>
            </a:pPr>
            <a:endParaRPr lang="en-US" sz="1000" dirty="0"/>
          </a:p>
          <a:p>
            <a:pPr lvl="1"/>
            <a:r>
              <a:rPr lang="en-US" dirty="0"/>
              <a:t>Regulatory changes will take effect February 19, 2019</a:t>
            </a:r>
          </a:p>
          <a:p>
            <a:pPr marL="457200" lvl="1" indent="0">
              <a:buNone/>
            </a:pPr>
            <a:endParaRPr lang="en-US" dirty="0"/>
          </a:p>
          <a:p>
            <a:pPr lvl="1"/>
            <a:r>
              <a:rPr lang="en-US" dirty="0"/>
              <a:t>New VSR checklist to accommodate these changes</a:t>
            </a:r>
          </a:p>
          <a:p>
            <a:pPr lvl="2"/>
            <a:r>
              <a:rPr lang="en-US" dirty="0"/>
              <a:t>Task 10 has new descriptors</a:t>
            </a:r>
          </a:p>
          <a:p>
            <a:pPr marL="914400" lvl="2" indent="0">
              <a:buNone/>
            </a:pPr>
            <a:endParaRPr lang="en-US" dirty="0"/>
          </a:p>
          <a:p>
            <a:pPr lvl="1"/>
            <a:r>
              <a:rPr lang="en-US" dirty="0"/>
              <a:t>New rating checklist to accommodate these changes</a:t>
            </a:r>
          </a:p>
          <a:p>
            <a:pPr lvl="2"/>
            <a:r>
              <a:rPr lang="en-US" dirty="0"/>
              <a:t>Tasks 1, 3, 4, 5, 6 and 9 have new descriptors</a:t>
            </a:r>
          </a:p>
          <a:p>
            <a:pPr marL="914400" lvl="2" indent="0">
              <a:buNone/>
            </a:pPr>
            <a:endParaRPr lang="en-US" sz="800" dirty="0"/>
          </a:p>
          <a:p>
            <a:pPr lvl="2"/>
            <a:r>
              <a:rPr lang="en-US" dirty="0"/>
              <a:t>Task 12 (Correctable Comments) has been added</a:t>
            </a:r>
          </a:p>
        </p:txBody>
      </p:sp>
      <p:sp>
        <p:nvSpPr>
          <p:cNvPr id="4" name="Slide Number Placeholder 3"/>
          <p:cNvSpPr>
            <a:spLocks noGrp="1"/>
          </p:cNvSpPr>
          <p:nvPr>
            <p:ph type="sldNum" sz="quarter" idx="10"/>
          </p:nvPr>
        </p:nvSpPr>
        <p:spPr/>
        <p:txBody>
          <a:bodyPr/>
          <a:lstStyle/>
          <a:p>
            <a:fld id="{7C414AED-89CE-4A48-8B2B-1B3A5C68EA2A}" type="slidenum">
              <a:rPr lang="en-US" smtClean="0"/>
              <a:t>37</a:t>
            </a:fld>
            <a:endParaRPr lang="en-US" dirty="0"/>
          </a:p>
        </p:txBody>
      </p:sp>
    </p:spTree>
    <p:extLst>
      <p:ext uri="{BB962C8B-B14F-4D97-AF65-F5344CB8AC3E}">
        <p14:creationId xmlns:p14="http://schemas.microsoft.com/office/powerpoint/2010/main" val="353825569"/>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0"/>
            <a:ext cx="8974347" cy="1179321"/>
          </a:xfrm>
        </p:spPr>
        <p:txBody>
          <a:bodyPr/>
          <a:lstStyle/>
          <a:p>
            <a:r>
              <a:rPr lang="en-US" dirty="0"/>
              <a:t>Amendments To VSR Checklist By Task</a:t>
            </a:r>
          </a:p>
        </p:txBody>
      </p:sp>
      <p:sp>
        <p:nvSpPr>
          <p:cNvPr id="3" name="Content Placeholder 2"/>
          <p:cNvSpPr>
            <a:spLocks noGrp="1"/>
          </p:cNvSpPr>
          <p:nvPr>
            <p:ph idx="1"/>
          </p:nvPr>
        </p:nvSpPr>
        <p:spPr/>
        <p:txBody>
          <a:bodyPr/>
          <a:lstStyle/>
          <a:p>
            <a:r>
              <a:rPr lang="en-US" dirty="0"/>
              <a:t>Task 10 – </a:t>
            </a:r>
            <a:r>
              <a:rPr lang="en-US" i="1" dirty="0"/>
              <a:t>Was the claimant properly notified?</a:t>
            </a:r>
          </a:p>
          <a:p>
            <a:pPr marL="0" indent="0">
              <a:buNone/>
            </a:pPr>
            <a:endParaRPr lang="en-US" sz="1000" dirty="0"/>
          </a:p>
          <a:p>
            <a:pPr lvl="1"/>
            <a:r>
              <a:rPr lang="en-US" dirty="0"/>
              <a:t>Notification letter failed to explain how to obtain or access evidence used in making the decision</a:t>
            </a:r>
          </a:p>
          <a:p>
            <a:pPr marL="457200" lvl="1" indent="0">
              <a:buNone/>
            </a:pPr>
            <a:endParaRPr lang="en-US" sz="800" dirty="0"/>
          </a:p>
          <a:p>
            <a:pPr lvl="1"/>
            <a:r>
              <a:rPr lang="en-US" dirty="0"/>
              <a:t>A summary of the applicable laws and regulations was not provided</a:t>
            </a:r>
          </a:p>
          <a:p>
            <a:pPr marL="457200" lvl="1" indent="0">
              <a:buNone/>
            </a:pPr>
            <a:endParaRPr lang="en-US" sz="800" dirty="0"/>
          </a:p>
          <a:p>
            <a:pPr lvl="1"/>
            <a:r>
              <a:rPr lang="en-US" dirty="0"/>
              <a:t>Notification letter failed to provide review options to the claimant to seek review of the decision</a:t>
            </a:r>
          </a:p>
        </p:txBody>
      </p:sp>
      <p:sp>
        <p:nvSpPr>
          <p:cNvPr id="4" name="Slide Number Placeholder 3"/>
          <p:cNvSpPr>
            <a:spLocks noGrp="1"/>
          </p:cNvSpPr>
          <p:nvPr>
            <p:ph type="sldNum" sz="quarter" idx="10"/>
          </p:nvPr>
        </p:nvSpPr>
        <p:spPr/>
        <p:txBody>
          <a:bodyPr/>
          <a:lstStyle/>
          <a:p>
            <a:fld id="{7C414AED-89CE-4A48-8B2B-1B3A5C68EA2A}" type="slidenum">
              <a:rPr lang="en-US" smtClean="0"/>
              <a:t>38</a:t>
            </a:fld>
            <a:endParaRPr lang="en-US" dirty="0"/>
          </a:p>
        </p:txBody>
      </p:sp>
    </p:spTree>
    <p:extLst>
      <p:ext uri="{BB962C8B-B14F-4D97-AF65-F5344CB8AC3E}">
        <p14:creationId xmlns:p14="http://schemas.microsoft.com/office/powerpoint/2010/main" val="739559235"/>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9027" y="0"/>
            <a:ext cx="8982974" cy="1179321"/>
          </a:xfrm>
        </p:spPr>
        <p:txBody>
          <a:bodyPr/>
          <a:lstStyle/>
          <a:p>
            <a:r>
              <a:rPr lang="en-US" dirty="0"/>
              <a:t>Amendments To Rating Checklist By Task</a:t>
            </a:r>
          </a:p>
        </p:txBody>
      </p:sp>
      <p:sp>
        <p:nvSpPr>
          <p:cNvPr id="3" name="Content Placeholder 2"/>
          <p:cNvSpPr>
            <a:spLocks noGrp="1"/>
          </p:cNvSpPr>
          <p:nvPr>
            <p:ph idx="1"/>
          </p:nvPr>
        </p:nvSpPr>
        <p:spPr/>
        <p:txBody>
          <a:bodyPr/>
          <a:lstStyle/>
          <a:p>
            <a:r>
              <a:rPr lang="en-US" dirty="0"/>
              <a:t>Task 1 – </a:t>
            </a:r>
            <a:r>
              <a:rPr lang="en-US" i="1" dirty="0"/>
              <a:t>Were all claimed issues addressed and decided?</a:t>
            </a:r>
          </a:p>
          <a:p>
            <a:pPr marL="0" indent="0">
              <a:buNone/>
            </a:pPr>
            <a:endParaRPr lang="en-US" sz="1000" dirty="0"/>
          </a:p>
          <a:p>
            <a:pPr lvl="1"/>
            <a:r>
              <a:rPr lang="en-US" dirty="0"/>
              <a:t>The decision failed to address an issue requiring adjudication (specific to supplemental and/or HLR claims)</a:t>
            </a:r>
          </a:p>
          <a:p>
            <a:pPr marL="457200" lvl="1" indent="0">
              <a:buNone/>
            </a:pPr>
            <a:endParaRPr lang="en-US" dirty="0"/>
          </a:p>
          <a:p>
            <a:r>
              <a:rPr lang="en-US" dirty="0"/>
              <a:t>Task 3 – </a:t>
            </a:r>
            <a:r>
              <a:rPr lang="en-US" i="1" dirty="0"/>
              <a:t>Was all necessary development to obtain all indicated evidence (excluding VA Examination) completed prior to deciding the claim?</a:t>
            </a:r>
          </a:p>
          <a:p>
            <a:pPr marL="0" indent="0">
              <a:buNone/>
            </a:pPr>
            <a:endParaRPr lang="en-US" sz="1000" dirty="0"/>
          </a:p>
          <a:p>
            <a:pPr lvl="1"/>
            <a:r>
              <a:rPr lang="en-US" dirty="0"/>
              <a:t>New and relevant evidence was submitted necessitating development for other identified evidence prior to deciding the issue</a:t>
            </a:r>
          </a:p>
        </p:txBody>
      </p:sp>
      <p:sp>
        <p:nvSpPr>
          <p:cNvPr id="4" name="Slide Number Placeholder 3"/>
          <p:cNvSpPr>
            <a:spLocks noGrp="1"/>
          </p:cNvSpPr>
          <p:nvPr>
            <p:ph type="sldNum" sz="quarter" idx="10"/>
          </p:nvPr>
        </p:nvSpPr>
        <p:spPr/>
        <p:txBody>
          <a:bodyPr/>
          <a:lstStyle/>
          <a:p>
            <a:fld id="{7C414AED-89CE-4A48-8B2B-1B3A5C68EA2A}" type="slidenum">
              <a:rPr lang="en-US" smtClean="0"/>
              <a:t>39</a:t>
            </a:fld>
            <a:endParaRPr lang="en-US" dirty="0"/>
          </a:p>
        </p:txBody>
      </p:sp>
    </p:spTree>
    <p:extLst>
      <p:ext uri="{BB962C8B-B14F-4D97-AF65-F5344CB8AC3E}">
        <p14:creationId xmlns:p14="http://schemas.microsoft.com/office/powerpoint/2010/main" val="899403871"/>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E609E-B434-4810-B38C-E1A2FA8F2DE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79260DB-8403-4436-AE9A-E621A30B4257}"/>
              </a:ext>
            </a:extLst>
          </p:cNvPr>
          <p:cNvSpPr>
            <a:spLocks noGrp="1"/>
          </p:cNvSpPr>
          <p:nvPr>
            <p:ph idx="1"/>
          </p:nvPr>
        </p:nvSpPr>
        <p:spPr/>
        <p:txBody>
          <a:bodyPr/>
          <a:lstStyle/>
          <a:p>
            <a:pPr lvl="1">
              <a:buFont typeface="Wingdings" panose="05000000000000000000" pitchFamily="2" charset="2"/>
              <a:buChar char="v"/>
            </a:pPr>
            <a:r>
              <a:rPr lang="en-US" sz="2200" dirty="0"/>
              <a:t>January 2019 Quality Call Quiz</a:t>
            </a:r>
          </a:p>
          <a:p>
            <a:pPr lvl="1">
              <a:buFont typeface="Wingdings" panose="05000000000000000000" pitchFamily="2" charset="2"/>
              <a:buChar char="v"/>
            </a:pPr>
            <a:r>
              <a:rPr lang="en-US" sz="2200" dirty="0"/>
              <a:t>Common Site Visit Findings</a:t>
            </a:r>
          </a:p>
          <a:p>
            <a:pPr lvl="1">
              <a:buFont typeface="Wingdings" panose="05000000000000000000" pitchFamily="2" charset="2"/>
              <a:buChar char="v"/>
            </a:pPr>
            <a:r>
              <a:rPr lang="en-US" sz="2200" dirty="0"/>
              <a:t>Accepting Outdated Forms</a:t>
            </a:r>
          </a:p>
          <a:p>
            <a:pPr lvl="1">
              <a:buFont typeface="Wingdings" panose="05000000000000000000" pitchFamily="2" charset="2"/>
              <a:buChar char="v"/>
            </a:pPr>
            <a:r>
              <a:rPr lang="en-US" sz="2200" dirty="0"/>
              <a:t>Discontinuance of VA Pulse Monitoring</a:t>
            </a:r>
          </a:p>
          <a:p>
            <a:pPr lvl="1">
              <a:buFont typeface="Wingdings" panose="05000000000000000000" pitchFamily="2" charset="2"/>
              <a:buChar char="v"/>
            </a:pPr>
            <a:r>
              <a:rPr lang="en-US" sz="2200" dirty="0"/>
              <a:t>What’s </a:t>
            </a:r>
            <a:r>
              <a:rPr lang="en-US" sz="2200" i="1" dirty="0"/>
              <a:t>New</a:t>
            </a:r>
            <a:r>
              <a:rPr lang="en-US" sz="2200" dirty="0"/>
              <a:t> in the Manual</a:t>
            </a:r>
          </a:p>
          <a:p>
            <a:pPr lvl="1">
              <a:buFont typeface="Wingdings" panose="05000000000000000000" pitchFamily="2" charset="2"/>
              <a:buChar char="v"/>
            </a:pPr>
            <a:r>
              <a:rPr lang="en-US" sz="2200" i="1" dirty="0"/>
              <a:t>Mitchell</a:t>
            </a:r>
            <a:r>
              <a:rPr lang="en-US" sz="2200" dirty="0"/>
              <a:t> Opinions in the post-</a:t>
            </a:r>
            <a:r>
              <a:rPr lang="en-US" sz="2200" i="1" dirty="0"/>
              <a:t>Sharp</a:t>
            </a:r>
            <a:r>
              <a:rPr lang="en-US" sz="2200" dirty="0"/>
              <a:t> World</a:t>
            </a:r>
          </a:p>
          <a:p>
            <a:pPr lvl="1">
              <a:buFont typeface="Wingdings" panose="05000000000000000000" pitchFamily="2" charset="2"/>
              <a:buChar char="v"/>
            </a:pPr>
            <a:r>
              <a:rPr lang="en-US" sz="2200" dirty="0"/>
              <a:t>Updates to Local Quality Review Checklists</a:t>
            </a:r>
          </a:p>
          <a:p>
            <a:pPr lvl="1">
              <a:buFont typeface="Wingdings" panose="05000000000000000000" pitchFamily="2" charset="2"/>
              <a:buChar char="v"/>
            </a:pPr>
            <a:r>
              <a:rPr lang="en-US" sz="2200" dirty="0"/>
              <a:t>Authorization Q-Tips (Over $25K Calculator &amp; National Non-BE Error Citations)</a:t>
            </a:r>
          </a:p>
          <a:p>
            <a:pPr lvl="1">
              <a:buFont typeface="Wingdings" panose="05000000000000000000" pitchFamily="2" charset="2"/>
              <a:buChar char="v"/>
            </a:pPr>
            <a:r>
              <a:rPr lang="en-US" sz="2200" dirty="0"/>
              <a:t>When to Mark National Error Corrections as “Complete”</a:t>
            </a:r>
          </a:p>
          <a:p>
            <a:pPr lvl="1">
              <a:buFont typeface="Wingdings" panose="05000000000000000000" pitchFamily="2" charset="2"/>
              <a:buChar char="v"/>
            </a:pPr>
            <a:r>
              <a:rPr lang="en-US" sz="2200" dirty="0"/>
              <a:t>When &amp; How to Update Service for COD</a:t>
            </a:r>
          </a:p>
          <a:p>
            <a:pPr lvl="1">
              <a:buFont typeface="Wingdings" panose="05000000000000000000" pitchFamily="2" charset="2"/>
              <a:buChar char="v"/>
            </a:pPr>
            <a:r>
              <a:rPr lang="en-US" sz="2200" dirty="0"/>
              <a:t>Poll Questions</a:t>
            </a:r>
          </a:p>
        </p:txBody>
      </p:sp>
      <p:sp>
        <p:nvSpPr>
          <p:cNvPr id="4" name="Slide Number Placeholder 3">
            <a:extLst>
              <a:ext uri="{FF2B5EF4-FFF2-40B4-BE49-F238E27FC236}">
                <a16:creationId xmlns:a16="http://schemas.microsoft.com/office/drawing/2014/main" id="{D821A5C9-95EE-423E-B11B-7E0E97C2B53C}"/>
              </a:ext>
            </a:extLst>
          </p:cNvPr>
          <p:cNvSpPr>
            <a:spLocks noGrp="1"/>
          </p:cNvSpPr>
          <p:nvPr>
            <p:ph type="sldNum" sz="quarter" idx="10"/>
          </p:nvPr>
        </p:nvSpPr>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3769670431"/>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9027" y="0"/>
            <a:ext cx="8982974" cy="1179321"/>
          </a:xfrm>
        </p:spPr>
        <p:txBody>
          <a:bodyPr/>
          <a:lstStyle/>
          <a:p>
            <a:r>
              <a:rPr lang="en-US" sz="3100" dirty="0"/>
              <a:t>Amendments To Rating Checklist By Task (Cont’d)</a:t>
            </a:r>
          </a:p>
        </p:txBody>
      </p:sp>
      <p:sp>
        <p:nvSpPr>
          <p:cNvPr id="3" name="Content Placeholder 2"/>
          <p:cNvSpPr>
            <a:spLocks noGrp="1"/>
          </p:cNvSpPr>
          <p:nvPr>
            <p:ph idx="1"/>
          </p:nvPr>
        </p:nvSpPr>
        <p:spPr/>
        <p:txBody>
          <a:bodyPr/>
          <a:lstStyle/>
          <a:p>
            <a:r>
              <a:rPr lang="en-US" dirty="0"/>
              <a:t>Task 4 – </a:t>
            </a:r>
            <a:r>
              <a:rPr lang="en-US" i="1" dirty="0"/>
              <a:t>Were all necessary examinations and medical opinions requested and sufficient?</a:t>
            </a:r>
          </a:p>
          <a:p>
            <a:pPr marL="0" indent="0">
              <a:buNone/>
            </a:pPr>
            <a:endParaRPr lang="en-US" sz="1000" i="1" dirty="0"/>
          </a:p>
          <a:p>
            <a:pPr lvl="1"/>
            <a:r>
              <a:rPr lang="en-US" dirty="0"/>
              <a:t>New and relevant evidence was submitted necessitating a VAE prior to deciding the issue</a:t>
            </a:r>
          </a:p>
          <a:p>
            <a:pPr marL="457200" lvl="1" indent="0">
              <a:buNone/>
            </a:pPr>
            <a:endParaRPr lang="en-US" dirty="0"/>
          </a:p>
          <a:p>
            <a:r>
              <a:rPr lang="en-US" dirty="0"/>
              <a:t>Task 5 – </a:t>
            </a:r>
            <a:r>
              <a:rPr lang="en-US" i="1" dirty="0"/>
              <a:t>Was the grant of all issues correct?</a:t>
            </a:r>
          </a:p>
          <a:p>
            <a:pPr marL="0" indent="0">
              <a:buNone/>
            </a:pPr>
            <a:endParaRPr lang="en-US" sz="1000" i="1" dirty="0"/>
          </a:p>
          <a:p>
            <a:pPr lvl="1"/>
            <a:r>
              <a:rPr lang="en-US" dirty="0"/>
              <a:t>Service connection was not warranted as there was “clear and unmistakable” evidence to overturn past favorable findings</a:t>
            </a:r>
          </a:p>
        </p:txBody>
      </p:sp>
      <p:sp>
        <p:nvSpPr>
          <p:cNvPr id="4" name="Slide Number Placeholder 3"/>
          <p:cNvSpPr>
            <a:spLocks noGrp="1"/>
          </p:cNvSpPr>
          <p:nvPr>
            <p:ph type="sldNum" sz="quarter" idx="10"/>
          </p:nvPr>
        </p:nvSpPr>
        <p:spPr/>
        <p:txBody>
          <a:bodyPr/>
          <a:lstStyle/>
          <a:p>
            <a:fld id="{7C414AED-89CE-4A48-8B2B-1B3A5C68EA2A}" type="slidenum">
              <a:rPr lang="en-US" smtClean="0"/>
              <a:t>40</a:t>
            </a:fld>
            <a:endParaRPr lang="en-US" dirty="0"/>
          </a:p>
        </p:txBody>
      </p:sp>
    </p:spTree>
    <p:extLst>
      <p:ext uri="{BB962C8B-B14F-4D97-AF65-F5344CB8AC3E}">
        <p14:creationId xmlns:p14="http://schemas.microsoft.com/office/powerpoint/2010/main" val="3795159868"/>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9027" y="0"/>
            <a:ext cx="8982974" cy="1179321"/>
          </a:xfrm>
        </p:spPr>
        <p:txBody>
          <a:bodyPr/>
          <a:lstStyle/>
          <a:p>
            <a:r>
              <a:rPr lang="en-US" sz="3100" dirty="0"/>
              <a:t>Amendments To Rating Checklist By Task (Cont’d)</a:t>
            </a:r>
          </a:p>
        </p:txBody>
      </p:sp>
      <p:sp>
        <p:nvSpPr>
          <p:cNvPr id="3" name="Content Placeholder 2"/>
          <p:cNvSpPr>
            <a:spLocks noGrp="1"/>
          </p:cNvSpPr>
          <p:nvPr>
            <p:ph idx="1"/>
          </p:nvPr>
        </p:nvSpPr>
        <p:spPr>
          <a:xfrm>
            <a:off x="847165" y="1589518"/>
            <a:ext cx="11014156" cy="4691641"/>
          </a:xfrm>
        </p:spPr>
        <p:txBody>
          <a:bodyPr/>
          <a:lstStyle/>
          <a:p>
            <a:r>
              <a:rPr lang="en-US" dirty="0"/>
              <a:t>Task 6 – </a:t>
            </a:r>
            <a:r>
              <a:rPr lang="en-US" i="1" dirty="0"/>
              <a:t>Was the denial of all issues correct?</a:t>
            </a:r>
          </a:p>
          <a:p>
            <a:pPr marL="0" indent="0">
              <a:buNone/>
            </a:pPr>
            <a:endParaRPr lang="en-US" sz="1000" dirty="0"/>
          </a:p>
          <a:p>
            <a:pPr lvl="1"/>
            <a:r>
              <a:rPr lang="en-US" dirty="0"/>
              <a:t>New and relevant evidence was submitted which warrants a grant of the issue</a:t>
            </a:r>
          </a:p>
          <a:p>
            <a:pPr marL="457200" lvl="1" indent="0">
              <a:buNone/>
            </a:pPr>
            <a:endParaRPr lang="en-US" sz="800" dirty="0"/>
          </a:p>
          <a:p>
            <a:pPr lvl="1"/>
            <a:r>
              <a:rPr lang="en-US" dirty="0"/>
              <a:t>Service connection was warranted as there was no “clear and unmistakable” evidence to overturn past favorable findings</a:t>
            </a:r>
          </a:p>
        </p:txBody>
      </p:sp>
      <p:sp>
        <p:nvSpPr>
          <p:cNvPr id="4" name="Slide Number Placeholder 3"/>
          <p:cNvSpPr>
            <a:spLocks noGrp="1"/>
          </p:cNvSpPr>
          <p:nvPr>
            <p:ph type="sldNum" sz="quarter" idx="10"/>
          </p:nvPr>
        </p:nvSpPr>
        <p:spPr/>
        <p:txBody>
          <a:bodyPr/>
          <a:lstStyle/>
          <a:p>
            <a:fld id="{7C414AED-89CE-4A48-8B2B-1B3A5C68EA2A}" type="slidenum">
              <a:rPr lang="en-US" smtClean="0"/>
              <a:t>41</a:t>
            </a:fld>
            <a:endParaRPr lang="en-US" dirty="0"/>
          </a:p>
        </p:txBody>
      </p:sp>
    </p:spTree>
    <p:extLst>
      <p:ext uri="{BB962C8B-B14F-4D97-AF65-F5344CB8AC3E}">
        <p14:creationId xmlns:p14="http://schemas.microsoft.com/office/powerpoint/2010/main" val="3099728145"/>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9027" y="0"/>
            <a:ext cx="8982974" cy="1179321"/>
          </a:xfrm>
        </p:spPr>
        <p:txBody>
          <a:bodyPr/>
          <a:lstStyle/>
          <a:p>
            <a:r>
              <a:rPr lang="en-US" sz="3100" dirty="0"/>
              <a:t>Amendments To Rating Checklist By Task (Cont’d)</a:t>
            </a:r>
          </a:p>
        </p:txBody>
      </p:sp>
      <p:sp>
        <p:nvSpPr>
          <p:cNvPr id="3" name="Content Placeholder 2"/>
          <p:cNvSpPr>
            <a:spLocks noGrp="1"/>
          </p:cNvSpPr>
          <p:nvPr>
            <p:ph idx="1"/>
          </p:nvPr>
        </p:nvSpPr>
        <p:spPr/>
        <p:txBody>
          <a:bodyPr/>
          <a:lstStyle/>
          <a:p>
            <a:r>
              <a:rPr lang="en-US" dirty="0"/>
              <a:t>Task 9 – </a:t>
            </a:r>
            <a:r>
              <a:rPr lang="en-US" i="1" dirty="0"/>
              <a:t>Was the decision free of other deficiencies?</a:t>
            </a:r>
          </a:p>
          <a:p>
            <a:pPr marL="0" indent="0">
              <a:buNone/>
            </a:pPr>
            <a:endParaRPr lang="en-US" sz="1000" dirty="0"/>
          </a:p>
          <a:p>
            <a:pPr lvl="1"/>
            <a:r>
              <a:rPr lang="en-US" dirty="0"/>
              <a:t>A summary of the evidence considered was not provided</a:t>
            </a:r>
          </a:p>
          <a:p>
            <a:pPr marL="457200" lvl="1" indent="0">
              <a:buNone/>
            </a:pPr>
            <a:endParaRPr lang="en-US" sz="800" dirty="0"/>
          </a:p>
          <a:p>
            <a:pPr lvl="1"/>
            <a:r>
              <a:rPr lang="en-US" dirty="0"/>
              <a:t>The laws and regulations applicable to the claim were not provided</a:t>
            </a:r>
          </a:p>
          <a:p>
            <a:pPr marL="457200" lvl="1" indent="0">
              <a:buNone/>
            </a:pPr>
            <a:endParaRPr lang="en-US" sz="800" dirty="0"/>
          </a:p>
          <a:p>
            <a:pPr lvl="1"/>
            <a:r>
              <a:rPr lang="en-US" dirty="0"/>
              <a:t>For denied claim(s), identification of the missing element(s) which are required to grant the claim(s) was not provided</a:t>
            </a:r>
          </a:p>
          <a:p>
            <a:pPr marL="457200" lvl="1" indent="0">
              <a:buNone/>
            </a:pPr>
            <a:endParaRPr lang="en-US" sz="800" dirty="0"/>
          </a:p>
          <a:p>
            <a:pPr lvl="1"/>
            <a:r>
              <a:rPr lang="en-US" dirty="0"/>
              <a:t>The decision did not identify the criteria required to grant the next higher level of compensation</a:t>
            </a:r>
          </a:p>
        </p:txBody>
      </p:sp>
      <p:sp>
        <p:nvSpPr>
          <p:cNvPr id="4" name="Slide Number Placeholder 3"/>
          <p:cNvSpPr>
            <a:spLocks noGrp="1"/>
          </p:cNvSpPr>
          <p:nvPr>
            <p:ph type="sldNum" sz="quarter" idx="10"/>
          </p:nvPr>
        </p:nvSpPr>
        <p:spPr/>
        <p:txBody>
          <a:bodyPr/>
          <a:lstStyle/>
          <a:p>
            <a:fld id="{7C414AED-89CE-4A48-8B2B-1B3A5C68EA2A}" type="slidenum">
              <a:rPr lang="en-US" smtClean="0"/>
              <a:t>42</a:t>
            </a:fld>
            <a:endParaRPr lang="en-US" dirty="0"/>
          </a:p>
        </p:txBody>
      </p:sp>
    </p:spTree>
    <p:extLst>
      <p:ext uri="{BB962C8B-B14F-4D97-AF65-F5344CB8AC3E}">
        <p14:creationId xmlns:p14="http://schemas.microsoft.com/office/powerpoint/2010/main" val="3568320789"/>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0"/>
            <a:ext cx="8974347" cy="1179321"/>
          </a:xfrm>
        </p:spPr>
        <p:txBody>
          <a:bodyPr/>
          <a:lstStyle/>
          <a:p>
            <a:r>
              <a:rPr lang="en-US" sz="3100" dirty="0"/>
              <a:t>Amendments To Rating Checklist By Task (Cont’d)</a:t>
            </a:r>
          </a:p>
        </p:txBody>
      </p:sp>
      <p:sp>
        <p:nvSpPr>
          <p:cNvPr id="3" name="Content Placeholder 2"/>
          <p:cNvSpPr>
            <a:spLocks noGrp="1"/>
          </p:cNvSpPr>
          <p:nvPr>
            <p:ph idx="1"/>
          </p:nvPr>
        </p:nvSpPr>
        <p:spPr/>
        <p:txBody>
          <a:bodyPr/>
          <a:lstStyle/>
          <a:p>
            <a:r>
              <a:rPr lang="en-US" dirty="0"/>
              <a:t>Task 12 – </a:t>
            </a:r>
            <a:r>
              <a:rPr lang="en-US" i="1" dirty="0"/>
              <a:t>Is the C-file free from other defects requiring correction which are not considered “critical” to the item(s)/transaction currently under review?</a:t>
            </a:r>
          </a:p>
          <a:p>
            <a:pPr marL="0" indent="0">
              <a:buNone/>
            </a:pPr>
            <a:endParaRPr lang="en-US" sz="1000" i="1" dirty="0"/>
          </a:p>
          <a:p>
            <a:pPr lvl="1"/>
            <a:r>
              <a:rPr lang="en-US" dirty="0"/>
              <a:t>New and relevant evidence was submitted but the claim was not decided based on the merits of the claim</a:t>
            </a:r>
          </a:p>
          <a:p>
            <a:pPr marL="457200" lvl="1" indent="0">
              <a:buNone/>
            </a:pPr>
            <a:endParaRPr lang="en-US" sz="800" dirty="0"/>
          </a:p>
          <a:p>
            <a:pPr lvl="1"/>
            <a:r>
              <a:rPr lang="en-US" dirty="0"/>
              <a:t>The decision maker did not identify and properly document applicable favorable findings</a:t>
            </a:r>
          </a:p>
          <a:p>
            <a:pPr marL="457200" lvl="1" indent="0">
              <a:buNone/>
            </a:pPr>
            <a:endParaRPr lang="en-US" sz="800" dirty="0"/>
          </a:p>
          <a:p>
            <a:pPr lvl="1"/>
            <a:r>
              <a:rPr lang="en-US" dirty="0"/>
              <a:t>Favorable findings were not overturned when “clear and unmistakable” evidence was present to rebut the findings, however the decision to grant or deny the issue(s) is correct</a:t>
            </a:r>
          </a:p>
        </p:txBody>
      </p:sp>
      <p:sp>
        <p:nvSpPr>
          <p:cNvPr id="4" name="Slide Number Placeholder 3"/>
          <p:cNvSpPr>
            <a:spLocks noGrp="1"/>
          </p:cNvSpPr>
          <p:nvPr>
            <p:ph type="sldNum" sz="quarter" idx="10"/>
          </p:nvPr>
        </p:nvSpPr>
        <p:spPr/>
        <p:txBody>
          <a:bodyPr/>
          <a:lstStyle/>
          <a:p>
            <a:fld id="{7C414AED-89CE-4A48-8B2B-1B3A5C68EA2A}" type="slidenum">
              <a:rPr lang="en-US" smtClean="0"/>
              <a:t>43</a:t>
            </a:fld>
            <a:endParaRPr lang="en-US" dirty="0"/>
          </a:p>
        </p:txBody>
      </p:sp>
    </p:spTree>
    <p:extLst>
      <p:ext uri="{BB962C8B-B14F-4D97-AF65-F5344CB8AC3E}">
        <p14:creationId xmlns:p14="http://schemas.microsoft.com/office/powerpoint/2010/main" val="4261608688"/>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A6DDA-5A43-4ADC-9477-C63EF472690D}"/>
              </a:ext>
            </a:extLst>
          </p:cNvPr>
          <p:cNvSpPr>
            <a:spLocks noGrp="1"/>
          </p:cNvSpPr>
          <p:nvPr>
            <p:ph type="title"/>
          </p:nvPr>
        </p:nvSpPr>
        <p:spPr/>
        <p:txBody>
          <a:bodyPr/>
          <a:lstStyle/>
          <a:p>
            <a:r>
              <a:rPr lang="en-US" dirty="0"/>
              <a:t>Reminder</a:t>
            </a:r>
          </a:p>
        </p:txBody>
      </p:sp>
      <p:sp>
        <p:nvSpPr>
          <p:cNvPr id="3" name="Content Placeholder 2">
            <a:extLst>
              <a:ext uri="{FF2B5EF4-FFF2-40B4-BE49-F238E27FC236}">
                <a16:creationId xmlns:a16="http://schemas.microsoft.com/office/drawing/2014/main" id="{35EBBE22-8553-47E3-8CA6-8DCE7FD63045}"/>
              </a:ext>
            </a:extLst>
          </p:cNvPr>
          <p:cNvSpPr>
            <a:spLocks noGrp="1"/>
          </p:cNvSpPr>
          <p:nvPr>
            <p:ph idx="1"/>
          </p:nvPr>
        </p:nvSpPr>
        <p:spPr/>
        <p:txBody>
          <a:bodyPr/>
          <a:lstStyle/>
          <a:p>
            <a:r>
              <a:rPr lang="en-US" dirty="0"/>
              <a:t>As always, answer the main task question!</a:t>
            </a:r>
          </a:p>
          <a:p>
            <a:pPr marL="0" indent="0">
              <a:buNone/>
            </a:pPr>
            <a:endParaRPr lang="en-US" sz="1000" dirty="0"/>
          </a:p>
          <a:p>
            <a:pPr lvl="1"/>
            <a:r>
              <a:rPr lang="en-US" b="1" i="1" dirty="0">
                <a:effectLst>
                  <a:outerShdw blurRad="38100" dist="38100" dir="2700000" algn="tl">
                    <a:srgbClr val="000000">
                      <a:alpha val="43137"/>
                    </a:srgbClr>
                  </a:outerShdw>
                </a:effectLst>
              </a:rPr>
              <a:t>The main task question determines the existence of an error</a:t>
            </a:r>
          </a:p>
          <a:p>
            <a:pPr marL="0" indent="0">
              <a:buNone/>
            </a:pPr>
            <a:endParaRPr lang="en-US" dirty="0"/>
          </a:p>
          <a:p>
            <a:r>
              <a:rPr lang="en-US" dirty="0"/>
              <a:t>Grace period applies</a:t>
            </a:r>
          </a:p>
          <a:p>
            <a:pPr marL="0" indent="0">
              <a:buNone/>
            </a:pPr>
            <a:endParaRPr lang="en-US" sz="1000" dirty="0"/>
          </a:p>
          <a:p>
            <a:pPr lvl="1"/>
            <a:r>
              <a:rPr lang="en-US" dirty="0"/>
              <a:t>During this grace period, uncheck the critical error box when using one of the new error descriptors (</a:t>
            </a:r>
            <a:r>
              <a:rPr lang="en-US" i="1" dirty="0"/>
              <a:t>not needed for Task 12</a:t>
            </a:r>
            <a:r>
              <a:rPr lang="en-US" dirty="0"/>
              <a:t>)</a:t>
            </a:r>
          </a:p>
          <a:p>
            <a:pPr marL="457200" lvl="1" indent="0">
              <a:buNone/>
            </a:pPr>
            <a:endParaRPr lang="en-US" sz="1000" dirty="0"/>
          </a:p>
          <a:p>
            <a:pPr lvl="1">
              <a:buFont typeface="Wingdings" panose="05000000000000000000" pitchFamily="2" charset="2"/>
              <a:buChar char="v"/>
            </a:pPr>
            <a:r>
              <a:rPr lang="en-US" dirty="0">
                <a:solidFill>
                  <a:srgbClr val="FF0000"/>
                </a:solidFill>
              </a:rPr>
              <a:t>M21-4 Chapter 6, Topic 4, Block d (M21-4 6.4.d)</a:t>
            </a:r>
          </a:p>
        </p:txBody>
      </p:sp>
      <p:sp>
        <p:nvSpPr>
          <p:cNvPr id="4" name="Slide Number Placeholder 3">
            <a:extLst>
              <a:ext uri="{FF2B5EF4-FFF2-40B4-BE49-F238E27FC236}">
                <a16:creationId xmlns:a16="http://schemas.microsoft.com/office/drawing/2014/main" id="{A662BC94-7F6F-4C92-BE5D-ADFA57C1CFA6}"/>
              </a:ext>
            </a:extLst>
          </p:cNvPr>
          <p:cNvSpPr>
            <a:spLocks noGrp="1"/>
          </p:cNvSpPr>
          <p:nvPr>
            <p:ph type="sldNum" sz="quarter" idx="10"/>
          </p:nvPr>
        </p:nvSpPr>
        <p:spPr/>
        <p:txBody>
          <a:bodyPr/>
          <a:lstStyle/>
          <a:p>
            <a:fld id="{7C414AED-89CE-4A48-8B2B-1B3A5C68EA2A}" type="slidenum">
              <a:rPr lang="en-US" smtClean="0"/>
              <a:t>44</a:t>
            </a:fld>
            <a:endParaRPr lang="en-US" dirty="0"/>
          </a:p>
        </p:txBody>
      </p:sp>
    </p:spTree>
    <p:extLst>
      <p:ext uri="{BB962C8B-B14F-4D97-AF65-F5344CB8AC3E}">
        <p14:creationId xmlns:p14="http://schemas.microsoft.com/office/powerpoint/2010/main" val="1102780668"/>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
            <a:ext cx="8965719" cy="1179321"/>
          </a:xfrm>
        </p:spPr>
        <p:txBody>
          <a:bodyPr/>
          <a:lstStyle/>
          <a:p>
            <a:r>
              <a:rPr lang="en-US" dirty="0"/>
              <a:t>Mandatory Use of Over $25K Calculator </a:t>
            </a:r>
          </a:p>
        </p:txBody>
      </p:sp>
      <p:sp>
        <p:nvSpPr>
          <p:cNvPr id="4" name="Slide Number Placeholder 3"/>
          <p:cNvSpPr>
            <a:spLocks noGrp="1"/>
          </p:cNvSpPr>
          <p:nvPr>
            <p:ph type="sldNum" sz="quarter" idx="10"/>
          </p:nvPr>
        </p:nvSpPr>
        <p:spPr/>
        <p:txBody>
          <a:bodyPr/>
          <a:lstStyle/>
          <a:p>
            <a:fld id="{7C414AED-89CE-4A48-8B2B-1B3A5C68EA2A}" type="slidenum">
              <a:rPr lang="en-US" smtClean="0"/>
              <a:t>45</a:t>
            </a:fld>
            <a:endParaRPr lang="en-US" dirty="0"/>
          </a:p>
        </p:txBody>
      </p:sp>
      <p:sp>
        <p:nvSpPr>
          <p:cNvPr id="7" name="TextBox 1"/>
          <p:cNvSpPr txBox="1">
            <a:spLocks noChangeArrowheads="1"/>
          </p:cNvSpPr>
          <p:nvPr/>
        </p:nvSpPr>
        <p:spPr bwMode="auto">
          <a:xfrm>
            <a:off x="666975" y="2546013"/>
            <a:ext cx="113600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Christine Alford</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Chief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Program Review Staff - Authorization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Quality Assurance</a:t>
            </a:r>
          </a:p>
        </p:txBody>
      </p:sp>
    </p:spTree>
    <p:extLst>
      <p:ext uri="{BB962C8B-B14F-4D97-AF65-F5344CB8AC3E}">
        <p14:creationId xmlns:p14="http://schemas.microsoft.com/office/powerpoint/2010/main" val="26439368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2F0BB-6E10-4A19-8911-C314D565FED9}"/>
              </a:ext>
            </a:extLst>
          </p:cNvPr>
          <p:cNvSpPr>
            <a:spLocks noGrp="1"/>
          </p:cNvSpPr>
          <p:nvPr>
            <p:ph type="title"/>
          </p:nvPr>
        </p:nvSpPr>
        <p:spPr/>
        <p:txBody>
          <a:bodyPr/>
          <a:lstStyle/>
          <a:p>
            <a:r>
              <a:rPr lang="en-US" dirty="0"/>
              <a:t>New Over $25K Calculator </a:t>
            </a:r>
          </a:p>
        </p:txBody>
      </p:sp>
      <p:sp>
        <p:nvSpPr>
          <p:cNvPr id="3" name="Content Placeholder 2">
            <a:extLst>
              <a:ext uri="{FF2B5EF4-FFF2-40B4-BE49-F238E27FC236}">
                <a16:creationId xmlns:a16="http://schemas.microsoft.com/office/drawing/2014/main" id="{45BF524A-B005-4091-9662-F59306382368}"/>
              </a:ext>
            </a:extLst>
          </p:cNvPr>
          <p:cNvSpPr>
            <a:spLocks noGrp="1"/>
          </p:cNvSpPr>
          <p:nvPr>
            <p:ph idx="1"/>
          </p:nvPr>
        </p:nvSpPr>
        <p:spPr/>
        <p:txBody>
          <a:bodyPr/>
          <a:lstStyle/>
          <a:p>
            <a:r>
              <a:rPr lang="en-US" dirty="0"/>
              <a:t>M21-1, lll.v.1.l.3.g was revised on 10/24/18 to </a:t>
            </a:r>
            <a:r>
              <a:rPr lang="en-US" b="1" i="1" dirty="0">
                <a:effectLst>
                  <a:outerShdw blurRad="38100" dist="38100" dir="2700000" algn="tl">
                    <a:srgbClr val="000000">
                      <a:alpha val="43137"/>
                    </a:srgbClr>
                  </a:outerShdw>
                </a:effectLst>
              </a:rPr>
              <a:t>require</a:t>
            </a:r>
            <a:r>
              <a:rPr lang="en-US" dirty="0"/>
              <a:t> the use of the </a:t>
            </a:r>
            <a:r>
              <a:rPr lang="en-US" i="1" dirty="0"/>
              <a:t>Administrative Error Paid/Due Calculator Over $25K</a:t>
            </a:r>
            <a:r>
              <a:rPr lang="en-US" dirty="0"/>
              <a:t> for cases forwarded to Compensation Service (CS) for approval of administrative decisions involving an erroneous payment of $25,000 or greater due to administrative error</a:t>
            </a:r>
          </a:p>
          <a:p>
            <a:pPr marL="0" indent="0">
              <a:buNone/>
            </a:pPr>
            <a:endParaRPr lang="en-US" dirty="0"/>
          </a:p>
          <a:p>
            <a:r>
              <a:rPr lang="en-US" dirty="0"/>
              <a:t>Per M21-1, lll.v.1.l.3.g, the Calculator results </a:t>
            </a:r>
            <a:r>
              <a:rPr lang="en-US" b="1" i="1" dirty="0">
                <a:effectLst>
                  <a:outerShdw blurRad="38100" dist="38100" dir="2700000" algn="tl">
                    <a:srgbClr val="000000">
                      <a:alpha val="43137"/>
                    </a:srgbClr>
                  </a:outerShdw>
                </a:effectLst>
              </a:rPr>
              <a:t>must</a:t>
            </a:r>
            <a:r>
              <a:rPr lang="en-US" dirty="0"/>
              <a:t> be uploaded to the Veterans Benefits Management System (VBMS) eFolder prior to routing the request for administrative decision approval to CS via National Work Queue (NWQ) Station 388</a:t>
            </a:r>
          </a:p>
          <a:p>
            <a:endParaRPr lang="en-US" dirty="0"/>
          </a:p>
        </p:txBody>
      </p:sp>
      <p:sp>
        <p:nvSpPr>
          <p:cNvPr id="4" name="Slide Number Placeholder 3">
            <a:extLst>
              <a:ext uri="{FF2B5EF4-FFF2-40B4-BE49-F238E27FC236}">
                <a16:creationId xmlns:a16="http://schemas.microsoft.com/office/drawing/2014/main" id="{66A651D8-2E61-451A-A54F-E37A0B4DEE59}"/>
              </a:ext>
            </a:extLst>
          </p:cNvPr>
          <p:cNvSpPr>
            <a:spLocks noGrp="1"/>
          </p:cNvSpPr>
          <p:nvPr>
            <p:ph type="sldNum" sz="quarter" idx="10"/>
          </p:nvPr>
        </p:nvSpPr>
        <p:spPr/>
        <p:txBody>
          <a:bodyPr/>
          <a:lstStyle/>
          <a:p>
            <a:fld id="{7C414AED-89CE-4A48-8B2B-1B3A5C68EA2A}" type="slidenum">
              <a:rPr lang="en-US" smtClean="0"/>
              <a:t>46</a:t>
            </a:fld>
            <a:endParaRPr lang="en-US" dirty="0"/>
          </a:p>
        </p:txBody>
      </p:sp>
    </p:spTree>
    <p:extLst>
      <p:ext uri="{BB962C8B-B14F-4D97-AF65-F5344CB8AC3E}">
        <p14:creationId xmlns:p14="http://schemas.microsoft.com/office/powerpoint/2010/main" val="1394781163"/>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5431D-9A3B-4AE6-882D-8B0D3AB76E57}"/>
              </a:ext>
            </a:extLst>
          </p:cNvPr>
          <p:cNvSpPr>
            <a:spLocks noGrp="1"/>
          </p:cNvSpPr>
          <p:nvPr>
            <p:ph type="title"/>
          </p:nvPr>
        </p:nvSpPr>
        <p:spPr>
          <a:xfrm>
            <a:off x="3226279" y="0"/>
            <a:ext cx="8965721" cy="1179321"/>
          </a:xfrm>
        </p:spPr>
        <p:txBody>
          <a:bodyPr/>
          <a:lstStyle/>
          <a:p>
            <a:r>
              <a:rPr lang="en-US" dirty="0"/>
              <a:t>New Over $25K Calculator (Cont’d)</a:t>
            </a:r>
          </a:p>
        </p:txBody>
      </p:sp>
      <p:sp>
        <p:nvSpPr>
          <p:cNvPr id="3" name="Content Placeholder 2">
            <a:extLst>
              <a:ext uri="{FF2B5EF4-FFF2-40B4-BE49-F238E27FC236}">
                <a16:creationId xmlns:a16="http://schemas.microsoft.com/office/drawing/2014/main" id="{F86F2335-C33C-46DA-BAAA-2C0914056DBB}"/>
              </a:ext>
            </a:extLst>
          </p:cNvPr>
          <p:cNvSpPr>
            <a:spLocks noGrp="1"/>
          </p:cNvSpPr>
          <p:nvPr>
            <p:ph idx="1"/>
          </p:nvPr>
        </p:nvSpPr>
        <p:spPr/>
        <p:txBody>
          <a:bodyPr/>
          <a:lstStyle/>
          <a:p>
            <a:r>
              <a:rPr lang="en-US" dirty="0"/>
              <a:t>A link is provided in M21-1 lll.v.1.l.3.g to access to the Calculator, which is also located on the CS Intranet, 214 Homepage, STAR Homepage, and Rating Job Aids </a:t>
            </a:r>
          </a:p>
          <a:p>
            <a:pPr marL="0" indent="0">
              <a:buNone/>
            </a:pPr>
            <a:r>
              <a:rPr lang="en-US" dirty="0"/>
              <a:t> </a:t>
            </a:r>
          </a:p>
          <a:p>
            <a:r>
              <a:rPr lang="en-US" dirty="0"/>
              <a:t>Please email questions to VAVBAWAS/CO/214B</a:t>
            </a:r>
          </a:p>
          <a:p>
            <a:endParaRPr lang="en-US" dirty="0"/>
          </a:p>
        </p:txBody>
      </p:sp>
      <p:sp>
        <p:nvSpPr>
          <p:cNvPr id="4" name="Slide Number Placeholder 3">
            <a:extLst>
              <a:ext uri="{FF2B5EF4-FFF2-40B4-BE49-F238E27FC236}">
                <a16:creationId xmlns:a16="http://schemas.microsoft.com/office/drawing/2014/main" id="{958F773E-8EA0-4D9E-BDCD-DDA780E4DF83}"/>
              </a:ext>
            </a:extLst>
          </p:cNvPr>
          <p:cNvSpPr>
            <a:spLocks noGrp="1"/>
          </p:cNvSpPr>
          <p:nvPr>
            <p:ph type="sldNum" sz="quarter" idx="10"/>
          </p:nvPr>
        </p:nvSpPr>
        <p:spPr/>
        <p:txBody>
          <a:bodyPr/>
          <a:lstStyle/>
          <a:p>
            <a:fld id="{7C414AED-89CE-4A48-8B2B-1B3A5C68EA2A}" type="slidenum">
              <a:rPr lang="en-US" smtClean="0"/>
              <a:t>47</a:t>
            </a:fld>
            <a:endParaRPr lang="en-US" dirty="0"/>
          </a:p>
        </p:txBody>
      </p:sp>
    </p:spTree>
    <p:extLst>
      <p:ext uri="{BB962C8B-B14F-4D97-AF65-F5344CB8AC3E}">
        <p14:creationId xmlns:p14="http://schemas.microsoft.com/office/powerpoint/2010/main" val="1499583129"/>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
            <a:ext cx="8965719" cy="1179321"/>
          </a:xfrm>
        </p:spPr>
        <p:txBody>
          <a:bodyPr/>
          <a:lstStyle/>
          <a:p>
            <a:r>
              <a:rPr lang="en-US" dirty="0"/>
              <a:t>Non-BE National Authorization Error Citations</a:t>
            </a:r>
          </a:p>
        </p:txBody>
      </p:sp>
      <p:sp>
        <p:nvSpPr>
          <p:cNvPr id="4" name="Slide Number Placeholder 3"/>
          <p:cNvSpPr>
            <a:spLocks noGrp="1"/>
          </p:cNvSpPr>
          <p:nvPr>
            <p:ph type="sldNum" sz="quarter" idx="10"/>
          </p:nvPr>
        </p:nvSpPr>
        <p:spPr/>
        <p:txBody>
          <a:bodyPr/>
          <a:lstStyle/>
          <a:p>
            <a:fld id="{7C414AED-89CE-4A48-8B2B-1B3A5C68EA2A}" type="slidenum">
              <a:rPr lang="en-US" smtClean="0"/>
              <a:t>48</a:t>
            </a:fld>
            <a:endParaRPr lang="en-US" dirty="0"/>
          </a:p>
        </p:txBody>
      </p:sp>
      <p:sp>
        <p:nvSpPr>
          <p:cNvPr id="7" name="TextBox 1"/>
          <p:cNvSpPr txBox="1">
            <a:spLocks noChangeArrowheads="1"/>
          </p:cNvSpPr>
          <p:nvPr/>
        </p:nvSpPr>
        <p:spPr bwMode="auto">
          <a:xfrm>
            <a:off x="666975" y="2546013"/>
            <a:ext cx="113600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Christine Alford</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24545777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Non-BE National Authorization Error Citations </a:t>
            </a:r>
          </a:p>
        </p:txBody>
      </p:sp>
      <p:sp>
        <p:nvSpPr>
          <p:cNvPr id="3" name="Content Placeholder 2"/>
          <p:cNvSpPr>
            <a:spLocks noGrp="1"/>
          </p:cNvSpPr>
          <p:nvPr>
            <p:ph idx="1"/>
          </p:nvPr>
        </p:nvSpPr>
        <p:spPr>
          <a:xfrm>
            <a:off x="847165" y="1589518"/>
            <a:ext cx="10927892" cy="4766832"/>
          </a:xfrm>
        </p:spPr>
        <p:txBody>
          <a:bodyPr/>
          <a:lstStyle/>
          <a:p>
            <a:r>
              <a:rPr lang="en-US" dirty="0"/>
              <a:t>To assist ROs:</a:t>
            </a:r>
          </a:p>
          <a:p>
            <a:pPr marL="0" indent="0">
              <a:buNone/>
            </a:pPr>
            <a:endParaRPr lang="en-US" sz="1000" dirty="0"/>
          </a:p>
          <a:p>
            <a:pPr lvl="1"/>
            <a:r>
              <a:rPr lang="en-US" sz="2800" dirty="0"/>
              <a:t>“</a:t>
            </a:r>
            <a:r>
              <a:rPr lang="en-US" sz="2800" i="1" dirty="0"/>
              <a:t>Comment</a:t>
            </a:r>
            <a:r>
              <a:rPr lang="en-US" sz="2800" dirty="0"/>
              <a:t>” now added after the Station Number on all non-BE error citations</a:t>
            </a:r>
          </a:p>
          <a:p>
            <a:pPr marL="457200" lvl="1" indent="0">
              <a:buNone/>
            </a:pPr>
            <a:endParaRPr lang="en-US" sz="1050" dirty="0"/>
          </a:p>
          <a:p>
            <a:pPr lvl="1"/>
            <a:r>
              <a:rPr lang="en-US" sz="2800" dirty="0"/>
              <a:t>“</a:t>
            </a:r>
            <a:r>
              <a:rPr lang="en-US" sz="2800" i="1" dirty="0"/>
              <a:t>Benefit Entitlement</a:t>
            </a:r>
            <a:r>
              <a:rPr lang="en-US" sz="2800" dirty="0"/>
              <a:t>” will continue to be added after the Station Number when citing errors under Questions 1 – 11 on </a:t>
            </a:r>
            <a:r>
              <a:rPr lang="en-US" sz="2800" i="1" dirty="0"/>
              <a:t>National Compensation Authorization Quality Review Checklist </a:t>
            </a:r>
            <a:r>
              <a:rPr lang="en-US" sz="2800" dirty="0"/>
              <a:t>to further assist in distinguishing between national BE and non-BE error citations</a:t>
            </a:r>
          </a:p>
          <a:p>
            <a:pPr marL="457200" lvl="1" indent="0">
              <a:buNone/>
            </a:pPr>
            <a:endParaRPr lang="en-US" sz="1600" dirty="0"/>
          </a:p>
          <a:p>
            <a:pPr lvl="2">
              <a:buFont typeface="Wingdings" panose="05000000000000000000" pitchFamily="2" charset="2"/>
              <a:buChar char="v"/>
            </a:pPr>
            <a:r>
              <a:rPr lang="en-US" sz="2400" dirty="0"/>
              <a:t>Please email questions to VAVBAWAS/CO/214B</a:t>
            </a:r>
          </a:p>
        </p:txBody>
      </p:sp>
      <p:sp>
        <p:nvSpPr>
          <p:cNvPr id="4" name="Slide Number Placeholder 3"/>
          <p:cNvSpPr>
            <a:spLocks noGrp="1"/>
          </p:cNvSpPr>
          <p:nvPr>
            <p:ph type="sldNum" sz="quarter" idx="10"/>
          </p:nvPr>
        </p:nvSpPr>
        <p:spPr/>
        <p:txBody>
          <a:bodyPr/>
          <a:lstStyle/>
          <a:p>
            <a:fld id="{7C414AED-89CE-4A48-8B2B-1B3A5C68EA2A}" type="slidenum">
              <a:rPr lang="en-US" smtClean="0"/>
              <a:t>49</a:t>
            </a:fld>
            <a:endParaRPr lang="en-US" dirty="0"/>
          </a:p>
        </p:txBody>
      </p:sp>
    </p:spTree>
    <p:extLst>
      <p:ext uri="{BB962C8B-B14F-4D97-AF65-F5344CB8AC3E}">
        <p14:creationId xmlns:p14="http://schemas.microsoft.com/office/powerpoint/2010/main" val="3799900123"/>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9CA10-CF50-437D-80D2-C581B029B605}"/>
              </a:ext>
            </a:extLst>
          </p:cNvPr>
          <p:cNvSpPr>
            <a:spLocks noGrp="1"/>
          </p:cNvSpPr>
          <p:nvPr>
            <p:ph type="title"/>
          </p:nvPr>
        </p:nvSpPr>
        <p:spPr/>
        <p:txBody>
          <a:bodyPr/>
          <a:lstStyle/>
          <a:p>
            <a:r>
              <a:rPr lang="en-US" dirty="0"/>
              <a:t>QUIZ – January 2019 Topics – QUIZ</a:t>
            </a:r>
          </a:p>
        </p:txBody>
      </p:sp>
      <p:sp>
        <p:nvSpPr>
          <p:cNvPr id="4" name="Slide Number Placeholder 3">
            <a:extLst>
              <a:ext uri="{FF2B5EF4-FFF2-40B4-BE49-F238E27FC236}">
                <a16:creationId xmlns:a16="http://schemas.microsoft.com/office/drawing/2014/main" id="{39F6C3AB-3403-4241-A299-2892C24A8CF8}"/>
              </a:ext>
            </a:extLst>
          </p:cNvPr>
          <p:cNvSpPr>
            <a:spLocks noGrp="1"/>
          </p:cNvSpPr>
          <p:nvPr>
            <p:ph type="sldNum" sz="quarter" idx="10"/>
          </p:nvPr>
        </p:nvSpPr>
        <p:spPr/>
        <p:txBody>
          <a:bodyPr/>
          <a:lstStyle/>
          <a:p>
            <a:fld id="{7C414AED-89CE-4A48-8B2B-1B3A5C68EA2A}" type="slidenum">
              <a:rPr lang="en-US" smtClean="0"/>
              <a:t>5</a:t>
            </a:fld>
            <a:endParaRPr lang="en-US" dirty="0"/>
          </a:p>
        </p:txBody>
      </p:sp>
      <p:pic>
        <p:nvPicPr>
          <p:cNvPr id="3" name="Picture 2">
            <a:extLst>
              <a:ext uri="{FF2B5EF4-FFF2-40B4-BE49-F238E27FC236}">
                <a16:creationId xmlns:a16="http://schemas.microsoft.com/office/drawing/2014/main" id="{7346C093-41FB-48EA-9371-BCA96D68AFC8}"/>
              </a:ext>
            </a:extLst>
          </p:cNvPr>
          <p:cNvPicPr>
            <a:picLocks noChangeAspect="1"/>
          </p:cNvPicPr>
          <p:nvPr/>
        </p:nvPicPr>
        <p:blipFill>
          <a:blip r:embed="rId2"/>
          <a:stretch>
            <a:fillRect/>
          </a:stretch>
        </p:blipFill>
        <p:spPr>
          <a:xfrm>
            <a:off x="4045789" y="1374248"/>
            <a:ext cx="5495026" cy="5006777"/>
          </a:xfrm>
          <a:prstGeom prst="rect">
            <a:avLst/>
          </a:prstGeom>
        </p:spPr>
      </p:pic>
    </p:spTree>
    <p:extLst>
      <p:ext uri="{BB962C8B-B14F-4D97-AF65-F5344CB8AC3E}">
        <p14:creationId xmlns:p14="http://schemas.microsoft.com/office/powerpoint/2010/main" val="2748290709"/>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
            <a:ext cx="8965719" cy="1179321"/>
          </a:xfrm>
        </p:spPr>
        <p:txBody>
          <a:bodyPr/>
          <a:lstStyle/>
          <a:p>
            <a:r>
              <a:rPr lang="en-US" dirty="0"/>
              <a:t>STAR Quality Error Corrections – </a:t>
            </a:r>
            <a:r>
              <a:rPr lang="en-US" i="1" dirty="0"/>
              <a:t>“Complete”</a:t>
            </a:r>
          </a:p>
        </p:txBody>
      </p:sp>
      <p:sp>
        <p:nvSpPr>
          <p:cNvPr id="4" name="Slide Number Placeholder 3"/>
          <p:cNvSpPr>
            <a:spLocks noGrp="1"/>
          </p:cNvSpPr>
          <p:nvPr>
            <p:ph type="sldNum" sz="quarter" idx="10"/>
          </p:nvPr>
        </p:nvSpPr>
        <p:spPr/>
        <p:txBody>
          <a:bodyPr/>
          <a:lstStyle/>
          <a:p>
            <a:fld id="{7C414AED-89CE-4A48-8B2B-1B3A5C68EA2A}" type="slidenum">
              <a:rPr lang="en-US" smtClean="0"/>
              <a:t>50</a:t>
            </a:fld>
            <a:endParaRPr lang="en-US" dirty="0"/>
          </a:p>
        </p:txBody>
      </p:sp>
      <p:sp>
        <p:nvSpPr>
          <p:cNvPr id="7" name="TextBox 1"/>
          <p:cNvSpPr txBox="1">
            <a:spLocks noChangeArrowheads="1"/>
          </p:cNvSpPr>
          <p:nvPr/>
        </p:nvSpPr>
        <p:spPr bwMode="auto">
          <a:xfrm>
            <a:off x="666975" y="2546013"/>
            <a:ext cx="113600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Christine Alford</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39935839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2" y="0"/>
            <a:ext cx="8974347" cy="1179321"/>
          </a:xfrm>
        </p:spPr>
        <p:txBody>
          <a:bodyPr/>
          <a:lstStyle/>
          <a:p>
            <a:r>
              <a:rPr lang="en-US" dirty="0"/>
              <a:t>STAR Quality Error Corrections </a:t>
            </a:r>
          </a:p>
        </p:txBody>
      </p:sp>
      <p:sp>
        <p:nvSpPr>
          <p:cNvPr id="3" name="Content Placeholder 2"/>
          <p:cNvSpPr>
            <a:spLocks noGrp="1"/>
          </p:cNvSpPr>
          <p:nvPr>
            <p:ph idx="1"/>
          </p:nvPr>
        </p:nvSpPr>
        <p:spPr/>
        <p:txBody>
          <a:bodyPr/>
          <a:lstStyle/>
          <a:p>
            <a:r>
              <a:rPr lang="en-US" dirty="0"/>
              <a:t>As delineated in M21-4 Chapter 3.05(f), the identified correcting Regional Office (RO) must take corrective action on all national error citations</a:t>
            </a:r>
          </a:p>
          <a:p>
            <a:endParaRPr lang="en-US" dirty="0"/>
          </a:p>
          <a:p>
            <a:r>
              <a:rPr lang="en-US" dirty="0"/>
              <a:t>QA has recently noted a number of cases containing errors cited over 30 days earlier, in which, although entries have been made on the Quality Management System’s (QMS) </a:t>
            </a:r>
            <a:r>
              <a:rPr lang="en-US" i="1" dirty="0"/>
              <a:t>National Compensation Authorization Quality Review Error Correction</a:t>
            </a:r>
            <a:r>
              <a:rPr lang="en-US" dirty="0"/>
              <a:t> screen to indicate completion of correction, action to correct the error has not been initiated </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51</a:t>
            </a:fld>
            <a:endParaRPr lang="en-US" dirty="0"/>
          </a:p>
        </p:txBody>
      </p:sp>
    </p:spTree>
    <p:extLst>
      <p:ext uri="{BB962C8B-B14F-4D97-AF65-F5344CB8AC3E}">
        <p14:creationId xmlns:p14="http://schemas.microsoft.com/office/powerpoint/2010/main" val="3341118825"/>
      </p:ext>
    </p:extLst>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1" y="0"/>
            <a:ext cx="8991600" cy="1179321"/>
          </a:xfrm>
        </p:spPr>
        <p:txBody>
          <a:bodyPr/>
          <a:lstStyle/>
          <a:p>
            <a:r>
              <a:rPr lang="en-US" dirty="0"/>
              <a:t>STAR Quality Error Corrections (Cont’d)</a:t>
            </a:r>
          </a:p>
        </p:txBody>
      </p:sp>
      <p:sp>
        <p:nvSpPr>
          <p:cNvPr id="3" name="Content Placeholder 2"/>
          <p:cNvSpPr>
            <a:spLocks noGrp="1"/>
          </p:cNvSpPr>
          <p:nvPr>
            <p:ph idx="1"/>
          </p:nvPr>
        </p:nvSpPr>
        <p:spPr/>
        <p:txBody>
          <a:bodyPr/>
          <a:lstStyle/>
          <a:p>
            <a:r>
              <a:rPr lang="en-US" sz="2900" dirty="0"/>
              <a:t>ROs are reminded to ensure that all actions to initiate the correction are done within 30 days of notification of the error  </a:t>
            </a:r>
          </a:p>
          <a:p>
            <a:endParaRPr lang="en-US" sz="2900" dirty="0"/>
          </a:p>
          <a:p>
            <a:r>
              <a:rPr lang="en-US" sz="2900" dirty="0"/>
              <a:t>If multiple errors are cited on a case, all actions to initiate the correction of all errors must be executed </a:t>
            </a:r>
          </a:p>
          <a:p>
            <a:endParaRPr lang="en-US" sz="2900" dirty="0"/>
          </a:p>
          <a:p>
            <a:r>
              <a:rPr lang="en-US" sz="2900" dirty="0"/>
              <a:t>Error corrections are not to be marked as </a:t>
            </a:r>
            <a:r>
              <a:rPr lang="en-US" sz="2900" i="1" dirty="0"/>
              <a:t>“Complete”</a:t>
            </a:r>
            <a:r>
              <a:rPr lang="en-US" sz="2900" dirty="0"/>
              <a:t> in QMS until all corrective action has been initiated </a:t>
            </a:r>
          </a:p>
        </p:txBody>
      </p:sp>
      <p:sp>
        <p:nvSpPr>
          <p:cNvPr id="4" name="Slide Number Placeholder 3"/>
          <p:cNvSpPr>
            <a:spLocks noGrp="1"/>
          </p:cNvSpPr>
          <p:nvPr>
            <p:ph type="sldNum" sz="quarter" idx="10"/>
          </p:nvPr>
        </p:nvSpPr>
        <p:spPr/>
        <p:txBody>
          <a:bodyPr/>
          <a:lstStyle/>
          <a:p>
            <a:fld id="{7C414AED-89CE-4A48-8B2B-1B3A5C68EA2A}" type="slidenum">
              <a:rPr lang="en-US" smtClean="0"/>
              <a:t>52</a:t>
            </a:fld>
            <a:endParaRPr lang="en-US" dirty="0"/>
          </a:p>
        </p:txBody>
      </p:sp>
    </p:spTree>
    <p:extLst>
      <p:ext uri="{BB962C8B-B14F-4D97-AF65-F5344CB8AC3E}">
        <p14:creationId xmlns:p14="http://schemas.microsoft.com/office/powerpoint/2010/main" val="4231087818"/>
      </p:ext>
    </p:extLst>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
            <a:ext cx="8965719" cy="1179321"/>
          </a:xfrm>
        </p:spPr>
        <p:txBody>
          <a:bodyPr/>
          <a:lstStyle/>
          <a:p>
            <a:r>
              <a:rPr lang="en-US" dirty="0"/>
              <a:t>When &amp; How to Update Service for COD</a:t>
            </a:r>
          </a:p>
        </p:txBody>
      </p:sp>
      <p:sp>
        <p:nvSpPr>
          <p:cNvPr id="4" name="Slide Number Placeholder 3"/>
          <p:cNvSpPr>
            <a:spLocks noGrp="1"/>
          </p:cNvSpPr>
          <p:nvPr>
            <p:ph type="sldNum" sz="quarter" idx="10"/>
          </p:nvPr>
        </p:nvSpPr>
        <p:spPr/>
        <p:txBody>
          <a:bodyPr/>
          <a:lstStyle/>
          <a:p>
            <a:fld id="{7C414AED-89CE-4A48-8B2B-1B3A5C68EA2A}" type="slidenum">
              <a:rPr lang="en-US" smtClean="0"/>
              <a:t>53</a:t>
            </a:fld>
            <a:endParaRPr lang="en-US" dirty="0"/>
          </a:p>
        </p:txBody>
      </p:sp>
      <p:sp>
        <p:nvSpPr>
          <p:cNvPr id="7" name="TextBox 1"/>
          <p:cNvSpPr txBox="1">
            <a:spLocks noChangeArrowheads="1"/>
          </p:cNvSpPr>
          <p:nvPr/>
        </p:nvSpPr>
        <p:spPr bwMode="auto">
          <a:xfrm>
            <a:off x="666975" y="2546013"/>
            <a:ext cx="113600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Christine Alford</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23185260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AF502-5C94-450C-AA35-037B9C6B2717}"/>
              </a:ext>
            </a:extLst>
          </p:cNvPr>
          <p:cNvSpPr>
            <a:spLocks noGrp="1"/>
          </p:cNvSpPr>
          <p:nvPr>
            <p:ph type="title"/>
          </p:nvPr>
        </p:nvSpPr>
        <p:spPr/>
        <p:txBody>
          <a:bodyPr/>
          <a:lstStyle/>
          <a:p>
            <a:r>
              <a:rPr lang="en-US" dirty="0"/>
              <a:t>Updating the Record After a COD Determination</a:t>
            </a:r>
          </a:p>
        </p:txBody>
      </p:sp>
      <p:sp>
        <p:nvSpPr>
          <p:cNvPr id="3" name="Content Placeholder 2">
            <a:extLst>
              <a:ext uri="{FF2B5EF4-FFF2-40B4-BE49-F238E27FC236}">
                <a16:creationId xmlns:a16="http://schemas.microsoft.com/office/drawing/2014/main" id="{A60F2F66-EED6-4E8C-8CBB-F7B8D04284CB}"/>
              </a:ext>
            </a:extLst>
          </p:cNvPr>
          <p:cNvSpPr>
            <a:spLocks noGrp="1"/>
          </p:cNvSpPr>
          <p:nvPr>
            <p:ph idx="1"/>
          </p:nvPr>
        </p:nvSpPr>
        <p:spPr/>
        <p:txBody>
          <a:bodyPr/>
          <a:lstStyle/>
          <a:p>
            <a:r>
              <a:rPr lang="en-US" dirty="0"/>
              <a:t>Unless the current entries in the Beneficiary Identification Records Locator Subsystem (BIRLS) are accurate, the corporate record must be updated accordingly after a COD determination</a:t>
            </a:r>
          </a:p>
          <a:p>
            <a:endParaRPr lang="en-US" dirty="0"/>
          </a:p>
          <a:p>
            <a:r>
              <a:rPr lang="en-US" dirty="0"/>
              <a:t>The authorization activity must update the Veteran Identification Data (VID) tab to reflect the Veteran’s</a:t>
            </a:r>
          </a:p>
          <a:p>
            <a:pPr lvl="1"/>
            <a:r>
              <a:rPr lang="en-US" dirty="0"/>
              <a:t>period of service</a:t>
            </a:r>
          </a:p>
          <a:p>
            <a:pPr lvl="1"/>
            <a:r>
              <a:rPr lang="en-US" dirty="0"/>
              <a:t>eligibility to health care for service connected (SC) disabilities</a:t>
            </a:r>
          </a:p>
          <a:p>
            <a:pPr lvl="1"/>
            <a:r>
              <a:rPr lang="en-US" dirty="0"/>
              <a:t>type(s) of discharge, and</a:t>
            </a:r>
          </a:p>
          <a:p>
            <a:pPr lvl="1"/>
            <a:r>
              <a:rPr lang="en-US" dirty="0"/>
              <a:t>separation reason(s)</a:t>
            </a:r>
          </a:p>
        </p:txBody>
      </p:sp>
      <p:sp>
        <p:nvSpPr>
          <p:cNvPr id="4" name="Slide Number Placeholder 3">
            <a:extLst>
              <a:ext uri="{FF2B5EF4-FFF2-40B4-BE49-F238E27FC236}">
                <a16:creationId xmlns:a16="http://schemas.microsoft.com/office/drawing/2014/main" id="{E851DD0D-F46A-40AF-93A4-DC8F66116D0B}"/>
              </a:ext>
            </a:extLst>
          </p:cNvPr>
          <p:cNvSpPr>
            <a:spLocks noGrp="1"/>
          </p:cNvSpPr>
          <p:nvPr>
            <p:ph type="sldNum" sz="quarter" idx="10"/>
          </p:nvPr>
        </p:nvSpPr>
        <p:spPr/>
        <p:txBody>
          <a:bodyPr/>
          <a:lstStyle/>
          <a:p>
            <a:fld id="{7C414AED-89CE-4A48-8B2B-1B3A5C68EA2A}" type="slidenum">
              <a:rPr lang="en-US" smtClean="0"/>
              <a:t>54</a:t>
            </a:fld>
            <a:endParaRPr lang="en-US" dirty="0"/>
          </a:p>
        </p:txBody>
      </p:sp>
    </p:spTree>
    <p:extLst>
      <p:ext uri="{BB962C8B-B14F-4D97-AF65-F5344CB8AC3E}">
        <p14:creationId xmlns:p14="http://schemas.microsoft.com/office/powerpoint/2010/main" val="3292197290"/>
      </p:ext>
    </p:extLst>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the Record – COD (Cont’d)</a:t>
            </a:r>
          </a:p>
        </p:txBody>
      </p:sp>
      <p:sp>
        <p:nvSpPr>
          <p:cNvPr id="3" name="Content Placeholder 2"/>
          <p:cNvSpPr>
            <a:spLocks noGrp="1"/>
          </p:cNvSpPr>
          <p:nvPr>
            <p:ph idx="1"/>
          </p:nvPr>
        </p:nvSpPr>
        <p:spPr/>
        <p:txBody>
          <a:bodyPr/>
          <a:lstStyle/>
          <a:p>
            <a:r>
              <a:rPr lang="en-US" dirty="0"/>
              <a:t>Please refer to the table shown under M21-1 III.v.1.B.1.k. for instructions on how to update the VID tab in BIRLS </a:t>
            </a:r>
          </a:p>
          <a:p>
            <a:pPr marL="0" indent="0">
              <a:buNone/>
            </a:pPr>
            <a:endParaRPr lang="en-US" dirty="0"/>
          </a:p>
          <a:p>
            <a:r>
              <a:rPr lang="en-US" dirty="0"/>
              <a:t>Former service members who receive a bad conduct discharge (BCD) are not eligible for health care</a:t>
            </a:r>
          </a:p>
          <a:p>
            <a:endParaRPr lang="en-US" dirty="0"/>
          </a:p>
          <a:p>
            <a:r>
              <a:rPr lang="en-US" dirty="0"/>
              <a:t>ROs may update VID by entering </a:t>
            </a:r>
            <a:r>
              <a:rPr lang="en-US" b="1" dirty="0"/>
              <a:t>12C </a:t>
            </a:r>
            <a:r>
              <a:rPr lang="en-US" dirty="0"/>
              <a:t>in the character of service field, which will indicate a bar to all benefits ...similar to the entry made when there is a bar under 38 CFR 3.12(c)</a:t>
            </a:r>
          </a:p>
        </p:txBody>
      </p:sp>
      <p:sp>
        <p:nvSpPr>
          <p:cNvPr id="4" name="Slide Number Placeholder 3"/>
          <p:cNvSpPr>
            <a:spLocks noGrp="1"/>
          </p:cNvSpPr>
          <p:nvPr>
            <p:ph type="sldNum" sz="quarter" idx="10"/>
          </p:nvPr>
        </p:nvSpPr>
        <p:spPr/>
        <p:txBody>
          <a:bodyPr/>
          <a:lstStyle/>
          <a:p>
            <a:fld id="{7C414AED-89CE-4A48-8B2B-1B3A5C68EA2A}" type="slidenum">
              <a:rPr lang="en-US" smtClean="0"/>
              <a:t>55</a:t>
            </a:fld>
            <a:endParaRPr lang="en-US" dirty="0"/>
          </a:p>
        </p:txBody>
      </p:sp>
    </p:spTree>
    <p:extLst>
      <p:ext uri="{BB962C8B-B14F-4D97-AF65-F5344CB8AC3E}">
        <p14:creationId xmlns:p14="http://schemas.microsoft.com/office/powerpoint/2010/main" val="2248419743"/>
      </p:ext>
    </p:extLst>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0758"/>
            <a:ext cx="8965721" cy="1179321"/>
          </a:xfrm>
        </p:spPr>
        <p:txBody>
          <a:bodyPr/>
          <a:lstStyle/>
          <a:p>
            <a:r>
              <a:rPr lang="en-US" dirty="0"/>
              <a:t>Poll Questions</a:t>
            </a:r>
          </a:p>
        </p:txBody>
      </p:sp>
      <p:sp>
        <p:nvSpPr>
          <p:cNvPr id="4" name="Slide Number Placeholder 3"/>
          <p:cNvSpPr>
            <a:spLocks noGrp="1"/>
          </p:cNvSpPr>
          <p:nvPr>
            <p:ph type="sldNum" sz="quarter" idx="10"/>
          </p:nvPr>
        </p:nvSpPr>
        <p:spPr/>
        <p:txBody>
          <a:bodyPr/>
          <a:lstStyle/>
          <a:p>
            <a:fld id="{7C414AED-89CE-4A48-8B2B-1B3A5C68EA2A}" type="slidenum">
              <a:rPr lang="en-US" smtClean="0"/>
              <a:t>56</a:t>
            </a:fld>
            <a:endParaRPr lang="en-US" dirty="0"/>
          </a:p>
        </p:txBody>
      </p:sp>
      <p:pic>
        <p:nvPicPr>
          <p:cNvPr id="5" name="Picture 4"/>
          <p:cNvPicPr/>
          <p:nvPr/>
        </p:nvPicPr>
        <p:blipFill>
          <a:blip r:embed="rId2"/>
          <a:stretch>
            <a:fillRect/>
          </a:stretch>
        </p:blipFill>
        <p:spPr>
          <a:xfrm>
            <a:off x="4249270" y="2973982"/>
            <a:ext cx="2667897" cy="2491716"/>
          </a:xfrm>
          <a:prstGeom prst="rect">
            <a:avLst/>
          </a:prstGeom>
        </p:spPr>
      </p:pic>
      <p:pic>
        <p:nvPicPr>
          <p:cNvPr id="6" name="Picture 5"/>
          <p:cNvPicPr/>
          <p:nvPr/>
        </p:nvPicPr>
        <p:blipFill>
          <a:blip r:embed="rId3"/>
          <a:stretch>
            <a:fillRect/>
          </a:stretch>
        </p:blipFill>
        <p:spPr>
          <a:xfrm>
            <a:off x="7788536" y="3646842"/>
            <a:ext cx="4324576" cy="2753957"/>
          </a:xfrm>
          <a:prstGeom prst="rect">
            <a:avLst/>
          </a:prstGeom>
        </p:spPr>
      </p:pic>
      <p:pic>
        <p:nvPicPr>
          <p:cNvPr id="7" name="Picture 6"/>
          <p:cNvPicPr/>
          <p:nvPr/>
        </p:nvPicPr>
        <p:blipFill>
          <a:blip r:embed="rId4"/>
          <a:stretch>
            <a:fillRect/>
          </a:stretch>
        </p:blipFill>
        <p:spPr>
          <a:xfrm>
            <a:off x="831476" y="2416971"/>
            <a:ext cx="2546425" cy="3927884"/>
          </a:xfrm>
          <a:prstGeom prst="rect">
            <a:avLst/>
          </a:prstGeom>
        </p:spPr>
      </p:pic>
      <p:sp>
        <p:nvSpPr>
          <p:cNvPr id="8" name="TextBox 1"/>
          <p:cNvSpPr txBox="1">
            <a:spLocks noChangeArrowheads="1"/>
          </p:cNvSpPr>
          <p:nvPr/>
        </p:nvSpPr>
        <p:spPr bwMode="auto">
          <a:xfrm>
            <a:off x="595223" y="1633630"/>
            <a:ext cx="1139549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Presented by:</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Robert Johnson</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6047635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Poll Question Guidance</a:t>
            </a:r>
          </a:p>
        </p:txBody>
      </p:sp>
      <p:sp>
        <p:nvSpPr>
          <p:cNvPr id="3" name="Content Placeholder 2"/>
          <p:cNvSpPr>
            <a:spLocks noGrp="1"/>
          </p:cNvSpPr>
          <p:nvPr>
            <p:ph idx="1"/>
          </p:nvPr>
        </p:nvSpPr>
        <p:spPr>
          <a:xfrm>
            <a:off x="847165" y="1589518"/>
            <a:ext cx="11244430" cy="4800524"/>
          </a:xfrm>
        </p:spPr>
        <p:txBody>
          <a:bodyPr/>
          <a:lstStyle/>
          <a:p>
            <a:r>
              <a:rPr lang="en-US" dirty="0"/>
              <a:t>Five (5) Poll Questions will be shown on the following slides</a:t>
            </a:r>
          </a:p>
          <a:p>
            <a:pPr marL="0" indent="0">
              <a:buNone/>
            </a:pPr>
            <a:endParaRPr lang="en-US" sz="1600" dirty="0"/>
          </a:p>
          <a:p>
            <a:r>
              <a:rPr lang="en-US" dirty="0"/>
              <a:t>Interactive Quiz Screen will be displayed after each question slide</a:t>
            </a:r>
          </a:p>
          <a:p>
            <a:pPr marL="0" indent="0">
              <a:buNone/>
            </a:pPr>
            <a:endParaRPr lang="en-US" sz="1600" dirty="0"/>
          </a:p>
          <a:p>
            <a:pPr lvl="0" eaLnBrk="0" hangingPunct="0">
              <a:buClr>
                <a:srgbClr val="CC0000"/>
              </a:buClr>
              <a:buFont typeface="Arial" charset="0"/>
              <a:buChar char="•"/>
              <a:defRPr/>
            </a:pPr>
            <a:r>
              <a:rPr lang="en-US" altLang="en-US" dirty="0"/>
              <a:t>Using your mouse </a:t>
            </a:r>
            <a:r>
              <a:rPr lang="en-US" altLang="en-US" b="1" dirty="0">
                <a:solidFill>
                  <a:srgbClr val="FF0000"/>
                </a:solidFill>
                <a:sym typeface="Wingdings" pitchFamily="2" charset="2"/>
              </a:rPr>
              <a:t></a:t>
            </a:r>
            <a:r>
              <a:rPr lang="en-US" altLang="en-US" dirty="0">
                <a:sym typeface="Wingdings" pitchFamily="2" charset="2"/>
              </a:rPr>
              <a:t>, please </a:t>
            </a:r>
            <a:r>
              <a:rPr lang="en-US" altLang="en-US" dirty="0"/>
              <a:t>select your response</a:t>
            </a:r>
          </a:p>
          <a:p>
            <a:pPr lvl="1" eaLnBrk="0" hangingPunct="0">
              <a:buClr>
                <a:srgbClr val="CC0000"/>
              </a:buClr>
              <a:buFont typeface="Wingdings" panose="05000000000000000000" pitchFamily="2" charset="2"/>
              <a:buChar char="x"/>
              <a:defRPr/>
            </a:pPr>
            <a:r>
              <a:rPr lang="en-US" altLang="en-US" dirty="0"/>
              <a:t>Please do </a:t>
            </a:r>
            <a:r>
              <a:rPr lang="en-US" altLang="en-US" b="1" dirty="0">
                <a:solidFill>
                  <a:srgbClr val="FF0000"/>
                </a:solidFill>
                <a:effectLst>
                  <a:outerShdw blurRad="38100" dist="38100" dir="2700000" algn="tl">
                    <a:srgbClr val="000000">
                      <a:alpha val="43137"/>
                    </a:srgbClr>
                  </a:outerShdw>
                </a:effectLst>
              </a:rPr>
              <a:t>NOT</a:t>
            </a:r>
            <a:r>
              <a:rPr lang="en-US" altLang="en-US" dirty="0"/>
              <a:t> type your answer into the Chat Box</a:t>
            </a:r>
          </a:p>
          <a:p>
            <a:pPr marL="0" lvl="0" indent="0" eaLnBrk="0" hangingPunct="0">
              <a:buClr>
                <a:srgbClr val="CC0000"/>
              </a:buClr>
              <a:buNone/>
              <a:defRPr/>
            </a:pPr>
            <a:endParaRPr lang="en-US" altLang="en-US" sz="800" dirty="0"/>
          </a:p>
          <a:p>
            <a:pPr marL="860425" lvl="1" indent="-403225" eaLnBrk="0" hangingPunct="0">
              <a:defRPr/>
            </a:pPr>
            <a:r>
              <a:rPr lang="en-US" altLang="en-US" sz="2800" dirty="0"/>
              <a:t>Note:  If you are in a group setting using only one computer,</a:t>
            </a:r>
            <a:br>
              <a:rPr lang="en-US" altLang="en-US" sz="2800" dirty="0"/>
            </a:br>
            <a:r>
              <a:rPr lang="en-US" altLang="en-US" sz="2800" dirty="0"/>
              <a:t>poll the group and have somebody use the mouse at the computer to select the group’s response</a:t>
            </a:r>
          </a:p>
          <a:p>
            <a:pPr marL="0" indent="0">
              <a:buNone/>
            </a:pPr>
            <a:endParaRPr lang="en-US" sz="1200" dirty="0"/>
          </a:p>
          <a:p>
            <a:r>
              <a:rPr lang="en-US" dirty="0"/>
              <a:t>Poll results will be discussed after everybody has responded</a:t>
            </a:r>
          </a:p>
        </p:txBody>
      </p:sp>
      <p:sp>
        <p:nvSpPr>
          <p:cNvPr id="4" name="Slide Number Placeholder 3"/>
          <p:cNvSpPr>
            <a:spLocks noGrp="1"/>
          </p:cNvSpPr>
          <p:nvPr>
            <p:ph type="sldNum" sz="quarter" idx="10"/>
          </p:nvPr>
        </p:nvSpPr>
        <p:spPr/>
        <p:txBody>
          <a:bodyPr/>
          <a:lstStyle/>
          <a:p>
            <a:fld id="{7C414AED-89CE-4A48-8B2B-1B3A5C68EA2A}" type="slidenum">
              <a:rPr lang="en-US" smtClean="0"/>
              <a:t>57</a:t>
            </a:fld>
            <a:endParaRPr lang="en-US" dirty="0"/>
          </a:p>
        </p:txBody>
      </p:sp>
    </p:spTree>
    <p:extLst>
      <p:ext uri="{BB962C8B-B14F-4D97-AF65-F5344CB8AC3E}">
        <p14:creationId xmlns:p14="http://schemas.microsoft.com/office/powerpoint/2010/main" val="34924152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Poll Question # 1 – Use Mouse to Select Answer</a:t>
            </a:r>
          </a:p>
        </p:txBody>
      </p:sp>
      <p:sp>
        <p:nvSpPr>
          <p:cNvPr id="3" name="Content Placeholder 2"/>
          <p:cNvSpPr>
            <a:spLocks noGrp="1"/>
          </p:cNvSpPr>
          <p:nvPr>
            <p:ph idx="1"/>
          </p:nvPr>
        </p:nvSpPr>
        <p:spPr>
          <a:xfrm>
            <a:off x="847165" y="1589518"/>
            <a:ext cx="11048661" cy="4691641"/>
          </a:xfrm>
        </p:spPr>
        <p:txBody>
          <a:bodyPr/>
          <a:lstStyle/>
          <a:p>
            <a:r>
              <a:rPr lang="en-US" dirty="0"/>
              <a:t>An outdated VAF 21-526EZ form was received today through SEP, it is sufficient for rating, and does not violate any policy or procedure guidance. There is information on the current version of the form that is not included on the outdated form; however, the missing information is not required to process the claim.</a:t>
            </a:r>
          </a:p>
          <a:p>
            <a:pPr marL="0" indent="0">
              <a:buNone/>
            </a:pPr>
            <a:endParaRPr lang="en-US" sz="1000" dirty="0"/>
          </a:p>
          <a:p>
            <a:pPr lvl="1"/>
            <a:r>
              <a:rPr lang="en-US" b="1" dirty="0">
                <a:effectLst>
                  <a:outerShdw blurRad="38100" dist="38100" dir="2700000" algn="tl">
                    <a:srgbClr val="000000">
                      <a:alpha val="43137"/>
                    </a:srgbClr>
                  </a:outerShdw>
                </a:effectLst>
              </a:rPr>
              <a:t>Question:</a:t>
            </a:r>
            <a:r>
              <a:rPr lang="en-US" dirty="0"/>
              <a:t>  Does the VSR need to develop for the information that is on the current form, but not on the outdated form that was submitted?</a:t>
            </a:r>
          </a:p>
          <a:p>
            <a:pPr marL="0" indent="0">
              <a:buNone/>
            </a:pPr>
            <a:endParaRPr lang="en-US" sz="1000" dirty="0"/>
          </a:p>
          <a:p>
            <a:pPr lvl="2">
              <a:buFont typeface="Wingdings" panose="05000000000000000000" pitchFamily="2" charset="2"/>
              <a:buChar char="q"/>
            </a:pPr>
            <a:r>
              <a:rPr lang="en-US" sz="2400" dirty="0"/>
              <a:t>Yes</a:t>
            </a:r>
          </a:p>
          <a:p>
            <a:pPr marL="1027113" lvl="2" indent="-171450">
              <a:buFont typeface="Wingdings" panose="05000000000000000000" pitchFamily="2" charset="2"/>
              <a:buChar char="q"/>
            </a:pPr>
            <a:endParaRPr lang="en-US" sz="600" dirty="0"/>
          </a:p>
          <a:p>
            <a:pPr lvl="2">
              <a:buFont typeface="Wingdings" panose="05000000000000000000" pitchFamily="2" charset="2"/>
              <a:buChar char="q"/>
            </a:pPr>
            <a:r>
              <a:rPr lang="en-US" sz="2400" dirty="0"/>
              <a:t>No</a:t>
            </a:r>
          </a:p>
        </p:txBody>
      </p:sp>
      <p:sp>
        <p:nvSpPr>
          <p:cNvPr id="4" name="Slide Number Placeholder 3"/>
          <p:cNvSpPr>
            <a:spLocks noGrp="1"/>
          </p:cNvSpPr>
          <p:nvPr>
            <p:ph type="sldNum" sz="quarter" idx="10"/>
          </p:nvPr>
        </p:nvSpPr>
        <p:spPr/>
        <p:txBody>
          <a:bodyPr/>
          <a:lstStyle/>
          <a:p>
            <a:fld id="{7C414AED-89CE-4A48-8B2B-1B3A5C68EA2A}" type="slidenum">
              <a:rPr lang="en-US" smtClean="0"/>
              <a:t>58</a:t>
            </a:fld>
            <a:endParaRPr lang="en-US" dirty="0"/>
          </a:p>
        </p:txBody>
      </p:sp>
    </p:spTree>
    <p:extLst>
      <p:ext uri="{BB962C8B-B14F-4D97-AF65-F5344CB8AC3E}">
        <p14:creationId xmlns:p14="http://schemas.microsoft.com/office/powerpoint/2010/main" val="28770463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Poll Question Answer # 1</a:t>
            </a:r>
          </a:p>
        </p:txBody>
      </p:sp>
      <p:sp>
        <p:nvSpPr>
          <p:cNvPr id="3" name="Content Placeholder 2"/>
          <p:cNvSpPr>
            <a:spLocks noGrp="1"/>
          </p:cNvSpPr>
          <p:nvPr>
            <p:ph idx="1"/>
          </p:nvPr>
        </p:nvSpPr>
        <p:spPr>
          <a:xfrm>
            <a:off x="847165" y="1589518"/>
            <a:ext cx="10945906" cy="4779009"/>
          </a:xfrm>
        </p:spPr>
        <p:txBody>
          <a:bodyPr/>
          <a:lstStyle/>
          <a:p>
            <a:pPr>
              <a:buFont typeface="Wingdings" panose="05000000000000000000" pitchFamily="2" charset="2"/>
              <a:buChar char="þ"/>
            </a:pPr>
            <a:r>
              <a:rPr lang="en-US" dirty="0"/>
              <a:t> No</a:t>
            </a:r>
          </a:p>
          <a:p>
            <a:pPr marL="0" indent="0">
              <a:buNone/>
            </a:pPr>
            <a:endParaRPr lang="en-US" sz="2000" dirty="0"/>
          </a:p>
          <a:p>
            <a:pPr lvl="1"/>
            <a:r>
              <a:rPr lang="en-US" dirty="0"/>
              <a:t>Since the information collected on the current version of the form is not required to process the claim that was submitted on the outdated version of the form through SEP (a VA electronic claims submission system), additional development is not necessary, unless indicated in other policies or procedures.</a:t>
            </a:r>
          </a:p>
          <a:p>
            <a:pPr marL="457200" lvl="1" indent="0">
              <a:buNone/>
            </a:pPr>
            <a:endParaRPr lang="en-US" sz="2000" dirty="0"/>
          </a:p>
          <a:p>
            <a:pPr lvl="2">
              <a:buFont typeface="Wingdings" panose="05000000000000000000" pitchFamily="2" charset="2"/>
              <a:buChar char="v"/>
            </a:pPr>
            <a:r>
              <a:rPr lang="pl-PL" sz="2400" dirty="0">
                <a:solidFill>
                  <a:srgbClr val="FF0000"/>
                </a:solidFill>
              </a:rPr>
              <a:t>M21-1 III.ii.1.C.8.a</a:t>
            </a:r>
          </a:p>
        </p:txBody>
      </p:sp>
      <p:sp>
        <p:nvSpPr>
          <p:cNvPr id="4" name="Slide Number Placeholder 3"/>
          <p:cNvSpPr>
            <a:spLocks noGrp="1"/>
          </p:cNvSpPr>
          <p:nvPr>
            <p:ph type="sldNum" sz="quarter" idx="10"/>
          </p:nvPr>
        </p:nvSpPr>
        <p:spPr/>
        <p:txBody>
          <a:bodyPr/>
          <a:lstStyle/>
          <a:p>
            <a:fld id="{7C414AED-89CE-4A48-8B2B-1B3A5C68EA2A}" type="slidenum">
              <a:rPr lang="en-US" smtClean="0"/>
              <a:t>59</a:t>
            </a:fld>
            <a:endParaRPr lang="en-US" dirty="0"/>
          </a:p>
        </p:txBody>
      </p:sp>
    </p:spTree>
    <p:extLst>
      <p:ext uri="{BB962C8B-B14F-4D97-AF65-F5344CB8AC3E}">
        <p14:creationId xmlns:p14="http://schemas.microsoft.com/office/powerpoint/2010/main" val="22027187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Question Guidance</a:t>
            </a:r>
          </a:p>
        </p:txBody>
      </p:sp>
      <p:sp>
        <p:nvSpPr>
          <p:cNvPr id="3" name="Content Placeholder 2"/>
          <p:cNvSpPr>
            <a:spLocks noGrp="1"/>
          </p:cNvSpPr>
          <p:nvPr>
            <p:ph idx="1"/>
          </p:nvPr>
        </p:nvSpPr>
        <p:spPr>
          <a:xfrm>
            <a:off x="847165" y="1589518"/>
            <a:ext cx="11126096" cy="4811282"/>
          </a:xfrm>
        </p:spPr>
        <p:txBody>
          <a:bodyPr/>
          <a:lstStyle/>
          <a:p>
            <a:r>
              <a:rPr lang="en-US" dirty="0"/>
              <a:t>Three (3) Quiz Questions will be shown on the following slides</a:t>
            </a:r>
          </a:p>
          <a:p>
            <a:pPr marL="0" indent="0">
              <a:buNone/>
            </a:pPr>
            <a:endParaRPr lang="en-US" sz="1600" dirty="0"/>
          </a:p>
          <a:p>
            <a:r>
              <a:rPr lang="en-US" dirty="0"/>
              <a:t>Interactive Quiz Screen will be displayed after each question slide</a:t>
            </a:r>
          </a:p>
          <a:p>
            <a:pPr marL="0" indent="0">
              <a:buNone/>
            </a:pPr>
            <a:endParaRPr lang="en-US" sz="1600" dirty="0"/>
          </a:p>
          <a:p>
            <a:pPr lvl="0" eaLnBrk="0" hangingPunct="0">
              <a:buClr>
                <a:srgbClr val="CC0000"/>
              </a:buClr>
              <a:buFont typeface="Arial" charset="0"/>
              <a:buChar char="•"/>
              <a:defRPr/>
            </a:pPr>
            <a:r>
              <a:rPr lang="en-US" altLang="en-US" dirty="0"/>
              <a:t>Using your mouse </a:t>
            </a:r>
            <a:r>
              <a:rPr lang="en-US" altLang="en-US" b="1" dirty="0">
                <a:solidFill>
                  <a:srgbClr val="FF0000"/>
                </a:solidFill>
                <a:sym typeface="Wingdings" pitchFamily="2" charset="2"/>
              </a:rPr>
              <a:t></a:t>
            </a:r>
            <a:r>
              <a:rPr lang="en-US" altLang="en-US" dirty="0">
                <a:sym typeface="Wingdings" pitchFamily="2" charset="2"/>
              </a:rPr>
              <a:t>, please </a:t>
            </a:r>
            <a:r>
              <a:rPr lang="en-US" altLang="en-US" dirty="0"/>
              <a:t>select your response</a:t>
            </a:r>
          </a:p>
          <a:p>
            <a:pPr lvl="1" eaLnBrk="0" hangingPunct="0">
              <a:buClr>
                <a:srgbClr val="CC0000"/>
              </a:buClr>
              <a:buFont typeface="Wingdings" panose="05000000000000000000" pitchFamily="2" charset="2"/>
              <a:buChar char="x"/>
              <a:defRPr/>
            </a:pPr>
            <a:r>
              <a:rPr lang="en-US" altLang="en-US" dirty="0"/>
              <a:t>Please do </a:t>
            </a:r>
            <a:r>
              <a:rPr lang="en-US" altLang="en-US" b="1" dirty="0">
                <a:solidFill>
                  <a:srgbClr val="FF0000"/>
                </a:solidFill>
                <a:effectLst>
                  <a:outerShdw blurRad="38100" dist="38100" dir="2700000" algn="tl">
                    <a:srgbClr val="000000">
                      <a:alpha val="43137"/>
                    </a:srgbClr>
                  </a:outerShdw>
                </a:effectLst>
              </a:rPr>
              <a:t>NOT</a:t>
            </a:r>
            <a:r>
              <a:rPr lang="en-US" altLang="en-US" dirty="0"/>
              <a:t> type your answer into the Chat Box</a:t>
            </a:r>
          </a:p>
          <a:p>
            <a:pPr marL="0" lvl="0" indent="0" eaLnBrk="0" hangingPunct="0">
              <a:buClr>
                <a:srgbClr val="CC0000"/>
              </a:buClr>
              <a:buNone/>
              <a:defRPr/>
            </a:pPr>
            <a:endParaRPr lang="en-US" altLang="en-US" sz="800" dirty="0"/>
          </a:p>
          <a:p>
            <a:pPr lvl="1" eaLnBrk="0" hangingPunct="0">
              <a:defRPr/>
            </a:pPr>
            <a:r>
              <a:rPr lang="en-US" altLang="en-US" sz="2800" dirty="0"/>
              <a:t>Note:  If you are in a group setting using only one computer,</a:t>
            </a:r>
            <a:br>
              <a:rPr lang="en-US" altLang="en-US" sz="2800" dirty="0"/>
            </a:br>
            <a:r>
              <a:rPr lang="en-US" altLang="en-US" sz="2800" dirty="0"/>
              <a:t>poll the group and have somebody use the mouse at the computer to select the group’s response</a:t>
            </a:r>
          </a:p>
          <a:p>
            <a:pPr marL="0" indent="0">
              <a:buNone/>
            </a:pPr>
            <a:endParaRPr lang="en-US" sz="1200" dirty="0"/>
          </a:p>
          <a:p>
            <a:r>
              <a:rPr lang="en-US" dirty="0"/>
              <a:t>Quiz results will be discussed after everybody has responded</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6</a:t>
            </a:fld>
            <a:endParaRPr lang="en-US" dirty="0"/>
          </a:p>
        </p:txBody>
      </p:sp>
    </p:spTree>
    <p:extLst>
      <p:ext uri="{BB962C8B-B14F-4D97-AF65-F5344CB8AC3E}">
        <p14:creationId xmlns:p14="http://schemas.microsoft.com/office/powerpoint/2010/main" val="1915266497"/>
      </p:ext>
    </p:extLst>
  </p:cSld>
  <p:clrMapOvr>
    <a:masterClrMapping/>
  </p:clrMapOvr>
  <p:transition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Poll Question # 2 – Use Mouse to Select Answer</a:t>
            </a:r>
          </a:p>
        </p:txBody>
      </p:sp>
      <p:sp>
        <p:nvSpPr>
          <p:cNvPr id="3" name="Content Placeholder 2"/>
          <p:cNvSpPr>
            <a:spLocks noGrp="1"/>
          </p:cNvSpPr>
          <p:nvPr>
            <p:ph idx="1"/>
          </p:nvPr>
        </p:nvSpPr>
        <p:spPr>
          <a:xfrm>
            <a:off x="847164" y="1589518"/>
            <a:ext cx="11255696" cy="4766832"/>
          </a:xfrm>
        </p:spPr>
        <p:txBody>
          <a:bodyPr/>
          <a:lstStyle/>
          <a:p>
            <a:r>
              <a:rPr lang="en-US" sz="2300" dirty="0"/>
              <a:t>Veteran evaluated at 40% for Lumbar Strain FTR for a proper review exam</a:t>
            </a:r>
          </a:p>
          <a:p>
            <a:pPr marL="0" indent="0">
              <a:buNone/>
            </a:pPr>
            <a:endParaRPr lang="en-US" sz="200" dirty="0"/>
          </a:p>
          <a:p>
            <a:r>
              <a:rPr lang="en-US" sz="2300" dirty="0"/>
              <a:t>RVSR notes current evid of painful ROM in CAPRI &amp; proposes to reduce to 10%</a:t>
            </a:r>
          </a:p>
          <a:p>
            <a:pPr marL="0" indent="0">
              <a:buNone/>
            </a:pPr>
            <a:endParaRPr lang="en-US" sz="200" dirty="0"/>
          </a:p>
          <a:p>
            <a:r>
              <a:rPr lang="en-US" sz="2300" dirty="0"/>
              <a:t>Proposal issued on 09-07-2018 noting FTR reduction in no fewer than 60 days</a:t>
            </a:r>
          </a:p>
          <a:p>
            <a:pPr marL="0" indent="0">
              <a:buNone/>
            </a:pPr>
            <a:endParaRPr lang="en-US" sz="200" dirty="0"/>
          </a:p>
          <a:p>
            <a:r>
              <a:rPr lang="en-US" sz="2300" dirty="0"/>
              <a:t>On 10-19-2018, the Veteran states willingness to report, and subsequent rescheduled examination results show 20% is warranted</a:t>
            </a:r>
          </a:p>
          <a:p>
            <a:pPr marL="0" indent="0">
              <a:buNone/>
            </a:pPr>
            <a:endParaRPr lang="en-US" sz="200" dirty="0"/>
          </a:p>
          <a:p>
            <a:r>
              <a:rPr lang="en-US" sz="2300" dirty="0"/>
              <a:t>On 11-12-2018, the RVSR adjudicates a final rating decision reducing the 40% evaluation to the more favorable 20% versus 10% evaluation effective 12-01-2018, the first day of the month following expiration of the adverse action proposal period</a:t>
            </a:r>
          </a:p>
          <a:p>
            <a:pPr marL="0" indent="0">
              <a:buNone/>
            </a:pPr>
            <a:endParaRPr lang="en-US" sz="800" dirty="0"/>
          </a:p>
          <a:p>
            <a:pPr lvl="1"/>
            <a:r>
              <a:rPr lang="en-US" sz="2300" b="1" dirty="0">
                <a:effectLst>
                  <a:outerShdw blurRad="38100" dist="38100" dir="2700000" algn="tl">
                    <a:srgbClr val="000000">
                      <a:alpha val="43137"/>
                    </a:srgbClr>
                  </a:outerShdw>
                </a:effectLst>
              </a:rPr>
              <a:t>Question:</a:t>
            </a:r>
            <a:r>
              <a:rPr lang="en-US" sz="2300" dirty="0"/>
              <a:t>  Was correct rating action taken?</a:t>
            </a:r>
          </a:p>
          <a:p>
            <a:pPr lvl="2">
              <a:buFont typeface="Wingdings" panose="05000000000000000000" pitchFamily="2" charset="2"/>
              <a:buChar char="q"/>
            </a:pPr>
            <a:r>
              <a:rPr lang="en-US" dirty="0"/>
              <a:t>Yes</a:t>
            </a:r>
          </a:p>
          <a:p>
            <a:pPr lvl="2">
              <a:buFont typeface="Wingdings" panose="05000000000000000000" pitchFamily="2" charset="2"/>
              <a:buChar char="q"/>
            </a:pPr>
            <a:endParaRPr lang="en-US" sz="500" dirty="0"/>
          </a:p>
          <a:p>
            <a:pPr lvl="2">
              <a:buFont typeface="Wingdings" panose="05000000000000000000" pitchFamily="2" charset="2"/>
              <a:buChar char="q"/>
            </a:pPr>
            <a:r>
              <a:rPr lang="en-US" dirty="0"/>
              <a:t>No</a:t>
            </a:r>
          </a:p>
        </p:txBody>
      </p:sp>
      <p:sp>
        <p:nvSpPr>
          <p:cNvPr id="4" name="Slide Number Placeholder 3"/>
          <p:cNvSpPr>
            <a:spLocks noGrp="1"/>
          </p:cNvSpPr>
          <p:nvPr>
            <p:ph type="sldNum" sz="quarter" idx="10"/>
          </p:nvPr>
        </p:nvSpPr>
        <p:spPr/>
        <p:txBody>
          <a:bodyPr/>
          <a:lstStyle/>
          <a:p>
            <a:fld id="{7C414AED-89CE-4A48-8B2B-1B3A5C68EA2A}" type="slidenum">
              <a:rPr lang="en-US" smtClean="0"/>
              <a:t>60</a:t>
            </a:fld>
            <a:endParaRPr lang="en-US" dirty="0"/>
          </a:p>
        </p:txBody>
      </p:sp>
    </p:spTree>
    <p:extLst>
      <p:ext uri="{BB962C8B-B14F-4D97-AF65-F5344CB8AC3E}">
        <p14:creationId xmlns:p14="http://schemas.microsoft.com/office/powerpoint/2010/main" val="10930682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Poll Question Answer # 2</a:t>
            </a:r>
          </a:p>
        </p:txBody>
      </p:sp>
      <p:sp>
        <p:nvSpPr>
          <p:cNvPr id="3" name="Content Placeholder 2"/>
          <p:cNvSpPr>
            <a:spLocks noGrp="1"/>
          </p:cNvSpPr>
          <p:nvPr>
            <p:ph idx="1"/>
          </p:nvPr>
        </p:nvSpPr>
        <p:spPr>
          <a:xfrm>
            <a:off x="847165" y="1589518"/>
            <a:ext cx="10945906" cy="4779009"/>
          </a:xfrm>
        </p:spPr>
        <p:txBody>
          <a:bodyPr/>
          <a:lstStyle/>
          <a:p>
            <a:pPr>
              <a:buFont typeface="Wingdings" panose="05000000000000000000" pitchFamily="2" charset="2"/>
              <a:buChar char="þ"/>
            </a:pPr>
            <a:r>
              <a:rPr lang="en-US" dirty="0"/>
              <a:t> No</a:t>
            </a:r>
          </a:p>
          <a:p>
            <a:pPr marL="0" indent="0">
              <a:buNone/>
            </a:pPr>
            <a:endParaRPr lang="en-US" sz="2000" dirty="0"/>
          </a:p>
          <a:p>
            <a:pPr lvl="1"/>
            <a:r>
              <a:rPr lang="en-US" dirty="0"/>
              <a:t>Although the final outcome of the evaluation issue was more favorable than initially proposed, the notice of proposed adverse action issued September 7, 2018, as well as the rating decision that preceded it, were premised on a regulatory principle [38 CFR 3.655(c) for failure to report for review examination] different than that ultimately used to reduce the evaluation [noted improvement under 38 CFR 3.105(e)].</a:t>
            </a:r>
          </a:p>
          <a:p>
            <a:pPr marL="457200" lvl="1" indent="0">
              <a:buNone/>
            </a:pPr>
            <a:endParaRPr lang="en-US" sz="2000" dirty="0"/>
          </a:p>
          <a:p>
            <a:pPr lvl="2">
              <a:buFont typeface="Wingdings" panose="05000000000000000000" pitchFamily="2" charset="2"/>
              <a:buChar char="v"/>
            </a:pPr>
            <a:r>
              <a:rPr lang="en-US" sz="2400" dirty="0">
                <a:solidFill>
                  <a:srgbClr val="FF0000"/>
                </a:solidFill>
              </a:rPr>
              <a:t>M21-1 III.iv.8.B.1.g</a:t>
            </a: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61</a:t>
            </a:fld>
            <a:endParaRPr lang="en-US" dirty="0"/>
          </a:p>
        </p:txBody>
      </p:sp>
    </p:spTree>
    <p:extLst>
      <p:ext uri="{BB962C8B-B14F-4D97-AF65-F5344CB8AC3E}">
        <p14:creationId xmlns:p14="http://schemas.microsoft.com/office/powerpoint/2010/main" val="17395437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Poll Question # 3 – Scenario</a:t>
            </a:r>
          </a:p>
        </p:txBody>
      </p:sp>
      <p:sp>
        <p:nvSpPr>
          <p:cNvPr id="3" name="Content Placeholder 2"/>
          <p:cNvSpPr>
            <a:spLocks noGrp="1"/>
          </p:cNvSpPr>
          <p:nvPr>
            <p:ph idx="1"/>
          </p:nvPr>
        </p:nvSpPr>
        <p:spPr>
          <a:xfrm>
            <a:off x="847166" y="1589518"/>
            <a:ext cx="11134925" cy="4766832"/>
          </a:xfrm>
        </p:spPr>
        <p:txBody>
          <a:bodyPr/>
          <a:lstStyle/>
          <a:p>
            <a:r>
              <a:rPr lang="en-US" sz="2500" dirty="0"/>
              <a:t>Claim for increase for right knee strain</a:t>
            </a:r>
          </a:p>
          <a:p>
            <a:pPr marL="0" indent="0">
              <a:buNone/>
            </a:pPr>
            <a:endParaRPr lang="en-US" sz="500" dirty="0"/>
          </a:p>
          <a:p>
            <a:r>
              <a:rPr lang="en-US" sz="2500" dirty="0"/>
              <a:t>Knee DBQ shows Veteran’s report of flare-ups of right knee pain occurring very often with complete inability to bend the knee lasting hours</a:t>
            </a:r>
          </a:p>
          <a:p>
            <a:pPr marL="0" indent="0">
              <a:buNone/>
            </a:pPr>
            <a:endParaRPr lang="en-US" sz="500" dirty="0"/>
          </a:p>
          <a:p>
            <a:r>
              <a:rPr lang="en-US" sz="2500" dirty="0"/>
              <a:t>Recent CAPRI records document several treatments for flare-ups of right knee pain with full ROM, normal gait, and no time lost from work due to the knee pain</a:t>
            </a:r>
          </a:p>
          <a:p>
            <a:pPr marL="0" indent="0">
              <a:buNone/>
            </a:pPr>
            <a:endParaRPr lang="en-US" sz="800" dirty="0"/>
          </a:p>
          <a:p>
            <a:r>
              <a:rPr lang="en-US" sz="2500" dirty="0"/>
              <a:t>Examiner declines to estimate additional loss of range of motion (ROM), stating that doing so cannot be done without resorting to speculation</a:t>
            </a:r>
          </a:p>
          <a:p>
            <a:pPr marL="0" indent="0">
              <a:buNone/>
            </a:pPr>
            <a:endParaRPr lang="en-US" sz="800" dirty="0"/>
          </a:p>
          <a:p>
            <a:pPr lvl="1"/>
            <a:r>
              <a:rPr lang="en-US" sz="2000" b="1" i="1" dirty="0">
                <a:effectLst>
                  <a:outerShdw blurRad="38100" dist="38100" dir="2700000" algn="tl">
                    <a:srgbClr val="000000">
                      <a:alpha val="43137"/>
                    </a:srgbClr>
                  </a:outerShdw>
                </a:effectLst>
              </a:rPr>
              <a:t>Rationale:</a:t>
            </a:r>
            <a:r>
              <a:rPr lang="en-US" sz="2000" dirty="0"/>
              <a:t>  </a:t>
            </a:r>
            <a:r>
              <a:rPr lang="en-US" sz="2000" i="1" dirty="0"/>
              <a:t>“The Veteran’s testimony during the examination directly contradicts the VA treatment records, and it would be speculation to attempt to reconcile the conflicting reports into an accurate estimation.”</a:t>
            </a:r>
          </a:p>
        </p:txBody>
      </p:sp>
      <p:sp>
        <p:nvSpPr>
          <p:cNvPr id="4" name="Slide Number Placeholder 3"/>
          <p:cNvSpPr>
            <a:spLocks noGrp="1"/>
          </p:cNvSpPr>
          <p:nvPr>
            <p:ph type="sldNum" sz="quarter" idx="10"/>
          </p:nvPr>
        </p:nvSpPr>
        <p:spPr/>
        <p:txBody>
          <a:bodyPr/>
          <a:lstStyle/>
          <a:p>
            <a:fld id="{7C414AED-89CE-4A48-8B2B-1B3A5C68EA2A}" type="slidenum">
              <a:rPr lang="en-US" smtClean="0"/>
              <a:t>62</a:t>
            </a:fld>
            <a:endParaRPr lang="en-US" dirty="0"/>
          </a:p>
        </p:txBody>
      </p:sp>
    </p:spTree>
    <p:extLst>
      <p:ext uri="{BB962C8B-B14F-4D97-AF65-F5344CB8AC3E}">
        <p14:creationId xmlns:p14="http://schemas.microsoft.com/office/powerpoint/2010/main" val="25960830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Poll Question # 3 – Use Mouse to Select Answer</a:t>
            </a:r>
          </a:p>
        </p:txBody>
      </p:sp>
      <p:sp>
        <p:nvSpPr>
          <p:cNvPr id="3" name="Content Placeholder 2"/>
          <p:cNvSpPr>
            <a:spLocks noGrp="1"/>
          </p:cNvSpPr>
          <p:nvPr>
            <p:ph idx="1"/>
          </p:nvPr>
        </p:nvSpPr>
        <p:spPr>
          <a:xfrm>
            <a:off x="847165" y="1589518"/>
            <a:ext cx="11186684" cy="4691641"/>
          </a:xfrm>
        </p:spPr>
        <p:txBody>
          <a:bodyPr/>
          <a:lstStyle/>
          <a:p>
            <a:r>
              <a:rPr lang="en-US" dirty="0"/>
              <a:t>Is the examiner’s opinion appropriately justified? Why or why not?</a:t>
            </a:r>
          </a:p>
          <a:p>
            <a:pPr marL="0" indent="0">
              <a:buNone/>
            </a:pPr>
            <a:endParaRPr lang="en-US" sz="800" dirty="0"/>
          </a:p>
          <a:p>
            <a:pPr lvl="1">
              <a:buFont typeface="Wingdings" panose="05000000000000000000" pitchFamily="2" charset="2"/>
              <a:buChar char="q"/>
            </a:pPr>
            <a:r>
              <a:rPr lang="en-US" dirty="0"/>
              <a:t>No; the examiner’s rationale is predicated on an aversion to opining on matters beyond direct observation.</a:t>
            </a:r>
          </a:p>
          <a:p>
            <a:pPr marL="457200" lvl="1" indent="0">
              <a:buNone/>
            </a:pPr>
            <a:endParaRPr lang="en-US" sz="800" dirty="0"/>
          </a:p>
          <a:p>
            <a:pPr lvl="1">
              <a:buFont typeface="Wingdings" panose="05000000000000000000" pitchFamily="2" charset="2"/>
              <a:buChar char="q"/>
            </a:pPr>
            <a:r>
              <a:rPr lang="en-US" dirty="0"/>
              <a:t>Yes; the examiner’s rationale is appropriate as it is clear from the Veteran’s testimony and the examination that ROM is unaffected during a flare-up.</a:t>
            </a:r>
          </a:p>
          <a:p>
            <a:pPr marL="457200" lvl="1" indent="0">
              <a:buNone/>
            </a:pPr>
            <a:endParaRPr lang="en-US" sz="800" dirty="0"/>
          </a:p>
          <a:p>
            <a:pPr lvl="1">
              <a:buFont typeface="Wingdings" panose="05000000000000000000" pitchFamily="2" charset="2"/>
              <a:buChar char="q"/>
            </a:pPr>
            <a:r>
              <a:rPr lang="en-US" dirty="0"/>
              <a:t>No; the examiner’s rationale is predicated on a general lack of knowledge of the case.</a:t>
            </a:r>
          </a:p>
          <a:p>
            <a:pPr marL="457200" lvl="1" indent="0">
              <a:buNone/>
            </a:pPr>
            <a:endParaRPr lang="en-US" sz="800" dirty="0"/>
          </a:p>
          <a:p>
            <a:pPr lvl="1">
              <a:buFont typeface="Wingdings" panose="05000000000000000000" pitchFamily="2" charset="2"/>
              <a:buChar char="q"/>
            </a:pPr>
            <a:r>
              <a:rPr lang="en-US" dirty="0"/>
              <a:t>Yes: the examiner’s rationale is appropriate as it is specific to the Veteran’s case, is based on a review of all procurable evidence, and does not imply or state an aversion to opining on matters beyond direct observation.</a:t>
            </a:r>
          </a:p>
          <a:p>
            <a:pPr lvl="1">
              <a:buFont typeface="Wingdings" panose="05000000000000000000" pitchFamily="2" charset="2"/>
              <a:buChar char="q"/>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63</a:t>
            </a:fld>
            <a:endParaRPr lang="en-US" dirty="0"/>
          </a:p>
        </p:txBody>
      </p:sp>
    </p:spTree>
    <p:extLst>
      <p:ext uri="{BB962C8B-B14F-4D97-AF65-F5344CB8AC3E}">
        <p14:creationId xmlns:p14="http://schemas.microsoft.com/office/powerpoint/2010/main" val="37054381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Poll Question Answer # 3</a:t>
            </a:r>
          </a:p>
        </p:txBody>
      </p:sp>
      <p:sp>
        <p:nvSpPr>
          <p:cNvPr id="3" name="Content Placeholder 2"/>
          <p:cNvSpPr>
            <a:spLocks noGrp="1"/>
          </p:cNvSpPr>
          <p:nvPr>
            <p:ph idx="1"/>
          </p:nvPr>
        </p:nvSpPr>
        <p:spPr>
          <a:xfrm>
            <a:off x="847165" y="1589518"/>
            <a:ext cx="10945906" cy="4779009"/>
          </a:xfrm>
        </p:spPr>
        <p:txBody>
          <a:bodyPr/>
          <a:lstStyle/>
          <a:p>
            <a:pPr>
              <a:buFont typeface="Wingdings" panose="05000000000000000000" pitchFamily="2" charset="2"/>
              <a:buChar char="þ"/>
            </a:pPr>
            <a:r>
              <a:rPr lang="en-US" dirty="0"/>
              <a:t> Yes: the examiner’s rationale is appropriate as it is specific to the Veteran’s case, is based on a review of all procurable evidence, and does not imply or state an aversion to opining on matters beyond direct observation.</a:t>
            </a:r>
          </a:p>
          <a:p>
            <a:pPr marL="0" indent="0">
              <a:buNone/>
            </a:pPr>
            <a:endParaRPr lang="en-US" sz="2000" dirty="0"/>
          </a:p>
          <a:p>
            <a:pPr lvl="1"/>
            <a:r>
              <a:rPr lang="en-US" dirty="0"/>
              <a:t>The examiner has explained the basis for such an opinion, identifying what facts cannot be determined, and demonstrated consideration of all procurable and relevant information (to include medical treatment records and/or lay testimony).</a:t>
            </a:r>
          </a:p>
          <a:p>
            <a:pPr marL="457200" lvl="1" indent="0">
              <a:buNone/>
            </a:pPr>
            <a:endParaRPr lang="en-US" sz="2000" dirty="0"/>
          </a:p>
          <a:p>
            <a:pPr lvl="2">
              <a:buFont typeface="Wingdings" panose="05000000000000000000" pitchFamily="2" charset="2"/>
              <a:buChar char="v"/>
            </a:pPr>
            <a:r>
              <a:rPr lang="pt-BR" sz="2400" dirty="0">
                <a:solidFill>
                  <a:srgbClr val="FF0000"/>
                </a:solidFill>
              </a:rPr>
              <a:t>M21-1 III.iv.3.D.2.r (</a:t>
            </a:r>
            <a:r>
              <a:rPr lang="pt-BR" sz="2400" i="1" dirty="0">
                <a:solidFill>
                  <a:srgbClr val="FF0000"/>
                </a:solidFill>
              </a:rPr>
              <a:t>Sharp v Shulkin</a:t>
            </a:r>
            <a:r>
              <a:rPr lang="pt-BR" sz="2400" dirty="0">
                <a:solidFill>
                  <a:srgbClr val="FF0000"/>
                </a:solidFill>
              </a:rPr>
              <a:t>)</a:t>
            </a: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64</a:t>
            </a:fld>
            <a:endParaRPr lang="en-US" dirty="0"/>
          </a:p>
        </p:txBody>
      </p:sp>
    </p:spTree>
    <p:extLst>
      <p:ext uri="{BB962C8B-B14F-4D97-AF65-F5344CB8AC3E}">
        <p14:creationId xmlns:p14="http://schemas.microsoft.com/office/powerpoint/2010/main" val="23855693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Poll Question # 4 – Use Mouse to Select Answer</a:t>
            </a:r>
          </a:p>
        </p:txBody>
      </p:sp>
      <p:sp>
        <p:nvSpPr>
          <p:cNvPr id="3" name="Content Placeholder 2"/>
          <p:cNvSpPr>
            <a:spLocks noGrp="1"/>
          </p:cNvSpPr>
          <p:nvPr>
            <p:ph idx="1"/>
          </p:nvPr>
        </p:nvSpPr>
        <p:spPr>
          <a:xfrm>
            <a:off x="847165" y="1589518"/>
            <a:ext cx="11048661" cy="4691641"/>
          </a:xfrm>
        </p:spPr>
        <p:txBody>
          <a:bodyPr/>
          <a:lstStyle/>
          <a:p>
            <a:r>
              <a:rPr lang="en-US" dirty="0"/>
              <a:t>Use of the </a:t>
            </a:r>
            <a:r>
              <a:rPr lang="en-US" i="1" dirty="0"/>
              <a:t>Administrative Error Paid/Due Calculator Over $25K</a:t>
            </a:r>
            <a:r>
              <a:rPr lang="en-US" dirty="0"/>
              <a:t> for cases forwarded to Compensation Service for approval of administrative decisions involving an erroneous payment of $25,000 or greater due to administrative error is required only when the retroactive period of the overpayment is 5 or more years.</a:t>
            </a:r>
          </a:p>
          <a:p>
            <a:pPr marL="0" indent="0">
              <a:buNone/>
            </a:pPr>
            <a:endParaRPr lang="en-US" sz="2000" dirty="0"/>
          </a:p>
          <a:p>
            <a:pPr lvl="1">
              <a:buFont typeface="Wingdings" panose="05000000000000000000" pitchFamily="2" charset="2"/>
              <a:buChar char="q"/>
            </a:pPr>
            <a:r>
              <a:rPr lang="en-US" dirty="0"/>
              <a:t>True</a:t>
            </a:r>
          </a:p>
          <a:p>
            <a:pPr lvl="1">
              <a:buFont typeface="Wingdings" panose="05000000000000000000" pitchFamily="2" charset="2"/>
              <a:buChar char="q"/>
            </a:pPr>
            <a:endParaRPr lang="en-US" sz="1000" dirty="0"/>
          </a:p>
          <a:p>
            <a:pPr lvl="1">
              <a:buFont typeface="Wingdings" panose="05000000000000000000" pitchFamily="2" charset="2"/>
              <a:buChar char="q"/>
            </a:pPr>
            <a:r>
              <a:rPr lang="en-US" dirty="0"/>
              <a:t>False</a:t>
            </a:r>
          </a:p>
        </p:txBody>
      </p:sp>
      <p:sp>
        <p:nvSpPr>
          <p:cNvPr id="4" name="Slide Number Placeholder 3"/>
          <p:cNvSpPr>
            <a:spLocks noGrp="1"/>
          </p:cNvSpPr>
          <p:nvPr>
            <p:ph type="sldNum" sz="quarter" idx="10"/>
          </p:nvPr>
        </p:nvSpPr>
        <p:spPr/>
        <p:txBody>
          <a:bodyPr/>
          <a:lstStyle/>
          <a:p>
            <a:fld id="{7C414AED-89CE-4A48-8B2B-1B3A5C68EA2A}" type="slidenum">
              <a:rPr lang="en-US" smtClean="0"/>
              <a:t>65</a:t>
            </a:fld>
            <a:endParaRPr lang="en-US" dirty="0"/>
          </a:p>
        </p:txBody>
      </p:sp>
    </p:spTree>
    <p:extLst>
      <p:ext uri="{BB962C8B-B14F-4D97-AF65-F5344CB8AC3E}">
        <p14:creationId xmlns:p14="http://schemas.microsoft.com/office/powerpoint/2010/main" val="4001055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Poll Question Answer # 4</a:t>
            </a:r>
          </a:p>
        </p:txBody>
      </p:sp>
      <p:sp>
        <p:nvSpPr>
          <p:cNvPr id="3" name="Content Placeholder 2"/>
          <p:cNvSpPr>
            <a:spLocks noGrp="1"/>
          </p:cNvSpPr>
          <p:nvPr>
            <p:ph idx="1"/>
          </p:nvPr>
        </p:nvSpPr>
        <p:spPr>
          <a:xfrm>
            <a:off x="847165" y="1589518"/>
            <a:ext cx="10945906" cy="4779009"/>
          </a:xfrm>
        </p:spPr>
        <p:txBody>
          <a:bodyPr/>
          <a:lstStyle/>
          <a:p>
            <a:pPr>
              <a:buFont typeface="Wingdings" panose="05000000000000000000" pitchFamily="2" charset="2"/>
              <a:buChar char="þ"/>
            </a:pPr>
            <a:r>
              <a:rPr lang="en-US" dirty="0"/>
              <a:t> False</a:t>
            </a:r>
          </a:p>
          <a:p>
            <a:pPr marL="0" indent="0">
              <a:buNone/>
            </a:pPr>
            <a:endParaRPr lang="en-US" sz="2000" dirty="0"/>
          </a:p>
          <a:p>
            <a:pPr lvl="1"/>
            <a:r>
              <a:rPr lang="en-US" dirty="0"/>
              <a:t>The manual was revised on 10/24/2018 to require the use of the </a:t>
            </a:r>
            <a:r>
              <a:rPr lang="en-US" i="1" dirty="0"/>
              <a:t>Administrative Error Paid/Due Calculator Over $25K</a:t>
            </a:r>
            <a:r>
              <a:rPr lang="en-US" dirty="0"/>
              <a:t> for </a:t>
            </a:r>
            <a:r>
              <a:rPr lang="en-US" b="1" i="1" dirty="0">
                <a:effectLst>
                  <a:outerShdw blurRad="38100" dist="38100" dir="2700000" algn="tl">
                    <a:srgbClr val="000000">
                      <a:alpha val="43137"/>
                    </a:srgbClr>
                  </a:outerShdw>
                </a:effectLst>
              </a:rPr>
              <a:t>all</a:t>
            </a:r>
            <a:r>
              <a:rPr lang="en-US" dirty="0"/>
              <a:t> cases forwarded to Compensation Service for approval of administrative decisions involving an erroneous payment of $25,000 or greater due to administrative error regardless of the retroactive overpayment period.</a:t>
            </a:r>
          </a:p>
          <a:p>
            <a:pPr marL="457200" lvl="1" indent="0">
              <a:buNone/>
            </a:pPr>
            <a:endParaRPr lang="en-US" sz="2000" dirty="0"/>
          </a:p>
          <a:p>
            <a:pPr lvl="2">
              <a:buFont typeface="Wingdings" panose="05000000000000000000" pitchFamily="2" charset="2"/>
              <a:buChar char="v"/>
            </a:pPr>
            <a:r>
              <a:rPr lang="en-US" sz="2400" dirty="0">
                <a:solidFill>
                  <a:srgbClr val="FF0000"/>
                </a:solidFill>
              </a:rPr>
              <a:t>M21-1 lll.v.1.l.3.g</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66</a:t>
            </a:fld>
            <a:endParaRPr lang="en-US" dirty="0"/>
          </a:p>
        </p:txBody>
      </p:sp>
    </p:spTree>
    <p:extLst>
      <p:ext uri="{BB962C8B-B14F-4D97-AF65-F5344CB8AC3E}">
        <p14:creationId xmlns:p14="http://schemas.microsoft.com/office/powerpoint/2010/main" val="42558419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Poll Question # 5 – Use Mouse to Select Answer</a:t>
            </a:r>
          </a:p>
        </p:txBody>
      </p:sp>
      <p:sp>
        <p:nvSpPr>
          <p:cNvPr id="3" name="Content Placeholder 2"/>
          <p:cNvSpPr>
            <a:spLocks noGrp="1"/>
          </p:cNvSpPr>
          <p:nvPr>
            <p:ph idx="1"/>
          </p:nvPr>
        </p:nvSpPr>
        <p:spPr>
          <a:xfrm>
            <a:off x="847165" y="1589518"/>
            <a:ext cx="11048661" cy="4691641"/>
          </a:xfrm>
        </p:spPr>
        <p:txBody>
          <a:bodyPr/>
          <a:lstStyle/>
          <a:p>
            <a:r>
              <a:rPr lang="en-US" dirty="0"/>
              <a:t>When accepting a National STAR error, ROs must first input </a:t>
            </a:r>
            <a:r>
              <a:rPr lang="en-US" i="1" dirty="0"/>
              <a:t>“Complete”</a:t>
            </a:r>
            <a:r>
              <a:rPr lang="en-US" dirty="0"/>
              <a:t> in QMS before initiating any corrective action.</a:t>
            </a:r>
          </a:p>
          <a:p>
            <a:pPr marL="0" indent="0">
              <a:buNone/>
            </a:pPr>
            <a:endParaRPr lang="en-US" sz="2000" dirty="0"/>
          </a:p>
          <a:p>
            <a:pPr lvl="1">
              <a:buFont typeface="Wingdings" panose="05000000000000000000" pitchFamily="2" charset="2"/>
              <a:buChar char="q"/>
            </a:pPr>
            <a:r>
              <a:rPr lang="en-US" dirty="0"/>
              <a:t>True</a:t>
            </a:r>
          </a:p>
          <a:p>
            <a:pPr lvl="1">
              <a:buFont typeface="Wingdings" panose="05000000000000000000" pitchFamily="2" charset="2"/>
              <a:buChar char="q"/>
            </a:pPr>
            <a:endParaRPr lang="en-US" sz="1000" dirty="0"/>
          </a:p>
          <a:p>
            <a:pPr lvl="1">
              <a:buFont typeface="Wingdings" panose="05000000000000000000" pitchFamily="2" charset="2"/>
              <a:buChar char="q"/>
            </a:pPr>
            <a:r>
              <a:rPr lang="en-US" dirty="0"/>
              <a:t>False</a:t>
            </a:r>
          </a:p>
        </p:txBody>
      </p:sp>
      <p:sp>
        <p:nvSpPr>
          <p:cNvPr id="4" name="Slide Number Placeholder 3"/>
          <p:cNvSpPr>
            <a:spLocks noGrp="1"/>
          </p:cNvSpPr>
          <p:nvPr>
            <p:ph type="sldNum" sz="quarter" idx="10"/>
          </p:nvPr>
        </p:nvSpPr>
        <p:spPr/>
        <p:txBody>
          <a:bodyPr/>
          <a:lstStyle/>
          <a:p>
            <a:fld id="{7C414AED-89CE-4A48-8B2B-1B3A5C68EA2A}" type="slidenum">
              <a:rPr lang="en-US" smtClean="0"/>
              <a:t>67</a:t>
            </a:fld>
            <a:endParaRPr lang="en-US" dirty="0"/>
          </a:p>
        </p:txBody>
      </p:sp>
    </p:spTree>
    <p:extLst>
      <p:ext uri="{BB962C8B-B14F-4D97-AF65-F5344CB8AC3E}">
        <p14:creationId xmlns:p14="http://schemas.microsoft.com/office/powerpoint/2010/main" val="7439901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Poll Question Answer # 5</a:t>
            </a:r>
          </a:p>
        </p:txBody>
      </p:sp>
      <p:sp>
        <p:nvSpPr>
          <p:cNvPr id="3" name="Content Placeholder 2"/>
          <p:cNvSpPr>
            <a:spLocks noGrp="1"/>
          </p:cNvSpPr>
          <p:nvPr>
            <p:ph idx="1"/>
          </p:nvPr>
        </p:nvSpPr>
        <p:spPr>
          <a:xfrm>
            <a:off x="847165" y="1589518"/>
            <a:ext cx="10945906" cy="4779009"/>
          </a:xfrm>
        </p:spPr>
        <p:txBody>
          <a:bodyPr/>
          <a:lstStyle/>
          <a:p>
            <a:pPr>
              <a:buFont typeface="Wingdings" panose="05000000000000000000" pitchFamily="2" charset="2"/>
              <a:buChar char="þ"/>
            </a:pPr>
            <a:r>
              <a:rPr lang="en-US" dirty="0"/>
              <a:t> False</a:t>
            </a:r>
          </a:p>
          <a:p>
            <a:pPr marL="0" indent="0">
              <a:buNone/>
            </a:pPr>
            <a:endParaRPr lang="en-US" sz="2000" dirty="0"/>
          </a:p>
          <a:p>
            <a:pPr lvl="1"/>
            <a:r>
              <a:rPr lang="en-US" dirty="0"/>
              <a:t>Error corrections are </a:t>
            </a:r>
            <a:r>
              <a:rPr lang="en-US" b="1" i="1" dirty="0">
                <a:effectLst>
                  <a:outerShdw blurRad="38100" dist="38100" dir="2700000" algn="tl">
                    <a:srgbClr val="000000">
                      <a:alpha val="43137"/>
                    </a:srgbClr>
                  </a:outerShdw>
                </a:effectLst>
              </a:rPr>
              <a:t>not</a:t>
            </a:r>
            <a:r>
              <a:rPr lang="en-US" dirty="0"/>
              <a:t> to be marked as </a:t>
            </a:r>
            <a:r>
              <a:rPr lang="en-US" i="1" dirty="0"/>
              <a:t>“Complete”</a:t>
            </a:r>
            <a:r>
              <a:rPr lang="en-US" dirty="0"/>
              <a:t> in QMS until </a:t>
            </a:r>
            <a:r>
              <a:rPr lang="en-US" b="1" i="1" dirty="0">
                <a:effectLst>
                  <a:outerShdw blurRad="38100" dist="38100" dir="2700000" algn="tl">
                    <a:srgbClr val="000000">
                      <a:alpha val="43137"/>
                    </a:srgbClr>
                  </a:outerShdw>
                </a:effectLst>
              </a:rPr>
              <a:t>all</a:t>
            </a:r>
            <a:r>
              <a:rPr lang="en-US" dirty="0"/>
              <a:t> corrective action has been initiated.</a:t>
            </a:r>
          </a:p>
          <a:p>
            <a:pPr marL="457200" lvl="1" indent="0">
              <a:buNone/>
            </a:pPr>
            <a:endParaRPr lang="en-US" sz="2000" dirty="0"/>
          </a:p>
          <a:p>
            <a:pPr lvl="2">
              <a:buFont typeface="Wingdings" panose="05000000000000000000" pitchFamily="2" charset="2"/>
              <a:buChar char="v"/>
            </a:pPr>
            <a:r>
              <a:rPr lang="en-US" sz="2400" dirty="0">
                <a:solidFill>
                  <a:srgbClr val="FF0000"/>
                </a:solidFill>
              </a:rPr>
              <a:t>M21-4 Chapter 3, Topic 5, Block f (M21-4 3.5.f)</a:t>
            </a: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68</a:t>
            </a:fld>
            <a:endParaRPr lang="en-US" dirty="0"/>
          </a:p>
        </p:txBody>
      </p:sp>
    </p:spTree>
    <p:extLst>
      <p:ext uri="{BB962C8B-B14F-4D97-AF65-F5344CB8AC3E}">
        <p14:creationId xmlns:p14="http://schemas.microsoft.com/office/powerpoint/2010/main" val="9195578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30" cy="1179321"/>
          </a:xfrm>
        </p:spPr>
        <p:txBody>
          <a:bodyPr/>
          <a:lstStyle/>
          <a:p>
            <a:r>
              <a:rPr lang="en-US" dirty="0"/>
              <a:t>Questions – Suggestions – Next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69</a:t>
            </a:fld>
            <a:endParaRPr lang="en-US" dirty="0"/>
          </a:p>
        </p:txBody>
      </p:sp>
      <p:sp>
        <p:nvSpPr>
          <p:cNvPr id="7" name="TextBox 1"/>
          <p:cNvSpPr txBox="1">
            <a:spLocks noChangeArrowheads="1"/>
          </p:cNvSpPr>
          <p:nvPr/>
        </p:nvSpPr>
        <p:spPr bwMode="auto">
          <a:xfrm>
            <a:off x="2310879" y="1411228"/>
            <a:ext cx="918672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Presented by:</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Robert Johnson</a:t>
            </a:r>
          </a:p>
        </p:txBody>
      </p:sp>
      <p:pic>
        <p:nvPicPr>
          <p:cNvPr id="1026" name="Picture 2" descr="Image of calendar with pencil pointing at a date" title="Calend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0890" y="2720354"/>
            <a:ext cx="4961110" cy="363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8D0CBF2D-DF62-47E0-8772-2917E5DFE3F8}"/>
              </a:ext>
            </a:extLst>
          </p:cNvPr>
          <p:cNvPicPr>
            <a:picLocks noChangeAspect="1"/>
          </p:cNvPicPr>
          <p:nvPr/>
        </p:nvPicPr>
        <p:blipFill>
          <a:blip r:embed="rId3"/>
          <a:stretch>
            <a:fillRect/>
          </a:stretch>
        </p:blipFill>
        <p:spPr>
          <a:xfrm>
            <a:off x="651253" y="2035833"/>
            <a:ext cx="2984675" cy="3092371"/>
          </a:xfrm>
          <a:prstGeom prst="rect">
            <a:avLst/>
          </a:prstGeom>
        </p:spPr>
      </p:pic>
      <p:pic>
        <p:nvPicPr>
          <p:cNvPr id="3" name="Picture 2">
            <a:extLst>
              <a:ext uri="{FF2B5EF4-FFF2-40B4-BE49-F238E27FC236}">
                <a16:creationId xmlns:a16="http://schemas.microsoft.com/office/drawing/2014/main" id="{E39AF5D4-21FB-4C7C-8D65-460EA1EB8FD7}"/>
              </a:ext>
            </a:extLst>
          </p:cNvPr>
          <p:cNvPicPr>
            <a:picLocks noChangeAspect="1"/>
          </p:cNvPicPr>
          <p:nvPr/>
        </p:nvPicPr>
        <p:blipFill>
          <a:blip r:embed="rId4"/>
          <a:stretch>
            <a:fillRect/>
          </a:stretch>
        </p:blipFill>
        <p:spPr>
          <a:xfrm>
            <a:off x="3973423" y="2720355"/>
            <a:ext cx="3270807" cy="3635996"/>
          </a:xfrm>
          <a:prstGeom prst="rect">
            <a:avLst/>
          </a:prstGeom>
        </p:spPr>
      </p:pic>
    </p:spTree>
    <p:extLst>
      <p:ext uri="{BB962C8B-B14F-4D97-AF65-F5344CB8AC3E}">
        <p14:creationId xmlns:p14="http://schemas.microsoft.com/office/powerpoint/2010/main" val="19693211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1C173-0DE9-49C0-B1A0-C92DC1E6F43C}"/>
              </a:ext>
            </a:extLst>
          </p:cNvPr>
          <p:cNvSpPr>
            <a:spLocks noGrp="1"/>
          </p:cNvSpPr>
          <p:nvPr>
            <p:ph type="title"/>
          </p:nvPr>
        </p:nvSpPr>
        <p:spPr/>
        <p:txBody>
          <a:bodyPr/>
          <a:lstStyle/>
          <a:p>
            <a:r>
              <a:rPr lang="en-US" dirty="0"/>
              <a:t>Quiz Question #1 – Use Mouse to Select Answer</a:t>
            </a:r>
          </a:p>
        </p:txBody>
      </p:sp>
      <p:sp>
        <p:nvSpPr>
          <p:cNvPr id="3" name="Content Placeholder 2">
            <a:extLst>
              <a:ext uri="{FF2B5EF4-FFF2-40B4-BE49-F238E27FC236}">
                <a16:creationId xmlns:a16="http://schemas.microsoft.com/office/drawing/2014/main" id="{DA1B0877-BF7F-45F0-AE1C-893E7EA1DA07}"/>
              </a:ext>
            </a:extLst>
          </p:cNvPr>
          <p:cNvSpPr>
            <a:spLocks noGrp="1"/>
          </p:cNvSpPr>
          <p:nvPr>
            <p:ph idx="1"/>
          </p:nvPr>
        </p:nvSpPr>
        <p:spPr>
          <a:xfrm>
            <a:off x="847165" y="1589518"/>
            <a:ext cx="11229816" cy="4766832"/>
          </a:xfrm>
        </p:spPr>
        <p:txBody>
          <a:bodyPr/>
          <a:lstStyle/>
          <a:p>
            <a:r>
              <a:rPr lang="en-US" dirty="0"/>
              <a:t>When an Amyotrophic Lateral Sclerosis (ALS) case is routed to you in the National Work Queue (NWQ), it requires priority processing.</a:t>
            </a:r>
          </a:p>
          <a:p>
            <a:pPr marL="0" indent="0">
              <a:buNone/>
            </a:pPr>
            <a:endParaRPr lang="en-US" sz="2000" dirty="0"/>
          </a:p>
          <a:p>
            <a:pPr marL="0" indent="0">
              <a:buNone/>
            </a:pPr>
            <a:endParaRPr lang="en-US" sz="500" dirty="0"/>
          </a:p>
          <a:p>
            <a:pPr lvl="1"/>
            <a:r>
              <a:rPr lang="en-US" b="1" dirty="0"/>
              <a:t>QUESTION:</a:t>
            </a:r>
            <a:r>
              <a:rPr lang="en-US" dirty="0"/>
              <a:t>  Is this True or False?</a:t>
            </a:r>
          </a:p>
          <a:p>
            <a:pPr marL="457200" lvl="1" indent="0">
              <a:buNone/>
            </a:pPr>
            <a:endParaRPr lang="en-US" sz="1000" dirty="0"/>
          </a:p>
          <a:p>
            <a:pPr lvl="2">
              <a:buFont typeface="Wingdings" panose="05000000000000000000" pitchFamily="2" charset="2"/>
              <a:buChar char="q"/>
            </a:pPr>
            <a:r>
              <a:rPr lang="en-US" dirty="0"/>
              <a:t>True</a:t>
            </a:r>
          </a:p>
          <a:p>
            <a:pPr marL="914400" lvl="2" indent="0">
              <a:buNone/>
            </a:pPr>
            <a:endParaRPr lang="en-US" sz="800" dirty="0"/>
          </a:p>
          <a:p>
            <a:pPr lvl="2">
              <a:buFont typeface="Wingdings" panose="05000000000000000000" pitchFamily="2" charset="2"/>
              <a:buChar char="q"/>
            </a:pPr>
            <a:r>
              <a:rPr lang="en-US" dirty="0"/>
              <a:t>False</a:t>
            </a:r>
          </a:p>
        </p:txBody>
      </p:sp>
      <p:sp>
        <p:nvSpPr>
          <p:cNvPr id="4" name="Slide Number Placeholder 3">
            <a:extLst>
              <a:ext uri="{FF2B5EF4-FFF2-40B4-BE49-F238E27FC236}">
                <a16:creationId xmlns:a16="http://schemas.microsoft.com/office/drawing/2014/main" id="{3EEFE07D-4128-42ED-A9BD-4CC6FE04BB8C}"/>
              </a:ext>
            </a:extLst>
          </p:cNvPr>
          <p:cNvSpPr>
            <a:spLocks noGrp="1"/>
          </p:cNvSpPr>
          <p:nvPr>
            <p:ph type="sldNum" sz="quarter" idx="10"/>
          </p:nvPr>
        </p:nvSpPr>
        <p:spPr/>
        <p:txBody>
          <a:bodyPr/>
          <a:lstStyle/>
          <a:p>
            <a:fld id="{7C414AED-89CE-4A48-8B2B-1B3A5C68EA2A}" type="slidenum">
              <a:rPr lang="en-US" smtClean="0"/>
              <a:t>7</a:t>
            </a:fld>
            <a:endParaRPr lang="en-US" dirty="0"/>
          </a:p>
        </p:txBody>
      </p:sp>
    </p:spTree>
    <p:extLst>
      <p:ext uri="{BB962C8B-B14F-4D97-AF65-F5344CB8AC3E}">
        <p14:creationId xmlns:p14="http://schemas.microsoft.com/office/powerpoint/2010/main" val="633880099"/>
      </p:ext>
    </p:extLst>
  </p:cSld>
  <p:clrMapOvr>
    <a:masterClrMapping/>
  </p:clrMapOvr>
  <p:transition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Relating to Today’s QC Topics</a:t>
            </a:r>
          </a:p>
        </p:txBody>
      </p:sp>
      <p:sp>
        <p:nvSpPr>
          <p:cNvPr id="3" name="Content Placeholder 2"/>
          <p:cNvSpPr>
            <a:spLocks noGrp="1"/>
          </p:cNvSpPr>
          <p:nvPr>
            <p:ph idx="1"/>
          </p:nvPr>
        </p:nvSpPr>
        <p:spPr>
          <a:xfrm>
            <a:off x="505609" y="1589518"/>
            <a:ext cx="11521439" cy="4811282"/>
          </a:xfrm>
        </p:spPr>
        <p:txBody>
          <a:bodyPr/>
          <a:lstStyle/>
          <a:p>
            <a:r>
              <a:rPr lang="en-US" sz="2600" dirty="0"/>
              <a:t>Questions on topics presented must be emailed to the Compensation Service Quality Review Team at </a:t>
            </a:r>
            <a:r>
              <a:rPr lang="en-US" sz="2600" dirty="0">
                <a:solidFill>
                  <a:srgbClr val="FF0000"/>
                </a:solidFill>
              </a:rPr>
              <a:t>InternalQRS.VBAVACO@va.gov</a:t>
            </a:r>
          </a:p>
          <a:p>
            <a:pPr marL="0" indent="0">
              <a:buNone/>
            </a:pPr>
            <a:endParaRPr lang="en-US" sz="500" dirty="0">
              <a:solidFill>
                <a:srgbClr val="FF0000"/>
              </a:solidFill>
            </a:endParaRPr>
          </a:p>
          <a:p>
            <a:pPr lvl="1"/>
            <a:r>
              <a:rPr lang="en-US" dirty="0"/>
              <a:t>Emails must include Cc to your Coach or other RO management</a:t>
            </a:r>
          </a:p>
          <a:p>
            <a:pPr marL="457200" lvl="1" indent="0">
              <a:buNone/>
            </a:pPr>
            <a:endParaRPr lang="en-US" sz="400" dirty="0"/>
          </a:p>
          <a:p>
            <a:pPr lvl="1"/>
            <a:r>
              <a:rPr lang="en-US" dirty="0"/>
              <a:t>Emails must contain the name of the topic(s) with your question(s)</a:t>
            </a:r>
          </a:p>
          <a:p>
            <a:pPr marL="457200" lvl="1" indent="0">
              <a:buNone/>
            </a:pPr>
            <a:endParaRPr lang="en-US" sz="400" dirty="0"/>
          </a:p>
          <a:p>
            <a:pPr lvl="1"/>
            <a:r>
              <a:rPr lang="en-US" dirty="0"/>
              <a:t>Questions </a:t>
            </a:r>
            <a:r>
              <a:rPr lang="en-US" b="1" dirty="0">
                <a:effectLst>
                  <a:outerShdw blurRad="38100" dist="38100" dir="2700000" algn="tl">
                    <a:srgbClr val="000000">
                      <a:alpha val="43137"/>
                    </a:srgbClr>
                  </a:outerShdw>
                </a:effectLst>
              </a:rPr>
              <a:t>must</a:t>
            </a:r>
            <a:r>
              <a:rPr lang="en-US" dirty="0"/>
              <a:t> be submitted to the mailbox </a:t>
            </a:r>
            <a:r>
              <a:rPr lang="en-US" u="sng" dirty="0">
                <a:effectLst>
                  <a:outerShdw blurRad="38100" dist="38100" dir="2700000" algn="tl">
                    <a:srgbClr val="000000">
                      <a:alpha val="43137"/>
                    </a:srgbClr>
                  </a:outerShdw>
                </a:effectLst>
              </a:rPr>
              <a:t>by COB Friday, February 15th</a:t>
            </a:r>
          </a:p>
          <a:p>
            <a:pPr lvl="2"/>
            <a:r>
              <a:rPr lang="en-US" dirty="0">
                <a:solidFill>
                  <a:srgbClr val="FF0000"/>
                </a:solidFill>
              </a:rPr>
              <a:t>Questions submitted after COB Friday will not be accepted</a:t>
            </a:r>
          </a:p>
          <a:p>
            <a:pPr marL="914400" lvl="2" indent="0">
              <a:buNone/>
            </a:pPr>
            <a:endParaRPr lang="en-US" sz="400" dirty="0"/>
          </a:p>
          <a:p>
            <a:pPr marL="860425" lvl="1" indent="-403225"/>
            <a:r>
              <a:rPr lang="en-US" dirty="0"/>
              <a:t>Email questions are limited to those pertaining to </a:t>
            </a:r>
            <a:r>
              <a:rPr lang="en-US" i="1" dirty="0"/>
              <a:t>only</a:t>
            </a:r>
            <a:r>
              <a:rPr lang="en-US" dirty="0"/>
              <a:t> the topics presented, and responses will </a:t>
            </a:r>
            <a:r>
              <a:rPr lang="en-US" i="1" dirty="0"/>
              <a:t>not</a:t>
            </a:r>
            <a:r>
              <a:rPr lang="en-US" dirty="0"/>
              <a:t> be provided to any questions that are not related to the topics presented during today’s Quality Call</a:t>
            </a:r>
          </a:p>
          <a:p>
            <a:pPr marL="457200" lvl="1" indent="0">
              <a:buNone/>
            </a:pPr>
            <a:endParaRPr lang="en-US" sz="1000" dirty="0"/>
          </a:p>
          <a:p>
            <a:pPr indent="-403225"/>
            <a:r>
              <a:rPr lang="en-US" sz="2600" dirty="0"/>
              <a:t>Official guidance to the questions will be posted later in the Call Bulletin</a:t>
            </a:r>
          </a:p>
        </p:txBody>
      </p:sp>
      <p:sp>
        <p:nvSpPr>
          <p:cNvPr id="4" name="Slide Number Placeholder 3"/>
          <p:cNvSpPr>
            <a:spLocks noGrp="1"/>
          </p:cNvSpPr>
          <p:nvPr>
            <p:ph type="sldNum" sz="quarter" idx="10"/>
          </p:nvPr>
        </p:nvSpPr>
        <p:spPr/>
        <p:txBody>
          <a:bodyPr/>
          <a:lstStyle/>
          <a:p>
            <a:fld id="{7C414AED-89CE-4A48-8B2B-1B3A5C68EA2A}" type="slidenum">
              <a:rPr lang="en-US" smtClean="0"/>
              <a:t>70</a:t>
            </a:fld>
            <a:endParaRPr lang="en-US" dirty="0"/>
          </a:p>
        </p:txBody>
      </p:sp>
    </p:spTree>
    <p:extLst>
      <p:ext uri="{BB962C8B-B14F-4D97-AF65-F5344CB8AC3E}">
        <p14:creationId xmlns:p14="http://schemas.microsoft.com/office/powerpoint/2010/main" val="21635616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29" cy="1179321"/>
          </a:xfrm>
        </p:spPr>
        <p:txBody>
          <a:bodyPr/>
          <a:lstStyle/>
          <a:p>
            <a:r>
              <a:rPr lang="en-US" dirty="0"/>
              <a:t>Do You Have Suggestions for Topics?</a:t>
            </a:r>
          </a:p>
        </p:txBody>
      </p:sp>
      <p:sp>
        <p:nvSpPr>
          <p:cNvPr id="3" name="Content Placeholder 2"/>
          <p:cNvSpPr>
            <a:spLocks noGrp="1"/>
          </p:cNvSpPr>
          <p:nvPr>
            <p:ph idx="1"/>
          </p:nvPr>
        </p:nvSpPr>
        <p:spPr>
          <a:xfrm>
            <a:off x="516368" y="1589518"/>
            <a:ext cx="11675632" cy="4800524"/>
          </a:xfrm>
        </p:spPr>
        <p:txBody>
          <a:bodyPr/>
          <a:lstStyle/>
          <a:p>
            <a:r>
              <a:rPr lang="en-US" sz="2600" dirty="0"/>
              <a:t>Please feel free to email your topic suggestions to the Compensation Service Quality Review Team at </a:t>
            </a:r>
            <a:r>
              <a:rPr lang="en-US" sz="2600" dirty="0">
                <a:solidFill>
                  <a:srgbClr val="FF0000"/>
                </a:solidFill>
              </a:rPr>
              <a:t>InternalQRS.VBAVACO@va.gov</a:t>
            </a:r>
            <a:endParaRPr lang="en-US" sz="2600" dirty="0"/>
          </a:p>
          <a:p>
            <a:pPr lvl="1"/>
            <a:r>
              <a:rPr lang="en-US" dirty="0"/>
              <a:t>In your email, be sure to include:</a:t>
            </a:r>
          </a:p>
          <a:p>
            <a:pPr lvl="2"/>
            <a:r>
              <a:rPr lang="en-US" dirty="0"/>
              <a:t>Cc to your Coach or other RO management</a:t>
            </a:r>
          </a:p>
          <a:p>
            <a:pPr lvl="2"/>
            <a:r>
              <a:rPr lang="en-US" dirty="0"/>
              <a:t>Name of the topic</a:t>
            </a:r>
          </a:p>
          <a:p>
            <a:pPr lvl="2"/>
            <a:r>
              <a:rPr lang="en-US" dirty="0"/>
              <a:t>Intended audience (VSR – SVSR – RVSR – DRO – AQRS – RQRS)</a:t>
            </a:r>
          </a:p>
          <a:p>
            <a:pPr lvl="2"/>
            <a:r>
              <a:rPr lang="en-US" dirty="0"/>
              <a:t>Applicable M21-1 and/or 38 CFR citations</a:t>
            </a:r>
          </a:p>
          <a:p>
            <a:pPr marL="914400" lvl="2" indent="0">
              <a:buNone/>
            </a:pPr>
            <a:endParaRPr lang="en-US" sz="800" dirty="0"/>
          </a:p>
          <a:p>
            <a:r>
              <a:rPr lang="en-US" sz="2600" dirty="0"/>
              <a:t>Quality Call Bulletins can be found in the STAR Home Page on the Compensation Service Intranet site, TMS, and VBA Learning Catalog</a:t>
            </a:r>
          </a:p>
          <a:p>
            <a:pPr marL="0" indent="0">
              <a:buNone/>
            </a:pPr>
            <a:endParaRPr lang="en-US" sz="800" dirty="0"/>
          </a:p>
          <a:p>
            <a:r>
              <a:rPr lang="en-US" sz="2600" dirty="0"/>
              <a:t>Audio recordings of the Quality Calls with separate copies of the PowerPoint slides can be found in both TMS and VBA Learning Catalog</a:t>
            </a:r>
          </a:p>
        </p:txBody>
      </p:sp>
      <p:sp>
        <p:nvSpPr>
          <p:cNvPr id="4" name="Slide Number Placeholder 3"/>
          <p:cNvSpPr>
            <a:spLocks noGrp="1"/>
          </p:cNvSpPr>
          <p:nvPr>
            <p:ph type="sldNum" sz="quarter" idx="10"/>
          </p:nvPr>
        </p:nvSpPr>
        <p:spPr/>
        <p:txBody>
          <a:bodyPr/>
          <a:lstStyle/>
          <a:p>
            <a:fld id="{7C414AED-89CE-4A48-8B2B-1B3A5C68EA2A}" type="slidenum">
              <a:rPr lang="en-US" smtClean="0"/>
              <a:t>71</a:t>
            </a:fld>
            <a:endParaRPr lang="en-US" dirty="0"/>
          </a:p>
        </p:txBody>
      </p:sp>
    </p:spTree>
    <p:extLst>
      <p:ext uri="{BB962C8B-B14F-4D97-AF65-F5344CB8AC3E}">
        <p14:creationId xmlns:p14="http://schemas.microsoft.com/office/powerpoint/2010/main" val="36652389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29" cy="1179321"/>
          </a:xfrm>
        </p:spPr>
        <p:txBody>
          <a:bodyPr/>
          <a:lstStyle/>
          <a:p>
            <a:r>
              <a:rPr lang="en-US" dirty="0"/>
              <a:t>Next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72</a:t>
            </a:fld>
            <a:endParaRPr lang="en-US" dirty="0"/>
          </a:p>
        </p:txBody>
      </p:sp>
      <p:pic>
        <p:nvPicPr>
          <p:cNvPr id="5" name="Picture 5" descr="Image of calendar with pencil pointing at a date" title="Calend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707" y="1409294"/>
            <a:ext cx="9442818" cy="3698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596348" y="5107458"/>
            <a:ext cx="11505537" cy="128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57200" indent="-457200" algn="l" rtl="0" eaLnBrk="0" fontAlgn="base" hangingPunct="0">
              <a:spcBef>
                <a:spcPct val="20000"/>
              </a:spcBef>
              <a:spcAft>
                <a:spcPct val="0"/>
              </a:spcAft>
              <a:buClr>
                <a:srgbClr val="CC0000"/>
              </a:buClr>
              <a:buFont typeface="Arial" charset="0"/>
              <a:buChar char="•"/>
              <a:defRPr sz="2800">
                <a:solidFill>
                  <a:srgbClr val="1D3275"/>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FF0000"/>
              </a:buClr>
              <a:buFont typeface="Wingdings" pitchFamily="2" charset="2"/>
              <a:buChar char="Ø"/>
              <a:defRPr sz="2400">
                <a:solidFill>
                  <a:srgbClr val="1D3275"/>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lr>
                <a:srgbClr val="CC0000"/>
              </a:buClr>
              <a:buFont typeface="Wingdings" pitchFamily="2" charset="2"/>
              <a:buChar char="ü"/>
              <a:defRPr sz="2000">
                <a:solidFill>
                  <a:srgbClr val="1D3275"/>
                </a:solidFill>
                <a:latin typeface="+mn-lt"/>
                <a:cs typeface="Arial" charset="0"/>
              </a:defRPr>
            </a:lvl3pPr>
            <a:lvl4pPr marL="1600200" indent="-228600" algn="l" rtl="0" eaLnBrk="0" fontAlgn="base" hangingPunct="0">
              <a:spcBef>
                <a:spcPct val="20000"/>
              </a:spcBef>
              <a:spcAft>
                <a:spcPct val="0"/>
              </a:spcAft>
              <a:buChar char="–"/>
              <a:defRPr sz="2000">
                <a:solidFill>
                  <a:srgbClr val="1D3275"/>
                </a:solidFill>
                <a:latin typeface="+mn-lt"/>
                <a:cs typeface="Arial" charset="0"/>
              </a:defRPr>
            </a:lvl4pPr>
            <a:lvl5pPr marL="2057400" indent="-228600" algn="l" rtl="0" eaLnBrk="0" fontAlgn="base" hangingPunct="0">
              <a:spcBef>
                <a:spcPct val="20000"/>
              </a:spcBef>
              <a:spcAft>
                <a:spcPct val="0"/>
              </a:spcAft>
              <a:buChar char="»"/>
              <a:defRPr sz="2000">
                <a:solidFill>
                  <a:srgbClr val="1D3275"/>
                </a:solidFill>
                <a:latin typeface="+mn-lt"/>
                <a:cs typeface="Arial"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225425" indent="-225425">
              <a:buFont typeface="Arial" panose="020B0604020202020204" pitchFamily="34" charset="0"/>
              <a:buChar char="•"/>
              <a:defRPr/>
            </a:pPr>
            <a:r>
              <a:rPr lang="en-US" altLang="en-US" kern="0" dirty="0">
                <a:solidFill>
                  <a:srgbClr val="000066"/>
                </a:solidFill>
                <a:latin typeface="Arial" charset="0"/>
                <a:cs typeface="Arial" charset="0"/>
              </a:rPr>
              <a:t>A Compensation Service Quality Call is </a:t>
            </a:r>
            <a:r>
              <a:rPr lang="en-US" altLang="en-US" i="1" kern="0" dirty="0">
                <a:solidFill>
                  <a:srgbClr val="000066"/>
                </a:solidFill>
                <a:latin typeface="Arial" charset="0"/>
                <a:cs typeface="Arial" charset="0"/>
              </a:rPr>
              <a:t>usually</a:t>
            </a:r>
            <a:r>
              <a:rPr lang="en-US" altLang="en-US" kern="0" dirty="0">
                <a:solidFill>
                  <a:srgbClr val="000066"/>
                </a:solidFill>
                <a:latin typeface="Arial" charset="0"/>
                <a:cs typeface="Arial" charset="0"/>
              </a:rPr>
              <a:t> presented each month</a:t>
            </a:r>
          </a:p>
          <a:p>
            <a:pPr marL="225425" indent="-225425">
              <a:buFont typeface="Arial" panose="020B0604020202020204" pitchFamily="34" charset="0"/>
              <a:buChar char="•"/>
              <a:defRPr/>
            </a:pPr>
            <a:endParaRPr lang="en-US" altLang="en-US" sz="1000" kern="0" dirty="0">
              <a:solidFill>
                <a:srgbClr val="000066"/>
              </a:solidFill>
              <a:latin typeface="Arial" charset="0"/>
              <a:cs typeface="Arial" charset="0"/>
            </a:endParaRPr>
          </a:p>
          <a:p>
            <a:pPr marL="225425" indent="-225425">
              <a:buFont typeface="Arial" panose="020B0604020202020204" pitchFamily="34" charset="0"/>
              <a:buChar char="•"/>
              <a:defRPr/>
            </a:pPr>
            <a:r>
              <a:rPr lang="en-US" altLang="en-US" sz="2800" kern="0" dirty="0">
                <a:solidFill>
                  <a:srgbClr val="000066"/>
                </a:solidFill>
                <a:latin typeface="Arial" charset="0"/>
                <a:cs typeface="Arial" charset="0"/>
              </a:rPr>
              <a:t>Next Qual</a:t>
            </a:r>
            <a:r>
              <a:rPr lang="en-US" altLang="en-US" kern="0" dirty="0">
                <a:solidFill>
                  <a:srgbClr val="000066"/>
                </a:solidFill>
                <a:latin typeface="Arial" charset="0"/>
                <a:cs typeface="Arial" charset="0"/>
              </a:rPr>
              <a:t>ity Call will be conducted on March 13, 2019</a:t>
            </a:r>
            <a:endParaRPr lang="en-US" altLang="en-US" sz="2800" kern="0" dirty="0">
              <a:solidFill>
                <a:srgbClr val="000066"/>
              </a:solidFill>
              <a:latin typeface="Arial" charset="0"/>
              <a:cs typeface="Arial" charset="0"/>
            </a:endParaRPr>
          </a:p>
        </p:txBody>
      </p:sp>
    </p:spTree>
    <p:extLst>
      <p:ext uri="{BB962C8B-B14F-4D97-AF65-F5344CB8AC3E}">
        <p14:creationId xmlns:p14="http://schemas.microsoft.com/office/powerpoint/2010/main" val="29004463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AFC6-9F82-48AE-9C46-3220B5B841C9}"/>
              </a:ext>
            </a:extLst>
          </p:cNvPr>
          <p:cNvSpPr>
            <a:spLocks noGrp="1"/>
          </p:cNvSpPr>
          <p:nvPr>
            <p:ph type="title"/>
          </p:nvPr>
        </p:nvSpPr>
        <p:spPr/>
        <p:txBody>
          <a:bodyPr/>
          <a:lstStyle/>
          <a:p>
            <a:r>
              <a:rPr lang="en-US" dirty="0"/>
              <a:t>Quiz Answer # 1</a:t>
            </a:r>
          </a:p>
        </p:txBody>
      </p:sp>
      <p:sp>
        <p:nvSpPr>
          <p:cNvPr id="3" name="Content Placeholder 2">
            <a:extLst>
              <a:ext uri="{FF2B5EF4-FFF2-40B4-BE49-F238E27FC236}">
                <a16:creationId xmlns:a16="http://schemas.microsoft.com/office/drawing/2014/main" id="{701D4781-475B-4B14-9945-23908CC839DE}"/>
              </a:ext>
            </a:extLst>
          </p:cNvPr>
          <p:cNvSpPr>
            <a:spLocks noGrp="1"/>
          </p:cNvSpPr>
          <p:nvPr>
            <p:ph idx="1"/>
          </p:nvPr>
        </p:nvSpPr>
        <p:spPr/>
        <p:txBody>
          <a:bodyPr/>
          <a:lstStyle/>
          <a:p>
            <a:pPr>
              <a:buFont typeface="Wingdings" panose="05000000000000000000" pitchFamily="2" charset="2"/>
              <a:buChar char=""/>
            </a:pPr>
            <a:r>
              <a:rPr lang="en-US" dirty="0"/>
              <a:t> True</a:t>
            </a:r>
          </a:p>
          <a:p>
            <a:pPr marL="0" indent="0">
              <a:buNone/>
            </a:pPr>
            <a:endParaRPr lang="en-US" sz="2000" dirty="0"/>
          </a:p>
          <a:p>
            <a:pPr lvl="1"/>
            <a:r>
              <a:rPr lang="en-US" dirty="0"/>
              <a:t>ALS claims require priority processing. The manual reference noted below specifically tells us that ALS claims </a:t>
            </a:r>
            <a:r>
              <a:rPr lang="en-US" b="1" dirty="0">
                <a:effectLst>
                  <a:outerShdw blurRad="38100" dist="38100" dir="2700000" algn="tl">
                    <a:srgbClr val="000000">
                      <a:alpha val="43137"/>
                    </a:srgbClr>
                  </a:outerShdw>
                </a:effectLst>
              </a:rPr>
              <a:t>require</a:t>
            </a:r>
            <a:r>
              <a:rPr lang="en-US" dirty="0"/>
              <a:t> </a:t>
            </a:r>
            <a:r>
              <a:rPr lang="en-US" i="1" dirty="0"/>
              <a:t>priority processing</a:t>
            </a:r>
            <a:r>
              <a:rPr lang="en-US" dirty="0"/>
              <a:t>.</a:t>
            </a:r>
          </a:p>
          <a:p>
            <a:pPr marL="457200" lvl="1" indent="0">
              <a:buNone/>
            </a:pPr>
            <a:endParaRPr lang="en-US" sz="1000" dirty="0"/>
          </a:p>
          <a:p>
            <a:pPr lvl="2">
              <a:buFont typeface="Wingdings" panose="05000000000000000000" pitchFamily="2" charset="2"/>
              <a:buChar char="v"/>
            </a:pPr>
            <a:r>
              <a:rPr lang="en-US" sz="2400" dirty="0">
                <a:solidFill>
                  <a:srgbClr val="FF0000"/>
                </a:solidFill>
              </a:rPr>
              <a:t>M21-1 III.ii.1.D.1.a</a:t>
            </a:r>
          </a:p>
        </p:txBody>
      </p:sp>
      <p:sp>
        <p:nvSpPr>
          <p:cNvPr id="4" name="Slide Number Placeholder 3">
            <a:extLst>
              <a:ext uri="{FF2B5EF4-FFF2-40B4-BE49-F238E27FC236}">
                <a16:creationId xmlns:a16="http://schemas.microsoft.com/office/drawing/2014/main" id="{FF4B6AC3-9032-4322-9E59-BC3958CC2BC1}"/>
              </a:ext>
            </a:extLst>
          </p:cNvPr>
          <p:cNvSpPr>
            <a:spLocks noGrp="1"/>
          </p:cNvSpPr>
          <p:nvPr>
            <p:ph type="sldNum" sz="quarter" idx="10"/>
          </p:nvPr>
        </p:nvSpPr>
        <p:spPr/>
        <p:txBody>
          <a:bodyPr/>
          <a:lstStyle/>
          <a:p>
            <a:fld id="{7C414AED-89CE-4A48-8B2B-1B3A5C68EA2A}" type="slidenum">
              <a:rPr lang="en-US" smtClean="0"/>
              <a:t>8</a:t>
            </a:fld>
            <a:endParaRPr lang="en-US" dirty="0"/>
          </a:p>
        </p:txBody>
      </p:sp>
    </p:spTree>
    <p:extLst>
      <p:ext uri="{BB962C8B-B14F-4D97-AF65-F5344CB8AC3E}">
        <p14:creationId xmlns:p14="http://schemas.microsoft.com/office/powerpoint/2010/main" val="894167114"/>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ECCD1-58D1-4F11-8E14-ADC89F21FF14}"/>
              </a:ext>
            </a:extLst>
          </p:cNvPr>
          <p:cNvSpPr>
            <a:spLocks noGrp="1"/>
          </p:cNvSpPr>
          <p:nvPr>
            <p:ph type="title"/>
          </p:nvPr>
        </p:nvSpPr>
        <p:spPr/>
        <p:txBody>
          <a:bodyPr/>
          <a:lstStyle/>
          <a:p>
            <a:r>
              <a:rPr lang="en-US" dirty="0"/>
              <a:t>Quiz Question #2 – Use Mouse to Select Answer</a:t>
            </a:r>
          </a:p>
        </p:txBody>
      </p:sp>
      <p:sp>
        <p:nvSpPr>
          <p:cNvPr id="3" name="Content Placeholder 2">
            <a:extLst>
              <a:ext uri="{FF2B5EF4-FFF2-40B4-BE49-F238E27FC236}">
                <a16:creationId xmlns:a16="http://schemas.microsoft.com/office/drawing/2014/main" id="{EAA766C9-EE86-4A23-8610-D9C4074C0EFB}"/>
              </a:ext>
            </a:extLst>
          </p:cNvPr>
          <p:cNvSpPr>
            <a:spLocks noGrp="1"/>
          </p:cNvSpPr>
          <p:nvPr>
            <p:ph idx="1"/>
          </p:nvPr>
        </p:nvSpPr>
        <p:spPr>
          <a:xfrm>
            <a:off x="847164" y="1664709"/>
            <a:ext cx="11247070" cy="4691641"/>
          </a:xfrm>
        </p:spPr>
        <p:txBody>
          <a:bodyPr/>
          <a:lstStyle/>
          <a:p>
            <a:r>
              <a:rPr lang="en-US" dirty="0"/>
              <a:t>As a VSR, you are promulgating a rating decision granting service connection for ALS with an evaluation of 100% effective the date of claim; February 11, 2019. You look at the codesheet and notice that Specially Adapted Housing (SAH) was not granted.</a:t>
            </a:r>
          </a:p>
          <a:p>
            <a:pPr marL="0" indent="0">
              <a:buNone/>
            </a:pPr>
            <a:endParaRPr lang="en-US" sz="2000" dirty="0"/>
          </a:p>
          <a:p>
            <a:pPr lvl="1"/>
            <a:r>
              <a:rPr lang="en-US" b="1" dirty="0"/>
              <a:t>QUESTION</a:t>
            </a:r>
            <a:r>
              <a:rPr lang="en-US" dirty="0"/>
              <a:t>:  What action should you take?</a:t>
            </a:r>
          </a:p>
          <a:p>
            <a:pPr marL="457200" lvl="1" indent="0">
              <a:buNone/>
            </a:pPr>
            <a:endParaRPr lang="en-US" sz="1000" dirty="0"/>
          </a:p>
          <a:p>
            <a:pPr lvl="2">
              <a:buFont typeface="Wingdings" panose="05000000000000000000" pitchFamily="2" charset="2"/>
              <a:buChar char="q"/>
            </a:pPr>
            <a:r>
              <a:rPr lang="en-US" dirty="0"/>
              <a:t>Promulgate the decision – SAH not warranted</a:t>
            </a:r>
          </a:p>
          <a:p>
            <a:pPr marL="914400" lvl="2" indent="0">
              <a:buNone/>
            </a:pPr>
            <a:endParaRPr lang="en-US" sz="800" dirty="0"/>
          </a:p>
          <a:p>
            <a:pPr lvl="2">
              <a:buFont typeface="Wingdings" panose="05000000000000000000" pitchFamily="2" charset="2"/>
              <a:buChar char="q"/>
            </a:pPr>
            <a:r>
              <a:rPr lang="en-US" dirty="0"/>
              <a:t>Generate a deferral</a:t>
            </a:r>
          </a:p>
        </p:txBody>
      </p:sp>
      <p:sp>
        <p:nvSpPr>
          <p:cNvPr id="4" name="Slide Number Placeholder 3">
            <a:extLst>
              <a:ext uri="{FF2B5EF4-FFF2-40B4-BE49-F238E27FC236}">
                <a16:creationId xmlns:a16="http://schemas.microsoft.com/office/drawing/2014/main" id="{A0A9FCBC-E8F9-4EDC-B281-6B33C9AA969C}"/>
              </a:ext>
            </a:extLst>
          </p:cNvPr>
          <p:cNvSpPr>
            <a:spLocks noGrp="1"/>
          </p:cNvSpPr>
          <p:nvPr>
            <p:ph type="sldNum" sz="quarter" idx="10"/>
          </p:nvPr>
        </p:nvSpPr>
        <p:spPr/>
        <p:txBody>
          <a:bodyPr/>
          <a:lstStyle/>
          <a:p>
            <a:fld id="{7C414AED-89CE-4A48-8B2B-1B3A5C68EA2A}" type="slidenum">
              <a:rPr lang="en-US" smtClean="0"/>
              <a:t>9</a:t>
            </a:fld>
            <a:endParaRPr lang="en-US" dirty="0"/>
          </a:p>
        </p:txBody>
      </p:sp>
    </p:spTree>
    <p:extLst>
      <p:ext uri="{BB962C8B-B14F-4D97-AF65-F5344CB8AC3E}">
        <p14:creationId xmlns:p14="http://schemas.microsoft.com/office/powerpoint/2010/main" val="3770498002"/>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heme/theme1.xml><?xml version="1.0" encoding="utf-8"?>
<a:theme xmlns:a="http://schemas.openxmlformats.org/drawingml/2006/main" name="Ppt0000000">
  <a:themeElements>
    <a:clrScheme name="Custom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BC273D991D8B4F842A13ABA0213F79" ma:contentTypeVersion="5" ma:contentTypeDescription="Create a new document." ma:contentTypeScope="" ma:versionID="f2d6b333baec443af91ddf54377c9f9f">
  <xsd:schema xmlns:xsd="http://www.w3.org/2001/XMLSchema" xmlns:xs="http://www.w3.org/2001/XMLSchema" xmlns:p="http://schemas.microsoft.com/office/2006/metadata/properties" targetNamespace="http://schemas.microsoft.com/office/2006/metadata/properties" ma:root="true" ma:fieldsID="d6254111a8e32ab6085427428fc563f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F841B9-F256-4CB1-97A0-D3BB93DA7606}">
  <ds:schemaRefs>
    <ds:schemaRef ds:uri="http://schemas.microsoft.com/sharepoint/v3/contenttype/forms"/>
  </ds:schemaRefs>
</ds:datastoreItem>
</file>

<file path=customXml/itemProps2.xml><?xml version="1.0" encoding="utf-8"?>
<ds:datastoreItem xmlns:ds="http://schemas.openxmlformats.org/officeDocument/2006/customXml" ds:itemID="{ECD7B6E5-0F04-4CEF-A7BC-E28EF6BF7FB8}">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132FE8F-02B0-4B9D-9778-F5B524544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15060</TotalTime>
  <Words>4237</Words>
  <Application>Microsoft Office PowerPoint</Application>
  <PresentationFormat>Widescreen</PresentationFormat>
  <Paragraphs>553</Paragraphs>
  <Slides>72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72</vt:i4>
      </vt:variant>
    </vt:vector>
  </HeadingPairs>
  <TitlesOfParts>
    <vt:vector size="82" baseType="lpstr">
      <vt:lpstr>Arial</vt:lpstr>
      <vt:lpstr>Arial</vt:lpstr>
      <vt:lpstr>Arial Black</vt:lpstr>
      <vt:lpstr>Calibri</vt:lpstr>
      <vt:lpstr>Century Schoolbook</vt:lpstr>
      <vt:lpstr>Courier New</vt:lpstr>
      <vt:lpstr>Tahoma</vt:lpstr>
      <vt:lpstr>Verdana</vt:lpstr>
      <vt:lpstr>Wingdings</vt:lpstr>
      <vt:lpstr>Ppt0000000</vt:lpstr>
      <vt:lpstr>FOR TMS TRAINING CREDIT</vt:lpstr>
      <vt:lpstr>PowerPoint Presentation</vt:lpstr>
      <vt:lpstr>Welcome to the February 2019 Quality Call</vt:lpstr>
      <vt:lpstr>Agenda</vt:lpstr>
      <vt:lpstr>QUIZ – January 2019 Topics – QUIZ</vt:lpstr>
      <vt:lpstr>Quiz Question Guidance</vt:lpstr>
      <vt:lpstr>Quiz Question #1 – Use Mouse to Select Answer</vt:lpstr>
      <vt:lpstr>Quiz Answer # 1</vt:lpstr>
      <vt:lpstr>Quiz Question #2 – Use Mouse to Select Answer</vt:lpstr>
      <vt:lpstr>Quiz Answer # 2</vt:lpstr>
      <vt:lpstr>Quiz Question #3 – Use Mouse to Select Answer</vt:lpstr>
      <vt:lpstr>Quiz Answer # 3</vt:lpstr>
      <vt:lpstr>Common Site Visit Findings</vt:lpstr>
      <vt:lpstr>Gulf War Rating Decision Narratives</vt:lpstr>
      <vt:lpstr>Gulf War Rating Decision Narratives (Cont’d)</vt:lpstr>
      <vt:lpstr>Potential Under/Overpayment Special Issue Compliance</vt:lpstr>
      <vt:lpstr>Accepting Outdated Forms</vt:lpstr>
      <vt:lpstr>Accepting Outdated Forms</vt:lpstr>
      <vt:lpstr>Accepting Outdated Forms (Cont’d)</vt:lpstr>
      <vt:lpstr>Discontinuance of VA Pulse Monitoring</vt:lpstr>
      <vt:lpstr>Discontinuance of VA Pulse Monitoring</vt:lpstr>
      <vt:lpstr>Discontinuance of VA Pulse Monitoring (Cont’d)</vt:lpstr>
      <vt:lpstr>Discontinuance of VA Pulse Monitoring (Cont’d)</vt:lpstr>
      <vt:lpstr>What’s New in the Manual</vt:lpstr>
      <vt:lpstr>What’s New in the Manual</vt:lpstr>
      <vt:lpstr>AMA and M21-1</vt:lpstr>
      <vt:lpstr>AMA and M21-1 (Cont’d)</vt:lpstr>
      <vt:lpstr>What’s New in the Manual</vt:lpstr>
      <vt:lpstr>Proposed Rating Decision &amp; Due Process Period</vt:lpstr>
      <vt:lpstr>Mitchell Opinions in the post-Sharp World</vt:lpstr>
      <vt:lpstr>Relevant Holdings</vt:lpstr>
      <vt:lpstr>Examples – Insufficient Rationales</vt:lpstr>
      <vt:lpstr>Example – Sufficient Based on Estimation</vt:lpstr>
      <vt:lpstr>Example – Sufficient Based on Rationale</vt:lpstr>
      <vt:lpstr>Example – Otherwise Apparent</vt:lpstr>
      <vt:lpstr>AMA Changes – Local Quality Checklists</vt:lpstr>
      <vt:lpstr>AMA Changes To Local Quality Checklists</vt:lpstr>
      <vt:lpstr>Amendments To VSR Checklist By Task</vt:lpstr>
      <vt:lpstr>Amendments To Rating Checklist By Task</vt:lpstr>
      <vt:lpstr>Amendments To Rating Checklist By Task (Cont’d)</vt:lpstr>
      <vt:lpstr>Amendments To Rating Checklist By Task (Cont’d)</vt:lpstr>
      <vt:lpstr>Amendments To Rating Checklist By Task (Cont’d)</vt:lpstr>
      <vt:lpstr>Amendments To Rating Checklist By Task (Cont’d)</vt:lpstr>
      <vt:lpstr>Reminder</vt:lpstr>
      <vt:lpstr>Mandatory Use of Over $25K Calculator </vt:lpstr>
      <vt:lpstr>New Over $25K Calculator </vt:lpstr>
      <vt:lpstr>New Over $25K Calculator (Cont’d)</vt:lpstr>
      <vt:lpstr>Non-BE National Authorization Error Citations</vt:lpstr>
      <vt:lpstr>Non-BE National Authorization Error Citations </vt:lpstr>
      <vt:lpstr>STAR Quality Error Corrections – “Complete”</vt:lpstr>
      <vt:lpstr>STAR Quality Error Corrections </vt:lpstr>
      <vt:lpstr>STAR Quality Error Corrections (Cont’d)</vt:lpstr>
      <vt:lpstr>When &amp; How to Update Service for COD</vt:lpstr>
      <vt:lpstr>Updating the Record After a COD Determination</vt:lpstr>
      <vt:lpstr>Updating the Record – COD (Cont’d)</vt:lpstr>
      <vt:lpstr>Poll Questions</vt:lpstr>
      <vt:lpstr>Interactive Poll Question Guidance</vt:lpstr>
      <vt:lpstr>Poll Question # 1 – Use Mouse to Select Answer</vt:lpstr>
      <vt:lpstr>Poll Question Answer # 1</vt:lpstr>
      <vt:lpstr>Poll Question # 2 – Use Mouse to Select Answer</vt:lpstr>
      <vt:lpstr>Poll Question Answer # 2</vt:lpstr>
      <vt:lpstr>Poll Question # 3 – Scenario</vt:lpstr>
      <vt:lpstr>Poll Question # 3 – Use Mouse to Select Answer</vt:lpstr>
      <vt:lpstr>Poll Question Answer # 3</vt:lpstr>
      <vt:lpstr>Poll Question # 4 – Use Mouse to Select Answer</vt:lpstr>
      <vt:lpstr>Poll Question Answer # 4</vt:lpstr>
      <vt:lpstr>Poll Question # 5 – Use Mouse to Select Answer</vt:lpstr>
      <vt:lpstr>Poll Question Answer # 5</vt:lpstr>
      <vt:lpstr>Questions – Suggestions – Next Quality Call</vt:lpstr>
      <vt:lpstr>Questions Relating to Today’s QC Topics</vt:lpstr>
      <vt:lpstr>Do You Have Suggestions for Topics?</vt:lpstr>
      <vt:lpstr>Next Quality Call</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Call February 2019 PowerPoint Presentation</dc:title>
  <dc:subject>VSR, AQRS, RQRS, DRO, RVSR</dc:subject>
  <dc:creator>Department of Veterans Affairs, Veterans Benefits Administration, Compensation Service, STAFF</dc:creator>
  <cp:keywords>quality assurance,issues,trends,authorization quality,rating quality</cp:keywords>
  <dc:description>This is the presentation for the February 13, 2019 Compensation Service Quality Call.</dc:description>
  <cp:lastModifiedBy>Kathy Poole</cp:lastModifiedBy>
  <cp:revision>1187</cp:revision>
  <dcterms:created xsi:type="dcterms:W3CDTF">2014-04-30T02:32:11Z</dcterms:created>
  <dcterms:modified xsi:type="dcterms:W3CDTF">2019-02-14T13:46:54Z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0x01010017BC273D991D8B4F842A13ABA0213F79</vt:lpwstr>
  </property>
  <property fmtid="{D5CDD505-2E9C-101B-9397-08002B2CF9AE}" pid="8" name="Language">
    <vt:lpwstr>en</vt:lpwstr>
  </property>
  <property fmtid="{D5CDD505-2E9C-101B-9397-08002B2CF9AE}" pid="9" name="Type">
    <vt:lpwstr>Presentation</vt:lpwstr>
  </property>
</Properties>
</file>