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4"/>
    <p:sldMasterId id="2147483678" r:id="rId5"/>
  </p:sldMasterIdLst>
  <p:notesMasterIdLst>
    <p:notesMasterId r:id="rId24"/>
  </p:notesMasterIdLst>
  <p:handoutMasterIdLst>
    <p:handoutMasterId r:id="rId25"/>
  </p:handoutMasterIdLst>
  <p:sldIdLst>
    <p:sldId id="287" r:id="rId6"/>
    <p:sldId id="327" r:id="rId7"/>
    <p:sldId id="328" r:id="rId8"/>
    <p:sldId id="258" r:id="rId9"/>
    <p:sldId id="260" r:id="rId10"/>
    <p:sldId id="262" r:id="rId11"/>
    <p:sldId id="269" r:id="rId12"/>
    <p:sldId id="261" r:id="rId13"/>
    <p:sldId id="263" r:id="rId14"/>
    <p:sldId id="264" r:id="rId15"/>
    <p:sldId id="274" r:id="rId16"/>
    <p:sldId id="270" r:id="rId17"/>
    <p:sldId id="266" r:id="rId18"/>
    <p:sldId id="273" r:id="rId19"/>
    <p:sldId id="267" r:id="rId20"/>
    <p:sldId id="268" r:id="rId21"/>
    <p:sldId id="271" r:id="rId22"/>
    <p:sldId id="265" r:id="rId23"/>
  </p:sldIdLst>
  <p:sldSz cx="9144000" cy="6858000" type="screen4x3"/>
  <p:notesSz cx="7010400" cy="9296400"/>
  <p:custDataLst>
    <p:tags r:id="rId2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0AB9557-02E5-47F6-BBF6-73D897638AEC}">
          <p14:sldIdLst>
            <p14:sldId id="287"/>
            <p14:sldId id="327"/>
            <p14:sldId id="328"/>
            <p14:sldId id="258"/>
            <p14:sldId id="260"/>
            <p14:sldId id="262"/>
            <p14:sldId id="269"/>
            <p14:sldId id="261"/>
            <p14:sldId id="263"/>
            <p14:sldId id="264"/>
            <p14:sldId id="274"/>
            <p14:sldId id="270"/>
            <p14:sldId id="266"/>
            <p14:sldId id="273"/>
            <p14:sldId id="267"/>
            <p14:sldId id="268"/>
            <p14:sldId id="271"/>
            <p14:sldId id="26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gotsky, Dale, VBAVACO" initials="SDV" lastIdx="1" clrIdx="0">
    <p:extLst>
      <p:ext uri="{19B8F6BF-5375-455C-9EA6-DF929625EA0E}">
        <p15:presenceInfo xmlns:p15="http://schemas.microsoft.com/office/powerpoint/2012/main" userId="S-1-5-21-1409082233-764733703-682003330-11608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324" autoAdjust="0"/>
  </p:normalViewPr>
  <p:slideViewPr>
    <p:cSldViewPr>
      <p:cViewPr varScale="1">
        <p:scale>
          <a:sx n="94" d="100"/>
          <a:sy n="94" d="100"/>
        </p:scale>
        <p:origin x="1308" y="96"/>
      </p:cViewPr>
      <p:guideLst>
        <p:guide orient="horz" pos="2160"/>
        <p:guide pos="2880"/>
      </p:guideLst>
    </p:cSldViewPr>
  </p:slideViewPr>
  <p:notesTextViewPr>
    <p:cViewPr>
      <p:scale>
        <a:sx n="1" d="1"/>
        <a:sy n="1" d="1"/>
      </p:scale>
      <p:origin x="0" y="0"/>
    </p:cViewPr>
  </p:notesTextViewPr>
  <p:notesViewPr>
    <p:cSldViewPr>
      <p:cViewPr varScale="1">
        <p:scale>
          <a:sx n="70" d="100"/>
          <a:sy n="70" d="100"/>
        </p:scale>
        <p:origin x="-2766"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6" rIns="93172" bIns="46586" rtlCol="0"/>
          <a:lstStyle>
            <a:lvl1pPr algn="l">
              <a:defRPr sz="13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2" tIns="46586" rIns="93172" bIns="46586" rtlCol="0"/>
          <a:lstStyle>
            <a:lvl1pPr algn="r">
              <a:defRPr sz="1300"/>
            </a:lvl1pPr>
          </a:lstStyle>
          <a:p>
            <a:fld id="{684F9B5E-326B-49C3-BB7F-7DBFD32A0D01}" type="datetimeFigureOut">
              <a:rPr lang="en-US" smtClean="0"/>
              <a:t>6/7/2019</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2" tIns="46586" rIns="93172" bIns="46586" rtlCol="0" anchor="b"/>
          <a:lstStyle>
            <a:lvl1pPr algn="l">
              <a:defRPr sz="13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2" tIns="46586" rIns="93172" bIns="46586" rtlCol="0" anchor="b"/>
          <a:lstStyle>
            <a:lvl1pPr algn="r">
              <a:defRPr sz="1300"/>
            </a:lvl1pPr>
          </a:lstStyle>
          <a:p>
            <a:fld id="{AA0C56E9-6EC5-4B27-B92E-7F30BF61C6B2}" type="slidenum">
              <a:rPr lang="en-US" smtClean="0"/>
              <a:t>‹#›</a:t>
            </a:fld>
            <a:endParaRPr lang="en-US"/>
          </a:p>
        </p:txBody>
      </p:sp>
    </p:spTree>
    <p:extLst>
      <p:ext uri="{BB962C8B-B14F-4D97-AF65-F5344CB8AC3E}">
        <p14:creationId xmlns:p14="http://schemas.microsoft.com/office/powerpoint/2010/main" val="388647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6" rIns="93172" bIns="46586" rtlCol="0"/>
          <a:lstStyle>
            <a:lvl1pPr algn="l">
              <a:defRPr sz="13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2" tIns="46586" rIns="93172" bIns="46586" rtlCol="0"/>
          <a:lstStyle>
            <a:lvl1pPr algn="r">
              <a:defRPr sz="1300"/>
            </a:lvl1pPr>
          </a:lstStyle>
          <a:p>
            <a:fld id="{7F99A123-C60B-411A-8313-CF51A11E76DD}" type="datetimeFigureOut">
              <a:rPr lang="en-US" smtClean="0"/>
              <a:t>6/7/2019</a:t>
            </a:fld>
            <a:endParaRPr lang="en-US" dirty="0"/>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3172" tIns="46586" rIns="93172" bIns="46586"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2" tIns="46586" rIns="93172" bIns="46586"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2" tIns="46586" rIns="93172" bIns="46586" rtlCol="0" anchor="b"/>
          <a:lstStyle>
            <a:lvl1pPr algn="l">
              <a:defRPr sz="13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2" tIns="46586" rIns="93172" bIns="46586" rtlCol="0" anchor="b"/>
          <a:lstStyle>
            <a:lvl1pPr algn="r">
              <a:defRPr sz="1300"/>
            </a:lvl1pPr>
          </a:lstStyle>
          <a:p>
            <a:fld id="{A415C2BE-8203-442D-8D38-DCB21CE9048A}" type="slidenum">
              <a:rPr lang="en-US" smtClean="0"/>
              <a:t>‹#›</a:t>
            </a:fld>
            <a:endParaRPr lang="en-US" dirty="0"/>
          </a:p>
        </p:txBody>
      </p:sp>
    </p:spTree>
    <p:extLst>
      <p:ext uri="{BB962C8B-B14F-4D97-AF65-F5344CB8AC3E}">
        <p14:creationId xmlns:p14="http://schemas.microsoft.com/office/powerpoint/2010/main" val="31930566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05F0266D-FA20-4E77-9BD1-7898EFE1D75C}"/>
              </a:ext>
            </a:extLst>
          </p:cNvPr>
          <p:cNvSpPr>
            <a:spLocks noGrp="1" noRot="1" noChangeAspect="1" noChangeArrowheads="1" noTextEdit="1"/>
          </p:cNvSpPr>
          <p:nvPr>
            <p:ph type="sldImg"/>
          </p:nvPr>
        </p:nvSpPr>
        <p:spPr>
          <a:xfrm>
            <a:off x="1135063" y="395288"/>
            <a:ext cx="4686300" cy="3514725"/>
          </a:xfrm>
          <a:ln/>
        </p:spPr>
      </p:sp>
      <p:sp>
        <p:nvSpPr>
          <p:cNvPr id="95235" name="Notes Placeholder 2">
            <a:extLst>
              <a:ext uri="{FF2B5EF4-FFF2-40B4-BE49-F238E27FC236}">
                <a16:creationId xmlns:a16="http://schemas.microsoft.com/office/drawing/2014/main" id="{A0303DFF-DF7C-45E9-881D-A11CC495A41B}"/>
              </a:ext>
            </a:extLst>
          </p:cNvPr>
          <p:cNvSpPr>
            <a:spLocks noGrp="1" noChangeArrowheads="1"/>
          </p:cNvSpPr>
          <p:nvPr>
            <p:ph type="body" idx="1"/>
          </p:nvPr>
        </p:nvSpPr>
        <p:spPr>
          <a:xfrm>
            <a:off x="228600" y="3960813"/>
            <a:ext cx="6553200" cy="5411787"/>
          </a:xfrm>
          <a:noFill/>
        </p:spPr>
        <p:txBody>
          <a:bodyPr/>
          <a:lstStyle/>
          <a:p>
            <a:r>
              <a:rPr lang="en-US" altLang="en-US" b="1"/>
              <a:t>Narrator – Dale Sagotsky/Donna Robinson</a:t>
            </a:r>
          </a:p>
          <a:p>
            <a:r>
              <a:rPr lang="en-US" altLang="en-US"/>
              <a:t>(15 / 7  mins)</a:t>
            </a:r>
          </a:p>
          <a:p>
            <a:r>
              <a:rPr lang="en-US" altLang="en-US" b="1"/>
              <a:t>Slide Instructions – </a:t>
            </a:r>
          </a:p>
          <a:p>
            <a:pPr>
              <a:buFontTx/>
              <a:buChar char="•"/>
            </a:pPr>
            <a:r>
              <a:rPr lang="en-US" altLang="en-US"/>
              <a:t>Open Lync/slide 15 minutes before call begins</a:t>
            </a:r>
          </a:p>
          <a:p>
            <a:pPr>
              <a:buFontTx/>
              <a:buChar char="•"/>
            </a:pPr>
            <a:r>
              <a:rPr lang="en-US" altLang="en-US"/>
              <a:t>Start Video when call begins (office start time of call) </a:t>
            </a:r>
          </a:p>
          <a:p>
            <a:pPr>
              <a:buFontTx/>
              <a:buChar char="•"/>
            </a:pPr>
            <a:r>
              <a:rPr lang="en-US" altLang="en-US"/>
              <a:t>Place all participants microphones in lecture mode (mute)</a:t>
            </a:r>
          </a:p>
          <a:p>
            <a:endParaRPr lang="en-US" altLang="en-US"/>
          </a:p>
          <a:p>
            <a:r>
              <a:rPr lang="en-US" altLang="en-US" b="1"/>
              <a:t>Slide Notes </a:t>
            </a:r>
            <a:r>
              <a:rPr lang="en-US" altLang="en-US"/>
              <a:t>– Copy text “</a:t>
            </a:r>
            <a:r>
              <a:rPr lang="en-US" altLang="en-US" i="1"/>
              <a:t>A facilitator is currently talking. If you cannot hear, please place a ‘sad face’ emoticon in the chat box</a:t>
            </a:r>
            <a:r>
              <a:rPr lang="en-US" altLang="en-US"/>
              <a:t>.” </a:t>
            </a:r>
          </a:p>
          <a:p>
            <a:endParaRPr lang="en-US" altLang="en-US"/>
          </a:p>
          <a:p>
            <a:r>
              <a:rPr lang="en-US" altLang="en-US" b="1"/>
              <a:t>Slide Narration – </a:t>
            </a:r>
          </a:p>
          <a:p>
            <a:r>
              <a:rPr lang="en-US" altLang="en-US"/>
              <a:t>Hello, Welcome to the New Manager Training Lync Session Call.  The call will begin in (15 /7 start time) minutes.  </a:t>
            </a:r>
          </a:p>
          <a:p>
            <a:endParaRPr lang="en-US" altLang="en-US"/>
          </a:p>
          <a:p>
            <a:pPr>
              <a:buFontTx/>
              <a:buChar char="•"/>
            </a:pPr>
            <a:r>
              <a:rPr lang="en-US" altLang="en-US"/>
              <a:t>Please remember to mute your microphones when you are not speaking. </a:t>
            </a:r>
          </a:p>
          <a:p>
            <a:pPr>
              <a:buFontTx/>
              <a:buChar char="•"/>
            </a:pPr>
            <a:r>
              <a:rPr lang="en-US" altLang="en-US"/>
              <a:t>If you are calling in by phone, please ensure your microphone and speaker on your computer is muted. This will prevent feedback</a:t>
            </a:r>
          </a:p>
          <a:p>
            <a:pPr>
              <a:buFontTx/>
              <a:buChar char="•"/>
            </a:pPr>
            <a:r>
              <a:rPr lang="en-US" altLang="en-US"/>
              <a:t>Please do not use the Instant Message window for general discussion or commentary as it can be distracting to the audience and presenter.</a:t>
            </a:r>
          </a:p>
          <a:p>
            <a:endParaRPr lang="en-US" altLang="en-US"/>
          </a:p>
          <a:p>
            <a:endParaRPr lang="en-US" altLang="en-US"/>
          </a:p>
          <a:p>
            <a:r>
              <a:rPr lang="en-US" altLang="en-US"/>
              <a:t>(omit at start time) Please </a:t>
            </a:r>
            <a:r>
              <a:rPr lang="en-US" altLang="en-US" b="1"/>
              <a:t>stand by until  the call begins. </a:t>
            </a:r>
          </a:p>
          <a:p>
            <a:pPr>
              <a:buFontTx/>
              <a:buChar char="•"/>
            </a:pPr>
            <a:endParaRPr lang="en-US" altLang="en-US"/>
          </a:p>
        </p:txBody>
      </p:sp>
      <p:sp>
        <p:nvSpPr>
          <p:cNvPr id="95236" name="Slide Number Placeholder 3">
            <a:extLst>
              <a:ext uri="{FF2B5EF4-FFF2-40B4-BE49-F238E27FC236}">
                <a16:creationId xmlns:a16="http://schemas.microsoft.com/office/drawing/2014/main" id="{D4C8C2DB-6C45-4F0F-9C38-37335488EC1C}"/>
              </a:ext>
            </a:extLst>
          </p:cNvPr>
          <p:cNvSpPr>
            <a:spLocks noGrp="1"/>
          </p:cNvSpPr>
          <p:nvPr>
            <p:ph type="sldNum" sz="quarter" idx="5"/>
          </p:nvPr>
        </p:nvSpPr>
        <p:spPr>
          <a:noFill/>
        </p:spPr>
        <p:txBody>
          <a:bodyPr/>
          <a:lstStyle>
            <a:lvl1pPr defTabSz="917575">
              <a:spcBef>
                <a:spcPct val="30000"/>
              </a:spcBef>
              <a:defRPr sz="1000">
                <a:solidFill>
                  <a:schemeClr val="tx1"/>
                </a:solidFill>
                <a:latin typeface="Calibri" panose="020F0502020204030204" pitchFamily="34" charset="0"/>
              </a:defRPr>
            </a:lvl1pPr>
            <a:lvl2pPr marL="742950" indent="-285750" defTabSz="917575">
              <a:spcBef>
                <a:spcPct val="30000"/>
              </a:spcBef>
              <a:defRPr sz="1000">
                <a:solidFill>
                  <a:schemeClr val="tx1"/>
                </a:solidFill>
                <a:latin typeface="Calibri" panose="020F0502020204030204" pitchFamily="34" charset="0"/>
              </a:defRPr>
            </a:lvl2pPr>
            <a:lvl3pPr marL="1143000" indent="-228600" defTabSz="917575">
              <a:spcBef>
                <a:spcPct val="30000"/>
              </a:spcBef>
              <a:defRPr sz="1000">
                <a:solidFill>
                  <a:schemeClr val="tx1"/>
                </a:solidFill>
                <a:latin typeface="Calibri" panose="020F0502020204030204" pitchFamily="34" charset="0"/>
              </a:defRPr>
            </a:lvl3pPr>
            <a:lvl4pPr marL="1600200" indent="-228600" defTabSz="917575">
              <a:spcBef>
                <a:spcPct val="30000"/>
              </a:spcBef>
              <a:defRPr sz="1000">
                <a:solidFill>
                  <a:schemeClr val="tx1"/>
                </a:solidFill>
                <a:latin typeface="Calibri" panose="020F0502020204030204" pitchFamily="34" charset="0"/>
              </a:defRPr>
            </a:lvl4pPr>
            <a:lvl5pPr marL="2057400" indent="-228600" defTabSz="917575">
              <a:spcBef>
                <a:spcPct val="30000"/>
              </a:spcBef>
              <a:defRPr sz="1000">
                <a:solidFill>
                  <a:schemeClr val="tx1"/>
                </a:solidFill>
                <a:latin typeface="Calibri" panose="020F0502020204030204" pitchFamily="34" charset="0"/>
              </a:defRPr>
            </a:lvl5pPr>
            <a:lvl6pPr marL="2514600" indent="-228600" defTabSz="917575" eaLnBrk="0" fontAlgn="base" hangingPunct="0">
              <a:spcBef>
                <a:spcPct val="30000"/>
              </a:spcBef>
              <a:spcAft>
                <a:spcPct val="0"/>
              </a:spcAft>
              <a:defRPr sz="1000">
                <a:solidFill>
                  <a:schemeClr val="tx1"/>
                </a:solidFill>
                <a:latin typeface="Calibri" panose="020F0502020204030204" pitchFamily="34" charset="0"/>
              </a:defRPr>
            </a:lvl6pPr>
            <a:lvl7pPr marL="2971800" indent="-228600" defTabSz="917575" eaLnBrk="0" fontAlgn="base" hangingPunct="0">
              <a:spcBef>
                <a:spcPct val="30000"/>
              </a:spcBef>
              <a:spcAft>
                <a:spcPct val="0"/>
              </a:spcAft>
              <a:defRPr sz="1000">
                <a:solidFill>
                  <a:schemeClr val="tx1"/>
                </a:solidFill>
                <a:latin typeface="Calibri" panose="020F0502020204030204" pitchFamily="34" charset="0"/>
              </a:defRPr>
            </a:lvl7pPr>
            <a:lvl8pPr marL="3429000" indent="-228600" defTabSz="917575" eaLnBrk="0" fontAlgn="base" hangingPunct="0">
              <a:spcBef>
                <a:spcPct val="30000"/>
              </a:spcBef>
              <a:spcAft>
                <a:spcPct val="0"/>
              </a:spcAft>
              <a:defRPr sz="1000">
                <a:solidFill>
                  <a:schemeClr val="tx1"/>
                </a:solidFill>
                <a:latin typeface="Calibri" panose="020F0502020204030204" pitchFamily="34" charset="0"/>
              </a:defRPr>
            </a:lvl8pPr>
            <a:lvl9pPr marL="3886200" indent="-228600" defTabSz="917575" eaLnBrk="0" fontAlgn="base" hangingPunct="0">
              <a:spcBef>
                <a:spcPct val="30000"/>
              </a:spcBef>
              <a:spcAft>
                <a:spcPct val="0"/>
              </a:spcAft>
              <a:defRPr sz="1000">
                <a:solidFill>
                  <a:schemeClr val="tx1"/>
                </a:solidFill>
                <a:latin typeface="Calibri" panose="020F0502020204030204" pitchFamily="34" charset="0"/>
              </a:defRPr>
            </a:lvl9pPr>
          </a:lstStyle>
          <a:p>
            <a:pPr>
              <a:spcBef>
                <a:spcPct val="0"/>
              </a:spcBef>
            </a:pPr>
            <a:fld id="{BC5E707F-0E9F-4271-8F38-FE0D856EEBC4}" type="slidenum">
              <a:rPr lang="en-US" altLang="en-US" sz="1100" smtClean="0">
                <a:solidFill>
                  <a:srgbClr val="000000"/>
                </a:solidFill>
                <a:latin typeface="Arial" panose="020B0604020202020204" pitchFamily="34" charset="0"/>
              </a:rPr>
              <a:pPr>
                <a:spcBef>
                  <a:spcPct val="0"/>
                </a:spcBef>
              </a:pPr>
              <a:t>1</a:t>
            </a:fld>
            <a:endParaRPr lang="en-US" altLang="en-US" sz="1100">
              <a:solidFill>
                <a:srgbClr val="000000"/>
              </a:solidFill>
              <a:latin typeface="Arial" panose="020B0604020202020204" pitchFamily="34" charset="0"/>
            </a:endParaRPr>
          </a:p>
        </p:txBody>
      </p:sp>
    </p:spTree>
    <p:extLst>
      <p:ext uri="{BB962C8B-B14F-4D97-AF65-F5344CB8AC3E}">
        <p14:creationId xmlns:p14="http://schemas.microsoft.com/office/powerpoint/2010/main" val="35796569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today we are going</a:t>
            </a:r>
            <a:r>
              <a:rPr lang="en-US" baseline="0" dirty="0"/>
              <a:t> to focus on Developing Local Training Plans and later requesting CRC continuing education units for staff members. </a:t>
            </a:r>
            <a:endParaRPr lang="en-US" dirty="0"/>
          </a:p>
        </p:txBody>
      </p:sp>
      <p:sp>
        <p:nvSpPr>
          <p:cNvPr id="4" name="Slide Number Placeholder 3"/>
          <p:cNvSpPr>
            <a:spLocks noGrp="1"/>
          </p:cNvSpPr>
          <p:nvPr>
            <p:ph type="sldNum" sz="quarter" idx="10"/>
          </p:nvPr>
        </p:nvSpPr>
        <p:spPr/>
        <p:txBody>
          <a:bodyPr/>
          <a:lstStyle/>
          <a:p>
            <a:fld id="{A415C2BE-8203-442D-8D38-DCB21CE9048A}" type="slidenum">
              <a:rPr lang="en-US" smtClean="0"/>
              <a:t>10</a:t>
            </a:fld>
            <a:endParaRPr lang="en-US" dirty="0"/>
          </a:p>
        </p:txBody>
      </p:sp>
    </p:spTree>
    <p:extLst>
      <p:ext uri="{BB962C8B-B14F-4D97-AF65-F5344CB8AC3E}">
        <p14:creationId xmlns:p14="http://schemas.microsoft.com/office/powerpoint/2010/main" val="22487578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an example of the most common citation that is noted as an Action</a:t>
            </a:r>
            <a:r>
              <a:rPr lang="en-US" baseline="0" dirty="0"/>
              <a:t> Item during a STAR/QA local site visit review. As mentioned in this slide and the previous slides, it is the VR&amp;EOs responsibility to prepare a training plan for the development of staff as part of the stations training plan at the beginning of each fiscal year. </a:t>
            </a:r>
            <a:endParaRPr lang="en-US" dirty="0"/>
          </a:p>
        </p:txBody>
      </p:sp>
      <p:sp>
        <p:nvSpPr>
          <p:cNvPr id="4" name="Slide Number Placeholder 3"/>
          <p:cNvSpPr>
            <a:spLocks noGrp="1"/>
          </p:cNvSpPr>
          <p:nvPr>
            <p:ph type="sldNum" sz="quarter" idx="10"/>
          </p:nvPr>
        </p:nvSpPr>
        <p:spPr/>
        <p:txBody>
          <a:bodyPr/>
          <a:lstStyle/>
          <a:p>
            <a:fld id="{A415C2BE-8203-442D-8D38-DCB21CE9048A}" type="slidenum">
              <a:rPr lang="en-US" smtClean="0"/>
              <a:t>11</a:t>
            </a:fld>
            <a:endParaRPr lang="en-US" dirty="0"/>
          </a:p>
        </p:txBody>
      </p:sp>
    </p:spTree>
    <p:extLst>
      <p:ext uri="{BB962C8B-B14F-4D97-AF65-F5344CB8AC3E}">
        <p14:creationId xmlns:p14="http://schemas.microsoft.com/office/powerpoint/2010/main" val="15052181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300" dirty="0"/>
              <a:t>Now, what should a VR&amp;E Training Plan include.  This slide lists the components of a VR&amp;E Training Plan</a:t>
            </a:r>
          </a:p>
          <a:p>
            <a:endParaRPr lang="en-US" sz="1300" dirty="0"/>
          </a:p>
          <a:p>
            <a:r>
              <a:rPr lang="en-US" sz="1300" dirty="0"/>
              <a:t>The VREO prepares the VR&amp;E training plan at the beginning of each fiscal year for concurrence by the RO Director. The plan must include training for each of the core areas and core technical training requirements (see Core Annual Technical Training Requirements 3.09.h), and at least seven of the identified areas of training and development listed in 3.08.b. It also must include the means through which training and development activities will be accomplished, such as in-service training, training in conjunction with other VA elements, or with other state and federal agencies. It also must include:</a:t>
            </a:r>
          </a:p>
          <a:p>
            <a:endParaRPr lang="en-US" sz="1300" dirty="0"/>
          </a:p>
          <a:p>
            <a:r>
              <a:rPr lang="en-US" sz="1300" dirty="0"/>
              <a:t> A review, at least yearly, of the training needs of each employee in the</a:t>
            </a:r>
            <a:r>
              <a:rPr lang="en-US" sz="1300" baseline="0" dirty="0"/>
              <a:t> </a:t>
            </a:r>
            <a:r>
              <a:rPr lang="en-US" sz="1300" dirty="0"/>
              <a:t>Division</a:t>
            </a:r>
          </a:p>
          <a:p>
            <a:r>
              <a:rPr lang="en-US" sz="1300" dirty="0"/>
              <a:t> Development of the means through which such training will be provided</a:t>
            </a:r>
          </a:p>
          <a:p>
            <a:r>
              <a:rPr lang="en-US" sz="1300" dirty="0"/>
              <a:t> The frequency of in-service training meetings</a:t>
            </a:r>
          </a:p>
          <a:p>
            <a:r>
              <a:rPr lang="en-US" sz="1300" dirty="0"/>
              <a:t> The estimated costs for travel related to training</a:t>
            </a:r>
            <a:endParaRPr lang="en-US" dirty="0"/>
          </a:p>
        </p:txBody>
      </p:sp>
      <p:sp>
        <p:nvSpPr>
          <p:cNvPr id="4" name="Slide Number Placeholder 3"/>
          <p:cNvSpPr>
            <a:spLocks noGrp="1"/>
          </p:cNvSpPr>
          <p:nvPr>
            <p:ph type="sldNum" sz="quarter" idx="10"/>
          </p:nvPr>
        </p:nvSpPr>
        <p:spPr/>
        <p:txBody>
          <a:bodyPr/>
          <a:lstStyle/>
          <a:p>
            <a:fld id="{A415C2BE-8203-442D-8D38-DCB21CE9048A}" type="slidenum">
              <a:rPr lang="en-US" smtClean="0"/>
              <a:t>12</a:t>
            </a:fld>
            <a:endParaRPr lang="en-US" dirty="0"/>
          </a:p>
        </p:txBody>
      </p:sp>
    </p:spTree>
    <p:extLst>
      <p:ext uri="{BB962C8B-B14F-4D97-AF65-F5344CB8AC3E}">
        <p14:creationId xmlns:p14="http://schemas.microsoft.com/office/powerpoint/2010/main" val="37077757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a:t>
            </a:r>
            <a:r>
              <a:rPr lang="en-US" baseline="0" dirty="0"/>
              <a:t> the attached NTC Checklist. Most of these hourly requirements were mandated by VBA Letter 20-06-68 and these hourly requirements have been reported to be mutually agreed upon by VR&amp;E Service, OFO, and the various Union representatives. </a:t>
            </a:r>
          </a:p>
          <a:p>
            <a:endParaRPr lang="en-US" baseline="0" dirty="0"/>
          </a:p>
          <a:p>
            <a:r>
              <a:rPr lang="en-US" baseline="0" dirty="0"/>
              <a:t>Please note: ED&amp;T and VR&amp;E Service are collaborating to develop a new ………</a:t>
            </a:r>
            <a:endParaRPr lang="en-US" dirty="0"/>
          </a:p>
        </p:txBody>
      </p:sp>
      <p:sp>
        <p:nvSpPr>
          <p:cNvPr id="4" name="Slide Number Placeholder 3"/>
          <p:cNvSpPr>
            <a:spLocks noGrp="1"/>
          </p:cNvSpPr>
          <p:nvPr>
            <p:ph type="sldNum" sz="quarter" idx="10"/>
          </p:nvPr>
        </p:nvSpPr>
        <p:spPr/>
        <p:txBody>
          <a:bodyPr/>
          <a:lstStyle/>
          <a:p>
            <a:fld id="{A415C2BE-8203-442D-8D38-DCB21CE9048A}" type="slidenum">
              <a:rPr lang="en-US" smtClean="0"/>
              <a:t>13</a:t>
            </a:fld>
            <a:endParaRPr lang="en-US" dirty="0"/>
          </a:p>
        </p:txBody>
      </p:sp>
    </p:spTree>
    <p:extLst>
      <p:ext uri="{BB962C8B-B14F-4D97-AF65-F5344CB8AC3E}">
        <p14:creationId xmlns:p14="http://schemas.microsoft.com/office/powerpoint/2010/main" val="19722275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National</a:t>
            </a:r>
            <a:r>
              <a:rPr lang="en-US" baseline="0" dirty="0"/>
              <a:t> Training Curriculum Checklist and Announcement Letter are housed on the VR&amp;E Training Website (http://vretraining.vba.va.gov/Index.htm) and are also dispersed nationally via the VRE Corporate Mailbox. These items are usually posted within the first 15 days of the new FY. </a:t>
            </a:r>
          </a:p>
          <a:p>
            <a:endParaRPr lang="en-US" baseline="0" dirty="0"/>
          </a:p>
          <a:p>
            <a:r>
              <a:rPr lang="en-US" baseline="0" dirty="0"/>
              <a:t>These are tools to be used by VR&amp;E Officers/Assistant VR&amp;E Officers and Local Training Managers to aid in the development of local training plans. </a:t>
            </a:r>
            <a:endParaRPr lang="en-US" dirty="0"/>
          </a:p>
        </p:txBody>
      </p:sp>
      <p:sp>
        <p:nvSpPr>
          <p:cNvPr id="4" name="Slide Number Placeholder 3"/>
          <p:cNvSpPr>
            <a:spLocks noGrp="1"/>
          </p:cNvSpPr>
          <p:nvPr>
            <p:ph type="sldNum" sz="quarter" idx="10"/>
          </p:nvPr>
        </p:nvSpPr>
        <p:spPr/>
        <p:txBody>
          <a:bodyPr/>
          <a:lstStyle/>
          <a:p>
            <a:fld id="{A415C2BE-8203-442D-8D38-DCB21CE9048A}" type="slidenum">
              <a:rPr lang="en-US" smtClean="0"/>
              <a:t>14</a:t>
            </a:fld>
            <a:endParaRPr lang="en-US" dirty="0"/>
          </a:p>
        </p:txBody>
      </p:sp>
    </p:spTree>
    <p:extLst>
      <p:ext uri="{BB962C8B-B14F-4D97-AF65-F5344CB8AC3E}">
        <p14:creationId xmlns:p14="http://schemas.microsoft.com/office/powerpoint/2010/main" val="3993790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areas in which training and development activities may be provided to enhance staff skills include, but are not limited to the following:</a:t>
            </a:r>
          </a:p>
          <a:p>
            <a:r>
              <a:rPr lang="en-US" dirty="0"/>
              <a:t>1. Evaluation and assessment</a:t>
            </a:r>
          </a:p>
          <a:p>
            <a:r>
              <a:rPr lang="en-US" dirty="0"/>
              <a:t>2. Medical aspects of disability</a:t>
            </a:r>
          </a:p>
          <a:p>
            <a:r>
              <a:rPr lang="en-US" dirty="0"/>
              <a:t>3. Psychological aspects of disability</a:t>
            </a:r>
          </a:p>
          <a:p>
            <a:r>
              <a:rPr lang="en-US" dirty="0"/>
              <a:t>4. Counseling theory and techniques</a:t>
            </a:r>
          </a:p>
          <a:p>
            <a:r>
              <a:rPr lang="en-US" dirty="0"/>
              <a:t>5. Personal and vocational adjustment</a:t>
            </a:r>
          </a:p>
          <a:p>
            <a:r>
              <a:rPr lang="en-US" dirty="0"/>
              <a:t>6. Occupational information</a:t>
            </a:r>
          </a:p>
          <a:p>
            <a:r>
              <a:rPr lang="en-US" dirty="0"/>
              <a:t>7. Placement processes and job development</a:t>
            </a:r>
          </a:p>
          <a:p>
            <a:r>
              <a:rPr lang="en-US" dirty="0"/>
              <a:t>8. Special considerations in rehabilitation for people with severe disabilities</a:t>
            </a:r>
          </a:p>
          <a:p>
            <a:r>
              <a:rPr lang="en-US" dirty="0"/>
              <a:t>9. Independent Living (IL) services</a:t>
            </a:r>
          </a:p>
          <a:p>
            <a:r>
              <a:rPr lang="en-US" dirty="0"/>
              <a:t>10. Resources for training and rehabilitation</a:t>
            </a:r>
          </a:p>
          <a:p>
            <a:r>
              <a:rPr lang="en-US" dirty="0"/>
              <a:t>11. Utilization of research findings and professional publications</a:t>
            </a:r>
          </a:p>
          <a:p>
            <a:r>
              <a:rPr lang="en-US" dirty="0"/>
              <a:t>12. Administration of rehabilitation and counseling services</a:t>
            </a:r>
          </a:p>
          <a:p>
            <a:r>
              <a:rPr lang="en-US" dirty="0"/>
              <a:t>13. Professional ethics</a:t>
            </a:r>
          </a:p>
          <a:p>
            <a:r>
              <a:rPr lang="en-US" dirty="0"/>
              <a:t>14. Rehabilitation philosophy and history</a:t>
            </a:r>
          </a:p>
          <a:p>
            <a:endParaRPr lang="en-US" dirty="0"/>
          </a:p>
          <a:p>
            <a:r>
              <a:rPr lang="en-US" dirty="0"/>
              <a:t>Note: All the training</a:t>
            </a:r>
            <a:r>
              <a:rPr lang="en-US" baseline="0" dirty="0"/>
              <a:t> areas/topics that are underlined in green align with the Commission of Rehabilitation Counselors Certification (CRCC) General Content Focus Domain. The training area of “professional ethics”  aligns with CRCC’s  Ethical Standards and Decision Making Models for Rehabilitation Counselors Focus Domain Area. </a:t>
            </a:r>
          </a:p>
        </p:txBody>
      </p:sp>
      <p:sp>
        <p:nvSpPr>
          <p:cNvPr id="4" name="Slide Number Placeholder 3"/>
          <p:cNvSpPr>
            <a:spLocks noGrp="1"/>
          </p:cNvSpPr>
          <p:nvPr>
            <p:ph type="sldNum" sz="quarter" idx="10"/>
          </p:nvPr>
        </p:nvSpPr>
        <p:spPr/>
        <p:txBody>
          <a:bodyPr/>
          <a:lstStyle/>
          <a:p>
            <a:fld id="{A415C2BE-8203-442D-8D38-DCB21CE9048A}" type="slidenum">
              <a:rPr lang="en-US" smtClean="0"/>
              <a:t>15</a:t>
            </a:fld>
            <a:endParaRPr lang="en-US" dirty="0"/>
          </a:p>
        </p:txBody>
      </p:sp>
    </p:spTree>
    <p:extLst>
      <p:ext uri="{BB962C8B-B14F-4D97-AF65-F5344CB8AC3E}">
        <p14:creationId xmlns:p14="http://schemas.microsoft.com/office/powerpoint/2010/main" val="37060491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9394" lvl="1" indent="-349394">
              <a:buFont typeface="Arial" pitchFamily="34" charset="0"/>
              <a:buChar char="•"/>
            </a:pPr>
            <a:r>
              <a:rPr lang="en-US" dirty="0"/>
              <a:t>Means through which training and development activities will be accomplished. This</a:t>
            </a:r>
            <a:r>
              <a:rPr lang="en-US" baseline="0" dirty="0"/>
              <a:t> basically means: Which method or how will the training be delivered. </a:t>
            </a:r>
          </a:p>
          <a:p>
            <a:pPr marL="349394" lvl="1" indent="-349394">
              <a:buFont typeface="Arial" pitchFamily="34" charset="0"/>
              <a:buChar char="•"/>
            </a:pPr>
            <a:endParaRPr lang="en-US" baseline="0" dirty="0"/>
          </a:p>
          <a:p>
            <a:pPr marL="349394" lvl="1" indent="-349394">
              <a:buFont typeface="Arial" pitchFamily="34" charset="0"/>
              <a:buChar char="•"/>
            </a:pPr>
            <a:r>
              <a:rPr lang="en-US" baseline="0" dirty="0"/>
              <a:t>Training can be delivered by the following: </a:t>
            </a:r>
            <a:endParaRPr lang="en-US" dirty="0">
              <a:ea typeface="+mn-ea"/>
              <a:cs typeface="+mn-cs"/>
            </a:endParaRPr>
          </a:p>
          <a:p>
            <a:pPr marL="815253" lvl="2" indent="-349394"/>
            <a:r>
              <a:rPr lang="en-US" dirty="0">
                <a:ea typeface="+mn-ea"/>
                <a:cs typeface="+mn-cs"/>
              </a:rPr>
              <a:t>Local in-service program or other on-site training</a:t>
            </a:r>
          </a:p>
          <a:p>
            <a:pPr marL="815253" lvl="2" indent="-349394"/>
            <a:r>
              <a:rPr lang="en-US" dirty="0">
                <a:ea typeface="+mn-ea"/>
                <a:cs typeface="+mn-cs"/>
              </a:rPr>
              <a:t>Employ the services of consultants</a:t>
            </a:r>
          </a:p>
          <a:p>
            <a:pPr marL="815253" lvl="2" indent="-349394"/>
            <a:r>
              <a:rPr lang="en-US" dirty="0">
                <a:ea typeface="+mn-ea"/>
                <a:cs typeface="+mn-cs"/>
              </a:rPr>
              <a:t>Write grants or make contracts with public and private agencies, including institutions of higher learning to conduct workshops and training activities</a:t>
            </a:r>
          </a:p>
          <a:p>
            <a:pPr marL="815253" lvl="2" indent="-349394"/>
            <a:r>
              <a:rPr lang="en-US" dirty="0">
                <a:ea typeface="+mn-ea"/>
                <a:cs typeface="+mn-cs"/>
              </a:rPr>
              <a:t>Authorize individual training at institutions of higher learning and appropriate facilities</a:t>
            </a:r>
          </a:p>
          <a:p>
            <a:pPr marL="349394" lvl="1" indent="-349394">
              <a:buFont typeface="Arial" pitchFamily="34" charset="0"/>
              <a:buChar char="•"/>
            </a:pPr>
            <a:endParaRPr lang="en-US" sz="1300" dirty="0"/>
          </a:p>
          <a:p>
            <a:pPr marL="349394" lvl="1" indent="-349394">
              <a:buFont typeface="Arial" pitchFamily="34" charset="0"/>
              <a:buChar char="•"/>
            </a:pPr>
            <a:r>
              <a:rPr lang="en-US" sz="1300" dirty="0"/>
              <a:t>For example, many stations do the following: </a:t>
            </a:r>
          </a:p>
          <a:p>
            <a:pPr marL="815253" lvl="2" indent="-349394">
              <a:buFont typeface="Arial" pitchFamily="34" charset="0"/>
              <a:buChar char="•"/>
            </a:pPr>
            <a:r>
              <a:rPr lang="en-US" sz="1300" dirty="0"/>
              <a:t>work with DOL to provide training on state employment trends</a:t>
            </a:r>
          </a:p>
          <a:p>
            <a:pPr marL="815253" lvl="2" indent="-349394">
              <a:buFont typeface="Arial" pitchFamily="34" charset="0"/>
              <a:buChar char="•"/>
            </a:pPr>
            <a:r>
              <a:rPr lang="en-US" sz="1300" dirty="0"/>
              <a:t>Work with local colleges and universities to hear graduate presentations on multicultural counseling</a:t>
            </a:r>
          </a:p>
          <a:p>
            <a:pPr marL="815253" lvl="2" indent="-349394">
              <a:buFont typeface="Arial" pitchFamily="34" charset="0"/>
              <a:buChar char="•"/>
            </a:pPr>
            <a:r>
              <a:rPr lang="en-US" sz="1300" dirty="0"/>
              <a:t>Work with local SBA affiliates to learn about local business resources that can assist Veterans/Servicemembers</a:t>
            </a:r>
          </a:p>
          <a:p>
            <a:pPr marL="0" lvl="1"/>
            <a:endParaRPr lang="en-US" sz="1300" dirty="0"/>
          </a:p>
          <a:p>
            <a:pPr marL="349394" lvl="1" indent="-349394">
              <a:buFont typeface="Arial" pitchFamily="34" charset="0"/>
              <a:buChar char="•"/>
            </a:pPr>
            <a:r>
              <a:rPr lang="en-US" sz="1300" dirty="0"/>
              <a:t>Please note: Most</a:t>
            </a:r>
            <a:r>
              <a:rPr lang="en-US" sz="1300" baseline="0" dirty="0"/>
              <a:t> of the </a:t>
            </a:r>
            <a:r>
              <a:rPr lang="en-US" sz="1300" dirty="0"/>
              <a:t>VR&amp;E Service training is</a:t>
            </a:r>
            <a:r>
              <a:rPr lang="en-US" sz="1300" baseline="0" dirty="0"/>
              <a:t> provided</a:t>
            </a:r>
            <a:r>
              <a:rPr lang="en-US" sz="1300" dirty="0"/>
              <a:t> via TMS, EPSS, TPSS.,</a:t>
            </a:r>
            <a:r>
              <a:rPr lang="en-US" sz="1300" baseline="0" dirty="0"/>
              <a:t> Lync Meeting and Conference Calls. </a:t>
            </a:r>
            <a:endParaRPr lang="en-US" sz="1300" dirty="0"/>
          </a:p>
          <a:p>
            <a:pPr marL="349394" lvl="1" indent="-349394">
              <a:buFont typeface="Arial" pitchFamily="34" charset="0"/>
              <a:buChar char="•"/>
            </a:pPr>
            <a:endParaRPr lang="en-US" sz="1300" dirty="0"/>
          </a:p>
          <a:p>
            <a:pPr marL="349394" lvl="1" indent="-349394">
              <a:buFont typeface="Arial" pitchFamily="34" charset="0"/>
              <a:buChar char="•"/>
            </a:pPr>
            <a:endParaRPr lang="en-US" sz="1300" dirty="0"/>
          </a:p>
          <a:p>
            <a:pPr marL="349394" lvl="1" indent="-349394">
              <a:buFont typeface="Arial" pitchFamily="34" charset="0"/>
              <a:buChar char="•"/>
            </a:pPr>
            <a:endParaRPr lang="en-US" sz="1300" dirty="0"/>
          </a:p>
          <a:p>
            <a:endParaRPr lang="en-US" dirty="0"/>
          </a:p>
        </p:txBody>
      </p:sp>
      <p:sp>
        <p:nvSpPr>
          <p:cNvPr id="4" name="Slide Number Placeholder 3"/>
          <p:cNvSpPr>
            <a:spLocks noGrp="1"/>
          </p:cNvSpPr>
          <p:nvPr>
            <p:ph type="sldNum" sz="quarter" idx="10"/>
          </p:nvPr>
        </p:nvSpPr>
        <p:spPr/>
        <p:txBody>
          <a:bodyPr/>
          <a:lstStyle/>
          <a:p>
            <a:fld id="{A415C2BE-8203-442D-8D38-DCB21CE9048A}" type="slidenum">
              <a:rPr lang="en-US" smtClean="0"/>
              <a:t>16</a:t>
            </a:fld>
            <a:endParaRPr lang="en-US" dirty="0"/>
          </a:p>
        </p:txBody>
      </p:sp>
    </p:spTree>
    <p:extLst>
      <p:ext uri="{BB962C8B-B14F-4D97-AF65-F5344CB8AC3E}">
        <p14:creationId xmlns:p14="http://schemas.microsoft.com/office/powerpoint/2010/main" val="38703046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9394" lvl="1" indent="-349394">
              <a:buFont typeface="Arial" pitchFamily="34" charset="0"/>
              <a:buChar char="•"/>
            </a:pPr>
            <a:r>
              <a:rPr lang="en-US" dirty="0"/>
              <a:t>A review, at least yearly, of the training needs of each employee in the Division</a:t>
            </a:r>
          </a:p>
          <a:p>
            <a:pPr marL="815253" lvl="2" indent="-349394">
              <a:buFont typeface="Arial" pitchFamily="34" charset="0"/>
              <a:buChar char="•"/>
            </a:pPr>
            <a:r>
              <a:rPr lang="en-US" dirty="0"/>
              <a:t>We have already</a:t>
            </a:r>
            <a:r>
              <a:rPr lang="en-US" baseline="0" dirty="0"/>
              <a:t> discussed methods to identify training needs, so use your results to identify performance gaps; then procure, develop, and/or assign training to meet your staffs needs. </a:t>
            </a:r>
            <a:endParaRPr lang="en-US" dirty="0"/>
          </a:p>
          <a:p>
            <a:pPr marL="349394" lvl="1" indent="-349394">
              <a:buFont typeface="Arial" pitchFamily="34" charset="0"/>
              <a:buChar char="•"/>
            </a:pPr>
            <a:endParaRPr lang="en-US" dirty="0"/>
          </a:p>
          <a:p>
            <a:pPr marL="349394" lvl="1" indent="-349394">
              <a:buFont typeface="Arial" pitchFamily="34" charset="0"/>
              <a:buChar char="•"/>
            </a:pPr>
            <a:r>
              <a:rPr lang="en-US" dirty="0"/>
              <a:t>Frequency of in-service training meetings</a:t>
            </a:r>
          </a:p>
          <a:p>
            <a:pPr marL="815253" lvl="2" indent="-349394">
              <a:buFont typeface="Arial" pitchFamily="34" charset="0"/>
              <a:buChar char="•"/>
            </a:pPr>
            <a:r>
              <a:rPr lang="en-US" dirty="0"/>
              <a:t>There</a:t>
            </a:r>
            <a:r>
              <a:rPr lang="en-US" baseline="0" dirty="0"/>
              <a:t> have been several policy letters released in the last couple of months requiring local station training  such as………….  This training assignment can be conducting locally during an in-service training meeting. These training can be conducted by you or a designated person whom is qualified to deliver the training. You can coordinate this training with the local TMS Admin and have it recorded in TMS. </a:t>
            </a:r>
            <a:endParaRPr lang="en-US" dirty="0"/>
          </a:p>
          <a:p>
            <a:pPr marL="0" lvl="1"/>
            <a:endParaRPr lang="en-US" dirty="0"/>
          </a:p>
          <a:p>
            <a:pPr marL="349394" lvl="1" indent="-349394">
              <a:buFont typeface="Arial" pitchFamily="34" charset="0"/>
              <a:buChar char="•"/>
            </a:pPr>
            <a:r>
              <a:rPr lang="en-US" dirty="0"/>
              <a:t>Estimated costs for travel related to training</a:t>
            </a:r>
          </a:p>
          <a:p>
            <a:pPr marL="815253" lvl="2" indent="-349394">
              <a:buFont typeface="Arial" pitchFamily="34" charset="0"/>
              <a:buChar char="•"/>
            </a:pPr>
            <a:r>
              <a:rPr lang="en-US" dirty="0"/>
              <a:t>Most</a:t>
            </a:r>
            <a:r>
              <a:rPr lang="en-US" baseline="0" dirty="0"/>
              <a:t> VREOs/AVREOs request travel dollars to bring in outbased staff to the RO to conduct quarterly or annual training on various topics for 2-5 days.  Some stations make sure they complete or view various VR&amp;E Service deployed training and/or locally developed training to address station specific needs. </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A415C2BE-8203-442D-8D38-DCB21CE9048A}" type="slidenum">
              <a:rPr lang="en-US" smtClean="0"/>
              <a:t>17</a:t>
            </a:fld>
            <a:endParaRPr lang="en-US" dirty="0"/>
          </a:p>
        </p:txBody>
      </p:sp>
    </p:spTree>
    <p:extLst>
      <p:ext uri="{BB962C8B-B14F-4D97-AF65-F5344CB8AC3E}">
        <p14:creationId xmlns:p14="http://schemas.microsoft.com/office/powerpoint/2010/main" val="6317078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a:extLst>
              <a:ext uri="{FF2B5EF4-FFF2-40B4-BE49-F238E27FC236}">
                <a16:creationId xmlns:a16="http://schemas.microsoft.com/office/drawing/2014/main" id="{1261A1D8-9B61-46FB-855F-9266013B8222}"/>
              </a:ext>
            </a:extLst>
          </p:cNvPr>
          <p:cNvSpPr>
            <a:spLocks noGrp="1" noRot="1" noChangeAspect="1" noChangeArrowheads="1" noTextEdit="1"/>
          </p:cNvSpPr>
          <p:nvPr>
            <p:ph type="sldImg"/>
          </p:nvPr>
        </p:nvSpPr>
        <p:spPr>
          <a:ln/>
        </p:spPr>
      </p:sp>
      <p:sp>
        <p:nvSpPr>
          <p:cNvPr id="138243" name="Notes Placeholder 2">
            <a:extLst>
              <a:ext uri="{FF2B5EF4-FFF2-40B4-BE49-F238E27FC236}">
                <a16:creationId xmlns:a16="http://schemas.microsoft.com/office/drawing/2014/main" id="{B03BA283-5DAB-470B-98F6-E7F9D10E3F1A}"/>
              </a:ext>
            </a:extLst>
          </p:cNvPr>
          <p:cNvSpPr>
            <a:spLocks noGrp="1" noChangeArrowheads="1"/>
          </p:cNvSpPr>
          <p:nvPr>
            <p:ph type="body" idx="1"/>
          </p:nvPr>
        </p:nvSpPr>
        <p:spPr>
          <a:noFill/>
        </p:spPr>
        <p:txBody>
          <a:bodyPr/>
          <a:lstStyle/>
          <a:p>
            <a:r>
              <a:rPr lang="en-US" altLang="en-US"/>
              <a:t>Any questions. </a:t>
            </a:r>
          </a:p>
          <a:p>
            <a:endParaRPr lang="en-US" altLang="en-US"/>
          </a:p>
          <a:p>
            <a:r>
              <a:rPr lang="en-US" altLang="en-US"/>
              <a:t>TMS Info: Please complete the feedback survey. </a:t>
            </a:r>
          </a:p>
        </p:txBody>
      </p:sp>
      <p:sp>
        <p:nvSpPr>
          <p:cNvPr id="138244" name="Slide Number Placeholder 3">
            <a:extLst>
              <a:ext uri="{FF2B5EF4-FFF2-40B4-BE49-F238E27FC236}">
                <a16:creationId xmlns:a16="http://schemas.microsoft.com/office/drawing/2014/main" id="{0C710B7B-75A7-4661-B54C-66A2CEA89B11}"/>
              </a:ext>
            </a:extLst>
          </p:cNvPr>
          <p:cNvSpPr>
            <a:spLocks noGrp="1"/>
          </p:cNvSpPr>
          <p:nvPr>
            <p:ph type="sldNum" sz="quarter" idx="5"/>
          </p:nvPr>
        </p:nvSpPr>
        <p:spPr>
          <a:noFill/>
        </p:spPr>
        <p:txBody>
          <a:bodyPr/>
          <a:lstStyle>
            <a:lvl1pPr defTabSz="917575">
              <a:defRPr sz="4400">
                <a:solidFill>
                  <a:schemeClr val="tx2"/>
                </a:solidFill>
                <a:latin typeface="Arial" panose="020B0604020202020204" pitchFamily="34" charset="0"/>
              </a:defRPr>
            </a:lvl1pPr>
            <a:lvl2pPr marL="742950" indent="-285750" defTabSz="917575">
              <a:defRPr sz="4400">
                <a:solidFill>
                  <a:schemeClr val="tx2"/>
                </a:solidFill>
                <a:latin typeface="Arial" panose="020B0604020202020204" pitchFamily="34" charset="0"/>
              </a:defRPr>
            </a:lvl2pPr>
            <a:lvl3pPr marL="1143000" indent="-228600" defTabSz="917575">
              <a:defRPr sz="4400">
                <a:solidFill>
                  <a:schemeClr val="tx2"/>
                </a:solidFill>
                <a:latin typeface="Arial" panose="020B0604020202020204" pitchFamily="34" charset="0"/>
              </a:defRPr>
            </a:lvl3pPr>
            <a:lvl4pPr marL="1600200" indent="-228600" defTabSz="917575">
              <a:defRPr sz="4400">
                <a:solidFill>
                  <a:schemeClr val="tx2"/>
                </a:solidFill>
                <a:latin typeface="Arial" panose="020B0604020202020204" pitchFamily="34" charset="0"/>
              </a:defRPr>
            </a:lvl4pPr>
            <a:lvl5pPr marL="2057400" indent="-228600" defTabSz="917575">
              <a:defRPr sz="4400">
                <a:solidFill>
                  <a:schemeClr val="tx2"/>
                </a:solidFill>
                <a:latin typeface="Arial" panose="020B0604020202020204" pitchFamily="34" charset="0"/>
              </a:defRPr>
            </a:lvl5pPr>
            <a:lvl6pPr marL="2514600" indent="-228600" defTabSz="917575" eaLnBrk="0" fontAlgn="base" hangingPunct="0">
              <a:spcBef>
                <a:spcPct val="0"/>
              </a:spcBef>
              <a:spcAft>
                <a:spcPct val="0"/>
              </a:spcAft>
              <a:defRPr sz="4400">
                <a:solidFill>
                  <a:schemeClr val="tx2"/>
                </a:solidFill>
                <a:latin typeface="Arial" panose="020B0604020202020204" pitchFamily="34" charset="0"/>
              </a:defRPr>
            </a:lvl6pPr>
            <a:lvl7pPr marL="2971800" indent="-228600" defTabSz="917575" eaLnBrk="0" fontAlgn="base" hangingPunct="0">
              <a:spcBef>
                <a:spcPct val="0"/>
              </a:spcBef>
              <a:spcAft>
                <a:spcPct val="0"/>
              </a:spcAft>
              <a:defRPr sz="4400">
                <a:solidFill>
                  <a:schemeClr val="tx2"/>
                </a:solidFill>
                <a:latin typeface="Arial" panose="020B0604020202020204" pitchFamily="34" charset="0"/>
              </a:defRPr>
            </a:lvl7pPr>
            <a:lvl8pPr marL="3429000" indent="-228600" defTabSz="917575" eaLnBrk="0" fontAlgn="base" hangingPunct="0">
              <a:spcBef>
                <a:spcPct val="0"/>
              </a:spcBef>
              <a:spcAft>
                <a:spcPct val="0"/>
              </a:spcAft>
              <a:defRPr sz="4400">
                <a:solidFill>
                  <a:schemeClr val="tx2"/>
                </a:solidFill>
                <a:latin typeface="Arial" panose="020B0604020202020204" pitchFamily="34" charset="0"/>
              </a:defRPr>
            </a:lvl8pPr>
            <a:lvl9pPr marL="3886200" indent="-228600" defTabSz="917575" eaLnBrk="0" fontAlgn="base" hangingPunct="0">
              <a:spcBef>
                <a:spcPct val="0"/>
              </a:spcBef>
              <a:spcAft>
                <a:spcPct val="0"/>
              </a:spcAft>
              <a:defRPr sz="4400">
                <a:solidFill>
                  <a:schemeClr val="tx2"/>
                </a:solidFill>
                <a:latin typeface="Arial" panose="020B0604020202020204" pitchFamily="34" charset="0"/>
              </a:defRPr>
            </a:lvl9pPr>
          </a:lstStyle>
          <a:p>
            <a:fld id="{5BE1FFC5-0857-4728-8157-BBDE08C9EAFE}" type="slidenum">
              <a:rPr lang="en-US" altLang="en-US" sz="1100" smtClean="0">
                <a:solidFill>
                  <a:srgbClr val="000000"/>
                </a:solidFill>
              </a:rPr>
              <a:pPr/>
              <a:t>18</a:t>
            </a:fld>
            <a:endParaRPr lang="en-US" altLang="en-US" sz="1100">
              <a:solidFill>
                <a:srgbClr val="000000"/>
              </a:solidFill>
            </a:endParaRPr>
          </a:p>
        </p:txBody>
      </p:sp>
    </p:spTree>
    <p:extLst>
      <p:ext uri="{BB962C8B-B14F-4D97-AF65-F5344CB8AC3E}">
        <p14:creationId xmlns:p14="http://schemas.microsoft.com/office/powerpoint/2010/main" val="29482624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a:extLst>
              <a:ext uri="{FF2B5EF4-FFF2-40B4-BE49-F238E27FC236}">
                <a16:creationId xmlns:a16="http://schemas.microsoft.com/office/drawing/2014/main" id="{1AB8BF89-11FE-4519-9C41-69597BE7B9CF}"/>
              </a:ext>
            </a:extLst>
          </p:cNvPr>
          <p:cNvSpPr>
            <a:spLocks noGrp="1" noRot="1" noChangeAspect="1" noChangeArrowheads="1" noTextEdit="1"/>
          </p:cNvSpPr>
          <p:nvPr>
            <p:ph type="sldImg"/>
          </p:nvPr>
        </p:nvSpPr>
        <p:spPr>
          <a:ln/>
        </p:spPr>
      </p:sp>
      <p:sp>
        <p:nvSpPr>
          <p:cNvPr id="103427" name="Notes Placeholder 2">
            <a:extLst>
              <a:ext uri="{FF2B5EF4-FFF2-40B4-BE49-F238E27FC236}">
                <a16:creationId xmlns:a16="http://schemas.microsoft.com/office/drawing/2014/main" id="{F96DE2F5-54C9-4CF7-B29A-344565BA3AD2}"/>
              </a:ext>
            </a:extLst>
          </p:cNvPr>
          <p:cNvSpPr>
            <a:spLocks noGrp="1" noChangeArrowheads="1"/>
          </p:cNvSpPr>
          <p:nvPr>
            <p:ph type="body" idx="1"/>
          </p:nvPr>
        </p:nvSpPr>
        <p:spPr>
          <a:noFill/>
        </p:spPr>
        <p:txBody>
          <a:bodyPr/>
          <a:lstStyle/>
          <a:p>
            <a:endParaRPr lang="en-US" altLang="en-US">
              <a:latin typeface="Arial" panose="020B0604020202020204" pitchFamily="34" charset="0"/>
            </a:endParaRPr>
          </a:p>
          <a:p>
            <a:endParaRPr lang="en-US" altLang="en-US">
              <a:latin typeface="Arial" panose="020B0604020202020204" pitchFamily="34" charset="0"/>
            </a:endParaRPr>
          </a:p>
        </p:txBody>
      </p:sp>
      <p:sp>
        <p:nvSpPr>
          <p:cNvPr id="103428" name="Slide Number Placeholder 3">
            <a:extLst>
              <a:ext uri="{FF2B5EF4-FFF2-40B4-BE49-F238E27FC236}">
                <a16:creationId xmlns:a16="http://schemas.microsoft.com/office/drawing/2014/main" id="{28D716B7-E4B6-4457-AF70-1920C9ADE1C6}"/>
              </a:ext>
            </a:extLst>
          </p:cNvPr>
          <p:cNvSpPr>
            <a:spLocks noGrp="1"/>
          </p:cNvSpPr>
          <p:nvPr>
            <p:ph type="sldNum" sz="quarter" idx="5"/>
          </p:nvPr>
        </p:nvSpPr>
        <p:spPr>
          <a:noFill/>
        </p:spPr>
        <p:txBody>
          <a:bodyPr/>
          <a:lstStyle>
            <a:lvl1pPr>
              <a:defRPr sz="4400">
                <a:solidFill>
                  <a:schemeClr val="tx2"/>
                </a:solidFill>
                <a:latin typeface="Arial" panose="020B0604020202020204" pitchFamily="34" charset="0"/>
              </a:defRPr>
            </a:lvl1pPr>
            <a:lvl2pPr marL="742950" indent="-285750">
              <a:defRPr sz="4400">
                <a:solidFill>
                  <a:schemeClr val="tx2"/>
                </a:solidFill>
                <a:latin typeface="Arial" panose="020B0604020202020204" pitchFamily="34" charset="0"/>
              </a:defRPr>
            </a:lvl2pPr>
            <a:lvl3pPr marL="1143000" indent="-228600">
              <a:defRPr sz="4400">
                <a:solidFill>
                  <a:schemeClr val="tx2"/>
                </a:solidFill>
                <a:latin typeface="Arial" panose="020B0604020202020204" pitchFamily="34" charset="0"/>
              </a:defRPr>
            </a:lvl3pPr>
            <a:lvl4pPr marL="1600200" indent="-228600">
              <a:defRPr sz="4400">
                <a:solidFill>
                  <a:schemeClr val="tx2"/>
                </a:solidFill>
                <a:latin typeface="Arial" panose="020B0604020202020204" pitchFamily="34" charset="0"/>
              </a:defRPr>
            </a:lvl4pPr>
            <a:lvl5pPr marL="2057400" indent="-228600">
              <a:defRPr sz="4400">
                <a:solidFill>
                  <a:schemeClr val="tx2"/>
                </a:solidFill>
                <a:latin typeface="Arial" panose="020B0604020202020204" pitchFamily="34" charset="0"/>
              </a:defRPr>
            </a:lvl5pPr>
            <a:lvl6pPr marL="2514600" indent="-228600" eaLnBrk="0" fontAlgn="base" hangingPunct="0">
              <a:spcBef>
                <a:spcPct val="0"/>
              </a:spcBef>
              <a:spcAft>
                <a:spcPct val="0"/>
              </a:spcAft>
              <a:defRPr sz="4400">
                <a:solidFill>
                  <a:schemeClr val="tx2"/>
                </a:solidFill>
                <a:latin typeface="Arial" panose="020B0604020202020204" pitchFamily="34" charset="0"/>
              </a:defRPr>
            </a:lvl6pPr>
            <a:lvl7pPr marL="2971800" indent="-228600" eaLnBrk="0" fontAlgn="base" hangingPunct="0">
              <a:spcBef>
                <a:spcPct val="0"/>
              </a:spcBef>
              <a:spcAft>
                <a:spcPct val="0"/>
              </a:spcAft>
              <a:defRPr sz="4400">
                <a:solidFill>
                  <a:schemeClr val="tx2"/>
                </a:solidFill>
                <a:latin typeface="Arial" panose="020B0604020202020204" pitchFamily="34" charset="0"/>
              </a:defRPr>
            </a:lvl7pPr>
            <a:lvl8pPr marL="3429000" indent="-228600" eaLnBrk="0" fontAlgn="base" hangingPunct="0">
              <a:spcBef>
                <a:spcPct val="0"/>
              </a:spcBef>
              <a:spcAft>
                <a:spcPct val="0"/>
              </a:spcAft>
              <a:defRPr sz="4400">
                <a:solidFill>
                  <a:schemeClr val="tx2"/>
                </a:solidFill>
                <a:latin typeface="Arial" panose="020B0604020202020204" pitchFamily="34" charset="0"/>
              </a:defRPr>
            </a:lvl8pPr>
            <a:lvl9pPr marL="3886200" indent="-228600" eaLnBrk="0" fontAlgn="base" hangingPunct="0">
              <a:spcBef>
                <a:spcPct val="0"/>
              </a:spcBef>
              <a:spcAft>
                <a:spcPct val="0"/>
              </a:spcAft>
              <a:defRPr sz="4400">
                <a:solidFill>
                  <a:schemeClr val="tx2"/>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128AA38-F7ED-4E20-8136-9F5B11B9AACD}"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19790030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defTabSz="927048" eaLnBrk="0" hangingPunct="0">
              <a:spcBef>
                <a:spcPct val="30000"/>
              </a:spcBef>
              <a:defRPr sz="1200">
                <a:solidFill>
                  <a:schemeClr val="tx1"/>
                </a:solidFill>
                <a:latin typeface="Arial" pitchFamily="34" charset="0"/>
              </a:defRPr>
            </a:lvl1pPr>
            <a:lvl2pPr marL="741323" indent="-284147" defTabSz="927048" eaLnBrk="0" hangingPunct="0">
              <a:spcBef>
                <a:spcPct val="30000"/>
              </a:spcBef>
              <a:defRPr sz="1200">
                <a:solidFill>
                  <a:schemeClr val="tx1"/>
                </a:solidFill>
                <a:latin typeface="Arial" pitchFamily="34" charset="0"/>
              </a:defRPr>
            </a:lvl2pPr>
            <a:lvl3pPr marL="1141350" indent="-227001" defTabSz="927048" eaLnBrk="0" hangingPunct="0">
              <a:spcBef>
                <a:spcPct val="30000"/>
              </a:spcBef>
              <a:defRPr sz="1200">
                <a:solidFill>
                  <a:schemeClr val="tx1"/>
                </a:solidFill>
                <a:latin typeface="Arial" pitchFamily="34" charset="0"/>
              </a:defRPr>
            </a:lvl3pPr>
            <a:lvl4pPr marL="1598525" indent="-227001" defTabSz="927048" eaLnBrk="0" hangingPunct="0">
              <a:spcBef>
                <a:spcPct val="30000"/>
              </a:spcBef>
              <a:defRPr sz="1200">
                <a:solidFill>
                  <a:schemeClr val="tx1"/>
                </a:solidFill>
                <a:latin typeface="Arial" pitchFamily="34" charset="0"/>
              </a:defRPr>
            </a:lvl4pPr>
            <a:lvl5pPr marL="2055699" indent="-227001" defTabSz="927048" eaLnBrk="0" hangingPunct="0">
              <a:spcBef>
                <a:spcPct val="30000"/>
              </a:spcBef>
              <a:defRPr sz="1200">
                <a:solidFill>
                  <a:schemeClr val="tx1"/>
                </a:solidFill>
                <a:latin typeface="Arial" pitchFamily="34" charset="0"/>
              </a:defRPr>
            </a:lvl5pPr>
            <a:lvl6pPr marL="2512874" indent="-227001" defTabSz="927048" eaLnBrk="0" fontAlgn="base" hangingPunct="0">
              <a:spcBef>
                <a:spcPct val="30000"/>
              </a:spcBef>
              <a:spcAft>
                <a:spcPct val="0"/>
              </a:spcAft>
              <a:defRPr sz="1200">
                <a:solidFill>
                  <a:schemeClr val="tx1"/>
                </a:solidFill>
                <a:latin typeface="Arial" pitchFamily="34" charset="0"/>
              </a:defRPr>
            </a:lvl6pPr>
            <a:lvl7pPr marL="2970049" indent="-227001" defTabSz="927048" eaLnBrk="0" fontAlgn="base" hangingPunct="0">
              <a:spcBef>
                <a:spcPct val="30000"/>
              </a:spcBef>
              <a:spcAft>
                <a:spcPct val="0"/>
              </a:spcAft>
              <a:defRPr sz="1200">
                <a:solidFill>
                  <a:schemeClr val="tx1"/>
                </a:solidFill>
                <a:latin typeface="Arial" pitchFamily="34" charset="0"/>
              </a:defRPr>
            </a:lvl7pPr>
            <a:lvl8pPr marL="3427223" indent="-227001" defTabSz="927048" eaLnBrk="0" fontAlgn="base" hangingPunct="0">
              <a:spcBef>
                <a:spcPct val="30000"/>
              </a:spcBef>
              <a:spcAft>
                <a:spcPct val="0"/>
              </a:spcAft>
              <a:defRPr sz="1200">
                <a:solidFill>
                  <a:schemeClr val="tx1"/>
                </a:solidFill>
                <a:latin typeface="Arial" pitchFamily="34" charset="0"/>
              </a:defRPr>
            </a:lvl8pPr>
            <a:lvl9pPr marL="3884398" indent="-227001" defTabSz="927048"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810C89BE-DCB6-4ECE-B5FE-5B181F558B8C}" type="slidenum">
              <a:rPr lang="en-US" altLang="en-US" sz="1300"/>
              <a:pPr eaLnBrk="1" hangingPunct="1">
                <a:spcBef>
                  <a:spcPct val="0"/>
                </a:spcBef>
              </a:pPr>
              <a:t>3</a:t>
            </a:fld>
            <a:endParaRPr lang="en-US" altLang="en-US" sz="130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p:spPr>
        <p:txBody>
          <a:bodyPr/>
          <a:lstStyle/>
          <a:p>
            <a:pPr eaLnBrk="1" hangingPunct="1"/>
            <a:r>
              <a:rPr lang="en-US" altLang="en-US" b="1" u="sng">
                <a:latin typeface="Arial" pitchFamily="34" charset="0"/>
              </a:rPr>
              <a:t>Lamoyd Figures</a:t>
            </a:r>
          </a:p>
        </p:txBody>
      </p:sp>
    </p:spTree>
    <p:extLst>
      <p:ext uri="{BB962C8B-B14F-4D97-AF65-F5344CB8AC3E}">
        <p14:creationId xmlns:p14="http://schemas.microsoft.com/office/powerpoint/2010/main" val="37820581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buFontTx/>
              <a:buNone/>
            </a:pPr>
            <a:r>
              <a:rPr lang="en-US" sz="1300" dirty="0"/>
              <a:t>After this session, you will be able to:</a:t>
            </a:r>
          </a:p>
          <a:p>
            <a:pPr eaLnBrk="1" hangingPunct="1"/>
            <a:r>
              <a:rPr lang="en-US" sz="1400" dirty="0"/>
              <a:t>Define performance and performance improvement</a:t>
            </a:r>
          </a:p>
          <a:p>
            <a:pPr eaLnBrk="1" hangingPunct="1"/>
            <a:r>
              <a:rPr lang="en-US" sz="1400" dirty="0"/>
              <a:t>Identify the Scope of Training and VREO Responsibilities</a:t>
            </a:r>
          </a:p>
          <a:p>
            <a:pPr eaLnBrk="1" hangingPunct="1"/>
            <a:r>
              <a:rPr lang="en-US" sz="1400" dirty="0"/>
              <a:t>Identify the Systematic Technical Accuracy Review (STAR)/Quality Assurance (QA) Team training requirements during site visits</a:t>
            </a:r>
          </a:p>
          <a:p>
            <a:pPr eaLnBrk="1" hangingPunct="1"/>
            <a:r>
              <a:rPr lang="en-US" sz="1400" dirty="0"/>
              <a:t>Identify the components of an annual training plan</a:t>
            </a:r>
          </a:p>
          <a:p>
            <a:endParaRPr lang="en-US" dirty="0"/>
          </a:p>
        </p:txBody>
      </p:sp>
      <p:sp>
        <p:nvSpPr>
          <p:cNvPr id="4" name="Slide Number Placeholder 3"/>
          <p:cNvSpPr>
            <a:spLocks noGrp="1"/>
          </p:cNvSpPr>
          <p:nvPr>
            <p:ph type="sldNum" sz="quarter" idx="10"/>
          </p:nvPr>
        </p:nvSpPr>
        <p:spPr/>
        <p:txBody>
          <a:bodyPr/>
          <a:lstStyle/>
          <a:p>
            <a:fld id="{A415C2BE-8203-442D-8D38-DCB21CE9048A}" type="slidenum">
              <a:rPr lang="en-US" smtClean="0"/>
              <a:t>4</a:t>
            </a:fld>
            <a:endParaRPr lang="en-US" dirty="0"/>
          </a:p>
        </p:txBody>
      </p:sp>
    </p:spTree>
    <p:extLst>
      <p:ext uri="{BB962C8B-B14F-4D97-AF65-F5344CB8AC3E}">
        <p14:creationId xmlns:p14="http://schemas.microsoft.com/office/powerpoint/2010/main" val="32222775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lnSpcReduction="10000"/>
          </a:bodyPr>
          <a:lstStyle/>
          <a:p>
            <a:pPr>
              <a:defRPr/>
            </a:pPr>
            <a:endParaRPr lang="en-US" dirty="0"/>
          </a:p>
          <a:p>
            <a:pPr>
              <a:defRPr/>
            </a:pPr>
            <a:endParaRPr lang="en-US" dirty="0"/>
          </a:p>
          <a:p>
            <a:pPr>
              <a:defRPr/>
            </a:pPr>
            <a:r>
              <a:rPr lang="en-US" b="1" dirty="0"/>
              <a:t>Defining Performance</a:t>
            </a:r>
          </a:p>
          <a:p>
            <a:pPr>
              <a:defRPr/>
            </a:pPr>
            <a:endParaRPr lang="en-US" dirty="0"/>
          </a:p>
          <a:p>
            <a:pPr>
              <a:defRPr/>
            </a:pPr>
            <a:r>
              <a:rPr lang="en-US" dirty="0"/>
              <a:t>Performance is the most critical issue in training and development today. </a:t>
            </a:r>
          </a:p>
          <a:p>
            <a:pPr>
              <a:defRPr/>
            </a:pPr>
            <a:endParaRPr lang="en-US" dirty="0"/>
          </a:p>
          <a:p>
            <a:pPr>
              <a:defRPr/>
            </a:pPr>
            <a:r>
              <a:rPr lang="en-US" dirty="0"/>
              <a:t>Performance is about a number of factors like workflow, culture, goals, etc. All of these factors must work together to produce something of value to the customer. In our case, the customer is the Veteran.  In a nutshell, regardless of the organization, performance is all about outputs or results. </a:t>
            </a:r>
          </a:p>
          <a:p>
            <a:pPr>
              <a:defRPr/>
            </a:pPr>
            <a:endParaRPr lang="en-US" dirty="0"/>
          </a:p>
          <a:p>
            <a:pPr>
              <a:defRPr/>
            </a:pPr>
            <a:r>
              <a:rPr lang="en-US" dirty="0"/>
              <a:t>So who wants to take a stab, what is it meant by performance and performance improvement?</a:t>
            </a:r>
          </a:p>
          <a:p>
            <a:pPr lvl="1">
              <a:buFont typeface="Arial" pitchFamily="34" charset="0"/>
              <a:buChar char="•"/>
              <a:defRPr/>
            </a:pPr>
            <a:endParaRPr lang="en-US" dirty="0"/>
          </a:p>
          <a:p>
            <a:pPr lvl="1">
              <a:buFont typeface="Arial" pitchFamily="34" charset="0"/>
              <a:buChar char="•"/>
              <a:defRPr/>
            </a:pPr>
            <a:r>
              <a:rPr lang="en-US" dirty="0"/>
              <a:t>Performance is measured in terms of </a:t>
            </a:r>
            <a:r>
              <a:rPr lang="en-US" b="1" u="sng" dirty="0">
                <a:solidFill>
                  <a:schemeClr val="accent2">
                    <a:lumMod val="75000"/>
                  </a:schemeClr>
                </a:solidFill>
              </a:rPr>
              <a:t>progress toward specific business goals.</a:t>
            </a:r>
          </a:p>
          <a:p>
            <a:pPr lvl="1">
              <a:buFont typeface="Arial" pitchFamily="34" charset="0"/>
              <a:buChar char="•"/>
              <a:defRPr/>
            </a:pPr>
            <a:endParaRPr lang="en-US" dirty="0"/>
          </a:p>
          <a:p>
            <a:pPr lvl="1">
              <a:buFont typeface="Arial" pitchFamily="34" charset="0"/>
              <a:buChar char="•"/>
              <a:defRPr/>
            </a:pPr>
            <a:r>
              <a:rPr lang="en-US" dirty="0"/>
              <a:t>Performance improvement is when there must be a </a:t>
            </a:r>
            <a:r>
              <a:rPr lang="en-US" b="1" u="sng" dirty="0">
                <a:solidFill>
                  <a:schemeClr val="accent2">
                    <a:lumMod val="75000"/>
                  </a:schemeClr>
                </a:solidFill>
              </a:rPr>
              <a:t>measureable change</a:t>
            </a:r>
            <a:r>
              <a:rPr lang="en-US" dirty="0"/>
              <a:t>. </a:t>
            </a:r>
          </a:p>
          <a:p>
            <a:pPr>
              <a:defRPr/>
            </a:pPr>
            <a:endParaRPr lang="en-US" dirty="0"/>
          </a:p>
          <a:p>
            <a:pPr>
              <a:defRPr/>
            </a:pPr>
            <a:r>
              <a:rPr lang="en-US" dirty="0"/>
              <a:t>Due to the complexities of our jobs, training events that can include: attending a workshop, seminar, or meeting; reading a book, listening to an audiocassette; watching a videotape and more-are not sufficient to meet the performance improvement needs of employees. In order to track measureable change we use performance standards and Local and National STAR Quality Reviews.</a:t>
            </a:r>
          </a:p>
          <a:p>
            <a:pPr>
              <a:defRPr/>
            </a:pPr>
            <a:endParaRPr lang="en-US" dirty="0"/>
          </a:p>
        </p:txBody>
      </p:sp>
      <p:sp>
        <p:nvSpPr>
          <p:cNvPr id="194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4129" eaLnBrk="0" hangingPunct="0">
              <a:defRPr>
                <a:solidFill>
                  <a:schemeClr val="tx1"/>
                </a:solidFill>
                <a:latin typeface="Arial" charset="0"/>
              </a:defRPr>
            </a:lvl1pPr>
            <a:lvl2pPr marL="744756" indent="-286445" defTabSz="934129" eaLnBrk="0" hangingPunct="0">
              <a:defRPr>
                <a:solidFill>
                  <a:schemeClr val="tx1"/>
                </a:solidFill>
                <a:latin typeface="Arial" charset="0"/>
              </a:defRPr>
            </a:lvl2pPr>
            <a:lvl3pPr marL="1145779" indent="-229157" defTabSz="934129" eaLnBrk="0" hangingPunct="0">
              <a:defRPr>
                <a:solidFill>
                  <a:schemeClr val="tx1"/>
                </a:solidFill>
                <a:latin typeface="Arial" charset="0"/>
              </a:defRPr>
            </a:lvl3pPr>
            <a:lvl4pPr marL="1604092" indent="-229157" defTabSz="934129" eaLnBrk="0" hangingPunct="0">
              <a:defRPr>
                <a:solidFill>
                  <a:schemeClr val="tx1"/>
                </a:solidFill>
                <a:latin typeface="Arial" charset="0"/>
              </a:defRPr>
            </a:lvl4pPr>
            <a:lvl5pPr marL="2062403" indent="-229157" defTabSz="934129" eaLnBrk="0" hangingPunct="0">
              <a:defRPr>
                <a:solidFill>
                  <a:schemeClr val="tx1"/>
                </a:solidFill>
                <a:latin typeface="Arial" charset="0"/>
              </a:defRPr>
            </a:lvl5pPr>
            <a:lvl6pPr marL="2520715" indent="-229157" defTabSz="934129" eaLnBrk="0" fontAlgn="base" hangingPunct="0">
              <a:spcBef>
                <a:spcPct val="0"/>
              </a:spcBef>
              <a:spcAft>
                <a:spcPct val="0"/>
              </a:spcAft>
              <a:defRPr>
                <a:solidFill>
                  <a:schemeClr val="tx1"/>
                </a:solidFill>
                <a:latin typeface="Arial" charset="0"/>
              </a:defRPr>
            </a:lvl6pPr>
            <a:lvl7pPr marL="2979027" indent="-229157" defTabSz="934129" eaLnBrk="0" fontAlgn="base" hangingPunct="0">
              <a:spcBef>
                <a:spcPct val="0"/>
              </a:spcBef>
              <a:spcAft>
                <a:spcPct val="0"/>
              </a:spcAft>
              <a:defRPr>
                <a:solidFill>
                  <a:schemeClr val="tx1"/>
                </a:solidFill>
                <a:latin typeface="Arial" charset="0"/>
              </a:defRPr>
            </a:lvl7pPr>
            <a:lvl8pPr marL="3437339" indent="-229157" defTabSz="934129" eaLnBrk="0" fontAlgn="base" hangingPunct="0">
              <a:spcBef>
                <a:spcPct val="0"/>
              </a:spcBef>
              <a:spcAft>
                <a:spcPct val="0"/>
              </a:spcAft>
              <a:defRPr>
                <a:solidFill>
                  <a:schemeClr val="tx1"/>
                </a:solidFill>
                <a:latin typeface="Arial" charset="0"/>
              </a:defRPr>
            </a:lvl8pPr>
            <a:lvl9pPr marL="3895651" indent="-229157" defTabSz="934129" eaLnBrk="0" fontAlgn="base" hangingPunct="0">
              <a:spcBef>
                <a:spcPct val="0"/>
              </a:spcBef>
              <a:spcAft>
                <a:spcPct val="0"/>
              </a:spcAft>
              <a:defRPr>
                <a:solidFill>
                  <a:schemeClr val="tx1"/>
                </a:solidFill>
                <a:latin typeface="Arial" charset="0"/>
              </a:defRPr>
            </a:lvl9pPr>
          </a:lstStyle>
          <a:p>
            <a:pPr eaLnBrk="1" hangingPunct="1"/>
            <a:fld id="{1B6AF3E3-1EB5-4FB1-88FD-A0D43843DA14}" type="slidenum">
              <a:rPr lang="en-US" smtClean="0">
                <a:latin typeface="Calibri" pitchFamily="34" charset="0"/>
              </a:rPr>
              <a:pPr eaLnBrk="1" hangingPunct="1"/>
              <a:t>5</a:t>
            </a:fld>
            <a:endParaRPr lang="en-US" dirty="0">
              <a:latin typeface="Calibri"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dirty="0"/>
              <a:t>So, what are the performance problems in your division?</a:t>
            </a:r>
          </a:p>
          <a:p>
            <a:pPr>
              <a:defRPr/>
            </a:pPr>
            <a:endParaRPr lang="en-US" dirty="0"/>
          </a:p>
          <a:p>
            <a:pPr>
              <a:defRPr/>
            </a:pPr>
            <a:r>
              <a:rPr lang="en-US" dirty="0"/>
              <a:t>To identify staff development needs, the VREO may perform the following</a:t>
            </a:r>
          </a:p>
          <a:p>
            <a:pPr>
              <a:defRPr/>
            </a:pPr>
            <a:r>
              <a:rPr lang="en-US" dirty="0"/>
              <a:t>functions:</a:t>
            </a:r>
          </a:p>
          <a:p>
            <a:pPr>
              <a:defRPr/>
            </a:pPr>
            <a:r>
              <a:rPr lang="en-US" dirty="0"/>
              <a:t> Conduct regular technical supervision and quality reviews with the staff</a:t>
            </a:r>
          </a:p>
          <a:p>
            <a:pPr>
              <a:defRPr/>
            </a:pPr>
            <a:r>
              <a:rPr lang="en-US" dirty="0"/>
              <a:t> Review individual VRC’s counseling techniques during counseling sessions</a:t>
            </a:r>
          </a:p>
          <a:p>
            <a:pPr>
              <a:defRPr/>
            </a:pPr>
            <a:r>
              <a:rPr lang="en-US" dirty="0"/>
              <a:t> Conduct group discussions with the staff to identify pertinent needs and</a:t>
            </a:r>
          </a:p>
          <a:p>
            <a:pPr>
              <a:defRPr/>
            </a:pPr>
            <a:r>
              <a:rPr lang="en-US" dirty="0"/>
              <a:t>determine the priorities to be assigned to them</a:t>
            </a:r>
          </a:p>
          <a:p>
            <a:pPr>
              <a:defRPr/>
            </a:pPr>
            <a:r>
              <a:rPr lang="en-US" dirty="0"/>
              <a:t> Hold conferences with individual staff members to identify particular</a:t>
            </a:r>
          </a:p>
          <a:p>
            <a:pPr>
              <a:defRPr/>
            </a:pPr>
            <a:r>
              <a:rPr lang="en-US" dirty="0"/>
              <a:t>professional development needs</a:t>
            </a:r>
          </a:p>
          <a:p>
            <a:pPr>
              <a:defRPr/>
            </a:pPr>
            <a:r>
              <a:rPr lang="en-US" dirty="0"/>
              <a:t> Prepare, review, and update VRC Staff Development Inventories</a:t>
            </a:r>
          </a:p>
          <a:p>
            <a:pPr>
              <a:defRPr/>
            </a:pPr>
            <a:endParaRPr lang="en-US" dirty="0"/>
          </a:p>
          <a:p>
            <a:pPr>
              <a:defRPr/>
            </a:pPr>
            <a:endParaRPr lang="en-US" dirty="0"/>
          </a:p>
          <a:p>
            <a:pPr>
              <a:defRPr/>
            </a:pPr>
            <a:r>
              <a:rPr lang="en-US" dirty="0"/>
              <a:t>Which of the following do you think will solve your division’s problem:</a:t>
            </a:r>
          </a:p>
          <a:p>
            <a:pPr marL="744756" lvl="1" indent="-286445">
              <a:buFontTx/>
              <a:buChar char="•"/>
              <a:defRPr/>
            </a:pPr>
            <a:r>
              <a:rPr lang="en-US" dirty="0"/>
              <a:t>More or better information</a:t>
            </a:r>
          </a:p>
          <a:p>
            <a:pPr marL="1203069" lvl="2" indent="-286445">
              <a:buFontTx/>
              <a:buChar char="•"/>
              <a:defRPr/>
            </a:pPr>
            <a:r>
              <a:rPr lang="en-US" dirty="0"/>
              <a:t>Research TMS, EPSS, inquire materials from Training Team and/or other offices, institutions of higher learning such as colleges/universities. </a:t>
            </a:r>
          </a:p>
          <a:p>
            <a:pPr marL="744756" lvl="1" indent="-286445">
              <a:buFontTx/>
              <a:buChar char="•"/>
              <a:defRPr/>
            </a:pPr>
            <a:r>
              <a:rPr lang="en-US" dirty="0"/>
              <a:t>Additional resources</a:t>
            </a:r>
          </a:p>
          <a:p>
            <a:pPr marL="1203069" lvl="2" indent="-286445">
              <a:buFontTx/>
              <a:buChar char="•"/>
              <a:defRPr/>
            </a:pPr>
            <a:r>
              <a:rPr lang="en-US" dirty="0"/>
              <a:t>Research TMS, EPSS, inquire materials from Training Team and/or other offices, institutions of higher learning such as colleges/universities. </a:t>
            </a:r>
          </a:p>
          <a:p>
            <a:pPr marL="744756" lvl="1" indent="-286445">
              <a:buFontTx/>
              <a:buChar char="•"/>
              <a:defRPr/>
            </a:pPr>
            <a:r>
              <a:rPr lang="en-US" dirty="0"/>
              <a:t>More motivated employees</a:t>
            </a:r>
          </a:p>
          <a:p>
            <a:pPr marL="1203069" lvl="2" indent="-286445">
              <a:buFontTx/>
              <a:buChar char="•"/>
              <a:defRPr/>
            </a:pPr>
            <a:r>
              <a:rPr lang="en-US" dirty="0"/>
              <a:t>Training on recruitment/hiring strategies (HR), consultation with staff members</a:t>
            </a:r>
          </a:p>
          <a:p>
            <a:pPr marL="744756" lvl="1" indent="-286445">
              <a:buFontTx/>
              <a:buChar char="•"/>
              <a:defRPr/>
            </a:pPr>
            <a:r>
              <a:rPr lang="en-US" dirty="0"/>
              <a:t>Better incentives</a:t>
            </a:r>
          </a:p>
          <a:p>
            <a:pPr marL="1203069" lvl="2" indent="-286445">
              <a:buFontTx/>
              <a:buChar char="•"/>
              <a:defRPr/>
            </a:pPr>
            <a:r>
              <a:rPr lang="en-US" dirty="0"/>
              <a:t>Training on strategies to reward employees via VRE, HR, TMS. </a:t>
            </a:r>
          </a:p>
          <a:p>
            <a:pPr>
              <a:defRPr/>
            </a:pPr>
            <a:endParaRPr lang="en-US" dirty="0"/>
          </a:p>
          <a:p>
            <a:pPr>
              <a:defRPr/>
            </a:pPr>
            <a:r>
              <a:rPr lang="en-US" dirty="0"/>
              <a:t>The purpose of asking this types of questions is to get each of you all to ponder about how can you make sure that training is </a:t>
            </a:r>
          </a:p>
          <a:p>
            <a:pPr marL="229157" indent="-229157">
              <a:buFontTx/>
              <a:buAutoNum type="arabicPeriod"/>
              <a:defRPr/>
            </a:pPr>
            <a:r>
              <a:rPr lang="en-US" dirty="0"/>
              <a:t>Needed or warranted </a:t>
            </a:r>
          </a:p>
          <a:p>
            <a:pPr marL="229157" indent="-229157">
              <a:buFontTx/>
              <a:buAutoNum type="arabicPeriod"/>
              <a:defRPr/>
            </a:pPr>
            <a:r>
              <a:rPr lang="en-US" dirty="0"/>
              <a:t>And that you select training for yourself and staff that is beneficial to meeting your local goals and the organizational goals. </a:t>
            </a:r>
          </a:p>
          <a:p>
            <a:pPr marL="229157" indent="-229157">
              <a:buFontTx/>
              <a:buAutoNum type="arabicPeriod"/>
              <a:defRPr/>
            </a:pPr>
            <a:endParaRPr lang="en-US" dirty="0"/>
          </a:p>
          <a:p>
            <a:pPr>
              <a:defRPr/>
            </a:pPr>
            <a:endParaRPr lang="en-US" dirty="0"/>
          </a:p>
        </p:txBody>
      </p:sp>
      <p:sp>
        <p:nvSpPr>
          <p:cNvPr id="20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4129" eaLnBrk="0" hangingPunct="0">
              <a:defRPr>
                <a:solidFill>
                  <a:schemeClr val="tx1"/>
                </a:solidFill>
                <a:latin typeface="Arial" charset="0"/>
              </a:defRPr>
            </a:lvl1pPr>
            <a:lvl2pPr marL="744756" indent="-286445" defTabSz="934129" eaLnBrk="0" hangingPunct="0">
              <a:defRPr>
                <a:solidFill>
                  <a:schemeClr val="tx1"/>
                </a:solidFill>
                <a:latin typeface="Arial" charset="0"/>
              </a:defRPr>
            </a:lvl2pPr>
            <a:lvl3pPr marL="1145779" indent="-229157" defTabSz="934129" eaLnBrk="0" hangingPunct="0">
              <a:defRPr>
                <a:solidFill>
                  <a:schemeClr val="tx1"/>
                </a:solidFill>
                <a:latin typeface="Arial" charset="0"/>
              </a:defRPr>
            </a:lvl3pPr>
            <a:lvl4pPr marL="1604092" indent="-229157" defTabSz="934129" eaLnBrk="0" hangingPunct="0">
              <a:defRPr>
                <a:solidFill>
                  <a:schemeClr val="tx1"/>
                </a:solidFill>
                <a:latin typeface="Arial" charset="0"/>
              </a:defRPr>
            </a:lvl4pPr>
            <a:lvl5pPr marL="2062403" indent="-229157" defTabSz="934129" eaLnBrk="0" hangingPunct="0">
              <a:defRPr>
                <a:solidFill>
                  <a:schemeClr val="tx1"/>
                </a:solidFill>
                <a:latin typeface="Arial" charset="0"/>
              </a:defRPr>
            </a:lvl5pPr>
            <a:lvl6pPr marL="2520715" indent="-229157" defTabSz="934129" eaLnBrk="0" fontAlgn="base" hangingPunct="0">
              <a:spcBef>
                <a:spcPct val="0"/>
              </a:spcBef>
              <a:spcAft>
                <a:spcPct val="0"/>
              </a:spcAft>
              <a:defRPr>
                <a:solidFill>
                  <a:schemeClr val="tx1"/>
                </a:solidFill>
                <a:latin typeface="Arial" charset="0"/>
              </a:defRPr>
            </a:lvl6pPr>
            <a:lvl7pPr marL="2979027" indent="-229157" defTabSz="934129" eaLnBrk="0" fontAlgn="base" hangingPunct="0">
              <a:spcBef>
                <a:spcPct val="0"/>
              </a:spcBef>
              <a:spcAft>
                <a:spcPct val="0"/>
              </a:spcAft>
              <a:defRPr>
                <a:solidFill>
                  <a:schemeClr val="tx1"/>
                </a:solidFill>
                <a:latin typeface="Arial" charset="0"/>
              </a:defRPr>
            </a:lvl7pPr>
            <a:lvl8pPr marL="3437339" indent="-229157" defTabSz="934129" eaLnBrk="0" fontAlgn="base" hangingPunct="0">
              <a:spcBef>
                <a:spcPct val="0"/>
              </a:spcBef>
              <a:spcAft>
                <a:spcPct val="0"/>
              </a:spcAft>
              <a:defRPr>
                <a:solidFill>
                  <a:schemeClr val="tx1"/>
                </a:solidFill>
                <a:latin typeface="Arial" charset="0"/>
              </a:defRPr>
            </a:lvl8pPr>
            <a:lvl9pPr marL="3895651" indent="-229157" defTabSz="934129" eaLnBrk="0" fontAlgn="base" hangingPunct="0">
              <a:spcBef>
                <a:spcPct val="0"/>
              </a:spcBef>
              <a:spcAft>
                <a:spcPct val="0"/>
              </a:spcAft>
              <a:defRPr>
                <a:solidFill>
                  <a:schemeClr val="tx1"/>
                </a:solidFill>
                <a:latin typeface="Arial" charset="0"/>
              </a:defRPr>
            </a:lvl9pPr>
          </a:lstStyle>
          <a:p>
            <a:pPr eaLnBrk="1" hangingPunct="1"/>
            <a:fld id="{D2AED1A5-4292-4FD5-8896-424D852AE960}" type="slidenum">
              <a:rPr lang="en-US" smtClean="0">
                <a:latin typeface="Calibri" pitchFamily="34" charset="0"/>
              </a:rPr>
              <a:pPr eaLnBrk="1" hangingPunct="1"/>
              <a:t>6</a:t>
            </a:fld>
            <a:endParaRPr lang="en-US" dirty="0">
              <a:latin typeface="Calibri"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scope of training at each VR&amp;E Division is to supplement training</a:t>
            </a:r>
            <a:r>
              <a:rPr lang="en-US" baseline="0" dirty="0"/>
              <a:t> </a:t>
            </a:r>
            <a:r>
              <a:rPr lang="en-US" dirty="0"/>
              <a:t>provided by VR&amp;E Service, and to adequately prepare local staff to</a:t>
            </a:r>
          </a:p>
          <a:p>
            <a:r>
              <a:rPr lang="en-US" dirty="0"/>
              <a:t>successfully carry out their daily tasks. </a:t>
            </a:r>
          </a:p>
          <a:p>
            <a:endParaRPr lang="en-US" dirty="0"/>
          </a:p>
          <a:p>
            <a:r>
              <a:rPr lang="en-US" dirty="0"/>
              <a:t>VR&amp;E Divisions should </a:t>
            </a:r>
          </a:p>
          <a:p>
            <a:pPr marL="174697" indent="-174697">
              <a:buFontTx/>
              <a:buChar char="-"/>
            </a:pPr>
            <a:r>
              <a:rPr lang="en-US" dirty="0"/>
              <a:t>identify staff</a:t>
            </a:r>
            <a:r>
              <a:rPr lang="en-US" baseline="0" dirty="0"/>
              <a:t> </a:t>
            </a:r>
            <a:r>
              <a:rPr lang="en-US" dirty="0"/>
              <a:t>development needs, </a:t>
            </a:r>
          </a:p>
          <a:p>
            <a:pPr marL="174697" indent="-174697">
              <a:buFontTx/>
              <a:buChar char="-"/>
            </a:pPr>
            <a:r>
              <a:rPr lang="en-US" dirty="0"/>
              <a:t>fulfill VBA core annual technical training requirements,</a:t>
            </a:r>
          </a:p>
          <a:p>
            <a:pPr marL="174697" indent="-174697">
              <a:buFontTx/>
              <a:buChar char="-"/>
            </a:pPr>
            <a:r>
              <a:rPr lang="en-US" dirty="0"/>
              <a:t>plan and implement an appropriate staff development program to meet those</a:t>
            </a:r>
            <a:r>
              <a:rPr lang="en-US" baseline="0" dirty="0"/>
              <a:t> </a:t>
            </a:r>
            <a:r>
              <a:rPr lang="en-US" dirty="0"/>
              <a:t>needs, </a:t>
            </a:r>
          </a:p>
          <a:p>
            <a:pPr marL="174697" indent="-174697">
              <a:buFontTx/>
              <a:buChar char="-"/>
            </a:pPr>
            <a:r>
              <a:rPr lang="en-US" dirty="0"/>
              <a:t>guide development of Individual Development Plans (IDP), and</a:t>
            </a:r>
          </a:p>
          <a:p>
            <a:pPr marL="174697" indent="-174697">
              <a:buFontTx/>
              <a:buChar char="-"/>
            </a:pPr>
            <a:r>
              <a:rPr lang="en-US" dirty="0"/>
              <a:t>provide periodic in-service training.</a:t>
            </a:r>
          </a:p>
          <a:p>
            <a:endParaRPr lang="en-US" dirty="0"/>
          </a:p>
          <a:p>
            <a:r>
              <a:rPr lang="en-US" dirty="0"/>
              <a:t>Note:</a:t>
            </a:r>
            <a:r>
              <a:rPr lang="en-US" baseline="0" dirty="0"/>
              <a:t> all of these tasks require an investment of time with the team individually and as a whole. </a:t>
            </a:r>
            <a:endParaRPr lang="en-US" dirty="0"/>
          </a:p>
        </p:txBody>
      </p:sp>
      <p:sp>
        <p:nvSpPr>
          <p:cNvPr id="4" name="Slide Number Placeholder 3"/>
          <p:cNvSpPr>
            <a:spLocks noGrp="1"/>
          </p:cNvSpPr>
          <p:nvPr>
            <p:ph type="sldNum" sz="quarter" idx="10"/>
          </p:nvPr>
        </p:nvSpPr>
        <p:spPr/>
        <p:txBody>
          <a:bodyPr/>
          <a:lstStyle/>
          <a:p>
            <a:fld id="{A415C2BE-8203-442D-8D38-DCB21CE9048A}" type="slidenum">
              <a:rPr lang="en-US" smtClean="0"/>
              <a:t>7</a:t>
            </a:fld>
            <a:endParaRPr lang="en-US" dirty="0"/>
          </a:p>
        </p:txBody>
      </p:sp>
    </p:spTree>
    <p:extLst>
      <p:ext uri="{BB962C8B-B14F-4D97-AF65-F5344CB8AC3E}">
        <p14:creationId xmlns:p14="http://schemas.microsoft.com/office/powerpoint/2010/main" val="10064436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17">
              <a:defRPr/>
            </a:pPr>
            <a:r>
              <a:rPr lang="en-US" dirty="0"/>
              <a:t>Per 38 CFR 21.382 and </a:t>
            </a:r>
            <a:r>
              <a:rPr lang="fr-FR" dirty="0"/>
              <a:t>M28R, Part II, Section A, Chapter 3</a:t>
            </a:r>
            <a:r>
              <a:rPr lang="en-US" dirty="0"/>
              <a:t>, the VR&amp;E Officer is responsible for preparing a training plan for the development of staff as part of the station’s training plan at the beginning of each fiscal year.</a:t>
            </a:r>
          </a:p>
          <a:p>
            <a:endParaRPr lang="en-US" dirty="0"/>
          </a:p>
          <a:p>
            <a:pPr lvl="1"/>
            <a:r>
              <a:rPr lang="en-US" dirty="0"/>
              <a:t>1. Monitoring and reporting training and staff development activities</a:t>
            </a:r>
          </a:p>
          <a:p>
            <a:pPr lvl="1"/>
            <a:r>
              <a:rPr lang="en-US" dirty="0"/>
              <a:t>2. Reviewing local performance data</a:t>
            </a:r>
          </a:p>
          <a:p>
            <a:pPr lvl="1"/>
            <a:r>
              <a:rPr lang="en-US" dirty="0"/>
              <a:t>3. Identifying performance gaps</a:t>
            </a:r>
          </a:p>
          <a:p>
            <a:pPr lvl="1"/>
            <a:r>
              <a:rPr lang="en-US" dirty="0"/>
              <a:t>4. Identifying local training needed to improve performance</a:t>
            </a:r>
          </a:p>
          <a:p>
            <a:pPr lvl="1"/>
            <a:r>
              <a:rPr lang="en-US" dirty="0"/>
              <a:t>5. Identifying available training resources</a:t>
            </a:r>
          </a:p>
          <a:p>
            <a:pPr lvl="1"/>
            <a:r>
              <a:rPr lang="en-US" dirty="0"/>
              <a:t>6. Developing training plans</a:t>
            </a:r>
          </a:p>
          <a:p>
            <a:pPr lvl="1"/>
            <a:r>
              <a:rPr lang="en-US" dirty="0"/>
              <a:t>7. Requesting assistance to obtain or develop training material</a:t>
            </a:r>
          </a:p>
          <a:p>
            <a:endParaRPr lang="en-US" dirty="0"/>
          </a:p>
        </p:txBody>
      </p:sp>
      <p:sp>
        <p:nvSpPr>
          <p:cNvPr id="4" name="Slide Number Placeholder 3"/>
          <p:cNvSpPr>
            <a:spLocks noGrp="1"/>
          </p:cNvSpPr>
          <p:nvPr>
            <p:ph type="sldNum" sz="quarter" idx="10"/>
          </p:nvPr>
        </p:nvSpPr>
        <p:spPr/>
        <p:txBody>
          <a:bodyPr/>
          <a:lstStyle/>
          <a:p>
            <a:fld id="{A415C2BE-8203-442D-8D38-DCB21CE9048A}" type="slidenum">
              <a:rPr lang="en-US" smtClean="0"/>
              <a:t>8</a:t>
            </a:fld>
            <a:endParaRPr lang="en-US" dirty="0"/>
          </a:p>
        </p:txBody>
      </p:sp>
    </p:spTree>
    <p:extLst>
      <p:ext uri="{BB962C8B-B14F-4D97-AF65-F5344CB8AC3E}">
        <p14:creationId xmlns:p14="http://schemas.microsoft.com/office/powerpoint/2010/main" val="3085527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a:t>8. Notifying VR&amp;E Service of major training needs</a:t>
            </a:r>
          </a:p>
          <a:p>
            <a:pPr lvl="1"/>
            <a:r>
              <a:rPr lang="en-US" dirty="0"/>
              <a:t>9. Requesting CRC credit from VR&amp;E Service on behalf of staff members</a:t>
            </a:r>
          </a:p>
          <a:p>
            <a:pPr lvl="1"/>
            <a:r>
              <a:rPr lang="en-US" dirty="0"/>
              <a:t>10.Promoting mentor relationships with less experienced VRCs and ECs</a:t>
            </a:r>
          </a:p>
          <a:p>
            <a:pPr lvl="1"/>
            <a:r>
              <a:rPr lang="en-US" dirty="0"/>
              <a:t>11.Providing new staff comprehensive training in a timely manner</a:t>
            </a:r>
          </a:p>
          <a:p>
            <a:pPr lvl="1"/>
            <a:r>
              <a:rPr lang="en-US" dirty="0"/>
              <a:t>12.Providing frequent refresher training to experienced staff</a:t>
            </a:r>
          </a:p>
          <a:p>
            <a:pPr lvl="1"/>
            <a:r>
              <a:rPr lang="en-US" dirty="0"/>
              <a:t>13.Allowing opportunities for staff members to attend professional training outside of the RO</a:t>
            </a:r>
          </a:p>
          <a:p>
            <a:endParaRPr lang="en-US" dirty="0"/>
          </a:p>
        </p:txBody>
      </p:sp>
      <p:sp>
        <p:nvSpPr>
          <p:cNvPr id="4" name="Slide Number Placeholder 3"/>
          <p:cNvSpPr>
            <a:spLocks noGrp="1"/>
          </p:cNvSpPr>
          <p:nvPr>
            <p:ph type="sldNum" sz="quarter" idx="10"/>
          </p:nvPr>
        </p:nvSpPr>
        <p:spPr/>
        <p:txBody>
          <a:bodyPr/>
          <a:lstStyle/>
          <a:p>
            <a:fld id="{A415C2BE-8203-442D-8D38-DCB21CE9048A}" type="slidenum">
              <a:rPr lang="en-US" smtClean="0"/>
              <a:t>9</a:t>
            </a:fld>
            <a:endParaRPr lang="en-US" dirty="0"/>
          </a:p>
        </p:txBody>
      </p:sp>
    </p:spTree>
    <p:extLst>
      <p:ext uri="{BB962C8B-B14F-4D97-AF65-F5344CB8AC3E}">
        <p14:creationId xmlns:p14="http://schemas.microsoft.com/office/powerpoint/2010/main" val="359791172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270386"/>
            <a:ext cx="7772400" cy="762000"/>
          </a:xfrm>
        </p:spPr>
        <p:txBody>
          <a:bodyPr/>
          <a:lstStyle/>
          <a:p>
            <a:r>
              <a:rPr lang="en-US"/>
              <a:t>Click to edit Master title style</a:t>
            </a:r>
          </a:p>
        </p:txBody>
      </p:sp>
      <p:sp>
        <p:nvSpPr>
          <p:cNvPr id="22" name="Rectangle 21"/>
          <p:cNvSpPr/>
          <p:nvPr userDrawn="1"/>
        </p:nvSpPr>
        <p:spPr>
          <a:xfrm>
            <a:off x="228600" y="3429000"/>
            <a:ext cx="8686800" cy="3222386"/>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4" name="Rectangle 33"/>
          <p:cNvSpPr/>
          <p:nvPr userDrawn="1"/>
        </p:nvSpPr>
        <p:spPr>
          <a:xfrm>
            <a:off x="228600" y="228600"/>
            <a:ext cx="8686800" cy="642278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 name="Subtitle 2"/>
          <p:cNvSpPr>
            <a:spLocks noGrp="1"/>
          </p:cNvSpPr>
          <p:nvPr>
            <p:ph type="subTitle" idx="1" hasCustomPrompt="1"/>
          </p:nvPr>
        </p:nvSpPr>
        <p:spPr>
          <a:xfrm>
            <a:off x="1371600" y="4038601"/>
            <a:ext cx="6400800" cy="762000"/>
          </a:xfrm>
        </p:spPr>
        <p:txBody>
          <a:bodyPr/>
          <a:lstStyle>
            <a:lvl1pPr marL="0" indent="0" algn="ctr">
              <a:buNone/>
              <a:defRPr sz="4000" b="1" i="1" baseline="0">
                <a:solidFill>
                  <a:schemeClr val="bg1"/>
                </a:solidFill>
                <a:latin typeface="Times New Roman" panose="02020603050405020304" pitchFamily="18" charset="0"/>
                <a:cs typeface="Times New Roman" panose="02020603050405020304"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here for Master Text</a:t>
            </a:r>
          </a:p>
        </p:txBody>
      </p:sp>
      <p:pic>
        <p:nvPicPr>
          <p:cNvPr id="12" name="Picture 11" descr="MyVA.color.vector.tagline.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6812" y="363296"/>
            <a:ext cx="1534388" cy="551104"/>
          </a:xfrm>
          <a:prstGeom prst="rect">
            <a:avLst/>
          </a:prstGeom>
        </p:spPr>
      </p:pic>
      <p:pic>
        <p:nvPicPr>
          <p:cNvPr id="13" name="Picture 12" descr="3. VA-PRIMARY-HORIZONTAL-WHITE-VECTOR2.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934200" y="6180269"/>
            <a:ext cx="1752600" cy="390196"/>
          </a:xfrm>
          <a:prstGeom prst="rect">
            <a:avLst/>
          </a:prstGeom>
        </p:spPr>
      </p:pic>
      <p:pic>
        <p:nvPicPr>
          <p:cNvPr id="8" name="Picture 1" descr="cid:image003.png@01D33768.75D2EBC0"/>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285750" y="333375"/>
            <a:ext cx="2305050"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96693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07D8F77-0612-4896-A7B0-7F2BABFCF2F9}"/>
              </a:ext>
            </a:extLst>
          </p:cNvPr>
          <p:cNvSpPr/>
          <p:nvPr userDrawn="1"/>
        </p:nvSpPr>
        <p:spPr>
          <a:xfrm>
            <a:off x="0" y="-76200"/>
            <a:ext cx="9144000" cy="731838"/>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defRPr/>
            </a:pPr>
            <a:endParaRPr lang="en-US" dirty="0">
              <a:solidFill>
                <a:prstClr val="white"/>
              </a:solidFill>
            </a:endParaRPr>
          </a:p>
        </p:txBody>
      </p:sp>
      <p:sp>
        <p:nvSpPr>
          <p:cNvPr id="4" name="TextBox 11">
            <a:extLst>
              <a:ext uri="{FF2B5EF4-FFF2-40B4-BE49-F238E27FC236}">
                <a16:creationId xmlns:a16="http://schemas.microsoft.com/office/drawing/2014/main" id="{F7D5D76E-7BEF-48A6-9B0D-23FC4604CE11}"/>
              </a:ext>
            </a:extLst>
          </p:cNvPr>
          <p:cNvSpPr txBox="1">
            <a:spLocks noChangeArrowheads="1"/>
          </p:cNvSpPr>
          <p:nvPr userDrawn="1"/>
        </p:nvSpPr>
        <p:spPr bwMode="auto">
          <a:xfrm>
            <a:off x="331788" y="1658938"/>
            <a:ext cx="8480425" cy="369887"/>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solidFill>
                <a:srgbClr val="000000"/>
              </a:solidFill>
            </a:endParaRPr>
          </a:p>
        </p:txBody>
      </p:sp>
      <p:sp>
        <p:nvSpPr>
          <p:cNvPr id="6" name="TextBox 5">
            <a:extLst>
              <a:ext uri="{FF2B5EF4-FFF2-40B4-BE49-F238E27FC236}">
                <a16:creationId xmlns:a16="http://schemas.microsoft.com/office/drawing/2014/main" id="{A268B9C5-6081-4DC7-BAA6-39BE825DEB42}"/>
              </a:ext>
            </a:extLst>
          </p:cNvPr>
          <p:cNvSpPr txBox="1"/>
          <p:nvPr userDrawn="1"/>
        </p:nvSpPr>
        <p:spPr>
          <a:xfrm>
            <a:off x="647700" y="2749550"/>
            <a:ext cx="7891463" cy="862013"/>
          </a:xfrm>
          <a:prstGeom prst="rect">
            <a:avLst/>
          </a:prstGeom>
          <a:noFill/>
        </p:spPr>
        <p:txBody>
          <a:bodyPr anchor="ctr">
            <a:spAutoFit/>
          </a:bodyPr>
          <a:lstStyle/>
          <a:p>
            <a:pPr marL="0" lvl="1" indent="-342900" eaLnBrk="1" hangingPunct="1">
              <a:spcBef>
                <a:spcPts val="1200"/>
              </a:spcBef>
              <a:buFont typeface="+mj-lt"/>
              <a:buAutoNum type="arabicPeriod"/>
              <a:defRPr/>
            </a:pPr>
            <a:r>
              <a:rPr lang="en-US" sz="2000" b="1" dirty="0">
                <a:solidFill>
                  <a:srgbClr val="000000"/>
                </a:solidFill>
              </a:rPr>
              <a:t>Good News Story</a:t>
            </a:r>
          </a:p>
          <a:p>
            <a:pPr marL="0" lvl="1" eaLnBrk="1" hangingPunct="1">
              <a:spcBef>
                <a:spcPts val="1200"/>
              </a:spcBef>
              <a:defRPr/>
            </a:pPr>
            <a:endParaRPr lang="en-US" sz="2000" b="1" dirty="0">
              <a:solidFill>
                <a:srgbClr val="000000"/>
              </a:solidFill>
            </a:endParaRPr>
          </a:p>
        </p:txBody>
      </p:sp>
      <p:sp>
        <p:nvSpPr>
          <p:cNvPr id="5" name="Title 1"/>
          <p:cNvSpPr>
            <a:spLocks noGrp="1"/>
          </p:cNvSpPr>
          <p:nvPr>
            <p:ph type="title"/>
          </p:nvPr>
        </p:nvSpPr>
        <p:spPr>
          <a:xfrm>
            <a:off x="0" y="-76200"/>
            <a:ext cx="9144000" cy="731520"/>
          </a:xfrm>
        </p:spPr>
        <p:txBody>
          <a:bodyPr>
            <a:normAutofit/>
          </a:bodyPr>
          <a:lstStyle>
            <a:lvl1pPr>
              <a:defRPr b="1" baseline="0">
                <a:solidFill>
                  <a:schemeClr val="bg1"/>
                </a:solidFill>
              </a:defRPr>
            </a:lvl1pPr>
          </a:lstStyle>
          <a:p>
            <a:r>
              <a:rPr lang="en-US"/>
              <a:t>Click to edit Master title style</a:t>
            </a:r>
            <a:endParaRPr lang="en-US" dirty="0"/>
          </a:p>
        </p:txBody>
      </p:sp>
      <p:sp>
        <p:nvSpPr>
          <p:cNvPr id="7" name="Slide Number Placeholder 2">
            <a:extLst>
              <a:ext uri="{FF2B5EF4-FFF2-40B4-BE49-F238E27FC236}">
                <a16:creationId xmlns:a16="http://schemas.microsoft.com/office/drawing/2014/main" id="{2E321969-039F-4F5D-8F50-BB8F694C3B21}"/>
              </a:ext>
            </a:extLst>
          </p:cNvPr>
          <p:cNvSpPr>
            <a:spLocks noGrp="1"/>
          </p:cNvSpPr>
          <p:nvPr>
            <p:ph type="sldNum" sz="quarter" idx="10"/>
          </p:nvPr>
        </p:nvSpPr>
        <p:spPr/>
        <p:txBody>
          <a:bodyPr/>
          <a:lstStyle>
            <a:lvl1pPr>
              <a:defRPr/>
            </a:lvl1pPr>
          </a:lstStyle>
          <a:p>
            <a:pPr>
              <a:defRPr/>
            </a:pPr>
            <a:fld id="{9B0F094F-385B-4AEE-BAE7-14AE2F968D6A}" type="slidenum">
              <a:rPr lang="en-US"/>
              <a:pPr>
                <a:defRPr/>
              </a:pPr>
              <a:t>‹#›</a:t>
            </a:fld>
            <a:endParaRPr lang="en-US" dirty="0"/>
          </a:p>
        </p:txBody>
      </p:sp>
    </p:spTree>
    <p:extLst>
      <p:ext uri="{BB962C8B-B14F-4D97-AF65-F5344CB8AC3E}">
        <p14:creationId xmlns:p14="http://schemas.microsoft.com/office/powerpoint/2010/main" val="1944558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C1664E4-9951-43DB-AFBD-3729DB613C7C}"/>
              </a:ext>
            </a:extLst>
          </p:cNvPr>
          <p:cNvSpPr/>
          <p:nvPr userDrawn="1"/>
        </p:nvSpPr>
        <p:spPr>
          <a:xfrm>
            <a:off x="0" y="-76200"/>
            <a:ext cx="9144000" cy="731838"/>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defRPr/>
            </a:pPr>
            <a:endParaRPr lang="en-US" dirty="0">
              <a:solidFill>
                <a:prstClr val="white"/>
              </a:solidFill>
            </a:endParaRPr>
          </a:p>
        </p:txBody>
      </p:sp>
      <p:sp>
        <p:nvSpPr>
          <p:cNvPr id="5" name="Title 1"/>
          <p:cNvSpPr>
            <a:spLocks noGrp="1"/>
          </p:cNvSpPr>
          <p:nvPr>
            <p:ph type="title"/>
          </p:nvPr>
        </p:nvSpPr>
        <p:spPr>
          <a:xfrm>
            <a:off x="0" y="-76200"/>
            <a:ext cx="9144000" cy="731520"/>
          </a:xfrm>
        </p:spPr>
        <p:txBody>
          <a:bodyPr>
            <a:normAutofit/>
          </a:bodyPr>
          <a:lstStyle>
            <a:lvl1pPr>
              <a:defRPr b="1" baseline="0">
                <a:solidFill>
                  <a:schemeClr val="bg1"/>
                </a:solidFill>
              </a:defRPr>
            </a:lvl1pPr>
          </a:lstStyle>
          <a:p>
            <a:r>
              <a:rPr lang="en-US"/>
              <a:t>Click to edit Master title style</a:t>
            </a:r>
            <a:endParaRPr lang="en-US" dirty="0"/>
          </a:p>
        </p:txBody>
      </p:sp>
      <p:sp>
        <p:nvSpPr>
          <p:cNvPr id="4" name="Slide Number Placeholder 2">
            <a:extLst>
              <a:ext uri="{FF2B5EF4-FFF2-40B4-BE49-F238E27FC236}">
                <a16:creationId xmlns:a16="http://schemas.microsoft.com/office/drawing/2014/main" id="{DBE2C409-9BE1-45B7-8537-004FCA1B5982}"/>
              </a:ext>
            </a:extLst>
          </p:cNvPr>
          <p:cNvSpPr>
            <a:spLocks noGrp="1"/>
          </p:cNvSpPr>
          <p:nvPr>
            <p:ph type="sldNum" sz="quarter" idx="10"/>
          </p:nvPr>
        </p:nvSpPr>
        <p:spPr/>
        <p:txBody>
          <a:bodyPr/>
          <a:lstStyle>
            <a:lvl1pPr>
              <a:defRPr/>
            </a:lvl1pPr>
          </a:lstStyle>
          <a:p>
            <a:pPr>
              <a:defRPr/>
            </a:pPr>
            <a:fld id="{2C8D4BBC-E106-4E56-9C35-BC4FB37DAD87}" type="slidenum">
              <a:rPr lang="en-US"/>
              <a:pPr>
                <a:defRPr/>
              </a:pPr>
              <a:t>‹#›</a:t>
            </a:fld>
            <a:endParaRPr lang="en-US" dirty="0"/>
          </a:p>
        </p:txBody>
      </p:sp>
    </p:spTree>
    <p:extLst>
      <p:ext uri="{BB962C8B-B14F-4D97-AF65-F5344CB8AC3E}">
        <p14:creationId xmlns:p14="http://schemas.microsoft.com/office/powerpoint/2010/main" val="23650973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94C7262C-0CED-426F-B12F-34177EC61C5F}"/>
              </a:ext>
            </a:extLst>
          </p:cNvPr>
          <p:cNvSpPr txBox="1">
            <a:spLocks/>
          </p:cNvSpPr>
          <p:nvPr userDrawn="1"/>
        </p:nvSpPr>
        <p:spPr>
          <a:xfrm>
            <a:off x="6937375" y="6400800"/>
            <a:ext cx="2133600" cy="365125"/>
          </a:xfrm>
          <a:prstGeom prst="rect">
            <a:avLst/>
          </a:prstGeom>
        </p:spPr>
        <p:txBody>
          <a:bodyPr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endParaRPr lang="en-US" dirty="0">
              <a:solidFill>
                <a:prstClr val="white"/>
              </a:solidFill>
            </a:endParaRPr>
          </a:p>
        </p:txBody>
      </p:sp>
      <p:sp>
        <p:nvSpPr>
          <p:cNvPr id="2" name="Title 1"/>
          <p:cNvSpPr>
            <a:spLocks noGrp="1"/>
          </p:cNvSpPr>
          <p:nvPr>
            <p:ph type="ctrTitle"/>
          </p:nvPr>
        </p:nvSpPr>
        <p:spPr>
          <a:xfrm>
            <a:off x="685800" y="213051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9595760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5020A82-5A02-437B-B23C-780EB73BA083}"/>
              </a:ext>
            </a:extLst>
          </p:cNvPr>
          <p:cNvSpPr/>
          <p:nvPr userDrawn="1"/>
        </p:nvSpPr>
        <p:spPr>
          <a:xfrm>
            <a:off x="0" y="-76200"/>
            <a:ext cx="9144000" cy="731838"/>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defRPr/>
            </a:pPr>
            <a:endParaRPr lang="en-US" dirty="0">
              <a:solidFill>
                <a:prstClr val="white"/>
              </a:solidFill>
            </a:endParaRPr>
          </a:p>
        </p:txBody>
      </p:sp>
      <p:sp>
        <p:nvSpPr>
          <p:cNvPr id="3" name="Content Placeholder 2"/>
          <p:cNvSpPr>
            <a:spLocks noGrp="1"/>
          </p:cNvSpPr>
          <p:nvPr>
            <p:ph idx="1"/>
          </p:nvPr>
        </p:nvSpPr>
        <p:spPr>
          <a:xfrm>
            <a:off x="457200" y="990600"/>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1"/>
          <p:cNvSpPr>
            <a:spLocks noGrp="1"/>
          </p:cNvSpPr>
          <p:nvPr>
            <p:ph type="title"/>
          </p:nvPr>
        </p:nvSpPr>
        <p:spPr>
          <a:xfrm>
            <a:off x="0" y="-76200"/>
            <a:ext cx="9144000" cy="731520"/>
          </a:xfrm>
        </p:spPr>
        <p:txBody>
          <a:bodyPr>
            <a:normAutofit/>
          </a:bodyPr>
          <a:lstStyle>
            <a:lvl1pPr>
              <a:defRPr b="1" baseline="0">
                <a:solidFill>
                  <a:schemeClr val="bg1"/>
                </a:solidFill>
              </a:defRPr>
            </a:lvl1pPr>
          </a:lstStyle>
          <a:p>
            <a:r>
              <a:rPr lang="en-US"/>
              <a:t>Click to edit Master title style</a:t>
            </a:r>
            <a:endParaRPr lang="en-US" dirty="0"/>
          </a:p>
        </p:txBody>
      </p:sp>
      <p:sp>
        <p:nvSpPr>
          <p:cNvPr id="5" name="Slide Number Placeholder 5">
            <a:extLst>
              <a:ext uri="{FF2B5EF4-FFF2-40B4-BE49-F238E27FC236}">
                <a16:creationId xmlns:a16="http://schemas.microsoft.com/office/drawing/2014/main" id="{49D192DD-1DDA-4ECB-BF04-E8F730D212C2}"/>
              </a:ext>
            </a:extLst>
          </p:cNvPr>
          <p:cNvSpPr>
            <a:spLocks noGrp="1"/>
          </p:cNvSpPr>
          <p:nvPr>
            <p:ph type="sldNum" sz="quarter" idx="10"/>
          </p:nvPr>
        </p:nvSpPr>
        <p:spPr/>
        <p:txBody>
          <a:bodyPr/>
          <a:lstStyle>
            <a:lvl1pPr defTabSz="914400">
              <a:defRPr/>
            </a:lvl1pPr>
          </a:lstStyle>
          <a:p>
            <a:pPr>
              <a:defRPr/>
            </a:pPr>
            <a:fld id="{DE9A2F19-7D66-4A74-9759-AC80A6A0B63B}" type="slidenum">
              <a:rPr lang="en-US"/>
              <a:pPr>
                <a:defRPr/>
              </a:pPr>
              <a:t>‹#›</a:t>
            </a:fld>
            <a:endParaRPr lang="en-US" dirty="0"/>
          </a:p>
        </p:txBody>
      </p:sp>
    </p:spTree>
    <p:extLst>
      <p:ext uri="{BB962C8B-B14F-4D97-AF65-F5344CB8AC3E}">
        <p14:creationId xmlns:p14="http://schemas.microsoft.com/office/powerpoint/2010/main" val="1088005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0A6C4D9-4C6D-4B93-AE06-98FB04AE323F}"/>
              </a:ext>
            </a:extLst>
          </p:cNvPr>
          <p:cNvSpPr/>
          <p:nvPr userDrawn="1"/>
        </p:nvSpPr>
        <p:spPr>
          <a:xfrm>
            <a:off x="0" y="-76200"/>
            <a:ext cx="9144000" cy="731838"/>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defRPr/>
            </a:pPr>
            <a:endParaRPr lang="en-US" dirty="0">
              <a:solidFill>
                <a:prstClr val="white"/>
              </a:solidFill>
            </a:endParaRPr>
          </a:p>
        </p:txBody>
      </p:sp>
      <p:sp>
        <p:nvSpPr>
          <p:cNvPr id="6" name="Title 1"/>
          <p:cNvSpPr>
            <a:spLocks noGrp="1"/>
          </p:cNvSpPr>
          <p:nvPr>
            <p:ph type="title"/>
          </p:nvPr>
        </p:nvSpPr>
        <p:spPr>
          <a:xfrm>
            <a:off x="0" y="-76200"/>
            <a:ext cx="9144000" cy="731520"/>
          </a:xfrm>
        </p:spPr>
        <p:txBody>
          <a:bodyPr>
            <a:normAutofit/>
          </a:bodyPr>
          <a:lstStyle>
            <a:lvl1pPr>
              <a:defRPr b="1" baseline="0">
                <a:solidFill>
                  <a:schemeClr val="bg1"/>
                </a:solidFill>
              </a:defRPr>
            </a:lvl1pPr>
          </a:lstStyle>
          <a:p>
            <a:r>
              <a:rPr lang="en-US"/>
              <a:t>Click to edit Master title style</a:t>
            </a:r>
            <a:endParaRPr lang="en-US" dirty="0"/>
          </a:p>
        </p:txBody>
      </p:sp>
      <p:sp>
        <p:nvSpPr>
          <p:cNvPr id="4" name="Slide Number Placeholder 4">
            <a:extLst>
              <a:ext uri="{FF2B5EF4-FFF2-40B4-BE49-F238E27FC236}">
                <a16:creationId xmlns:a16="http://schemas.microsoft.com/office/drawing/2014/main" id="{D26D0710-DDAF-4088-B770-8225B4FAE17F}"/>
              </a:ext>
            </a:extLst>
          </p:cNvPr>
          <p:cNvSpPr>
            <a:spLocks noGrp="1"/>
          </p:cNvSpPr>
          <p:nvPr>
            <p:ph type="sldNum" sz="quarter" idx="10"/>
          </p:nvPr>
        </p:nvSpPr>
        <p:spPr/>
        <p:txBody>
          <a:bodyPr/>
          <a:lstStyle>
            <a:lvl1pPr defTabSz="914400">
              <a:defRPr/>
            </a:lvl1pPr>
          </a:lstStyle>
          <a:p>
            <a:pPr>
              <a:defRPr/>
            </a:pPr>
            <a:fld id="{0AB8A398-55E7-412C-8C3F-64F784790163}" type="slidenum">
              <a:rPr lang="en-US"/>
              <a:pPr>
                <a:defRPr/>
              </a:pPr>
              <a:t>‹#›</a:t>
            </a:fld>
            <a:endParaRPr lang="en-US" dirty="0"/>
          </a:p>
        </p:txBody>
      </p:sp>
    </p:spTree>
    <p:extLst>
      <p:ext uri="{BB962C8B-B14F-4D97-AF65-F5344CB8AC3E}">
        <p14:creationId xmlns:p14="http://schemas.microsoft.com/office/powerpoint/2010/main" val="24103358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73141"/>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142" y="273055"/>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5" y="1435105"/>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6">
            <a:extLst>
              <a:ext uri="{FF2B5EF4-FFF2-40B4-BE49-F238E27FC236}">
                <a16:creationId xmlns:a16="http://schemas.microsoft.com/office/drawing/2014/main" id="{7A01AFDB-A40C-4D10-B019-609C0FD838CF}"/>
              </a:ext>
            </a:extLst>
          </p:cNvPr>
          <p:cNvSpPr>
            <a:spLocks noGrp="1"/>
          </p:cNvSpPr>
          <p:nvPr>
            <p:ph type="sldNum" sz="quarter" idx="10"/>
          </p:nvPr>
        </p:nvSpPr>
        <p:spPr/>
        <p:txBody>
          <a:bodyPr/>
          <a:lstStyle>
            <a:lvl1pPr defTabSz="914400">
              <a:defRPr/>
            </a:lvl1pPr>
          </a:lstStyle>
          <a:p>
            <a:pPr>
              <a:defRPr/>
            </a:pPr>
            <a:fld id="{4B9E9CDB-1718-477F-B34C-8E9D8B3FCA7D}" type="slidenum">
              <a:rPr lang="en-US"/>
              <a:pPr>
                <a:defRPr/>
              </a:pPr>
              <a:t>‹#›</a:t>
            </a:fld>
            <a:endParaRPr lang="en-US" dirty="0"/>
          </a:p>
        </p:txBody>
      </p:sp>
    </p:spTree>
    <p:extLst>
      <p:ext uri="{BB962C8B-B14F-4D97-AF65-F5344CB8AC3E}">
        <p14:creationId xmlns:p14="http://schemas.microsoft.com/office/powerpoint/2010/main" val="14457348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Slide Number Placeholder 6">
            <a:extLst>
              <a:ext uri="{FF2B5EF4-FFF2-40B4-BE49-F238E27FC236}">
                <a16:creationId xmlns:a16="http://schemas.microsoft.com/office/drawing/2014/main" id="{F1A4CB41-0A29-44B3-B119-5C5916C637A4}"/>
              </a:ext>
            </a:extLst>
          </p:cNvPr>
          <p:cNvSpPr>
            <a:spLocks noGrp="1"/>
          </p:cNvSpPr>
          <p:nvPr>
            <p:ph type="sldNum" sz="quarter" idx="10"/>
          </p:nvPr>
        </p:nvSpPr>
        <p:spPr/>
        <p:txBody>
          <a:bodyPr/>
          <a:lstStyle>
            <a:lvl1pPr defTabSz="914400">
              <a:defRPr/>
            </a:lvl1pPr>
          </a:lstStyle>
          <a:p>
            <a:pPr>
              <a:defRPr/>
            </a:pPr>
            <a:fld id="{0727817B-508B-45DF-9D67-C6B935BF796A}" type="slidenum">
              <a:rPr lang="en-US"/>
              <a:pPr>
                <a:defRPr/>
              </a:pPr>
              <a:t>‹#›</a:t>
            </a:fld>
            <a:endParaRPr lang="en-US" dirty="0"/>
          </a:p>
        </p:txBody>
      </p:sp>
    </p:spTree>
    <p:extLst>
      <p:ext uri="{BB962C8B-B14F-4D97-AF65-F5344CB8AC3E}">
        <p14:creationId xmlns:p14="http://schemas.microsoft.com/office/powerpoint/2010/main" val="11670046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a:extLst>
              <a:ext uri="{FF2B5EF4-FFF2-40B4-BE49-F238E27FC236}">
                <a16:creationId xmlns:a16="http://schemas.microsoft.com/office/drawing/2014/main" id="{AC5A8CC5-22F6-4321-86B5-01C925951E9B}"/>
              </a:ext>
            </a:extLst>
          </p:cNvPr>
          <p:cNvSpPr>
            <a:spLocks noGrp="1"/>
          </p:cNvSpPr>
          <p:nvPr>
            <p:ph type="sldNum" sz="quarter" idx="10"/>
          </p:nvPr>
        </p:nvSpPr>
        <p:spPr/>
        <p:txBody>
          <a:bodyPr/>
          <a:lstStyle>
            <a:lvl1pPr defTabSz="914400">
              <a:defRPr/>
            </a:lvl1pPr>
          </a:lstStyle>
          <a:p>
            <a:pPr>
              <a:defRPr/>
            </a:pPr>
            <a:fld id="{954F1245-65DE-46FD-B7E5-C6E0C2E2804B}" type="slidenum">
              <a:rPr lang="en-US"/>
              <a:pPr>
                <a:defRPr/>
              </a:pPr>
              <a:t>‹#›</a:t>
            </a:fld>
            <a:endParaRPr lang="en-US" dirty="0"/>
          </a:p>
        </p:txBody>
      </p:sp>
    </p:spTree>
    <p:extLst>
      <p:ext uri="{BB962C8B-B14F-4D97-AF65-F5344CB8AC3E}">
        <p14:creationId xmlns:p14="http://schemas.microsoft.com/office/powerpoint/2010/main" val="25340706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5">
            <a:extLst>
              <a:ext uri="{FF2B5EF4-FFF2-40B4-BE49-F238E27FC236}">
                <a16:creationId xmlns:a16="http://schemas.microsoft.com/office/drawing/2014/main" id="{3746B188-D707-4FE6-9ADD-A6769E70447F}"/>
              </a:ext>
            </a:extLst>
          </p:cNvPr>
          <p:cNvSpPr>
            <a:spLocks noGrp="1"/>
          </p:cNvSpPr>
          <p:nvPr>
            <p:ph type="sldNum" sz="quarter" idx="10"/>
          </p:nvPr>
        </p:nvSpPr>
        <p:spPr/>
        <p:txBody>
          <a:bodyPr/>
          <a:lstStyle>
            <a:lvl1pPr>
              <a:defRPr/>
            </a:lvl1pPr>
          </a:lstStyle>
          <a:p>
            <a:pPr>
              <a:defRPr/>
            </a:pPr>
            <a:fld id="{D04E0C17-917F-4D44-8C77-D4549515D020}" type="slidenum">
              <a:rPr lang="en-US"/>
              <a:pPr>
                <a:defRPr/>
              </a:pPr>
              <a:t>‹#›</a:t>
            </a:fld>
            <a:endParaRPr lang="en-US" dirty="0"/>
          </a:p>
        </p:txBody>
      </p:sp>
    </p:spTree>
    <p:extLst>
      <p:ext uri="{BB962C8B-B14F-4D97-AF65-F5344CB8AC3E}">
        <p14:creationId xmlns:p14="http://schemas.microsoft.com/office/powerpoint/2010/main" val="4169640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869623FA-E6B2-421D-AA57-15128630E9FB}" type="slidenum">
              <a:rPr lang="en-US" smtClean="0">
                <a:solidFill>
                  <a:prstClr val="black">
                    <a:tint val="75000"/>
                  </a:prstClr>
                </a:solidFill>
              </a:rPr>
              <a:pPr/>
              <a:t>‹#›</a:t>
            </a:fld>
            <a:endParaRPr lang="en-US" dirty="0">
              <a:solidFill>
                <a:prstClr val="black">
                  <a:tint val="75000"/>
                </a:prstClr>
              </a:solidFill>
            </a:endParaRPr>
          </a:p>
        </p:txBody>
      </p:sp>
      <p:sp>
        <p:nvSpPr>
          <p:cNvPr id="2" name="Title 1"/>
          <p:cNvSpPr>
            <a:spLocks noGrp="1"/>
          </p:cNvSpPr>
          <p:nvPr>
            <p:ph type="title"/>
          </p:nvPr>
        </p:nvSpPr>
        <p:spPr>
          <a:xfrm>
            <a:off x="533400" y="155322"/>
            <a:ext cx="8382000" cy="762000"/>
          </a:xfrm>
        </p:spPr>
        <p:txBody>
          <a:bodyPr/>
          <a:lstStyle>
            <a:lvl1pPr algn="ctr">
              <a:defRPr/>
            </a:lvl1pPr>
          </a:lstStyle>
          <a:p>
            <a:r>
              <a:rPr lang="en-US" dirty="0"/>
              <a:t>Click to edit Master title style</a:t>
            </a:r>
          </a:p>
        </p:txBody>
      </p:sp>
    </p:spTree>
    <p:extLst>
      <p:ext uri="{BB962C8B-B14F-4D97-AF65-F5344CB8AC3E}">
        <p14:creationId xmlns:p14="http://schemas.microsoft.com/office/powerpoint/2010/main" val="3346349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4290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1928813"/>
            <a:ext cx="7772400" cy="1500187"/>
          </a:xfrm>
        </p:spPr>
        <p:txBody>
          <a:bodyPr anchor="b">
            <a:normAutofit/>
          </a:bodyPr>
          <a:lstStyle>
            <a:lvl1pPr marL="0" indent="0">
              <a:buNone/>
              <a:defRPr sz="3200" b="1">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6" name="Slide Number Placeholder 5"/>
          <p:cNvSpPr>
            <a:spLocks noGrp="1"/>
          </p:cNvSpPr>
          <p:nvPr>
            <p:ph type="sldNum" sz="quarter" idx="12"/>
          </p:nvPr>
        </p:nvSpPr>
        <p:spPr>
          <a:xfrm>
            <a:off x="3505200" y="6356350"/>
            <a:ext cx="2133600" cy="365125"/>
          </a:xfrm>
        </p:spPr>
        <p:txBody>
          <a:bodyPr/>
          <a:lstStyle/>
          <a:p>
            <a:fld id="{869623FA-E6B2-421D-AA57-15128630E9F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31295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a:xfrm>
            <a:off x="457200" y="6019800"/>
            <a:ext cx="8229600" cy="365125"/>
          </a:xfrm>
          <a:prstGeom prst="rect">
            <a:avLst/>
          </a:prstGeom>
        </p:spPr>
        <p:txBody>
          <a:bodyPr anchor="ctr"/>
          <a:lstStyle/>
          <a:p>
            <a:r>
              <a:rPr lang="en-US" i="1" dirty="0">
                <a:solidFill>
                  <a:prstClr val="black"/>
                </a:solidFill>
              </a:rPr>
              <a:t>VRC Competency-Based Training System Decision Brief</a:t>
            </a:r>
          </a:p>
        </p:txBody>
      </p:sp>
      <p:sp>
        <p:nvSpPr>
          <p:cNvPr id="7" name="Slide Number Placeholder 6"/>
          <p:cNvSpPr>
            <a:spLocks noGrp="1"/>
          </p:cNvSpPr>
          <p:nvPr>
            <p:ph type="sldNum" sz="quarter" idx="12"/>
          </p:nvPr>
        </p:nvSpPr>
        <p:spPr>
          <a:xfrm>
            <a:off x="7010400" y="6492875"/>
            <a:ext cx="2133600" cy="365125"/>
          </a:xfrm>
        </p:spPr>
        <p:txBody>
          <a:bodyPr/>
          <a:lstStyle/>
          <a:p>
            <a:fld id="{869623FA-E6B2-421D-AA57-15128630E9F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85191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33600" y="152400"/>
            <a:ext cx="6781800" cy="762000"/>
          </a:xfrm>
        </p:spPr>
        <p:txBody>
          <a:bodyPr>
            <a:normAutofit/>
          </a:bodyPr>
          <a:lstStyle>
            <a:lvl1pPr>
              <a:defRPr sz="3200">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457200" y="11430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78276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1430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178276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7010400" y="6492875"/>
            <a:ext cx="2133600" cy="365125"/>
          </a:xfrm>
        </p:spPr>
        <p:txBody>
          <a:bodyPr/>
          <a:lstStyle/>
          <a:p>
            <a:fld id="{869623FA-E6B2-421D-AA57-15128630E9F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282149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a:xfrm>
            <a:off x="7010400" y="6469838"/>
            <a:ext cx="2133600" cy="365125"/>
          </a:xfrm>
        </p:spPr>
        <p:txBody>
          <a:bodyPr/>
          <a:lstStyle/>
          <a:p>
            <a:fld id="{869623FA-E6B2-421D-AA57-15128630E9F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395620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7010400" y="6491103"/>
            <a:ext cx="2133600" cy="365125"/>
          </a:xfrm>
        </p:spPr>
        <p:txBody>
          <a:bodyPr/>
          <a:lstStyle/>
          <a:p>
            <a:fld id="{869623FA-E6B2-421D-AA57-15128630E9F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8481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143000"/>
            <a:ext cx="5111750" cy="4983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143000"/>
            <a:ext cx="3008313" cy="49831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7" name="Slide Number Placeholder 6"/>
          <p:cNvSpPr>
            <a:spLocks noGrp="1"/>
          </p:cNvSpPr>
          <p:nvPr>
            <p:ph type="sldNum" sz="quarter" idx="12"/>
          </p:nvPr>
        </p:nvSpPr>
        <p:spPr>
          <a:xfrm>
            <a:off x="7010400" y="6492875"/>
            <a:ext cx="2133600" cy="365125"/>
          </a:xfrm>
        </p:spPr>
        <p:txBody>
          <a:bodyPr/>
          <a:lstStyle/>
          <a:p>
            <a:fld id="{869623FA-E6B2-421D-AA57-15128630E9F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85862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B88DFAE-2860-40E5-AF1E-D0EA7D1D0B14}"/>
              </a:ext>
            </a:extLst>
          </p:cNvPr>
          <p:cNvSpPr/>
          <p:nvPr userDrawn="1"/>
        </p:nvSpPr>
        <p:spPr>
          <a:xfrm>
            <a:off x="0" y="5376863"/>
            <a:ext cx="9144000" cy="1481137"/>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solidFill>
                <a:prstClr val="white"/>
              </a:solidFill>
            </a:endParaRPr>
          </a:p>
        </p:txBody>
      </p:sp>
      <p:sp>
        <p:nvSpPr>
          <p:cNvPr id="3" name="Title 1">
            <a:extLst>
              <a:ext uri="{FF2B5EF4-FFF2-40B4-BE49-F238E27FC236}">
                <a16:creationId xmlns:a16="http://schemas.microsoft.com/office/drawing/2014/main" id="{B8BE707F-1A40-4C57-8EE7-F96A2D8E4EFC}"/>
              </a:ext>
            </a:extLst>
          </p:cNvPr>
          <p:cNvSpPr txBox="1">
            <a:spLocks/>
          </p:cNvSpPr>
          <p:nvPr userDrawn="1"/>
        </p:nvSpPr>
        <p:spPr>
          <a:xfrm>
            <a:off x="2921000" y="4803775"/>
            <a:ext cx="5775325" cy="450850"/>
          </a:xfrm>
          <a:prstGeom prst="rect">
            <a:avLst/>
          </a:prstGeom>
          <a:ln>
            <a:solidFill>
              <a:schemeClr val="bg1"/>
            </a:solidFill>
          </a:ln>
        </p:spPr>
        <p:txBody>
          <a:bodyPr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ct val="80000"/>
              </a:lnSpc>
              <a:defRPr/>
            </a:pPr>
            <a:r>
              <a:rPr lang="en-US" sz="2000" dirty="0">
                <a:solidFill>
                  <a:srgbClr val="000000"/>
                </a:solidFill>
              </a:rPr>
              <a:t>August 30, 2017</a:t>
            </a:r>
          </a:p>
        </p:txBody>
      </p:sp>
      <p:grpSp>
        <p:nvGrpSpPr>
          <p:cNvPr id="4" name="Group 12">
            <a:extLst>
              <a:ext uri="{FF2B5EF4-FFF2-40B4-BE49-F238E27FC236}">
                <a16:creationId xmlns:a16="http://schemas.microsoft.com/office/drawing/2014/main" id="{A835DBE3-0B9F-440B-9446-33D01562D311}"/>
              </a:ext>
            </a:extLst>
          </p:cNvPr>
          <p:cNvGrpSpPr>
            <a:grpSpLocks/>
          </p:cNvGrpSpPr>
          <p:nvPr userDrawn="1"/>
        </p:nvGrpSpPr>
        <p:grpSpPr bwMode="auto">
          <a:xfrm>
            <a:off x="1285875" y="1693863"/>
            <a:ext cx="6572250" cy="1558925"/>
            <a:chOff x="966536" y="1694131"/>
            <a:chExt cx="6572628" cy="1558035"/>
          </a:xfrm>
        </p:grpSpPr>
        <p:sp>
          <p:nvSpPr>
            <p:cNvPr id="5" name="Title 1">
              <a:extLst>
                <a:ext uri="{FF2B5EF4-FFF2-40B4-BE49-F238E27FC236}">
                  <a16:creationId xmlns:a16="http://schemas.microsoft.com/office/drawing/2014/main" id="{621F74BF-638F-4D81-8BD9-017EBE499ECC}"/>
                </a:ext>
              </a:extLst>
            </p:cNvPr>
            <p:cNvSpPr txBox="1">
              <a:spLocks/>
            </p:cNvSpPr>
            <p:nvPr/>
          </p:nvSpPr>
          <p:spPr>
            <a:xfrm>
              <a:off x="966536" y="1763941"/>
              <a:ext cx="2133723" cy="1488225"/>
            </a:xfrm>
            <a:prstGeom prst="rect">
              <a:avLst/>
            </a:prstGeom>
            <a:ln>
              <a:solidFill>
                <a:schemeClr val="bg1"/>
              </a:solidFill>
            </a:ln>
            <a:effectLst/>
          </p:spPr>
          <p:txBody>
            <a:bodyPr lIns="0" tIns="0" rIns="0" bIns="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defRPr/>
              </a:pPr>
              <a:r>
                <a:rPr lang="en-US" sz="11500" b="1" spc="-100" dirty="0">
                  <a:solidFill>
                    <a:srgbClr val="003F72">
                      <a:lumMod val="50000"/>
                    </a:srgbClr>
                  </a:solidFill>
                  <a:latin typeface="Myriad Pro"/>
                  <a:cs typeface="Arial" panose="020B0604020202020204" pitchFamily="34" charset="0"/>
                </a:rPr>
                <a:t>VA</a:t>
              </a:r>
            </a:p>
          </p:txBody>
        </p:sp>
        <p:sp>
          <p:nvSpPr>
            <p:cNvPr id="6" name="Title 1">
              <a:extLst>
                <a:ext uri="{FF2B5EF4-FFF2-40B4-BE49-F238E27FC236}">
                  <a16:creationId xmlns:a16="http://schemas.microsoft.com/office/drawing/2014/main" id="{89C15F6F-8AA2-477C-8C8B-A130B25ABA88}"/>
                </a:ext>
              </a:extLst>
            </p:cNvPr>
            <p:cNvSpPr txBox="1">
              <a:spLocks/>
            </p:cNvSpPr>
            <p:nvPr/>
          </p:nvSpPr>
          <p:spPr>
            <a:xfrm>
              <a:off x="3316171" y="1749661"/>
              <a:ext cx="4222993" cy="1307353"/>
            </a:xfrm>
            <a:prstGeom prst="rect">
              <a:avLst/>
            </a:prstGeom>
            <a:ln>
              <a:solidFill>
                <a:schemeClr val="bg1"/>
              </a:solidFill>
            </a:ln>
          </p:spPr>
          <p:txBody>
            <a:bodyPr lIns="0" tIns="0" rIns="0" bIns="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defRPr/>
              </a:pPr>
              <a:r>
                <a:rPr lang="en-US" sz="5400" b="1" dirty="0">
                  <a:solidFill>
                    <a:srgbClr val="00B0F0"/>
                  </a:solidFill>
                  <a:latin typeface="Arial" panose="020B0604020202020204" pitchFamily="34" charset="0"/>
                  <a:cs typeface="Arial" panose="020B0604020202020204" pitchFamily="34" charset="0"/>
                </a:rPr>
                <a:t>Key Leaders </a:t>
              </a:r>
              <a:br>
                <a:rPr lang="en-US" sz="5400" b="1" dirty="0">
                  <a:solidFill>
                    <a:srgbClr val="00B0F0"/>
                  </a:solidFill>
                  <a:latin typeface="Arial" panose="020B0604020202020204" pitchFamily="34" charset="0"/>
                  <a:cs typeface="Arial" panose="020B0604020202020204" pitchFamily="34" charset="0"/>
                </a:rPr>
              </a:br>
              <a:r>
                <a:rPr lang="en-US" sz="5400" b="1" dirty="0">
                  <a:solidFill>
                    <a:srgbClr val="00B0F0"/>
                  </a:solidFill>
                  <a:latin typeface="Arial" panose="020B0604020202020204" pitchFamily="34" charset="0"/>
                  <a:cs typeface="Arial" panose="020B0604020202020204" pitchFamily="34" charset="0"/>
                </a:rPr>
                <a:t>Meeting</a:t>
              </a:r>
            </a:p>
          </p:txBody>
        </p:sp>
        <p:cxnSp>
          <p:nvCxnSpPr>
            <p:cNvPr id="7" name="Straight Connector 6">
              <a:extLst>
                <a:ext uri="{FF2B5EF4-FFF2-40B4-BE49-F238E27FC236}">
                  <a16:creationId xmlns:a16="http://schemas.microsoft.com/office/drawing/2014/main" id="{272D0EBA-CB60-4636-A7C3-474E72B0FFFF}"/>
                </a:ext>
              </a:extLst>
            </p:cNvPr>
            <p:cNvCxnSpPr/>
            <p:nvPr/>
          </p:nvCxnSpPr>
          <p:spPr>
            <a:xfrm flipH="1">
              <a:off x="3171701" y="1694131"/>
              <a:ext cx="12701" cy="1280381"/>
            </a:xfrm>
            <a:prstGeom prst="line">
              <a:avLst/>
            </a:prstGeom>
            <a:ln w="2222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pic>
        <p:nvPicPr>
          <p:cNvPr id="8" name="Picture 2" descr="C:\Users\vacoGrovem\AppData\Local\Microsoft\Windows\Temporary Internet Files\Content.Outlook\83QVOJUE\CHOOSE-VA-rev.png">
            <a:extLst>
              <a:ext uri="{FF2B5EF4-FFF2-40B4-BE49-F238E27FC236}">
                <a16:creationId xmlns:a16="http://schemas.microsoft.com/office/drawing/2014/main" id="{089A1147-8DB2-4570-BD59-587D2657ECA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648325" y="5645150"/>
            <a:ext cx="3048000" cy="820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lide Number Placeholder 2">
            <a:extLst>
              <a:ext uri="{FF2B5EF4-FFF2-40B4-BE49-F238E27FC236}">
                <a16:creationId xmlns:a16="http://schemas.microsoft.com/office/drawing/2014/main" id="{6EC9A3CE-27F9-4616-8857-9A6B8956C483}"/>
              </a:ext>
            </a:extLst>
          </p:cNvPr>
          <p:cNvSpPr>
            <a:spLocks noGrp="1"/>
          </p:cNvSpPr>
          <p:nvPr>
            <p:ph type="sldNum" sz="quarter" idx="10"/>
          </p:nvPr>
        </p:nvSpPr>
        <p:spPr/>
        <p:txBody>
          <a:bodyPr/>
          <a:lstStyle>
            <a:lvl1pPr>
              <a:defRPr/>
            </a:lvl1pPr>
          </a:lstStyle>
          <a:p>
            <a:pPr>
              <a:defRPr/>
            </a:pPr>
            <a:fld id="{C1B7261B-E24C-4234-8409-E45EEE45422D}" type="slidenum">
              <a:rPr lang="en-US"/>
              <a:pPr>
                <a:defRPr/>
              </a:pPr>
              <a:t>‹#›</a:t>
            </a:fld>
            <a:endParaRPr lang="en-US" dirty="0"/>
          </a:p>
        </p:txBody>
      </p:sp>
    </p:spTree>
    <p:extLst>
      <p:ext uri="{BB962C8B-B14F-4D97-AF65-F5344CB8AC3E}">
        <p14:creationId xmlns:p14="http://schemas.microsoft.com/office/powerpoint/2010/main" val="14647059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13" Type="http://schemas.openxmlformats.org/officeDocument/2006/relationships/image" Target="../media/image6.png"/><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image" Target="../media/image5.png"/><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theme" Target="../theme/theme2.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514350" y="155321"/>
            <a:ext cx="8401050" cy="7620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Placeholder 1"/>
          <p:cNvSpPr>
            <a:spLocks noGrp="1"/>
          </p:cNvSpPr>
          <p:nvPr>
            <p:ph type="title"/>
          </p:nvPr>
        </p:nvSpPr>
        <p:spPr>
          <a:xfrm>
            <a:off x="2057400" y="155322"/>
            <a:ext cx="6858000" cy="762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143000"/>
            <a:ext cx="8229600" cy="48006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3505200" y="6356350"/>
            <a:ext cx="2133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869623FA-E6B2-421D-AA57-15128630E9FB}" type="slidenum">
              <a:rPr lang="en-US" smtClean="0">
                <a:solidFill>
                  <a:prstClr val="black">
                    <a:tint val="75000"/>
                  </a:prstClr>
                </a:solidFill>
              </a:rPr>
              <a:pPr/>
              <a:t>‹#›</a:t>
            </a:fld>
            <a:endParaRPr lang="en-US" dirty="0">
              <a:solidFill>
                <a:prstClr val="black">
                  <a:tint val="75000"/>
                </a:prstClr>
              </a:solidFill>
            </a:endParaRPr>
          </a:p>
        </p:txBody>
      </p:sp>
      <p:cxnSp>
        <p:nvCxnSpPr>
          <p:cNvPr id="15" name="Straight Connector 14"/>
          <p:cNvCxnSpPr/>
          <p:nvPr userDrawn="1"/>
        </p:nvCxnSpPr>
        <p:spPr>
          <a:xfrm flipV="1">
            <a:off x="514350" y="908177"/>
            <a:ext cx="8401050" cy="9144"/>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grpSp>
        <p:nvGrpSpPr>
          <p:cNvPr id="11" name="Group 10"/>
          <p:cNvGrpSpPr/>
          <p:nvPr userDrawn="1"/>
        </p:nvGrpSpPr>
        <p:grpSpPr>
          <a:xfrm>
            <a:off x="634670" y="90236"/>
            <a:ext cx="933450" cy="876300"/>
            <a:chOff x="7348538" y="1463675"/>
            <a:chExt cx="1620837" cy="1482725"/>
          </a:xfrm>
        </p:grpSpPr>
        <p:sp>
          <p:nvSpPr>
            <p:cNvPr id="16" name="Oval 15"/>
            <p:cNvSpPr/>
            <p:nvPr/>
          </p:nvSpPr>
          <p:spPr>
            <a:xfrm>
              <a:off x="7348538" y="1463675"/>
              <a:ext cx="1620837" cy="1482725"/>
            </a:xfrm>
            <a:prstGeom prst="ellipse">
              <a:avLst/>
            </a:prstGeom>
            <a:ln>
              <a:solidFill>
                <a:schemeClr val="tx2"/>
              </a:solidFill>
            </a:ln>
          </p:spPr>
          <p:style>
            <a:lnRef idx="2">
              <a:schemeClr val="accent1"/>
            </a:lnRef>
            <a:fillRef idx="1">
              <a:schemeClr val="lt1"/>
            </a:fillRef>
            <a:effectRef idx="0">
              <a:schemeClr val="accent1"/>
            </a:effectRef>
            <a:fontRef idx="minor">
              <a:schemeClr val="dk1"/>
            </a:fontRef>
          </p:style>
          <p:txBody>
            <a:bodyPr anchor="ctr"/>
            <a:lstStyle/>
            <a:p>
              <a:pPr algn="ctr">
                <a:defRPr/>
              </a:pPr>
              <a:endParaRPr lang="en-US" dirty="0">
                <a:solidFill>
                  <a:prstClr val="black"/>
                </a:solidFill>
              </a:endParaRPr>
            </a:p>
          </p:txBody>
        </p:sp>
        <p:pic>
          <p:nvPicPr>
            <p:cNvPr id="17" name="Picture 6" descr="C:\Users\VRERHART\AppData\Local\Microsoft\Windows\Temporary Internet Files\Content.Outlook\36336H46\VRE New CMYK.pn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7472363" y="1865313"/>
              <a:ext cx="1374775" cy="84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628806176"/>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dt="0"/>
  <p:txStyles>
    <p:titleStyle>
      <a:lvl1pPr algn="ctr" defTabSz="914400" rtl="0" eaLnBrk="1" latinLnBrk="0" hangingPunct="1">
        <a:spcBef>
          <a:spcPct val="0"/>
        </a:spcBef>
        <a:buNone/>
        <a:defRPr sz="3200" b="1" i="0" u="none"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218" name="Title Placeholder 1">
            <a:extLst>
              <a:ext uri="{FF2B5EF4-FFF2-40B4-BE49-F238E27FC236}">
                <a16:creationId xmlns:a16="http://schemas.microsoft.com/office/drawing/2014/main" id="{14E40827-036B-472F-82FC-021337259BC7}"/>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9219" name="Text Placeholder 2">
            <a:extLst>
              <a:ext uri="{FF2B5EF4-FFF2-40B4-BE49-F238E27FC236}">
                <a16:creationId xmlns:a16="http://schemas.microsoft.com/office/drawing/2014/main" id="{6B9C3AD3-5C10-4C7E-8A0B-8525AC6ECDA9}"/>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8" name="Rectangle 7">
            <a:extLst>
              <a:ext uri="{FF2B5EF4-FFF2-40B4-BE49-F238E27FC236}">
                <a16:creationId xmlns:a16="http://schemas.microsoft.com/office/drawing/2014/main" id="{62456A25-7987-4E5D-B246-A75CEFB1D98D}"/>
              </a:ext>
            </a:extLst>
          </p:cNvPr>
          <p:cNvSpPr/>
          <p:nvPr/>
        </p:nvSpPr>
        <p:spPr>
          <a:xfrm>
            <a:off x="0" y="6140450"/>
            <a:ext cx="9144000" cy="731838"/>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defRPr/>
            </a:pPr>
            <a:endParaRPr lang="en-US" dirty="0">
              <a:solidFill>
                <a:prstClr val="white"/>
              </a:solidFill>
            </a:endParaRPr>
          </a:p>
        </p:txBody>
      </p:sp>
      <p:sp>
        <p:nvSpPr>
          <p:cNvPr id="6" name="Slide Number Placeholder 5">
            <a:extLst>
              <a:ext uri="{FF2B5EF4-FFF2-40B4-BE49-F238E27FC236}">
                <a16:creationId xmlns:a16="http://schemas.microsoft.com/office/drawing/2014/main" id="{24A49722-EEDA-4FAB-AD8D-B7459A2843E9}"/>
              </a:ext>
            </a:extLst>
          </p:cNvPr>
          <p:cNvSpPr>
            <a:spLocks noGrp="1"/>
          </p:cNvSpPr>
          <p:nvPr>
            <p:ph type="sldNum" sz="quarter" idx="4"/>
          </p:nvPr>
        </p:nvSpPr>
        <p:spPr>
          <a:xfrm>
            <a:off x="8686800" y="6400800"/>
            <a:ext cx="384175" cy="365125"/>
          </a:xfrm>
          <a:prstGeom prst="rect">
            <a:avLst/>
          </a:prstGeom>
        </p:spPr>
        <p:txBody>
          <a:bodyPr vert="horz" lIns="91440" tIns="45720" rIns="91440" bIns="45720" rtlCol="0" anchor="ctr"/>
          <a:lstStyle>
            <a:lvl1pPr algn="r" defTabSz="457200" eaLnBrk="1" hangingPunct="1">
              <a:defRPr sz="1200">
                <a:solidFill>
                  <a:prstClr val="white"/>
                </a:solidFill>
              </a:defRPr>
            </a:lvl1pPr>
          </a:lstStyle>
          <a:p>
            <a:pPr>
              <a:defRPr/>
            </a:pPr>
            <a:fld id="{86C20C88-AE2D-43D0-8E4E-0E8B6D6B1C53}" type="slidenum">
              <a:rPr lang="en-US"/>
              <a:pPr>
                <a:defRPr/>
              </a:pPr>
              <a:t>‹#›</a:t>
            </a:fld>
            <a:endParaRPr lang="en-US" dirty="0"/>
          </a:p>
        </p:txBody>
      </p:sp>
      <p:pic>
        <p:nvPicPr>
          <p:cNvPr id="9222" name="Picture 2" descr="C:\Users\vacoGrovem\AppData\Local\Microsoft\Windows\Temporary Internet Files\Content.Outlook\83QVOJUE\CHOOSE-VA-rev.png">
            <a:extLst>
              <a:ext uri="{FF2B5EF4-FFF2-40B4-BE49-F238E27FC236}">
                <a16:creationId xmlns:a16="http://schemas.microsoft.com/office/drawing/2014/main" id="{7BEBA601-7CFE-4992-B077-A3F47E4FCB1A}"/>
              </a:ext>
            </a:extLst>
          </p:cNvPr>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152400" y="6172200"/>
            <a:ext cx="20383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3" name="Picture 10" descr="PPSeal.png">
            <a:extLst>
              <a:ext uri="{FF2B5EF4-FFF2-40B4-BE49-F238E27FC236}">
                <a16:creationId xmlns:a16="http://schemas.microsoft.com/office/drawing/2014/main" id="{08C01F9C-5085-43ED-BB63-71DF5148096D}"/>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199188" y="6184900"/>
            <a:ext cx="2563812"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8" name="TextBox 8">
            <a:extLst>
              <a:ext uri="{FF2B5EF4-FFF2-40B4-BE49-F238E27FC236}">
                <a16:creationId xmlns:a16="http://schemas.microsoft.com/office/drawing/2014/main" id="{0F64CD2F-2C82-4766-B6A5-8786C05BAE5A}"/>
              </a:ext>
            </a:extLst>
          </p:cNvPr>
          <p:cNvSpPr txBox="1">
            <a:spLocks noChangeArrowheads="1"/>
          </p:cNvSpPr>
          <p:nvPr userDrawn="1"/>
        </p:nvSpPr>
        <p:spPr bwMode="auto">
          <a:xfrm>
            <a:off x="2343150" y="6335713"/>
            <a:ext cx="3600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r>
              <a:rPr lang="en-US" altLang="en-US" sz="1600" b="1" dirty="0">
                <a:solidFill>
                  <a:srgbClr val="C00000"/>
                </a:solidFill>
              </a:rPr>
              <a:t>FOR VA INTERNAL USE ONLY</a:t>
            </a:r>
          </a:p>
        </p:txBody>
      </p:sp>
    </p:spTree>
    <p:extLst>
      <p:ext uri="{BB962C8B-B14F-4D97-AF65-F5344CB8AC3E}">
        <p14:creationId xmlns:p14="http://schemas.microsoft.com/office/powerpoint/2010/main" val="223294972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anose="020F0502020204030204" pitchFamily="34" charset="0"/>
        </a:defRPr>
      </a:lvl2pPr>
      <a:lvl3pPr algn="ctr" defTabSz="457200" rtl="0" eaLnBrk="0" fontAlgn="base" hangingPunct="0">
        <a:spcBef>
          <a:spcPct val="0"/>
        </a:spcBef>
        <a:spcAft>
          <a:spcPct val="0"/>
        </a:spcAft>
        <a:defRPr sz="4400">
          <a:solidFill>
            <a:schemeClr val="tx1"/>
          </a:solidFill>
          <a:latin typeface="Calibri" panose="020F0502020204030204" pitchFamily="34" charset="0"/>
        </a:defRPr>
      </a:lvl3pPr>
      <a:lvl4pPr algn="ctr" defTabSz="457200" rtl="0" eaLnBrk="0" fontAlgn="base" hangingPunct="0">
        <a:spcBef>
          <a:spcPct val="0"/>
        </a:spcBef>
        <a:spcAft>
          <a:spcPct val="0"/>
        </a:spcAft>
        <a:defRPr sz="4400">
          <a:solidFill>
            <a:schemeClr val="tx1"/>
          </a:solidFill>
          <a:latin typeface="Calibri" panose="020F0502020204030204" pitchFamily="34" charset="0"/>
        </a:defRPr>
      </a:lvl4pPr>
      <a:lvl5pPr algn="ctr" defTabSz="457200" rtl="0" eaLnBrk="0" fontAlgn="base" hangingPunct="0">
        <a:spcBef>
          <a:spcPct val="0"/>
        </a:spcBef>
        <a:spcAft>
          <a:spcPct val="0"/>
        </a:spcAft>
        <a:defRPr sz="4400">
          <a:solidFill>
            <a:schemeClr val="tx1"/>
          </a:solidFill>
          <a:latin typeface="Calibri" panose="020F0502020204030204" pitchFamily="34" charset="0"/>
        </a:defRPr>
      </a:lvl5pPr>
      <a:lvl6pPr marL="457200" algn="ctr" defTabSz="457200" rtl="0" fontAlgn="base">
        <a:spcBef>
          <a:spcPct val="0"/>
        </a:spcBef>
        <a:spcAft>
          <a:spcPct val="0"/>
        </a:spcAft>
        <a:defRPr sz="4400">
          <a:solidFill>
            <a:schemeClr val="tx1"/>
          </a:solidFill>
          <a:latin typeface="Calibri" panose="020F0502020204030204" pitchFamily="34" charset="0"/>
        </a:defRPr>
      </a:lvl6pPr>
      <a:lvl7pPr marL="914400" algn="ctr" defTabSz="457200" rtl="0" fontAlgn="base">
        <a:spcBef>
          <a:spcPct val="0"/>
        </a:spcBef>
        <a:spcAft>
          <a:spcPct val="0"/>
        </a:spcAft>
        <a:defRPr sz="4400">
          <a:solidFill>
            <a:schemeClr val="tx1"/>
          </a:solidFill>
          <a:latin typeface="Calibri" panose="020F0502020204030204" pitchFamily="34" charset="0"/>
        </a:defRPr>
      </a:lvl7pPr>
      <a:lvl8pPr marL="1371600" algn="ctr" defTabSz="457200" rtl="0" fontAlgn="base">
        <a:spcBef>
          <a:spcPct val="0"/>
        </a:spcBef>
        <a:spcAft>
          <a:spcPct val="0"/>
        </a:spcAft>
        <a:defRPr sz="4400">
          <a:solidFill>
            <a:schemeClr val="tx1"/>
          </a:solidFill>
          <a:latin typeface="Calibri" panose="020F0502020204030204" pitchFamily="34" charset="0"/>
        </a:defRPr>
      </a:lvl8pPr>
      <a:lvl9pPr marL="1828800" algn="ctr" defTabSz="457200"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xml"/><Relationship Id="rId1" Type="http://schemas.openxmlformats.org/officeDocument/2006/relationships/slideLayout" Target="../slideLayouts/slideLayout11.xml"/><Relationship Id="rId5" Type="http://schemas.openxmlformats.org/officeDocument/2006/relationships/image" Target="../media/image12.png"/><Relationship Id="rId4" Type="http://schemas.openxmlformats.org/officeDocument/2006/relationships/image" Target="../media/image11.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Content Placeholder 1">
            <a:extLst>
              <a:ext uri="{FF2B5EF4-FFF2-40B4-BE49-F238E27FC236}">
                <a16:creationId xmlns:a16="http://schemas.microsoft.com/office/drawing/2014/main" id="{E8C7ABC7-5F2E-4CAA-A7CD-DB7EA1A670EB}"/>
              </a:ext>
            </a:extLst>
          </p:cNvPr>
          <p:cNvSpPr>
            <a:spLocks noGrp="1"/>
          </p:cNvSpPr>
          <p:nvPr>
            <p:ph idx="1"/>
          </p:nvPr>
        </p:nvSpPr>
        <p:spPr/>
        <p:txBody>
          <a:bodyPr/>
          <a:lstStyle/>
          <a:p>
            <a:pPr marL="0" indent="0" algn="ctr" eaLnBrk="1" hangingPunct="1">
              <a:buFont typeface="Arial" panose="020B0604020202020204" pitchFamily="34" charset="0"/>
              <a:buNone/>
            </a:pPr>
            <a:r>
              <a:rPr lang="en-US" altLang="en-US" sz="3000" b="1" dirty="0"/>
              <a:t>New Manager Training Skype Session Call will begin momentarily </a:t>
            </a:r>
          </a:p>
          <a:p>
            <a:pPr marL="0" indent="0" eaLnBrk="1" hangingPunct="1">
              <a:buFont typeface="Arial" panose="020B0604020202020204" pitchFamily="34" charset="0"/>
              <a:buNone/>
            </a:pPr>
            <a:endParaRPr lang="en-US" altLang="en-US" dirty="0"/>
          </a:p>
          <a:p>
            <a:pPr marL="0" indent="0" eaLnBrk="1" hangingPunct="1">
              <a:buFont typeface="Arial" panose="020B0604020202020204" pitchFamily="34" charset="0"/>
              <a:buNone/>
            </a:pPr>
            <a:r>
              <a:rPr lang="en-US" altLang="en-US" i="1" dirty="0"/>
              <a:t>A facilitator is currently talking. If you cannot hear, please place a ‘sad face’          emoticon in the chat box</a:t>
            </a:r>
            <a:endParaRPr lang="en-US" altLang="en-US" dirty="0"/>
          </a:p>
          <a:p>
            <a:pPr marL="0" indent="0" eaLnBrk="1" hangingPunct="1">
              <a:buFont typeface="Arial" panose="020B0604020202020204" pitchFamily="34" charset="0"/>
              <a:buNone/>
            </a:pPr>
            <a:endParaRPr lang="en-US" altLang="en-US" dirty="0"/>
          </a:p>
          <a:p>
            <a:pPr marL="0" indent="0" eaLnBrk="1" hangingPunct="1">
              <a:buFont typeface="Arial" panose="020B0604020202020204" pitchFamily="34" charset="0"/>
              <a:buNone/>
            </a:pPr>
            <a:endParaRPr lang="en-US" altLang="en-US" dirty="0"/>
          </a:p>
        </p:txBody>
      </p:sp>
      <p:sp>
        <p:nvSpPr>
          <p:cNvPr id="94212" name="Slide Number Placeholder 3">
            <a:extLst>
              <a:ext uri="{FF2B5EF4-FFF2-40B4-BE49-F238E27FC236}">
                <a16:creationId xmlns:a16="http://schemas.microsoft.com/office/drawing/2014/main" id="{632196E8-FE86-4A2A-9CDD-A4F26928F14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9pPr>
          </a:lstStyle>
          <a:p>
            <a:pPr>
              <a:spcBef>
                <a:spcPct val="0"/>
              </a:spcBef>
              <a:buFontTx/>
              <a:buNone/>
            </a:pPr>
            <a:fld id="{1550EC41-BCD8-4862-B2A8-FF6160AE9AD1}" type="slidenum">
              <a:rPr lang="en-US" altLang="en-US" sz="1200" smtClean="0">
                <a:solidFill>
                  <a:srgbClr val="898989"/>
                </a:solidFill>
                <a:latin typeface="Arial" panose="020B0604020202020204" pitchFamily="34" charset="0"/>
              </a:rPr>
              <a:pPr>
                <a:spcBef>
                  <a:spcPct val="0"/>
                </a:spcBef>
                <a:buFontTx/>
                <a:buNone/>
              </a:pPr>
              <a:t>1</a:t>
            </a:fld>
            <a:endParaRPr lang="en-US" altLang="en-US" sz="1200">
              <a:solidFill>
                <a:srgbClr val="898989"/>
              </a:solidFill>
              <a:latin typeface="Arial" panose="020B0604020202020204" pitchFamily="34" charset="0"/>
            </a:endParaRPr>
          </a:p>
        </p:txBody>
      </p:sp>
      <p:sp>
        <p:nvSpPr>
          <p:cNvPr id="94213" name="Title 4">
            <a:extLst>
              <a:ext uri="{FF2B5EF4-FFF2-40B4-BE49-F238E27FC236}">
                <a16:creationId xmlns:a16="http://schemas.microsoft.com/office/drawing/2014/main" id="{3B4817BA-F310-43CC-9D53-F46E3BE3D187}"/>
              </a:ext>
            </a:extLst>
          </p:cNvPr>
          <p:cNvSpPr>
            <a:spLocks noGrp="1"/>
          </p:cNvSpPr>
          <p:nvPr>
            <p:ph type="title"/>
          </p:nvPr>
        </p:nvSpPr>
        <p:spPr/>
        <p:txBody>
          <a:bodyPr>
            <a:normAutofit/>
          </a:bodyPr>
          <a:lstStyle/>
          <a:p>
            <a:pPr eaLnBrk="1" hangingPunct="1"/>
            <a:r>
              <a:rPr lang="en-US" altLang="en-US" sz="4000" dirty="0"/>
              <a:t>Sound Check</a:t>
            </a:r>
          </a:p>
        </p:txBody>
      </p:sp>
      <p:sp>
        <p:nvSpPr>
          <p:cNvPr id="94211" name="Footer Placeholder 2">
            <a:extLst>
              <a:ext uri="{FF2B5EF4-FFF2-40B4-BE49-F238E27FC236}">
                <a16:creationId xmlns:a16="http://schemas.microsoft.com/office/drawing/2014/main" id="{ED162143-DEF9-4C1B-ADC5-4C22708FD002}"/>
              </a:ext>
            </a:extLst>
          </p:cNvPr>
          <p:cNvSpPr>
            <a:spLocks noGrp="1"/>
          </p:cNvSpPr>
          <p:nvPr>
            <p:ph type="ftr" sz="quarter" idx="4294967295"/>
          </p:nvPr>
        </p:nvSpPr>
        <p:spPr bwMode="auto">
          <a:xfrm>
            <a:off x="0" y="6019800"/>
            <a:ext cx="8229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9pPr>
          </a:lstStyle>
          <a:p>
            <a:pPr eaLnBrk="1" hangingPunct="1">
              <a:spcBef>
                <a:spcPct val="0"/>
              </a:spcBef>
              <a:buFontTx/>
              <a:buNone/>
            </a:pPr>
            <a:r>
              <a:rPr lang="en-US" altLang="en-US" sz="1800" i="1">
                <a:solidFill>
                  <a:srgbClr val="000000"/>
                </a:solidFill>
              </a:rPr>
              <a:t>VR&amp;E: Preparing For Your Next Mission</a:t>
            </a:r>
          </a:p>
        </p:txBody>
      </p:sp>
      <p:pic>
        <p:nvPicPr>
          <p:cNvPr id="94214" name="Picture 2">
            <a:extLst>
              <a:ext uri="{FF2B5EF4-FFF2-40B4-BE49-F238E27FC236}">
                <a16:creationId xmlns:a16="http://schemas.microsoft.com/office/drawing/2014/main" id="{5A0B6EE5-6159-42FC-BB4C-094491C3C4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43088" y="2970213"/>
            <a:ext cx="4572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333271"/>
      </p:ext>
    </p:extLst>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r>
              <a:rPr lang="en-US" sz="2400" dirty="0"/>
              <a:t>VREOs Responsibilities</a:t>
            </a:r>
          </a:p>
          <a:p>
            <a:pPr lvl="1"/>
            <a:r>
              <a:rPr lang="en-US" sz="2400" dirty="0"/>
              <a:t>5. Identifying available training resources</a:t>
            </a:r>
          </a:p>
          <a:p>
            <a:pPr lvl="1"/>
            <a:r>
              <a:rPr lang="en-US" sz="2400" b="1" dirty="0"/>
              <a:t>6. </a:t>
            </a:r>
            <a:r>
              <a:rPr lang="en-US" sz="2400" b="1" dirty="0">
                <a:highlight>
                  <a:srgbClr val="00FFFF"/>
                </a:highlight>
              </a:rPr>
              <a:t>Developing training plans</a:t>
            </a:r>
          </a:p>
          <a:p>
            <a:pPr lvl="1"/>
            <a:r>
              <a:rPr lang="en-US" sz="2400" dirty="0"/>
              <a:t>7. Requesting assistance to obtain or develop training material</a:t>
            </a:r>
          </a:p>
          <a:p>
            <a:pPr lvl="1"/>
            <a:r>
              <a:rPr lang="en-US" sz="2400" dirty="0"/>
              <a:t>8. Notifying VR&amp;E Service of major training needs</a:t>
            </a:r>
          </a:p>
          <a:p>
            <a:pPr lvl="1"/>
            <a:r>
              <a:rPr lang="en-US" sz="2400" b="1" dirty="0"/>
              <a:t>9. </a:t>
            </a:r>
            <a:r>
              <a:rPr lang="en-US" sz="2400" b="1" dirty="0">
                <a:highlight>
                  <a:srgbClr val="00FFFF"/>
                </a:highlight>
              </a:rPr>
              <a:t>Requesting CRC credit from VR&amp;E Service on behalf of staff members</a:t>
            </a:r>
          </a:p>
          <a:p>
            <a:pPr lvl="1"/>
            <a:endParaRPr lang="en-US" dirty="0"/>
          </a:p>
          <a:p>
            <a:endParaRPr lang="en-US" dirty="0"/>
          </a:p>
        </p:txBody>
      </p:sp>
      <p:sp>
        <p:nvSpPr>
          <p:cNvPr id="2" name="Title 1"/>
          <p:cNvSpPr>
            <a:spLocks noGrp="1"/>
          </p:cNvSpPr>
          <p:nvPr>
            <p:ph type="title"/>
          </p:nvPr>
        </p:nvSpPr>
        <p:spPr/>
        <p:txBody>
          <a:bodyPr>
            <a:noAutofit/>
          </a:bodyPr>
          <a:lstStyle/>
          <a:p>
            <a:r>
              <a:rPr lang="en-US" sz="3600" dirty="0"/>
              <a:t>Developing Training Plans &amp; CRCC Requests</a:t>
            </a:r>
          </a:p>
        </p:txBody>
      </p:sp>
      <p:sp>
        <p:nvSpPr>
          <p:cNvPr id="3" name="Slide Number Placeholder 2"/>
          <p:cNvSpPr>
            <a:spLocks noGrp="1"/>
          </p:cNvSpPr>
          <p:nvPr>
            <p:ph type="sldNum" sz="quarter" idx="10"/>
          </p:nvPr>
        </p:nvSpPr>
        <p:spPr/>
        <p:txBody>
          <a:bodyPr/>
          <a:lstStyle/>
          <a:p>
            <a:pPr defTabSz="457200" fontAlgn="base">
              <a:spcBef>
                <a:spcPct val="0"/>
              </a:spcBef>
              <a:spcAft>
                <a:spcPct val="0"/>
              </a:spcAft>
              <a:defRPr/>
            </a:pPr>
            <a:fld id="{5F77CC25-3932-4E13-90A0-76F050AD34B7}" type="slidenum">
              <a:rPr lang="en-US" smtClean="0">
                <a:ea typeface="ＭＳ Ｐゴシック" pitchFamily="34" charset="-128"/>
              </a:rPr>
              <a:pPr defTabSz="457200" fontAlgn="base">
                <a:spcBef>
                  <a:spcPct val="0"/>
                </a:spcBef>
                <a:spcAft>
                  <a:spcPct val="0"/>
                </a:spcAft>
                <a:defRPr/>
              </a:pPr>
              <a:t>10</a:t>
            </a:fld>
            <a:endParaRPr lang="en-US" dirty="0">
              <a:ea typeface="ＭＳ Ｐゴシック" pitchFamily="34" charset="-128"/>
            </a:endParaRPr>
          </a:p>
        </p:txBody>
      </p:sp>
    </p:spTree>
    <p:extLst>
      <p:ext uri="{BB962C8B-B14F-4D97-AF65-F5344CB8AC3E}">
        <p14:creationId xmlns:p14="http://schemas.microsoft.com/office/powerpoint/2010/main" val="40695161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p:txBody>
          <a:bodyPr/>
          <a:lstStyle/>
          <a:p>
            <a:pPr marL="0" indent="0">
              <a:buNone/>
            </a:pPr>
            <a:r>
              <a:rPr lang="en-US" b="1" u="sng" dirty="0"/>
              <a:t>Action Item #?:</a:t>
            </a:r>
            <a:r>
              <a:rPr lang="en-US" b="1" dirty="0"/>
              <a:t>  Develop and implement a formal training plan for VR&amp;E staff.</a:t>
            </a:r>
            <a:endParaRPr lang="en-US" dirty="0"/>
          </a:p>
          <a:p>
            <a:pPr marL="0" lvl="0" indent="0">
              <a:buNone/>
            </a:pPr>
            <a:r>
              <a:rPr lang="en-US" sz="2400" dirty="0"/>
              <a:t>Although training sessions are currently being conducted and the division is working toward completion of the national core training curriculum, this office does not have a formal training plan for the VR&amp;E Division for </a:t>
            </a:r>
            <a:r>
              <a:rPr lang="en-US" sz="2400" dirty="0" err="1"/>
              <a:t>FYxx</a:t>
            </a:r>
            <a:r>
              <a:rPr lang="en-US" sz="2400" dirty="0"/>
              <a:t>. Also, a formal training plan was not developed for </a:t>
            </a:r>
            <a:r>
              <a:rPr lang="en-US" sz="2400" dirty="0" err="1"/>
              <a:t>FYxx</a:t>
            </a:r>
            <a:r>
              <a:rPr lang="en-US" sz="2400" dirty="0"/>
              <a:t>. Per 38 CFR 21.382 and M28R.II.3.07.i, the VR&amp;E Officer is responsible for preparing a training plan for the development of staff as part of the station’s training plan at the beginning of each fiscal year.</a:t>
            </a:r>
          </a:p>
          <a:p>
            <a:endParaRPr lang="en-US" dirty="0"/>
          </a:p>
        </p:txBody>
      </p:sp>
      <p:sp>
        <p:nvSpPr>
          <p:cNvPr id="9" name="Title 8"/>
          <p:cNvSpPr>
            <a:spLocks noGrp="1"/>
          </p:cNvSpPr>
          <p:nvPr>
            <p:ph type="title"/>
          </p:nvPr>
        </p:nvSpPr>
        <p:spPr/>
        <p:txBody>
          <a:bodyPr>
            <a:noAutofit/>
          </a:bodyPr>
          <a:lstStyle/>
          <a:p>
            <a:r>
              <a:rPr lang="en-US" sz="2800" dirty="0"/>
              <a:t>Systematic Technical Accuracy Review (STAR)/Quality Assurance (QA) Team Site Visit</a:t>
            </a:r>
          </a:p>
        </p:txBody>
      </p:sp>
      <p:sp>
        <p:nvSpPr>
          <p:cNvPr id="7" name="Slide Number Placeholder 2">
            <a:extLst>
              <a:ext uri="{FF2B5EF4-FFF2-40B4-BE49-F238E27FC236}">
                <a16:creationId xmlns:a16="http://schemas.microsoft.com/office/drawing/2014/main" id="{65F99278-14E3-4D1B-B85F-3E258669E549}"/>
              </a:ext>
            </a:extLst>
          </p:cNvPr>
          <p:cNvSpPr>
            <a:spLocks noGrp="1"/>
          </p:cNvSpPr>
          <p:nvPr>
            <p:ph type="sldNum" sz="quarter" idx="10"/>
          </p:nvPr>
        </p:nvSpPr>
        <p:spPr>
          <a:xfrm>
            <a:off x="8686800" y="6400800"/>
            <a:ext cx="384175" cy="365125"/>
          </a:xfrm>
        </p:spPr>
        <p:txBody>
          <a:bodyPr/>
          <a:lstStyle/>
          <a:p>
            <a:fld id="{869623FA-E6B2-421D-AA57-15128630E9FB}" type="slidenum">
              <a:rPr lang="en-US" smtClean="0">
                <a:solidFill>
                  <a:schemeClr val="bg1"/>
                </a:solidFill>
              </a:rPr>
              <a:pPr/>
              <a:t>11</a:t>
            </a:fld>
            <a:endParaRPr lang="en-US" dirty="0">
              <a:solidFill>
                <a:schemeClr val="bg1"/>
              </a:solidFill>
            </a:endParaRPr>
          </a:p>
        </p:txBody>
      </p:sp>
    </p:spTree>
    <p:extLst>
      <p:ext uri="{BB962C8B-B14F-4D97-AF65-F5344CB8AC3E}">
        <p14:creationId xmlns:p14="http://schemas.microsoft.com/office/powerpoint/2010/main" val="19353609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r>
              <a:rPr lang="en-US" sz="2400" dirty="0"/>
              <a:t>Must include: </a:t>
            </a:r>
          </a:p>
          <a:p>
            <a:pPr lvl="1"/>
            <a:r>
              <a:rPr lang="en-US" sz="2400" dirty="0"/>
              <a:t>Training for each of the core areas and core technical training requirements</a:t>
            </a:r>
          </a:p>
          <a:p>
            <a:pPr lvl="1"/>
            <a:r>
              <a:rPr lang="en-US" sz="2400" dirty="0"/>
              <a:t>At least seven of the identified areas of training and development</a:t>
            </a:r>
          </a:p>
          <a:p>
            <a:pPr lvl="1"/>
            <a:r>
              <a:rPr lang="en-US" sz="2400" dirty="0"/>
              <a:t>Means through which training and development activities will be accomplished</a:t>
            </a:r>
          </a:p>
          <a:p>
            <a:pPr lvl="1"/>
            <a:r>
              <a:rPr lang="en-US" sz="2400" dirty="0"/>
              <a:t>A review, at least yearly, of the training needs of each employee in the Division</a:t>
            </a:r>
          </a:p>
          <a:p>
            <a:pPr lvl="1"/>
            <a:r>
              <a:rPr lang="en-US" sz="2400" dirty="0"/>
              <a:t>The frequency of in-service training meetings</a:t>
            </a:r>
          </a:p>
          <a:p>
            <a:pPr lvl="1"/>
            <a:r>
              <a:rPr lang="en-US" sz="2400" dirty="0"/>
              <a:t>The estimated costs for travel related to training</a:t>
            </a:r>
          </a:p>
          <a:p>
            <a:pPr lvl="1"/>
            <a:endParaRPr lang="en-US" dirty="0"/>
          </a:p>
        </p:txBody>
      </p:sp>
      <p:sp>
        <p:nvSpPr>
          <p:cNvPr id="2" name="Title 1"/>
          <p:cNvSpPr>
            <a:spLocks noGrp="1"/>
          </p:cNvSpPr>
          <p:nvPr>
            <p:ph type="title"/>
          </p:nvPr>
        </p:nvSpPr>
        <p:spPr/>
        <p:txBody>
          <a:bodyPr>
            <a:normAutofit fontScale="90000"/>
          </a:bodyPr>
          <a:lstStyle/>
          <a:p>
            <a:r>
              <a:rPr lang="en-US" dirty="0"/>
              <a:t>VR&amp;E Training Plan</a:t>
            </a:r>
          </a:p>
        </p:txBody>
      </p:sp>
      <p:sp>
        <p:nvSpPr>
          <p:cNvPr id="3" name="Slide Number Placeholder 2"/>
          <p:cNvSpPr>
            <a:spLocks noGrp="1"/>
          </p:cNvSpPr>
          <p:nvPr>
            <p:ph type="sldNum" sz="quarter" idx="10"/>
          </p:nvPr>
        </p:nvSpPr>
        <p:spPr/>
        <p:txBody>
          <a:bodyPr/>
          <a:lstStyle/>
          <a:p>
            <a:pPr defTabSz="457200" fontAlgn="base">
              <a:spcBef>
                <a:spcPct val="0"/>
              </a:spcBef>
              <a:spcAft>
                <a:spcPct val="0"/>
              </a:spcAft>
              <a:defRPr/>
            </a:pPr>
            <a:fld id="{5F77CC25-3932-4E13-90A0-76F050AD34B7}" type="slidenum">
              <a:rPr lang="en-US" smtClean="0">
                <a:ea typeface="ＭＳ Ｐゴシック" pitchFamily="34" charset="-128"/>
              </a:rPr>
              <a:pPr defTabSz="457200" fontAlgn="base">
                <a:spcBef>
                  <a:spcPct val="0"/>
                </a:spcBef>
                <a:spcAft>
                  <a:spcPct val="0"/>
                </a:spcAft>
                <a:defRPr/>
              </a:pPr>
              <a:t>12</a:t>
            </a:fld>
            <a:endParaRPr lang="en-US" dirty="0">
              <a:ea typeface="ＭＳ Ｐゴシック" pitchFamily="34" charset="-128"/>
            </a:endParaRPr>
          </a:p>
        </p:txBody>
      </p:sp>
    </p:spTree>
    <p:extLst>
      <p:ext uri="{BB962C8B-B14F-4D97-AF65-F5344CB8AC3E}">
        <p14:creationId xmlns:p14="http://schemas.microsoft.com/office/powerpoint/2010/main" val="8710022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pPr>
              <a:defRPr/>
            </a:pPr>
            <a:r>
              <a:rPr lang="en-US" sz="2400" dirty="0"/>
              <a:t>FY19 Core Requirements</a:t>
            </a:r>
          </a:p>
          <a:p>
            <a:pPr lvl="1">
              <a:defRPr/>
            </a:pPr>
            <a:r>
              <a:rPr lang="en-US" sz="2400" dirty="0"/>
              <a:t>VR&amp;E Officers and Asst. VR&amp;E </a:t>
            </a:r>
          </a:p>
          <a:p>
            <a:pPr lvl="1">
              <a:buFontTx/>
              <a:buNone/>
              <a:defRPr/>
            </a:pPr>
            <a:r>
              <a:rPr lang="en-US" sz="2400" dirty="0"/>
              <a:t>	Officers (New 68.40 hrs , Experienced 23 hrs)</a:t>
            </a:r>
          </a:p>
          <a:p>
            <a:pPr lvl="1">
              <a:defRPr/>
            </a:pPr>
            <a:r>
              <a:rPr lang="en-US" sz="2400" dirty="0"/>
              <a:t>Supervisory VRCs (New 68.40 hrs, Experienced 23 hrs)</a:t>
            </a:r>
          </a:p>
          <a:p>
            <a:pPr lvl="1">
              <a:defRPr/>
            </a:pPr>
            <a:r>
              <a:rPr lang="en-US" sz="2400" dirty="0"/>
              <a:t>VRCs (New 79.50 hrs, Experienced 40 hrs)</a:t>
            </a:r>
          </a:p>
          <a:p>
            <a:pPr lvl="1">
              <a:defRPr/>
            </a:pPr>
            <a:r>
              <a:rPr lang="en-US" sz="2400" dirty="0"/>
              <a:t>IDES (New 79.50 hrs, Experienced 40 hrs)</a:t>
            </a:r>
          </a:p>
          <a:p>
            <a:pPr lvl="1">
              <a:defRPr/>
            </a:pPr>
            <a:r>
              <a:rPr lang="en-US" sz="2400" dirty="0"/>
              <a:t>VSOC (New 79.50 hrs, Experienced 40 hrs)</a:t>
            </a:r>
          </a:p>
          <a:p>
            <a:pPr lvl="1">
              <a:defRPr/>
            </a:pPr>
            <a:r>
              <a:rPr lang="en-US" sz="2400" dirty="0"/>
              <a:t>ECs (New 42.50 hrs, Experienced 28 hrs)</a:t>
            </a:r>
          </a:p>
          <a:p>
            <a:pPr lvl="1">
              <a:defRPr/>
            </a:pPr>
            <a:r>
              <a:rPr lang="en-US" sz="2400" dirty="0"/>
              <a:t>Admin. Support Professional (New 22 hrs, Experienced 18 </a:t>
            </a:r>
            <a:r>
              <a:rPr lang="en-US" sz="2400" dirty="0" err="1"/>
              <a:t>hrs</a:t>
            </a:r>
            <a:r>
              <a:rPr lang="en-US" sz="2400" dirty="0"/>
              <a:t>)</a:t>
            </a:r>
          </a:p>
          <a:p>
            <a:pPr lvl="1">
              <a:defRPr/>
            </a:pPr>
            <a:r>
              <a:rPr lang="en-US" sz="2400" dirty="0"/>
              <a:t>CBTS Participants-All Experienced VRCs (20-40 </a:t>
            </a:r>
            <a:r>
              <a:rPr lang="en-US" sz="2400" dirty="0" err="1"/>
              <a:t>hrs</a:t>
            </a:r>
            <a:r>
              <a:rPr lang="en-US" sz="2400" dirty="0"/>
              <a:t>)</a:t>
            </a:r>
          </a:p>
          <a:p>
            <a:pPr marL="0" indent="0" algn="ctr">
              <a:buFontTx/>
              <a:buNone/>
              <a:defRPr/>
            </a:pPr>
            <a:r>
              <a:rPr lang="en-US" sz="1600" dirty="0"/>
              <a:t>Incorporate the station determined hours &amp; personal/professional development  hours</a:t>
            </a:r>
          </a:p>
          <a:p>
            <a:endParaRPr lang="en-US" dirty="0"/>
          </a:p>
        </p:txBody>
      </p:sp>
      <p:sp>
        <p:nvSpPr>
          <p:cNvPr id="2" name="Title 1"/>
          <p:cNvSpPr>
            <a:spLocks noGrp="1"/>
          </p:cNvSpPr>
          <p:nvPr>
            <p:ph type="title"/>
          </p:nvPr>
        </p:nvSpPr>
        <p:spPr/>
        <p:txBody>
          <a:bodyPr>
            <a:noAutofit/>
          </a:bodyPr>
          <a:lstStyle/>
          <a:p>
            <a:r>
              <a:rPr lang="en-US" sz="2800" dirty="0"/>
              <a:t>VR&amp;E Training Plan - Core Technical Training Requirements</a:t>
            </a:r>
          </a:p>
        </p:txBody>
      </p:sp>
      <p:sp>
        <p:nvSpPr>
          <p:cNvPr id="3" name="Slide Number Placeholder 2"/>
          <p:cNvSpPr>
            <a:spLocks noGrp="1"/>
          </p:cNvSpPr>
          <p:nvPr>
            <p:ph type="sldNum" sz="quarter" idx="10"/>
          </p:nvPr>
        </p:nvSpPr>
        <p:spPr/>
        <p:txBody>
          <a:bodyPr/>
          <a:lstStyle/>
          <a:p>
            <a:pPr defTabSz="457200" fontAlgn="base">
              <a:spcBef>
                <a:spcPct val="0"/>
              </a:spcBef>
              <a:spcAft>
                <a:spcPct val="0"/>
              </a:spcAft>
              <a:defRPr/>
            </a:pPr>
            <a:fld id="{5F77CC25-3932-4E13-90A0-76F050AD34B7}" type="slidenum">
              <a:rPr lang="en-US" smtClean="0">
                <a:ea typeface="ＭＳ Ｐゴシック" pitchFamily="34" charset="-128"/>
              </a:rPr>
              <a:pPr defTabSz="457200" fontAlgn="base">
                <a:spcBef>
                  <a:spcPct val="0"/>
                </a:spcBef>
                <a:spcAft>
                  <a:spcPct val="0"/>
                </a:spcAft>
                <a:defRPr/>
              </a:pPr>
              <a:t>13</a:t>
            </a:fld>
            <a:endParaRPr lang="en-US" dirty="0">
              <a:ea typeface="ＭＳ Ｐゴシック" pitchFamily="34" charset="-128"/>
            </a:endParaRPr>
          </a:p>
        </p:txBody>
      </p:sp>
    </p:spTree>
    <p:extLst>
      <p:ext uri="{BB962C8B-B14F-4D97-AF65-F5344CB8AC3E}">
        <p14:creationId xmlns:p14="http://schemas.microsoft.com/office/powerpoint/2010/main" val="12762603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CAAA5718-3219-4970-BCAE-ACC2D6E1F39F}"/>
              </a:ext>
            </a:extLst>
          </p:cNvPr>
          <p:cNvSpPr>
            <a:spLocks noGrp="1"/>
          </p:cNvSpPr>
          <p:nvPr>
            <p:ph idx="1"/>
          </p:nvPr>
        </p:nvSpPr>
        <p:spPr>
          <a:xfrm>
            <a:off x="457200" y="808037"/>
            <a:ext cx="8229600" cy="4525963"/>
          </a:xfrm>
        </p:spPr>
        <p:txBody>
          <a:bodyPr/>
          <a:lstStyle/>
          <a:p>
            <a:endParaRPr lang="en-US"/>
          </a:p>
        </p:txBody>
      </p:sp>
      <p:sp>
        <p:nvSpPr>
          <p:cNvPr id="2" name="Title 1"/>
          <p:cNvSpPr>
            <a:spLocks noGrp="1"/>
          </p:cNvSpPr>
          <p:nvPr>
            <p:ph type="title"/>
          </p:nvPr>
        </p:nvSpPr>
        <p:spPr/>
        <p:txBody>
          <a:bodyPr>
            <a:noAutofit/>
          </a:bodyPr>
          <a:lstStyle/>
          <a:p>
            <a:pPr algn="ctr"/>
            <a:r>
              <a:rPr lang="en-US" sz="2800" dirty="0"/>
              <a:t>National Training Curriculum Checklist &amp; VR&amp;E Training Website</a:t>
            </a:r>
          </a:p>
        </p:txBody>
      </p:sp>
      <p:sp>
        <p:nvSpPr>
          <p:cNvPr id="3" name="Slide Number Placeholder 2"/>
          <p:cNvSpPr>
            <a:spLocks noGrp="1"/>
          </p:cNvSpPr>
          <p:nvPr>
            <p:ph type="sldNum" sz="quarter" idx="10"/>
          </p:nvPr>
        </p:nvSpPr>
        <p:spPr/>
        <p:txBody>
          <a:bodyPr/>
          <a:lstStyle/>
          <a:p>
            <a:pPr defTabSz="457200" fontAlgn="base">
              <a:spcBef>
                <a:spcPct val="0"/>
              </a:spcBef>
              <a:spcAft>
                <a:spcPct val="0"/>
              </a:spcAft>
              <a:defRPr/>
            </a:pPr>
            <a:fld id="{5F77CC25-3932-4E13-90A0-76F050AD34B7}" type="slidenum">
              <a:rPr lang="en-US" smtClean="0">
                <a:ea typeface="ＭＳ Ｐゴシック" pitchFamily="34" charset="-128"/>
              </a:rPr>
              <a:pPr defTabSz="457200" fontAlgn="base">
                <a:spcBef>
                  <a:spcPct val="0"/>
                </a:spcBef>
                <a:spcAft>
                  <a:spcPct val="0"/>
                </a:spcAft>
                <a:defRPr/>
              </a:pPr>
              <a:t>14</a:t>
            </a:fld>
            <a:endParaRPr lang="en-US" dirty="0">
              <a:ea typeface="ＭＳ Ｐゴシック" pitchFamily="34" charset="-128"/>
            </a:endParaRPr>
          </a:p>
        </p:txBody>
      </p:sp>
      <p:pic>
        <p:nvPicPr>
          <p:cNvPr id="5" name="Picture 4">
            <a:extLst>
              <a:ext uri="{FF2B5EF4-FFF2-40B4-BE49-F238E27FC236}">
                <a16:creationId xmlns:a16="http://schemas.microsoft.com/office/drawing/2014/main" id="{677CE6BD-9BE5-475D-9FBA-F5818E879B6B}"/>
              </a:ext>
            </a:extLst>
          </p:cNvPr>
          <p:cNvPicPr>
            <a:picLocks noChangeAspect="1"/>
          </p:cNvPicPr>
          <p:nvPr/>
        </p:nvPicPr>
        <p:blipFill>
          <a:blip r:embed="rId3"/>
          <a:stretch>
            <a:fillRect/>
          </a:stretch>
        </p:blipFill>
        <p:spPr>
          <a:xfrm>
            <a:off x="400050" y="1066800"/>
            <a:ext cx="8343900" cy="4724400"/>
          </a:xfrm>
          <a:prstGeom prst="rect">
            <a:avLst/>
          </a:prstGeom>
        </p:spPr>
      </p:pic>
    </p:spTree>
    <p:extLst>
      <p:ext uri="{BB962C8B-B14F-4D97-AF65-F5344CB8AC3E}">
        <p14:creationId xmlns:p14="http://schemas.microsoft.com/office/powerpoint/2010/main" val="24692026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990600"/>
            <a:ext cx="3810000" cy="5105400"/>
          </a:xfrm>
        </p:spPr>
        <p:txBody>
          <a:bodyPr>
            <a:normAutofit fontScale="92500" lnSpcReduction="10000"/>
          </a:bodyPr>
          <a:lstStyle/>
          <a:p>
            <a:pPr lvl="1"/>
            <a:r>
              <a:rPr lang="en-US" sz="2200" u="sng" dirty="0">
                <a:uFill>
                  <a:solidFill>
                    <a:srgbClr val="00B050"/>
                  </a:solidFill>
                </a:uFill>
              </a:rPr>
              <a:t>1. Evaluation and assessment</a:t>
            </a:r>
          </a:p>
          <a:p>
            <a:pPr lvl="1"/>
            <a:r>
              <a:rPr lang="en-US" sz="2200" u="sng" dirty="0">
                <a:uFill>
                  <a:solidFill>
                    <a:srgbClr val="00B050"/>
                  </a:solidFill>
                </a:uFill>
              </a:rPr>
              <a:t>2. Medical aspects of disability</a:t>
            </a:r>
          </a:p>
          <a:p>
            <a:pPr lvl="1"/>
            <a:r>
              <a:rPr lang="en-US" sz="2200" u="sng" dirty="0">
                <a:uFill>
                  <a:solidFill>
                    <a:srgbClr val="00B050"/>
                  </a:solidFill>
                </a:uFill>
              </a:rPr>
              <a:t>3. Psychological aspects of disability</a:t>
            </a:r>
          </a:p>
          <a:p>
            <a:pPr lvl="1"/>
            <a:r>
              <a:rPr lang="en-US" sz="2200" u="sng" dirty="0">
                <a:uFill>
                  <a:solidFill>
                    <a:srgbClr val="00B050"/>
                  </a:solidFill>
                </a:uFill>
              </a:rPr>
              <a:t>4. Counseling theory and techniques</a:t>
            </a:r>
          </a:p>
          <a:p>
            <a:pPr lvl="1"/>
            <a:r>
              <a:rPr lang="en-US" sz="2200" u="sng" dirty="0">
                <a:uFill>
                  <a:solidFill>
                    <a:srgbClr val="00B050"/>
                  </a:solidFill>
                </a:uFill>
              </a:rPr>
              <a:t>5. Personal and vocational adjustment</a:t>
            </a:r>
          </a:p>
          <a:p>
            <a:pPr lvl="1"/>
            <a:r>
              <a:rPr lang="en-US" sz="2200" u="sng" dirty="0">
                <a:uFill>
                  <a:solidFill>
                    <a:srgbClr val="00B050"/>
                  </a:solidFill>
                </a:uFill>
              </a:rPr>
              <a:t>6. Occupational information</a:t>
            </a:r>
          </a:p>
          <a:p>
            <a:pPr lvl="1"/>
            <a:r>
              <a:rPr lang="en-US" sz="2200" u="sng" dirty="0">
                <a:uFill>
                  <a:solidFill>
                    <a:srgbClr val="00B050"/>
                  </a:solidFill>
                </a:uFill>
              </a:rPr>
              <a:t>7. Placement processes and job development</a:t>
            </a:r>
          </a:p>
          <a:p>
            <a:pPr lvl="1"/>
            <a:r>
              <a:rPr lang="en-US" sz="2200" u="sng" dirty="0">
                <a:uFill>
                  <a:solidFill>
                    <a:srgbClr val="00B050"/>
                  </a:solidFill>
                </a:uFill>
              </a:rPr>
              <a:t>8. Independent Living (IL) services</a:t>
            </a:r>
          </a:p>
          <a:p>
            <a:pPr lvl="1"/>
            <a:endParaRPr lang="en-US" sz="2200" dirty="0"/>
          </a:p>
          <a:p>
            <a:pPr lvl="1"/>
            <a:endParaRPr lang="en-US" sz="2200" dirty="0"/>
          </a:p>
        </p:txBody>
      </p:sp>
      <p:sp>
        <p:nvSpPr>
          <p:cNvPr id="2" name="Title 1"/>
          <p:cNvSpPr>
            <a:spLocks noGrp="1"/>
          </p:cNvSpPr>
          <p:nvPr>
            <p:ph type="title"/>
          </p:nvPr>
        </p:nvSpPr>
        <p:spPr/>
        <p:txBody>
          <a:bodyPr>
            <a:noAutofit/>
          </a:bodyPr>
          <a:lstStyle/>
          <a:p>
            <a:r>
              <a:rPr lang="en-US" sz="2800" dirty="0"/>
              <a:t>VR&amp;E Training Plan - Areas of Training and Development</a:t>
            </a:r>
          </a:p>
        </p:txBody>
      </p:sp>
      <p:sp>
        <p:nvSpPr>
          <p:cNvPr id="3" name="Slide Number Placeholder 2"/>
          <p:cNvSpPr>
            <a:spLocks noGrp="1"/>
          </p:cNvSpPr>
          <p:nvPr>
            <p:ph type="sldNum" sz="quarter" idx="10"/>
          </p:nvPr>
        </p:nvSpPr>
        <p:spPr/>
        <p:txBody>
          <a:bodyPr/>
          <a:lstStyle/>
          <a:p>
            <a:pPr defTabSz="457200" fontAlgn="base">
              <a:spcBef>
                <a:spcPct val="0"/>
              </a:spcBef>
              <a:spcAft>
                <a:spcPct val="0"/>
              </a:spcAft>
              <a:defRPr/>
            </a:pPr>
            <a:fld id="{5F77CC25-3932-4E13-90A0-76F050AD34B7}" type="slidenum">
              <a:rPr lang="en-US" smtClean="0">
                <a:ea typeface="ＭＳ Ｐゴシック" pitchFamily="34" charset="-128"/>
              </a:rPr>
              <a:pPr defTabSz="457200" fontAlgn="base">
                <a:spcBef>
                  <a:spcPct val="0"/>
                </a:spcBef>
                <a:spcAft>
                  <a:spcPct val="0"/>
                </a:spcAft>
                <a:defRPr/>
              </a:pPr>
              <a:t>15</a:t>
            </a:fld>
            <a:endParaRPr lang="en-US" dirty="0">
              <a:ea typeface="ＭＳ Ｐゴシック" pitchFamily="34" charset="-128"/>
            </a:endParaRPr>
          </a:p>
        </p:txBody>
      </p:sp>
      <p:sp>
        <p:nvSpPr>
          <p:cNvPr id="5" name="Content Placeholder 3"/>
          <p:cNvSpPr txBox="1">
            <a:spLocks/>
          </p:cNvSpPr>
          <p:nvPr/>
        </p:nvSpPr>
        <p:spPr bwMode="auto">
          <a:xfrm>
            <a:off x="4876802" y="962890"/>
            <a:ext cx="3809998" cy="4904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ＭＳ Ｐゴシック" pitchFamily="34" charset="-128"/>
                <a:cs typeface="Georgia"/>
              </a:defRPr>
            </a:lvl1pPr>
            <a:lvl2pPr marL="742950" indent="-28575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ＭＳ Ｐゴシック" pitchFamily="34" charset="-128"/>
                <a:cs typeface="Georgia"/>
              </a:defRPr>
            </a:lvl2pPr>
            <a:lvl3pPr marL="11430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pitchFamily="34" charset="-128"/>
                <a:cs typeface="Georgia"/>
              </a:defRPr>
            </a:lvl3pPr>
            <a:lvl4pPr marL="1600200" indent="-228600" algn="l" defTabSz="457200" rtl="0" eaLnBrk="0" fontAlgn="base" hangingPunct="0">
              <a:spcBef>
                <a:spcPct val="20000"/>
              </a:spcBef>
              <a:spcAft>
                <a:spcPct val="0"/>
              </a:spcAft>
              <a:buFont typeface="Arial" pitchFamily="34" charset="0"/>
              <a:buChar char="–"/>
              <a:defRPr sz="1800" kern="1200">
                <a:solidFill>
                  <a:schemeClr val="tx1"/>
                </a:solidFill>
                <a:latin typeface="+mn-lt"/>
                <a:ea typeface="ＭＳ Ｐゴシック" pitchFamily="34" charset="-128"/>
                <a:cs typeface="Georgia"/>
              </a:defRPr>
            </a:lvl4pPr>
            <a:lvl5pPr marL="2057400" indent="-228600" algn="l" defTabSz="457200" rtl="0" eaLnBrk="0" fontAlgn="base" hangingPunct="0">
              <a:spcBef>
                <a:spcPct val="20000"/>
              </a:spcBef>
              <a:spcAft>
                <a:spcPct val="0"/>
              </a:spcAft>
              <a:buFont typeface="Arial" pitchFamily="34" charset="0"/>
              <a:buChar char="»"/>
              <a:defRPr sz="1800" kern="1200">
                <a:solidFill>
                  <a:schemeClr val="tx1"/>
                </a:solidFill>
                <a:latin typeface="+mn-lt"/>
                <a:ea typeface="ＭＳ Ｐゴシック" pitchFamily="34" charset="-128"/>
                <a:cs typeface="Georgi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1"/>
            <a:r>
              <a:rPr lang="en-US" sz="2000" u="sng" dirty="0">
                <a:uFill>
                  <a:solidFill>
                    <a:srgbClr val="00B050"/>
                  </a:solidFill>
                </a:uFill>
              </a:rPr>
              <a:t>9. Special considerations in rehabilitation for people with severe disabilities</a:t>
            </a:r>
          </a:p>
          <a:p>
            <a:pPr lvl="1"/>
            <a:r>
              <a:rPr lang="en-US" sz="2000" u="sng" dirty="0">
                <a:uFill>
                  <a:solidFill>
                    <a:srgbClr val="00B050"/>
                  </a:solidFill>
                </a:uFill>
              </a:rPr>
              <a:t>10. Resources for training and rehabilitation</a:t>
            </a:r>
          </a:p>
          <a:p>
            <a:pPr lvl="1"/>
            <a:r>
              <a:rPr lang="en-US" sz="2000" u="sng" dirty="0">
                <a:uFill>
                  <a:solidFill>
                    <a:srgbClr val="00B050"/>
                  </a:solidFill>
                </a:uFill>
              </a:rPr>
              <a:t>11. Utilization of research findings and professional publications</a:t>
            </a:r>
          </a:p>
          <a:p>
            <a:pPr lvl="1"/>
            <a:r>
              <a:rPr lang="en-US" sz="2000" dirty="0"/>
              <a:t>12</a:t>
            </a:r>
            <a:r>
              <a:rPr lang="en-US" sz="2000" u="sng" dirty="0">
                <a:uFill>
                  <a:solidFill>
                    <a:srgbClr val="00B050"/>
                  </a:solidFill>
                </a:uFill>
              </a:rPr>
              <a:t>. Administration of rehabilitation and counseling services</a:t>
            </a:r>
          </a:p>
          <a:p>
            <a:pPr lvl="1"/>
            <a:r>
              <a:rPr lang="en-US" sz="2000" u="sng" dirty="0">
                <a:uFill>
                  <a:solidFill>
                    <a:srgbClr val="7030A0"/>
                  </a:solidFill>
                </a:uFill>
              </a:rPr>
              <a:t>13. Professional ethics</a:t>
            </a:r>
          </a:p>
          <a:p>
            <a:pPr lvl="1"/>
            <a:r>
              <a:rPr lang="en-US" sz="2000" u="sng" dirty="0">
                <a:uFill>
                  <a:solidFill>
                    <a:srgbClr val="00B050"/>
                  </a:solidFill>
                </a:uFill>
              </a:rPr>
              <a:t>14. Rehabilitation philosophy and history</a:t>
            </a:r>
          </a:p>
        </p:txBody>
      </p:sp>
    </p:spTree>
    <p:extLst>
      <p:ext uri="{BB962C8B-B14F-4D97-AF65-F5344CB8AC3E}">
        <p14:creationId xmlns:p14="http://schemas.microsoft.com/office/powerpoint/2010/main" val="7651488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pPr marL="0" lvl="1" indent="0">
              <a:buNone/>
            </a:pPr>
            <a:r>
              <a:rPr lang="en-US" sz="2400" dirty="0"/>
              <a:t>Means through which training and development activities will be accomplished</a:t>
            </a:r>
          </a:p>
          <a:p>
            <a:pPr marL="342900" lvl="1" indent="-342900">
              <a:buFont typeface="Arial" pitchFamily="34" charset="0"/>
              <a:buChar char="•"/>
            </a:pPr>
            <a:endParaRPr lang="en-US" dirty="0"/>
          </a:p>
          <a:p>
            <a:pPr marL="800100" lvl="2" indent="-342900"/>
            <a:r>
              <a:rPr lang="en-US" sz="2000" dirty="0">
                <a:ea typeface="+mn-ea"/>
                <a:cs typeface="+mn-cs"/>
              </a:rPr>
              <a:t>Local in-service program or other on-site training</a:t>
            </a:r>
          </a:p>
          <a:p>
            <a:pPr marL="800100" lvl="2" indent="-342900"/>
            <a:r>
              <a:rPr lang="en-US" sz="2000" dirty="0">
                <a:ea typeface="+mn-ea"/>
                <a:cs typeface="+mn-cs"/>
              </a:rPr>
              <a:t>Employ the services of consultants</a:t>
            </a:r>
          </a:p>
          <a:p>
            <a:pPr marL="800100" lvl="2" indent="-342900"/>
            <a:r>
              <a:rPr lang="en-US" sz="2000" dirty="0">
                <a:ea typeface="+mn-ea"/>
                <a:cs typeface="+mn-cs"/>
              </a:rPr>
              <a:t>Write grants or make contracts with public and private agencies, including institutions of higher learning to conduct workshops and training activities</a:t>
            </a:r>
          </a:p>
          <a:p>
            <a:pPr marL="800100" lvl="2" indent="-342900"/>
            <a:r>
              <a:rPr lang="en-US" sz="2000" dirty="0">
                <a:ea typeface="+mn-ea"/>
                <a:cs typeface="+mn-cs"/>
              </a:rPr>
              <a:t>Authorize individual training at institutions of higher learning and appropriate facilities</a:t>
            </a:r>
          </a:p>
          <a:p>
            <a:pPr marL="742950" lvl="2" indent="-342900"/>
            <a:endParaRPr lang="en-US" dirty="0"/>
          </a:p>
        </p:txBody>
      </p:sp>
      <p:sp>
        <p:nvSpPr>
          <p:cNvPr id="2" name="Title 1"/>
          <p:cNvSpPr>
            <a:spLocks noGrp="1"/>
          </p:cNvSpPr>
          <p:nvPr>
            <p:ph type="title"/>
          </p:nvPr>
        </p:nvSpPr>
        <p:spPr/>
        <p:txBody>
          <a:bodyPr>
            <a:normAutofit fontScale="90000"/>
          </a:bodyPr>
          <a:lstStyle/>
          <a:p>
            <a:r>
              <a:rPr lang="en-US" dirty="0"/>
              <a:t>VR&amp;E Training Plan – Means</a:t>
            </a:r>
          </a:p>
        </p:txBody>
      </p:sp>
      <p:sp>
        <p:nvSpPr>
          <p:cNvPr id="3" name="Slide Number Placeholder 2"/>
          <p:cNvSpPr>
            <a:spLocks noGrp="1"/>
          </p:cNvSpPr>
          <p:nvPr>
            <p:ph type="sldNum" sz="quarter" idx="10"/>
          </p:nvPr>
        </p:nvSpPr>
        <p:spPr/>
        <p:txBody>
          <a:bodyPr/>
          <a:lstStyle/>
          <a:p>
            <a:pPr defTabSz="457200" fontAlgn="base">
              <a:spcBef>
                <a:spcPct val="0"/>
              </a:spcBef>
              <a:spcAft>
                <a:spcPct val="0"/>
              </a:spcAft>
              <a:defRPr/>
            </a:pPr>
            <a:fld id="{5F77CC25-3932-4E13-90A0-76F050AD34B7}" type="slidenum">
              <a:rPr lang="en-US" smtClean="0">
                <a:ea typeface="ＭＳ Ｐゴシック" pitchFamily="34" charset="-128"/>
              </a:rPr>
              <a:pPr defTabSz="457200" fontAlgn="base">
                <a:spcBef>
                  <a:spcPct val="0"/>
                </a:spcBef>
                <a:spcAft>
                  <a:spcPct val="0"/>
                </a:spcAft>
                <a:defRPr/>
              </a:pPr>
              <a:t>16</a:t>
            </a:fld>
            <a:endParaRPr lang="en-US" dirty="0">
              <a:ea typeface="ＭＳ Ｐゴシック" pitchFamily="34" charset="-128"/>
            </a:endParaRPr>
          </a:p>
        </p:txBody>
      </p:sp>
    </p:spTree>
    <p:extLst>
      <p:ext uri="{BB962C8B-B14F-4D97-AF65-F5344CB8AC3E}">
        <p14:creationId xmlns:p14="http://schemas.microsoft.com/office/powerpoint/2010/main" val="15081375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pPr marL="342900" lvl="1" indent="-342900">
              <a:buFont typeface="Arial" pitchFamily="34" charset="0"/>
              <a:buChar char="•"/>
            </a:pPr>
            <a:r>
              <a:rPr lang="en-US" dirty="0"/>
              <a:t>A review, at least yearly, of the training needs of each employee in the Division</a:t>
            </a:r>
          </a:p>
          <a:p>
            <a:pPr marL="342900" lvl="1" indent="-342900">
              <a:buFont typeface="Arial" pitchFamily="34" charset="0"/>
              <a:buChar char="•"/>
            </a:pPr>
            <a:endParaRPr lang="en-US" dirty="0"/>
          </a:p>
          <a:p>
            <a:pPr marL="342900" lvl="1" indent="-342900">
              <a:buFont typeface="Arial" pitchFamily="34" charset="0"/>
              <a:buChar char="•"/>
            </a:pPr>
            <a:r>
              <a:rPr lang="en-US" dirty="0"/>
              <a:t>Frequency of in-service training meetings</a:t>
            </a:r>
          </a:p>
          <a:p>
            <a:pPr marL="342900" lvl="1" indent="-342900">
              <a:buFont typeface="Arial" pitchFamily="34" charset="0"/>
              <a:buChar char="•"/>
            </a:pPr>
            <a:endParaRPr lang="en-US" dirty="0"/>
          </a:p>
          <a:p>
            <a:r>
              <a:rPr lang="en-US" sz="2800" dirty="0"/>
              <a:t>Estimated costs for travel related to training</a:t>
            </a:r>
          </a:p>
          <a:p>
            <a:endParaRPr lang="en-US" dirty="0"/>
          </a:p>
        </p:txBody>
      </p:sp>
      <p:sp>
        <p:nvSpPr>
          <p:cNvPr id="2" name="Title 1"/>
          <p:cNvSpPr>
            <a:spLocks noGrp="1"/>
          </p:cNvSpPr>
          <p:nvPr>
            <p:ph type="title"/>
          </p:nvPr>
        </p:nvSpPr>
        <p:spPr/>
        <p:txBody>
          <a:bodyPr>
            <a:noAutofit/>
          </a:bodyPr>
          <a:lstStyle/>
          <a:p>
            <a:r>
              <a:rPr lang="en-US" sz="2800" dirty="0"/>
              <a:t>Annual Review of Training Needs/ Frequency of In-Service/ Estimated Cost</a:t>
            </a:r>
          </a:p>
        </p:txBody>
      </p:sp>
      <p:sp>
        <p:nvSpPr>
          <p:cNvPr id="3" name="Slide Number Placeholder 2"/>
          <p:cNvSpPr>
            <a:spLocks noGrp="1"/>
          </p:cNvSpPr>
          <p:nvPr>
            <p:ph type="sldNum" sz="quarter" idx="10"/>
          </p:nvPr>
        </p:nvSpPr>
        <p:spPr/>
        <p:txBody>
          <a:bodyPr/>
          <a:lstStyle/>
          <a:p>
            <a:pPr defTabSz="457200" fontAlgn="base">
              <a:spcBef>
                <a:spcPct val="0"/>
              </a:spcBef>
              <a:spcAft>
                <a:spcPct val="0"/>
              </a:spcAft>
              <a:defRPr/>
            </a:pPr>
            <a:fld id="{5F77CC25-3932-4E13-90A0-76F050AD34B7}" type="slidenum">
              <a:rPr lang="en-US" smtClean="0">
                <a:ea typeface="ＭＳ Ｐゴシック" pitchFamily="34" charset="-128"/>
              </a:rPr>
              <a:pPr defTabSz="457200" fontAlgn="base">
                <a:spcBef>
                  <a:spcPct val="0"/>
                </a:spcBef>
                <a:spcAft>
                  <a:spcPct val="0"/>
                </a:spcAft>
                <a:defRPr/>
              </a:pPr>
              <a:t>17</a:t>
            </a:fld>
            <a:endParaRPr lang="en-US" dirty="0">
              <a:ea typeface="ＭＳ Ｐゴシック" pitchFamily="34" charset="-128"/>
            </a:endParaRPr>
          </a:p>
        </p:txBody>
      </p:sp>
    </p:spTree>
    <p:extLst>
      <p:ext uri="{BB962C8B-B14F-4D97-AF65-F5344CB8AC3E}">
        <p14:creationId xmlns:p14="http://schemas.microsoft.com/office/powerpoint/2010/main" val="34405886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Content Placeholder 2">
            <a:extLst>
              <a:ext uri="{FF2B5EF4-FFF2-40B4-BE49-F238E27FC236}">
                <a16:creationId xmlns:a16="http://schemas.microsoft.com/office/drawing/2014/main" id="{5D97303A-A8B6-419F-87F6-15ED6ED9B8C5}"/>
              </a:ext>
            </a:extLst>
          </p:cNvPr>
          <p:cNvSpPr>
            <a:spLocks noGrp="1" noChangeArrowheads="1"/>
          </p:cNvSpPr>
          <p:nvPr>
            <p:ph idx="1"/>
          </p:nvPr>
        </p:nvSpPr>
        <p:spPr/>
        <p:txBody>
          <a:bodyPr/>
          <a:lstStyle/>
          <a:p>
            <a:pPr lvl="1" eaLnBrk="1" hangingPunct="1"/>
            <a:endParaRPr lang="en-US" altLang="en-US" dirty="0"/>
          </a:p>
          <a:p>
            <a:pPr lvl="1" eaLnBrk="1" hangingPunct="1"/>
            <a:endParaRPr lang="en-US" altLang="en-US" dirty="0"/>
          </a:p>
        </p:txBody>
      </p:sp>
      <p:sp>
        <p:nvSpPr>
          <p:cNvPr id="137219" name="Title 1">
            <a:extLst>
              <a:ext uri="{FF2B5EF4-FFF2-40B4-BE49-F238E27FC236}">
                <a16:creationId xmlns:a16="http://schemas.microsoft.com/office/drawing/2014/main" id="{FC2461C1-3C2B-4C9F-82D1-D131DAC64A28}"/>
              </a:ext>
            </a:extLst>
          </p:cNvPr>
          <p:cNvSpPr>
            <a:spLocks noGrp="1" noChangeArrowheads="1"/>
          </p:cNvSpPr>
          <p:nvPr>
            <p:ph type="title"/>
          </p:nvPr>
        </p:nvSpPr>
        <p:spPr>
          <a:xfrm>
            <a:off x="0" y="-76200"/>
            <a:ext cx="9144000" cy="731838"/>
          </a:xfrm>
        </p:spPr>
        <p:txBody>
          <a:bodyPr>
            <a:normAutofit/>
          </a:bodyPr>
          <a:lstStyle/>
          <a:p>
            <a:pPr eaLnBrk="1" hangingPunct="1"/>
            <a:r>
              <a:rPr lang="en-US" altLang="en-US" sz="4000" dirty="0"/>
              <a:t>Questions/Discussion</a:t>
            </a:r>
            <a:endParaRPr lang="en-US" altLang="en-US" sz="4800" dirty="0"/>
          </a:p>
        </p:txBody>
      </p:sp>
      <p:pic>
        <p:nvPicPr>
          <p:cNvPr id="137221" name="Picture 2">
            <a:extLst>
              <a:ext uri="{FF2B5EF4-FFF2-40B4-BE49-F238E27FC236}">
                <a16:creationId xmlns:a16="http://schemas.microsoft.com/office/drawing/2014/main" id="{14F6170A-F0E7-4239-95D5-EC4FB04645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7838" y="1447800"/>
            <a:ext cx="4233862" cy="4352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a:extLst>
              <a:ext uri="{FF2B5EF4-FFF2-40B4-BE49-F238E27FC236}">
                <a16:creationId xmlns:a16="http://schemas.microsoft.com/office/drawing/2014/main" id="{125E3A38-64ED-4374-992F-874C58DED883}"/>
              </a:ext>
            </a:extLst>
          </p:cNvPr>
          <p:cNvSpPr txBox="1"/>
          <p:nvPr/>
        </p:nvSpPr>
        <p:spPr>
          <a:xfrm>
            <a:off x="4114800" y="935772"/>
            <a:ext cx="4876800" cy="4093428"/>
          </a:xfrm>
          <a:prstGeom prst="rect">
            <a:avLst/>
          </a:prstGeom>
          <a:noFill/>
        </p:spPr>
        <p:txBody>
          <a:bodyPr>
            <a:spAutoFit/>
          </a:bodyPr>
          <a:lstStyle/>
          <a:p>
            <a:pPr algn="ctr">
              <a:defRPr/>
            </a:pPr>
            <a:r>
              <a:rPr lang="en-US" sz="2000" b="1" u="sng" dirty="0">
                <a:latin typeface="+mn-lt"/>
              </a:rPr>
              <a:t>Next NMT Skype Sessions:</a:t>
            </a:r>
          </a:p>
          <a:p>
            <a:pPr algn="ctr">
              <a:defRPr/>
            </a:pPr>
            <a:endParaRPr lang="en-US" sz="2000" dirty="0">
              <a:latin typeface="+mn-lt"/>
            </a:endParaRPr>
          </a:p>
          <a:p>
            <a:pPr algn="ctr">
              <a:defRPr/>
            </a:pPr>
            <a:r>
              <a:rPr lang="en-US" sz="2000" dirty="0">
                <a:latin typeface="+mn-lt"/>
              </a:rPr>
              <a:t>Local QA Review and Trends</a:t>
            </a:r>
          </a:p>
          <a:p>
            <a:pPr algn="ctr">
              <a:defRPr/>
            </a:pPr>
            <a:r>
              <a:rPr lang="en-US" sz="2000" dirty="0">
                <a:latin typeface="+mn-lt"/>
              </a:rPr>
              <a:t>Tuesday, June 4, 2019 @ 11-12:30 PM ET</a:t>
            </a:r>
          </a:p>
          <a:p>
            <a:pPr algn="ctr">
              <a:defRPr/>
            </a:pPr>
            <a:endParaRPr lang="en-US" sz="2000" dirty="0">
              <a:latin typeface="+mn-lt"/>
            </a:endParaRPr>
          </a:p>
          <a:p>
            <a:pPr algn="ctr">
              <a:defRPr/>
            </a:pPr>
            <a:r>
              <a:rPr lang="en-US" sz="2000" dirty="0">
                <a:latin typeface="+mn-lt"/>
              </a:rPr>
              <a:t>Preparing for Site Visits</a:t>
            </a:r>
          </a:p>
          <a:p>
            <a:pPr algn="ctr">
              <a:defRPr/>
            </a:pPr>
            <a:r>
              <a:rPr lang="en-US" sz="2000" dirty="0">
                <a:latin typeface="+mn-lt"/>
              </a:rPr>
              <a:t>Tuesday, June 11, 2019 @ 11-12:30 PM ET</a:t>
            </a:r>
          </a:p>
          <a:p>
            <a:pPr algn="ctr">
              <a:defRPr/>
            </a:pPr>
            <a:endParaRPr lang="en-US" sz="2000" dirty="0">
              <a:latin typeface="+mn-lt"/>
            </a:endParaRPr>
          </a:p>
          <a:p>
            <a:pPr algn="ctr">
              <a:defRPr/>
            </a:pPr>
            <a:r>
              <a:rPr lang="en-US" sz="2000" dirty="0">
                <a:latin typeface="+mn-lt"/>
              </a:rPr>
              <a:t>Human Resources</a:t>
            </a:r>
          </a:p>
          <a:p>
            <a:pPr algn="ctr">
              <a:defRPr/>
            </a:pPr>
            <a:r>
              <a:rPr lang="en-US" sz="2000" dirty="0">
                <a:latin typeface="+mn-lt"/>
              </a:rPr>
              <a:t>Tuesday, July 9, 2019 @ 11-12:30 PM ET</a:t>
            </a:r>
          </a:p>
          <a:p>
            <a:pPr algn="ctr">
              <a:defRPr/>
            </a:pPr>
            <a:endParaRPr lang="en-US" sz="2000" dirty="0"/>
          </a:p>
          <a:p>
            <a:pPr algn="ctr">
              <a:defRPr/>
            </a:pPr>
            <a:r>
              <a:rPr lang="en-US" sz="2000" dirty="0">
                <a:latin typeface="+mn-lt"/>
              </a:rPr>
              <a:t>Capstone Review Session 2</a:t>
            </a:r>
          </a:p>
          <a:p>
            <a:pPr algn="ctr">
              <a:defRPr/>
            </a:pPr>
            <a:r>
              <a:rPr lang="en-US" sz="2000" dirty="0">
                <a:latin typeface="+mn-lt"/>
              </a:rPr>
              <a:t>Tuesday, July 16, 2019 @ 11-12:30 PM ET</a:t>
            </a:r>
          </a:p>
        </p:txBody>
      </p:sp>
      <p:sp>
        <p:nvSpPr>
          <p:cNvPr id="4" name="TextBox 3">
            <a:extLst>
              <a:ext uri="{FF2B5EF4-FFF2-40B4-BE49-F238E27FC236}">
                <a16:creationId xmlns:a16="http://schemas.microsoft.com/office/drawing/2014/main" id="{73E9ADB0-DA68-4096-B76D-31CEEBB86216}"/>
              </a:ext>
            </a:extLst>
          </p:cNvPr>
          <p:cNvSpPr txBox="1"/>
          <p:nvPr/>
        </p:nvSpPr>
        <p:spPr>
          <a:xfrm>
            <a:off x="682625" y="874713"/>
            <a:ext cx="3276600" cy="646112"/>
          </a:xfrm>
          <a:prstGeom prst="rect">
            <a:avLst/>
          </a:prstGeom>
          <a:noFill/>
          <a:ln>
            <a:solidFill>
              <a:schemeClr val="tx1"/>
            </a:solidFill>
          </a:ln>
        </p:spPr>
        <p:txBody>
          <a:bodyPr>
            <a:spAutoFit/>
          </a:bodyPr>
          <a:lstStyle/>
          <a:p>
            <a:pPr algn="ctr">
              <a:defRPr/>
            </a:pPr>
            <a:r>
              <a:rPr lang="en-US" sz="1800" dirty="0">
                <a:latin typeface="+mn-lt"/>
              </a:rPr>
              <a:t>TMS # 4492146</a:t>
            </a:r>
          </a:p>
          <a:p>
            <a:pPr algn="ctr">
              <a:defRPr/>
            </a:pPr>
            <a:r>
              <a:rPr lang="en-US" sz="1800" dirty="0">
                <a:latin typeface="+mn-lt"/>
              </a:rPr>
              <a:t>Effective Training Plans</a:t>
            </a:r>
          </a:p>
        </p:txBody>
      </p:sp>
      <p:sp>
        <p:nvSpPr>
          <p:cNvPr id="8" name="Slide Number Placeholder 2">
            <a:extLst>
              <a:ext uri="{FF2B5EF4-FFF2-40B4-BE49-F238E27FC236}">
                <a16:creationId xmlns:a16="http://schemas.microsoft.com/office/drawing/2014/main" id="{0BD92D08-FE83-4A0B-9932-64AB2BF80090}"/>
              </a:ext>
            </a:extLst>
          </p:cNvPr>
          <p:cNvSpPr>
            <a:spLocks noGrp="1"/>
          </p:cNvSpPr>
          <p:nvPr>
            <p:ph type="sldNum" sz="quarter" idx="10"/>
          </p:nvPr>
        </p:nvSpPr>
        <p:spPr>
          <a:xfrm>
            <a:off x="8686800" y="6400800"/>
            <a:ext cx="384175" cy="365125"/>
          </a:xfrm>
        </p:spPr>
        <p:txBody>
          <a:bodyPr/>
          <a:lstStyle/>
          <a:p>
            <a:fld id="{869623FA-E6B2-421D-AA57-15128630E9FB}" type="slidenum">
              <a:rPr lang="en-US" smtClean="0">
                <a:solidFill>
                  <a:schemeClr val="bg1"/>
                </a:solidFill>
              </a:rPr>
              <a:pPr/>
              <a:t>18</a:t>
            </a:fld>
            <a:endParaRPr lang="en-US" dirty="0">
              <a:solidFill>
                <a:schemeClr val="bg1"/>
              </a:solidFill>
            </a:endParaRPr>
          </a:p>
        </p:txBody>
      </p:sp>
    </p:spTree>
    <p:extLst>
      <p:ext uri="{BB962C8B-B14F-4D97-AF65-F5344CB8AC3E}">
        <p14:creationId xmlns:p14="http://schemas.microsoft.com/office/powerpoint/2010/main" val="40752999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itle 1">
            <a:extLst>
              <a:ext uri="{FF2B5EF4-FFF2-40B4-BE49-F238E27FC236}">
                <a16:creationId xmlns:a16="http://schemas.microsoft.com/office/drawing/2014/main" id="{BD1E11EA-5778-4CCE-99B3-3DDC05E3D2E0}"/>
              </a:ext>
            </a:extLst>
          </p:cNvPr>
          <p:cNvSpPr>
            <a:spLocks noGrp="1" noChangeArrowheads="1"/>
          </p:cNvSpPr>
          <p:nvPr>
            <p:ph type="ctrTitle"/>
          </p:nvPr>
        </p:nvSpPr>
        <p:spPr>
          <a:xfrm>
            <a:off x="685800" y="2130425"/>
            <a:ext cx="7772400" cy="1470025"/>
          </a:xfrm>
        </p:spPr>
        <p:txBody>
          <a:bodyPr/>
          <a:lstStyle/>
          <a:p>
            <a:pPr eaLnBrk="1" hangingPunct="1"/>
            <a:r>
              <a:rPr lang="en-US" altLang="en-US" sz="3600" b="1" dirty="0"/>
              <a:t>Developing Effective Training Plans</a:t>
            </a:r>
          </a:p>
        </p:txBody>
      </p:sp>
      <p:sp>
        <p:nvSpPr>
          <p:cNvPr id="3" name="Subtitle 2">
            <a:extLst>
              <a:ext uri="{FF2B5EF4-FFF2-40B4-BE49-F238E27FC236}">
                <a16:creationId xmlns:a16="http://schemas.microsoft.com/office/drawing/2014/main" id="{FB7F8AC4-0F72-4E46-BA0F-1A226530C870}"/>
              </a:ext>
            </a:extLst>
          </p:cNvPr>
          <p:cNvSpPr>
            <a:spLocks noGrp="1"/>
          </p:cNvSpPr>
          <p:nvPr>
            <p:ph type="subTitle" idx="1"/>
          </p:nvPr>
        </p:nvSpPr>
        <p:spPr>
          <a:xfrm>
            <a:off x="730250" y="3429000"/>
            <a:ext cx="7696200" cy="1066800"/>
          </a:xfrm>
        </p:spPr>
        <p:txBody>
          <a:bodyPr rtlCol="0">
            <a:normAutofit/>
          </a:bodyPr>
          <a:lstStyle/>
          <a:p>
            <a:pPr eaLnBrk="1" fontAlgn="auto" hangingPunct="1">
              <a:spcAft>
                <a:spcPts val="0"/>
              </a:spcAft>
              <a:buFont typeface="Arial"/>
              <a:buNone/>
              <a:defRPr/>
            </a:pPr>
            <a:r>
              <a:rPr lang="en-US" sz="2800" b="1" dirty="0">
                <a:solidFill>
                  <a:schemeClr val="tx1">
                    <a:lumMod val="65000"/>
                    <a:lumOff val="35000"/>
                  </a:schemeClr>
                </a:solidFill>
              </a:rPr>
              <a:t>VR&amp;E New Manager Training</a:t>
            </a:r>
          </a:p>
        </p:txBody>
      </p:sp>
      <p:sp>
        <p:nvSpPr>
          <p:cNvPr id="102404" name="Subtitle 2">
            <a:extLst>
              <a:ext uri="{FF2B5EF4-FFF2-40B4-BE49-F238E27FC236}">
                <a16:creationId xmlns:a16="http://schemas.microsoft.com/office/drawing/2014/main" id="{3D8CC711-BBE7-45A9-A8DA-6CAE32889064}"/>
              </a:ext>
            </a:extLst>
          </p:cNvPr>
          <p:cNvSpPr txBox="1">
            <a:spLocks noChangeArrowheads="1"/>
          </p:cNvSpPr>
          <p:nvPr/>
        </p:nvSpPr>
        <p:spPr bwMode="auto">
          <a:xfrm>
            <a:off x="212725" y="4267200"/>
            <a:ext cx="7467600" cy="155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0" lang="en-US" altLang="en-US" sz="18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rPr>
              <a:t>Briefed by: </a:t>
            </a:r>
          </a:p>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0" lang="en-US" altLang="en-US" sz="1800" b="1"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rPr>
              <a:t>NMT Subject Matter Expert Facilitators</a:t>
            </a:r>
          </a:p>
        </p:txBody>
      </p:sp>
      <p:sp>
        <p:nvSpPr>
          <p:cNvPr id="5" name="Rectangle 4">
            <a:extLst>
              <a:ext uri="{FF2B5EF4-FFF2-40B4-BE49-F238E27FC236}">
                <a16:creationId xmlns:a16="http://schemas.microsoft.com/office/drawing/2014/main" id="{BE9D683B-1B48-4CD1-B586-F36487F59596}"/>
              </a:ext>
            </a:extLst>
          </p:cNvPr>
          <p:cNvSpPr/>
          <p:nvPr/>
        </p:nvSpPr>
        <p:spPr>
          <a:xfrm>
            <a:off x="0" y="-76200"/>
            <a:ext cx="9144000" cy="731838"/>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pic>
        <p:nvPicPr>
          <p:cNvPr id="102406" name="Picture 4" descr="dvaseal">
            <a:extLst>
              <a:ext uri="{FF2B5EF4-FFF2-40B4-BE49-F238E27FC236}">
                <a16:creationId xmlns:a16="http://schemas.microsoft.com/office/drawing/2014/main" id="{8192183F-DFC8-4E8E-B1A8-3816302593C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86200" y="838200"/>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07" name="TextBox 6">
            <a:extLst>
              <a:ext uri="{FF2B5EF4-FFF2-40B4-BE49-F238E27FC236}">
                <a16:creationId xmlns:a16="http://schemas.microsoft.com/office/drawing/2014/main" id="{320ECFEB-1DFA-4729-AB36-312390D8B4DB}"/>
              </a:ext>
            </a:extLst>
          </p:cNvPr>
          <p:cNvSpPr txBox="1">
            <a:spLocks noChangeArrowheads="1"/>
          </p:cNvSpPr>
          <p:nvPr/>
        </p:nvSpPr>
        <p:spPr bwMode="auto">
          <a:xfrm>
            <a:off x="2857500" y="6551613"/>
            <a:ext cx="3124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a:ln>
                  <a:noFill/>
                </a:ln>
                <a:solidFill>
                  <a:srgbClr val="C00000"/>
                </a:solidFill>
                <a:effectLst/>
                <a:uLnTx/>
                <a:uFillTx/>
                <a:latin typeface="Calibri" panose="020F0502020204030204" pitchFamily="34" charset="0"/>
                <a:ea typeface="+mn-ea"/>
                <a:cs typeface="+mn-cs"/>
              </a:rPr>
              <a:t>Updated: May 21, 2019</a:t>
            </a:r>
          </a:p>
        </p:txBody>
      </p:sp>
    </p:spTree>
    <p:extLst>
      <p:ext uri="{BB962C8B-B14F-4D97-AF65-F5344CB8AC3E}">
        <p14:creationId xmlns:p14="http://schemas.microsoft.com/office/powerpoint/2010/main" val="2431003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9"/>
          <p:cNvSpPr txBox="1">
            <a:spLocks noChangeArrowheads="1"/>
          </p:cNvSpPr>
          <p:nvPr/>
        </p:nvSpPr>
        <p:spPr bwMode="auto">
          <a:xfrm>
            <a:off x="914400" y="4267200"/>
            <a:ext cx="3200400"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50000"/>
              </a:spcBef>
              <a:buFontTx/>
              <a:buNone/>
            </a:pPr>
            <a:r>
              <a:rPr lang="en-US" altLang="en-US" sz="1800" b="1" dirty="0">
                <a:cs typeface="Arial" pitchFamily="34" charset="0"/>
              </a:rPr>
              <a:t>Lamoyd Figures</a:t>
            </a:r>
            <a:br>
              <a:rPr lang="en-US" altLang="en-US" sz="1800" b="1" dirty="0">
                <a:cs typeface="Arial" pitchFamily="34" charset="0"/>
              </a:rPr>
            </a:br>
            <a:r>
              <a:rPr lang="en-US" altLang="en-US" sz="1800" b="1" dirty="0">
                <a:cs typeface="Arial" pitchFamily="34" charset="0"/>
              </a:rPr>
              <a:t>VR&amp;E Training Specialist</a:t>
            </a:r>
            <a:br>
              <a:rPr lang="en-US" altLang="en-US" sz="1800" b="1" dirty="0">
                <a:cs typeface="Arial" pitchFamily="34" charset="0"/>
              </a:rPr>
            </a:br>
            <a:r>
              <a:rPr lang="en-US" altLang="en-US" sz="1800" b="1" dirty="0">
                <a:cs typeface="Arial" pitchFamily="34" charset="0"/>
              </a:rPr>
              <a:t>Orlando, FL</a:t>
            </a:r>
            <a:br>
              <a:rPr lang="en-US" altLang="en-US" sz="1800" b="1" dirty="0">
                <a:cs typeface="Arial" pitchFamily="34" charset="0"/>
              </a:rPr>
            </a:br>
            <a:endParaRPr lang="en-US" altLang="en-US" sz="1800" b="1" dirty="0">
              <a:cs typeface="Arial" pitchFamily="34" charset="0"/>
            </a:endParaRPr>
          </a:p>
        </p:txBody>
      </p:sp>
      <p:sp>
        <p:nvSpPr>
          <p:cNvPr id="20484" name="Title 1"/>
          <p:cNvSpPr>
            <a:spLocks noGrp="1"/>
          </p:cNvSpPr>
          <p:nvPr>
            <p:ph type="title"/>
          </p:nvPr>
        </p:nvSpPr>
        <p:spPr/>
        <p:txBody>
          <a:bodyPr>
            <a:normAutofit fontScale="90000"/>
          </a:bodyPr>
          <a:lstStyle/>
          <a:p>
            <a:r>
              <a:rPr lang="en-US" altLang="en-US" dirty="0"/>
              <a:t>Presenters</a:t>
            </a:r>
          </a:p>
        </p:txBody>
      </p:sp>
      <p:sp>
        <p:nvSpPr>
          <p:cNvPr id="8" name="Slide Number Placeholder 2"/>
          <p:cNvSpPr>
            <a:spLocks noGrp="1"/>
          </p:cNvSpPr>
          <p:nvPr>
            <p:ph type="sldNum" sz="quarter" idx="10"/>
          </p:nvPr>
        </p:nvSpPr>
        <p:spPr/>
        <p:txBody>
          <a:bodyPr/>
          <a:lstStyle/>
          <a:p>
            <a:fld id="{869623FA-E6B2-421D-AA57-15128630E9FB}" type="slidenum">
              <a:rPr lang="en-US" smtClean="0">
                <a:solidFill>
                  <a:schemeClr val="bg1"/>
                </a:solidFill>
              </a:rPr>
              <a:pPr/>
              <a:t>3</a:t>
            </a:fld>
            <a:endParaRPr lang="en-US" dirty="0">
              <a:solidFill>
                <a:schemeClr val="bg1"/>
              </a:solidFill>
            </a:endParaRPr>
          </a:p>
        </p:txBody>
      </p:sp>
      <p:pic>
        <p:nvPicPr>
          <p:cNvPr id="20485" name="Picture 3"/>
          <p:cNvPicPr preferRelativeResize="0">
            <a:picLocks noGrp="1" noChangeArrowheads="1"/>
          </p:cNvPicPr>
          <p:nvPr>
            <p:ph idx="4294967295"/>
          </p:nvPr>
        </p:nvPicPr>
        <p:blipFill>
          <a:blip r:embed="rId3">
            <a:extLst>
              <a:ext uri="{28A0092B-C50C-407E-A947-70E740481C1C}">
                <a14:useLocalDpi xmlns:a14="http://schemas.microsoft.com/office/drawing/2010/main" val="0"/>
              </a:ext>
            </a:extLst>
          </a:blip>
          <a:srcRect/>
          <a:stretch>
            <a:fillRect/>
          </a:stretch>
        </p:blipFill>
        <p:spPr>
          <a:xfrm>
            <a:off x="1371600" y="1295400"/>
            <a:ext cx="2378075" cy="2835275"/>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20486" name="Text Box 9"/>
          <p:cNvSpPr txBox="1">
            <a:spLocks noChangeArrowheads="1"/>
          </p:cNvSpPr>
          <p:nvPr/>
        </p:nvSpPr>
        <p:spPr bwMode="auto">
          <a:xfrm>
            <a:off x="5181600" y="4267200"/>
            <a:ext cx="3200400"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50000"/>
              </a:spcBef>
              <a:buFontTx/>
              <a:buNone/>
            </a:pPr>
            <a:r>
              <a:rPr lang="en-US" altLang="en-US" sz="1800" b="1" dirty="0">
                <a:cs typeface="Arial" pitchFamily="34" charset="0"/>
              </a:rPr>
              <a:t>Dale Sagotsky</a:t>
            </a:r>
            <a:br>
              <a:rPr lang="en-US" altLang="en-US" sz="1800" b="1" dirty="0">
                <a:cs typeface="Arial" pitchFamily="34" charset="0"/>
              </a:rPr>
            </a:br>
            <a:r>
              <a:rPr lang="en-US" altLang="en-US" sz="1800" b="1" dirty="0">
                <a:cs typeface="Arial" pitchFamily="34" charset="0"/>
              </a:rPr>
              <a:t>VR&amp;E Training Specialist</a:t>
            </a:r>
            <a:br>
              <a:rPr lang="en-US" altLang="en-US" sz="1800" b="1" dirty="0">
                <a:cs typeface="Arial" pitchFamily="34" charset="0"/>
              </a:rPr>
            </a:br>
            <a:r>
              <a:rPr lang="en-US" altLang="en-US" sz="1800" b="1" dirty="0">
                <a:cs typeface="Arial" pitchFamily="34" charset="0"/>
              </a:rPr>
              <a:t>Orlando, FL</a:t>
            </a:r>
            <a:br>
              <a:rPr lang="en-US" altLang="en-US" sz="1800" b="1" dirty="0">
                <a:cs typeface="Arial" pitchFamily="34" charset="0"/>
              </a:rPr>
            </a:br>
            <a:endParaRPr lang="en-US" altLang="en-US" sz="1800" b="1" dirty="0">
              <a:cs typeface="Arial" pitchFamily="34" charset="0"/>
            </a:endParaRPr>
          </a:p>
        </p:txBody>
      </p:sp>
      <p:grpSp>
        <p:nvGrpSpPr>
          <p:cNvPr id="9" name="Group 8">
            <a:extLst>
              <a:ext uri="{FF2B5EF4-FFF2-40B4-BE49-F238E27FC236}">
                <a16:creationId xmlns:a16="http://schemas.microsoft.com/office/drawing/2014/main" id="{61145C92-8314-414C-9912-451703247185}"/>
              </a:ext>
            </a:extLst>
          </p:cNvPr>
          <p:cNvGrpSpPr/>
          <p:nvPr/>
        </p:nvGrpSpPr>
        <p:grpSpPr>
          <a:xfrm>
            <a:off x="5623560" y="1280160"/>
            <a:ext cx="2377440" cy="2834640"/>
            <a:chOff x="3256097" y="2758551"/>
            <a:chExt cx="2632035" cy="3328519"/>
          </a:xfrm>
        </p:grpSpPr>
        <p:pic>
          <p:nvPicPr>
            <p:cNvPr id="10" name="Picture 9">
              <a:extLst>
                <a:ext uri="{FF2B5EF4-FFF2-40B4-BE49-F238E27FC236}">
                  <a16:creationId xmlns:a16="http://schemas.microsoft.com/office/drawing/2014/main" id="{B700633E-E62C-4E91-947D-EC703BB40B6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56097" y="2758551"/>
              <a:ext cx="2632035" cy="3328519"/>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pic>
          <p:nvPicPr>
            <p:cNvPr id="11" name="Picture 10">
              <a:extLst>
                <a:ext uri="{FF2B5EF4-FFF2-40B4-BE49-F238E27FC236}">
                  <a16:creationId xmlns:a16="http://schemas.microsoft.com/office/drawing/2014/main" id="{0544CDBB-F816-4A3B-95BF-16DDAB46687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87174" y="2826419"/>
              <a:ext cx="633663" cy="180673"/>
            </a:xfrm>
            <a:prstGeom prst="roundRect">
              <a:avLst>
                <a:gd name="adj" fmla="val 4167"/>
              </a:avLst>
            </a:prstGeom>
            <a:solidFill>
              <a:srgbClr val="FFFFFF"/>
            </a:solidFill>
            <a:ln w="76200" cap="sq">
              <a:no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grpSp>
    </p:spTree>
    <p:extLst>
      <p:ext uri="{BB962C8B-B14F-4D97-AF65-F5344CB8AC3E}">
        <p14:creationId xmlns:p14="http://schemas.microsoft.com/office/powerpoint/2010/main" val="3741587094"/>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pPr marL="0" indent="0">
              <a:buNone/>
            </a:pPr>
            <a:r>
              <a:rPr lang="en-US" sz="2400" i="1" dirty="0"/>
              <a:t>Upon completion of instruction, you will be able to:</a:t>
            </a:r>
          </a:p>
          <a:p>
            <a:pPr marL="0" indent="0">
              <a:buNone/>
            </a:pPr>
            <a:endParaRPr lang="en-US" sz="2400" i="1" dirty="0"/>
          </a:p>
          <a:p>
            <a:pPr eaLnBrk="1" hangingPunct="1"/>
            <a:r>
              <a:rPr lang="en-US" sz="2400" dirty="0"/>
              <a:t>Define performance and performance improvement</a:t>
            </a:r>
          </a:p>
          <a:p>
            <a:pPr eaLnBrk="1" hangingPunct="1"/>
            <a:r>
              <a:rPr lang="en-US" sz="2400" dirty="0"/>
              <a:t>Identify the Scope of Training and VREO Responsibilities</a:t>
            </a:r>
          </a:p>
          <a:p>
            <a:pPr eaLnBrk="1" hangingPunct="1"/>
            <a:r>
              <a:rPr lang="en-US" sz="2400" dirty="0"/>
              <a:t>Identify the Systematic Technical Accuracy Review (STAR)/Quality Assurance (QA) Team training requirements  during site visits</a:t>
            </a:r>
          </a:p>
          <a:p>
            <a:pPr eaLnBrk="1" hangingPunct="1"/>
            <a:r>
              <a:rPr lang="en-US" sz="2400" dirty="0"/>
              <a:t>Identify the components of an annual training plan</a:t>
            </a:r>
          </a:p>
          <a:p>
            <a:endParaRPr lang="en-US" dirty="0"/>
          </a:p>
        </p:txBody>
      </p:sp>
      <p:sp>
        <p:nvSpPr>
          <p:cNvPr id="2" name="Title 1"/>
          <p:cNvSpPr>
            <a:spLocks noGrp="1"/>
          </p:cNvSpPr>
          <p:nvPr>
            <p:ph type="title"/>
          </p:nvPr>
        </p:nvSpPr>
        <p:spPr/>
        <p:txBody>
          <a:bodyPr>
            <a:normAutofit fontScale="90000"/>
          </a:bodyPr>
          <a:lstStyle/>
          <a:p>
            <a:r>
              <a:rPr lang="en-US" dirty="0"/>
              <a:t>Learning Objectives</a:t>
            </a:r>
          </a:p>
        </p:txBody>
      </p:sp>
      <p:sp>
        <p:nvSpPr>
          <p:cNvPr id="3" name="Slide Number Placeholder 2"/>
          <p:cNvSpPr>
            <a:spLocks noGrp="1"/>
          </p:cNvSpPr>
          <p:nvPr>
            <p:ph type="sldNum" sz="quarter" idx="10"/>
          </p:nvPr>
        </p:nvSpPr>
        <p:spPr/>
        <p:txBody>
          <a:bodyPr/>
          <a:lstStyle/>
          <a:p>
            <a:pPr defTabSz="457200" fontAlgn="base">
              <a:spcBef>
                <a:spcPct val="0"/>
              </a:spcBef>
              <a:spcAft>
                <a:spcPct val="0"/>
              </a:spcAft>
              <a:defRPr/>
            </a:pPr>
            <a:fld id="{5F77CC25-3932-4E13-90A0-76F050AD34B7}" type="slidenum">
              <a:rPr lang="en-US" smtClean="0">
                <a:ea typeface="ＭＳ Ｐゴシック" pitchFamily="34" charset="-128"/>
              </a:rPr>
              <a:pPr defTabSz="457200" fontAlgn="base">
                <a:spcBef>
                  <a:spcPct val="0"/>
                </a:spcBef>
                <a:spcAft>
                  <a:spcPct val="0"/>
                </a:spcAft>
                <a:defRPr/>
              </a:pPr>
              <a:t>4</a:t>
            </a:fld>
            <a:endParaRPr lang="en-US" dirty="0">
              <a:ea typeface="ＭＳ Ｐゴシック" pitchFamily="34" charset="-128"/>
            </a:endParaRPr>
          </a:p>
        </p:txBody>
      </p:sp>
    </p:spTree>
    <p:extLst>
      <p:ext uri="{BB962C8B-B14F-4D97-AF65-F5344CB8AC3E}">
        <p14:creationId xmlns:p14="http://schemas.microsoft.com/office/powerpoint/2010/main" val="2089115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sz="2400" dirty="0"/>
              <a:t>What is meant by performance and performance improvement? </a:t>
            </a:r>
          </a:p>
          <a:p>
            <a:endParaRPr lang="en-US" sz="2400" dirty="0"/>
          </a:p>
          <a:p>
            <a:pPr lvl="1"/>
            <a:r>
              <a:rPr lang="en-US" sz="2400" dirty="0"/>
              <a:t>Performance is measured in terms of progress toward specific business goals</a:t>
            </a:r>
          </a:p>
          <a:p>
            <a:pPr lvl="1"/>
            <a:r>
              <a:rPr lang="en-US" sz="2400" dirty="0"/>
              <a:t>Performance improvement is when there must be a measureable change</a:t>
            </a:r>
          </a:p>
          <a:p>
            <a:pPr lvl="1"/>
            <a:endParaRPr lang="en-US" dirty="0"/>
          </a:p>
        </p:txBody>
      </p:sp>
      <p:sp>
        <p:nvSpPr>
          <p:cNvPr id="9218" name="Title 1"/>
          <p:cNvSpPr>
            <a:spLocks noGrp="1"/>
          </p:cNvSpPr>
          <p:nvPr>
            <p:ph type="title"/>
          </p:nvPr>
        </p:nvSpPr>
        <p:spPr/>
        <p:txBody>
          <a:bodyPr>
            <a:normAutofit fontScale="90000"/>
          </a:bodyPr>
          <a:lstStyle/>
          <a:p>
            <a:r>
              <a:rPr lang="en-US" dirty="0">
                <a:latin typeface="+mn-lt"/>
              </a:rPr>
              <a:t>Defining Performance</a:t>
            </a:r>
          </a:p>
        </p:txBody>
      </p:sp>
      <p:sp>
        <p:nvSpPr>
          <p:cNvPr id="5" name="Slide Number Placeholder 2">
            <a:extLst>
              <a:ext uri="{FF2B5EF4-FFF2-40B4-BE49-F238E27FC236}">
                <a16:creationId xmlns:a16="http://schemas.microsoft.com/office/drawing/2014/main" id="{1680ACEE-268F-4C5D-A40B-2BAA48CBD1BD}"/>
              </a:ext>
            </a:extLst>
          </p:cNvPr>
          <p:cNvSpPr>
            <a:spLocks noGrp="1"/>
          </p:cNvSpPr>
          <p:nvPr>
            <p:ph type="sldNum" sz="quarter" idx="10"/>
          </p:nvPr>
        </p:nvSpPr>
        <p:spPr>
          <a:xfrm>
            <a:off x="8686800" y="6400800"/>
            <a:ext cx="384175" cy="365125"/>
          </a:xfrm>
        </p:spPr>
        <p:txBody>
          <a:bodyPr/>
          <a:lstStyle/>
          <a:p>
            <a:fld id="{869623FA-E6B2-421D-AA57-15128630E9FB}" type="slidenum">
              <a:rPr lang="en-US" smtClean="0">
                <a:solidFill>
                  <a:schemeClr val="bg1"/>
                </a:solidFill>
              </a:rPr>
              <a:pPr/>
              <a:t>5</a:t>
            </a:fld>
            <a:endParaRPr lang="en-US" dirty="0">
              <a:solidFill>
                <a:schemeClr val="bg1"/>
              </a:solidFill>
            </a:endParaRPr>
          </a:p>
        </p:txBody>
      </p:sp>
    </p:spTree>
    <p:extLst>
      <p:ext uri="{BB962C8B-B14F-4D97-AF65-F5344CB8AC3E}">
        <p14:creationId xmlns:p14="http://schemas.microsoft.com/office/powerpoint/2010/main" val="3375848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6"/>
          <p:cNvSpPr>
            <a:spLocks noGrp="1"/>
          </p:cNvSpPr>
          <p:nvPr>
            <p:ph idx="1"/>
          </p:nvPr>
        </p:nvSpPr>
        <p:spPr/>
        <p:txBody>
          <a:bodyPr/>
          <a:lstStyle/>
          <a:p>
            <a:pPr marL="0" indent="0">
              <a:buNone/>
            </a:pPr>
            <a:r>
              <a:rPr lang="en-US" sz="2400" dirty="0"/>
              <a:t>So, what are the performance problems in your division?</a:t>
            </a:r>
          </a:p>
          <a:p>
            <a:endParaRPr lang="en-US" sz="2400" dirty="0"/>
          </a:p>
          <a:p>
            <a:pPr marL="0" indent="0">
              <a:buNone/>
            </a:pPr>
            <a:r>
              <a:rPr lang="en-US" sz="2400" dirty="0"/>
              <a:t>Which of the following do you think will solve your division’s problem:</a:t>
            </a:r>
          </a:p>
          <a:p>
            <a:pPr lvl="1"/>
            <a:r>
              <a:rPr lang="en-US" sz="2400" dirty="0"/>
              <a:t>More or better information</a:t>
            </a:r>
          </a:p>
          <a:p>
            <a:pPr lvl="1"/>
            <a:r>
              <a:rPr lang="en-US" sz="2400" dirty="0"/>
              <a:t>Additional resources</a:t>
            </a:r>
          </a:p>
          <a:p>
            <a:pPr lvl="1"/>
            <a:r>
              <a:rPr lang="en-US" sz="2400" dirty="0"/>
              <a:t>More motivated employees</a:t>
            </a:r>
          </a:p>
          <a:p>
            <a:pPr lvl="1"/>
            <a:r>
              <a:rPr lang="en-US" sz="2400" dirty="0"/>
              <a:t>Better incentives and rewards</a:t>
            </a:r>
          </a:p>
          <a:p>
            <a:endParaRPr lang="en-US" dirty="0"/>
          </a:p>
        </p:txBody>
      </p:sp>
      <p:sp>
        <p:nvSpPr>
          <p:cNvPr id="10242" name="Title 5"/>
          <p:cNvSpPr>
            <a:spLocks noGrp="1"/>
          </p:cNvSpPr>
          <p:nvPr>
            <p:ph type="title"/>
          </p:nvPr>
        </p:nvSpPr>
        <p:spPr/>
        <p:txBody>
          <a:bodyPr>
            <a:normAutofit fontScale="90000"/>
          </a:bodyPr>
          <a:lstStyle/>
          <a:p>
            <a:r>
              <a:rPr lang="en-US" dirty="0">
                <a:latin typeface="+mn-lt"/>
              </a:rPr>
              <a:t>Defining Performance</a:t>
            </a:r>
          </a:p>
        </p:txBody>
      </p:sp>
      <p:sp>
        <p:nvSpPr>
          <p:cNvPr id="5" name="Slide Number Placeholder 2">
            <a:extLst>
              <a:ext uri="{FF2B5EF4-FFF2-40B4-BE49-F238E27FC236}">
                <a16:creationId xmlns:a16="http://schemas.microsoft.com/office/drawing/2014/main" id="{5CA5143E-5A00-404A-90C8-B3904B0F358F}"/>
              </a:ext>
            </a:extLst>
          </p:cNvPr>
          <p:cNvSpPr>
            <a:spLocks noGrp="1"/>
          </p:cNvSpPr>
          <p:nvPr>
            <p:ph type="sldNum" sz="quarter" idx="10"/>
          </p:nvPr>
        </p:nvSpPr>
        <p:spPr>
          <a:xfrm>
            <a:off x="8686800" y="6400800"/>
            <a:ext cx="384175" cy="365125"/>
          </a:xfrm>
        </p:spPr>
        <p:txBody>
          <a:bodyPr/>
          <a:lstStyle/>
          <a:p>
            <a:fld id="{869623FA-E6B2-421D-AA57-15128630E9FB}" type="slidenum">
              <a:rPr lang="en-US" smtClean="0">
                <a:solidFill>
                  <a:schemeClr val="bg1"/>
                </a:solidFill>
              </a:rPr>
              <a:pPr/>
              <a:t>6</a:t>
            </a:fld>
            <a:endParaRPr lang="en-US" dirty="0">
              <a:solidFill>
                <a:schemeClr val="bg1"/>
              </a:solidFill>
            </a:endParaRPr>
          </a:p>
        </p:txBody>
      </p:sp>
    </p:spTree>
    <p:extLst>
      <p:ext uri="{BB962C8B-B14F-4D97-AF65-F5344CB8AC3E}">
        <p14:creationId xmlns:p14="http://schemas.microsoft.com/office/powerpoint/2010/main" val="28941868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p:txBody>
          <a:bodyPr/>
          <a:lstStyle/>
          <a:p>
            <a:r>
              <a:rPr lang="en-US" sz="2400" dirty="0"/>
              <a:t>Identify staff development needs, </a:t>
            </a:r>
          </a:p>
          <a:p>
            <a:r>
              <a:rPr lang="en-US" sz="2400" dirty="0"/>
              <a:t>Fulfill VBA core annual technical training requirements,</a:t>
            </a:r>
          </a:p>
          <a:p>
            <a:r>
              <a:rPr lang="en-US" sz="2400" dirty="0"/>
              <a:t>Plan and implement an appropriate staff development program to meet those needs, </a:t>
            </a:r>
          </a:p>
          <a:p>
            <a:r>
              <a:rPr lang="en-US" sz="2400" dirty="0"/>
              <a:t>Guide development of Individual Development Plans (IDP), and</a:t>
            </a:r>
          </a:p>
          <a:p>
            <a:r>
              <a:rPr lang="en-US" sz="2400" dirty="0"/>
              <a:t>Provide periodic in-service training.</a:t>
            </a:r>
          </a:p>
          <a:p>
            <a:endParaRPr lang="en-US" dirty="0"/>
          </a:p>
        </p:txBody>
      </p:sp>
      <p:sp>
        <p:nvSpPr>
          <p:cNvPr id="9" name="Title 8"/>
          <p:cNvSpPr>
            <a:spLocks noGrp="1"/>
          </p:cNvSpPr>
          <p:nvPr>
            <p:ph type="title"/>
          </p:nvPr>
        </p:nvSpPr>
        <p:spPr/>
        <p:txBody>
          <a:bodyPr>
            <a:normAutofit fontScale="90000"/>
          </a:bodyPr>
          <a:lstStyle/>
          <a:p>
            <a:r>
              <a:rPr lang="en-US" dirty="0"/>
              <a:t>Scope of Training</a:t>
            </a:r>
          </a:p>
        </p:txBody>
      </p:sp>
      <p:sp>
        <p:nvSpPr>
          <p:cNvPr id="11" name="Slide Number Placeholder 2">
            <a:extLst>
              <a:ext uri="{FF2B5EF4-FFF2-40B4-BE49-F238E27FC236}">
                <a16:creationId xmlns:a16="http://schemas.microsoft.com/office/drawing/2014/main" id="{96BE7896-9A3A-4896-9C7F-B75800D5CB6A}"/>
              </a:ext>
            </a:extLst>
          </p:cNvPr>
          <p:cNvSpPr>
            <a:spLocks noGrp="1"/>
          </p:cNvSpPr>
          <p:nvPr>
            <p:ph type="sldNum" sz="quarter" idx="10"/>
          </p:nvPr>
        </p:nvSpPr>
        <p:spPr>
          <a:xfrm>
            <a:off x="8686800" y="6400800"/>
            <a:ext cx="384175" cy="365125"/>
          </a:xfrm>
        </p:spPr>
        <p:txBody>
          <a:bodyPr/>
          <a:lstStyle/>
          <a:p>
            <a:fld id="{869623FA-E6B2-421D-AA57-15128630E9FB}" type="slidenum">
              <a:rPr lang="en-US" smtClean="0">
                <a:solidFill>
                  <a:schemeClr val="bg1"/>
                </a:solidFill>
              </a:rPr>
              <a:pPr/>
              <a:t>7</a:t>
            </a:fld>
            <a:endParaRPr lang="en-US" dirty="0">
              <a:solidFill>
                <a:schemeClr val="bg1"/>
              </a:solidFill>
            </a:endParaRPr>
          </a:p>
        </p:txBody>
      </p:sp>
    </p:spTree>
    <p:extLst>
      <p:ext uri="{BB962C8B-B14F-4D97-AF65-F5344CB8AC3E}">
        <p14:creationId xmlns:p14="http://schemas.microsoft.com/office/powerpoint/2010/main" val="4243720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p:txBody>
          <a:bodyPr/>
          <a:lstStyle/>
          <a:p>
            <a:r>
              <a:rPr lang="en-US" sz="2400" dirty="0"/>
              <a:t>VREOs Responsibilities</a:t>
            </a:r>
          </a:p>
          <a:p>
            <a:pPr lvl="1"/>
            <a:r>
              <a:rPr lang="en-US" sz="2400" dirty="0"/>
              <a:t>1. Monitoring and reporting training and staff development activities</a:t>
            </a:r>
          </a:p>
          <a:p>
            <a:pPr lvl="1"/>
            <a:r>
              <a:rPr lang="en-US" sz="2400" dirty="0"/>
              <a:t>2. Reviewing local performance data</a:t>
            </a:r>
          </a:p>
          <a:p>
            <a:pPr lvl="1"/>
            <a:r>
              <a:rPr lang="en-US" sz="2400" dirty="0"/>
              <a:t>3. Identifying performance gaps</a:t>
            </a:r>
          </a:p>
          <a:p>
            <a:pPr lvl="1"/>
            <a:r>
              <a:rPr lang="en-US" sz="2400" dirty="0"/>
              <a:t>4. Identifying local training needed to improve performance</a:t>
            </a:r>
          </a:p>
          <a:p>
            <a:pPr lvl="1"/>
            <a:r>
              <a:rPr lang="en-US" sz="2400" dirty="0"/>
              <a:t>5. Identifying available training resources</a:t>
            </a:r>
          </a:p>
          <a:p>
            <a:pPr lvl="1"/>
            <a:r>
              <a:rPr lang="en-US" sz="2400" dirty="0"/>
              <a:t>6. Developing training plans</a:t>
            </a:r>
          </a:p>
          <a:p>
            <a:pPr lvl="1"/>
            <a:r>
              <a:rPr lang="en-US" sz="2400" dirty="0"/>
              <a:t>7. Requesting assistance to obtain or develop training material</a:t>
            </a:r>
          </a:p>
          <a:p>
            <a:pPr lvl="1"/>
            <a:endParaRPr lang="en-US" dirty="0"/>
          </a:p>
        </p:txBody>
      </p:sp>
      <p:sp>
        <p:nvSpPr>
          <p:cNvPr id="9" name="Title 8"/>
          <p:cNvSpPr>
            <a:spLocks noGrp="1"/>
          </p:cNvSpPr>
          <p:nvPr>
            <p:ph type="title"/>
          </p:nvPr>
        </p:nvSpPr>
        <p:spPr/>
        <p:txBody>
          <a:bodyPr>
            <a:normAutofit fontScale="90000"/>
          </a:bodyPr>
          <a:lstStyle/>
          <a:p>
            <a:r>
              <a:rPr lang="en-US" dirty="0"/>
              <a:t>Staff Development and Training </a:t>
            </a:r>
          </a:p>
        </p:txBody>
      </p:sp>
      <p:sp>
        <p:nvSpPr>
          <p:cNvPr id="11" name="Slide Number Placeholder 2">
            <a:extLst>
              <a:ext uri="{FF2B5EF4-FFF2-40B4-BE49-F238E27FC236}">
                <a16:creationId xmlns:a16="http://schemas.microsoft.com/office/drawing/2014/main" id="{9E488210-AF99-42A7-942D-A511ACF43F0E}"/>
              </a:ext>
            </a:extLst>
          </p:cNvPr>
          <p:cNvSpPr>
            <a:spLocks noGrp="1"/>
          </p:cNvSpPr>
          <p:nvPr>
            <p:ph type="sldNum" sz="quarter" idx="10"/>
          </p:nvPr>
        </p:nvSpPr>
        <p:spPr>
          <a:xfrm>
            <a:off x="8686800" y="6400800"/>
            <a:ext cx="384175" cy="365125"/>
          </a:xfrm>
        </p:spPr>
        <p:txBody>
          <a:bodyPr/>
          <a:lstStyle/>
          <a:p>
            <a:fld id="{869623FA-E6B2-421D-AA57-15128630E9FB}" type="slidenum">
              <a:rPr lang="en-US" smtClean="0">
                <a:solidFill>
                  <a:schemeClr val="bg1"/>
                </a:solidFill>
              </a:rPr>
              <a:pPr/>
              <a:t>8</a:t>
            </a:fld>
            <a:endParaRPr lang="en-US" dirty="0">
              <a:solidFill>
                <a:schemeClr val="bg1"/>
              </a:solidFill>
            </a:endParaRPr>
          </a:p>
        </p:txBody>
      </p:sp>
    </p:spTree>
    <p:extLst>
      <p:ext uri="{BB962C8B-B14F-4D97-AF65-F5344CB8AC3E}">
        <p14:creationId xmlns:p14="http://schemas.microsoft.com/office/powerpoint/2010/main" val="36881390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pPr lvl="1"/>
            <a:r>
              <a:rPr lang="en-US" sz="2400" dirty="0"/>
              <a:t>8. Notifying VR&amp;E Service of major training needs</a:t>
            </a:r>
          </a:p>
          <a:p>
            <a:pPr lvl="1"/>
            <a:r>
              <a:rPr lang="en-US" sz="2400" dirty="0"/>
              <a:t>9. Requesting CRC credit from VR&amp;E Service on behalf of staff members</a:t>
            </a:r>
          </a:p>
          <a:p>
            <a:pPr lvl="1"/>
            <a:r>
              <a:rPr lang="en-US" sz="2400" dirty="0"/>
              <a:t>10.Promoting mentor relationships with less experienced VRCs and ECs</a:t>
            </a:r>
          </a:p>
          <a:p>
            <a:pPr lvl="1"/>
            <a:r>
              <a:rPr lang="en-US" sz="2400" dirty="0"/>
              <a:t>11.Providing new staff comprehensive training in a timely manner</a:t>
            </a:r>
          </a:p>
          <a:p>
            <a:pPr lvl="1"/>
            <a:r>
              <a:rPr lang="en-US" sz="2400" dirty="0"/>
              <a:t>12.Providing frequent refresher training to experienced staff</a:t>
            </a:r>
          </a:p>
          <a:p>
            <a:pPr lvl="1"/>
            <a:r>
              <a:rPr lang="en-US" sz="2400" dirty="0"/>
              <a:t>13.Allowing opportunities for staff members to attend professional training outside of the RO</a:t>
            </a:r>
          </a:p>
          <a:p>
            <a:endParaRPr lang="en-US" dirty="0"/>
          </a:p>
        </p:txBody>
      </p:sp>
      <p:sp>
        <p:nvSpPr>
          <p:cNvPr id="2" name="Title 1"/>
          <p:cNvSpPr>
            <a:spLocks noGrp="1"/>
          </p:cNvSpPr>
          <p:nvPr>
            <p:ph type="title"/>
          </p:nvPr>
        </p:nvSpPr>
        <p:spPr/>
        <p:txBody>
          <a:bodyPr>
            <a:normAutofit fontScale="90000"/>
          </a:bodyPr>
          <a:lstStyle/>
          <a:p>
            <a:r>
              <a:rPr lang="en-US" dirty="0"/>
              <a:t>Staff Development and Training </a:t>
            </a:r>
          </a:p>
        </p:txBody>
      </p:sp>
      <p:sp>
        <p:nvSpPr>
          <p:cNvPr id="3" name="Slide Number Placeholder 2"/>
          <p:cNvSpPr>
            <a:spLocks noGrp="1"/>
          </p:cNvSpPr>
          <p:nvPr>
            <p:ph type="sldNum" sz="quarter" idx="10"/>
          </p:nvPr>
        </p:nvSpPr>
        <p:spPr/>
        <p:txBody>
          <a:bodyPr/>
          <a:lstStyle/>
          <a:p>
            <a:pPr defTabSz="457200" fontAlgn="base">
              <a:spcBef>
                <a:spcPct val="0"/>
              </a:spcBef>
              <a:spcAft>
                <a:spcPct val="0"/>
              </a:spcAft>
              <a:defRPr/>
            </a:pPr>
            <a:fld id="{5F77CC25-3932-4E13-90A0-76F050AD34B7}" type="slidenum">
              <a:rPr lang="en-US" smtClean="0">
                <a:ea typeface="ＭＳ Ｐゴシック" pitchFamily="34" charset="-128"/>
              </a:rPr>
              <a:pPr defTabSz="457200" fontAlgn="base">
                <a:spcBef>
                  <a:spcPct val="0"/>
                </a:spcBef>
                <a:spcAft>
                  <a:spcPct val="0"/>
                </a:spcAft>
                <a:defRPr/>
              </a:pPr>
              <a:t>9</a:t>
            </a:fld>
            <a:endParaRPr lang="en-US" dirty="0">
              <a:ea typeface="ＭＳ Ｐゴシック" pitchFamily="34" charset="-128"/>
            </a:endParaRPr>
          </a:p>
        </p:txBody>
      </p:sp>
    </p:spTree>
    <p:extLst>
      <p:ext uri="{BB962C8B-B14F-4D97-AF65-F5344CB8AC3E}">
        <p14:creationId xmlns:p14="http://schemas.microsoft.com/office/powerpoint/2010/main" val="260457215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8&quot; unique_id=&quot;10002&quot;&gt;&lt;/object&gt;&lt;object type=&quot;2&quot; unique_id=&quot;10003&quot;&gt;&lt;object type=&quot;3&quot; unique_id=&quot;10005&quot;&gt;&lt;property id=&quot;20148&quot; value=&quot;5&quot;/&gt;&lt;property id=&quot;20300&quot; value=&quot;Slide 4 - &amp;quot;Learning Objectives&amp;quot;&quot;/&gt;&lt;property id=&quot;20307&quot; value=&quot;258&quot;/&gt;&lt;/object&gt;&lt;object type=&quot;3&quot; unique_id=&quot;10006&quot;&gt;&lt;property id=&quot;20148&quot; value=&quot;5&quot;/&gt;&lt;property id=&quot;20300&quot; value=&quot;Slide 5 - &amp;quot;Defining Performance&amp;quot;&quot;/&gt;&lt;property id=&quot;20307&quot; value=&quot;260&quot;/&gt;&lt;/object&gt;&lt;object type=&quot;3&quot; unique_id=&quot;10007&quot;&gt;&lt;property id=&quot;20148&quot; value=&quot;5&quot;/&gt;&lt;property id=&quot;20300&quot; value=&quot;Slide 6 - &amp;quot;Defining Performance&amp;quot;&quot;/&gt;&lt;property id=&quot;20307&quot; value=&quot;262&quot;/&gt;&lt;/object&gt;&lt;object type=&quot;3&quot; unique_id=&quot;10008&quot;&gt;&lt;property id=&quot;20148&quot; value=&quot;5&quot;/&gt;&lt;property id=&quot;20300&quot; value=&quot;Slide 7 - &amp;quot;Scope of Training&amp;quot;&quot;/&gt;&lt;property id=&quot;20307&quot; value=&quot;269&quot;/&gt;&lt;/object&gt;&lt;object type=&quot;3&quot; unique_id=&quot;10009&quot;&gt;&lt;property id=&quot;20148&quot; value=&quot;5&quot;/&gt;&lt;property id=&quot;20300&quot; value=&quot;Slide 8 - &amp;quot;Staff Development and Training &amp;quot;&quot;/&gt;&lt;property id=&quot;20307&quot; value=&quot;261&quot;/&gt;&lt;/object&gt;&lt;object type=&quot;3&quot; unique_id=&quot;10010&quot;&gt;&lt;property id=&quot;20148&quot; value=&quot;5&quot;/&gt;&lt;property id=&quot;20300&quot; value=&quot;Slide 9 - &amp;quot;Staff Development and Training &amp;quot;&quot;/&gt;&lt;property id=&quot;20307&quot; value=&quot;263&quot;/&gt;&lt;/object&gt;&lt;object type=&quot;3&quot; unique_id=&quot;10011&quot;&gt;&lt;property id=&quot;20148&quot; value=&quot;5&quot;/&gt;&lt;property id=&quot;20300&quot; value=&quot;Slide 10 - &amp;quot;Developing Training Plans &amp;amp; CRCC Requests&amp;quot;&quot;/&gt;&lt;property id=&quot;20307&quot; value=&quot;264&quot;/&gt;&lt;/object&gt;&lt;object type=&quot;3&quot; unique_id=&quot;10012&quot;&gt;&lt;property id=&quot;20148&quot; value=&quot;5&quot;/&gt;&lt;property id=&quot;20300&quot; value=&quot;Slide 11 - &amp;quot;Systematic Technical Accuracy Review (STAR)/Quality Assurance (QA) Team Site Visit&amp;quot;&quot;/&gt;&lt;property id=&quot;20307&quot; value=&quot;274&quot;/&gt;&lt;/object&gt;&lt;object type=&quot;3&quot; unique_id=&quot;10013&quot;&gt;&lt;property id=&quot;20148&quot; value=&quot;5&quot;/&gt;&lt;property id=&quot;20300&quot; value=&quot;Slide 12 - &amp;quot;VR&amp;amp;E Training Plan&amp;quot;&quot;/&gt;&lt;property id=&quot;20307&quot; value=&quot;270&quot;/&gt;&lt;/object&gt;&lt;object type=&quot;3&quot; unique_id=&quot;10014&quot;&gt;&lt;property id=&quot;20148&quot; value=&quot;5&quot;/&gt;&lt;property id=&quot;20300&quot; value=&quot;Slide 13 - &amp;quot;VR&amp;amp;E Training Plan - Core Technical Training Requirements&amp;quot;&quot;/&gt;&lt;property id=&quot;20307&quot; value=&quot;266&quot;/&gt;&lt;/object&gt;&lt;object type=&quot;3&quot; unique_id=&quot;10015&quot;&gt;&lt;property id=&quot;20148&quot; value=&quot;5&quot;/&gt;&lt;property id=&quot;20300&quot; value=&quot;Slide 14 - &amp;quot;National Training Curriculum Checklist &amp;amp; VR&amp;amp;E Training Website&amp;quot;&quot;/&gt;&lt;property id=&quot;20307&quot; value=&quot;273&quot;/&gt;&lt;/object&gt;&lt;object type=&quot;3&quot; unique_id=&quot;10016&quot;&gt;&lt;property id=&quot;20148&quot; value=&quot;5&quot;/&gt;&lt;property id=&quot;20300&quot; value=&quot;Slide 15 - &amp;quot;VR&amp;amp;E Training Plan - Areas of Training and Development&amp;quot;&quot;/&gt;&lt;property id=&quot;20307&quot; value=&quot;267&quot;/&gt;&lt;/object&gt;&lt;object type=&quot;3&quot; unique_id=&quot;10017&quot;&gt;&lt;property id=&quot;20148&quot; value=&quot;5&quot;/&gt;&lt;property id=&quot;20300&quot; value=&quot;Slide 16 - &amp;quot;VR&amp;amp;E Training Plan – Means&amp;quot;&quot;/&gt;&lt;property id=&quot;20307&quot; value=&quot;268&quot;/&gt;&lt;/object&gt;&lt;object type=&quot;3&quot; unique_id=&quot;10018&quot;&gt;&lt;property id=&quot;20148&quot; value=&quot;5&quot;/&gt;&lt;property id=&quot;20300&quot; value=&quot;Slide 17 - &amp;quot;Annual Review of Training Needs/ Frequency of In-Service/ Estimated Cost&amp;quot;&quot;/&gt;&lt;property id=&quot;20307&quot; value=&quot;271&quot;/&gt;&lt;/object&gt;&lt;object type=&quot;3&quot; unique_id=&quot;79420&quot;&gt;&lt;property id=&quot;20148&quot; value=&quot;5&quot;/&gt;&lt;property id=&quot;20300&quot; value=&quot;Slide 1 - &amp;quot;Sound Check&amp;quot;&quot;/&gt;&lt;property id=&quot;20307&quot; value=&quot;287&quot;/&gt;&lt;/object&gt;&lt;object type=&quot;3&quot; unique_id=&quot;79421&quot;&gt;&lt;property id=&quot;20148&quot; value=&quot;5&quot;/&gt;&lt;property id=&quot;20300&quot; value=&quot;Slide 2 - &amp;quot;Developing Effective Training Plans&amp;quot;&quot;/&gt;&lt;property id=&quot;20307&quot; value=&quot;327&quot;/&gt;&lt;/object&gt;&lt;object type=&quot;3&quot; unique_id=&quot;79422&quot;&gt;&lt;property id=&quot;20148&quot; value=&quot;5&quot;/&gt;&lt;property id=&quot;20300&quot; value=&quot;Slide 3 - &amp;quot;Presenters&amp;quot;&quot;/&gt;&lt;property id=&quot;20307&quot; value=&quot;328&quot;/&gt;&lt;/object&gt;&lt;object type=&quot;3&quot; unique_id=&quot;79423&quot;&gt;&lt;property id=&quot;20148&quot; value=&quot;5&quot;/&gt;&lt;property id=&quot;20300&quot; value=&quot;Slide 18 - &amp;quot;Questions/Discussion&amp;quot;&quot;/&gt;&lt;property id=&quot;20307&quot; value=&quot;265&quot;/&gt;&lt;/object&gt;&lt;/object&gt;&lt;/object&gt;&lt;/database&gt;"/>
  <p:tag name="SECTOMILLISECCONVERTED" val="1"/>
</p:tagLst>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1_Office Theme">
  <a:themeElements>
    <a:clrScheme name="Custom 4">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452AEA"/>
      </a:hlink>
      <a:folHlink>
        <a:srgbClr val="452AE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971DD2C9BF4304BBB6C2D6A571FDBA4" ma:contentTypeVersion="0" ma:contentTypeDescription="Create a new document." ma:contentTypeScope="" ma:versionID="9a676742f28c9c237b9209d0664489ee">
  <xsd:schema xmlns:xsd="http://www.w3.org/2001/XMLSchema" xmlns:xs="http://www.w3.org/2001/XMLSchema" xmlns:p="http://schemas.microsoft.com/office/2006/metadata/properties" targetNamespace="http://schemas.microsoft.com/office/2006/metadata/properties" ma:root="true" ma:fieldsID="06e0e3112098b4d1518554ee266199a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F12D9C3-02A8-498D-9B06-F1F70D5E5C25}">
  <ds:schemaRefs>
    <ds:schemaRef ds:uri="http://purl.org/dc/dcmitype/"/>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www.w3.org/XML/1998/namespace"/>
  </ds:schemaRefs>
</ds:datastoreItem>
</file>

<file path=customXml/itemProps2.xml><?xml version="1.0" encoding="utf-8"?>
<ds:datastoreItem xmlns:ds="http://schemas.openxmlformats.org/officeDocument/2006/customXml" ds:itemID="{3DA2508C-2357-4C8A-8186-1FDD27C901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F2DAC20D-5F77-4AC5-B031-C8451CDD22D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3908</TotalTime>
  <Words>2844</Words>
  <Application>Microsoft Office PowerPoint</Application>
  <PresentationFormat>On-screen Show (4:3)</PresentationFormat>
  <Paragraphs>316</Paragraphs>
  <Slides>18</Slides>
  <Notes>18</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18</vt:i4>
      </vt:variant>
    </vt:vector>
  </HeadingPairs>
  <TitlesOfParts>
    <vt:vector size="24" baseType="lpstr">
      <vt:lpstr>Arial</vt:lpstr>
      <vt:lpstr>Calibri</vt:lpstr>
      <vt:lpstr>Myriad Pro</vt:lpstr>
      <vt:lpstr>Times New Roman</vt:lpstr>
      <vt:lpstr>2_Office Theme</vt:lpstr>
      <vt:lpstr>11_Office Theme</vt:lpstr>
      <vt:lpstr>Sound Check</vt:lpstr>
      <vt:lpstr>Developing Effective Training Plans</vt:lpstr>
      <vt:lpstr>Presenters</vt:lpstr>
      <vt:lpstr>Learning Objectives</vt:lpstr>
      <vt:lpstr>Defining Performance</vt:lpstr>
      <vt:lpstr>Defining Performance</vt:lpstr>
      <vt:lpstr>Scope of Training</vt:lpstr>
      <vt:lpstr>Staff Development and Training </vt:lpstr>
      <vt:lpstr>Staff Development and Training </vt:lpstr>
      <vt:lpstr>Developing Training Plans &amp; CRCC Requests</vt:lpstr>
      <vt:lpstr>Systematic Technical Accuracy Review (STAR)/Quality Assurance (QA) Team Site Visit</vt:lpstr>
      <vt:lpstr>VR&amp;E Training Plan</vt:lpstr>
      <vt:lpstr>VR&amp;E Training Plan - Core Technical Training Requirements</vt:lpstr>
      <vt:lpstr>National Training Curriculum Checklist &amp; VR&amp;E Training Website</vt:lpstr>
      <vt:lpstr>VR&amp;E Training Plan - Areas of Training and Development</vt:lpstr>
      <vt:lpstr>VR&amp;E Training Plan – Means</vt:lpstr>
      <vt:lpstr>Annual Review of Training Needs/ Frequency of In-Service/ Estimated Cost</vt:lpstr>
      <vt:lpstr>Questions/Discussion</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VRE New Manager Training: Effective Training Plans PowerPoint Presentation</dc:title>
  <dc:subject>VREO, AVREO, SVRC</dc:subject>
  <dc:creator>Department of Veterans Affairs, Veterans Benefits Administration, Vocational Rehabilitation and Employment Service, STAFF</dc:creator>
  <cp:lastModifiedBy>Kathy Poole</cp:lastModifiedBy>
  <cp:revision>80</cp:revision>
  <cp:lastPrinted>2019-05-21T14:48:15Z</cp:lastPrinted>
  <dcterms:created xsi:type="dcterms:W3CDTF">2013-05-02T18:07:33Z</dcterms:created>
  <dcterms:modified xsi:type="dcterms:W3CDTF">2019-06-07T16:02:17Z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0x0101000971DD2C9BF4304BBB6C2D6A571FDBA4</vt:lpwstr>
  </property>
  <property fmtid="{D5CDD505-2E9C-101B-9397-08002B2CF9AE}" pid="3" name="Language">
    <vt:lpwstr>en</vt:lpwstr>
  </property>
  <property fmtid="{D5CDD505-2E9C-101B-9397-08002B2CF9AE}" pid="4" name="Type">
    <vt:lpwstr>Presentation</vt:lpwstr>
  </property>
</Properties>
</file>