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83" r:id="rId6"/>
    <p:sldMasterId id="2147483670" r:id="rId7"/>
  </p:sldMasterIdLst>
  <p:notesMasterIdLst>
    <p:notesMasterId r:id="rId30"/>
  </p:notesMasterIdLst>
  <p:handoutMasterIdLst>
    <p:handoutMasterId r:id="rId31"/>
  </p:handoutMasterIdLst>
  <p:sldIdLst>
    <p:sldId id="285" r:id="rId8"/>
    <p:sldId id="293" r:id="rId9"/>
    <p:sldId id="294" r:id="rId10"/>
    <p:sldId id="331" r:id="rId11"/>
    <p:sldId id="330" r:id="rId12"/>
    <p:sldId id="287" r:id="rId13"/>
    <p:sldId id="328" r:id="rId14"/>
    <p:sldId id="335" r:id="rId15"/>
    <p:sldId id="337" r:id="rId16"/>
    <p:sldId id="334" r:id="rId17"/>
    <p:sldId id="333" r:id="rId18"/>
    <p:sldId id="325" r:id="rId19"/>
    <p:sldId id="326" r:id="rId20"/>
    <p:sldId id="314" r:id="rId21"/>
    <p:sldId id="315" r:id="rId22"/>
    <p:sldId id="316" r:id="rId23"/>
    <p:sldId id="317" r:id="rId24"/>
    <p:sldId id="318" r:id="rId25"/>
    <p:sldId id="319" r:id="rId26"/>
    <p:sldId id="329" r:id="rId27"/>
    <p:sldId id="320" r:id="rId28"/>
    <p:sldId id="327" r:id="rId29"/>
  </p:sldIdLst>
  <p:sldSz cx="12192000" cy="6858000"/>
  <p:notesSz cx="6858000" cy="92964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yzel, Thomas, VBABALT\ACAD" initials="FTV" lastIdx="4" clrIdx="0">
    <p:extLst>
      <p:ext uri="{19B8F6BF-5375-455C-9EA6-DF929625EA0E}">
        <p15:presenceInfo xmlns:p15="http://schemas.microsoft.com/office/powerpoint/2012/main" userId="S-1-5-21-1409082233-764733703-682003330-364095" providerId="AD"/>
      </p:ext>
    </p:extLst>
  </p:cmAuthor>
  <p:cmAuthor id="2" name="Jennifer Williams" initials="JDW" lastIdx="1" clrIdx="1">
    <p:extLst>
      <p:ext uri="{19B8F6BF-5375-455C-9EA6-DF929625EA0E}">
        <p15:presenceInfo xmlns:p15="http://schemas.microsoft.com/office/powerpoint/2012/main" userId="Jennifer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5401" autoAdjust="0"/>
  </p:normalViewPr>
  <p:slideViewPr>
    <p:cSldViewPr>
      <p:cViewPr varScale="1">
        <p:scale>
          <a:sx n="92" d="100"/>
          <a:sy n="92" d="100"/>
        </p:scale>
        <p:origin x="108" y="38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F457E3-02A7-43B4-8EEC-45909306035C}"/>
              </a:ext>
            </a:extLst>
          </p:cNvPr>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7EF9FAF-B8CC-4A4E-B57C-66F12982317E}"/>
              </a:ext>
            </a:extLst>
          </p:cNvPr>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5D4C7AF7-EDB3-43B6-BB4A-B95C625027EB}" type="datetimeFigureOut">
              <a:rPr lang="en-US" smtClean="0"/>
              <a:t>2/5/2019</a:t>
            </a:fld>
            <a:endParaRPr lang="en-US"/>
          </a:p>
        </p:txBody>
      </p:sp>
      <p:sp>
        <p:nvSpPr>
          <p:cNvPr id="4" name="Footer Placeholder 3">
            <a:extLst>
              <a:ext uri="{FF2B5EF4-FFF2-40B4-BE49-F238E27FC236}">
                <a16:creationId xmlns:a16="http://schemas.microsoft.com/office/drawing/2014/main" id="{0A0B50A0-1F37-4DE9-B934-76C1534DAD3A}"/>
              </a:ext>
            </a:extLst>
          </p:cNvPr>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0426A8-69DE-4396-BF76-45012472CE50}"/>
              </a:ext>
            </a:extLst>
          </p:cNvPr>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7E76B5BC-2F78-44D9-9E22-59AA00C6AC9A}" type="slidenum">
              <a:rPr lang="en-US" smtClean="0"/>
              <a:t>‹#›</a:t>
            </a:fld>
            <a:endParaRPr lang="en-US"/>
          </a:p>
        </p:txBody>
      </p:sp>
    </p:spTree>
    <p:extLst>
      <p:ext uri="{BB962C8B-B14F-4D97-AF65-F5344CB8AC3E}">
        <p14:creationId xmlns:p14="http://schemas.microsoft.com/office/powerpoint/2010/main" val="1146290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027" y="0"/>
            <a:ext cx="2972421"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2/5/2019</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6421" y="4416426"/>
            <a:ext cx="5485158"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7" y="8829675"/>
            <a:ext cx="2972421"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71459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favorable finding is more than a recitation of evidence. Rather, it has to be an application of the law to the evidence in an adjudicative determination (so the formula becomes “you have (insert element of entitlement) and that supports (insert adjudicative determination).”  Beyond that a favorable finding should be specific enough that the Veteran and the adjudicator should be able to figure out what it relates to</a:t>
            </a:r>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8</a:t>
            </a:fld>
            <a:endParaRPr lang="en-US" dirty="0"/>
          </a:p>
        </p:txBody>
      </p:sp>
    </p:spTree>
    <p:extLst>
      <p:ext uri="{BB962C8B-B14F-4D97-AF65-F5344CB8AC3E}">
        <p14:creationId xmlns:p14="http://schemas.microsoft.com/office/powerpoint/2010/main" val="4230525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through why these are not acceptable.  Missing specific evidence or does not include the material element that was met. </a:t>
            </a:r>
          </a:p>
        </p:txBody>
      </p:sp>
      <p:sp>
        <p:nvSpPr>
          <p:cNvPr id="4" name="Slide Number Placeholder 3"/>
          <p:cNvSpPr>
            <a:spLocks noGrp="1"/>
          </p:cNvSpPr>
          <p:nvPr>
            <p:ph type="sldNum" sz="quarter" idx="10"/>
          </p:nvPr>
        </p:nvSpPr>
        <p:spPr/>
        <p:txBody>
          <a:bodyPr/>
          <a:lstStyle/>
          <a:p>
            <a:fld id="{A263C7BD-EE4B-42E2-A75C-958D06C60C46}" type="slidenum">
              <a:rPr lang="en-US" smtClean="0"/>
              <a:t>10</a:t>
            </a:fld>
            <a:endParaRPr lang="en-US" dirty="0"/>
          </a:p>
        </p:txBody>
      </p:sp>
    </p:spTree>
    <p:extLst>
      <p:ext uri="{BB962C8B-B14F-4D97-AF65-F5344CB8AC3E}">
        <p14:creationId xmlns:p14="http://schemas.microsoft.com/office/powerpoint/2010/main" val="152564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I.1.C.3. Assisting With Medical Opinion or Examination Reports</a:t>
            </a:r>
          </a:p>
          <a:p>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16</a:t>
            </a:fld>
            <a:endParaRPr lang="en-US" dirty="0"/>
          </a:p>
        </p:txBody>
      </p:sp>
    </p:spTree>
    <p:extLst>
      <p:ext uri="{BB962C8B-B14F-4D97-AF65-F5344CB8AC3E}">
        <p14:creationId xmlns:p14="http://schemas.microsoft.com/office/powerpoint/2010/main" val="2752536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5376959"/>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userDrawn="1"/>
        </p:nvSpPr>
        <p:spPr>
          <a:xfrm>
            <a:off x="3895122" y="4803738"/>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714248" y="1694043"/>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441834" y="1659467"/>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userDrawn="1"/>
        </p:nvSpPr>
        <p:spPr>
          <a:xfrm>
            <a:off x="863591" y="2749899"/>
            <a:ext cx="10522964" cy="861774"/>
          </a:xfrm>
          <a:prstGeom prst="rect">
            <a:avLst/>
          </a:prstGeom>
          <a:noFill/>
        </p:spPr>
        <p:txBody>
          <a:bodyPr wrap="square" lIns="91440" tIns="45720" rIns="91440" bIns="45720" rtlCol="0" anchor="ctr">
            <a:spAutoFit/>
          </a:bodyPr>
          <a:lstStyle/>
          <a:p>
            <a:pPr marL="0" lvl="1" indent="-342891">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9250441" y="6400237"/>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5"/>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6"/>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9" y="273060"/>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10"/>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5"/>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6" name="Slide Number Placeholder 5"/>
          <p:cNvSpPr>
            <a:spLocks noGrp="1"/>
          </p:cNvSpPr>
          <p:nvPr>
            <p:ph type="sldNum" sz="quarter" idx="4"/>
          </p:nvPr>
        </p:nvSpPr>
        <p:spPr>
          <a:xfrm>
            <a:off x="11582400" y="6400237"/>
            <a:ext cx="512840" cy="365125"/>
          </a:xfrm>
          <a:prstGeom prst="rect">
            <a:avLst/>
          </a:prstGeom>
        </p:spPr>
        <p:txBody>
          <a:bodyPr vert="horz" lIns="91440" tIns="45720" rIns="91440" bIns="45720" rtlCol="0" anchor="ctr"/>
          <a:lstStyle>
            <a:lvl1pPr algn="r">
              <a:defRPr sz="1200">
                <a:solidFill>
                  <a:schemeClr val="bg1"/>
                </a:solidFill>
              </a:defRPr>
            </a:lvl1p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66549" y="6184206"/>
            <a:ext cx="3417455" cy="641708"/>
          </a:xfrm>
          <a:prstGeom prst="rect">
            <a:avLst/>
          </a:prstGeom>
        </p:spPr>
      </p:pic>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189" rtl="0" eaLnBrk="1" latinLnBrk="0" hangingPunct="1">
        <a:spcBef>
          <a:spcPct val="0"/>
        </a:spcBef>
        <a:buNone/>
        <a:defRPr sz="4400" b="0" i="0" u="none"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b="0" i="0" u="none"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2/5/2019</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2/5/2019</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SID=ad275643432556b9dda942343fb89296&amp;mc=true&amp;node=pt38.1.3&amp;rgn=div58#se38.1.3_1103" TargetMode="External"/><Relationship Id="rId2" Type="http://schemas.openxmlformats.org/officeDocument/2006/relationships/hyperlink" Target="https://www.congress.gov/115/plaws/publ55/PLAW-115publ55.pdf" TargetMode="External"/><Relationship Id="rId1" Type="http://schemas.openxmlformats.org/officeDocument/2006/relationships/slideLayout" Target="../slideLayouts/slideLayout5.xml"/><Relationship Id="rId6" Type="http://schemas.openxmlformats.org/officeDocument/2006/relationships/hyperlink" Target="https://vbaw.vba.va.gov/APPEALS/RAMP_Resources.asp" TargetMode="External"/><Relationship Id="rId5" Type="http://schemas.openxmlformats.org/officeDocument/2006/relationships/hyperlink" Target="https://vaww.vrm.km.va.gov/system/templates/selfservice/va_kanew/help/agent/locale/en-US/portal/554400000001034/topic/554400000003098/Chapter-06-The-Rating-Decision" TargetMode="External"/><Relationship Id="rId4" Type="http://schemas.openxmlformats.org/officeDocument/2006/relationships/hyperlink" Target="https://www.ecfr.gov/cgi-bin/text-idx?c=ecfr&amp;sid=39c7e367a71c8efc570650851b266303&amp;rgn=div5&amp;view=text&amp;node=38:1.0.1.1.4&amp;idno=38#se38.1.3_110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4"/>
            <a:ext cx="10363200" cy="1470025"/>
          </a:xfrm>
        </p:spPr>
        <p:txBody>
          <a:bodyPr>
            <a:normAutofit/>
          </a:bodyPr>
          <a:lstStyle/>
          <a:p>
            <a:r>
              <a:rPr lang="en-US" sz="3600" b="1" dirty="0"/>
              <a:t>VA Appeals Modernization Act</a:t>
            </a:r>
            <a:br>
              <a:rPr lang="en-US" sz="3600" b="1" dirty="0"/>
            </a:br>
            <a:r>
              <a:rPr lang="en-US" sz="3600" b="1" dirty="0"/>
              <a:t>Rating Decisions &amp; Favorable Findings (Rating)</a:t>
            </a:r>
          </a:p>
        </p:txBody>
      </p:sp>
      <p:sp>
        <p:nvSpPr>
          <p:cNvPr id="3" name="Subtitle 2"/>
          <p:cNvSpPr>
            <a:spLocks noGrp="1"/>
          </p:cNvSpPr>
          <p:nvPr>
            <p:ph type="subTitle" idx="1"/>
          </p:nvPr>
        </p:nvSpPr>
        <p:spPr>
          <a:xfrm>
            <a:off x="2514600" y="3429000"/>
            <a:ext cx="7696200" cy="1066800"/>
          </a:xfrm>
        </p:spPr>
        <p:txBody>
          <a:bodyPr>
            <a:normAutofit/>
          </a:bodyPr>
          <a:lstStyle/>
          <a:p>
            <a:r>
              <a:rPr lang="en-US" sz="2800" b="1" dirty="0">
                <a:solidFill>
                  <a:schemeClr val="tx1">
                    <a:lumMod val="65000"/>
                    <a:lumOff val="35000"/>
                  </a:schemeClr>
                </a:solidFill>
              </a:rPr>
              <a:t>Baltimore Professional Development Academy</a:t>
            </a:r>
          </a:p>
        </p:txBody>
      </p:sp>
      <p:sp>
        <p:nvSpPr>
          <p:cNvPr id="4" name="Subtitle 2"/>
          <p:cNvSpPr txBox="1">
            <a:spLocks/>
          </p:cNvSpPr>
          <p:nvPr/>
        </p:nvSpPr>
        <p:spPr>
          <a:xfrm>
            <a:off x="1736501" y="4267200"/>
            <a:ext cx="74676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rPr>
              <a:t>Briefed by: </a:t>
            </a:r>
          </a:p>
          <a:p>
            <a:r>
              <a:rPr lang="en-US" sz="1800" b="1" dirty="0">
                <a:solidFill>
                  <a:schemeClr val="tx1"/>
                </a:solidFill>
              </a:rPr>
              <a:t>Name:  Tom Fryzel </a:t>
            </a:r>
          </a:p>
          <a:p>
            <a:r>
              <a:rPr lang="en-US" sz="1800" b="1" dirty="0">
                <a:solidFill>
                  <a:schemeClr val="tx1"/>
                </a:solidFill>
              </a:rPr>
              <a:t>Date:  February 2019</a:t>
            </a:r>
          </a:p>
        </p:txBody>
      </p:sp>
      <p:pic>
        <p:nvPicPr>
          <p:cNvPr id="6" name="Picture 4" descr="dvaseal"/>
          <p:cNvPicPr>
            <a:picLocks noChangeAspect="1" noChangeArrowheads="1"/>
          </p:cNvPicPr>
          <p:nvPr/>
        </p:nvPicPr>
        <p:blipFill>
          <a:blip r:embed="rId2"/>
          <a:srcRect/>
          <a:stretch>
            <a:fillRect/>
          </a:stretch>
        </p:blipFill>
        <p:spPr bwMode="auto">
          <a:xfrm>
            <a:off x="5410200" y="838200"/>
            <a:ext cx="1371600" cy="1371600"/>
          </a:xfrm>
          <a:prstGeom prst="rect">
            <a:avLst/>
          </a:prstGeom>
          <a:noFill/>
          <a:ln w="9525">
            <a:noFill/>
            <a:miter lim="800000"/>
            <a:headEnd/>
            <a:tailEnd/>
          </a:ln>
        </p:spPr>
      </p:pic>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F5EFA8B-B4F2-4A4F-AC54-BD61C2532BCA}"/>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F4BFC9C5-BE21-4475-BBE5-919ABC100238}"/>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Improper Favorable Findings</a:t>
            </a:r>
          </a:p>
        </p:txBody>
      </p:sp>
      <p:graphicFrame>
        <p:nvGraphicFramePr>
          <p:cNvPr id="6" name="Table 5">
            <a:extLst>
              <a:ext uri="{FF2B5EF4-FFF2-40B4-BE49-F238E27FC236}">
                <a16:creationId xmlns:a16="http://schemas.microsoft.com/office/drawing/2014/main" id="{D81F7BC5-674C-40B1-B577-D8B331936342}"/>
              </a:ext>
            </a:extLst>
          </p:cNvPr>
          <p:cNvGraphicFramePr>
            <a:graphicFrameLocks noGrp="1"/>
          </p:cNvGraphicFramePr>
          <p:nvPr>
            <p:extLst>
              <p:ext uri="{D42A27DB-BD31-4B8C-83A1-F6EECF244321}">
                <p14:modId xmlns:p14="http://schemas.microsoft.com/office/powerpoint/2010/main" val="432696205"/>
              </p:ext>
            </p:extLst>
          </p:nvPr>
        </p:nvGraphicFramePr>
        <p:xfrm>
          <a:off x="256420" y="838200"/>
          <a:ext cx="11582400" cy="5330760"/>
        </p:xfrm>
        <a:graphic>
          <a:graphicData uri="http://schemas.openxmlformats.org/drawingml/2006/table">
            <a:tbl>
              <a:tblPr firstRow="1" bandRow="1">
                <a:tableStyleId>{6E25E649-3F16-4E02-A733-19D2CDBF48F0}</a:tableStyleId>
              </a:tblPr>
              <a:tblGrid>
                <a:gridCol w="4772780">
                  <a:extLst>
                    <a:ext uri="{9D8B030D-6E8A-4147-A177-3AD203B41FA5}">
                      <a16:colId xmlns:a16="http://schemas.microsoft.com/office/drawing/2014/main" val="4284851245"/>
                    </a:ext>
                  </a:extLst>
                </a:gridCol>
                <a:gridCol w="6809620">
                  <a:extLst>
                    <a:ext uri="{9D8B030D-6E8A-4147-A177-3AD203B41FA5}">
                      <a16:colId xmlns:a16="http://schemas.microsoft.com/office/drawing/2014/main" val="2909658809"/>
                    </a:ext>
                  </a:extLst>
                </a:gridCol>
              </a:tblGrid>
              <a:tr h="568333">
                <a:tc>
                  <a:txBody>
                    <a:bodyPr/>
                    <a:lstStyle/>
                    <a:p>
                      <a:r>
                        <a:rPr lang="en-US" sz="2400" dirty="0">
                          <a:latin typeface="Myriad Pro" panose="020B0503030403020204" pitchFamily="34" charset="0"/>
                        </a:rPr>
                        <a:t>Improper Examples</a:t>
                      </a:r>
                    </a:p>
                  </a:txBody>
                  <a:tcPr anchor="ctr"/>
                </a:tc>
                <a:tc>
                  <a:txBody>
                    <a:bodyPr/>
                    <a:lstStyle/>
                    <a:p>
                      <a:r>
                        <a:rPr lang="en-US" sz="2400" dirty="0">
                          <a:latin typeface="Myriad Pro" panose="020B0503030403020204" pitchFamily="34" charset="0"/>
                        </a:rPr>
                        <a:t>Good Examples </a:t>
                      </a:r>
                      <a:r>
                        <a:rPr lang="en-US" sz="2400" b="0" dirty="0">
                          <a:latin typeface="Myriad Pro" panose="020B0503030403020204" pitchFamily="34" charset="0"/>
                        </a:rPr>
                        <a:t>(material element + evidence)</a:t>
                      </a:r>
                    </a:p>
                  </a:txBody>
                  <a:tcPr anchor="ctr">
                    <a:solidFill>
                      <a:schemeClr val="accent2">
                        <a:lumMod val="50000"/>
                      </a:schemeClr>
                    </a:solidFill>
                  </a:tcPr>
                </a:tc>
                <a:extLst>
                  <a:ext uri="{0D108BD9-81ED-4DB2-BD59-A6C34878D82A}">
                    <a16:rowId xmlns:a16="http://schemas.microsoft.com/office/drawing/2014/main" val="2030360347"/>
                  </a:ext>
                </a:extLst>
              </a:tr>
              <a:tr h="645656">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Service connection is warranted.</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The evidence shows that a qualifying event, injury, or disease had its onset during your service. Service treatment records from service period January 2016 to March 2018 show treatment for a right knee injury.</a:t>
                      </a:r>
                      <a:endParaRPr lang="en-US" sz="1600" dirty="0">
                        <a:solidFill>
                          <a:srgbClr val="000000"/>
                        </a:solidFill>
                        <a:latin typeface="Myriad Pro" panose="020B0503030403020204" pitchFamily="34" charset="0"/>
                      </a:endParaRPr>
                    </a:p>
                  </a:txBody>
                  <a:tcPr/>
                </a:tc>
                <a:extLst>
                  <a:ext uri="{0D108BD9-81ED-4DB2-BD59-A6C34878D82A}">
                    <a16:rowId xmlns:a16="http://schemas.microsoft.com/office/drawing/2014/main" val="2176606493"/>
                  </a:ext>
                </a:extLst>
              </a:tr>
              <a:tr h="645656">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Private treatment records dated January 1, 2012, February 5, 2015, March 19, 2018, December 21, 2018, and January 1, 2019 show a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effectLst/>
                          <a:latin typeface="Myriad Pro" panose="020B0503030403020204" pitchFamily="34" charset="0"/>
                        </a:rPr>
                        <a:t>You have been diagnosed with a disability. Private treatment records from Dr. John Smith dated January 1, 2019 show a diagnosis of right knee arthritis. </a:t>
                      </a:r>
                      <a:endParaRPr lang="en-US" sz="1600" dirty="0">
                        <a:solidFill>
                          <a:srgbClr val="000000"/>
                        </a:solidFill>
                        <a:latin typeface="Myriad Pro" panose="020B0503030403020204" pitchFamily="34" charset="0"/>
                      </a:endParaRPr>
                    </a:p>
                  </a:txBody>
                  <a:tcPr/>
                </a:tc>
                <a:extLst>
                  <a:ext uri="{0D108BD9-81ED-4DB2-BD59-A6C34878D82A}">
                    <a16:rowId xmlns:a16="http://schemas.microsoft.com/office/drawing/2014/main" val="41081393"/>
                  </a:ext>
                </a:extLst>
              </a:tr>
              <a:tr h="73906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There is a current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effectLst/>
                          <a:latin typeface="Myriad Pro" panose="020B0503030403020204" pitchFamily="34" charset="0"/>
                        </a:rPr>
                        <a:t>You have been diagnosed with a disability. </a:t>
                      </a:r>
                      <a:r>
                        <a:rPr lang="en-US" sz="1600" kern="1200" dirty="0">
                          <a:effectLst/>
                          <a:latin typeface="Myriad Pro" panose="020B0503030403020204" pitchFamily="34" charset="0"/>
                        </a:rPr>
                        <a:t>“VAMC Houston examination dated March 17, 2017 confirms a diagnosis of right knee arthritis.”</a:t>
                      </a:r>
                      <a:endParaRPr lang="en-US" sz="1600" b="0" i="0" u="none" strike="noStrike" dirty="0">
                        <a:solidFill>
                          <a:srgbClr val="000000"/>
                        </a:solidFill>
                        <a:effectLst/>
                        <a:latin typeface="Myriad Pro" panose="020B0503030403020204" pitchFamily="34" charset="0"/>
                      </a:endParaRPr>
                    </a:p>
                  </a:txBody>
                  <a:tcPr/>
                </a:tc>
                <a:extLst>
                  <a:ext uri="{0D108BD9-81ED-4DB2-BD59-A6C34878D82A}">
                    <a16:rowId xmlns:a16="http://schemas.microsoft.com/office/drawing/2014/main" val="2592676921"/>
                  </a:ext>
                </a:extLst>
              </a:tr>
              <a:tr h="60049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Service treatment records dated January 1, 1955 show a right knee injury. Records dated March 1956, June 1956, and July 1957 show treatment for the right knee. Records from April 1958 show right knee pain. Therefore an in-service event is conceded. </a:t>
                      </a:r>
                    </a:p>
                  </a:txBody>
                  <a:tcPr/>
                </a:tc>
                <a:tc>
                  <a:txBody>
                    <a:bodyPr/>
                    <a:lstStyle/>
                    <a:p>
                      <a:r>
                        <a:rPr lang="en-US" sz="1600" dirty="0">
                          <a:latin typeface="Myriad Pro" panose="020B0503030403020204" pitchFamily="34" charset="0"/>
                        </a:rPr>
                        <a:t>The evidence shows that a qualifying event, injury, or disease had its onset during your service. Service treatment records from January 1955 to April 1958 show treatment for a right knee injury. </a:t>
                      </a:r>
                    </a:p>
                  </a:txBody>
                  <a:tcPr/>
                </a:tc>
                <a:extLst>
                  <a:ext uri="{0D108BD9-81ED-4DB2-BD59-A6C34878D82A}">
                    <a16:rowId xmlns:a16="http://schemas.microsoft.com/office/drawing/2014/main" val="2452998519"/>
                  </a:ext>
                </a:extLst>
              </a:tr>
              <a:tr h="60049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Vietnam service is confirmed.</a:t>
                      </a:r>
                    </a:p>
                  </a:txBody>
                  <a:tcPr/>
                </a:tc>
                <a:tc>
                  <a:txBody>
                    <a:bodyPr/>
                    <a:lstStyle/>
                    <a:p>
                      <a:r>
                        <a:rPr lang="en-US" sz="1600" dirty="0">
                          <a:latin typeface="Myriad Pro" panose="020B0503030403020204" pitchFamily="34" charset="0"/>
                        </a:rPr>
                        <a:t>Exposure to herbicide agents is presumed. You served in the Republic of Vietnam as noted on your DD 214 for service period January 1966 to March 1966.</a:t>
                      </a:r>
                    </a:p>
                  </a:txBody>
                  <a:tcPr/>
                </a:tc>
                <a:extLst>
                  <a:ext uri="{0D108BD9-81ED-4DB2-BD59-A6C34878D82A}">
                    <a16:rowId xmlns:a16="http://schemas.microsoft.com/office/drawing/2014/main" val="2981818138"/>
                  </a:ext>
                </a:extLst>
              </a:tr>
            </a:tbl>
          </a:graphicData>
        </a:graphic>
      </p:graphicFrame>
    </p:spTree>
    <p:extLst>
      <p:ext uri="{BB962C8B-B14F-4D97-AF65-F5344CB8AC3E}">
        <p14:creationId xmlns:p14="http://schemas.microsoft.com/office/powerpoint/2010/main" val="273935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1E7EC7-5B25-4B85-82DC-918533A547D5}"/>
              </a:ext>
            </a:extLst>
          </p:cNvPr>
          <p:cNvSpPr>
            <a:spLocks noGrp="1"/>
          </p:cNvSpPr>
          <p:nvPr>
            <p:ph idx="1"/>
          </p:nvPr>
        </p:nvSpPr>
        <p:spPr/>
        <p:txBody>
          <a:bodyPr>
            <a:normAutofit lnSpcReduction="10000"/>
          </a:bodyPr>
          <a:lstStyle/>
          <a:p>
            <a:r>
              <a:rPr lang="en-US" dirty="0"/>
              <a:t>VBMS-R will have functionality in May 2019 that will give provide free text and a drop down with approved text to use when identifying the material element.</a:t>
            </a:r>
          </a:p>
          <a:p>
            <a:r>
              <a:rPr lang="en-US" dirty="0"/>
              <a:t>Prior to May 2019, Favorable Findings will require manual input through use of approved language and free text. </a:t>
            </a:r>
          </a:p>
          <a:p>
            <a:r>
              <a:rPr lang="en-US" dirty="0"/>
              <a:t>VBMS-R will store all favorable findings that can either be selected or deselected on subsequent ratings. Once it has been “selected” it does not need to be “selected” again. If it is being overturned, it will be “deselected”.</a:t>
            </a:r>
          </a:p>
          <a:p>
            <a:endParaRPr lang="en-US" dirty="0"/>
          </a:p>
        </p:txBody>
      </p:sp>
      <p:sp>
        <p:nvSpPr>
          <p:cNvPr id="3" name="Slide Number Placeholder 2">
            <a:extLst>
              <a:ext uri="{FF2B5EF4-FFF2-40B4-BE49-F238E27FC236}">
                <a16:creationId xmlns:a16="http://schemas.microsoft.com/office/drawing/2014/main" id="{0C638085-9438-4CFC-8FE9-A65E37DF7EF9}"/>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ABB2A242-1451-4321-8297-C5907D590324}"/>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Nuts and Bolts of Favorable Findings</a:t>
            </a:r>
          </a:p>
        </p:txBody>
      </p:sp>
    </p:spTree>
    <p:extLst>
      <p:ext uri="{BB962C8B-B14F-4D97-AF65-F5344CB8AC3E}">
        <p14:creationId xmlns:p14="http://schemas.microsoft.com/office/powerpoint/2010/main" val="527654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F32992C-2CB4-4848-8B58-90B5A8BD5410}"/>
              </a:ext>
            </a:extLst>
          </p:cNvPr>
          <p:cNvPicPr>
            <a:picLocks noGrp="1" noChangeAspect="1"/>
          </p:cNvPicPr>
          <p:nvPr>
            <p:ph idx="1"/>
          </p:nvPr>
        </p:nvPicPr>
        <p:blipFill>
          <a:blip r:embed="rId2"/>
          <a:stretch>
            <a:fillRect/>
          </a:stretch>
        </p:blipFill>
        <p:spPr>
          <a:xfrm>
            <a:off x="3581403" y="1295402"/>
            <a:ext cx="6985455" cy="3810331"/>
          </a:xfrm>
          <a:prstGeom prst="rect">
            <a:avLst/>
          </a:prstGeom>
        </p:spPr>
      </p:pic>
      <p:sp>
        <p:nvSpPr>
          <p:cNvPr id="3" name="Slide Number Placeholder 2">
            <a:extLst>
              <a:ext uri="{FF2B5EF4-FFF2-40B4-BE49-F238E27FC236}">
                <a16:creationId xmlns:a16="http://schemas.microsoft.com/office/drawing/2014/main" id="{4C7081D5-08DC-413A-9077-FA00BB02F73A}"/>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7B728600-A614-40F7-AAFA-AE3B1234D47C}"/>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1</a:t>
            </a:r>
          </a:p>
        </p:txBody>
      </p:sp>
      <p:sp>
        <p:nvSpPr>
          <p:cNvPr id="13" name="TextBox 12">
            <a:extLst>
              <a:ext uri="{FF2B5EF4-FFF2-40B4-BE49-F238E27FC236}">
                <a16:creationId xmlns:a16="http://schemas.microsoft.com/office/drawing/2014/main" id="{336A61CD-B32A-48C7-B8B4-8C44191E2C90}"/>
              </a:ext>
            </a:extLst>
          </p:cNvPr>
          <p:cNvSpPr txBox="1"/>
          <p:nvPr/>
        </p:nvSpPr>
        <p:spPr>
          <a:xfrm>
            <a:off x="1752600" y="1676404"/>
            <a:ext cx="1828800" cy="4401205"/>
          </a:xfrm>
          <a:prstGeom prst="rect">
            <a:avLst/>
          </a:prstGeom>
          <a:noFill/>
        </p:spPr>
        <p:txBody>
          <a:bodyPr wrap="square" rtlCol="0">
            <a:spAutoFit/>
          </a:bodyPr>
          <a:lstStyle/>
          <a:p>
            <a:r>
              <a:rPr lang="en-US" sz="2000" dirty="0"/>
              <a:t>Step 1:  From the Disability Decision Information (DDI) Screen, select the necessary information from the drop down menus and radio button, and continue by selecting </a:t>
            </a:r>
            <a:r>
              <a:rPr lang="en-US" sz="2000" i="1" dirty="0"/>
              <a:t>Next</a:t>
            </a:r>
            <a:r>
              <a:rPr lang="en-US" sz="2000" dirty="0"/>
              <a:t>.</a:t>
            </a:r>
          </a:p>
        </p:txBody>
      </p:sp>
    </p:spTree>
    <p:extLst>
      <p:ext uri="{BB962C8B-B14F-4D97-AF65-F5344CB8AC3E}">
        <p14:creationId xmlns:p14="http://schemas.microsoft.com/office/powerpoint/2010/main" val="3830156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089F063-3807-4F05-AEFB-D870D9DCC9F2}"/>
              </a:ext>
            </a:extLst>
          </p:cNvPr>
          <p:cNvSpPr>
            <a:spLocks noGrp="1"/>
          </p:cNvSpPr>
          <p:nvPr>
            <p:ph type="sldNum" sz="quarter" idx="10"/>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039E30BA-5A4A-4987-BB31-B93F879C0B78}"/>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2</a:t>
            </a:r>
          </a:p>
        </p:txBody>
      </p:sp>
      <p:pic>
        <p:nvPicPr>
          <p:cNvPr id="5" name="Picture 4">
            <a:extLst>
              <a:ext uri="{FF2B5EF4-FFF2-40B4-BE49-F238E27FC236}">
                <a16:creationId xmlns:a16="http://schemas.microsoft.com/office/drawing/2014/main" id="{8A5D3283-8130-4FB6-8B6B-0CFEAEA367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1447" y="2057402"/>
            <a:ext cx="6325483" cy="990739"/>
          </a:xfrm>
          <a:prstGeom prst="rect">
            <a:avLst/>
          </a:prstGeom>
          <a:ln w="38100">
            <a:solidFill>
              <a:srgbClr val="204A7E"/>
            </a:solidFill>
          </a:ln>
          <a:effectLst>
            <a:outerShdw blurRad="50800" dist="38100" dir="2700000" algn="tl" rotWithShape="0">
              <a:prstClr val="black">
                <a:alpha val="40000"/>
              </a:prstClr>
            </a:outerShdw>
          </a:effectLst>
        </p:spPr>
      </p:pic>
      <p:sp>
        <p:nvSpPr>
          <p:cNvPr id="6" name="TextBox 5">
            <a:extLst>
              <a:ext uri="{FF2B5EF4-FFF2-40B4-BE49-F238E27FC236}">
                <a16:creationId xmlns:a16="http://schemas.microsoft.com/office/drawing/2014/main" id="{CA5B5F06-A1CB-41B6-938D-A2265EACDC65}"/>
              </a:ext>
            </a:extLst>
          </p:cNvPr>
          <p:cNvSpPr txBox="1"/>
          <p:nvPr/>
        </p:nvSpPr>
        <p:spPr>
          <a:xfrm>
            <a:off x="1828800" y="1828801"/>
            <a:ext cx="2133600" cy="2831544"/>
          </a:xfrm>
          <a:prstGeom prst="rect">
            <a:avLst/>
          </a:prstGeom>
          <a:noFill/>
        </p:spPr>
        <p:txBody>
          <a:bodyPr wrap="square" rtlCol="0">
            <a:spAutoFit/>
          </a:bodyPr>
          <a:lstStyle/>
          <a:p>
            <a:r>
              <a:rPr lang="en-US" sz="2000" dirty="0"/>
              <a:t>Step 2:  Once all Decision Screens are complete, the </a:t>
            </a:r>
            <a:r>
              <a:rPr lang="en-US" sz="2000" i="1" dirty="0"/>
              <a:t>Facts, Analysis, </a:t>
            </a:r>
            <a:r>
              <a:rPr lang="en-US" sz="2000" dirty="0"/>
              <a:t>and </a:t>
            </a:r>
            <a:r>
              <a:rPr lang="en-US" sz="2000" i="1" dirty="0"/>
              <a:t>Favorable Findings</a:t>
            </a:r>
            <a:r>
              <a:rPr lang="en-US" sz="2000" dirty="0"/>
              <a:t> tabs will appear on the Decision Screen.  </a:t>
            </a:r>
          </a:p>
          <a:p>
            <a:endParaRPr lang="en-US" dirty="0"/>
          </a:p>
        </p:txBody>
      </p:sp>
    </p:spTree>
    <p:extLst>
      <p:ext uri="{BB962C8B-B14F-4D97-AF65-F5344CB8AC3E}">
        <p14:creationId xmlns:p14="http://schemas.microsoft.com/office/powerpoint/2010/main" val="1044017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AA0731-FF6F-4701-9FA3-D72E540CD14F}"/>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9CD349C4-C622-4CBA-A1D9-2441531EC587}"/>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3</a:t>
            </a:r>
          </a:p>
        </p:txBody>
      </p:sp>
      <p:sp>
        <p:nvSpPr>
          <p:cNvPr id="7" name="TextBox 6">
            <a:extLst>
              <a:ext uri="{FF2B5EF4-FFF2-40B4-BE49-F238E27FC236}">
                <a16:creationId xmlns:a16="http://schemas.microsoft.com/office/drawing/2014/main" id="{85F291AC-04E5-4000-A421-5F2FC8AB5F82}"/>
              </a:ext>
            </a:extLst>
          </p:cNvPr>
          <p:cNvSpPr txBox="1"/>
          <p:nvPr/>
        </p:nvSpPr>
        <p:spPr>
          <a:xfrm>
            <a:off x="2133600" y="1524003"/>
            <a:ext cx="7467600" cy="1323439"/>
          </a:xfrm>
          <a:prstGeom prst="rect">
            <a:avLst/>
          </a:prstGeom>
          <a:noFill/>
        </p:spPr>
        <p:txBody>
          <a:bodyPr wrap="square" rtlCol="0">
            <a:spAutoFit/>
          </a:bodyPr>
          <a:lstStyle/>
          <a:p>
            <a:r>
              <a:rPr lang="en-US" sz="2000" dirty="0"/>
              <a:t>Step 3:  Within the </a:t>
            </a:r>
            <a:r>
              <a:rPr lang="en-US" sz="2000" i="1" dirty="0"/>
              <a:t>Favorable Findings</a:t>
            </a:r>
            <a:r>
              <a:rPr lang="en-US" sz="2000" dirty="0"/>
              <a:t> tab, users can </a:t>
            </a:r>
            <a:r>
              <a:rPr lang="en-US" sz="2000" i="1" dirty="0"/>
              <a:t>add, edit, and delete</a:t>
            </a:r>
            <a:r>
              <a:rPr lang="en-US" sz="2000" dirty="0"/>
              <a:t> favorable findings free text information for any issue that is created for a claim in the Rating application. Each favorable findings free text is added to the Rating narrative.</a:t>
            </a:r>
          </a:p>
        </p:txBody>
      </p:sp>
      <p:pic>
        <p:nvPicPr>
          <p:cNvPr id="8" name="Content Placeholder 7">
            <a:extLst>
              <a:ext uri="{FF2B5EF4-FFF2-40B4-BE49-F238E27FC236}">
                <a16:creationId xmlns:a16="http://schemas.microsoft.com/office/drawing/2014/main" id="{E2F46F20-B61C-4915-8987-3ACD1C7688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847442"/>
            <a:ext cx="10972800" cy="2785759"/>
          </a:xfrm>
        </p:spPr>
      </p:pic>
    </p:spTree>
    <p:extLst>
      <p:ext uri="{BB962C8B-B14F-4D97-AF65-F5344CB8AC3E}">
        <p14:creationId xmlns:p14="http://schemas.microsoft.com/office/powerpoint/2010/main" val="1672843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36E624C-3B6B-45C8-8877-C616F55838B2}"/>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676914ED-BF13-4554-B446-FB05AA54D1DC}"/>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4</a:t>
            </a:r>
          </a:p>
        </p:txBody>
      </p:sp>
      <p:sp>
        <p:nvSpPr>
          <p:cNvPr id="6" name="TextBox 5">
            <a:extLst>
              <a:ext uri="{FF2B5EF4-FFF2-40B4-BE49-F238E27FC236}">
                <a16:creationId xmlns:a16="http://schemas.microsoft.com/office/drawing/2014/main" id="{AED6F9AC-738A-4F4C-9106-29904780FAC7}"/>
              </a:ext>
            </a:extLst>
          </p:cNvPr>
          <p:cNvSpPr txBox="1"/>
          <p:nvPr/>
        </p:nvSpPr>
        <p:spPr>
          <a:xfrm>
            <a:off x="1828800" y="1143001"/>
            <a:ext cx="8382000" cy="707886"/>
          </a:xfrm>
          <a:prstGeom prst="rect">
            <a:avLst/>
          </a:prstGeom>
          <a:noFill/>
        </p:spPr>
        <p:txBody>
          <a:bodyPr wrap="square" rtlCol="0">
            <a:spAutoFit/>
          </a:bodyPr>
          <a:lstStyle/>
          <a:p>
            <a:r>
              <a:rPr lang="en-US" sz="2000" dirty="0"/>
              <a:t>Step 4:  Select the </a:t>
            </a:r>
            <a:r>
              <a:rPr lang="en-US" sz="2000" i="1" dirty="0"/>
              <a:t>Add Favorable Finding</a:t>
            </a:r>
            <a:r>
              <a:rPr lang="en-US" sz="2000" dirty="0"/>
              <a:t> button to manually input the favorable findings in your rating narrative.</a:t>
            </a:r>
          </a:p>
        </p:txBody>
      </p:sp>
      <p:pic>
        <p:nvPicPr>
          <p:cNvPr id="8" name="Content Placeholder 7">
            <a:extLst>
              <a:ext uri="{FF2B5EF4-FFF2-40B4-BE49-F238E27FC236}">
                <a16:creationId xmlns:a16="http://schemas.microsoft.com/office/drawing/2014/main" id="{E1D1E650-43FF-483C-A345-9EC080FF30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300468"/>
            <a:ext cx="10972800" cy="2987688"/>
          </a:xfrm>
        </p:spPr>
      </p:pic>
    </p:spTree>
    <p:extLst>
      <p:ext uri="{BB962C8B-B14F-4D97-AF65-F5344CB8AC3E}">
        <p14:creationId xmlns:p14="http://schemas.microsoft.com/office/powerpoint/2010/main" val="32891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FE94D0-11EE-4F95-9CD6-1393B396BCC7}"/>
              </a:ext>
            </a:extLst>
          </p:cNvPr>
          <p:cNvSpPr>
            <a:spLocks noGrp="1"/>
          </p:cNvSpPr>
          <p:nvPr>
            <p:ph type="sldNum" sz="quarter" idx="12"/>
          </p:nvPr>
        </p:nvSpPr>
        <p:spPr/>
        <p:txBody>
          <a:bodyPr/>
          <a:lstStyle/>
          <a:p>
            <a:pPr defTabSz="457189"/>
            <a:fld id="{D983F1FA-211D-3044-9E35-958DFBC26156}" type="slidenum">
              <a:rPr lang="en-US" smtClean="0">
                <a:solidFill>
                  <a:prstClr val="white"/>
                </a:solidFill>
              </a:rPr>
              <a:pPr defTabSz="457189"/>
              <a:t>16</a:t>
            </a:fld>
            <a:endParaRPr lang="en-US" dirty="0">
              <a:solidFill>
                <a:prstClr val="white"/>
              </a:solidFill>
            </a:endParaRPr>
          </a:p>
        </p:txBody>
      </p:sp>
      <p:sp>
        <p:nvSpPr>
          <p:cNvPr id="4" name="Title 3">
            <a:extLst>
              <a:ext uri="{FF2B5EF4-FFF2-40B4-BE49-F238E27FC236}">
                <a16:creationId xmlns:a16="http://schemas.microsoft.com/office/drawing/2014/main" id="{ED7952C1-0EBF-463A-A1B6-B8F465ED2795}"/>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Steps 5 thru 7</a:t>
            </a:r>
          </a:p>
        </p:txBody>
      </p:sp>
      <p:sp>
        <p:nvSpPr>
          <p:cNvPr id="7" name="TextBox 6">
            <a:extLst>
              <a:ext uri="{FF2B5EF4-FFF2-40B4-BE49-F238E27FC236}">
                <a16:creationId xmlns:a16="http://schemas.microsoft.com/office/drawing/2014/main" id="{37BB6CF4-2FFD-492E-9F49-1CE3E11043FC}"/>
              </a:ext>
            </a:extLst>
          </p:cNvPr>
          <p:cNvSpPr txBox="1"/>
          <p:nvPr/>
        </p:nvSpPr>
        <p:spPr>
          <a:xfrm>
            <a:off x="1524003" y="1169682"/>
            <a:ext cx="1765375" cy="5324535"/>
          </a:xfrm>
          <a:prstGeom prst="rect">
            <a:avLst/>
          </a:prstGeom>
          <a:noFill/>
        </p:spPr>
        <p:txBody>
          <a:bodyPr wrap="square" rtlCol="0">
            <a:spAutoFit/>
          </a:bodyPr>
          <a:lstStyle/>
          <a:p>
            <a:r>
              <a:rPr lang="en-US" dirty="0"/>
              <a:t>Step 5: To save your findings, select </a:t>
            </a:r>
            <a:r>
              <a:rPr lang="en-US" i="1" dirty="0"/>
              <a:t>Save.</a:t>
            </a:r>
          </a:p>
          <a:p>
            <a:r>
              <a:rPr lang="en-US" dirty="0"/>
              <a:t>Step 6: To </a:t>
            </a:r>
            <a:r>
              <a:rPr lang="en-US" i="1" dirty="0"/>
              <a:t>edit</a:t>
            </a:r>
            <a:r>
              <a:rPr lang="en-US" dirty="0"/>
              <a:t> a favorable finding, select the </a:t>
            </a:r>
            <a:r>
              <a:rPr lang="en-US" i="1" dirty="0"/>
              <a:t>pen and paper icon</a:t>
            </a:r>
            <a:r>
              <a:rPr lang="en-US" dirty="0"/>
              <a:t> under the </a:t>
            </a:r>
            <a:r>
              <a:rPr lang="en-US" i="1" dirty="0"/>
              <a:t>Actions column.</a:t>
            </a:r>
            <a:endParaRPr lang="en-US" dirty="0"/>
          </a:p>
          <a:p>
            <a:r>
              <a:rPr lang="en-US" dirty="0"/>
              <a:t>Step 7:  To </a:t>
            </a:r>
            <a:r>
              <a:rPr lang="en-US" i="1" dirty="0">
                <a:solidFill>
                  <a:srgbClr val="FF0000"/>
                </a:solidFill>
              </a:rPr>
              <a:t>delete</a:t>
            </a:r>
            <a:r>
              <a:rPr lang="en-US" dirty="0">
                <a:solidFill>
                  <a:srgbClr val="FF0000"/>
                </a:solidFill>
              </a:rPr>
              <a:t> </a:t>
            </a:r>
            <a:r>
              <a:rPr lang="en-US" dirty="0"/>
              <a:t>a favorable finding, select the </a:t>
            </a:r>
            <a:r>
              <a:rPr lang="en-US" i="1" dirty="0"/>
              <a:t>trash icon</a:t>
            </a:r>
            <a:r>
              <a:rPr lang="en-US" dirty="0"/>
              <a:t> under the </a:t>
            </a:r>
            <a:r>
              <a:rPr lang="en-US" i="1" dirty="0"/>
              <a:t>Actions column.</a:t>
            </a:r>
          </a:p>
          <a:p>
            <a:endParaRPr lang="en-US" sz="1600" i="1" dirty="0"/>
          </a:p>
          <a:p>
            <a:endParaRPr lang="en-US" dirty="0"/>
          </a:p>
        </p:txBody>
      </p:sp>
      <p:pic>
        <p:nvPicPr>
          <p:cNvPr id="13" name="Content Placeholder 12">
            <a:extLst>
              <a:ext uri="{FF2B5EF4-FFF2-40B4-BE49-F238E27FC236}">
                <a16:creationId xmlns:a16="http://schemas.microsoft.com/office/drawing/2014/main" id="{7017C387-6DBC-44BC-A4D2-2CEC1635B78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49964" y="1085922"/>
            <a:ext cx="8432436" cy="2038278"/>
          </a:xfrm>
          <a:ln>
            <a:solidFill>
              <a:srgbClr val="0070C0"/>
            </a:solidFill>
          </a:ln>
        </p:spPr>
      </p:pic>
      <p:pic>
        <p:nvPicPr>
          <p:cNvPr id="6" name="Picture 5">
            <a:extLst>
              <a:ext uri="{FF2B5EF4-FFF2-40B4-BE49-F238E27FC236}">
                <a16:creationId xmlns:a16="http://schemas.microsoft.com/office/drawing/2014/main" id="{5E88C252-4630-4EA3-80A7-DDA1E555AF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9964" y="3141133"/>
            <a:ext cx="8432436" cy="2650067"/>
          </a:xfrm>
          <a:prstGeom prst="rect">
            <a:avLst/>
          </a:prstGeom>
          <a:ln>
            <a:solidFill>
              <a:srgbClr val="3BA6FF"/>
            </a:solidFill>
          </a:ln>
        </p:spPr>
      </p:pic>
    </p:spTree>
    <p:extLst>
      <p:ext uri="{BB962C8B-B14F-4D97-AF65-F5344CB8AC3E}">
        <p14:creationId xmlns:p14="http://schemas.microsoft.com/office/powerpoint/2010/main" val="2563615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77436D5-CB68-46D4-B6F5-3F2A7CB3D591}"/>
              </a:ext>
            </a:extLst>
          </p:cNvPr>
          <p:cNvPicPr>
            <a:picLocks noGrp="1" noChangeAspect="1"/>
          </p:cNvPicPr>
          <p:nvPr>
            <p:ph idx="1"/>
          </p:nvPr>
        </p:nvPicPr>
        <p:blipFill>
          <a:blip r:embed="rId2"/>
          <a:stretch>
            <a:fillRect/>
          </a:stretch>
        </p:blipFill>
        <p:spPr>
          <a:xfrm>
            <a:off x="3352801" y="2941990"/>
            <a:ext cx="6322100" cy="1036411"/>
          </a:xfrm>
          <a:prstGeom prst="rect">
            <a:avLst/>
          </a:prstGeom>
        </p:spPr>
      </p:pic>
      <p:sp>
        <p:nvSpPr>
          <p:cNvPr id="3" name="Slide Number Placeholder 2">
            <a:extLst>
              <a:ext uri="{FF2B5EF4-FFF2-40B4-BE49-F238E27FC236}">
                <a16:creationId xmlns:a16="http://schemas.microsoft.com/office/drawing/2014/main" id="{01188A40-984B-4DA1-A540-39851051C1BE}"/>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A24C0D5B-37CD-4D53-8641-54B40B96EC3E}"/>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8</a:t>
            </a:r>
          </a:p>
        </p:txBody>
      </p:sp>
      <p:sp>
        <p:nvSpPr>
          <p:cNvPr id="6" name="TextBox 5">
            <a:extLst>
              <a:ext uri="{FF2B5EF4-FFF2-40B4-BE49-F238E27FC236}">
                <a16:creationId xmlns:a16="http://schemas.microsoft.com/office/drawing/2014/main" id="{732ACCD2-55A8-414F-B563-CCA1DC2433DC}"/>
              </a:ext>
            </a:extLst>
          </p:cNvPr>
          <p:cNvSpPr txBox="1"/>
          <p:nvPr/>
        </p:nvSpPr>
        <p:spPr>
          <a:xfrm>
            <a:off x="1752600" y="1752600"/>
            <a:ext cx="7391400" cy="400110"/>
          </a:xfrm>
          <a:prstGeom prst="rect">
            <a:avLst/>
          </a:prstGeom>
          <a:noFill/>
        </p:spPr>
        <p:txBody>
          <a:bodyPr wrap="square" rtlCol="0">
            <a:spAutoFit/>
          </a:bodyPr>
          <a:lstStyle/>
          <a:p>
            <a:r>
              <a:rPr lang="en-US" sz="2000" dirty="0"/>
              <a:t>Step 8:  Return to the </a:t>
            </a:r>
            <a:r>
              <a:rPr lang="en-US" sz="2000" i="1" dirty="0"/>
              <a:t>Analysis</a:t>
            </a:r>
            <a:r>
              <a:rPr lang="en-US" sz="2000" dirty="0"/>
              <a:t> tab to build the rating narrative.</a:t>
            </a:r>
          </a:p>
        </p:txBody>
      </p:sp>
    </p:spTree>
    <p:extLst>
      <p:ext uri="{BB962C8B-B14F-4D97-AF65-F5344CB8AC3E}">
        <p14:creationId xmlns:p14="http://schemas.microsoft.com/office/powerpoint/2010/main" val="3787013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A4D2ABA-FF83-46F2-A597-D430A993A715}"/>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F5C6370E-7198-4D76-BAAF-A1F831891942}"/>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 – Step 9</a:t>
            </a:r>
          </a:p>
        </p:txBody>
      </p:sp>
      <p:sp>
        <p:nvSpPr>
          <p:cNvPr id="6" name="TextBox 5">
            <a:extLst>
              <a:ext uri="{FF2B5EF4-FFF2-40B4-BE49-F238E27FC236}">
                <a16:creationId xmlns:a16="http://schemas.microsoft.com/office/drawing/2014/main" id="{76CDF8BD-50AC-4132-8FDA-8B47B9717FC8}"/>
              </a:ext>
            </a:extLst>
          </p:cNvPr>
          <p:cNvSpPr txBox="1"/>
          <p:nvPr/>
        </p:nvSpPr>
        <p:spPr>
          <a:xfrm>
            <a:off x="2743200" y="1600204"/>
            <a:ext cx="6553200" cy="984885"/>
          </a:xfrm>
          <a:prstGeom prst="rect">
            <a:avLst/>
          </a:prstGeom>
          <a:noFill/>
        </p:spPr>
        <p:txBody>
          <a:bodyPr wrap="square" rtlCol="0">
            <a:spAutoFit/>
          </a:bodyPr>
          <a:lstStyle/>
          <a:p>
            <a:r>
              <a:rPr lang="en-US" sz="2000" dirty="0"/>
              <a:t>Step 9:  Select either </a:t>
            </a:r>
            <a:r>
              <a:rPr lang="en-US" sz="2000" i="1" dirty="0"/>
              <a:t>Copy</a:t>
            </a:r>
            <a:r>
              <a:rPr lang="en-US" sz="2000" dirty="0"/>
              <a:t> or </a:t>
            </a:r>
            <a:r>
              <a:rPr lang="en-US" sz="2000" i="1" dirty="0"/>
              <a:t>Append</a:t>
            </a:r>
            <a:r>
              <a:rPr lang="en-US" sz="2000" dirty="0"/>
              <a:t> to add the favorable findings to the rating narrative.</a:t>
            </a:r>
          </a:p>
          <a:p>
            <a:endParaRPr lang="en-US" dirty="0"/>
          </a:p>
        </p:txBody>
      </p:sp>
      <p:pic>
        <p:nvPicPr>
          <p:cNvPr id="9" name="Content Placeholder 8">
            <a:extLst>
              <a:ext uri="{FF2B5EF4-FFF2-40B4-BE49-F238E27FC236}">
                <a16:creationId xmlns:a16="http://schemas.microsoft.com/office/drawing/2014/main" id="{D540AE49-ADCE-494E-A635-C8901CD60E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585089"/>
            <a:ext cx="11866640" cy="2596510"/>
          </a:xfrm>
        </p:spPr>
      </p:pic>
    </p:spTree>
    <p:extLst>
      <p:ext uri="{BB962C8B-B14F-4D97-AF65-F5344CB8AC3E}">
        <p14:creationId xmlns:p14="http://schemas.microsoft.com/office/powerpoint/2010/main" val="1831160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F00A2E-46FC-4D6E-8BDC-5599800F6F56}"/>
              </a:ext>
            </a:extLst>
          </p:cNvPr>
          <p:cNvSpPr>
            <a:spLocks noGrp="1"/>
          </p:cNvSpPr>
          <p:nvPr>
            <p:ph idx="1"/>
          </p:nvPr>
        </p:nvSpPr>
        <p:spPr>
          <a:xfrm>
            <a:off x="0" y="655320"/>
            <a:ext cx="12192000" cy="5364480"/>
          </a:xfrm>
        </p:spPr>
        <p:txBody>
          <a:bodyPr>
            <a:normAutofit lnSpcReduction="10000"/>
          </a:bodyPr>
          <a:lstStyle/>
          <a:p>
            <a:r>
              <a:rPr lang="en-US" dirty="0"/>
              <a:t>Favorable Findings are binding on all subsequent adjudicators. </a:t>
            </a:r>
          </a:p>
          <a:p>
            <a:r>
              <a:rPr lang="en-US" dirty="0"/>
              <a:t>Decisionmakers may overturn a prior favorable finding when clear and unmistakable evidence is present to refute the finding.  </a:t>
            </a:r>
          </a:p>
          <a:p>
            <a:r>
              <a:rPr lang="en-US" dirty="0"/>
              <a:t>Users must provide a justification in VBMS-R when removing a prior Favorable Finding. </a:t>
            </a:r>
          </a:p>
          <a:p>
            <a:r>
              <a:rPr lang="en-US" dirty="0"/>
              <a:t>Document the decision to overturn favorable findings within the body of the decision for the impacted issues.</a:t>
            </a:r>
          </a:p>
          <a:p>
            <a:r>
              <a:rPr lang="en-US" dirty="0"/>
              <a:t>Any overturned favorable findings must be removed from the list of favorable findings.</a:t>
            </a:r>
          </a:p>
          <a:p>
            <a:r>
              <a:rPr lang="en-US" dirty="0"/>
              <a:t>Adjudicators have single signature authority.</a:t>
            </a:r>
          </a:p>
          <a:p>
            <a:pPr marL="0" indent="0">
              <a:buNone/>
            </a:pPr>
            <a:endParaRPr lang="en-US" dirty="0"/>
          </a:p>
        </p:txBody>
      </p:sp>
      <p:sp>
        <p:nvSpPr>
          <p:cNvPr id="3" name="Slide Number Placeholder 2">
            <a:extLst>
              <a:ext uri="{FF2B5EF4-FFF2-40B4-BE49-F238E27FC236}">
                <a16:creationId xmlns:a16="http://schemas.microsoft.com/office/drawing/2014/main" id="{4E3FA2E1-AE34-4251-9334-8317C812EC0B}"/>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950FF867-15B1-4614-9A0C-2DAE4B6A3D36}"/>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Overturning Favorable Findings</a:t>
            </a:r>
          </a:p>
        </p:txBody>
      </p:sp>
    </p:spTree>
    <p:extLst>
      <p:ext uri="{BB962C8B-B14F-4D97-AF65-F5344CB8AC3E}">
        <p14:creationId xmlns:p14="http://schemas.microsoft.com/office/powerpoint/2010/main" val="73691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5AD1EE-8E00-4793-8579-C3E0C8CBCAF5}"/>
              </a:ext>
            </a:extLst>
          </p:cNvPr>
          <p:cNvSpPr>
            <a:spLocks noGrp="1"/>
          </p:cNvSpPr>
          <p:nvPr>
            <p:ph idx="1"/>
          </p:nvPr>
        </p:nvSpPr>
        <p:spPr/>
        <p:txBody>
          <a:bodyPr/>
          <a:lstStyle/>
          <a:p>
            <a:r>
              <a:rPr lang="en-US" dirty="0">
                <a:latin typeface="Myriad Pro" panose="020B0503030403020204" pitchFamily="34" charset="0"/>
              </a:rPr>
              <a:t>Identify the 8 AMA decision notice requirements</a:t>
            </a:r>
          </a:p>
          <a:p>
            <a:r>
              <a:rPr lang="en-US" dirty="0">
                <a:latin typeface="Myriad Pro" panose="020B0503030403020204" pitchFamily="34" charset="0"/>
              </a:rPr>
              <a:t>Define favorable findings</a:t>
            </a:r>
          </a:p>
          <a:p>
            <a:r>
              <a:rPr lang="en-US" dirty="0">
                <a:latin typeface="Myriad Pro" panose="020B0503030403020204" pitchFamily="34" charset="0"/>
              </a:rPr>
              <a:t>Describe VBMS-R entry procedures for favorable findings</a:t>
            </a:r>
          </a:p>
          <a:p>
            <a:r>
              <a:rPr lang="en-US" dirty="0">
                <a:latin typeface="Myriad Pro" panose="020B0503030403020204" pitchFamily="34" charset="0"/>
              </a:rPr>
              <a:t>Describe VBMS-R deletion procedures for favorable findings</a:t>
            </a:r>
          </a:p>
          <a:p>
            <a:r>
              <a:rPr lang="en-US" dirty="0">
                <a:latin typeface="Myriad Pro" panose="020B0503030403020204" pitchFamily="34" charset="0"/>
              </a:rPr>
              <a:t>Describe process for overturning favorable findings</a:t>
            </a:r>
          </a:p>
        </p:txBody>
      </p:sp>
      <p:sp>
        <p:nvSpPr>
          <p:cNvPr id="3" name="Slide Number Placeholder 2">
            <a:extLst>
              <a:ext uri="{FF2B5EF4-FFF2-40B4-BE49-F238E27FC236}">
                <a16:creationId xmlns:a16="http://schemas.microsoft.com/office/drawing/2014/main" id="{3CA6224B-CA48-4551-8BED-A8825C7CE379}"/>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a:extLst>
              <a:ext uri="{FF2B5EF4-FFF2-40B4-BE49-F238E27FC236}">
                <a16:creationId xmlns:a16="http://schemas.microsoft.com/office/drawing/2014/main" id="{F0971D82-A4A8-4049-8AB4-E07296D72800}"/>
              </a:ext>
            </a:extLst>
          </p:cNvPr>
          <p:cNvSpPr>
            <a:spLocks noGrp="1"/>
          </p:cNvSpPr>
          <p:nvPr>
            <p:ph type="title"/>
          </p:nvPr>
        </p:nvSpPr>
        <p:spPr/>
        <p:txBody>
          <a:bodyPr>
            <a:normAutofit fontScale="90000"/>
          </a:bodyPr>
          <a:lstStyle/>
          <a:p>
            <a:r>
              <a:rPr lang="en-US" dirty="0">
                <a:latin typeface="Myriad Pro" panose="020B0503030403020204" pitchFamily="34" charset="0"/>
              </a:rPr>
              <a:t>Objectives</a:t>
            </a:r>
          </a:p>
        </p:txBody>
      </p:sp>
    </p:spTree>
    <p:extLst>
      <p:ext uri="{BB962C8B-B14F-4D97-AF65-F5344CB8AC3E}">
        <p14:creationId xmlns:p14="http://schemas.microsoft.com/office/powerpoint/2010/main" val="3293302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350A14-F9D6-4B6D-9556-7482208C2BD1}"/>
              </a:ext>
            </a:extLst>
          </p:cNvPr>
          <p:cNvSpPr>
            <a:spLocks noGrp="1"/>
          </p:cNvSpPr>
          <p:nvPr>
            <p:ph idx="1"/>
          </p:nvPr>
        </p:nvSpPr>
        <p:spPr>
          <a:xfrm>
            <a:off x="0" y="655320"/>
            <a:ext cx="12192000" cy="5440680"/>
          </a:xfrm>
        </p:spPr>
        <p:txBody>
          <a:bodyPr/>
          <a:lstStyle/>
          <a:p>
            <a:r>
              <a:rPr lang="en-US" dirty="0"/>
              <a:t>Satisfied by a finding that the evidentiary record as a whole completely lacks any plausible support for the </a:t>
            </a:r>
            <a:r>
              <a:rPr lang="en-US" u="sng" dirty="0"/>
              <a:t>favorable finding</a:t>
            </a:r>
            <a:r>
              <a:rPr lang="en-US" dirty="0"/>
              <a:t>. </a:t>
            </a:r>
          </a:p>
          <a:p>
            <a:r>
              <a:rPr lang="en-US" dirty="0"/>
              <a:t>Overturning previously established favorable findings can be done with single signature authority</a:t>
            </a:r>
          </a:p>
          <a:p>
            <a:pPr lvl="1"/>
            <a:r>
              <a:rPr lang="en-US" dirty="0"/>
              <a:t>However, if overturning the favorable finding results in a CUE, then normal CUE signature requirements exist</a:t>
            </a:r>
          </a:p>
          <a:p>
            <a:pPr lvl="1"/>
            <a:r>
              <a:rPr lang="en-US" dirty="0"/>
              <a:t>Different than a CUE, to overturn a favorable finding the adjudicator does not have to determine that the outcome of the claim would have been different.</a:t>
            </a:r>
          </a:p>
        </p:txBody>
      </p:sp>
      <p:sp>
        <p:nvSpPr>
          <p:cNvPr id="3" name="Slide Number Placeholder 2">
            <a:extLst>
              <a:ext uri="{FF2B5EF4-FFF2-40B4-BE49-F238E27FC236}">
                <a16:creationId xmlns:a16="http://schemas.microsoft.com/office/drawing/2014/main" id="{F46EBBBC-435F-4647-A355-17C6BB922BE9}"/>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FCC7BA29-A0AD-4C50-BA11-73B98C7FAC78}"/>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Clear and Unmistakable Rebuttal Standard</a:t>
            </a:r>
          </a:p>
        </p:txBody>
      </p:sp>
    </p:spTree>
    <p:extLst>
      <p:ext uri="{BB962C8B-B14F-4D97-AF65-F5344CB8AC3E}">
        <p14:creationId xmlns:p14="http://schemas.microsoft.com/office/powerpoint/2010/main" val="2773404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E61352-3117-4F00-AA45-F40D3CF80EB8}"/>
              </a:ext>
            </a:extLst>
          </p:cNvPr>
          <p:cNvSpPr>
            <a:spLocks noGrp="1"/>
          </p:cNvSpPr>
          <p:nvPr>
            <p:ph idx="1"/>
          </p:nvPr>
        </p:nvSpPr>
        <p:spPr>
          <a:xfrm>
            <a:off x="0" y="655320"/>
            <a:ext cx="12192000" cy="5440679"/>
          </a:xfrm>
        </p:spPr>
        <p:txBody>
          <a:bodyPr/>
          <a:lstStyle/>
          <a:p>
            <a:r>
              <a:rPr lang="en-US" dirty="0"/>
              <a:t>Defined favorable findings</a:t>
            </a:r>
          </a:p>
          <a:p>
            <a:r>
              <a:rPr lang="en-US" dirty="0"/>
              <a:t>Described VBMS-R entry procedures for favorable findings</a:t>
            </a:r>
          </a:p>
          <a:p>
            <a:r>
              <a:rPr lang="en-US" dirty="0"/>
              <a:t>Described VBMS-R deletion procedures for favorable findings</a:t>
            </a:r>
          </a:p>
          <a:p>
            <a:r>
              <a:rPr lang="en-US" dirty="0"/>
              <a:t>Described process for overturning favorable findings</a:t>
            </a:r>
          </a:p>
        </p:txBody>
      </p:sp>
      <p:sp>
        <p:nvSpPr>
          <p:cNvPr id="3" name="Slide Number Placeholder 2">
            <a:extLst>
              <a:ext uri="{FF2B5EF4-FFF2-40B4-BE49-F238E27FC236}">
                <a16:creationId xmlns:a16="http://schemas.microsoft.com/office/drawing/2014/main" id="{6C683956-EBC6-4F2D-8826-78A7573A8EB1}"/>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A37963C0-E1E2-4563-8D15-80653A062714}"/>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Summary</a:t>
            </a:r>
          </a:p>
        </p:txBody>
      </p:sp>
    </p:spTree>
    <p:extLst>
      <p:ext uri="{BB962C8B-B14F-4D97-AF65-F5344CB8AC3E}">
        <p14:creationId xmlns:p14="http://schemas.microsoft.com/office/powerpoint/2010/main" val="621456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D1ABC43-C5AA-4166-9CDC-EEB27364AFD2}"/>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A725C32D-EE35-4AE3-B473-14E949A193D4}"/>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Questions</a:t>
            </a:r>
          </a:p>
        </p:txBody>
      </p:sp>
      <p:pic>
        <p:nvPicPr>
          <p:cNvPr id="5" name="Content Placeholder 8">
            <a:extLst>
              <a:ext uri="{FF2B5EF4-FFF2-40B4-BE49-F238E27FC236}">
                <a16:creationId xmlns:a16="http://schemas.microsoft.com/office/drawing/2014/main" id="{E60369AA-E024-4699-844A-5ADB2CE91E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9400" y="1219200"/>
            <a:ext cx="6400800" cy="4343400"/>
          </a:xfrm>
        </p:spPr>
      </p:pic>
    </p:spTree>
    <p:extLst>
      <p:ext uri="{BB962C8B-B14F-4D97-AF65-F5344CB8AC3E}">
        <p14:creationId xmlns:p14="http://schemas.microsoft.com/office/powerpoint/2010/main" val="3840097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54F6128-24C9-4453-86C3-50D92FAE13EB}"/>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8908471B-7668-4234-847F-8AD9B715B078}"/>
              </a:ext>
            </a:extLst>
          </p:cNvPr>
          <p:cNvSpPr>
            <a:spLocks noGrp="1"/>
          </p:cNvSpPr>
          <p:nvPr>
            <p:ph type="title"/>
          </p:nvPr>
        </p:nvSpPr>
        <p:spPr/>
        <p:txBody>
          <a:bodyPr>
            <a:normAutofit fontScale="90000"/>
          </a:bodyPr>
          <a:lstStyle/>
          <a:p>
            <a:r>
              <a:rPr lang="en-US" dirty="0">
                <a:latin typeface="Myriad Pro" panose="020B0503030403020204" pitchFamily="34" charset="0"/>
              </a:rPr>
              <a:t>References</a:t>
            </a:r>
          </a:p>
        </p:txBody>
      </p:sp>
      <p:sp>
        <p:nvSpPr>
          <p:cNvPr id="5" name="Content Placeholder 4">
            <a:extLst>
              <a:ext uri="{FF2B5EF4-FFF2-40B4-BE49-F238E27FC236}">
                <a16:creationId xmlns:a16="http://schemas.microsoft.com/office/drawing/2014/main" id="{8544EECA-D356-4233-B859-0D28FA76D964}"/>
              </a:ext>
            </a:extLst>
          </p:cNvPr>
          <p:cNvSpPr>
            <a:spLocks noGrp="1"/>
          </p:cNvSpPr>
          <p:nvPr>
            <p:ph idx="1"/>
          </p:nvPr>
        </p:nvSpPr>
        <p:spPr>
          <a:xfrm>
            <a:off x="228601" y="838200"/>
            <a:ext cx="11353799" cy="4221480"/>
          </a:xfrm>
        </p:spPr>
        <p:txBody>
          <a:bodyPr>
            <a:normAutofit/>
          </a:bodyPr>
          <a:lstStyle/>
          <a:p>
            <a:r>
              <a:rPr lang="en-US" i="1" dirty="0">
                <a:latin typeface="Myriad Pro" panose="020B0503030403020204" pitchFamily="34" charset="0"/>
                <a:hlinkClick r:id="rId2"/>
              </a:rPr>
              <a:t>Public Law (PL) 115-55</a:t>
            </a:r>
            <a:r>
              <a:rPr lang="en-US" dirty="0">
                <a:latin typeface="Myriad Pro" panose="020B0503030403020204" pitchFamily="34" charset="0"/>
              </a:rPr>
              <a:t>, Veterans Appeals Improvement and Modernization Act of 2017</a:t>
            </a:r>
          </a:p>
          <a:p>
            <a:r>
              <a:rPr lang="en-US" dirty="0">
                <a:latin typeface="Myriad Pro" panose="020B0503030403020204" pitchFamily="34" charset="0"/>
                <a:hlinkClick r:id="rId3"/>
              </a:rPr>
              <a:t>38 CFR 3.103(f), </a:t>
            </a:r>
            <a:r>
              <a:rPr lang="en-US" i="1" dirty="0">
                <a:latin typeface="Myriad Pro" panose="020B0503030403020204" pitchFamily="34" charset="0"/>
              </a:rPr>
              <a:t>Procedural due process and other rights</a:t>
            </a:r>
          </a:p>
          <a:p>
            <a:r>
              <a:rPr lang="en-US" dirty="0">
                <a:latin typeface="Myriad Pro" panose="020B0503030403020204" pitchFamily="34" charset="0"/>
                <a:hlinkClick r:id="rId4"/>
              </a:rPr>
              <a:t>38 CFR 3.104(c), </a:t>
            </a:r>
            <a:r>
              <a:rPr lang="en-US" i="1" dirty="0">
                <a:latin typeface="Myriad Pro" panose="020B0503030403020204" pitchFamily="34" charset="0"/>
              </a:rPr>
              <a:t>Favorable findings </a:t>
            </a:r>
          </a:p>
          <a:p>
            <a:r>
              <a:rPr lang="en-US" dirty="0">
                <a:latin typeface="Myriad Pro" panose="020B0503030403020204" pitchFamily="34" charset="0"/>
                <a:hlinkClick r:id="rId5"/>
              </a:rPr>
              <a:t>M21-1, Part III, Subpart iv, Chapter 6, Section C – Completing the Rating Decision Narrative </a:t>
            </a:r>
            <a:r>
              <a:rPr lang="en-US" dirty="0">
                <a:latin typeface="Myriad Pro" panose="020B0503030403020204" pitchFamily="34" charset="0"/>
              </a:rPr>
              <a:t>(</a:t>
            </a:r>
            <a:r>
              <a:rPr lang="en-US" i="1" dirty="0">
                <a:latin typeface="Myriad Pro" panose="020B0503030403020204" pitchFamily="34" charset="0"/>
              </a:rPr>
              <a:t>proposed</a:t>
            </a:r>
            <a:r>
              <a:rPr lang="en-US" dirty="0">
                <a:latin typeface="Myriad Pro" panose="020B0503030403020204" pitchFamily="34" charset="0"/>
              </a:rPr>
              <a:t>) </a:t>
            </a:r>
          </a:p>
          <a:p>
            <a:r>
              <a:rPr lang="en-US" dirty="0">
                <a:latin typeface="Myriad Pro" panose="020B0503030403020204" pitchFamily="34" charset="0"/>
                <a:hlinkClick r:id="rId6"/>
              </a:rPr>
              <a:t>Favorable Findings Job Aid (VBMS-R)</a:t>
            </a:r>
            <a:endParaRPr lang="en-US" dirty="0">
              <a:latin typeface="Myriad Pro" panose="020B0503030403020204" pitchFamily="34" charset="0"/>
            </a:endParaRPr>
          </a:p>
          <a:p>
            <a:endParaRPr lang="en-US" dirty="0">
              <a:latin typeface="Myriad Pro" panose="020B0503030403020204" pitchFamily="34" charset="0"/>
            </a:endParaRPr>
          </a:p>
          <a:p>
            <a:endParaRPr lang="en-US" dirty="0">
              <a:latin typeface="Myriad Pro" panose="020B0503030403020204" pitchFamily="34" charset="0"/>
            </a:endParaRPr>
          </a:p>
        </p:txBody>
      </p:sp>
    </p:spTree>
    <p:extLst>
      <p:ext uri="{BB962C8B-B14F-4D97-AF65-F5344CB8AC3E}">
        <p14:creationId xmlns:p14="http://schemas.microsoft.com/office/powerpoint/2010/main" val="2305979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2192000" cy="717805"/>
          </a:xfrm>
        </p:spPr>
        <p:txBody>
          <a:bodyPr vert="horz" lIns="91440" tIns="45720" rIns="91440" bIns="45720" rtlCol="0" anchor="ctr">
            <a:normAutofit fontScale="90000"/>
          </a:bodyPr>
          <a:lstStyle/>
          <a:p>
            <a:r>
              <a:rPr lang="en-US" dirty="0">
                <a:latin typeface="Myriad Pro" panose="020B0503030403020204" pitchFamily="34" charset="0"/>
              </a:rPr>
              <a:t>AMA Improved Decision Notice Requirements</a:t>
            </a:r>
          </a:p>
        </p:txBody>
      </p:sp>
      <p:sp>
        <p:nvSpPr>
          <p:cNvPr id="3" name="Content Placeholder 2"/>
          <p:cNvSpPr>
            <a:spLocks noGrp="1"/>
          </p:cNvSpPr>
          <p:nvPr>
            <p:ph idx="1"/>
          </p:nvPr>
        </p:nvSpPr>
        <p:spPr>
          <a:xfrm>
            <a:off x="304801" y="762000"/>
            <a:ext cx="11582400" cy="5334000"/>
          </a:xfrm>
        </p:spPr>
        <p:txBody>
          <a:bodyPr>
            <a:normAutofit fontScale="92500" lnSpcReduction="20000"/>
          </a:bodyPr>
          <a:lstStyle/>
          <a:p>
            <a:pPr marL="0" indent="0">
              <a:buNone/>
            </a:pPr>
            <a:r>
              <a:rPr lang="en-US" sz="3000" dirty="0">
                <a:latin typeface="Myriad Pro"/>
              </a:rPr>
              <a:t>The Appeals Modernization Act (AMA) requires VA to issue </a:t>
            </a:r>
            <a:r>
              <a:rPr lang="en-US" sz="3000" b="1" i="1" dirty="0">
                <a:latin typeface="Myriad Pro"/>
              </a:rPr>
              <a:t>improved decision notices</a:t>
            </a:r>
            <a:r>
              <a:rPr lang="en-US" sz="3000" dirty="0">
                <a:latin typeface="Myriad Pro"/>
              </a:rPr>
              <a:t>. AMA requires the following </a:t>
            </a:r>
            <a:r>
              <a:rPr lang="en-US" sz="3000" b="1" dirty="0">
                <a:latin typeface="Myriad Pro"/>
              </a:rPr>
              <a:t>8 elements </a:t>
            </a:r>
            <a:r>
              <a:rPr lang="en-US" sz="3000" dirty="0">
                <a:latin typeface="Myriad Pro"/>
              </a:rPr>
              <a:t>in all decision notices issued </a:t>
            </a:r>
            <a:r>
              <a:rPr lang="en-US" sz="3000" b="1" dirty="0">
                <a:latin typeface="Myriad Pro"/>
              </a:rPr>
              <a:t>on or after February 19, 2019</a:t>
            </a:r>
            <a:r>
              <a:rPr lang="en-US" sz="3000" dirty="0">
                <a:latin typeface="Myriad Pro"/>
              </a:rPr>
              <a:t>. </a:t>
            </a:r>
          </a:p>
          <a:p>
            <a:pPr marL="0" indent="0">
              <a:buNone/>
            </a:pPr>
            <a:endParaRPr lang="en-US" sz="800" b="1" dirty="0">
              <a:latin typeface="Myriad Pro"/>
            </a:endParaRPr>
          </a:p>
          <a:p>
            <a:pPr marL="857229" lvl="1" indent="-457189">
              <a:buFont typeface="+mj-lt"/>
              <a:buAutoNum type="arabicPeriod"/>
            </a:pPr>
            <a:r>
              <a:rPr lang="en-US" sz="2400" dirty="0">
                <a:latin typeface="Myriad Pro"/>
              </a:rPr>
              <a:t>Identification of the issues adjudicated </a:t>
            </a:r>
          </a:p>
          <a:p>
            <a:pPr marL="857229" lvl="1" indent="-457189">
              <a:buFont typeface="+mj-lt"/>
              <a:buAutoNum type="arabicPeriod"/>
            </a:pPr>
            <a:r>
              <a:rPr lang="en-US" sz="2400" dirty="0">
                <a:latin typeface="Myriad Pro"/>
              </a:rPr>
              <a:t>A summary of the evidence considered </a:t>
            </a:r>
          </a:p>
          <a:p>
            <a:pPr marL="857229" lvl="1" indent="-457189">
              <a:buFont typeface="+mj-lt"/>
              <a:buAutoNum type="arabicPeriod"/>
            </a:pPr>
            <a:r>
              <a:rPr lang="en-US" sz="2400" dirty="0">
                <a:latin typeface="Myriad Pro"/>
              </a:rPr>
              <a:t>An explanation of the laws and regulations applicable to the claim </a:t>
            </a:r>
          </a:p>
          <a:p>
            <a:pPr marL="857229" lvl="1" indent="-457189">
              <a:buFont typeface="+mj-lt"/>
              <a:buAutoNum type="arabicPeriod"/>
            </a:pPr>
            <a:r>
              <a:rPr lang="en-US" sz="2400" dirty="0">
                <a:latin typeface="Myriad Pro"/>
              </a:rPr>
              <a:t>Summary of any findings made by the adjudicator that are favorable to the Veteran</a:t>
            </a:r>
          </a:p>
          <a:p>
            <a:pPr marL="857229" lvl="1" indent="-457189">
              <a:buFont typeface="+mj-lt"/>
              <a:buAutoNum type="arabicPeriod"/>
            </a:pPr>
            <a:r>
              <a:rPr lang="en-US" sz="2400" dirty="0">
                <a:latin typeface="Myriad Pro"/>
              </a:rPr>
              <a:t>For denied claims, identification of the element(s) required to grant the claim(s) that were not met</a:t>
            </a:r>
          </a:p>
          <a:p>
            <a:pPr marL="857229" lvl="1" indent="-457189">
              <a:buFont typeface="+mj-lt"/>
              <a:buAutoNum type="arabicPeriod"/>
            </a:pPr>
            <a:r>
              <a:rPr lang="en-US" sz="2400" dirty="0">
                <a:latin typeface="Myriad Pro"/>
              </a:rPr>
              <a:t>If applicable, identification of the criteria required to grant the next higher level of compensation</a:t>
            </a:r>
          </a:p>
          <a:p>
            <a:pPr marL="857229" lvl="1" indent="-457189">
              <a:buFont typeface="+mj-lt"/>
              <a:buAutoNum type="arabicPeriod"/>
            </a:pPr>
            <a:r>
              <a:rPr lang="en-US" sz="2400" dirty="0">
                <a:latin typeface="Myriad Pro"/>
              </a:rPr>
              <a:t>An explanation of how to obtain or access evidence used in making the decision </a:t>
            </a:r>
          </a:p>
          <a:p>
            <a:pPr marL="857229" lvl="1" indent="-457189">
              <a:buFont typeface="+mj-lt"/>
              <a:buAutoNum type="arabicPeriod"/>
            </a:pPr>
            <a:r>
              <a:rPr lang="en-US" sz="2400" dirty="0">
                <a:latin typeface="Myriad Pro"/>
              </a:rPr>
              <a:t>A summary of the applicable review options available for the Veteran to seek review of the decision</a:t>
            </a:r>
          </a:p>
          <a:p>
            <a:pPr marL="857229" lvl="1" indent="-457189">
              <a:buFont typeface="+mj-lt"/>
              <a:buAutoNum type="arabicPeriod"/>
            </a:pPr>
            <a:endParaRPr lang="en-US" sz="800" dirty="0">
              <a:latin typeface="Myriad Pro"/>
            </a:endParaRPr>
          </a:p>
          <a:p>
            <a:pPr marL="0" lvl="1" indent="0">
              <a:buNone/>
            </a:pPr>
            <a:r>
              <a:rPr lang="en-US" sz="3000" b="1" dirty="0">
                <a:latin typeface="Myriad Pro"/>
              </a:rPr>
              <a:t>This training will focus on meeting elements 1 though 6.</a:t>
            </a:r>
            <a:r>
              <a:rPr lang="en-US" sz="3000" dirty="0">
                <a:latin typeface="Myriad Pro"/>
              </a:rPr>
              <a:t>  </a:t>
            </a:r>
          </a:p>
        </p:txBody>
      </p:sp>
      <p:sp>
        <p:nvSpPr>
          <p:cNvPr id="4" name="Slide Number Placeholder 3"/>
          <p:cNvSpPr>
            <a:spLocks noGrp="1"/>
          </p:cNvSpPr>
          <p:nvPr>
            <p:ph type="sldNum" sz="quarter" idx="4294967295"/>
          </p:nvPr>
        </p:nvSpPr>
        <p:spPr>
          <a:xfrm>
            <a:off x="9067800" y="5653450"/>
            <a:ext cx="1600200" cy="273844"/>
          </a:xfrm>
          <a:prstGeom prst="rect">
            <a:avLst/>
          </a:prstGeom>
        </p:spPr>
        <p:txBody>
          <a:bodyPr/>
          <a:lstStyle/>
          <a:p>
            <a:pPr algn="r"/>
            <a:fld id="{D983F1FA-211D-3044-9E35-958DFBC26156}" type="slidenum">
              <a:rPr lang="en-US" smtClean="0">
                <a:solidFill>
                  <a:prstClr val="white"/>
                </a:solidFill>
              </a:rPr>
              <a:pPr algn="r"/>
              <a:t>4</a:t>
            </a:fld>
            <a:endParaRPr lang="en-US" dirty="0">
              <a:solidFill>
                <a:prstClr val="white"/>
              </a:solidFill>
            </a:endParaRPr>
          </a:p>
        </p:txBody>
      </p:sp>
    </p:spTree>
    <p:extLst>
      <p:ext uri="{BB962C8B-B14F-4D97-AF65-F5344CB8AC3E}">
        <p14:creationId xmlns:p14="http://schemas.microsoft.com/office/powerpoint/2010/main" val="49638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9B86BE-AC6C-40E7-AE97-7F613EED51ED}"/>
              </a:ext>
            </a:extLst>
          </p:cNvPr>
          <p:cNvSpPr>
            <a:spLocks noGrp="1"/>
          </p:cNvSpPr>
          <p:nvPr>
            <p:ph idx="1"/>
          </p:nvPr>
        </p:nvSpPr>
        <p:spPr>
          <a:xfrm>
            <a:off x="228600" y="689610"/>
            <a:ext cx="11658600" cy="5440680"/>
          </a:xfrm>
        </p:spPr>
        <p:txBody>
          <a:bodyPr>
            <a:normAutofit/>
          </a:bodyPr>
          <a:lstStyle/>
          <a:p>
            <a:pPr marL="57150" lvl="1" indent="0">
              <a:buNone/>
            </a:pPr>
            <a:r>
              <a:rPr lang="en-US" dirty="0">
                <a:latin typeface="Myriad Pro" panose="020B0503030403020204" pitchFamily="34" charset="0"/>
              </a:rPr>
              <a:t>VBA made updates to VBMS-R to ensure VBA rating decisions meet the new AMA notice requirements. These updates include:</a:t>
            </a:r>
          </a:p>
          <a:p>
            <a:pPr lvl="1"/>
            <a:r>
              <a:rPr lang="en-US" sz="2600" dirty="0">
                <a:latin typeface="Myriad Pro" panose="020B0503030403020204" pitchFamily="34" charset="0"/>
              </a:rPr>
              <a:t>generated language changes, </a:t>
            </a:r>
          </a:p>
          <a:p>
            <a:pPr lvl="1"/>
            <a:r>
              <a:rPr lang="en-US" sz="2600" dirty="0">
                <a:latin typeface="Myriad Pro" panose="020B0503030403020204" pitchFamily="34" charset="0"/>
              </a:rPr>
              <a:t>updated glossary fragments, and </a:t>
            </a:r>
          </a:p>
          <a:p>
            <a:pPr lvl="1"/>
            <a:r>
              <a:rPr lang="en-US" sz="2600" dirty="0">
                <a:latin typeface="Myriad Pro" panose="020B0503030403020204" pitchFamily="34" charset="0"/>
              </a:rPr>
              <a:t>the addition of favorable finding functionality. </a:t>
            </a:r>
          </a:p>
          <a:p>
            <a:pPr marL="57150" lvl="1" indent="0">
              <a:buNone/>
            </a:pPr>
            <a:endParaRPr lang="en-US" sz="1000" dirty="0">
              <a:latin typeface="Myriad Pro" panose="020B0503030403020204" pitchFamily="34" charset="0"/>
            </a:endParaRPr>
          </a:p>
          <a:p>
            <a:pPr marL="57150" lvl="1" indent="0">
              <a:buNone/>
            </a:pPr>
            <a:r>
              <a:rPr lang="en-US" dirty="0">
                <a:latin typeface="Myriad Pro" panose="020B0503030403020204" pitchFamily="34" charset="0"/>
              </a:rPr>
              <a:t>Decisionmakers will cover all essential elements (1-6) through use of the items noted above and existing functionality to include: </a:t>
            </a:r>
          </a:p>
          <a:p>
            <a:pPr lvl="1"/>
            <a:r>
              <a:rPr lang="en-US" sz="2600" dirty="0">
                <a:latin typeface="Myriad Pro" panose="020B0503030403020204" pitchFamily="34" charset="0"/>
              </a:rPr>
              <a:t>calculators, </a:t>
            </a:r>
          </a:p>
          <a:p>
            <a:pPr lvl="1"/>
            <a:r>
              <a:rPr lang="en-US" sz="2600" dirty="0">
                <a:latin typeface="Myriad Pro" panose="020B0503030403020204" pitchFamily="34" charset="0"/>
              </a:rPr>
              <a:t>the evaluation builder, and</a:t>
            </a:r>
          </a:p>
          <a:p>
            <a:pPr lvl="1"/>
            <a:r>
              <a:rPr lang="en-US" sz="2600" dirty="0">
                <a:latin typeface="Myriad Pro" panose="020B0503030403020204" pitchFamily="34" charset="0"/>
              </a:rPr>
              <a:t>limited free text.</a:t>
            </a:r>
          </a:p>
        </p:txBody>
      </p:sp>
      <p:sp>
        <p:nvSpPr>
          <p:cNvPr id="3" name="Slide Number Placeholder 2">
            <a:extLst>
              <a:ext uri="{FF2B5EF4-FFF2-40B4-BE49-F238E27FC236}">
                <a16:creationId xmlns:a16="http://schemas.microsoft.com/office/drawing/2014/main" id="{1850BBB2-7D6C-4DDF-90DC-0ABEAFDF398B}"/>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3">
            <a:extLst>
              <a:ext uri="{FF2B5EF4-FFF2-40B4-BE49-F238E27FC236}">
                <a16:creationId xmlns:a16="http://schemas.microsoft.com/office/drawing/2014/main" id="{81415126-0763-45E4-84C9-778A5A0CD560}"/>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VBMS-R Functionality</a:t>
            </a:r>
          </a:p>
        </p:txBody>
      </p:sp>
    </p:spTree>
    <p:extLst>
      <p:ext uri="{BB962C8B-B14F-4D97-AF65-F5344CB8AC3E}">
        <p14:creationId xmlns:p14="http://schemas.microsoft.com/office/powerpoint/2010/main" val="8536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14B2BB-511D-4344-9848-05BEBDEABF61}"/>
              </a:ext>
            </a:extLst>
          </p:cNvPr>
          <p:cNvSpPr>
            <a:spLocks noGrp="1"/>
          </p:cNvSpPr>
          <p:nvPr>
            <p:ph idx="1"/>
          </p:nvPr>
        </p:nvSpPr>
        <p:spPr>
          <a:xfrm>
            <a:off x="228600" y="655320"/>
            <a:ext cx="11658599" cy="5440680"/>
          </a:xfrm>
        </p:spPr>
        <p:txBody>
          <a:bodyPr>
            <a:normAutofit lnSpcReduction="10000"/>
          </a:bodyPr>
          <a:lstStyle/>
          <a:p>
            <a:pPr marL="0" indent="0">
              <a:buNone/>
            </a:pPr>
            <a:r>
              <a:rPr lang="en-US" sz="2800" dirty="0">
                <a:latin typeface="Myriad Pro" panose="020B0503030403020204" pitchFamily="34" charset="0"/>
              </a:rPr>
              <a:t>38 CFR 3.104(c) defines </a:t>
            </a:r>
            <a:r>
              <a:rPr lang="en-US" sz="2800" b="1" dirty="0">
                <a:latin typeface="Myriad Pro" panose="020B0503030403020204" pitchFamily="34" charset="0"/>
              </a:rPr>
              <a:t>Favorable Findings</a:t>
            </a:r>
            <a:r>
              <a:rPr lang="en-US" sz="2800" dirty="0">
                <a:latin typeface="Myriad Pro" panose="020B0503030403020204" pitchFamily="34" charset="0"/>
              </a:rPr>
              <a:t>:</a:t>
            </a:r>
          </a:p>
          <a:p>
            <a:pPr marL="0" indent="0">
              <a:buNone/>
            </a:pPr>
            <a:endParaRPr lang="en-US" sz="1100" dirty="0">
              <a:solidFill>
                <a:srgbClr val="204A7E"/>
              </a:solidFill>
              <a:latin typeface="Myriad Pro" panose="020B0503030403020204" pitchFamily="34" charset="0"/>
            </a:endParaRPr>
          </a:p>
          <a:p>
            <a:r>
              <a:rPr lang="en-US" sz="2800" dirty="0">
                <a:latin typeface="Myriad Pro" panose="020B0503030403020204" pitchFamily="34" charset="0"/>
              </a:rPr>
              <a:t>A finding means a </a:t>
            </a:r>
            <a:r>
              <a:rPr lang="en-US" sz="2800" b="1" dirty="0">
                <a:latin typeface="Myriad Pro" panose="020B0503030403020204" pitchFamily="34" charset="0"/>
              </a:rPr>
              <a:t>conclusion either on a question of fact or on an application of law to facts</a:t>
            </a:r>
            <a:r>
              <a:rPr lang="en-US" sz="2800" dirty="0">
                <a:latin typeface="Myriad Pro" panose="020B0503030403020204" pitchFamily="34" charset="0"/>
              </a:rPr>
              <a:t> made by an adjudicator concerning the issue(s) under review.</a:t>
            </a:r>
          </a:p>
          <a:p>
            <a:endParaRPr lang="en-US" sz="1100" dirty="0">
              <a:latin typeface="Myriad Pro" panose="020B0503030403020204" pitchFamily="34" charset="0"/>
            </a:endParaRPr>
          </a:p>
          <a:p>
            <a:r>
              <a:rPr lang="en-US" sz="2800" dirty="0">
                <a:latin typeface="Myriad Pro" panose="020B0503030403020204" pitchFamily="34" charset="0"/>
              </a:rPr>
              <a:t>Any </a:t>
            </a:r>
            <a:r>
              <a:rPr lang="en-US" sz="2800" b="1" dirty="0">
                <a:latin typeface="Myriad Pro" panose="020B0503030403020204" pitchFamily="34" charset="0"/>
              </a:rPr>
              <a:t>finding favorable to the claimant </a:t>
            </a:r>
            <a:r>
              <a:rPr lang="en-US" sz="2800" dirty="0">
                <a:latin typeface="Myriad Pro" panose="020B0503030403020204" pitchFamily="34" charset="0"/>
              </a:rPr>
              <a:t>made by either a VA adjudicator or by the Board of Veterans’ Appeals (Board) is binding on all subsequent VA and Board adjudicators, unless rebutted by evidence that identifies a </a:t>
            </a:r>
            <a:r>
              <a:rPr lang="en-US" sz="2800" b="1" dirty="0">
                <a:latin typeface="Myriad Pro" panose="020B0503030403020204" pitchFamily="34" charset="0"/>
              </a:rPr>
              <a:t>clear and unmistakable error</a:t>
            </a:r>
            <a:r>
              <a:rPr lang="en-US" sz="2800" dirty="0">
                <a:latin typeface="Myriad Pro" panose="020B0503030403020204" pitchFamily="34" charset="0"/>
              </a:rPr>
              <a:t> in the favorable finding.  </a:t>
            </a:r>
          </a:p>
          <a:p>
            <a:endParaRPr lang="en-US" sz="1100" dirty="0">
              <a:latin typeface="Myriad Pro" panose="020B0503030403020204" pitchFamily="34" charset="0"/>
            </a:endParaRPr>
          </a:p>
          <a:p>
            <a:r>
              <a:rPr lang="en-US" sz="2800" dirty="0">
                <a:latin typeface="Myriad Pro" panose="020B0503030403020204" pitchFamily="34" charset="0"/>
              </a:rPr>
              <a:t>Favorable findings </a:t>
            </a:r>
            <a:r>
              <a:rPr lang="en-US" sz="2800" b="1" dirty="0">
                <a:latin typeface="Myriad Pro" panose="020B0503030403020204" pitchFamily="34" charset="0"/>
              </a:rPr>
              <a:t>relate to a material element </a:t>
            </a:r>
            <a:r>
              <a:rPr lang="en-US" sz="2800" dirty="0">
                <a:latin typeface="Myriad Pro" panose="020B0503030403020204" pitchFamily="34" charset="0"/>
              </a:rPr>
              <a:t>that would be required to grant the benefit sought.</a:t>
            </a:r>
          </a:p>
          <a:p>
            <a:pPr marL="0" indent="0">
              <a:buNone/>
            </a:pPr>
            <a:endParaRPr lang="en-US" dirty="0">
              <a:latin typeface="Myriad Pro" panose="020B0503030403020204" pitchFamily="34" charset="0"/>
            </a:endParaRPr>
          </a:p>
          <a:p>
            <a:pPr marL="0" indent="0">
              <a:buNone/>
            </a:pPr>
            <a:endParaRPr lang="en-US" dirty="0">
              <a:latin typeface="Myriad Pro" panose="020B0503030403020204" pitchFamily="34" charset="0"/>
            </a:endParaRPr>
          </a:p>
          <a:p>
            <a:endParaRPr lang="en-US" dirty="0">
              <a:latin typeface="Myriad Pro" panose="020B0503030403020204" pitchFamily="34" charset="0"/>
            </a:endParaRPr>
          </a:p>
        </p:txBody>
      </p:sp>
      <p:sp>
        <p:nvSpPr>
          <p:cNvPr id="5" name="Slide Number Placeholder 4"/>
          <p:cNvSpPr>
            <a:spLocks noGrp="1"/>
          </p:cNvSpPr>
          <p:nvPr>
            <p:ph type="sldNum" sz="quarter" idx="12"/>
          </p:nvPr>
        </p:nvSpPr>
        <p:spPr/>
        <p:txBody>
          <a:bodyPr/>
          <a:lstStyle/>
          <a:p>
            <a:fld id="{04F7EA0F-F264-4DBA-8450-109ED0C85B89}" type="slidenum">
              <a:rPr lang="en-US" smtClean="0"/>
              <a:t>6</a:t>
            </a:fld>
            <a:endParaRPr lang="en-US" dirty="0"/>
          </a:p>
        </p:txBody>
      </p:sp>
      <p:sp>
        <p:nvSpPr>
          <p:cNvPr id="2" name="Title 1"/>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Favorable Findings: Definition</a:t>
            </a:r>
          </a:p>
        </p:txBody>
      </p:sp>
    </p:spTree>
    <p:extLst>
      <p:ext uri="{BB962C8B-B14F-4D97-AF65-F5344CB8AC3E}">
        <p14:creationId xmlns:p14="http://schemas.microsoft.com/office/powerpoint/2010/main" val="18152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CEE9DC-5BE3-4B2C-8B7C-ED1CAD236A59}"/>
              </a:ext>
            </a:extLst>
          </p:cNvPr>
          <p:cNvSpPr>
            <a:spLocks noGrp="1"/>
          </p:cNvSpPr>
          <p:nvPr>
            <p:ph idx="1"/>
          </p:nvPr>
        </p:nvSpPr>
        <p:spPr>
          <a:xfrm>
            <a:off x="228600" y="685800"/>
            <a:ext cx="11734800" cy="5440680"/>
          </a:xfrm>
        </p:spPr>
        <p:txBody>
          <a:bodyPr>
            <a:normAutofit/>
          </a:bodyPr>
          <a:lstStyle/>
          <a:p>
            <a:pPr marL="0" indent="0">
              <a:buNone/>
            </a:pPr>
            <a:r>
              <a:rPr lang="en-US" dirty="0">
                <a:latin typeface="Myriad Pro" panose="020B0503030403020204" pitchFamily="34" charset="0"/>
              </a:rPr>
              <a:t>Decisionmakers must address any favorable findings in rating decisions based on the decision rendered as shown below: </a:t>
            </a:r>
          </a:p>
          <a:p>
            <a:r>
              <a:rPr lang="en-US" sz="2800" b="1" dirty="0">
                <a:latin typeface="Myriad Pro" panose="020B0503030403020204" pitchFamily="34" charset="0"/>
              </a:rPr>
              <a:t>Issues Granted</a:t>
            </a:r>
            <a:r>
              <a:rPr lang="en-US" sz="2800" dirty="0">
                <a:latin typeface="Myriad Pro" panose="020B0503030403020204" pitchFamily="34" charset="0"/>
              </a:rPr>
              <a:t>  </a:t>
            </a:r>
          </a:p>
          <a:p>
            <a:pPr marL="400041" lvl="1" indent="0">
              <a:buNone/>
            </a:pPr>
            <a:r>
              <a:rPr lang="en-US" sz="2400" dirty="0">
                <a:latin typeface="Myriad Pro" panose="020B0503030403020204" pitchFamily="34" charset="0"/>
              </a:rPr>
              <a:t>There is no requirement to list favorable findings.</a:t>
            </a:r>
          </a:p>
          <a:p>
            <a:pPr marL="0" indent="0">
              <a:buNone/>
            </a:pPr>
            <a:endParaRPr lang="en-US" sz="900" b="1" dirty="0">
              <a:latin typeface="Myriad Pro" panose="020B0503030403020204" pitchFamily="34" charset="0"/>
            </a:endParaRPr>
          </a:p>
          <a:p>
            <a:r>
              <a:rPr lang="en-US" sz="2800" b="1" dirty="0">
                <a:latin typeface="Myriad Pro" panose="020B0503030403020204" pitchFamily="34" charset="0"/>
              </a:rPr>
              <a:t>Issues Denied/Confirmed Denials</a:t>
            </a:r>
          </a:p>
          <a:p>
            <a:pPr marL="400041" lvl="1" indent="0">
              <a:buNone/>
            </a:pPr>
            <a:r>
              <a:rPr lang="en-US" sz="2400" dirty="0">
                <a:latin typeface="Myriad Pro" panose="020B0503030403020204" pitchFamily="34" charset="0"/>
              </a:rPr>
              <a:t>If elements are met, use the VBMS-R </a:t>
            </a:r>
            <a:r>
              <a:rPr lang="en-US" sz="2400" i="1" dirty="0">
                <a:latin typeface="Myriad Pro" panose="020B0503030403020204" pitchFamily="34" charset="0"/>
              </a:rPr>
              <a:t>Favorable Findings Tab </a:t>
            </a:r>
            <a:r>
              <a:rPr lang="en-US" sz="2400" dirty="0">
                <a:latin typeface="Myriad Pro" panose="020B0503030403020204" pitchFamily="34" charset="0"/>
              </a:rPr>
              <a:t>to separately identify and save any favorable findings. </a:t>
            </a:r>
          </a:p>
          <a:p>
            <a:pPr marL="0" indent="0">
              <a:buNone/>
            </a:pPr>
            <a:endParaRPr lang="en-US" sz="1050" dirty="0">
              <a:latin typeface="Myriad Pro" panose="020B0503030403020204" pitchFamily="34" charset="0"/>
            </a:endParaRPr>
          </a:p>
          <a:p>
            <a:r>
              <a:rPr lang="en-US" sz="2800" b="1" dirty="0">
                <a:latin typeface="Myriad Pro" panose="020B0503030403020204" pitchFamily="34" charset="0"/>
              </a:rPr>
              <a:t>Increase Granted/Confirmed Evaluations</a:t>
            </a:r>
          </a:p>
          <a:p>
            <a:pPr marL="400041" lvl="1" indent="0">
              <a:buNone/>
            </a:pPr>
            <a:r>
              <a:rPr lang="en-US" sz="2400" dirty="0">
                <a:latin typeface="Myriad Pro" panose="020B0503030403020204" pitchFamily="34" charset="0"/>
              </a:rPr>
              <a:t>Rely on system generated language from the Evaluation Builder (separate favorable findings list is not required).</a:t>
            </a:r>
          </a:p>
        </p:txBody>
      </p:sp>
      <p:sp>
        <p:nvSpPr>
          <p:cNvPr id="3" name="Slide Number Placeholder 2">
            <a:extLst>
              <a:ext uri="{FF2B5EF4-FFF2-40B4-BE49-F238E27FC236}">
                <a16:creationId xmlns:a16="http://schemas.microsoft.com/office/drawing/2014/main" id="{21CF856C-0307-4E1E-89D9-821307BB6DBB}"/>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0F748F13-9F5F-4D58-8A1F-BDF08CB1A635}"/>
              </a:ext>
            </a:extLst>
          </p:cNvPr>
          <p:cNvSpPr>
            <a:spLocks noGrp="1"/>
          </p:cNvSpPr>
          <p:nvPr>
            <p:ph type="title"/>
          </p:nvPr>
        </p:nvSpPr>
        <p:spPr/>
        <p:txBody>
          <a:bodyPr vert="horz" lIns="91440" tIns="45720" rIns="91440" bIns="45720" rtlCol="0" anchor="ctr">
            <a:normAutofit fontScale="90000"/>
          </a:bodyPr>
          <a:lstStyle/>
          <a:p>
            <a:r>
              <a:rPr lang="en-US" dirty="0">
                <a:latin typeface="Myriad Pro" panose="020B0503030403020204" pitchFamily="34" charset="0"/>
              </a:rPr>
              <a:t>Documenting Favorable Findings</a:t>
            </a:r>
          </a:p>
        </p:txBody>
      </p:sp>
    </p:spTree>
    <p:extLst>
      <p:ext uri="{BB962C8B-B14F-4D97-AF65-F5344CB8AC3E}">
        <p14:creationId xmlns:p14="http://schemas.microsoft.com/office/powerpoint/2010/main" val="215648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ED0348-43AF-43A0-A709-D2CC7759B6AE}"/>
              </a:ext>
            </a:extLst>
          </p:cNvPr>
          <p:cNvSpPr>
            <a:spLocks noGrp="1"/>
          </p:cNvSpPr>
          <p:nvPr>
            <p:ph idx="1"/>
          </p:nvPr>
        </p:nvSpPr>
        <p:spPr>
          <a:xfrm>
            <a:off x="228600" y="762000"/>
            <a:ext cx="11506200" cy="5257799"/>
          </a:xfrm>
        </p:spPr>
        <p:txBody>
          <a:bodyPr>
            <a:normAutofit lnSpcReduction="10000"/>
          </a:bodyPr>
          <a:lstStyle/>
          <a:p>
            <a:r>
              <a:rPr lang="en-US" dirty="0">
                <a:latin typeface="Myriad Pro" panose="020B0503030403020204" pitchFamily="34" charset="0"/>
              </a:rPr>
              <a:t>When documenting Favorable Findings,  </a:t>
            </a:r>
          </a:p>
          <a:p>
            <a:pPr lvl="1"/>
            <a:r>
              <a:rPr lang="en-US" dirty="0">
                <a:latin typeface="Myriad Pro" panose="020B0503030403020204" pitchFamily="34" charset="0"/>
              </a:rPr>
              <a:t>Clearly </a:t>
            </a:r>
            <a:r>
              <a:rPr lang="en-US" b="1" dirty="0">
                <a:latin typeface="Myriad Pro" panose="020B0503030403020204" pitchFamily="34" charset="0"/>
              </a:rPr>
              <a:t>identify the material element </a:t>
            </a:r>
            <a:r>
              <a:rPr lang="en-US" dirty="0">
                <a:latin typeface="Myriad Pro" panose="020B0503030403020204" pitchFamily="34" charset="0"/>
              </a:rPr>
              <a:t>found to be met such as </a:t>
            </a:r>
          </a:p>
          <a:p>
            <a:pPr lvl="2"/>
            <a:r>
              <a:rPr lang="en-US" dirty="0">
                <a:latin typeface="Myriad Pro" panose="020B0503030403020204" pitchFamily="34" charset="0"/>
              </a:rPr>
              <a:t>Incurrence (relationship to service)</a:t>
            </a:r>
          </a:p>
          <a:p>
            <a:pPr lvl="2"/>
            <a:r>
              <a:rPr lang="en-US" dirty="0">
                <a:latin typeface="Myriad Pro" panose="020B0503030403020204" pitchFamily="34" charset="0"/>
              </a:rPr>
              <a:t>Nexus</a:t>
            </a:r>
          </a:p>
          <a:p>
            <a:pPr lvl="2"/>
            <a:r>
              <a:rPr lang="en-US" dirty="0">
                <a:latin typeface="Myriad Pro" panose="020B0503030403020204" pitchFamily="34" charset="0"/>
              </a:rPr>
              <a:t>Diagnosis</a:t>
            </a:r>
          </a:p>
          <a:p>
            <a:pPr lvl="2"/>
            <a:r>
              <a:rPr lang="en-US" dirty="0">
                <a:latin typeface="Myriad Pro" panose="020B0503030403020204" pitchFamily="34" charset="0"/>
              </a:rPr>
              <a:t>Presumptions (i.e. exposure to herbicides, chemical, radiation, etc.)</a:t>
            </a:r>
          </a:p>
          <a:p>
            <a:pPr lvl="1"/>
            <a:r>
              <a:rPr lang="en-US" dirty="0">
                <a:latin typeface="Myriad Pro" panose="020B0503030403020204" pitchFamily="34" charset="0"/>
              </a:rPr>
              <a:t>Briefly </a:t>
            </a:r>
            <a:r>
              <a:rPr lang="en-US" b="1" dirty="0">
                <a:latin typeface="Myriad Pro" panose="020B0503030403020204" pitchFamily="34" charset="0"/>
              </a:rPr>
              <a:t>state the evidence </a:t>
            </a:r>
            <a:r>
              <a:rPr lang="en-US" dirty="0">
                <a:latin typeface="Myriad Pro" panose="020B0503030403020204" pitchFamily="34" charset="0"/>
              </a:rPr>
              <a:t>used to support the finding (only include the most relevant and recent evidence of record)</a:t>
            </a:r>
          </a:p>
          <a:p>
            <a:pPr lvl="1"/>
            <a:endParaRPr lang="en-US" sz="1000" dirty="0">
              <a:latin typeface="Myriad Pro" panose="020B0503030403020204" pitchFamily="34" charset="0"/>
            </a:endParaRPr>
          </a:p>
          <a:p>
            <a:pPr marL="57147" indent="0">
              <a:buNone/>
            </a:pPr>
            <a:r>
              <a:rPr lang="en-US" dirty="0">
                <a:latin typeface="Myriad Pro" panose="020B0503030403020204" pitchFamily="34" charset="0"/>
              </a:rPr>
              <a:t>A list of pre-approved text is available for use in documenting the material element. (see </a:t>
            </a:r>
            <a:r>
              <a:rPr lang="en-US" i="1" dirty="0">
                <a:latin typeface="Myriad Pro" panose="020B0503030403020204" pitchFamily="34" charset="0"/>
              </a:rPr>
              <a:t>Favorable Findings Approved Text </a:t>
            </a:r>
            <a:r>
              <a:rPr lang="en-US" dirty="0">
                <a:latin typeface="Myriad Pro" panose="020B0503030403020204" pitchFamily="34" charset="0"/>
              </a:rPr>
              <a:t>handout)</a:t>
            </a:r>
          </a:p>
        </p:txBody>
      </p:sp>
      <p:sp>
        <p:nvSpPr>
          <p:cNvPr id="3" name="Slide Number Placeholder 2">
            <a:extLst>
              <a:ext uri="{FF2B5EF4-FFF2-40B4-BE49-F238E27FC236}">
                <a16:creationId xmlns:a16="http://schemas.microsoft.com/office/drawing/2014/main" id="{4D678DED-32C0-487A-BED7-E394393A6A9D}"/>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67768C80-FE5C-40D8-879A-415FC1700560}"/>
              </a:ext>
            </a:extLst>
          </p:cNvPr>
          <p:cNvSpPr>
            <a:spLocks noGrp="1"/>
          </p:cNvSpPr>
          <p:nvPr>
            <p:ph type="title"/>
          </p:nvPr>
        </p:nvSpPr>
        <p:spPr/>
        <p:txBody>
          <a:bodyPr>
            <a:normAutofit fontScale="90000"/>
          </a:bodyPr>
          <a:lstStyle/>
          <a:p>
            <a:r>
              <a:rPr lang="en-US" dirty="0">
                <a:latin typeface="Myriad Pro" panose="020B0503030403020204" pitchFamily="34" charset="0"/>
              </a:rPr>
              <a:t>Documenting Favorable Findings</a:t>
            </a:r>
            <a:endParaRPr lang="en-US" dirty="0"/>
          </a:p>
        </p:txBody>
      </p:sp>
    </p:spTree>
    <p:extLst>
      <p:ext uri="{BB962C8B-B14F-4D97-AF65-F5344CB8AC3E}">
        <p14:creationId xmlns:p14="http://schemas.microsoft.com/office/powerpoint/2010/main" val="326631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9C51FF56-4F52-4C33-886A-538B4CC46F02}"/>
              </a:ext>
            </a:extLst>
          </p:cNvPr>
          <p:cNvGraphicFramePr>
            <a:graphicFrameLocks noGrp="1"/>
          </p:cNvGraphicFramePr>
          <p:nvPr>
            <p:ph idx="1"/>
            <p:extLst>
              <p:ext uri="{D42A27DB-BD31-4B8C-83A1-F6EECF244321}">
                <p14:modId xmlns:p14="http://schemas.microsoft.com/office/powerpoint/2010/main" val="2799470961"/>
              </p:ext>
            </p:extLst>
          </p:nvPr>
        </p:nvGraphicFramePr>
        <p:xfrm>
          <a:off x="380999" y="914400"/>
          <a:ext cx="11430001" cy="4904111"/>
        </p:xfrm>
        <a:graphic>
          <a:graphicData uri="http://schemas.openxmlformats.org/drawingml/2006/table">
            <a:tbl>
              <a:tblPr firstRow="1" bandRow="1">
                <a:tableStyleId>{74C1A8A3-306A-4EB7-A6B1-4F7E0EB9C5D6}</a:tableStyleId>
              </a:tblPr>
              <a:tblGrid>
                <a:gridCol w="1524000">
                  <a:extLst>
                    <a:ext uri="{9D8B030D-6E8A-4147-A177-3AD203B41FA5}">
                      <a16:colId xmlns:a16="http://schemas.microsoft.com/office/drawing/2014/main" val="4237308977"/>
                    </a:ext>
                  </a:extLst>
                </a:gridCol>
                <a:gridCol w="4648200">
                  <a:extLst>
                    <a:ext uri="{9D8B030D-6E8A-4147-A177-3AD203B41FA5}">
                      <a16:colId xmlns:a16="http://schemas.microsoft.com/office/drawing/2014/main" val="1285380469"/>
                    </a:ext>
                  </a:extLst>
                </a:gridCol>
                <a:gridCol w="5257801">
                  <a:extLst>
                    <a:ext uri="{9D8B030D-6E8A-4147-A177-3AD203B41FA5}">
                      <a16:colId xmlns:a16="http://schemas.microsoft.com/office/drawing/2014/main" val="3166889010"/>
                    </a:ext>
                  </a:extLst>
                </a:gridCol>
              </a:tblGrid>
              <a:tr h="990600">
                <a:tc>
                  <a:txBody>
                    <a:bodyPr/>
                    <a:lstStyle/>
                    <a:p>
                      <a:pPr algn="l" fontAlgn="b"/>
                      <a:r>
                        <a:rPr lang="en-US" sz="2400" u="none" strike="noStrike" dirty="0">
                          <a:effectLst/>
                          <a:latin typeface="Myriad Pro" panose="020B0503030403020204" pitchFamily="34" charset="0"/>
                        </a:rPr>
                        <a:t>Element Met</a:t>
                      </a:r>
                      <a:endParaRPr lang="en-US" sz="2400" b="1" i="0" u="none" strike="noStrike" dirty="0">
                        <a:solidFill>
                          <a:srgbClr val="FFFFFF"/>
                        </a:solidFill>
                        <a:effectLst/>
                        <a:latin typeface="Myriad Pro" panose="020B0503030403020204" pitchFamily="34" charset="0"/>
                      </a:endParaRPr>
                    </a:p>
                  </a:txBody>
                  <a:tcPr marL="9525" marR="9525" marT="9525" marB="0" anchor="ctr">
                    <a:solidFill>
                      <a:schemeClr val="accent2">
                        <a:lumMod val="50000"/>
                      </a:schemeClr>
                    </a:solidFill>
                  </a:tcPr>
                </a:tc>
                <a:tc>
                  <a:txBody>
                    <a:bodyPr/>
                    <a:lstStyle/>
                    <a:p>
                      <a:pPr algn="l" fontAlgn="b"/>
                      <a:r>
                        <a:rPr lang="en-US" sz="2400" u="none" strike="noStrike" dirty="0">
                          <a:effectLst/>
                          <a:latin typeface="Myriad Pro" panose="020B0503030403020204" pitchFamily="34" charset="0"/>
                        </a:rPr>
                        <a:t>Material Element Approved Text </a:t>
                      </a:r>
                    </a:p>
                    <a:p>
                      <a:pPr algn="l" fontAlgn="b"/>
                      <a:r>
                        <a:rPr lang="en-US" sz="2400" b="0" u="none" strike="noStrike" dirty="0">
                          <a:effectLst/>
                          <a:latin typeface="Myriad Pro" panose="020B0503030403020204" pitchFamily="34" charset="0"/>
                        </a:rPr>
                        <a:t>(Select from list, copy verbatim)</a:t>
                      </a:r>
                      <a:endParaRPr lang="en-US" sz="2400" b="0" i="0" u="none" strike="noStrike" dirty="0">
                        <a:solidFill>
                          <a:srgbClr val="FFFFFF"/>
                        </a:solidFill>
                        <a:effectLst/>
                        <a:latin typeface="Myriad Pro" panose="020B0503030403020204" pitchFamily="34" charset="0"/>
                      </a:endParaRPr>
                    </a:p>
                  </a:txBody>
                  <a:tcPr marL="9525" marR="9525" marT="9525" marB="0" anchor="ctr">
                    <a:solidFill>
                      <a:schemeClr val="accent2">
                        <a:lumMod val="50000"/>
                      </a:schemeClr>
                    </a:solidFill>
                  </a:tcPr>
                </a:tc>
                <a:tc>
                  <a:txBody>
                    <a:bodyPr/>
                    <a:lstStyle/>
                    <a:p>
                      <a:pPr algn="l" fontAlgn="b"/>
                      <a:r>
                        <a:rPr lang="en-US" sz="2400" u="none" strike="noStrike" kern="1200" dirty="0">
                          <a:effectLst/>
                          <a:latin typeface="Myriad Pro" panose="020B0503030403020204" pitchFamily="34" charset="0"/>
                        </a:rPr>
                        <a:t>Supporting Evidence </a:t>
                      </a:r>
                    </a:p>
                    <a:p>
                      <a:pPr algn="l" fontAlgn="b"/>
                      <a:r>
                        <a:rPr lang="en-US" sz="2400" b="0" u="none" strike="noStrike" kern="1200" dirty="0">
                          <a:effectLst/>
                          <a:latin typeface="Myriad Pro" panose="020B0503030403020204" pitchFamily="34" charset="0"/>
                        </a:rPr>
                        <a:t>(Free text /use claim specific information)</a:t>
                      </a:r>
                      <a:endParaRPr lang="en-US" sz="2400" b="0" i="0" u="none" strike="noStrike" kern="1200" dirty="0">
                        <a:solidFill>
                          <a:srgbClr val="FFFFFF"/>
                        </a:solidFill>
                        <a:effectLst/>
                        <a:latin typeface="Myriad Pro" panose="020B0503030403020204" pitchFamily="34" charset="0"/>
                        <a:ea typeface="+mn-ea"/>
                        <a:cs typeface="+mn-cs"/>
                      </a:endParaRPr>
                    </a:p>
                  </a:txBody>
                  <a:tcPr marL="9525" marR="9525" marT="9525" marB="0" anchor="ctr">
                    <a:solidFill>
                      <a:schemeClr val="accent2">
                        <a:lumMod val="50000"/>
                      </a:schemeClr>
                    </a:solidFill>
                  </a:tcPr>
                </a:tc>
                <a:extLst>
                  <a:ext uri="{0D108BD9-81ED-4DB2-BD59-A6C34878D82A}">
                    <a16:rowId xmlns:a16="http://schemas.microsoft.com/office/drawing/2014/main" val="1643610034"/>
                  </a:ext>
                </a:extLst>
              </a:tr>
              <a:tr h="1263394">
                <a:tc>
                  <a:txBody>
                    <a:bodyPr/>
                    <a:lstStyle/>
                    <a:p>
                      <a:pPr algn="l" fontAlgn="b"/>
                      <a:r>
                        <a:rPr lang="en-US" sz="2000" b="1" u="none" strike="noStrike" dirty="0">
                          <a:effectLst/>
                          <a:latin typeface="Myriad Pro" panose="020B0503030403020204" pitchFamily="34" charset="0"/>
                        </a:rPr>
                        <a:t>Incurrence</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The evidence shows that a qualifying event, injury, or disease had its onset during your service.</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“Service treatment records from service period January 2016 to March 2018 show treatment for a right knee injury.”</a:t>
                      </a:r>
                      <a:endParaRPr lang="en-US" sz="2000" b="0" i="0" u="none" strike="noStrike" dirty="0">
                        <a:solidFill>
                          <a:srgbClr val="000000"/>
                        </a:solidFill>
                        <a:effectLst/>
                        <a:latin typeface="Myriad Pro" panose="020B0503030403020204" pitchFamily="34" charset="0"/>
                      </a:endParaRPr>
                    </a:p>
                  </a:txBody>
                  <a:tcPr marL="9525" marR="9525" marT="9525" marB="0"/>
                </a:tc>
                <a:extLst>
                  <a:ext uri="{0D108BD9-81ED-4DB2-BD59-A6C34878D82A}">
                    <a16:rowId xmlns:a16="http://schemas.microsoft.com/office/drawing/2014/main" val="3893069114"/>
                  </a:ext>
                </a:extLst>
              </a:tr>
              <a:tr h="1473029">
                <a:tc>
                  <a:txBody>
                    <a:bodyPr/>
                    <a:lstStyle/>
                    <a:p>
                      <a:pPr algn="l" fontAlgn="b"/>
                      <a:r>
                        <a:rPr lang="en-US" sz="2000" b="1" u="none" strike="noStrike" dirty="0">
                          <a:effectLst/>
                          <a:latin typeface="Myriad Pro" panose="020B0503030403020204" pitchFamily="34" charset="0"/>
                        </a:rPr>
                        <a:t>Nexus</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A nexus, or link, has been established between your claimed issue and an in-service event or injury. </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effectLst/>
                          <a:latin typeface="Myriad Pro" panose="020B0503030403020204" pitchFamily="34" charset="0"/>
                        </a:rPr>
                        <a:t>“VAMC Houston examination dated March 17, 2017established a relationship between your right knee injury in service and your currently diagnosed right knee arthritis.”</a:t>
                      </a:r>
                      <a:endParaRPr lang="en-US" sz="2000" kern="1200" dirty="0">
                        <a:solidFill>
                          <a:schemeClr val="dk1"/>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996187932"/>
                  </a:ext>
                </a:extLst>
              </a:tr>
              <a:tr h="1060883">
                <a:tc>
                  <a:txBody>
                    <a:bodyPr/>
                    <a:lstStyle/>
                    <a:p>
                      <a:pPr algn="l" fontAlgn="b"/>
                      <a:r>
                        <a:rPr lang="en-US" sz="2000" b="1" u="none" strike="noStrike" dirty="0">
                          <a:effectLst/>
                          <a:latin typeface="Myriad Pro" panose="020B0503030403020204" pitchFamily="34" charset="0"/>
                        </a:rPr>
                        <a:t>Diagnosis</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You have been diagnosed with a disability.</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effectLst/>
                          <a:latin typeface="Myriad Pro" panose="020B0503030403020204" pitchFamily="34" charset="0"/>
                        </a:rPr>
                        <a:t>“VAMC Houston examination dated March 17, 2017 confirms a current diagnosis of right knee arthritis.”</a:t>
                      </a:r>
                      <a:endParaRPr lang="en-US" sz="2000" kern="1200" dirty="0">
                        <a:solidFill>
                          <a:schemeClr val="dk1"/>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2041960888"/>
                  </a:ext>
                </a:extLst>
              </a:tr>
            </a:tbl>
          </a:graphicData>
        </a:graphic>
      </p:graphicFrame>
      <p:sp>
        <p:nvSpPr>
          <p:cNvPr id="3" name="Slide Number Placeholder 2">
            <a:extLst>
              <a:ext uri="{FF2B5EF4-FFF2-40B4-BE49-F238E27FC236}">
                <a16:creationId xmlns:a16="http://schemas.microsoft.com/office/drawing/2014/main" id="{8A266206-33A7-4BAD-B4D0-9D7F784514A3}"/>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A3564BA4-E13E-4E92-90E9-3CF179C497F4}"/>
              </a:ext>
            </a:extLst>
          </p:cNvPr>
          <p:cNvSpPr>
            <a:spLocks noGrp="1"/>
          </p:cNvSpPr>
          <p:nvPr>
            <p:ph type="title"/>
          </p:nvPr>
        </p:nvSpPr>
        <p:spPr/>
        <p:txBody>
          <a:bodyPr>
            <a:normAutofit fontScale="90000"/>
          </a:bodyPr>
          <a:lstStyle/>
          <a:p>
            <a:r>
              <a:rPr lang="en-US" dirty="0">
                <a:latin typeface="Myriad Pro" panose="020B0503030403020204" pitchFamily="34" charset="0"/>
              </a:rPr>
              <a:t>Good Examples of Favorable Findings</a:t>
            </a:r>
            <a:endParaRPr lang="en-US" dirty="0"/>
          </a:p>
        </p:txBody>
      </p:sp>
    </p:spTree>
    <p:extLst>
      <p:ext uri="{BB962C8B-B14F-4D97-AF65-F5344CB8AC3E}">
        <p14:creationId xmlns:p14="http://schemas.microsoft.com/office/powerpoint/2010/main" val="23953889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0&quot;&gt;&lt;object type=&quot;3&quot; unique_id=&quot;10041&quot;&gt;&lt;property id=&quot;20148&quot; value=&quot;5&quot;/&gt;&lt;property id=&quot;20300&quot; value=&quot;Slide 1 - &amp;quot;Veterans Benefits Administration Favorable Findings (VBMS-R)&amp;quot;&quot;/&gt;&lt;property id=&quot;20307&quot; value=&quot;285&quot;/&gt;&lt;/object&gt;&lt;object type=&quot;3&quot; unique_id=&quot;10043&quot;&gt;&lt;property id=&quot;20148&quot; value=&quot;5&quot;/&gt;&lt;property id=&quot;20300&quot; value=&quot;Slide 6 - &amp;quot;Favorable Findings: Definition&amp;quot;&quot;/&gt;&lt;property id=&quot;20307&quot; value=&quot;287&quot;/&gt;&lt;/object&gt;&lt;object type=&quot;3&quot; unique_id=&quot;10183&quot;&gt;&lt;property id=&quot;20148&quot; value=&quot;5&quot;/&gt;&lt;property id=&quot;20300&quot; value=&quot;Slide 2 - &amp;quot;Objectives&amp;quot;&quot;/&gt;&lt;property id=&quot;20307&quot; value=&quot;293&quot;/&gt;&lt;/object&gt;&lt;object type=&quot;3&quot; unique_id=&quot;10184&quot;&gt;&lt;property id=&quot;20148&quot; value=&quot;5&quot;/&gt;&lt;property id=&quot;20300&quot; value=&quot;Slide 3 - &amp;quot;References&amp;quot;&quot;/&gt;&lt;property id=&quot;20307&quot; value=&quot;294&quot;/&gt;&lt;/object&gt;&lt;object type=&quot;3&quot; unique_id=&quot;10595&quot;&gt;&lt;property id=&quot;20148&quot; value=&quot;5&quot;/&gt;&lt;property id=&quot;20300&quot; value=&quot;Slide 8 - &amp;quot;Good examples of Favorable Findings&amp;quot;&quot;/&gt;&lt;property id=&quot;20307&quot; value=&quot;322&quot;/&gt;&lt;/object&gt;&lt;object type=&quot;3&quot; unique_id=&quot;10598&quot;&gt;&lt;property id=&quot;20148&quot; value=&quot;5&quot;/&gt;&lt;property id=&quot;20300&quot; value=&quot;Slide 12 - &amp;quot;Documenting Favorable Findings – Step 1&amp;quot;&quot;/&gt;&lt;property id=&quot;20307&quot; value=&quot;325&quot;/&gt;&lt;/object&gt;&lt;object type=&quot;3&quot; unique_id=&quot;10599&quot;&gt;&lt;property id=&quot;20148&quot; value=&quot;5&quot;/&gt;&lt;property id=&quot;20300&quot; value=&quot;Slide 13 - &amp;quot;Documenting Favorable Findings – Step 2&amp;quot;&quot;/&gt;&lt;property id=&quot;20307&quot; value=&quot;326&quot;/&gt;&lt;/object&gt;&lt;object type=&quot;3&quot; unique_id=&quot;10600&quot;&gt;&lt;property id=&quot;20148&quot; value=&quot;5&quot;/&gt;&lt;property id=&quot;20300&quot; value=&quot;Slide 14 - &amp;quot;Documenting Favorable Findings – Step 3&amp;quot;&quot;/&gt;&lt;property id=&quot;20307&quot; value=&quot;314&quot;/&gt;&lt;/object&gt;&lt;object type=&quot;3&quot; unique_id=&quot;10601&quot;&gt;&lt;property id=&quot;20148&quot; value=&quot;5&quot;/&gt;&lt;property id=&quot;20300&quot; value=&quot;Slide 15 - &amp;quot;Documenting Favorable Findings – Step 4&amp;quot;&quot;/&gt;&lt;property id=&quot;20307&quot; value=&quot;315&quot;/&gt;&lt;/object&gt;&lt;object type=&quot;3&quot; unique_id=&quot;10602&quot;&gt;&lt;property id=&quot;20148&quot; value=&quot;5&quot;/&gt;&lt;property id=&quot;20300&quot; value=&quot;Slide 16 - &amp;quot;Documenting Favorable Findings – Steps 5 thru 7&amp;quot;&quot;/&gt;&lt;property id=&quot;20307&quot; value=&quot;316&quot;/&gt;&lt;/object&gt;&lt;object type=&quot;3&quot; unique_id=&quot;10603&quot;&gt;&lt;property id=&quot;20148&quot; value=&quot;5&quot;/&gt;&lt;property id=&quot;20300&quot; value=&quot;Slide 17 - &amp;quot;Documenting Favorable Findings – Step 8&amp;quot;&quot;/&gt;&lt;property id=&quot;20307&quot; value=&quot;317&quot;/&gt;&lt;/object&gt;&lt;object type=&quot;3&quot; unique_id=&quot;10604&quot;&gt;&lt;property id=&quot;20148&quot; value=&quot;5&quot;/&gt;&lt;property id=&quot;20300&quot; value=&quot;Slide 18 - &amp;quot;Documenting Favorable Findings – Step 9&amp;quot;&quot;/&gt;&lt;property id=&quot;20307&quot; value=&quot;318&quot;/&gt;&lt;/object&gt;&lt;object type=&quot;3&quot; unique_id=&quot;10605&quot;&gt;&lt;property id=&quot;20148&quot; value=&quot;5&quot;/&gt;&lt;property id=&quot;20300&quot; value=&quot;Slide 19 - &amp;quot;Overturning Favorable Findings&amp;quot;&quot;/&gt;&lt;property id=&quot;20307&quot; value=&quot;319&quot;/&gt;&lt;/object&gt;&lt;object type=&quot;3&quot; unique_id=&quot;10606&quot;&gt;&lt;property id=&quot;20148&quot; value=&quot;5&quot;/&gt;&lt;property id=&quot;20300&quot; value=&quot;Slide 21 - &amp;quot;Summary&amp;quot;&quot;/&gt;&lt;property id=&quot;20307&quot; value=&quot;320&quot;/&gt;&lt;/object&gt;&lt;object type=&quot;3&quot; unique_id=&quot;10607&quot;&gt;&lt;property id=&quot;20148&quot; value=&quot;5&quot;/&gt;&lt;property id=&quot;20300&quot; value=&quot;Slide 22 - &amp;quot;Questions&amp;quot;&quot;/&gt;&lt;property id=&quot;20307&quot; value=&quot;327&quot;/&gt;&lt;/object&gt;&lt;object type=&quot;3&quot; unique_id=&quot;11058&quot;&gt;&lt;property id=&quot;20148&quot; value=&quot;5&quot;/&gt;&lt;property id=&quot;20300&quot; value=&quot;Slide 7 - &amp;quot;Documenting Favorable Findings&amp;quot;&quot;/&gt;&lt;property id=&quot;20307&quot; value=&quot;328&quot;/&gt;&lt;/object&gt;&lt;object type=&quot;3&quot; unique_id=&quot;11115&quot;&gt;&lt;property id=&quot;20148&quot; value=&quot;5&quot;/&gt;&lt;property id=&quot;20300&quot; value=&quot;Slide 20 - &amp;quot;Clear and Unmistakable Rebuttal Standard&amp;quot;&quot;/&gt;&lt;property id=&quot;20307&quot; value=&quot;329&quot;/&gt;&lt;/object&gt;&lt;object type=&quot;3&quot; unique_id=&quot;11672&quot;&gt;&lt;property id=&quot;20148&quot; value=&quot;5&quot;/&gt;&lt;property id=&quot;20300&quot; value=&quot;Slide 5 - &amp;quot;VBMS-R Functionality&amp;quot;&quot;/&gt;&lt;property id=&quot;20307&quot; value=&quot;330&quot;/&gt;&lt;/object&gt;&lt;object type=&quot;3&quot; unique_id=&quot;11803&quot;&gt;&lt;property id=&quot;20148&quot; value=&quot;5&quot;/&gt;&lt;property id=&quot;20300&quot; value=&quot;Slide 4 - &amp;quot;AMA Improved Decision Notice Requirements&amp;quot;&quot;/&gt;&lt;property id=&quot;20307&quot; value=&quot;331&quot;/&gt;&lt;/object&gt;&lt;object type=&quot;3&quot; unique_id=&quot;11804&quot;&gt;&lt;property id=&quot;20148&quot; value=&quot;5&quot;/&gt;&lt;property id=&quot;20300&quot; value=&quot;Slide 11 - &amp;quot;Nuts and Bolts of Favorable Findings&amp;quot;&quot;/&gt;&lt;property id=&quot;20307&quot; value=&quot;333&quot;/&gt;&lt;/object&gt;&lt;object type=&quot;3&quot; unique_id=&quot;11805&quot;&gt;&lt;property id=&quot;20148&quot; value=&quot;5&quot;/&gt;&lt;property id=&quot;20300&quot; value=&quot;Slide 9 - &amp;quot;Good examples of Favorable Findings&amp;quot;&quot;/&gt;&lt;property id=&quot;20307&quot; value=&quot;332&quot;/&gt;&lt;/object&gt;&lt;object type=&quot;3&quot; unique_id=&quot;11806&quot;&gt;&lt;property id=&quot;20148&quot; value=&quot;5&quot;/&gt;&lt;property id=&quot;20300&quot; value=&quot;Slide 10 - &amp;quot;Bad examples of Favorable Findings&amp;quot;&quot;/&gt;&lt;property id=&quot;20307&quot; value=&quot;334&quot;/&gt;&lt;/object&gt;&lt;/object&gt;&lt;object type=&quot;8&quot; unique_id=&quot;10054&quot;&gt;&lt;/object&gt;&lt;/object&gt;&lt;/database&gt;"/>
  <p:tag name="SECTOMILLISECCONVERTED"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RO317-839076992-13045</_dlc_DocId>
    <_dlc_DocIdUrl xmlns="b62c6c12-24c5-4d47-ac4d-c5cc93bcdf7b">
      <Url>https://vaww.vashare.vba.va.gov/sites/SPTNCIO/focusedveterans/training/VSRvirtualtraining/_layouts/15/DocIdRedir.aspx?ID=RO317-839076992-13045</Url>
      <Description>RO317-839076992-13045</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b62c6c12-24c5-4d47-ac4d-c5cc93bcdf7b"/>
    <ds:schemaRef ds:uri="http://www.w3.org/XML/1998/namespace"/>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384920A1-382A-49AF-B919-E0CCEED40E8E}">
  <ds:schemaRefs>
    <ds:schemaRef ds:uri="http://schemas.microsoft.com/sharepoint/events"/>
  </ds:schemaRefs>
</ds:datastoreItem>
</file>

<file path=customXml/itemProps4.xml><?xml version="1.0" encoding="utf-8"?>
<ds:datastoreItem xmlns:ds="http://schemas.openxmlformats.org/officeDocument/2006/customXml" ds:itemID="{8C185298-739A-4EA1-B01C-CFC7F7434F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18392</TotalTime>
  <Words>1690</Words>
  <Application>Microsoft Office PowerPoint</Application>
  <PresentationFormat>Widescreen</PresentationFormat>
  <Paragraphs>163</Paragraphs>
  <Slides>22</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22</vt:i4>
      </vt:variant>
    </vt:vector>
  </HeadingPairs>
  <TitlesOfParts>
    <vt:vector size="28" baseType="lpstr">
      <vt:lpstr>Arial</vt:lpstr>
      <vt:lpstr>Calibri</vt:lpstr>
      <vt:lpstr>Myriad Pro</vt:lpstr>
      <vt:lpstr>10_Office Theme</vt:lpstr>
      <vt:lpstr>1_Custom Design</vt:lpstr>
      <vt:lpstr>Custom Design</vt:lpstr>
      <vt:lpstr>VA Appeals Modernization Act Rating Decisions &amp; Favorable Findings (Rating)</vt:lpstr>
      <vt:lpstr>Objectives</vt:lpstr>
      <vt:lpstr>References</vt:lpstr>
      <vt:lpstr>AMA Improved Decision Notice Requirements</vt:lpstr>
      <vt:lpstr>VBMS-R Functionality</vt:lpstr>
      <vt:lpstr>Favorable Findings: Definition</vt:lpstr>
      <vt:lpstr>Documenting Favorable Findings</vt:lpstr>
      <vt:lpstr>Documenting Favorable Findings</vt:lpstr>
      <vt:lpstr>Good Examples of Favorable Findings</vt:lpstr>
      <vt:lpstr>Improper Favorable Findings</vt:lpstr>
      <vt:lpstr>Nuts and Bolts of Favorable Findings</vt:lpstr>
      <vt:lpstr>Documenting Favorable Findings – Step 1</vt:lpstr>
      <vt:lpstr>Documenting Favorable Findings – Step 2</vt:lpstr>
      <vt:lpstr>Documenting Favorable Findings – Step 3</vt:lpstr>
      <vt:lpstr>Documenting Favorable Findings – Step 4</vt:lpstr>
      <vt:lpstr>Documenting Favorable Findings – Steps 5 thru 7</vt:lpstr>
      <vt:lpstr>Documenting Favorable Findings – Step 8</vt:lpstr>
      <vt:lpstr>Documenting Favorable Findings – Step 9</vt:lpstr>
      <vt:lpstr>Overturning Favorable Findings</vt:lpstr>
      <vt:lpstr>Clear and Unmistakable Rebuttal Standard</vt:lpstr>
      <vt:lpstr>Summary</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Favorable Findings (VBMS-R) PowerPoint Presentation</dc:title>
  <dc:subject>RVSR, RQRS, DRO</dc:subject>
  <dc:creator>Department of Veterans Affairs</dc:creator>
  <dc:description>This lesson familarizes rating personnel with favorable findings and their VBMS-R procedures.</dc:description>
  <cp:lastModifiedBy>Kathy Poole</cp:lastModifiedBy>
  <cp:revision>270</cp:revision>
  <cp:lastPrinted>2019-02-04T18:37:40Z</cp:lastPrinted>
  <dcterms:created xsi:type="dcterms:W3CDTF">2017-12-21T16:13:31Z</dcterms:created>
  <dcterms:modified xsi:type="dcterms:W3CDTF">2019-02-05T15:04:39Z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_dlc_DocIdItemGuid">
    <vt:lpwstr>88653fd6-a835-4a44-8867-f409c487b95b</vt:lpwstr>
  </property>
  <property fmtid="{D5CDD505-2E9C-101B-9397-08002B2CF9AE}" pid="4" name="Language">
    <vt:lpwstr>en</vt:lpwstr>
  </property>
  <property fmtid="{D5CDD505-2E9C-101B-9397-08002B2CF9AE}" pid="5" name="Type">
    <vt:lpwstr>Presentation</vt:lpwstr>
  </property>
</Properties>
</file>