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71" r:id="rId6"/>
    <p:sldMasterId id="2147483683" r:id="rId7"/>
  </p:sldMasterIdLst>
  <p:notesMasterIdLst>
    <p:notesMasterId r:id="rId24"/>
  </p:notesMasterIdLst>
  <p:handoutMasterIdLst>
    <p:handoutMasterId r:id="rId25"/>
  </p:handoutMasterIdLst>
  <p:sldIdLst>
    <p:sldId id="256" r:id="rId8"/>
    <p:sldId id="259" r:id="rId9"/>
    <p:sldId id="260" r:id="rId10"/>
    <p:sldId id="279" r:id="rId11"/>
    <p:sldId id="276" r:id="rId12"/>
    <p:sldId id="261" r:id="rId13"/>
    <p:sldId id="278" r:id="rId14"/>
    <p:sldId id="262" r:id="rId15"/>
    <p:sldId id="282" r:id="rId16"/>
    <p:sldId id="284" r:id="rId17"/>
    <p:sldId id="263" r:id="rId18"/>
    <p:sldId id="264" r:id="rId19"/>
    <p:sldId id="280" r:id="rId20"/>
    <p:sldId id="281" r:id="rId21"/>
    <p:sldId id="275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Williams" initials="JDW" lastIdx="6" clrIdx="0">
    <p:extLst>
      <p:ext uri="{19B8F6BF-5375-455C-9EA6-DF929625EA0E}">
        <p15:presenceInfo xmlns:p15="http://schemas.microsoft.com/office/powerpoint/2012/main" userId="Jennifer Williams" providerId="None"/>
      </p:ext>
    </p:extLst>
  </p:cmAuthor>
  <p:cmAuthor id="2" name="Bankhead, ReEdna, VBAWASH" initials="BRV" lastIdx="5" clrIdx="1">
    <p:extLst>
      <p:ext uri="{19B8F6BF-5375-455C-9EA6-DF929625EA0E}">
        <p15:presenceInfo xmlns:p15="http://schemas.microsoft.com/office/powerpoint/2012/main" userId="S-1-5-21-1409082233-764733703-682003330-3378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78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65E768-7FE5-48E3-BABC-C5C6404BA7F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9AA9FD-2F2F-452F-9E63-D73773E13EDF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/>
            <a:t>Supplemental Claim</a:t>
          </a:r>
        </a:p>
      </dgm:t>
    </dgm:pt>
    <dgm:pt modelId="{3B726FFD-AF49-4E28-8DFF-7435E6D0B1CC}" type="parTrans" cxnId="{72303DCA-D498-4064-85B0-4228FE481826}">
      <dgm:prSet/>
      <dgm:spPr/>
      <dgm:t>
        <a:bodyPr/>
        <a:lstStyle/>
        <a:p>
          <a:endParaRPr lang="en-US"/>
        </a:p>
      </dgm:t>
    </dgm:pt>
    <dgm:pt modelId="{37959267-9886-417E-B348-D331834CE9F2}" type="sibTrans" cxnId="{72303DCA-D498-4064-85B0-4228FE481826}">
      <dgm:prSet/>
      <dgm:spPr/>
      <dgm:t>
        <a:bodyPr/>
        <a:lstStyle/>
        <a:p>
          <a:endParaRPr lang="en-US"/>
        </a:p>
      </dgm:t>
    </dgm:pt>
    <dgm:pt modelId="{4391B71C-5DB7-49B2-85EF-DA5E8C274DCF}">
      <dgm:prSet phldrT="[Text]"/>
      <dgm:spPr>
        <a:solidFill>
          <a:schemeClr val="tx1">
            <a:lumMod val="65000"/>
            <a:lumOff val="35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b="0" dirty="0"/>
            <a:t>Higher-Level Review</a:t>
          </a:r>
        </a:p>
      </dgm:t>
    </dgm:pt>
    <dgm:pt modelId="{30BCD66D-2443-480C-A4F9-12841BE55C83}" type="parTrans" cxnId="{C4EE8ECE-AA85-41FF-91E8-252EAA68579D}">
      <dgm:prSet/>
      <dgm:spPr/>
      <dgm:t>
        <a:bodyPr/>
        <a:lstStyle/>
        <a:p>
          <a:endParaRPr lang="en-US"/>
        </a:p>
      </dgm:t>
    </dgm:pt>
    <dgm:pt modelId="{1DC9D65F-237B-4D05-8E77-5D9979655E5A}" type="sibTrans" cxnId="{C4EE8ECE-AA85-41FF-91E8-252EAA68579D}">
      <dgm:prSet/>
      <dgm:spPr/>
      <dgm:t>
        <a:bodyPr/>
        <a:lstStyle/>
        <a:p>
          <a:endParaRPr lang="en-US"/>
        </a:p>
      </dgm:t>
    </dgm:pt>
    <dgm:pt modelId="{453A1293-713A-406F-90BD-7C9777FBDF4B}">
      <dgm:prSet phldrT="[Text]"/>
      <dgm:spPr>
        <a:solidFill>
          <a:schemeClr val="tx1">
            <a:lumMod val="65000"/>
            <a:lumOff val="3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en-US" dirty="0"/>
            <a:t>Board Appeal</a:t>
          </a:r>
        </a:p>
      </dgm:t>
    </dgm:pt>
    <dgm:pt modelId="{27DF4D43-49A1-42ED-9504-11A062680E45}" type="parTrans" cxnId="{143F59D4-650D-476B-B85E-9FC3ECE59E9F}">
      <dgm:prSet/>
      <dgm:spPr/>
      <dgm:t>
        <a:bodyPr/>
        <a:lstStyle/>
        <a:p>
          <a:endParaRPr lang="en-US"/>
        </a:p>
      </dgm:t>
    </dgm:pt>
    <dgm:pt modelId="{EEFE51D9-C41F-4222-8445-8B906F54FDFD}" type="sibTrans" cxnId="{143F59D4-650D-476B-B85E-9FC3ECE59E9F}">
      <dgm:prSet/>
      <dgm:spPr/>
      <dgm:t>
        <a:bodyPr/>
        <a:lstStyle/>
        <a:p>
          <a:endParaRPr lang="en-US"/>
        </a:p>
      </dgm:t>
    </dgm:pt>
    <dgm:pt modelId="{F0E2B946-2C65-4BBB-BB18-CEC4C6596E2D}" type="pres">
      <dgm:prSet presAssocID="{B865E768-7FE5-48E3-BABC-C5C6404BA7F7}" presName="diagram" presStyleCnt="0">
        <dgm:presLayoutVars>
          <dgm:dir/>
          <dgm:resizeHandles val="exact"/>
        </dgm:presLayoutVars>
      </dgm:prSet>
      <dgm:spPr/>
    </dgm:pt>
    <dgm:pt modelId="{556105C4-7793-4B20-8AC1-B2B44B0541EB}" type="pres">
      <dgm:prSet presAssocID="{E99AA9FD-2F2F-452F-9E63-D73773E13EDF}" presName="node" presStyleLbl="node1" presStyleIdx="0" presStyleCnt="3" custLinFactNeighborX="-18248" custLinFactNeighborY="32">
        <dgm:presLayoutVars>
          <dgm:bulletEnabled val="1"/>
        </dgm:presLayoutVars>
      </dgm:prSet>
      <dgm:spPr/>
    </dgm:pt>
    <dgm:pt modelId="{726DDC2F-076A-4BBD-8E5F-03B7C59C7CFA}" type="pres">
      <dgm:prSet presAssocID="{37959267-9886-417E-B348-D331834CE9F2}" presName="sibTrans" presStyleCnt="0"/>
      <dgm:spPr/>
    </dgm:pt>
    <dgm:pt modelId="{0890CC2F-6045-49C8-86CA-9814EFBF1557}" type="pres">
      <dgm:prSet presAssocID="{4391B71C-5DB7-49B2-85EF-DA5E8C274DCF}" presName="node" presStyleLbl="node1" presStyleIdx="1" presStyleCnt="3" custLinFactNeighborX="-8018" custLinFactNeighborY="32">
        <dgm:presLayoutVars>
          <dgm:bulletEnabled val="1"/>
        </dgm:presLayoutVars>
      </dgm:prSet>
      <dgm:spPr/>
    </dgm:pt>
    <dgm:pt modelId="{9C94B275-49D1-4DD6-A1EF-61A4935354DB}" type="pres">
      <dgm:prSet presAssocID="{1DC9D65F-237B-4D05-8E77-5D9979655E5A}" presName="sibTrans" presStyleCnt="0"/>
      <dgm:spPr/>
    </dgm:pt>
    <dgm:pt modelId="{20B3997B-9978-4898-A280-ABD9AE5A52D6}" type="pres">
      <dgm:prSet presAssocID="{453A1293-713A-406F-90BD-7C9777FBDF4B}" presName="node" presStyleLbl="node1" presStyleIdx="2" presStyleCnt="3" custLinFactNeighborX="2294" custLinFactNeighborY="32">
        <dgm:presLayoutVars>
          <dgm:bulletEnabled val="1"/>
        </dgm:presLayoutVars>
      </dgm:prSet>
      <dgm:spPr/>
    </dgm:pt>
  </dgm:ptLst>
  <dgm:cxnLst>
    <dgm:cxn modelId="{338B6A12-F6E1-4FD7-9EF8-6CDE13B3F173}" type="presOf" srcId="{B865E768-7FE5-48E3-BABC-C5C6404BA7F7}" destId="{F0E2B946-2C65-4BBB-BB18-CEC4C6596E2D}" srcOrd="0" destOrd="0" presId="urn:microsoft.com/office/officeart/2005/8/layout/default"/>
    <dgm:cxn modelId="{B090AE36-67F9-4D79-812F-93BAA68135D6}" type="presOf" srcId="{E99AA9FD-2F2F-452F-9E63-D73773E13EDF}" destId="{556105C4-7793-4B20-8AC1-B2B44B0541EB}" srcOrd="0" destOrd="0" presId="urn:microsoft.com/office/officeart/2005/8/layout/default"/>
    <dgm:cxn modelId="{65D32993-16D0-4BE8-8630-6CF69F21DE1F}" type="presOf" srcId="{453A1293-713A-406F-90BD-7C9777FBDF4B}" destId="{20B3997B-9978-4898-A280-ABD9AE5A52D6}" srcOrd="0" destOrd="0" presId="urn:microsoft.com/office/officeart/2005/8/layout/default"/>
    <dgm:cxn modelId="{B4233EC5-69FD-4E3B-8EDD-9C5AFA74378C}" type="presOf" srcId="{4391B71C-5DB7-49B2-85EF-DA5E8C274DCF}" destId="{0890CC2F-6045-49C8-86CA-9814EFBF1557}" srcOrd="0" destOrd="0" presId="urn:microsoft.com/office/officeart/2005/8/layout/default"/>
    <dgm:cxn modelId="{72303DCA-D498-4064-85B0-4228FE481826}" srcId="{B865E768-7FE5-48E3-BABC-C5C6404BA7F7}" destId="{E99AA9FD-2F2F-452F-9E63-D73773E13EDF}" srcOrd="0" destOrd="0" parTransId="{3B726FFD-AF49-4E28-8DFF-7435E6D0B1CC}" sibTransId="{37959267-9886-417E-B348-D331834CE9F2}"/>
    <dgm:cxn modelId="{C4EE8ECE-AA85-41FF-91E8-252EAA68579D}" srcId="{B865E768-7FE5-48E3-BABC-C5C6404BA7F7}" destId="{4391B71C-5DB7-49B2-85EF-DA5E8C274DCF}" srcOrd="1" destOrd="0" parTransId="{30BCD66D-2443-480C-A4F9-12841BE55C83}" sibTransId="{1DC9D65F-237B-4D05-8E77-5D9979655E5A}"/>
    <dgm:cxn modelId="{143F59D4-650D-476B-B85E-9FC3ECE59E9F}" srcId="{B865E768-7FE5-48E3-BABC-C5C6404BA7F7}" destId="{453A1293-713A-406F-90BD-7C9777FBDF4B}" srcOrd="2" destOrd="0" parTransId="{27DF4D43-49A1-42ED-9504-11A062680E45}" sibTransId="{EEFE51D9-C41F-4222-8445-8B906F54FDFD}"/>
    <dgm:cxn modelId="{CD9C0B82-2BCC-402F-9A1A-44F2BB4D2390}" type="presParOf" srcId="{F0E2B946-2C65-4BBB-BB18-CEC4C6596E2D}" destId="{556105C4-7793-4B20-8AC1-B2B44B0541EB}" srcOrd="0" destOrd="0" presId="urn:microsoft.com/office/officeart/2005/8/layout/default"/>
    <dgm:cxn modelId="{EEC4B143-B3A1-482C-AA4E-C415BC06F0F3}" type="presParOf" srcId="{F0E2B946-2C65-4BBB-BB18-CEC4C6596E2D}" destId="{726DDC2F-076A-4BBD-8E5F-03B7C59C7CFA}" srcOrd="1" destOrd="0" presId="urn:microsoft.com/office/officeart/2005/8/layout/default"/>
    <dgm:cxn modelId="{A0265CDA-06AC-4D98-8EF2-08FAED3658A8}" type="presParOf" srcId="{F0E2B946-2C65-4BBB-BB18-CEC4C6596E2D}" destId="{0890CC2F-6045-49C8-86CA-9814EFBF1557}" srcOrd="2" destOrd="0" presId="urn:microsoft.com/office/officeart/2005/8/layout/default"/>
    <dgm:cxn modelId="{5375FB2E-C681-4EEC-9040-5C5B8595F709}" type="presParOf" srcId="{F0E2B946-2C65-4BBB-BB18-CEC4C6596E2D}" destId="{9C94B275-49D1-4DD6-A1EF-61A4935354DB}" srcOrd="3" destOrd="0" presId="urn:microsoft.com/office/officeart/2005/8/layout/default"/>
    <dgm:cxn modelId="{42DBBDDD-7937-4687-95FF-D7BC40740955}" type="presParOf" srcId="{F0E2B946-2C65-4BBB-BB18-CEC4C6596E2D}" destId="{20B3997B-9978-4898-A280-ABD9AE5A52D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105C4-7793-4B20-8AC1-B2B44B0541EB}">
      <dsp:nvSpPr>
        <dsp:cNvPr id="0" name=""/>
        <dsp:cNvSpPr/>
      </dsp:nvSpPr>
      <dsp:spPr>
        <a:xfrm>
          <a:off x="465786" y="916"/>
          <a:ext cx="2396586" cy="1437951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dirty="0"/>
            <a:t>Supplemental Claim</a:t>
          </a:r>
        </a:p>
      </dsp:txBody>
      <dsp:txXfrm>
        <a:off x="465786" y="916"/>
        <a:ext cx="2396586" cy="1437951"/>
      </dsp:txXfrm>
    </dsp:sp>
    <dsp:sp modelId="{0890CC2F-6045-49C8-86CA-9814EFBF1557}">
      <dsp:nvSpPr>
        <dsp:cNvPr id="0" name=""/>
        <dsp:cNvSpPr/>
      </dsp:nvSpPr>
      <dsp:spPr>
        <a:xfrm>
          <a:off x="3347201" y="916"/>
          <a:ext cx="2396586" cy="1437951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/>
            <a:t>Higher-Level Review</a:t>
          </a:r>
        </a:p>
      </dsp:txBody>
      <dsp:txXfrm>
        <a:off x="3347201" y="916"/>
        <a:ext cx="2396586" cy="1437951"/>
      </dsp:txXfrm>
    </dsp:sp>
    <dsp:sp modelId="{20B3997B-9978-4898-A280-ABD9AE5A52D6}">
      <dsp:nvSpPr>
        <dsp:cNvPr id="0" name=""/>
        <dsp:cNvSpPr/>
      </dsp:nvSpPr>
      <dsp:spPr>
        <a:xfrm>
          <a:off x="6230582" y="916"/>
          <a:ext cx="2396586" cy="1437951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Board Appeal</a:t>
          </a:r>
        </a:p>
      </dsp:txBody>
      <dsp:txXfrm>
        <a:off x="6230582" y="916"/>
        <a:ext cx="2396586" cy="1437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E975C0-C458-45F1-A03C-E826BA3989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F8A5C-9D3B-4699-889C-13AF27DE9D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550D5-3064-4B35-9B20-FE4E0F859721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F78F6-E6B1-48B5-B4AD-A4D1911F16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8BF3F-EFA3-4803-A2A9-9E6C0F5AEA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2E0F6-EA46-4FA0-899E-3683BB7A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86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CB386-606A-4BB3-9AB9-117A8CC944F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B8B28-BBDE-4FF7-B622-A5464138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89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1404-7F10-42E3-AFA5-6A1729E3453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98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1404-7F10-42E3-AFA5-6A1729E3453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28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Caseflow Intake to track receipt of the lane selection and establish an end product (EP) in VBMS with the appropriate claim label.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51F54-0A45-4E0E-BA74-A8998E667A6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771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Caseflow Intake to track receipt of the lane selection and establish an end product (EP) in VBMS with the appropriate claim label.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51F54-0A45-4E0E-BA74-A8998E667A6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18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Caseflow Intake to track receipt of the lane selection and establish an end product (EP) in VBMS with the appropriate claim label.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51F54-0A45-4E0E-BA74-A8998E667A6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93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Caseflow Intake to track receipt of the lane selection and establish an end product (EP) in VBMS with the appropriate claim label.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51F54-0A45-4E0E-BA74-A8998E667A6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64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8973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2060"/>
                </a:solidFill>
              </a:rPr>
              <a:t>Route the claim to an </a:t>
            </a:r>
            <a:r>
              <a:rPr lang="en-US" dirty="0" err="1">
                <a:solidFill>
                  <a:srgbClr val="002060"/>
                </a:solidFill>
              </a:rPr>
              <a:t>RVSR</a:t>
            </a:r>
            <a:r>
              <a:rPr lang="en-US" dirty="0">
                <a:solidFill>
                  <a:srgbClr val="002060"/>
                </a:solidFill>
              </a:rPr>
              <a:t> for rating issue(s) or issue a decision for non-rating issue(s)</a:t>
            </a:r>
          </a:p>
          <a:p>
            <a:pPr defTabSz="89730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1404-7F10-42E3-AFA5-6A1729E3453B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072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51F54-0A45-4E0E-BA74-A8998E667A69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064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B2386-B6C6-4A43-AE1B-BF819F54BB1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6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5376955"/>
            <a:ext cx="12192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95120" y="4803734"/>
            <a:ext cx="7700433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14248" y="1694039"/>
            <a:ext cx="8763504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552" y="5644912"/>
            <a:ext cx="4064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23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4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5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58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99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33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2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14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441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778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2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41832" y="1659466"/>
            <a:ext cx="11308337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3591" y="2749897"/>
            <a:ext cx="10522964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68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32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35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86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59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4769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555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582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324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23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68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8818234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323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546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9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2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9250441" y="64002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z="1200" smtClean="0">
                <a:solidFill>
                  <a:prstClr val="white"/>
                </a:solidFill>
              </a:rPr>
              <a:pPr/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C21B34-5F95-4E46-8ADF-DDAFFCBB3B81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6169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92137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949337" y="6330463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33443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142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857" y="273056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6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63362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53755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962400" y="63362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82030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62400" y="63246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37099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9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172200"/>
            <a:ext cx="271674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6184206"/>
            <a:ext cx="3417455" cy="6417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62400" y="63362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322298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ED316-A095-4798-BA6F-ADC1D309253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5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F1162-3151-427E-8584-F036A8B338EE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32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AMO-Appeals.Admin@va.gov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a.gov/decision-review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5A5CE-8BD5-4A93-A8CD-8E4E235FF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3070955"/>
            <a:ext cx="10363200" cy="1894113"/>
          </a:xfrm>
        </p:spPr>
        <p:txBody>
          <a:bodyPr/>
          <a:lstStyle/>
          <a:p>
            <a:r>
              <a:rPr lang="en-US" b="1" i="1" dirty="0">
                <a:solidFill>
                  <a:srgbClr val="002060"/>
                </a:solidFill>
                <a:latin typeface="Myriad Pro"/>
              </a:rPr>
              <a:t>VA Appeals Modernization Act</a:t>
            </a:r>
            <a:br>
              <a:rPr lang="en-US" b="1" i="1" dirty="0">
                <a:solidFill>
                  <a:srgbClr val="002060"/>
                </a:solidFill>
                <a:latin typeface="Myriad Pro"/>
              </a:rPr>
            </a:br>
            <a:r>
              <a:rPr lang="en-US" b="1" i="1" dirty="0">
                <a:solidFill>
                  <a:srgbClr val="002060"/>
                </a:solidFill>
                <a:latin typeface="Myriad Pro"/>
              </a:rPr>
              <a:t>Supplemental Claims</a:t>
            </a:r>
            <a:endParaRPr lang="en-US" dirty="0"/>
          </a:p>
        </p:txBody>
      </p:sp>
      <p:pic>
        <p:nvPicPr>
          <p:cNvPr id="4" name="Picture 4" descr="dvaseal">
            <a:extLst>
              <a:ext uri="{FF2B5EF4-FFF2-40B4-BE49-F238E27FC236}">
                <a16:creationId xmlns:a16="http://schemas.microsoft.com/office/drawing/2014/main" id="{10424B5C-778F-4FA2-A5AC-E514D784F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60843" y="1195491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4093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EAB158-6D66-4887-A545-D44E44F19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0" y="964096"/>
            <a:ext cx="11489635" cy="4800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Myriad Pro"/>
              </a:rPr>
              <a:t>M21-1, Adjudication Manual </a:t>
            </a:r>
            <a:r>
              <a:rPr lang="fr-FR" dirty="0">
                <a:solidFill>
                  <a:srgbClr val="002060"/>
                </a:solidFill>
                <a:latin typeface="Myriad Pro"/>
              </a:rPr>
              <a:t>Part III, </a:t>
            </a:r>
            <a:r>
              <a:rPr lang="fr-FR" dirty="0" err="1">
                <a:solidFill>
                  <a:srgbClr val="002060"/>
                </a:solidFill>
                <a:latin typeface="Myriad Pro"/>
              </a:rPr>
              <a:t>Subpart</a:t>
            </a:r>
            <a:r>
              <a:rPr lang="fr-FR" dirty="0">
                <a:solidFill>
                  <a:srgbClr val="002060"/>
                </a:solidFill>
                <a:latin typeface="Myriad Pro"/>
              </a:rPr>
              <a:t> ii, </a:t>
            </a:r>
            <a:r>
              <a:rPr lang="fr-FR" dirty="0" err="1">
                <a:solidFill>
                  <a:srgbClr val="002060"/>
                </a:solidFill>
                <a:latin typeface="Myriad Pro"/>
              </a:rPr>
              <a:t>Chapter</a:t>
            </a:r>
            <a:r>
              <a:rPr lang="fr-FR" dirty="0">
                <a:solidFill>
                  <a:srgbClr val="002060"/>
                </a:solidFill>
                <a:latin typeface="Myriad Pro"/>
              </a:rPr>
              <a:t> 2, Section D </a:t>
            </a:r>
            <a:r>
              <a:rPr lang="en-US" dirty="0">
                <a:solidFill>
                  <a:srgbClr val="002060"/>
                </a:solidFill>
                <a:latin typeface="Myriad Pro"/>
              </a:rPr>
              <a:t>on Supplemental Claims provides procedural guidance and step by step processing instructions for Supplemental Claims</a:t>
            </a:r>
            <a:r>
              <a:rPr lang="en-US" i="1" dirty="0">
                <a:solidFill>
                  <a:srgbClr val="002060"/>
                </a:solidFill>
                <a:latin typeface="Myriad Pro"/>
              </a:rPr>
              <a:t>.</a:t>
            </a:r>
          </a:p>
          <a:p>
            <a:endParaRPr lang="en-US" sz="1000" i="1" dirty="0">
              <a:solidFill>
                <a:srgbClr val="002060"/>
              </a:solidFill>
              <a:latin typeface="Myriad Pro"/>
            </a:endParaRPr>
          </a:p>
          <a:p>
            <a:r>
              <a:rPr lang="en-US" dirty="0">
                <a:solidFill>
                  <a:srgbClr val="002060"/>
                </a:solidFill>
                <a:latin typeface="Myriad Pro"/>
              </a:rPr>
              <a:t>Other available resources include: </a:t>
            </a:r>
          </a:p>
          <a:p>
            <a:pPr lvl="1"/>
            <a:r>
              <a:rPr lang="en-US" i="1" dirty="0">
                <a:solidFill>
                  <a:srgbClr val="002060"/>
                </a:solidFill>
                <a:latin typeface="Myriad Pro"/>
              </a:rPr>
              <a:t>VBMS User Guide/Job Aids</a:t>
            </a:r>
          </a:p>
          <a:p>
            <a:pPr lvl="1"/>
            <a:r>
              <a:rPr lang="en-US" i="1" dirty="0" err="1">
                <a:solidFill>
                  <a:srgbClr val="002060"/>
                </a:solidFill>
                <a:latin typeface="Myriad Pro"/>
              </a:rPr>
              <a:t>Caseflow</a:t>
            </a:r>
            <a:r>
              <a:rPr lang="en-US" i="1" dirty="0">
                <a:solidFill>
                  <a:srgbClr val="002060"/>
                </a:solidFill>
                <a:latin typeface="Myriad Pro"/>
              </a:rPr>
              <a:t> Intake Training Guide</a:t>
            </a:r>
          </a:p>
          <a:p>
            <a:pPr lvl="1"/>
            <a:r>
              <a:rPr lang="en-US" i="1" dirty="0">
                <a:solidFill>
                  <a:srgbClr val="002060"/>
                </a:solidFill>
                <a:latin typeface="Myriad Pro"/>
              </a:rPr>
              <a:t>Letter Creator Tool User Guide</a:t>
            </a:r>
          </a:p>
          <a:p>
            <a:pPr lvl="1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0F13780-A0AA-40BB-8811-53027F47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Procedural Guidance</a:t>
            </a:r>
          </a:p>
        </p:txBody>
      </p:sp>
    </p:spTree>
    <p:extLst>
      <p:ext uri="{BB962C8B-B14F-4D97-AF65-F5344CB8AC3E}">
        <p14:creationId xmlns:p14="http://schemas.microsoft.com/office/powerpoint/2010/main" val="3678379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dirty="0">
                <a:latin typeface="Myriad Pro"/>
              </a:rPr>
              <a:t>Intake and Tracking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87549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algn="r"/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791" y="934279"/>
            <a:ext cx="1167516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Myriad Pro"/>
              </a:rPr>
              <a:t>Intake personnel at designated offices will use a new system called </a:t>
            </a:r>
            <a:r>
              <a:rPr lang="en-US" sz="2800" b="1" i="1" dirty="0" err="1">
                <a:solidFill>
                  <a:srgbClr val="002060"/>
                </a:solidFill>
                <a:latin typeface="Myriad Pro"/>
              </a:rPr>
              <a:t>Caseflow</a:t>
            </a:r>
            <a:r>
              <a:rPr lang="en-US" sz="2800" b="1" i="1" dirty="0">
                <a:solidFill>
                  <a:srgbClr val="002060"/>
                </a:solidFill>
                <a:latin typeface="Myriad Pro"/>
              </a:rPr>
              <a:t> Intake 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to establish Supplemental Claims within VBMS.  </a:t>
            </a:r>
          </a:p>
          <a:p>
            <a:endParaRPr lang="en-US" sz="2800" dirty="0">
              <a:solidFill>
                <a:srgbClr val="002060"/>
              </a:solidFill>
              <a:latin typeface="Myriad Pro"/>
            </a:endParaRPr>
          </a:p>
          <a:p>
            <a:r>
              <a:rPr lang="en-US" sz="2800" dirty="0">
                <a:solidFill>
                  <a:srgbClr val="002060"/>
                </a:solidFill>
                <a:latin typeface="Myriad Pro"/>
              </a:rPr>
              <a:t>The following end products (EPs) and claim labels will be used for tracking of this work:</a:t>
            </a:r>
          </a:p>
          <a:p>
            <a:endParaRPr lang="en-US" sz="2800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Myriad Pro"/>
              </a:rPr>
              <a:t>EP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: 040 series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Myriad Pro"/>
              </a:rPr>
              <a:t>Claim Labels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: </a:t>
            </a:r>
            <a:r>
              <a:rPr lang="en-US" sz="2800" i="1" dirty="0">
                <a:solidFill>
                  <a:srgbClr val="002060"/>
                </a:solidFill>
                <a:latin typeface="Myriad Pro"/>
              </a:rPr>
              <a:t>Supplemental Claim Rating &amp;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 </a:t>
            </a:r>
            <a:r>
              <a:rPr lang="en-US" sz="2800" i="1" dirty="0">
                <a:solidFill>
                  <a:srgbClr val="002060"/>
                </a:solidFill>
                <a:latin typeface="Myriad Pro"/>
              </a:rPr>
              <a:t>Supplemental Claim Non-Rating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 </a:t>
            </a:r>
          </a:p>
          <a:p>
            <a:endParaRPr lang="en-US" sz="2800" dirty="0">
              <a:solidFill>
                <a:srgbClr val="002060"/>
              </a:solidFill>
              <a:latin typeface="Myriad Pro"/>
            </a:endParaRPr>
          </a:p>
          <a:p>
            <a:r>
              <a:rPr lang="en-US" sz="2800" b="1" i="1" dirty="0">
                <a:solidFill>
                  <a:srgbClr val="002060"/>
                </a:solidFill>
                <a:latin typeface="Myriad Pro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790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dirty="0">
                <a:latin typeface="Myriad Pro"/>
              </a:rPr>
              <a:t>Development Requirements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8224" y="743712"/>
            <a:ext cx="11645480" cy="52992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Myriad Pro"/>
              </a:rPr>
              <a:t>VSRs will follow procedures found in the M21-1 Adjudication Manual for review of supplemental claims. </a:t>
            </a:r>
            <a:r>
              <a:rPr lang="en-US" sz="2800" b="1" dirty="0">
                <a:solidFill>
                  <a:srgbClr val="002060"/>
                </a:solidFill>
                <a:latin typeface="Myriad Pro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The initial review should entail: </a:t>
            </a:r>
          </a:p>
          <a:p>
            <a:pPr marL="0" indent="0">
              <a:buNone/>
            </a:pPr>
            <a:endParaRPr lang="en-US" sz="1000" dirty="0">
              <a:solidFill>
                <a:srgbClr val="002060"/>
              </a:solidFill>
              <a:latin typeface="Myriad Pro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Myriad Pro"/>
              </a:rPr>
              <a:t>Review of the pending EP to ensure contentions are correct </a:t>
            </a:r>
            <a:r>
              <a:rPr lang="en-US" sz="2000" dirty="0">
                <a:solidFill>
                  <a:srgbClr val="002060"/>
                </a:solidFill>
                <a:latin typeface="Myriad Pro"/>
              </a:rPr>
              <a:t>(Employees must use </a:t>
            </a:r>
            <a:r>
              <a:rPr lang="en-US" sz="2000" i="1" dirty="0" err="1">
                <a:solidFill>
                  <a:srgbClr val="002060"/>
                </a:solidFill>
                <a:latin typeface="Myriad Pro"/>
              </a:rPr>
              <a:t>Caseflow</a:t>
            </a:r>
            <a:r>
              <a:rPr lang="en-US" sz="2000" i="1" dirty="0">
                <a:solidFill>
                  <a:srgbClr val="002060"/>
                </a:solidFill>
                <a:latin typeface="Myriad Pro"/>
              </a:rPr>
              <a:t> Intake </a:t>
            </a:r>
            <a:r>
              <a:rPr lang="en-US" sz="2000" dirty="0">
                <a:solidFill>
                  <a:srgbClr val="002060"/>
                </a:solidFill>
                <a:latin typeface="Myriad Pro"/>
              </a:rPr>
              <a:t>to correct contentions)</a:t>
            </a:r>
          </a:p>
          <a:p>
            <a:endParaRPr lang="en-US" sz="1000" b="1" dirty="0">
              <a:solidFill>
                <a:srgbClr val="002060"/>
              </a:solidFill>
              <a:latin typeface="Myriad Pro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Myriad Pro"/>
              </a:rPr>
              <a:t>Confirmation that a complete claim was filed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  (</a:t>
            </a:r>
            <a:r>
              <a:rPr lang="en-US" sz="2000" dirty="0">
                <a:solidFill>
                  <a:srgbClr val="002060"/>
                </a:solidFill>
                <a:latin typeface="Myriad Pro"/>
              </a:rPr>
              <a:t>Required form (VA Form 20-0995) and new evidence identified or submitted)*</a:t>
            </a:r>
          </a:p>
          <a:p>
            <a:endParaRPr lang="en-US" sz="1000" b="1" dirty="0">
              <a:solidFill>
                <a:srgbClr val="002060"/>
              </a:solidFill>
              <a:latin typeface="Myriad Pro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Myriad Pro"/>
              </a:rPr>
              <a:t>Completion of any identified development actions 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Myriad Pro"/>
              </a:rPr>
              <a:t>Review of the 20-0995 form for evidence identified by the claimant to be gathered by VA (duty to assist)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Myriad Pro"/>
              </a:rPr>
              <a:t>Review of the eFolder for any incomplete development actions related to the issue(s) under review</a:t>
            </a:r>
          </a:p>
          <a:p>
            <a:pPr lvl="1"/>
            <a:endParaRPr lang="en-US" sz="1000" dirty="0">
              <a:solidFill>
                <a:srgbClr val="002060"/>
              </a:solidFill>
              <a:latin typeface="Myriad Pro"/>
            </a:endParaRPr>
          </a:p>
          <a:p>
            <a:pPr>
              <a:buFont typeface="Myriad Pro" panose="020B0503030403020204" pitchFamily="34" charset="0"/>
              <a:buChar char="*"/>
            </a:pPr>
            <a:r>
              <a:rPr lang="en-US" sz="2000" b="1" i="1" dirty="0">
                <a:solidFill>
                  <a:srgbClr val="002060"/>
                </a:solidFill>
                <a:latin typeface="Myriad Pro"/>
              </a:rPr>
              <a:t>IMPORTANT</a:t>
            </a:r>
            <a:r>
              <a:rPr lang="en-US" sz="2000" dirty="0">
                <a:solidFill>
                  <a:srgbClr val="002060"/>
                </a:solidFill>
                <a:latin typeface="Myriad Pro"/>
              </a:rPr>
              <a:t>:  If after review of the claims file, there is no new evidence of record, VSRs will send the claimant the </a:t>
            </a:r>
            <a:r>
              <a:rPr lang="en-US" sz="2000" i="1" dirty="0">
                <a:solidFill>
                  <a:srgbClr val="002060"/>
                </a:solidFill>
                <a:latin typeface="Myriad Pro"/>
              </a:rPr>
              <a:t>“Incomplete Application letter” </a:t>
            </a:r>
            <a:r>
              <a:rPr lang="en-US" sz="2000" dirty="0">
                <a:solidFill>
                  <a:srgbClr val="002060"/>
                </a:solidFill>
                <a:latin typeface="Myriad Pro"/>
              </a:rPr>
              <a:t>using Letter Creator and cancel the pending EP</a:t>
            </a:r>
          </a:p>
          <a:p>
            <a:endParaRPr lang="en-US" sz="2000" dirty="0">
              <a:solidFill>
                <a:srgbClr val="002060"/>
              </a:solidFill>
              <a:latin typeface="Myriad Pr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3454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7C414AED-89CE-4A48-8B2B-1B3A5C68EA2A}" type="slidenum">
              <a:rPr lang="en-US" smtClean="0">
                <a:solidFill>
                  <a:prstClr val="white"/>
                </a:solidFill>
              </a:rPr>
              <a:pPr algn="r"/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98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4D6DFD-4219-4EBD-BE32-623E4D9A7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858079"/>
            <a:ext cx="11343861" cy="5145155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002060"/>
                </a:solidFill>
                <a:latin typeface="Myriad Pro"/>
              </a:rPr>
              <a:t>VSRs will make the claim “</a:t>
            </a:r>
            <a:r>
              <a:rPr lang="en-US" sz="2800" b="1" dirty="0">
                <a:solidFill>
                  <a:srgbClr val="002060"/>
                </a:solidFill>
                <a:latin typeface="Myriad Pro"/>
              </a:rPr>
              <a:t>Ready for Decision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” when new evidence is received and all development is complete.  </a:t>
            </a:r>
          </a:p>
          <a:p>
            <a:r>
              <a:rPr lang="en-US" sz="2800" dirty="0">
                <a:solidFill>
                  <a:srgbClr val="002060"/>
                </a:solidFill>
                <a:latin typeface="Myriad Pro"/>
              </a:rPr>
              <a:t>A formal decision on “</a:t>
            </a:r>
            <a:r>
              <a:rPr lang="en-US" sz="2800" b="1" dirty="0">
                <a:solidFill>
                  <a:srgbClr val="002060"/>
                </a:solidFill>
                <a:latin typeface="Myriad Pro"/>
              </a:rPr>
              <a:t>relevance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” is required whenever “</a:t>
            </a:r>
            <a:r>
              <a:rPr lang="en-US" sz="2800" b="1" dirty="0">
                <a:solidFill>
                  <a:srgbClr val="002060"/>
                </a:solidFill>
                <a:latin typeface="Myriad Pro"/>
              </a:rPr>
              <a:t>new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” evidence is received.  Decisionmakers (RVSR or VSR) will either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Myriad Pro"/>
              </a:rPr>
              <a:t>issue a decision that relevant evidence </a:t>
            </a:r>
            <a:r>
              <a:rPr lang="en-US" sz="2400" b="1" i="1" dirty="0">
                <a:solidFill>
                  <a:srgbClr val="002060"/>
                </a:solidFill>
                <a:latin typeface="Myriad Pro"/>
              </a:rPr>
              <a:t>was not received</a:t>
            </a:r>
            <a:r>
              <a:rPr lang="en-US" sz="2400" dirty="0">
                <a:solidFill>
                  <a:srgbClr val="002060"/>
                </a:solidFill>
                <a:latin typeface="Myriad Pro"/>
              </a:rPr>
              <a:t> or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Myriad Pro"/>
              </a:rPr>
              <a:t>if new and relevant evidence </a:t>
            </a:r>
            <a:r>
              <a:rPr lang="en-US" sz="2400" b="1" i="1" dirty="0">
                <a:solidFill>
                  <a:srgbClr val="002060"/>
                </a:solidFill>
                <a:latin typeface="Myriad Pro"/>
              </a:rPr>
              <a:t>is received</a:t>
            </a:r>
            <a:r>
              <a:rPr lang="en-US" sz="2400" dirty="0">
                <a:solidFill>
                  <a:srgbClr val="002060"/>
                </a:solidFill>
                <a:latin typeface="Myriad Pro"/>
              </a:rPr>
              <a:t>, complete a </a:t>
            </a:r>
            <a:r>
              <a:rPr lang="en-US" sz="2400" b="1" dirty="0">
                <a:solidFill>
                  <a:srgbClr val="002060"/>
                </a:solidFill>
                <a:latin typeface="Myriad Pro"/>
              </a:rPr>
              <a:t>decision on the merits </a:t>
            </a:r>
            <a:r>
              <a:rPr lang="en-US" sz="2400" dirty="0">
                <a:solidFill>
                  <a:srgbClr val="002060"/>
                </a:solidFill>
                <a:latin typeface="Myriad Pro"/>
              </a:rPr>
              <a:t>of the case taking into consideration all relevant evidence of record.</a:t>
            </a:r>
          </a:p>
          <a:p>
            <a:r>
              <a:rPr lang="en-US" sz="2800" dirty="0">
                <a:solidFill>
                  <a:srgbClr val="002060"/>
                </a:solidFill>
                <a:latin typeface="Myriad Pro"/>
              </a:rPr>
              <a:t>VSRs and RVSRs will use existing decision templates/systems (e.g. VBMS-R, VBMS-Core, PCGL, etc.) when completing a Supplemental Claim decision.</a:t>
            </a:r>
          </a:p>
          <a:p>
            <a:r>
              <a:rPr lang="en-US" sz="2800" dirty="0">
                <a:solidFill>
                  <a:srgbClr val="002060"/>
                </a:solidFill>
                <a:latin typeface="Myriad Pro"/>
              </a:rPr>
              <a:t>All Supplemental Claim decisions must include the AMA notice requirements.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0FCF3A-59E1-4852-B4B8-12FA4E6EE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Decision Requirements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C9EDE303-DCE7-4177-B470-AF98C37C7FE2}"/>
              </a:ext>
            </a:extLst>
          </p:cNvPr>
          <p:cNvSpPr txBox="1">
            <a:spLocks/>
          </p:cNvSpPr>
          <p:nvPr/>
        </p:nvSpPr>
        <p:spPr>
          <a:xfrm>
            <a:off x="10058400" y="63868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71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9690CA-C916-4D77-9692-4E12B958B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858079"/>
            <a:ext cx="11661913" cy="5237921"/>
          </a:xfrm>
        </p:spPr>
        <p:txBody>
          <a:bodyPr>
            <a:normAutofit fontScale="77500" lnSpcReduction="20000"/>
          </a:bodyPr>
          <a:lstStyle/>
          <a:p>
            <a:r>
              <a:rPr lang="en-US" sz="3400" b="1" dirty="0">
                <a:solidFill>
                  <a:srgbClr val="002060"/>
                </a:solidFill>
                <a:latin typeface="Myriad Pro"/>
              </a:rPr>
              <a:t>What form must be used when filing a supplemental claim?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Myriad Pro"/>
              </a:rPr>
              <a:t>VA Form 21-0995, Decision Review Request: Supplemental Claim</a:t>
            </a:r>
          </a:p>
          <a:p>
            <a:endParaRPr lang="en-US" sz="1100" b="1" dirty="0">
              <a:solidFill>
                <a:srgbClr val="002060"/>
              </a:solidFill>
              <a:latin typeface="Myriad Pro"/>
            </a:endParaRPr>
          </a:p>
          <a:p>
            <a:r>
              <a:rPr lang="en-US" sz="3400" b="1" dirty="0">
                <a:solidFill>
                  <a:srgbClr val="002060"/>
                </a:solidFill>
                <a:latin typeface="Myriad Pro"/>
              </a:rPr>
              <a:t>What must be received by VA for a supplemental claim to be complete?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Myriad Pro"/>
              </a:rPr>
              <a:t>VA Form 21-0995 and new and relevant evidence</a:t>
            </a:r>
          </a:p>
          <a:p>
            <a:endParaRPr lang="en-US" sz="1100" b="1" dirty="0">
              <a:solidFill>
                <a:srgbClr val="002060"/>
              </a:solidFill>
              <a:latin typeface="Myriad Pro"/>
            </a:endParaRPr>
          </a:p>
          <a:p>
            <a:r>
              <a:rPr lang="en-US" sz="3400" b="1" dirty="0">
                <a:solidFill>
                  <a:srgbClr val="002060"/>
                </a:solidFill>
                <a:latin typeface="Myriad Pro"/>
              </a:rPr>
              <a:t>How long does a Veteran have to file a supplemental claim?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Myriad Pro"/>
              </a:rPr>
              <a:t>Can be filed at anytime, but must be filed within one year of decision notice for prior decision to maintain effective date protections. </a:t>
            </a:r>
          </a:p>
          <a:p>
            <a:endParaRPr lang="en-US" sz="1100" b="1" dirty="0">
              <a:solidFill>
                <a:srgbClr val="002060"/>
              </a:solidFill>
              <a:latin typeface="Myriad Pro"/>
            </a:endParaRPr>
          </a:p>
          <a:p>
            <a:r>
              <a:rPr lang="en-US" sz="3400" b="1" dirty="0">
                <a:solidFill>
                  <a:srgbClr val="002060"/>
                </a:solidFill>
                <a:latin typeface="Myriad Pro"/>
              </a:rPr>
              <a:t>What EP series is used to track supplemental claims?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Myriad Pro"/>
              </a:rPr>
              <a:t>EP 040 series </a:t>
            </a:r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r>
              <a:rPr lang="en-US" sz="2900" i="1" dirty="0">
                <a:solidFill>
                  <a:srgbClr val="002060"/>
                </a:solidFill>
                <a:latin typeface="Myriad Pro"/>
              </a:rPr>
              <a:t>Review the M21-1, Adjudication Manual chapter on Supplemental Claims for procedural guidance and step by step processing instructions. Keep in mind, this new process replaces what was previously the reconsideration/reopen claim process; therefore, procedural changes are minimal and employees should continue to base their decisions to grant or deny benefits on existing rules and practices.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360E0E-73BA-459E-BE18-2149F71D7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Lesson Recap/Knowledge Check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A5DA05D8-6A56-4E9E-81CD-532A6C94DA16}"/>
              </a:ext>
            </a:extLst>
          </p:cNvPr>
          <p:cNvSpPr txBox="1">
            <a:spLocks/>
          </p:cNvSpPr>
          <p:nvPr/>
        </p:nvSpPr>
        <p:spPr>
          <a:xfrm>
            <a:off x="10058400" y="63868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09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dirty="0">
                <a:latin typeface="Myriad Pro"/>
              </a:rPr>
              <a:t>Questions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8685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algn="r"/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123" name="Picture 3" descr="Image of question mark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670" y="1111153"/>
            <a:ext cx="3592167" cy="305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6C548BC-A50E-4ADB-8C7C-D5C4B2DC73FE}"/>
              </a:ext>
            </a:extLst>
          </p:cNvPr>
          <p:cNvSpPr/>
          <p:nvPr/>
        </p:nvSpPr>
        <p:spPr>
          <a:xfrm>
            <a:off x="145773" y="4513159"/>
            <a:ext cx="116751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Myriad Pro"/>
              </a:rPr>
              <a:t>You may send questions  regarding the Appeals Modernization Act to the AMO’s Program Administration staff at the following corporate mailbox:     </a:t>
            </a:r>
            <a:r>
              <a:rPr lang="en-US" b="1" dirty="0">
                <a:latin typeface="Myriad Pro"/>
                <a:hlinkClick r:id="rId4"/>
              </a:rPr>
              <a:t>AMO-Appeals.Admin@va.gov</a:t>
            </a:r>
            <a:endParaRPr lang="en-US" b="1" dirty="0">
              <a:latin typeface="Myriad Pro"/>
            </a:endParaRPr>
          </a:p>
          <a:p>
            <a:endParaRPr lang="en-US" b="1" dirty="0">
              <a:solidFill>
                <a:srgbClr val="000000"/>
              </a:solidFill>
              <a:latin typeface="Myriad Pro"/>
            </a:endParaRPr>
          </a:p>
          <a:p>
            <a:r>
              <a:rPr lang="en-US" b="1" dirty="0">
                <a:solidFill>
                  <a:srgbClr val="000000"/>
                </a:solidFill>
                <a:latin typeface="Myriad Pro"/>
              </a:rPr>
              <a:t>Questions on supplemental claims processing should be sent to the Compensation Service, Procedures Staff at the following </a:t>
            </a:r>
            <a:r>
              <a:rPr lang="en-US" b="1" dirty="0">
                <a:latin typeface="Myriad Pro"/>
              </a:rPr>
              <a:t>VA pulse link:   https://www.vapulse.net/community/live-manual-feedback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5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TMS Credit/Next Steps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799" y="990601"/>
            <a:ext cx="11529391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Remember to complete your survey in TMS to receive credit for completing this training. </a:t>
            </a:r>
          </a:p>
          <a:p>
            <a:endParaRPr lang="en-US" sz="17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u="sng" dirty="0">
                <a:solidFill>
                  <a:srgbClr val="002060"/>
                </a:solidFill>
              </a:rPr>
              <a:t>Next Steps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002060"/>
                </a:solidFill>
              </a:rPr>
              <a:t>Improved Decision Notice Training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AMA Decisions - Rating </a:t>
            </a:r>
            <a:r>
              <a:rPr lang="en-US" sz="2400" i="1" dirty="0">
                <a:solidFill>
                  <a:srgbClr val="002060"/>
                </a:solidFill>
              </a:rPr>
              <a:t>(</a:t>
            </a:r>
            <a:r>
              <a:rPr lang="en-US" sz="2400" dirty="0">
                <a:solidFill>
                  <a:srgbClr val="002060"/>
                </a:solidFill>
              </a:rPr>
              <a:t>guidance on completing a </a:t>
            </a:r>
            <a:r>
              <a:rPr lang="en-US" sz="2400" i="1" dirty="0">
                <a:solidFill>
                  <a:srgbClr val="002060"/>
                </a:solidFill>
              </a:rPr>
              <a:t>rating </a:t>
            </a:r>
            <a:r>
              <a:rPr lang="en-US" sz="2400" dirty="0">
                <a:solidFill>
                  <a:srgbClr val="002060"/>
                </a:solidFill>
              </a:rPr>
              <a:t>decision for all VBA claims decisions using VBMS-R)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AMA Decisions - Non-Rating </a:t>
            </a:r>
            <a:r>
              <a:rPr lang="en-US" sz="2400" i="1" dirty="0">
                <a:solidFill>
                  <a:srgbClr val="002060"/>
                </a:solidFill>
              </a:rPr>
              <a:t>(</a:t>
            </a:r>
            <a:r>
              <a:rPr lang="en-US" sz="2400" dirty="0">
                <a:solidFill>
                  <a:srgbClr val="002060"/>
                </a:solidFill>
              </a:rPr>
              <a:t>guidance on completing a </a:t>
            </a:r>
            <a:r>
              <a:rPr lang="en-US" sz="2400" i="1" dirty="0">
                <a:solidFill>
                  <a:srgbClr val="002060"/>
                </a:solidFill>
              </a:rPr>
              <a:t>non-rating</a:t>
            </a:r>
            <a:r>
              <a:rPr lang="en-US" sz="2400" dirty="0">
                <a:solidFill>
                  <a:srgbClr val="002060"/>
                </a:solidFill>
              </a:rPr>
              <a:t> decision for all VBA claims decisions using approved systems)</a:t>
            </a:r>
          </a:p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51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dirty="0">
                <a:latin typeface="Myriad Pro"/>
              </a:rPr>
              <a:t>Objectives</a:t>
            </a:r>
            <a:endParaRPr lang="en-US" sz="4800" b="0" dirty="0">
              <a:latin typeface="Myriad Pr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294755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7C414AED-89CE-4A48-8B2B-1B3A5C68EA2A}" type="slidenum">
              <a:rPr lang="en-US" smtClean="0">
                <a:solidFill>
                  <a:schemeClr val="bg1"/>
                </a:solidFill>
              </a:rPr>
              <a:pPr algn="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65759" y="1066800"/>
            <a:ext cx="11561197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At the end of this lesson, you will be able to</a:t>
            </a:r>
            <a:r>
              <a:rPr 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Myriad Pro"/>
              </a:rPr>
              <a:t>Define supplemental claims as outlined in the Appeals Modernization Act (AMA)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Myriad Pro"/>
              </a:rPr>
              <a:t>Understand filing requirements for supplemental claims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Myriad Pro"/>
              </a:rPr>
              <a:t>Understand the evidentiary standard of “new and relevant” evidence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Identify supplemental claims within VBMS based on system controls (EPs and claim labels)</a:t>
            </a: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8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dirty="0">
                <a:latin typeface="Myriad Pro"/>
              </a:rPr>
              <a:t>References</a:t>
            </a:r>
            <a:endParaRPr lang="en-US" sz="4800" b="0" dirty="0">
              <a:latin typeface="Myriad Pr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00801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7C414AED-89CE-4A48-8B2B-1B3A5C68EA2A}" type="slidenum">
              <a:rPr lang="en-US" smtClean="0">
                <a:solidFill>
                  <a:prstClr val="white"/>
                </a:solidFill>
              </a:rPr>
              <a:pPr algn="r"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2608" y="907776"/>
            <a:ext cx="11568088" cy="504245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002060"/>
                </a:solidFill>
                <a:latin typeface="Myriad Pro"/>
              </a:rPr>
              <a:t>38 CFR §3.155, </a:t>
            </a:r>
            <a:r>
              <a:rPr lang="en-US" sz="3000" i="1" dirty="0">
                <a:solidFill>
                  <a:srgbClr val="002060"/>
                </a:solidFill>
                <a:latin typeface="Myriad Pro"/>
              </a:rPr>
              <a:t>How to file a claim</a:t>
            </a:r>
          </a:p>
          <a:p>
            <a:r>
              <a:rPr lang="en-US" sz="3000" dirty="0">
                <a:solidFill>
                  <a:srgbClr val="002060"/>
                </a:solidFill>
                <a:latin typeface="Myriad Pro"/>
              </a:rPr>
              <a:t>38 CFR §3.2501, </a:t>
            </a:r>
            <a:r>
              <a:rPr lang="en-US" sz="3000" i="1" dirty="0">
                <a:solidFill>
                  <a:srgbClr val="002060"/>
                </a:solidFill>
                <a:latin typeface="Myriad Pro"/>
              </a:rPr>
              <a:t>Supplemental Claims  </a:t>
            </a:r>
          </a:p>
          <a:p>
            <a:r>
              <a:rPr lang="en-US" sz="3000" dirty="0">
                <a:solidFill>
                  <a:srgbClr val="002060"/>
                </a:solidFill>
                <a:latin typeface="Myriad Pro"/>
              </a:rPr>
              <a:t>38 CFR §3.156, </a:t>
            </a:r>
            <a:r>
              <a:rPr lang="en-US" sz="3000" i="1" dirty="0">
                <a:solidFill>
                  <a:srgbClr val="002060"/>
                </a:solidFill>
                <a:latin typeface="Myriad Pro"/>
              </a:rPr>
              <a:t>Receipt of New Evidence  </a:t>
            </a:r>
          </a:p>
          <a:p>
            <a:r>
              <a:rPr lang="en-US" sz="3000" dirty="0">
                <a:solidFill>
                  <a:srgbClr val="002060"/>
                </a:solidFill>
                <a:latin typeface="Myriad Pro"/>
              </a:rPr>
              <a:t>38 CFR §3.159, </a:t>
            </a:r>
            <a:r>
              <a:rPr lang="en-US" sz="3000" i="1" dirty="0">
                <a:solidFill>
                  <a:srgbClr val="002060"/>
                </a:solidFill>
                <a:latin typeface="Myriad Pro"/>
              </a:rPr>
              <a:t>Department of Veterans Affairs assistance in developing claims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Myriad Pro"/>
                <a:ea typeface="MS PGothic" panose="020B0600070205080204" pitchFamily="34" charset="-128"/>
              </a:rPr>
              <a:t>M21-1, Adjudication Manual Part III, Subpart ii, Chapter 2, Section D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Myriad Pro"/>
                <a:ea typeface="MS PGothic" panose="020B0600070205080204" pitchFamily="34" charset="-128"/>
              </a:rPr>
              <a:t>Appeals Modernization – VA.gov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Myriad Pro"/>
                <a:ea typeface="MS PGothic" panose="020B0600070205080204" pitchFamily="34" charset="-128"/>
              </a:rPr>
              <a:t>: </a:t>
            </a:r>
            <a:r>
              <a:rPr lang="en-US" b="1" dirty="0">
                <a:latin typeface="Myriad Pro"/>
                <a:ea typeface="MS PGothic" panose="020B0600070205080204" pitchFamily="34" charset="-128"/>
                <a:hlinkClick r:id="rId3"/>
              </a:rPr>
              <a:t>ht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Myriad Pro"/>
                <a:ea typeface="MS PGothic" panose="020B0600070205080204" pitchFamily="34" charset="-128"/>
                <a:hlinkClick r:id="rId3"/>
              </a:rPr>
              <a:t>tps://va.gov/decision-reviews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Myriad Pro"/>
                <a:ea typeface="MS PGothic" panose="020B0600070205080204" pitchFamily="34" charset="-128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Myriad Pro"/>
                <a:ea typeface="MS PGothic" panose="020B0600070205080204" pitchFamily="34" charset="-128"/>
              </a:rPr>
              <a:t>(after February 14, 2019)</a:t>
            </a:r>
          </a:p>
          <a:p>
            <a:pPr marL="0" indent="0"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Myriad Pro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sz="3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55F1485-80B6-42EF-9B7D-CF64388980AA}"/>
              </a:ext>
            </a:extLst>
          </p:cNvPr>
          <p:cNvSpPr txBox="1">
            <a:spLocks/>
          </p:cNvSpPr>
          <p:nvPr/>
        </p:nvSpPr>
        <p:spPr>
          <a:xfrm>
            <a:off x="10058400" y="63868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64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F0DCC7-E27E-4C63-B8D5-9D5B756377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a Supplemental Claim?</a:t>
            </a:r>
          </a:p>
        </p:txBody>
      </p:sp>
    </p:spTree>
    <p:extLst>
      <p:ext uri="{BB962C8B-B14F-4D97-AF65-F5344CB8AC3E}">
        <p14:creationId xmlns:p14="http://schemas.microsoft.com/office/powerpoint/2010/main" val="974612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8FD608-526B-4046-BEDC-9D5DAE454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44826"/>
            <a:ext cx="10972800" cy="4525963"/>
          </a:xfrm>
        </p:spPr>
        <p:txBody>
          <a:bodyPr/>
          <a:lstStyle/>
          <a:p>
            <a:pPr hangingPunct="0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On August 23, 2017, the </a:t>
            </a:r>
            <a:r>
              <a:rPr lang="en-US" sz="2800" i="1" dirty="0">
                <a:solidFill>
                  <a:schemeClr val="tx2">
                    <a:lumMod val="75000"/>
                  </a:schemeClr>
                </a:solidFill>
              </a:rPr>
              <a:t>Appeals Modernization Act (AMA), Public Law 115-55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was signed into law. The new law does not take effect until February 2019.</a:t>
            </a:r>
          </a:p>
          <a:p>
            <a:pPr hangingPunct="0"/>
            <a:endParaRPr lang="en-US" sz="900" dirty="0">
              <a:solidFill>
                <a:schemeClr val="tx2">
                  <a:lumMod val="75000"/>
                </a:schemeClr>
              </a:solidFill>
            </a:endParaRPr>
          </a:p>
          <a:p>
            <a:pPr hangingPunct="0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The law creates a new claims and appeals process, which features three decision review options.  The focus of this training is the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Supplemental Claim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option. 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22E2BB-4A2C-47B6-A879-39BA0FB5E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Appeals Modernization Act (AMA)	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560DF34-B27B-4C47-9845-9334E6263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9960902"/>
              </p:ext>
            </p:extLst>
          </p:nvPr>
        </p:nvGraphicFramePr>
        <p:xfrm>
          <a:off x="1431233" y="4121427"/>
          <a:ext cx="9475306" cy="14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606829FF-8CD2-4FEA-888A-7E2CC96E4CDE}"/>
              </a:ext>
            </a:extLst>
          </p:cNvPr>
          <p:cNvSpPr txBox="1">
            <a:spLocks/>
          </p:cNvSpPr>
          <p:nvPr/>
        </p:nvSpPr>
        <p:spPr>
          <a:xfrm>
            <a:off x="10058400" y="63868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530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dirty="0">
                <a:latin typeface="Myriad Pro"/>
              </a:rPr>
              <a:t>Supplemental Claim Definition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3454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algn="r"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3381" y="775252"/>
            <a:ext cx="11685237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100" b="1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  <a:latin typeface="Myriad Pro"/>
              </a:rPr>
              <a:t>AMA Supplemental Claims are </a:t>
            </a:r>
            <a:r>
              <a:rPr lang="en-US" sz="3200" b="1" dirty="0">
                <a:solidFill>
                  <a:srgbClr val="002060"/>
                </a:solidFill>
                <a:latin typeface="Myriad Pro"/>
              </a:rPr>
              <a:t>requests for review with new and relevant evidence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, submitted by a claimant or their authorized representatives based on a “</a:t>
            </a:r>
            <a:r>
              <a:rPr lang="en-US" sz="3200" b="1" dirty="0">
                <a:solidFill>
                  <a:srgbClr val="002060"/>
                </a:solidFill>
                <a:latin typeface="Myriad Pro"/>
              </a:rPr>
              <a:t>disagreement with a prior VA decision” 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(see 38 CFR §§ 3.1(p) and 3.2501).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  <a:latin typeface="Myriad Pro"/>
              </a:rPr>
              <a:t>This new process closely mirrors and </a:t>
            </a:r>
            <a:r>
              <a:rPr lang="en-US" sz="3200" b="1" dirty="0">
                <a:solidFill>
                  <a:srgbClr val="002060"/>
                </a:solidFill>
                <a:latin typeface="Myriad Pro"/>
              </a:rPr>
              <a:t>replaces the current 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“</a:t>
            </a:r>
            <a:r>
              <a:rPr lang="en-US" sz="3200" b="1" dirty="0">
                <a:solidFill>
                  <a:srgbClr val="002060"/>
                </a:solidFill>
                <a:latin typeface="Myriad Pro"/>
              </a:rPr>
              <a:t>reconsideration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” and “</a:t>
            </a:r>
            <a:r>
              <a:rPr lang="en-US" sz="3200" b="1" dirty="0">
                <a:solidFill>
                  <a:srgbClr val="002060"/>
                </a:solidFill>
                <a:latin typeface="Myriad Pro"/>
              </a:rPr>
              <a:t>reopen claim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” processes.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  <a:latin typeface="Myriad Pro"/>
              </a:rPr>
              <a:t>AMA Supplemental Claims have an </a:t>
            </a:r>
            <a:r>
              <a:rPr lang="en-US" sz="3200" b="1" dirty="0">
                <a:solidFill>
                  <a:srgbClr val="002060"/>
                </a:solidFill>
                <a:latin typeface="Myriad Pro"/>
              </a:rPr>
              <a:t>open evidentiary record 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and require VA to assist in the gathering of evidence (see 38 CFR §3.159, duty to assist).</a:t>
            </a:r>
          </a:p>
          <a:p>
            <a:endParaRPr lang="en-US" sz="1100" dirty="0">
              <a:solidFill>
                <a:srgbClr val="002060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61371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dirty="0">
                <a:latin typeface="Myriad Pro"/>
              </a:rPr>
              <a:t>Filing Requirements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3454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algn="r"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3381" y="828260"/>
            <a:ext cx="11685237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100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Myriad Pro"/>
              </a:rPr>
              <a:t>Required Form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: </a:t>
            </a:r>
            <a:r>
              <a:rPr lang="en-US" sz="3200" i="1" dirty="0">
                <a:solidFill>
                  <a:srgbClr val="002060"/>
                </a:solidFill>
                <a:latin typeface="Myriad Pro"/>
              </a:rPr>
              <a:t>VA Form 20-0995, Decision Review Request: Supplemental Claim </a:t>
            </a:r>
            <a:r>
              <a:rPr lang="en-US" sz="2400" dirty="0">
                <a:solidFill>
                  <a:srgbClr val="002060"/>
                </a:solidFill>
                <a:latin typeface="Myriad Pro"/>
              </a:rPr>
              <a:t>(only form accepted by VA for disability benefit claims)</a:t>
            </a:r>
            <a:endParaRPr lang="en-US" sz="3200" b="1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Myriad Pro"/>
              </a:rPr>
              <a:t>Evidence: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  Claimants must identify or submit new and relevant for the request to be considered a complete claim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Myriad Pro"/>
              </a:rPr>
              <a:t>Time Period For Filing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: May be filed at anytime; however the request must be filed within one year of the date of notice of the prior decision on the issue(s) to maintain entitlement to earliest possible effective date.</a:t>
            </a:r>
            <a:endParaRPr lang="en-US" sz="3200" b="1" i="1" dirty="0">
              <a:solidFill>
                <a:srgbClr val="002060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95405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dirty="0">
                <a:latin typeface="Myriad Pro"/>
              </a:rPr>
              <a:t>New and Relevant Evidence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058400" y="64235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algn="r"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6025" y="907964"/>
            <a:ext cx="1145995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Myriad Pro"/>
              </a:rPr>
              <a:t>Claimants must identify or submit </a:t>
            </a:r>
            <a:r>
              <a:rPr lang="en-US" sz="3200" b="1" dirty="0">
                <a:solidFill>
                  <a:srgbClr val="002060"/>
                </a:solidFill>
                <a:latin typeface="Myriad Pro"/>
              </a:rPr>
              <a:t>new and relevant evidence</a:t>
            </a:r>
            <a:r>
              <a:rPr lang="en-US" sz="3200" dirty="0">
                <a:solidFill>
                  <a:srgbClr val="002060"/>
                </a:solidFill>
                <a:latin typeface="Myriad Pro"/>
              </a:rPr>
              <a:t> in support of a supplemental claim review.  </a:t>
            </a:r>
          </a:p>
          <a:p>
            <a:endParaRPr lang="en-US" sz="1000" b="1" i="1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rgbClr val="002060"/>
                </a:solidFill>
                <a:latin typeface="Myriad Pro"/>
              </a:rPr>
              <a:t>New evidence 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means evidence not previously part of the actual record before agency adjudicators at the time of the prior decision.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0" b="1" i="1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rgbClr val="002060"/>
                </a:solidFill>
                <a:latin typeface="Myriad Pro"/>
              </a:rPr>
              <a:t>Relevant evidence 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means evidence that tends to prove or disprove a matter at issue in a claim.  Relevant evidence includes evidence that raises a theory of entitlement that was not previously addressed.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002060"/>
              </a:solidFill>
              <a:latin typeface="Myriad Pro"/>
            </a:endParaRPr>
          </a:p>
          <a:p>
            <a:r>
              <a:rPr lang="en-US" sz="2800" b="1" i="1" dirty="0">
                <a:solidFill>
                  <a:srgbClr val="002060"/>
                </a:solidFill>
                <a:latin typeface="Myriad Pro"/>
              </a:rPr>
              <a:t>Important:</a:t>
            </a:r>
            <a:r>
              <a:rPr lang="en-US" sz="2800" i="1" dirty="0">
                <a:solidFill>
                  <a:srgbClr val="002060"/>
                </a:solidFill>
                <a:latin typeface="Myriad Pro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Myriad Pro"/>
              </a:rPr>
              <a:t>The “new and relevant” evidentiary standard is a lower standard than that of “new and material” under 38 CFR 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</a:rPr>
              <a:t>§ 3.156.</a:t>
            </a:r>
            <a:endParaRPr lang="en-US" sz="2800" dirty="0">
              <a:solidFill>
                <a:srgbClr val="002060"/>
              </a:solidFill>
              <a:latin typeface="Myriad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i="1" dirty="0">
              <a:solidFill>
                <a:srgbClr val="002060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70789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3E3DFF-9084-4F42-A57C-7444D9A201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Does VA Process Supplemental Claims?</a:t>
            </a:r>
          </a:p>
        </p:txBody>
      </p:sp>
    </p:spTree>
    <p:extLst>
      <p:ext uri="{BB962C8B-B14F-4D97-AF65-F5344CB8AC3E}">
        <p14:creationId xmlns:p14="http://schemas.microsoft.com/office/powerpoint/2010/main" val="267250668"/>
      </p:ext>
    </p:extLst>
  </p:cSld>
  <p:clrMapOvr>
    <a:masterClrMapping/>
  </p:clrMapOvr>
</p:sld>
</file>

<file path=ppt/theme/theme1.xml><?xml version="1.0" encoding="utf-8"?>
<a:theme xmlns:a="http://schemas.openxmlformats.org/drawingml/2006/main" name="Choose VA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a92e5099b9d4665426d5e2f5210929e0">
  <xsd:schema xmlns:xsd="http://www.w3.org/2001/XMLSchema" xmlns:xs="http://www.w3.org/2001/XMLSchema" xmlns:p="http://schemas.microsoft.com/office/2006/metadata/properties" xmlns:ns2="b62c6c12-24c5-4d47-ac4d-c5cc93bcdf7b" targetNamespace="http://schemas.microsoft.com/office/2006/metadata/properties" ma:root="true" ma:fieldsID="f00e8daebf23d3a43a83cbf8cd51dded" ns2:_="">
    <xsd:import namespace="b62c6c12-24c5-4d47-ac4d-c5cc93bcdf7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c6c12-24c5-4d47-ac4d-c5cc93bcdf7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62c6c12-24c5-4d47-ac4d-c5cc93bcdf7b">RO317-839076992-12998</_dlc_DocId>
    <_dlc_DocIdUrl xmlns="b62c6c12-24c5-4d47-ac4d-c5cc93bcdf7b">
      <Url>https://vaww.vashare.vba.va.gov/sites/SPTNCIO/focusedveterans/training/VSRvirtualtraining/_layouts/15/DocIdRedir.aspx?ID=RO317-839076992-12998</Url>
      <Description>RO317-839076992-12998</Description>
    </_dlc_DocIdUrl>
  </documentManagement>
</p:properties>
</file>

<file path=customXml/itemProps1.xml><?xml version="1.0" encoding="utf-8"?>
<ds:datastoreItem xmlns:ds="http://schemas.openxmlformats.org/officeDocument/2006/customXml" ds:itemID="{54CE5525-6C0B-4989-93B6-1DA49B947E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2c6c12-24c5-4d47-ac4d-c5cc93bcdf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E83FFD-FD72-42C9-A7B2-908DDD877EC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0E8B1DD-F45E-4F91-9071-013FD8A9BB9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30807A4-F22E-447D-93E9-05A7339A4D51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62c6c12-24c5-4d47-ac4d-c5cc93bcdf7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Choose VA Theme</Template>
  <TotalTime>664</TotalTime>
  <Words>1332</Words>
  <Application>Microsoft Office PowerPoint</Application>
  <PresentationFormat>Widescreen</PresentationFormat>
  <Paragraphs>134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Myriad Pro</vt:lpstr>
      <vt:lpstr>Choose VA Theme</vt:lpstr>
      <vt:lpstr>1_Custom Design</vt:lpstr>
      <vt:lpstr>Custom Design</vt:lpstr>
      <vt:lpstr>VA Appeals Modernization Act Supplemental Claims</vt:lpstr>
      <vt:lpstr>Objectives</vt:lpstr>
      <vt:lpstr>References</vt:lpstr>
      <vt:lpstr>What is a Supplemental Claim?</vt:lpstr>
      <vt:lpstr>Appeals Modernization Act (AMA) </vt:lpstr>
      <vt:lpstr>Supplemental Claim Definition</vt:lpstr>
      <vt:lpstr>Filing Requirements</vt:lpstr>
      <vt:lpstr>New and Relevant Evidence</vt:lpstr>
      <vt:lpstr>How Does VA Process Supplemental Claims?</vt:lpstr>
      <vt:lpstr>Procedural Guidance</vt:lpstr>
      <vt:lpstr>Intake and Tracking</vt:lpstr>
      <vt:lpstr>Development Requirements</vt:lpstr>
      <vt:lpstr>Decision Requirements</vt:lpstr>
      <vt:lpstr>Lesson Recap/Knowledge Check</vt:lpstr>
      <vt:lpstr>Questions</vt:lpstr>
      <vt:lpstr>TMS Credit/Next Steps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Appeals Modernization Act Implementation Status Update: Compensation Benefits PowerPoint Presentation</dc:title>
  <dc:subject>VSR, PCT VSR, Pre-Discharge MSC, AQRS, RVSR, DRO, RQRS, Claims Assistant</dc:subject>
  <dc:creator>Department of Veterans Affairs, Veterans Benefits Administration, Compensation Service, STAFF</dc:creator>
  <dc:description>This lesson provides guidance on identification and processing of Supplemental Claims. </dc:description>
  <cp:lastModifiedBy>Kathy Poole</cp:lastModifiedBy>
  <cp:revision>53</cp:revision>
  <dcterms:created xsi:type="dcterms:W3CDTF">2018-12-10T17:48:20Z</dcterms:created>
  <dcterms:modified xsi:type="dcterms:W3CDTF">2019-01-31T15:27:47Z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0x0101003DB869E3E810774AA7B17315F3F50FE5</vt:lpwstr>
  </property>
  <property fmtid="{D5CDD505-2E9C-101B-9397-08002B2CF9AE}" pid="3" name="_dlc_DocIdItemGuid">
    <vt:lpwstr>a114505d-ddd1-4122-8964-0162e22b3d2a</vt:lpwstr>
  </property>
  <property fmtid="{D5CDD505-2E9C-101B-9397-08002B2CF9AE}" pid="4" name="Language">
    <vt:lpwstr>en</vt:lpwstr>
  </property>
  <property fmtid="{D5CDD505-2E9C-101B-9397-08002B2CF9AE}" pid="5" name="Type">
    <vt:lpwstr>Presentation</vt:lpwstr>
  </property>
</Properties>
</file>