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1" r:id="rId6"/>
    <p:sldMasterId id="2147483683" r:id="rId7"/>
  </p:sldMasterIdLst>
  <p:notesMasterIdLst>
    <p:notesMasterId r:id="rId21"/>
  </p:notesMasterIdLst>
  <p:handoutMasterIdLst>
    <p:handoutMasterId r:id="rId22"/>
  </p:handoutMasterIdLst>
  <p:sldIdLst>
    <p:sldId id="259" r:id="rId8"/>
    <p:sldId id="280" r:id="rId9"/>
    <p:sldId id="307" r:id="rId10"/>
    <p:sldId id="296" r:id="rId11"/>
    <p:sldId id="297" r:id="rId12"/>
    <p:sldId id="298" r:id="rId13"/>
    <p:sldId id="313" r:id="rId14"/>
    <p:sldId id="311" r:id="rId15"/>
    <p:sldId id="312" r:id="rId16"/>
    <p:sldId id="266" r:id="rId17"/>
    <p:sldId id="308" r:id="rId18"/>
    <p:sldId id="309" r:id="rId19"/>
    <p:sldId id="310"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D99D83-7EE6-4683-A1EE-A384FDAC3048}">
          <p14:sldIdLst>
            <p14:sldId id="259"/>
            <p14:sldId id="280"/>
            <p14:sldId id="307"/>
            <p14:sldId id="296"/>
            <p14:sldId id="297"/>
            <p14:sldId id="298"/>
            <p14:sldId id="313"/>
            <p14:sldId id="311"/>
            <p14:sldId id="312"/>
            <p14:sldId id="266"/>
            <p14:sldId id="308"/>
            <p14:sldId id="309"/>
            <p14:sldId id="31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20" clrIdx="0">
    <p:extLst>
      <p:ext uri="{19B8F6BF-5375-455C-9EA6-DF929625EA0E}">
        <p15:presenceInfo xmlns:p15="http://schemas.microsoft.com/office/powerpoint/2012/main" userId="Jennifer Williams" providerId="None"/>
      </p:ext>
    </p:extLst>
  </p:cmAuthor>
  <p:cmAuthor id="2" name="Bankhead, ReEdna, VBAWASH" initials="BRV" lastIdx="12" clrIdx="1">
    <p:extLst>
      <p:ext uri="{19B8F6BF-5375-455C-9EA6-DF929625EA0E}">
        <p15:presenceInfo xmlns:p15="http://schemas.microsoft.com/office/powerpoint/2012/main" userId="S-1-5-21-1409082233-764733703-682003330-337896" providerId="AD"/>
      </p:ext>
    </p:extLst>
  </p:cmAuthor>
  <p:cmAuthor id="3" name="Kondrak, Chelsey, VBAWASH" initials="KCV" lastIdx="9" clrIdx="2">
    <p:extLst>
      <p:ext uri="{19B8F6BF-5375-455C-9EA6-DF929625EA0E}">
        <p15:presenceInfo xmlns:p15="http://schemas.microsoft.com/office/powerpoint/2012/main" userId="S-1-5-21-1409082233-764733703-682003330-4720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74583" autoAdjust="0"/>
  </p:normalViewPr>
  <p:slideViewPr>
    <p:cSldViewPr snapToGrid="0">
      <p:cViewPr varScale="1">
        <p:scale>
          <a:sx n="64" d="100"/>
          <a:sy n="64" d="100"/>
        </p:scale>
        <p:origin x="1382" y="67"/>
      </p:cViewPr>
      <p:guideLst/>
    </p:cSldViewPr>
  </p:slideViewPr>
  <p:notesTextViewPr>
    <p:cViewPr>
      <p:scale>
        <a:sx n="1" d="1"/>
        <a:sy n="1" d="1"/>
      </p:scale>
      <p:origin x="0" y="0"/>
    </p:cViewPr>
  </p:notesTextViewPr>
  <p:notesViewPr>
    <p:cSldViewPr snapToGrid="0">
      <p:cViewPr varScale="1">
        <p:scale>
          <a:sx n="69" d="100"/>
          <a:sy n="69" d="100"/>
        </p:scale>
        <p:origin x="278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1440" tIns="45720" rIns="91440" bIns="45720" rtlCol="0"/>
          <a:lstStyle>
            <a:lvl1pPr algn="r">
              <a:defRPr sz="1200"/>
            </a:lvl1pPr>
          </a:lstStyle>
          <a:p>
            <a:fld id="{B1B550D5-3064-4B35-9B20-FE4E0F859721}" type="datetimeFigureOut">
              <a:rPr lang="en-US" smtClean="0"/>
              <a:t>3/25/2020</a:t>
            </a:fld>
            <a:endParaRPr lang="en-US"/>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8"/>
            <a:ext cx="303784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8"/>
            <a:ext cx="3037840" cy="466433"/>
          </a:xfrm>
          <a:prstGeom prst="rect">
            <a:avLst/>
          </a:prstGeom>
        </p:spPr>
        <p:txBody>
          <a:bodyPr vert="horz" lIns="91440" tIns="45720" rIns="91440" bIns="45720" rtlCol="0" anchor="b"/>
          <a:lstStyle>
            <a:lvl1pPr algn="r">
              <a:defRPr sz="1200"/>
            </a:lvl1pPr>
          </a:lstStyle>
          <a:p>
            <a:fld id="{2DB2E0F6-EA46-4FA0-899E-3683BB7A698B}" type="slidenum">
              <a:rPr lang="en-US" smtClean="0"/>
              <a:t>‹#›</a:t>
            </a:fld>
            <a:endParaRPr lang="en-US"/>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B6B783FC-C6BC-4917-8801-E19674C0D84F}" type="datetimeFigureOut">
              <a:rPr lang="en-US" smtClean="0"/>
              <a:t>3/25/2020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B6AB0BEA-045F-4342-85C5-5D2A44C4E2CC}" type="slidenum">
              <a:rPr lang="en-US" smtClean="0"/>
              <a:t>‹#›</a:t>
            </a:fld>
            <a:endParaRPr lang="en-US"/>
          </a:p>
        </p:txBody>
      </p:sp>
    </p:spTree>
    <p:extLst>
      <p:ext uri="{BB962C8B-B14F-4D97-AF65-F5344CB8AC3E}">
        <p14:creationId xmlns:p14="http://schemas.microsoft.com/office/powerpoint/2010/main" val="62298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t>
            </a:r>
            <a:r>
              <a:rPr lang="en-US" sz="1200" b="1" kern="1200" cap="small" dirty="0">
                <a:solidFill>
                  <a:schemeClr val="tx1"/>
                </a:solidFill>
                <a:effectLst/>
                <a:latin typeface="+mn-lt"/>
                <a:ea typeface="+mn-ea"/>
                <a:cs typeface="+mn-cs"/>
              </a:rPr>
              <a:t>INSTRUCTOR</a:t>
            </a:r>
            <a:r>
              <a:rPr lang="en-US" sz="1200" kern="1200" dirty="0">
                <a:solidFill>
                  <a:schemeClr val="tx1"/>
                </a:solidFill>
                <a:effectLst/>
                <a:latin typeface="+mn-lt"/>
                <a:ea typeface="+mn-ea"/>
                <a:cs typeface="+mn-cs"/>
              </a:rPr>
              <a:t> must take attendance and turn over the attendance sheet to the station’s training manager.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a:t>
            </a:r>
            <a:r>
              <a:rPr lang="en-US" sz="1200" kern="1200" dirty="0">
                <a:solidFill>
                  <a:schemeClr val="tx1"/>
                </a:solidFill>
                <a:effectLst/>
                <a:latin typeface="+mn-lt"/>
                <a:ea typeface="+mn-ea"/>
                <a:cs typeface="+mn-cs"/>
              </a:rPr>
              <a:t> yourself as the instructor and introduce fellow instructors.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a:t>
            </a:r>
            <a:r>
              <a:rPr lang="en-US" sz="1200" kern="1200" dirty="0">
                <a:solidFill>
                  <a:schemeClr val="tx1"/>
                </a:solidFill>
                <a:effectLst/>
                <a:latin typeface="+mn-lt"/>
                <a:ea typeface="+mn-ea"/>
                <a:cs typeface="+mn-cs"/>
              </a:rPr>
              <a:t> the lesson.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course provides students with an overview of informal conferences, and an understanding of how to conduct and document informal conferences for a higher-level review. </a:t>
            </a: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256753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b="0" u="sng" dirty="0"/>
              <a:t>Instructor Notes:</a:t>
            </a:r>
          </a:p>
          <a:p>
            <a:pPr defTabSz="931774">
              <a:defRPr/>
            </a:pPr>
            <a:endParaRPr lang="en-US" sz="1200" dirty="0">
              <a:latin typeface="Arial" panose="020B0604020202020204" pitchFamily="34" charset="0"/>
              <a:cs typeface="Arial" panose="020B0604020202020204" pitchFamily="34" charset="0"/>
            </a:endParaRPr>
          </a:p>
          <a:p>
            <a:r>
              <a:rPr lang="en-US" sz="1200" u="none" dirty="0"/>
              <a:t>A </a:t>
            </a:r>
            <a:r>
              <a:rPr lang="en-US" sz="1200" u="none" baseline="0" dirty="0"/>
              <a:t>satisfaction survey has been assigned to you in TMS. Completing it will allow you to receive credit for this training.</a:t>
            </a:r>
            <a:endParaRPr lang="en-US" sz="1200" u="none" dirty="0"/>
          </a:p>
        </p:txBody>
      </p:sp>
      <p:sp>
        <p:nvSpPr>
          <p:cNvPr id="4" name="Slide Number Placeholder 3"/>
          <p:cNvSpPr>
            <a:spLocks noGrp="1"/>
          </p:cNvSpPr>
          <p:nvPr>
            <p:ph type="sldNum" sz="quarter" idx="10"/>
          </p:nvPr>
        </p:nvSpPr>
        <p:spPr/>
        <p:txBody>
          <a:bodyPr/>
          <a:lstStyle/>
          <a:p>
            <a:fld id="{F31B2386-B6C6-4A43-AE1B-BF819F54BB11}" type="slidenum">
              <a:rPr lang="en-US" smtClean="0"/>
              <a:t>13</a:t>
            </a:fld>
            <a:endParaRPr lang="en-US"/>
          </a:p>
        </p:txBody>
      </p:sp>
    </p:spTree>
    <p:extLst>
      <p:ext uri="{BB962C8B-B14F-4D97-AF65-F5344CB8AC3E}">
        <p14:creationId xmlns:p14="http://schemas.microsoft.com/office/powerpoint/2010/main" val="191395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REVIEW </a:t>
            </a:r>
            <a:r>
              <a:rPr lang="en-US" sz="1200" kern="1200" dirty="0">
                <a:solidFill>
                  <a:schemeClr val="tx1"/>
                </a:solidFill>
                <a:effectLst/>
                <a:latin typeface="+mn-lt"/>
                <a:ea typeface="+mn-ea"/>
                <a:cs typeface="+mn-cs"/>
              </a:rPr>
              <a:t>the learning objective.</a:t>
            </a:r>
          </a:p>
          <a:p>
            <a:endParaRPr lang="en-US" dirty="0"/>
          </a:p>
          <a:p>
            <a:pPr marL="0" indent="0">
              <a:buNone/>
            </a:pPr>
            <a:r>
              <a:rPr lang="en-US" b="1" dirty="0">
                <a:solidFill>
                  <a:srgbClr val="002060"/>
                </a:solidFill>
                <a:latin typeface="Myriad Pro" panose="020B0503030403020204"/>
                <a:cs typeface="Times New Roman" panose="02020603050405020304" pitchFamily="18" charset="0"/>
              </a:rPr>
              <a:t>At the end of this lesson, you will be able to</a:t>
            </a:r>
            <a:r>
              <a:rPr lang="en-US" dirty="0">
                <a:solidFill>
                  <a:srgbClr val="002060"/>
                </a:solidFill>
                <a:latin typeface="Myriad Pro" panose="020B0503030403020204"/>
                <a:cs typeface="Times New Roman" panose="02020603050405020304" pitchFamily="18" charset="0"/>
              </a:rPr>
              <a:t>: </a:t>
            </a:r>
          </a:p>
          <a:p>
            <a:pPr>
              <a:buFont typeface="Arial" panose="020B0604020202020204" pitchFamily="34" charset="0"/>
              <a:buChar char="•"/>
            </a:pPr>
            <a:r>
              <a:rPr lang="en-US" dirty="0">
                <a:solidFill>
                  <a:srgbClr val="002060"/>
                </a:solidFill>
                <a:latin typeface="Myriad Pro" panose="020B0503030403020204"/>
                <a:cs typeface="Times New Roman" panose="02020603050405020304" pitchFamily="18" charset="0"/>
              </a:rPr>
              <a:t>Conduct and document informal conferences for a higher-level review.</a:t>
            </a:r>
          </a:p>
          <a:p>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2</a:t>
            </a:fld>
            <a:endParaRPr lang="en-US"/>
          </a:p>
        </p:txBody>
      </p:sp>
    </p:spTree>
    <p:extLst>
      <p:ext uri="{BB962C8B-B14F-4D97-AF65-F5344CB8AC3E}">
        <p14:creationId xmlns:p14="http://schemas.microsoft.com/office/powerpoint/2010/main" val="3446687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5813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REVIEW </a:t>
            </a:r>
            <a:r>
              <a:rPr lang="en-US" sz="1200" kern="1200" dirty="0">
                <a:solidFill>
                  <a:schemeClr val="tx1"/>
                </a:solidFill>
                <a:effectLst/>
                <a:latin typeface="+mn-lt"/>
                <a:ea typeface="+mn-ea"/>
                <a:cs typeface="+mn-cs"/>
              </a:rPr>
              <a:t>the definition of informal conference.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EMPHASIZE</a:t>
            </a:r>
            <a:r>
              <a:rPr lang="en-US" sz="1200" kern="1200" dirty="0">
                <a:solidFill>
                  <a:schemeClr val="tx1"/>
                </a:solidFill>
                <a:effectLst/>
                <a:latin typeface="+mn-lt"/>
                <a:ea typeface="+mn-ea"/>
                <a:cs typeface="+mn-cs"/>
              </a:rPr>
              <a:t> to the students that there must be only one informal conference for a higher-level review.</a:t>
            </a:r>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4</a:t>
            </a:fld>
            <a:endParaRPr lang="en-US"/>
          </a:p>
        </p:txBody>
      </p:sp>
    </p:spTree>
    <p:extLst>
      <p:ext uri="{BB962C8B-B14F-4D97-AF65-F5344CB8AC3E}">
        <p14:creationId xmlns:p14="http://schemas.microsoft.com/office/powerpoint/2010/main" val="1500632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TELL </a:t>
            </a:r>
            <a:r>
              <a:rPr lang="en-US" sz="1200" kern="1200" dirty="0">
                <a:solidFill>
                  <a:schemeClr val="tx1"/>
                </a:solidFill>
                <a:effectLst/>
                <a:latin typeface="+mn-lt"/>
                <a:ea typeface="+mn-ea"/>
                <a:cs typeface="+mn-cs"/>
              </a:rPr>
              <a:t>the students a “Local Hearing” special issue must be added under the Contentions List chevron to retain the EP at the office during scheduling of the informal conference.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TELL</a:t>
            </a:r>
            <a:r>
              <a:rPr lang="en-US" sz="1200" kern="1200" dirty="0">
                <a:solidFill>
                  <a:schemeClr val="tx1"/>
                </a:solidFill>
                <a:effectLst/>
                <a:latin typeface="+mn-lt"/>
                <a:ea typeface="+mn-ea"/>
                <a:cs typeface="+mn-cs"/>
              </a:rPr>
              <a:t> the students that at least two attempts to contact the claimant and/or representative to schedule the informal conference must be made.</a:t>
            </a:r>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5</a:t>
            </a:fld>
            <a:endParaRPr lang="en-US"/>
          </a:p>
        </p:txBody>
      </p:sp>
    </p:spTree>
    <p:extLst>
      <p:ext uri="{BB962C8B-B14F-4D97-AF65-F5344CB8AC3E}">
        <p14:creationId xmlns:p14="http://schemas.microsoft.com/office/powerpoint/2010/main" val="3721223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TELL</a:t>
            </a:r>
            <a:r>
              <a:rPr lang="en-US" sz="1200" kern="1200" dirty="0">
                <a:solidFill>
                  <a:schemeClr val="tx1"/>
                </a:solidFill>
                <a:effectLst/>
                <a:latin typeface="+mn-lt"/>
                <a:ea typeface="+mn-ea"/>
                <a:cs typeface="+mn-cs"/>
              </a:rPr>
              <a:t> the students it is best practice to wait until the informal conference is scheduled to conduct a review of the record in preparation.</a:t>
            </a:r>
          </a:p>
          <a:p>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6</a:t>
            </a:fld>
            <a:endParaRPr lang="en-US"/>
          </a:p>
        </p:txBody>
      </p:sp>
    </p:spTree>
    <p:extLst>
      <p:ext uri="{BB962C8B-B14F-4D97-AF65-F5344CB8AC3E}">
        <p14:creationId xmlns:p14="http://schemas.microsoft.com/office/powerpoint/2010/main" val="665811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TELL</a:t>
            </a:r>
            <a:r>
              <a:rPr lang="en-US" sz="1200" kern="1200" dirty="0">
                <a:solidFill>
                  <a:schemeClr val="tx1"/>
                </a:solidFill>
                <a:effectLst/>
                <a:latin typeface="+mn-lt"/>
                <a:ea typeface="+mn-ea"/>
                <a:cs typeface="+mn-cs"/>
              </a:rPr>
              <a:t> the students facts not present prior to the closing of the evidentiary record should not be documented. </a:t>
            </a:r>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948458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REVIEW</a:t>
            </a:r>
            <a:r>
              <a:rPr lang="en-US" sz="1200" kern="1200" dirty="0">
                <a:solidFill>
                  <a:schemeClr val="tx1"/>
                </a:solidFill>
                <a:effectLst/>
                <a:latin typeface="+mn-lt"/>
                <a:ea typeface="+mn-ea"/>
                <a:cs typeface="+mn-cs"/>
              </a:rPr>
              <a:t> the questions and responses with the students.</a:t>
            </a:r>
          </a:p>
          <a:p>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11</a:t>
            </a:fld>
            <a:endParaRPr lang="en-US"/>
          </a:p>
        </p:txBody>
      </p:sp>
    </p:spTree>
    <p:extLst>
      <p:ext uri="{BB962C8B-B14F-4D97-AF65-F5344CB8AC3E}">
        <p14:creationId xmlns:p14="http://schemas.microsoft.com/office/powerpoint/2010/main" val="1477468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As stated in the beginning of the training, the lesson objectives were to:</a:t>
            </a:r>
          </a:p>
          <a:p>
            <a:pPr marL="171450" indent="-171450">
              <a:buFont typeface="Arial" panose="020B0604020202020204" pitchFamily="34" charset="0"/>
              <a:buChar char="•"/>
            </a:pPr>
            <a:r>
              <a:rPr lang="en-US" dirty="0">
                <a:solidFill>
                  <a:srgbClr val="002060"/>
                </a:solidFill>
                <a:latin typeface="Myriad Pro" panose="020B0503030403020204"/>
                <a:cs typeface="Times New Roman" panose="02020603050405020304" pitchFamily="18" charset="0"/>
              </a:rPr>
              <a:t>Conduct and document informal conferences for a higher-level review.</a:t>
            </a:r>
          </a:p>
          <a:p>
            <a:endParaRPr lang="en-US" dirty="0"/>
          </a:p>
          <a:p>
            <a:r>
              <a:rPr lang="en-US" sz="1200" kern="1200" dirty="0">
                <a:solidFill>
                  <a:schemeClr val="tx1"/>
                </a:solidFill>
                <a:effectLst/>
                <a:latin typeface="+mn-lt"/>
                <a:ea typeface="+mn-ea"/>
                <a:cs typeface="+mn-cs"/>
              </a:rPr>
              <a:t>We discussed each of these objectives through the following topics in each slide today:</a:t>
            </a:r>
          </a:p>
          <a:p>
            <a:pPr marL="171450" indent="-171450">
              <a:buFont typeface="Arial" panose="020B0604020202020204" pitchFamily="34" charset="0"/>
              <a:buChar char="•"/>
            </a:pPr>
            <a:r>
              <a:rPr lang="en-US" sz="1200" dirty="0">
                <a:solidFill>
                  <a:srgbClr val="002F56"/>
                </a:solidFill>
                <a:latin typeface="Myriad Pro" panose="020B0503030403020204"/>
              </a:rPr>
              <a:t>Scheduling an Informal Conference</a:t>
            </a:r>
          </a:p>
          <a:p>
            <a:pPr marL="171450" indent="-171450">
              <a:buFont typeface="Arial" panose="020B0604020202020204" pitchFamily="34" charset="0"/>
              <a:buChar char="•"/>
            </a:pPr>
            <a:r>
              <a:rPr lang="en-US" sz="1200" dirty="0">
                <a:solidFill>
                  <a:srgbClr val="002F56"/>
                </a:solidFill>
                <a:latin typeface="Myriad Pro" panose="020B0503030403020204"/>
              </a:rPr>
              <a:t>Conducting an Informal Conference</a:t>
            </a:r>
          </a:p>
          <a:p>
            <a:endParaRPr lang="en-US" dirty="0"/>
          </a:p>
          <a:p>
            <a:r>
              <a:rPr lang="en-US" b="0" dirty="0"/>
              <a:t>Are there any additional questions? </a:t>
            </a:r>
          </a:p>
        </p:txBody>
      </p:sp>
      <p:sp>
        <p:nvSpPr>
          <p:cNvPr id="4" name="Slide Number Placeholder 3"/>
          <p:cNvSpPr>
            <a:spLocks noGrp="1"/>
          </p:cNvSpPr>
          <p:nvPr>
            <p:ph type="sldNum" sz="quarter" idx="10"/>
          </p:nvPr>
        </p:nvSpPr>
        <p:spPr/>
        <p:txBody>
          <a:bodyPr/>
          <a:lstStyle/>
          <a:p>
            <a:fld id="{B6AB0BEA-045F-4342-85C5-5D2A44C4E2CC}" type="slidenum">
              <a:rPr lang="en-US" smtClean="0"/>
              <a:t>12</a:t>
            </a:fld>
            <a:endParaRPr lang="en-US"/>
          </a:p>
        </p:txBody>
      </p:sp>
    </p:spTree>
    <p:extLst>
      <p:ext uri="{BB962C8B-B14F-4D97-AF65-F5344CB8AC3E}">
        <p14:creationId xmlns:p14="http://schemas.microsoft.com/office/powerpoint/2010/main" val="27182609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9" y="1789116"/>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6"/>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xfrm>
            <a:off x="9250440" y="6400139"/>
            <a:ext cx="2844800" cy="365125"/>
          </a:xfrm>
          <a:prstGeom prst="rect">
            <a:avLst/>
          </a:prstGeom>
          <a:ln/>
        </p:spPr>
        <p:txBody>
          <a:bodyPr/>
          <a:lstStyle>
            <a:lvl1pPr>
              <a:defRPr/>
            </a:lvl1pPr>
          </a:lstStyle>
          <a:p>
            <a:fld id="{7C414AED-89CE-4A48-8B2B-1B3A5C68EA2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19556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a:p>
        </p:txBody>
      </p:sp>
      <p:sp>
        <p:nvSpPr>
          <p:cNvPr id="7" name="TextBox 6"/>
          <p:cNvSpPr txBox="1"/>
          <p:nvPr/>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6" name="TextBox 5"/>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3" name="TextBox 2"/>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a:p>
        </p:txBody>
      </p:sp>
      <p:sp>
        <p:nvSpPr>
          <p:cNvPr id="7" name="TextBox 6"/>
          <p:cNvSpPr txBox="1"/>
          <p:nvPr/>
        </p:nvSpPr>
        <p:spPr>
          <a:xfrm>
            <a:off x="3962400" y="6324600"/>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1">
            <a:extLst>
              <a:ext uri="{FF2B5EF4-FFF2-40B4-BE49-F238E27FC236}">
                <a16:creationId xmlns:a16="http://schemas.microsoft.com/office/drawing/2014/main" id="{6D8C2071-7128-48EB-866B-61E406855676}"/>
              </a:ext>
            </a:extLst>
          </p:cNvPr>
          <p:cNvSpPr txBox="1">
            <a:spLocks/>
          </p:cNvSpPr>
          <p:nvPr/>
        </p:nvSpPr>
        <p:spPr>
          <a:xfrm>
            <a:off x="1184564" y="2723031"/>
            <a:ext cx="9621981" cy="1832923"/>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600" b="1" i="1" dirty="0">
                <a:solidFill>
                  <a:srgbClr val="002060"/>
                </a:solidFill>
                <a:latin typeface="Myriad Pro"/>
              </a:rPr>
              <a:t>VA Appeals Modernization Act</a:t>
            </a:r>
            <a:br>
              <a:rPr lang="en-US" sz="4600" b="1" i="1" dirty="0">
                <a:solidFill>
                  <a:srgbClr val="002060"/>
                </a:solidFill>
                <a:latin typeface="Myriad Pro"/>
              </a:rPr>
            </a:br>
            <a:r>
              <a:rPr lang="en-US" sz="4600" b="1" i="1" dirty="0">
                <a:solidFill>
                  <a:srgbClr val="002060"/>
                </a:solidFill>
                <a:latin typeface="Myriad Pro"/>
              </a:rPr>
              <a:t>Informal Conferences</a:t>
            </a:r>
          </a:p>
        </p:txBody>
      </p:sp>
      <p:sp>
        <p:nvSpPr>
          <p:cNvPr id="3" name="TextBox 2">
            <a:extLst>
              <a:ext uri="{FF2B5EF4-FFF2-40B4-BE49-F238E27FC236}">
                <a16:creationId xmlns:a16="http://schemas.microsoft.com/office/drawing/2014/main" id="{6DAA9B47-414B-4D74-956C-723F29DF8124}"/>
              </a:ext>
            </a:extLst>
          </p:cNvPr>
          <p:cNvSpPr txBox="1"/>
          <p:nvPr/>
        </p:nvSpPr>
        <p:spPr>
          <a:xfrm>
            <a:off x="11801140" y="6399478"/>
            <a:ext cx="301214" cy="276999"/>
          </a:xfrm>
          <a:prstGeom prst="rect">
            <a:avLst/>
          </a:prstGeom>
          <a:noFill/>
        </p:spPr>
        <p:txBody>
          <a:bodyPr wrap="square" rtlCol="0">
            <a:spAutoFit/>
          </a:bodyPr>
          <a:lstStyle/>
          <a:p>
            <a:r>
              <a:rPr lang="en-US" sz="1200" dirty="0">
                <a:solidFill>
                  <a:schemeClr val="bg1"/>
                </a:solidFill>
              </a:rPr>
              <a:t>1</a:t>
            </a:r>
          </a:p>
        </p:txBody>
      </p:sp>
      <p:pic>
        <p:nvPicPr>
          <p:cNvPr id="8" name="Picture 4" descr="dvaseal">
            <a:extLst>
              <a:ext uri="{FF2B5EF4-FFF2-40B4-BE49-F238E27FC236}">
                <a16:creationId xmlns:a16="http://schemas.microsoft.com/office/drawing/2014/main" id="{57FF0B06-9C83-4227-87FF-7F86C4C9B3C1}"/>
              </a:ext>
            </a:extLst>
          </p:cNvPr>
          <p:cNvPicPr>
            <a:picLocks noChangeAspect="1" noChangeArrowheads="1"/>
          </p:cNvPicPr>
          <p:nvPr/>
        </p:nvPicPr>
        <p:blipFill>
          <a:blip r:embed="rId3"/>
          <a:srcRect/>
          <a:stretch>
            <a:fillRect/>
          </a:stretch>
        </p:blipFill>
        <p:spPr bwMode="auto">
          <a:xfrm>
            <a:off x="5309754" y="930447"/>
            <a:ext cx="1371600" cy="1371600"/>
          </a:xfrm>
          <a:prstGeom prst="rect">
            <a:avLst/>
          </a:prstGeom>
          <a:noFill/>
          <a:ln w="9525">
            <a:noFill/>
            <a:miter lim="800000"/>
            <a:headEnd/>
            <a:tailEnd/>
          </a:ln>
        </p:spPr>
      </p:pic>
      <p:sp>
        <p:nvSpPr>
          <p:cNvPr id="5" name="Title 11">
            <a:extLst>
              <a:ext uri="{FF2B5EF4-FFF2-40B4-BE49-F238E27FC236}">
                <a16:creationId xmlns:a16="http://schemas.microsoft.com/office/drawing/2014/main" id="{202874B1-FB0A-474E-995E-258B4B197777}"/>
              </a:ext>
            </a:extLst>
          </p:cNvPr>
          <p:cNvSpPr txBox="1">
            <a:spLocks/>
          </p:cNvSpPr>
          <p:nvPr/>
        </p:nvSpPr>
        <p:spPr>
          <a:xfrm>
            <a:off x="1285009" y="4489074"/>
            <a:ext cx="9621981" cy="1409699"/>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a:solidFill>
                  <a:schemeClr val="bg1">
                    <a:lumMod val="50000"/>
                  </a:schemeClr>
                </a:solidFill>
                <a:latin typeface="Myriad Pro"/>
              </a:rPr>
              <a:t>Appeals Management Office</a:t>
            </a:r>
          </a:p>
          <a:p>
            <a:r>
              <a:rPr lang="en-US" sz="3200" dirty="0">
                <a:solidFill>
                  <a:schemeClr val="bg1">
                    <a:lumMod val="50000"/>
                  </a:schemeClr>
                </a:solidFill>
                <a:latin typeface="Myriad Pro"/>
              </a:rPr>
              <a:t>March 2020</a:t>
            </a:r>
          </a:p>
        </p:txBody>
      </p:sp>
    </p:spTree>
    <p:extLst>
      <p:ext uri="{BB962C8B-B14F-4D97-AF65-F5344CB8AC3E}">
        <p14:creationId xmlns:p14="http://schemas.microsoft.com/office/powerpoint/2010/main" val="2059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480"/>
            <a:ext cx="12192000" cy="932482"/>
          </a:xfrm>
        </p:spPr>
        <p:txBody>
          <a:bodyPr>
            <a:normAutofit/>
          </a:bodyPr>
          <a:lstStyle/>
          <a:p>
            <a:r>
              <a:rPr lang="en-US" sz="4000" b="0" dirty="0">
                <a:latin typeface="Myriad Pro" panose="020B0503030403020204"/>
              </a:rPr>
              <a:t>Conducting an Informal Conference (RAMP &amp; AMA)</a:t>
            </a:r>
          </a:p>
        </p:txBody>
      </p:sp>
      <p:sp>
        <p:nvSpPr>
          <p:cNvPr id="4" name="Content Placeholder 3"/>
          <p:cNvSpPr>
            <a:spLocks noGrp="1"/>
          </p:cNvSpPr>
          <p:nvPr>
            <p:ph idx="1"/>
          </p:nvPr>
        </p:nvSpPr>
        <p:spPr>
          <a:xfrm>
            <a:off x="338940" y="762002"/>
            <a:ext cx="11375981" cy="5135563"/>
          </a:xfrm>
        </p:spPr>
        <p:txBody>
          <a:bodyPr>
            <a:normAutofit fontScale="92500" lnSpcReduction="20000"/>
          </a:bodyPr>
          <a:lstStyle/>
          <a:p>
            <a:pPr marL="0" indent="0">
              <a:buNone/>
            </a:pPr>
            <a:r>
              <a:rPr lang="en-US" sz="3000" b="1" dirty="0">
                <a:solidFill>
                  <a:srgbClr val="002060"/>
                </a:solidFill>
                <a:latin typeface="Myriad Pro"/>
              </a:rPr>
              <a:t>During the Informal Conference:</a:t>
            </a:r>
          </a:p>
          <a:p>
            <a:r>
              <a:rPr lang="en-US" sz="2600" dirty="0">
                <a:solidFill>
                  <a:srgbClr val="002060"/>
                </a:solidFill>
                <a:latin typeface="Myriad Pro"/>
              </a:rPr>
              <a:t>Read the provided </a:t>
            </a:r>
            <a:r>
              <a:rPr lang="en-US" sz="2600" b="1" dirty="0">
                <a:solidFill>
                  <a:srgbClr val="002060"/>
                </a:solidFill>
                <a:latin typeface="Myriad Pro"/>
              </a:rPr>
              <a:t>script </a:t>
            </a:r>
            <a:r>
              <a:rPr lang="en-US" sz="2600" dirty="0">
                <a:solidFill>
                  <a:srgbClr val="002060"/>
                </a:solidFill>
                <a:latin typeface="Myriad Pro"/>
              </a:rPr>
              <a:t>to the claimant and/or representative.</a:t>
            </a:r>
          </a:p>
          <a:p>
            <a:r>
              <a:rPr lang="en-US" sz="2600" dirty="0">
                <a:solidFill>
                  <a:srgbClr val="002060"/>
                </a:solidFill>
                <a:latin typeface="Myriad Pro"/>
              </a:rPr>
              <a:t>Document the conversation on the applicable </a:t>
            </a:r>
            <a:r>
              <a:rPr lang="en-US" sz="2600" b="1" dirty="0">
                <a:solidFill>
                  <a:srgbClr val="002060"/>
                </a:solidFill>
                <a:latin typeface="Myriad Pro"/>
              </a:rPr>
              <a:t>“HLR Informal Conference Worksheet” (RAMP or AMA)</a:t>
            </a:r>
            <a:r>
              <a:rPr lang="en-US" sz="2600" dirty="0">
                <a:solidFill>
                  <a:srgbClr val="002060"/>
                </a:solidFill>
                <a:latin typeface="Myriad Pro"/>
              </a:rPr>
              <a:t>.</a:t>
            </a:r>
            <a:endParaRPr lang="en-US" sz="2600" b="1" dirty="0">
              <a:solidFill>
                <a:srgbClr val="002060"/>
              </a:solidFill>
              <a:latin typeface="Myriad Pro"/>
            </a:endParaRPr>
          </a:p>
          <a:p>
            <a:r>
              <a:rPr lang="en-US" sz="2600" b="1" dirty="0">
                <a:solidFill>
                  <a:srgbClr val="002060"/>
                </a:solidFill>
                <a:latin typeface="Myriad Pro"/>
              </a:rPr>
              <a:t>DO NOT </a:t>
            </a:r>
            <a:r>
              <a:rPr lang="en-US" sz="2600" dirty="0">
                <a:solidFill>
                  <a:srgbClr val="002060"/>
                </a:solidFill>
                <a:latin typeface="Myriad Pro"/>
              </a:rPr>
              <a:t>document facts not present prior to the closing of the evidentiary record. </a:t>
            </a:r>
            <a:endParaRPr lang="en-US" sz="900" dirty="0">
              <a:solidFill>
                <a:srgbClr val="002060"/>
              </a:solidFill>
              <a:latin typeface="Myriad Pro"/>
            </a:endParaRPr>
          </a:p>
          <a:p>
            <a:pPr lvl="0"/>
            <a:r>
              <a:rPr lang="en-US" sz="2600" dirty="0">
                <a:solidFill>
                  <a:srgbClr val="002060"/>
                </a:solidFill>
                <a:latin typeface="Myriad Pro"/>
              </a:rPr>
              <a:t>Close the associated tracked item.</a:t>
            </a:r>
          </a:p>
          <a:p>
            <a:pPr lvl="0"/>
            <a:r>
              <a:rPr lang="en-US" sz="2600" dirty="0">
                <a:solidFill>
                  <a:srgbClr val="002060"/>
                </a:solidFill>
                <a:latin typeface="Myriad Pro"/>
              </a:rPr>
              <a:t>Complete a new decision for all higher-level review issues.</a:t>
            </a:r>
          </a:p>
          <a:p>
            <a:r>
              <a:rPr lang="en-US" sz="2600" dirty="0">
                <a:solidFill>
                  <a:srgbClr val="002060"/>
                </a:solidFill>
                <a:latin typeface="Myriad Pro"/>
              </a:rPr>
              <a:t>Instruct the claimant or representative that no new evidence will be considered.</a:t>
            </a:r>
          </a:p>
          <a:p>
            <a:r>
              <a:rPr lang="en-US" sz="2600" b="1" dirty="0">
                <a:solidFill>
                  <a:srgbClr val="002060"/>
                </a:solidFill>
                <a:latin typeface="Myriad Pro"/>
              </a:rPr>
              <a:t>For RAMP</a:t>
            </a:r>
            <a:r>
              <a:rPr lang="en-US" sz="2600" dirty="0">
                <a:solidFill>
                  <a:srgbClr val="002060"/>
                </a:solidFill>
                <a:latin typeface="Myriad Pro"/>
              </a:rPr>
              <a:t>,</a:t>
            </a:r>
            <a:r>
              <a:rPr lang="en-US" sz="2600" b="1" dirty="0">
                <a:solidFill>
                  <a:srgbClr val="002060"/>
                </a:solidFill>
                <a:latin typeface="Myriad Pro"/>
              </a:rPr>
              <a:t> </a:t>
            </a:r>
            <a:r>
              <a:rPr lang="en-US" sz="2600" dirty="0">
                <a:solidFill>
                  <a:srgbClr val="002060"/>
                </a:solidFill>
                <a:latin typeface="Myriad Pro"/>
              </a:rPr>
              <a:t>inform the Veteran or representative they must wait until a decision is issued on the HLR before seeking review under a different review option (supplemental claim or Board Appeal).</a:t>
            </a:r>
          </a:p>
          <a:p>
            <a:r>
              <a:rPr lang="en-US" sz="2600" b="1" dirty="0">
                <a:solidFill>
                  <a:srgbClr val="002060"/>
                </a:solidFill>
                <a:latin typeface="Myriad Pro"/>
              </a:rPr>
              <a:t>For AMA</a:t>
            </a:r>
            <a:r>
              <a:rPr lang="en-US" sz="2600" dirty="0">
                <a:solidFill>
                  <a:srgbClr val="002060"/>
                </a:solidFill>
                <a:latin typeface="Myriad Pro"/>
              </a:rPr>
              <a:t>, the claimant or representative is able to switch lanes by withdrawing the current review option and filing either a Supplemental Claim form (VA Form 20-0995) or Board Appeal form (VA Form 10182).   </a:t>
            </a:r>
          </a:p>
          <a:p>
            <a:pPr lvl="0"/>
            <a:endParaRPr lang="en-US" sz="2600" dirty="0">
              <a:solidFill>
                <a:srgbClr val="002060"/>
              </a:solidFill>
              <a:latin typeface="Myriad Pro"/>
            </a:endParaRPr>
          </a:p>
        </p:txBody>
      </p:sp>
      <p:sp>
        <p:nvSpPr>
          <p:cNvPr id="5" name="Rectangle 4">
            <a:extLst>
              <a:ext uri="{FF2B5EF4-FFF2-40B4-BE49-F238E27FC236}">
                <a16:creationId xmlns:a16="http://schemas.microsoft.com/office/drawing/2014/main" id="{B42257CC-32F2-4BB5-A476-18942BA80ACF}"/>
              </a:ext>
            </a:extLst>
          </p:cNvPr>
          <p:cNvSpPr/>
          <p:nvPr/>
        </p:nvSpPr>
        <p:spPr>
          <a:xfrm>
            <a:off x="11773296" y="6395932"/>
            <a:ext cx="263214" cy="276999"/>
          </a:xfrm>
          <a:prstGeom prst="rect">
            <a:avLst/>
          </a:prstGeom>
        </p:spPr>
        <p:txBody>
          <a:bodyPr wrap="none">
            <a:spAutoFit/>
          </a:bodyPr>
          <a:lstStyle/>
          <a:p>
            <a:r>
              <a:rPr lang="en-US" sz="1200" dirty="0">
                <a:solidFill>
                  <a:prstClr val="white"/>
                </a:solidFill>
              </a:rPr>
              <a:t>8</a:t>
            </a:r>
            <a:endParaRPr lang="en-US" dirty="0"/>
          </a:p>
        </p:txBody>
      </p:sp>
    </p:spTree>
    <p:extLst>
      <p:ext uri="{BB962C8B-B14F-4D97-AF65-F5344CB8AC3E}">
        <p14:creationId xmlns:p14="http://schemas.microsoft.com/office/powerpoint/2010/main" val="184037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9690CA-C916-4D77-9692-4E12B958B34F}"/>
              </a:ext>
            </a:extLst>
          </p:cNvPr>
          <p:cNvSpPr>
            <a:spLocks noGrp="1"/>
          </p:cNvSpPr>
          <p:nvPr>
            <p:ph idx="1"/>
          </p:nvPr>
        </p:nvSpPr>
        <p:spPr>
          <a:xfrm>
            <a:off x="225287" y="858079"/>
            <a:ext cx="11661913" cy="5237921"/>
          </a:xfrm>
        </p:spPr>
        <p:txBody>
          <a:bodyPr>
            <a:normAutofit fontScale="77500" lnSpcReduction="20000"/>
          </a:bodyPr>
          <a:lstStyle/>
          <a:p>
            <a:r>
              <a:rPr lang="en-US" sz="3400" b="1" dirty="0">
                <a:solidFill>
                  <a:srgbClr val="002060"/>
                </a:solidFill>
                <a:latin typeface="Myriad Pro"/>
              </a:rPr>
              <a:t>What is the purpose of an informal conference?</a:t>
            </a:r>
          </a:p>
          <a:p>
            <a:pPr lvl="1"/>
            <a:r>
              <a:rPr lang="en-US" sz="2900" dirty="0">
                <a:solidFill>
                  <a:srgbClr val="002060"/>
                </a:solidFill>
                <a:latin typeface="Myriad Pro"/>
              </a:rPr>
              <a:t>To allow the claimant or representative </a:t>
            </a:r>
            <a:r>
              <a:rPr lang="en-US" sz="2900" b="1" u="sng" dirty="0">
                <a:solidFill>
                  <a:srgbClr val="002060"/>
                </a:solidFill>
                <a:latin typeface="Myriad Pro"/>
              </a:rPr>
              <a:t>to identify any errors of law or fact in a prior decision</a:t>
            </a:r>
            <a:r>
              <a:rPr lang="en-US" sz="2900" dirty="0">
                <a:solidFill>
                  <a:srgbClr val="002060"/>
                </a:solidFill>
                <a:latin typeface="Myriad Pro"/>
              </a:rPr>
              <a:t>.</a:t>
            </a:r>
          </a:p>
          <a:p>
            <a:endParaRPr lang="en-US" sz="1100" b="1" dirty="0">
              <a:solidFill>
                <a:srgbClr val="002060"/>
              </a:solidFill>
              <a:latin typeface="Myriad Pro"/>
            </a:endParaRPr>
          </a:p>
          <a:p>
            <a:r>
              <a:rPr lang="en-US" sz="3400" b="1" dirty="0">
                <a:solidFill>
                  <a:srgbClr val="002060"/>
                </a:solidFill>
                <a:latin typeface="Myriad Pro"/>
              </a:rPr>
              <a:t>What must employees add under the Contentions List chevron to retain the EP at the office during scheduling? </a:t>
            </a:r>
          </a:p>
          <a:p>
            <a:pPr lvl="1"/>
            <a:r>
              <a:rPr lang="en-US" sz="2900" dirty="0">
                <a:solidFill>
                  <a:srgbClr val="002060"/>
                </a:solidFill>
                <a:latin typeface="Myriad Pro"/>
              </a:rPr>
              <a:t>“Local Hearing” special issue</a:t>
            </a:r>
          </a:p>
          <a:p>
            <a:endParaRPr lang="en-US" sz="1100" b="1" dirty="0">
              <a:solidFill>
                <a:srgbClr val="002060"/>
              </a:solidFill>
              <a:latin typeface="Myriad Pro"/>
            </a:endParaRPr>
          </a:p>
          <a:p>
            <a:r>
              <a:rPr lang="en-US" sz="3400" b="1" dirty="0">
                <a:solidFill>
                  <a:srgbClr val="002060"/>
                </a:solidFill>
                <a:latin typeface="Myriad Pro"/>
              </a:rPr>
              <a:t>How many attempts must be made to contact the claimant or representative to schedule the informal conference?</a:t>
            </a:r>
          </a:p>
          <a:p>
            <a:pPr lvl="1"/>
            <a:r>
              <a:rPr lang="en-US" sz="2900" dirty="0">
                <a:solidFill>
                  <a:schemeClr val="tx2">
                    <a:lumMod val="75000"/>
                  </a:schemeClr>
                </a:solidFill>
                <a:latin typeface="Myriad Pro"/>
              </a:rPr>
              <a:t>Two attempts (do not contact the claimant when POA information is listed on the form)</a:t>
            </a:r>
            <a:endParaRPr lang="en-US" sz="2900" dirty="0">
              <a:solidFill>
                <a:srgbClr val="002060"/>
              </a:solidFill>
              <a:latin typeface="Myriad Pro"/>
            </a:endParaRPr>
          </a:p>
          <a:p>
            <a:endParaRPr lang="en-US" sz="1100" b="1" dirty="0">
              <a:solidFill>
                <a:srgbClr val="002060"/>
              </a:solidFill>
              <a:latin typeface="Myriad Pro"/>
            </a:endParaRPr>
          </a:p>
          <a:p>
            <a:r>
              <a:rPr lang="en-US" sz="3600" b="1" dirty="0">
                <a:solidFill>
                  <a:srgbClr val="002060"/>
                </a:solidFill>
                <a:latin typeface="Myriad Pro"/>
              </a:rPr>
              <a:t>Informal Conferences should be documented on what worksheet?</a:t>
            </a:r>
          </a:p>
          <a:p>
            <a:pPr lvl="1"/>
            <a:r>
              <a:rPr lang="en-US" sz="2900" dirty="0">
                <a:solidFill>
                  <a:srgbClr val="002060"/>
                </a:solidFill>
                <a:latin typeface="Myriad Pro"/>
              </a:rPr>
              <a:t>Document the conversation on the applicable </a:t>
            </a:r>
            <a:r>
              <a:rPr lang="en-US" sz="2900" b="1" dirty="0">
                <a:solidFill>
                  <a:srgbClr val="002060"/>
                </a:solidFill>
                <a:latin typeface="Myriad Pro"/>
              </a:rPr>
              <a:t>“HLR Informal Conference Worksheet” (RAMP or AMA)</a:t>
            </a:r>
          </a:p>
        </p:txBody>
      </p:sp>
      <p:sp>
        <p:nvSpPr>
          <p:cNvPr id="3" name="Title 2">
            <a:extLst>
              <a:ext uri="{FF2B5EF4-FFF2-40B4-BE49-F238E27FC236}">
                <a16:creationId xmlns:a16="http://schemas.microsoft.com/office/drawing/2014/main" id="{9C360E0E-73BA-459E-BE18-2149F71D7879}"/>
              </a:ext>
            </a:extLst>
          </p:cNvPr>
          <p:cNvSpPr>
            <a:spLocks noGrp="1"/>
          </p:cNvSpPr>
          <p:nvPr>
            <p:ph type="title"/>
          </p:nvPr>
        </p:nvSpPr>
        <p:spPr/>
        <p:txBody>
          <a:bodyPr>
            <a:normAutofit/>
          </a:bodyPr>
          <a:lstStyle/>
          <a:p>
            <a:r>
              <a:rPr lang="en-US" sz="4000" b="0" dirty="0">
                <a:latin typeface="Myriad Pro"/>
              </a:rPr>
              <a:t>Lesson Recap/Knowledge Check</a:t>
            </a:r>
          </a:p>
        </p:txBody>
      </p:sp>
      <p:sp>
        <p:nvSpPr>
          <p:cNvPr id="4" name="Slide Number Placeholder 2">
            <a:extLst>
              <a:ext uri="{FF2B5EF4-FFF2-40B4-BE49-F238E27FC236}">
                <a16:creationId xmlns:a16="http://schemas.microsoft.com/office/drawing/2014/main" id="{A5DA05D8-6A56-4E9E-81CD-532A6C94DA16}"/>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11</a:t>
            </a:fld>
            <a:endParaRPr lang="en-US" dirty="0">
              <a:solidFill>
                <a:prstClr val="white"/>
              </a:solidFill>
            </a:endParaRPr>
          </a:p>
        </p:txBody>
      </p:sp>
    </p:spTree>
    <p:extLst>
      <p:ext uri="{BB962C8B-B14F-4D97-AF65-F5344CB8AC3E}">
        <p14:creationId xmlns:p14="http://schemas.microsoft.com/office/powerpoint/2010/main" val="114209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360E0E-73BA-459E-BE18-2149F71D7879}"/>
              </a:ext>
            </a:extLst>
          </p:cNvPr>
          <p:cNvSpPr>
            <a:spLocks noGrp="1"/>
          </p:cNvSpPr>
          <p:nvPr>
            <p:ph type="title"/>
          </p:nvPr>
        </p:nvSpPr>
        <p:spPr/>
        <p:txBody>
          <a:bodyPr>
            <a:normAutofit/>
          </a:bodyPr>
          <a:lstStyle/>
          <a:p>
            <a:r>
              <a:rPr lang="en-US" sz="4000" b="0" dirty="0">
                <a:latin typeface="Myriad Pro"/>
              </a:rPr>
              <a:t>Questions?</a:t>
            </a:r>
          </a:p>
        </p:txBody>
      </p:sp>
      <p:sp>
        <p:nvSpPr>
          <p:cNvPr id="4" name="Slide Number Placeholder 2">
            <a:extLst>
              <a:ext uri="{FF2B5EF4-FFF2-40B4-BE49-F238E27FC236}">
                <a16:creationId xmlns:a16="http://schemas.microsoft.com/office/drawing/2014/main" id="{A5DA05D8-6A56-4E9E-81CD-532A6C94DA16}"/>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12</a:t>
            </a:fld>
            <a:endParaRPr lang="en-US" dirty="0">
              <a:solidFill>
                <a:prstClr val="white"/>
              </a:solidFill>
            </a:endParaRPr>
          </a:p>
        </p:txBody>
      </p:sp>
      <p:pic>
        <p:nvPicPr>
          <p:cNvPr id="7" name="Picture 3" descr="Image of question marks">
            <a:extLst>
              <a:ext uri="{FF2B5EF4-FFF2-40B4-BE49-F238E27FC236}">
                <a16:creationId xmlns:a16="http://schemas.microsoft.com/office/drawing/2014/main" id="{09669B29-639C-4773-A375-89747C909F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84" y="1702673"/>
            <a:ext cx="3592167" cy="30533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CE667C0-0586-430D-B89C-2043B180C7BA}"/>
              </a:ext>
            </a:extLst>
          </p:cNvPr>
          <p:cNvSpPr txBox="1"/>
          <p:nvPr/>
        </p:nvSpPr>
        <p:spPr>
          <a:xfrm>
            <a:off x="5063444" y="2736258"/>
            <a:ext cx="6925454" cy="1077218"/>
          </a:xfrm>
          <a:prstGeom prst="rect">
            <a:avLst/>
          </a:prstGeom>
          <a:noFill/>
        </p:spPr>
        <p:txBody>
          <a:bodyPr wrap="square" rtlCol="0">
            <a:spAutoFit/>
          </a:bodyPr>
          <a:lstStyle/>
          <a:p>
            <a:pPr marL="171450" indent="-171450">
              <a:buFont typeface="Arial" panose="020B0604020202020204" pitchFamily="34" charset="0"/>
              <a:buChar char="•"/>
            </a:pPr>
            <a:r>
              <a:rPr lang="en-US" sz="3200" dirty="0">
                <a:solidFill>
                  <a:srgbClr val="002F56"/>
                </a:solidFill>
                <a:latin typeface="Myriad Pro" panose="020B0503030403020204"/>
              </a:rPr>
              <a:t>Scheduling an Informal Conference</a:t>
            </a:r>
          </a:p>
          <a:p>
            <a:pPr marL="171450" indent="-171450">
              <a:buFont typeface="Arial" panose="020B0604020202020204" pitchFamily="34" charset="0"/>
              <a:buChar char="•"/>
            </a:pPr>
            <a:r>
              <a:rPr lang="en-US" sz="3200" dirty="0">
                <a:solidFill>
                  <a:srgbClr val="002F56"/>
                </a:solidFill>
                <a:latin typeface="Myriad Pro" panose="020B0503030403020204"/>
              </a:rPr>
              <a:t>Conducting an Informal Conference</a:t>
            </a:r>
          </a:p>
        </p:txBody>
      </p:sp>
    </p:spTree>
    <p:extLst>
      <p:ext uri="{BB962C8B-B14F-4D97-AF65-F5344CB8AC3E}">
        <p14:creationId xmlns:p14="http://schemas.microsoft.com/office/powerpoint/2010/main" val="13216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0" dirty="0">
                <a:latin typeface="Myriad Pro"/>
              </a:rPr>
              <a:t>Next Steps</a:t>
            </a:r>
          </a:p>
        </p:txBody>
      </p:sp>
      <p:sp>
        <p:nvSpPr>
          <p:cNvPr id="4" name="Content Placeholder 3"/>
          <p:cNvSpPr>
            <a:spLocks noGrp="1"/>
          </p:cNvSpPr>
          <p:nvPr>
            <p:ph idx="1"/>
          </p:nvPr>
        </p:nvSpPr>
        <p:spPr>
          <a:xfrm>
            <a:off x="309429" y="803565"/>
            <a:ext cx="11529391" cy="5135563"/>
          </a:xfrm>
        </p:spPr>
        <p:txBody>
          <a:bodyPr>
            <a:normAutofit/>
          </a:bodyPr>
          <a:lstStyle/>
          <a:p>
            <a:r>
              <a:rPr lang="en-US" dirty="0">
                <a:solidFill>
                  <a:srgbClr val="002F56"/>
                </a:solidFill>
                <a:latin typeface="Myriad Pro" panose="020B0503030403020204"/>
              </a:rPr>
              <a:t>A satisfaction survey has been assigned to you in TMS</a:t>
            </a:r>
          </a:p>
          <a:p>
            <a:r>
              <a:rPr lang="en-US" dirty="0">
                <a:solidFill>
                  <a:srgbClr val="002F56"/>
                </a:solidFill>
                <a:latin typeface="Myriad Pro" panose="020B0503030403020204"/>
              </a:rPr>
              <a:t>Be sure to complete the survey to receive credit for this training</a:t>
            </a:r>
          </a:p>
          <a:p>
            <a:pPr marL="0" indent="0">
              <a:buNone/>
            </a:pPr>
            <a:endParaRPr lang="en-US" sz="2800" dirty="0">
              <a:solidFill>
                <a:srgbClr val="002060"/>
              </a:solidFill>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3875512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E2BB-4A2C-47B6-A879-39BA0FB5E1E6}"/>
              </a:ext>
            </a:extLst>
          </p:cNvPr>
          <p:cNvSpPr>
            <a:spLocks noGrp="1"/>
          </p:cNvSpPr>
          <p:nvPr>
            <p:ph type="title"/>
          </p:nvPr>
        </p:nvSpPr>
        <p:spPr/>
        <p:txBody>
          <a:bodyPr>
            <a:normAutofit fontScale="90000"/>
          </a:bodyPr>
          <a:lstStyle/>
          <a:p>
            <a:r>
              <a:rPr lang="en-US" b="0" dirty="0">
                <a:latin typeface="Myriad Pro" panose="020B0503030403020204"/>
              </a:rPr>
              <a:t>Objective</a:t>
            </a:r>
          </a:p>
        </p:txBody>
      </p:sp>
      <p:sp>
        <p:nvSpPr>
          <p:cNvPr id="8" name="Slide Number Placeholder 2">
            <a:extLst>
              <a:ext uri="{FF2B5EF4-FFF2-40B4-BE49-F238E27FC236}">
                <a16:creationId xmlns:a16="http://schemas.microsoft.com/office/drawing/2014/main" id="{606829FF-8CD2-4FEA-888A-7E2CC96E4CDE}"/>
              </a:ext>
            </a:extLst>
          </p:cNvPr>
          <p:cNvSpPr txBox="1">
            <a:spLocks/>
          </p:cNvSpPr>
          <p:nvPr/>
        </p:nvSpPr>
        <p:spPr>
          <a:xfrm>
            <a:off x="9961581"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a:t>
            </a:fld>
            <a:endParaRPr lang="en-US" dirty="0">
              <a:solidFill>
                <a:prstClr val="white"/>
              </a:solidFill>
            </a:endParaRPr>
          </a:p>
        </p:txBody>
      </p:sp>
      <p:sp>
        <p:nvSpPr>
          <p:cNvPr id="6" name="Content Placeholder 5">
            <a:extLst>
              <a:ext uri="{FF2B5EF4-FFF2-40B4-BE49-F238E27FC236}">
                <a16:creationId xmlns:a16="http://schemas.microsoft.com/office/drawing/2014/main" id="{061519F6-02D8-4E24-AD06-91CAEE7B91A6}"/>
              </a:ext>
            </a:extLst>
          </p:cNvPr>
          <p:cNvSpPr>
            <a:spLocks noGrp="1"/>
          </p:cNvSpPr>
          <p:nvPr>
            <p:ph idx="1"/>
          </p:nvPr>
        </p:nvSpPr>
        <p:spPr/>
        <p:txBody>
          <a:bodyPr/>
          <a:lstStyle/>
          <a:p>
            <a:pPr marL="0" indent="0">
              <a:buNone/>
            </a:pPr>
            <a:r>
              <a:rPr lang="en-US" dirty="0">
                <a:solidFill>
                  <a:srgbClr val="002060"/>
                </a:solidFill>
                <a:latin typeface="Myriad Pro" panose="020B0503030403020204"/>
                <a:cs typeface="Times New Roman" panose="02020603050405020304" pitchFamily="18" charset="0"/>
              </a:rPr>
              <a:t>Conduct and document informal conferences for a higher-level review.</a:t>
            </a:r>
          </a:p>
          <a:p>
            <a:pPr marL="0" indent="0">
              <a:buNone/>
            </a:pPr>
            <a:endParaRPr lang="en-US" dirty="0"/>
          </a:p>
        </p:txBody>
      </p:sp>
    </p:spTree>
    <p:extLst>
      <p:ext uri="{BB962C8B-B14F-4D97-AF65-F5344CB8AC3E}">
        <p14:creationId xmlns:p14="http://schemas.microsoft.com/office/powerpoint/2010/main" val="1543530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AA9B47-414B-4D74-956C-723F29DF8124}"/>
              </a:ext>
            </a:extLst>
          </p:cNvPr>
          <p:cNvSpPr txBox="1"/>
          <p:nvPr/>
        </p:nvSpPr>
        <p:spPr>
          <a:xfrm>
            <a:off x="11801140" y="6399478"/>
            <a:ext cx="301214" cy="276999"/>
          </a:xfrm>
          <a:prstGeom prst="rect">
            <a:avLst/>
          </a:prstGeom>
          <a:noFill/>
        </p:spPr>
        <p:txBody>
          <a:bodyPr wrap="square" rtlCol="0">
            <a:spAutoFit/>
          </a:bodyPr>
          <a:lstStyle/>
          <a:p>
            <a:r>
              <a:rPr lang="en-US" sz="1200" dirty="0">
                <a:solidFill>
                  <a:schemeClr val="bg1"/>
                </a:solidFill>
              </a:rPr>
              <a:t>3</a:t>
            </a:r>
          </a:p>
        </p:txBody>
      </p:sp>
      <p:sp>
        <p:nvSpPr>
          <p:cNvPr id="5" name="Title 4">
            <a:extLst>
              <a:ext uri="{FF2B5EF4-FFF2-40B4-BE49-F238E27FC236}">
                <a16:creationId xmlns:a16="http://schemas.microsoft.com/office/drawing/2014/main" id="{31649A3C-F77D-4BD0-9DD1-177D7973023C}"/>
              </a:ext>
            </a:extLst>
          </p:cNvPr>
          <p:cNvSpPr txBox="1">
            <a:spLocks/>
          </p:cNvSpPr>
          <p:nvPr/>
        </p:nvSpPr>
        <p:spPr>
          <a:xfrm>
            <a:off x="914400" y="2130520"/>
            <a:ext cx="10363200" cy="1470025"/>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a:solidFill>
                  <a:srgbClr val="002060"/>
                </a:solidFill>
                <a:latin typeface="Myriad Pro"/>
              </a:rPr>
              <a:t>What is a Higher-Level Review Informal Conference?</a:t>
            </a:r>
          </a:p>
        </p:txBody>
      </p:sp>
    </p:spTree>
    <p:extLst>
      <p:ext uri="{BB962C8B-B14F-4D97-AF65-F5344CB8AC3E}">
        <p14:creationId xmlns:p14="http://schemas.microsoft.com/office/powerpoint/2010/main" val="1366774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4D6DFD-4219-4EBD-BE32-623E4D9A7B83}"/>
              </a:ext>
            </a:extLst>
          </p:cNvPr>
          <p:cNvSpPr>
            <a:spLocks noGrp="1"/>
          </p:cNvSpPr>
          <p:nvPr>
            <p:ph idx="1"/>
          </p:nvPr>
        </p:nvSpPr>
        <p:spPr>
          <a:xfrm>
            <a:off x="187764" y="655320"/>
            <a:ext cx="11343861" cy="5480785"/>
          </a:xfrm>
        </p:spPr>
        <p:txBody>
          <a:bodyPr>
            <a:normAutofit/>
          </a:bodyPr>
          <a:lstStyle/>
          <a:p>
            <a:pPr marL="457200" indent="-457200">
              <a:buFont typeface="Arial" panose="020B0604020202020204" pitchFamily="34" charset="0"/>
              <a:buChar char="•"/>
            </a:pPr>
            <a:endParaRPr lang="en-US" sz="1000"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An </a:t>
            </a:r>
            <a:r>
              <a:rPr lang="en-US" sz="2800" b="1" u="sng" dirty="0">
                <a:solidFill>
                  <a:srgbClr val="002060"/>
                </a:solidFill>
                <a:latin typeface="Myriad Pro"/>
              </a:rPr>
              <a:t>informal conference</a:t>
            </a:r>
            <a:r>
              <a:rPr lang="en-US" sz="2800" dirty="0">
                <a:solidFill>
                  <a:srgbClr val="002060"/>
                </a:solidFill>
                <a:latin typeface="Myriad Pro"/>
              </a:rPr>
              <a:t> is contact with a claimant and/or his or her representative telephonically, or as determined by VA, for the sole purpose of allowing the claimant or representative</a:t>
            </a:r>
            <a:r>
              <a:rPr lang="en-US" sz="2800" b="1" dirty="0">
                <a:solidFill>
                  <a:srgbClr val="002060"/>
                </a:solidFill>
                <a:latin typeface="Myriad Pro"/>
              </a:rPr>
              <a:t> </a:t>
            </a:r>
            <a:r>
              <a:rPr lang="en-US" sz="2800" b="1" u="sng" dirty="0">
                <a:solidFill>
                  <a:srgbClr val="002060"/>
                </a:solidFill>
                <a:latin typeface="Myriad Pro"/>
              </a:rPr>
              <a:t>to identify any errors of law or fact in a prior decision</a:t>
            </a:r>
            <a:r>
              <a:rPr lang="en-US" sz="2800" b="1" dirty="0">
                <a:solidFill>
                  <a:srgbClr val="002060"/>
                </a:solidFill>
                <a:latin typeface="Myriad Pro"/>
              </a:rPr>
              <a:t>.</a:t>
            </a:r>
          </a:p>
          <a:p>
            <a:pPr marL="457200" indent="-457200">
              <a:buFont typeface="Arial" panose="020B0604020202020204" pitchFamily="34" charset="0"/>
              <a:buChar char="•"/>
            </a:pPr>
            <a:endParaRPr lang="en-US" sz="900" b="1" u="sng"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There must be only </a:t>
            </a:r>
            <a:r>
              <a:rPr lang="en-US" sz="2800" b="1" u="sng" dirty="0">
                <a:solidFill>
                  <a:srgbClr val="002060"/>
                </a:solidFill>
                <a:latin typeface="Myriad Pro"/>
              </a:rPr>
              <a:t>one</a:t>
            </a:r>
            <a:r>
              <a:rPr lang="en-US" sz="2800" dirty="0">
                <a:solidFill>
                  <a:srgbClr val="002060"/>
                </a:solidFill>
                <a:latin typeface="Myriad Pro"/>
              </a:rPr>
              <a:t> informal conference for a higher-level review. </a:t>
            </a:r>
            <a:r>
              <a:rPr lang="en-US" sz="2400" i="1" dirty="0">
                <a:solidFill>
                  <a:srgbClr val="002060"/>
                </a:solidFill>
                <a:latin typeface="Myriad Pro"/>
              </a:rPr>
              <a:t>(Exception applies when both rating and non-rating issues are present.)</a:t>
            </a:r>
          </a:p>
          <a:p>
            <a:endParaRPr lang="en-US" sz="2400" dirty="0">
              <a:solidFill>
                <a:srgbClr val="002060"/>
              </a:solidFill>
              <a:latin typeface="Myriad Pro"/>
            </a:endParaRPr>
          </a:p>
          <a:p>
            <a:endParaRPr lang="en-US" sz="2400" dirty="0">
              <a:solidFill>
                <a:srgbClr val="002060"/>
              </a:solidFill>
              <a:latin typeface="Myriad Pro"/>
            </a:endParaRPr>
          </a:p>
          <a:p>
            <a:endParaRPr lang="en-US" sz="2400" b="1" dirty="0">
              <a:solidFill>
                <a:srgbClr val="002060"/>
              </a:solidFill>
              <a:latin typeface="Myriad Pro"/>
            </a:endParaRPr>
          </a:p>
          <a:p>
            <a:pPr marL="0" indent="0">
              <a:buNone/>
            </a:pPr>
            <a:r>
              <a:rPr lang="en-US" sz="2400" b="1" i="1" dirty="0">
                <a:solidFill>
                  <a:schemeClr val="accent1">
                    <a:lumMod val="50000"/>
                  </a:schemeClr>
                </a:solidFill>
                <a:latin typeface="Myriad Pro"/>
              </a:rPr>
              <a:t>Note:</a:t>
            </a:r>
            <a:r>
              <a:rPr lang="en-US" sz="2400" b="1" i="1" dirty="0">
                <a:solidFill>
                  <a:srgbClr val="002060"/>
                </a:solidFill>
                <a:latin typeface="Myriad Pro"/>
              </a:rPr>
              <a:t> Under AMA, </a:t>
            </a:r>
            <a:r>
              <a:rPr lang="en-US" sz="2400" i="1" dirty="0">
                <a:solidFill>
                  <a:srgbClr val="002060"/>
                </a:solidFill>
                <a:latin typeface="Myriad Pro"/>
              </a:rPr>
              <a:t>s</a:t>
            </a:r>
            <a:r>
              <a:rPr lang="en-US" sz="2400" dirty="0">
                <a:solidFill>
                  <a:srgbClr val="002060"/>
                </a:solidFill>
                <a:latin typeface="Myriad Pro"/>
              </a:rPr>
              <a:t>eparate EPs will be created for both rating and non-rating.</a:t>
            </a:r>
            <a:r>
              <a:rPr lang="en-US" sz="2800" dirty="0">
                <a:solidFill>
                  <a:srgbClr val="002060"/>
                </a:solidFill>
                <a:latin typeface="Myriad Pro"/>
              </a:rPr>
              <a:t>  </a:t>
            </a:r>
          </a:p>
          <a:p>
            <a:pPr marL="0" indent="0">
              <a:buNone/>
            </a:pPr>
            <a:r>
              <a:rPr lang="en-US" sz="2400" b="1" i="1" dirty="0">
                <a:solidFill>
                  <a:schemeClr val="accent1">
                    <a:lumMod val="50000"/>
                  </a:schemeClr>
                </a:solidFill>
                <a:latin typeface="Myriad Pro"/>
              </a:rPr>
              <a:t>Under</a:t>
            </a:r>
            <a:r>
              <a:rPr lang="en-US" sz="2400" b="1" i="1" dirty="0">
                <a:solidFill>
                  <a:srgbClr val="002060"/>
                </a:solidFill>
                <a:latin typeface="Myriad Pro"/>
              </a:rPr>
              <a:t> </a:t>
            </a:r>
            <a:r>
              <a:rPr lang="en-US" sz="2400" b="1" i="1" dirty="0">
                <a:solidFill>
                  <a:schemeClr val="accent1">
                    <a:lumMod val="50000"/>
                  </a:schemeClr>
                </a:solidFill>
                <a:latin typeface="Myriad Pro"/>
              </a:rPr>
              <a:t>RAMP,</a:t>
            </a:r>
            <a:r>
              <a:rPr lang="en-US" sz="2400" b="1" i="1" dirty="0">
                <a:solidFill>
                  <a:srgbClr val="002060"/>
                </a:solidFill>
                <a:latin typeface="Myriad Pro"/>
              </a:rPr>
              <a:t> </a:t>
            </a:r>
            <a:r>
              <a:rPr lang="en-US" sz="2400" dirty="0">
                <a:solidFill>
                  <a:srgbClr val="002060"/>
                </a:solidFill>
                <a:latin typeface="Myriad Pro"/>
              </a:rPr>
              <a:t>all issues will fall under one EP 682.  </a:t>
            </a:r>
            <a:endParaRPr lang="en-US" sz="1200" dirty="0">
              <a:solidFill>
                <a:srgbClr val="002060"/>
              </a:solidFill>
              <a:latin typeface="Myriad Pro"/>
            </a:endParaRPr>
          </a:p>
        </p:txBody>
      </p:sp>
      <p:sp>
        <p:nvSpPr>
          <p:cNvPr id="3" name="Title 2">
            <a:extLst>
              <a:ext uri="{FF2B5EF4-FFF2-40B4-BE49-F238E27FC236}">
                <a16:creationId xmlns:a16="http://schemas.microsoft.com/office/drawing/2014/main" id="{010FCF3A-59E1-4852-B4B8-12FA4E6EE28F}"/>
              </a:ext>
            </a:extLst>
          </p:cNvPr>
          <p:cNvSpPr>
            <a:spLocks noGrp="1"/>
          </p:cNvSpPr>
          <p:nvPr>
            <p:ph type="title"/>
          </p:nvPr>
        </p:nvSpPr>
        <p:spPr/>
        <p:txBody>
          <a:bodyPr>
            <a:normAutofit/>
          </a:bodyPr>
          <a:lstStyle/>
          <a:p>
            <a:r>
              <a:rPr lang="en-US" sz="4000" b="0" dirty="0">
                <a:latin typeface="Myriad Pro" panose="020B0503030403020204"/>
              </a:rPr>
              <a:t>Informal Conference</a:t>
            </a:r>
          </a:p>
        </p:txBody>
      </p:sp>
      <p:sp>
        <p:nvSpPr>
          <p:cNvPr id="4" name="Slide Number Placeholder 2">
            <a:extLst>
              <a:ext uri="{FF2B5EF4-FFF2-40B4-BE49-F238E27FC236}">
                <a16:creationId xmlns:a16="http://schemas.microsoft.com/office/drawing/2014/main" id="{C9EDE303-DCE7-4177-B470-AF98C37C7FE2}"/>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4</a:t>
            </a:fld>
            <a:endParaRPr lang="en-US" dirty="0">
              <a:solidFill>
                <a:prstClr val="white"/>
              </a:solidFill>
            </a:endParaRPr>
          </a:p>
        </p:txBody>
      </p:sp>
      <p:pic>
        <p:nvPicPr>
          <p:cNvPr id="5" name="Picture 2" descr="Image of a telephone" title="Telephone">
            <a:extLst>
              <a:ext uri="{FF2B5EF4-FFF2-40B4-BE49-F238E27FC236}">
                <a16:creationId xmlns:a16="http://schemas.microsoft.com/office/drawing/2014/main" id="{47B523CC-FFD1-4DA7-A29D-21A58BFF07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73553" y="4064197"/>
            <a:ext cx="1136420" cy="1136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76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4D6DFD-4219-4EBD-BE32-623E4D9A7B83}"/>
              </a:ext>
            </a:extLst>
          </p:cNvPr>
          <p:cNvSpPr>
            <a:spLocks noGrp="1"/>
          </p:cNvSpPr>
          <p:nvPr>
            <p:ph idx="1"/>
          </p:nvPr>
        </p:nvSpPr>
        <p:spPr>
          <a:xfrm>
            <a:off x="213706" y="823778"/>
            <a:ext cx="11526045" cy="4606024"/>
          </a:xfrm>
        </p:spPr>
        <p:txBody>
          <a:bodyPr>
            <a:normAutofit fontScale="92500" lnSpcReduction="10000"/>
          </a:bodyPr>
          <a:lstStyle/>
          <a:p>
            <a:r>
              <a:rPr lang="en-US" sz="2800" dirty="0">
                <a:solidFill>
                  <a:srgbClr val="002060"/>
                </a:solidFill>
                <a:latin typeface="Myriad Pro"/>
              </a:rPr>
              <a:t>Employees must add a “</a:t>
            </a:r>
            <a:r>
              <a:rPr lang="en-US" sz="2800" b="1" dirty="0">
                <a:solidFill>
                  <a:srgbClr val="002060"/>
                </a:solidFill>
                <a:latin typeface="Myriad Pro"/>
              </a:rPr>
              <a:t>Local Hearing</a:t>
            </a:r>
            <a:r>
              <a:rPr lang="en-US" sz="2800" dirty="0">
                <a:solidFill>
                  <a:srgbClr val="002060"/>
                </a:solidFill>
                <a:latin typeface="Myriad Pro"/>
              </a:rPr>
              <a:t>” special issue under the Contentions List chevron to retain the EP at the office during scheduling. </a:t>
            </a:r>
          </a:p>
          <a:p>
            <a:endParaRPr lang="en-US" sz="1000" dirty="0">
              <a:solidFill>
                <a:srgbClr val="002060"/>
              </a:solidFill>
              <a:latin typeface="Myriad Pro"/>
            </a:endParaRPr>
          </a:p>
          <a:p>
            <a:r>
              <a:rPr lang="en-US" sz="2800" dirty="0">
                <a:solidFill>
                  <a:srgbClr val="002060"/>
                </a:solidFill>
                <a:latin typeface="Myriad Pro"/>
              </a:rPr>
              <a:t>M</a:t>
            </a:r>
            <a:r>
              <a:rPr lang="en-US" sz="2800" dirty="0">
                <a:solidFill>
                  <a:schemeClr val="tx2">
                    <a:lumMod val="75000"/>
                  </a:schemeClr>
                </a:solidFill>
                <a:latin typeface="Myriad Pro"/>
              </a:rPr>
              <a:t>ake at least </a:t>
            </a:r>
            <a:r>
              <a:rPr lang="en-US" sz="2800" b="1" dirty="0">
                <a:solidFill>
                  <a:schemeClr val="tx2">
                    <a:lumMod val="75000"/>
                  </a:schemeClr>
                </a:solidFill>
                <a:latin typeface="Myriad Pro"/>
              </a:rPr>
              <a:t>two attempts</a:t>
            </a:r>
            <a:r>
              <a:rPr lang="en-US" sz="2800" dirty="0">
                <a:solidFill>
                  <a:schemeClr val="tx2">
                    <a:lumMod val="75000"/>
                  </a:schemeClr>
                </a:solidFill>
                <a:latin typeface="Myriad Pro"/>
              </a:rPr>
              <a:t> to contact </a:t>
            </a:r>
            <a:r>
              <a:rPr lang="en-US" sz="2800" b="1" dirty="0">
                <a:solidFill>
                  <a:schemeClr val="tx2">
                    <a:lumMod val="75000"/>
                  </a:schemeClr>
                </a:solidFill>
                <a:latin typeface="Myriad Pro"/>
              </a:rPr>
              <a:t>either</a:t>
            </a:r>
            <a:r>
              <a:rPr lang="en-US" sz="2800" dirty="0">
                <a:solidFill>
                  <a:schemeClr val="tx2">
                    <a:lumMod val="75000"/>
                  </a:schemeClr>
                </a:solidFill>
                <a:latin typeface="Myriad Pro"/>
              </a:rPr>
              <a:t> the claimant </a:t>
            </a:r>
            <a:r>
              <a:rPr lang="en-US" sz="2800" b="1" dirty="0">
                <a:solidFill>
                  <a:schemeClr val="tx2">
                    <a:lumMod val="75000"/>
                  </a:schemeClr>
                </a:solidFill>
                <a:latin typeface="Myriad Pro"/>
              </a:rPr>
              <a:t>or</a:t>
            </a:r>
            <a:r>
              <a:rPr lang="en-US" sz="2800" dirty="0">
                <a:solidFill>
                  <a:schemeClr val="tx2">
                    <a:lumMod val="75000"/>
                  </a:schemeClr>
                </a:solidFill>
                <a:latin typeface="Myriad Pro"/>
              </a:rPr>
              <a:t> the representative </a:t>
            </a:r>
            <a:r>
              <a:rPr lang="en-US" sz="2800" b="1" dirty="0">
                <a:solidFill>
                  <a:schemeClr val="tx2">
                    <a:lumMod val="75000"/>
                  </a:schemeClr>
                </a:solidFill>
                <a:latin typeface="Myriad Pro"/>
              </a:rPr>
              <a:t>to schedule </a:t>
            </a:r>
            <a:r>
              <a:rPr lang="en-US" sz="2800" dirty="0">
                <a:solidFill>
                  <a:schemeClr val="tx2">
                    <a:lumMod val="75000"/>
                  </a:schemeClr>
                </a:solidFill>
                <a:latin typeface="Myriad Pro"/>
              </a:rPr>
              <a:t>the informal conference.  (</a:t>
            </a:r>
            <a:r>
              <a:rPr lang="en-US" sz="2800" i="1" dirty="0">
                <a:solidFill>
                  <a:schemeClr val="tx2">
                    <a:lumMod val="75000"/>
                  </a:schemeClr>
                </a:solidFill>
                <a:latin typeface="Myriad Pro"/>
              </a:rPr>
              <a:t>only one must be contacted</a:t>
            </a:r>
            <a:r>
              <a:rPr lang="en-US" sz="2800" dirty="0">
                <a:solidFill>
                  <a:schemeClr val="tx2">
                    <a:lumMod val="75000"/>
                  </a:schemeClr>
                </a:solidFill>
                <a:latin typeface="Myriad Pro"/>
              </a:rPr>
              <a:t>)</a:t>
            </a:r>
          </a:p>
          <a:p>
            <a:endParaRPr lang="en-US" sz="1200" dirty="0">
              <a:solidFill>
                <a:schemeClr val="tx2">
                  <a:lumMod val="75000"/>
                </a:schemeClr>
              </a:solidFill>
              <a:latin typeface="Myriad Pro"/>
            </a:endParaRPr>
          </a:p>
          <a:p>
            <a:pPr marL="857250" lvl="1" indent="-457200">
              <a:buFont typeface="Wingdings" panose="05000000000000000000" pitchFamily="2" charset="2"/>
              <a:buChar char="§"/>
            </a:pPr>
            <a:r>
              <a:rPr lang="en-US" sz="2600" b="1" dirty="0">
                <a:solidFill>
                  <a:schemeClr val="tx2">
                    <a:lumMod val="75000"/>
                  </a:schemeClr>
                </a:solidFill>
                <a:latin typeface="Myriad Pro"/>
              </a:rPr>
              <a:t>Represented Claimants: </a:t>
            </a:r>
            <a:r>
              <a:rPr lang="en-US" sz="2600" dirty="0">
                <a:solidFill>
                  <a:schemeClr val="tx2">
                    <a:lumMod val="75000"/>
                  </a:schemeClr>
                </a:solidFill>
                <a:latin typeface="Myriad Pro"/>
              </a:rPr>
              <a:t>Call the claimant directly to schedule </a:t>
            </a:r>
            <a:r>
              <a:rPr lang="en-US" sz="2600" u="sng" dirty="0">
                <a:solidFill>
                  <a:schemeClr val="tx2">
                    <a:lumMod val="75000"/>
                  </a:schemeClr>
                </a:solidFill>
                <a:latin typeface="Myriad Pro"/>
              </a:rPr>
              <a:t>unless</a:t>
            </a:r>
            <a:r>
              <a:rPr lang="en-US" sz="2600" dirty="0">
                <a:solidFill>
                  <a:schemeClr val="tx2">
                    <a:lumMod val="75000"/>
                  </a:schemeClr>
                </a:solidFill>
                <a:latin typeface="Myriad Pro"/>
              </a:rPr>
              <a:t> the authorized POA’s information is provided on either the RAMP Opt-in Form or the 20-0996 form. If POA contact information is provided, only two attempts to contact the POA are required (do not contact the claimant). </a:t>
            </a:r>
          </a:p>
          <a:p>
            <a:pPr marL="857250" lvl="1" indent="-457200">
              <a:buFont typeface="Wingdings" panose="05000000000000000000" pitchFamily="2" charset="2"/>
              <a:buChar char="§"/>
            </a:pPr>
            <a:endParaRPr lang="en-US" sz="1200" dirty="0">
              <a:solidFill>
                <a:schemeClr val="tx2">
                  <a:lumMod val="75000"/>
                </a:schemeClr>
              </a:solidFill>
              <a:latin typeface="Myriad Pro"/>
            </a:endParaRPr>
          </a:p>
          <a:p>
            <a:pPr marL="857250" lvl="1" indent="-457200">
              <a:buFont typeface="Wingdings" panose="05000000000000000000" pitchFamily="2" charset="2"/>
              <a:buChar char="§"/>
            </a:pPr>
            <a:r>
              <a:rPr lang="en-US" sz="2600" b="1" dirty="0">
                <a:solidFill>
                  <a:schemeClr val="tx2">
                    <a:lumMod val="75000"/>
                  </a:schemeClr>
                </a:solidFill>
                <a:latin typeface="Myriad Pro"/>
              </a:rPr>
              <a:t>Unrepresented Claimants</a:t>
            </a:r>
            <a:r>
              <a:rPr lang="en-US" sz="2600" dirty="0">
                <a:solidFill>
                  <a:schemeClr val="tx2">
                    <a:lumMod val="75000"/>
                  </a:schemeClr>
                </a:solidFill>
                <a:latin typeface="Myriad Pro"/>
              </a:rPr>
              <a:t>: Call the claimant directly.</a:t>
            </a:r>
          </a:p>
          <a:p>
            <a:pPr marL="0" indent="0">
              <a:buNone/>
            </a:pPr>
            <a:endParaRPr lang="en-US" sz="2800" b="1" i="1" dirty="0">
              <a:solidFill>
                <a:schemeClr val="tx2">
                  <a:lumMod val="75000"/>
                </a:schemeClr>
              </a:solidFill>
              <a:latin typeface="Myriad Pro"/>
            </a:endParaRPr>
          </a:p>
        </p:txBody>
      </p:sp>
      <p:sp>
        <p:nvSpPr>
          <p:cNvPr id="3" name="Title 2">
            <a:extLst>
              <a:ext uri="{FF2B5EF4-FFF2-40B4-BE49-F238E27FC236}">
                <a16:creationId xmlns:a16="http://schemas.microsoft.com/office/drawing/2014/main" id="{010FCF3A-59E1-4852-B4B8-12FA4E6EE28F}"/>
              </a:ext>
            </a:extLst>
          </p:cNvPr>
          <p:cNvSpPr>
            <a:spLocks noGrp="1"/>
          </p:cNvSpPr>
          <p:nvPr>
            <p:ph type="title"/>
          </p:nvPr>
        </p:nvSpPr>
        <p:spPr/>
        <p:txBody>
          <a:bodyPr>
            <a:normAutofit/>
          </a:bodyPr>
          <a:lstStyle/>
          <a:p>
            <a:r>
              <a:rPr lang="en-US" sz="4000" b="0" dirty="0">
                <a:latin typeface="Myriad Pro" panose="020B0503030403020204"/>
              </a:rPr>
              <a:t>Scheduling an Informal Conference (RAMP &amp; AMA)</a:t>
            </a:r>
          </a:p>
        </p:txBody>
      </p:sp>
      <p:sp>
        <p:nvSpPr>
          <p:cNvPr id="4" name="Slide Number Placeholder 2">
            <a:extLst>
              <a:ext uri="{FF2B5EF4-FFF2-40B4-BE49-F238E27FC236}">
                <a16:creationId xmlns:a16="http://schemas.microsoft.com/office/drawing/2014/main" id="{C9EDE303-DCE7-4177-B470-AF98C37C7FE2}"/>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5</a:t>
            </a:fld>
            <a:endParaRPr lang="en-US" dirty="0">
              <a:solidFill>
                <a:prstClr val="white"/>
              </a:solidFill>
            </a:endParaRPr>
          </a:p>
        </p:txBody>
      </p:sp>
      <p:pic>
        <p:nvPicPr>
          <p:cNvPr id="5" name="Picture 2" descr="Image of a telephone" title="Telephone">
            <a:extLst>
              <a:ext uri="{FF2B5EF4-FFF2-40B4-BE49-F238E27FC236}">
                <a16:creationId xmlns:a16="http://schemas.microsoft.com/office/drawing/2014/main" id="{8C816138-48CF-40A2-A4AF-D52B297CC8D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80271" y="4277416"/>
            <a:ext cx="760936" cy="76093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4380197-DD9D-4B0E-B9B7-20A0781F9A4C}"/>
              </a:ext>
            </a:extLst>
          </p:cNvPr>
          <p:cNvSpPr txBox="1"/>
          <p:nvPr/>
        </p:nvSpPr>
        <p:spPr>
          <a:xfrm>
            <a:off x="213706" y="5206810"/>
            <a:ext cx="11526045" cy="707886"/>
          </a:xfrm>
          <a:prstGeom prst="rect">
            <a:avLst/>
          </a:prstGeom>
          <a:noFill/>
        </p:spPr>
        <p:txBody>
          <a:bodyPr wrap="square" rtlCol="0">
            <a:spAutoFit/>
          </a:bodyPr>
          <a:lstStyle/>
          <a:p>
            <a:r>
              <a:rPr lang="en-US" sz="2000" b="1" i="1" dirty="0">
                <a:solidFill>
                  <a:schemeClr val="accent1">
                    <a:lumMod val="50000"/>
                  </a:schemeClr>
                </a:solidFill>
                <a:latin typeface="Myriad Pro"/>
              </a:rPr>
              <a:t>Important:</a:t>
            </a:r>
            <a:r>
              <a:rPr lang="en-US" sz="2000" i="1" dirty="0">
                <a:solidFill>
                  <a:schemeClr val="accent1">
                    <a:lumMod val="50000"/>
                  </a:schemeClr>
                </a:solidFill>
                <a:latin typeface="Myriad Pro"/>
              </a:rPr>
              <a:t>  </a:t>
            </a:r>
            <a:r>
              <a:rPr lang="en-US" sz="2000" dirty="0">
                <a:solidFill>
                  <a:schemeClr val="tx2">
                    <a:lumMod val="75000"/>
                  </a:schemeClr>
                </a:solidFill>
                <a:latin typeface="Myriad Pro"/>
              </a:rPr>
              <a:t>Employees </a:t>
            </a:r>
            <a:r>
              <a:rPr lang="en-US" sz="2000" b="1" u="sng" dirty="0">
                <a:solidFill>
                  <a:schemeClr val="tx2">
                    <a:lumMod val="75000"/>
                  </a:schemeClr>
                </a:solidFill>
                <a:latin typeface="Myriad Pro"/>
              </a:rPr>
              <a:t>are not</a:t>
            </a:r>
            <a:r>
              <a:rPr lang="en-US" sz="2000" b="1" dirty="0">
                <a:solidFill>
                  <a:schemeClr val="tx2">
                    <a:lumMod val="75000"/>
                  </a:schemeClr>
                </a:solidFill>
                <a:latin typeface="Myriad Pro"/>
              </a:rPr>
              <a:t> </a:t>
            </a:r>
            <a:r>
              <a:rPr lang="en-US" sz="2000" dirty="0">
                <a:solidFill>
                  <a:schemeClr val="tx2">
                    <a:lumMod val="75000"/>
                  </a:schemeClr>
                </a:solidFill>
                <a:latin typeface="Myriad Pro"/>
              </a:rPr>
              <a:t>required to conduct a search for POA contact information. The information must be provided on the application form.   </a:t>
            </a:r>
          </a:p>
        </p:txBody>
      </p:sp>
    </p:spTree>
    <p:extLst>
      <p:ext uri="{BB962C8B-B14F-4D97-AF65-F5344CB8AC3E}">
        <p14:creationId xmlns:p14="http://schemas.microsoft.com/office/powerpoint/2010/main" val="370563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4D6DFD-4219-4EBD-BE32-623E4D9A7B83}"/>
              </a:ext>
            </a:extLst>
          </p:cNvPr>
          <p:cNvSpPr>
            <a:spLocks noGrp="1"/>
          </p:cNvSpPr>
          <p:nvPr>
            <p:ph idx="1"/>
          </p:nvPr>
        </p:nvSpPr>
        <p:spPr>
          <a:xfrm>
            <a:off x="294408" y="655320"/>
            <a:ext cx="11791575" cy="5440680"/>
          </a:xfrm>
        </p:spPr>
        <p:txBody>
          <a:bodyPr>
            <a:normAutofit fontScale="70000" lnSpcReduction="20000"/>
          </a:bodyPr>
          <a:lstStyle/>
          <a:p>
            <a:pPr marL="457200" indent="-457200">
              <a:buFont typeface="Arial" panose="020B0604020202020204" pitchFamily="34" charset="0"/>
              <a:buChar char="•"/>
            </a:pPr>
            <a:endParaRPr lang="en-US" sz="1000" dirty="0">
              <a:solidFill>
                <a:srgbClr val="002060"/>
              </a:solidFill>
              <a:latin typeface="Myriad Pro"/>
            </a:endParaRPr>
          </a:p>
          <a:p>
            <a:pPr marL="0" indent="0">
              <a:buNone/>
            </a:pPr>
            <a:r>
              <a:rPr lang="en-US" sz="4000" dirty="0">
                <a:solidFill>
                  <a:srgbClr val="002060"/>
                </a:solidFill>
                <a:latin typeface="Myriad Pro"/>
              </a:rPr>
              <a:t>If contact cannot be made on the </a:t>
            </a:r>
            <a:r>
              <a:rPr lang="en-US" sz="4000" b="1" i="1" dirty="0">
                <a:solidFill>
                  <a:srgbClr val="002060"/>
                </a:solidFill>
                <a:latin typeface="Myriad Pro"/>
              </a:rPr>
              <a:t>first</a:t>
            </a:r>
            <a:r>
              <a:rPr lang="en-US" sz="4000" b="1" dirty="0">
                <a:solidFill>
                  <a:srgbClr val="002060"/>
                </a:solidFill>
                <a:latin typeface="Myriad Pro"/>
              </a:rPr>
              <a:t> attempt:</a:t>
            </a:r>
          </a:p>
          <a:p>
            <a:pPr marL="857250" lvl="1" indent="-457200">
              <a:buFont typeface="Arial" panose="020B0604020202020204" pitchFamily="34" charset="0"/>
              <a:buChar char="•"/>
            </a:pPr>
            <a:r>
              <a:rPr lang="en-US" sz="4000" dirty="0">
                <a:solidFill>
                  <a:srgbClr val="002060"/>
                </a:solidFill>
                <a:latin typeface="Myriad Pro"/>
              </a:rPr>
              <a:t>Leave a general voicemail message requesting a call back at either a specified telephone line within the DROC or 1-800-827-1000 for the RAMP Sites.</a:t>
            </a:r>
          </a:p>
          <a:p>
            <a:pPr marL="857250" lvl="1" indent="-457200">
              <a:buFont typeface="Arial" panose="020B0604020202020204" pitchFamily="34" charset="0"/>
              <a:buChar char="•"/>
            </a:pPr>
            <a:r>
              <a:rPr lang="en-US" sz="4000" dirty="0">
                <a:solidFill>
                  <a:srgbClr val="002060"/>
                </a:solidFill>
                <a:latin typeface="Myriad Pro"/>
              </a:rPr>
              <a:t>Add the date of the first attempt to the existing informal conference tracked item under Follow-Up 1 (not the closure date).</a:t>
            </a:r>
          </a:p>
          <a:p>
            <a:pPr marL="857250" lvl="1" indent="-457200">
              <a:buFont typeface="Arial" panose="020B0604020202020204" pitchFamily="34" charset="0"/>
              <a:buChar char="•"/>
            </a:pPr>
            <a:r>
              <a:rPr lang="en-US" sz="4000" dirty="0">
                <a:solidFill>
                  <a:srgbClr val="002060"/>
                </a:solidFill>
                <a:latin typeface="Myriad Pro"/>
              </a:rPr>
              <a:t>document the unsuccessful contact on VA Form 27-0820, Report of General Information</a:t>
            </a:r>
          </a:p>
          <a:p>
            <a:pPr marL="857250" lvl="1" indent="-457200">
              <a:buFont typeface="Arial" panose="020B0604020202020204" pitchFamily="34" charset="0"/>
              <a:buChar char="•"/>
            </a:pPr>
            <a:r>
              <a:rPr lang="en-US" sz="4000" dirty="0">
                <a:solidFill>
                  <a:srgbClr val="002060"/>
                </a:solidFill>
                <a:latin typeface="Myriad Pro"/>
              </a:rPr>
              <a:t>Verify the special issue for “Local Hearing” has been added to at least one issue.</a:t>
            </a:r>
          </a:p>
          <a:p>
            <a:pPr marL="857250" lvl="1" indent="-457200">
              <a:buFont typeface="Arial" panose="020B0604020202020204" pitchFamily="34" charset="0"/>
              <a:buChar char="•"/>
            </a:pPr>
            <a:r>
              <a:rPr lang="en-US" sz="4000" dirty="0">
                <a:solidFill>
                  <a:srgbClr val="002060"/>
                </a:solidFill>
                <a:latin typeface="Myriad Pro"/>
              </a:rPr>
              <a:t>Add a permanent note in VBMS and suspense the EP for </a:t>
            </a:r>
            <a:r>
              <a:rPr lang="en-US" sz="4000" b="1" i="1" dirty="0">
                <a:solidFill>
                  <a:srgbClr val="002060"/>
                </a:solidFill>
                <a:latin typeface="Myriad Pro"/>
              </a:rPr>
              <a:t>3 business days.</a:t>
            </a:r>
          </a:p>
          <a:p>
            <a:pPr marL="457200" indent="-457200">
              <a:buFont typeface="Arial" panose="020B0604020202020204" pitchFamily="34" charset="0"/>
              <a:buChar char="•"/>
            </a:pPr>
            <a:endParaRPr lang="en-US" sz="4000" b="1" i="1" dirty="0">
              <a:solidFill>
                <a:srgbClr val="002060"/>
              </a:solidFill>
              <a:latin typeface="Myriad Pro"/>
            </a:endParaRPr>
          </a:p>
          <a:p>
            <a:endParaRPr lang="en-US" sz="4000" dirty="0">
              <a:solidFill>
                <a:schemeClr val="accent2">
                  <a:lumMod val="50000"/>
                </a:schemeClr>
              </a:solidFill>
              <a:latin typeface="Myriad Pro"/>
            </a:endParaRPr>
          </a:p>
          <a:p>
            <a:pPr marL="0" indent="0">
              <a:buNone/>
            </a:pPr>
            <a:endParaRPr lang="en-US" sz="2400" dirty="0">
              <a:solidFill>
                <a:srgbClr val="002060"/>
              </a:solidFill>
              <a:latin typeface="Myriad Pro"/>
            </a:endParaRPr>
          </a:p>
          <a:p>
            <a:endParaRPr lang="en-US" sz="2400" dirty="0">
              <a:solidFill>
                <a:srgbClr val="002060"/>
              </a:solidFill>
              <a:latin typeface="Myriad Pro"/>
            </a:endParaRPr>
          </a:p>
          <a:p>
            <a:endParaRPr lang="en-US" sz="2800" dirty="0">
              <a:solidFill>
                <a:srgbClr val="002060"/>
              </a:solidFill>
              <a:latin typeface="Myriad Pro"/>
            </a:endParaRPr>
          </a:p>
        </p:txBody>
      </p:sp>
      <p:sp>
        <p:nvSpPr>
          <p:cNvPr id="3" name="Title 2">
            <a:extLst>
              <a:ext uri="{FF2B5EF4-FFF2-40B4-BE49-F238E27FC236}">
                <a16:creationId xmlns:a16="http://schemas.microsoft.com/office/drawing/2014/main" id="{010FCF3A-59E1-4852-B4B8-12FA4E6EE28F}"/>
              </a:ext>
            </a:extLst>
          </p:cNvPr>
          <p:cNvSpPr>
            <a:spLocks noGrp="1"/>
          </p:cNvSpPr>
          <p:nvPr>
            <p:ph type="title"/>
          </p:nvPr>
        </p:nvSpPr>
        <p:spPr/>
        <p:txBody>
          <a:bodyPr>
            <a:normAutofit/>
          </a:bodyPr>
          <a:lstStyle/>
          <a:p>
            <a:r>
              <a:rPr lang="en-US" sz="4000" b="0" dirty="0">
                <a:latin typeface="Myriad Pro" panose="020B0503030403020204"/>
              </a:rPr>
              <a:t>Scheduling an Informal Conference (RAMP &amp; AMA)</a:t>
            </a:r>
          </a:p>
        </p:txBody>
      </p:sp>
      <p:sp>
        <p:nvSpPr>
          <p:cNvPr id="4" name="Slide Number Placeholder 2">
            <a:extLst>
              <a:ext uri="{FF2B5EF4-FFF2-40B4-BE49-F238E27FC236}">
                <a16:creationId xmlns:a16="http://schemas.microsoft.com/office/drawing/2014/main" id="{C9EDE303-DCE7-4177-B470-AF98C37C7FE2}"/>
              </a:ext>
            </a:extLst>
          </p:cNvPr>
          <p:cNvSpPr txBox="1">
            <a:spLocks/>
          </p:cNvSpPr>
          <p:nvPr/>
        </p:nvSpPr>
        <p:spPr>
          <a:xfrm>
            <a:off x="10058400" y="638685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6</a:t>
            </a:fld>
            <a:endParaRPr lang="en-US" dirty="0">
              <a:solidFill>
                <a:prstClr val="white"/>
              </a:solidFill>
            </a:endParaRPr>
          </a:p>
        </p:txBody>
      </p:sp>
    </p:spTree>
    <p:extLst>
      <p:ext uri="{BB962C8B-B14F-4D97-AF65-F5344CB8AC3E}">
        <p14:creationId xmlns:p14="http://schemas.microsoft.com/office/powerpoint/2010/main" val="1600107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E4E116-71CA-4142-9A1B-41D0DDF7C93E}"/>
              </a:ext>
            </a:extLst>
          </p:cNvPr>
          <p:cNvSpPr>
            <a:spLocks noGrp="1"/>
          </p:cNvSpPr>
          <p:nvPr>
            <p:ph idx="1"/>
          </p:nvPr>
        </p:nvSpPr>
        <p:spPr>
          <a:xfrm>
            <a:off x="242887" y="842963"/>
            <a:ext cx="11687176" cy="5172075"/>
          </a:xfrm>
        </p:spPr>
        <p:txBody>
          <a:bodyPr>
            <a:normAutofit fontScale="47500" lnSpcReduction="20000"/>
          </a:bodyPr>
          <a:lstStyle/>
          <a:p>
            <a:pPr marL="0" indent="0">
              <a:buNone/>
            </a:pPr>
            <a:r>
              <a:rPr lang="en-US" sz="4600" dirty="0">
                <a:solidFill>
                  <a:srgbClr val="002060"/>
                </a:solidFill>
                <a:latin typeface="Myriad Pro"/>
              </a:rPr>
              <a:t>If contact cannot be made on the </a:t>
            </a:r>
            <a:r>
              <a:rPr lang="en-US" sz="4600" b="1" i="1" dirty="0">
                <a:solidFill>
                  <a:srgbClr val="002060"/>
                </a:solidFill>
                <a:latin typeface="Myriad Pro"/>
              </a:rPr>
              <a:t>second</a:t>
            </a:r>
            <a:r>
              <a:rPr lang="en-US" sz="4600" b="1" dirty="0">
                <a:solidFill>
                  <a:srgbClr val="002060"/>
                </a:solidFill>
                <a:latin typeface="Myriad Pro"/>
              </a:rPr>
              <a:t> attempt:</a:t>
            </a:r>
          </a:p>
          <a:p>
            <a:pPr marL="857250" lvl="1" indent="-457200">
              <a:buFont typeface="Arial" panose="020B0604020202020204" pitchFamily="34" charset="0"/>
              <a:buChar char="•"/>
            </a:pPr>
            <a:r>
              <a:rPr lang="en-US" sz="4600" dirty="0">
                <a:solidFill>
                  <a:srgbClr val="002060"/>
                </a:solidFill>
                <a:latin typeface="Myriad Pro"/>
              </a:rPr>
              <a:t>Document the attempt on VA Form 27-0820. </a:t>
            </a:r>
          </a:p>
          <a:p>
            <a:pPr marL="857250" lvl="1" indent="-457200">
              <a:buFont typeface="Arial" panose="020B0604020202020204" pitchFamily="34" charset="0"/>
              <a:buChar char="•"/>
            </a:pPr>
            <a:r>
              <a:rPr lang="en-US" sz="4600" dirty="0">
                <a:solidFill>
                  <a:srgbClr val="002060"/>
                </a:solidFill>
                <a:latin typeface="Myriad Pro"/>
              </a:rPr>
              <a:t>Close the associated tracked item. </a:t>
            </a:r>
          </a:p>
          <a:p>
            <a:pPr marL="857250" lvl="1" indent="-457200">
              <a:buFont typeface="Arial" panose="020B0604020202020204" pitchFamily="34" charset="0"/>
              <a:buChar char="•"/>
            </a:pPr>
            <a:r>
              <a:rPr lang="en-US" sz="4600" dirty="0">
                <a:solidFill>
                  <a:srgbClr val="002060"/>
                </a:solidFill>
                <a:latin typeface="Myriad Pro"/>
              </a:rPr>
              <a:t>*Add a permanent note in VBMS. </a:t>
            </a:r>
          </a:p>
          <a:p>
            <a:pPr marL="857250" lvl="1" indent="-457200">
              <a:buFont typeface="Arial" panose="020B0604020202020204" pitchFamily="34" charset="0"/>
              <a:buChar char="•"/>
            </a:pPr>
            <a:r>
              <a:rPr lang="en-US" sz="4600" dirty="0">
                <a:solidFill>
                  <a:srgbClr val="002060"/>
                </a:solidFill>
                <a:latin typeface="Myriad Pro"/>
              </a:rPr>
              <a:t>Provide a copy of the VA Form 27-0820 to the claimant’s representative, if applicable.</a:t>
            </a:r>
          </a:p>
          <a:p>
            <a:pPr marL="0" indent="0">
              <a:buNone/>
            </a:pPr>
            <a:endParaRPr lang="en-US" sz="4600" dirty="0">
              <a:solidFill>
                <a:srgbClr val="002060"/>
              </a:solidFill>
              <a:latin typeface="Myriad Pro" panose="020B0503030403020204"/>
              <a:cs typeface="Myanmar Text" panose="020B0604020202020204" pitchFamily="34" charset="0"/>
            </a:endParaRPr>
          </a:p>
          <a:p>
            <a:pPr marL="0" indent="0">
              <a:buNone/>
            </a:pPr>
            <a:r>
              <a:rPr lang="en-US" sz="4600" b="1" i="1" dirty="0">
                <a:solidFill>
                  <a:schemeClr val="accent1">
                    <a:lumMod val="50000"/>
                  </a:schemeClr>
                </a:solidFill>
                <a:latin typeface="Myriad Pro"/>
              </a:rPr>
              <a:t>Best practice: </a:t>
            </a:r>
            <a:r>
              <a:rPr lang="en-US" sz="4600" dirty="0">
                <a:solidFill>
                  <a:srgbClr val="002060"/>
                </a:solidFill>
                <a:latin typeface="Myriad Pro"/>
              </a:rPr>
              <a:t>Wait until the informal conference is scheduled to conduct a review of the record in preparation. </a:t>
            </a:r>
          </a:p>
          <a:p>
            <a:pPr marL="0" indent="0">
              <a:buNone/>
            </a:pPr>
            <a:endParaRPr lang="en-US" sz="4600" dirty="0">
              <a:solidFill>
                <a:srgbClr val="002060"/>
              </a:solidFill>
              <a:latin typeface="Myriad Pro" panose="020B0503030403020204"/>
              <a:cs typeface="Myanmar Text" panose="020B0604020202020204" pitchFamily="34" charset="0"/>
            </a:endParaRPr>
          </a:p>
          <a:p>
            <a:pPr marL="0" indent="0">
              <a:buNone/>
            </a:pPr>
            <a:r>
              <a:rPr lang="en-US" sz="4600" dirty="0">
                <a:solidFill>
                  <a:srgbClr val="002060"/>
                </a:solidFill>
                <a:latin typeface="Myriad Pro" panose="020B0503030403020204"/>
                <a:cs typeface="Myanmar Text" panose="020B0604020202020204" pitchFamily="34" charset="0"/>
              </a:rPr>
              <a:t>*For the permanent note in the VBMS, indicate whether a voicemail was left, using the following suggested text:</a:t>
            </a:r>
          </a:p>
          <a:p>
            <a:pPr marL="0" indent="0">
              <a:buNone/>
            </a:pPr>
            <a:endParaRPr lang="en-US" sz="4600" dirty="0">
              <a:solidFill>
                <a:srgbClr val="002060"/>
              </a:solidFill>
              <a:latin typeface="Myriad Pro" panose="020B0503030403020204"/>
              <a:cs typeface="Myanmar Text" panose="020B0604020202020204" pitchFamily="34" charset="0"/>
            </a:endParaRPr>
          </a:p>
          <a:p>
            <a:pPr marL="0" indent="0">
              <a:buNone/>
            </a:pPr>
            <a:r>
              <a:rPr lang="en-US" sz="4600" i="1" dirty="0">
                <a:solidFill>
                  <a:srgbClr val="002060"/>
                </a:solidFill>
                <a:latin typeface="Myriad Pro" panose="020B0503030403020204"/>
                <a:cs typeface="Myanmar Text" panose="020B0604020202020204" pitchFamily="34" charset="0"/>
              </a:rPr>
              <a:t>“I called the requester [or the representative] regarding an informal conference for the pending higher-level review. When he [or she] returns my call, please complete a VA Form 27-0820 to capture a telephone number and a date and time over the next week when the requester or representative will be available during regular business hours for the informal conference.</a:t>
            </a:r>
            <a:r>
              <a:rPr lang="en-US" sz="5100" i="1" dirty="0">
                <a:solidFill>
                  <a:srgbClr val="002060"/>
                </a:solidFill>
                <a:latin typeface="Myriad Pro" panose="020B0503030403020204"/>
                <a:cs typeface="Myanmar Text" panose="020B0604020202020204" pitchFamily="34" charset="0"/>
              </a:rPr>
              <a:t>”</a:t>
            </a:r>
            <a:endParaRPr lang="en-US" sz="5100" dirty="0"/>
          </a:p>
          <a:p>
            <a:endParaRPr lang="en-US" dirty="0"/>
          </a:p>
        </p:txBody>
      </p:sp>
      <p:sp>
        <p:nvSpPr>
          <p:cNvPr id="3" name="Slide Number Placeholder 2">
            <a:extLst>
              <a:ext uri="{FF2B5EF4-FFF2-40B4-BE49-F238E27FC236}">
                <a16:creationId xmlns:a16="http://schemas.microsoft.com/office/drawing/2014/main" id="{BF178F81-184F-452A-8B10-E666E91B095C}"/>
              </a:ext>
            </a:extLst>
          </p:cNvPr>
          <p:cNvSpPr>
            <a:spLocks noGrp="1"/>
          </p:cNvSpPr>
          <p:nvPr>
            <p:ph type="sldNum" sz="quarter" idx="12"/>
          </p:nvPr>
        </p:nvSpPr>
        <p:spPr/>
        <p:txBody>
          <a:bodyPr/>
          <a:lstStyle/>
          <a:p>
            <a:fld id="{A36383B9-8516-422F-8979-8D4EBC5CDDAB}" type="slidenum">
              <a:rPr lang="en-US" smtClean="0"/>
              <a:t>7</a:t>
            </a:fld>
            <a:endParaRPr lang="en-US"/>
          </a:p>
        </p:txBody>
      </p:sp>
      <p:sp>
        <p:nvSpPr>
          <p:cNvPr id="4" name="Title 3">
            <a:extLst>
              <a:ext uri="{FF2B5EF4-FFF2-40B4-BE49-F238E27FC236}">
                <a16:creationId xmlns:a16="http://schemas.microsoft.com/office/drawing/2014/main" id="{B764F9DF-3A6E-46E0-8E3D-FBBD1C780ED4}"/>
              </a:ext>
            </a:extLst>
          </p:cNvPr>
          <p:cNvSpPr>
            <a:spLocks noGrp="1"/>
          </p:cNvSpPr>
          <p:nvPr>
            <p:ph type="title"/>
          </p:nvPr>
        </p:nvSpPr>
        <p:spPr/>
        <p:txBody>
          <a:bodyPr>
            <a:normAutofit fontScale="90000"/>
          </a:bodyPr>
          <a:lstStyle/>
          <a:p>
            <a:r>
              <a:rPr lang="en-US" b="0" dirty="0">
                <a:latin typeface="Myriad Pro" panose="020B0503030403020204"/>
              </a:rPr>
              <a:t>Scheduling an Informal Conference (RAMP &amp; AMA)</a:t>
            </a:r>
            <a:endParaRPr lang="en-US" dirty="0"/>
          </a:p>
        </p:txBody>
      </p:sp>
    </p:spTree>
    <p:extLst>
      <p:ext uri="{BB962C8B-B14F-4D97-AF65-F5344CB8AC3E}">
        <p14:creationId xmlns:p14="http://schemas.microsoft.com/office/powerpoint/2010/main" val="181606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09CC25-7324-4CDC-BA49-49E94F205E6A}"/>
              </a:ext>
            </a:extLst>
          </p:cNvPr>
          <p:cNvSpPr>
            <a:spLocks noGrp="1"/>
          </p:cNvSpPr>
          <p:nvPr>
            <p:ph idx="1"/>
          </p:nvPr>
        </p:nvSpPr>
        <p:spPr/>
        <p:txBody>
          <a:bodyPr>
            <a:normAutofit/>
          </a:bodyPr>
          <a:lstStyle/>
          <a:p>
            <a:pPr marL="0" indent="0">
              <a:buNone/>
            </a:pPr>
            <a:r>
              <a:rPr lang="en-US" dirty="0">
                <a:solidFill>
                  <a:srgbClr val="002060"/>
                </a:solidFill>
                <a:latin typeface="Myriad Pro"/>
              </a:rPr>
              <a:t>VA received VA Form 20-0996 for a higher-level review with an informal conference on March 11, 2019. The Veteran provided their POA’s contact information on the form. The HLR reviewer unsuccessfully contacted the Veteran’s POA  by telephone and left a message on March 12, 2019 to contact the specified telephone line within the DROC. What are the next steps for the HLR reviewer before issuing a decision on the claim?</a:t>
            </a:r>
          </a:p>
        </p:txBody>
      </p:sp>
      <p:sp>
        <p:nvSpPr>
          <p:cNvPr id="3" name="Slide Number Placeholder 2">
            <a:extLst>
              <a:ext uri="{FF2B5EF4-FFF2-40B4-BE49-F238E27FC236}">
                <a16:creationId xmlns:a16="http://schemas.microsoft.com/office/drawing/2014/main" id="{BE8FC1A5-0A4D-4C56-B230-2D2333A8FEE1}"/>
              </a:ext>
            </a:extLst>
          </p:cNvPr>
          <p:cNvSpPr>
            <a:spLocks noGrp="1"/>
          </p:cNvSpPr>
          <p:nvPr>
            <p:ph type="sldNum" sz="quarter" idx="12"/>
          </p:nvPr>
        </p:nvSpPr>
        <p:spPr/>
        <p:txBody>
          <a:bodyPr/>
          <a:lstStyle/>
          <a:p>
            <a:fld id="{A36383B9-8516-422F-8979-8D4EBC5CDDAB}" type="slidenum">
              <a:rPr lang="en-US" smtClean="0"/>
              <a:t>8</a:t>
            </a:fld>
            <a:endParaRPr lang="en-US"/>
          </a:p>
        </p:txBody>
      </p:sp>
      <p:sp>
        <p:nvSpPr>
          <p:cNvPr id="4" name="Title 3">
            <a:extLst>
              <a:ext uri="{FF2B5EF4-FFF2-40B4-BE49-F238E27FC236}">
                <a16:creationId xmlns:a16="http://schemas.microsoft.com/office/drawing/2014/main" id="{F980F476-D7E4-4AFC-A01C-A09A331564B0}"/>
              </a:ext>
            </a:extLst>
          </p:cNvPr>
          <p:cNvSpPr>
            <a:spLocks noGrp="1"/>
          </p:cNvSpPr>
          <p:nvPr>
            <p:ph type="title"/>
          </p:nvPr>
        </p:nvSpPr>
        <p:spPr/>
        <p:txBody>
          <a:bodyPr>
            <a:normAutofit fontScale="90000"/>
          </a:bodyPr>
          <a:lstStyle/>
          <a:p>
            <a:r>
              <a:rPr lang="en-US" b="0" dirty="0">
                <a:latin typeface="Myriad Pro" panose="020B0503030403020204"/>
              </a:rPr>
              <a:t>Knowledge Check Scenario</a:t>
            </a:r>
          </a:p>
        </p:txBody>
      </p:sp>
    </p:spTree>
    <p:extLst>
      <p:ext uri="{BB962C8B-B14F-4D97-AF65-F5344CB8AC3E}">
        <p14:creationId xmlns:p14="http://schemas.microsoft.com/office/powerpoint/2010/main" val="3612855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E6F4E8-4AE0-44C4-A999-7BF0424C19D5}"/>
              </a:ext>
            </a:extLst>
          </p:cNvPr>
          <p:cNvSpPr>
            <a:spLocks noGrp="1"/>
          </p:cNvSpPr>
          <p:nvPr>
            <p:ph idx="1"/>
          </p:nvPr>
        </p:nvSpPr>
        <p:spPr/>
        <p:txBody>
          <a:bodyPr/>
          <a:lstStyle/>
          <a:p>
            <a:pPr marL="0" lvl="0" indent="0">
              <a:buNone/>
            </a:pPr>
            <a:r>
              <a:rPr lang="en-US" b="1" dirty="0">
                <a:solidFill>
                  <a:srgbClr val="002060"/>
                </a:solidFill>
                <a:latin typeface="Myriad Pro"/>
              </a:rPr>
              <a:t>HLR reviewer should:</a:t>
            </a:r>
            <a:endParaRPr lang="en-US" sz="2800" b="1" dirty="0">
              <a:solidFill>
                <a:srgbClr val="002060"/>
              </a:solidFill>
              <a:latin typeface="Myriad Pro"/>
            </a:endParaRPr>
          </a:p>
          <a:p>
            <a:pPr lvl="1">
              <a:buFont typeface="Arial" panose="020B0604020202020204" pitchFamily="34" charset="0"/>
              <a:buChar char="•"/>
            </a:pPr>
            <a:r>
              <a:rPr lang="en-US" sz="3200" i="1" dirty="0">
                <a:solidFill>
                  <a:srgbClr val="002060"/>
                </a:solidFill>
                <a:latin typeface="Myriad Pro"/>
              </a:rPr>
              <a:t>Add the date of the first attempt to the existing informal conference tracked item, then verify the special issue for “Local Hearing” has been added to at least one issue. Add a permanent note in VBMS and suspense the EP for </a:t>
            </a:r>
            <a:r>
              <a:rPr lang="en-US" sz="3200" b="1" i="1" dirty="0">
                <a:solidFill>
                  <a:srgbClr val="002060"/>
                </a:solidFill>
                <a:latin typeface="Myriad Pro"/>
              </a:rPr>
              <a:t>3 business days. </a:t>
            </a:r>
            <a:r>
              <a:rPr lang="en-US" sz="3200" i="1" dirty="0">
                <a:solidFill>
                  <a:srgbClr val="002060"/>
                </a:solidFill>
                <a:latin typeface="Myriad Pro"/>
              </a:rPr>
              <a:t>Lastly a</a:t>
            </a:r>
            <a:r>
              <a:rPr lang="en-US" sz="3200" b="1" i="1" dirty="0">
                <a:solidFill>
                  <a:srgbClr val="002060"/>
                </a:solidFill>
                <a:latin typeface="Myriad Pro"/>
              </a:rPr>
              <a:t> </a:t>
            </a:r>
            <a:r>
              <a:rPr lang="en-US" sz="3200" i="1" dirty="0">
                <a:solidFill>
                  <a:srgbClr val="002060"/>
                </a:solidFill>
                <a:latin typeface="Myriad Pro"/>
              </a:rPr>
              <a:t>Follow-up with a second attempt in 3 business days.</a:t>
            </a:r>
          </a:p>
          <a:p>
            <a:endParaRPr lang="en-US" dirty="0"/>
          </a:p>
        </p:txBody>
      </p:sp>
      <p:sp>
        <p:nvSpPr>
          <p:cNvPr id="3" name="Slide Number Placeholder 2">
            <a:extLst>
              <a:ext uri="{FF2B5EF4-FFF2-40B4-BE49-F238E27FC236}">
                <a16:creationId xmlns:a16="http://schemas.microsoft.com/office/drawing/2014/main" id="{83BCC499-5427-4A26-B47B-855DFF591F0D}"/>
              </a:ext>
            </a:extLst>
          </p:cNvPr>
          <p:cNvSpPr>
            <a:spLocks noGrp="1"/>
          </p:cNvSpPr>
          <p:nvPr>
            <p:ph type="sldNum" sz="quarter" idx="12"/>
          </p:nvPr>
        </p:nvSpPr>
        <p:spPr/>
        <p:txBody>
          <a:bodyPr/>
          <a:lstStyle/>
          <a:p>
            <a:fld id="{A36383B9-8516-422F-8979-8D4EBC5CDDAB}" type="slidenum">
              <a:rPr lang="en-US" smtClean="0"/>
              <a:t>9</a:t>
            </a:fld>
            <a:endParaRPr lang="en-US"/>
          </a:p>
        </p:txBody>
      </p:sp>
      <p:sp>
        <p:nvSpPr>
          <p:cNvPr id="4" name="Title 3">
            <a:extLst>
              <a:ext uri="{FF2B5EF4-FFF2-40B4-BE49-F238E27FC236}">
                <a16:creationId xmlns:a16="http://schemas.microsoft.com/office/drawing/2014/main" id="{AA12A1E5-D737-4C13-8B88-18C2901AC246}"/>
              </a:ext>
            </a:extLst>
          </p:cNvPr>
          <p:cNvSpPr>
            <a:spLocks noGrp="1"/>
          </p:cNvSpPr>
          <p:nvPr>
            <p:ph type="title"/>
          </p:nvPr>
        </p:nvSpPr>
        <p:spPr/>
        <p:txBody>
          <a:bodyPr>
            <a:normAutofit fontScale="90000"/>
          </a:bodyPr>
          <a:lstStyle/>
          <a:p>
            <a:r>
              <a:rPr lang="en-US" b="0" dirty="0">
                <a:latin typeface="Myriad Pro" panose="020B0503030403020204"/>
              </a:rPr>
              <a:t>Knowledge Check Scenario cont.</a:t>
            </a:r>
          </a:p>
        </p:txBody>
      </p:sp>
    </p:spTree>
    <p:extLst>
      <p:ext uri="{BB962C8B-B14F-4D97-AF65-F5344CB8AC3E}">
        <p14:creationId xmlns:p14="http://schemas.microsoft.com/office/powerpoint/2010/main" val="219081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Microsoft.Office.RecordsManagement.PolicyFeatures.Expiration" staticId="0x010100BFA0006F7AD5D746B298D891BD9B5B40|-1554823660" UniqueId="7a4315aa-4077-476d-a052-de9e0e27754d">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7</number>
                  <property>Created</property>
                  <propertyId>8c06beca-0777-48f7-91c7-6da68bc07b69</propertyId>
                  <period>days</period>
                </formula>
                <action type="action" id="Microsoft.Office.RecordsManagement.PolicyFeatures.Expiration.Action.MoveToRecycleBin"/>
              </data>
            </stages>
          </Schedule>
        </Schedules>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BFA0006F7AD5D746B298D891BD9B5B40" ma:contentTypeVersion="13" ma:contentTypeDescription="Create a new document." ma:contentTypeScope="" ma:versionID="06b522b2ac0aa0bb0e35a69986383f68">
  <xsd:schema xmlns:xsd="http://www.w3.org/2001/XMLSchema" xmlns:xs="http://www.w3.org/2001/XMLSchema" xmlns:p="http://schemas.microsoft.com/office/2006/metadata/properties" xmlns:ns1="http://schemas.microsoft.com/sharepoint/v3" targetNamespace="http://schemas.microsoft.com/office/2006/metadata/properties" ma:root="true" ma:fieldsID="6fbe7bbc6bf1e0fa5aacedfea28f661d" ns1:_="">
    <xsd:import namespace="http://schemas.microsoft.com/sharepoint/v3"/>
    <xsd:element name="properties">
      <xsd:complexType>
        <xsd:sequence>
          <xsd:element name="documentManagement">
            <xsd:complexType>
              <xsd:all>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element name="_dlc_ExpireDateSaved" ma:index="9" nillable="true" ma:displayName="Original Expiration Date" ma:hidden="true" ma:internalName="_dlc_ExpireDateSaved" ma:readOnly="true">
      <xsd:simpleType>
        <xsd:restriction base="dms:DateTime"/>
      </xsd:simpleType>
    </xsd:element>
    <xsd:element name="_dlc_ExpireDate" ma:index="10" nillable="true" ma:displayName="Expiration Date"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2020-03-31T16:59:26+00:00</_dlc_ExpireDat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EF8A99-D2A1-4AFE-B2BC-D1AA0074AFB3}">
  <ds:schemaRefs>
    <ds:schemaRef ds:uri="office.server.policy"/>
  </ds:schemaRefs>
</ds:datastoreItem>
</file>

<file path=customXml/itemProps2.xml><?xml version="1.0" encoding="utf-8"?>
<ds:datastoreItem xmlns:ds="http://schemas.openxmlformats.org/officeDocument/2006/customXml" ds:itemID="{280BA218-C0B0-44E0-9618-4C9F3B410D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5DE01F-7A49-4385-B811-20DD004B218E}">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www.w3.org/XML/1998/namespace"/>
  </ds:schemaRefs>
</ds:datastoreItem>
</file>

<file path=customXml/itemProps4.xml><?xml version="1.0" encoding="utf-8"?>
<ds:datastoreItem xmlns:ds="http://schemas.openxmlformats.org/officeDocument/2006/customXml" ds:itemID="{9670D9F3-1158-4B9B-B4F6-BC729AD69D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Choose VA Theme</Template>
  <TotalTime>10481</TotalTime>
  <Words>1344</Words>
  <Application>Microsoft Office PowerPoint</Application>
  <PresentationFormat>Widescreen</PresentationFormat>
  <Paragraphs>137</Paragraphs>
  <Slides>13</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Myriad Pro</vt:lpstr>
      <vt:lpstr>Wingdings</vt:lpstr>
      <vt:lpstr>Choose VA Theme</vt:lpstr>
      <vt:lpstr>1_Custom Design</vt:lpstr>
      <vt:lpstr>Custom Design</vt:lpstr>
      <vt:lpstr>PowerPoint Presentation</vt:lpstr>
      <vt:lpstr>Objective</vt:lpstr>
      <vt:lpstr>PowerPoint Presentation</vt:lpstr>
      <vt:lpstr>Informal Conference</vt:lpstr>
      <vt:lpstr>Scheduling an Informal Conference (RAMP &amp; AMA)</vt:lpstr>
      <vt:lpstr>Scheduling an Informal Conference (RAMP &amp; AMA)</vt:lpstr>
      <vt:lpstr>Scheduling an Informal Conference (RAMP &amp; AMA)</vt:lpstr>
      <vt:lpstr>Knowledge Check Scenario</vt:lpstr>
      <vt:lpstr>Knowledge Check Scenario cont.</vt:lpstr>
      <vt:lpstr>Conducting an Informal Conference (RAMP &amp; AMA)</vt:lpstr>
      <vt:lpstr>Lesson Recap/Knowledge Check</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Informal Conferences PowerPoint Presentation</dc:title>
  <dc:subject>VSR, AQRS, DRO, RQRS</dc:subject>
  <dc:creator>Department of Veterans Affairs, Veterans Benefits Administration, Compensation Service, STAFF</dc:creator>
  <dc:description>This course provides an overview of informal conferences. The course provides students with an understanding of how to conduct and document informal conferences for a higher-level review.</dc:description>
  <cp:lastModifiedBy>Kathy Poole</cp:lastModifiedBy>
  <cp:revision>137</cp:revision>
  <cp:lastPrinted>2019-03-14T20:09:04Z</cp:lastPrinted>
  <dcterms:created xsi:type="dcterms:W3CDTF">2018-12-10T17:48:20Z</dcterms:created>
  <dcterms:modified xsi:type="dcterms:W3CDTF">2020-03-25T14:18:05Z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y fmtid="{D5CDD505-2E9C-101B-9397-08002B2CF9AE}" pid="4" name="ContentTypeId">
    <vt:lpwstr>0x010100BFA0006F7AD5D746B298D891BD9B5B40</vt:lpwstr>
  </property>
  <property fmtid="{D5CDD505-2E9C-101B-9397-08002B2CF9AE}" pid="5" name="_dlc_policyId">
    <vt:lpwstr>0x010100BFA0006F7AD5D746B298D891BD9B5B40|-1554823660</vt:lpwstr>
  </property>
  <property fmtid="{D5CDD505-2E9C-101B-9397-08002B2CF9AE}" pid="6"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ies>
</file>