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3"/>
  </p:notesMasterIdLst>
  <p:handoutMasterIdLst>
    <p:handoutMasterId r:id="rId24"/>
  </p:handoutMasterIdLst>
  <p:sldIdLst>
    <p:sldId id="256" r:id="rId5"/>
    <p:sldId id="317" r:id="rId6"/>
    <p:sldId id="318" r:id="rId7"/>
    <p:sldId id="382" r:id="rId8"/>
    <p:sldId id="375" r:id="rId9"/>
    <p:sldId id="378" r:id="rId10"/>
    <p:sldId id="379" r:id="rId11"/>
    <p:sldId id="372" r:id="rId12"/>
    <p:sldId id="380" r:id="rId13"/>
    <p:sldId id="377" r:id="rId14"/>
    <p:sldId id="381" r:id="rId15"/>
    <p:sldId id="364" r:id="rId16"/>
    <p:sldId id="373" r:id="rId17"/>
    <p:sldId id="371" r:id="rId18"/>
    <p:sldId id="374" r:id="rId19"/>
    <p:sldId id="369" r:id="rId20"/>
    <p:sldId id="314" r:id="rId21"/>
    <p:sldId id="352" r:id="rId22"/>
  </p:sldIdLst>
  <p:sldSz cx="9144000" cy="6858000" type="screen4x3"/>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06" autoAdjust="0"/>
    <p:restoredTop sz="69926" autoAdjust="0"/>
  </p:normalViewPr>
  <p:slideViewPr>
    <p:cSldViewPr>
      <p:cViewPr varScale="1">
        <p:scale>
          <a:sx n="83" d="100"/>
          <a:sy n="83" d="100"/>
        </p:scale>
        <p:origin x="2334" y="9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E40224-7E33-4FC4-9711-D3E41446D6CA}"/>
              </a:ext>
            </a:extLst>
          </p:cNvPr>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dirty="0"/>
          </a:p>
        </p:txBody>
      </p:sp>
      <p:sp>
        <p:nvSpPr>
          <p:cNvPr id="3" name="Date Placeholder 2">
            <a:extLst>
              <a:ext uri="{FF2B5EF4-FFF2-40B4-BE49-F238E27FC236}">
                <a16:creationId xmlns:a16="http://schemas.microsoft.com/office/drawing/2014/main" id="{1AF84DCD-A965-4DC8-A96D-F2E878887AB2}"/>
              </a:ext>
            </a:extLst>
          </p:cNvPr>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3EA61C10-9269-48B9-B7B8-F07BBBE9175A}" type="datetimeFigureOut">
              <a:rPr lang="en-US" smtClean="0"/>
              <a:t>3/21/2019</a:t>
            </a:fld>
            <a:endParaRPr lang="en-US" dirty="0"/>
          </a:p>
        </p:txBody>
      </p:sp>
      <p:sp>
        <p:nvSpPr>
          <p:cNvPr id="4" name="Footer Placeholder 3">
            <a:extLst>
              <a:ext uri="{FF2B5EF4-FFF2-40B4-BE49-F238E27FC236}">
                <a16:creationId xmlns:a16="http://schemas.microsoft.com/office/drawing/2014/main" id="{948B4B51-EB4E-41B0-B80C-A2F2E3F85109}"/>
              </a:ext>
            </a:extLst>
          </p:cNvPr>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245AA231-1AAA-4DB2-8CD4-DF0BB1ED8CA7}"/>
              </a:ext>
            </a:extLst>
          </p:cNvPr>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40FF3AF4-C8A4-4E88-9833-60EB7DECD30A}" type="slidenum">
              <a:rPr lang="en-US" smtClean="0"/>
              <a:t>‹#›</a:t>
            </a:fld>
            <a:endParaRPr lang="en-US" dirty="0"/>
          </a:p>
        </p:txBody>
      </p:sp>
    </p:spTree>
    <p:extLst>
      <p:ext uri="{BB962C8B-B14F-4D97-AF65-F5344CB8AC3E}">
        <p14:creationId xmlns:p14="http://schemas.microsoft.com/office/powerpoint/2010/main" val="3202507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A52273F2-AC38-4C03-8E5C-2CFF03455D9E}" type="datetimeFigureOut">
              <a:rPr lang="en-US" smtClean="0"/>
              <a:t>3/21/2019</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ongress.gov/115/plaws/publ55/PLAW-115publ55.pdf" TargetMode="External"/><Relationship Id="rId7" Type="http://schemas.openxmlformats.org/officeDocument/2006/relationships/hyperlink" Target="https://www.ecfr.gov/cgi-bin/retrieveECFR?gp=&amp;SID=e08fe825e9242dcff18d7b1ab0aacdf3&amp;mc=true&amp;r=PART&amp;n=pt38.2.20"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ecfr.gov/cgi-bin/retrieveECFR?gp=&amp;SID=e08fe825e9242dcff18d7b1ab0aacdf3&amp;mc=true&amp;r=PART&amp;n=pt38.2.19" TargetMode="External"/><Relationship Id="rId5" Type="http://schemas.openxmlformats.org/officeDocument/2006/relationships/hyperlink" Target="https://www.ecfr.gov/cgi-bin/text-idx?SID=ff7825ed3ec843f404a8793dad8c2955&amp;mc=true&amp;node=pt38.1.3&amp;rgn=div5" TargetMode="External"/><Relationship Id="rId4" Type="http://schemas.openxmlformats.org/officeDocument/2006/relationships/hyperlink" Target="https://www.federalregister.gov/documents/2019/01/18/2018-28350/va-claims-and-appeals-modernization"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law.cornell.edu/uscode/text/38/5502" TargetMode="External"/><Relationship Id="rId7" Type="http://schemas.openxmlformats.org/officeDocument/2006/relationships/hyperlink" Target="http://vaww.va.gov/vaforms/"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www.ecfr.gov/cgi-bin/text-idx?SID=ad275643432556b9dda942343fb89296&amp;mc=true&amp;node=pt38.1.13&amp;rgn=div5#se38.1.13_164" TargetMode="External"/><Relationship Id="rId5" Type="http://schemas.openxmlformats.org/officeDocument/2006/relationships/hyperlink" Target="https://www.law.cornell.edu/uscode/text/38/6106" TargetMode="External"/><Relationship Id="rId4" Type="http://schemas.openxmlformats.org/officeDocument/2006/relationships/hyperlink" Target="https://www.law.cornell.edu/uscode/text/38/5711"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17">
              <a:defRPr/>
            </a:pPr>
            <a:r>
              <a:rPr lang="en-US" sz="1300" u="sng" dirty="0"/>
              <a:t>Course Description:</a:t>
            </a:r>
          </a:p>
          <a:p>
            <a:pPr defTabSz="931717">
              <a:defRPr/>
            </a:pPr>
            <a:endParaRPr lang="en-US" sz="1300" dirty="0"/>
          </a:p>
          <a:p>
            <a:pPr defTabSz="931717">
              <a:defRPr/>
            </a:pPr>
            <a:r>
              <a:rPr lang="en-US" sz="1300" dirty="0"/>
              <a:t>The purpose of this lesson is to provide learners with an overview of the requirements to appropriately complete a misuse determination and a reconsideration of a misuse determination.  It also introduces learners to the steps necessary to process Higher-Level Review and Supplemental Review requests relating to a misuse determination and a misuse determination reconsideration.</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Evaluate evidence and issue decision regarding reconsideration of a misuse determination </a:t>
            </a:r>
          </a:p>
          <a:p>
            <a:pPr marL="174697" indent="-174697" defTabSz="931717">
              <a:defRPr/>
            </a:pPr>
            <a:r>
              <a:rPr lang="en-US" b="0" i="1" u="none" dirty="0"/>
              <a:t>Policy</a:t>
            </a:r>
            <a:r>
              <a:rPr lang="en-US" b="0" i="1" u="none" baseline="0" dirty="0"/>
              <a:t> Reference(s): 38 U.S.C. 5502(a), 38 U.S.C. 6106, 38 CFR 13.400, FPM 5.D.3</a:t>
            </a:r>
          </a:p>
          <a:p>
            <a:pPr marL="174697" indent="-174697" defTabSz="931717">
              <a:defRPr/>
            </a:pPr>
            <a:r>
              <a:rPr lang="en-US" b="0" i="1" u="none" baseline="0" dirty="0"/>
              <a:t>FPG Articles: 05 – Misuse Reconsideration</a:t>
            </a:r>
          </a:p>
          <a:p>
            <a:pPr marL="174697" indent="-174697" defTabSz="931717">
              <a:defRPr/>
            </a:pPr>
            <a:endParaRPr lang="en-US" b="0" i="1" u="none" baseline="0" dirty="0"/>
          </a:p>
          <a:p>
            <a:pPr marL="174697" indent="-174697" defTabSz="931717">
              <a:defRPr/>
            </a:pPr>
            <a:r>
              <a:rPr lang="en-US" b="0" u="sng" dirty="0"/>
              <a:t>Instructor Notes: </a:t>
            </a:r>
          </a:p>
          <a:p>
            <a:endParaRPr lang="en-US" sz="1300" dirty="0"/>
          </a:p>
          <a:p>
            <a:r>
              <a:rPr lang="en-US" dirty="0"/>
              <a:t>As you begin to review a request for Higher-Level Review or Supplemental Review relating to the reconsideration of a misuse determination, you will want to keep in mind all of the information we have discussed so far.  In addition, you must understand the details of a misuse determination reconsideration which are shown on the slide. </a:t>
            </a:r>
          </a:p>
          <a:p>
            <a:endParaRPr lang="en-US" dirty="0"/>
          </a:p>
          <a:p>
            <a:r>
              <a:rPr lang="en-US" b="1" dirty="0"/>
              <a:t>Applicability (FPM 5.D.3.a)</a:t>
            </a:r>
          </a:p>
          <a:p>
            <a:pPr marL="165261" indent="-165261">
              <a:buFont typeface="Arial" panose="020B0604020202020204" pitchFamily="34" charset="0"/>
              <a:buChar char="•"/>
            </a:pPr>
            <a:r>
              <a:rPr lang="en-US" dirty="0"/>
              <a:t>Both the beneficiary and the fiduciary may file the request for reconsideration.  </a:t>
            </a:r>
          </a:p>
          <a:p>
            <a:pPr marL="165261" indent="-165261">
              <a:buFont typeface="Arial" panose="020B0604020202020204" pitchFamily="34" charset="0"/>
              <a:buChar char="•"/>
            </a:pPr>
            <a:r>
              <a:rPr lang="en-US" dirty="0"/>
              <a:t>The request may contest the decision itself or the amount in which was found as misused.</a:t>
            </a:r>
          </a:p>
          <a:p>
            <a:endParaRPr lang="en-US" dirty="0"/>
          </a:p>
          <a:p>
            <a:r>
              <a:rPr lang="en-US" b="1" dirty="0"/>
              <a:t>Timeliness and control (FPM 5.D.3.b)</a:t>
            </a:r>
          </a:p>
          <a:p>
            <a:pPr marL="165261" indent="-165261">
              <a:buFont typeface="Arial" panose="020B0604020202020204" pitchFamily="34" charset="0"/>
              <a:buChar char="•"/>
            </a:pPr>
            <a:r>
              <a:rPr lang="en-US" dirty="0"/>
              <a:t>To be eligible for reconsideration, the beneficiary or fiduciary must submit evidence and/or a reconsideration request within 30 days of the date on the misuse determination notification letter.</a:t>
            </a:r>
          </a:p>
          <a:p>
            <a:pPr marL="165261" indent="-165261">
              <a:buFont typeface="Arial" panose="020B0604020202020204" pitchFamily="34" charset="0"/>
              <a:buChar char="•"/>
            </a:pPr>
            <a:r>
              <a:rPr lang="en-US" dirty="0"/>
              <a:t>The fiduciary hub then has 30 days to review the evidence and/or reconsideration request, re-adjudicate the determination, and issue a notification letter containing the decision .</a:t>
            </a:r>
          </a:p>
          <a:p>
            <a:pPr marL="165261" indent="-165261">
              <a:buFont typeface="Arial" panose="020B0604020202020204" pitchFamily="34" charset="0"/>
              <a:buChar char="•"/>
            </a:pPr>
            <a:r>
              <a:rPr lang="en-US" dirty="0"/>
              <a:t>The reconsideration request is controlled in BFFS; fiduciary personnel must progress the misuse WI (570) to the “reconsideration” phase.</a:t>
            </a:r>
          </a:p>
          <a:p>
            <a:endParaRPr lang="en-US" dirty="0"/>
          </a:p>
          <a:p>
            <a:r>
              <a:rPr lang="en-US" b="1" dirty="0"/>
              <a:t>Responsibility (FPM 5.D.3.c)</a:t>
            </a:r>
          </a:p>
          <a:p>
            <a:pPr marL="165261" indent="-165261">
              <a:buFont typeface="Arial" panose="020B0604020202020204" pitchFamily="34" charset="0"/>
              <a:buChar char="•"/>
            </a:pPr>
            <a:r>
              <a:rPr lang="en-US" dirty="0"/>
              <a:t>The Misuse Coach will complete the reconsideration determination, the Fiduciary Hub Manager will concur on the decision, and the final approving signature is that of the Regional Office Director.</a:t>
            </a:r>
          </a:p>
          <a:p>
            <a:endParaRPr lang="en-US" dirty="0"/>
          </a:p>
          <a:p>
            <a:r>
              <a:rPr lang="en-US" b="1" dirty="0"/>
              <a:t>Hearings (FPM 5.D.3.d)</a:t>
            </a:r>
          </a:p>
          <a:p>
            <a:pPr marL="165261" indent="-165261">
              <a:buFont typeface="Arial" panose="020B0604020202020204" pitchFamily="34" charset="0"/>
              <a:buChar char="•"/>
            </a:pPr>
            <a:r>
              <a:rPr lang="en-US" dirty="0"/>
              <a:t>A fiduciary who is the subject of misuse and requesting reconsideration of the misuse determination is not eligible for a personal hearing.  </a:t>
            </a:r>
          </a:p>
          <a:p>
            <a:endParaRPr lang="en-US" dirty="0"/>
          </a:p>
          <a:p>
            <a:pPr marL="440695" indent="-440695" fontAlgn="t"/>
            <a:r>
              <a:rPr lang="en-US" b="1" dirty="0"/>
              <a:t>New and material evidence (FPM 5.D.3.e, FPM 5.D.3.f)</a:t>
            </a:r>
          </a:p>
          <a:p>
            <a:pPr marL="165261" indent="-165261" fontAlgn="t">
              <a:buFont typeface="Arial" panose="020B0604020202020204" pitchFamily="34" charset="0"/>
              <a:buChar char="•"/>
            </a:pPr>
            <a:r>
              <a:rPr lang="en-US" dirty="0"/>
              <a:t>The request for a reconsideration of a misuse determination must include the submission of new and material evidence.</a:t>
            </a:r>
          </a:p>
          <a:p>
            <a:pPr marL="605956" lvl="1" indent="-165261" defTabSz="881390" fontAlgn="t">
              <a:buFont typeface="Arial" panose="020B0604020202020204" pitchFamily="34" charset="0"/>
              <a:buChar char="•"/>
              <a:defRPr/>
            </a:pPr>
            <a:r>
              <a:rPr lang="en-US" i="1" dirty="0"/>
              <a:t>New </a:t>
            </a:r>
            <a:r>
              <a:rPr lang="en-US" dirty="0"/>
              <a:t>evidence means existing evidence not previously submitted or available to Fiduciary Hub personnel at the time of the decision.  </a:t>
            </a:r>
          </a:p>
          <a:p>
            <a:pPr marL="605956" lvl="1" indent="-165261" defTabSz="881390" fontAlgn="t">
              <a:buFont typeface="Arial" panose="020B0604020202020204" pitchFamily="34" charset="0"/>
              <a:buChar char="•"/>
              <a:defRPr/>
            </a:pPr>
            <a:r>
              <a:rPr lang="en-US" i="1" dirty="0"/>
              <a:t>Material</a:t>
            </a:r>
            <a:r>
              <a:rPr lang="en-US" dirty="0"/>
              <a:t> evidence means evidence that, by itself or when considered with previous evidence of record, could change the decision of a case.  </a:t>
            </a:r>
          </a:p>
          <a:p>
            <a:pPr marL="165261" indent="-165261" defTabSz="881390" fontAlgn="t">
              <a:buFont typeface="Arial" panose="020B0604020202020204" pitchFamily="34" charset="0"/>
              <a:buChar char="•"/>
              <a:defRPr/>
            </a:pPr>
            <a:r>
              <a:rPr lang="en-US" dirty="0"/>
              <a:t>Also, the new and material evidence must be </a:t>
            </a:r>
            <a:r>
              <a:rPr lang="en-US" i="1" dirty="0"/>
              <a:t>validated</a:t>
            </a:r>
            <a:r>
              <a:rPr lang="en-US" dirty="0"/>
              <a:t>, by for example, contacting the successor fiduciary to confirm he/she received the funds the subject of the misuse determination claims he/she transferred, before a change to a misuse decision is warranted.</a:t>
            </a:r>
          </a:p>
          <a:p>
            <a:pPr marL="440695" indent="-440695" fontAlgn="t"/>
            <a:endParaRPr lang="en-US" dirty="0"/>
          </a:p>
          <a:p>
            <a:pPr marL="440695" indent="-440695" fontAlgn="t"/>
            <a:r>
              <a:rPr lang="en-US" b="1" dirty="0"/>
              <a:t>Decision (FPM 5.D.3.g, FPM 5.D.3.h)</a:t>
            </a:r>
          </a:p>
          <a:p>
            <a:pPr marL="165261" indent="-165261" fontAlgn="t">
              <a:buFont typeface="Arial" panose="020B0604020202020204" pitchFamily="34" charset="0"/>
              <a:buChar char="•"/>
            </a:pPr>
            <a:r>
              <a:rPr lang="en-US" dirty="0"/>
              <a:t>The reconsideration decision will be completed by the Misuse Coach and include the following elements:</a:t>
            </a:r>
          </a:p>
          <a:p>
            <a:pPr marL="605956" lvl="1" indent="-165261" fontAlgn="t">
              <a:buFont typeface="Arial" panose="020B0604020202020204" pitchFamily="34" charset="0"/>
              <a:buChar char="•"/>
            </a:pPr>
            <a:r>
              <a:rPr lang="en-US" dirty="0"/>
              <a:t>Statement of authority </a:t>
            </a:r>
          </a:p>
          <a:p>
            <a:pPr marL="1046651" lvl="2" indent="-165261" fontAlgn="t">
              <a:buFont typeface="Arial" panose="020B0604020202020204" pitchFamily="34" charset="0"/>
              <a:buChar char="•"/>
            </a:pPr>
            <a:r>
              <a:rPr lang="en-US" dirty="0"/>
              <a:t>38 U.S.C. 6106</a:t>
            </a:r>
          </a:p>
          <a:p>
            <a:pPr marL="605956" lvl="1" indent="-165261" defTabSz="881390" fontAlgn="t">
              <a:buFont typeface="Arial" panose="020B0604020202020204" pitchFamily="34" charset="0"/>
              <a:buChar char="•"/>
              <a:defRPr/>
            </a:pPr>
            <a:r>
              <a:rPr lang="en-US" dirty="0"/>
              <a:t>Identifying information, such as the Veteran’s name and file number, the fiduciary’s name and Social Security Number, fiduciary category, and greatest number of beneficiaries served by the fiduciary during the suspected period of misuse</a:t>
            </a:r>
          </a:p>
          <a:p>
            <a:pPr marL="605956" lvl="1" indent="-165261" fontAlgn="t">
              <a:buFont typeface="Arial" panose="020B0604020202020204" pitchFamily="34" charset="0"/>
              <a:buChar char="•"/>
            </a:pPr>
            <a:r>
              <a:rPr lang="en-US" dirty="0"/>
              <a:t>Fiduciary Hub</a:t>
            </a:r>
          </a:p>
          <a:p>
            <a:pPr marL="605956" lvl="1" indent="-165261" fontAlgn="t">
              <a:buFont typeface="Arial" panose="020B0604020202020204" pitchFamily="34" charset="0"/>
              <a:buChar char="•"/>
            </a:pPr>
            <a:r>
              <a:rPr lang="en-US" dirty="0"/>
              <a:t>Fiduciary Hub Manager's previous decision regarding misuse, including the date of the previous decision</a:t>
            </a:r>
            <a:endParaRPr lang="en-US" dirty="0">
              <a:effectLst/>
            </a:endParaRPr>
          </a:p>
          <a:p>
            <a:pPr marL="605956" lvl="1" indent="-165261" fontAlgn="t">
              <a:buFont typeface="Arial" panose="020B0604020202020204" pitchFamily="34" charset="0"/>
              <a:buChar char="•"/>
            </a:pPr>
            <a:r>
              <a:rPr lang="en-US" dirty="0"/>
              <a:t>Facts found as a result of the review, to include all new evidence</a:t>
            </a:r>
            <a:endParaRPr lang="en-US" dirty="0">
              <a:effectLst/>
            </a:endParaRPr>
          </a:p>
          <a:p>
            <a:pPr marL="605956" lvl="1" indent="-165261" fontAlgn="t">
              <a:buFont typeface="Arial" panose="020B0604020202020204" pitchFamily="34" charset="0"/>
              <a:buChar char="•"/>
            </a:pPr>
            <a:r>
              <a:rPr lang="en-US" dirty="0"/>
              <a:t>Decision and reason for the decision</a:t>
            </a:r>
            <a:endParaRPr lang="en-US" dirty="0">
              <a:effectLst/>
            </a:endParaRPr>
          </a:p>
          <a:p>
            <a:pPr marL="605956" lvl="1" indent="-165261" fontAlgn="t">
              <a:buFont typeface="Arial" panose="020B0604020202020204" pitchFamily="34" charset="0"/>
              <a:buChar char="•"/>
            </a:pPr>
            <a:r>
              <a:rPr lang="en-US" dirty="0"/>
              <a:t>Reconsideration determination date</a:t>
            </a:r>
            <a:endParaRPr lang="en-US" dirty="0">
              <a:effectLst/>
            </a:endParaRPr>
          </a:p>
          <a:p>
            <a:pPr marL="605956" lvl="1" indent="-165261" fontAlgn="t">
              <a:buFont typeface="Arial" panose="020B0604020202020204" pitchFamily="34" charset="0"/>
              <a:buChar char="•"/>
            </a:pPr>
            <a:r>
              <a:rPr lang="en-US" dirty="0"/>
              <a:t>Fiduciary Hub Manager signature and concurrence block</a:t>
            </a:r>
          </a:p>
          <a:p>
            <a:pPr marL="605956" lvl="1" indent="-165261" fontAlgn="t">
              <a:buFont typeface="Arial" panose="020B0604020202020204" pitchFamily="34" charset="0"/>
              <a:buChar char="•"/>
            </a:pPr>
            <a:r>
              <a:rPr lang="en-US" dirty="0"/>
              <a:t>RO Director signature and approval block</a:t>
            </a:r>
          </a:p>
          <a:p>
            <a:pPr marL="165261" indent="-165261" fontAlgn="t">
              <a:buFont typeface="Arial" panose="020B0604020202020204" pitchFamily="34" charset="0"/>
              <a:buChar char="•"/>
            </a:pPr>
            <a:r>
              <a:rPr lang="en-US" dirty="0"/>
              <a:t>Upon Fiduciary Hub Manager concurrence, the written misuse reconsideration decision and all evidence of record, to include the evidence received with the reconsideration request, must be reviewed by the Regional Office Director.  The Director will then affirm, modify, or overturn the Fiduciary Hub Manager’s decision.</a:t>
            </a:r>
          </a:p>
          <a:p>
            <a:pPr marL="440695" indent="-440695" fontAlgn="t"/>
            <a:endParaRPr lang="en-US" dirty="0"/>
          </a:p>
          <a:p>
            <a:pPr marL="440695" indent="-440695" fontAlgn="t"/>
            <a:r>
              <a:rPr lang="en-US" b="1" dirty="0"/>
              <a:t>Notification (FPM 5.D.3.g, FPM 5.D.3.j, FPM 5.D.3.k, FPM 5.D.3.l)</a:t>
            </a:r>
          </a:p>
          <a:p>
            <a:pPr marL="165261" indent="-165261">
              <a:buFont typeface="Arial" panose="020B0604020202020204" pitchFamily="34" charset="0"/>
              <a:buChar char="•"/>
            </a:pPr>
            <a:r>
              <a:rPr lang="en-US" dirty="0"/>
              <a:t>Notification of the decision related to the reconsideration request must be sent to the:</a:t>
            </a:r>
          </a:p>
          <a:p>
            <a:pPr marL="605956" lvl="1" indent="-165261">
              <a:buFont typeface="Arial" panose="020B0604020202020204" pitchFamily="34" charset="0"/>
              <a:buChar char="•"/>
            </a:pPr>
            <a:r>
              <a:rPr lang="en-US" dirty="0"/>
              <a:t>beneficiary whose funds have been misused,</a:t>
            </a:r>
          </a:p>
          <a:p>
            <a:pPr marL="605956" lvl="1" indent="-165261">
              <a:buFont typeface="Arial" panose="020B0604020202020204" pitchFamily="34" charset="0"/>
              <a:buChar char="•"/>
            </a:pPr>
            <a:r>
              <a:rPr lang="en-US" dirty="0"/>
              <a:t>fiduciary who is the subject of misuse,</a:t>
            </a:r>
          </a:p>
          <a:p>
            <a:pPr marL="605956" lvl="1" indent="-165261">
              <a:buFont typeface="Arial" panose="020B0604020202020204" pitchFamily="34" charset="0"/>
              <a:buChar char="•"/>
            </a:pPr>
            <a:r>
              <a:rPr lang="en-US" dirty="0"/>
              <a:t>successor fiduciary, if appointed, and </a:t>
            </a:r>
          </a:p>
          <a:p>
            <a:pPr marL="605956" lvl="1" indent="-165261">
              <a:buFont typeface="Arial" panose="020B0604020202020204" pitchFamily="34" charset="0"/>
              <a:buChar char="•"/>
            </a:pPr>
            <a:r>
              <a:rPr lang="en-US" dirty="0"/>
              <a:t>court of jurisdiction, if the fiduciary who is the subject of the misuse investigation also serves as a court appointed fiduciary.</a:t>
            </a:r>
          </a:p>
          <a:p>
            <a:pPr marL="165261" indent="-165261">
              <a:buFont typeface="Arial" panose="020B0604020202020204" pitchFamily="34" charset="0"/>
              <a:buChar char="•"/>
            </a:pPr>
            <a:r>
              <a:rPr lang="en-US" dirty="0"/>
              <a:t>Notification to the </a:t>
            </a:r>
            <a:r>
              <a:rPr lang="en-US" i="1" dirty="0"/>
              <a:t>beneficiary</a:t>
            </a:r>
            <a:r>
              <a:rPr lang="en-US" dirty="0"/>
              <a:t> includes:</a:t>
            </a:r>
          </a:p>
          <a:p>
            <a:pPr marL="605956" lvl="1" indent="-165261">
              <a:buFont typeface="Arial" panose="020B0604020202020204" pitchFamily="34" charset="0"/>
              <a:buChar char="•"/>
            </a:pPr>
            <a:r>
              <a:rPr lang="en-US" dirty="0"/>
              <a:t>a copy of the reconsideration determination,</a:t>
            </a:r>
            <a:endParaRPr lang="en-US" dirty="0">
              <a:effectLst/>
            </a:endParaRPr>
          </a:p>
          <a:p>
            <a:pPr marL="605956" lvl="1" indent="-165261">
              <a:buFont typeface="Arial" panose="020B0604020202020204" pitchFamily="34" charset="0"/>
              <a:buChar char="•"/>
            </a:pPr>
            <a:r>
              <a:rPr lang="en-US" dirty="0"/>
              <a:t>amount of misuse found, if applicable, and</a:t>
            </a:r>
            <a:endParaRPr lang="en-US" dirty="0">
              <a:effectLst/>
            </a:endParaRPr>
          </a:p>
          <a:p>
            <a:pPr marL="605956" lvl="1" indent="-165261">
              <a:buFont typeface="Arial" panose="020B0604020202020204" pitchFamily="34" charset="0"/>
              <a:buChar char="•"/>
            </a:pPr>
            <a:r>
              <a:rPr lang="en-US" dirty="0"/>
              <a:t>details of the appeal rights.</a:t>
            </a:r>
          </a:p>
          <a:p>
            <a:pPr marL="165261" indent="-165261">
              <a:buFont typeface="Arial" panose="020B0604020202020204" pitchFamily="34" charset="0"/>
              <a:buChar char="•"/>
            </a:pPr>
            <a:r>
              <a:rPr lang="en-US" kern="1200" dirty="0">
                <a:solidFill>
                  <a:schemeClr val="tx1"/>
                </a:solidFill>
                <a:effectLst/>
                <a:latin typeface="+mn-lt"/>
                <a:ea typeface="+mn-ea"/>
                <a:cs typeface="+mn-cs"/>
              </a:rPr>
              <a:t>Notification to the </a:t>
            </a:r>
            <a:r>
              <a:rPr lang="en-US" i="1" kern="1200" dirty="0">
                <a:solidFill>
                  <a:schemeClr val="tx1"/>
                </a:solidFill>
                <a:effectLst/>
                <a:latin typeface="+mn-lt"/>
                <a:ea typeface="+mn-ea"/>
                <a:cs typeface="+mn-cs"/>
              </a:rPr>
              <a:t>fiduciary who is the subject of misuse and the successor fiduciary </a:t>
            </a:r>
            <a:r>
              <a:rPr lang="en-US" kern="1200" dirty="0">
                <a:solidFill>
                  <a:schemeClr val="tx1"/>
                </a:solidFill>
                <a:effectLst/>
                <a:latin typeface="+mn-lt"/>
                <a:ea typeface="+mn-ea"/>
                <a:cs typeface="+mn-cs"/>
              </a:rPr>
              <a:t>includes:</a:t>
            </a:r>
            <a:endParaRPr lang="en-US" dirty="0">
              <a:effectLst/>
            </a:endParaRPr>
          </a:p>
          <a:p>
            <a:pPr marL="605956" lvl="1" indent="-165261" fontAlgn="t">
              <a:buFont typeface="Arial" panose="020B0604020202020204" pitchFamily="34" charset="0"/>
              <a:buChar char="•"/>
            </a:pPr>
            <a:r>
              <a:rPr lang="en-US" dirty="0"/>
              <a:t>a summary of the new and material evidence considered,</a:t>
            </a:r>
            <a:endParaRPr lang="en-US" dirty="0">
              <a:effectLst/>
            </a:endParaRPr>
          </a:p>
          <a:p>
            <a:pPr marL="605956" lvl="1" indent="-165261" fontAlgn="t">
              <a:buFont typeface="Arial" panose="020B0604020202020204" pitchFamily="34" charset="0"/>
              <a:buChar char="•"/>
            </a:pPr>
            <a:r>
              <a:rPr lang="en-US" dirty="0"/>
              <a:t>the reconsideration determination, and </a:t>
            </a:r>
          </a:p>
          <a:p>
            <a:pPr marL="605956" lvl="1" indent="-165261" fontAlgn="t">
              <a:buFont typeface="Arial" panose="020B0604020202020204" pitchFamily="34" charset="0"/>
              <a:buChar char="•"/>
            </a:pPr>
            <a:r>
              <a:rPr lang="en-US" dirty="0"/>
              <a:t>instructions for repayment, if applicable</a:t>
            </a:r>
          </a:p>
          <a:p>
            <a:pPr marL="165261" indent="-165261" fontAlgn="t">
              <a:buFont typeface="Arial" panose="020B0604020202020204" pitchFamily="34" charset="0"/>
              <a:buChar char="•"/>
            </a:pPr>
            <a:r>
              <a:rPr lang="en-US" dirty="0"/>
              <a:t>Notification of </a:t>
            </a:r>
            <a:r>
              <a:rPr lang="en-US" i="1" dirty="0"/>
              <a:t>the court of jurisdiction </a:t>
            </a:r>
            <a:r>
              <a:rPr lang="en-US" dirty="0"/>
              <a:t>includes:</a:t>
            </a:r>
            <a:endParaRPr lang="en-US" dirty="0">
              <a:effectLst/>
            </a:endParaRPr>
          </a:p>
          <a:p>
            <a:pPr marL="605956" lvl="1" indent="-165261">
              <a:buFont typeface="Arial" panose="020B0604020202020204" pitchFamily="34" charset="0"/>
              <a:buChar char="•"/>
            </a:pPr>
            <a:r>
              <a:rPr lang="en-US" dirty="0"/>
              <a:t>a copy of the reconsideration determination,</a:t>
            </a:r>
          </a:p>
          <a:p>
            <a:pPr marL="605956" lvl="1" indent="-165261">
              <a:buFont typeface="Arial" panose="020B0604020202020204" pitchFamily="34" charset="0"/>
              <a:buChar char="•"/>
            </a:pPr>
            <a:r>
              <a:rPr lang="en-US" dirty="0"/>
              <a:t>amount of misuse found, if applicable, and</a:t>
            </a:r>
          </a:p>
          <a:p>
            <a:pPr marL="605956" lvl="1" indent="-165261">
              <a:buFont typeface="Arial" panose="020B0604020202020204" pitchFamily="34" charset="0"/>
              <a:buChar char="•"/>
            </a:pPr>
            <a:r>
              <a:rPr lang="en-US" dirty="0"/>
              <a:t>information about whether the fiduciary continues to serve.</a:t>
            </a: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57191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0" i="1" u="none" dirty="0"/>
              <a:t>Learning</a:t>
            </a:r>
            <a:r>
              <a:rPr lang="en-US" b="0" i="1" u="none" baseline="0" dirty="0"/>
              <a:t> Objective: </a:t>
            </a:r>
            <a:r>
              <a:rPr lang="en-US" i="1" dirty="0"/>
              <a:t>Evaluate evidence and issue decision regarding reconsideration of a misuse determination </a:t>
            </a:r>
          </a:p>
          <a:p>
            <a:pPr marL="174697" indent="-174697" defTabSz="931717">
              <a:defRPr/>
            </a:pPr>
            <a:r>
              <a:rPr lang="en-US" b="0" i="1" u="none" dirty="0"/>
              <a:t>Policy</a:t>
            </a:r>
            <a:r>
              <a:rPr lang="en-US" b="0" i="1" u="none" baseline="0" dirty="0"/>
              <a:t> Reference(s): FPM 8.F.2.g, FPM 8.G.2.g</a:t>
            </a:r>
          </a:p>
          <a:p>
            <a:pPr marL="174697" indent="-174697" defTabSz="931717">
              <a:defRPr/>
            </a:pPr>
            <a:r>
              <a:rPr lang="en-US" b="0" i="1" u="none" baseline="0" dirty="0"/>
              <a:t>FPG Articles: N/A</a:t>
            </a:r>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a:defRPr/>
            </a:pPr>
            <a:r>
              <a:rPr lang="en-US" dirty="0"/>
              <a:t>What does all of this mean for you as the Higher-Level Review or Supplemental Review adjudicator?  It means that you will need to review the original reconsideration decision in detail by examining the eFolder (VBMS/LCM) and viewing all documentation associated with the determination.  Ask yourself the following questions and as you are doing so, keeping in my that 38 CFR 13.400 provides policy guidance on the misuse of benefits:</a:t>
            </a:r>
          </a:p>
          <a:p>
            <a:endParaRPr lang="en-US" dirty="0"/>
          </a:p>
          <a:p>
            <a:r>
              <a:rPr lang="en-US" b="1" dirty="0"/>
              <a:t>Request</a:t>
            </a:r>
          </a:p>
          <a:p>
            <a:pPr marL="165261" indent="-165261">
              <a:buFont typeface="Arial" panose="020B0604020202020204" pitchFamily="34" charset="0"/>
              <a:buChar char="•"/>
            </a:pPr>
            <a:r>
              <a:rPr lang="en-US" dirty="0"/>
              <a:t>Was new and material evidence received regarding the misuse?</a:t>
            </a:r>
          </a:p>
          <a:p>
            <a:endParaRPr lang="en-US" dirty="0"/>
          </a:p>
          <a:p>
            <a:pPr defTabSz="881390">
              <a:defRPr/>
            </a:pPr>
            <a:r>
              <a:rPr lang="en-US" b="1" dirty="0"/>
              <a:t>Determination</a:t>
            </a:r>
          </a:p>
          <a:p>
            <a:pPr marL="165261" indent="-165261" defTabSz="881390">
              <a:buFont typeface="Arial" panose="020B0604020202020204" pitchFamily="34" charset="0"/>
              <a:buChar char="•"/>
              <a:defRPr/>
            </a:pPr>
            <a:r>
              <a:rPr lang="en-US" dirty="0"/>
              <a:t>Was all evidence of record used to complete the misuse reconsideration?</a:t>
            </a:r>
          </a:p>
          <a:p>
            <a:endParaRPr lang="en-US" dirty="0"/>
          </a:p>
          <a:p>
            <a:pPr defTabSz="881390">
              <a:defRPr/>
            </a:pPr>
            <a:r>
              <a:rPr lang="en-US" b="1" dirty="0"/>
              <a:t>Misuse Amount</a:t>
            </a:r>
          </a:p>
          <a:p>
            <a:pPr marL="165261" indent="-165261" defTabSz="881390">
              <a:buFont typeface="Arial" panose="020B0604020202020204" pitchFamily="34" charset="0"/>
              <a:buChar char="•"/>
              <a:defRPr/>
            </a:pPr>
            <a:r>
              <a:rPr lang="en-US" dirty="0"/>
              <a:t>Was all evidence of record used to determine the appropriate misuse amount?</a:t>
            </a:r>
          </a:p>
          <a:p>
            <a:endParaRPr lang="en-US" dirty="0"/>
          </a:p>
          <a:p>
            <a:r>
              <a:rPr lang="en-US" b="1" dirty="0"/>
              <a:t>Signature</a:t>
            </a:r>
          </a:p>
          <a:p>
            <a:pPr marL="165261" indent="-165261">
              <a:buFont typeface="Arial" panose="020B0604020202020204" pitchFamily="34" charset="0"/>
              <a:buChar char="•"/>
            </a:pPr>
            <a:r>
              <a:rPr lang="en-US" dirty="0"/>
              <a:t>Was the misuse reconsideration signed by the VA Regional Office Director or appropriate designee?</a:t>
            </a:r>
          </a:p>
          <a:p>
            <a:endParaRPr lang="en-US" dirty="0"/>
          </a:p>
          <a:p>
            <a:pPr fontAlgn="t"/>
            <a:r>
              <a:rPr lang="en-US" b="0" dirty="0"/>
              <a:t>Answering “no” to any of these questions is grounds to grant the appeal request, and re-adjudicate the misuse determination reconsideration.</a:t>
            </a:r>
          </a:p>
          <a:p>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3176042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Identify the Higher-Level Review notification template and process</a:t>
            </a:r>
            <a:endParaRPr lang="en-US" b="0" i="1" u="none" baseline="0" dirty="0"/>
          </a:p>
          <a:p>
            <a:pPr marL="174697" indent="-174697" defTabSz="931717">
              <a:defRPr/>
            </a:pPr>
            <a:r>
              <a:rPr lang="en-US" b="0" i="1" u="none" dirty="0"/>
              <a:t>Policy</a:t>
            </a:r>
            <a:r>
              <a:rPr lang="en-US" b="0" i="1" u="none" baseline="0" dirty="0"/>
              <a:t> Reference(s): Public Law 115-55, AQ26, </a:t>
            </a:r>
            <a:r>
              <a:rPr lang="en-US" b="0" i="1" dirty="0"/>
              <a:t>FPM 8.F.1, </a:t>
            </a:r>
            <a:r>
              <a:rPr lang="en-US" b="0" i="1" u="none" baseline="0" dirty="0"/>
              <a:t>FPM 8.F.2</a:t>
            </a:r>
          </a:p>
          <a:p>
            <a:pPr marL="174697" indent="-174697" defTabSz="931717">
              <a:defRPr/>
            </a:pPr>
            <a:r>
              <a:rPr lang="en-US" b="0" i="1" u="none" baseline="0" dirty="0"/>
              <a:t>FPG Articles: </a:t>
            </a:r>
            <a:r>
              <a:rPr lang="en-US" i="1" dirty="0"/>
              <a:t>N/A</a:t>
            </a:r>
            <a:endParaRPr lang="en-US" b="0" i="1" u="none" baseline="0" dirty="0"/>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a:defRPr/>
            </a:pPr>
            <a:r>
              <a:rPr lang="en-US" b="1" dirty="0"/>
              <a:t>Refresher Summary of a Higher-Level Review (FPM 8.F.2.a, FPM 8.F.2.b, FPM 8.F.2.c)</a:t>
            </a:r>
          </a:p>
          <a:p>
            <a:pPr marL="165261" indent="-165261" defTabSz="881390">
              <a:buFont typeface="Arial" panose="020B0604020202020204" pitchFamily="34" charset="0"/>
              <a:buChar char="•"/>
              <a:defRPr/>
            </a:pPr>
            <a:r>
              <a:rPr lang="en-US" dirty="0"/>
              <a:t>What is a Higher-Level Review (HLR)?</a:t>
            </a:r>
          </a:p>
          <a:p>
            <a:pPr marL="605956" lvl="1" indent="-165261" defTabSz="881390">
              <a:buFont typeface="Arial" panose="020B0604020202020204" pitchFamily="34" charset="0"/>
              <a:buChar char="•"/>
              <a:defRPr/>
            </a:pPr>
            <a:r>
              <a:rPr lang="en-US" dirty="0"/>
              <a:t>HLR are closed record reviews, meaning that only evidence of record at the time of the initial decision will be considered, during the HLR process. </a:t>
            </a:r>
          </a:p>
          <a:p>
            <a:pPr marL="165261" indent="-165261" defTabSz="881390">
              <a:buFont typeface="Arial" panose="020B0604020202020204" pitchFamily="34" charset="0"/>
              <a:buChar char="•"/>
              <a:defRPr/>
            </a:pPr>
            <a:r>
              <a:rPr lang="en-US" dirty="0"/>
              <a:t>Who works a HLR?</a:t>
            </a:r>
          </a:p>
          <a:p>
            <a:pPr marL="605956" lvl="1" indent="-165261" defTabSz="881390">
              <a:buFont typeface="Arial" panose="020B0604020202020204" pitchFamily="34" charset="0"/>
              <a:buChar char="•"/>
              <a:defRPr/>
            </a:pPr>
            <a:r>
              <a:rPr lang="en-US" dirty="0"/>
              <a:t>A HLR is conducted by an experienced reviewer who did not participate in the prior decision.  The level of the HLR adjudicator is dependent on the complexity of the claim, but must be higher than that of the initial adjudicator.  </a:t>
            </a:r>
          </a:p>
          <a:p>
            <a:pPr marL="165261" indent="-165261" defTabSz="881390">
              <a:buFont typeface="Arial" panose="020B0604020202020204" pitchFamily="34" charset="0"/>
              <a:buChar char="•"/>
              <a:defRPr/>
            </a:pPr>
            <a:r>
              <a:rPr lang="en-US" dirty="0"/>
              <a:t>Where is a HLR worked?</a:t>
            </a:r>
          </a:p>
          <a:p>
            <a:pPr marL="605956" lvl="1" indent="-165261" defTabSz="881390">
              <a:buFont typeface="Arial" panose="020B0604020202020204" pitchFamily="34" charset="0"/>
              <a:buChar char="•"/>
              <a:defRPr/>
            </a:pPr>
            <a:r>
              <a:rPr lang="en-US" dirty="0"/>
              <a:t>A HLR generally takes place at the fiduciary hub of jurisdiction (the same fiduciary hub that rendered the prior decision). However, a claimant may request that a different office from the one that rendered the prior decision conduct the HLR, and the fiduciary hub will grant the request. </a:t>
            </a:r>
          </a:p>
          <a:p>
            <a:pPr marL="165261" indent="-165261" defTabSz="881390">
              <a:buFont typeface="Arial" panose="020B0604020202020204" pitchFamily="34" charset="0"/>
              <a:buChar char="•"/>
              <a:defRPr/>
            </a:pPr>
            <a:r>
              <a:rPr lang="en-US" dirty="0"/>
              <a:t>What issue does a HLR address?</a:t>
            </a:r>
          </a:p>
          <a:p>
            <a:pPr marL="605956" lvl="1" indent="-165261" defTabSz="881390">
              <a:buFont typeface="Arial" panose="020B0604020202020204" pitchFamily="34" charset="0"/>
              <a:buChar char="•"/>
              <a:defRPr/>
            </a:pPr>
            <a:r>
              <a:rPr lang="en-US" dirty="0"/>
              <a:t>The HLR reviewer must consider only those decisions which the beneficiary has requested HLR, and will conduct a </a:t>
            </a:r>
            <a:r>
              <a:rPr lang="en-US" i="1" dirty="0"/>
              <a:t>de novo</a:t>
            </a:r>
            <a:r>
              <a:rPr lang="en-US" dirty="0"/>
              <a:t> review giving no consideration to the prior decision.</a:t>
            </a:r>
          </a:p>
          <a:p>
            <a:pPr marL="1046651" lvl="2" indent="-165261" defTabSz="881390">
              <a:buFont typeface="Arial" panose="020B0604020202020204" pitchFamily="34" charset="0"/>
              <a:buChar char="•"/>
              <a:defRPr/>
            </a:pPr>
            <a:r>
              <a:rPr lang="en-US" dirty="0"/>
              <a:t>In this instance, the HLR will address a decision relating to a misuse determination or the reconsideration of a misuse determination.</a:t>
            </a:r>
          </a:p>
          <a:p>
            <a:pPr marL="881390" lvl="2" defTabSz="881390">
              <a:defRPr/>
            </a:pPr>
            <a:endParaRPr lang="en-US" dirty="0"/>
          </a:p>
          <a:p>
            <a:pPr marL="165261" indent="-165261" defTabSz="881390" fontAlgn="t">
              <a:defRPr/>
            </a:pPr>
            <a:r>
              <a:rPr lang="en-US" b="1" dirty="0"/>
              <a:t>Receipt of VA Form 20-0996, </a:t>
            </a:r>
            <a:r>
              <a:rPr lang="en-US" b="1" i="1" dirty="0"/>
              <a:t>Decision Review Request: Higher Level Review </a:t>
            </a:r>
            <a:r>
              <a:rPr lang="en-US" b="1" i="0" dirty="0"/>
              <a:t>(FPM 8.F.1.a, FPM 8.F.1.b, FPM 8.F.1.c, and FPM 8.F.1.e)</a:t>
            </a:r>
          </a:p>
          <a:p>
            <a:pPr marL="165261" indent="-165261" defTabSz="881390" fontAlgn="t">
              <a:buFont typeface="Arial" panose="020B0604020202020204" pitchFamily="34" charset="0"/>
              <a:buChar char="•"/>
              <a:defRPr/>
            </a:pPr>
            <a:r>
              <a:rPr lang="en-US" dirty="0"/>
              <a:t>Receipt of the VA Form 20-0996 within one year from the date of VA's issuance of the notice of the decision initiates the HLR process.</a:t>
            </a:r>
          </a:p>
          <a:p>
            <a:pPr marL="605956" lvl="1" indent="-165261" defTabSz="881390">
              <a:buFont typeface="Arial" panose="020B0604020202020204" pitchFamily="34" charset="0"/>
              <a:buChar char="•"/>
              <a:defRPr/>
            </a:pPr>
            <a:r>
              <a:rPr lang="en-US" b="0" i="0" dirty="0"/>
              <a:t>Remember that the secondary fiduciary hub assignments are as follows:</a:t>
            </a:r>
          </a:p>
          <a:p>
            <a:pPr marL="881390" lvl="2" defTabSz="881390">
              <a:defRPr/>
            </a:pPr>
            <a:r>
              <a:rPr lang="en-US" b="1" dirty="0"/>
              <a:t>Fiduciary Hub completing the original decision - Fiduciary Hub completing the higher-level review</a:t>
            </a:r>
          </a:p>
          <a:p>
            <a:r>
              <a:rPr lang="en-US" sz="1300" dirty="0"/>
              <a:t>		Columbia – Salt Lake City</a:t>
            </a:r>
          </a:p>
          <a:p>
            <a:r>
              <a:rPr lang="en-US" sz="1300" dirty="0"/>
              <a:t>		Indianapolis – Lincoln or Louisville (split equally)</a:t>
            </a:r>
          </a:p>
          <a:p>
            <a:r>
              <a:rPr lang="en-US" sz="1300" dirty="0"/>
              <a:t>		Lincoln - Indianapolis</a:t>
            </a:r>
          </a:p>
          <a:p>
            <a:r>
              <a:rPr lang="en-US" sz="1300" dirty="0"/>
              <a:t>		Louisville - Milwaukee</a:t>
            </a:r>
          </a:p>
          <a:p>
            <a:r>
              <a:rPr lang="en-US" sz="1300" dirty="0"/>
              <a:t>		Milwaukee - Indianapolis</a:t>
            </a:r>
          </a:p>
          <a:p>
            <a:r>
              <a:rPr lang="en-US" sz="1300" dirty="0"/>
              <a:t>		Salt Lake City - Columbia</a:t>
            </a:r>
          </a:p>
          <a:p>
            <a:r>
              <a:rPr lang="en-US" dirty="0"/>
              <a:t> </a:t>
            </a:r>
            <a:r>
              <a:rPr lang="en-US" sz="1300" dirty="0"/>
              <a:t>		*</a:t>
            </a:r>
            <a:r>
              <a:rPr lang="en-US" dirty="0"/>
              <a:t>HLR review jurisdiction for Manilla Regional Office cases is Louisville</a:t>
            </a:r>
            <a:endParaRPr lang="en-US" b="0" i="0" dirty="0"/>
          </a:p>
          <a:p>
            <a:pPr marL="165261" indent="-165261" defTabSz="881390" fontAlgn="t">
              <a:buFont typeface="Arial" panose="020B0604020202020204" pitchFamily="34" charset="0"/>
              <a:buChar char="•"/>
              <a:defRPr/>
            </a:pPr>
            <a:r>
              <a:rPr lang="en-US" b="0" i="0" dirty="0"/>
              <a:t>Review VAF 20-0996 for completeness.  </a:t>
            </a:r>
          </a:p>
          <a:p>
            <a:pPr marL="605956" lvl="1" indent="-165261" defTabSz="881390" fontAlgn="t">
              <a:buFont typeface="Arial" panose="020B0604020202020204" pitchFamily="34" charset="0"/>
              <a:buChar char="•"/>
              <a:defRPr/>
            </a:pPr>
            <a:r>
              <a:rPr lang="en-US" dirty="0"/>
              <a:t>If complete, continue through the workflow.</a:t>
            </a:r>
          </a:p>
          <a:p>
            <a:pPr marL="605956" lvl="1" indent="-165261" defTabSz="881390" fontAlgn="t">
              <a:buFont typeface="Arial" panose="020B0604020202020204" pitchFamily="34" charset="0"/>
              <a:buChar char="•"/>
              <a:defRPr/>
            </a:pPr>
            <a:r>
              <a:rPr lang="en-US" dirty="0"/>
              <a:t>The lack of a checkmark in box 13 on the VA Form 20-0996, </a:t>
            </a:r>
            <a:r>
              <a:rPr lang="en-US" i="1" dirty="0"/>
              <a:t>Decision Review Request: Higher-Level Review</a:t>
            </a:r>
            <a:r>
              <a:rPr lang="en-US" dirty="0"/>
              <a:t>, does not constitute and incomplete request.</a:t>
            </a:r>
          </a:p>
          <a:p>
            <a:pPr marL="605956" lvl="1" indent="-165261" defTabSz="881390" fontAlgn="t">
              <a:buFont typeface="Arial" panose="020B0604020202020204" pitchFamily="34" charset="0"/>
              <a:buChar char="•"/>
              <a:defRPr/>
            </a:pPr>
            <a:r>
              <a:rPr lang="en-US" b="0" i="0" dirty="0"/>
              <a:t>If not complete, the beneficiary and his or her representative, if applicable, must be notified in writing that they have 60 days to submit the missing information to complete the VAF 20-0996.  </a:t>
            </a:r>
          </a:p>
          <a:p>
            <a:pPr marL="1046651" lvl="2" indent="-165261" defTabSz="881390" fontAlgn="t">
              <a:buFont typeface="Arial" panose="020B0604020202020204" pitchFamily="34" charset="0"/>
              <a:buChar char="•"/>
              <a:defRPr/>
            </a:pPr>
            <a:r>
              <a:rPr lang="en-US" dirty="0"/>
              <a:t>If the information is submitted within 60 days, or prior to the expiration of the one-year filing period, the date filed for the HLR request is the date VA received the incomplete application.</a:t>
            </a:r>
          </a:p>
          <a:p>
            <a:pPr marL="1487346" lvl="3" indent="-165261" defTabSz="881390" fontAlgn="t">
              <a:buFont typeface="Arial" panose="020B0604020202020204" pitchFamily="34" charset="0"/>
              <a:buChar char="•"/>
              <a:defRPr/>
            </a:pPr>
            <a:r>
              <a:rPr lang="en-US" dirty="0"/>
              <a:t>A letter template has been created to address an incomplete VAF 20-0996.</a:t>
            </a:r>
          </a:p>
          <a:p>
            <a:pPr marL="1487346" lvl="3" indent="-165261" defTabSz="881390" fontAlgn="t">
              <a:buFont typeface="Arial" panose="020B0604020202020204" pitchFamily="34" charset="0"/>
              <a:buChar char="•"/>
              <a:defRPr/>
            </a:pPr>
            <a:r>
              <a:rPr lang="en-US" dirty="0"/>
              <a:t>The letter template will be available via hyperlink within the FPM 8.F.1.b reference.</a:t>
            </a:r>
          </a:p>
          <a:p>
            <a:pPr marL="165261" indent="-165261" defTabSz="881390" fontAlgn="t">
              <a:buFont typeface="Arial" panose="020B0604020202020204" pitchFamily="34" charset="0"/>
              <a:buChar char="•"/>
              <a:defRPr/>
            </a:pPr>
            <a:r>
              <a:rPr lang="en-US" dirty="0"/>
              <a:t>Review VA 20-0996 for timeliness.</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HLR request must be received by VA within one year from the date VA issued the notice of decision.</a:t>
            </a:r>
          </a:p>
          <a:p>
            <a:pPr marL="1046651" lvl="2"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date of the previous misuse determination and the decision letter or the previous misuse determination reconsideration and notification letter </a:t>
            </a:r>
          </a:p>
          <a:p>
            <a:pPr marL="605956" lvl="1" indent="-165261" defTabSz="881390" fontAlgn="t">
              <a:buFont typeface="Arial" panose="020B0604020202020204" pitchFamily="34" charset="0"/>
              <a:buChar char="•"/>
              <a:defRPr/>
            </a:pPr>
            <a:r>
              <a:rPr lang="en-US" dirty="0"/>
              <a:t>If the request is timely, continue through the workflow.</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If the HLR request is received </a:t>
            </a:r>
            <a:r>
              <a:rPr lang="en-US" b="0" i="1" kern="1200" dirty="0">
                <a:solidFill>
                  <a:schemeClr val="tx1"/>
                </a:solidFill>
                <a:effectLst/>
                <a:latin typeface="+mn-lt"/>
                <a:ea typeface="+mn-ea"/>
                <a:cs typeface="+mn-cs"/>
              </a:rPr>
              <a:t>after</a:t>
            </a:r>
            <a:r>
              <a:rPr lang="en-US" b="0" i="0" kern="1200" dirty="0">
                <a:solidFill>
                  <a:schemeClr val="tx1"/>
                </a:solidFill>
                <a:effectLst/>
                <a:latin typeface="+mn-lt"/>
                <a:ea typeface="+mn-ea"/>
                <a:cs typeface="+mn-cs"/>
              </a:rPr>
              <a:t> the one-year filing period, </a:t>
            </a:r>
            <a:r>
              <a:rPr lang="en-US" dirty="0">
                <a:solidFill>
                  <a:schemeClr val="tx1"/>
                </a:solidFill>
              </a:rPr>
              <a:t>the fiduciary hub must notify the beneficiary and his/her representative, if any, in writing that his/her request was untimely and cannot be considered.</a:t>
            </a:r>
          </a:p>
          <a:p>
            <a:pPr marL="1046651" lvl="2" indent="-165261" defTabSz="881390" fontAlgn="t">
              <a:buFont typeface="Arial" panose="020B0604020202020204" pitchFamily="34" charset="0"/>
              <a:buChar char="•"/>
              <a:defRPr/>
            </a:pPr>
            <a:r>
              <a:rPr lang="en-US" dirty="0">
                <a:solidFill>
                  <a:schemeClr val="tx1"/>
                </a:solidFill>
              </a:rPr>
              <a:t>A letter template has been created to notify the beneficiary of an untimely HLR request.</a:t>
            </a:r>
          </a:p>
          <a:p>
            <a:pPr marL="1046651" lvl="2" indent="-165261" defTabSz="881390" fontAlgn="t">
              <a:buFont typeface="Arial" panose="020B0604020202020204" pitchFamily="34" charset="0"/>
              <a:buChar char="•"/>
              <a:defRPr/>
            </a:pPr>
            <a:r>
              <a:rPr lang="en-US" dirty="0">
                <a:solidFill>
                  <a:schemeClr val="tx1"/>
                </a:solidFill>
              </a:rPr>
              <a:t>The letter template will be available via hyperlink within the FPM 8.F.1.c reference.</a:t>
            </a:r>
          </a:p>
          <a:p>
            <a:pPr marL="165261" indent="-165261" defTabSz="881390" fontAlgn="t">
              <a:buFont typeface="Arial" panose="020B0604020202020204" pitchFamily="34" charset="0"/>
              <a:buChar char="•"/>
              <a:defRPr/>
            </a:pPr>
            <a:r>
              <a:rPr lang="en-US" dirty="0">
                <a:solidFill>
                  <a:schemeClr val="tx1"/>
                </a:solidFill>
              </a:rPr>
              <a:t>Review to ensure no new and material evidence was submitted with the VAF 20-0996</a:t>
            </a:r>
          </a:p>
          <a:p>
            <a:pPr marL="605956" lvl="1" indent="-165261" defTabSz="881390" fontAlgn="t">
              <a:buFont typeface="Arial" panose="020B0604020202020204" pitchFamily="34" charset="0"/>
              <a:buChar char="•"/>
              <a:defRPr/>
            </a:pPr>
            <a:r>
              <a:rPr lang="en-US" dirty="0">
                <a:solidFill>
                  <a:schemeClr val="tx1"/>
                </a:solidFill>
              </a:rPr>
              <a:t>If only the VAF 20-0996 was received, continue through the workflow.</a:t>
            </a:r>
          </a:p>
          <a:p>
            <a:pPr marL="605956" lvl="1" indent="-165261" defTabSz="881390" fontAlgn="t">
              <a:buFont typeface="Arial" panose="020B0604020202020204" pitchFamily="34" charset="0"/>
              <a:buChar char="•"/>
              <a:defRPr/>
            </a:pPr>
            <a:r>
              <a:rPr lang="en-US" dirty="0">
                <a:solidFill>
                  <a:schemeClr val="tx1"/>
                </a:solidFill>
              </a:rPr>
              <a:t>If new and material evidence was received, the fiduciary hub must make reasonable efforts to contact the beneficiary and/or the authorized representative to determine if the beneficiary intends to submit a Supplemental Review (SR) rather than a HLR. </a:t>
            </a:r>
          </a:p>
          <a:p>
            <a:pPr marL="1046651" lvl="2" indent="-165261">
              <a:buFont typeface="Arial" panose="020B0604020202020204" pitchFamily="34" charset="0"/>
              <a:buChar char="•"/>
            </a:pPr>
            <a:r>
              <a:rPr lang="en-US" dirty="0">
                <a:solidFill>
                  <a:schemeClr val="tx1"/>
                </a:solidFill>
              </a:rPr>
              <a:t>“Reasonable efforts” generally consist of</a:t>
            </a:r>
            <a:endParaRPr lang="en-US" sz="1300" dirty="0">
              <a:solidFill>
                <a:schemeClr val="tx1"/>
              </a:solidFill>
            </a:endParaRPr>
          </a:p>
          <a:p>
            <a:pPr marL="1487346" lvl="3" indent="-165261">
              <a:buFont typeface="Arial" panose="020B0604020202020204" pitchFamily="34" charset="0"/>
              <a:buChar char="•"/>
            </a:pPr>
            <a:r>
              <a:rPr lang="en-US" dirty="0">
                <a:solidFill>
                  <a:schemeClr val="tx1"/>
                </a:solidFill>
              </a:rPr>
              <a:t>an initial attempt to contact the beneficiary by telephone, using his/her current telephone number, and </a:t>
            </a:r>
            <a:endParaRPr lang="en-US" sz="1300" dirty="0">
              <a:solidFill>
                <a:schemeClr val="tx1"/>
              </a:solidFill>
            </a:endParaRPr>
          </a:p>
          <a:p>
            <a:pPr marL="1487346" lvl="3" indent="-165261">
              <a:buFont typeface="Arial" panose="020B0604020202020204" pitchFamily="34" charset="0"/>
              <a:buChar char="•"/>
            </a:pPr>
            <a:r>
              <a:rPr lang="en-US" dirty="0">
                <a:solidFill>
                  <a:schemeClr val="tx1"/>
                </a:solidFill>
              </a:rPr>
              <a:t>at least one follow-up attempt if the initial attempt is unsuccessful.</a:t>
            </a:r>
            <a:r>
              <a:rPr lang="en-US" sz="1100" dirty="0">
                <a:solidFill>
                  <a:schemeClr val="tx1"/>
                </a:solidFill>
              </a:rPr>
              <a:t> </a:t>
            </a:r>
          </a:p>
          <a:p>
            <a:pPr marL="605956" lvl="1" indent="-165261">
              <a:buFont typeface="Arial" panose="020B0604020202020204" pitchFamily="34" charset="0"/>
              <a:buChar char="•"/>
            </a:pPr>
            <a:r>
              <a:rPr lang="en-US" sz="1300" dirty="0">
                <a:solidFill>
                  <a:schemeClr val="tx1"/>
                </a:solidFill>
              </a:rPr>
              <a:t>The fiduciary hub must document successful and unsuccessful contact with the beneficiary and his or her representative, if applicable, on a VA Form 27-0820, </a:t>
            </a:r>
            <a:r>
              <a:rPr lang="en-US" sz="1300" i="1" dirty="0">
                <a:solidFill>
                  <a:schemeClr val="tx1"/>
                </a:solidFill>
              </a:rPr>
              <a:t>Report of General Information</a:t>
            </a:r>
            <a:r>
              <a:rPr lang="en-US" sz="1300" dirty="0">
                <a:solidFill>
                  <a:schemeClr val="tx1"/>
                </a:solidFill>
              </a:rPr>
              <a:t>, and upload to the eFolder.  </a:t>
            </a:r>
          </a:p>
          <a:p>
            <a:pPr marL="1046651" lvl="2" indent="-165261">
              <a:buFont typeface="Arial" panose="020B0604020202020204" pitchFamily="34" charset="0"/>
              <a:buChar char="•"/>
            </a:pPr>
            <a:r>
              <a:rPr lang="en-US" sz="1300" dirty="0">
                <a:solidFill>
                  <a:schemeClr val="tx1"/>
                </a:solidFill>
              </a:rPr>
              <a:t>If unsuccessful, the </a:t>
            </a:r>
            <a:r>
              <a:rPr lang="en-US" dirty="0">
                <a:solidFill>
                  <a:schemeClr val="tx1"/>
                </a:solidFill>
              </a:rPr>
              <a:t>fiduciary hub must notify the beneficiary and his/her representative, if any, in writing that the HLR process does not allow for the submission of additional evidence and inform he/she that the review will proceed as a Supplemental Review (SR). </a:t>
            </a:r>
          </a:p>
          <a:p>
            <a:pPr marL="1487346" lvl="3" indent="-165261" defTabSz="881390" fontAlgn="t">
              <a:buFont typeface="Arial" panose="020B0604020202020204" pitchFamily="34" charset="0"/>
              <a:buChar char="•"/>
              <a:defRPr/>
            </a:pPr>
            <a:r>
              <a:rPr lang="en-US" dirty="0">
                <a:solidFill>
                  <a:schemeClr val="tx1"/>
                </a:solidFill>
              </a:rPr>
              <a:t>A letter template has been created to notify the beneficiary that additional evidence can not be accepted with a request for a HLR, ask for clarification of lane preference, and notify that no response will yield the processing of a SR.</a:t>
            </a:r>
          </a:p>
          <a:p>
            <a:pPr marL="1487346" lvl="3" indent="-165261" defTabSz="881390" fontAlgn="t">
              <a:buFont typeface="Arial" panose="020B0604020202020204" pitchFamily="34" charset="0"/>
              <a:buChar char="•"/>
              <a:defRPr/>
            </a:pPr>
            <a:r>
              <a:rPr lang="en-US" dirty="0">
                <a:solidFill>
                  <a:schemeClr val="tx1"/>
                </a:solidFill>
              </a:rPr>
              <a:t>The letter template will be available via hyperlink within the FPM 8.F.1.e reference.</a:t>
            </a:r>
          </a:p>
          <a:p>
            <a:pPr defTabSz="881390" fontAlgn="t">
              <a:defRPr/>
            </a:pPr>
            <a:endParaRPr lang="en-US" b="0" i="0" dirty="0">
              <a:solidFill>
                <a:schemeClr val="tx1"/>
              </a:solidFill>
            </a:endParaRPr>
          </a:p>
          <a:p>
            <a:pPr defTabSz="881390" fontAlgn="t">
              <a:defRPr/>
            </a:pPr>
            <a:r>
              <a:rPr lang="en-US" b="1" dirty="0">
                <a:solidFill>
                  <a:schemeClr val="tx1"/>
                </a:solidFill>
              </a:rPr>
              <a:t>Control Higher-Level Review (FPM 8.F.1.d)</a:t>
            </a:r>
          </a:p>
          <a:p>
            <a:pPr marL="165261" indent="-165261" defTabSz="881390" fontAlgn="t">
              <a:buFont typeface="Arial" panose="020B0604020202020204" pitchFamily="34" charset="0"/>
              <a:buChar char="•"/>
              <a:defRPr/>
            </a:pPr>
            <a:r>
              <a:rPr lang="en-US" b="0" dirty="0">
                <a:solidFill>
                  <a:schemeClr val="tx1"/>
                </a:solidFill>
              </a:rPr>
              <a:t>At this time, dual tracking of appeals is necessary in </a:t>
            </a:r>
            <a:r>
              <a:rPr lang="en-US" b="0" dirty="0" err="1">
                <a:solidFill>
                  <a:schemeClr val="tx1"/>
                </a:solidFill>
              </a:rPr>
              <a:t>Caseflow</a:t>
            </a:r>
            <a:r>
              <a:rPr lang="en-US" b="0" dirty="0">
                <a:solidFill>
                  <a:schemeClr val="tx1"/>
                </a:solidFill>
              </a:rPr>
              <a:t> Intake and the Beneficiary Fiduciary Field System (BFFS).</a:t>
            </a:r>
          </a:p>
          <a:p>
            <a:pPr marL="165261" indent="-165261" defTabSz="881390" fontAlgn="t">
              <a:buFont typeface="Arial" panose="020B0604020202020204" pitchFamily="34" charset="0"/>
              <a:buChar char="•"/>
              <a:defRPr/>
            </a:pPr>
            <a:r>
              <a:rPr lang="en-US" b="0" dirty="0">
                <a:solidFill>
                  <a:schemeClr val="tx1"/>
                </a:solidFill>
              </a:rPr>
              <a:t>To track in Caseflow, the intake process will be complete and to track in BFFS, creation of a new WI will take place.</a:t>
            </a:r>
          </a:p>
          <a:p>
            <a:pPr marL="605956" lvl="1" indent="-165261" defTabSz="881390" fontAlgn="t">
              <a:buFont typeface="Arial" panose="020B0604020202020204" pitchFamily="34" charset="0"/>
              <a:buChar char="•"/>
              <a:defRPr/>
            </a:pPr>
            <a:r>
              <a:rPr lang="en-US" b="0" dirty="0">
                <a:solidFill>
                  <a:schemeClr val="tx1"/>
                </a:solidFill>
              </a:rPr>
              <a:t>Entering intake data points in Caseflow with provide the Appeals Management Office with data necessary to report to Congress and meet the standards of the Appeals Modernization Act.</a:t>
            </a:r>
          </a:p>
          <a:p>
            <a:pPr marL="1046651" lvl="2" indent="-165261" defTabSz="881390" fontAlgn="t">
              <a:buFont typeface="Arial" panose="020B0604020202020204" pitchFamily="34" charset="0"/>
              <a:buChar char="•"/>
              <a:defRPr/>
            </a:pPr>
            <a:r>
              <a:rPr lang="en-US" b="0" dirty="0">
                <a:solidFill>
                  <a:schemeClr val="tx1"/>
                </a:solidFill>
              </a:rPr>
              <a:t>Additional training on </a:t>
            </a:r>
            <a:r>
              <a:rPr lang="en-US" b="0" dirty="0" err="1">
                <a:solidFill>
                  <a:schemeClr val="tx1"/>
                </a:solidFill>
              </a:rPr>
              <a:t>Caseflow</a:t>
            </a:r>
            <a:r>
              <a:rPr lang="en-US" b="0" dirty="0">
                <a:solidFill>
                  <a:schemeClr val="tx1"/>
                </a:solidFill>
              </a:rPr>
              <a:t> Intake will be provided in the future.</a:t>
            </a:r>
          </a:p>
          <a:p>
            <a:pPr marL="605956" lvl="1" indent="-165261" defTabSz="881390" fontAlgn="t">
              <a:buFont typeface="Arial" panose="020B0604020202020204" pitchFamily="34" charset="0"/>
              <a:buChar char="•"/>
              <a:defRPr/>
            </a:pPr>
            <a:r>
              <a:rPr lang="en-US" b="0" dirty="0">
                <a:solidFill>
                  <a:schemeClr val="tx1"/>
                </a:solidFill>
              </a:rPr>
              <a:t>Entering the data points in BFFS will allow Pension and Fiduciary Service to track appeal receipts, processing times, and dispositions. </a:t>
            </a:r>
          </a:p>
          <a:p>
            <a:pPr marL="1046651" lvl="2" indent="-165261" defTabSz="881390" fontAlgn="t">
              <a:buFont typeface="Arial" panose="020B0604020202020204" pitchFamily="34" charset="0"/>
              <a:buChar char="•"/>
              <a:defRPr/>
            </a:pPr>
            <a:r>
              <a:rPr lang="en-US" b="0" dirty="0">
                <a:solidFill>
                  <a:schemeClr val="tx1"/>
                </a:solidFill>
              </a:rPr>
              <a:t>A 585 WI will control for a HLR request in BFFS.</a:t>
            </a:r>
          </a:p>
          <a:p>
            <a:pPr marL="605956" lvl="1" indent="-165261" defTabSz="881390" fontAlgn="t">
              <a:buFont typeface="Arial" panose="020B0604020202020204" pitchFamily="34" charset="0"/>
              <a:buChar char="•"/>
              <a:defRPr/>
            </a:pPr>
            <a:r>
              <a:rPr lang="en-US" b="0" dirty="0">
                <a:solidFill>
                  <a:schemeClr val="tx1"/>
                </a:solidFill>
              </a:rPr>
              <a:t>Fiduciary hubs have discretion to decide who enters HLR requests in </a:t>
            </a:r>
            <a:r>
              <a:rPr lang="en-US" b="0" dirty="0" err="1">
                <a:solidFill>
                  <a:schemeClr val="tx1"/>
                </a:solidFill>
              </a:rPr>
              <a:t>Caseflow</a:t>
            </a:r>
            <a:r>
              <a:rPr lang="en-US" b="0" dirty="0">
                <a:solidFill>
                  <a:schemeClr val="tx1"/>
                </a:solidFill>
              </a:rPr>
              <a:t> Intake and who establishes the 585 WI in BFFS.</a:t>
            </a:r>
          </a:p>
          <a:p>
            <a:pPr marL="1046651" lvl="2" indent="-165261" defTabSz="881390" fontAlgn="t">
              <a:buFont typeface="Arial" panose="020B0604020202020204" pitchFamily="34" charset="0"/>
              <a:buChar char="•"/>
              <a:defRPr/>
            </a:pPr>
            <a:r>
              <a:rPr lang="en-US" b="0" dirty="0">
                <a:solidFill>
                  <a:schemeClr val="tx1"/>
                </a:solidFill>
              </a:rPr>
              <a:t>The employee working the HLR is responsible to ensure that the 585 WI is pending in BFFS.</a:t>
            </a:r>
          </a:p>
          <a:p>
            <a:pPr marL="1046651" lvl="2" indent="-165261" defTabSz="881390" fontAlgn="t">
              <a:buFont typeface="Arial" panose="020B0604020202020204" pitchFamily="34" charset="0"/>
              <a:buChar char="•"/>
              <a:defRPr/>
            </a:pPr>
            <a:r>
              <a:rPr lang="en-US" b="0" dirty="0">
                <a:solidFill>
                  <a:schemeClr val="tx1"/>
                </a:solidFill>
              </a:rPr>
              <a:t>If no 585 WI is in BFFS, the employee working the issue may create a new WI by following the steps below:</a:t>
            </a:r>
          </a:p>
          <a:p>
            <a:pPr marL="1487346" lvl="3" indent="-165261" defTabSz="881390" fontAlgn="t">
              <a:buFont typeface="Arial" panose="020B0604020202020204" pitchFamily="34" charset="0"/>
              <a:buChar char="•"/>
              <a:defRPr/>
            </a:pPr>
            <a:r>
              <a:rPr lang="en-US" b="0" dirty="0">
                <a:solidFill>
                  <a:schemeClr val="tx1"/>
                </a:solidFill>
              </a:rPr>
              <a:t>Search for beneficiary</a:t>
            </a:r>
          </a:p>
          <a:p>
            <a:pPr marL="1487346" lvl="3" indent="-165261" defTabSz="881390" fontAlgn="t">
              <a:buFont typeface="Arial" panose="020B0604020202020204" pitchFamily="34" charset="0"/>
              <a:buChar char="•"/>
              <a:defRPr/>
            </a:pPr>
            <a:r>
              <a:rPr lang="en-US" b="0" dirty="0">
                <a:solidFill>
                  <a:schemeClr val="tx1"/>
                </a:solidFill>
              </a:rPr>
              <a:t>Select WI</a:t>
            </a:r>
          </a:p>
          <a:p>
            <a:pPr marL="1487346" lvl="3" indent="-165261" defTabSz="881390" fontAlgn="t">
              <a:buFont typeface="Arial" panose="020B0604020202020204" pitchFamily="34" charset="0"/>
              <a:buChar char="•"/>
              <a:defRPr/>
            </a:pPr>
            <a:r>
              <a:rPr lang="en-US" b="0" dirty="0">
                <a:solidFill>
                  <a:schemeClr val="tx1"/>
                </a:solidFill>
              </a:rPr>
              <a:t>Add new WI</a:t>
            </a:r>
          </a:p>
          <a:p>
            <a:pPr marL="1487346" lvl="3" indent="-165261" defTabSz="881390" fontAlgn="t">
              <a:buFont typeface="Arial" panose="020B0604020202020204" pitchFamily="34" charset="0"/>
              <a:buChar char="•"/>
              <a:defRPr/>
            </a:pPr>
            <a:r>
              <a:rPr lang="en-US" b="0" dirty="0">
                <a:solidFill>
                  <a:schemeClr val="tx1"/>
                </a:solidFill>
              </a:rPr>
              <a:t>Select WI type – 585 – Higher-Level Review</a:t>
            </a:r>
          </a:p>
          <a:p>
            <a:pPr marL="1487346" lvl="3" indent="-165261" defTabSz="881390" fontAlgn="t">
              <a:buFont typeface="Arial" panose="020B0604020202020204" pitchFamily="34" charset="0"/>
              <a:buChar char="•"/>
              <a:defRPr/>
            </a:pPr>
            <a:r>
              <a:rPr lang="en-US" b="0" dirty="0">
                <a:solidFill>
                  <a:schemeClr val="tx1"/>
                </a:solidFill>
              </a:rPr>
              <a:t>Enter Received Date (Date written request and new and material evidence received)</a:t>
            </a:r>
          </a:p>
          <a:p>
            <a:pPr marL="1487346" lvl="3" indent="-165261" defTabSz="881390" fontAlgn="t">
              <a:buFont typeface="Arial" panose="020B0604020202020204" pitchFamily="34" charset="0"/>
              <a:buChar char="•"/>
              <a:defRPr/>
            </a:pPr>
            <a:r>
              <a:rPr lang="en-US" b="0" dirty="0">
                <a:solidFill>
                  <a:schemeClr val="tx1"/>
                </a:solidFill>
              </a:rPr>
              <a:t>Enter Associated WI (Previous WI that addressed issue on appeal)</a:t>
            </a:r>
          </a:p>
          <a:p>
            <a:pPr marL="1487346" lvl="3" indent="-165261" defTabSz="881390" fontAlgn="t">
              <a:buFont typeface="Arial" panose="020B0604020202020204" pitchFamily="34" charset="0"/>
              <a:buChar char="•"/>
              <a:defRPr/>
            </a:pPr>
            <a:r>
              <a:rPr lang="en-US" b="0" dirty="0">
                <a:solidFill>
                  <a:schemeClr val="tx1"/>
                </a:solidFill>
              </a:rPr>
              <a:t>Select Decision Under Review (Misuse Determination OR Misuse Determination Reconsideration)</a:t>
            </a:r>
          </a:p>
          <a:p>
            <a:pPr marL="1487346" lvl="3" indent="-165261" defTabSz="881390" fontAlgn="t">
              <a:buFont typeface="Arial" panose="020B0604020202020204" pitchFamily="34" charset="0"/>
              <a:buChar char="•"/>
              <a:defRPr/>
            </a:pPr>
            <a:r>
              <a:rPr lang="en-US" b="0" dirty="0">
                <a:solidFill>
                  <a:schemeClr val="tx1"/>
                </a:solidFill>
              </a:rPr>
              <a:t>Select yes or no in “Additional Evidence Received” field (this is mandatory to move forward)</a:t>
            </a:r>
          </a:p>
          <a:p>
            <a:pPr marL="1487346" lvl="3" indent="-165261" defTabSz="881390" fontAlgn="t">
              <a:buFont typeface="Arial" panose="020B0604020202020204" pitchFamily="34" charset="0"/>
              <a:buChar char="•"/>
              <a:defRPr/>
            </a:pPr>
            <a:r>
              <a:rPr lang="en-US" b="0" dirty="0">
                <a:solidFill>
                  <a:schemeClr val="tx1"/>
                </a:solidFill>
              </a:rPr>
              <a:t>Select save</a:t>
            </a:r>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3337585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Identify the Higher-Level Review notification template and process</a:t>
            </a:r>
            <a:endParaRPr lang="en-US" b="0" i="1" u="none" baseline="0" dirty="0"/>
          </a:p>
          <a:p>
            <a:pPr marL="174697" indent="-174697" defTabSz="931717">
              <a:defRPr/>
            </a:pPr>
            <a:r>
              <a:rPr lang="en-US" b="0" i="1" u="none" dirty="0"/>
              <a:t>Policy</a:t>
            </a:r>
            <a:r>
              <a:rPr lang="en-US" b="0" i="1" u="none" baseline="0" dirty="0"/>
              <a:t> Reference(s): Public Law 115-55, AQ26, 38 CFE 13.400, FPM 5.D, </a:t>
            </a:r>
            <a:r>
              <a:rPr lang="en-US" dirty="0"/>
              <a:t>FPM 8.E.2, </a:t>
            </a:r>
            <a:r>
              <a:rPr lang="en-US" b="0" dirty="0"/>
              <a:t>FPM 8.F.2</a:t>
            </a:r>
          </a:p>
          <a:p>
            <a:pPr marL="174697" indent="-174697" defTabSz="931717">
              <a:defRPr/>
            </a:pPr>
            <a:r>
              <a:rPr lang="en-US" b="0" i="1" u="none" baseline="0" dirty="0"/>
              <a:t>FPG Articles: </a:t>
            </a:r>
            <a:r>
              <a:rPr lang="en-US" i="1" dirty="0"/>
              <a:t>N/A</a:t>
            </a:r>
            <a:endParaRPr lang="en-US" b="0" i="1" u="none" baseline="0" dirty="0"/>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fontAlgn="t">
              <a:defRPr/>
            </a:pPr>
            <a:r>
              <a:rPr lang="en-US" b="1" dirty="0"/>
              <a:t>Conduct informal conference (FPM 8.F.2.k)</a:t>
            </a:r>
          </a:p>
          <a:p>
            <a:pPr marL="165261" indent="-165261" defTabSz="881390" fontAlgn="t">
              <a:buFont typeface="Arial" panose="020B0604020202020204" pitchFamily="34" charset="0"/>
              <a:buChar char="•"/>
              <a:defRPr/>
            </a:pPr>
            <a:r>
              <a:rPr lang="en-US" dirty="0"/>
              <a:t>An informal conference is available to the beneficiary and his/her representative, if he/she chooses to exercise this option. The purpose of this telephonic contact is to point out specific errors in the case. VA will not consider any new evidence.</a:t>
            </a:r>
          </a:p>
          <a:p>
            <a:pPr marL="605956" lvl="1" indent="-165261" defTabSz="881390" fontAlgn="t">
              <a:buFont typeface="Arial" panose="020B0604020202020204" pitchFamily="34" charset="0"/>
              <a:buChar char="•"/>
              <a:defRPr/>
            </a:pPr>
            <a:r>
              <a:rPr lang="en-US" b="0" i="0" u="none" strike="noStrike" kern="1200" baseline="0" dirty="0">
                <a:solidFill>
                  <a:schemeClr val="tx1"/>
                </a:solidFill>
                <a:latin typeface="+mn-lt"/>
                <a:ea typeface="+mn-ea"/>
                <a:cs typeface="+mn-cs"/>
              </a:rPr>
              <a:t>If box 14 on page 3 of the VAF 20-0966 is checked, the beneficiary or his/her representative will indicate which time of day is most convenient for the fiduciary hub to call him/her.  Fiduciary hubs should make reasonable efforts to attempt phone calls during the requested timeframe.</a:t>
            </a:r>
          </a:p>
          <a:p>
            <a:pPr marL="1046651" lvl="2" indent="-165261">
              <a:buFont typeface="Arial" panose="020B0604020202020204" pitchFamily="34" charset="0"/>
              <a:buChar char="•"/>
            </a:pPr>
            <a:r>
              <a:rPr lang="en-US" dirty="0"/>
              <a:t>Again, “Reasonable efforts” generally consist of</a:t>
            </a:r>
            <a:r>
              <a:rPr lang="en-US" sz="1300" dirty="0"/>
              <a:t>:</a:t>
            </a:r>
          </a:p>
          <a:p>
            <a:pPr marL="1487346" lvl="3" indent="-165261">
              <a:buFont typeface="Arial" panose="020B0604020202020204" pitchFamily="34" charset="0"/>
              <a:buChar char="•"/>
            </a:pPr>
            <a:r>
              <a:rPr lang="en-US" dirty="0"/>
              <a:t>an initial attempt to contact the beneficiary by telephone, using his/her current telephone number, and </a:t>
            </a:r>
            <a:endParaRPr lang="en-US" sz="1300" dirty="0"/>
          </a:p>
          <a:p>
            <a:pPr marL="1487346" lvl="3" indent="-165261">
              <a:buFont typeface="Arial" panose="020B0604020202020204" pitchFamily="34" charset="0"/>
              <a:buChar char="•"/>
            </a:pPr>
            <a:r>
              <a:rPr lang="en-US" dirty="0"/>
              <a:t>at least one follow-up attempt if the initial attempt is unsuccessful.</a:t>
            </a:r>
            <a:r>
              <a:rPr lang="en-US" sz="1100" dirty="0"/>
              <a:t> </a:t>
            </a:r>
            <a:endParaRPr lang="en-US" b="0" i="0" u="none" strike="noStrike" kern="1200" baseline="0" dirty="0">
              <a:solidFill>
                <a:schemeClr val="tx1"/>
              </a:solidFill>
              <a:latin typeface="+mn-lt"/>
              <a:ea typeface="+mn-ea"/>
              <a:cs typeface="+mn-cs"/>
            </a:endParaRPr>
          </a:p>
          <a:p>
            <a:pPr marL="605956" lvl="1" indent="-165261" defTabSz="881390" fontAlgn="t">
              <a:buFont typeface="Arial" panose="020B0604020202020204" pitchFamily="34" charset="0"/>
              <a:buChar char="•"/>
              <a:defRPr/>
            </a:pPr>
            <a:r>
              <a:rPr lang="en-US" b="0" i="0" u="none" strike="noStrike" kern="1200" baseline="0" dirty="0">
                <a:solidFill>
                  <a:schemeClr val="tx1"/>
                </a:solidFill>
                <a:latin typeface="+mn-lt"/>
                <a:ea typeface="+mn-ea"/>
                <a:cs typeface="+mn-cs"/>
              </a:rPr>
              <a:t>The most important piece of the informal conference is to allow the beneficiary or his/her representative to highlight the errors he/she feels the fiduciary hub made in regard to the previous decision.  Employees conducting the informal conference </a:t>
            </a:r>
            <a:r>
              <a:rPr lang="en-US" b="0" i="0" u="sng" strike="noStrike" kern="1200" baseline="0" dirty="0">
                <a:solidFill>
                  <a:schemeClr val="tx1"/>
                </a:solidFill>
                <a:latin typeface="+mn-lt"/>
                <a:ea typeface="+mn-ea"/>
                <a:cs typeface="+mn-cs"/>
              </a:rPr>
              <a:t>CAN NOT </a:t>
            </a:r>
            <a:r>
              <a:rPr lang="en-US" b="0" i="0" u="none" strike="noStrike" kern="1200" baseline="0" dirty="0">
                <a:solidFill>
                  <a:schemeClr val="tx1"/>
                </a:solidFill>
                <a:latin typeface="+mn-lt"/>
                <a:ea typeface="+mn-ea"/>
                <a:cs typeface="+mn-cs"/>
              </a:rPr>
              <a:t>consider new evidence if it is submitted during the informal conference.</a:t>
            </a:r>
          </a:p>
          <a:p>
            <a:pPr marL="605956" lvl="1" indent="-165261" defTabSz="881390" fontAlgn="t">
              <a:buFont typeface="Arial" panose="020B0604020202020204" pitchFamily="34" charset="0"/>
              <a:buChar char="•"/>
              <a:defRPr/>
            </a:pPr>
            <a:endParaRPr lang="en-US" b="0" i="0" u="none" strike="noStrike" kern="1200" baseline="0" dirty="0">
              <a:solidFill>
                <a:schemeClr val="tx1"/>
              </a:solidFill>
              <a:latin typeface="+mn-lt"/>
              <a:ea typeface="+mn-ea"/>
              <a:cs typeface="+mn-cs"/>
            </a:endParaRPr>
          </a:p>
          <a:p>
            <a:pPr defTabSz="881390" fontAlgn="t">
              <a:defRPr/>
            </a:pPr>
            <a:r>
              <a:rPr lang="en-US" b="1" dirty="0"/>
              <a:t>Complete Higher-Level Review (FPM 8.E.2.d., FPM 8.E.2.b.,FPM 8.F.2.d, FPM 8.F.2.i, and FPM 8.F.2.j)</a:t>
            </a:r>
          </a:p>
          <a:p>
            <a:pPr marL="165261" indent="-165261" defTabSz="881390" fontAlgn="t">
              <a:buFont typeface="Arial" panose="020B0604020202020204" pitchFamily="34" charset="0"/>
              <a:buChar char="•"/>
              <a:defRPr/>
            </a:pPr>
            <a:r>
              <a:rPr lang="en-US" b="0" dirty="0"/>
              <a:t>The general steps to complete a HLR review are to:</a:t>
            </a:r>
          </a:p>
          <a:p>
            <a:pPr marL="605956" lvl="1" indent="-165261" defTabSz="881390" fontAlgn="t">
              <a:buFont typeface="Arial" panose="020B0604020202020204" pitchFamily="34" charset="0"/>
              <a:buChar char="•"/>
              <a:defRPr/>
            </a:pPr>
            <a:r>
              <a:rPr lang="en-US" b="0" dirty="0"/>
              <a:t>Review the eFolder and ask yourself each of the questions on slides 8 and 9 (if working a misuse determination appeal) and slide 11 (if working a fiduciary misuse determination reconsideration appeal) of this presentation,</a:t>
            </a:r>
          </a:p>
          <a:p>
            <a:pPr marL="605956" lvl="1" indent="-165261" defTabSz="881390" fontAlgn="t">
              <a:buFont typeface="Arial" panose="020B0604020202020204" pitchFamily="34" charset="0"/>
              <a:buChar char="•"/>
              <a:defRPr/>
            </a:pPr>
            <a:r>
              <a:rPr lang="en-US" b="0" dirty="0"/>
              <a:t>Conduct informal conference, if applicable,</a:t>
            </a:r>
          </a:p>
          <a:p>
            <a:pPr marL="605956" lvl="1" indent="-165261" defTabSz="881390" fontAlgn="t">
              <a:buFont typeface="Arial" panose="020B0604020202020204" pitchFamily="34" charset="0"/>
              <a:buChar char="•"/>
              <a:defRPr/>
            </a:pPr>
            <a:r>
              <a:rPr lang="en-US" b="0" dirty="0"/>
              <a:t>Weigh the evidence of record and determine if appeal warrants a grant or if the original decision will be upheld, </a:t>
            </a:r>
          </a:p>
          <a:p>
            <a:pPr marL="605956" lvl="1" indent="-165261" defTabSz="881390" fontAlgn="t">
              <a:buFont typeface="Arial" panose="020B0604020202020204" pitchFamily="34" charset="0"/>
              <a:buChar char="•"/>
              <a:defRPr/>
            </a:pPr>
            <a:r>
              <a:rPr lang="en-US" b="0" dirty="0"/>
              <a:t>Document your decision on </a:t>
            </a:r>
            <a:r>
              <a:rPr lang="en-US" b="0" i="1" dirty="0"/>
              <a:t>Higher-Level Review Template</a:t>
            </a:r>
            <a:r>
              <a:rPr lang="en-US" b="0" dirty="0"/>
              <a:t>, </a:t>
            </a:r>
          </a:p>
          <a:p>
            <a:pPr marL="605956" lvl="1" indent="-165261" defTabSz="881390" fontAlgn="t">
              <a:buFont typeface="Arial" panose="020B0604020202020204" pitchFamily="34" charset="0"/>
              <a:buChar char="•"/>
              <a:defRPr/>
            </a:pPr>
            <a:endParaRPr lang="en-US" b="0" dirty="0"/>
          </a:p>
          <a:p>
            <a:pPr marL="440695" lvl="1" defTabSz="881390" fontAlgn="t">
              <a:defRPr/>
            </a:pPr>
            <a:r>
              <a:rPr lang="en-US" b="1" dirty="0"/>
              <a:t>Denial:</a:t>
            </a:r>
          </a:p>
          <a:p>
            <a:pPr marL="605956" lvl="1" indent="-165261" defTabSz="881390" fontAlgn="t">
              <a:buFont typeface="Arial" panose="020B0604020202020204" pitchFamily="34" charset="0"/>
              <a:buChar char="•"/>
              <a:defRPr/>
            </a:pPr>
            <a:r>
              <a:rPr lang="en-US" b="0" dirty="0"/>
              <a:t>Upload </a:t>
            </a:r>
            <a:r>
              <a:rPr lang="en-US" b="0" i="1" dirty="0"/>
              <a:t>Higher-Level Review Template </a:t>
            </a:r>
            <a:r>
              <a:rPr lang="en-US" b="0" dirty="0"/>
              <a:t>to the eFolder,</a:t>
            </a:r>
          </a:p>
          <a:p>
            <a:pPr marL="605956" lvl="1" indent="-165261" defTabSz="881390" fontAlgn="t">
              <a:buFont typeface="Arial" panose="020B0604020202020204" pitchFamily="34" charset="0"/>
              <a:buChar char="•"/>
              <a:defRPr/>
            </a:pPr>
            <a:r>
              <a:rPr lang="en-US" b="0" dirty="0"/>
              <a:t>Notify the beneficiary and his or her representative of the decision,</a:t>
            </a:r>
          </a:p>
          <a:p>
            <a:pPr marL="605956" lvl="1" indent="-165261" defTabSz="881390" fontAlgn="t">
              <a:buFont typeface="Arial" panose="020B0604020202020204" pitchFamily="34" charset="0"/>
              <a:buChar char="•"/>
              <a:defRPr/>
            </a:pPr>
            <a:r>
              <a:rPr lang="en-US" b="0" dirty="0"/>
              <a:t>Update disposition in 585 work item (WI),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Enter HLR denial reason (free text box)</a:t>
            </a:r>
          </a:p>
          <a:p>
            <a:pPr marL="1046651" lvl="2" indent="-165261" defTabSz="881390" fontAlgn="t">
              <a:buFont typeface="Arial" panose="020B0604020202020204" pitchFamily="34" charset="0"/>
              <a:buChar char="•"/>
              <a:defRPr/>
            </a:pPr>
            <a:r>
              <a:rPr lang="en-US" b="0" dirty="0"/>
              <a:t>Enter HLR denial date</a:t>
            </a:r>
          </a:p>
          <a:p>
            <a:pPr marL="1046651" lvl="2" indent="-165261" defTabSz="881390" fontAlgn="t">
              <a:buFont typeface="Arial" panose="020B0604020202020204" pitchFamily="34" charset="0"/>
              <a:buChar char="•"/>
              <a:defRPr/>
            </a:pPr>
            <a:r>
              <a:rPr lang="en-US" b="0" dirty="0"/>
              <a:t>Select HLR Denied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p>
          <a:p>
            <a:pPr marL="440695" lvl="1" defTabSz="881390" fontAlgn="t">
              <a:defRPr/>
            </a:pPr>
            <a:endParaRPr lang="en-US" b="0" dirty="0"/>
          </a:p>
          <a:p>
            <a:pPr marL="440695" lvl="1" defTabSz="881390" fontAlgn="t">
              <a:defRPr/>
            </a:pPr>
            <a:r>
              <a:rPr lang="en-US" b="1" dirty="0"/>
              <a:t>Grant:</a:t>
            </a:r>
          </a:p>
          <a:p>
            <a:pPr marL="605956" lvl="1" indent="-165261" defTabSz="881390" fontAlgn="t">
              <a:buFont typeface="Arial" panose="020B0604020202020204" pitchFamily="34" charset="0"/>
              <a:buChar char="•"/>
              <a:defRPr/>
            </a:pPr>
            <a:r>
              <a:rPr lang="en-US" b="0" dirty="0"/>
              <a:t>Complete an updated determination or reconsideration, </a:t>
            </a:r>
          </a:p>
          <a:p>
            <a:pPr marL="1046651" lvl="2" indent="-165261" defTabSz="881390" fontAlgn="t">
              <a:buFont typeface="Arial" panose="020B0604020202020204" pitchFamily="34" charset="0"/>
              <a:buChar char="•"/>
              <a:defRPr/>
            </a:pPr>
            <a:r>
              <a:rPr lang="en-US" dirty="0"/>
              <a:t>If the HLR reviewer determines the misuse determination was not completed according to the established rules and regulations, the fiduciary hub will generate a new misuse determination decision by </a:t>
            </a:r>
            <a:r>
              <a:rPr lang="en-US" b="0" dirty="0"/>
              <a:t>following the guidance provided in FPM 5.D.1.e and f</a:t>
            </a:r>
          </a:p>
          <a:p>
            <a:pPr marL="1046651" lvl="2" indent="-165261" defTabSz="881390" fontAlgn="t">
              <a:buFont typeface="Arial" panose="020B0604020202020204" pitchFamily="34" charset="0"/>
              <a:buChar char="•"/>
              <a:defRPr/>
            </a:pPr>
            <a:r>
              <a:rPr lang="en-US" dirty="0"/>
              <a:t>If the HLR reviewer determines the misuse determination reconsideration  was not completed according to the established rules and regulations, the fiduciary hub will generate a new misuse determination reconsideration decision by following the guidance provided in </a:t>
            </a:r>
            <a:r>
              <a:rPr lang="en-US" b="0" dirty="0"/>
              <a:t>FPM 5.D.3.h.</a:t>
            </a:r>
          </a:p>
          <a:p>
            <a:pPr marL="605956" lvl="1" indent="-165261" defTabSz="881390" fontAlgn="t">
              <a:buFont typeface="Arial" panose="020B0604020202020204" pitchFamily="34" charset="0"/>
              <a:buChar char="•"/>
              <a:defRPr/>
            </a:pPr>
            <a:r>
              <a:rPr lang="en-US" b="0" dirty="0"/>
              <a:t>Upload the new misuse determination or misuse reconsideration to the eFolder,</a:t>
            </a:r>
          </a:p>
          <a:p>
            <a:pPr marL="605956" lvl="1" indent="-165261" defTabSz="881390" fontAlgn="t">
              <a:buFont typeface="Arial" panose="020B0604020202020204" pitchFamily="34" charset="0"/>
              <a:buChar char="•"/>
              <a:defRPr/>
            </a:pPr>
            <a:r>
              <a:rPr lang="en-US" b="0" i="0" dirty="0"/>
              <a:t>Upload the </a:t>
            </a:r>
            <a:r>
              <a:rPr lang="en-US" b="0" i="1" dirty="0"/>
              <a:t>Higher-Level Review </a:t>
            </a:r>
            <a:r>
              <a:rPr lang="en-US" b="0" i="0" dirty="0"/>
              <a:t>template </a:t>
            </a:r>
            <a:r>
              <a:rPr lang="en-US" b="0" dirty="0"/>
              <a:t>to the eFolder,</a:t>
            </a:r>
          </a:p>
          <a:p>
            <a:pPr marL="605956" lvl="1" indent="-165261" defTabSz="881390" fontAlgn="t">
              <a:buFont typeface="Arial" panose="020B0604020202020204" pitchFamily="34" charset="0"/>
              <a:buChar char="•"/>
              <a:defRPr/>
            </a:pPr>
            <a:r>
              <a:rPr lang="en-US" b="0" dirty="0"/>
              <a:t>Notify the beneficiary and his or her representative of the decision, to include a copy of the updated determination or reconsideration document,</a:t>
            </a:r>
          </a:p>
          <a:p>
            <a:pPr marL="605956" lvl="1" indent="-165261" defTabSz="881390" fontAlgn="t">
              <a:buFont typeface="Arial" panose="020B0604020202020204" pitchFamily="34" charset="0"/>
              <a:buChar char="•"/>
              <a:defRPr/>
            </a:pPr>
            <a:r>
              <a:rPr lang="en-US" b="0" dirty="0"/>
              <a:t>If modification of the misuse determination took place, notify additional interested parties found in FPM 5.D.1.h of the findings in the new determination,</a:t>
            </a:r>
          </a:p>
          <a:p>
            <a:pPr marL="605956" lvl="1" indent="-165261" defTabSz="881390" fontAlgn="t">
              <a:buFont typeface="Arial" panose="020B0604020202020204" pitchFamily="34" charset="0"/>
              <a:buChar char="•"/>
              <a:defRPr/>
            </a:pPr>
            <a:r>
              <a:rPr lang="en-US" dirty="0"/>
              <a:t>Upon completion of the updated determination or reconsideration, update disposition in WI 585,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Select resolved WI (leave this field blank b/c no WI was established to take corrective action)</a:t>
            </a:r>
          </a:p>
          <a:p>
            <a:pPr marL="1046651" lvl="2" indent="-165261" defTabSz="881390" fontAlgn="t">
              <a:buFont typeface="Arial" panose="020B0604020202020204" pitchFamily="34" charset="0"/>
              <a:buChar char="•"/>
              <a:defRPr/>
            </a:pPr>
            <a:r>
              <a:rPr lang="en-US" b="0" dirty="0"/>
              <a:t>Enter HLR approval date</a:t>
            </a:r>
          </a:p>
          <a:p>
            <a:pPr marL="1046651" lvl="2" indent="-165261" defTabSz="881390" fontAlgn="t">
              <a:buFont typeface="Arial" panose="020B0604020202020204" pitchFamily="34" charset="0"/>
              <a:buChar char="•"/>
              <a:defRPr/>
            </a:pPr>
            <a:r>
              <a:rPr lang="en-US" b="0" dirty="0"/>
              <a:t>Select HLR Grant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endParaRPr lang="en-US" dirty="0"/>
          </a:p>
          <a:p>
            <a:pPr defTabSz="881390" fontAlgn="t">
              <a:defRPr/>
            </a:pPr>
            <a:endParaRPr lang="en-US" b="0" dirty="0"/>
          </a:p>
          <a:p>
            <a:pPr marL="165261" indent="-165261" defTabSz="881390" fontAlgn="t">
              <a:buFont typeface="Arial" panose="020B0604020202020204" pitchFamily="34" charset="0"/>
              <a:buChar char="•"/>
              <a:defRPr/>
            </a:pPr>
            <a:r>
              <a:rPr lang="en-US" b="0" dirty="0"/>
              <a:t>A couple of things to consider as you are conducting your review, weighing the evidence of record, and documenting your decision:</a:t>
            </a:r>
          </a:p>
          <a:p>
            <a:pPr marL="605956" lvl="1" indent="-165261" defTabSz="881390" fontAlgn="t">
              <a:buFont typeface="Arial" panose="020B0604020202020204" pitchFamily="34" charset="0"/>
              <a:buChar char="•"/>
              <a:defRPr/>
            </a:pPr>
            <a:r>
              <a:rPr lang="en-US" b="0" i="1" dirty="0"/>
              <a:t>Difference of opinion: </a:t>
            </a:r>
            <a:r>
              <a:rPr lang="en-US" dirty="0"/>
              <a:t>The HLR reviewer may grant a decision sought by the beneficiary under review based on a difference of opinion. Any finding favorable to the beneficiary is binding.  However, the HLR reviewer will not revise the outcome in a manner that is less advantageous to the beneficiary based solely on a difference of opinion. </a:t>
            </a:r>
            <a:endParaRPr lang="en-US" b="0" dirty="0"/>
          </a:p>
          <a:p>
            <a:pPr marL="605956" lvl="1" indent="-165261" defTabSz="881390" fontAlgn="t">
              <a:buFont typeface="Arial" panose="020B0604020202020204" pitchFamily="34" charset="0"/>
              <a:buChar char="•"/>
              <a:defRPr/>
            </a:pPr>
            <a:r>
              <a:rPr lang="en-US" b="0" i="1" dirty="0"/>
              <a:t>Clear and unmistakable errors</a:t>
            </a:r>
            <a:r>
              <a:rPr lang="en-US" b="0" dirty="0"/>
              <a:t>: </a:t>
            </a:r>
            <a:r>
              <a:rPr lang="en-US" dirty="0"/>
              <a:t>If the HLR reviewer identifies a clear and unmistakable error during the HLR, the fiduciary hub may reverse or revise decisions, even if disadvantageous to the beneficiary. This includes the decision being reviewed or any prior decisions.  </a:t>
            </a:r>
          </a:p>
          <a:p>
            <a:pPr defTabSz="881390" fontAlgn="t">
              <a:defRPr/>
            </a:pPr>
            <a:endParaRPr lang="en-US" b="0" dirty="0"/>
          </a:p>
          <a:p>
            <a:pPr defTabSz="881390" fontAlgn="t">
              <a:defRPr/>
            </a:pPr>
            <a:r>
              <a:rPr lang="en-US" b="1" dirty="0"/>
              <a:t>Document the HLR – Appeal the Hub Manager’s misuse determination under 38 CFR 13.400 template or the HLR – Appeal the Hub Regional Office Director’s final decision upon reconsideration of a misuse determination under 38 CFR 13.400(d) template  (FPM 8.F.2.l, FPM 8.F.2.m, and FPM 8.F.2.n)</a:t>
            </a:r>
          </a:p>
          <a:p>
            <a:pPr marL="165261" indent="-165261" defTabSz="881390" fontAlgn="t">
              <a:buFont typeface="Arial" panose="020B0604020202020204" pitchFamily="34" charset="0"/>
              <a:buChar char="•"/>
              <a:defRPr/>
            </a:pPr>
            <a:r>
              <a:rPr lang="en-US" dirty="0"/>
              <a:t>These template are designed to be used to help you reach a decision regarding the appeal; it contains the questions discussed on slides 8 and 9 </a:t>
            </a:r>
            <a:r>
              <a:rPr lang="en-US" b="0" dirty="0"/>
              <a:t>(if working a misuse determination appeal) </a:t>
            </a:r>
            <a:r>
              <a:rPr lang="en-US" dirty="0"/>
              <a:t>or slide 11 </a:t>
            </a:r>
            <a:r>
              <a:rPr lang="en-US" b="0" dirty="0"/>
              <a:t>(if working a misuse determination reconsideration appeal) </a:t>
            </a:r>
            <a:r>
              <a:rPr lang="en-US" dirty="0"/>
              <a:t>of this presentation for your consideration.  The templates also contain all of the applicable regulations.</a:t>
            </a:r>
          </a:p>
          <a:p>
            <a:pPr marL="165261" indent="-165261" defTabSz="881390" fontAlgn="t">
              <a:buFont typeface="Arial" panose="020B0604020202020204" pitchFamily="34" charset="0"/>
              <a:buChar char="•"/>
              <a:defRPr/>
            </a:pPr>
            <a:r>
              <a:rPr lang="en-US" dirty="0"/>
              <a:t>This template is also designed to be the primary method of notification to the beneficiary.  The beneficiary and his/her representative will receive copy of this document once a decision is rendered.</a:t>
            </a:r>
          </a:p>
          <a:p>
            <a:pPr marL="165261" indent="-165261" defTabSz="881390" fontAlgn="t">
              <a:buFont typeface="Arial" panose="020B0604020202020204" pitchFamily="34" charset="0"/>
              <a:buChar char="•"/>
              <a:defRPr/>
            </a:pPr>
            <a:r>
              <a:rPr lang="en-US" dirty="0"/>
              <a:t>After completing the template, you will need to generate the notification cover letter.  This letter is very generic in nature; highlighting that a decision has been made, but directing the reader to the attached template for more information, and providing further appeal options.</a:t>
            </a:r>
          </a:p>
          <a:p>
            <a:pPr defTabSz="881390" fontAlgn="t">
              <a:defRPr/>
            </a:pPr>
            <a:endParaRPr lang="en-US" dirty="0"/>
          </a:p>
          <a:p>
            <a:pPr defTabSz="881390" fontAlgn="t">
              <a:defRPr/>
            </a:pPr>
            <a:r>
              <a:rPr lang="en-US" b="1" dirty="0"/>
              <a:t>Modify BFFS with disposition of appeal (FPM 8.F.2.m)</a:t>
            </a:r>
          </a:p>
          <a:p>
            <a:pPr marL="165261" indent="-165261" defTabSz="881390" fontAlgn="t">
              <a:buFont typeface="Arial" panose="020B0604020202020204" pitchFamily="34" charset="0"/>
              <a:buChar char="•"/>
              <a:defRPr/>
            </a:pPr>
            <a:r>
              <a:rPr lang="en-US" dirty="0"/>
              <a:t>The individual closing the 585 WI will be responsible for ensuring WI completeness and BFFS record accuracy prior to closing the WI. </a:t>
            </a:r>
          </a:p>
          <a:p>
            <a:pPr marL="165261" indent="-165261" defTabSz="881390" fontAlgn="t">
              <a:buFont typeface="Arial" panose="020B0604020202020204" pitchFamily="34" charset="0"/>
              <a:buChar char="•"/>
              <a:defRPr/>
            </a:pPr>
            <a:r>
              <a:rPr lang="en-US" dirty="0"/>
              <a:t>Reminder: Selecting “HLR Denial” or “HLR Grant” will close the WI.</a:t>
            </a:r>
          </a:p>
          <a:p>
            <a:pPr marL="165261" indent="-165261" defTabSz="881390" fontAlgn="t">
              <a:buFont typeface="Arial" panose="020B0604020202020204" pitchFamily="34" charset="0"/>
              <a:buChar char="•"/>
              <a:defRPr/>
            </a:pPr>
            <a:endParaRPr lang="en-US" b="0" dirty="0"/>
          </a:p>
          <a:p>
            <a:pPr defTabSz="881390">
              <a:defRPr/>
            </a:pPr>
            <a:r>
              <a:rPr lang="en-US" b="1" dirty="0"/>
              <a:t>Modify Caseflow with disposition of appeal</a:t>
            </a:r>
          </a:p>
          <a:p>
            <a:pPr marL="165261" indent="-165261" defTabSz="881390">
              <a:buFont typeface="Arial" panose="020B0604020202020204" pitchFamily="34" charset="0"/>
              <a:buChar char="•"/>
              <a:defRPr/>
            </a:pPr>
            <a:r>
              <a:rPr lang="en-US" b="0" dirty="0"/>
              <a:t>The individual closing the 585 WI in BFFS will also be responsible to modify </a:t>
            </a:r>
            <a:r>
              <a:rPr lang="en-US" b="0" dirty="0" err="1"/>
              <a:t>Caseflow</a:t>
            </a:r>
            <a:r>
              <a:rPr lang="en-US" b="0" dirty="0"/>
              <a:t> Intake by updating the disposition of the appeal.</a:t>
            </a:r>
          </a:p>
          <a:p>
            <a:pPr marL="605956" lvl="1" indent="-165261" defTabSz="881390">
              <a:buFont typeface="Arial" panose="020B0604020202020204" pitchFamily="34" charset="0"/>
              <a:buChar char="•"/>
              <a:defRPr/>
            </a:pPr>
            <a:r>
              <a:rPr lang="en-US" b="0" dirty="0"/>
              <a:t>Again, additional training on </a:t>
            </a:r>
            <a:r>
              <a:rPr lang="en-US" b="0" dirty="0" err="1"/>
              <a:t>Caseflow</a:t>
            </a:r>
            <a:r>
              <a:rPr lang="en-US" b="0" dirty="0"/>
              <a:t> Intake will be provided in the future.</a:t>
            </a:r>
            <a:endParaRPr lang="en-US" b="1" dirty="0"/>
          </a:p>
          <a:p>
            <a:pPr defTabSz="881390">
              <a:defRPr/>
            </a:pPr>
            <a:endParaRPr lang="en-US" b="1" dirty="0"/>
          </a:p>
          <a:p>
            <a:r>
              <a:rPr lang="en-US" b="1" u="sng" dirty="0"/>
              <a:t>Demonstration Notes</a:t>
            </a:r>
            <a:r>
              <a:rPr lang="en-US" dirty="0"/>
              <a:t>: </a:t>
            </a:r>
          </a:p>
          <a:p>
            <a:pPr defTabSz="931717">
              <a:defRPr/>
            </a:pPr>
            <a:endParaRPr lang="en-US" dirty="0"/>
          </a:p>
          <a:p>
            <a:pPr defTabSz="931717">
              <a:defRPr/>
            </a:pPr>
            <a:r>
              <a:rPr lang="en-US" dirty="0"/>
              <a:t>Minimize PowerPoint and allow learners to view the:</a:t>
            </a:r>
          </a:p>
          <a:p>
            <a:pPr marL="165261" indent="-165261" defTabSz="931717">
              <a:buFont typeface="Arial" panose="020B0604020202020204" pitchFamily="34" charset="0"/>
              <a:buChar char="•"/>
              <a:defRPr/>
            </a:pPr>
            <a:r>
              <a:rPr lang="en-US" dirty="0"/>
              <a:t>HLR – Appeal the Hub Manager’s misuse determination under 38 CFR 13.400 template, </a:t>
            </a:r>
          </a:p>
          <a:p>
            <a:pPr marL="165261" indent="-165261" defTabSz="931717">
              <a:buFont typeface="Arial" panose="020B0604020202020204" pitchFamily="34" charset="0"/>
              <a:buChar char="•"/>
              <a:defRPr/>
            </a:pPr>
            <a:r>
              <a:rPr lang="en-US" dirty="0"/>
              <a:t>HLR – Appeal the Hub Regional Office Director’s final decision upon reconsideration of a misuse determination under 38 CFR 13.400(d) template, and</a:t>
            </a:r>
          </a:p>
          <a:p>
            <a:pPr marL="165261" indent="-165261" defTabSz="931717">
              <a:buFont typeface="Arial" panose="020B0604020202020204" pitchFamily="34" charset="0"/>
              <a:buChar char="•"/>
              <a:defRPr/>
            </a:pPr>
            <a:r>
              <a:rPr lang="en-US" dirty="0"/>
              <a:t>585 WI in BFFS.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2892333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Explain the Supplemental Review notification template and review process</a:t>
            </a:r>
            <a:endParaRPr lang="en-US" b="0" i="1" u="none" baseline="0" dirty="0"/>
          </a:p>
          <a:p>
            <a:pPr marL="174697" indent="-174697" defTabSz="931717">
              <a:defRPr/>
            </a:pPr>
            <a:r>
              <a:rPr lang="en-US" b="0" i="1" u="none" dirty="0"/>
              <a:t>Policy</a:t>
            </a:r>
            <a:r>
              <a:rPr lang="en-US" b="0" i="1" u="none" baseline="0" dirty="0"/>
              <a:t> Reference(s): Public Law 115-55, AQ26, 38 CFR 13.400, FPM </a:t>
            </a:r>
            <a:r>
              <a:rPr lang="en-US" b="0" i="0" dirty="0"/>
              <a:t>8.E.2.g</a:t>
            </a:r>
            <a:r>
              <a:rPr lang="en-US" i="1" dirty="0"/>
              <a:t>, </a:t>
            </a:r>
            <a:r>
              <a:rPr lang="en-US" dirty="0"/>
              <a:t>FPM 8.G.1, FPM 2.G.2  </a:t>
            </a:r>
          </a:p>
          <a:p>
            <a:pPr marL="174697" indent="-174697" defTabSz="931717">
              <a:defRPr/>
            </a:pPr>
            <a:r>
              <a:rPr lang="en-US" b="0" i="1" u="none" baseline="0" dirty="0"/>
              <a:t>FPG Articles: N/A</a:t>
            </a:r>
          </a:p>
          <a:p>
            <a:endParaRPr lang="en-US" dirty="0"/>
          </a:p>
          <a:p>
            <a:pPr defTabSz="881390">
              <a:defRPr/>
            </a:pPr>
            <a:r>
              <a:rPr lang="en-US" b="0" u="sng" dirty="0"/>
              <a:t>Instructor Notes: </a:t>
            </a:r>
          </a:p>
          <a:p>
            <a:endParaRPr lang="en-US" dirty="0"/>
          </a:p>
          <a:p>
            <a:pPr defTabSz="881390">
              <a:defRPr/>
            </a:pPr>
            <a:r>
              <a:rPr lang="en-US" b="1" dirty="0"/>
              <a:t>Refresher Summary of a Supplemental Review (FPM 8.G.1.a, FPM 2.G.2.a, FPM 8.G.2.b, and FPM 8.G.2.c)</a:t>
            </a:r>
          </a:p>
          <a:p>
            <a:pPr marL="165261" indent="-165261" defTabSz="881390">
              <a:buFont typeface="Arial" panose="020B0604020202020204" pitchFamily="34" charset="0"/>
              <a:buChar char="•"/>
              <a:defRPr/>
            </a:pPr>
            <a:r>
              <a:rPr lang="en-US" dirty="0"/>
              <a:t>What is a Supplemental Review (SR)?</a:t>
            </a:r>
          </a:p>
          <a:p>
            <a:pPr marL="605956" lvl="1" indent="-165261" defTabSz="881390">
              <a:buFont typeface="Arial" panose="020B0604020202020204" pitchFamily="34" charset="0"/>
              <a:buChar char="•"/>
              <a:defRPr/>
            </a:pPr>
            <a:r>
              <a:rPr lang="en-US" dirty="0"/>
              <a:t>A SR is a written request for appeal that includes the submission of new and material evidence.  Generally, the beneficiary is dissatisfied with a final appealable fiduciary decision.  In this instance, the beneficiary is dissatisfied with the appointment or removal of his/her fiduciary. </a:t>
            </a:r>
          </a:p>
          <a:p>
            <a:pPr marL="165261" indent="-165261" defTabSz="881390">
              <a:buFont typeface="Arial" panose="020B0604020202020204" pitchFamily="34" charset="0"/>
              <a:buChar char="•"/>
              <a:defRPr/>
            </a:pPr>
            <a:r>
              <a:rPr lang="en-US" dirty="0"/>
              <a:t>What evidence is considered in a SR?</a:t>
            </a:r>
          </a:p>
          <a:p>
            <a:pPr marL="605956" lvl="1" indent="-165261" defTabSz="881390">
              <a:buFont typeface="Arial" panose="020B0604020202020204" pitchFamily="34" charset="0"/>
              <a:buChar char="•"/>
              <a:defRPr/>
            </a:pPr>
            <a:r>
              <a:rPr lang="en-US" dirty="0"/>
              <a:t>The evidentiary record for review of a final decision includes all evidence received by the fiduciary hub before it issues notice of a decision.  For the fiduciary hub to re-adjudicate a decision, the evidentiary record must include a written request </a:t>
            </a:r>
            <a:r>
              <a:rPr lang="en-US" i="1" dirty="0"/>
              <a:t>new and material </a:t>
            </a:r>
            <a:r>
              <a:rPr lang="en-US" dirty="0"/>
              <a:t>evidence that was not of record as of the date of notice of the prior decision.</a:t>
            </a:r>
          </a:p>
          <a:p>
            <a:pPr marL="605956" lvl="1" indent="-165261" defTabSz="881390" fontAlgn="t">
              <a:buFont typeface="Arial" panose="020B0604020202020204" pitchFamily="34" charset="0"/>
              <a:buChar char="•"/>
              <a:defRPr/>
            </a:pPr>
            <a:r>
              <a:rPr lang="en-US" dirty="0"/>
              <a:t>New and Material:</a:t>
            </a:r>
          </a:p>
          <a:p>
            <a:pPr marL="1046651" lvl="2" indent="-165261" defTabSz="881390" fontAlgn="t">
              <a:buFont typeface="Arial" panose="020B0604020202020204" pitchFamily="34" charset="0"/>
              <a:buChar char="•"/>
              <a:defRPr/>
            </a:pPr>
            <a:r>
              <a:rPr lang="en-US" i="1" dirty="0"/>
              <a:t>New evidence</a:t>
            </a:r>
            <a:r>
              <a:rPr lang="en-US" dirty="0"/>
              <a:t> is evidence not previously submitted to hub adjudicators</a:t>
            </a:r>
          </a:p>
          <a:p>
            <a:pPr marL="1046651" lvl="2" indent="-165261" defTabSz="881390" fontAlgn="t">
              <a:buFont typeface="Arial" panose="020B0604020202020204" pitchFamily="34" charset="0"/>
              <a:buChar char="•"/>
              <a:defRPr/>
            </a:pPr>
            <a:r>
              <a:rPr lang="en-US" i="1" dirty="0"/>
              <a:t>Material evidence</a:t>
            </a:r>
            <a:r>
              <a:rPr lang="en-US" dirty="0"/>
              <a:t> is information that tends to prove or disprove the decision at issue.</a:t>
            </a:r>
          </a:p>
          <a:p>
            <a:pPr marL="165261" indent="-165261" defTabSz="881390">
              <a:buFont typeface="Arial" panose="020B0604020202020204" pitchFamily="34" charset="0"/>
              <a:buChar char="•"/>
              <a:defRPr/>
            </a:pPr>
            <a:r>
              <a:rPr lang="en-US" dirty="0"/>
              <a:t>Who works a SR? </a:t>
            </a:r>
          </a:p>
          <a:p>
            <a:pPr marL="605956" lvl="1" indent="-165261" defTabSz="881390">
              <a:buFont typeface="Arial" panose="020B0604020202020204" pitchFamily="34" charset="0"/>
              <a:buChar char="•"/>
              <a:defRPr/>
            </a:pPr>
            <a:r>
              <a:rPr lang="en-US" dirty="0"/>
              <a:t>A SR is conducted by an experienced reviewer at the fiduciary hub of original jurisdiction who did not participate in the prior decision.  Generally, the review is at the same GS level as the individual who made the initial decision</a:t>
            </a:r>
          </a:p>
          <a:p>
            <a:pPr marL="165261" indent="-165261" defTabSz="881390">
              <a:buFont typeface="Arial" panose="020B0604020202020204" pitchFamily="34" charset="0"/>
              <a:buChar char="•"/>
              <a:defRPr/>
            </a:pPr>
            <a:r>
              <a:rPr lang="en-US" dirty="0"/>
              <a:t>Where is a SR worked?</a:t>
            </a:r>
          </a:p>
          <a:p>
            <a:pPr marL="605956" lvl="1" indent="-165261" defTabSz="881390">
              <a:buFont typeface="Arial" panose="020B0604020202020204" pitchFamily="34" charset="0"/>
              <a:buChar char="•"/>
              <a:defRPr/>
            </a:pPr>
            <a:r>
              <a:rPr lang="en-US" dirty="0"/>
              <a:t>A SR is worked at the fiduciary hub of original jurisdiction.</a:t>
            </a:r>
          </a:p>
          <a:p>
            <a:pPr marL="165261" indent="-165261" defTabSz="881390">
              <a:buFont typeface="Arial" panose="020B0604020202020204" pitchFamily="34" charset="0"/>
              <a:buChar char="•"/>
              <a:defRPr/>
            </a:pPr>
            <a:r>
              <a:rPr lang="en-US" dirty="0"/>
              <a:t>What issue does a SR address?</a:t>
            </a:r>
          </a:p>
          <a:p>
            <a:pPr marL="605956" lvl="1" indent="-165261" defTabSz="881390">
              <a:buFont typeface="Arial" panose="020B0604020202020204" pitchFamily="34" charset="0"/>
              <a:buChar char="•"/>
              <a:defRPr/>
            </a:pPr>
            <a:r>
              <a:rPr lang="en-US" dirty="0"/>
              <a:t>A SR can address any appealable decision.  However, in this instance, the fiduciary hub will review a misuse determination or a misuse determination reconsideration.</a:t>
            </a:r>
          </a:p>
          <a:p>
            <a:endParaRPr lang="en-US" dirty="0"/>
          </a:p>
          <a:p>
            <a:pPr marL="165261" indent="-165261" defTabSz="881390" fontAlgn="t">
              <a:defRPr/>
            </a:pPr>
            <a:r>
              <a:rPr lang="en-US" b="1" dirty="0"/>
              <a:t>Receipt of new and material evidence </a:t>
            </a:r>
            <a:r>
              <a:rPr lang="en-US" b="1" i="0" dirty="0"/>
              <a:t>(FPM 8.G.1.a, FPM 8.G.1.b, FPM 8.G.1.c, and 8.E.2.g)</a:t>
            </a:r>
          </a:p>
          <a:p>
            <a:pPr marL="165261" indent="-165261" defTabSz="881390" fontAlgn="t">
              <a:buFont typeface="Arial" panose="020B0604020202020204" pitchFamily="34" charset="0"/>
              <a:buChar char="•"/>
              <a:defRPr/>
            </a:pPr>
            <a:r>
              <a:rPr lang="en-US" dirty="0"/>
              <a:t>Receipt of a written request accompanied by new and material evidence received within one year from the date of VA's issuance of the notice of the decision initiates the SR process.</a:t>
            </a:r>
          </a:p>
          <a:p>
            <a:pPr marL="165261" indent="-165261" defTabSz="881390" fontAlgn="t">
              <a:buFont typeface="Arial" panose="020B0604020202020204" pitchFamily="34" charset="0"/>
              <a:buChar char="•"/>
              <a:defRPr/>
            </a:pPr>
            <a:r>
              <a:rPr lang="en-US" b="0" i="0" dirty="0"/>
              <a:t>Review new and material evidence.  </a:t>
            </a:r>
          </a:p>
          <a:p>
            <a:pPr marL="605956" lvl="1" indent="-165261" defTabSz="881390" fontAlgn="t">
              <a:buFont typeface="Arial" panose="020B0604020202020204" pitchFamily="34" charset="0"/>
              <a:buChar char="•"/>
              <a:defRPr/>
            </a:pPr>
            <a:r>
              <a:rPr lang="en-US" b="0" i="0" dirty="0"/>
              <a:t>The fiduciary hub must review evidence submitted to determine whether it is new and material.  </a:t>
            </a:r>
          </a:p>
          <a:p>
            <a:pPr marL="1046651" lvl="2" indent="-165261" defTabSz="881390" fontAlgn="t">
              <a:buFont typeface="Arial" panose="020B0604020202020204" pitchFamily="34" charset="0"/>
              <a:buChar char="•"/>
              <a:defRPr/>
            </a:pPr>
            <a:r>
              <a:rPr lang="en-US" i="1" dirty="0"/>
              <a:t>New evidence</a:t>
            </a:r>
            <a:r>
              <a:rPr lang="en-US" dirty="0"/>
              <a:t> is evidence not previously submitted to hub adjudicators</a:t>
            </a:r>
          </a:p>
          <a:p>
            <a:pPr marL="1046651" lvl="2" indent="-165261" defTabSz="881390" fontAlgn="t">
              <a:buFont typeface="Arial" panose="020B0604020202020204" pitchFamily="34" charset="0"/>
              <a:buChar char="•"/>
              <a:defRPr/>
            </a:pPr>
            <a:r>
              <a:rPr lang="en-US" i="1" dirty="0"/>
              <a:t>Material evidence</a:t>
            </a:r>
            <a:r>
              <a:rPr lang="en-US" dirty="0"/>
              <a:t> is information that tends to prove or disprove the decision at issue.</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If new and material, </a:t>
            </a:r>
            <a:r>
              <a:rPr lang="en-US" dirty="0"/>
              <a:t>the fiduciary hub will reexamine the decision, taking into consideration all the evidence of record.  If not, the fiduciary hub will issue a decision finding that there was insufficient evidence to re-adjudicate the decision.</a:t>
            </a:r>
          </a:p>
          <a:p>
            <a:pPr marL="165261" indent="-165261" defTabSz="881390" fontAlgn="t">
              <a:buFont typeface="Arial" panose="020B0604020202020204" pitchFamily="34" charset="0"/>
              <a:buChar char="•"/>
              <a:defRPr/>
            </a:pPr>
            <a:r>
              <a:rPr lang="en-US" dirty="0"/>
              <a:t>Review the request for timeliness.</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SR request must be received by VA within one year from the date VA issued the notice of decision.</a:t>
            </a:r>
          </a:p>
          <a:p>
            <a:pPr marL="1046651" lvl="2"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The date of the previous misuse determination and the decision letter or reconsideration notification letter </a:t>
            </a:r>
          </a:p>
          <a:p>
            <a:pPr marL="605956" lvl="1" indent="-165261" defTabSz="881390" fontAlgn="t">
              <a:buFont typeface="Arial" panose="020B0604020202020204" pitchFamily="34" charset="0"/>
              <a:buChar char="•"/>
              <a:defRPr/>
            </a:pPr>
            <a:r>
              <a:rPr lang="en-US" b="0" i="0" kern="1200" dirty="0">
                <a:solidFill>
                  <a:schemeClr val="tx1"/>
                </a:solidFill>
                <a:effectLst/>
                <a:latin typeface="+mn-lt"/>
                <a:ea typeface="+mn-ea"/>
                <a:cs typeface="+mn-cs"/>
              </a:rPr>
              <a:t>If the SR request is received </a:t>
            </a:r>
            <a:r>
              <a:rPr lang="en-US" b="0" i="1" kern="1200" dirty="0">
                <a:solidFill>
                  <a:schemeClr val="tx1"/>
                </a:solidFill>
                <a:effectLst/>
                <a:latin typeface="+mn-lt"/>
                <a:ea typeface="+mn-ea"/>
                <a:cs typeface="+mn-cs"/>
              </a:rPr>
              <a:t>after</a:t>
            </a:r>
            <a:r>
              <a:rPr lang="en-US" b="0" i="0" kern="1200" dirty="0">
                <a:solidFill>
                  <a:schemeClr val="tx1"/>
                </a:solidFill>
                <a:effectLst/>
                <a:latin typeface="+mn-lt"/>
                <a:ea typeface="+mn-ea"/>
                <a:cs typeface="+mn-cs"/>
              </a:rPr>
              <a:t> the one-year filing period, </a:t>
            </a:r>
            <a:r>
              <a:rPr lang="en-US" dirty="0"/>
              <a:t>the fiduciary hub must notify the beneficiary and his/her representative, if any, in writing that his/her request  was untimely and cannot be considered.</a:t>
            </a:r>
          </a:p>
          <a:p>
            <a:pPr marL="1046651" lvl="2" indent="-165261" defTabSz="881390" fontAlgn="t">
              <a:buFont typeface="Arial" panose="020B0604020202020204" pitchFamily="34" charset="0"/>
              <a:buChar char="•"/>
              <a:defRPr/>
            </a:pPr>
            <a:r>
              <a:rPr lang="en-US" dirty="0"/>
              <a:t>A letter template has been created to notify the beneficiary of an untimely SR request.</a:t>
            </a:r>
          </a:p>
          <a:p>
            <a:pPr marL="1046651" lvl="2" indent="-165261" defTabSz="881390" fontAlgn="t">
              <a:buFont typeface="Arial" panose="020B0604020202020204" pitchFamily="34" charset="0"/>
              <a:buChar char="•"/>
              <a:defRPr/>
            </a:pPr>
            <a:r>
              <a:rPr lang="en-US" dirty="0"/>
              <a:t>The letter template will be available via hyperlink within the FPM 8.G.1.b reference.</a:t>
            </a:r>
          </a:p>
          <a:p>
            <a:pPr marL="165261" indent="-165261" defTabSz="881390" fontAlgn="t">
              <a:buFont typeface="Arial" panose="020B0604020202020204" pitchFamily="34" charset="0"/>
              <a:buChar char="•"/>
              <a:defRPr/>
            </a:pPr>
            <a:r>
              <a:rPr lang="en-US" dirty="0"/>
              <a:t>Evidence received prior to notice of decision</a:t>
            </a:r>
          </a:p>
          <a:p>
            <a:pPr marL="605956" lvl="1" indent="-165261" defTabSz="881390" fontAlgn="t">
              <a:buFont typeface="Arial" panose="020B0604020202020204" pitchFamily="34" charset="0"/>
              <a:buChar char="•"/>
              <a:defRPr/>
            </a:pPr>
            <a:r>
              <a:rPr lang="en-US" dirty="0"/>
              <a:t>The fiduciary hub will consider new and material evidence received before the fiduciary hub issues its decision in a SR request as having been filed with the appeal request.</a:t>
            </a:r>
          </a:p>
          <a:p>
            <a:pPr defTabSz="881390" fontAlgn="t">
              <a:defRPr/>
            </a:pPr>
            <a:endParaRPr lang="en-US" b="0" i="0" dirty="0"/>
          </a:p>
          <a:p>
            <a:pPr defTabSz="881390" fontAlgn="t">
              <a:defRPr/>
            </a:pPr>
            <a:r>
              <a:rPr lang="en-US" b="1" dirty="0"/>
              <a:t>Control Review of Final Decision (FPM 8.G.1.d)</a:t>
            </a:r>
          </a:p>
          <a:p>
            <a:pPr marL="165261" indent="-165261" defTabSz="881390" fontAlgn="t">
              <a:buFont typeface="Arial" panose="020B0604020202020204" pitchFamily="34" charset="0"/>
              <a:buChar char="•"/>
              <a:defRPr/>
            </a:pPr>
            <a:r>
              <a:rPr lang="en-US" b="0" dirty="0"/>
              <a:t>At this time, dual tracking of appeals is necessary in </a:t>
            </a:r>
            <a:r>
              <a:rPr lang="en-US" b="0" dirty="0" err="1"/>
              <a:t>Caseflow</a:t>
            </a:r>
            <a:r>
              <a:rPr lang="en-US" b="0" dirty="0"/>
              <a:t> Intake and the Beneficiary Fiduciary Field System (BFFS).</a:t>
            </a:r>
          </a:p>
          <a:p>
            <a:pPr marL="165261" indent="-165261" defTabSz="881390" fontAlgn="t">
              <a:buFont typeface="Arial" panose="020B0604020202020204" pitchFamily="34" charset="0"/>
              <a:buChar char="•"/>
              <a:defRPr/>
            </a:pPr>
            <a:r>
              <a:rPr lang="en-US" b="0" dirty="0"/>
              <a:t>To track in Caseflow, the intake process will be complete and to track in BFFS, creation of a new work item (WI) will take place.</a:t>
            </a:r>
          </a:p>
          <a:p>
            <a:pPr marL="605956" lvl="1" indent="-165261" defTabSz="881390" fontAlgn="t">
              <a:buFont typeface="Arial" panose="020B0604020202020204" pitchFamily="34" charset="0"/>
              <a:buChar char="•"/>
              <a:defRPr/>
            </a:pPr>
            <a:r>
              <a:rPr lang="en-US" b="0" dirty="0"/>
              <a:t>Entering intake data points in </a:t>
            </a:r>
            <a:r>
              <a:rPr lang="en-US" b="0" dirty="0" err="1"/>
              <a:t>Caseflow</a:t>
            </a:r>
            <a:r>
              <a:rPr lang="en-US" b="0" dirty="0"/>
              <a:t> Intake with provide the Appeals Management Office with data necessary to report to Congress and meet the standards of the Appeals Modernization Act.</a:t>
            </a:r>
          </a:p>
          <a:p>
            <a:pPr marL="1046651" lvl="2" indent="-165261" defTabSz="881390" fontAlgn="t">
              <a:buFont typeface="Arial" panose="020B0604020202020204" pitchFamily="34" charset="0"/>
              <a:buChar char="•"/>
              <a:defRPr/>
            </a:pPr>
            <a:r>
              <a:rPr lang="en-US" b="0" dirty="0"/>
              <a:t>Additional training on </a:t>
            </a:r>
            <a:r>
              <a:rPr lang="en-US" b="0" dirty="0" err="1"/>
              <a:t>Caseflow</a:t>
            </a:r>
            <a:r>
              <a:rPr lang="en-US" b="0" dirty="0"/>
              <a:t> Intake will be provided in the future.</a:t>
            </a:r>
          </a:p>
          <a:p>
            <a:pPr marL="605956" lvl="1" indent="-165261" defTabSz="881390" fontAlgn="t">
              <a:buFont typeface="Arial" panose="020B0604020202020204" pitchFamily="34" charset="0"/>
              <a:buChar char="•"/>
              <a:defRPr/>
            </a:pPr>
            <a:r>
              <a:rPr lang="en-US" b="0" dirty="0"/>
              <a:t>Entering the data points in BFFS will allow Pension and Fiduciary Service to track appeal receipts, processing times, and dispositions. </a:t>
            </a:r>
          </a:p>
          <a:p>
            <a:pPr marL="1046651" lvl="2" indent="-165261" defTabSz="881390" fontAlgn="t">
              <a:buFont typeface="Arial" panose="020B0604020202020204" pitchFamily="34" charset="0"/>
              <a:buChar char="•"/>
              <a:defRPr/>
            </a:pPr>
            <a:r>
              <a:rPr lang="en-US" b="0" dirty="0"/>
              <a:t>A 586 WI will control for a SR request in BFFS.</a:t>
            </a:r>
          </a:p>
          <a:p>
            <a:pPr marL="605956" lvl="1" indent="-165261" defTabSz="881390" fontAlgn="t">
              <a:buFont typeface="Arial" panose="020B0604020202020204" pitchFamily="34" charset="0"/>
              <a:buChar char="•"/>
              <a:defRPr/>
            </a:pPr>
            <a:r>
              <a:rPr lang="en-US" b="0" dirty="0"/>
              <a:t>Fiduciary hubs have discretion to decide who enters SR requests in </a:t>
            </a:r>
            <a:r>
              <a:rPr lang="en-US" b="0" dirty="0" err="1"/>
              <a:t>Caseflow</a:t>
            </a:r>
            <a:r>
              <a:rPr lang="en-US" b="0" dirty="0"/>
              <a:t> Intake and who establishes the 586 WI in BFFS.</a:t>
            </a:r>
          </a:p>
          <a:p>
            <a:pPr marL="1046651" lvl="2" indent="-165261" defTabSz="881390" fontAlgn="t">
              <a:buFont typeface="Arial" panose="020B0604020202020204" pitchFamily="34" charset="0"/>
              <a:buChar char="•"/>
              <a:defRPr/>
            </a:pPr>
            <a:r>
              <a:rPr lang="en-US" b="0" dirty="0"/>
              <a:t>The employee working the SR is responsible to ensure that the 586 WI is pending in BFFS.</a:t>
            </a:r>
          </a:p>
          <a:p>
            <a:pPr marL="1046651" lvl="2" indent="-165261" defTabSz="881390" fontAlgn="t">
              <a:buFont typeface="Arial" panose="020B0604020202020204" pitchFamily="34" charset="0"/>
              <a:buChar char="•"/>
              <a:defRPr/>
            </a:pPr>
            <a:r>
              <a:rPr lang="en-US" b="0" dirty="0"/>
              <a:t>If no 586 WI is in BFFS, the employee working the issue may create a new WI by following the steps below:</a:t>
            </a:r>
          </a:p>
          <a:p>
            <a:pPr marL="1487346" lvl="3" indent="-165261" defTabSz="881390" fontAlgn="t">
              <a:buFont typeface="Arial" panose="020B0604020202020204" pitchFamily="34" charset="0"/>
              <a:buChar char="•"/>
              <a:defRPr/>
            </a:pPr>
            <a:r>
              <a:rPr lang="en-US" b="0" dirty="0"/>
              <a:t>Search for beneficiary</a:t>
            </a:r>
          </a:p>
          <a:p>
            <a:pPr marL="1487346" lvl="3" indent="-165261" defTabSz="881390" fontAlgn="t">
              <a:buFont typeface="Arial" panose="020B0604020202020204" pitchFamily="34" charset="0"/>
              <a:buChar char="•"/>
              <a:defRPr/>
            </a:pPr>
            <a:r>
              <a:rPr lang="en-US" b="0" dirty="0"/>
              <a:t>Select WI</a:t>
            </a:r>
          </a:p>
          <a:p>
            <a:pPr marL="1487346" lvl="3" indent="-165261" defTabSz="881390" fontAlgn="t">
              <a:buFont typeface="Arial" panose="020B0604020202020204" pitchFamily="34" charset="0"/>
              <a:buChar char="•"/>
              <a:defRPr/>
            </a:pPr>
            <a:r>
              <a:rPr lang="en-US" b="0" dirty="0"/>
              <a:t>Add new WI</a:t>
            </a:r>
          </a:p>
          <a:p>
            <a:pPr marL="1487346" lvl="3" indent="-165261" defTabSz="881390" fontAlgn="t">
              <a:buFont typeface="Arial" panose="020B0604020202020204" pitchFamily="34" charset="0"/>
              <a:buChar char="•"/>
              <a:defRPr/>
            </a:pPr>
            <a:r>
              <a:rPr lang="en-US" b="0" dirty="0"/>
              <a:t>Select WI type – 586 – Supplemental Review</a:t>
            </a:r>
          </a:p>
          <a:p>
            <a:pPr marL="1487346" lvl="3" indent="-165261" defTabSz="881390" fontAlgn="t">
              <a:buFont typeface="Arial" panose="020B0604020202020204" pitchFamily="34" charset="0"/>
              <a:buChar char="•"/>
              <a:defRPr/>
            </a:pPr>
            <a:r>
              <a:rPr lang="en-US" b="0" dirty="0"/>
              <a:t>Enter Received Date (Date written request and new and material evidence received)</a:t>
            </a:r>
          </a:p>
          <a:p>
            <a:pPr marL="1487346" lvl="3" indent="-165261" defTabSz="881390" fontAlgn="t">
              <a:buFont typeface="Arial" panose="020B0604020202020204" pitchFamily="34" charset="0"/>
              <a:buChar char="•"/>
              <a:defRPr/>
            </a:pPr>
            <a:r>
              <a:rPr lang="en-US" b="0" dirty="0"/>
              <a:t>Enter Associated WI (Previous WI that addressed issue on appeal)</a:t>
            </a:r>
          </a:p>
          <a:p>
            <a:pPr marL="1487346" lvl="3" indent="-165261" defTabSz="881390" fontAlgn="t">
              <a:buFont typeface="Arial" panose="020B0604020202020204" pitchFamily="34" charset="0"/>
              <a:buChar char="•"/>
              <a:defRPr/>
            </a:pPr>
            <a:r>
              <a:rPr lang="en-US" b="0" dirty="0"/>
              <a:t>Select Decision Under Review (Misuse Determination OR Misuse Determination Reconsideration)</a:t>
            </a:r>
          </a:p>
          <a:p>
            <a:pPr marL="1487346" lvl="3" indent="-165261" defTabSz="881390" fontAlgn="t">
              <a:buFont typeface="Arial" panose="020B0604020202020204" pitchFamily="34" charset="0"/>
              <a:buChar char="•"/>
              <a:defRPr/>
            </a:pPr>
            <a:r>
              <a:rPr lang="en-US" b="0" dirty="0"/>
              <a:t>Select “Additional Evidence Received” checkbox – this is mandatory to move forward</a:t>
            </a:r>
          </a:p>
          <a:p>
            <a:pPr marL="1487346" lvl="3" indent="-165261" defTabSz="881390" fontAlgn="t">
              <a:buFont typeface="Arial" panose="020B0604020202020204" pitchFamily="34" charset="0"/>
              <a:buChar char="•"/>
              <a:defRPr/>
            </a:pPr>
            <a:r>
              <a:rPr lang="en-US" b="0" dirty="0"/>
              <a:t>Select save</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485662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Explain the Supplemental Review notification template and review process</a:t>
            </a:r>
            <a:endParaRPr lang="en-US" b="0" i="1" u="none" baseline="0" dirty="0"/>
          </a:p>
          <a:p>
            <a:pPr marL="174697" indent="-174697" defTabSz="931717">
              <a:defRPr/>
            </a:pPr>
            <a:r>
              <a:rPr lang="en-US" b="0" i="1" u="none" dirty="0"/>
              <a:t>Policy</a:t>
            </a:r>
            <a:r>
              <a:rPr lang="en-US" b="0" i="1" u="none" baseline="0" dirty="0"/>
              <a:t> Reference(s): Public Law 115-55, AQ26, 38 CFR 13.400, </a:t>
            </a:r>
            <a:r>
              <a:rPr lang="en-US" i="1" dirty="0"/>
              <a:t>FPM 8.G.2, FPM 8.G.3</a:t>
            </a:r>
            <a:endParaRPr lang="en-US" b="0" i="1" u="none" baseline="0" dirty="0"/>
          </a:p>
          <a:p>
            <a:pPr marL="174697" indent="-174697" defTabSz="931717">
              <a:defRPr/>
            </a:pPr>
            <a:r>
              <a:rPr lang="en-US" b="0" i="1" u="none" baseline="0" dirty="0"/>
              <a:t>FPG Articles: </a:t>
            </a:r>
            <a:r>
              <a:rPr lang="en-US" i="1" dirty="0"/>
              <a:t>N/A</a:t>
            </a:r>
          </a:p>
          <a:p>
            <a:endParaRPr lang="en-US" dirty="0"/>
          </a:p>
          <a:p>
            <a:pPr defTabSz="881390">
              <a:defRPr/>
            </a:pPr>
            <a:r>
              <a:rPr lang="en-US" b="0" u="sng" dirty="0"/>
              <a:t>Instructor Notes: </a:t>
            </a:r>
          </a:p>
          <a:p>
            <a:endParaRPr lang="en-US" dirty="0"/>
          </a:p>
          <a:p>
            <a:pPr defTabSz="881390">
              <a:defRPr/>
            </a:pPr>
            <a:r>
              <a:rPr lang="en-US" b="1" dirty="0"/>
              <a:t>Conduct Hearing, if applicable (FPM 8.G.1.d, FPM 8.G.3.a, FPM 8.G.3.a, FPM 8.G.3.b, and FPM 8.G.3.c)</a:t>
            </a:r>
          </a:p>
          <a:p>
            <a:pPr marL="165261" indent="-165261" defTabSz="881390">
              <a:buFont typeface="Arial" panose="020B0604020202020204" pitchFamily="34" charset="0"/>
              <a:buChar char="•"/>
              <a:defRPr/>
            </a:pPr>
            <a:r>
              <a:rPr lang="en-US" dirty="0"/>
              <a:t>The purpose of a hearing is to allow the beneficiary to introduce into the record, in person, any available evidence which he/she considers relevant and any arguments or contentions with respect to the facts and applicable law which he/she may consider pertinent.  </a:t>
            </a:r>
          </a:p>
          <a:p>
            <a:pPr marL="605956" lvl="1" indent="-165261" defTabSz="881390">
              <a:buFont typeface="Arial" panose="020B0604020202020204" pitchFamily="34" charset="0"/>
              <a:buChar char="•"/>
              <a:defRPr/>
            </a:pPr>
            <a:r>
              <a:rPr lang="en-US" dirty="0"/>
              <a:t>The fiduciary hub will not normally schedule a hearing for the sole purpose of receiving argument from a representative.  </a:t>
            </a:r>
          </a:p>
          <a:p>
            <a:pPr marL="165261" indent="-165261">
              <a:buFont typeface="Arial" panose="020B0604020202020204" pitchFamily="34" charset="0"/>
              <a:buChar char="•"/>
            </a:pPr>
            <a:r>
              <a:rPr lang="en-US" dirty="0"/>
              <a:t>Upon request, a beneficiary is entitled to a Supplemental Review (SR) hearing on any appealable fiduciary decision; in this instance the issues at hand are the decision relating to a misuse determination or the reconsideration of a misuse determination.  </a:t>
            </a:r>
          </a:p>
          <a:p>
            <a:pPr marL="605956" lvl="1" indent="-165261">
              <a:buFont typeface="Arial" panose="020B0604020202020204" pitchFamily="34" charset="0"/>
              <a:buChar char="•"/>
            </a:pPr>
            <a:r>
              <a:rPr lang="en-US" dirty="0"/>
              <a:t>SR hearings are not available at the Baltimore or Washington, D.C. Regional Offices.</a:t>
            </a:r>
          </a:p>
          <a:p>
            <a:pPr marL="605956" lvl="1" indent="-165261">
              <a:buFont typeface="Arial" panose="020B0604020202020204" pitchFamily="34" charset="0"/>
              <a:buChar char="•"/>
            </a:pPr>
            <a:r>
              <a:rPr lang="en-US" dirty="0"/>
              <a:t>A hearing is not available in connection with a request for HLR.</a:t>
            </a:r>
            <a:endParaRPr lang="en-US" b="1" dirty="0"/>
          </a:p>
          <a:p>
            <a:pPr marL="165261" indent="-165261" defTabSz="881390">
              <a:buFont typeface="Arial" panose="020B0604020202020204" pitchFamily="34" charset="0"/>
              <a:buChar char="•"/>
              <a:defRPr/>
            </a:pPr>
            <a:r>
              <a:rPr lang="en-US" dirty="0"/>
              <a:t>VA will provide the place of hearing in the VA field office having original jurisdiction over the claim, or at the VA office nearest the beneficiary's home having adjudicative functions, or videoconference capabilities, or, subject to available resources and solely at the option of VA, at any other VA facility or federal building at which suitable hearing facilities are available.  VA will provide one or more employees who have original determinative authority of such issues to conduct the hearing and be responsible for establishment and preservation of the hearing record. </a:t>
            </a:r>
          </a:p>
          <a:p>
            <a:pPr marL="605956" lvl="1" indent="-165261" defTabSz="881390">
              <a:buFont typeface="Arial" panose="020B0604020202020204" pitchFamily="34" charset="0"/>
              <a:buChar char="•"/>
              <a:defRPr/>
            </a:pPr>
            <a:r>
              <a:rPr lang="en-US" dirty="0"/>
              <a:t>All testimony will be under oath or affirmation. </a:t>
            </a:r>
          </a:p>
          <a:p>
            <a:pPr marL="605956" lvl="1" indent="-165261" defTabSz="881390">
              <a:buFont typeface="Arial" panose="020B0604020202020204" pitchFamily="34" charset="0"/>
              <a:buChar char="•"/>
              <a:defRPr/>
            </a:pPr>
            <a:r>
              <a:rPr lang="en-US" dirty="0"/>
              <a:t>The beneficiary is entitled to produce witnesses, but the beneficiary and witnesses must be present.</a:t>
            </a:r>
          </a:p>
          <a:p>
            <a:pPr marL="605956" lvl="1" indent="-165261" defTabSz="881390">
              <a:buFont typeface="Arial" panose="020B0604020202020204" pitchFamily="34" charset="0"/>
              <a:buChar char="•"/>
              <a:defRPr/>
            </a:pPr>
            <a:r>
              <a:rPr lang="en-US" dirty="0"/>
              <a:t>It is the responsibility of the VA employees conducting the hearings to explain fully the issues and suggest the submission of evidence which the beneficiary may have overlooked and which would be of advantage to the beneficiary's position. </a:t>
            </a:r>
          </a:p>
          <a:p>
            <a:pPr marL="605956" lvl="1" indent="-165261" defTabSz="881390">
              <a:buFont typeface="Arial" panose="020B0604020202020204" pitchFamily="34" charset="0"/>
              <a:buChar char="•"/>
              <a:defRPr/>
            </a:pPr>
            <a:r>
              <a:rPr lang="en-US" dirty="0"/>
              <a:t>All expenses incurred by the beneficiary in connection with the hearing are the responsibility of the beneficiary.</a:t>
            </a:r>
          </a:p>
          <a:p>
            <a:pPr marL="440695" lvl="1" defTabSz="881390">
              <a:defRPr/>
            </a:pPr>
            <a:endParaRPr lang="en-US" b="1" dirty="0"/>
          </a:p>
          <a:p>
            <a:pPr defTabSz="881390">
              <a:defRPr/>
            </a:pPr>
            <a:r>
              <a:rPr lang="en-US" b="1" dirty="0"/>
              <a:t>Complete SR (FPM 8.G.2.g)</a:t>
            </a:r>
          </a:p>
          <a:p>
            <a:pPr marL="165261" indent="-165261" defTabSz="881390" fontAlgn="t">
              <a:buFont typeface="Arial" panose="020B0604020202020204" pitchFamily="34" charset="0"/>
              <a:buChar char="•"/>
              <a:defRPr/>
            </a:pPr>
            <a:r>
              <a:rPr lang="en-US" b="0" dirty="0"/>
              <a:t>The general steps to complete a SR review are to:</a:t>
            </a:r>
          </a:p>
          <a:p>
            <a:pPr marL="605956" lvl="1" indent="-165261" defTabSz="881390" fontAlgn="t">
              <a:buFont typeface="Arial" panose="020B0604020202020204" pitchFamily="34" charset="0"/>
              <a:buChar char="•"/>
              <a:defRPr/>
            </a:pPr>
            <a:r>
              <a:rPr lang="en-US" b="0" dirty="0"/>
              <a:t>Review the eFolder and ask yourself each of the questions on slides 8 and 9 (if working a misuse determination appeal) and slide 11 (if working a fiduciary misuse determination reconsideration appeal) of this presentation,</a:t>
            </a:r>
          </a:p>
          <a:p>
            <a:pPr marL="605956" lvl="1" indent="-165261" defTabSz="881390" fontAlgn="t">
              <a:buFont typeface="Arial" panose="020B0604020202020204" pitchFamily="34" charset="0"/>
              <a:buChar char="•"/>
              <a:defRPr/>
            </a:pPr>
            <a:r>
              <a:rPr lang="en-US" b="0" dirty="0"/>
              <a:t>Conduct hearing, if applicable.</a:t>
            </a:r>
          </a:p>
          <a:p>
            <a:pPr marL="605956" lvl="1" indent="-165261" defTabSz="881390" fontAlgn="t">
              <a:buFont typeface="Arial" panose="020B0604020202020204" pitchFamily="34" charset="0"/>
              <a:buChar char="•"/>
              <a:defRPr/>
            </a:pPr>
            <a:r>
              <a:rPr lang="en-US" b="0" dirty="0"/>
              <a:t>Weigh the evidence of record and determine if appeal warrants a grant or if the original decision will be upheld, </a:t>
            </a:r>
          </a:p>
          <a:p>
            <a:pPr marL="605956" lvl="1" indent="-165261" defTabSz="881390" fontAlgn="t">
              <a:buFont typeface="Arial" panose="020B0604020202020204" pitchFamily="34" charset="0"/>
              <a:buChar char="•"/>
              <a:defRPr/>
            </a:pPr>
            <a:r>
              <a:rPr lang="en-US" b="0" dirty="0"/>
              <a:t>Document your decision on the </a:t>
            </a:r>
            <a:r>
              <a:rPr lang="en-US" i="1" dirty="0"/>
              <a:t>Supplemental Review </a:t>
            </a:r>
            <a:r>
              <a:rPr lang="en-US" dirty="0"/>
              <a:t>template,</a:t>
            </a:r>
            <a:endParaRPr lang="en-US" b="0" dirty="0"/>
          </a:p>
          <a:p>
            <a:pPr marL="605956" lvl="1" indent="-165261" defTabSz="881390" fontAlgn="t">
              <a:buFont typeface="Arial" panose="020B0604020202020204" pitchFamily="34" charset="0"/>
              <a:buChar char="•"/>
              <a:defRPr/>
            </a:pPr>
            <a:endParaRPr lang="en-US" b="0" dirty="0"/>
          </a:p>
          <a:p>
            <a:pPr marL="440695" lvl="1" defTabSz="881390" fontAlgn="t">
              <a:defRPr/>
            </a:pPr>
            <a:r>
              <a:rPr lang="en-US" b="1" dirty="0"/>
              <a:t>Denial:</a:t>
            </a:r>
          </a:p>
          <a:p>
            <a:pPr marL="605956" lvl="1" indent="-165261" defTabSz="881390" fontAlgn="t">
              <a:buFont typeface="Arial" panose="020B0604020202020204" pitchFamily="34" charset="0"/>
              <a:buChar char="•"/>
              <a:defRPr/>
            </a:pPr>
            <a:r>
              <a:rPr lang="en-US" b="0" dirty="0"/>
              <a:t>Upload </a:t>
            </a:r>
            <a:r>
              <a:rPr lang="en-US" b="0" i="1" dirty="0"/>
              <a:t>Supplemental Review </a:t>
            </a:r>
            <a:r>
              <a:rPr lang="en-US" b="0" i="0" dirty="0"/>
              <a:t>template</a:t>
            </a:r>
            <a:r>
              <a:rPr lang="en-US" b="0" i="1" dirty="0"/>
              <a:t> </a:t>
            </a:r>
            <a:r>
              <a:rPr lang="en-US" b="0" dirty="0"/>
              <a:t>to the eFolder,</a:t>
            </a:r>
          </a:p>
          <a:p>
            <a:pPr marL="605956" lvl="1" indent="-165261" defTabSz="881390" fontAlgn="t">
              <a:buFont typeface="Arial" panose="020B0604020202020204" pitchFamily="34" charset="0"/>
              <a:buChar char="•"/>
              <a:defRPr/>
            </a:pPr>
            <a:r>
              <a:rPr lang="en-US" b="0" dirty="0"/>
              <a:t>Notify the beneficiary and his/her representative of the decision, and </a:t>
            </a:r>
          </a:p>
          <a:p>
            <a:pPr marL="605956" lvl="1" indent="-165261" defTabSz="881390" fontAlgn="t">
              <a:buFont typeface="Arial" panose="020B0604020202020204" pitchFamily="34" charset="0"/>
              <a:buChar char="•"/>
              <a:defRPr/>
            </a:pPr>
            <a:r>
              <a:rPr lang="en-US" b="0" dirty="0"/>
              <a:t>Update disposition in WI 586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Enter SR denial reason (free text box)</a:t>
            </a:r>
          </a:p>
          <a:p>
            <a:pPr marL="1046651" lvl="2" indent="-165261" defTabSz="881390" fontAlgn="t">
              <a:buFont typeface="Arial" panose="020B0604020202020204" pitchFamily="34" charset="0"/>
              <a:buChar char="•"/>
              <a:defRPr/>
            </a:pPr>
            <a:r>
              <a:rPr lang="en-US" b="0" dirty="0"/>
              <a:t>Enter SR denial date</a:t>
            </a:r>
          </a:p>
          <a:p>
            <a:pPr marL="1046651" lvl="2" indent="-165261" defTabSz="881390" fontAlgn="t">
              <a:buFont typeface="Arial" panose="020B0604020202020204" pitchFamily="34" charset="0"/>
              <a:buChar char="•"/>
              <a:defRPr/>
            </a:pPr>
            <a:r>
              <a:rPr lang="en-US" b="0" dirty="0"/>
              <a:t>Select SR Denied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p>
          <a:p>
            <a:pPr marL="440695" lvl="1" defTabSz="881390" fontAlgn="t">
              <a:defRPr/>
            </a:pPr>
            <a:endParaRPr lang="en-US" b="0" dirty="0"/>
          </a:p>
          <a:p>
            <a:pPr marL="440695" lvl="1" defTabSz="881390" fontAlgn="t">
              <a:defRPr/>
            </a:pPr>
            <a:r>
              <a:rPr lang="en-US" b="1" dirty="0"/>
              <a:t>Grant:</a:t>
            </a:r>
          </a:p>
          <a:p>
            <a:pPr marL="605956" lvl="1" indent="-165261" defTabSz="881390" fontAlgn="t">
              <a:buFont typeface="Arial" panose="020B0604020202020204" pitchFamily="34" charset="0"/>
              <a:buChar char="•"/>
              <a:defRPr/>
            </a:pPr>
            <a:r>
              <a:rPr lang="en-US" b="0" dirty="0"/>
              <a:t>Complete an updated determination, </a:t>
            </a:r>
          </a:p>
          <a:p>
            <a:pPr marL="1046651" lvl="2" indent="-165261" defTabSz="881390" fontAlgn="t">
              <a:buFont typeface="Arial" panose="020B0604020202020204" pitchFamily="34" charset="0"/>
              <a:buChar char="•"/>
              <a:defRPr/>
            </a:pPr>
            <a:r>
              <a:rPr lang="en-US" dirty="0"/>
              <a:t>If the SR reviewer determines the misuse determination was not completed according to the established rules and regulations, the fiduciary hub will generate a new misuse determination decision by </a:t>
            </a:r>
            <a:r>
              <a:rPr lang="en-US" b="0" dirty="0"/>
              <a:t>following the guidance provided in FPM 5.D.1.e and f</a:t>
            </a:r>
          </a:p>
          <a:p>
            <a:pPr marL="1046651" lvl="2" indent="-165261" defTabSz="881390" fontAlgn="t">
              <a:buFont typeface="Arial" panose="020B0604020202020204" pitchFamily="34" charset="0"/>
              <a:buChar char="•"/>
              <a:defRPr/>
            </a:pPr>
            <a:r>
              <a:rPr lang="en-US" dirty="0"/>
              <a:t>If the SR reviewer determines the misuse determination reconsideration  was not completed according to the established rules and regulations, the fiduciary hub will generate a new misuse determination reconsideration decision by following the guidance provided in </a:t>
            </a:r>
            <a:r>
              <a:rPr lang="en-US" b="0" dirty="0"/>
              <a:t>FPM 5.D.3.h.</a:t>
            </a:r>
          </a:p>
          <a:p>
            <a:pPr marL="605956" lvl="1" indent="-165261" defTabSz="881390" fontAlgn="t">
              <a:buFont typeface="Arial" panose="020B0604020202020204" pitchFamily="34" charset="0"/>
              <a:buChar char="•"/>
              <a:defRPr/>
            </a:pPr>
            <a:r>
              <a:rPr lang="en-US" b="0" dirty="0"/>
              <a:t>Upload the new misuse determination or misuse reconsideration to the eFolder</a:t>
            </a:r>
          </a:p>
          <a:p>
            <a:pPr marL="605956" lvl="1" indent="-165261" defTabSz="881390" fontAlgn="t">
              <a:buFont typeface="Arial" panose="020B0604020202020204" pitchFamily="34" charset="0"/>
              <a:buChar char="•"/>
              <a:defRPr/>
            </a:pPr>
            <a:r>
              <a:rPr lang="en-US" b="0" i="0" dirty="0"/>
              <a:t>Upload the </a:t>
            </a:r>
            <a:r>
              <a:rPr lang="en-US" b="0" i="1" dirty="0"/>
              <a:t>Supplemental Review </a:t>
            </a:r>
            <a:r>
              <a:rPr lang="en-US" b="0" i="0" dirty="0"/>
              <a:t>template</a:t>
            </a:r>
            <a:r>
              <a:rPr lang="en-US" b="0" i="1" dirty="0"/>
              <a:t> </a:t>
            </a:r>
            <a:r>
              <a:rPr lang="en-US" b="0" dirty="0"/>
              <a:t>to the eFolder,</a:t>
            </a:r>
          </a:p>
          <a:p>
            <a:pPr marL="605956" lvl="1" indent="-165261" defTabSz="881390" fontAlgn="t">
              <a:buFont typeface="Arial" panose="020B0604020202020204" pitchFamily="34" charset="0"/>
              <a:buChar char="•"/>
              <a:defRPr/>
            </a:pPr>
            <a:r>
              <a:rPr lang="en-US" b="0" dirty="0"/>
              <a:t>Notify the beneficiary and his or her representative of the decision, to include a copy of the updated determination or reconsideration document,</a:t>
            </a:r>
          </a:p>
          <a:p>
            <a:pPr marL="605956" lvl="1" indent="-165261" defTabSz="881390" fontAlgn="t">
              <a:buFont typeface="Arial" panose="020B0604020202020204" pitchFamily="34" charset="0"/>
              <a:buChar char="•"/>
              <a:defRPr/>
            </a:pPr>
            <a:r>
              <a:rPr lang="en-US" b="0" dirty="0"/>
              <a:t>If modification of the misuse determination took place, notify additional interested parties found in FPM 5.D.1.h of the findings in the new determination,</a:t>
            </a:r>
          </a:p>
          <a:p>
            <a:pPr marL="605956" lvl="1" indent="-165261" defTabSz="881390" fontAlgn="t">
              <a:buFont typeface="Arial" panose="020B0604020202020204" pitchFamily="34" charset="0"/>
              <a:buChar char="•"/>
              <a:defRPr/>
            </a:pPr>
            <a:r>
              <a:rPr lang="en-US" dirty="0"/>
              <a:t>Upon completion of the updated determination or reconsideration, update disposition in WI 586, and</a:t>
            </a:r>
          </a:p>
          <a:p>
            <a:pPr marL="1046651" lvl="2" indent="-165261" defTabSz="881390" fontAlgn="t">
              <a:buFont typeface="Arial" panose="020B0604020202020204" pitchFamily="34" charset="0"/>
              <a:buChar char="•"/>
              <a:defRPr/>
            </a:pPr>
            <a:r>
              <a:rPr lang="en-US" b="0" dirty="0"/>
              <a:t>Open WI</a:t>
            </a:r>
          </a:p>
          <a:p>
            <a:pPr marL="1046651" lvl="2" indent="-165261" defTabSz="881390" fontAlgn="t">
              <a:buFont typeface="Arial" panose="020B0604020202020204" pitchFamily="34" charset="0"/>
              <a:buChar char="•"/>
              <a:defRPr/>
            </a:pPr>
            <a:r>
              <a:rPr lang="en-US" b="0" dirty="0"/>
              <a:t>Select resolved WI (leave this field blank b/c no WI was established to take corrective action)</a:t>
            </a:r>
          </a:p>
          <a:p>
            <a:pPr marL="1046651" lvl="2" indent="-165261" defTabSz="881390" fontAlgn="t">
              <a:buFont typeface="Arial" panose="020B0604020202020204" pitchFamily="34" charset="0"/>
              <a:buChar char="•"/>
              <a:defRPr/>
            </a:pPr>
            <a:r>
              <a:rPr lang="en-US" b="0" dirty="0"/>
              <a:t>Enter SR approval date</a:t>
            </a:r>
          </a:p>
          <a:p>
            <a:pPr marL="1046651" lvl="2" indent="-165261" defTabSz="881390" fontAlgn="t">
              <a:buFont typeface="Arial" panose="020B0604020202020204" pitchFamily="34" charset="0"/>
              <a:buChar char="•"/>
              <a:defRPr/>
            </a:pPr>
            <a:r>
              <a:rPr lang="en-US" b="0" dirty="0"/>
              <a:t>Select SR Grant (this selection resolves the WI)</a:t>
            </a:r>
          </a:p>
          <a:p>
            <a:pPr marL="605956" lvl="1" indent="-165261" defTabSz="881390" fontAlgn="t">
              <a:buFont typeface="Arial" panose="020B0604020202020204" pitchFamily="34" charset="0"/>
              <a:buChar char="•"/>
              <a:defRPr/>
            </a:pPr>
            <a:r>
              <a:rPr lang="en-US" b="0" dirty="0"/>
              <a:t>Update </a:t>
            </a:r>
            <a:r>
              <a:rPr lang="en-US" b="0" dirty="0" err="1"/>
              <a:t>Caseflow</a:t>
            </a:r>
            <a:r>
              <a:rPr lang="en-US" b="0" dirty="0"/>
              <a:t> Intake with disposition.</a:t>
            </a:r>
            <a:endParaRPr lang="en-US" dirty="0"/>
          </a:p>
          <a:p>
            <a:pPr marL="440695" lvl="1" defTabSz="881390" fontAlgn="t">
              <a:defRPr/>
            </a:pPr>
            <a:endParaRPr lang="en-US" b="1" dirty="0"/>
          </a:p>
          <a:p>
            <a:pPr defTabSz="881390">
              <a:defRPr/>
            </a:pPr>
            <a:r>
              <a:rPr lang="en-US" b="1" dirty="0"/>
              <a:t>Document SR - Appeal the Hub Manager’s misuse determination under 38 CFR</a:t>
            </a:r>
            <a:r>
              <a:rPr lang="en-US" dirty="0"/>
              <a:t> </a:t>
            </a:r>
            <a:r>
              <a:rPr lang="en-US" b="1" dirty="0"/>
              <a:t>13.400 template or the or the SR – Appeal the Regional Office Director’s final decision upon reconsideration of a misuse determination under 38 CFR 13.400(d)</a:t>
            </a:r>
            <a:r>
              <a:rPr lang="en-US" dirty="0"/>
              <a:t> </a:t>
            </a:r>
            <a:r>
              <a:rPr lang="en-US" b="1" dirty="0"/>
              <a:t>template (FPM 8.G.2.c, FPM 8.G.2.h)</a:t>
            </a:r>
          </a:p>
          <a:p>
            <a:pPr marL="165261" indent="-165261" defTabSz="881390" fontAlgn="t">
              <a:buFont typeface="Arial" panose="020B0604020202020204" pitchFamily="34" charset="0"/>
              <a:buChar char="•"/>
              <a:defRPr/>
            </a:pPr>
            <a:r>
              <a:rPr lang="en-US" dirty="0"/>
              <a:t>These template are designed to be used to help you reach a decision regarding the appeal; it contains the questions discussed on slides 8 and 9 </a:t>
            </a:r>
            <a:r>
              <a:rPr lang="en-US" b="0" dirty="0"/>
              <a:t>(if working a misuse determination appeal) </a:t>
            </a:r>
            <a:r>
              <a:rPr lang="en-US" dirty="0"/>
              <a:t>or slide 11 </a:t>
            </a:r>
            <a:r>
              <a:rPr lang="en-US" b="0" dirty="0"/>
              <a:t>(if working a misuse determination reconsideration appeal) </a:t>
            </a:r>
            <a:r>
              <a:rPr lang="en-US" dirty="0"/>
              <a:t>of this presentation for your consideration.  The templates also contain all of the applicable regulations.</a:t>
            </a:r>
          </a:p>
          <a:p>
            <a:pPr marL="165261" indent="-165261" defTabSz="881390" fontAlgn="t">
              <a:buFont typeface="Arial" panose="020B0604020202020204" pitchFamily="34" charset="0"/>
              <a:buChar char="•"/>
              <a:defRPr/>
            </a:pPr>
            <a:r>
              <a:rPr lang="en-US" dirty="0"/>
              <a:t>This template is also designed to be the primary method of notification to the beneficiary.  The beneficiary and his/her representative will receive copy of this document once a decision is rendered.</a:t>
            </a:r>
          </a:p>
          <a:p>
            <a:pPr marL="165261" indent="-165261" defTabSz="881390" fontAlgn="t">
              <a:buFont typeface="Arial" panose="020B0604020202020204" pitchFamily="34" charset="0"/>
              <a:buChar char="•"/>
              <a:defRPr/>
            </a:pPr>
            <a:r>
              <a:rPr lang="en-US" dirty="0"/>
              <a:t>After completing the template, you will need to generate the notification cover letter.  This letter is very generic in nature; highlighting that a decision has been made, but directing the reader to the attached template for more information, and providing further appeal options.</a:t>
            </a:r>
          </a:p>
          <a:p>
            <a:pPr marL="165261" indent="-165261" defTabSz="881390" fontAlgn="t">
              <a:buFont typeface="Arial" panose="020B0604020202020204" pitchFamily="34" charset="0"/>
              <a:buChar char="•"/>
              <a:defRPr/>
            </a:pPr>
            <a:r>
              <a:rPr lang="en-US" dirty="0"/>
              <a:t>Just as with any other work item, once a decision is made on the appeal request, the template is complete, and the cover letter is prepared, the adjudicator will submit the 586 WI for closure in BFFS.</a:t>
            </a:r>
          </a:p>
          <a:p>
            <a:pPr defTabSz="881390">
              <a:defRPr/>
            </a:pPr>
            <a:endParaRPr lang="en-US" b="1" dirty="0"/>
          </a:p>
          <a:p>
            <a:pPr defTabSz="881390" fontAlgn="t">
              <a:defRPr/>
            </a:pPr>
            <a:r>
              <a:rPr lang="en-US" b="1" dirty="0"/>
              <a:t>Modify BFFS with disposition of appeal (FPM 8.G.1.d)</a:t>
            </a:r>
          </a:p>
          <a:p>
            <a:pPr marL="165261" indent="-165261" defTabSz="881390" fontAlgn="t">
              <a:buFont typeface="Arial" panose="020B0604020202020204" pitchFamily="34" charset="0"/>
              <a:buChar char="•"/>
              <a:defRPr/>
            </a:pPr>
            <a:r>
              <a:rPr lang="en-US" dirty="0"/>
              <a:t>The employee closing the 586 WI will be responsible for ensuring WI completeness and BFFS record accuracy prior to closing the WI. </a:t>
            </a:r>
          </a:p>
          <a:p>
            <a:pPr marL="165261" indent="-165261" defTabSz="881390" fontAlgn="t">
              <a:buFont typeface="Arial" panose="020B0604020202020204" pitchFamily="34" charset="0"/>
              <a:buChar char="•"/>
              <a:defRPr/>
            </a:pPr>
            <a:r>
              <a:rPr lang="en-US" dirty="0"/>
              <a:t>Reminder: Selecting “SR Denial” or “SR Grant” will close the WI.</a:t>
            </a:r>
          </a:p>
          <a:p>
            <a:pPr marL="165261" indent="-165261" defTabSz="881390" fontAlgn="t">
              <a:buFont typeface="Arial" panose="020B0604020202020204" pitchFamily="34" charset="0"/>
              <a:buChar char="•"/>
              <a:defRPr/>
            </a:pPr>
            <a:endParaRPr lang="en-US" b="0" dirty="0"/>
          </a:p>
          <a:p>
            <a:pPr defTabSz="881390">
              <a:defRPr/>
            </a:pPr>
            <a:r>
              <a:rPr lang="en-US" b="1" dirty="0"/>
              <a:t>Modify Caseflow with disposition of appeal </a:t>
            </a:r>
          </a:p>
          <a:p>
            <a:pPr marL="165261" indent="-165261" defTabSz="881390">
              <a:buFont typeface="Arial" panose="020B0604020202020204" pitchFamily="34" charset="0"/>
              <a:buChar char="•"/>
              <a:defRPr/>
            </a:pPr>
            <a:r>
              <a:rPr lang="en-US" b="0" dirty="0"/>
              <a:t>The employee closing the 586 WI in BFFS will also be responsible to modify </a:t>
            </a:r>
            <a:r>
              <a:rPr lang="en-US" b="0" dirty="0" err="1"/>
              <a:t>Caseflow</a:t>
            </a:r>
            <a:r>
              <a:rPr lang="en-US" b="0" dirty="0"/>
              <a:t> Intake by updating the disposition of the appeal.</a:t>
            </a:r>
          </a:p>
          <a:p>
            <a:pPr marL="605956" lvl="1" indent="-165261" defTabSz="881390">
              <a:buFont typeface="Arial" panose="020B0604020202020204" pitchFamily="34" charset="0"/>
              <a:buChar char="•"/>
              <a:defRPr/>
            </a:pPr>
            <a:r>
              <a:rPr lang="en-US" b="0" dirty="0"/>
              <a:t>Again, additional training on </a:t>
            </a:r>
            <a:r>
              <a:rPr lang="en-US" b="0" dirty="0" err="1"/>
              <a:t>Caseflow</a:t>
            </a:r>
            <a:r>
              <a:rPr lang="en-US" b="0" dirty="0"/>
              <a:t> Intake will be provided in the future.</a:t>
            </a:r>
            <a:endParaRPr lang="en-US" b="1" dirty="0"/>
          </a:p>
          <a:p>
            <a:endParaRPr lang="en-US" b="1" u="sng" dirty="0"/>
          </a:p>
          <a:p>
            <a:r>
              <a:rPr lang="en-US" b="1" u="sng" dirty="0"/>
              <a:t>Demonstration Notes</a:t>
            </a:r>
            <a:r>
              <a:rPr lang="en-US" dirty="0"/>
              <a:t>: </a:t>
            </a:r>
          </a:p>
          <a:p>
            <a:pPr defTabSz="931717">
              <a:defRPr/>
            </a:pPr>
            <a:endParaRPr lang="en-US" dirty="0"/>
          </a:p>
          <a:p>
            <a:pPr defTabSz="931717">
              <a:defRPr/>
            </a:pPr>
            <a:r>
              <a:rPr lang="en-US" dirty="0"/>
              <a:t>Minimize PowerPoint and allow learners to view the:</a:t>
            </a:r>
          </a:p>
          <a:p>
            <a:pPr marL="165261" indent="-165261" defTabSz="931717">
              <a:buFont typeface="Arial" panose="020B0604020202020204" pitchFamily="34" charset="0"/>
              <a:buChar char="•"/>
              <a:defRPr/>
            </a:pPr>
            <a:r>
              <a:rPr lang="en-US" dirty="0" err="1"/>
              <a:t>RoFD</a:t>
            </a:r>
            <a:r>
              <a:rPr lang="en-US" dirty="0"/>
              <a:t> – Appeal the Hub Manager’s misuse determination under 38 CFR 13.400 template,</a:t>
            </a:r>
          </a:p>
          <a:p>
            <a:pPr marL="165261" indent="-165261" defTabSz="931717">
              <a:buFont typeface="Arial" panose="020B0604020202020204" pitchFamily="34" charset="0"/>
              <a:buChar char="•"/>
              <a:defRPr/>
            </a:pPr>
            <a:r>
              <a:rPr lang="en-US" dirty="0" err="1"/>
              <a:t>RoFD</a:t>
            </a:r>
            <a:r>
              <a:rPr lang="en-US" dirty="0"/>
              <a:t> - Appeal the Regional Office Director’s final decision upon reconsideration of a misuse determination under 38 CFR 13.400(d) template, and</a:t>
            </a:r>
          </a:p>
          <a:p>
            <a:pPr marL="165261" indent="-165261" defTabSz="931717">
              <a:buFont typeface="Arial" panose="020B0604020202020204" pitchFamily="34" charset="0"/>
              <a:buChar char="•"/>
              <a:defRPr/>
            </a:pPr>
            <a:r>
              <a:rPr lang="en-US" dirty="0"/>
              <a:t>586 WI in BFFS.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290414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881390">
              <a:defRPr/>
            </a:pPr>
            <a:r>
              <a:rPr lang="en-US" b="0" i="1" u="none" dirty="0"/>
              <a:t>Learning</a:t>
            </a:r>
            <a:r>
              <a:rPr lang="en-US" b="0" i="1" u="none" baseline="0" dirty="0"/>
              <a:t> Objective: </a:t>
            </a:r>
            <a:r>
              <a:rPr lang="en-US" i="1" dirty="0"/>
              <a:t>Describe notification requirements</a:t>
            </a:r>
          </a:p>
          <a:p>
            <a:pPr defTabSz="931717">
              <a:defRPr/>
            </a:pPr>
            <a:r>
              <a:rPr lang="en-US" b="0" i="1" u="none" dirty="0"/>
              <a:t>Policy</a:t>
            </a:r>
            <a:r>
              <a:rPr lang="en-US" b="0" i="1" u="none" baseline="0" dirty="0"/>
              <a:t> Reference(s): Public Law 115-55, AQ26, FPM 8.E.1, </a:t>
            </a:r>
            <a:r>
              <a:rPr lang="en-US" b="0" i="1" dirty="0"/>
              <a:t>FPM 8.F.2, FPM 8.G.2</a:t>
            </a:r>
            <a:endParaRPr lang="en-US" b="0" i="1" u="none" baseline="0" dirty="0"/>
          </a:p>
          <a:p>
            <a:r>
              <a:rPr lang="en-US" b="0" i="1" u="none" baseline="0" dirty="0"/>
              <a:t>FPG Articles: 05 – Field Examination Analysis</a:t>
            </a:r>
          </a:p>
          <a:p>
            <a:endParaRPr lang="en-US" b="0" i="0" u="sng" baseline="0" dirty="0"/>
          </a:p>
          <a:p>
            <a:r>
              <a:rPr lang="en-US" b="0" i="0" u="sng" baseline="0" dirty="0">
                <a:solidFill>
                  <a:schemeClr val="tx1"/>
                </a:solidFill>
              </a:rPr>
              <a:t>Instructor Notes:</a:t>
            </a:r>
          </a:p>
          <a:p>
            <a:endParaRPr lang="en-US" u="sng" dirty="0"/>
          </a:p>
          <a:p>
            <a:pPr marL="165261" indent="-165261">
              <a:buFont typeface="Arial" panose="020B0604020202020204" pitchFamily="34" charset="0"/>
              <a:buChar char="•"/>
            </a:pPr>
            <a:r>
              <a:rPr lang="en-US" b="1" dirty="0"/>
              <a:t>Decision Templates (FPM 8.E.1.e, FPM 8.F.2.l, FPM 8.F.2.n, FPM 8.G.2.c, and FPM 8.G.2.h)</a:t>
            </a:r>
          </a:p>
          <a:p>
            <a:pPr marL="605956" lvl="1" indent="-165261">
              <a:buFont typeface="Arial" panose="020B0604020202020204" pitchFamily="34" charset="0"/>
              <a:buChar char="•"/>
            </a:pPr>
            <a:r>
              <a:rPr lang="en-US" dirty="0"/>
              <a:t>The decision template serves a dual purpose:  </a:t>
            </a:r>
          </a:p>
          <a:p>
            <a:pPr marL="1046651" lvl="2" indent="-165261" defTabSz="881390" fontAlgn="t">
              <a:buFont typeface="Arial" panose="020B0604020202020204" pitchFamily="34" charset="0"/>
              <a:buChar char="•"/>
              <a:defRPr/>
            </a:pPr>
            <a:r>
              <a:rPr lang="en-US" dirty="0"/>
              <a:t>First, to assist you in reaching a decision regarding the appeal and</a:t>
            </a:r>
          </a:p>
          <a:p>
            <a:pPr marL="1046651" lvl="2" indent="-165261" defTabSz="881390" fontAlgn="t">
              <a:buFont typeface="Arial" panose="020B0604020202020204" pitchFamily="34" charset="0"/>
              <a:buChar char="•"/>
              <a:defRPr/>
            </a:pPr>
            <a:r>
              <a:rPr lang="en-US" dirty="0"/>
              <a:t>Second, it assists in meeting the seven notification elements required by the Appeals Modernization Act </a:t>
            </a:r>
            <a:r>
              <a:rPr lang="en-US" b="1" dirty="0"/>
              <a:t>(FPM 8.E.1.e)</a:t>
            </a:r>
            <a:r>
              <a:rPr lang="en-US" dirty="0"/>
              <a:t>:</a:t>
            </a:r>
          </a:p>
          <a:p>
            <a:pPr marL="1487346" lvl="3" indent="-165261">
              <a:buFont typeface="Arial" panose="020B0604020202020204" pitchFamily="34" charset="0"/>
              <a:buChar char="•"/>
            </a:pPr>
            <a:r>
              <a:rPr lang="en-US" b="0" i="0" dirty="0"/>
              <a:t>Identification of decision made </a:t>
            </a:r>
          </a:p>
          <a:p>
            <a:pPr marL="1487346" lvl="3" indent="-165261">
              <a:buFont typeface="Arial" panose="020B0604020202020204" pitchFamily="34" charset="0"/>
              <a:buChar char="•"/>
            </a:pPr>
            <a:r>
              <a:rPr lang="en-US" b="0" i="0" dirty="0"/>
              <a:t>Summary of evidence considered </a:t>
            </a:r>
          </a:p>
          <a:p>
            <a:pPr marL="1487346" lvl="3" indent="-165261">
              <a:buFont typeface="Arial" panose="020B0604020202020204" pitchFamily="34" charset="0"/>
              <a:buChar char="•"/>
            </a:pPr>
            <a:r>
              <a:rPr lang="en-US" b="0" i="0" dirty="0"/>
              <a:t>Summary of laws and regulations </a:t>
            </a:r>
          </a:p>
          <a:p>
            <a:pPr marL="1487346" lvl="3" indent="-165261">
              <a:buFont typeface="Arial" panose="020B0604020202020204" pitchFamily="34" charset="0"/>
              <a:buChar char="•"/>
            </a:pPr>
            <a:r>
              <a:rPr lang="en-US" b="0" i="0" dirty="0"/>
              <a:t>Favorable findings </a:t>
            </a:r>
          </a:p>
          <a:p>
            <a:pPr marL="1487346" lvl="3" indent="-165261">
              <a:buFont typeface="Arial" panose="020B0604020202020204" pitchFamily="34" charset="0"/>
              <a:buChar char="•"/>
            </a:pPr>
            <a:r>
              <a:rPr lang="en-US" b="0" i="0" dirty="0"/>
              <a:t>Identification of elements to grant decisions not met </a:t>
            </a:r>
          </a:p>
          <a:p>
            <a:pPr marL="1487346" lvl="3" indent="-165261">
              <a:buFont typeface="Arial" panose="020B0604020202020204" pitchFamily="34" charset="0"/>
              <a:buChar char="•"/>
            </a:pPr>
            <a:r>
              <a:rPr lang="en-US" b="0" i="0" dirty="0"/>
              <a:t>How to obtain access to evidence used in decision </a:t>
            </a:r>
          </a:p>
          <a:p>
            <a:pPr marL="1487346" lvl="3" indent="-165261">
              <a:buFont typeface="Arial" panose="020B0604020202020204" pitchFamily="34" charset="0"/>
              <a:buChar char="•"/>
            </a:pPr>
            <a:r>
              <a:rPr lang="en-US" b="0" i="0" dirty="0"/>
              <a:t>Summary of review options available to seek further review</a:t>
            </a:r>
          </a:p>
          <a:p>
            <a:pPr marL="1046651" lvl="2" indent="-165261" defTabSz="881390">
              <a:buFont typeface="Arial" panose="020B0604020202020204" pitchFamily="34" charset="0"/>
              <a:buChar char="•"/>
              <a:defRPr/>
            </a:pPr>
            <a:r>
              <a:rPr lang="en-US" b="0" i="0" dirty="0"/>
              <a:t>The Higher-Level Review (HLR) decision templates will be available via a hyperlink to the FPM 8.F.2.l reference.</a:t>
            </a:r>
          </a:p>
          <a:p>
            <a:pPr marL="1046651" lvl="2" indent="-165261" defTabSz="881390">
              <a:buFont typeface="Arial" panose="020B0604020202020204" pitchFamily="34" charset="0"/>
              <a:buChar char="•"/>
              <a:defRPr/>
            </a:pPr>
            <a:r>
              <a:rPr lang="en-US" b="0" i="0" dirty="0"/>
              <a:t>The Supplemental Review (SR) decision templates will be available via hyperlink in the FPM 8.G.2.c - g references.</a:t>
            </a:r>
          </a:p>
          <a:p>
            <a:pPr marL="1322085" lvl="3"/>
            <a:endParaRPr lang="en-US" b="0" i="0" dirty="0"/>
          </a:p>
          <a:p>
            <a:pPr marL="165261" indent="-165261">
              <a:buFont typeface="Arial" panose="020B0604020202020204" pitchFamily="34" charset="0"/>
              <a:buChar char="•"/>
            </a:pPr>
            <a:r>
              <a:rPr lang="en-US" b="1" i="0" dirty="0"/>
              <a:t>Cover Letter (</a:t>
            </a:r>
            <a:r>
              <a:rPr lang="en-US" b="1" dirty="0"/>
              <a:t>FPM 8.F.2.n)</a:t>
            </a:r>
          </a:p>
          <a:p>
            <a:pPr marL="605956" lvl="1" indent="-165261" defTabSz="881390">
              <a:buFont typeface="Arial" panose="020B0604020202020204" pitchFamily="34" charset="0"/>
              <a:buChar char="•"/>
              <a:defRPr/>
            </a:pPr>
            <a:r>
              <a:rPr lang="en-US" dirty="0"/>
              <a:t>After completing the template, you will need to generate the notification cover letter.  This letter is very generic in nature; highlighting that a decision has been made, but directing the reader to the attached template.</a:t>
            </a:r>
          </a:p>
          <a:p>
            <a:pPr marL="605956" lvl="1" indent="-165261" defTabSz="881390">
              <a:buFont typeface="Arial" panose="020B0604020202020204" pitchFamily="34" charset="0"/>
              <a:buChar char="•"/>
              <a:defRPr/>
            </a:pPr>
            <a:r>
              <a:rPr lang="en-US" dirty="0"/>
              <a:t>The cover letters also assist in meeting the notification requirements required by the Appeals Modernization Act.</a:t>
            </a:r>
            <a:endParaRPr lang="en-US" b="1" dirty="0"/>
          </a:p>
          <a:p>
            <a:pPr marL="165261" indent="-165261">
              <a:buFont typeface="Arial" panose="020B0604020202020204" pitchFamily="34" charset="0"/>
              <a:buChar char="•"/>
            </a:pPr>
            <a:endParaRPr lang="en-US" b="1" dirty="0"/>
          </a:p>
          <a:p>
            <a:pPr marL="165261" indent="-165261">
              <a:buFont typeface="Arial" panose="020B0604020202020204" pitchFamily="34" charset="0"/>
              <a:buChar char="•"/>
            </a:pPr>
            <a:r>
              <a:rPr lang="en-US" b="1" dirty="0"/>
              <a:t>VA Form 20-0998, Your Rights to Seek Further Reviews of our Decision (FPM 8.G.2.h)</a:t>
            </a:r>
            <a:endParaRPr lang="en-US" sz="1300" dirty="0"/>
          </a:p>
          <a:p>
            <a:pPr marL="716130" lvl="1" indent="-275434">
              <a:buFont typeface="Arial" panose="020B0604020202020204" pitchFamily="34" charset="0"/>
              <a:buChar char="•"/>
            </a:pPr>
            <a:r>
              <a:rPr lang="en-US" sz="1300" dirty="0"/>
              <a:t>The VA Form 20-0998, </a:t>
            </a:r>
            <a:r>
              <a:rPr lang="en-US" sz="1300" i="1" dirty="0"/>
              <a:t>Your Rights to Seek Further Reviews of our Decision, </a:t>
            </a:r>
            <a:r>
              <a:rPr lang="en-US" sz="1300" dirty="0"/>
              <a:t>must be sent with every decision notice.  </a:t>
            </a:r>
          </a:p>
          <a:p>
            <a:br>
              <a:rPr lang="en-US" sz="1300" dirty="0"/>
            </a:br>
            <a:r>
              <a:rPr lang="en-US" sz="1300" b="1" u="sng" dirty="0"/>
              <a:t>Demonstration Notes</a:t>
            </a:r>
            <a:r>
              <a:rPr lang="en-US" sz="1300" dirty="0"/>
              <a:t>: </a:t>
            </a:r>
          </a:p>
          <a:p>
            <a:pPr defTabSz="931717">
              <a:defRPr/>
            </a:pPr>
            <a:endParaRPr lang="en-US" sz="1300" dirty="0"/>
          </a:p>
          <a:p>
            <a:pPr defTabSz="931717">
              <a:defRPr/>
            </a:pPr>
            <a:r>
              <a:rPr lang="en-US" sz="1300" dirty="0"/>
              <a:t>Minimize PowerPoint and allow learners to view the HLR </a:t>
            </a:r>
            <a:r>
              <a:rPr lang="en-US" dirty="0"/>
              <a:t>notification cover letter and the SR notification cover letter.</a:t>
            </a: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3718068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666">
              <a:defRPr/>
            </a:pPr>
            <a:r>
              <a:rPr lang="en-US" u="sng" dirty="0"/>
              <a:t>Instructor Notes:</a:t>
            </a:r>
            <a:endParaRPr lang="en-US" u="none" dirty="0"/>
          </a:p>
          <a:p>
            <a:pPr marL="0" lvl="1" defTabSz="931666">
              <a:defRPr/>
            </a:pPr>
            <a:endParaRPr lang="en-US" u="sng" dirty="0"/>
          </a:p>
          <a:p>
            <a:r>
              <a:rPr lang="en-US" dirty="0"/>
              <a:t>(Recall)  These</a:t>
            </a:r>
            <a:r>
              <a:rPr lang="en-US" baseline="0" dirty="0"/>
              <a:t> are our learning objectives as stated from the beginning of the training:</a:t>
            </a:r>
          </a:p>
          <a:p>
            <a:pPr marL="165261" indent="-165261">
              <a:buFont typeface="Arial" panose="020B0604020202020204" pitchFamily="34" charset="0"/>
              <a:buChar char="•"/>
            </a:pPr>
            <a:r>
              <a:rPr lang="en-US" dirty="0"/>
              <a:t>Recall phases of the misuse workflow</a:t>
            </a:r>
          </a:p>
          <a:p>
            <a:pPr marL="165261" indent="-165261">
              <a:buFont typeface="Arial" panose="020B0604020202020204" pitchFamily="34" charset="0"/>
              <a:buChar char="•"/>
            </a:pPr>
            <a:r>
              <a:rPr lang="en-US" dirty="0"/>
              <a:t>Describe misuse determination specifics</a:t>
            </a:r>
          </a:p>
          <a:p>
            <a:pPr marL="165261" indent="-165261">
              <a:buFont typeface="Arial" panose="020B0604020202020204" pitchFamily="34" charset="0"/>
              <a:buChar char="•"/>
            </a:pPr>
            <a:r>
              <a:rPr lang="en-US" dirty="0"/>
              <a:t>Evaluate evidence and issue decision regarding reconsideration of a misuse determination </a:t>
            </a:r>
          </a:p>
          <a:p>
            <a:pPr marL="165261" indent="-165261">
              <a:buFont typeface="Arial" panose="020B0604020202020204" pitchFamily="34" charset="0"/>
              <a:buChar char="•"/>
            </a:pPr>
            <a:r>
              <a:rPr lang="en-US" dirty="0"/>
              <a:t>Identify the Higher-Level Review notification template and process</a:t>
            </a:r>
          </a:p>
          <a:p>
            <a:pPr marL="165261" indent="-165261">
              <a:buFont typeface="Arial" panose="020B0604020202020204" pitchFamily="34" charset="0"/>
              <a:buChar char="•"/>
              <a:defRPr/>
            </a:pPr>
            <a:r>
              <a:rPr lang="en-US" dirty="0"/>
              <a:t>Explain the Supplemental Review notification template and process</a:t>
            </a:r>
          </a:p>
          <a:p>
            <a:pPr marL="165261" indent="-165261">
              <a:buFont typeface="Arial" panose="020B0604020202020204" pitchFamily="34" charset="0"/>
              <a:buChar char="•"/>
              <a:defRPr/>
            </a:pPr>
            <a:r>
              <a:rPr lang="en-US" dirty="0"/>
              <a:t>Summarize the notification of decision cover letter</a:t>
            </a:r>
            <a:endParaRPr lang="en-US" baseline="0" dirty="0"/>
          </a:p>
          <a:p>
            <a:endParaRPr lang="en-US" dirty="0"/>
          </a:p>
          <a:p>
            <a:pPr marL="0" lvl="1" defTabSz="931666">
              <a:defRPr/>
            </a:pPr>
            <a:r>
              <a:rPr lang="en-US" dirty="0"/>
              <a:t>(Recap)  We discussed each of these learning objectives through the following topics in each slide today:</a:t>
            </a:r>
          </a:p>
          <a:p>
            <a:pPr marL="165261" indent="-165261">
              <a:buFont typeface="Arial" panose="020B0604020202020204" pitchFamily="34" charset="0"/>
              <a:buChar char="•"/>
            </a:pPr>
            <a:r>
              <a:rPr lang="en-US" dirty="0"/>
              <a:t>Misuse Workflow</a:t>
            </a:r>
          </a:p>
          <a:p>
            <a:pPr marL="165261" indent="-165261">
              <a:buFont typeface="Arial" panose="020B0604020202020204" pitchFamily="34" charset="0"/>
              <a:buChar char="•"/>
            </a:pPr>
            <a:r>
              <a:rPr lang="en-US" dirty="0"/>
              <a:t>Misuse Determination Information</a:t>
            </a:r>
          </a:p>
          <a:p>
            <a:pPr marL="165261" indent="-165261">
              <a:buFont typeface="Arial" panose="020B0604020202020204" pitchFamily="34" charset="0"/>
              <a:buChar char="•"/>
            </a:pPr>
            <a:r>
              <a:rPr lang="en-US" dirty="0"/>
              <a:t>Misuse Determination</a:t>
            </a:r>
          </a:p>
          <a:p>
            <a:pPr marL="165261" indent="-165261">
              <a:buFont typeface="Arial" panose="020B0604020202020204" pitchFamily="34" charset="0"/>
              <a:buChar char="•"/>
            </a:pPr>
            <a:r>
              <a:rPr lang="en-US" dirty="0"/>
              <a:t>Misuse Determination - Cont’d</a:t>
            </a:r>
          </a:p>
          <a:p>
            <a:pPr marL="165261" indent="-165261">
              <a:buFont typeface="Arial" panose="020B0604020202020204" pitchFamily="34" charset="0"/>
              <a:buChar char="•"/>
            </a:pPr>
            <a:r>
              <a:rPr lang="en-US" dirty="0"/>
              <a:t>Misuse Determination Reconsideration</a:t>
            </a:r>
          </a:p>
          <a:p>
            <a:pPr marL="165261" indent="-165261">
              <a:buFont typeface="Arial" panose="020B0604020202020204" pitchFamily="34" charset="0"/>
              <a:buChar char="•"/>
            </a:pPr>
            <a:r>
              <a:rPr lang="en-US" dirty="0"/>
              <a:t>Misuse Determination Reconsideration – Cont’d</a:t>
            </a:r>
          </a:p>
          <a:p>
            <a:pPr marL="165261" indent="-165261">
              <a:buFont typeface="Arial" panose="020B0604020202020204" pitchFamily="34" charset="0"/>
              <a:buChar char="•"/>
            </a:pPr>
            <a:r>
              <a:rPr lang="en-US" dirty="0"/>
              <a:t>Higher Level Review</a:t>
            </a:r>
          </a:p>
          <a:p>
            <a:pPr marL="165261" indent="-165261">
              <a:buFont typeface="Arial" panose="020B0604020202020204" pitchFamily="34" charset="0"/>
              <a:buChar char="•"/>
            </a:pPr>
            <a:r>
              <a:rPr lang="en-US" dirty="0"/>
              <a:t>Higher Level Review - Cont’d</a:t>
            </a:r>
          </a:p>
          <a:p>
            <a:pPr marL="165261" indent="-165261">
              <a:buFont typeface="Arial" panose="020B0604020202020204" pitchFamily="34" charset="0"/>
              <a:buChar char="•"/>
            </a:pPr>
            <a:r>
              <a:rPr lang="en-US" dirty="0"/>
              <a:t>Supplemental Review</a:t>
            </a:r>
          </a:p>
          <a:p>
            <a:pPr marL="165261" indent="-165261">
              <a:buFont typeface="Arial" panose="020B0604020202020204" pitchFamily="34" charset="0"/>
              <a:buChar char="•"/>
            </a:pPr>
            <a:r>
              <a:rPr lang="en-US" dirty="0"/>
              <a:t>Supplemental Review - Cont’d</a:t>
            </a:r>
          </a:p>
          <a:p>
            <a:pPr marL="165261" indent="-165261">
              <a:buFont typeface="Arial" panose="020B0604020202020204" pitchFamily="34" charset="0"/>
              <a:buChar char="•"/>
            </a:pPr>
            <a:r>
              <a:rPr lang="en-US" dirty="0"/>
              <a:t>Notification of Decision</a:t>
            </a:r>
          </a:p>
          <a:p>
            <a:endParaRPr lang="en-US" dirty="0"/>
          </a:p>
          <a:p>
            <a:pPr marL="0" lvl="1" defTabSz="931666">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17</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84919">
              <a:defRPr/>
            </a:pPr>
            <a:r>
              <a:rPr lang="en-US" sz="1300" u="sng" dirty="0">
                <a:solidFill>
                  <a:prstClr val="black"/>
                </a:solidFill>
              </a:rPr>
              <a:t>Instructor Notes:</a:t>
            </a:r>
          </a:p>
          <a:p>
            <a:endParaRPr lang="en-US" dirty="0"/>
          </a:p>
          <a:p>
            <a:r>
              <a:rPr lang="en-US" dirty="0"/>
              <a:t>An assessment and satisfaction survey have been assigned to you in TMS.  You should be able to complete both within ten minutes.  Completing both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18</a:t>
            </a:fld>
            <a:endParaRPr lang="en-US" dirty="0"/>
          </a:p>
        </p:txBody>
      </p:sp>
    </p:spTree>
    <p:extLst>
      <p:ext uri="{BB962C8B-B14F-4D97-AF65-F5344CB8AC3E}">
        <p14:creationId xmlns:p14="http://schemas.microsoft.com/office/powerpoint/2010/main" val="4012091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At the end of this lesson, given the training and the corresponding references, the student will be able to do the following:</a:t>
            </a:r>
          </a:p>
          <a:p>
            <a:pPr marL="275434" indent="-275434">
              <a:buFont typeface="Arial" panose="020B0604020202020204" pitchFamily="34" charset="0"/>
              <a:buChar char="•"/>
            </a:pPr>
            <a:r>
              <a:rPr lang="en-US" sz="1300" dirty="0"/>
              <a:t>Recall all of the phases of the misuse workflow</a:t>
            </a:r>
          </a:p>
          <a:p>
            <a:pPr marL="275434" indent="-275434" defTabSz="881390">
              <a:buFont typeface="Arial" panose="020B0604020202020204" pitchFamily="34" charset="0"/>
              <a:buChar char="•"/>
              <a:defRPr/>
            </a:pPr>
            <a:r>
              <a:rPr lang="en-US" sz="1300" dirty="0"/>
              <a:t>Describe specific characteristics of a misuse determination</a:t>
            </a:r>
          </a:p>
          <a:p>
            <a:pPr marL="275434" indent="-275434" defTabSz="881390">
              <a:buFont typeface="Arial" panose="020B0604020202020204" pitchFamily="34" charset="0"/>
              <a:buChar char="•"/>
              <a:defRPr/>
            </a:pPr>
            <a:r>
              <a:rPr lang="en-US" sz="1300" dirty="0"/>
              <a:t>Evaluate evidence and issue decision regarding reconsideration of a misuse determination  </a:t>
            </a:r>
          </a:p>
          <a:p>
            <a:pPr marL="275434" indent="-275434" defTabSz="881390">
              <a:buFont typeface="Arial" panose="020B0604020202020204" pitchFamily="34" charset="0"/>
              <a:buChar char="•"/>
              <a:defRPr/>
            </a:pPr>
            <a:r>
              <a:rPr lang="en-US" sz="1300" dirty="0"/>
              <a:t>Identify the Higher-Level Review notification template and understand how to utilize it as a guide through the Higher-Level Review appeal decision process</a:t>
            </a:r>
          </a:p>
          <a:p>
            <a:pPr marL="275434" indent="-275434">
              <a:buFont typeface="Arial" panose="020B0604020202020204" pitchFamily="34" charset="0"/>
              <a:buChar char="•"/>
              <a:defRPr/>
            </a:pPr>
            <a:r>
              <a:rPr lang="en-US" sz="1300" dirty="0"/>
              <a:t>Explain the Supplemental Review notification template and understand how to utilize it as a guide through the Supplemental Review appeal decision review process</a:t>
            </a:r>
          </a:p>
          <a:p>
            <a:pPr marL="275434" indent="-275434" defTabSz="881390">
              <a:buFont typeface="Arial" panose="020B0604020202020204" pitchFamily="34" charset="0"/>
              <a:buChar char="•"/>
              <a:defRPr/>
            </a:pPr>
            <a:r>
              <a:rPr lang="en-US" sz="1300" dirty="0"/>
              <a:t>Summarize the notification of decision cover letter that is sent to the beneficiary</a:t>
            </a:r>
          </a:p>
          <a:p>
            <a:pPr marL="275434" indent="-275434">
              <a:buFont typeface="Arial" panose="020B0604020202020204" pitchFamily="34" charset="0"/>
              <a:buChar char="•"/>
              <a:defRPr/>
            </a:pP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 following are references relevant to the processing of misuse determination and misuse determination reconsideration appeals:</a:t>
            </a:r>
          </a:p>
          <a:p>
            <a:pPr marL="165261" indent="-165261">
              <a:buFont typeface="Arial" panose="020B0604020202020204" pitchFamily="34" charset="0"/>
              <a:buChar char="•"/>
            </a:pPr>
            <a:r>
              <a:rPr lang="en-US" dirty="0"/>
              <a:t>Public Law 115-55, “Veterans Appeals Improvement and Modernization Act of 2017” </a:t>
            </a:r>
          </a:p>
          <a:p>
            <a:pPr marL="605956" lvl="1" indent="-165261" defTabSz="881390">
              <a:buFont typeface="Arial" panose="020B0604020202020204" pitchFamily="34" charset="0"/>
              <a:buChar char="•"/>
              <a:defRPr/>
            </a:pPr>
            <a:r>
              <a:rPr lang="en-US" dirty="0"/>
              <a:t>Available at </a:t>
            </a:r>
            <a:r>
              <a:rPr lang="en-US" u="sng" dirty="0">
                <a:hlinkClick r:id="rId3"/>
              </a:rPr>
              <a:t>https://www.congress.gov/115/plaws/publ55/PLAW-115publ55.pdf</a:t>
            </a:r>
            <a:endParaRPr lang="en-US" dirty="0">
              <a:effectLst/>
            </a:endParaRPr>
          </a:p>
          <a:p>
            <a:pPr marL="165261" indent="-165261">
              <a:buFont typeface="Arial" panose="020B0604020202020204" pitchFamily="34" charset="0"/>
              <a:buChar char="•"/>
            </a:pPr>
            <a:r>
              <a:rPr lang="en-US" dirty="0"/>
              <a:t>“VA Claims and Appeals Modernization” or AQ26, to implement the public law </a:t>
            </a:r>
          </a:p>
          <a:p>
            <a:pPr marL="605956" lvl="1" indent="-165261">
              <a:buFont typeface="Arial" panose="020B0604020202020204" pitchFamily="34" charset="0"/>
              <a:buChar char="•"/>
            </a:pPr>
            <a:r>
              <a:rPr lang="en-US" dirty="0"/>
              <a:t>Available at </a:t>
            </a:r>
            <a:r>
              <a:rPr lang="en-US" u="sng" dirty="0">
                <a:hlinkClick r:id="rId4"/>
              </a:rPr>
              <a:t>https://www.federalregister.gov/documents/2019/01/18/2018-28350/va-claims-and-appeals-modernization</a:t>
            </a:r>
            <a:endParaRPr lang="en-US" dirty="0"/>
          </a:p>
          <a:p>
            <a:pPr marL="605956" lvl="1" indent="-165261">
              <a:buFont typeface="Arial" panose="020B0604020202020204" pitchFamily="34" charset="0"/>
              <a:buChar char="•"/>
            </a:pPr>
            <a:r>
              <a:rPr lang="en-US" u="none" dirty="0"/>
              <a:t>AQ26 revises the following sections</a:t>
            </a:r>
          </a:p>
          <a:p>
            <a:pPr marL="1046651" lvl="2" indent="-165261">
              <a:buFont typeface="Arial" panose="020B0604020202020204" pitchFamily="34" charset="0"/>
              <a:buChar char="•"/>
            </a:pPr>
            <a:r>
              <a:rPr lang="en-US" u="none" dirty="0"/>
              <a:t>38 Code of Federal Regulation (CFR) Part 3, Adjudication</a:t>
            </a:r>
          </a:p>
          <a:p>
            <a:pPr marL="1487346" lvl="3" indent="-165261" defTabSz="881390">
              <a:buFont typeface="Arial" panose="020B0604020202020204" pitchFamily="34" charset="0"/>
              <a:buChar char="•"/>
              <a:defRPr/>
            </a:pPr>
            <a:r>
              <a:rPr lang="en-US" u="none" dirty="0"/>
              <a:t>Available at </a:t>
            </a:r>
            <a:r>
              <a:rPr lang="en-US" u="sng" dirty="0">
                <a:hlinkClick r:id="rId5"/>
              </a:rPr>
              <a:t>https://www.ecfr.gov/cgi-bin/text-idx?SID=ff7825ed3ec843f404a8793dad8c2955&amp;mc=true&amp;node=pt38.1.3&amp;rgn=div5</a:t>
            </a:r>
            <a:endParaRPr lang="en-US" u="none" dirty="0"/>
          </a:p>
          <a:p>
            <a:pPr marL="1046651" lvl="2" indent="-165261" defTabSz="881390">
              <a:buFont typeface="Arial" panose="020B0604020202020204" pitchFamily="34" charset="0"/>
              <a:buChar char="•"/>
              <a:defRPr/>
            </a:pPr>
            <a:r>
              <a:rPr lang="en-US" i="0" u="none" dirty="0"/>
              <a:t>38 CFR Part 19, </a:t>
            </a:r>
            <a:r>
              <a:rPr lang="en-US" i="1" dirty="0"/>
              <a:t>Board of Veterans’ Appeals: Appeals Regulations </a:t>
            </a:r>
          </a:p>
          <a:p>
            <a:pPr marL="1487346" lvl="3" indent="-165261" defTabSz="881390">
              <a:buFont typeface="Arial" panose="020B0604020202020204" pitchFamily="34" charset="0"/>
              <a:buChar char="•"/>
              <a:defRPr/>
            </a:pPr>
            <a:r>
              <a:rPr lang="en-US" i="0" dirty="0"/>
              <a:t>Available at </a:t>
            </a:r>
            <a:r>
              <a:rPr lang="en-US" dirty="0"/>
              <a:t> </a:t>
            </a:r>
            <a:r>
              <a:rPr lang="en-US" u="sng" dirty="0">
                <a:hlinkClick r:id="rId6"/>
              </a:rPr>
              <a:t>https://www.ecfr.gov/cgi-bin/retrieveECFR?gp=&amp;SID=e08fe825e9242dcff18d7b1ab0aacdf3&amp;mc=true&amp;r=PART&amp;n=pt38.2.19</a:t>
            </a:r>
            <a:endParaRPr lang="en-US" i="0" dirty="0"/>
          </a:p>
          <a:p>
            <a:pPr marL="1046651" lvl="2" indent="-165261">
              <a:buFont typeface="Arial" panose="020B0604020202020204" pitchFamily="34" charset="0"/>
              <a:buChar char="•"/>
            </a:pPr>
            <a:r>
              <a:rPr lang="en-US" dirty="0"/>
              <a:t>38 CFR 20, </a:t>
            </a:r>
            <a:r>
              <a:rPr lang="en-US" i="1" dirty="0"/>
              <a:t>Board of Veterans Appeals: Rules of Practice </a:t>
            </a:r>
          </a:p>
          <a:p>
            <a:pPr marL="1487346" lvl="3" indent="-165261">
              <a:buFont typeface="Arial" panose="020B0604020202020204" pitchFamily="34" charset="0"/>
              <a:buChar char="•"/>
            </a:pPr>
            <a:r>
              <a:rPr lang="en-US" i="0" dirty="0"/>
              <a:t>Available at </a:t>
            </a:r>
            <a:r>
              <a:rPr lang="en-US" u="sng" dirty="0">
                <a:hlinkClick r:id="rId7"/>
              </a:rPr>
              <a:t>https://www.ecfr.gov/cgi-bin/retrieveECFR?gp=&amp;SID=e08fe825e9242dcff18d7b1ab0aacdf3&amp;mc=true&amp;r=PART&amp;n=pt38.2.20</a:t>
            </a:r>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 following are references relevant to the processing of misuse determination and misuse determination reconsideration appeals:</a:t>
            </a:r>
          </a:p>
          <a:p>
            <a:pPr marL="165261" indent="-165261">
              <a:buFont typeface="Arial" panose="020B0604020202020204" pitchFamily="34" charset="0"/>
              <a:buChar char="•"/>
            </a:pPr>
            <a:r>
              <a:rPr lang="en-US" dirty="0"/>
              <a:t>38 United States Code (U.S.C) 5502, </a:t>
            </a:r>
            <a:r>
              <a:rPr lang="en-US" i="1" dirty="0"/>
              <a:t>Payments to and supervision of fiduciaries</a:t>
            </a:r>
          </a:p>
          <a:p>
            <a:pPr marL="605956" lvl="1" indent="-165261" defTabSz="881390">
              <a:buFont typeface="Arial" panose="020B0604020202020204" pitchFamily="34" charset="0"/>
              <a:buChar char="•"/>
              <a:defRPr/>
            </a:pPr>
            <a:r>
              <a:rPr lang="en-US" dirty="0"/>
              <a:t>Available at </a:t>
            </a:r>
            <a:r>
              <a:rPr lang="en-US" u="sng" dirty="0">
                <a:hlinkClick r:id="rId3"/>
              </a:rPr>
              <a:t>https://www.law.cornell.edu/uscode/text/38/5502</a:t>
            </a:r>
            <a:endParaRPr lang="en-US" dirty="0"/>
          </a:p>
          <a:p>
            <a:pPr marL="165261" indent="-165261">
              <a:buFont typeface="Arial" panose="020B0604020202020204" pitchFamily="34" charset="0"/>
              <a:buChar char="•"/>
            </a:pPr>
            <a:r>
              <a:rPr lang="en-US" dirty="0"/>
              <a:t>38 U.S.C 5711, </a:t>
            </a:r>
            <a:r>
              <a:rPr lang="en-US" i="1" dirty="0"/>
              <a:t>Authority to issue subpoenas </a:t>
            </a:r>
          </a:p>
          <a:p>
            <a:pPr marL="605956" lvl="1" indent="-165261" defTabSz="881390">
              <a:buFont typeface="Arial" panose="020B0604020202020204" pitchFamily="34" charset="0"/>
              <a:buChar char="•"/>
              <a:defRPr/>
            </a:pPr>
            <a:r>
              <a:rPr lang="en-US" dirty="0"/>
              <a:t>Available at </a:t>
            </a:r>
            <a:r>
              <a:rPr lang="en-US" u="sng" dirty="0">
                <a:hlinkClick r:id="rId4"/>
              </a:rPr>
              <a:t>https://www.law.cornell.edu/uscode/text/38/5711</a:t>
            </a:r>
            <a:endParaRPr lang="en-US" u="sng" dirty="0"/>
          </a:p>
          <a:p>
            <a:pPr marL="165261" indent="-165261" defTabSz="881390">
              <a:buFont typeface="Arial" panose="020B0604020202020204" pitchFamily="34" charset="0"/>
              <a:buChar char="•"/>
              <a:defRPr/>
            </a:pPr>
            <a:r>
              <a:rPr lang="en-US" dirty="0"/>
              <a:t>38 U.S.C 6106, Misuse of benefits by fiduciaries</a:t>
            </a:r>
          </a:p>
          <a:p>
            <a:pPr marL="605956" lvl="1" indent="-165261" defTabSz="881390">
              <a:buFont typeface="Arial" panose="020B0604020202020204" pitchFamily="34" charset="0"/>
              <a:buChar char="•"/>
              <a:defRPr/>
            </a:pPr>
            <a:r>
              <a:rPr lang="en-US" dirty="0"/>
              <a:t>Available at </a:t>
            </a:r>
            <a:r>
              <a:rPr lang="en-US" u="sng" dirty="0">
                <a:hlinkClick r:id="rId5"/>
              </a:rPr>
              <a:t>https://www.law.cornell.edu/uscode/text/38/6106</a:t>
            </a:r>
            <a:endParaRPr lang="en-US" dirty="0"/>
          </a:p>
          <a:p>
            <a:pPr marL="165261" indent="-165261">
              <a:buFont typeface="Arial" panose="020B0604020202020204" pitchFamily="34" charset="0"/>
              <a:buChar char="•"/>
            </a:pPr>
            <a:r>
              <a:rPr lang="en-US" u="none" dirty="0"/>
              <a:t>38 CFR Part 13, </a:t>
            </a:r>
            <a:r>
              <a:rPr lang="en-US" i="1" u="none" dirty="0"/>
              <a:t>Fiduciary Activities </a:t>
            </a:r>
          </a:p>
          <a:p>
            <a:pPr marL="605956" lvl="1" indent="-165261">
              <a:buFont typeface="Arial" panose="020B0604020202020204" pitchFamily="34" charset="0"/>
              <a:buChar char="•"/>
            </a:pPr>
            <a:r>
              <a:rPr lang="en-US" i="0" u="none" dirty="0"/>
              <a:t>Available at</a:t>
            </a:r>
            <a:r>
              <a:rPr lang="en-US" dirty="0"/>
              <a:t>: </a:t>
            </a:r>
            <a:r>
              <a:rPr lang="en-US" u="sng" dirty="0">
                <a:hlinkClick r:id="rId6"/>
              </a:rPr>
              <a:t>https://www.ecfr.gov/cgi-bin/text-idx?SID=ad275643432556b9dda942343fb89296&amp;mc=true&amp;node=pt38.1.13&amp;rgn=div5#se38.1.13_164</a:t>
            </a:r>
            <a:endParaRPr lang="en-US" u="sng" dirty="0"/>
          </a:p>
          <a:p>
            <a:pPr marL="605956" lvl="1" indent="-165261" defTabSz="881390">
              <a:buFont typeface="Arial" panose="020B0604020202020204" pitchFamily="34" charset="0"/>
              <a:buChar char="•"/>
              <a:defRPr/>
            </a:pPr>
            <a:r>
              <a:rPr lang="en-US" dirty="0"/>
              <a:t>Pension and Fiduciary Service is making applicable amendments to Part 13 with the intent to align current regulations with applicable portions of the new review and appeals processes outlined in Public Law 115-55.</a:t>
            </a:r>
            <a:endParaRPr lang="en-US" i="1" dirty="0"/>
          </a:p>
          <a:p>
            <a:pPr marL="165261" indent="-165261">
              <a:buFont typeface="Arial" panose="020B0604020202020204" pitchFamily="34" charset="0"/>
              <a:buChar char="•"/>
            </a:pPr>
            <a:r>
              <a:rPr lang="en-US" u="none" dirty="0"/>
              <a:t>Fiduciary Program Manual (FPM)</a:t>
            </a:r>
            <a:r>
              <a:rPr lang="en-US" dirty="0"/>
              <a:t> Chapter 3, </a:t>
            </a:r>
            <a:r>
              <a:rPr lang="en-US" i="1" dirty="0"/>
              <a:t>Account Audits</a:t>
            </a:r>
          </a:p>
          <a:p>
            <a:pPr marL="165261" indent="-165261">
              <a:buFont typeface="Arial" panose="020B0604020202020204" pitchFamily="34" charset="0"/>
              <a:buChar char="•"/>
            </a:pPr>
            <a:r>
              <a:rPr lang="en-US" dirty="0">
                <a:solidFill>
                  <a:schemeClr val="tx1"/>
                </a:solidFill>
              </a:rPr>
              <a:t>FPM Chapter 5, </a:t>
            </a:r>
            <a:r>
              <a:rPr lang="en-US" i="1" dirty="0">
                <a:solidFill>
                  <a:schemeClr val="tx1"/>
                </a:solidFill>
              </a:rPr>
              <a:t>Misuse, Negligence, and Reissuance of Benefit Payments</a:t>
            </a:r>
          </a:p>
          <a:p>
            <a:pPr marL="165261" indent="-165261">
              <a:buFont typeface="Arial" panose="020B0604020202020204" pitchFamily="34" charset="0"/>
              <a:buChar char="•"/>
            </a:pPr>
            <a:r>
              <a:rPr lang="en-US" u="none" dirty="0"/>
              <a:t>FPM Chapter 8, </a:t>
            </a:r>
            <a:r>
              <a:rPr lang="en-US" i="1" u="none" dirty="0"/>
              <a:t>Fiduciary Appeals</a:t>
            </a:r>
          </a:p>
          <a:p>
            <a:pPr marL="165261" indent="-165261">
              <a:buFont typeface="Arial" panose="020B0604020202020204" pitchFamily="34" charset="0"/>
              <a:buChar char="•"/>
            </a:pPr>
            <a:r>
              <a:rPr lang="en-US" i="0" u="none" dirty="0"/>
              <a:t>VBA Forms Intranet website</a:t>
            </a:r>
          </a:p>
          <a:p>
            <a:pPr marL="605956" lvl="1" indent="-165261" defTabSz="881390">
              <a:buFont typeface="Arial" panose="020B0604020202020204" pitchFamily="34" charset="0"/>
              <a:buChar char="•"/>
              <a:defRPr/>
            </a:pPr>
            <a:r>
              <a:rPr lang="en-US" i="0" u="none" dirty="0"/>
              <a:t>Available at </a:t>
            </a:r>
            <a:r>
              <a:rPr lang="en-US" u="sng" dirty="0">
                <a:hlinkClick r:id="rId7"/>
              </a:rPr>
              <a:t>http://vaww.va.gov/vaforms/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634490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solidFill>
                  <a:schemeClr val="tx1"/>
                </a:solidFill>
              </a:rPr>
              <a:t>The following are Fiduciary Program Guides relevant to processing misuse determination and reconsideration of misuse determination appeals:</a:t>
            </a:r>
          </a:p>
          <a:p>
            <a:pPr marL="165261" indent="-165261">
              <a:buFont typeface="Arial" panose="020B0604020202020204" pitchFamily="34" charset="0"/>
              <a:buChar char="•"/>
            </a:pPr>
            <a:r>
              <a:rPr lang="en-US" dirty="0">
                <a:solidFill>
                  <a:schemeClr val="tx1"/>
                </a:solidFill>
              </a:rPr>
              <a:t>Fiduciary Program Guide (FPG),</a:t>
            </a:r>
            <a:r>
              <a:rPr lang="en-US" i="1" dirty="0">
                <a:solidFill>
                  <a:schemeClr val="tx1"/>
                </a:solidFill>
              </a:rPr>
              <a:t> </a:t>
            </a:r>
            <a:r>
              <a:rPr lang="en-US" dirty="0">
                <a:solidFill>
                  <a:schemeClr val="tx1"/>
                </a:solidFill>
              </a:rPr>
              <a:t>02 - </a:t>
            </a:r>
            <a:r>
              <a:rPr lang="en-US" i="1" dirty="0">
                <a:solidFill>
                  <a:schemeClr val="tx1"/>
                </a:solidFill>
              </a:rPr>
              <a:t>Misuse Allegation</a:t>
            </a:r>
          </a:p>
          <a:p>
            <a:pPr marL="165261" indent="-165261">
              <a:buFont typeface="Arial" panose="020B0604020202020204" pitchFamily="34" charset="0"/>
              <a:buChar char="•"/>
            </a:pPr>
            <a:r>
              <a:rPr lang="en-US" dirty="0">
                <a:solidFill>
                  <a:schemeClr val="tx1"/>
                </a:solidFill>
              </a:rPr>
              <a:t>FPG, 03 - </a:t>
            </a:r>
            <a:r>
              <a:rPr lang="en-US" i="1" dirty="0">
                <a:solidFill>
                  <a:schemeClr val="tx1"/>
                </a:solidFill>
              </a:rPr>
              <a:t>Misuse Investigation</a:t>
            </a:r>
          </a:p>
          <a:p>
            <a:pPr marL="165261" indent="-165261">
              <a:buFont typeface="Arial" panose="020B0604020202020204" pitchFamily="34" charset="0"/>
              <a:buChar char="•"/>
            </a:pPr>
            <a:r>
              <a:rPr lang="en-US" dirty="0">
                <a:solidFill>
                  <a:schemeClr val="tx1"/>
                </a:solidFill>
              </a:rPr>
              <a:t>FPG, 04 - </a:t>
            </a:r>
            <a:r>
              <a:rPr lang="en-US" i="1" dirty="0">
                <a:solidFill>
                  <a:schemeClr val="tx1"/>
                </a:solidFill>
              </a:rPr>
              <a:t>Misuse Determination</a:t>
            </a:r>
          </a:p>
          <a:p>
            <a:pPr marL="165261" indent="-165261">
              <a:buFont typeface="Arial" panose="020B0604020202020204" pitchFamily="34" charset="0"/>
              <a:buChar char="•"/>
            </a:pPr>
            <a:r>
              <a:rPr lang="en-US" dirty="0">
                <a:solidFill>
                  <a:schemeClr val="tx1"/>
                </a:solidFill>
              </a:rPr>
              <a:t>FPG, 05 - </a:t>
            </a:r>
            <a:r>
              <a:rPr lang="en-US" i="1" dirty="0">
                <a:solidFill>
                  <a:schemeClr val="tx1"/>
                </a:solidFill>
              </a:rPr>
              <a:t>Misuse Reconsideration</a:t>
            </a:r>
          </a:p>
          <a:p>
            <a:pPr marL="165261" indent="-165261">
              <a:buFont typeface="Arial" panose="020B0604020202020204" pitchFamily="34" charset="0"/>
              <a:buChar char="•"/>
            </a:pPr>
            <a:r>
              <a:rPr lang="en-US" i="1" dirty="0">
                <a:solidFill>
                  <a:schemeClr val="tx1"/>
                </a:solidFill>
              </a:rPr>
              <a:t>FPG 06 - Misuse IG Referral</a:t>
            </a:r>
          </a:p>
          <a:p>
            <a:pPr marL="165261" indent="-165261">
              <a:buFont typeface="Arial" panose="020B0604020202020204" pitchFamily="34" charset="0"/>
              <a:buChar char="•"/>
            </a:pPr>
            <a:r>
              <a:rPr lang="en-US" dirty="0">
                <a:solidFill>
                  <a:schemeClr val="tx1"/>
                </a:solidFill>
              </a:rPr>
              <a:t>FPG, 07 - </a:t>
            </a:r>
            <a:r>
              <a:rPr lang="en-US" i="1" dirty="0">
                <a:solidFill>
                  <a:schemeClr val="tx1"/>
                </a:solidFill>
              </a:rPr>
              <a:t>Debt Creation and Collection</a:t>
            </a:r>
          </a:p>
          <a:p>
            <a:pPr marL="165261" indent="-165261">
              <a:buFont typeface="Arial" panose="020B0604020202020204" pitchFamily="34" charset="0"/>
              <a:buChar char="•"/>
            </a:pPr>
            <a:endParaRPr lang="en-US" i="1"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537763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931717">
              <a:defRPr/>
            </a:pPr>
            <a:r>
              <a:rPr lang="en-US" b="0" i="1" u="none" dirty="0"/>
              <a:t>Learning</a:t>
            </a:r>
            <a:r>
              <a:rPr lang="en-US" b="0" i="1" u="none" baseline="0" dirty="0"/>
              <a:t> Objective: </a:t>
            </a:r>
            <a:r>
              <a:rPr lang="en-US" i="1" dirty="0"/>
              <a:t>Recall phases of the misuse workflow</a:t>
            </a:r>
          </a:p>
          <a:p>
            <a:pPr marL="174697" indent="-174697" defTabSz="931717">
              <a:defRPr/>
            </a:pPr>
            <a:r>
              <a:rPr lang="en-US" b="0" i="1" u="none" dirty="0"/>
              <a:t>Policy</a:t>
            </a:r>
            <a:r>
              <a:rPr lang="en-US" b="0" i="1" u="none" baseline="0" dirty="0"/>
              <a:t> Reference(s):  38 U.S.C. 5502(a), </a:t>
            </a:r>
            <a:r>
              <a:rPr lang="en-US" dirty="0"/>
              <a:t>38 U.S.C. 5711(a</a:t>
            </a:r>
            <a:r>
              <a:rPr lang="en-US" i="1" dirty="0"/>
              <a:t>)</a:t>
            </a:r>
            <a:r>
              <a:rPr lang="en-US" b="0" i="1" u="none" baseline="0" dirty="0"/>
              <a:t>, 38 U.S.C. 6106, 38 CFR 13.400, FPM 5.B, FPM 5.C, FPM 5.D</a:t>
            </a:r>
          </a:p>
          <a:p>
            <a:pPr marL="174697" indent="-174697" defTabSz="931717">
              <a:defRPr/>
            </a:pPr>
            <a:r>
              <a:rPr lang="en-US" b="0" i="1" u="none" baseline="0" dirty="0"/>
              <a:t>FPG Articles: 02 - Misuse Allegation, 03 - Misuse Investigation, 04 - Misuse Determination, 05 -Misuse Reconsideration, 06 – Misuse IG Referral, 07 - Misuse Debt Creation</a:t>
            </a:r>
          </a:p>
          <a:p>
            <a:pPr marL="174697" indent="-174697" defTabSz="931717">
              <a:defRPr/>
            </a:pPr>
            <a:r>
              <a:rPr lang="en-US" b="0" i="1" u="none" baseline="0" dirty="0"/>
              <a:t>and Collection</a:t>
            </a:r>
          </a:p>
          <a:p>
            <a:pPr marL="174697" indent="-174697" defTabSz="931717">
              <a:defRPr/>
            </a:pPr>
            <a:endParaRPr lang="en-US" dirty="0"/>
          </a:p>
          <a:p>
            <a:pPr defTabSz="881390">
              <a:defRPr/>
            </a:pPr>
            <a:r>
              <a:rPr lang="en-US" b="0" u="sng" dirty="0"/>
              <a:t>Instructor Notes: </a:t>
            </a:r>
          </a:p>
          <a:p>
            <a:pPr defTabSz="881390">
              <a:defRPr/>
            </a:pPr>
            <a:endParaRPr lang="en-US" dirty="0"/>
          </a:p>
          <a:p>
            <a:pPr defTabSz="881390">
              <a:defRPr/>
            </a:pPr>
            <a:r>
              <a:rPr lang="en-US" dirty="0"/>
              <a:t>Misuse cases are worked under the umbrella of a 570 work item (WI), but all phases of the process are tracked via a specific task, as shown on the slide.  The tasks correspond to each element within the WI.</a:t>
            </a:r>
          </a:p>
          <a:p>
            <a:endParaRPr lang="en-US" b="1" dirty="0"/>
          </a:p>
          <a:p>
            <a:r>
              <a:rPr lang="en-US" b="1" dirty="0"/>
              <a:t>Misuse Allegation (FPM 5.B)</a:t>
            </a:r>
          </a:p>
          <a:p>
            <a:pPr marL="165261" indent="-165261" fontAlgn="t">
              <a:buFont typeface="Arial" panose="020B0604020202020204" pitchFamily="34" charset="0"/>
              <a:buChar char="•"/>
            </a:pPr>
            <a:r>
              <a:rPr lang="en-US" dirty="0"/>
              <a:t>(570 Work Item (WI))</a:t>
            </a:r>
          </a:p>
          <a:p>
            <a:pPr marL="165261" indent="-165261" fontAlgn="t">
              <a:buFont typeface="Arial" panose="020B0604020202020204" pitchFamily="34" charset="0"/>
              <a:buChar char="•"/>
            </a:pPr>
            <a:r>
              <a:rPr lang="en-US" dirty="0"/>
              <a:t>Allegation of misuse is made against the fiduciary and submitted to the fiduciary hub.  The fiduciary hub then reviews the allegation and makes a determination on whether to investigate or not.</a:t>
            </a:r>
          </a:p>
          <a:p>
            <a:pPr lvl="2" fontAlgn="t"/>
            <a:endParaRPr lang="en-US" b="1" i="0" dirty="0"/>
          </a:p>
          <a:p>
            <a:pPr lvl="0" fontAlgn="t"/>
            <a:r>
              <a:rPr lang="en-US" b="1" i="0" dirty="0"/>
              <a:t>Investigation (FPM 5.C)</a:t>
            </a:r>
          </a:p>
          <a:p>
            <a:pPr marL="165261" indent="-165261" fontAlgn="t">
              <a:buFont typeface="Arial" panose="020B0604020202020204" pitchFamily="34" charset="0"/>
              <a:buChar char="•"/>
            </a:pPr>
            <a:r>
              <a:rPr lang="en-US" b="0" i="0" dirty="0"/>
              <a:t>Task 571</a:t>
            </a:r>
          </a:p>
          <a:p>
            <a:pPr marL="165261" indent="-165261" fontAlgn="t">
              <a:buFont typeface="Arial" panose="020B0604020202020204" pitchFamily="34" charset="0"/>
              <a:buChar char="•"/>
            </a:pPr>
            <a:r>
              <a:rPr lang="en-US" b="0" i="0" dirty="0"/>
              <a:t>Moving forward to this step means that the fiduciary hub decided the allegation of misuse warranted an investigation.  This step, the investigation, </a:t>
            </a:r>
            <a:r>
              <a:rPr lang="en-US" dirty="0"/>
              <a:t>is a detailed examination or inquiry into whether misuse of beneficiary funds occurred.  Again, the investigation stems from on an allegation received by the fiduciary hub. </a:t>
            </a:r>
            <a:endParaRPr lang="en-US" b="0" i="0" dirty="0"/>
          </a:p>
          <a:p>
            <a:pPr lvl="0" fontAlgn="t"/>
            <a:endParaRPr lang="en-US" b="1" i="0" dirty="0"/>
          </a:p>
          <a:p>
            <a:pPr lvl="0" fontAlgn="t"/>
            <a:r>
              <a:rPr lang="en-US" b="1" i="0" dirty="0"/>
              <a:t>Determination (FPM 5.D.1 and FPM 5.D.2)</a:t>
            </a:r>
          </a:p>
          <a:p>
            <a:pPr marL="165261" indent="-165261" fontAlgn="t">
              <a:buFont typeface="Arial" panose="020B0604020202020204" pitchFamily="34" charset="0"/>
              <a:buChar char="•"/>
            </a:pPr>
            <a:r>
              <a:rPr lang="en-US" b="0" i="0" dirty="0"/>
              <a:t>Task 572</a:t>
            </a:r>
          </a:p>
          <a:p>
            <a:pPr marL="165261" indent="-165261" fontAlgn="t">
              <a:buFont typeface="Arial" panose="020B0604020202020204" pitchFamily="34" charset="0"/>
              <a:buChar char="•"/>
            </a:pPr>
            <a:r>
              <a:rPr lang="en-US" dirty="0"/>
              <a:t>The misuse determination is the official decision document in response to an allegation of misuse.  The misuse determination serves to summarize the facts and circumstances upon which the determination was made.  A copy of the determination document is provided to the fiduciary with notification of the determination decision.</a:t>
            </a:r>
          </a:p>
          <a:p>
            <a:pPr marL="165261" indent="-165261" fontAlgn="t">
              <a:buFont typeface="Arial" panose="020B0604020202020204" pitchFamily="34" charset="0"/>
              <a:buChar char="•"/>
            </a:pPr>
            <a:r>
              <a:rPr lang="en-US" dirty="0"/>
              <a:t>If misuse is found, it can be at $0.00 or a debt can be established against the fiduciary to recoup funds due to the beneficiary.  </a:t>
            </a:r>
          </a:p>
          <a:p>
            <a:pPr marL="165261" indent="-165261" fontAlgn="t">
              <a:buFont typeface="Arial" panose="020B0604020202020204" pitchFamily="34" charset="0"/>
              <a:buChar char="•"/>
            </a:pPr>
            <a:endParaRPr lang="en-US" b="1" i="0" dirty="0"/>
          </a:p>
          <a:p>
            <a:pPr lvl="0" fontAlgn="t"/>
            <a:r>
              <a:rPr lang="en-US" b="1" i="0" dirty="0"/>
              <a:t>Reconsideration (FPM 5.D.3)</a:t>
            </a:r>
          </a:p>
          <a:p>
            <a:pPr marL="165261" indent="-165261" fontAlgn="t">
              <a:buFont typeface="Arial" panose="020B0604020202020204" pitchFamily="34" charset="0"/>
              <a:buChar char="•"/>
            </a:pPr>
            <a:r>
              <a:rPr lang="en-US" b="0" i="0" dirty="0"/>
              <a:t>Task 573</a:t>
            </a:r>
          </a:p>
          <a:p>
            <a:pPr marL="165261" indent="-165261" fontAlgn="t">
              <a:buFont typeface="Arial" panose="020B0604020202020204" pitchFamily="34" charset="0"/>
              <a:buChar char="•"/>
            </a:pPr>
            <a:r>
              <a:rPr lang="en-US" dirty="0"/>
              <a:t>A request made by the beneficiary or fiduciary to request reconsideration of the determination and/or the amount determined as misused.  This request must be received within 30 days of the date of the notification of the determination decision and contain new and material evidence for consideration by the fiduciary hub.</a:t>
            </a:r>
            <a:endParaRPr lang="en-US" dirty="0">
              <a:effectLst/>
            </a:endParaRPr>
          </a:p>
          <a:p>
            <a:pPr marL="165261" indent="-165261" fontAlgn="t">
              <a:buFont typeface="Arial" panose="020B0604020202020204" pitchFamily="34" charset="0"/>
              <a:buChar char="•"/>
            </a:pPr>
            <a:endParaRPr lang="en-US" dirty="0">
              <a:effectLst/>
            </a:endParaRPr>
          </a:p>
          <a:p>
            <a:pPr marL="0" indent="0" fontAlgn="t">
              <a:buFont typeface="Arial" panose="020B0604020202020204" pitchFamily="34" charset="0"/>
              <a:buNone/>
            </a:pPr>
            <a:r>
              <a:rPr lang="en-US" b="1" dirty="0">
                <a:effectLst/>
              </a:rPr>
              <a:t>No misuse found</a:t>
            </a:r>
          </a:p>
          <a:p>
            <a:pPr marL="171450" indent="-171450" fontAlgn="t">
              <a:buFont typeface="Arial" panose="020B0604020202020204" pitchFamily="34" charset="0"/>
              <a:buChar char="•"/>
            </a:pPr>
            <a:r>
              <a:rPr lang="en-US" dirty="0">
                <a:effectLst/>
              </a:rPr>
              <a:t>Task 574 </a:t>
            </a:r>
          </a:p>
          <a:p>
            <a:pPr marL="171450" indent="-171450" fontAlgn="t">
              <a:buFont typeface="Arial" panose="020B0604020202020204" pitchFamily="34" charset="0"/>
              <a:buChar char="•"/>
            </a:pPr>
            <a:r>
              <a:rPr lang="en-US" dirty="0">
                <a:effectLst/>
              </a:rPr>
              <a:t>No misuse has been found.  This task will be established and closed out after the determination phase if no misuse was found.</a:t>
            </a:r>
          </a:p>
          <a:p>
            <a:pPr marL="0" indent="0" fontAlgn="t">
              <a:buFont typeface="Arial" panose="020B0604020202020204" pitchFamily="34" charset="0"/>
              <a:buNone/>
            </a:pPr>
            <a:endParaRPr lang="en-US" dirty="0">
              <a:effectLst/>
            </a:endParaRPr>
          </a:p>
          <a:p>
            <a:pPr marL="0" indent="0" fontAlgn="t">
              <a:buFont typeface="Arial" panose="020B0604020202020204" pitchFamily="34" charset="0"/>
              <a:buNone/>
            </a:pPr>
            <a:r>
              <a:rPr lang="en-US" b="1" dirty="0">
                <a:effectLst/>
              </a:rPr>
              <a:t>Misuse found</a:t>
            </a:r>
          </a:p>
          <a:p>
            <a:pPr marL="171450" indent="-171450" fontAlgn="t">
              <a:buFont typeface="Arial" panose="020B0604020202020204" pitchFamily="34" charset="0"/>
              <a:buChar char="•"/>
            </a:pPr>
            <a:r>
              <a:rPr lang="en-US" dirty="0">
                <a:effectLst/>
              </a:rPr>
              <a:t>Task 575</a:t>
            </a:r>
          </a:p>
          <a:p>
            <a:pPr marL="171450" indent="-171450" fontAlgn="t">
              <a:buFont typeface="Arial" panose="020B0604020202020204" pitchFamily="34" charset="0"/>
              <a:buChar char="•"/>
            </a:pPr>
            <a:r>
              <a:rPr lang="en-US" dirty="0">
                <a:effectLst/>
              </a:rPr>
              <a:t>If misuse is found, the misuse notification letter is sent to the fiduciary, and the fiduciary has 30 days to request a reconsideration of the determination.  If there is no response from the fiduciary within the 30 day reconsideration period, the task is closed, and debt establishment is requested through the Regional Office (RO) Finance Activity.</a:t>
            </a:r>
          </a:p>
          <a:p>
            <a:pPr marL="171450" indent="-171450" fontAlgn="t">
              <a:buFont typeface="Arial" panose="020B0604020202020204" pitchFamily="34" charset="0"/>
              <a:buChar char="•"/>
            </a:pPr>
            <a:r>
              <a:rPr lang="en-US" dirty="0">
                <a:effectLst/>
              </a:rPr>
              <a:t>If misuse is found, and the case is forwarded to the Office of the Inspectors General (OIG), OIG has 14 days to notify the fiduciary hub if they will accept the case.  If no response at all from OIG, this task is closed and the debt establishment is requested through the RO Finance Activity..  If OIG takes the case, OIG will provide a case number, and the task can be extended an additional 74 days.  After 88 days total, the task will be closed.  A debt collection memo is forwarded to the RO Finance Activity to establish the debt.</a:t>
            </a:r>
          </a:p>
          <a:p>
            <a:pPr marL="0" indent="0" fontAlgn="t">
              <a:buFont typeface="Arial" panose="020B0604020202020204" pitchFamily="34" charset="0"/>
              <a:buNone/>
            </a:pPr>
            <a:endParaRPr lang="en-US" dirty="0">
              <a:effectLst/>
            </a:endParaRPr>
          </a:p>
          <a:p>
            <a:pPr marL="171450" indent="-171450" fontAlgn="t">
              <a:buFont typeface="Arial" panose="020B0604020202020204" pitchFamily="34" charset="0"/>
              <a:buChar char="•"/>
            </a:pPr>
            <a:endParaRPr lang="en-US" dirty="0">
              <a:effectLst/>
            </a:endParaRPr>
          </a:p>
          <a:p>
            <a:pPr marL="622461" lvl="1" indent="-165261" fontAlgn="t">
              <a:buFont typeface="Arial" panose="020B0604020202020204" pitchFamily="34" charset="0"/>
              <a:buChar char="•"/>
            </a:pPr>
            <a:endParaRPr lang="en-US" dirty="0">
              <a:effectLst/>
            </a:endParaRPr>
          </a:p>
          <a:p>
            <a:pPr marL="622461" lvl="1" indent="-165261" fontAlgn="t">
              <a:buFont typeface="Arial" panose="020B0604020202020204" pitchFamily="34" charset="0"/>
              <a:buChar char="•"/>
            </a:pP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811622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Describe specifics of a misuse determination</a:t>
            </a:r>
          </a:p>
          <a:p>
            <a:pPr marL="174697" indent="-174697" defTabSz="931717">
              <a:defRPr/>
            </a:pPr>
            <a:r>
              <a:rPr lang="en-US" b="0" i="1" u="none" dirty="0"/>
              <a:t>Policy</a:t>
            </a:r>
            <a:r>
              <a:rPr lang="en-US" b="0" i="1" u="none" baseline="0" dirty="0"/>
              <a:t> Reference(s): 38 U.S.C. 5502(a), 38 U.S.C. 6106, 38 CFR 13.400, FPM 3.E.1, FPM 5.D</a:t>
            </a:r>
            <a:r>
              <a:rPr lang="en-US" dirty="0"/>
              <a:t>, FPM 5.D.2, FPM 5.E, FPM 5.F, FPM 5.G</a:t>
            </a:r>
            <a:endParaRPr lang="en-US" b="0" i="0" u="none" baseline="0" dirty="0"/>
          </a:p>
          <a:p>
            <a:pPr marL="174697" indent="-174697" defTabSz="931717">
              <a:defRPr/>
            </a:pPr>
            <a:r>
              <a:rPr lang="en-US" b="0" i="1" u="none" baseline="0" dirty="0"/>
              <a:t>FPG Articles: 04 - Misuse Determination, 05 -Misuse Reconsideration</a:t>
            </a:r>
          </a:p>
          <a:p>
            <a:pPr marL="174697" indent="-174697" defTabSz="931717">
              <a:defRPr/>
            </a:pPr>
            <a:endParaRPr lang="en-US" b="0" i="1" u="none" baseline="0" dirty="0"/>
          </a:p>
          <a:p>
            <a:pPr marL="174697" indent="-174697" defTabSz="931717">
              <a:defRPr/>
            </a:pPr>
            <a:r>
              <a:rPr lang="en-US" b="0" u="sng" dirty="0"/>
              <a:t>Instructor Notes: </a:t>
            </a:r>
          </a:p>
          <a:p>
            <a:endParaRPr lang="en-US" sz="1300" dirty="0"/>
          </a:p>
          <a:p>
            <a:pPr defTabSz="881390">
              <a:defRPr/>
            </a:pPr>
            <a:r>
              <a:rPr lang="en-US" dirty="0"/>
              <a:t>As you begin to review a Higher-Level Review (HLR) or Supplemental Review (SR) request relating to a misuse determination, you must understand the general steps taken to process a misuse determination. The items on the slide are all considerations that must be taken into account by the employee processing the misuse determination.  </a:t>
            </a:r>
          </a:p>
          <a:p>
            <a:pPr defTabSz="881390">
              <a:defRPr/>
            </a:pPr>
            <a:endParaRPr lang="en-US" dirty="0"/>
          </a:p>
          <a:p>
            <a:r>
              <a:rPr lang="en-US" b="1" dirty="0"/>
              <a:t>Timeliness and Control (FPM 5.D.1.a)</a:t>
            </a:r>
          </a:p>
          <a:p>
            <a:pPr marL="165261" indent="-165261">
              <a:buFont typeface="Arial" panose="020B0604020202020204" pitchFamily="34" charset="0"/>
              <a:buChar char="•"/>
            </a:pPr>
            <a:r>
              <a:rPr lang="en-US" dirty="0"/>
              <a:t>Fiduciary Hub personnel must complete a misuse determination, within 90 days of the allegation date that is entered in BFFS.  Misuse determinations are completed for every misuse allegation in which an investigation was conducted. </a:t>
            </a:r>
          </a:p>
          <a:p>
            <a:pPr marL="165261" indent="-165261">
              <a:buFont typeface="Arial" panose="020B0604020202020204" pitchFamily="34" charset="0"/>
              <a:buChar char="•"/>
            </a:pPr>
            <a:endParaRPr lang="en-US" b="1" dirty="0"/>
          </a:p>
          <a:p>
            <a:r>
              <a:rPr lang="en-US" b="1" dirty="0"/>
              <a:t>Responsibility (FPM 5.D.1.b)</a:t>
            </a:r>
          </a:p>
          <a:p>
            <a:pPr marL="165261" indent="-165261">
              <a:buFont typeface="Arial" panose="020B0604020202020204" pitchFamily="34" charset="0"/>
              <a:buChar char="•"/>
            </a:pPr>
            <a:r>
              <a:rPr lang="en-US" dirty="0"/>
              <a:t>The Misuse Coach is responsible to submit all misuse determinations to the Fiduciary Hub Manager, or appropriate designee, for approval.</a:t>
            </a:r>
          </a:p>
          <a:p>
            <a:pPr marL="165261" indent="-165261">
              <a:buFont typeface="Arial" panose="020B0604020202020204" pitchFamily="34" charset="0"/>
              <a:buChar char="•"/>
            </a:pPr>
            <a:endParaRPr lang="en-US" dirty="0"/>
          </a:p>
          <a:p>
            <a:r>
              <a:rPr lang="en-US" b="1" dirty="0"/>
              <a:t>Purpose (FPM 5.D.1.c, FPM 3.E.1)</a:t>
            </a:r>
          </a:p>
          <a:p>
            <a:pPr marL="165261" indent="-165261">
              <a:buFont typeface="Arial" panose="020B0604020202020204" pitchFamily="34" charset="0"/>
              <a:buChar char="•"/>
            </a:pPr>
            <a:r>
              <a:rPr lang="en-US" dirty="0"/>
              <a:t>The misuse determination is the official decision document in response to an allegation of misuse. The misuse determination serves to summarize the facts and circumstances upon which the determination was made.  After completion, a copy of the determination is provided to the fiduciary with notification of the findings. </a:t>
            </a:r>
          </a:p>
          <a:p>
            <a:pPr marL="165261" indent="-165261">
              <a:buFont typeface="Arial" panose="020B0604020202020204" pitchFamily="34" charset="0"/>
              <a:buChar char="•"/>
            </a:pPr>
            <a:r>
              <a:rPr lang="en-US" dirty="0"/>
              <a:t>The finding of misuse in the determination serves as the basis to establish a debt for the Department of Veteran Affairs and represents a bar to continued or future service as a fiduciary for any VA beneficiary.</a:t>
            </a:r>
          </a:p>
          <a:p>
            <a:pPr marL="622461" lvl="1" indent="-165261">
              <a:buFont typeface="Arial" panose="020B0604020202020204" pitchFamily="34" charset="0"/>
              <a:buChar char="•"/>
            </a:pPr>
            <a:r>
              <a:rPr lang="en-US" b="1" dirty="0"/>
              <a:t>Important: </a:t>
            </a:r>
            <a:r>
              <a:rPr lang="en-US" dirty="0"/>
              <a:t>The Fiduciary Hub must approve an associated accounting per FPM 3.E.1 before making the determination of no misuse found, as failure to comply with an accounting requirement is prima-facie evidence of misuse.</a:t>
            </a:r>
          </a:p>
          <a:p>
            <a:pPr marL="165261" indent="-165261">
              <a:buFont typeface="Arial" panose="020B0604020202020204" pitchFamily="34" charset="0"/>
              <a:buChar char="•"/>
            </a:pPr>
            <a:endParaRPr lang="en-US" b="1" dirty="0"/>
          </a:p>
          <a:p>
            <a:r>
              <a:rPr lang="en-US" b="1" dirty="0"/>
              <a:t>Elements (FPM 5.D.1.e and FPM 5.D.1.f)</a:t>
            </a:r>
          </a:p>
          <a:p>
            <a:pPr marL="165261" indent="-165261">
              <a:buFont typeface="Arial" panose="020B0604020202020204" pitchFamily="34" charset="0"/>
              <a:buChar char="•"/>
            </a:pPr>
            <a:r>
              <a:rPr lang="en-US" dirty="0"/>
              <a:t>Every misuse determination will include the following elements:</a:t>
            </a:r>
          </a:p>
          <a:p>
            <a:pPr marL="605956" lvl="1" indent="-165261">
              <a:buFont typeface="Arial" panose="020B0604020202020204" pitchFamily="34" charset="0"/>
              <a:buChar char="•"/>
            </a:pPr>
            <a:r>
              <a:rPr lang="en-US" dirty="0"/>
              <a:t>Statement of authority</a:t>
            </a:r>
          </a:p>
          <a:p>
            <a:pPr marL="1046651" lvl="2" indent="-165261">
              <a:buFont typeface="Arial" panose="020B0604020202020204" pitchFamily="34" charset="0"/>
              <a:buChar char="•"/>
            </a:pPr>
            <a:r>
              <a:rPr lang="en-US" dirty="0"/>
              <a:t>38 U.S.C. 6106</a:t>
            </a:r>
          </a:p>
          <a:p>
            <a:pPr marL="605956" lvl="1" indent="-165261">
              <a:buFont typeface="Arial" panose="020B0604020202020204" pitchFamily="34" charset="0"/>
              <a:buChar char="•"/>
            </a:pPr>
            <a:r>
              <a:rPr lang="en-US" dirty="0"/>
              <a:t>Identifying information, such as the Veteran’s name and file number and the fiduciary’s name and Social Security Number. </a:t>
            </a:r>
          </a:p>
          <a:p>
            <a:pPr marL="605956" lvl="1" indent="-165261">
              <a:buFont typeface="Arial" panose="020B0604020202020204" pitchFamily="34" charset="0"/>
              <a:buChar char="•"/>
            </a:pPr>
            <a:r>
              <a:rPr lang="en-US" dirty="0"/>
              <a:t>Fiduciary Hub name</a:t>
            </a:r>
          </a:p>
          <a:p>
            <a:pPr marL="605956" lvl="1" indent="-165261">
              <a:buFont typeface="Arial" panose="020B0604020202020204" pitchFamily="34" charset="0"/>
              <a:buChar char="•"/>
            </a:pPr>
            <a:r>
              <a:rPr lang="en-US" dirty="0"/>
              <a:t>Evidence</a:t>
            </a:r>
          </a:p>
          <a:p>
            <a:pPr marL="1046651" lvl="2" indent="-165261">
              <a:buFont typeface="Arial" panose="020B0604020202020204" pitchFamily="34" charset="0"/>
              <a:buChar char="•"/>
            </a:pPr>
            <a:r>
              <a:rPr lang="en-US" dirty="0"/>
              <a:t>At minimum, this section must document any information referenced in the Misuse Determination Facts section, under the Evidence section of the Misuse Determination.</a:t>
            </a:r>
          </a:p>
          <a:p>
            <a:pPr marL="605956" lvl="1" indent="-165261">
              <a:buFont typeface="Arial" panose="020B0604020202020204" pitchFamily="34" charset="0"/>
              <a:buChar char="•"/>
            </a:pPr>
            <a:r>
              <a:rPr lang="en-US" dirty="0"/>
              <a:t>Statement of allegation(s)</a:t>
            </a:r>
          </a:p>
          <a:p>
            <a:pPr marL="1046651" lvl="2" indent="-165261">
              <a:buFont typeface="Arial" panose="020B0604020202020204" pitchFamily="34" charset="0"/>
              <a:buChar char="•"/>
            </a:pPr>
            <a:r>
              <a:rPr lang="en-US" dirty="0"/>
              <a:t>This is a list all of the allegations, including sources, in relation to the misuse and any additional problems identified during the course of the misuse process</a:t>
            </a:r>
          </a:p>
          <a:p>
            <a:pPr marL="605956" lvl="1" indent="-165261">
              <a:buFont typeface="Arial" panose="020B0604020202020204" pitchFamily="34" charset="0"/>
              <a:buChar char="•"/>
            </a:pPr>
            <a:r>
              <a:rPr lang="en-US" dirty="0"/>
              <a:t>Facts, to include any corrective actions(s)</a:t>
            </a:r>
          </a:p>
          <a:p>
            <a:pPr marL="1046651" lvl="2" indent="-165261" defTabSz="881390">
              <a:buFont typeface="Arial" panose="020B0604020202020204" pitchFamily="34" charset="0"/>
              <a:buChar char="•"/>
              <a:defRPr/>
            </a:pPr>
            <a:r>
              <a:rPr lang="en-US" dirty="0"/>
              <a:t>Outline the history of the fiduciary appointment leading to the misuse allegation. Detail each step in the misuse protocol to include replacement of the fiduciary, if applicable. </a:t>
            </a:r>
            <a:endParaRPr lang="en-US" dirty="0">
              <a:effectLst/>
            </a:endParaRPr>
          </a:p>
          <a:p>
            <a:pPr marL="1046651" lvl="2" indent="-165261">
              <a:buFont typeface="Arial" panose="020B0604020202020204" pitchFamily="34" charset="0"/>
              <a:buChar char="•"/>
            </a:pPr>
            <a:r>
              <a:rPr lang="en-US" dirty="0"/>
              <a:t>Provide acknowledgement and reason the face-to-face visit with the fiduciary did not occur, if applicable.</a:t>
            </a:r>
          </a:p>
          <a:p>
            <a:pPr marL="1046651" lvl="2" indent="-165261">
              <a:buFont typeface="Arial" panose="020B0604020202020204" pitchFamily="34" charset="0"/>
              <a:buChar char="•"/>
            </a:pPr>
            <a:r>
              <a:rPr lang="en-US" dirty="0"/>
              <a:t>Provide a detailed explanation of the misuse amount calculation, if applicable.  The calculation should take into account VA funds under management, VA benefits received, expenditures proven to have benefited the beneficiary, and any transfer to the successor fiduciary.</a:t>
            </a:r>
          </a:p>
          <a:p>
            <a:pPr marL="605956" lvl="1" indent="-165261">
              <a:buFont typeface="Arial" panose="020B0604020202020204" pitchFamily="34" charset="0"/>
              <a:buChar char="•"/>
            </a:pPr>
            <a:r>
              <a:rPr lang="en-US" dirty="0"/>
              <a:t>Determination</a:t>
            </a:r>
          </a:p>
          <a:p>
            <a:pPr marL="1046651" lvl="2" indent="-165261">
              <a:buFont typeface="Arial" panose="020B0604020202020204" pitchFamily="34" charset="0"/>
              <a:buChar char="•"/>
            </a:pPr>
            <a:r>
              <a:rPr lang="en-US" dirty="0"/>
              <a:t>Include a definitive decision regarding the misuse finding and the specific time period of misuse</a:t>
            </a:r>
          </a:p>
          <a:p>
            <a:pPr marL="1046651" lvl="2" indent="-165261">
              <a:buFont typeface="Arial" panose="020B0604020202020204" pitchFamily="34" charset="0"/>
              <a:buChar char="•"/>
            </a:pPr>
            <a:endParaRPr lang="en-US" dirty="0"/>
          </a:p>
          <a:p>
            <a:r>
              <a:rPr lang="en-US" b="1" dirty="0"/>
              <a:t>Documentation (FPM 5.D.1.h, FPM 5.D.2, FPM 5.E, FPM 5.F, FPM 5.G)</a:t>
            </a:r>
          </a:p>
          <a:p>
            <a:pPr marL="165261" indent="-165261">
              <a:buFont typeface="Arial" panose="020B0604020202020204" pitchFamily="34" charset="0"/>
              <a:buChar char="•"/>
            </a:pPr>
            <a:r>
              <a:rPr lang="en-US" dirty="0"/>
              <a:t>A copy of the determination must be uploaded into the beneficiary’s eFolder</a:t>
            </a:r>
          </a:p>
          <a:p>
            <a:pPr marL="165261" indent="-165261">
              <a:buFont typeface="Arial" panose="020B0604020202020204" pitchFamily="34" charset="0"/>
              <a:buChar char="•"/>
            </a:pPr>
            <a:r>
              <a:rPr lang="en-US" dirty="0"/>
              <a:t>Copies of the determination must also be generated and attached to notification letters sent to the</a:t>
            </a:r>
          </a:p>
          <a:p>
            <a:pPr marL="605956" lvl="1" indent="-165261">
              <a:buFont typeface="Arial" panose="020B0604020202020204" pitchFamily="34" charset="0"/>
              <a:buChar char="•"/>
            </a:pPr>
            <a:r>
              <a:rPr lang="en-US" dirty="0"/>
              <a:t>Fiduciary</a:t>
            </a:r>
          </a:p>
          <a:p>
            <a:pPr marL="605956" lvl="1" indent="-165261">
              <a:buFont typeface="Arial" panose="020B0604020202020204" pitchFamily="34" charset="0"/>
              <a:buChar char="•"/>
            </a:pPr>
            <a:r>
              <a:rPr lang="en-US" dirty="0"/>
              <a:t>Successor Fiduciary, if one is appointed</a:t>
            </a:r>
          </a:p>
          <a:p>
            <a:pPr marL="605956" lvl="1" indent="-165261">
              <a:buFont typeface="Arial" panose="020B0604020202020204" pitchFamily="34" charset="0"/>
              <a:buChar char="•"/>
            </a:pPr>
            <a:r>
              <a:rPr lang="en-US" dirty="0"/>
              <a:t>Beneficiary and his/her legal guardian and accredited representative, attorney, or claims agent, if applicable</a:t>
            </a:r>
          </a:p>
          <a:p>
            <a:pPr marL="605956" lvl="1" indent="-165261">
              <a:buFont typeface="Arial" panose="020B0604020202020204" pitchFamily="34" charset="0"/>
              <a:buChar char="•"/>
            </a:pPr>
            <a:r>
              <a:rPr lang="en-US" dirty="0"/>
              <a:t>Court of jurisdiction, if the subject of the misuse investigation is the court appointed fiduciary</a:t>
            </a:r>
          </a:p>
          <a:p>
            <a:pPr marL="605956" lvl="1" indent="-165261">
              <a:buFont typeface="Arial" panose="020B0604020202020204" pitchFamily="34" charset="0"/>
              <a:buChar char="•"/>
            </a:pPr>
            <a:r>
              <a:rPr lang="en-US" dirty="0"/>
              <a:t>Office of the Inspector General, as appropriate</a:t>
            </a:r>
          </a:p>
          <a:p>
            <a:pPr marL="605956" lvl="1" indent="-165261">
              <a:buFont typeface="Arial" panose="020B0604020202020204" pitchFamily="34" charset="0"/>
              <a:buChar char="•"/>
            </a:pPr>
            <a:r>
              <a:rPr lang="en-US" dirty="0"/>
              <a:t>Regional Counsel, if appropriate</a:t>
            </a:r>
          </a:p>
          <a:p>
            <a:pPr marL="605956" lvl="1" indent="-165261">
              <a:buFont typeface="Arial" panose="020B0604020202020204" pitchFamily="34" charset="0"/>
              <a:buChar char="•"/>
            </a:pPr>
            <a:r>
              <a:rPr lang="en-US" dirty="0"/>
              <a:t>Regional Office Finance Activity when requesting debt establishment</a:t>
            </a:r>
          </a:p>
          <a:p>
            <a:pPr marL="605956" lvl="1" indent="-165261">
              <a:buFont typeface="Arial" panose="020B0604020202020204" pitchFamily="34" charset="0"/>
              <a:buChar char="•"/>
            </a:pPr>
            <a:endParaRPr lang="en-US" dirty="0"/>
          </a:p>
          <a:p>
            <a:r>
              <a:rPr lang="en-US" b="1" dirty="0"/>
              <a:t>Finality (FPM 5.D.1.i)</a:t>
            </a:r>
          </a:p>
          <a:p>
            <a:pPr marL="165261" indent="-165261" fontAlgn="t">
              <a:buFont typeface="Arial" panose="020B0604020202020204" pitchFamily="34" charset="0"/>
              <a:buChar char="•"/>
            </a:pPr>
            <a:r>
              <a:rPr lang="en-US" dirty="0"/>
              <a:t>Misuse determinations are final unless the fiduciary hub receives a</a:t>
            </a:r>
            <a:r>
              <a:rPr lang="en-US" dirty="0">
                <a:effectLst/>
              </a:rPr>
              <a:t> </a:t>
            </a:r>
          </a:p>
          <a:p>
            <a:pPr marL="605956" lvl="1" indent="-165261" fontAlgn="t">
              <a:buFont typeface="Arial" panose="020B0604020202020204" pitchFamily="34" charset="0"/>
              <a:buChar char="•"/>
            </a:pPr>
            <a:r>
              <a:rPr lang="en-US" dirty="0"/>
              <a:t>written request for reconsideration from the beneficiary or fiduciary not later than </a:t>
            </a:r>
            <a:r>
              <a:rPr lang="en-US" i="1" dirty="0"/>
              <a:t>30 days </a:t>
            </a:r>
            <a:r>
              <a:rPr lang="en-US" dirty="0"/>
              <a:t>after the date of the determination notification letter, with allowance for the mail standard, or</a:t>
            </a:r>
            <a:endParaRPr lang="en-US" dirty="0">
              <a:effectLst/>
            </a:endParaRPr>
          </a:p>
          <a:p>
            <a:pPr marL="605956" lvl="1" indent="-165261" fontAlgn="t">
              <a:buFont typeface="Arial" panose="020B0604020202020204" pitchFamily="34" charset="0"/>
              <a:buChar char="•"/>
            </a:pPr>
            <a:r>
              <a:rPr lang="en-US" dirty="0"/>
              <a:t>notice of disagreement from the beneficiary not later than </a:t>
            </a:r>
            <a:r>
              <a:rPr lang="en-US" i="1" dirty="0"/>
              <a:t>one year </a:t>
            </a:r>
            <a:r>
              <a:rPr lang="en-US" dirty="0"/>
              <a:t>after the date of the determination notification letter.</a:t>
            </a:r>
          </a:p>
          <a:p>
            <a:pPr marL="165261" indent="-165261" fontAlgn="t">
              <a:buFont typeface="Arial" panose="020B0604020202020204" pitchFamily="34" charset="0"/>
              <a:buChar char="•"/>
            </a:pPr>
            <a:r>
              <a:rPr lang="en-US" kern="1200" dirty="0">
                <a:solidFill>
                  <a:schemeClr val="tx1"/>
                </a:solidFill>
                <a:effectLst/>
                <a:latin typeface="+mn-lt"/>
                <a:ea typeface="+mn-ea"/>
                <a:cs typeface="+mn-cs"/>
              </a:rPr>
              <a:t>Requests for reconsideration or appeal received outside of the timelines just discussed will not be considered.</a:t>
            </a:r>
            <a:endParaRPr lang="en-US" dirty="0">
              <a:effectLst/>
            </a:endParaRPr>
          </a:p>
          <a:p>
            <a:pPr marL="165261" indent="-165261">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7756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Describe specifics of a misuse determination</a:t>
            </a:r>
          </a:p>
          <a:p>
            <a:pPr marL="174697" indent="-174697" defTabSz="931717">
              <a:defRPr/>
            </a:pPr>
            <a:r>
              <a:rPr lang="en-US" b="0" i="1" u="none" dirty="0"/>
              <a:t>Policy</a:t>
            </a:r>
            <a:r>
              <a:rPr lang="en-US" b="0" i="1" u="none" baseline="0" dirty="0"/>
              <a:t> Reference(s): 38 U.S.C. 5502(a), 38 U.S.C. 6106, 38 CFR 13.400, FPM 3.E.1, FPM 5.A.1.h, FPM 5.C.1.e, FPM 5.D.1.h, FPM 8.F.2.f, FPM 8.G.2.e</a:t>
            </a:r>
          </a:p>
          <a:p>
            <a:pPr marL="174697" indent="-174697" defTabSz="931717">
              <a:defRPr/>
            </a:pPr>
            <a:r>
              <a:rPr lang="en-US" b="0" i="1" u="none" baseline="0" dirty="0"/>
              <a:t>FPG Articles: 04 – Misuse Determination</a:t>
            </a:r>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a:defRPr/>
            </a:pPr>
            <a:r>
              <a:rPr lang="en-US" dirty="0"/>
              <a:t>What does all of this mean for you as the Higher-Level Review (HLR) or Supplemental Review (SR) adjudicator?  It means that you will need to review the original decision in detail by going through the eFolder (VBMS/LCM) and examining all documentation associated with the determination – to include the misuse investigation report with supporting exhibits and any other relevant material.  Ask yourself the following questions and as you are doing so, keeping in my that 38 CFR 13.400 provides policy guidance on the misuse of benefits:</a:t>
            </a:r>
          </a:p>
          <a:p>
            <a:endParaRPr lang="en-US" dirty="0"/>
          </a:p>
          <a:p>
            <a:pPr fontAlgn="t"/>
            <a:r>
              <a:rPr lang="en-US" b="1" dirty="0"/>
              <a:t>Accountings (FPM 3.C.1, FPM 3.E.1)</a:t>
            </a:r>
          </a:p>
          <a:p>
            <a:pPr marL="165261" indent="-165261" fontAlgn="t">
              <a:buFont typeface="Arial" panose="020B0604020202020204" pitchFamily="34" charset="0"/>
              <a:buChar char="•"/>
            </a:pPr>
            <a:r>
              <a:rPr lang="en-US" dirty="0"/>
              <a:t>If the misuse involved annual accountings, were the accounting periods appropriately solicited?</a:t>
            </a:r>
          </a:p>
          <a:p>
            <a:pPr marL="165261" indent="-165261" defTabSz="881390" fontAlgn="t">
              <a:buFont typeface="Arial" panose="020B0604020202020204" pitchFamily="34" charset="0"/>
              <a:buChar char="•"/>
              <a:defRPr/>
            </a:pPr>
            <a:r>
              <a:rPr lang="en-US" dirty="0"/>
              <a:t>Were all accountings received and approved before a finding of no misuse completed?</a:t>
            </a:r>
          </a:p>
          <a:p>
            <a:pPr marL="165261" indent="-165261" fontAlgn="t">
              <a:buFont typeface="Arial" panose="020B0604020202020204" pitchFamily="34" charset="0"/>
              <a:buChar char="•"/>
            </a:pPr>
            <a:endParaRPr lang="en-US" dirty="0"/>
          </a:p>
          <a:p>
            <a:pPr fontAlgn="t"/>
            <a:r>
              <a:rPr lang="en-US" b="1" dirty="0"/>
              <a:t>Investigation (FPM 5.A.1.h, 5.C.1.e, FPM 5.D.1.h, )</a:t>
            </a:r>
          </a:p>
          <a:p>
            <a:pPr marL="165261" indent="-165261" defTabSz="881390" fontAlgn="t">
              <a:buFont typeface="Arial" panose="020B0604020202020204" pitchFamily="34" charset="0"/>
              <a:buChar char="•"/>
              <a:defRPr/>
            </a:pPr>
            <a:r>
              <a:rPr lang="en-US" dirty="0"/>
              <a:t>Is the misuse investigation of record in the beneficiary’s eFolder?</a:t>
            </a:r>
          </a:p>
          <a:p>
            <a:pPr marL="165261" indent="-165261" defTabSz="881390" fontAlgn="t">
              <a:buFont typeface="Arial" panose="020B0604020202020204" pitchFamily="34" charset="0"/>
              <a:buChar char="•"/>
              <a:defRPr/>
            </a:pPr>
            <a:r>
              <a:rPr lang="en-US" dirty="0"/>
              <a:t>Did the misuse investigation include contact with all relevant parties, attempts to contact relevant parties, and demonstrate due diligence, where applicable?</a:t>
            </a:r>
          </a:p>
          <a:p>
            <a:pPr marL="605956" lvl="1" indent="-165261" defTabSz="881390" fontAlgn="t">
              <a:buFont typeface="Arial" panose="020B0604020202020204" pitchFamily="34" charset="0"/>
              <a:buChar char="•"/>
              <a:defRPr/>
            </a:pPr>
            <a:r>
              <a:rPr lang="en-US" dirty="0"/>
              <a:t>Reminder: </a:t>
            </a:r>
            <a:r>
              <a:rPr lang="en-US" i="1" dirty="0"/>
              <a:t>Due diligence</a:t>
            </a:r>
            <a:r>
              <a:rPr lang="en-US" dirty="0"/>
              <a:t> refers to a measure of carefulness and attention, as is expected from and exercised by a sensible person with careful consideration to the consequences in a particular circumstance.</a:t>
            </a: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3157256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i="1" dirty="0"/>
              <a:t>Describe specifics of a misuse determination</a:t>
            </a:r>
          </a:p>
          <a:p>
            <a:pPr marL="174697" indent="-174697" defTabSz="931717">
              <a:defRPr/>
            </a:pPr>
            <a:r>
              <a:rPr lang="en-US" b="0" i="1" u="none" dirty="0"/>
              <a:t>Policy</a:t>
            </a:r>
            <a:r>
              <a:rPr lang="en-US" b="0" i="1" u="none" baseline="0" dirty="0"/>
              <a:t> Reference(s): 38 U.S.C. 5502(a), 38 U.S.C. 6106, 38 CFR 13.400, FPM 5.A.2.c, FPM 5.D.1.b, FPM 5.D.1.d, FPM 5.D.1.f, FPM 8.F.2.f, FPM 8.G.2.e</a:t>
            </a:r>
          </a:p>
          <a:p>
            <a:pPr marL="174697" indent="-174697" defTabSz="931717">
              <a:defRPr/>
            </a:pPr>
            <a:r>
              <a:rPr lang="en-US" b="0" i="1" u="none" baseline="0" dirty="0"/>
              <a:t>FPG Articles: 04 – Misuse Determination</a:t>
            </a:r>
          </a:p>
          <a:p>
            <a:pPr marL="174697" indent="-174697" defTabSz="931717">
              <a:defRPr/>
            </a:pPr>
            <a:endParaRPr lang="en-US" b="0" i="1" u="none" baseline="0" dirty="0"/>
          </a:p>
          <a:p>
            <a:pPr marL="174697" indent="-174697" defTabSz="931717">
              <a:defRPr/>
            </a:pPr>
            <a:r>
              <a:rPr lang="en-US" b="0" u="sng" dirty="0"/>
              <a:t>Instructor Notes: </a:t>
            </a:r>
          </a:p>
          <a:p>
            <a:endParaRPr lang="en-US" dirty="0"/>
          </a:p>
          <a:p>
            <a:pPr defTabSz="881390">
              <a:defRPr/>
            </a:pPr>
            <a:r>
              <a:rPr lang="en-US" dirty="0"/>
              <a:t>As you continue your review, these questions are also important to ask yourself:</a:t>
            </a:r>
          </a:p>
          <a:p>
            <a:pPr marL="605956" lvl="1" indent="-165261" defTabSz="881390" fontAlgn="t">
              <a:buFont typeface="Arial" panose="020B0604020202020204" pitchFamily="34" charset="0"/>
              <a:buChar char="•"/>
              <a:defRPr/>
            </a:pPr>
            <a:endParaRPr lang="en-US" dirty="0"/>
          </a:p>
          <a:p>
            <a:pPr defTabSz="881390" fontAlgn="t">
              <a:defRPr/>
            </a:pPr>
            <a:r>
              <a:rPr lang="en-US" b="1" dirty="0"/>
              <a:t>Determination (FPM 5.A.2.c, FPM 5.D.1.b, FPM 5.D.1.d, FPM 5.D.1.f, FPM 8.F.2.f, FPM 8.G.2.e)</a:t>
            </a:r>
          </a:p>
          <a:p>
            <a:pPr marL="165261" indent="-165261" defTabSz="881390" fontAlgn="t">
              <a:buFont typeface="Arial" panose="020B0604020202020204" pitchFamily="34" charset="0"/>
              <a:buChar char="•"/>
              <a:defRPr/>
            </a:pPr>
            <a:r>
              <a:rPr lang="en-US" dirty="0"/>
              <a:t>Did the misuse determination identify the entire period of misuse? </a:t>
            </a:r>
          </a:p>
          <a:p>
            <a:pPr marL="165261" indent="-165261" defTabSz="881390" fontAlgn="t">
              <a:buFont typeface="Arial" panose="020B0604020202020204" pitchFamily="34" charset="0"/>
              <a:buChar char="•"/>
              <a:defRPr/>
            </a:pPr>
            <a:r>
              <a:rPr lang="en-US" dirty="0"/>
              <a:t>Was the fiduciary removed before completion of the misuse determination, if misuse found? </a:t>
            </a:r>
          </a:p>
          <a:p>
            <a:pPr marL="165261" indent="-165261" defTabSz="881390" fontAlgn="t">
              <a:buFont typeface="Arial" panose="020B0604020202020204" pitchFamily="34" charset="0"/>
              <a:buChar char="•"/>
              <a:defRPr/>
            </a:pPr>
            <a:r>
              <a:rPr lang="en-US" dirty="0"/>
              <a:t>Was the misuse decision based on all information of record at the time of the misuse determination? </a:t>
            </a:r>
          </a:p>
          <a:p>
            <a:pPr marL="165261" indent="-165261" defTabSz="881390" fontAlgn="t">
              <a:buFont typeface="Arial" panose="020B0604020202020204" pitchFamily="34" charset="0"/>
              <a:buChar char="•"/>
              <a:defRPr/>
            </a:pPr>
            <a:r>
              <a:rPr lang="en-US" dirty="0"/>
              <a:t>Was the misuse determination signed by the Fiduciary Hub Manager or appropriate designee? </a:t>
            </a:r>
          </a:p>
          <a:p>
            <a:pPr marL="165261" indent="-165261" defTabSz="881390" fontAlgn="t">
              <a:buFont typeface="Arial" panose="020B0604020202020204" pitchFamily="34" charset="0"/>
              <a:buChar char="•"/>
              <a:defRPr/>
            </a:pPr>
            <a:endParaRPr lang="en-US" dirty="0"/>
          </a:p>
          <a:p>
            <a:pPr defTabSz="881390" fontAlgn="t">
              <a:defRPr/>
            </a:pPr>
            <a:r>
              <a:rPr lang="en-US" b="1" dirty="0"/>
              <a:t>Misuse Amount (FPM 5.D.1.e, FPM 5.D.1.f)</a:t>
            </a:r>
          </a:p>
          <a:p>
            <a:pPr marL="165261" indent="-165261" defTabSz="881390" fontAlgn="t">
              <a:buFont typeface="Arial" panose="020B0604020202020204" pitchFamily="34" charset="0"/>
              <a:buChar char="•"/>
              <a:defRPr/>
            </a:pPr>
            <a:r>
              <a:rPr lang="en-US" dirty="0"/>
              <a:t>Was all income identified and considered when determining the misuse amount, if applicable? </a:t>
            </a:r>
          </a:p>
          <a:p>
            <a:pPr marL="165261" indent="-165261" defTabSz="881390" fontAlgn="t">
              <a:buFont typeface="Arial" panose="020B0604020202020204" pitchFamily="34" charset="0"/>
              <a:buChar char="•"/>
              <a:defRPr/>
            </a:pPr>
            <a:r>
              <a:rPr lang="en-US" dirty="0"/>
              <a:t>Was all evidence of record used to determine the appropriate misuse amount?</a:t>
            </a:r>
          </a:p>
          <a:p>
            <a:pPr marL="165261" indent="-165261" defTabSz="881390" fontAlgn="t">
              <a:buFont typeface="Arial" panose="020B0604020202020204" pitchFamily="34" charset="0"/>
              <a:buChar char="•"/>
              <a:defRPr/>
            </a:pPr>
            <a:endParaRPr lang="en-US" dirty="0"/>
          </a:p>
          <a:p>
            <a:pPr fontAlgn="t"/>
            <a:r>
              <a:rPr lang="en-US" b="0" dirty="0"/>
              <a:t>Answering “no” to any of these questions are grounds to grant the appeal request, and re-adjudicate the misuse determination.</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577286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normAutofit fontScale="90000"/>
          </a:bodyPr>
          <a:lstStyle/>
          <a:p>
            <a:r>
              <a:rPr lang="en-US" dirty="0">
                <a:effectLst>
                  <a:outerShdw blurRad="38100" dist="38100" dir="2700000" algn="tl">
                    <a:srgbClr val="000000">
                      <a:alpha val="43137"/>
                    </a:srgbClr>
                  </a:outerShdw>
                </a:effectLst>
              </a:rPr>
              <a:t>Misuse Determination and Misuse Determination Reconsideration Appeals</a:t>
            </a:r>
          </a:p>
        </p:txBody>
      </p:sp>
      <p:sp>
        <p:nvSpPr>
          <p:cNvPr id="3" name="Subtitle 2"/>
          <p:cNvSpPr>
            <a:spLocks noGrp="1"/>
          </p:cNvSpPr>
          <p:nvPr>
            <p:ph type="subTitle" idx="1"/>
          </p:nvPr>
        </p:nvSpPr>
        <p:spPr>
          <a:xfrm>
            <a:off x="1371600" y="4495800"/>
            <a:ext cx="6400800" cy="1752600"/>
          </a:xfrm>
        </p:spPr>
        <p:txBody>
          <a:bodyPr/>
          <a:lstStyle/>
          <a:p>
            <a:r>
              <a:rPr lang="en-US" dirty="0"/>
              <a:t>Pension and Fiduciary Service</a:t>
            </a:r>
          </a:p>
          <a:p>
            <a:r>
              <a:rPr lang="en-US" dirty="0"/>
              <a:t>January 2019</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Misuse Determination Reconsideration</a:t>
            </a:r>
          </a:p>
        </p:txBody>
      </p:sp>
      <p:sp>
        <p:nvSpPr>
          <p:cNvPr id="3" name="Content Placeholder 2"/>
          <p:cNvSpPr>
            <a:spLocks noGrp="1"/>
          </p:cNvSpPr>
          <p:nvPr>
            <p:ph idx="1"/>
          </p:nvPr>
        </p:nvSpPr>
        <p:spPr>
          <a:xfrm>
            <a:off x="381000" y="1524000"/>
            <a:ext cx="8229600" cy="4525963"/>
          </a:xfrm>
        </p:spPr>
        <p:txBody>
          <a:bodyPr>
            <a:normAutofit/>
          </a:bodyPr>
          <a:lstStyle/>
          <a:p>
            <a:pPr marL="457200" indent="-457200" fontAlgn="t"/>
            <a:r>
              <a:rPr lang="en-US" dirty="0"/>
              <a:t>Applicability</a:t>
            </a:r>
          </a:p>
          <a:p>
            <a:pPr marL="457200" indent="-457200" fontAlgn="t"/>
            <a:r>
              <a:rPr lang="en-US" dirty="0"/>
              <a:t>Timeliness and control</a:t>
            </a:r>
          </a:p>
          <a:p>
            <a:pPr marL="457200" indent="-457200" fontAlgn="t"/>
            <a:r>
              <a:rPr lang="en-US" dirty="0"/>
              <a:t>Responsibility</a:t>
            </a:r>
          </a:p>
          <a:p>
            <a:pPr marL="457200" indent="-457200" fontAlgn="t"/>
            <a:r>
              <a:rPr lang="en-US" dirty="0"/>
              <a:t>Hearings</a:t>
            </a:r>
          </a:p>
          <a:p>
            <a:pPr marL="457200" indent="-457200" fontAlgn="t"/>
            <a:r>
              <a:rPr lang="en-US" dirty="0"/>
              <a:t>New and material evidence</a:t>
            </a:r>
          </a:p>
          <a:p>
            <a:pPr marL="457200" indent="-457200" fontAlgn="t"/>
            <a:r>
              <a:rPr lang="en-US" dirty="0"/>
              <a:t>Decision</a:t>
            </a:r>
          </a:p>
          <a:p>
            <a:pPr marL="457200" indent="-457200" fontAlgn="t"/>
            <a:r>
              <a:rPr lang="en-US" dirty="0"/>
              <a:t>Notification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1702586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Misuse Determination Recon – Cont’d</a:t>
            </a:r>
          </a:p>
        </p:txBody>
      </p:sp>
      <p:sp>
        <p:nvSpPr>
          <p:cNvPr id="3" name="Content Placeholder 2"/>
          <p:cNvSpPr>
            <a:spLocks noGrp="1"/>
          </p:cNvSpPr>
          <p:nvPr>
            <p:ph idx="1"/>
          </p:nvPr>
        </p:nvSpPr>
        <p:spPr>
          <a:xfrm>
            <a:off x="381000" y="1524000"/>
            <a:ext cx="8229600" cy="4525963"/>
          </a:xfrm>
        </p:spPr>
        <p:txBody>
          <a:bodyPr>
            <a:normAutofit/>
          </a:bodyPr>
          <a:lstStyle/>
          <a:p>
            <a:pPr marL="457200" indent="-457200" fontAlgn="t"/>
            <a:r>
              <a:rPr lang="en-US" dirty="0"/>
              <a:t>Request</a:t>
            </a:r>
          </a:p>
          <a:p>
            <a:pPr marL="857250" lvl="1" indent="-457200" fontAlgn="t"/>
            <a:r>
              <a:rPr lang="en-US" dirty="0"/>
              <a:t>New and material evidence</a:t>
            </a:r>
          </a:p>
          <a:p>
            <a:pPr marL="457200" indent="-457200" fontAlgn="t"/>
            <a:r>
              <a:rPr lang="en-US" dirty="0"/>
              <a:t>Determination</a:t>
            </a:r>
          </a:p>
          <a:p>
            <a:pPr marL="857250" lvl="1" indent="-457200" fontAlgn="t"/>
            <a:r>
              <a:rPr lang="en-US" dirty="0"/>
              <a:t>All evidence considered</a:t>
            </a:r>
          </a:p>
          <a:p>
            <a:pPr marL="457200" indent="-457200" fontAlgn="t"/>
            <a:r>
              <a:rPr lang="en-US" dirty="0"/>
              <a:t>Misuse amount</a:t>
            </a:r>
          </a:p>
          <a:p>
            <a:pPr marL="857250" lvl="1" indent="-457200" fontAlgn="t"/>
            <a:r>
              <a:rPr lang="en-US" dirty="0"/>
              <a:t>All evidence considered</a:t>
            </a:r>
          </a:p>
          <a:p>
            <a:pPr marL="457200" indent="-457200" fontAlgn="t"/>
            <a:r>
              <a:rPr lang="en-US" dirty="0"/>
              <a:t>Signature</a:t>
            </a:r>
          </a:p>
          <a:p>
            <a:pPr marL="857250" lvl="1" indent="-457200" fontAlgn="t"/>
            <a:r>
              <a:rPr lang="en-US" dirty="0"/>
              <a:t>Reconsideration contain appropriate signature </a:t>
            </a:r>
          </a:p>
          <a:p>
            <a:pPr marL="857250" lvl="1" indent="-457200" fontAlgn="t"/>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263249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Higher-Level Review</a:t>
            </a:r>
          </a:p>
        </p:txBody>
      </p:sp>
      <p:sp>
        <p:nvSpPr>
          <p:cNvPr id="3" name="Content Placeholder 2"/>
          <p:cNvSpPr>
            <a:spLocks noGrp="1"/>
          </p:cNvSpPr>
          <p:nvPr>
            <p:ph idx="1"/>
          </p:nvPr>
        </p:nvSpPr>
        <p:spPr>
          <a:xfrm>
            <a:off x="381000" y="1524001"/>
            <a:ext cx="8686800" cy="4876800"/>
          </a:xfrm>
        </p:spPr>
        <p:txBody>
          <a:bodyPr>
            <a:normAutofit lnSpcReduction="10000"/>
          </a:bodyPr>
          <a:lstStyle/>
          <a:p>
            <a:pPr marL="171450" indent="-171450" fontAlgn="t"/>
            <a:r>
              <a:rPr lang="en-US" dirty="0"/>
              <a:t>Summary of Higher-Level Review (HLR)</a:t>
            </a:r>
          </a:p>
          <a:p>
            <a:pPr marL="171450" indent="-171450" fontAlgn="t"/>
            <a:r>
              <a:rPr lang="en-US" dirty="0"/>
              <a:t>Receipt of VA Form 20-0996, </a:t>
            </a:r>
            <a:r>
              <a:rPr lang="en-US" i="1" dirty="0"/>
              <a:t>Decision Review Request: Higher-Level Review</a:t>
            </a:r>
          </a:p>
          <a:p>
            <a:pPr marL="571500" lvl="1" indent="-171450" fontAlgn="t"/>
            <a:r>
              <a:rPr lang="en-US" dirty="0"/>
              <a:t>Complete </a:t>
            </a:r>
          </a:p>
          <a:p>
            <a:pPr marL="571500" lvl="1" indent="-171450" fontAlgn="t"/>
            <a:r>
              <a:rPr lang="en-US" dirty="0"/>
              <a:t>Timely</a:t>
            </a:r>
          </a:p>
          <a:p>
            <a:pPr marL="571500" lvl="1" indent="-171450" fontAlgn="t"/>
            <a:r>
              <a:rPr lang="en-US" dirty="0"/>
              <a:t>No new and material evidence</a:t>
            </a:r>
          </a:p>
          <a:p>
            <a:pPr marL="171450" indent="-171450" fontAlgn="t"/>
            <a:r>
              <a:rPr lang="en-US" dirty="0"/>
              <a:t>Control HLR</a:t>
            </a:r>
          </a:p>
          <a:p>
            <a:pPr marL="571500" lvl="1" indent="-171450" fontAlgn="t"/>
            <a:r>
              <a:rPr lang="en-US" dirty="0"/>
              <a:t>Intake in </a:t>
            </a:r>
            <a:r>
              <a:rPr lang="en-US" dirty="0" err="1"/>
              <a:t>Caseflow</a:t>
            </a:r>
            <a:r>
              <a:rPr lang="en-US" dirty="0"/>
              <a:t> Intake </a:t>
            </a:r>
          </a:p>
          <a:p>
            <a:pPr marL="571500" lvl="1" indent="-171450" fontAlgn="t"/>
            <a:r>
              <a:rPr lang="en-US" dirty="0"/>
              <a:t>Confirm establishment of 585 work item (WI) in Beneficiary Fiduciary Field System (BFFS)</a:t>
            </a:r>
          </a:p>
          <a:p>
            <a:pPr marL="0" indent="0" fontAlgn="t">
              <a:buNone/>
            </a:pPr>
            <a:endParaRPr lang="en-US" dirty="0"/>
          </a:p>
          <a:p>
            <a:pPr marL="571500" lvl="1" indent="-171450" fontAlgn="t"/>
            <a:endParaRPr lang="en-US" dirty="0"/>
          </a:p>
          <a:p>
            <a:pPr marL="400050" lvl="1" indent="0" fontAlgn="t">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65384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AE882-9BD0-4505-B9FE-5099BF01D3BD}"/>
              </a:ext>
            </a:extLst>
          </p:cNvPr>
          <p:cNvSpPr>
            <a:spLocks noGrp="1"/>
          </p:cNvSpPr>
          <p:nvPr>
            <p:ph type="title"/>
          </p:nvPr>
        </p:nvSpPr>
        <p:spPr/>
        <p:txBody>
          <a:bodyPr/>
          <a:lstStyle/>
          <a:p>
            <a:r>
              <a:rPr lang="en-US" dirty="0"/>
              <a:t>Higher-Level Review – Cont’d</a:t>
            </a:r>
          </a:p>
        </p:txBody>
      </p:sp>
      <p:sp>
        <p:nvSpPr>
          <p:cNvPr id="3" name="Content Placeholder 2">
            <a:extLst>
              <a:ext uri="{FF2B5EF4-FFF2-40B4-BE49-F238E27FC236}">
                <a16:creationId xmlns:a16="http://schemas.microsoft.com/office/drawing/2014/main" id="{8263DC30-1234-41B8-A547-F9A0A3C12C62}"/>
              </a:ext>
            </a:extLst>
          </p:cNvPr>
          <p:cNvSpPr>
            <a:spLocks noGrp="1"/>
          </p:cNvSpPr>
          <p:nvPr>
            <p:ph idx="1"/>
          </p:nvPr>
        </p:nvSpPr>
        <p:spPr/>
        <p:txBody>
          <a:bodyPr>
            <a:normAutofit fontScale="92500" lnSpcReduction="20000"/>
          </a:bodyPr>
          <a:lstStyle/>
          <a:p>
            <a:pPr marL="171450" indent="-171450" fontAlgn="t"/>
            <a:r>
              <a:rPr lang="en-US" dirty="0"/>
              <a:t>Conduct informal conference, if applicable</a:t>
            </a:r>
          </a:p>
          <a:p>
            <a:pPr marL="171450" indent="-171450" fontAlgn="t"/>
            <a:r>
              <a:rPr lang="en-US" dirty="0"/>
              <a:t>Complete HLR</a:t>
            </a:r>
          </a:p>
          <a:p>
            <a:pPr marL="571500" lvl="1" indent="-171450" fontAlgn="t"/>
            <a:r>
              <a:rPr lang="en-US" dirty="0"/>
              <a:t>Generate new determination, if necessary </a:t>
            </a:r>
          </a:p>
          <a:p>
            <a:pPr marL="571500" lvl="1" indent="-171450" fontAlgn="t"/>
            <a:r>
              <a:rPr lang="en-US" dirty="0"/>
              <a:t>Difference of opinion</a:t>
            </a:r>
          </a:p>
          <a:p>
            <a:pPr marL="571500" lvl="1" indent="-171450" fontAlgn="t"/>
            <a:r>
              <a:rPr lang="en-US" dirty="0"/>
              <a:t>Clear and unmistakable error (CUE)</a:t>
            </a:r>
          </a:p>
          <a:p>
            <a:pPr marL="171450" indent="-171450" fontAlgn="t"/>
            <a:r>
              <a:rPr lang="en-US" dirty="0"/>
              <a:t>Document HLR template</a:t>
            </a:r>
          </a:p>
          <a:p>
            <a:pPr marL="571500" lvl="1" indent="-171450" fontAlgn="t"/>
            <a:r>
              <a:rPr lang="en-US" dirty="0"/>
              <a:t>Generate cover letter</a:t>
            </a:r>
          </a:p>
          <a:p>
            <a:pPr marL="171450" indent="-171450" fontAlgn="t"/>
            <a:r>
              <a:rPr lang="en-US" dirty="0"/>
              <a:t>Modify BFFS with disposition</a:t>
            </a:r>
          </a:p>
          <a:p>
            <a:pPr marL="571500" lvl="1" indent="-171450" fontAlgn="t"/>
            <a:r>
              <a:rPr lang="en-US" dirty="0"/>
              <a:t>Close 585 WI </a:t>
            </a:r>
          </a:p>
          <a:p>
            <a:pPr marL="171450" indent="-171450" fontAlgn="t"/>
            <a:r>
              <a:rPr lang="en-US" dirty="0"/>
              <a:t>Modify </a:t>
            </a:r>
            <a:r>
              <a:rPr lang="en-US" dirty="0" err="1"/>
              <a:t>Caseflow</a:t>
            </a:r>
            <a:r>
              <a:rPr lang="en-US" dirty="0"/>
              <a:t> Intake with disposition</a:t>
            </a:r>
          </a:p>
          <a:p>
            <a:pPr marL="0" indent="0">
              <a:buNone/>
            </a:pPr>
            <a:endParaRPr lang="en-US" dirty="0"/>
          </a:p>
        </p:txBody>
      </p:sp>
      <p:sp>
        <p:nvSpPr>
          <p:cNvPr id="4" name="Slide Number Placeholder 3">
            <a:extLst>
              <a:ext uri="{FF2B5EF4-FFF2-40B4-BE49-F238E27FC236}">
                <a16:creationId xmlns:a16="http://schemas.microsoft.com/office/drawing/2014/main" id="{F9ECE07A-B26E-4FBA-91DD-4A12C617863A}"/>
              </a:ext>
            </a:extLst>
          </p:cNvPr>
          <p:cNvSpPr>
            <a:spLocks noGrp="1"/>
          </p:cNvSpPr>
          <p:nvPr>
            <p:ph type="sldNum" sz="quarter" idx="12"/>
          </p:nvPr>
        </p:nvSpPr>
        <p:spPr/>
        <p:txBody>
          <a:bodyPr/>
          <a:lstStyle/>
          <a:p>
            <a:fld id="{31640669-3FD2-4B34-9A2D-584949EF09F8}" type="slidenum">
              <a:rPr lang="en-US" smtClean="0"/>
              <a:pPr/>
              <a:t>13</a:t>
            </a:fld>
            <a:endParaRPr lang="en-US" dirty="0"/>
          </a:p>
        </p:txBody>
      </p:sp>
      <p:pic>
        <p:nvPicPr>
          <p:cNvPr id="5" name="Picture 2" descr="image of a computer monitor with the words &quot;instructor demonstration&quot; in the middle." title="Instructor Demonstration">
            <a:extLst>
              <a:ext uri="{FF2B5EF4-FFF2-40B4-BE49-F238E27FC236}">
                <a16:creationId xmlns:a16="http://schemas.microsoft.com/office/drawing/2014/main" id="{BC0746CC-8AB2-4565-A64A-3F6F480953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4662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6DCD-AC97-40DC-9C0D-4E5CE9E38EC6}"/>
              </a:ext>
            </a:extLst>
          </p:cNvPr>
          <p:cNvSpPr>
            <a:spLocks noGrp="1"/>
          </p:cNvSpPr>
          <p:nvPr>
            <p:ph type="title"/>
          </p:nvPr>
        </p:nvSpPr>
        <p:spPr/>
        <p:txBody>
          <a:bodyPr/>
          <a:lstStyle/>
          <a:p>
            <a:r>
              <a:rPr lang="en-US" dirty="0"/>
              <a:t>Supplemental Review</a:t>
            </a:r>
          </a:p>
        </p:txBody>
      </p:sp>
      <p:sp>
        <p:nvSpPr>
          <p:cNvPr id="4" name="Slide Number Placeholder 3">
            <a:extLst>
              <a:ext uri="{FF2B5EF4-FFF2-40B4-BE49-F238E27FC236}">
                <a16:creationId xmlns:a16="http://schemas.microsoft.com/office/drawing/2014/main" id="{FCD0BEE4-99C8-4155-9157-311AB9FE9775}"/>
              </a:ext>
            </a:extLst>
          </p:cNvPr>
          <p:cNvSpPr>
            <a:spLocks noGrp="1"/>
          </p:cNvSpPr>
          <p:nvPr>
            <p:ph type="sldNum" sz="quarter" idx="12"/>
          </p:nvPr>
        </p:nvSpPr>
        <p:spPr/>
        <p:txBody>
          <a:bodyPr/>
          <a:lstStyle/>
          <a:p>
            <a:fld id="{31640669-3FD2-4B34-9A2D-584949EF09F8}" type="slidenum">
              <a:rPr lang="en-US" smtClean="0"/>
              <a:pPr/>
              <a:t>14</a:t>
            </a:fld>
            <a:endParaRPr lang="en-US" dirty="0"/>
          </a:p>
        </p:txBody>
      </p:sp>
      <p:sp>
        <p:nvSpPr>
          <p:cNvPr id="3" name="Content Placeholder 2">
            <a:extLst>
              <a:ext uri="{FF2B5EF4-FFF2-40B4-BE49-F238E27FC236}">
                <a16:creationId xmlns:a16="http://schemas.microsoft.com/office/drawing/2014/main" id="{D51C6372-7761-4AD5-9899-B626B55BFA73}"/>
              </a:ext>
            </a:extLst>
          </p:cNvPr>
          <p:cNvSpPr>
            <a:spLocks noGrp="1"/>
          </p:cNvSpPr>
          <p:nvPr>
            <p:ph idx="1"/>
          </p:nvPr>
        </p:nvSpPr>
        <p:spPr/>
        <p:txBody>
          <a:bodyPr>
            <a:normAutofit lnSpcReduction="10000"/>
          </a:bodyPr>
          <a:lstStyle/>
          <a:p>
            <a:pPr marL="171450" indent="-171450" fontAlgn="t"/>
            <a:r>
              <a:rPr lang="en-US" dirty="0"/>
              <a:t>Summary of Supplemental Review (SR)</a:t>
            </a:r>
          </a:p>
          <a:p>
            <a:pPr marL="171450" indent="-171450" fontAlgn="t"/>
            <a:r>
              <a:rPr lang="en-US" dirty="0"/>
              <a:t>Receipt of request with new and material evidence</a:t>
            </a:r>
          </a:p>
          <a:p>
            <a:pPr marL="571500" lvl="1" indent="-171450" fontAlgn="t"/>
            <a:r>
              <a:rPr lang="en-US" dirty="0"/>
              <a:t>In-writing</a:t>
            </a:r>
          </a:p>
          <a:p>
            <a:pPr marL="571500" lvl="1" indent="-171450" fontAlgn="t"/>
            <a:r>
              <a:rPr lang="en-US" dirty="0"/>
              <a:t>Timely</a:t>
            </a:r>
          </a:p>
          <a:p>
            <a:pPr marL="571500" lvl="1" indent="-171450" fontAlgn="t"/>
            <a:r>
              <a:rPr lang="en-US" dirty="0"/>
              <a:t>Evidence received prior to decision</a:t>
            </a:r>
          </a:p>
          <a:p>
            <a:pPr marL="171450" indent="-171450" fontAlgn="t"/>
            <a:r>
              <a:rPr lang="en-US" dirty="0"/>
              <a:t>Control SR</a:t>
            </a:r>
          </a:p>
          <a:p>
            <a:pPr marL="571500" lvl="1" indent="-171450" fontAlgn="t"/>
            <a:r>
              <a:rPr lang="en-US" dirty="0"/>
              <a:t>Intake in Caseflow</a:t>
            </a:r>
          </a:p>
          <a:p>
            <a:pPr marL="571500" lvl="1" indent="-171450" fontAlgn="t"/>
            <a:r>
              <a:rPr lang="en-US" dirty="0"/>
              <a:t>Confirm establishment of 586 WI in BFFS</a:t>
            </a:r>
          </a:p>
          <a:p>
            <a:endParaRPr lang="en-US" dirty="0"/>
          </a:p>
        </p:txBody>
      </p:sp>
    </p:spTree>
    <p:extLst>
      <p:ext uri="{BB962C8B-B14F-4D97-AF65-F5344CB8AC3E}">
        <p14:creationId xmlns:p14="http://schemas.microsoft.com/office/powerpoint/2010/main" val="2261844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6DCD-AC97-40DC-9C0D-4E5CE9E38EC6}"/>
              </a:ext>
            </a:extLst>
          </p:cNvPr>
          <p:cNvSpPr>
            <a:spLocks noGrp="1"/>
          </p:cNvSpPr>
          <p:nvPr>
            <p:ph type="title"/>
          </p:nvPr>
        </p:nvSpPr>
        <p:spPr/>
        <p:txBody>
          <a:bodyPr/>
          <a:lstStyle/>
          <a:p>
            <a:r>
              <a:rPr lang="en-US" dirty="0"/>
              <a:t>Supplemental Review – Cont’d</a:t>
            </a:r>
          </a:p>
        </p:txBody>
      </p:sp>
      <p:sp>
        <p:nvSpPr>
          <p:cNvPr id="4" name="Slide Number Placeholder 3">
            <a:extLst>
              <a:ext uri="{FF2B5EF4-FFF2-40B4-BE49-F238E27FC236}">
                <a16:creationId xmlns:a16="http://schemas.microsoft.com/office/drawing/2014/main" id="{FCD0BEE4-99C8-4155-9157-311AB9FE9775}"/>
              </a:ext>
            </a:extLst>
          </p:cNvPr>
          <p:cNvSpPr>
            <a:spLocks noGrp="1"/>
          </p:cNvSpPr>
          <p:nvPr>
            <p:ph type="sldNum" sz="quarter" idx="12"/>
          </p:nvPr>
        </p:nvSpPr>
        <p:spPr/>
        <p:txBody>
          <a:bodyPr/>
          <a:lstStyle/>
          <a:p>
            <a:fld id="{31640669-3FD2-4B34-9A2D-584949EF09F8}" type="slidenum">
              <a:rPr lang="en-US" smtClean="0"/>
              <a:pPr/>
              <a:t>15</a:t>
            </a:fld>
            <a:endParaRPr lang="en-US" dirty="0"/>
          </a:p>
        </p:txBody>
      </p:sp>
      <p:sp>
        <p:nvSpPr>
          <p:cNvPr id="3" name="Content Placeholder 2">
            <a:extLst>
              <a:ext uri="{FF2B5EF4-FFF2-40B4-BE49-F238E27FC236}">
                <a16:creationId xmlns:a16="http://schemas.microsoft.com/office/drawing/2014/main" id="{D51C6372-7761-4AD5-9899-B626B55BFA73}"/>
              </a:ext>
            </a:extLst>
          </p:cNvPr>
          <p:cNvSpPr>
            <a:spLocks noGrp="1"/>
          </p:cNvSpPr>
          <p:nvPr>
            <p:ph idx="1"/>
          </p:nvPr>
        </p:nvSpPr>
        <p:spPr/>
        <p:txBody>
          <a:bodyPr>
            <a:normAutofit lnSpcReduction="10000"/>
          </a:bodyPr>
          <a:lstStyle/>
          <a:p>
            <a:pPr marL="171450" indent="-171450" fontAlgn="t"/>
            <a:r>
              <a:rPr lang="en-US" sz="3500" dirty="0"/>
              <a:t>Conduct hearing, if applicable</a:t>
            </a:r>
          </a:p>
          <a:p>
            <a:pPr marL="171450" indent="-171450" fontAlgn="t"/>
            <a:r>
              <a:rPr lang="en-US" sz="3500" dirty="0"/>
              <a:t>Complete SR</a:t>
            </a:r>
          </a:p>
          <a:p>
            <a:pPr marL="171450" indent="-171450" fontAlgn="t"/>
            <a:r>
              <a:rPr lang="en-US" sz="3500" dirty="0"/>
              <a:t>Document SR template</a:t>
            </a:r>
          </a:p>
          <a:p>
            <a:pPr marL="571500" lvl="1" indent="-171450" fontAlgn="t"/>
            <a:r>
              <a:rPr lang="en-US" dirty="0"/>
              <a:t>Generate cover letter</a:t>
            </a:r>
          </a:p>
          <a:p>
            <a:pPr marL="171450" indent="-171450" fontAlgn="t"/>
            <a:r>
              <a:rPr lang="en-US" sz="3500" dirty="0"/>
              <a:t>Modify BFFS with disposition</a:t>
            </a:r>
          </a:p>
          <a:p>
            <a:pPr marL="571500" lvl="1" indent="-171450" fontAlgn="t"/>
            <a:r>
              <a:rPr lang="en-US" dirty="0"/>
              <a:t>Close 586 WI </a:t>
            </a:r>
          </a:p>
          <a:p>
            <a:pPr marL="171450" indent="-171450" fontAlgn="t"/>
            <a:r>
              <a:rPr lang="en-US" dirty="0"/>
              <a:t>Modify </a:t>
            </a:r>
            <a:r>
              <a:rPr lang="en-US" dirty="0" err="1"/>
              <a:t>Caseflow</a:t>
            </a:r>
            <a:r>
              <a:rPr lang="en-US" dirty="0"/>
              <a:t> Intake with </a:t>
            </a:r>
          </a:p>
          <a:p>
            <a:pPr marL="0" indent="0">
              <a:buNone/>
            </a:pPr>
            <a:r>
              <a:rPr lang="en-US" dirty="0"/>
              <a:t>  disposition</a:t>
            </a:r>
          </a:p>
        </p:txBody>
      </p:sp>
      <p:pic>
        <p:nvPicPr>
          <p:cNvPr id="8" name="Picture 2" descr="image of a computer monitor with the words &quot;instructor demonstration&quot; in the middle." title="Instructor Demonstration">
            <a:extLst>
              <a:ext uri="{FF2B5EF4-FFF2-40B4-BE49-F238E27FC236}">
                <a16:creationId xmlns:a16="http://schemas.microsoft.com/office/drawing/2014/main" id="{257C8475-701D-4619-9FB2-4A327FB9E6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9645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Notification of Decision</a:t>
            </a:r>
          </a:p>
        </p:txBody>
      </p:sp>
      <p:sp>
        <p:nvSpPr>
          <p:cNvPr id="5" name="Content Placeholder 4"/>
          <p:cNvSpPr>
            <a:spLocks noGrp="1"/>
          </p:cNvSpPr>
          <p:nvPr>
            <p:ph idx="1"/>
          </p:nvPr>
        </p:nvSpPr>
        <p:spPr>
          <a:xfrm>
            <a:off x="457200" y="1600200"/>
            <a:ext cx="8229600" cy="4525963"/>
          </a:xfrm>
        </p:spPr>
        <p:txBody>
          <a:bodyPr numCol="1">
            <a:normAutofit/>
          </a:bodyPr>
          <a:lstStyle/>
          <a:p>
            <a:r>
              <a:rPr lang="en-US" dirty="0"/>
              <a:t>Decision template</a:t>
            </a:r>
          </a:p>
          <a:p>
            <a:r>
              <a:rPr lang="en-US" dirty="0">
                <a:latin typeface="30"/>
              </a:rPr>
              <a:t>Cover letter</a:t>
            </a:r>
          </a:p>
          <a:p>
            <a:r>
              <a:rPr lang="en-US" dirty="0">
                <a:latin typeface="30"/>
              </a:rPr>
              <a:t>VA Form 20-0998, </a:t>
            </a:r>
            <a:r>
              <a:rPr lang="en-US" i="1" dirty="0">
                <a:latin typeface="30"/>
              </a:rPr>
              <a:t>Your Rights to </a:t>
            </a:r>
          </a:p>
          <a:p>
            <a:pPr marL="400050" lvl="1" indent="0">
              <a:buNone/>
            </a:pPr>
            <a:r>
              <a:rPr lang="en-US" sz="3200" i="1" dirty="0">
                <a:latin typeface="30"/>
              </a:rPr>
              <a:t>Seek Further Reviews of our </a:t>
            </a:r>
          </a:p>
          <a:p>
            <a:pPr marL="400050" lvl="1" indent="0">
              <a:buNone/>
            </a:pPr>
            <a:r>
              <a:rPr lang="en-US" sz="3200" i="1" dirty="0">
                <a:latin typeface="30"/>
              </a:rPr>
              <a:t>Decision</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dirty="0"/>
          </a:p>
        </p:txBody>
      </p:sp>
      <p:pic>
        <p:nvPicPr>
          <p:cNvPr id="6" name="Picture 2" descr="image of a computer monitor with the words &quot;instructor demonstration&quot; in the middle." title="Instructor Demonstration">
            <a:extLst>
              <a:ext uri="{FF2B5EF4-FFF2-40B4-BE49-F238E27FC236}">
                <a16:creationId xmlns:a16="http://schemas.microsoft.com/office/drawing/2014/main" id="{83920123-6FCB-4877-BE2A-9877A1830A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5" y="4752975"/>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863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a:xfrm>
            <a:off x="4648200" y="1600200"/>
            <a:ext cx="4038600" cy="4525963"/>
          </a:xfrm>
        </p:spPr>
        <p:txBody>
          <a:bodyPr>
            <a:normAutofit/>
          </a:bodyPr>
          <a:lstStyle/>
          <a:p>
            <a:r>
              <a:rPr lang="en-US" dirty="0"/>
              <a:t>Misuse Workflow</a:t>
            </a:r>
          </a:p>
          <a:p>
            <a:r>
              <a:rPr lang="en-US" dirty="0"/>
              <a:t>Misuse Determination Information</a:t>
            </a:r>
          </a:p>
          <a:p>
            <a:r>
              <a:rPr lang="en-US" dirty="0"/>
              <a:t>Misuse Determination </a:t>
            </a:r>
          </a:p>
          <a:p>
            <a:r>
              <a:rPr lang="en-US" dirty="0"/>
              <a:t>Misuse Determination Reconsideration</a:t>
            </a:r>
          </a:p>
          <a:p>
            <a:r>
              <a:rPr lang="en-US" dirty="0"/>
              <a:t>Higher Level Review</a:t>
            </a:r>
          </a:p>
          <a:p>
            <a:r>
              <a:rPr lang="en-US" dirty="0"/>
              <a:t>Supplemental Review</a:t>
            </a:r>
          </a:p>
          <a:p>
            <a:r>
              <a:rPr lang="en-US" dirty="0"/>
              <a:t>Notification of Decision</a:t>
            </a:r>
          </a:p>
          <a:p>
            <a:pPr marL="0" indent="0">
              <a:buNone/>
            </a:pPr>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spTree>
    <p:extLst>
      <p:ext uri="{BB962C8B-B14F-4D97-AF65-F5344CB8AC3E}">
        <p14:creationId xmlns:p14="http://schemas.microsoft.com/office/powerpoint/2010/main" val="2430843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18</a:t>
            </a:fld>
            <a:endParaRPr lang="en-US" dirty="0"/>
          </a:p>
        </p:txBody>
      </p:sp>
    </p:spTree>
    <p:extLst>
      <p:ext uri="{BB962C8B-B14F-4D97-AF65-F5344CB8AC3E}">
        <p14:creationId xmlns:p14="http://schemas.microsoft.com/office/powerpoint/2010/main" val="304045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r>
              <a:rPr lang="en-US" dirty="0"/>
              <a:t>Recall phases of the misuse workflow</a:t>
            </a:r>
          </a:p>
          <a:p>
            <a:r>
              <a:rPr lang="en-US" dirty="0"/>
              <a:t>Describe misuse determination specifics</a:t>
            </a:r>
          </a:p>
          <a:p>
            <a:r>
              <a:rPr lang="en-US" dirty="0"/>
              <a:t>Evaluate evidence and issue decision regarding reconsideration of a misuse determination </a:t>
            </a:r>
          </a:p>
          <a:p>
            <a:r>
              <a:rPr lang="en-US" dirty="0"/>
              <a:t>Identify the Higher-Level Review notification template and process</a:t>
            </a:r>
          </a:p>
          <a:p>
            <a:pPr>
              <a:spcBef>
                <a:spcPts val="0"/>
              </a:spcBef>
              <a:defRPr/>
            </a:pPr>
            <a:r>
              <a:rPr lang="en-US" dirty="0"/>
              <a:t>Explain the Supplemental Review notification template and process</a:t>
            </a:r>
          </a:p>
          <a:p>
            <a:pPr>
              <a:spcBef>
                <a:spcPts val="0"/>
              </a:spcBef>
              <a:defRPr/>
            </a:pPr>
            <a:r>
              <a:rPr lang="en-US" dirty="0"/>
              <a:t>Summarize the notification of decision cover letter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457200" y="1417638"/>
            <a:ext cx="8229600" cy="4906963"/>
          </a:xfrm>
        </p:spPr>
        <p:txBody>
          <a:bodyPr>
            <a:noAutofit/>
          </a:bodyPr>
          <a:lstStyle/>
          <a:p>
            <a:r>
              <a:rPr lang="en-US" dirty="0"/>
              <a:t>Public Law 115-55, </a:t>
            </a:r>
            <a:r>
              <a:rPr lang="en-US" i="1" dirty="0"/>
              <a:t>Veterans Appeals Improvement and Modernization Act of 2017</a:t>
            </a:r>
          </a:p>
          <a:p>
            <a:r>
              <a:rPr lang="en-US" dirty="0"/>
              <a:t>AQ26, </a:t>
            </a:r>
            <a:r>
              <a:rPr lang="en-US" i="1" dirty="0"/>
              <a:t>VA Claims and Appeals </a:t>
            </a:r>
            <a:r>
              <a:rPr lang="en-US" i="1"/>
              <a:t>Modernization – Final Rule </a:t>
            </a:r>
            <a:endParaRPr lang="en-US" i="1" dirty="0"/>
          </a:p>
          <a:p>
            <a:pPr lvl="1"/>
            <a:r>
              <a:rPr lang="en-US" dirty="0"/>
              <a:t>38 Code of Federal Regulation (CFR) 3, Adjudication</a:t>
            </a:r>
          </a:p>
          <a:p>
            <a:pPr lvl="1"/>
            <a:r>
              <a:rPr lang="en-US" dirty="0"/>
              <a:t>38 CFR 19, </a:t>
            </a:r>
            <a:r>
              <a:rPr lang="en-US" i="1" dirty="0"/>
              <a:t>Board of Veterans’ Appeals: Appeals Regulations</a:t>
            </a:r>
          </a:p>
          <a:p>
            <a:pPr lvl="1"/>
            <a:r>
              <a:rPr lang="en-US" dirty="0"/>
              <a:t>38 CFR 20, </a:t>
            </a:r>
            <a:r>
              <a:rPr lang="en-US" i="1" dirty="0"/>
              <a:t>Board of Veterans Appeals: Rules of Practice</a:t>
            </a:r>
          </a:p>
          <a:p>
            <a:pPr marL="457200" lvl="1" indent="0">
              <a:buNone/>
            </a:pPr>
            <a:endParaRPr lang="en-US" sz="3200" i="1" dirty="0"/>
          </a:p>
          <a:p>
            <a:pPr lvl="1"/>
            <a:endParaRPr lang="en-US" sz="3200" i="1" dirty="0"/>
          </a:p>
          <a:p>
            <a:pPr marL="0" indent="0">
              <a:buNone/>
            </a:pPr>
            <a:endParaRPr lang="en-US" sz="2400" i="1" dirty="0">
              <a:solidFill>
                <a:srgbClr val="FF0000"/>
              </a:solidFill>
            </a:endParaRPr>
          </a:p>
          <a:p>
            <a:pPr marL="0" indent="0">
              <a:buNone/>
            </a:pPr>
            <a:endParaRPr lang="en-US" sz="2400" i="1" dirty="0"/>
          </a:p>
          <a:p>
            <a:endParaRPr lang="en-US" sz="24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Cont’d</a:t>
            </a:r>
          </a:p>
        </p:txBody>
      </p:sp>
      <p:sp>
        <p:nvSpPr>
          <p:cNvPr id="3" name="Content Placeholder 2"/>
          <p:cNvSpPr>
            <a:spLocks noGrp="1"/>
          </p:cNvSpPr>
          <p:nvPr>
            <p:ph idx="1"/>
          </p:nvPr>
        </p:nvSpPr>
        <p:spPr>
          <a:xfrm>
            <a:off x="457200" y="1417638"/>
            <a:ext cx="8229600" cy="4906963"/>
          </a:xfrm>
        </p:spPr>
        <p:txBody>
          <a:bodyPr>
            <a:noAutofit/>
          </a:bodyPr>
          <a:lstStyle/>
          <a:p>
            <a:r>
              <a:rPr lang="en-US" sz="2800" dirty="0"/>
              <a:t>38 United States Code (U.S.C.) 5502, </a:t>
            </a:r>
            <a:r>
              <a:rPr lang="en-US" sz="2800" i="1" dirty="0"/>
              <a:t>Payments to and supervision of fiduciaries</a:t>
            </a:r>
            <a:endParaRPr lang="en-US" sz="2800" dirty="0"/>
          </a:p>
          <a:p>
            <a:r>
              <a:rPr lang="en-US" sz="2800" dirty="0"/>
              <a:t>38 U.S.C. 5711, </a:t>
            </a:r>
            <a:r>
              <a:rPr lang="en-US" sz="2800" i="1" dirty="0"/>
              <a:t>Authority to issue subpoenas </a:t>
            </a:r>
          </a:p>
          <a:p>
            <a:r>
              <a:rPr lang="en-US" sz="2800" dirty="0"/>
              <a:t>38 U.S.C 6106, </a:t>
            </a:r>
            <a:r>
              <a:rPr lang="en-US" sz="2800" i="1" dirty="0"/>
              <a:t>Misuse of benefits by fiduciaries</a:t>
            </a:r>
          </a:p>
          <a:p>
            <a:r>
              <a:rPr lang="en-US" sz="2800" dirty="0"/>
              <a:t>38 CFR 13, </a:t>
            </a:r>
            <a:r>
              <a:rPr lang="en-US" sz="2800" i="1" dirty="0"/>
              <a:t>Fiduciary Activities</a:t>
            </a:r>
          </a:p>
          <a:p>
            <a:r>
              <a:rPr lang="en-US" sz="2800" dirty="0"/>
              <a:t>FPM Chapter 3,</a:t>
            </a:r>
            <a:r>
              <a:rPr lang="en-US" sz="2800" i="1" dirty="0"/>
              <a:t> Account Audits</a:t>
            </a:r>
          </a:p>
          <a:p>
            <a:r>
              <a:rPr lang="en-US" sz="2800" dirty="0"/>
              <a:t>FPM Chapter 5, </a:t>
            </a:r>
            <a:r>
              <a:rPr lang="en-US" sz="2800" i="1" dirty="0"/>
              <a:t>Misuse, Negligence, and Reissuance of Benefit Payments</a:t>
            </a:r>
          </a:p>
          <a:p>
            <a:r>
              <a:rPr lang="en-US" sz="2800" dirty="0"/>
              <a:t>FPM Chapter 8, </a:t>
            </a:r>
            <a:r>
              <a:rPr lang="en-US" sz="2800" i="1" dirty="0"/>
              <a:t>Fiduciary Appeals</a:t>
            </a:r>
          </a:p>
          <a:p>
            <a:r>
              <a:rPr lang="en-US" sz="2800" dirty="0"/>
              <a:t>VBA Forms Intranet website</a:t>
            </a:r>
            <a:endParaRPr lang="en-US" sz="2800" i="1" dirty="0"/>
          </a:p>
          <a:p>
            <a:pPr marL="0" indent="0">
              <a:buNone/>
            </a:pPr>
            <a:endParaRPr lang="en-US" sz="2400" i="1" dirty="0">
              <a:solidFill>
                <a:srgbClr val="FF0000"/>
              </a:solidFill>
            </a:endParaRPr>
          </a:p>
          <a:p>
            <a:pPr marL="0" indent="0">
              <a:buNone/>
            </a:pPr>
            <a:endParaRPr lang="en-US" sz="2400" i="1" dirty="0"/>
          </a:p>
          <a:p>
            <a:endParaRPr lang="en-US" sz="24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3014249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Fiduciary Program Guide References</a:t>
            </a:r>
          </a:p>
        </p:txBody>
      </p:sp>
      <p:sp>
        <p:nvSpPr>
          <p:cNvPr id="3" name="Content Placeholder 2"/>
          <p:cNvSpPr>
            <a:spLocks noGrp="1"/>
          </p:cNvSpPr>
          <p:nvPr>
            <p:ph idx="1"/>
          </p:nvPr>
        </p:nvSpPr>
        <p:spPr/>
        <p:txBody>
          <a:bodyPr>
            <a:normAutofit/>
          </a:bodyPr>
          <a:lstStyle/>
          <a:p>
            <a:r>
              <a:rPr lang="en-US" dirty="0"/>
              <a:t>Fiduciary Program Guide (FPG),</a:t>
            </a:r>
            <a:r>
              <a:rPr lang="en-US" i="1" dirty="0"/>
              <a:t> 02 - Misuse Allegation</a:t>
            </a:r>
          </a:p>
          <a:p>
            <a:r>
              <a:rPr lang="en-US" dirty="0"/>
              <a:t>FPG, </a:t>
            </a:r>
            <a:r>
              <a:rPr lang="en-US" i="1" dirty="0"/>
              <a:t>03 -</a:t>
            </a:r>
            <a:r>
              <a:rPr lang="en-US" dirty="0"/>
              <a:t> </a:t>
            </a:r>
            <a:r>
              <a:rPr lang="en-US" i="1" dirty="0"/>
              <a:t>Misuse Investigation</a:t>
            </a:r>
          </a:p>
          <a:p>
            <a:r>
              <a:rPr lang="en-US" dirty="0"/>
              <a:t>FPG, </a:t>
            </a:r>
            <a:r>
              <a:rPr lang="en-US" i="1" dirty="0"/>
              <a:t>04 -</a:t>
            </a:r>
            <a:r>
              <a:rPr lang="en-US" dirty="0"/>
              <a:t> </a:t>
            </a:r>
            <a:r>
              <a:rPr lang="en-US" i="1" dirty="0"/>
              <a:t>Misuse Determination</a:t>
            </a:r>
          </a:p>
          <a:p>
            <a:r>
              <a:rPr lang="en-US" dirty="0"/>
              <a:t>FPG, </a:t>
            </a:r>
            <a:r>
              <a:rPr lang="en-US" i="1" dirty="0"/>
              <a:t>05 -</a:t>
            </a:r>
            <a:r>
              <a:rPr lang="en-US" dirty="0"/>
              <a:t> </a:t>
            </a:r>
            <a:r>
              <a:rPr lang="en-US" i="1" dirty="0"/>
              <a:t>Misuse Reconsideration</a:t>
            </a:r>
          </a:p>
          <a:p>
            <a:r>
              <a:rPr lang="en-US" dirty="0"/>
              <a:t>FPG,</a:t>
            </a:r>
            <a:r>
              <a:rPr lang="en-US" i="1" dirty="0"/>
              <a:t> 06 - Misuse IG Referral</a:t>
            </a:r>
          </a:p>
          <a:p>
            <a:r>
              <a:rPr lang="en-US" dirty="0"/>
              <a:t>FPG, 07 - </a:t>
            </a:r>
            <a:r>
              <a:rPr lang="en-US" i="1" dirty="0"/>
              <a:t>Debt Creation and Collection</a:t>
            </a:r>
          </a:p>
          <a:p>
            <a:endParaRPr lang="en-US" sz="3400" i="1" dirty="0"/>
          </a:p>
          <a:p>
            <a:endParaRPr lang="en-US" sz="3400" i="1" dirty="0"/>
          </a:p>
          <a:p>
            <a:endParaRPr lang="en-US" sz="3400" i="1" dirty="0"/>
          </a:p>
          <a:p>
            <a:pPr marL="0" indent="0">
              <a:buNone/>
            </a:pPr>
            <a:endParaRPr lang="en-US" i="1" dirty="0"/>
          </a:p>
          <a:p>
            <a:pPr marL="0" indent="0">
              <a:buNone/>
            </a:pPr>
            <a:endParaRPr lang="en-US" i="1"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1645453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465EA-AFD5-4C09-BB60-16882CE6F919}"/>
              </a:ext>
            </a:extLst>
          </p:cNvPr>
          <p:cNvSpPr>
            <a:spLocks noGrp="1"/>
          </p:cNvSpPr>
          <p:nvPr>
            <p:ph type="title"/>
          </p:nvPr>
        </p:nvSpPr>
        <p:spPr/>
        <p:txBody>
          <a:bodyPr/>
          <a:lstStyle/>
          <a:p>
            <a:r>
              <a:rPr lang="en-US" dirty="0"/>
              <a:t>Misuse Workflow</a:t>
            </a:r>
          </a:p>
        </p:txBody>
      </p:sp>
      <p:sp>
        <p:nvSpPr>
          <p:cNvPr id="6" name="Text Placeholder 5">
            <a:extLst>
              <a:ext uri="{FF2B5EF4-FFF2-40B4-BE49-F238E27FC236}">
                <a16:creationId xmlns:a16="http://schemas.microsoft.com/office/drawing/2014/main" id="{5B2BAC17-65D4-40E1-8D4F-ED6877070126}"/>
              </a:ext>
            </a:extLst>
          </p:cNvPr>
          <p:cNvSpPr>
            <a:spLocks noGrp="1"/>
          </p:cNvSpPr>
          <p:nvPr>
            <p:ph type="body" idx="1"/>
          </p:nvPr>
        </p:nvSpPr>
        <p:spPr>
          <a:xfrm>
            <a:off x="457200" y="1535113"/>
            <a:ext cx="8077200" cy="639762"/>
          </a:xfrm>
        </p:spPr>
        <p:txBody>
          <a:bodyPr>
            <a:normAutofit/>
          </a:bodyPr>
          <a:lstStyle/>
          <a:p>
            <a:pPr algn="ctr"/>
            <a:r>
              <a:rPr lang="en-US" sz="2800" b="0" dirty="0"/>
              <a:t>Misuse Work Item (WI)  570</a:t>
            </a:r>
          </a:p>
        </p:txBody>
      </p:sp>
      <p:sp>
        <p:nvSpPr>
          <p:cNvPr id="3" name="Content Placeholder 2">
            <a:extLst>
              <a:ext uri="{FF2B5EF4-FFF2-40B4-BE49-F238E27FC236}">
                <a16:creationId xmlns:a16="http://schemas.microsoft.com/office/drawing/2014/main" id="{1B843A7C-FD53-44DE-BB70-E7FC6EC3B34D}"/>
              </a:ext>
            </a:extLst>
          </p:cNvPr>
          <p:cNvSpPr>
            <a:spLocks noGrp="1"/>
          </p:cNvSpPr>
          <p:nvPr>
            <p:ph sz="half" idx="2"/>
          </p:nvPr>
        </p:nvSpPr>
        <p:spPr/>
        <p:txBody>
          <a:bodyPr/>
          <a:lstStyle/>
          <a:p>
            <a:r>
              <a:rPr lang="en-US" dirty="0"/>
              <a:t>Allegation </a:t>
            </a:r>
          </a:p>
          <a:p>
            <a:pPr lvl="1"/>
            <a:r>
              <a:rPr lang="en-US" dirty="0"/>
              <a:t>task 570</a:t>
            </a:r>
          </a:p>
          <a:p>
            <a:r>
              <a:rPr lang="en-US" dirty="0"/>
              <a:t>Investigation </a:t>
            </a:r>
          </a:p>
          <a:p>
            <a:pPr lvl="1"/>
            <a:r>
              <a:rPr lang="en-US" dirty="0"/>
              <a:t>571 task</a:t>
            </a:r>
          </a:p>
          <a:p>
            <a:r>
              <a:rPr lang="en-US" dirty="0"/>
              <a:t>Determination</a:t>
            </a:r>
          </a:p>
          <a:p>
            <a:pPr lvl="1"/>
            <a:r>
              <a:rPr lang="en-US" dirty="0"/>
              <a:t>572 task</a:t>
            </a:r>
          </a:p>
          <a:p>
            <a:r>
              <a:rPr lang="en-US" dirty="0"/>
              <a:t>Reconsideration</a:t>
            </a:r>
          </a:p>
          <a:p>
            <a:pPr lvl="1"/>
            <a:r>
              <a:rPr lang="en-US" dirty="0"/>
              <a:t>573 task	</a:t>
            </a:r>
          </a:p>
          <a:p>
            <a:endParaRPr lang="en-US" dirty="0"/>
          </a:p>
          <a:p>
            <a:endParaRPr lang="en-US" dirty="0"/>
          </a:p>
        </p:txBody>
      </p:sp>
      <p:sp>
        <p:nvSpPr>
          <p:cNvPr id="5" name="Content Placeholder 4">
            <a:extLst>
              <a:ext uri="{FF2B5EF4-FFF2-40B4-BE49-F238E27FC236}">
                <a16:creationId xmlns:a16="http://schemas.microsoft.com/office/drawing/2014/main" id="{C6AC4A9B-78A0-492E-8821-2AC67DB253A4}"/>
              </a:ext>
            </a:extLst>
          </p:cNvPr>
          <p:cNvSpPr>
            <a:spLocks noGrp="1"/>
          </p:cNvSpPr>
          <p:nvPr>
            <p:ph sz="quarter" idx="4"/>
          </p:nvPr>
        </p:nvSpPr>
        <p:spPr/>
        <p:txBody>
          <a:bodyPr/>
          <a:lstStyle/>
          <a:p>
            <a:r>
              <a:rPr lang="en-US" dirty="0"/>
              <a:t>No misuse found</a:t>
            </a:r>
          </a:p>
          <a:p>
            <a:pPr lvl="1"/>
            <a:r>
              <a:rPr lang="en-US" dirty="0"/>
              <a:t>574 task</a:t>
            </a:r>
          </a:p>
          <a:p>
            <a:r>
              <a:rPr lang="en-US" dirty="0"/>
              <a:t>Misuse found</a:t>
            </a:r>
          </a:p>
          <a:p>
            <a:pPr lvl="1"/>
            <a:r>
              <a:rPr lang="en-US" dirty="0"/>
              <a:t>575 task</a:t>
            </a:r>
          </a:p>
          <a:p>
            <a:pPr lvl="1"/>
            <a:r>
              <a:rPr lang="en-US" dirty="0"/>
              <a:t>Office of Inspectors General (OIG) referral </a:t>
            </a:r>
          </a:p>
          <a:p>
            <a:pPr lvl="1"/>
            <a:r>
              <a:rPr lang="en-US" dirty="0"/>
              <a:t>Debt establishment</a:t>
            </a:r>
          </a:p>
        </p:txBody>
      </p:sp>
      <p:sp>
        <p:nvSpPr>
          <p:cNvPr id="4" name="Slide Number Placeholder 3">
            <a:extLst>
              <a:ext uri="{FF2B5EF4-FFF2-40B4-BE49-F238E27FC236}">
                <a16:creationId xmlns:a16="http://schemas.microsoft.com/office/drawing/2014/main" id="{31045760-8261-4B69-A8CF-C3C85992C8C7}"/>
              </a:ext>
            </a:extLst>
          </p:cNvPr>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1569886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Determination Information</a:t>
            </a:r>
          </a:p>
        </p:txBody>
      </p:sp>
      <p:sp>
        <p:nvSpPr>
          <p:cNvPr id="3" name="Content Placeholder 2"/>
          <p:cNvSpPr>
            <a:spLocks noGrp="1"/>
          </p:cNvSpPr>
          <p:nvPr>
            <p:ph idx="1"/>
          </p:nvPr>
        </p:nvSpPr>
        <p:spPr>
          <a:xfrm>
            <a:off x="381000" y="1524000"/>
            <a:ext cx="8229600" cy="4525963"/>
          </a:xfrm>
        </p:spPr>
        <p:txBody>
          <a:bodyPr>
            <a:normAutofit/>
          </a:bodyPr>
          <a:lstStyle/>
          <a:p>
            <a:pPr fontAlgn="t"/>
            <a:r>
              <a:rPr lang="en-US" dirty="0"/>
              <a:t>Timeliness and control</a:t>
            </a:r>
          </a:p>
          <a:p>
            <a:pPr fontAlgn="t"/>
            <a:r>
              <a:rPr lang="en-US" dirty="0"/>
              <a:t>Responsibility</a:t>
            </a:r>
          </a:p>
          <a:p>
            <a:pPr fontAlgn="t"/>
            <a:r>
              <a:rPr lang="en-US" dirty="0"/>
              <a:t>Purpose</a:t>
            </a:r>
          </a:p>
          <a:p>
            <a:pPr fontAlgn="t"/>
            <a:r>
              <a:rPr lang="en-US" dirty="0"/>
              <a:t>Elements </a:t>
            </a:r>
          </a:p>
          <a:p>
            <a:pPr fontAlgn="t"/>
            <a:r>
              <a:rPr lang="en-US" dirty="0"/>
              <a:t>Documentation and notification</a:t>
            </a:r>
          </a:p>
          <a:p>
            <a:pPr fontAlgn="t"/>
            <a:r>
              <a:rPr lang="en-US" dirty="0"/>
              <a:t>Finality</a:t>
            </a:r>
          </a:p>
          <a:p>
            <a:pPr marL="457200" indent="-457200" fontAlgn="t"/>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3905549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Determination</a:t>
            </a:r>
          </a:p>
        </p:txBody>
      </p:sp>
      <p:sp>
        <p:nvSpPr>
          <p:cNvPr id="3" name="Content Placeholder 2"/>
          <p:cNvSpPr>
            <a:spLocks noGrp="1"/>
          </p:cNvSpPr>
          <p:nvPr>
            <p:ph idx="1"/>
          </p:nvPr>
        </p:nvSpPr>
        <p:spPr>
          <a:xfrm>
            <a:off x="381000" y="1524000"/>
            <a:ext cx="8229600" cy="4525963"/>
          </a:xfrm>
        </p:spPr>
        <p:txBody>
          <a:bodyPr>
            <a:normAutofit/>
          </a:bodyPr>
          <a:lstStyle/>
          <a:p>
            <a:pPr fontAlgn="t"/>
            <a:r>
              <a:rPr lang="en-US" dirty="0"/>
              <a:t>Accountings </a:t>
            </a:r>
          </a:p>
          <a:p>
            <a:pPr lvl="1" fontAlgn="t"/>
            <a:r>
              <a:rPr lang="en-US" dirty="0"/>
              <a:t>Solicited</a:t>
            </a:r>
          </a:p>
          <a:p>
            <a:pPr lvl="1" fontAlgn="t"/>
            <a:r>
              <a:rPr lang="en-US" dirty="0"/>
              <a:t>Received and approved</a:t>
            </a:r>
          </a:p>
          <a:p>
            <a:pPr fontAlgn="t"/>
            <a:r>
              <a:rPr lang="en-US" dirty="0"/>
              <a:t>Investigation </a:t>
            </a:r>
          </a:p>
          <a:p>
            <a:pPr lvl="1" fontAlgn="t"/>
            <a:r>
              <a:rPr lang="en-US" dirty="0"/>
              <a:t>On record in eFolder</a:t>
            </a:r>
          </a:p>
          <a:p>
            <a:pPr lvl="1" fontAlgn="t"/>
            <a:r>
              <a:rPr lang="en-US" dirty="0"/>
              <a:t>Attempt contact with all relevant parties</a:t>
            </a:r>
          </a:p>
          <a:p>
            <a:pPr lvl="1" fontAlgn="t"/>
            <a:r>
              <a:rPr lang="en-US" dirty="0"/>
              <a:t>Demonstrate due diligence</a:t>
            </a:r>
          </a:p>
          <a:p>
            <a:pPr fontAlgn="t"/>
            <a:endParaRPr lang="en-US" dirty="0"/>
          </a:p>
          <a:p>
            <a:pPr fontAlgn="t"/>
            <a:endParaRPr lang="en-US" dirty="0"/>
          </a:p>
          <a:p>
            <a:pPr fontAlgn="t"/>
            <a:endParaRPr lang="en-US" dirty="0"/>
          </a:p>
          <a:p>
            <a:pPr fontAlgn="t"/>
            <a:endParaRPr lang="en-US" dirty="0"/>
          </a:p>
          <a:p>
            <a:pPr lvl="1" fontAlgn="t"/>
            <a:endParaRPr lang="en-US" dirty="0"/>
          </a:p>
          <a:p>
            <a:pPr marL="457200" indent="-457200" fontAlgn="t"/>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314179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a:t>Misuse Determination – Cont’d</a:t>
            </a:r>
          </a:p>
        </p:txBody>
      </p:sp>
      <p:sp>
        <p:nvSpPr>
          <p:cNvPr id="3" name="Content Placeholder 2"/>
          <p:cNvSpPr>
            <a:spLocks noGrp="1"/>
          </p:cNvSpPr>
          <p:nvPr>
            <p:ph idx="1"/>
          </p:nvPr>
        </p:nvSpPr>
        <p:spPr>
          <a:xfrm>
            <a:off x="381000" y="1524000"/>
            <a:ext cx="8229600" cy="4525963"/>
          </a:xfrm>
        </p:spPr>
        <p:txBody>
          <a:bodyPr>
            <a:normAutofit/>
          </a:bodyPr>
          <a:lstStyle/>
          <a:p>
            <a:pPr fontAlgn="t"/>
            <a:r>
              <a:rPr lang="en-US" dirty="0"/>
              <a:t>Determination</a:t>
            </a:r>
          </a:p>
          <a:p>
            <a:pPr lvl="1" fontAlgn="t"/>
            <a:r>
              <a:rPr lang="en-US" dirty="0"/>
              <a:t>Identify misuse period</a:t>
            </a:r>
          </a:p>
          <a:p>
            <a:pPr lvl="1" fontAlgn="t"/>
            <a:r>
              <a:rPr lang="en-US" dirty="0"/>
              <a:t>Fiduciary removed and replaced</a:t>
            </a:r>
          </a:p>
          <a:p>
            <a:pPr lvl="1" fontAlgn="t"/>
            <a:r>
              <a:rPr lang="en-US" dirty="0"/>
              <a:t>Decision include all information on record</a:t>
            </a:r>
          </a:p>
          <a:p>
            <a:pPr lvl="1" fontAlgn="t"/>
            <a:r>
              <a:rPr lang="en-US" dirty="0"/>
              <a:t>Contain appropriate signature</a:t>
            </a:r>
          </a:p>
          <a:p>
            <a:pPr fontAlgn="t"/>
            <a:r>
              <a:rPr lang="en-US" dirty="0"/>
              <a:t>Misuse amount</a:t>
            </a:r>
          </a:p>
          <a:p>
            <a:pPr lvl="1" fontAlgn="t"/>
            <a:r>
              <a:rPr lang="en-US" dirty="0"/>
              <a:t>Income identified</a:t>
            </a:r>
          </a:p>
          <a:p>
            <a:pPr lvl="1" fontAlgn="t"/>
            <a:r>
              <a:rPr lang="en-US" dirty="0"/>
              <a:t>All evidence considered</a:t>
            </a:r>
          </a:p>
          <a:p>
            <a:pPr fontAlgn="t"/>
            <a:endParaRPr lang="en-US" dirty="0"/>
          </a:p>
          <a:p>
            <a:pPr fontAlgn="t"/>
            <a:endParaRPr lang="en-US" dirty="0"/>
          </a:p>
          <a:p>
            <a:pPr fontAlgn="t"/>
            <a:endParaRPr lang="en-US" dirty="0"/>
          </a:p>
          <a:p>
            <a:pPr fontAlgn="t"/>
            <a:endParaRPr lang="en-US" dirty="0"/>
          </a:p>
          <a:p>
            <a:pPr lvl="1" fontAlgn="t"/>
            <a:endParaRPr lang="en-US" dirty="0"/>
          </a:p>
          <a:p>
            <a:pPr marL="457200" indent="-457200" fontAlgn="t"/>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40226669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104&quot;&gt;&lt;object type=&quot;3&quot; unique_id=&quot;10105&quot;&gt;&lt;property id=&quot;20148&quot; value=&quot;5&quot;/&gt;&lt;property id=&quot;20300&quot; value=&quot;Slide 1 - &amp;quot;Misuse Determination and Misuse Determination Reconsideration Appeals&amp;quot;&quot;/&gt;&lt;property id=&quot;20307&quot; value=&quot;256&quot;/&gt;&lt;/object&gt;&lt;object type=&quot;3&quot; unique_id=&quot;10106&quot;&gt;&lt;property id=&quot;20148&quot; value=&quot;5&quot;/&gt;&lt;property id=&quot;20300&quot; value=&quot;Slide 2 - &amp;quot;Objectives&amp;quot;&quot;/&gt;&lt;property id=&quot;20307&quot; value=&quot;317&quot;/&gt;&lt;/object&gt;&lt;object type=&quot;3&quot; unique_id=&quot;10107&quot;&gt;&lt;property id=&quot;20148&quot; value=&quot;5&quot;/&gt;&lt;property id=&quot;20300&quot; value=&quot;Slide 3 - &amp;quot;References&amp;quot;&quot;/&gt;&lt;property id=&quot;20307&quot; value=&quot;318&quot;/&gt;&lt;/object&gt;&lt;object type=&quot;3&quot; unique_id=&quot;10113&quot;&gt;&lt;property id=&quot;20148&quot; value=&quot;5&quot;/&gt;&lt;property id=&quot;20300&quot; value=&quot;Slide 17 - &amp;quot;31. Questions?&amp;quot;&quot;/&gt;&lt;property id=&quot;20307&quot; value=&quot;314&quot;/&gt;&lt;/object&gt;&lt;object type=&quot;3&quot; unique_id=&quot;10114&quot;&gt;&lt;property id=&quot;20148&quot; value=&quot;5&quot;/&gt;&lt;property id=&quot;20300&quot; value=&quot;Slide 18 - &amp;quot;TMS Survey and Assessment&amp;quot;&quot;/&gt;&lt;property id=&quot;20307&quot; value=&quot;352&quot;/&gt;&lt;/object&gt;&lt;object type=&quot;3&quot; unique_id=&quot;10672&quot;&gt;&lt;property id=&quot;20148&quot; value=&quot;5&quot;/&gt;&lt;property id=&quot;20300&quot; value=&quot;Slide 12 - &amp;quot;Higher-Level Review&amp;quot;&quot;/&gt;&lt;property id=&quot;20307&quot; value=&quot;364&quot;/&gt;&lt;/object&gt;&lt;object type=&quot;3&quot; unique_id=&quot;10673&quot;&gt;&lt;property id=&quot;20148&quot; value=&quot;5&quot;/&gt;&lt;property id=&quot;20300&quot; value=&quot;Slide 14 - &amp;quot;Supplemental Review&amp;quot;&quot;/&gt;&lt;property id=&quot;20307&quot; value=&quot;371&quot;/&gt;&lt;/object&gt;&lt;object type=&quot;3&quot; unique_id=&quot;10674&quot;&gt;&lt;property id=&quot;20148&quot; value=&quot;5&quot;/&gt;&lt;property id=&quot;20300&quot; value=&quot;Slide 16 - &amp;quot;Notification of Decision&amp;quot;&quot;/&gt;&lt;property id=&quot;20307&quot; value=&quot;369&quot;/&gt;&lt;/object&gt;&lt;object type=&quot;3&quot; unique_id=&quot;10723&quot;&gt;&lt;property id=&quot;20148&quot; value=&quot;5&quot;/&gt;&lt;property id=&quot;20300&quot; value=&quot;Slide 8 - &amp;quot;Misuse Determination&amp;quot;&quot;/&gt;&lt;property id=&quot;20307&quot; value=&quot;372&quot;/&gt;&lt;/object&gt;&lt;object type=&quot;3&quot; unique_id=&quot;10969&quot;&gt;&lt;property id=&quot;20148&quot; value=&quot;5&quot;/&gt;&lt;property id=&quot;20300&quot; value=&quot;Slide 13 - &amp;quot;Higher-Level Review – Cont’d&amp;quot;&quot;/&gt;&lt;property id=&quot;20307&quot; value=&quot;373&quot;/&gt;&lt;/object&gt;&lt;object type=&quot;3&quot; unique_id=&quot;11049&quot;&gt;&lt;property id=&quot;20148&quot; value=&quot;5&quot;/&gt;&lt;property id=&quot;20300&quot; value=&quot;Slide 15 - &amp;quot;Supplemental Review – Cont’d&amp;quot;&quot;/&gt;&lt;property id=&quot;20307&quot; value=&quot;374&quot;/&gt;&lt;/object&gt;&lt;object type=&quot;3&quot; unique_id=&quot;11092&quot;&gt;&lt;property id=&quot;20148&quot; value=&quot;5&quot;/&gt;&lt;property id=&quot;20300&quot; value=&quot;Slide 5 - &amp;quot;Fiduciary Program Guide References&amp;quot;&quot;/&gt;&lt;property id=&quot;20307&quot; value=&quot;375&quot;/&gt;&lt;/object&gt;&lt;object type=&quot;3&quot; unique_id=&quot;11245&quot;&gt;&lt;property id=&quot;20148&quot; value=&quot;5&quot;/&gt;&lt;property id=&quot;20300&quot; value=&quot;Slide 10 - &amp;quot;Misuse Determination Reconsideration&amp;quot;&quot;/&gt;&lt;property id=&quot;20307&quot; value=&quot;377&quot;/&gt;&lt;/object&gt;&lt;object type=&quot;3&quot; unique_id=&quot;11298&quot;&gt;&lt;property id=&quot;20148&quot; value=&quot;5&quot;/&gt;&lt;property id=&quot;20300&quot; value=&quot;Slide 6 - &amp;quot;Misuse Workflow&amp;quot;&quot;/&gt;&lt;property id=&quot;20307&quot; value=&quot;378&quot;/&gt;&lt;/object&gt;&lt;object type=&quot;3&quot; unique_id=&quot;11299&quot;&gt;&lt;property id=&quot;20148&quot; value=&quot;5&quot;/&gt;&lt;property id=&quot;20300&quot; value=&quot;Slide 7 - &amp;quot;Misuse Determination Information&amp;quot;&quot;/&gt;&lt;property id=&quot;20307&quot; value=&quot;379&quot;/&gt;&lt;/object&gt;&lt;object type=&quot;3&quot; unique_id=&quot;11300&quot;&gt;&lt;property id=&quot;20148&quot; value=&quot;5&quot;/&gt;&lt;property id=&quot;20300&quot; value=&quot;Slide 9 - &amp;quot;Misuse Determination – Cont’d&amp;quot;&quot;/&gt;&lt;property id=&quot;20307&quot; value=&quot;380&quot;/&gt;&lt;/object&gt;&lt;object type=&quot;3&quot; unique_id=&quot;11590&quot;&gt;&lt;property id=&quot;20148&quot; value=&quot;5&quot;/&gt;&lt;property id=&quot;20300&quot; value=&quot;Slide 11 - &amp;quot;Misuse Determination Recon – Cont’d&amp;quot;&quot;/&gt;&lt;property id=&quot;20307&quot; value=&quot;381&quot;/&gt;&lt;/object&gt;&lt;object type=&quot;3&quot; unique_id=&quot;11789&quot;&gt;&lt;property id=&quot;20148&quot; value=&quot;5&quot;/&gt;&lt;property id=&quot;20300&quot; value=&quot;Slide 4 - &amp;quot;References – Cont’d&amp;quot;&quot;/&gt;&lt;property id=&quot;20307&quot; value=&quot;382&quot;/&gt;&lt;/object&gt;&lt;/object&gt;&lt;object type=&quot;8&quot; unique_id=&quot;1012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4A68EB-98E3-4D47-A734-4B001A006FEE}">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3.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PFS Template</Template>
  <TotalTime>10004</TotalTime>
  <Words>7611</Words>
  <Application>Microsoft Office PowerPoint</Application>
  <PresentationFormat>On-screen Show (4:3)</PresentationFormat>
  <Paragraphs>776</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30</vt:lpstr>
      <vt:lpstr>Arial</vt:lpstr>
      <vt:lpstr>Calibri</vt:lpstr>
      <vt:lpstr>Century Schoolbook</vt:lpstr>
      <vt:lpstr>PFS Template</vt:lpstr>
      <vt:lpstr>Misuse Determination and Misuse Determination Reconsideration Appeals</vt:lpstr>
      <vt:lpstr>Objectives</vt:lpstr>
      <vt:lpstr>References</vt:lpstr>
      <vt:lpstr>References – Cont’d</vt:lpstr>
      <vt:lpstr>Fiduciary Program Guide References</vt:lpstr>
      <vt:lpstr>Misuse Workflow</vt:lpstr>
      <vt:lpstr>Misuse Determination Information</vt:lpstr>
      <vt:lpstr>Misuse Determination</vt:lpstr>
      <vt:lpstr>Misuse Determination – Cont’d</vt:lpstr>
      <vt:lpstr>Misuse Determination Reconsideration</vt:lpstr>
      <vt:lpstr>Misuse Determination Recon – Cont’d</vt:lpstr>
      <vt:lpstr>Higher-Level Review</vt:lpstr>
      <vt:lpstr>Higher-Level Review – Cont’d</vt:lpstr>
      <vt:lpstr>Supplemental Review</vt:lpstr>
      <vt:lpstr>Supplemental Review – Cont’d</vt:lpstr>
      <vt:lpstr>Notification of Decision</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Misuse Determination and Misuse Determination Reconsideration Appeals PowerPoint Presentation</dc:title>
  <dc:subject>FE, FSR, LIE, QRT</dc:subject>
  <dc:creator>Department of Veterans Affairs, Veterans Benefits Administration, Fiduciary Service, STAFF</dc:creator>
  <dc:description>The purpose of this lesson is to provide learners with an overview of the requirements to appropriately complete a misuse determination and a reconsideration of a misuse determination.  </dc:description>
  <cp:lastModifiedBy>Kathy Poole</cp:lastModifiedBy>
  <cp:revision>569</cp:revision>
  <cp:lastPrinted>2019-01-28T22:27:09Z</cp:lastPrinted>
  <dcterms:created xsi:type="dcterms:W3CDTF">2016-10-13T19:12:55Z</dcterms:created>
  <dcterms:modified xsi:type="dcterms:W3CDTF">2019-03-21T13:29:47Z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