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1"/>
  </p:notesMasterIdLst>
  <p:handoutMasterIdLst>
    <p:handoutMasterId r:id="rId22"/>
  </p:handoutMasterIdLst>
  <p:sldIdLst>
    <p:sldId id="256" r:id="rId5"/>
    <p:sldId id="317" r:id="rId6"/>
    <p:sldId id="318" r:id="rId7"/>
    <p:sldId id="378" r:id="rId8"/>
    <p:sldId id="375" r:id="rId9"/>
    <p:sldId id="342" r:id="rId10"/>
    <p:sldId id="372" r:id="rId11"/>
    <p:sldId id="376" r:id="rId12"/>
    <p:sldId id="377" r:id="rId13"/>
    <p:sldId id="364" r:id="rId14"/>
    <p:sldId id="373" r:id="rId15"/>
    <p:sldId id="371" r:id="rId16"/>
    <p:sldId id="374" r:id="rId17"/>
    <p:sldId id="369" r:id="rId18"/>
    <p:sldId id="314" r:id="rId19"/>
    <p:sldId id="352" r:id="rId20"/>
  </p:sldIdLst>
  <p:sldSz cx="9144000" cy="6858000" type="screen4x3"/>
  <p:notesSz cx="7010400" cy="92964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82" autoAdjust="0"/>
    <p:restoredTop sz="51786" autoAdjust="0"/>
  </p:normalViewPr>
  <p:slideViewPr>
    <p:cSldViewPr>
      <p:cViewPr varScale="1">
        <p:scale>
          <a:sx n="57" d="100"/>
          <a:sy n="57" d="100"/>
        </p:scale>
        <p:origin x="1554" y="66"/>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E40224-7E33-4FC4-9711-D3E41446D6CA}"/>
              </a:ext>
            </a:extLst>
          </p:cNvPr>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dirty="0"/>
          </a:p>
        </p:txBody>
      </p:sp>
      <p:sp>
        <p:nvSpPr>
          <p:cNvPr id="3" name="Date Placeholder 2">
            <a:extLst>
              <a:ext uri="{FF2B5EF4-FFF2-40B4-BE49-F238E27FC236}">
                <a16:creationId xmlns:a16="http://schemas.microsoft.com/office/drawing/2014/main" id="{1AF84DCD-A965-4DC8-A96D-F2E878887AB2}"/>
              </a:ext>
            </a:extLst>
          </p:cNvPr>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300"/>
            </a:lvl1pPr>
          </a:lstStyle>
          <a:p>
            <a:fld id="{3EA61C10-9269-48B9-B7B8-F07BBBE9175A}" type="datetimeFigureOut">
              <a:rPr lang="en-US" smtClean="0"/>
              <a:t>1/8/2021</a:t>
            </a:fld>
            <a:endParaRPr lang="en-US" dirty="0"/>
          </a:p>
        </p:txBody>
      </p:sp>
      <p:sp>
        <p:nvSpPr>
          <p:cNvPr id="4" name="Footer Placeholder 3">
            <a:extLst>
              <a:ext uri="{FF2B5EF4-FFF2-40B4-BE49-F238E27FC236}">
                <a16:creationId xmlns:a16="http://schemas.microsoft.com/office/drawing/2014/main" id="{948B4B51-EB4E-41B0-B80C-A2F2E3F85109}"/>
              </a:ext>
            </a:extLst>
          </p:cNvPr>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245AA231-1AAA-4DB2-8CD4-DF0BB1ED8CA7}"/>
              </a:ext>
            </a:extLst>
          </p:cNvPr>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300"/>
            </a:lvl1pPr>
          </a:lstStyle>
          <a:p>
            <a:fld id="{40FF3AF4-C8A4-4E88-9833-60EB7DECD30A}" type="slidenum">
              <a:rPr lang="en-US" smtClean="0"/>
              <a:t>‹#›</a:t>
            </a:fld>
            <a:endParaRPr lang="en-US" dirty="0"/>
          </a:p>
        </p:txBody>
      </p:sp>
    </p:spTree>
    <p:extLst>
      <p:ext uri="{BB962C8B-B14F-4D97-AF65-F5344CB8AC3E}">
        <p14:creationId xmlns:p14="http://schemas.microsoft.com/office/powerpoint/2010/main" val="3202507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A52273F2-AC38-4C03-8E5C-2CFF03455D9E}" type="datetimeFigureOut">
              <a:rPr lang="en-US" smtClean="0"/>
              <a:t>1/8/2021</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www.law.cornell.edu/uscode/text/38/5502" TargetMode="External"/><Relationship Id="rId3" Type="http://schemas.openxmlformats.org/officeDocument/2006/relationships/hyperlink" Target="https://www.congress.gov/115/plaws/publ55/PLAW-115publ55.pdf" TargetMode="External"/><Relationship Id="rId7" Type="http://schemas.openxmlformats.org/officeDocument/2006/relationships/hyperlink" Target="https://www.ecfr.gov/cgi-bin/retrieveECFR?gp=&amp;SID=e08fe825e9242dcff18d7b1ab0aacdf3&amp;mc=true&amp;r=PART&amp;n=pt38.2.20"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ecfr.gov/cgi-bin/retrieveECFR?gp=&amp;SID=e08fe825e9242dcff18d7b1ab0aacdf3&amp;mc=true&amp;r=PART&amp;n=pt38.2.19" TargetMode="External"/><Relationship Id="rId5" Type="http://schemas.openxmlformats.org/officeDocument/2006/relationships/hyperlink" Target="https://www.ecfr.gov/cgi-bin/text-idx?SID=ff7825ed3ec843f404a8793dad8c2955&amp;mc=true&amp;node=pt38.1.3&amp;rgn=div5" TargetMode="External"/><Relationship Id="rId4" Type="http://schemas.openxmlformats.org/officeDocument/2006/relationships/hyperlink" Target="https://www.federalregister.gov/documents/2019/01/18/2018-28350/va-claims-and-appeals-modernization" TargetMode="External"/><Relationship Id="rId9" Type="http://schemas.openxmlformats.org/officeDocument/2006/relationships/hyperlink" Target="https://www.law.cornell.edu/uscode/text/38/5711"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law.cornell.edu/uscode/text/38/6106"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vaww.va.gov/vaforms/" TargetMode="External"/><Relationship Id="rId4" Type="http://schemas.openxmlformats.org/officeDocument/2006/relationships/hyperlink" Target="https://www.ecfr.gov/cgi-bin/text-idx?SID=ad275643432556b9dda942343fb89296&amp;mc=true&amp;node=pt38.1.13&amp;rgn=div5#se38.1.13_164"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17">
              <a:defRPr/>
            </a:pPr>
            <a:r>
              <a:rPr lang="en-US" sz="1300" u="sng" dirty="0"/>
              <a:t>Course Description:</a:t>
            </a:r>
          </a:p>
          <a:p>
            <a:pPr defTabSz="931717">
              <a:defRPr/>
            </a:pPr>
            <a:endParaRPr lang="en-US" sz="1300" dirty="0"/>
          </a:p>
          <a:p>
            <a:pPr defTabSz="931717">
              <a:defRPr/>
            </a:pPr>
            <a:r>
              <a:rPr lang="en-US" sz="1300" dirty="0"/>
              <a:t>The purpose of this lesson is to provide learners with an overview of the requirements to appropriately appoint and remove a fiduciary.  It also introduces learners to the steps necessary to process Higher-Level Review and Supplemental Review requests relating to the appointment and removal of a fiduciary.</a:t>
            </a:r>
            <a:br>
              <a:rPr lang="en-US" sz="1300" dirty="0"/>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Identify the Higher-Level Review notification template and process</a:t>
            </a:r>
            <a:endParaRPr lang="en-US" b="0" i="1" u="none" baseline="0" dirty="0"/>
          </a:p>
          <a:p>
            <a:pPr marL="174697" indent="-174697" defTabSz="931717">
              <a:defRPr/>
            </a:pPr>
            <a:r>
              <a:rPr lang="en-US" b="0" i="1" u="none" dirty="0"/>
              <a:t>Policy</a:t>
            </a:r>
            <a:r>
              <a:rPr lang="en-US" b="0" i="1" u="none" baseline="0" dirty="0"/>
              <a:t> Reference(s): Public Law 115-55, AQ26, </a:t>
            </a:r>
            <a:r>
              <a:rPr lang="en-US" b="0" i="1" dirty="0"/>
              <a:t>FPM 8.F.1.a, FPM 8.F.1, </a:t>
            </a:r>
            <a:r>
              <a:rPr lang="en-US" b="0" i="1" u="none" baseline="0" dirty="0"/>
              <a:t>FPM 8.F.2</a:t>
            </a:r>
          </a:p>
          <a:p>
            <a:pPr marL="174697" indent="-174697" defTabSz="931717">
              <a:defRPr/>
            </a:pPr>
            <a:r>
              <a:rPr lang="en-US" b="0" i="1" u="none" baseline="0" dirty="0"/>
              <a:t>FPG Articles: </a:t>
            </a:r>
            <a:r>
              <a:rPr lang="en-US" i="1" dirty="0"/>
              <a:t>N/A</a:t>
            </a:r>
            <a:endParaRPr lang="en-US" b="0" i="1" u="none" baseline="0" dirty="0"/>
          </a:p>
          <a:p>
            <a:pPr marL="174697" indent="-174697" defTabSz="931717">
              <a:defRPr/>
            </a:pPr>
            <a:endParaRPr lang="en-US" b="0" i="1" u="none" baseline="0" dirty="0"/>
          </a:p>
          <a:p>
            <a:pPr marL="174697" indent="-174697" defTabSz="931717">
              <a:defRPr/>
            </a:pPr>
            <a:r>
              <a:rPr lang="en-US" b="0" u="sng" dirty="0"/>
              <a:t>Instructor Notes: </a:t>
            </a:r>
          </a:p>
          <a:p>
            <a:endParaRPr lang="en-US" dirty="0"/>
          </a:p>
          <a:p>
            <a:pPr defTabSz="881390">
              <a:defRPr/>
            </a:pPr>
            <a:r>
              <a:rPr lang="en-US" b="1" dirty="0"/>
              <a:t>Refresher Summary of a Higher-Level Review (FPM 8.F.2.a, FPM 8.F.2.b, FPM 8.F.2.c)</a:t>
            </a:r>
          </a:p>
          <a:p>
            <a:pPr marL="165261" indent="-165261" defTabSz="881390">
              <a:buFont typeface="Arial" panose="020B0604020202020204" pitchFamily="34" charset="0"/>
              <a:buChar char="•"/>
              <a:defRPr/>
            </a:pPr>
            <a:r>
              <a:rPr lang="en-US" dirty="0"/>
              <a:t>What is a Higher-Level Review (HLR)?</a:t>
            </a:r>
          </a:p>
          <a:p>
            <a:pPr marL="605956" lvl="1" indent="-165261" defTabSz="881390">
              <a:buFont typeface="Arial" panose="020B0604020202020204" pitchFamily="34" charset="0"/>
              <a:buChar char="•"/>
              <a:defRPr/>
            </a:pPr>
            <a:r>
              <a:rPr lang="en-US" dirty="0"/>
              <a:t>HLR are closed record reviews, meaning that only evidence of record at the time of the initial decision will be considered, during the HLR process. </a:t>
            </a:r>
          </a:p>
          <a:p>
            <a:pPr marL="165261" indent="-165261" defTabSz="881390">
              <a:buFont typeface="Arial" panose="020B0604020202020204" pitchFamily="34" charset="0"/>
              <a:buChar char="•"/>
              <a:defRPr/>
            </a:pPr>
            <a:r>
              <a:rPr lang="en-US" dirty="0"/>
              <a:t>Who works a HLR?</a:t>
            </a:r>
          </a:p>
          <a:p>
            <a:pPr marL="605956" lvl="1" indent="-165261" defTabSz="881390">
              <a:buFont typeface="Arial" panose="020B0604020202020204" pitchFamily="34" charset="0"/>
              <a:buChar char="•"/>
              <a:defRPr/>
            </a:pPr>
            <a:r>
              <a:rPr lang="en-US" dirty="0"/>
              <a:t>A HLR is conducted by an experienced reviewer who did not participate in the prior decision.  The experience of the HLR adjudicator is dependent on the complexity of the claim, but must be greater than that of the initial adjudicator.  </a:t>
            </a:r>
          </a:p>
          <a:p>
            <a:pPr marL="165261" indent="-165261" defTabSz="881390">
              <a:buFont typeface="Arial" panose="020B0604020202020204" pitchFamily="34" charset="0"/>
              <a:buChar char="•"/>
              <a:defRPr/>
            </a:pPr>
            <a:r>
              <a:rPr lang="en-US" dirty="0"/>
              <a:t>Where is a HLR worked?</a:t>
            </a:r>
          </a:p>
          <a:p>
            <a:pPr marL="605956" lvl="1" indent="-165261" defTabSz="881390">
              <a:buFont typeface="Arial" panose="020B0604020202020204" pitchFamily="34" charset="0"/>
              <a:buChar char="•"/>
              <a:defRPr/>
            </a:pPr>
            <a:r>
              <a:rPr lang="en-US" dirty="0"/>
              <a:t>A HLR generally takes place at the fiduciary hub of jurisdiction (the same fiduciary hub that rendered the prior decision). However, a claimant may request that a different office from the one that rendered the prior decision conduct the HLR, and the fiduciary hub will grant the request. </a:t>
            </a:r>
          </a:p>
          <a:p>
            <a:pPr marL="165261" indent="-165261" defTabSz="881390">
              <a:buFont typeface="Arial" panose="020B0604020202020204" pitchFamily="34" charset="0"/>
              <a:buChar char="•"/>
              <a:defRPr/>
            </a:pPr>
            <a:r>
              <a:rPr lang="en-US" dirty="0"/>
              <a:t>What issue does a HLR address?</a:t>
            </a:r>
          </a:p>
          <a:p>
            <a:pPr marL="605956" lvl="1" indent="-165261" defTabSz="881390">
              <a:buFont typeface="Arial" panose="020B0604020202020204" pitchFamily="34" charset="0"/>
              <a:buChar char="•"/>
              <a:defRPr/>
            </a:pPr>
            <a:r>
              <a:rPr lang="en-US" dirty="0"/>
              <a:t>The HLR reviewer must consider only those decisions which the beneficiary has requested HLR, and will conduct a </a:t>
            </a:r>
            <a:r>
              <a:rPr lang="en-US" i="1" dirty="0"/>
              <a:t>de novo</a:t>
            </a:r>
            <a:r>
              <a:rPr lang="en-US" dirty="0"/>
              <a:t> review giving no consideration to the prior decision.</a:t>
            </a:r>
          </a:p>
          <a:p>
            <a:pPr marL="1046651" lvl="2" indent="-165261" defTabSz="881390">
              <a:buFont typeface="Arial" panose="020B0604020202020204" pitchFamily="34" charset="0"/>
              <a:buChar char="•"/>
              <a:defRPr/>
            </a:pPr>
            <a:r>
              <a:rPr lang="en-US" dirty="0"/>
              <a:t>In this instance, the HLR will address the appointment of a fiduciary or the removal of a fiduciary.</a:t>
            </a:r>
          </a:p>
          <a:p>
            <a:endParaRPr lang="en-US" dirty="0"/>
          </a:p>
          <a:p>
            <a:pPr marL="165261" indent="-165261" defTabSz="881390" fontAlgn="t">
              <a:defRPr/>
            </a:pPr>
            <a:r>
              <a:rPr lang="en-US" b="1" dirty="0"/>
              <a:t>Receipt of VA Form 20-0996, </a:t>
            </a:r>
            <a:r>
              <a:rPr lang="en-US" b="1" i="1" dirty="0"/>
              <a:t>Decision Review Request: Higher Level Review </a:t>
            </a:r>
            <a:r>
              <a:rPr lang="en-US" b="1" i="0" dirty="0"/>
              <a:t>(FPM 8.F.1.a, FPM 8.F.1.b, FPM 8.F.1.c, and FPM 8.F.1.e)</a:t>
            </a:r>
          </a:p>
          <a:p>
            <a:pPr marL="165261" indent="-165261" defTabSz="881390" fontAlgn="t">
              <a:buFont typeface="Arial" panose="020B0604020202020204" pitchFamily="34" charset="0"/>
              <a:buChar char="•"/>
              <a:defRPr/>
            </a:pPr>
            <a:r>
              <a:rPr lang="en-US" dirty="0"/>
              <a:t>Receipt of the VA Form 20-0996 within one year from the date of VA's issuance of the notice of the decision initiates the HLR process.</a:t>
            </a:r>
          </a:p>
          <a:p>
            <a:pPr marL="605956" lvl="1" indent="-165261" defTabSz="881390">
              <a:buFont typeface="Arial" panose="020B0604020202020204" pitchFamily="34" charset="0"/>
              <a:buChar char="•"/>
              <a:defRPr/>
            </a:pPr>
            <a:r>
              <a:rPr lang="en-US" b="0" i="0" dirty="0"/>
              <a:t>Remember that the secondary fiduciary hub assignments are as follows:</a:t>
            </a:r>
          </a:p>
          <a:p>
            <a:pPr marL="881390" lvl="2" defTabSz="881390">
              <a:defRPr/>
            </a:pPr>
            <a:r>
              <a:rPr lang="en-US" b="1" dirty="0"/>
              <a:t>Fiduciary Hub completing the original decision - Fiduciary Hub completing the higher-level review</a:t>
            </a:r>
          </a:p>
          <a:p>
            <a:r>
              <a:rPr lang="en-US" sz="1300" dirty="0"/>
              <a:t>		Columbia – Salt Lake City</a:t>
            </a:r>
          </a:p>
          <a:p>
            <a:r>
              <a:rPr lang="en-US" sz="1300" dirty="0"/>
              <a:t>		Indianapolis – Lincoln or Louisville (split equally)</a:t>
            </a:r>
          </a:p>
          <a:p>
            <a:r>
              <a:rPr lang="en-US" sz="1300" dirty="0"/>
              <a:t>		Lincoln - Indianapolis</a:t>
            </a:r>
          </a:p>
          <a:p>
            <a:r>
              <a:rPr lang="en-US" sz="1300" dirty="0"/>
              <a:t>		Louisville - Milwaukee</a:t>
            </a:r>
          </a:p>
          <a:p>
            <a:r>
              <a:rPr lang="en-US" sz="1300" dirty="0"/>
              <a:t>		Milwaukee - Indianapolis</a:t>
            </a:r>
          </a:p>
          <a:p>
            <a:r>
              <a:rPr lang="en-US" sz="1300" dirty="0"/>
              <a:t>		Salt Lake City - Columbia</a:t>
            </a:r>
          </a:p>
          <a:p>
            <a:r>
              <a:rPr lang="en-US" dirty="0"/>
              <a:t> </a:t>
            </a:r>
            <a:r>
              <a:rPr lang="en-US" sz="1300" dirty="0"/>
              <a:t>		*</a:t>
            </a:r>
            <a:r>
              <a:rPr lang="en-US" dirty="0"/>
              <a:t>HLR review jurisdiction for Manilla Regional Office cases is Louisville</a:t>
            </a:r>
            <a:endParaRPr lang="en-US" b="0" i="0" dirty="0"/>
          </a:p>
          <a:p>
            <a:pPr marL="165261" indent="-165261" defTabSz="881390" fontAlgn="t">
              <a:buFont typeface="Arial" panose="020B0604020202020204" pitchFamily="34" charset="0"/>
              <a:buChar char="•"/>
              <a:defRPr/>
            </a:pPr>
            <a:r>
              <a:rPr lang="en-US" b="0" i="0" dirty="0"/>
              <a:t>Review VAF 20-0996 for completeness.  </a:t>
            </a:r>
          </a:p>
          <a:p>
            <a:pPr marL="605956" lvl="1" indent="-165261" defTabSz="881390" fontAlgn="t">
              <a:buFont typeface="Arial" panose="020B0604020202020204" pitchFamily="34" charset="0"/>
              <a:buChar char="•"/>
              <a:defRPr/>
            </a:pPr>
            <a:r>
              <a:rPr lang="en-US" dirty="0"/>
              <a:t>If complete, continue through the workflow.</a:t>
            </a:r>
          </a:p>
          <a:p>
            <a:pPr marL="605956" lvl="1" indent="-165261" defTabSz="881390" fontAlgn="t">
              <a:buFont typeface="Arial" panose="020B0604020202020204" pitchFamily="34" charset="0"/>
              <a:buChar char="•"/>
              <a:defRPr/>
            </a:pPr>
            <a:r>
              <a:rPr lang="en-US" dirty="0"/>
              <a:t>The lack of a checkmark in box 13 on the VA Form 20-0996, </a:t>
            </a:r>
            <a:r>
              <a:rPr lang="en-US" i="1" dirty="0"/>
              <a:t>Decision Review Request: Higher-Level Review</a:t>
            </a:r>
            <a:r>
              <a:rPr lang="en-US" dirty="0"/>
              <a:t>, does not constitute and incomplete request.</a:t>
            </a:r>
          </a:p>
          <a:p>
            <a:pPr marL="605956" lvl="1" indent="-165261" defTabSz="881390" fontAlgn="t">
              <a:buFont typeface="Arial" panose="020B0604020202020204" pitchFamily="34" charset="0"/>
              <a:buChar char="•"/>
              <a:defRPr/>
            </a:pPr>
            <a:r>
              <a:rPr lang="en-US" b="0" i="0" dirty="0"/>
              <a:t>If not complete, the beneficiary and his or her representative, if applicable, must be notified in writing that they have 60 days to submit the missing information to complete the VAF 20-0996.  </a:t>
            </a:r>
            <a:r>
              <a:rPr lang="en-US" dirty="0"/>
              <a:t>If the information is submitted within 60 days, or prior to the expiration of the one-year filing period, the date filed for the HLR request is the date VA received the incomplete application.</a:t>
            </a:r>
          </a:p>
          <a:p>
            <a:pPr marL="1487346" lvl="3" indent="-165261" defTabSz="881390" fontAlgn="t">
              <a:buFont typeface="Arial" panose="020B0604020202020204" pitchFamily="34" charset="0"/>
              <a:buChar char="•"/>
              <a:defRPr/>
            </a:pPr>
            <a:r>
              <a:rPr lang="en-US" dirty="0"/>
              <a:t>A letter template has been created to address an incomplete VAF 20-0996.</a:t>
            </a:r>
          </a:p>
          <a:p>
            <a:pPr marL="1487346" lvl="3" indent="-165261" defTabSz="881390" fontAlgn="t">
              <a:buFont typeface="Arial" panose="020B0604020202020204" pitchFamily="34" charset="0"/>
              <a:buChar char="•"/>
              <a:defRPr/>
            </a:pPr>
            <a:r>
              <a:rPr lang="en-US" dirty="0"/>
              <a:t>The letter template will be available via hyperlink within the FPM 8.F.1.b reference.</a:t>
            </a:r>
          </a:p>
          <a:p>
            <a:pPr marL="165261" indent="-165261" defTabSz="881390" fontAlgn="t">
              <a:buFont typeface="Arial" panose="020B0604020202020204" pitchFamily="34" charset="0"/>
              <a:buChar char="•"/>
              <a:defRPr/>
            </a:pPr>
            <a:r>
              <a:rPr lang="en-US" dirty="0"/>
              <a:t>Review VA 20-0996 for timeliness.</a:t>
            </a:r>
          </a:p>
          <a:p>
            <a:pPr marL="605956" lvl="1"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The HLR request must be received by VA within one year from the date VA issued the notice of decision.</a:t>
            </a:r>
          </a:p>
          <a:p>
            <a:pPr marL="1046651" lvl="2"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The Beneficiary Notification Letter – informing the beneficiary of fiduciary appointment or the Successor Initial Appointment Letter – informing the beneficiary of the appointment of a successor fiduciary</a:t>
            </a:r>
          </a:p>
          <a:p>
            <a:pPr marL="605956" lvl="1"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If the HLR request is received </a:t>
            </a:r>
            <a:r>
              <a:rPr lang="en-US" b="0" i="1" kern="1200" dirty="0">
                <a:solidFill>
                  <a:schemeClr val="tx1"/>
                </a:solidFill>
                <a:effectLst/>
                <a:latin typeface="+mn-lt"/>
                <a:ea typeface="+mn-ea"/>
                <a:cs typeface="+mn-cs"/>
              </a:rPr>
              <a:t>after</a:t>
            </a:r>
            <a:r>
              <a:rPr lang="en-US" b="0" i="0" kern="1200" dirty="0">
                <a:solidFill>
                  <a:schemeClr val="tx1"/>
                </a:solidFill>
                <a:effectLst/>
                <a:latin typeface="+mn-lt"/>
                <a:ea typeface="+mn-ea"/>
                <a:cs typeface="+mn-cs"/>
              </a:rPr>
              <a:t> the one-year filing period, </a:t>
            </a:r>
            <a:r>
              <a:rPr lang="en-US" dirty="0"/>
              <a:t>the fiduciary hub must notify the beneficiary and his/her representative, if any, in writing that his/her request was untimely and cannot be considered.</a:t>
            </a:r>
          </a:p>
          <a:p>
            <a:pPr marL="1046651" lvl="2" indent="-165261" defTabSz="881390" fontAlgn="t">
              <a:buFont typeface="Arial" panose="020B0604020202020204" pitchFamily="34" charset="0"/>
              <a:buChar char="•"/>
              <a:defRPr/>
            </a:pPr>
            <a:r>
              <a:rPr lang="en-US" dirty="0"/>
              <a:t>A letter template has been created to notify the beneficiary of an untimely HLR request.</a:t>
            </a:r>
          </a:p>
          <a:p>
            <a:pPr marL="1046651" lvl="2" indent="-165261" defTabSz="881390" fontAlgn="t">
              <a:buFont typeface="Arial" panose="020B0604020202020204" pitchFamily="34" charset="0"/>
              <a:buChar char="•"/>
              <a:defRPr/>
            </a:pPr>
            <a:r>
              <a:rPr lang="en-US" dirty="0"/>
              <a:t>The letter template will be available via hyperlink within the FPM 8.F.1.c reference.</a:t>
            </a:r>
          </a:p>
          <a:p>
            <a:pPr marL="165261" indent="-165261" defTabSz="881390" fontAlgn="t">
              <a:buFont typeface="Arial" panose="020B0604020202020204" pitchFamily="34" charset="0"/>
              <a:buChar char="•"/>
              <a:defRPr/>
            </a:pPr>
            <a:r>
              <a:rPr lang="en-US" dirty="0"/>
              <a:t>Review to ensure no new and material evidence was submitted with the VAF 20-0996</a:t>
            </a:r>
          </a:p>
          <a:p>
            <a:pPr marL="605956" lvl="1" indent="-165261" defTabSz="881390" fontAlgn="t">
              <a:buFont typeface="Arial" panose="020B0604020202020204" pitchFamily="34" charset="0"/>
              <a:buChar char="•"/>
              <a:defRPr/>
            </a:pPr>
            <a:r>
              <a:rPr lang="en-US" dirty="0"/>
              <a:t>If only the VAF 20-0996 was received, continue through the workflow.</a:t>
            </a:r>
          </a:p>
          <a:p>
            <a:pPr marL="605956" lvl="1" indent="-165261" defTabSz="881390" fontAlgn="t">
              <a:buFont typeface="Arial" panose="020B0604020202020204" pitchFamily="34" charset="0"/>
              <a:buChar char="•"/>
              <a:defRPr/>
            </a:pPr>
            <a:r>
              <a:rPr lang="en-US" dirty="0"/>
              <a:t>If new and material evidence was received, the fiduciary hub must make reasonable efforts to contact the beneficiary and/or the authorized representative to determine if the beneficiary intends to submit a Supplemental Review (SR) rather than a HLR. </a:t>
            </a:r>
          </a:p>
          <a:p>
            <a:pPr marL="1046651" lvl="2" indent="-165261">
              <a:buFont typeface="Arial" panose="020B0604020202020204" pitchFamily="34" charset="0"/>
              <a:buChar char="•"/>
            </a:pPr>
            <a:r>
              <a:rPr lang="en-US" dirty="0"/>
              <a:t>“Reasonable efforts” generally consist of</a:t>
            </a:r>
            <a:endParaRPr lang="en-US" sz="1300" dirty="0"/>
          </a:p>
          <a:p>
            <a:pPr marL="1487346" lvl="3" indent="-165261">
              <a:buFont typeface="Arial" panose="020B0604020202020204" pitchFamily="34" charset="0"/>
              <a:buChar char="•"/>
            </a:pPr>
            <a:r>
              <a:rPr lang="en-US" dirty="0"/>
              <a:t>an initial attempt to contact the beneficiary by telephone, using his/her current telephone number, and </a:t>
            </a:r>
            <a:endParaRPr lang="en-US" sz="1300" dirty="0"/>
          </a:p>
          <a:p>
            <a:pPr marL="1487346" lvl="3" indent="-165261">
              <a:buFont typeface="Arial" panose="020B0604020202020204" pitchFamily="34" charset="0"/>
              <a:buChar char="•"/>
            </a:pPr>
            <a:r>
              <a:rPr lang="en-US" dirty="0"/>
              <a:t>at least one follow-up attempt if the initial attempt is unsuccessful.</a:t>
            </a:r>
            <a:r>
              <a:rPr lang="en-US" sz="1100" dirty="0"/>
              <a:t> </a:t>
            </a:r>
          </a:p>
          <a:p>
            <a:pPr marL="605956" lvl="1" indent="-165261">
              <a:buFont typeface="Arial" panose="020B0604020202020204" pitchFamily="34" charset="0"/>
              <a:buChar char="•"/>
            </a:pPr>
            <a:r>
              <a:rPr lang="en-US" sz="1300" dirty="0"/>
              <a:t>The fiduciary hub must document successful and unsuccessful contact with the beneficiary and his or her representative, if applicable, on a VA Form 27-0820, </a:t>
            </a:r>
            <a:r>
              <a:rPr lang="en-US" sz="1300" i="1" dirty="0"/>
              <a:t>Report of General Information</a:t>
            </a:r>
            <a:r>
              <a:rPr lang="en-US" sz="1300" dirty="0"/>
              <a:t>, and upload to the eFolder.  </a:t>
            </a:r>
          </a:p>
          <a:p>
            <a:pPr marL="1046651" lvl="2" indent="-165261">
              <a:buFont typeface="Arial" panose="020B0604020202020204" pitchFamily="34" charset="0"/>
              <a:buChar char="•"/>
            </a:pPr>
            <a:r>
              <a:rPr lang="en-US" sz="1300" dirty="0"/>
              <a:t>If unsuccessful, the </a:t>
            </a:r>
            <a:r>
              <a:rPr lang="en-US" dirty="0"/>
              <a:t>fiduciary hub must notify the beneficiary and his/her representative, if any, in writing that the HLR process does not allow for the submission of additional evidence and inform he/she that the review will proceed as a SR. </a:t>
            </a:r>
          </a:p>
          <a:p>
            <a:pPr marL="1487346" lvl="3" indent="-165261" defTabSz="881390" fontAlgn="t">
              <a:buFont typeface="Arial" panose="020B0604020202020204" pitchFamily="34" charset="0"/>
              <a:buChar char="•"/>
              <a:defRPr/>
            </a:pPr>
            <a:r>
              <a:rPr lang="en-US" dirty="0"/>
              <a:t>A letter template has been created to notify the beneficiary that additional evidence can not be accepted with a request for a HLR, ask for clarification of lane preference, and notify that no response will yield the processing of a Supplemental Review (SR).</a:t>
            </a:r>
          </a:p>
          <a:p>
            <a:pPr marL="1487346" lvl="3" indent="-165261" defTabSz="881390" fontAlgn="t">
              <a:buFont typeface="Arial" panose="020B0604020202020204" pitchFamily="34" charset="0"/>
              <a:buChar char="•"/>
              <a:defRPr/>
            </a:pPr>
            <a:r>
              <a:rPr lang="en-US" dirty="0"/>
              <a:t>The letter template will be available via hyperlink within the FPM 8.F.1.e reference.</a:t>
            </a:r>
          </a:p>
          <a:p>
            <a:pPr marL="1322085" lvl="3" defTabSz="881390" fontAlgn="t">
              <a:defRPr/>
            </a:pPr>
            <a:endParaRPr lang="en-US" b="0" i="0" dirty="0"/>
          </a:p>
          <a:p>
            <a:pPr defTabSz="881390" fontAlgn="t">
              <a:defRPr/>
            </a:pPr>
            <a:r>
              <a:rPr lang="en-US" b="1" dirty="0"/>
              <a:t>Control Higher-Level Review (FPM 8.F.1.d)</a:t>
            </a:r>
          </a:p>
          <a:p>
            <a:pPr marL="165261" indent="-165261" defTabSz="881390" fontAlgn="t">
              <a:buFont typeface="Arial" panose="020B0604020202020204" pitchFamily="34" charset="0"/>
              <a:buChar char="•"/>
              <a:defRPr/>
            </a:pPr>
            <a:r>
              <a:rPr lang="en-US" b="0" dirty="0"/>
              <a:t>At this time, dual tracking of appeals is necessary in </a:t>
            </a:r>
            <a:r>
              <a:rPr lang="en-US" b="0" dirty="0" err="1"/>
              <a:t>Caseflow</a:t>
            </a:r>
            <a:r>
              <a:rPr lang="en-US" b="0" dirty="0"/>
              <a:t> Intake and the Beneficiary Fiduciary Field System (BFFS).</a:t>
            </a:r>
          </a:p>
          <a:p>
            <a:pPr marL="165261" indent="-165261" defTabSz="881390" fontAlgn="t">
              <a:buFont typeface="Arial" panose="020B0604020202020204" pitchFamily="34" charset="0"/>
              <a:buChar char="•"/>
              <a:defRPr/>
            </a:pPr>
            <a:r>
              <a:rPr lang="en-US" b="0" dirty="0"/>
              <a:t>To track in </a:t>
            </a:r>
            <a:r>
              <a:rPr lang="en-US" b="0" dirty="0" err="1"/>
              <a:t>Caseflow</a:t>
            </a:r>
            <a:r>
              <a:rPr lang="en-US" b="0" dirty="0"/>
              <a:t>, the intake process will be complete and to track in BFFS, creation of a new work item (WI) will take place.</a:t>
            </a:r>
          </a:p>
          <a:p>
            <a:pPr marL="605956" lvl="1" indent="-165261" defTabSz="881390" fontAlgn="t">
              <a:buFont typeface="Arial" panose="020B0604020202020204" pitchFamily="34" charset="0"/>
              <a:buChar char="•"/>
              <a:defRPr/>
            </a:pPr>
            <a:r>
              <a:rPr lang="en-US" b="0" dirty="0"/>
              <a:t>Entering intake data points in </a:t>
            </a:r>
            <a:r>
              <a:rPr lang="en-US" b="0" dirty="0" err="1"/>
              <a:t>Caseflow</a:t>
            </a:r>
            <a:r>
              <a:rPr lang="en-US" b="0" dirty="0"/>
              <a:t> Intake with provide the Appeals Management Office with data necessary to report to Congress and meet the standards of the Appeals Modernization Act.</a:t>
            </a:r>
          </a:p>
          <a:p>
            <a:pPr marL="1046651" lvl="2" indent="-165261" defTabSz="881390" fontAlgn="t">
              <a:buFont typeface="Arial" panose="020B0604020202020204" pitchFamily="34" charset="0"/>
              <a:buChar char="•"/>
              <a:defRPr/>
            </a:pPr>
            <a:r>
              <a:rPr lang="en-US" b="0" dirty="0"/>
              <a:t>Additional training on </a:t>
            </a:r>
            <a:r>
              <a:rPr lang="en-US" b="0" dirty="0" err="1"/>
              <a:t>Caseflow</a:t>
            </a:r>
            <a:r>
              <a:rPr lang="en-US" b="0" dirty="0"/>
              <a:t> Intake will be provided in the future.</a:t>
            </a:r>
          </a:p>
          <a:p>
            <a:pPr marL="605956" lvl="1" indent="-165261" defTabSz="881390" fontAlgn="t">
              <a:buFont typeface="Arial" panose="020B0604020202020204" pitchFamily="34" charset="0"/>
              <a:buChar char="•"/>
              <a:defRPr/>
            </a:pPr>
            <a:r>
              <a:rPr lang="en-US" b="0" dirty="0"/>
              <a:t>Entering the data points in BFFS will allow Pension and Fiduciary Service to track appeal receipts, processing times, and dispositions. </a:t>
            </a:r>
          </a:p>
          <a:p>
            <a:pPr marL="1046651" lvl="2" indent="-165261" defTabSz="881390" fontAlgn="t">
              <a:buFont typeface="Arial" panose="020B0604020202020204" pitchFamily="34" charset="0"/>
              <a:buChar char="•"/>
              <a:defRPr/>
            </a:pPr>
            <a:r>
              <a:rPr lang="en-US" b="0" dirty="0"/>
              <a:t>A 585 WI will control for a HLR request in BFFS.</a:t>
            </a:r>
          </a:p>
          <a:p>
            <a:pPr marL="605956" lvl="1" indent="-165261" defTabSz="881390" fontAlgn="t">
              <a:buFont typeface="Arial" panose="020B0604020202020204" pitchFamily="34" charset="0"/>
              <a:buChar char="•"/>
              <a:defRPr/>
            </a:pPr>
            <a:r>
              <a:rPr lang="en-US" b="0" dirty="0"/>
              <a:t>Fiduciary hubs have discretion to decide who enters HLR requests in Caseflow and who establishes the 585 WI in BFFS.</a:t>
            </a:r>
          </a:p>
          <a:p>
            <a:pPr marL="1046651" lvl="2" indent="-165261" defTabSz="881390" fontAlgn="t">
              <a:buFont typeface="Arial" panose="020B0604020202020204" pitchFamily="34" charset="0"/>
              <a:buChar char="•"/>
              <a:defRPr/>
            </a:pPr>
            <a:r>
              <a:rPr lang="en-US" b="0" dirty="0"/>
              <a:t>The employees working the HLR is responsible to ensure that the 585 WI is pending in BFFS.</a:t>
            </a:r>
          </a:p>
          <a:p>
            <a:pPr marL="1046651" lvl="2" indent="-165261" defTabSz="881390" fontAlgn="t">
              <a:buFont typeface="Arial" panose="020B0604020202020204" pitchFamily="34" charset="0"/>
              <a:buChar char="•"/>
              <a:defRPr/>
            </a:pPr>
            <a:r>
              <a:rPr lang="en-US" b="0" dirty="0"/>
              <a:t>If no 585 WI is in BFFS, the employee working the issue may create a new WI by following the steps below:</a:t>
            </a:r>
          </a:p>
          <a:p>
            <a:pPr marL="1487346" lvl="3" indent="-165261" defTabSz="881390" fontAlgn="t">
              <a:buFont typeface="Arial" panose="020B0604020202020204" pitchFamily="34" charset="0"/>
              <a:buChar char="•"/>
              <a:defRPr/>
            </a:pPr>
            <a:r>
              <a:rPr lang="en-US" b="0" dirty="0"/>
              <a:t>Search for beneficiary</a:t>
            </a:r>
          </a:p>
          <a:p>
            <a:pPr marL="1487346" lvl="3" indent="-165261" defTabSz="881390" fontAlgn="t">
              <a:buFont typeface="Arial" panose="020B0604020202020204" pitchFamily="34" charset="0"/>
              <a:buChar char="•"/>
              <a:defRPr/>
            </a:pPr>
            <a:r>
              <a:rPr lang="en-US" b="0" dirty="0"/>
              <a:t>Select WI</a:t>
            </a:r>
          </a:p>
          <a:p>
            <a:pPr marL="1487346" lvl="3" indent="-165261" defTabSz="881390" fontAlgn="t">
              <a:buFont typeface="Arial" panose="020B0604020202020204" pitchFamily="34" charset="0"/>
              <a:buChar char="•"/>
              <a:defRPr/>
            </a:pPr>
            <a:r>
              <a:rPr lang="en-US" b="0" dirty="0"/>
              <a:t>Add new WI</a:t>
            </a:r>
          </a:p>
          <a:p>
            <a:pPr marL="1487346" lvl="3" indent="-165261" defTabSz="881390" fontAlgn="t">
              <a:buFont typeface="Arial" panose="020B0604020202020204" pitchFamily="34" charset="0"/>
              <a:buChar char="•"/>
              <a:defRPr/>
            </a:pPr>
            <a:r>
              <a:rPr lang="en-US" b="0" dirty="0"/>
              <a:t>Select WI type – 585 – Higher-Level Review</a:t>
            </a:r>
          </a:p>
          <a:p>
            <a:pPr marL="1487346" lvl="3" indent="-165261" defTabSz="881390" fontAlgn="t">
              <a:buFont typeface="Arial" panose="020B0604020202020204" pitchFamily="34" charset="0"/>
              <a:buChar char="•"/>
              <a:defRPr/>
            </a:pPr>
            <a:r>
              <a:rPr lang="en-US" b="0" dirty="0"/>
              <a:t>Enter Received Date (Date written request and new and material evidence received)</a:t>
            </a:r>
          </a:p>
          <a:p>
            <a:pPr marL="1487346" lvl="3" indent="-165261" defTabSz="881390" fontAlgn="t">
              <a:buFont typeface="Arial" panose="020B0604020202020204" pitchFamily="34" charset="0"/>
              <a:buChar char="•"/>
              <a:defRPr/>
            </a:pPr>
            <a:r>
              <a:rPr lang="en-US" b="0" dirty="0"/>
              <a:t>Enter Associated WI (Previous WI that addressed issue on appeal)</a:t>
            </a:r>
          </a:p>
          <a:p>
            <a:pPr marL="1487346" lvl="3" indent="-165261" defTabSz="881390" fontAlgn="t">
              <a:buFont typeface="Arial" panose="020B0604020202020204" pitchFamily="34" charset="0"/>
              <a:buChar char="•"/>
              <a:defRPr/>
            </a:pPr>
            <a:r>
              <a:rPr lang="en-US" b="0" dirty="0"/>
              <a:t>Select Decision Under Review (Fiduciary Appointment OR Fiduciary Removal)</a:t>
            </a:r>
          </a:p>
          <a:p>
            <a:pPr marL="1487346" lvl="3" indent="-165261" defTabSz="881390" fontAlgn="t">
              <a:buFont typeface="Arial" panose="020B0604020202020204" pitchFamily="34" charset="0"/>
              <a:buChar char="•"/>
              <a:defRPr/>
            </a:pPr>
            <a:r>
              <a:rPr lang="en-US" b="0" dirty="0"/>
              <a:t>Select yes or no in “Additional Evidence Received” field (this is mandatory to move forward)</a:t>
            </a:r>
          </a:p>
          <a:p>
            <a:pPr marL="1487346" lvl="3" indent="-165261" defTabSz="881390" fontAlgn="t">
              <a:buFont typeface="Arial" panose="020B0604020202020204" pitchFamily="34" charset="0"/>
              <a:buChar char="•"/>
              <a:defRPr/>
            </a:pPr>
            <a:r>
              <a:rPr lang="en-US" b="0" dirty="0"/>
              <a:t>Select save and close</a:t>
            </a:r>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3337585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Identify the Higher-Level Review notification template and process</a:t>
            </a:r>
            <a:endParaRPr lang="en-US" b="0" i="1" u="none" baseline="0" dirty="0"/>
          </a:p>
          <a:p>
            <a:pPr marL="174697" indent="-174697" defTabSz="931717">
              <a:defRPr/>
            </a:pPr>
            <a:r>
              <a:rPr lang="en-US" b="0" i="1" u="none" dirty="0"/>
              <a:t>Policy</a:t>
            </a:r>
            <a:r>
              <a:rPr lang="en-US" b="0" i="1" u="none" baseline="0" dirty="0"/>
              <a:t> Reference(s): Public Law 115-55, AQ26, 38 CFE 13.100, </a:t>
            </a:r>
            <a:r>
              <a:rPr lang="en-US" i="1" dirty="0"/>
              <a:t>FPM 8.E, </a:t>
            </a:r>
            <a:r>
              <a:rPr lang="en-US" b="0" i="1" dirty="0"/>
              <a:t>FPM 8.F.2</a:t>
            </a:r>
            <a:endParaRPr lang="en-US" b="0" i="1" u="none" baseline="0" dirty="0"/>
          </a:p>
          <a:p>
            <a:pPr marL="174697" indent="-174697" defTabSz="931717">
              <a:defRPr/>
            </a:pPr>
            <a:r>
              <a:rPr lang="en-US" b="0" i="1" u="none" baseline="0" dirty="0"/>
              <a:t>FPG Articles: </a:t>
            </a:r>
            <a:r>
              <a:rPr lang="en-US" i="1" dirty="0"/>
              <a:t>N/A</a:t>
            </a:r>
            <a:endParaRPr lang="en-US" b="0" i="1" u="none" baseline="0" dirty="0"/>
          </a:p>
          <a:p>
            <a:pPr marL="174697" indent="-174697" defTabSz="931717">
              <a:defRPr/>
            </a:pPr>
            <a:endParaRPr lang="en-US" b="0" i="1" u="none" baseline="0" dirty="0"/>
          </a:p>
          <a:p>
            <a:pPr marL="174697" indent="-174697" defTabSz="931717">
              <a:defRPr/>
            </a:pPr>
            <a:r>
              <a:rPr lang="en-US" b="0" u="sng" dirty="0"/>
              <a:t>Instructor Notes: </a:t>
            </a:r>
          </a:p>
          <a:p>
            <a:endParaRPr lang="en-US" dirty="0"/>
          </a:p>
          <a:p>
            <a:pPr defTabSz="881390" fontAlgn="t">
              <a:defRPr/>
            </a:pPr>
            <a:r>
              <a:rPr lang="en-US" b="1" dirty="0"/>
              <a:t>Conduct informal conference (FPM 8.F.2.k)</a:t>
            </a:r>
          </a:p>
          <a:p>
            <a:pPr marL="165261" indent="-165261" defTabSz="881390" fontAlgn="t">
              <a:buFont typeface="Arial" panose="020B0604020202020204" pitchFamily="34" charset="0"/>
              <a:buChar char="•"/>
              <a:defRPr/>
            </a:pPr>
            <a:r>
              <a:rPr lang="en-US" dirty="0"/>
              <a:t>An informal conference is available to the beneficiary and his/her representative, if he/she chooses to exercise this option. The purpose of this telephonic contact is to point out specific errors in the case. VA will not consider any new evidence.</a:t>
            </a:r>
          </a:p>
          <a:p>
            <a:pPr marL="605956" lvl="1" indent="-165261" defTabSz="881390" fontAlgn="t">
              <a:buFont typeface="Arial" panose="020B0604020202020204" pitchFamily="34" charset="0"/>
              <a:buChar char="•"/>
              <a:defRPr/>
            </a:pPr>
            <a:r>
              <a:rPr lang="en-US" b="0" i="0" u="none" strike="noStrike" kern="1200" baseline="0" dirty="0">
                <a:solidFill>
                  <a:schemeClr val="tx1"/>
                </a:solidFill>
                <a:latin typeface="+mn-lt"/>
                <a:ea typeface="+mn-ea"/>
                <a:cs typeface="+mn-cs"/>
              </a:rPr>
              <a:t>If box 14 on page 3 of the VAF 20-0966 is checked, the beneficiary or his/her representative will indicate which time of day is most convenient for the fiduciary hub to call him/her.  Fiduciary hubs should make reasonable efforts to attempt phone calls during the requested timeframe.</a:t>
            </a:r>
          </a:p>
          <a:p>
            <a:pPr marL="1046651" lvl="2" indent="-165261">
              <a:buFont typeface="Arial" panose="020B0604020202020204" pitchFamily="34" charset="0"/>
              <a:buChar char="•"/>
            </a:pPr>
            <a:r>
              <a:rPr lang="en-US" dirty="0"/>
              <a:t>Again, “Reasonable efforts” generally consist of</a:t>
            </a:r>
            <a:r>
              <a:rPr lang="en-US" sz="1300" dirty="0"/>
              <a:t>:</a:t>
            </a:r>
          </a:p>
          <a:p>
            <a:pPr marL="1487346" lvl="3" indent="-165261">
              <a:buFont typeface="Arial" panose="020B0604020202020204" pitchFamily="34" charset="0"/>
              <a:buChar char="•"/>
            </a:pPr>
            <a:r>
              <a:rPr lang="en-US" dirty="0"/>
              <a:t>an initial attempt to contact the beneficiary by telephone, using his/her current telephone number, and </a:t>
            </a:r>
            <a:endParaRPr lang="en-US" sz="1300" dirty="0"/>
          </a:p>
          <a:p>
            <a:pPr marL="1487346" lvl="3" indent="-165261">
              <a:buFont typeface="Arial" panose="020B0604020202020204" pitchFamily="34" charset="0"/>
              <a:buChar char="•"/>
            </a:pPr>
            <a:r>
              <a:rPr lang="en-US" dirty="0"/>
              <a:t>at least one follow-up attempt if the initial attempt is unsuccessful.</a:t>
            </a:r>
            <a:r>
              <a:rPr lang="en-US" sz="1100" dirty="0"/>
              <a:t> </a:t>
            </a:r>
            <a:endParaRPr lang="en-US" b="0" i="0" u="none" strike="noStrike" kern="1200" baseline="0" dirty="0">
              <a:solidFill>
                <a:schemeClr val="tx1"/>
              </a:solidFill>
              <a:latin typeface="+mn-lt"/>
              <a:ea typeface="+mn-ea"/>
              <a:cs typeface="+mn-cs"/>
            </a:endParaRPr>
          </a:p>
          <a:p>
            <a:pPr marL="605956" lvl="1" indent="-165261" defTabSz="881390" fontAlgn="t">
              <a:buFont typeface="Arial" panose="020B0604020202020204" pitchFamily="34" charset="0"/>
              <a:buChar char="•"/>
              <a:defRPr/>
            </a:pPr>
            <a:r>
              <a:rPr lang="en-US" b="0" i="0" u="none" strike="noStrike" kern="1200" baseline="0" dirty="0">
                <a:solidFill>
                  <a:schemeClr val="tx1"/>
                </a:solidFill>
                <a:latin typeface="+mn-lt"/>
                <a:ea typeface="+mn-ea"/>
                <a:cs typeface="+mn-cs"/>
              </a:rPr>
              <a:t>The most important piece of the informal conference is to allow the beneficiary or his/her representative to highlight the errors he/she feels the fiduciary hub made in regard to the previous decision.  Employees conducting the informal conference </a:t>
            </a:r>
            <a:r>
              <a:rPr lang="en-US" b="0" i="0" u="sng" strike="noStrike" kern="1200" baseline="0" dirty="0">
                <a:solidFill>
                  <a:schemeClr val="tx1"/>
                </a:solidFill>
                <a:latin typeface="+mn-lt"/>
                <a:ea typeface="+mn-ea"/>
                <a:cs typeface="+mn-cs"/>
              </a:rPr>
              <a:t>CAN NOT </a:t>
            </a:r>
            <a:r>
              <a:rPr lang="en-US" b="0" i="0" u="none" strike="noStrike" kern="1200" baseline="0" dirty="0">
                <a:solidFill>
                  <a:schemeClr val="tx1"/>
                </a:solidFill>
                <a:latin typeface="+mn-lt"/>
                <a:ea typeface="+mn-ea"/>
                <a:cs typeface="+mn-cs"/>
              </a:rPr>
              <a:t>consider new evidence if it is submitted during the informal conference.</a:t>
            </a:r>
          </a:p>
          <a:p>
            <a:pPr marL="605956" lvl="1" indent="-165261" defTabSz="881390" fontAlgn="t">
              <a:buFont typeface="Arial" panose="020B0604020202020204" pitchFamily="34" charset="0"/>
              <a:buChar char="•"/>
              <a:defRPr/>
            </a:pPr>
            <a:endParaRPr lang="en-US" b="0" i="0" u="none" strike="noStrike" kern="1200" baseline="0" dirty="0">
              <a:solidFill>
                <a:schemeClr val="tx1"/>
              </a:solidFill>
              <a:latin typeface="+mn-lt"/>
              <a:ea typeface="+mn-ea"/>
              <a:cs typeface="+mn-cs"/>
            </a:endParaRPr>
          </a:p>
          <a:p>
            <a:pPr defTabSz="881390" fontAlgn="t">
              <a:defRPr/>
            </a:pPr>
            <a:r>
              <a:rPr lang="en-US" b="1" dirty="0"/>
              <a:t>Complete Higher-Level Review (FPM 8.E.2.d., FPM 8.E.2.b.,FPM 8.F.2.d, FPM 8.F.2.i, and FPM 8.F.2.j)</a:t>
            </a:r>
          </a:p>
          <a:p>
            <a:pPr marL="165261" indent="-165261" defTabSz="881390" fontAlgn="t">
              <a:buFont typeface="Arial" panose="020B0604020202020204" pitchFamily="34" charset="0"/>
              <a:buChar char="•"/>
              <a:defRPr/>
            </a:pPr>
            <a:r>
              <a:rPr lang="en-US" b="0" dirty="0"/>
              <a:t>The general steps to complete a HLR review are to:</a:t>
            </a:r>
          </a:p>
          <a:p>
            <a:pPr marL="605956" lvl="1" indent="-165261" defTabSz="881390" fontAlgn="t">
              <a:buFont typeface="Arial" panose="020B0604020202020204" pitchFamily="34" charset="0"/>
              <a:buChar char="•"/>
              <a:defRPr/>
            </a:pPr>
            <a:r>
              <a:rPr lang="en-US" b="0" dirty="0"/>
              <a:t>Review the eFolder and ask yourself each of the questions on slides 6 and 7 (if working a fiduciary appointment appeal) and 8 and 9 (if working a fiduciary removal appeal) of this presentation,</a:t>
            </a:r>
          </a:p>
          <a:p>
            <a:pPr marL="605956" lvl="1" indent="-165261" defTabSz="881390" fontAlgn="t">
              <a:buFont typeface="Arial" panose="020B0604020202020204" pitchFamily="34" charset="0"/>
              <a:buChar char="•"/>
              <a:defRPr/>
            </a:pPr>
            <a:r>
              <a:rPr lang="en-US" b="0" dirty="0"/>
              <a:t>Conduct informal conference, if applicable,</a:t>
            </a:r>
          </a:p>
          <a:p>
            <a:pPr marL="605956" lvl="1" indent="-165261" defTabSz="881390" fontAlgn="t">
              <a:buFont typeface="Arial" panose="020B0604020202020204" pitchFamily="34" charset="0"/>
              <a:buChar char="•"/>
              <a:defRPr/>
            </a:pPr>
            <a:r>
              <a:rPr lang="en-US" b="0" dirty="0"/>
              <a:t>Weigh the evidence of record and determine if appeal warrants a grant or if the original decision will be upheld, </a:t>
            </a:r>
          </a:p>
          <a:p>
            <a:pPr marL="605956" lvl="1" indent="-165261" defTabSz="881390" fontAlgn="t">
              <a:buFont typeface="Arial" panose="020B0604020202020204" pitchFamily="34" charset="0"/>
              <a:buChar char="•"/>
              <a:defRPr/>
            </a:pPr>
            <a:r>
              <a:rPr lang="en-US" b="0" dirty="0"/>
              <a:t>Document your decision on </a:t>
            </a:r>
            <a:r>
              <a:rPr lang="en-US" b="0" i="1" dirty="0"/>
              <a:t>Higher-Level Review Template</a:t>
            </a:r>
            <a:r>
              <a:rPr lang="en-US" b="0" dirty="0"/>
              <a:t>, </a:t>
            </a:r>
          </a:p>
          <a:p>
            <a:pPr marL="605956" lvl="1" indent="-165261" defTabSz="881390" fontAlgn="t">
              <a:buFont typeface="Arial" panose="020B0604020202020204" pitchFamily="34" charset="0"/>
              <a:buChar char="•"/>
              <a:defRPr/>
            </a:pPr>
            <a:endParaRPr lang="en-US" b="0" dirty="0"/>
          </a:p>
          <a:p>
            <a:pPr marL="440695" lvl="1" defTabSz="881390" fontAlgn="t">
              <a:defRPr/>
            </a:pPr>
            <a:r>
              <a:rPr lang="en-US" b="1" dirty="0"/>
              <a:t>Denial:</a:t>
            </a:r>
          </a:p>
          <a:p>
            <a:pPr marL="605956" lvl="1" indent="-165261" defTabSz="881390" fontAlgn="t">
              <a:buFont typeface="Arial" panose="020B0604020202020204" pitchFamily="34" charset="0"/>
              <a:buChar char="•"/>
              <a:defRPr/>
            </a:pPr>
            <a:r>
              <a:rPr lang="en-US" b="0" dirty="0"/>
              <a:t>Upload </a:t>
            </a:r>
            <a:r>
              <a:rPr lang="en-US" b="0" i="1" dirty="0"/>
              <a:t>Higher-Level Review Template </a:t>
            </a:r>
            <a:r>
              <a:rPr lang="en-US" b="0" dirty="0"/>
              <a:t>to the eFolder,</a:t>
            </a:r>
          </a:p>
          <a:p>
            <a:pPr marL="605956" lvl="1" indent="-165261" defTabSz="881390" fontAlgn="t">
              <a:buFont typeface="Arial" panose="020B0604020202020204" pitchFamily="34" charset="0"/>
              <a:buChar char="•"/>
              <a:defRPr/>
            </a:pPr>
            <a:r>
              <a:rPr lang="en-US" b="0" dirty="0"/>
              <a:t>Notify the beneficiary and his or her representative of the decision,</a:t>
            </a:r>
          </a:p>
          <a:p>
            <a:pPr marL="605956" lvl="1" indent="-165261" defTabSz="881390" fontAlgn="t">
              <a:buFont typeface="Arial" panose="020B0604020202020204" pitchFamily="34" charset="0"/>
              <a:buChar char="•"/>
              <a:defRPr/>
            </a:pPr>
            <a:r>
              <a:rPr lang="en-US" b="0" dirty="0"/>
              <a:t>Update disposition in 585 work item (WI), and</a:t>
            </a:r>
          </a:p>
          <a:p>
            <a:pPr marL="1046651" lvl="2" indent="-165261" defTabSz="881390" fontAlgn="t">
              <a:buFont typeface="Arial" panose="020B0604020202020204" pitchFamily="34" charset="0"/>
              <a:buChar char="•"/>
              <a:defRPr/>
            </a:pPr>
            <a:r>
              <a:rPr lang="en-US" b="0" dirty="0"/>
              <a:t>Open WI</a:t>
            </a:r>
          </a:p>
          <a:p>
            <a:pPr marL="1046651" lvl="2" indent="-165261" defTabSz="881390" fontAlgn="t">
              <a:buFont typeface="Arial" panose="020B0604020202020204" pitchFamily="34" charset="0"/>
              <a:buChar char="•"/>
              <a:defRPr/>
            </a:pPr>
            <a:r>
              <a:rPr lang="en-US" b="0" dirty="0"/>
              <a:t>Enter HLR denial reason (free text box)</a:t>
            </a:r>
          </a:p>
          <a:p>
            <a:pPr marL="1046651" lvl="2" indent="-165261" defTabSz="881390" fontAlgn="t">
              <a:buFont typeface="Arial" panose="020B0604020202020204" pitchFamily="34" charset="0"/>
              <a:buChar char="•"/>
              <a:defRPr/>
            </a:pPr>
            <a:r>
              <a:rPr lang="en-US" b="0" dirty="0"/>
              <a:t>Enter HLR denial date</a:t>
            </a:r>
          </a:p>
          <a:p>
            <a:pPr marL="1046651" lvl="2" indent="-165261" defTabSz="881390" fontAlgn="t">
              <a:buFont typeface="Arial" panose="020B0604020202020204" pitchFamily="34" charset="0"/>
              <a:buChar char="•"/>
              <a:defRPr/>
            </a:pPr>
            <a:r>
              <a:rPr lang="en-US" b="0" dirty="0"/>
              <a:t>Select HLR Denied (this selection resolves the WI)</a:t>
            </a:r>
          </a:p>
          <a:p>
            <a:pPr marL="605956" lvl="1" indent="-165261" defTabSz="881390" fontAlgn="t">
              <a:buFont typeface="Arial" panose="020B0604020202020204" pitchFamily="34" charset="0"/>
              <a:buChar char="•"/>
              <a:defRPr/>
            </a:pPr>
            <a:r>
              <a:rPr lang="en-US" b="0" dirty="0"/>
              <a:t>Update </a:t>
            </a:r>
            <a:r>
              <a:rPr lang="en-US" b="0" dirty="0" err="1"/>
              <a:t>Caseflow</a:t>
            </a:r>
            <a:r>
              <a:rPr lang="en-US" b="0" dirty="0"/>
              <a:t> Intake with disposition.</a:t>
            </a:r>
          </a:p>
          <a:p>
            <a:pPr marL="440695" lvl="1" defTabSz="881390" fontAlgn="t">
              <a:defRPr/>
            </a:pPr>
            <a:endParaRPr lang="en-US" b="0" dirty="0"/>
          </a:p>
          <a:p>
            <a:pPr marL="440695" lvl="1" defTabSz="881390" fontAlgn="t">
              <a:defRPr/>
            </a:pPr>
            <a:r>
              <a:rPr lang="en-US" b="1" dirty="0"/>
              <a:t>Grant:</a:t>
            </a:r>
          </a:p>
          <a:p>
            <a:pPr marL="605956" lvl="1" indent="-165261" defTabSz="881390" fontAlgn="t">
              <a:buFont typeface="Arial" panose="020B0604020202020204" pitchFamily="34" charset="0"/>
              <a:buChar char="•"/>
              <a:defRPr/>
            </a:pPr>
            <a:r>
              <a:rPr lang="en-US" b="0" dirty="0"/>
              <a:t>Establish WI to control for appointment of successor fiduciary appointment, if necessary.</a:t>
            </a:r>
          </a:p>
          <a:p>
            <a:pPr marL="1046651" lvl="2" indent="-165261" defTabSz="881390" fontAlgn="t">
              <a:buFont typeface="Arial" panose="020B0604020202020204" pitchFamily="34" charset="0"/>
              <a:buChar char="•"/>
              <a:defRPr/>
            </a:pPr>
            <a:r>
              <a:rPr lang="en-US" dirty="0"/>
              <a:t>If the HLR reviewer determines the appointment of the fiduciary was not completed according to the established rules and regulations, the fiduciary hub must create a successor initial appointment and assign to the appropriate fiduciary hub employee for completion. </a:t>
            </a:r>
          </a:p>
          <a:p>
            <a:pPr marL="1046651" lvl="2" indent="-165261" defTabSz="881390" fontAlgn="t">
              <a:buFont typeface="Arial" panose="020B0604020202020204" pitchFamily="34" charset="0"/>
              <a:buChar char="•"/>
              <a:defRPr/>
            </a:pPr>
            <a:r>
              <a:rPr lang="en-US" dirty="0"/>
              <a:t>If the HLR review determines the removal of the fiduciary was not completed according to the established rules and regulations, the fiduciary hub must create a successor initial appointment (to reassign the fiduciary who was removed) and assign to the appropriate fiduciary hub employee for completion. </a:t>
            </a:r>
          </a:p>
          <a:p>
            <a:pPr marL="605956" lvl="1" indent="-165261" defTabSz="881390" fontAlgn="t">
              <a:buFont typeface="Arial" panose="020B0604020202020204" pitchFamily="34" charset="0"/>
              <a:buChar char="•"/>
              <a:defRPr/>
            </a:pPr>
            <a:r>
              <a:rPr lang="en-US" b="0" i="0" dirty="0"/>
              <a:t>Upload the </a:t>
            </a:r>
            <a:r>
              <a:rPr lang="en-US" b="0" i="1" dirty="0"/>
              <a:t>Higher-Level Review </a:t>
            </a:r>
            <a:r>
              <a:rPr lang="en-US" b="0" i="0" dirty="0"/>
              <a:t>template </a:t>
            </a:r>
            <a:r>
              <a:rPr lang="en-US" b="0" dirty="0"/>
              <a:t>to the eFolder,</a:t>
            </a:r>
          </a:p>
          <a:p>
            <a:pPr marL="605956" lvl="1" indent="-165261" defTabSz="881390" fontAlgn="t">
              <a:buFont typeface="Arial" panose="020B0604020202020204" pitchFamily="34" charset="0"/>
              <a:buChar char="•"/>
              <a:defRPr/>
            </a:pPr>
            <a:r>
              <a:rPr lang="en-US" b="0" dirty="0"/>
              <a:t>Notify the beneficiary and his or her representative of the decision</a:t>
            </a:r>
          </a:p>
          <a:p>
            <a:pPr marL="605956" lvl="1" indent="-165261" defTabSz="881390" fontAlgn="t">
              <a:buFont typeface="Arial" panose="020B0604020202020204" pitchFamily="34" charset="0"/>
              <a:buChar char="•"/>
              <a:defRPr/>
            </a:pPr>
            <a:r>
              <a:rPr lang="en-US" dirty="0"/>
              <a:t>Upon completion of the corrective action WI, update disposition in WI 585, and</a:t>
            </a:r>
          </a:p>
          <a:p>
            <a:pPr marL="1046651" lvl="2" indent="-165261" defTabSz="881390" fontAlgn="t">
              <a:buFont typeface="Arial" panose="020B0604020202020204" pitchFamily="34" charset="0"/>
              <a:buChar char="•"/>
              <a:defRPr/>
            </a:pPr>
            <a:r>
              <a:rPr lang="en-US" b="0" dirty="0"/>
              <a:t>Open WI</a:t>
            </a:r>
          </a:p>
          <a:p>
            <a:pPr marL="1046651" lvl="2" indent="-165261" defTabSz="881390" fontAlgn="t">
              <a:buFont typeface="Arial" panose="020B0604020202020204" pitchFamily="34" charset="0"/>
              <a:buChar char="•"/>
              <a:defRPr/>
            </a:pPr>
            <a:r>
              <a:rPr lang="en-US" b="0" dirty="0"/>
              <a:t>Select resolved WI (select the WI that was established to take corrective action)</a:t>
            </a:r>
          </a:p>
          <a:p>
            <a:pPr marL="1046651" lvl="2" indent="-165261" defTabSz="881390" fontAlgn="t">
              <a:buFont typeface="Arial" panose="020B0604020202020204" pitchFamily="34" charset="0"/>
              <a:buChar char="•"/>
              <a:defRPr/>
            </a:pPr>
            <a:r>
              <a:rPr lang="en-US" b="0" dirty="0"/>
              <a:t>Enter HLR approval date</a:t>
            </a:r>
          </a:p>
          <a:p>
            <a:pPr marL="1046651" lvl="2" indent="-165261" defTabSz="881390" fontAlgn="t">
              <a:buFont typeface="Arial" panose="020B0604020202020204" pitchFamily="34" charset="0"/>
              <a:buChar char="•"/>
              <a:defRPr/>
            </a:pPr>
            <a:r>
              <a:rPr lang="en-US" b="0" dirty="0"/>
              <a:t>Select HLR Grant (this selection resolves the WI)</a:t>
            </a:r>
          </a:p>
          <a:p>
            <a:pPr marL="605956" lvl="1" indent="-165261" defTabSz="881390" fontAlgn="t">
              <a:buFont typeface="Arial" panose="020B0604020202020204" pitchFamily="34" charset="0"/>
              <a:buChar char="•"/>
              <a:defRPr/>
            </a:pPr>
            <a:r>
              <a:rPr lang="en-US" b="0" dirty="0"/>
              <a:t>Update </a:t>
            </a:r>
            <a:r>
              <a:rPr lang="en-US" b="0" dirty="0" err="1"/>
              <a:t>Caseflow</a:t>
            </a:r>
            <a:r>
              <a:rPr lang="en-US" b="0" dirty="0"/>
              <a:t> Intake with disposition.</a:t>
            </a:r>
          </a:p>
          <a:p>
            <a:pPr marL="605956" lvl="1" indent="-165261" defTabSz="881390" fontAlgn="t">
              <a:buFont typeface="Arial" panose="020B0604020202020204" pitchFamily="34" charset="0"/>
              <a:buChar char="•"/>
              <a:defRPr/>
            </a:pPr>
            <a:endParaRPr lang="en-US" dirty="0"/>
          </a:p>
          <a:p>
            <a:pPr marL="165261" indent="-165261" defTabSz="881390" fontAlgn="t">
              <a:buFont typeface="Arial" panose="020B0604020202020204" pitchFamily="34" charset="0"/>
              <a:buChar char="•"/>
              <a:defRPr/>
            </a:pPr>
            <a:r>
              <a:rPr lang="en-US" b="0" dirty="0"/>
              <a:t>A couple of things to consider as you are conducting your review, weighing the evidence of record, and documenting your decision:</a:t>
            </a:r>
          </a:p>
          <a:p>
            <a:pPr marL="605956" lvl="1" indent="-165261" defTabSz="881390" fontAlgn="t">
              <a:buFont typeface="Arial" panose="020B0604020202020204" pitchFamily="34" charset="0"/>
              <a:buChar char="•"/>
              <a:defRPr/>
            </a:pPr>
            <a:r>
              <a:rPr lang="en-US" b="0" i="1" dirty="0"/>
              <a:t>Difference of opinion: </a:t>
            </a:r>
            <a:r>
              <a:rPr lang="en-US" dirty="0"/>
              <a:t>The HLR reviewer may grant a decision sought by the beneficiary under review based on a difference of opinion. Any finding favorable to the beneficiary is binding.  However, the HLR reviewer will not revise the outcome in a manner that is less advantageous to the beneficiary based solely on a difference of opinion. </a:t>
            </a:r>
            <a:endParaRPr lang="en-US" b="0" dirty="0"/>
          </a:p>
          <a:p>
            <a:pPr marL="605956" lvl="1" indent="-165261" defTabSz="881390" fontAlgn="t">
              <a:buFont typeface="Arial" panose="020B0604020202020204" pitchFamily="34" charset="0"/>
              <a:buChar char="•"/>
              <a:defRPr/>
            </a:pPr>
            <a:r>
              <a:rPr lang="en-US" b="0" i="1" dirty="0"/>
              <a:t>Clear and unmistakable errors</a:t>
            </a:r>
            <a:r>
              <a:rPr lang="en-US" b="0" dirty="0"/>
              <a:t>: </a:t>
            </a:r>
            <a:r>
              <a:rPr lang="en-US" dirty="0"/>
              <a:t>If the HLR reviewer identifies a clear and unmistakable error during the HLR, the fiduciary hub may reverse or revise decisions, even if disadvantageous to the beneficiary. This includes the decision being reviewed or any prior decisions.  </a:t>
            </a:r>
          </a:p>
          <a:p>
            <a:pPr defTabSz="881390" fontAlgn="t">
              <a:defRPr/>
            </a:pPr>
            <a:endParaRPr lang="en-US" b="0" dirty="0"/>
          </a:p>
          <a:p>
            <a:pPr defTabSz="881390" fontAlgn="t">
              <a:defRPr/>
            </a:pPr>
            <a:r>
              <a:rPr lang="en-US" b="1" dirty="0"/>
              <a:t>Document the HLR – Appeal the appointment of a fiduciary under 38 CFR 13.100 template or the HLR – Appeal the Hub Manger’s removal of a fiduciary under 38 CFR 13.500 template  (FPM 8.F.2.l, FPM 8.F.2.m, and FPM 8.F.2.n)</a:t>
            </a:r>
          </a:p>
          <a:p>
            <a:pPr marL="165261" indent="-165261" defTabSz="881390" fontAlgn="t">
              <a:buFont typeface="Arial" panose="020B0604020202020204" pitchFamily="34" charset="0"/>
              <a:buChar char="•"/>
              <a:defRPr/>
            </a:pPr>
            <a:r>
              <a:rPr lang="en-US" dirty="0"/>
              <a:t>These template are designed to be used to help you reach a decision regarding the appeal; it contains the questions listed on slides 6 and 7 </a:t>
            </a:r>
            <a:r>
              <a:rPr lang="en-US" b="0" dirty="0"/>
              <a:t>(if working a fiduciary appointment appeal) </a:t>
            </a:r>
            <a:r>
              <a:rPr lang="en-US" dirty="0"/>
              <a:t>or 8 and 9 </a:t>
            </a:r>
            <a:r>
              <a:rPr lang="en-US" b="0" dirty="0"/>
              <a:t>(if working a fiduciary removal appeal) </a:t>
            </a:r>
            <a:r>
              <a:rPr lang="en-US" dirty="0"/>
              <a:t>of this presentation for your consideration.  The templates also contain all of the applicable regulations.</a:t>
            </a:r>
          </a:p>
          <a:p>
            <a:pPr marL="165261" indent="-165261" defTabSz="881390" fontAlgn="t">
              <a:buFont typeface="Arial" panose="020B0604020202020204" pitchFamily="34" charset="0"/>
              <a:buChar char="•"/>
              <a:defRPr/>
            </a:pPr>
            <a:r>
              <a:rPr lang="en-US" dirty="0"/>
              <a:t>This template is also designed to be the primary method of notification to the beneficiary.  The beneficiary and his/her representative will receive copy of this document once a decision is rendered.</a:t>
            </a:r>
          </a:p>
          <a:p>
            <a:pPr marL="165261" indent="-165261" defTabSz="881390" fontAlgn="t">
              <a:buFont typeface="Arial" panose="020B0604020202020204" pitchFamily="34" charset="0"/>
              <a:buChar char="•"/>
              <a:defRPr/>
            </a:pPr>
            <a:r>
              <a:rPr lang="en-US" dirty="0"/>
              <a:t>After completing the template, you will need to generate the notification cover letter.  This letter is very generic in nature; highlighting that a decision has been made, but directing the reader to the attached template for more information, and providing further appeal options.</a:t>
            </a:r>
          </a:p>
          <a:p>
            <a:pPr defTabSz="881390" fontAlgn="t">
              <a:defRPr/>
            </a:pPr>
            <a:endParaRPr lang="en-US" dirty="0"/>
          </a:p>
          <a:p>
            <a:pPr defTabSz="881390" fontAlgn="t">
              <a:defRPr/>
            </a:pPr>
            <a:r>
              <a:rPr lang="en-US" b="1" dirty="0"/>
              <a:t>Modify BFFS with disposition of appeal (FPM 8.F.2.m)</a:t>
            </a:r>
          </a:p>
          <a:p>
            <a:pPr marL="165261" indent="-165261" defTabSz="881390" fontAlgn="t">
              <a:buFont typeface="Arial" panose="020B0604020202020204" pitchFamily="34" charset="0"/>
              <a:buChar char="•"/>
              <a:defRPr/>
            </a:pPr>
            <a:r>
              <a:rPr lang="en-US" dirty="0"/>
              <a:t>The individual closing the 585 WI will be responsible for ensuring WI completeness and BFFS record accuracy prior to closing the WI. </a:t>
            </a:r>
          </a:p>
          <a:p>
            <a:pPr marL="165261" indent="-165261" defTabSz="881390" fontAlgn="t">
              <a:buFont typeface="Arial" panose="020B0604020202020204" pitchFamily="34" charset="0"/>
              <a:buChar char="•"/>
              <a:defRPr/>
            </a:pPr>
            <a:endParaRPr lang="en-US" b="0" dirty="0"/>
          </a:p>
          <a:p>
            <a:pPr defTabSz="881390">
              <a:defRPr/>
            </a:pPr>
            <a:r>
              <a:rPr lang="en-US" b="1" dirty="0"/>
              <a:t>Modify Caseflow with disposition of appeal</a:t>
            </a:r>
          </a:p>
          <a:p>
            <a:pPr marL="165261" indent="-165261" defTabSz="881390">
              <a:buFont typeface="Arial" panose="020B0604020202020204" pitchFamily="34" charset="0"/>
              <a:buChar char="•"/>
              <a:defRPr/>
            </a:pPr>
            <a:r>
              <a:rPr lang="en-US" b="0" dirty="0"/>
              <a:t>The employee closing the 585 WI in BFFS will also be responsible to modify </a:t>
            </a:r>
            <a:r>
              <a:rPr lang="en-US" b="0" dirty="0" err="1"/>
              <a:t>Caseflow</a:t>
            </a:r>
            <a:r>
              <a:rPr lang="en-US" b="0" dirty="0"/>
              <a:t> Intake by updating the disposition of the appeal.</a:t>
            </a:r>
          </a:p>
          <a:p>
            <a:pPr marL="605956" lvl="1" indent="-165261" defTabSz="881390">
              <a:buFont typeface="Arial" panose="020B0604020202020204" pitchFamily="34" charset="0"/>
              <a:buChar char="•"/>
              <a:defRPr/>
            </a:pPr>
            <a:r>
              <a:rPr lang="en-US" b="0" dirty="0"/>
              <a:t>Again, additional training on </a:t>
            </a:r>
            <a:r>
              <a:rPr lang="en-US" b="0" dirty="0" err="1"/>
              <a:t>Caseflow</a:t>
            </a:r>
            <a:r>
              <a:rPr lang="en-US" b="0" dirty="0"/>
              <a:t> Intake will be provided in the future.</a:t>
            </a:r>
            <a:endParaRPr lang="en-US" b="1" dirty="0"/>
          </a:p>
          <a:p>
            <a:pPr defTabSz="881390">
              <a:defRPr/>
            </a:pPr>
            <a:endParaRPr lang="en-US" b="1" dirty="0"/>
          </a:p>
          <a:p>
            <a:r>
              <a:rPr lang="en-US" b="1" u="sng" dirty="0"/>
              <a:t>Demonstration Notes</a:t>
            </a:r>
            <a:r>
              <a:rPr lang="en-US" dirty="0"/>
              <a:t>: </a:t>
            </a:r>
          </a:p>
          <a:p>
            <a:pPr defTabSz="931717">
              <a:defRPr/>
            </a:pPr>
            <a:endParaRPr lang="en-US" dirty="0"/>
          </a:p>
          <a:p>
            <a:pPr defTabSz="931717">
              <a:defRPr/>
            </a:pPr>
            <a:r>
              <a:rPr lang="en-US" dirty="0"/>
              <a:t>Minimize PowerPoint and allow learners to view the:</a:t>
            </a:r>
          </a:p>
          <a:p>
            <a:pPr marL="165261" indent="-165261" defTabSz="931717">
              <a:buFont typeface="Arial" panose="020B0604020202020204" pitchFamily="34" charset="0"/>
              <a:buChar char="•"/>
              <a:defRPr/>
            </a:pPr>
            <a:r>
              <a:rPr lang="en-US" dirty="0"/>
              <a:t>HLR – Appeal the appointment of a fiduciary under 38 CFR 13.100 template, </a:t>
            </a:r>
          </a:p>
          <a:p>
            <a:pPr marL="165261" indent="-165261" defTabSz="931717">
              <a:buFont typeface="Arial" panose="020B0604020202020204" pitchFamily="34" charset="0"/>
              <a:buChar char="•"/>
              <a:defRPr/>
            </a:pPr>
            <a:r>
              <a:rPr lang="en-US" dirty="0"/>
              <a:t>HLR – Appeal the Hub Manager’s removal of a fiduciary under 38 CFR 13.500 template, and</a:t>
            </a:r>
          </a:p>
          <a:p>
            <a:pPr marL="165261" indent="-165261" defTabSz="931717">
              <a:buFont typeface="Arial" panose="020B0604020202020204" pitchFamily="34" charset="0"/>
              <a:buChar char="•"/>
              <a:defRPr/>
            </a:pPr>
            <a:r>
              <a:rPr lang="en-US" dirty="0"/>
              <a:t>585 WI in BFFS.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28923338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Explain the Review of Final Decision notification template and review process</a:t>
            </a:r>
            <a:endParaRPr lang="en-US" b="0" i="1" u="none" baseline="0" dirty="0"/>
          </a:p>
          <a:p>
            <a:pPr marL="174697" indent="-174697" defTabSz="931717">
              <a:defRPr/>
            </a:pPr>
            <a:r>
              <a:rPr lang="en-US" b="0" i="1" u="none" dirty="0"/>
              <a:t>Policy</a:t>
            </a:r>
            <a:r>
              <a:rPr lang="en-US" b="0" i="1" u="none" baseline="0" dirty="0"/>
              <a:t> Reference(s): Public Law 115-55, AQ26, 38 CFR 13.100, FPM </a:t>
            </a:r>
            <a:r>
              <a:rPr lang="en-US" b="0" i="0" dirty="0"/>
              <a:t>8.E.2.g</a:t>
            </a:r>
            <a:r>
              <a:rPr lang="en-US" i="1" dirty="0"/>
              <a:t>, </a:t>
            </a:r>
            <a:r>
              <a:rPr lang="en-US" dirty="0"/>
              <a:t>FPM 8.G.1, </a:t>
            </a:r>
            <a:r>
              <a:rPr lang="en-US" b="0" i="0" dirty="0"/>
              <a:t>FPM 8.G, </a:t>
            </a:r>
            <a:r>
              <a:rPr lang="en-US" dirty="0"/>
              <a:t>FPM 2.G.2.a</a:t>
            </a:r>
          </a:p>
          <a:p>
            <a:pPr marL="174697" indent="-174697" defTabSz="931717">
              <a:defRPr/>
            </a:pPr>
            <a:r>
              <a:rPr lang="en-US" b="0" i="1" u="none" baseline="0" dirty="0"/>
              <a:t>FPG Articles: N/A</a:t>
            </a:r>
          </a:p>
          <a:p>
            <a:pPr marL="174697" indent="-174697" defTabSz="931717">
              <a:defRPr/>
            </a:pPr>
            <a:endParaRPr lang="en-US" dirty="0"/>
          </a:p>
          <a:p>
            <a:pPr defTabSz="881390">
              <a:defRPr/>
            </a:pPr>
            <a:r>
              <a:rPr lang="en-US" b="0" u="sng" dirty="0"/>
              <a:t>Instructor Notes: </a:t>
            </a:r>
          </a:p>
          <a:p>
            <a:endParaRPr lang="en-US" dirty="0"/>
          </a:p>
          <a:p>
            <a:pPr defTabSz="881390">
              <a:defRPr/>
            </a:pPr>
            <a:r>
              <a:rPr lang="en-US" b="1" dirty="0"/>
              <a:t>Refresher Summary of a Supplemental Review (FPM 8.G.1.a, FPM 2.G.2.a, FPM 8.G.2.b, and FPM 8.G.2.c)</a:t>
            </a:r>
          </a:p>
          <a:p>
            <a:pPr marL="165261" indent="-165261" defTabSz="881390">
              <a:buFont typeface="Arial" panose="020B0604020202020204" pitchFamily="34" charset="0"/>
              <a:buChar char="•"/>
              <a:defRPr/>
            </a:pPr>
            <a:r>
              <a:rPr lang="en-US" dirty="0"/>
              <a:t>What is a Supplemental Review (SR)?</a:t>
            </a:r>
          </a:p>
          <a:p>
            <a:pPr marL="605956" lvl="1" indent="-165261" defTabSz="881390">
              <a:buFont typeface="Arial" panose="020B0604020202020204" pitchFamily="34" charset="0"/>
              <a:buChar char="•"/>
              <a:defRPr/>
            </a:pPr>
            <a:r>
              <a:rPr lang="en-US" dirty="0"/>
              <a:t>A SR is a written request for appeal that includes the submission of new and material evidence.  Generally, the beneficiary is dissatisfied with a final appealable fiduciary decision.  In this instance, the beneficiary is dissatisfied with the appointment or removal of his/her fiduciary. </a:t>
            </a:r>
          </a:p>
          <a:p>
            <a:pPr marL="165261" indent="-165261" defTabSz="881390">
              <a:buFont typeface="Arial" panose="020B0604020202020204" pitchFamily="34" charset="0"/>
              <a:buChar char="•"/>
              <a:defRPr/>
            </a:pPr>
            <a:r>
              <a:rPr lang="en-US" dirty="0"/>
              <a:t>What evidence is considered in a SR?</a:t>
            </a:r>
          </a:p>
          <a:p>
            <a:pPr marL="605956" lvl="1" indent="-165261" defTabSz="881390">
              <a:buFont typeface="Arial" panose="020B0604020202020204" pitchFamily="34" charset="0"/>
              <a:buChar char="•"/>
              <a:defRPr/>
            </a:pPr>
            <a:r>
              <a:rPr lang="en-US" dirty="0"/>
              <a:t>The evidentiary record for a SR includes all evidence received by the fiduciary hub before it issues notice of a decision.  For the fiduciary hub to re-adjudicate a decision, the evidentiary record must contain a written request and include </a:t>
            </a:r>
            <a:r>
              <a:rPr lang="en-US" i="1" dirty="0"/>
              <a:t>new and material </a:t>
            </a:r>
            <a:r>
              <a:rPr lang="en-US" dirty="0"/>
              <a:t>evidence that was not of record as of the date of notice of the prior decision.</a:t>
            </a:r>
          </a:p>
          <a:p>
            <a:pPr marL="605956" lvl="1" indent="-165261" defTabSz="881390" fontAlgn="t">
              <a:buFont typeface="Arial" panose="020B0604020202020204" pitchFamily="34" charset="0"/>
              <a:buChar char="•"/>
              <a:defRPr/>
            </a:pPr>
            <a:r>
              <a:rPr lang="en-US" dirty="0"/>
              <a:t>New and Material:</a:t>
            </a:r>
          </a:p>
          <a:p>
            <a:pPr marL="1046651" lvl="2" indent="-165261" defTabSz="881390" fontAlgn="t">
              <a:buFont typeface="Arial" panose="020B0604020202020204" pitchFamily="34" charset="0"/>
              <a:buChar char="•"/>
              <a:defRPr/>
            </a:pPr>
            <a:r>
              <a:rPr lang="en-US" i="1" dirty="0"/>
              <a:t>New evidence</a:t>
            </a:r>
            <a:r>
              <a:rPr lang="en-US" dirty="0"/>
              <a:t> is evidence not previously submitted to hub adjudicators</a:t>
            </a:r>
          </a:p>
          <a:p>
            <a:pPr marL="1046651" lvl="2" indent="-165261" defTabSz="881390" fontAlgn="t">
              <a:buFont typeface="Arial" panose="020B0604020202020204" pitchFamily="34" charset="0"/>
              <a:buChar char="•"/>
              <a:defRPr/>
            </a:pPr>
            <a:r>
              <a:rPr lang="en-US" i="1" dirty="0"/>
              <a:t>Material evidence</a:t>
            </a:r>
            <a:r>
              <a:rPr lang="en-US" dirty="0"/>
              <a:t> is information that tends to prove or disprove the decision at issue.</a:t>
            </a:r>
          </a:p>
          <a:p>
            <a:pPr marL="165261" indent="-165261" defTabSz="881390">
              <a:buFont typeface="Arial" panose="020B0604020202020204" pitchFamily="34" charset="0"/>
              <a:buChar char="•"/>
              <a:defRPr/>
            </a:pPr>
            <a:r>
              <a:rPr lang="en-US" dirty="0"/>
              <a:t>Who works a SR? </a:t>
            </a:r>
          </a:p>
          <a:p>
            <a:pPr marL="605956" lvl="1" indent="-165261" defTabSz="881390">
              <a:buFont typeface="Arial" panose="020B0604020202020204" pitchFamily="34" charset="0"/>
              <a:buChar char="•"/>
              <a:defRPr/>
            </a:pPr>
            <a:r>
              <a:rPr lang="en-US" dirty="0"/>
              <a:t>A SR is conducted by an experienced reviewer at the fiduciary hub of original jurisdiction who did not participate in the prior decision.  Generally, the review is at the same GS level as the individual who made the initial decision</a:t>
            </a:r>
          </a:p>
          <a:p>
            <a:pPr marL="165261" indent="-165261" defTabSz="881390">
              <a:buFont typeface="Arial" panose="020B0604020202020204" pitchFamily="34" charset="0"/>
              <a:buChar char="•"/>
              <a:defRPr/>
            </a:pPr>
            <a:r>
              <a:rPr lang="en-US" dirty="0"/>
              <a:t>Where is a SR worked?</a:t>
            </a:r>
          </a:p>
          <a:p>
            <a:pPr marL="605956" lvl="1" indent="-165261" defTabSz="881390">
              <a:buFont typeface="Arial" panose="020B0604020202020204" pitchFamily="34" charset="0"/>
              <a:buChar char="•"/>
              <a:defRPr/>
            </a:pPr>
            <a:r>
              <a:rPr lang="en-US" dirty="0"/>
              <a:t>A SR is worked at the fiduciary hub of original jurisdiction.</a:t>
            </a:r>
          </a:p>
          <a:p>
            <a:pPr marL="165261" indent="-165261" defTabSz="881390">
              <a:buFont typeface="Arial" panose="020B0604020202020204" pitchFamily="34" charset="0"/>
              <a:buChar char="•"/>
              <a:defRPr/>
            </a:pPr>
            <a:r>
              <a:rPr lang="en-US" dirty="0"/>
              <a:t>What issue does a SR address?</a:t>
            </a:r>
          </a:p>
          <a:p>
            <a:pPr marL="605956" lvl="1" indent="-165261" defTabSz="881390">
              <a:buFont typeface="Arial" panose="020B0604020202020204" pitchFamily="34" charset="0"/>
              <a:buChar char="•"/>
              <a:defRPr/>
            </a:pPr>
            <a:r>
              <a:rPr lang="en-US" dirty="0"/>
              <a:t>A SR can address any appealable decision.  However, in this instance, the fiduciary hub will review the appointment or removal of a fiduciary.</a:t>
            </a:r>
          </a:p>
          <a:p>
            <a:endParaRPr lang="en-US" dirty="0"/>
          </a:p>
          <a:p>
            <a:pPr marL="165261" indent="-165261" defTabSz="881390" fontAlgn="t">
              <a:defRPr/>
            </a:pPr>
            <a:r>
              <a:rPr lang="en-US" b="1" dirty="0"/>
              <a:t>Receipt of new and relevant evidence </a:t>
            </a:r>
            <a:r>
              <a:rPr lang="en-US" b="1" i="0" dirty="0"/>
              <a:t>(FPM 8.G.1.a, FPM 8.G.1.b, FPM 8.G.1.c, and 8.E.2.g)</a:t>
            </a:r>
          </a:p>
          <a:p>
            <a:pPr marL="165261" indent="-165261" defTabSz="881390" fontAlgn="t">
              <a:buFont typeface="Arial" panose="020B0604020202020204" pitchFamily="34" charset="0"/>
              <a:buChar char="•"/>
              <a:defRPr/>
            </a:pPr>
            <a:r>
              <a:rPr lang="en-US" dirty="0"/>
              <a:t>Receipt of a written request accompanied by new and material evidence received within one year from the date of VA's issuance of the notice of the decision initiates the SR process.</a:t>
            </a:r>
          </a:p>
          <a:p>
            <a:pPr marL="165261" indent="-165261" defTabSz="881390" fontAlgn="t">
              <a:buFont typeface="Arial" panose="020B0604020202020204" pitchFamily="34" charset="0"/>
              <a:buChar char="•"/>
              <a:defRPr/>
            </a:pPr>
            <a:r>
              <a:rPr lang="en-US" b="0" i="0" dirty="0"/>
              <a:t>Review new and material evidence.  </a:t>
            </a:r>
          </a:p>
          <a:p>
            <a:pPr marL="605956" lvl="1" indent="-165261" defTabSz="881390" fontAlgn="t">
              <a:buFont typeface="Arial" panose="020B0604020202020204" pitchFamily="34" charset="0"/>
              <a:buChar char="•"/>
              <a:defRPr/>
            </a:pPr>
            <a:r>
              <a:rPr lang="en-US" b="0" i="0" dirty="0"/>
              <a:t>The fiduciary hub must review evidence submitted to determine whether it is new and material.  </a:t>
            </a:r>
          </a:p>
          <a:p>
            <a:pPr marL="1046651" lvl="2" indent="-165261" defTabSz="881390" fontAlgn="t">
              <a:buFont typeface="Arial" panose="020B0604020202020204" pitchFamily="34" charset="0"/>
              <a:buChar char="•"/>
              <a:defRPr/>
            </a:pPr>
            <a:r>
              <a:rPr lang="en-US" i="1" dirty="0"/>
              <a:t>New evidence</a:t>
            </a:r>
            <a:r>
              <a:rPr lang="en-US" dirty="0"/>
              <a:t> is evidence not previously submitted to hub adjudicators</a:t>
            </a:r>
          </a:p>
          <a:p>
            <a:pPr marL="1046651" lvl="2" indent="-165261" defTabSz="881390" fontAlgn="t">
              <a:buFont typeface="Arial" panose="020B0604020202020204" pitchFamily="34" charset="0"/>
              <a:buChar char="•"/>
              <a:defRPr/>
            </a:pPr>
            <a:r>
              <a:rPr lang="en-US" i="1" dirty="0"/>
              <a:t>Relevant evidence</a:t>
            </a:r>
            <a:r>
              <a:rPr lang="en-US" dirty="0"/>
              <a:t> is information that tends to prove or disprove the decision at issue.</a:t>
            </a:r>
          </a:p>
          <a:p>
            <a:pPr marL="605956" lvl="1"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If new and  relevant, </a:t>
            </a:r>
            <a:r>
              <a:rPr lang="en-US" dirty="0"/>
              <a:t>the fiduciary hub will reexamine the decision, taking into consideration all the evidence of record.  If not, the fiduciary hub will issue a decision finding that there was insufficient evidence to re-adjudicate the decision.</a:t>
            </a:r>
          </a:p>
          <a:p>
            <a:pPr marL="165261" indent="-165261" defTabSz="881390" fontAlgn="t">
              <a:buFont typeface="Arial" panose="020B0604020202020204" pitchFamily="34" charset="0"/>
              <a:buChar char="•"/>
              <a:defRPr/>
            </a:pPr>
            <a:r>
              <a:rPr lang="en-US" dirty="0"/>
              <a:t>Review the request for timeliness.</a:t>
            </a:r>
          </a:p>
          <a:p>
            <a:pPr marL="605956" lvl="1"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The SR request must be received by VA within one year from the date VA issued the notice of decision.</a:t>
            </a:r>
          </a:p>
          <a:p>
            <a:pPr marL="1046651" lvl="2"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The date of the Beneficiary Notification Letter – informing the beneficiary of fiduciary appointment or the Successor Initial Appointment Letter – informing the beneficiary of the appointment of a successor fiduciary</a:t>
            </a:r>
          </a:p>
          <a:p>
            <a:pPr marL="605956" lvl="1"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If the SR request is received after the one-year filing period, </a:t>
            </a:r>
            <a:r>
              <a:rPr lang="en-US" dirty="0"/>
              <a:t>the fiduciary hub must notify the beneficiary and his/her representative, if any, in writing that his/her request  was untimely and cannot be considered.</a:t>
            </a:r>
          </a:p>
          <a:p>
            <a:pPr marL="1046651" lvl="2" indent="-165261" defTabSz="881390" fontAlgn="t">
              <a:buFont typeface="Arial" panose="020B0604020202020204" pitchFamily="34" charset="0"/>
              <a:buChar char="•"/>
              <a:defRPr/>
            </a:pPr>
            <a:r>
              <a:rPr lang="en-US" dirty="0"/>
              <a:t>A letter template has been created to notify the beneficiary of an untimely SR request.</a:t>
            </a:r>
          </a:p>
          <a:p>
            <a:pPr marL="1046651" lvl="2" indent="-165261" defTabSz="881390" fontAlgn="t">
              <a:buFont typeface="Arial" panose="020B0604020202020204" pitchFamily="34" charset="0"/>
              <a:buChar char="•"/>
              <a:defRPr/>
            </a:pPr>
            <a:r>
              <a:rPr lang="en-US" dirty="0"/>
              <a:t>The letter template will be available via hyperlink within the FPM 8.G.1.b reference.</a:t>
            </a:r>
          </a:p>
          <a:p>
            <a:pPr marL="165261" indent="-165261" defTabSz="881390" fontAlgn="t">
              <a:buFont typeface="Arial" panose="020B0604020202020204" pitchFamily="34" charset="0"/>
              <a:buChar char="•"/>
              <a:defRPr/>
            </a:pPr>
            <a:r>
              <a:rPr lang="en-US" dirty="0"/>
              <a:t>Evidence received prior to notice of decision</a:t>
            </a:r>
          </a:p>
          <a:p>
            <a:pPr marL="605956" lvl="1" indent="-165261" defTabSz="881390" fontAlgn="t">
              <a:buFont typeface="Arial" panose="020B0604020202020204" pitchFamily="34" charset="0"/>
              <a:buChar char="•"/>
              <a:defRPr/>
            </a:pPr>
            <a:r>
              <a:rPr lang="en-US" dirty="0"/>
              <a:t>The fiduciary hub will consider new and relevant evidence received before the fiduciary hub issues its decision in a SR request as having been filed with the appeal request.</a:t>
            </a:r>
          </a:p>
          <a:p>
            <a:pPr defTabSz="881390" fontAlgn="t">
              <a:defRPr/>
            </a:pPr>
            <a:endParaRPr lang="en-US" b="0" i="0" dirty="0"/>
          </a:p>
          <a:p>
            <a:pPr defTabSz="881390" fontAlgn="t">
              <a:defRPr/>
            </a:pPr>
            <a:r>
              <a:rPr lang="en-US" b="1" dirty="0"/>
              <a:t>Control of a SR (FPM 8.G.1.d)</a:t>
            </a:r>
          </a:p>
          <a:p>
            <a:pPr marL="165261" indent="-165261" defTabSz="881390" fontAlgn="t">
              <a:buFont typeface="Arial" panose="020B0604020202020204" pitchFamily="34" charset="0"/>
              <a:buChar char="•"/>
              <a:defRPr/>
            </a:pPr>
            <a:r>
              <a:rPr lang="en-US" b="0" dirty="0"/>
              <a:t>At this time, dual tracking of appeals is necessary in </a:t>
            </a:r>
            <a:r>
              <a:rPr lang="en-US" b="0" dirty="0" err="1"/>
              <a:t>Caseflow</a:t>
            </a:r>
            <a:r>
              <a:rPr lang="en-US" b="0" dirty="0"/>
              <a:t> Intake and the Beneficiary Fiduciary Field System (BFFS).</a:t>
            </a:r>
          </a:p>
          <a:p>
            <a:pPr marL="165261" indent="-165261" defTabSz="881390" fontAlgn="t">
              <a:buFont typeface="Arial" panose="020B0604020202020204" pitchFamily="34" charset="0"/>
              <a:buChar char="•"/>
              <a:defRPr/>
            </a:pPr>
            <a:r>
              <a:rPr lang="en-US" b="0" dirty="0"/>
              <a:t>To track in Caseflow, the intake process will be complete and to track in BFFS, creation of a new work item (WI) will take place.</a:t>
            </a:r>
          </a:p>
          <a:p>
            <a:pPr marL="605956" lvl="1" indent="-165261" defTabSz="881390" fontAlgn="t">
              <a:buFont typeface="Arial" panose="020B0604020202020204" pitchFamily="34" charset="0"/>
              <a:buChar char="•"/>
              <a:defRPr/>
            </a:pPr>
            <a:r>
              <a:rPr lang="en-US" b="0" dirty="0"/>
              <a:t>Entering intake data points in </a:t>
            </a:r>
            <a:r>
              <a:rPr lang="en-US" b="0" dirty="0" err="1"/>
              <a:t>Caseflow</a:t>
            </a:r>
            <a:r>
              <a:rPr lang="en-US" b="0" dirty="0"/>
              <a:t> Intake with provide the Appeals Management Office with data necessary to report to Congress and meet the standards of the Appeals Modernization Act.</a:t>
            </a:r>
          </a:p>
          <a:p>
            <a:pPr marL="1046651" lvl="2" indent="-165261" defTabSz="881390" fontAlgn="t">
              <a:buFont typeface="Arial" panose="020B0604020202020204" pitchFamily="34" charset="0"/>
              <a:buChar char="•"/>
              <a:defRPr/>
            </a:pPr>
            <a:r>
              <a:rPr lang="en-US" b="0" dirty="0"/>
              <a:t>Additional training on </a:t>
            </a:r>
            <a:r>
              <a:rPr lang="en-US" b="0" dirty="0" err="1"/>
              <a:t>Caseflow</a:t>
            </a:r>
            <a:r>
              <a:rPr lang="en-US" b="0" dirty="0"/>
              <a:t> Intake will be provided in the future.</a:t>
            </a:r>
          </a:p>
          <a:p>
            <a:pPr marL="605956" lvl="1" indent="-165261" defTabSz="881390" fontAlgn="t">
              <a:buFont typeface="Arial" panose="020B0604020202020204" pitchFamily="34" charset="0"/>
              <a:buChar char="•"/>
              <a:defRPr/>
            </a:pPr>
            <a:r>
              <a:rPr lang="en-US" b="0" dirty="0"/>
              <a:t>Entering the data points in BFFS will allow Pension and Fiduciary Service to track appeal receipts, processing times, and dispositions. </a:t>
            </a:r>
          </a:p>
          <a:p>
            <a:pPr marL="1046651" lvl="2" indent="-165261" defTabSz="881390" fontAlgn="t">
              <a:buFont typeface="Arial" panose="020B0604020202020204" pitchFamily="34" charset="0"/>
              <a:buChar char="•"/>
              <a:defRPr/>
            </a:pPr>
            <a:r>
              <a:rPr lang="en-US" b="0" dirty="0"/>
              <a:t>A 586 WI will control for a SR request in BFFS.</a:t>
            </a:r>
          </a:p>
          <a:p>
            <a:pPr marL="605956" lvl="1" indent="-165261" defTabSz="881390" fontAlgn="t">
              <a:buFont typeface="Arial" panose="020B0604020202020204" pitchFamily="34" charset="0"/>
              <a:buChar char="•"/>
              <a:defRPr/>
            </a:pPr>
            <a:r>
              <a:rPr lang="en-US" b="0" dirty="0"/>
              <a:t>Fiduciary hubs have discretion to decide who enters SR requests in Caseflow and who establishes the 586 WI in BFFS.</a:t>
            </a:r>
          </a:p>
          <a:p>
            <a:pPr marL="1046651" lvl="2" indent="-165261" defTabSz="881390" fontAlgn="t">
              <a:buFont typeface="Arial" panose="020B0604020202020204" pitchFamily="34" charset="0"/>
              <a:buChar char="•"/>
              <a:defRPr/>
            </a:pPr>
            <a:r>
              <a:rPr lang="en-US" b="0" dirty="0"/>
              <a:t>The employee working the SR is responsible to ensure that the 586 WI is pending in BFFS.</a:t>
            </a:r>
          </a:p>
          <a:p>
            <a:pPr marL="1046651" lvl="2" indent="-165261" defTabSz="881390" fontAlgn="t">
              <a:buFont typeface="Arial" panose="020B0604020202020204" pitchFamily="34" charset="0"/>
              <a:buChar char="•"/>
              <a:defRPr/>
            </a:pPr>
            <a:r>
              <a:rPr lang="en-US" b="0" dirty="0"/>
              <a:t>If no 586 WI is in BFFS, the employee working the issue may create a new WI by following the steps below:</a:t>
            </a:r>
          </a:p>
          <a:p>
            <a:pPr marL="1487346" lvl="3" indent="-165261" defTabSz="881390" fontAlgn="t">
              <a:buFont typeface="Arial" panose="020B0604020202020204" pitchFamily="34" charset="0"/>
              <a:buChar char="•"/>
              <a:defRPr/>
            </a:pPr>
            <a:r>
              <a:rPr lang="en-US" b="0" dirty="0"/>
              <a:t>Search for beneficiary</a:t>
            </a:r>
          </a:p>
          <a:p>
            <a:pPr marL="1487346" lvl="3" indent="-165261" defTabSz="881390" fontAlgn="t">
              <a:buFont typeface="Arial" panose="020B0604020202020204" pitchFamily="34" charset="0"/>
              <a:buChar char="•"/>
              <a:defRPr/>
            </a:pPr>
            <a:r>
              <a:rPr lang="en-US" b="0" dirty="0"/>
              <a:t>Select WI</a:t>
            </a:r>
          </a:p>
          <a:p>
            <a:pPr marL="1487346" lvl="3" indent="-165261" defTabSz="881390" fontAlgn="t">
              <a:buFont typeface="Arial" panose="020B0604020202020204" pitchFamily="34" charset="0"/>
              <a:buChar char="•"/>
              <a:defRPr/>
            </a:pPr>
            <a:r>
              <a:rPr lang="en-US" b="0" dirty="0"/>
              <a:t>Add new WI</a:t>
            </a:r>
          </a:p>
          <a:p>
            <a:pPr marL="1487346" lvl="3" indent="-165261" defTabSz="881390" fontAlgn="t">
              <a:buFont typeface="Arial" panose="020B0604020202020204" pitchFamily="34" charset="0"/>
              <a:buChar char="•"/>
              <a:defRPr/>
            </a:pPr>
            <a:r>
              <a:rPr lang="en-US" b="0" dirty="0"/>
              <a:t>Select WI type – 586 – Supplemental Review</a:t>
            </a:r>
          </a:p>
          <a:p>
            <a:pPr marL="1487346" lvl="3" indent="-165261" defTabSz="881390" fontAlgn="t">
              <a:buFont typeface="Arial" panose="020B0604020202020204" pitchFamily="34" charset="0"/>
              <a:buChar char="•"/>
              <a:defRPr/>
            </a:pPr>
            <a:r>
              <a:rPr lang="en-US" b="0" dirty="0"/>
              <a:t>Enter Received Date (Date written request and new and material evidence received)</a:t>
            </a:r>
          </a:p>
          <a:p>
            <a:pPr marL="1487346" lvl="3" indent="-165261" defTabSz="881390" fontAlgn="t">
              <a:buFont typeface="Arial" panose="020B0604020202020204" pitchFamily="34" charset="0"/>
              <a:buChar char="•"/>
              <a:defRPr/>
            </a:pPr>
            <a:r>
              <a:rPr lang="en-US" b="0" dirty="0"/>
              <a:t>Enter Associated WI (Previous WI that addressed issue on appeal)</a:t>
            </a:r>
          </a:p>
          <a:p>
            <a:pPr marL="1487346" lvl="3" indent="-165261" defTabSz="881390" fontAlgn="t">
              <a:buFont typeface="Arial" panose="020B0604020202020204" pitchFamily="34" charset="0"/>
              <a:buChar char="•"/>
              <a:defRPr/>
            </a:pPr>
            <a:r>
              <a:rPr lang="en-US" b="0" dirty="0"/>
              <a:t>Select Decision Under Review (Fiduciary Appointment OR Fiduciary Removal)</a:t>
            </a:r>
          </a:p>
          <a:p>
            <a:pPr marL="1487346" lvl="3" indent="-165261" defTabSz="881390" fontAlgn="t">
              <a:buFont typeface="Arial" panose="020B0604020202020204" pitchFamily="34" charset="0"/>
              <a:buChar char="•"/>
              <a:defRPr/>
            </a:pPr>
            <a:r>
              <a:rPr lang="en-US" b="0" dirty="0"/>
              <a:t>Select “Additional Evidence Received” checkbox – this is mandatory to move forward</a:t>
            </a:r>
          </a:p>
          <a:p>
            <a:pPr marL="1487346" lvl="3" indent="-165261" defTabSz="881390" fontAlgn="t">
              <a:buFont typeface="Arial" panose="020B0604020202020204" pitchFamily="34" charset="0"/>
              <a:buChar char="•"/>
              <a:defRPr/>
            </a:pPr>
            <a:r>
              <a:rPr lang="en-US" b="0" dirty="0"/>
              <a:t>Select save and close</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485662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Explain the Review of Final Decision notification template and review process</a:t>
            </a:r>
            <a:endParaRPr lang="en-US" b="0" i="1" u="none" baseline="0" dirty="0"/>
          </a:p>
          <a:p>
            <a:pPr marL="174697" indent="-174697" defTabSz="931717">
              <a:defRPr/>
            </a:pPr>
            <a:r>
              <a:rPr lang="en-US" b="0" i="1" u="none" dirty="0"/>
              <a:t>Policy</a:t>
            </a:r>
            <a:r>
              <a:rPr lang="en-US" b="0" i="1" u="none" baseline="0" dirty="0"/>
              <a:t> Reference(s): Public Law 115-55, AQ26, 38 CFR 13.100, </a:t>
            </a:r>
            <a:r>
              <a:rPr lang="en-US" i="1" dirty="0"/>
              <a:t>FPM 8.G.2.c, FPM 8.G.2.h, FPM 8.G.3.a, FPM 8.G.3.a, FPM 8.G.3.b, FPM 8.G.3.c</a:t>
            </a:r>
            <a:endParaRPr lang="en-US" b="0" i="1" u="none" baseline="0" dirty="0"/>
          </a:p>
          <a:p>
            <a:pPr marL="174697" indent="-174697" defTabSz="931717">
              <a:defRPr/>
            </a:pPr>
            <a:r>
              <a:rPr lang="en-US" b="0" i="1" u="none" baseline="0" dirty="0"/>
              <a:t>FPG Articles: </a:t>
            </a:r>
            <a:r>
              <a:rPr lang="en-US" i="1" dirty="0"/>
              <a:t>BFFS – Higher Level Review</a:t>
            </a:r>
          </a:p>
          <a:p>
            <a:pPr marL="174697" indent="-174697" defTabSz="931717">
              <a:defRPr/>
            </a:pPr>
            <a:endParaRPr lang="en-US" b="0" i="1" u="none" baseline="0" dirty="0"/>
          </a:p>
          <a:p>
            <a:endParaRPr lang="en-US" dirty="0"/>
          </a:p>
          <a:p>
            <a:pPr defTabSz="881390">
              <a:defRPr/>
            </a:pPr>
            <a:r>
              <a:rPr lang="en-US" b="0" u="sng" dirty="0"/>
              <a:t>Instructor Notes: </a:t>
            </a:r>
          </a:p>
          <a:p>
            <a:endParaRPr lang="en-US" dirty="0"/>
          </a:p>
          <a:p>
            <a:pPr defTabSz="881390">
              <a:defRPr/>
            </a:pPr>
            <a:r>
              <a:rPr lang="en-US" b="1" dirty="0"/>
              <a:t>Conduct Hearing, if applicable (FPM 8.G.1.d, FPM 8.G.3.a, FPM 8.G.3.a, FPM 8.G.3.b, and FPM 8.G.3.c)</a:t>
            </a:r>
          </a:p>
          <a:p>
            <a:pPr marL="165261" indent="-165261" defTabSz="881390">
              <a:buFont typeface="Arial" panose="020B0604020202020204" pitchFamily="34" charset="0"/>
              <a:buChar char="•"/>
              <a:defRPr/>
            </a:pPr>
            <a:r>
              <a:rPr lang="en-US" dirty="0"/>
              <a:t>The purpose of a hearing is to allow the beneficiary to introduce into the record, in person, any available evidence which he/she considers relevant and any arguments or contentions with respect to the facts and applicable law which he/she may consider pertinent.  </a:t>
            </a:r>
          </a:p>
          <a:p>
            <a:pPr marL="605956" lvl="1" indent="-165261" defTabSz="881390">
              <a:buFont typeface="Arial" panose="020B0604020202020204" pitchFamily="34" charset="0"/>
              <a:buChar char="•"/>
              <a:defRPr/>
            </a:pPr>
            <a:r>
              <a:rPr lang="en-US" dirty="0"/>
              <a:t>The fiduciary hub will not normally schedule a hearing for the sole purpose of receiving argument from a representative.  </a:t>
            </a:r>
          </a:p>
          <a:p>
            <a:pPr marL="165261" indent="-165261">
              <a:buFont typeface="Arial" panose="020B0604020202020204" pitchFamily="34" charset="0"/>
              <a:buChar char="•"/>
            </a:pPr>
            <a:r>
              <a:rPr lang="en-US" dirty="0"/>
              <a:t>Upon request, a beneficiary is entitled to a Supplemental Review (SR) hearing on any appealable fiduciary decision; in this instance the issues at hand are the appointment or removal of a fiduciary.  </a:t>
            </a:r>
          </a:p>
          <a:p>
            <a:pPr marL="605956" lvl="1" indent="-165261">
              <a:buFont typeface="Arial" panose="020B0604020202020204" pitchFamily="34" charset="0"/>
              <a:buChar char="•"/>
            </a:pPr>
            <a:r>
              <a:rPr lang="en-US" dirty="0"/>
              <a:t>SR hearings are not available at the Baltimore or Washington, D.C. Regional Offices.</a:t>
            </a:r>
          </a:p>
          <a:p>
            <a:pPr marL="605956" lvl="1" indent="-165261">
              <a:buFont typeface="Arial" panose="020B0604020202020204" pitchFamily="34" charset="0"/>
              <a:buChar char="•"/>
            </a:pPr>
            <a:r>
              <a:rPr lang="en-US" dirty="0"/>
              <a:t>A hearing is not available in connection with a request for HLR.</a:t>
            </a:r>
            <a:endParaRPr lang="en-US" b="1" dirty="0"/>
          </a:p>
          <a:p>
            <a:pPr marL="165261" indent="-165261" defTabSz="881390">
              <a:buFont typeface="Arial" panose="020B0604020202020204" pitchFamily="34" charset="0"/>
              <a:buChar char="•"/>
              <a:defRPr/>
            </a:pPr>
            <a:r>
              <a:rPr lang="en-US" dirty="0"/>
              <a:t>VA will provide the place of hearing in the VA field office having original jurisdiction over the claim, or at the VA office nearest the beneficiary's home having adjudicative functions, or videoconference capabilities, or, subject to available resources and solely at the option of VA, at any other VA facility or federal building at which suitable hearing facilities are available.  VA will provide one or more employees who have original determinative authority of such issues to conduct the hearing and be responsible for establishment and preservation of the hearing record. </a:t>
            </a:r>
          </a:p>
          <a:p>
            <a:pPr marL="605956" lvl="1" indent="-165261" defTabSz="881390">
              <a:buFont typeface="Arial" panose="020B0604020202020204" pitchFamily="34" charset="0"/>
              <a:buChar char="•"/>
              <a:defRPr/>
            </a:pPr>
            <a:r>
              <a:rPr lang="en-US" dirty="0"/>
              <a:t>All testimony will be under oath or affirmation. </a:t>
            </a:r>
          </a:p>
          <a:p>
            <a:pPr marL="605956" lvl="1" indent="-165261" defTabSz="881390">
              <a:buFont typeface="Arial" panose="020B0604020202020204" pitchFamily="34" charset="0"/>
              <a:buChar char="•"/>
              <a:defRPr/>
            </a:pPr>
            <a:r>
              <a:rPr lang="en-US" dirty="0"/>
              <a:t>The beneficiary is entitled to produce witnesses, but the beneficiary and witnesses must be present.</a:t>
            </a:r>
          </a:p>
          <a:p>
            <a:pPr marL="605956" lvl="1" indent="-165261" defTabSz="881390">
              <a:buFont typeface="Arial" panose="020B0604020202020204" pitchFamily="34" charset="0"/>
              <a:buChar char="•"/>
              <a:defRPr/>
            </a:pPr>
            <a:r>
              <a:rPr lang="en-US" dirty="0"/>
              <a:t>It is the responsibility of the VA employees conducting the hearings to explain fully the issues and suggest the submission of evidence which the beneficiary may have overlooked and which would be of advantage to the beneficiary's position. </a:t>
            </a:r>
          </a:p>
          <a:p>
            <a:pPr marL="605956" lvl="1" indent="-165261" defTabSz="881390">
              <a:buFont typeface="Arial" panose="020B0604020202020204" pitchFamily="34" charset="0"/>
              <a:buChar char="•"/>
              <a:defRPr/>
            </a:pPr>
            <a:r>
              <a:rPr lang="en-US" dirty="0"/>
              <a:t>All expenses incurred by the beneficiary in connection with the hearing are the responsibility of the beneficiary.</a:t>
            </a:r>
          </a:p>
          <a:p>
            <a:pPr marL="440695" lvl="1" defTabSz="881390">
              <a:defRPr/>
            </a:pPr>
            <a:endParaRPr lang="en-US" b="1" dirty="0"/>
          </a:p>
          <a:p>
            <a:pPr defTabSz="881390">
              <a:defRPr/>
            </a:pPr>
            <a:r>
              <a:rPr lang="en-US" b="1" dirty="0"/>
              <a:t>Complete SR (FPM 8.G.2.g)</a:t>
            </a:r>
          </a:p>
          <a:p>
            <a:pPr marL="165261" indent="-165261" defTabSz="881390" fontAlgn="t">
              <a:buFont typeface="Arial" panose="020B0604020202020204" pitchFamily="34" charset="0"/>
              <a:buChar char="•"/>
              <a:defRPr/>
            </a:pPr>
            <a:r>
              <a:rPr lang="en-US" b="0" dirty="0"/>
              <a:t>The general steps to complete a SR review are to:</a:t>
            </a:r>
          </a:p>
          <a:p>
            <a:pPr marL="605956" lvl="1" indent="-165261" defTabSz="881390" fontAlgn="t">
              <a:buFont typeface="Arial" panose="020B0604020202020204" pitchFamily="34" charset="0"/>
              <a:buChar char="•"/>
              <a:defRPr/>
            </a:pPr>
            <a:r>
              <a:rPr lang="en-US" b="0" dirty="0"/>
              <a:t>Review the eFolder, new and material evidence, and ask yourself each of the questions on slides 6 and 7 (if working a fiduciary appointment appeal) and 8 and 9 (if working a fiduciary removal appeal) of this presentation,</a:t>
            </a:r>
          </a:p>
          <a:p>
            <a:pPr marL="605956" lvl="1" indent="-165261" defTabSz="881390" fontAlgn="t">
              <a:buFont typeface="Arial" panose="020B0604020202020204" pitchFamily="34" charset="0"/>
              <a:buChar char="•"/>
              <a:defRPr/>
            </a:pPr>
            <a:r>
              <a:rPr lang="en-US" b="0" dirty="0"/>
              <a:t>Conduct hearing, if applicable.</a:t>
            </a:r>
          </a:p>
          <a:p>
            <a:pPr marL="605956" lvl="1" indent="-165261" defTabSz="881390" fontAlgn="t">
              <a:buFont typeface="Arial" panose="020B0604020202020204" pitchFamily="34" charset="0"/>
              <a:buChar char="•"/>
              <a:defRPr/>
            </a:pPr>
            <a:r>
              <a:rPr lang="en-US" b="0" dirty="0"/>
              <a:t>Weigh the evidence of record and determine if appeal warrants a grant or if the original decision will be upheld, </a:t>
            </a:r>
          </a:p>
          <a:p>
            <a:pPr marL="605956" lvl="1" indent="-165261" defTabSz="881390" fontAlgn="t">
              <a:buFont typeface="Arial" panose="020B0604020202020204" pitchFamily="34" charset="0"/>
              <a:buChar char="•"/>
              <a:defRPr/>
            </a:pPr>
            <a:r>
              <a:rPr lang="en-US" b="0" dirty="0"/>
              <a:t>Document your decision on the </a:t>
            </a:r>
            <a:r>
              <a:rPr lang="en-US" i="1" dirty="0"/>
              <a:t>Supplemental Review </a:t>
            </a:r>
            <a:r>
              <a:rPr lang="en-US" dirty="0"/>
              <a:t>template,</a:t>
            </a:r>
            <a:endParaRPr lang="en-US" b="0" dirty="0"/>
          </a:p>
          <a:p>
            <a:pPr marL="605956" lvl="1" indent="-165261" defTabSz="881390" fontAlgn="t">
              <a:buFont typeface="Arial" panose="020B0604020202020204" pitchFamily="34" charset="0"/>
              <a:buChar char="•"/>
              <a:defRPr/>
            </a:pPr>
            <a:endParaRPr lang="en-US" b="0" dirty="0"/>
          </a:p>
          <a:p>
            <a:pPr marL="440695" lvl="1" defTabSz="881390" fontAlgn="t">
              <a:defRPr/>
            </a:pPr>
            <a:r>
              <a:rPr lang="en-US" b="1" dirty="0"/>
              <a:t>Denial:</a:t>
            </a:r>
          </a:p>
          <a:p>
            <a:pPr marL="605956" lvl="1" indent="-165261" defTabSz="881390" fontAlgn="t">
              <a:buFont typeface="Arial" panose="020B0604020202020204" pitchFamily="34" charset="0"/>
              <a:buChar char="•"/>
              <a:defRPr/>
            </a:pPr>
            <a:r>
              <a:rPr lang="en-US" b="0" dirty="0"/>
              <a:t>Upload </a:t>
            </a:r>
            <a:r>
              <a:rPr lang="en-US" b="0" i="1" dirty="0"/>
              <a:t>Supplemental Review </a:t>
            </a:r>
            <a:r>
              <a:rPr lang="en-US" b="0" i="0" dirty="0"/>
              <a:t>template</a:t>
            </a:r>
            <a:r>
              <a:rPr lang="en-US" b="0" i="1" dirty="0"/>
              <a:t> </a:t>
            </a:r>
            <a:r>
              <a:rPr lang="en-US" b="0" dirty="0"/>
              <a:t>to the eFolder,</a:t>
            </a:r>
          </a:p>
          <a:p>
            <a:pPr marL="605956" lvl="1" indent="-165261" defTabSz="881390" fontAlgn="t">
              <a:buFont typeface="Arial" panose="020B0604020202020204" pitchFamily="34" charset="0"/>
              <a:buChar char="•"/>
              <a:defRPr/>
            </a:pPr>
            <a:r>
              <a:rPr lang="en-US" b="0" dirty="0"/>
              <a:t>Notify the beneficiary and his/her representative of the decision, and </a:t>
            </a:r>
          </a:p>
          <a:p>
            <a:pPr marL="605956" lvl="1" indent="-165261" defTabSz="881390" fontAlgn="t">
              <a:buFont typeface="Arial" panose="020B0604020202020204" pitchFamily="34" charset="0"/>
              <a:buChar char="•"/>
              <a:defRPr/>
            </a:pPr>
            <a:r>
              <a:rPr lang="en-US" b="0" dirty="0"/>
              <a:t>Update disposition in WI 586 and</a:t>
            </a:r>
          </a:p>
          <a:p>
            <a:pPr marL="1046651" lvl="2" indent="-165261" defTabSz="881390" fontAlgn="t">
              <a:buFont typeface="Arial" panose="020B0604020202020204" pitchFamily="34" charset="0"/>
              <a:buChar char="•"/>
              <a:defRPr/>
            </a:pPr>
            <a:r>
              <a:rPr lang="en-US" b="0" dirty="0"/>
              <a:t>Open WI</a:t>
            </a:r>
          </a:p>
          <a:p>
            <a:pPr marL="1046651" lvl="2" indent="-165261" defTabSz="881390" fontAlgn="t">
              <a:buFont typeface="Arial" panose="020B0604020202020204" pitchFamily="34" charset="0"/>
              <a:buChar char="•"/>
              <a:defRPr/>
            </a:pPr>
            <a:r>
              <a:rPr lang="en-US" b="0" dirty="0"/>
              <a:t>Enter SR denial reason (free text box)</a:t>
            </a:r>
          </a:p>
          <a:p>
            <a:pPr marL="1046651" lvl="2" indent="-165261" defTabSz="881390" fontAlgn="t">
              <a:buFont typeface="Arial" panose="020B0604020202020204" pitchFamily="34" charset="0"/>
              <a:buChar char="•"/>
              <a:defRPr/>
            </a:pPr>
            <a:r>
              <a:rPr lang="en-US" b="0" dirty="0"/>
              <a:t>Enter SR denial date</a:t>
            </a:r>
          </a:p>
          <a:p>
            <a:pPr marL="1046651" lvl="2" indent="-165261" defTabSz="881390" fontAlgn="t">
              <a:buFont typeface="Arial" panose="020B0604020202020204" pitchFamily="34" charset="0"/>
              <a:buChar char="•"/>
              <a:defRPr/>
            </a:pPr>
            <a:r>
              <a:rPr lang="en-US" b="0" dirty="0"/>
              <a:t>Select SR Denied (this selection resolves the WI)</a:t>
            </a:r>
          </a:p>
          <a:p>
            <a:pPr marL="605956" lvl="1" indent="-165261" defTabSz="881390" fontAlgn="t">
              <a:buFont typeface="Arial" panose="020B0604020202020204" pitchFamily="34" charset="0"/>
              <a:buChar char="•"/>
              <a:defRPr/>
            </a:pPr>
            <a:r>
              <a:rPr lang="en-US" b="0" dirty="0"/>
              <a:t>Update </a:t>
            </a:r>
            <a:r>
              <a:rPr lang="en-US" b="0" dirty="0" err="1"/>
              <a:t>Caseflow</a:t>
            </a:r>
            <a:r>
              <a:rPr lang="en-US" b="0" dirty="0"/>
              <a:t> Intake with disposition.</a:t>
            </a:r>
          </a:p>
          <a:p>
            <a:pPr marL="440695" lvl="1" defTabSz="881390" fontAlgn="t">
              <a:defRPr/>
            </a:pPr>
            <a:endParaRPr lang="en-US" b="0" dirty="0"/>
          </a:p>
          <a:p>
            <a:pPr marL="440695" lvl="1" defTabSz="881390" fontAlgn="t">
              <a:defRPr/>
            </a:pPr>
            <a:r>
              <a:rPr lang="en-US" b="1" dirty="0"/>
              <a:t>Grant:</a:t>
            </a:r>
          </a:p>
          <a:p>
            <a:pPr marL="605956" lvl="1" indent="-165261" defTabSz="881390" fontAlgn="t">
              <a:buFont typeface="Arial" panose="020B0604020202020204" pitchFamily="34" charset="0"/>
              <a:buChar char="•"/>
              <a:defRPr/>
            </a:pPr>
            <a:r>
              <a:rPr lang="en-US" b="0" dirty="0"/>
              <a:t>Establish WI to control for appointment of successor fiduciary appointment, if necessary.</a:t>
            </a:r>
          </a:p>
          <a:p>
            <a:pPr marL="1046651" lvl="2" indent="-165261" defTabSz="881390" fontAlgn="t">
              <a:buFont typeface="Arial" panose="020B0604020202020204" pitchFamily="34" charset="0"/>
              <a:buChar char="•"/>
              <a:defRPr/>
            </a:pPr>
            <a:r>
              <a:rPr lang="en-US" dirty="0"/>
              <a:t>If the SR reviewer determines the appointment of the fiduciary was not completed according to the established rules and regulations, the fiduciary hub must create a successor initial appointment (to reassign the fiduciary who was removed) and assign to the appropriate fiduciary hub employee for completion. </a:t>
            </a:r>
          </a:p>
          <a:p>
            <a:pPr marL="1046651" lvl="2" indent="-165261" defTabSz="881390" fontAlgn="t">
              <a:buFont typeface="Arial" panose="020B0604020202020204" pitchFamily="34" charset="0"/>
              <a:buChar char="•"/>
              <a:defRPr/>
            </a:pPr>
            <a:r>
              <a:rPr lang="en-US" dirty="0"/>
              <a:t>If the SR review determines the removal of the fiduciary was not completed according to the established rules and regulations, the fiduciary hub must create a successor initial appointment (to reassign the fiduciary who was removed) and assign to the appropriate fiduciary hub employee for completion. </a:t>
            </a:r>
          </a:p>
          <a:p>
            <a:pPr marL="605956" lvl="1" indent="-165261" defTabSz="881390" fontAlgn="t">
              <a:buFont typeface="Arial" panose="020B0604020202020204" pitchFamily="34" charset="0"/>
              <a:buChar char="•"/>
              <a:defRPr/>
            </a:pPr>
            <a:r>
              <a:rPr lang="en-US" b="0" i="0" dirty="0"/>
              <a:t>Upload the </a:t>
            </a:r>
            <a:r>
              <a:rPr lang="en-US" b="0" i="1" dirty="0"/>
              <a:t>Supplemental Review </a:t>
            </a:r>
            <a:r>
              <a:rPr lang="en-US" b="0" i="0" dirty="0"/>
              <a:t>template </a:t>
            </a:r>
            <a:r>
              <a:rPr lang="en-US" b="0" dirty="0"/>
              <a:t>to the eFolder,</a:t>
            </a:r>
          </a:p>
          <a:p>
            <a:pPr marL="605956" lvl="1" indent="-165261" defTabSz="881390" fontAlgn="t">
              <a:buFont typeface="Arial" panose="020B0604020202020204" pitchFamily="34" charset="0"/>
              <a:buChar char="•"/>
              <a:defRPr/>
            </a:pPr>
            <a:r>
              <a:rPr lang="en-US" b="0" dirty="0"/>
              <a:t>Notify the beneficiary and his or her representative of the decision</a:t>
            </a:r>
          </a:p>
          <a:p>
            <a:pPr marL="605956" lvl="1" indent="-165261" defTabSz="881390" fontAlgn="t">
              <a:buFont typeface="Arial" panose="020B0604020202020204" pitchFamily="34" charset="0"/>
              <a:buChar char="•"/>
              <a:defRPr/>
            </a:pPr>
            <a:r>
              <a:rPr lang="en-US" dirty="0"/>
              <a:t>Upon completion of the corrective action WI, update disposition in WI 586, and</a:t>
            </a:r>
          </a:p>
          <a:p>
            <a:pPr marL="1046651" lvl="2" indent="-165261" defTabSz="881390" fontAlgn="t">
              <a:buFont typeface="Arial" panose="020B0604020202020204" pitchFamily="34" charset="0"/>
              <a:buChar char="•"/>
              <a:defRPr/>
            </a:pPr>
            <a:r>
              <a:rPr lang="en-US" b="0" dirty="0"/>
              <a:t>Open WI</a:t>
            </a:r>
          </a:p>
          <a:p>
            <a:pPr marL="1046651" lvl="2" indent="-165261" defTabSz="881390" fontAlgn="t">
              <a:buFont typeface="Arial" panose="020B0604020202020204" pitchFamily="34" charset="0"/>
              <a:buChar char="•"/>
              <a:defRPr/>
            </a:pPr>
            <a:r>
              <a:rPr lang="en-US" b="0" dirty="0"/>
              <a:t>Select resolved WI (select the WI that was established to take corrective action)</a:t>
            </a:r>
          </a:p>
          <a:p>
            <a:pPr marL="1046651" lvl="2" indent="-165261" defTabSz="881390" fontAlgn="t">
              <a:buFont typeface="Arial" panose="020B0604020202020204" pitchFamily="34" charset="0"/>
              <a:buChar char="•"/>
              <a:defRPr/>
            </a:pPr>
            <a:r>
              <a:rPr lang="en-US" b="0" dirty="0"/>
              <a:t>Enter HLR approval date</a:t>
            </a:r>
          </a:p>
          <a:p>
            <a:pPr marL="1046651" lvl="2" indent="-165261" defTabSz="881390" fontAlgn="t">
              <a:buFont typeface="Arial" panose="020B0604020202020204" pitchFamily="34" charset="0"/>
              <a:buChar char="•"/>
              <a:defRPr/>
            </a:pPr>
            <a:r>
              <a:rPr lang="en-US" b="0" dirty="0"/>
              <a:t>Select HLR Grant (this selection resolves the WI)</a:t>
            </a:r>
          </a:p>
          <a:p>
            <a:pPr marL="605956" lvl="1" indent="-165261" defTabSz="881390" fontAlgn="t">
              <a:buFont typeface="Arial" panose="020B0604020202020204" pitchFamily="34" charset="0"/>
              <a:buChar char="•"/>
              <a:defRPr/>
            </a:pPr>
            <a:r>
              <a:rPr lang="en-US" b="0" dirty="0"/>
              <a:t>Update </a:t>
            </a:r>
            <a:r>
              <a:rPr lang="en-US" b="0" dirty="0" err="1"/>
              <a:t>Caseflow</a:t>
            </a:r>
            <a:r>
              <a:rPr lang="en-US" b="0" dirty="0"/>
              <a:t> Intake with disposition.</a:t>
            </a:r>
          </a:p>
          <a:p>
            <a:pPr marL="440695" lvl="1" defTabSz="881390" fontAlgn="t">
              <a:defRPr/>
            </a:pPr>
            <a:endParaRPr lang="en-US" b="1" dirty="0"/>
          </a:p>
          <a:p>
            <a:pPr defTabSz="881390">
              <a:defRPr/>
            </a:pPr>
            <a:r>
              <a:rPr lang="en-US" b="1" dirty="0"/>
              <a:t>Document SR- Appeal the appointment of a fiduciary under 38 CFR 13.100 template or the or the SR – Appeal the Hub Manger’s removal of a fiduciary under 38 CFR 13.500 template (FPM 8.G.2.c, FPM 8.G.2.h)</a:t>
            </a:r>
          </a:p>
          <a:p>
            <a:pPr marL="165261" indent="-165261" defTabSz="881390" fontAlgn="t">
              <a:buFont typeface="Arial" panose="020B0604020202020204" pitchFamily="34" charset="0"/>
              <a:buChar char="•"/>
              <a:defRPr/>
            </a:pPr>
            <a:r>
              <a:rPr lang="en-US" dirty="0"/>
              <a:t>These template are designed to be used to help you reach a decision regarding the appeal; it contains the questions listed on slides 6 and 7 </a:t>
            </a:r>
            <a:r>
              <a:rPr lang="en-US" b="0" dirty="0"/>
              <a:t>(if working a fiduciary appointment appeal) </a:t>
            </a:r>
            <a:r>
              <a:rPr lang="en-US" dirty="0"/>
              <a:t>or 8 and 9 </a:t>
            </a:r>
            <a:r>
              <a:rPr lang="en-US" b="0" dirty="0"/>
              <a:t>(if working a fiduciary removal appeal) </a:t>
            </a:r>
            <a:r>
              <a:rPr lang="en-US" dirty="0"/>
              <a:t>of this presentation for your consideration.  The templates also contain all of the applicable regulations.</a:t>
            </a:r>
          </a:p>
          <a:p>
            <a:pPr marL="165261" indent="-165261" defTabSz="881390" fontAlgn="t">
              <a:buFont typeface="Arial" panose="020B0604020202020204" pitchFamily="34" charset="0"/>
              <a:buChar char="•"/>
              <a:defRPr/>
            </a:pPr>
            <a:r>
              <a:rPr lang="en-US" dirty="0"/>
              <a:t>This template is also designed to be the primary method of notification to the beneficiary.  The beneficiary and his/her representative will receive copy of this document once a decision is rendered.</a:t>
            </a:r>
          </a:p>
          <a:p>
            <a:pPr marL="165261" indent="-165261" defTabSz="881390" fontAlgn="t">
              <a:buFont typeface="Arial" panose="020B0604020202020204" pitchFamily="34" charset="0"/>
              <a:buChar char="•"/>
              <a:defRPr/>
            </a:pPr>
            <a:r>
              <a:rPr lang="en-US" dirty="0"/>
              <a:t>After completing the template, you will need to generate the notification cover letter.  This letter is very generic in nature; highlighting that a decision has been made, but directing the reader to the attached template for more information, and providing further appeal options.</a:t>
            </a:r>
          </a:p>
          <a:p>
            <a:pPr defTabSz="881390">
              <a:defRPr/>
            </a:pPr>
            <a:endParaRPr lang="en-US" b="1" dirty="0"/>
          </a:p>
          <a:p>
            <a:pPr defTabSz="881390" fontAlgn="t">
              <a:defRPr/>
            </a:pPr>
            <a:r>
              <a:rPr lang="en-US" b="1" dirty="0"/>
              <a:t>Modify BFFS with disposition of appeal (FPM 8.G.1.d)</a:t>
            </a:r>
          </a:p>
          <a:p>
            <a:pPr marL="165261" indent="-165261" defTabSz="881390" fontAlgn="t">
              <a:buFont typeface="Arial" panose="020B0604020202020204" pitchFamily="34" charset="0"/>
              <a:buChar char="•"/>
              <a:defRPr/>
            </a:pPr>
            <a:r>
              <a:rPr lang="en-US" dirty="0"/>
              <a:t>The employee closing the 586 WI will be responsible for ensuring WI completeness and BFFS record accuracy prior to closing the WI. </a:t>
            </a:r>
          </a:p>
          <a:p>
            <a:pPr marL="165261" indent="-165261" defTabSz="881390" fontAlgn="t">
              <a:buFont typeface="Arial" panose="020B0604020202020204" pitchFamily="34" charset="0"/>
              <a:buChar char="•"/>
              <a:defRPr/>
            </a:pPr>
            <a:r>
              <a:rPr lang="en-US" dirty="0"/>
              <a:t>Reminder: Selecting “SR Denial” or “SR Grant” will close the WI.</a:t>
            </a:r>
          </a:p>
          <a:p>
            <a:pPr marL="165261" indent="-165261" defTabSz="881390" fontAlgn="t">
              <a:buFont typeface="Arial" panose="020B0604020202020204" pitchFamily="34" charset="0"/>
              <a:buChar char="•"/>
              <a:defRPr/>
            </a:pPr>
            <a:endParaRPr lang="en-US" b="0" dirty="0"/>
          </a:p>
          <a:p>
            <a:pPr defTabSz="881390">
              <a:defRPr/>
            </a:pPr>
            <a:r>
              <a:rPr lang="en-US" b="1" dirty="0"/>
              <a:t>Modify </a:t>
            </a:r>
            <a:r>
              <a:rPr lang="en-US" b="1" dirty="0" err="1"/>
              <a:t>Caseflow</a:t>
            </a:r>
            <a:r>
              <a:rPr lang="en-US" b="1" dirty="0"/>
              <a:t> Intake with disposition of appeal </a:t>
            </a:r>
          </a:p>
          <a:p>
            <a:pPr marL="165261" indent="-165261" defTabSz="881390">
              <a:buFont typeface="Arial" panose="020B0604020202020204" pitchFamily="34" charset="0"/>
              <a:buChar char="•"/>
              <a:defRPr/>
            </a:pPr>
            <a:r>
              <a:rPr lang="en-US" b="0" dirty="0"/>
              <a:t>The employee closing the 586 WI in BFFS will also be responsible to modify </a:t>
            </a:r>
            <a:r>
              <a:rPr lang="en-US" b="0" dirty="0" err="1"/>
              <a:t>Caseflow</a:t>
            </a:r>
            <a:r>
              <a:rPr lang="en-US" b="0" dirty="0"/>
              <a:t> Intake by updating the disposition of the appeal.</a:t>
            </a:r>
          </a:p>
          <a:p>
            <a:pPr marL="605956" lvl="1" indent="-165261" defTabSz="881390">
              <a:buFont typeface="Arial" panose="020B0604020202020204" pitchFamily="34" charset="0"/>
              <a:buChar char="•"/>
              <a:defRPr/>
            </a:pPr>
            <a:r>
              <a:rPr lang="en-US" b="0" dirty="0"/>
              <a:t>Again, additional training on </a:t>
            </a:r>
            <a:r>
              <a:rPr lang="en-US" b="0" dirty="0" err="1"/>
              <a:t>Caseflow</a:t>
            </a:r>
            <a:r>
              <a:rPr lang="en-US" b="0" dirty="0"/>
              <a:t> Intake will be provided in the future.</a:t>
            </a:r>
            <a:endParaRPr lang="en-US" b="1" dirty="0"/>
          </a:p>
          <a:p>
            <a:endParaRPr lang="en-US" b="1" u="sng" dirty="0"/>
          </a:p>
          <a:p>
            <a:r>
              <a:rPr lang="en-US" b="1" u="sng" dirty="0"/>
              <a:t>Demonstration Notes</a:t>
            </a:r>
            <a:r>
              <a:rPr lang="en-US" dirty="0"/>
              <a:t>: </a:t>
            </a:r>
          </a:p>
          <a:p>
            <a:pPr defTabSz="931717">
              <a:defRPr/>
            </a:pPr>
            <a:endParaRPr lang="en-US" dirty="0"/>
          </a:p>
          <a:p>
            <a:pPr defTabSz="931717">
              <a:defRPr/>
            </a:pPr>
            <a:r>
              <a:rPr lang="en-US" dirty="0"/>
              <a:t>Minimize PowerPoint and allow learners to view the:</a:t>
            </a:r>
          </a:p>
          <a:p>
            <a:pPr marL="165261" indent="-165261" defTabSz="931717">
              <a:buFont typeface="Arial" panose="020B0604020202020204" pitchFamily="34" charset="0"/>
              <a:buChar char="•"/>
              <a:defRPr/>
            </a:pPr>
            <a:r>
              <a:rPr lang="en-US" dirty="0"/>
              <a:t>SR – Appeal the appointment of a fiduciary under 38 CFR 13.100 template,</a:t>
            </a:r>
          </a:p>
          <a:p>
            <a:pPr marL="165261" indent="-165261" defTabSz="931717">
              <a:buFont typeface="Arial" panose="020B0604020202020204" pitchFamily="34" charset="0"/>
              <a:buChar char="•"/>
              <a:defRPr/>
            </a:pPr>
            <a:r>
              <a:rPr lang="en-US" dirty="0"/>
              <a:t>SR - Appeal the Hub Manager’s removal of a fiduciary under 38 CFR 13.500 template, and</a:t>
            </a:r>
          </a:p>
          <a:p>
            <a:pPr marL="165261" indent="-165261" defTabSz="931717">
              <a:buFont typeface="Arial" panose="020B0604020202020204" pitchFamily="34" charset="0"/>
              <a:buChar char="•"/>
              <a:defRPr/>
            </a:pPr>
            <a:r>
              <a:rPr lang="en-US" dirty="0"/>
              <a:t>586 WI in BFFS.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290414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881390">
              <a:defRPr/>
            </a:pPr>
            <a:r>
              <a:rPr lang="en-US" b="0" i="1" u="none" dirty="0"/>
              <a:t>Learning</a:t>
            </a:r>
            <a:r>
              <a:rPr lang="en-US" b="0" i="1" u="none" baseline="0" dirty="0"/>
              <a:t> Objective: </a:t>
            </a:r>
            <a:r>
              <a:rPr lang="en-US" i="1" dirty="0"/>
              <a:t>Describe notification requirements</a:t>
            </a:r>
          </a:p>
          <a:p>
            <a:pPr defTabSz="931717">
              <a:defRPr/>
            </a:pPr>
            <a:r>
              <a:rPr lang="en-US" b="0" i="1" u="none" dirty="0"/>
              <a:t>Policy</a:t>
            </a:r>
            <a:r>
              <a:rPr lang="en-US" b="0" i="1" u="none" baseline="0" dirty="0"/>
              <a:t> Reference(s): Public Law 115-55, FPM 8.E, </a:t>
            </a:r>
            <a:r>
              <a:rPr lang="en-US" b="0" i="1" dirty="0"/>
              <a:t>FPM 8.F, FPM 8.G</a:t>
            </a:r>
            <a:endParaRPr lang="en-US" b="0" i="1" u="none" baseline="0" dirty="0"/>
          </a:p>
          <a:p>
            <a:r>
              <a:rPr lang="en-US" b="0" i="1" u="none" baseline="0" dirty="0"/>
              <a:t>FPG Articles: 05 – Field Examination Analysis</a:t>
            </a:r>
          </a:p>
          <a:p>
            <a:endParaRPr lang="en-US" b="0" i="0" u="sng" baseline="0" dirty="0"/>
          </a:p>
          <a:p>
            <a:r>
              <a:rPr lang="en-US" b="0" i="0" u="sng" baseline="0" dirty="0">
                <a:solidFill>
                  <a:schemeClr val="tx1"/>
                </a:solidFill>
              </a:rPr>
              <a:t>Instructor Notes:</a:t>
            </a:r>
          </a:p>
          <a:p>
            <a:endParaRPr lang="en-US" u="sng" dirty="0"/>
          </a:p>
          <a:p>
            <a:pPr marL="165261" indent="-165261">
              <a:buFont typeface="Arial" panose="020B0604020202020204" pitchFamily="34" charset="0"/>
              <a:buChar char="•"/>
            </a:pPr>
            <a:r>
              <a:rPr lang="en-US" b="1" dirty="0"/>
              <a:t>Decision Templates (FPM 8.E.1.e, FPM 8.F.2.l, FPM 8.F.2.n, FPM 8.G.2.c, and FPM 8.G.2.h)</a:t>
            </a:r>
          </a:p>
          <a:p>
            <a:pPr marL="605956" lvl="1" indent="-165261">
              <a:buFont typeface="Arial" panose="020B0604020202020204" pitchFamily="34" charset="0"/>
              <a:buChar char="•"/>
            </a:pPr>
            <a:r>
              <a:rPr lang="en-US" dirty="0"/>
              <a:t>The decision template serves a dual purpose:  </a:t>
            </a:r>
          </a:p>
          <a:p>
            <a:pPr marL="1046651" lvl="2" indent="-165261" defTabSz="881390" fontAlgn="t">
              <a:buFont typeface="Arial" panose="020B0604020202020204" pitchFamily="34" charset="0"/>
              <a:buChar char="•"/>
              <a:defRPr/>
            </a:pPr>
            <a:r>
              <a:rPr lang="en-US" dirty="0"/>
              <a:t>First, to assist you in reaching a decision regarding the appeal and</a:t>
            </a:r>
          </a:p>
          <a:p>
            <a:pPr marL="1046651" lvl="2" indent="-165261" defTabSz="881390" fontAlgn="t">
              <a:buFont typeface="Arial" panose="020B0604020202020204" pitchFamily="34" charset="0"/>
              <a:buChar char="•"/>
              <a:defRPr/>
            </a:pPr>
            <a:r>
              <a:rPr lang="en-US" dirty="0"/>
              <a:t>Second, it assists in meeting the seven notification elements required by the Appeals Modernization Act </a:t>
            </a:r>
            <a:r>
              <a:rPr lang="en-US" b="1" dirty="0"/>
              <a:t>(FPM 8.E.1.e)</a:t>
            </a:r>
            <a:r>
              <a:rPr lang="en-US" dirty="0"/>
              <a:t>:</a:t>
            </a:r>
          </a:p>
          <a:p>
            <a:pPr marL="1487346" lvl="3" indent="-165261">
              <a:buFont typeface="Arial" panose="020B0604020202020204" pitchFamily="34" charset="0"/>
              <a:buChar char="•"/>
            </a:pPr>
            <a:r>
              <a:rPr lang="en-US" b="0" i="0" dirty="0"/>
              <a:t>Identification of decision made </a:t>
            </a:r>
          </a:p>
          <a:p>
            <a:pPr marL="1487346" lvl="3" indent="-165261">
              <a:buFont typeface="Arial" panose="020B0604020202020204" pitchFamily="34" charset="0"/>
              <a:buChar char="•"/>
            </a:pPr>
            <a:r>
              <a:rPr lang="en-US" b="0" i="0" dirty="0"/>
              <a:t>Summary of evidence considered </a:t>
            </a:r>
          </a:p>
          <a:p>
            <a:pPr marL="1487346" lvl="3" indent="-165261">
              <a:buFont typeface="Arial" panose="020B0604020202020204" pitchFamily="34" charset="0"/>
              <a:buChar char="•"/>
            </a:pPr>
            <a:r>
              <a:rPr lang="en-US" b="0" i="0" dirty="0"/>
              <a:t>Summary of laws and regulations </a:t>
            </a:r>
          </a:p>
          <a:p>
            <a:pPr marL="1487346" lvl="3" indent="-165261">
              <a:buFont typeface="Arial" panose="020B0604020202020204" pitchFamily="34" charset="0"/>
              <a:buChar char="•"/>
            </a:pPr>
            <a:r>
              <a:rPr lang="en-US" b="0" i="0" dirty="0"/>
              <a:t>Favorable findings </a:t>
            </a:r>
          </a:p>
          <a:p>
            <a:pPr marL="1487346" lvl="3" indent="-165261">
              <a:buFont typeface="Arial" panose="020B0604020202020204" pitchFamily="34" charset="0"/>
              <a:buChar char="•"/>
            </a:pPr>
            <a:r>
              <a:rPr lang="en-US" b="0" i="0" dirty="0"/>
              <a:t>Identification of elements to grant decisions not met </a:t>
            </a:r>
          </a:p>
          <a:p>
            <a:pPr marL="1487346" lvl="3" indent="-165261">
              <a:buFont typeface="Arial" panose="020B0604020202020204" pitchFamily="34" charset="0"/>
              <a:buChar char="•"/>
            </a:pPr>
            <a:r>
              <a:rPr lang="en-US" b="0" i="0" dirty="0"/>
              <a:t>How to obtain access to evidence used in decision </a:t>
            </a:r>
          </a:p>
          <a:p>
            <a:pPr marL="1487346" lvl="3" indent="-165261">
              <a:buFont typeface="Arial" panose="020B0604020202020204" pitchFamily="34" charset="0"/>
              <a:buChar char="•"/>
            </a:pPr>
            <a:r>
              <a:rPr lang="en-US" b="0" i="0" dirty="0"/>
              <a:t>Summary of review options available to seek further review</a:t>
            </a:r>
          </a:p>
          <a:p>
            <a:pPr marL="1046651" lvl="2" indent="-165261" defTabSz="881390">
              <a:buFont typeface="Arial" panose="020B0604020202020204" pitchFamily="34" charset="0"/>
              <a:buChar char="•"/>
              <a:defRPr/>
            </a:pPr>
            <a:r>
              <a:rPr lang="en-US" b="0" i="0" dirty="0"/>
              <a:t>The Higher-Level Review (HLR) decision templates will be available via a hyperlink to the FPM 8.F.2.l reference.</a:t>
            </a:r>
          </a:p>
          <a:p>
            <a:pPr marL="1046651" lvl="2" indent="-165261" defTabSz="881390">
              <a:buFont typeface="Arial" panose="020B0604020202020204" pitchFamily="34" charset="0"/>
              <a:buChar char="•"/>
              <a:defRPr/>
            </a:pPr>
            <a:r>
              <a:rPr lang="en-US" b="0" i="0" dirty="0"/>
              <a:t>The Supplemental Review (SR) decision templates will be available via hyperlink in the FPM 8.G.2.c - g references.</a:t>
            </a:r>
          </a:p>
          <a:p>
            <a:pPr marL="1322085" lvl="3"/>
            <a:endParaRPr lang="en-US" b="0" i="0" dirty="0"/>
          </a:p>
          <a:p>
            <a:pPr marL="165261" indent="-165261">
              <a:buFont typeface="Arial" panose="020B0604020202020204" pitchFamily="34" charset="0"/>
              <a:buChar char="•"/>
            </a:pPr>
            <a:r>
              <a:rPr lang="en-US" b="1" i="0" dirty="0"/>
              <a:t>Cover Letter (</a:t>
            </a:r>
            <a:r>
              <a:rPr lang="en-US" b="1" dirty="0"/>
              <a:t>FPM 8.F.2.n)</a:t>
            </a:r>
          </a:p>
          <a:p>
            <a:pPr marL="605956" lvl="1" indent="-165261" defTabSz="881390">
              <a:buFont typeface="Arial" panose="020B0604020202020204" pitchFamily="34" charset="0"/>
              <a:buChar char="•"/>
              <a:defRPr/>
            </a:pPr>
            <a:r>
              <a:rPr lang="en-US" dirty="0"/>
              <a:t>After completing the template, you will need to generate the notification cover letter.  This letter is very generic in nature; highlighting that a decision has been made, but directing the reader to the attached template.</a:t>
            </a:r>
          </a:p>
          <a:p>
            <a:pPr marL="605956" lvl="1" indent="-165261" defTabSz="881390">
              <a:buFont typeface="Arial" panose="020B0604020202020204" pitchFamily="34" charset="0"/>
              <a:buChar char="•"/>
              <a:defRPr/>
            </a:pPr>
            <a:r>
              <a:rPr lang="en-US" dirty="0"/>
              <a:t>The cover letters also assist in meeting the notification requirements required by the Appeals Modernization Act.</a:t>
            </a:r>
            <a:endParaRPr lang="en-US" b="1" dirty="0"/>
          </a:p>
          <a:p>
            <a:pPr marL="165261" indent="-165261">
              <a:buFont typeface="Arial" panose="020B0604020202020204" pitchFamily="34" charset="0"/>
              <a:buChar char="•"/>
            </a:pPr>
            <a:endParaRPr lang="en-US" b="1" dirty="0"/>
          </a:p>
          <a:p>
            <a:pPr marL="165261" indent="-165261">
              <a:buFont typeface="Arial" panose="020B0604020202020204" pitchFamily="34" charset="0"/>
              <a:buChar char="•"/>
            </a:pPr>
            <a:r>
              <a:rPr lang="en-US" b="1" dirty="0"/>
              <a:t>VA Form 20-0998, Your Rights to Seek Further Reviews of our Decision (FPM 8.G.2.h)</a:t>
            </a:r>
            <a:endParaRPr lang="en-US" sz="1300" dirty="0"/>
          </a:p>
          <a:p>
            <a:pPr marL="716130" lvl="1" indent="-275434">
              <a:buFont typeface="Arial" panose="020B0604020202020204" pitchFamily="34" charset="0"/>
              <a:buChar char="•"/>
            </a:pPr>
            <a:r>
              <a:rPr lang="en-US" sz="1300" dirty="0"/>
              <a:t>The VA Form 20-0998, </a:t>
            </a:r>
            <a:r>
              <a:rPr lang="en-US" sz="1300" i="1" dirty="0"/>
              <a:t>Your Rights to Seek Further Review of our Decision, </a:t>
            </a:r>
            <a:r>
              <a:rPr lang="en-US" sz="1300" dirty="0"/>
              <a:t>must be sent with every decision notice.  </a:t>
            </a:r>
          </a:p>
          <a:p>
            <a:br>
              <a:rPr lang="en-US" sz="1300" dirty="0"/>
            </a:br>
            <a:r>
              <a:rPr lang="en-US" sz="1300" b="1" u="sng" dirty="0"/>
              <a:t>Demonstration Notes</a:t>
            </a:r>
            <a:r>
              <a:rPr lang="en-US" sz="1300" dirty="0"/>
              <a:t>: </a:t>
            </a:r>
          </a:p>
          <a:p>
            <a:pPr defTabSz="931717">
              <a:defRPr/>
            </a:pPr>
            <a:endParaRPr lang="en-US" sz="1300" dirty="0"/>
          </a:p>
          <a:p>
            <a:pPr defTabSz="931717">
              <a:defRPr/>
            </a:pPr>
            <a:r>
              <a:rPr lang="en-US" sz="1300" dirty="0"/>
              <a:t>Minimize PowerPoint and allow learners to view the HLR </a:t>
            </a:r>
            <a:r>
              <a:rPr lang="en-US" dirty="0"/>
              <a:t>notification cover letter and the SR notification cover letter.</a:t>
            </a: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37180687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31666">
              <a:defRPr/>
            </a:pPr>
            <a:r>
              <a:rPr lang="en-US" u="sng" dirty="0"/>
              <a:t>Instructor Notes:</a:t>
            </a:r>
            <a:endParaRPr lang="en-US" u="none" dirty="0"/>
          </a:p>
          <a:p>
            <a:pPr marL="0" lvl="1" defTabSz="931666">
              <a:defRPr/>
            </a:pPr>
            <a:endParaRPr lang="en-US" u="sng" dirty="0"/>
          </a:p>
          <a:p>
            <a:r>
              <a:rPr lang="en-US" dirty="0"/>
              <a:t>(Recall)  These</a:t>
            </a:r>
            <a:r>
              <a:rPr lang="en-US" baseline="0" dirty="0"/>
              <a:t> are our learning objectives as stated from the beginning of the training:</a:t>
            </a:r>
          </a:p>
          <a:p>
            <a:pPr marL="165261" indent="-165261">
              <a:buFont typeface="Arial" panose="020B0604020202020204" pitchFamily="34" charset="0"/>
              <a:buChar char="•"/>
            </a:pPr>
            <a:r>
              <a:rPr lang="en-US" dirty="0"/>
              <a:t>Recall elements of fiduciary appointment</a:t>
            </a:r>
          </a:p>
          <a:p>
            <a:pPr marL="165261" indent="-165261" defTabSz="881390">
              <a:buFont typeface="Arial" panose="020B0604020202020204" pitchFamily="34" charset="0"/>
              <a:buChar char="•"/>
              <a:defRPr/>
            </a:pPr>
            <a:r>
              <a:rPr lang="en-US" dirty="0"/>
              <a:t>Highlight the reasons for fiduciary removal</a:t>
            </a:r>
          </a:p>
          <a:p>
            <a:pPr marL="165261" indent="-165261">
              <a:buFont typeface="Arial" panose="020B0604020202020204" pitchFamily="34" charset="0"/>
              <a:buChar char="•"/>
              <a:defRPr/>
            </a:pPr>
            <a:r>
              <a:rPr lang="en-US" dirty="0"/>
              <a:t>Identify the Higher-Level Review notification template and decision process</a:t>
            </a:r>
          </a:p>
          <a:p>
            <a:pPr marL="165261" indent="-165261">
              <a:buFont typeface="Arial" panose="020B0604020202020204" pitchFamily="34" charset="0"/>
              <a:buChar char="•"/>
              <a:defRPr/>
            </a:pPr>
            <a:r>
              <a:rPr lang="en-US" dirty="0"/>
              <a:t>Explain the Supplemental Review notification template and review process</a:t>
            </a:r>
          </a:p>
          <a:p>
            <a:pPr marL="165261" indent="-165261">
              <a:buFont typeface="Arial" panose="020B0604020202020204" pitchFamily="34" charset="0"/>
              <a:buChar char="•"/>
              <a:defRPr/>
            </a:pPr>
            <a:r>
              <a:rPr lang="en-US" dirty="0"/>
              <a:t>Summarize notification of decision cover letter</a:t>
            </a:r>
          </a:p>
          <a:p>
            <a:endParaRPr lang="en-US" dirty="0"/>
          </a:p>
          <a:p>
            <a:pPr marL="0" lvl="1" defTabSz="931666">
              <a:defRPr/>
            </a:pPr>
            <a:r>
              <a:rPr lang="en-US" dirty="0"/>
              <a:t>(Recap)  We discussed each of these learning objectives through the following topics in each slide today:</a:t>
            </a:r>
          </a:p>
          <a:p>
            <a:pPr marL="165261" indent="-165261">
              <a:buFont typeface="Arial" panose="020B0604020202020204" pitchFamily="34" charset="0"/>
              <a:buChar char="•"/>
            </a:pPr>
            <a:r>
              <a:rPr lang="en-US" dirty="0"/>
              <a:t>Appointing a Fiduciary</a:t>
            </a:r>
          </a:p>
          <a:p>
            <a:pPr marL="165261" indent="-165261">
              <a:buFont typeface="Arial" panose="020B0604020202020204" pitchFamily="34" charset="0"/>
              <a:buChar char="•"/>
            </a:pPr>
            <a:r>
              <a:rPr lang="en-US" dirty="0"/>
              <a:t>Appointing a Fiduciary - Cont’d</a:t>
            </a:r>
          </a:p>
          <a:p>
            <a:pPr marL="165261" indent="-165261">
              <a:buFont typeface="Arial" panose="020B0604020202020204" pitchFamily="34" charset="0"/>
              <a:buChar char="•"/>
            </a:pPr>
            <a:r>
              <a:rPr lang="en-US" dirty="0"/>
              <a:t>Fiduciary Removal</a:t>
            </a:r>
          </a:p>
          <a:p>
            <a:pPr marL="165261" indent="-165261">
              <a:buFont typeface="Arial" panose="020B0604020202020204" pitchFamily="34" charset="0"/>
              <a:buChar char="•"/>
            </a:pPr>
            <a:r>
              <a:rPr lang="en-US" dirty="0"/>
              <a:t>Fiduciary Removal - Cont’d</a:t>
            </a:r>
          </a:p>
          <a:p>
            <a:pPr marL="165261" indent="-165261">
              <a:buFont typeface="Arial" panose="020B0604020202020204" pitchFamily="34" charset="0"/>
              <a:buChar char="•"/>
            </a:pPr>
            <a:r>
              <a:rPr lang="en-US" dirty="0"/>
              <a:t>Higher Level Review</a:t>
            </a:r>
          </a:p>
          <a:p>
            <a:pPr marL="165261" indent="-165261" defTabSz="881390">
              <a:buFont typeface="Arial" panose="020B0604020202020204" pitchFamily="34" charset="0"/>
              <a:buChar char="•"/>
              <a:defRPr/>
            </a:pPr>
            <a:r>
              <a:rPr lang="en-US" dirty="0"/>
              <a:t>Higher Level Review - Cont’d</a:t>
            </a:r>
          </a:p>
          <a:p>
            <a:pPr marL="165261" indent="-165261">
              <a:buFont typeface="Arial" panose="020B0604020202020204" pitchFamily="34" charset="0"/>
              <a:buChar char="•"/>
            </a:pPr>
            <a:r>
              <a:rPr lang="en-US" dirty="0"/>
              <a:t>Supplemental Review </a:t>
            </a:r>
          </a:p>
          <a:p>
            <a:pPr marL="165261" indent="-165261">
              <a:buFont typeface="Arial" panose="020B0604020202020204" pitchFamily="34" charset="0"/>
              <a:buChar char="•"/>
            </a:pPr>
            <a:r>
              <a:rPr lang="en-US" dirty="0"/>
              <a:t>Supplemental Review – Cont’d</a:t>
            </a:r>
          </a:p>
          <a:p>
            <a:pPr marL="165261" indent="-165261">
              <a:buFont typeface="Arial" panose="020B0604020202020204" pitchFamily="34" charset="0"/>
              <a:buChar char="•"/>
            </a:pPr>
            <a:r>
              <a:rPr lang="en-US" dirty="0"/>
              <a:t>Notification of Decision</a:t>
            </a:r>
          </a:p>
          <a:p>
            <a:endParaRPr lang="en-US" dirty="0"/>
          </a:p>
          <a:p>
            <a:pPr marL="0" lvl="1" defTabSz="931666">
              <a:defRPr/>
            </a:pPr>
            <a:r>
              <a:rPr lang="en-US" b="1" dirty="0"/>
              <a:t>Are there any additional questions?  </a:t>
            </a:r>
          </a:p>
        </p:txBody>
      </p:sp>
      <p:sp>
        <p:nvSpPr>
          <p:cNvPr id="4" name="Slide Number Placeholder 3"/>
          <p:cNvSpPr>
            <a:spLocks noGrp="1"/>
          </p:cNvSpPr>
          <p:nvPr>
            <p:ph type="sldNum" sz="quarter" idx="10"/>
          </p:nvPr>
        </p:nvSpPr>
        <p:spPr/>
        <p:txBody>
          <a:bodyPr/>
          <a:lstStyle/>
          <a:p>
            <a:fld id="{03CECF49-2165-4CE7-B39E-10D80CF3C557}" type="slidenum">
              <a:rPr lang="en-US" smtClean="0"/>
              <a:t>15</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84919">
              <a:defRPr/>
            </a:pPr>
            <a:r>
              <a:rPr lang="en-US" sz="1300" u="sng" dirty="0">
                <a:solidFill>
                  <a:prstClr val="black"/>
                </a:solidFill>
              </a:rPr>
              <a:t>Instructor Notes:</a:t>
            </a:r>
          </a:p>
          <a:p>
            <a:endParaRPr lang="en-US" dirty="0"/>
          </a:p>
          <a:p>
            <a:r>
              <a:rPr lang="en-US" dirty="0"/>
              <a:t>An assessment and satisfaction survey have been assigned to you in TMS.  You should be able to complete both within ten minutes.  Completing both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16</a:t>
            </a:fld>
            <a:endParaRPr lang="en-US" dirty="0"/>
          </a:p>
        </p:txBody>
      </p:sp>
    </p:spTree>
    <p:extLst>
      <p:ext uri="{BB962C8B-B14F-4D97-AF65-F5344CB8AC3E}">
        <p14:creationId xmlns:p14="http://schemas.microsoft.com/office/powerpoint/2010/main" val="4012091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At the end of this lesson, given the training and the corresponding references, the student will be able to do the following:</a:t>
            </a:r>
          </a:p>
          <a:p>
            <a:pPr marL="165261" indent="-165261">
              <a:buFont typeface="Arial" panose="020B0604020202020204" pitchFamily="34" charset="0"/>
              <a:buChar char="•"/>
            </a:pPr>
            <a:r>
              <a:rPr lang="en-US" sz="1300" dirty="0"/>
              <a:t>Recall the requirements for fiduciary appointment</a:t>
            </a:r>
          </a:p>
          <a:p>
            <a:pPr marL="165261" indent="-165261">
              <a:buFont typeface="Arial" panose="020B0604020202020204" pitchFamily="34" charset="0"/>
              <a:buChar char="•"/>
            </a:pPr>
            <a:r>
              <a:rPr lang="en-US" sz="1300" dirty="0"/>
              <a:t>Highlight the reasons for fiduciary removal</a:t>
            </a:r>
          </a:p>
          <a:p>
            <a:pPr marL="165261" indent="-165261">
              <a:buFont typeface="Arial" panose="020B0604020202020204" pitchFamily="34" charset="0"/>
              <a:buChar char="•"/>
            </a:pPr>
            <a:r>
              <a:rPr lang="en-US" sz="1300" dirty="0"/>
              <a:t>Identify the Higher-Level Review notification template and understand how to utilize it as a guide through the Higher-Level Review appeal decision process</a:t>
            </a:r>
          </a:p>
          <a:p>
            <a:pPr marL="165261" indent="-165261">
              <a:buFont typeface="Arial" panose="020B0604020202020204" pitchFamily="34" charset="0"/>
              <a:buChar char="•"/>
            </a:pPr>
            <a:r>
              <a:rPr lang="en-US" sz="1300" dirty="0"/>
              <a:t>Explain the Supplemental Review notification template and understand how to utilize it as a guide through the Supplemental Review appeal decision review process</a:t>
            </a:r>
          </a:p>
          <a:p>
            <a:pPr marL="165261" indent="-165261">
              <a:buFont typeface="Arial" panose="020B0604020202020204" pitchFamily="34" charset="0"/>
              <a:buChar char="•"/>
            </a:pPr>
            <a:r>
              <a:rPr lang="en-US" sz="1300" dirty="0"/>
              <a:t>Summarize the notification of decision cover letter that is sent to the beneficiary</a:t>
            </a:r>
          </a:p>
          <a:p>
            <a:endParaRPr lang="en-US" dirty="0"/>
          </a:p>
          <a:p>
            <a:endParaRPr lang="en-US" dirty="0"/>
          </a:p>
          <a:p>
            <a:pPr marL="174697" indent="-174697">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 following are references relevant to the processing of fiduciary appointment and removal appeals:</a:t>
            </a:r>
          </a:p>
          <a:p>
            <a:pPr marL="165261" indent="-165261">
              <a:buFont typeface="Arial" panose="020B0604020202020204" pitchFamily="34" charset="0"/>
              <a:buChar char="•"/>
            </a:pPr>
            <a:r>
              <a:rPr lang="en-US" dirty="0"/>
              <a:t>Public Law 115-55, “Veterans Appeals Improvement and Modernization Act of 2017” </a:t>
            </a:r>
          </a:p>
          <a:p>
            <a:pPr marL="605956" lvl="1" indent="-165261" defTabSz="881390">
              <a:buFont typeface="Arial" panose="020B0604020202020204" pitchFamily="34" charset="0"/>
              <a:buChar char="•"/>
              <a:defRPr/>
            </a:pPr>
            <a:r>
              <a:rPr lang="en-US" dirty="0"/>
              <a:t>Available at </a:t>
            </a:r>
            <a:r>
              <a:rPr lang="en-US" u="sng" dirty="0">
                <a:hlinkClick r:id="rId3"/>
              </a:rPr>
              <a:t>https://www.congress.gov/115/plaws/publ55/PLAW-115publ55.pdf</a:t>
            </a:r>
            <a:endParaRPr lang="en-US" dirty="0">
              <a:effectLst/>
            </a:endParaRPr>
          </a:p>
          <a:p>
            <a:pPr marL="165261" indent="-165261">
              <a:buFont typeface="Arial" panose="020B0604020202020204" pitchFamily="34" charset="0"/>
              <a:buChar char="•"/>
            </a:pPr>
            <a:r>
              <a:rPr lang="en-US" dirty="0"/>
              <a:t>“VA Claims and Appeals Modernization” or AQ26, to implement the public law </a:t>
            </a:r>
          </a:p>
          <a:p>
            <a:pPr marL="605956" lvl="1" indent="-165261">
              <a:buFont typeface="Arial" panose="020B0604020202020204" pitchFamily="34" charset="0"/>
              <a:buChar char="•"/>
            </a:pPr>
            <a:r>
              <a:rPr lang="en-US" dirty="0"/>
              <a:t>Available at </a:t>
            </a:r>
            <a:r>
              <a:rPr lang="en-US" u="sng" dirty="0">
                <a:hlinkClick r:id="rId4"/>
              </a:rPr>
              <a:t>https://www.federalregister.gov/documents/2019/01/18/2018-28350/va-claims-and-appeals-modernization</a:t>
            </a:r>
            <a:endParaRPr lang="en-US" dirty="0"/>
          </a:p>
          <a:p>
            <a:pPr marL="605956" lvl="1" indent="-165261">
              <a:buFont typeface="Arial" panose="020B0604020202020204" pitchFamily="34" charset="0"/>
              <a:buChar char="•"/>
            </a:pPr>
            <a:r>
              <a:rPr lang="en-US" u="none" dirty="0"/>
              <a:t>AQ26 revises the following sections</a:t>
            </a:r>
          </a:p>
          <a:p>
            <a:pPr marL="1046651" lvl="2" indent="-165261">
              <a:buFont typeface="Arial" panose="020B0604020202020204" pitchFamily="34" charset="0"/>
              <a:buChar char="•"/>
            </a:pPr>
            <a:r>
              <a:rPr lang="en-US" u="none" dirty="0"/>
              <a:t>38 Code of Federal Regulation (CFR) Part 3, Adjudication</a:t>
            </a:r>
          </a:p>
          <a:p>
            <a:pPr marL="1487346" lvl="3" indent="-165261" defTabSz="881390">
              <a:buFont typeface="Arial" panose="020B0604020202020204" pitchFamily="34" charset="0"/>
              <a:buChar char="•"/>
              <a:defRPr/>
            </a:pPr>
            <a:r>
              <a:rPr lang="en-US" u="none" dirty="0"/>
              <a:t>Available at </a:t>
            </a:r>
            <a:r>
              <a:rPr lang="en-US" u="sng" dirty="0">
                <a:hlinkClick r:id="rId5"/>
              </a:rPr>
              <a:t>https://www.ecfr.gov/cgi-bin/text-idx?SID=ff7825ed3ec843f404a8793dad8c2955&amp;mc=true&amp;node=pt38.1.3&amp;rgn=div5</a:t>
            </a:r>
            <a:endParaRPr lang="en-US" u="none" dirty="0"/>
          </a:p>
          <a:p>
            <a:pPr marL="1046651" lvl="2" indent="-165261" defTabSz="881390">
              <a:buFont typeface="Arial" panose="020B0604020202020204" pitchFamily="34" charset="0"/>
              <a:buChar char="•"/>
              <a:defRPr/>
            </a:pPr>
            <a:r>
              <a:rPr lang="en-US" i="0" u="none" dirty="0"/>
              <a:t>38 CFR Part 19, </a:t>
            </a:r>
            <a:r>
              <a:rPr lang="en-US" i="1" dirty="0"/>
              <a:t>Board of Veterans’ Appeals: Appeals Regulations </a:t>
            </a:r>
          </a:p>
          <a:p>
            <a:pPr marL="1487346" lvl="3" indent="-165261" defTabSz="881390">
              <a:buFont typeface="Arial" panose="020B0604020202020204" pitchFamily="34" charset="0"/>
              <a:buChar char="•"/>
              <a:defRPr/>
            </a:pPr>
            <a:r>
              <a:rPr lang="en-US" i="0" dirty="0"/>
              <a:t>Available at </a:t>
            </a:r>
            <a:r>
              <a:rPr lang="en-US" dirty="0"/>
              <a:t> </a:t>
            </a:r>
            <a:r>
              <a:rPr lang="en-US" u="sng" dirty="0">
                <a:hlinkClick r:id="rId6"/>
              </a:rPr>
              <a:t>https://www.ecfr.gov/cgi-bin/retrieveECFR?gp=&amp;SID=e08fe825e9242dcff18d7b1ab0aacdf3&amp;mc=true&amp;r=PART&amp;n=pt38.2.19</a:t>
            </a:r>
            <a:endParaRPr lang="en-US" i="0" dirty="0"/>
          </a:p>
          <a:p>
            <a:pPr marL="1046651" lvl="2" indent="-165261">
              <a:buFont typeface="Arial" panose="020B0604020202020204" pitchFamily="34" charset="0"/>
              <a:buChar char="•"/>
            </a:pPr>
            <a:r>
              <a:rPr lang="en-US" dirty="0"/>
              <a:t>38 CFR 20, </a:t>
            </a:r>
            <a:r>
              <a:rPr lang="en-US" i="1" dirty="0"/>
              <a:t>Board of Veterans Appeals: Rules of Practice </a:t>
            </a:r>
          </a:p>
          <a:p>
            <a:pPr marL="1487346" lvl="3" indent="-165261">
              <a:buFont typeface="Arial" panose="020B0604020202020204" pitchFamily="34" charset="0"/>
              <a:buChar char="•"/>
            </a:pPr>
            <a:r>
              <a:rPr lang="en-US" i="0" dirty="0"/>
              <a:t>Available at </a:t>
            </a:r>
            <a:r>
              <a:rPr lang="en-US" u="sng" dirty="0">
                <a:hlinkClick r:id="rId7"/>
              </a:rPr>
              <a:t>https://www.ecfr.gov/cgi-bin/retrieveECFR?gp=&amp;SID=e08fe825e9242dcff18d7b1ab0aacdf3&amp;mc=true&amp;r=PART&amp;n=pt38.2.20</a:t>
            </a:r>
            <a:endParaRPr lang="en-US" dirty="0"/>
          </a:p>
          <a:p>
            <a:pPr marL="165261" indent="-165261">
              <a:buFont typeface="Arial" panose="020B0604020202020204" pitchFamily="34" charset="0"/>
              <a:buChar char="•"/>
            </a:pPr>
            <a:r>
              <a:rPr lang="en-US" dirty="0"/>
              <a:t>38 United States Code (U.S.C) 5502, </a:t>
            </a:r>
            <a:r>
              <a:rPr lang="en-US" i="1" dirty="0"/>
              <a:t>Payments to and supervision of fiduciaries</a:t>
            </a:r>
          </a:p>
          <a:p>
            <a:pPr marL="605956" lvl="1" indent="-165261" defTabSz="881390">
              <a:buFont typeface="Arial" panose="020B0604020202020204" pitchFamily="34" charset="0"/>
              <a:buChar char="•"/>
              <a:defRPr/>
            </a:pPr>
            <a:r>
              <a:rPr lang="en-US" dirty="0"/>
              <a:t>Available at </a:t>
            </a:r>
            <a:r>
              <a:rPr lang="en-US" u="sng" dirty="0">
                <a:hlinkClick r:id="rId8"/>
              </a:rPr>
              <a:t>https://www.law.cornell.edu/uscode/text/38/5502</a:t>
            </a:r>
            <a:endParaRPr lang="en-US" dirty="0"/>
          </a:p>
          <a:p>
            <a:pPr marL="165261" indent="-165261">
              <a:buFont typeface="Arial" panose="020B0604020202020204" pitchFamily="34" charset="0"/>
              <a:buChar char="•"/>
            </a:pPr>
            <a:r>
              <a:rPr lang="en-US" dirty="0"/>
              <a:t>38 U.S.C 5711, </a:t>
            </a:r>
            <a:r>
              <a:rPr lang="en-US" i="1" dirty="0"/>
              <a:t>Authority to issue subpoenas </a:t>
            </a:r>
          </a:p>
          <a:p>
            <a:pPr marL="605956" lvl="1" indent="-165261" defTabSz="881390">
              <a:buFont typeface="Arial" panose="020B0604020202020204" pitchFamily="34" charset="0"/>
              <a:buChar char="•"/>
              <a:defRPr/>
            </a:pPr>
            <a:r>
              <a:rPr lang="en-US" dirty="0"/>
              <a:t>Available at </a:t>
            </a:r>
            <a:r>
              <a:rPr lang="en-US" u="sng" dirty="0">
                <a:hlinkClick r:id="rId9"/>
              </a:rPr>
              <a:t>https://www.law.cornell.edu/uscode/text/38/5711</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 following are references relevant to the processing of fiduciary appointment and removal appeals:</a:t>
            </a:r>
          </a:p>
          <a:p>
            <a:pPr marL="165261" indent="-165261" defTabSz="881390">
              <a:buFont typeface="Arial" panose="020B0604020202020204" pitchFamily="34" charset="0"/>
              <a:buChar char="•"/>
              <a:defRPr/>
            </a:pPr>
            <a:r>
              <a:rPr lang="en-US" dirty="0"/>
              <a:t>38 U.S.C 6106, Misuse of benefits by fiduciaries</a:t>
            </a:r>
          </a:p>
          <a:p>
            <a:pPr marL="605956" lvl="1" indent="-165261" defTabSz="881390">
              <a:buFont typeface="Arial" panose="020B0604020202020204" pitchFamily="34" charset="0"/>
              <a:buChar char="•"/>
              <a:defRPr/>
            </a:pPr>
            <a:r>
              <a:rPr lang="en-US" dirty="0"/>
              <a:t>Available at </a:t>
            </a:r>
            <a:r>
              <a:rPr lang="en-US" u="sng" dirty="0">
                <a:hlinkClick r:id="rId3"/>
              </a:rPr>
              <a:t>https://www.law.cornell.edu/uscode/text/38/6106</a:t>
            </a:r>
            <a:endParaRPr lang="en-US" dirty="0"/>
          </a:p>
          <a:p>
            <a:pPr marL="165261" indent="-165261">
              <a:buFont typeface="Arial" panose="020B0604020202020204" pitchFamily="34" charset="0"/>
              <a:buChar char="•"/>
            </a:pPr>
            <a:r>
              <a:rPr lang="en-US" u="none" dirty="0"/>
              <a:t>38 CFR Part 13, </a:t>
            </a:r>
            <a:r>
              <a:rPr lang="en-US" i="1" u="none" dirty="0"/>
              <a:t>Fiduciary Activities </a:t>
            </a:r>
          </a:p>
          <a:p>
            <a:pPr marL="605956" lvl="1" indent="-165261">
              <a:buFont typeface="Arial" panose="020B0604020202020204" pitchFamily="34" charset="0"/>
              <a:buChar char="•"/>
            </a:pPr>
            <a:r>
              <a:rPr lang="en-US" i="0" u="none" dirty="0"/>
              <a:t>Available at</a:t>
            </a:r>
            <a:r>
              <a:rPr lang="en-US" dirty="0"/>
              <a:t>: </a:t>
            </a:r>
            <a:r>
              <a:rPr lang="en-US" u="sng" dirty="0">
                <a:hlinkClick r:id="rId4"/>
              </a:rPr>
              <a:t>https://www.ecfr.gov/cgi-bin/text-idx?SID=ad275643432556b9dda942343fb89296&amp;mc=true&amp;node=pt38.1.13&amp;rgn=div5#se38.1.13_164</a:t>
            </a:r>
            <a:endParaRPr lang="en-US" u="sng" dirty="0"/>
          </a:p>
          <a:p>
            <a:pPr marL="605956" lvl="1" indent="-165261" defTabSz="881390">
              <a:buFont typeface="Arial" panose="020B0604020202020204" pitchFamily="34" charset="0"/>
              <a:buChar char="•"/>
              <a:defRPr/>
            </a:pPr>
            <a:r>
              <a:rPr lang="en-US"/>
              <a:t>Pension and Fiduciary Service is making applicable amendments to Part 13 with the intent to align current regulations with applicable portions of the new review and appeals processes outlined in Public Law 115-55.</a:t>
            </a:r>
          </a:p>
          <a:p>
            <a:pPr marL="165261" indent="-165261">
              <a:buFont typeface="Arial" panose="020B0604020202020204" pitchFamily="34" charset="0"/>
              <a:buChar char="•"/>
            </a:pPr>
            <a:r>
              <a:rPr lang="en-US" u="none"/>
              <a:t>Fiduciary </a:t>
            </a:r>
            <a:r>
              <a:rPr lang="en-US" u="none" dirty="0"/>
              <a:t>Program Manual (FPM)</a:t>
            </a:r>
            <a:r>
              <a:rPr lang="en-US" dirty="0"/>
              <a:t> Chapter 2, </a:t>
            </a:r>
            <a:r>
              <a:rPr lang="en-US" i="1" dirty="0"/>
              <a:t>Field Examinations</a:t>
            </a:r>
          </a:p>
          <a:p>
            <a:pPr marL="165261" indent="-165261">
              <a:buFont typeface="Arial" panose="020B0604020202020204" pitchFamily="34" charset="0"/>
              <a:buChar char="•"/>
            </a:pPr>
            <a:r>
              <a:rPr lang="en-US" dirty="0"/>
              <a:t>FPM Chapter 3,</a:t>
            </a:r>
            <a:r>
              <a:rPr lang="en-US" i="1" dirty="0"/>
              <a:t> Account Audits</a:t>
            </a:r>
          </a:p>
          <a:p>
            <a:pPr marL="165261" indent="-165261">
              <a:buFont typeface="Arial" panose="020B0604020202020204" pitchFamily="34" charset="0"/>
              <a:buChar char="•"/>
            </a:pPr>
            <a:r>
              <a:rPr lang="en-US" dirty="0"/>
              <a:t>FPM Chapter 4, </a:t>
            </a:r>
            <a:r>
              <a:rPr lang="en-US" i="1" dirty="0"/>
              <a:t>Estate Administration and Supervision</a:t>
            </a:r>
            <a:endParaRPr lang="en-US" u="none" dirty="0"/>
          </a:p>
          <a:p>
            <a:pPr marL="165261" indent="-165261">
              <a:buFont typeface="Arial" panose="020B0604020202020204" pitchFamily="34" charset="0"/>
              <a:buChar char="•"/>
            </a:pPr>
            <a:r>
              <a:rPr lang="en-US" u="none" dirty="0"/>
              <a:t>FPM Chapter 8, </a:t>
            </a:r>
            <a:r>
              <a:rPr lang="en-US" i="1" u="none" dirty="0"/>
              <a:t>Fiduciary Appeals</a:t>
            </a:r>
          </a:p>
          <a:p>
            <a:pPr marL="165261" indent="-165261">
              <a:buFont typeface="Arial" panose="020B0604020202020204" pitchFamily="34" charset="0"/>
              <a:buChar char="•"/>
            </a:pPr>
            <a:r>
              <a:rPr lang="en-US" i="0" u="none" dirty="0"/>
              <a:t>VBA Forms Intranet website</a:t>
            </a:r>
          </a:p>
          <a:p>
            <a:pPr marL="605956" lvl="1" indent="-165261" defTabSz="881390">
              <a:buFont typeface="Arial" panose="020B0604020202020204" pitchFamily="34" charset="0"/>
              <a:buChar char="•"/>
              <a:defRPr/>
            </a:pPr>
            <a:r>
              <a:rPr lang="en-US" i="0" u="none" dirty="0"/>
              <a:t>Available at </a:t>
            </a:r>
            <a:r>
              <a:rPr lang="en-US" u="sng" dirty="0">
                <a:hlinkClick r:id="rId5"/>
              </a:rPr>
              <a:t>http://vaww.va.gov/vaforms/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3641488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 following are Fiduciary Program Guides relevant to processing fiduciary appointment and removal appeals:</a:t>
            </a:r>
          </a:p>
          <a:p>
            <a:pPr marL="165261" indent="-165261">
              <a:buFont typeface="Arial" panose="020B0604020202020204" pitchFamily="34" charset="0"/>
              <a:buChar char="•"/>
            </a:pPr>
            <a:r>
              <a:rPr lang="en-US" dirty="0"/>
              <a:t>Fiduciary Program Guide (FPG),</a:t>
            </a:r>
            <a:r>
              <a:rPr lang="en-US" i="1" dirty="0"/>
              <a:t> 04 – Field Examination Interview</a:t>
            </a:r>
          </a:p>
          <a:p>
            <a:pPr marL="165261" indent="-165261">
              <a:buFont typeface="Arial" panose="020B0604020202020204" pitchFamily="34" charset="0"/>
              <a:buChar char="•"/>
            </a:pPr>
            <a:r>
              <a:rPr lang="en-US" dirty="0"/>
              <a:t>FPG, </a:t>
            </a:r>
            <a:r>
              <a:rPr lang="en-US" i="1" dirty="0"/>
              <a:t>05 – Field Examination Analysis</a:t>
            </a:r>
          </a:p>
          <a:p>
            <a:pPr marL="165261" indent="-165261">
              <a:buFont typeface="Arial" panose="020B0604020202020204" pitchFamily="34" charset="0"/>
              <a:buChar char="•"/>
            </a:pPr>
            <a:r>
              <a:rPr lang="en-US" dirty="0"/>
              <a:t>FPG, </a:t>
            </a:r>
            <a:r>
              <a:rPr lang="en-US" i="1" dirty="0"/>
              <a:t>08 – CLEAR Criminal Background Checks</a:t>
            </a:r>
          </a:p>
          <a:p>
            <a:pPr marL="165261" indent="-165261">
              <a:buFont typeface="Arial" panose="020B0604020202020204" pitchFamily="34" charset="0"/>
              <a:buChar char="•"/>
            </a:pPr>
            <a:r>
              <a:rPr lang="en-US" dirty="0"/>
              <a:t>FPG,</a:t>
            </a:r>
            <a:r>
              <a:rPr lang="en-US" i="1" dirty="0"/>
              <a:t> 09 – Fiduciary Appointment, Fiduciary Fee Approval, and Review</a:t>
            </a:r>
          </a:p>
          <a:p>
            <a:pPr marL="165261" indent="-165261">
              <a:buFont typeface="Arial" panose="020B0604020202020204" pitchFamily="34" charset="0"/>
              <a:buChar char="•"/>
            </a:pPr>
            <a:endParaRPr lang="en-US" i="1"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537763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Recall elements of fiduciary appointment</a:t>
            </a:r>
            <a:endParaRPr lang="en-US" b="0" i="1" u="none" baseline="0" dirty="0"/>
          </a:p>
          <a:p>
            <a:pPr marL="174697" indent="-174697" defTabSz="931717">
              <a:defRPr/>
            </a:pPr>
            <a:r>
              <a:rPr lang="en-US" b="0" i="1" u="none" dirty="0"/>
              <a:t>Policy</a:t>
            </a:r>
            <a:r>
              <a:rPr lang="en-US" b="0" i="1" u="none" baseline="0" dirty="0"/>
              <a:t> Reference(s):  38 U.S.C. 501, 38 U.S.C. 5502, 38 U.S.C. 5507, 38 U.S.C. 6106, 38 CFR 13.100, 38 CFR 13.120, 38 CFR 13.130, 38 CFR 13.220, 38 CFR 13.230, 38 CFR</a:t>
            </a:r>
          </a:p>
          <a:p>
            <a:pPr marL="174697" indent="-174697" defTabSz="931717">
              <a:defRPr/>
            </a:pPr>
            <a:r>
              <a:rPr lang="en-US" b="0" i="1" u="none" baseline="0" dirty="0"/>
              <a:t>13.240, FPM 2.D.4.b, FPM 2.D, FPM 2.F</a:t>
            </a:r>
          </a:p>
          <a:p>
            <a:pPr marL="174697" indent="-174697" defTabSz="931717">
              <a:defRPr/>
            </a:pPr>
            <a:r>
              <a:rPr lang="en-US" b="0" i="1" u="none" baseline="0" dirty="0"/>
              <a:t>FPG Articles: 04 – Field Examination Interview, 05 – Field Examination Analysis, 08 – CLEAR Criminal Background Checks, 09 – Fiduciary Appointment, Fiduciary Fee</a:t>
            </a:r>
          </a:p>
          <a:p>
            <a:pPr marL="174697" indent="-174697" defTabSz="931717">
              <a:defRPr/>
            </a:pPr>
            <a:r>
              <a:rPr lang="en-US" b="0" i="1" u="none" baseline="0" dirty="0"/>
              <a:t>Approval, and Review</a:t>
            </a:r>
          </a:p>
          <a:p>
            <a:pPr marL="174697" indent="-174697" defTabSz="931717">
              <a:defRPr/>
            </a:pPr>
            <a:endParaRPr lang="en-US" b="0" i="1" u="none" baseline="0" dirty="0"/>
          </a:p>
          <a:p>
            <a:pPr marL="174697" indent="-174697" defTabSz="931717">
              <a:defRPr/>
            </a:pPr>
            <a:r>
              <a:rPr lang="en-US" b="0" u="sng" dirty="0"/>
              <a:t>Instructor Notes: </a:t>
            </a:r>
          </a:p>
          <a:p>
            <a:endParaRPr lang="en-US" sz="1300" dirty="0"/>
          </a:p>
          <a:p>
            <a:r>
              <a:rPr lang="en-US" dirty="0"/>
              <a:t>As you begin to review a Higher-Level Review (HLR) or Supplemental Review (SR) request relating to the appointment of a fiduciary, you must understand the steps that go into the appointment of a proposed fiduciary.   The items on the slide are all pre-appointment considerations that must be taken, if applicable, by the field examiner.  What does this mean for you as the HLR or SR adjudicator?  It means that you will need to go through the eFolder (VBMS/LCM) and review all documentation associated with the fiduciary appointment to ensure each of the items on the slide was addressed during the original fiduciary appointment.  Ask yourself the following questions and as you are doing so, keep in my that 38 CFR 13.100 provides policy guidance on the requirements for fiduciary appointment:</a:t>
            </a:r>
          </a:p>
          <a:p>
            <a:endParaRPr lang="en-US" dirty="0"/>
          </a:p>
          <a:p>
            <a:pPr marL="440695" indent="-440695" fontAlgn="t"/>
            <a:r>
              <a:rPr lang="en-US" b="1" dirty="0"/>
              <a:t>Fiduciary necessary (38 CFR 13.100(a))</a:t>
            </a:r>
          </a:p>
          <a:p>
            <a:pPr marL="165261" indent="-165261" fontAlgn="t">
              <a:buFont typeface="Arial" panose="020B0604020202020204" pitchFamily="34" charset="0"/>
              <a:buChar char="•"/>
            </a:pPr>
            <a:r>
              <a:rPr lang="en-US" b="0" dirty="0"/>
              <a:t>Was it necessary to appoint a fiduciary and did VA have the authority to appoint a fiduciary?</a:t>
            </a:r>
          </a:p>
          <a:p>
            <a:pPr marL="605956" lvl="1" indent="-165261" fontAlgn="t">
              <a:buFont typeface="Arial" panose="020B0604020202020204" pitchFamily="34" charset="0"/>
              <a:buChar char="•"/>
            </a:pPr>
            <a:r>
              <a:rPr lang="en-US" b="0" dirty="0"/>
              <a:t>Beneficiary rated unable to manage his or her VA benefits?</a:t>
            </a:r>
          </a:p>
          <a:p>
            <a:pPr marL="605956" lvl="1" indent="-165261" fontAlgn="t">
              <a:buFont typeface="Arial" panose="020B0604020202020204" pitchFamily="34" charset="0"/>
              <a:buChar char="•"/>
            </a:pPr>
            <a:r>
              <a:rPr lang="en-US" b="0" dirty="0"/>
              <a:t>Determined by a court with jurisdiction as being unable to manage his or her financial affairs?</a:t>
            </a:r>
          </a:p>
          <a:p>
            <a:pPr marL="605956" lvl="1" indent="-165261" fontAlgn="t">
              <a:buFont typeface="Arial" panose="020B0604020202020204" pitchFamily="34" charset="0"/>
              <a:buChar char="•"/>
            </a:pPr>
            <a:r>
              <a:rPr lang="en-US" b="0" dirty="0"/>
              <a:t>Not yet reached the age of majority?</a:t>
            </a:r>
          </a:p>
          <a:p>
            <a:pPr marL="165261" indent="-165261" fontAlgn="t">
              <a:buFont typeface="Arial" panose="020B0604020202020204" pitchFamily="34" charset="0"/>
              <a:buChar char="•"/>
            </a:pPr>
            <a:endParaRPr lang="en-US" b="0" dirty="0"/>
          </a:p>
          <a:p>
            <a:pPr marL="165261" indent="-165261" fontAlgn="t">
              <a:buFont typeface="Arial" panose="020B0604020202020204" pitchFamily="34" charset="0"/>
              <a:buChar char="•"/>
            </a:pPr>
            <a:r>
              <a:rPr lang="en-US" b="0" dirty="0"/>
              <a:t>Remember that a fiduciary will not be appointed for a beneficiary who is eligible for SDP or is a minor that has not reached the age of majority, but is serving in the Armed Forces of the United States or has been disrcharged from service in the Armed Forces of the United States or qualifies for survivors’ benefits as a surviving spouse.</a:t>
            </a:r>
            <a:endParaRPr lang="en-US" b="1" dirty="0"/>
          </a:p>
          <a:p>
            <a:pPr marL="440695" indent="-440695" fontAlgn="t"/>
            <a:endParaRPr lang="en-US" b="1" dirty="0"/>
          </a:p>
          <a:p>
            <a:pPr marL="440695" indent="-440695" fontAlgn="t"/>
            <a:r>
              <a:rPr lang="en-US" b="1" dirty="0"/>
              <a:t>Temporary fiduciary serving satisfactorily (38 CFR 13.100(h)(2)(ii), FPM 2.D.4.p)</a:t>
            </a:r>
          </a:p>
          <a:p>
            <a:pPr marL="165261" indent="-165261" fontAlgn="t">
              <a:buFont typeface="Arial" panose="020B0604020202020204" pitchFamily="34" charset="0"/>
              <a:buChar char="•"/>
            </a:pPr>
            <a:r>
              <a:rPr lang="en-US" b="0" dirty="0"/>
              <a:t>If the fiduciary appointment was that of a temporary fiduciary,</a:t>
            </a:r>
          </a:p>
          <a:p>
            <a:pPr marL="605956" lvl="1" indent="-165261" fontAlgn="t">
              <a:buFont typeface="Arial" panose="020B0604020202020204" pitchFamily="34" charset="0"/>
              <a:buChar char="•"/>
            </a:pPr>
            <a:r>
              <a:rPr lang="en-US" dirty="0"/>
              <a:t>has the fiduciary already met the qualification criteria for fiduciary appointment,</a:t>
            </a:r>
          </a:p>
          <a:p>
            <a:pPr marL="605956" lvl="1" indent="-165261" fontAlgn="t">
              <a:buFont typeface="Arial" panose="020B0604020202020204" pitchFamily="34" charset="0"/>
              <a:buChar char="•"/>
            </a:pPr>
            <a:r>
              <a:rPr lang="en-US" b="0" dirty="0"/>
              <a:t>is the fiduciary currently serving at least one beneficiary and do so in a satisfactory manner, and </a:t>
            </a:r>
          </a:p>
          <a:p>
            <a:pPr marL="605956" lvl="1" indent="-165261" fontAlgn="t">
              <a:buFont typeface="Arial" panose="020B0604020202020204" pitchFamily="34" charset="0"/>
              <a:buChar char="•"/>
            </a:pPr>
            <a:r>
              <a:rPr lang="en-US" dirty="0"/>
              <a:t>has the fiduciary submitted an annual accounting for a beneficiary which VA has approved?</a:t>
            </a:r>
            <a:endParaRPr lang="en-US" b="0" dirty="0"/>
          </a:p>
          <a:p>
            <a:pPr marL="440695" indent="-440695" fontAlgn="t"/>
            <a:endParaRPr lang="en-US" b="1" dirty="0"/>
          </a:p>
          <a:p>
            <a:pPr marL="440695" indent="-440695" fontAlgn="t"/>
            <a:r>
              <a:rPr lang="en-US" b="1" dirty="0"/>
              <a:t>Order of preference (38 CFR 13.100(e), FPM 2.D.4.b)</a:t>
            </a:r>
          </a:p>
          <a:p>
            <a:pPr marL="165261" indent="-165261">
              <a:buFont typeface="Arial" panose="020B0604020202020204" pitchFamily="34" charset="0"/>
              <a:buChar char="•"/>
            </a:pPr>
            <a:r>
              <a:rPr lang="en-US" dirty="0"/>
              <a:t>Was a fiduciary higher in the order of preference willing and qualified to serve as fiduciary, but not appointed?  </a:t>
            </a:r>
          </a:p>
          <a:p>
            <a:pPr marL="605956" lvl="1" indent="-165261">
              <a:buFont typeface="Arial" panose="020B0604020202020204" pitchFamily="34" charset="0"/>
              <a:buChar char="•"/>
            </a:pPr>
            <a:r>
              <a:rPr lang="en-US" dirty="0"/>
              <a:t>If so, did the field examination report provide justification as to why the fiduciary higher on the order of preference was not appointed?</a:t>
            </a:r>
          </a:p>
          <a:p>
            <a:endParaRPr lang="en-US" dirty="0"/>
          </a:p>
          <a:p>
            <a:pPr marL="165261" indent="-165261">
              <a:buFont typeface="Arial" panose="020B0604020202020204" pitchFamily="34" charset="0"/>
              <a:buChar char="•"/>
            </a:pPr>
            <a:r>
              <a:rPr lang="en-US" dirty="0"/>
              <a:t>The order of preference is:</a:t>
            </a:r>
          </a:p>
          <a:p>
            <a:pPr marL="605956" lvl="1" indent="-165261">
              <a:buFont typeface="Arial" panose="020B0604020202020204" pitchFamily="34" charset="0"/>
              <a:buChar char="•"/>
            </a:pPr>
            <a:r>
              <a:rPr lang="en-US" dirty="0"/>
              <a:t>The beneficiary's preference,</a:t>
            </a:r>
          </a:p>
          <a:p>
            <a:pPr marL="605956" lvl="1" indent="-165261">
              <a:buFont typeface="Arial" panose="020B0604020202020204" pitchFamily="34" charset="0"/>
              <a:buChar char="•"/>
            </a:pPr>
            <a:r>
              <a:rPr lang="en-US" dirty="0"/>
              <a:t>The beneficiary's spouse,</a:t>
            </a:r>
          </a:p>
          <a:p>
            <a:pPr marL="605956" lvl="1" indent="-165261">
              <a:buFont typeface="Arial" panose="020B0604020202020204" pitchFamily="34" charset="0"/>
              <a:buChar char="•"/>
            </a:pPr>
            <a:r>
              <a:rPr lang="en-US" dirty="0"/>
              <a:t>A relative who has care or custody of the beneficiary or his/her funds;</a:t>
            </a:r>
          </a:p>
          <a:p>
            <a:pPr marL="605956" lvl="1" indent="-165261">
              <a:buFont typeface="Arial" panose="020B0604020202020204" pitchFamily="34" charset="0"/>
              <a:buChar char="•"/>
            </a:pPr>
            <a:r>
              <a:rPr lang="en-US" dirty="0"/>
              <a:t>Any other relative of the beneficiary, </a:t>
            </a:r>
          </a:p>
          <a:p>
            <a:pPr marL="605956" lvl="1" indent="-165261">
              <a:buFont typeface="Arial" panose="020B0604020202020204" pitchFamily="34" charset="0"/>
              <a:buChar char="•"/>
            </a:pPr>
            <a:r>
              <a:rPr lang="en-US" dirty="0"/>
              <a:t>Any friend, acquaintance, or other person who is willing to serve as fiduciary for the beneficiary without a fee,</a:t>
            </a:r>
          </a:p>
          <a:p>
            <a:pPr marL="605956" lvl="1" indent="-165261">
              <a:buFont typeface="Arial" panose="020B0604020202020204" pitchFamily="34" charset="0"/>
              <a:buChar char="•"/>
            </a:pPr>
            <a:r>
              <a:rPr lang="en-US" dirty="0"/>
              <a:t>The chief officer of a public or private institution in which the beneficiary receives care or which has custody of the beneficiary, </a:t>
            </a:r>
          </a:p>
          <a:p>
            <a:pPr marL="605956" lvl="1" indent="-165261">
              <a:buFont typeface="Arial" panose="020B0604020202020204" pitchFamily="34" charset="0"/>
              <a:buChar char="•"/>
            </a:pPr>
            <a:r>
              <a:rPr lang="en-US" dirty="0"/>
              <a:t>The bonded officer of an Indian reservation, if applicable,</a:t>
            </a:r>
          </a:p>
          <a:p>
            <a:pPr marL="605956" lvl="1" indent="-165261">
              <a:buFont typeface="Arial" panose="020B0604020202020204" pitchFamily="34" charset="0"/>
              <a:buChar char="•"/>
            </a:pPr>
            <a:r>
              <a:rPr lang="en-US" dirty="0"/>
              <a:t>An individual or entity who has been appointed by a court with jurisdiction to handle the beneficiary’s affairs,</a:t>
            </a:r>
          </a:p>
          <a:p>
            <a:pPr marL="605956" lvl="1" indent="-165261">
              <a:buFont typeface="Arial" panose="020B0604020202020204" pitchFamily="34" charset="0"/>
              <a:buChar char="•"/>
            </a:pPr>
            <a:r>
              <a:rPr lang="en-US" dirty="0"/>
              <a:t>An individual or entity who is not willing to serve without a fee, or</a:t>
            </a:r>
          </a:p>
          <a:p>
            <a:pPr marL="605956" lvl="1" indent="-165261">
              <a:buFont typeface="Arial" panose="020B0604020202020204" pitchFamily="34" charset="0"/>
              <a:buChar char="•"/>
            </a:pPr>
            <a:r>
              <a:rPr lang="en-US" dirty="0"/>
              <a:t>A temporary fiduciary, if necessary.</a:t>
            </a:r>
          </a:p>
          <a:p>
            <a:pPr marL="440695" indent="-440695" fontAlgn="t"/>
            <a:endParaRPr lang="en-US" dirty="0"/>
          </a:p>
          <a:p>
            <a:pPr marL="440695" indent="-440695" fontAlgn="t"/>
            <a:r>
              <a:rPr lang="en-US" b="1" dirty="0"/>
              <a:t>Face-to-face interview (38 CFR 13.100(f)(</a:t>
            </a:r>
            <a:r>
              <a:rPr lang="en-US" b="1" dirty="0" err="1"/>
              <a:t>i</a:t>
            </a:r>
            <a:r>
              <a:rPr lang="en-US" b="1" dirty="0"/>
              <a:t>), FPM 2.D.4.d, FPM 2.D.4.j, and FPM 2.D.4.k)</a:t>
            </a:r>
          </a:p>
          <a:p>
            <a:pPr marL="165261" indent="-165261" fontAlgn="t">
              <a:buFont typeface="Arial" panose="020B0604020202020204" pitchFamily="34" charset="0"/>
              <a:buChar char="•"/>
            </a:pPr>
            <a:r>
              <a:rPr lang="en-US" b="0" dirty="0"/>
              <a:t>Was a face-to-face interview completed, if required?</a:t>
            </a:r>
          </a:p>
          <a:p>
            <a:pPr marL="440695" indent="-440695" fontAlgn="t"/>
            <a:endParaRPr lang="en-US" b="1" dirty="0"/>
          </a:p>
          <a:p>
            <a:pPr marL="440695" indent="-440695" fontAlgn="t"/>
            <a:r>
              <a:rPr lang="en-US" b="1" dirty="0"/>
              <a:t>Review of credit history (38 CFR 13.100(f)(ii), FPM 2.D.4.k, FPM 2.D.5.d, and FPM 2.D.5.e)</a:t>
            </a:r>
          </a:p>
          <a:p>
            <a:pPr marL="165261" indent="-165261" fontAlgn="t">
              <a:buFont typeface="Arial" panose="020B0604020202020204" pitchFamily="34" charset="0"/>
              <a:buChar char="•"/>
            </a:pPr>
            <a:r>
              <a:rPr lang="en-US" b="0" dirty="0"/>
              <a:t>Was a credit report pulled and reviewed within 30 days of the appointment, if required?</a:t>
            </a:r>
          </a:p>
          <a:p>
            <a:pPr marL="605956" lvl="1" indent="-165261" fontAlgn="t">
              <a:buFont typeface="Arial" panose="020B0604020202020204" pitchFamily="34" charset="0"/>
              <a:buChar char="•"/>
            </a:pPr>
            <a:r>
              <a:rPr lang="en-US" b="0" dirty="0"/>
              <a:t>Did the field examination report provide justification for negative marks?</a:t>
            </a:r>
          </a:p>
          <a:p>
            <a:pPr marL="440695" indent="-440695" fontAlgn="t"/>
            <a:endParaRPr lang="en-US" b="1" dirty="0"/>
          </a:p>
          <a:p>
            <a:pPr marL="440695" indent="-440695" fontAlgn="t"/>
            <a:r>
              <a:rPr lang="en-US" b="1" dirty="0"/>
              <a:t>Review of criminal background investigation (38 CFR 13.100(f)(iii), FPM 2.D.4.k, FPM 2.D.5.f, FPM 2.D.5.g, and FPM 2.D.5.i)</a:t>
            </a:r>
          </a:p>
          <a:p>
            <a:pPr marL="440695" indent="-440695" fontAlgn="t"/>
            <a:r>
              <a:rPr lang="en-US" b="0" dirty="0"/>
              <a:t>Was a criminal background investigation report reviewed, if required? </a:t>
            </a:r>
          </a:p>
          <a:p>
            <a:pPr marL="165261" indent="-165261" fontAlgn="t">
              <a:buFont typeface="Arial" panose="020B0604020202020204" pitchFamily="34" charset="0"/>
              <a:buChar char="•"/>
            </a:pPr>
            <a:r>
              <a:rPr lang="en-US" b="0" dirty="0"/>
              <a:t>Did the report contain any bars to fiduciary service?</a:t>
            </a:r>
          </a:p>
          <a:p>
            <a:pPr marL="165261" indent="-165261" defTabSz="881390" fontAlgn="t">
              <a:buFont typeface="Arial" panose="020B0604020202020204" pitchFamily="34" charset="0"/>
              <a:buChar char="•"/>
              <a:defRPr/>
            </a:pPr>
            <a:r>
              <a:rPr lang="en-US" b="0" dirty="0"/>
              <a:t>Did the field examination report provide justification indicating the totality of the circumstances did not preclude the fiduciary from serving as fiduciary?</a:t>
            </a:r>
          </a:p>
          <a:p>
            <a:pPr fontAlgn="t"/>
            <a:endParaRPr lang="en-US" b="0" dirty="0"/>
          </a:p>
          <a:p>
            <a:pPr marL="165261" indent="-165261" fontAlgn="t">
              <a:buFont typeface="Arial" panose="020B0604020202020204" pitchFamily="34" charset="0"/>
              <a:buChar char="•"/>
            </a:pPr>
            <a:r>
              <a:rPr lang="en-US" b="0" dirty="0"/>
              <a:t>Bars to service are:</a:t>
            </a:r>
          </a:p>
          <a:p>
            <a:pPr marL="605956" lvl="1" indent="-165261" fontAlgn="t">
              <a:buFont typeface="Arial" panose="020B0604020202020204" pitchFamily="34" charset="0"/>
              <a:buChar char="•"/>
            </a:pPr>
            <a:r>
              <a:rPr lang="en-US" dirty="0"/>
              <a:t>misused or misappropriated a beneficiary's VA benefits while serving as a fiduciary,</a:t>
            </a:r>
            <a:endParaRPr lang="en-US" dirty="0">
              <a:effectLst/>
            </a:endParaRPr>
          </a:p>
          <a:p>
            <a:pPr marL="605956" lvl="1" indent="-165261" fontAlgn="t">
              <a:buFont typeface="Arial" panose="020B0604020202020204" pitchFamily="34" charset="0"/>
              <a:buChar char="•"/>
            </a:pPr>
            <a:r>
              <a:rPr lang="en-US" dirty="0"/>
              <a:t>refuses or neglects to provide the authorization for VA disclosure of information,</a:t>
            </a:r>
            <a:endParaRPr lang="en-US" dirty="0">
              <a:effectLst/>
            </a:endParaRPr>
          </a:p>
          <a:p>
            <a:pPr marL="605956" lvl="1" indent="-165261" fontAlgn="t">
              <a:buFont typeface="Arial" panose="020B0604020202020204" pitchFamily="34" charset="0"/>
              <a:buChar char="•"/>
            </a:pPr>
            <a:r>
              <a:rPr lang="en-US" dirty="0"/>
              <a:t>is unable to manage his/her own Federal or State benefits and is in a Federal or State agency's fiduciary, representative payment, or similar program,</a:t>
            </a:r>
            <a:endParaRPr lang="en-US" dirty="0">
              <a:effectLst/>
            </a:endParaRPr>
          </a:p>
          <a:p>
            <a:pPr marL="605956" lvl="1" indent="-165261" fontAlgn="t">
              <a:buFont typeface="Arial" panose="020B0604020202020204" pitchFamily="34" charset="0"/>
              <a:buChar char="•"/>
            </a:pPr>
            <a:r>
              <a:rPr lang="en-US" dirty="0"/>
              <a:t>has been adjudicated by a court with jurisdiction as being unable to manage his/her own financial affairs,</a:t>
            </a:r>
            <a:endParaRPr lang="en-US" dirty="0">
              <a:effectLst/>
            </a:endParaRPr>
          </a:p>
          <a:p>
            <a:pPr marL="605956" lvl="1" indent="-165261" fontAlgn="t">
              <a:buFont typeface="Arial" panose="020B0604020202020204" pitchFamily="34" charset="0"/>
              <a:buChar char="•"/>
            </a:pPr>
            <a:r>
              <a:rPr lang="en-US" dirty="0"/>
              <a:t>is incarcerated in a Federal, State, local, or other penal institution or correctional facility, sentenced to home confinement, released from incarceration to a half-way house, or on house arrest or in custody in any facility awaiting trial on pending criminal charges,</a:t>
            </a:r>
            <a:endParaRPr lang="en-US" dirty="0">
              <a:effectLst/>
            </a:endParaRPr>
          </a:p>
          <a:p>
            <a:pPr marL="605956" lvl="1" indent="-165261" fontAlgn="t">
              <a:buFont typeface="Arial" panose="020B0604020202020204" pitchFamily="34" charset="0"/>
              <a:buChar char="•"/>
            </a:pPr>
            <a:r>
              <a:rPr lang="en-US" dirty="0"/>
              <a:t>has felony charges pending,</a:t>
            </a:r>
            <a:endParaRPr lang="en-US" dirty="0">
              <a:effectLst/>
            </a:endParaRPr>
          </a:p>
          <a:p>
            <a:pPr marL="605956" lvl="1" indent="-165261" fontAlgn="t">
              <a:buFont typeface="Arial" panose="020B0604020202020204" pitchFamily="34" charset="0"/>
              <a:buChar char="•"/>
            </a:pPr>
            <a:r>
              <a:rPr lang="en-US" dirty="0"/>
              <a:t>has been removed as legal guardian by a state court for misconduct,</a:t>
            </a:r>
            <a:endParaRPr lang="en-US" dirty="0">
              <a:effectLst/>
            </a:endParaRPr>
          </a:p>
          <a:p>
            <a:pPr marL="605956" lvl="1" indent="-165261" fontAlgn="t">
              <a:buFont typeface="Arial" panose="020B0604020202020204" pitchFamily="34" charset="0"/>
              <a:buChar char="•"/>
            </a:pPr>
            <a:r>
              <a:rPr lang="en-US" dirty="0"/>
              <a:t>is under the age of majority, or </a:t>
            </a:r>
            <a:endParaRPr lang="en-US" dirty="0">
              <a:effectLst/>
            </a:endParaRPr>
          </a:p>
          <a:p>
            <a:pPr marL="605956" lvl="1" indent="-165261" fontAlgn="t">
              <a:buFont typeface="Arial" panose="020B0604020202020204" pitchFamily="34" charset="0"/>
              <a:buChar char="•"/>
            </a:pPr>
            <a:r>
              <a:rPr lang="en-US" dirty="0"/>
              <a:t>knowingly violates or refuses to comply with VA policies.</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Recall elements of fiduciary appointment</a:t>
            </a:r>
            <a:endParaRPr lang="en-US" b="0" i="1" u="none" baseline="0" dirty="0"/>
          </a:p>
          <a:p>
            <a:pPr marL="174697" indent="-174697" defTabSz="931717">
              <a:defRPr/>
            </a:pPr>
            <a:r>
              <a:rPr lang="en-US" b="0" i="1" u="none" dirty="0"/>
              <a:t>Policy</a:t>
            </a:r>
            <a:r>
              <a:rPr lang="en-US" b="0" i="1" u="none" baseline="0" dirty="0"/>
              <a:t> Reference(s): 38 U.S.C. 501, 38 U.S.C. 5502, 38 U.S.C. 5507, 38 U.S.C. 6106, 38 CFR 13.100, 38 CFR 13.140, FPM 2.D, FPM 2.F</a:t>
            </a:r>
          </a:p>
          <a:p>
            <a:pPr marL="174697" indent="-174697" defTabSz="931717">
              <a:defRPr/>
            </a:pPr>
            <a:r>
              <a:rPr lang="en-US" b="0" i="1" u="none" baseline="0" dirty="0"/>
              <a:t>FPG Articles: 04 – Field Examination Interview, 05 – Field Examination Analysis, 08 – CLEAR Criminal Background Checks, 09 – Fiduciary Appointment, Fiduciary Fee</a:t>
            </a:r>
          </a:p>
          <a:p>
            <a:pPr marL="174697" indent="-174697" defTabSz="931717">
              <a:defRPr/>
            </a:pPr>
            <a:r>
              <a:rPr lang="en-US" b="0" i="1" u="none" baseline="0" dirty="0"/>
              <a:t>Approval, and Review</a:t>
            </a:r>
          </a:p>
          <a:p>
            <a:pPr marL="174697" indent="-174697" defTabSz="931717">
              <a:defRPr/>
            </a:pPr>
            <a:endParaRPr lang="en-US" b="0" i="1" u="none" baseline="0" dirty="0"/>
          </a:p>
          <a:p>
            <a:pPr marL="174697" indent="-174697" defTabSz="931717">
              <a:defRPr/>
            </a:pPr>
            <a:r>
              <a:rPr lang="en-US" b="0" u="sng" dirty="0"/>
              <a:t>Instructor Notes: </a:t>
            </a:r>
          </a:p>
          <a:p>
            <a:endParaRPr lang="en-US" dirty="0"/>
          </a:p>
          <a:p>
            <a:pPr marL="440695" indent="-440695" fontAlgn="t"/>
            <a:r>
              <a:rPr lang="en-US" b="1" dirty="0"/>
              <a:t>Proposed fiduciary identity confirmation (38 CFR 13.100(f), FPM 2.D.5.b, and FPM 2.F.6.b)</a:t>
            </a:r>
          </a:p>
          <a:p>
            <a:pPr marL="165261" indent="-165261" fontAlgn="t">
              <a:buFont typeface="Arial" panose="020B0604020202020204" pitchFamily="34" charset="0"/>
              <a:buChar char="•"/>
            </a:pPr>
            <a:r>
              <a:rPr lang="en-US" b="0" dirty="0"/>
              <a:t>Does the field examination report document the field examiner confirming the fiduciary’s identity?</a:t>
            </a:r>
          </a:p>
          <a:p>
            <a:pPr marL="605956" lvl="1" indent="-165261" fontAlgn="t">
              <a:buFont typeface="Arial" panose="020B0604020202020204" pitchFamily="34" charset="0"/>
              <a:buChar char="•"/>
            </a:pPr>
            <a:r>
              <a:rPr lang="en-US" b="0" dirty="0"/>
              <a:t>How was the fiduciary’s identity confirmed?</a:t>
            </a:r>
          </a:p>
          <a:p>
            <a:pPr marL="440695" indent="-440695" fontAlgn="t"/>
            <a:endParaRPr lang="en-US" dirty="0"/>
          </a:p>
          <a:p>
            <a:pPr marL="440695" indent="-440695" fontAlgn="t"/>
            <a:r>
              <a:rPr lang="en-US" b="1" dirty="0"/>
              <a:t>Need to obtain surety bond, if necessary (38 CFR 13.100(f), FPM 2.D.8.a, FPM 2.F.6.e)</a:t>
            </a:r>
            <a:endParaRPr lang="en-US" b="0" dirty="0"/>
          </a:p>
          <a:p>
            <a:pPr marL="165261" indent="-165261" fontAlgn="t">
              <a:buFont typeface="Arial" panose="020B0604020202020204" pitchFamily="34" charset="0"/>
              <a:buChar char="•"/>
            </a:pPr>
            <a:r>
              <a:rPr lang="en-US" dirty="0"/>
              <a:t>Does the field examination report document the need for a surety bond?</a:t>
            </a:r>
          </a:p>
          <a:p>
            <a:pPr marL="605956" lvl="1" indent="-165261" fontAlgn="t">
              <a:buFont typeface="Arial" panose="020B0604020202020204" pitchFamily="34" charset="0"/>
              <a:buChar char="•"/>
            </a:pPr>
            <a:r>
              <a:rPr lang="en-US" b="0" dirty="0"/>
              <a:t>Was the fiduciary able to obtain and provide proof of a bond to the fiduciary hub and is it of record in the eFolder?</a:t>
            </a:r>
          </a:p>
          <a:p>
            <a:pPr marL="440695" indent="-440695" fontAlgn="t"/>
            <a:endParaRPr lang="en-US" dirty="0"/>
          </a:p>
          <a:p>
            <a:pPr marL="440695" indent="-440695" fontAlgn="t"/>
            <a:r>
              <a:rPr lang="en-US" b="1" dirty="0"/>
              <a:t>Written agreement regarding information disclosure (38 CFR 13.100(i), FPM 2.D.4.j, FPM 2.D.4.k, FPM 2.F.5.b, and FPM 2.F.6.e)</a:t>
            </a:r>
          </a:p>
          <a:p>
            <a:pPr marL="165261" indent="-165261" fontAlgn="t">
              <a:buFont typeface="Arial" panose="020B0604020202020204" pitchFamily="34" charset="0"/>
              <a:buChar char="•"/>
            </a:pPr>
            <a:r>
              <a:rPr lang="en-US" b="0" dirty="0"/>
              <a:t>Did the fiduciary sign a VA Form 21P-4703, </a:t>
            </a:r>
            <a:r>
              <a:rPr lang="en-US" b="0" i="1" dirty="0"/>
              <a:t>Fiduciary Agreement, </a:t>
            </a:r>
            <a:r>
              <a:rPr lang="en-US" b="0" i="0" dirty="0"/>
              <a:t>and is it of record in the eFolder?</a:t>
            </a:r>
          </a:p>
          <a:p>
            <a:pPr marL="605956" lvl="1" indent="-165261" fontAlgn="t">
              <a:buFont typeface="Arial" panose="020B0604020202020204" pitchFamily="34" charset="0"/>
              <a:buChar char="•"/>
            </a:pPr>
            <a:r>
              <a:rPr lang="en-US" b="0" i="0" dirty="0"/>
              <a:t>Box 7 on page 2 of the VA Form 21P-4703 meets this requirement.</a:t>
            </a:r>
            <a:endParaRPr lang="en-US" b="0" dirty="0"/>
          </a:p>
          <a:p>
            <a:pPr marL="440695" indent="-440695" fontAlgn="t"/>
            <a:endParaRPr lang="en-US" dirty="0"/>
          </a:p>
          <a:p>
            <a:pPr marL="440695" indent="-440695" fontAlgn="t"/>
            <a:r>
              <a:rPr lang="en-US" b="1" dirty="0"/>
              <a:t>Agree to fiduciary responsibilities (38 CFR 13.140, FPM 2.D.4.j, FPM 2.D.4.k, FPM 2.F.5.b, and FPM 2.F.6.e)</a:t>
            </a:r>
          </a:p>
          <a:p>
            <a:pPr marL="165261" indent="-165261" defTabSz="881390" fontAlgn="t">
              <a:buFont typeface="Arial" panose="020B0604020202020204" pitchFamily="34" charset="0"/>
              <a:buChar char="•"/>
              <a:defRPr/>
            </a:pPr>
            <a:r>
              <a:rPr lang="en-US" b="0" dirty="0"/>
              <a:t>Did the fiduciary sign a VA Form 21P-4703, </a:t>
            </a:r>
            <a:r>
              <a:rPr lang="en-US" b="0" i="1" dirty="0"/>
              <a:t>Fiduciary Agreement, </a:t>
            </a:r>
            <a:r>
              <a:rPr lang="en-US" b="0" i="0" dirty="0"/>
              <a:t>and is it of record in the eFolder?</a:t>
            </a:r>
          </a:p>
          <a:p>
            <a:pPr marL="440695" indent="-440695" fontAlgn="t"/>
            <a:endParaRPr lang="en-US" b="1" dirty="0"/>
          </a:p>
          <a:p>
            <a:pPr defTabSz="881390">
              <a:defRPr/>
            </a:pPr>
            <a:r>
              <a:rPr lang="en-US" b="0" dirty="0"/>
              <a:t>Answering “no” to any of these questions are grounds to grant the appeal request and establish a work item to replace the existing fiduciary. </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3157256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Highlight the reasons for fiduciary removal</a:t>
            </a:r>
            <a:endParaRPr lang="en-US" b="0" i="1" u="none" baseline="0" dirty="0"/>
          </a:p>
          <a:p>
            <a:pPr marL="174697" indent="-174697" defTabSz="931717">
              <a:defRPr/>
            </a:pPr>
            <a:r>
              <a:rPr lang="en-US" b="0" i="1" u="none" dirty="0"/>
              <a:t>Policy</a:t>
            </a:r>
            <a:r>
              <a:rPr lang="en-US" b="0" i="1" u="none" baseline="0" dirty="0"/>
              <a:t> Reference(s): 38 U.S.C. 501, 38 U.S.C. 5502, 38 U.S.C. 5507, 38 U.S.C. 6106, </a:t>
            </a:r>
            <a:r>
              <a:rPr lang="en-US" b="0" i="1" dirty="0"/>
              <a:t>38 CFR 13.110, 38 CFR 13.500, FPM 2.D.4, FPM 3.E.1.a, FPM 4.E</a:t>
            </a:r>
            <a:endParaRPr lang="en-US" b="0" i="1" u="none" baseline="0" dirty="0"/>
          </a:p>
          <a:p>
            <a:pPr marL="174697" indent="-174697" defTabSz="931717">
              <a:defRPr/>
            </a:pPr>
            <a:r>
              <a:rPr lang="en-US" b="0" i="1" u="none" baseline="0" dirty="0"/>
              <a:t>FPG Articles: N/A</a:t>
            </a:r>
          </a:p>
          <a:p>
            <a:pPr marL="174697" indent="-174697" defTabSz="931717">
              <a:defRPr/>
            </a:pPr>
            <a:endParaRPr lang="en-US" b="0" i="1" u="none" baseline="0" dirty="0"/>
          </a:p>
          <a:p>
            <a:pPr marL="174697" indent="-174697" defTabSz="931717">
              <a:defRPr/>
            </a:pPr>
            <a:r>
              <a:rPr lang="en-US" b="0" u="sng" dirty="0"/>
              <a:t>Instructor Notes: </a:t>
            </a:r>
          </a:p>
          <a:p>
            <a:endParaRPr lang="en-US" sz="1300" dirty="0"/>
          </a:p>
          <a:p>
            <a:r>
              <a:rPr lang="en-US" dirty="0"/>
              <a:t>As you begin to review a Higher-Level Review (HLR) or Supplemental Review (SR) request relating to the removal of a fiduciary, you must understand the reasons a fiduciary can be removed and how a fiduciary is appropriately removed from service.  There are two general categories that all reasons fiduciary removal falls into:</a:t>
            </a:r>
          </a:p>
          <a:p>
            <a:pPr marL="165261" indent="-165261">
              <a:buFont typeface="Arial" panose="020B0604020202020204" pitchFamily="34" charset="0"/>
              <a:buChar char="•"/>
            </a:pPr>
            <a:r>
              <a:rPr lang="en-US" dirty="0"/>
              <a:t>Beneficiary reason and</a:t>
            </a:r>
          </a:p>
          <a:p>
            <a:pPr marL="165261" indent="-165261">
              <a:buFont typeface="Arial" panose="020B0604020202020204" pitchFamily="34" charset="0"/>
              <a:buChar char="•"/>
            </a:pPr>
            <a:r>
              <a:rPr lang="en-US" dirty="0"/>
              <a:t>Fiduciary reason.</a:t>
            </a:r>
          </a:p>
          <a:p>
            <a:endParaRPr lang="en-US" dirty="0"/>
          </a:p>
          <a:p>
            <a:r>
              <a:rPr lang="en-US" dirty="0"/>
              <a:t>Beneficiary reason means that a VA rating decision or a request made by the beneficiary initiated the removal process.  The items on the slide are some of the reasons a fiduciary may be removed from fiduciary service under the category of beneficiary reason.  What does this mean for you as the HLR or SR adjudicator?  It means that you will need to examine the eFolder (VBMS/LCM) and review all documentation associated with the request for fiduciary removal and the removal process.  Ask yourself the following questions and as you are doing so, keep in mind that 38 CFR 13.500 provides policy guidance on fiduciary removal:</a:t>
            </a:r>
          </a:p>
          <a:p>
            <a:endParaRPr lang="en-US" dirty="0"/>
          </a:p>
          <a:p>
            <a:pPr marL="440695" indent="-440695" fontAlgn="t"/>
            <a:r>
              <a:rPr lang="en-US" b="1" dirty="0"/>
              <a:t>Beneficiary Reasons </a:t>
            </a:r>
          </a:p>
          <a:p>
            <a:pPr marL="165261" indent="-165261" fontAlgn="t">
              <a:buFont typeface="Arial" panose="020B0604020202020204" pitchFamily="34" charset="0"/>
              <a:buChar char="•"/>
            </a:pPr>
            <a:r>
              <a:rPr lang="en-US" b="0" dirty="0"/>
              <a:t>Did VA determine (via a Rating Decision) that beneficiary has the ability to manage his/her financial affairs without supervision? (38 CFR 13.500(a)(1)(</a:t>
            </a:r>
            <a:r>
              <a:rPr lang="en-US" b="0" dirty="0" err="1"/>
              <a:t>i</a:t>
            </a:r>
            <a:r>
              <a:rPr lang="en-US" b="0" dirty="0"/>
              <a:t>), FPM 4.E.19.a, FPM 4.E.19.d, FPM 4.E.20.a)</a:t>
            </a:r>
          </a:p>
          <a:p>
            <a:pPr marL="165261" indent="-165261" fontAlgn="t">
              <a:buFont typeface="Arial" panose="020B0604020202020204" pitchFamily="34" charset="0"/>
              <a:buChar char="•"/>
            </a:pPr>
            <a:endParaRPr lang="en-US" b="0" dirty="0"/>
          </a:p>
          <a:p>
            <a:pPr marL="165261" indent="-165261" fontAlgn="t">
              <a:buFont typeface="Arial" panose="020B0604020202020204" pitchFamily="34" charset="0"/>
              <a:buChar char="•"/>
            </a:pPr>
            <a:r>
              <a:rPr lang="en-US" b="0" dirty="0"/>
              <a:t>Did the beneficiary request removal of the fiduciary and appointment of a successor fiduciary? (38 CFR 13.500(a)(1)(ii), FPM 2.D.4)</a:t>
            </a:r>
          </a:p>
          <a:p>
            <a:pPr marL="165261" indent="-165261" fontAlgn="t">
              <a:buFont typeface="Arial" panose="020B0604020202020204" pitchFamily="34" charset="0"/>
              <a:buChar char="•"/>
            </a:pPr>
            <a:endParaRPr lang="en-US" b="0" dirty="0"/>
          </a:p>
          <a:p>
            <a:pPr marL="165261" indent="-165261" fontAlgn="t">
              <a:buFont typeface="Arial" panose="020B0604020202020204" pitchFamily="34" charset="0"/>
              <a:buChar char="•"/>
            </a:pPr>
            <a:r>
              <a:rPr lang="en-US" b="0" dirty="0"/>
              <a:t>Did the beneficiary request to be appointed to supervised direct pay under 38 CFR 13.110? (38 CFR 13.500(a)(1)(iii), 38 CFR 13.110, FPM 2.D.4.d)</a:t>
            </a:r>
          </a:p>
          <a:p>
            <a:pPr marL="165261" indent="-165261" fontAlgn="t">
              <a:buFont typeface="Arial" panose="020B0604020202020204" pitchFamily="34" charset="0"/>
              <a:buChar char="•"/>
            </a:pPr>
            <a:endParaRPr lang="en-US" b="0" dirty="0"/>
          </a:p>
          <a:p>
            <a:pPr marL="165261" indent="-165261" fontAlgn="t">
              <a:buFont typeface="Arial" panose="020B0604020202020204" pitchFamily="34" charset="0"/>
              <a:buChar char="•"/>
            </a:pPr>
            <a:r>
              <a:rPr lang="en-US" b="0" dirty="0"/>
              <a:t>Did the beneficiary pass away?  (38 CFR 13.500(a)(1)(iv), FPM 3.E.1.a, FPM 4.E.19.a, FPM 4.E.19.d, FPM 4.E.19.c, FPM 4.E.20.a)</a:t>
            </a:r>
          </a:p>
          <a:p>
            <a:pPr marL="605956" lvl="1" indent="-165261" fontAlgn="t">
              <a:buFont typeface="Arial" panose="020B0604020202020204" pitchFamily="34" charset="0"/>
              <a:buChar char="•"/>
            </a:pPr>
            <a:r>
              <a:rPr lang="en-US" b="0" dirty="0"/>
              <a:t>In such cases, the fiduciary’s responsibilities cease after the approval of a final accounting, if required.</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3742389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Highlight the reasons for fiduciary removal</a:t>
            </a:r>
            <a:endParaRPr lang="en-US" b="0" i="1" u="none" baseline="0" dirty="0"/>
          </a:p>
          <a:p>
            <a:pPr marL="174697" indent="-174697" defTabSz="931717">
              <a:defRPr/>
            </a:pPr>
            <a:r>
              <a:rPr lang="en-US" b="0" i="1" u="none" dirty="0"/>
              <a:t>Policy</a:t>
            </a:r>
            <a:r>
              <a:rPr lang="en-US" b="0" i="1" u="none" baseline="0" dirty="0"/>
              <a:t> Reference(s): 38 U.S.C. 501, 38 U.S.C. 5502, 38 U.S.C. 5507, 38 U.S.C. 6106, </a:t>
            </a:r>
            <a:r>
              <a:rPr lang="en-US" i="1" dirty="0"/>
              <a:t>38 CFR 13.100, 38 CFR 13.130, 38 CFR 13.140, 38 CFR 13.230, 38 CFR 13.280, 13.500,</a:t>
            </a:r>
          </a:p>
          <a:p>
            <a:pPr marL="174697" indent="-174697" defTabSz="931717">
              <a:defRPr/>
            </a:pPr>
            <a:r>
              <a:rPr lang="en-US" i="1" dirty="0"/>
              <a:t>FPM 2.D.4.j, FPM 2.D.4.k, FPM 2.D.4.p, FPM 2.D.5, FPM 3.A.3.a, FPM 4.F.3.c</a:t>
            </a:r>
            <a:endParaRPr lang="en-US" b="0" i="1" u="none" baseline="0" dirty="0"/>
          </a:p>
          <a:p>
            <a:pPr marL="174697" indent="-174697" defTabSz="931717">
              <a:defRPr/>
            </a:pPr>
            <a:r>
              <a:rPr lang="en-US" b="0" i="1" u="none" baseline="0" dirty="0"/>
              <a:t>FPG Articles: N/A</a:t>
            </a:r>
          </a:p>
          <a:p>
            <a:pPr marL="174697" indent="-174697" defTabSz="931717">
              <a:defRPr/>
            </a:pPr>
            <a:endParaRPr lang="en-US" b="0" i="1" u="none" baseline="0" dirty="0"/>
          </a:p>
          <a:p>
            <a:pPr marL="174697" indent="-174697" defTabSz="931717">
              <a:defRPr/>
            </a:pPr>
            <a:r>
              <a:rPr lang="en-US" b="0" u="sng" dirty="0"/>
              <a:t>Instructor Notes: </a:t>
            </a:r>
          </a:p>
          <a:p>
            <a:endParaRPr lang="en-US" dirty="0"/>
          </a:p>
          <a:p>
            <a:pPr defTabSz="881390">
              <a:defRPr/>
            </a:pPr>
            <a:r>
              <a:rPr lang="en-US" dirty="0"/>
              <a:t>Fiduciary reason means that the fiduciary hub has discovered the fiduciary is not meeting a requirement listed in 38 CFR 13.100 (those requirements are also detailed on the VA Form 21-4703, </a:t>
            </a:r>
            <a:r>
              <a:rPr lang="en-US" i="1" dirty="0"/>
              <a:t>Fiduciary Agreement</a:t>
            </a:r>
            <a:r>
              <a:rPr lang="en-US" dirty="0"/>
              <a:t>), or is unable to perform one or more the duties and responsibilities of a fiduciary.  The removal process was initiated by the fiduciary’s hubs discovery.  The items on the slide are some of the reasons a fiduciary may be removed from fiduciary service under the category of fiduciary reason.  Just like with the beneficiary reasons, as the HLR or SR adjudicator, you will need to examine the eFolder (VBMS/LCM) and review all documentation associated with the request for fiduciary removal and the removal process.  Ask yourself the following questions and as you are doing so, keep in mind that 38 CFR 13.500 provides policy guidance on fiduciary removal:</a:t>
            </a:r>
          </a:p>
          <a:p>
            <a:endParaRPr lang="en-US" dirty="0"/>
          </a:p>
          <a:p>
            <a:r>
              <a:rPr lang="en-US" b="1" dirty="0"/>
              <a:t>Fiduciary Reasons</a:t>
            </a:r>
          </a:p>
          <a:p>
            <a:pPr marL="165261" indent="-165261">
              <a:buFont typeface="Arial" panose="020B0604020202020204" pitchFamily="34" charset="0"/>
              <a:buChar char="•"/>
            </a:pPr>
            <a:r>
              <a:rPr lang="en-US" dirty="0"/>
              <a:t>Does the fiduciary have a bar to future service? (38 CFR 13.130, 13.500(a)(2)(</a:t>
            </a:r>
            <a:r>
              <a:rPr lang="en-US" dirty="0" err="1"/>
              <a:t>i</a:t>
            </a:r>
            <a:r>
              <a:rPr lang="en-US" dirty="0"/>
              <a:t>), FPM 2.D.5.i)</a:t>
            </a:r>
          </a:p>
          <a:p>
            <a:pPr marL="605956" lvl="1" indent="-165261">
              <a:buFont typeface="Arial" panose="020B0604020202020204" pitchFamily="34" charset="0"/>
              <a:buChar char="•"/>
            </a:pPr>
            <a:r>
              <a:rPr lang="en-US" dirty="0"/>
              <a:t>Ex: The fiduciary refuses or neglects to provide the authorization for VA disclosure of information or has felony charges pending.</a:t>
            </a:r>
          </a:p>
          <a:p>
            <a:pPr marL="440695" lvl="1"/>
            <a:endParaRPr lang="en-US" dirty="0"/>
          </a:p>
          <a:p>
            <a:pPr marL="165261" indent="-165261">
              <a:buFont typeface="Arial" panose="020B0604020202020204" pitchFamily="34" charset="0"/>
              <a:buChar char="•"/>
            </a:pPr>
            <a:r>
              <a:rPr lang="en-US" dirty="0"/>
              <a:t>Did the fiduciary fail to maintain his/her qualifications or does he/she not adequately perform the responsibilities of a fiduciary? (38 CFR 13.140, 13.500(a)(2)(ii), FPM 2.D.4.j, FPM 2.D.4.k, and FPM 2.D.4.p)</a:t>
            </a:r>
          </a:p>
          <a:p>
            <a:pPr marL="165261" indent="-165261">
              <a:buFont typeface="Arial" panose="020B0604020202020204" pitchFamily="34" charset="0"/>
              <a:buChar char="•"/>
            </a:pPr>
            <a:endParaRPr lang="en-US" dirty="0"/>
          </a:p>
          <a:p>
            <a:pPr marL="165261" indent="-165261">
              <a:buFont typeface="Arial" panose="020B0604020202020204" pitchFamily="34" charset="0"/>
              <a:buChar char="•"/>
            </a:pPr>
            <a:r>
              <a:rPr lang="en-US" dirty="0"/>
              <a:t>Did the fiduciary fail to submit timely accountings? (38 CFR 13.280, 38 CFR 13.500(a)(2)(iii), FPM 2.D.4.j, FPM 2.D.4.k, FPM 3.A.3.a)</a:t>
            </a:r>
          </a:p>
          <a:p>
            <a:pPr marL="165261" indent="-165261">
              <a:buFont typeface="Arial" panose="020B0604020202020204" pitchFamily="34" charset="0"/>
              <a:buChar char="•"/>
            </a:pPr>
            <a:endParaRPr lang="en-US" dirty="0"/>
          </a:p>
          <a:p>
            <a:pPr marL="165261" indent="-165261">
              <a:buFont typeface="Arial" panose="020B0604020202020204" pitchFamily="34" charset="0"/>
              <a:buChar char="•"/>
            </a:pPr>
            <a:r>
              <a:rPr lang="en-US" dirty="0"/>
              <a:t>Did VA or a court of jurisdiction find misuse or misappropriation of VA funds? (38 CFR 13.500(a)(2)(iv) and FPM 2.D.5.i)</a:t>
            </a:r>
          </a:p>
          <a:p>
            <a:pPr marL="165261" indent="-165261">
              <a:buFont typeface="Arial" panose="020B0604020202020204" pitchFamily="34" charset="0"/>
              <a:buChar char="•"/>
            </a:pPr>
            <a:endParaRPr lang="en-US" dirty="0"/>
          </a:p>
          <a:p>
            <a:pPr marL="165261" indent="-165261">
              <a:buFont typeface="Arial" panose="020B0604020202020204" pitchFamily="34" charset="0"/>
              <a:buChar char="•"/>
            </a:pPr>
            <a:r>
              <a:rPr lang="en-US" dirty="0"/>
              <a:t>Did the fiduciary fail to respond to VA requests for information within 30 days after such request is made, unless the hub manager grants an extension based upon good cause shown by the fiduciary? (38 CFR 13.500(a)(2)(v), FPM 2.D.4.j, and FPM 2.D.4.k)  </a:t>
            </a:r>
          </a:p>
          <a:p>
            <a:pPr marL="165261" indent="-165261">
              <a:buFont typeface="Arial" panose="020B0604020202020204" pitchFamily="34" charset="0"/>
              <a:buChar char="•"/>
            </a:pPr>
            <a:endParaRPr lang="en-US" dirty="0"/>
          </a:p>
          <a:p>
            <a:pPr marL="165261" indent="-165261" defTabSz="881390">
              <a:buFont typeface="Arial" panose="020B0604020202020204" pitchFamily="34" charset="0"/>
              <a:buChar char="•"/>
              <a:defRPr/>
            </a:pPr>
            <a:r>
              <a:rPr lang="en-US" dirty="0"/>
              <a:t>Was the fiduciary unable or unwilling to provide surety bond or withdrawal agreement, if applicable? (38 CFR 13.230, 38 CFR 13.500(a)(2)(vi), FPM 2.D.4.j, and FPM 2.D.4.k) </a:t>
            </a:r>
          </a:p>
          <a:p>
            <a:pPr marL="165261" indent="-165261" defTabSz="881390">
              <a:buFont typeface="Arial" panose="020B0604020202020204" pitchFamily="34" charset="0"/>
              <a:buChar char="•"/>
              <a:defRPr/>
            </a:pPr>
            <a:endParaRPr lang="en-US" dirty="0"/>
          </a:p>
          <a:p>
            <a:pPr marL="165261" indent="-165261" defTabSz="881390">
              <a:buFont typeface="Arial" panose="020B0604020202020204" pitchFamily="34" charset="0"/>
              <a:buChar char="•"/>
              <a:defRPr/>
            </a:pPr>
            <a:r>
              <a:rPr lang="en-US" dirty="0"/>
              <a:t>Was the fiduciary unable or unwilling to manage benefit payments, accounts, or investments? (38 CFR 13.500(a)(2)(viii), FPM 2.D.4.j, FPM 2.D.4.k, and FPM 4.F.3.c)</a:t>
            </a:r>
          </a:p>
          <a:p>
            <a:pPr marL="165261" indent="-165261" defTabSz="881390">
              <a:buFont typeface="Arial" panose="020B0604020202020204" pitchFamily="34" charset="0"/>
              <a:buChar char="•"/>
              <a:defRPr/>
            </a:pPr>
            <a:endParaRPr lang="en-US" dirty="0"/>
          </a:p>
          <a:p>
            <a:pPr defTabSz="881390">
              <a:defRPr/>
            </a:pPr>
            <a:r>
              <a:rPr lang="en-US" b="0" dirty="0"/>
              <a:t>Answering “no” to any of these questions are grounds to grant the appeal request and establish a work item to replace the existing fiduciary or reappoint the previous fiduciary. </a:t>
            </a:r>
            <a:endParaRPr lang="en-US" dirty="0"/>
          </a:p>
          <a:p>
            <a:pPr defTabSz="881390">
              <a:defRP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571913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rmAutofit/>
          </a:bodyPr>
          <a:lstStyle/>
          <a:p>
            <a:r>
              <a:rPr lang="en-US" dirty="0">
                <a:effectLst>
                  <a:outerShdw blurRad="38100" dist="38100" dir="2700000" algn="tl">
                    <a:srgbClr val="000000">
                      <a:alpha val="43137"/>
                    </a:srgbClr>
                  </a:outerShdw>
                </a:effectLst>
              </a:rPr>
              <a:t>Fiduciary Appointment and Removal Appeals</a:t>
            </a:r>
          </a:p>
        </p:txBody>
      </p:sp>
      <p:sp>
        <p:nvSpPr>
          <p:cNvPr id="3" name="Subtitle 2"/>
          <p:cNvSpPr>
            <a:spLocks noGrp="1"/>
          </p:cNvSpPr>
          <p:nvPr>
            <p:ph type="subTitle" idx="1"/>
          </p:nvPr>
        </p:nvSpPr>
        <p:spPr/>
        <p:txBody>
          <a:bodyPr/>
          <a:lstStyle/>
          <a:p>
            <a:r>
              <a:rPr lang="en-US" dirty="0"/>
              <a:t>Pension and Fiduciary Service</a:t>
            </a:r>
          </a:p>
          <a:p>
            <a:r>
              <a:rPr lang="en-US" dirty="0"/>
              <a:t>January 2019</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Higher-Level Review</a:t>
            </a:r>
          </a:p>
        </p:txBody>
      </p:sp>
      <p:sp>
        <p:nvSpPr>
          <p:cNvPr id="3" name="Content Placeholder 2"/>
          <p:cNvSpPr>
            <a:spLocks noGrp="1"/>
          </p:cNvSpPr>
          <p:nvPr>
            <p:ph idx="1"/>
          </p:nvPr>
        </p:nvSpPr>
        <p:spPr>
          <a:xfrm>
            <a:off x="381000" y="1524001"/>
            <a:ext cx="8686800" cy="4876800"/>
          </a:xfrm>
        </p:spPr>
        <p:txBody>
          <a:bodyPr>
            <a:normAutofit lnSpcReduction="10000"/>
          </a:bodyPr>
          <a:lstStyle/>
          <a:p>
            <a:pPr marL="171450" indent="-171450" fontAlgn="t"/>
            <a:r>
              <a:rPr lang="en-US" dirty="0"/>
              <a:t>Summary of Higher-Level Review (HLR)</a:t>
            </a:r>
          </a:p>
          <a:p>
            <a:pPr marL="171450" indent="-171450" fontAlgn="t"/>
            <a:r>
              <a:rPr lang="en-US" dirty="0"/>
              <a:t>Receipt of VA Form 20-0996, </a:t>
            </a:r>
            <a:r>
              <a:rPr lang="en-US" i="1" dirty="0"/>
              <a:t>Decision Review Request: Higher-Level Review</a:t>
            </a:r>
          </a:p>
          <a:p>
            <a:pPr marL="571500" lvl="1" indent="-171450" fontAlgn="t"/>
            <a:r>
              <a:rPr lang="en-US" dirty="0"/>
              <a:t>Complete </a:t>
            </a:r>
          </a:p>
          <a:p>
            <a:pPr marL="571500" lvl="1" indent="-171450" fontAlgn="t"/>
            <a:r>
              <a:rPr lang="en-US" dirty="0"/>
              <a:t>Timely</a:t>
            </a:r>
          </a:p>
          <a:p>
            <a:pPr marL="571500" lvl="1" indent="-171450" fontAlgn="t"/>
            <a:r>
              <a:rPr lang="en-US" dirty="0"/>
              <a:t>No new and material evidence</a:t>
            </a:r>
          </a:p>
          <a:p>
            <a:pPr marL="171450" indent="-171450" fontAlgn="t"/>
            <a:r>
              <a:rPr lang="en-US" dirty="0"/>
              <a:t>Control HLR</a:t>
            </a:r>
          </a:p>
          <a:p>
            <a:pPr marL="571500" lvl="1" indent="-171450" fontAlgn="t"/>
            <a:r>
              <a:rPr lang="en-US" dirty="0"/>
              <a:t>Enter information into </a:t>
            </a:r>
            <a:r>
              <a:rPr lang="en-US" dirty="0" err="1"/>
              <a:t>Caseflow</a:t>
            </a:r>
            <a:r>
              <a:rPr lang="en-US" dirty="0"/>
              <a:t> Intake</a:t>
            </a:r>
          </a:p>
          <a:p>
            <a:pPr marL="571500" lvl="1" indent="-171450" fontAlgn="t"/>
            <a:r>
              <a:rPr lang="en-US" dirty="0"/>
              <a:t>Confirm establishment of 585 work item (WI) in Beneficiary Fiduciary Field System (BFFS)</a:t>
            </a:r>
          </a:p>
          <a:p>
            <a:pPr marL="0" indent="0" fontAlgn="t">
              <a:buNone/>
            </a:pPr>
            <a:endParaRPr lang="en-US" dirty="0"/>
          </a:p>
          <a:p>
            <a:pPr marL="571500" lvl="1" indent="-171450" fontAlgn="t"/>
            <a:endParaRPr lang="en-US" dirty="0"/>
          </a:p>
          <a:p>
            <a:pPr marL="400050" lvl="1" indent="0" fontAlgn="t">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653849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AE882-9BD0-4505-B9FE-5099BF01D3BD}"/>
              </a:ext>
            </a:extLst>
          </p:cNvPr>
          <p:cNvSpPr>
            <a:spLocks noGrp="1"/>
          </p:cNvSpPr>
          <p:nvPr>
            <p:ph type="title"/>
          </p:nvPr>
        </p:nvSpPr>
        <p:spPr/>
        <p:txBody>
          <a:bodyPr/>
          <a:lstStyle/>
          <a:p>
            <a:r>
              <a:rPr lang="en-US" dirty="0"/>
              <a:t>Higher-Level Review – Cont’d</a:t>
            </a:r>
          </a:p>
        </p:txBody>
      </p:sp>
      <p:sp>
        <p:nvSpPr>
          <p:cNvPr id="3" name="Content Placeholder 2">
            <a:extLst>
              <a:ext uri="{FF2B5EF4-FFF2-40B4-BE49-F238E27FC236}">
                <a16:creationId xmlns:a16="http://schemas.microsoft.com/office/drawing/2014/main" id="{8263DC30-1234-41B8-A547-F9A0A3C12C62}"/>
              </a:ext>
            </a:extLst>
          </p:cNvPr>
          <p:cNvSpPr>
            <a:spLocks noGrp="1"/>
          </p:cNvSpPr>
          <p:nvPr>
            <p:ph idx="1"/>
          </p:nvPr>
        </p:nvSpPr>
        <p:spPr/>
        <p:txBody>
          <a:bodyPr>
            <a:normAutofit fontScale="92500" lnSpcReduction="20000"/>
          </a:bodyPr>
          <a:lstStyle/>
          <a:p>
            <a:pPr marL="171450" indent="-171450" fontAlgn="t"/>
            <a:r>
              <a:rPr lang="en-US" dirty="0"/>
              <a:t>Conduct informal conference, if applicable</a:t>
            </a:r>
          </a:p>
          <a:p>
            <a:pPr marL="171450" indent="-171450" fontAlgn="t"/>
            <a:r>
              <a:rPr lang="en-US" dirty="0"/>
              <a:t>Complete HLR</a:t>
            </a:r>
          </a:p>
          <a:p>
            <a:pPr marL="571500" lvl="1" indent="-171450" fontAlgn="t"/>
            <a:r>
              <a:rPr lang="en-US" dirty="0"/>
              <a:t>Establish WI for corrective action, if necessary</a:t>
            </a:r>
          </a:p>
          <a:p>
            <a:pPr marL="571500" lvl="1" indent="-171450" fontAlgn="t"/>
            <a:r>
              <a:rPr lang="en-US" dirty="0"/>
              <a:t>Difference of opinion</a:t>
            </a:r>
          </a:p>
          <a:p>
            <a:pPr marL="571500" lvl="1" indent="-171450" fontAlgn="t"/>
            <a:r>
              <a:rPr lang="en-US" dirty="0"/>
              <a:t>Clear and unmistakable errors (CUE)</a:t>
            </a:r>
          </a:p>
          <a:p>
            <a:pPr marL="171450" indent="-171450" fontAlgn="t"/>
            <a:r>
              <a:rPr lang="en-US" dirty="0"/>
              <a:t> Document HLR template</a:t>
            </a:r>
          </a:p>
          <a:p>
            <a:pPr marL="571500" lvl="1" indent="-171450" fontAlgn="t"/>
            <a:r>
              <a:rPr lang="en-US" dirty="0"/>
              <a:t>Generate cover letter</a:t>
            </a:r>
          </a:p>
          <a:p>
            <a:pPr marL="171450" indent="-171450" fontAlgn="t"/>
            <a:r>
              <a:rPr lang="en-US" dirty="0"/>
              <a:t>Modify BFFS with disposition</a:t>
            </a:r>
          </a:p>
          <a:p>
            <a:pPr lvl="1" fontAlgn="t"/>
            <a:r>
              <a:rPr lang="en-US" dirty="0"/>
              <a:t>Close 585 WI </a:t>
            </a:r>
          </a:p>
          <a:p>
            <a:pPr marL="171450" indent="-171450" fontAlgn="t"/>
            <a:r>
              <a:rPr lang="en-US" dirty="0"/>
              <a:t>Modify </a:t>
            </a:r>
            <a:r>
              <a:rPr lang="en-US" dirty="0" err="1"/>
              <a:t>Caseflow</a:t>
            </a:r>
            <a:r>
              <a:rPr lang="en-US" dirty="0"/>
              <a:t> Intake with disposition</a:t>
            </a:r>
          </a:p>
          <a:p>
            <a:pPr marL="0" indent="0">
              <a:buNone/>
            </a:pPr>
            <a:endParaRPr lang="en-US" dirty="0"/>
          </a:p>
        </p:txBody>
      </p:sp>
      <p:sp>
        <p:nvSpPr>
          <p:cNvPr id="4" name="Slide Number Placeholder 3">
            <a:extLst>
              <a:ext uri="{FF2B5EF4-FFF2-40B4-BE49-F238E27FC236}">
                <a16:creationId xmlns:a16="http://schemas.microsoft.com/office/drawing/2014/main" id="{F9ECE07A-B26E-4FBA-91DD-4A12C617863A}"/>
              </a:ext>
            </a:extLst>
          </p:cNvPr>
          <p:cNvSpPr>
            <a:spLocks noGrp="1"/>
          </p:cNvSpPr>
          <p:nvPr>
            <p:ph type="sldNum" sz="quarter" idx="12"/>
          </p:nvPr>
        </p:nvSpPr>
        <p:spPr/>
        <p:txBody>
          <a:bodyPr/>
          <a:lstStyle/>
          <a:p>
            <a:fld id="{31640669-3FD2-4B34-9A2D-584949EF09F8}" type="slidenum">
              <a:rPr lang="en-US" smtClean="0"/>
              <a:pPr/>
              <a:t>11</a:t>
            </a:fld>
            <a:endParaRPr lang="en-US" dirty="0"/>
          </a:p>
        </p:txBody>
      </p:sp>
      <p:pic>
        <p:nvPicPr>
          <p:cNvPr id="5" name="Picture 2" descr="image of a computer monitor with the words &quot;instructor demonstration&quot; in the middle." title="Instructor Demonstration">
            <a:extLst>
              <a:ext uri="{FF2B5EF4-FFF2-40B4-BE49-F238E27FC236}">
                <a16:creationId xmlns:a16="http://schemas.microsoft.com/office/drawing/2014/main" id="{BC0746CC-8AB2-4565-A64A-3F6F480953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7529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4662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86DCD-AC97-40DC-9C0D-4E5CE9E38EC6}"/>
              </a:ext>
            </a:extLst>
          </p:cNvPr>
          <p:cNvSpPr>
            <a:spLocks noGrp="1"/>
          </p:cNvSpPr>
          <p:nvPr>
            <p:ph type="title"/>
          </p:nvPr>
        </p:nvSpPr>
        <p:spPr/>
        <p:txBody>
          <a:bodyPr/>
          <a:lstStyle/>
          <a:p>
            <a:r>
              <a:rPr lang="en-US" dirty="0"/>
              <a:t>Supplemental Review</a:t>
            </a:r>
          </a:p>
        </p:txBody>
      </p:sp>
      <p:sp>
        <p:nvSpPr>
          <p:cNvPr id="4" name="Slide Number Placeholder 3">
            <a:extLst>
              <a:ext uri="{FF2B5EF4-FFF2-40B4-BE49-F238E27FC236}">
                <a16:creationId xmlns:a16="http://schemas.microsoft.com/office/drawing/2014/main" id="{FCD0BEE4-99C8-4155-9157-311AB9FE9775}"/>
              </a:ext>
            </a:extLst>
          </p:cNvPr>
          <p:cNvSpPr>
            <a:spLocks noGrp="1"/>
          </p:cNvSpPr>
          <p:nvPr>
            <p:ph type="sldNum" sz="quarter" idx="12"/>
          </p:nvPr>
        </p:nvSpPr>
        <p:spPr/>
        <p:txBody>
          <a:bodyPr/>
          <a:lstStyle/>
          <a:p>
            <a:fld id="{31640669-3FD2-4B34-9A2D-584949EF09F8}" type="slidenum">
              <a:rPr lang="en-US" smtClean="0"/>
              <a:pPr/>
              <a:t>12</a:t>
            </a:fld>
            <a:endParaRPr lang="en-US" dirty="0"/>
          </a:p>
        </p:txBody>
      </p:sp>
      <p:sp>
        <p:nvSpPr>
          <p:cNvPr id="3" name="Content Placeholder 2">
            <a:extLst>
              <a:ext uri="{FF2B5EF4-FFF2-40B4-BE49-F238E27FC236}">
                <a16:creationId xmlns:a16="http://schemas.microsoft.com/office/drawing/2014/main" id="{D51C6372-7761-4AD5-9899-B626B55BFA73}"/>
              </a:ext>
            </a:extLst>
          </p:cNvPr>
          <p:cNvSpPr>
            <a:spLocks noGrp="1"/>
          </p:cNvSpPr>
          <p:nvPr>
            <p:ph idx="1"/>
          </p:nvPr>
        </p:nvSpPr>
        <p:spPr/>
        <p:txBody>
          <a:bodyPr>
            <a:normAutofit lnSpcReduction="10000"/>
          </a:bodyPr>
          <a:lstStyle/>
          <a:p>
            <a:pPr marL="171450" indent="-171450" fontAlgn="t"/>
            <a:r>
              <a:rPr lang="en-US" dirty="0"/>
              <a:t>Summary Supplemental Review (SR)</a:t>
            </a:r>
          </a:p>
          <a:p>
            <a:pPr marL="171450" indent="-171450" fontAlgn="t"/>
            <a:r>
              <a:rPr lang="en-US" dirty="0"/>
              <a:t>Receipt of request with new and relevant evidence</a:t>
            </a:r>
          </a:p>
          <a:p>
            <a:pPr marL="571500" lvl="1" indent="-171450" fontAlgn="t"/>
            <a:r>
              <a:rPr lang="en-US" dirty="0"/>
              <a:t>In-writing</a:t>
            </a:r>
          </a:p>
          <a:p>
            <a:pPr marL="571500" lvl="1" indent="-171450" fontAlgn="t"/>
            <a:r>
              <a:rPr lang="en-US" dirty="0"/>
              <a:t>Timely</a:t>
            </a:r>
          </a:p>
          <a:p>
            <a:pPr marL="571500" lvl="1" indent="-171450" fontAlgn="t"/>
            <a:r>
              <a:rPr lang="en-US" dirty="0"/>
              <a:t>Evidence received prior to decision</a:t>
            </a:r>
          </a:p>
          <a:p>
            <a:pPr marL="171450" indent="-171450" fontAlgn="t"/>
            <a:r>
              <a:rPr lang="en-US" dirty="0"/>
              <a:t>Control SR</a:t>
            </a:r>
          </a:p>
          <a:p>
            <a:pPr marL="571500" lvl="1" indent="-171450" fontAlgn="t"/>
            <a:r>
              <a:rPr lang="en-US" dirty="0" err="1"/>
              <a:t>Caseflow</a:t>
            </a:r>
            <a:r>
              <a:rPr lang="en-US" dirty="0"/>
              <a:t> Intake</a:t>
            </a:r>
          </a:p>
          <a:p>
            <a:pPr marL="571500" lvl="1" indent="-171450" fontAlgn="t"/>
            <a:r>
              <a:rPr lang="en-US" dirty="0"/>
              <a:t>Confirm establishment of 586 WI in BFFS</a:t>
            </a:r>
          </a:p>
          <a:p>
            <a:endParaRPr lang="en-US" dirty="0"/>
          </a:p>
        </p:txBody>
      </p:sp>
    </p:spTree>
    <p:extLst>
      <p:ext uri="{BB962C8B-B14F-4D97-AF65-F5344CB8AC3E}">
        <p14:creationId xmlns:p14="http://schemas.microsoft.com/office/powerpoint/2010/main" val="2261844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86DCD-AC97-40DC-9C0D-4E5CE9E38EC6}"/>
              </a:ext>
            </a:extLst>
          </p:cNvPr>
          <p:cNvSpPr>
            <a:spLocks noGrp="1"/>
          </p:cNvSpPr>
          <p:nvPr>
            <p:ph type="title"/>
          </p:nvPr>
        </p:nvSpPr>
        <p:spPr/>
        <p:txBody>
          <a:bodyPr/>
          <a:lstStyle/>
          <a:p>
            <a:r>
              <a:rPr lang="en-US" dirty="0"/>
              <a:t>Supplemental Review – Cont’d</a:t>
            </a:r>
          </a:p>
        </p:txBody>
      </p:sp>
      <p:sp>
        <p:nvSpPr>
          <p:cNvPr id="4" name="Slide Number Placeholder 3">
            <a:extLst>
              <a:ext uri="{FF2B5EF4-FFF2-40B4-BE49-F238E27FC236}">
                <a16:creationId xmlns:a16="http://schemas.microsoft.com/office/drawing/2014/main" id="{FCD0BEE4-99C8-4155-9157-311AB9FE9775}"/>
              </a:ext>
            </a:extLst>
          </p:cNvPr>
          <p:cNvSpPr>
            <a:spLocks noGrp="1"/>
          </p:cNvSpPr>
          <p:nvPr>
            <p:ph type="sldNum" sz="quarter" idx="12"/>
          </p:nvPr>
        </p:nvSpPr>
        <p:spPr/>
        <p:txBody>
          <a:bodyPr/>
          <a:lstStyle/>
          <a:p>
            <a:fld id="{31640669-3FD2-4B34-9A2D-584949EF09F8}" type="slidenum">
              <a:rPr lang="en-US" smtClean="0"/>
              <a:pPr/>
              <a:t>13</a:t>
            </a:fld>
            <a:endParaRPr lang="en-US" dirty="0"/>
          </a:p>
        </p:txBody>
      </p:sp>
      <p:sp>
        <p:nvSpPr>
          <p:cNvPr id="3" name="Content Placeholder 2">
            <a:extLst>
              <a:ext uri="{FF2B5EF4-FFF2-40B4-BE49-F238E27FC236}">
                <a16:creationId xmlns:a16="http://schemas.microsoft.com/office/drawing/2014/main" id="{D51C6372-7761-4AD5-9899-B626B55BFA73}"/>
              </a:ext>
            </a:extLst>
          </p:cNvPr>
          <p:cNvSpPr>
            <a:spLocks noGrp="1"/>
          </p:cNvSpPr>
          <p:nvPr>
            <p:ph idx="1"/>
          </p:nvPr>
        </p:nvSpPr>
        <p:spPr/>
        <p:txBody>
          <a:bodyPr>
            <a:normAutofit lnSpcReduction="10000"/>
          </a:bodyPr>
          <a:lstStyle/>
          <a:p>
            <a:pPr marL="171450" indent="-171450" fontAlgn="t"/>
            <a:r>
              <a:rPr lang="en-US" dirty="0"/>
              <a:t>Conduct hearing, if applicable</a:t>
            </a:r>
          </a:p>
          <a:p>
            <a:pPr marL="171450" indent="-171450" fontAlgn="t"/>
            <a:r>
              <a:rPr lang="en-US" dirty="0"/>
              <a:t>Complete SR</a:t>
            </a:r>
          </a:p>
          <a:p>
            <a:pPr marL="171450" indent="-171450" fontAlgn="t"/>
            <a:r>
              <a:rPr lang="en-US" dirty="0"/>
              <a:t>Document SR template</a:t>
            </a:r>
          </a:p>
          <a:p>
            <a:pPr marL="571500" lvl="1" indent="-171450" fontAlgn="t"/>
            <a:r>
              <a:rPr lang="en-US" dirty="0"/>
              <a:t>Generate cover letter</a:t>
            </a:r>
          </a:p>
          <a:p>
            <a:r>
              <a:rPr lang="en-US" dirty="0"/>
              <a:t>Modify BFFS with disposition</a:t>
            </a:r>
          </a:p>
          <a:p>
            <a:pPr lvl="1"/>
            <a:r>
              <a:rPr lang="en-US" dirty="0"/>
              <a:t>Close 586 WI </a:t>
            </a:r>
          </a:p>
          <a:p>
            <a:r>
              <a:rPr lang="en-US" dirty="0"/>
              <a:t>Modify </a:t>
            </a:r>
            <a:r>
              <a:rPr lang="en-US" dirty="0" err="1"/>
              <a:t>Caseflow</a:t>
            </a:r>
            <a:r>
              <a:rPr lang="en-US" dirty="0"/>
              <a:t> Intake with </a:t>
            </a:r>
          </a:p>
          <a:p>
            <a:pPr marL="0" indent="0">
              <a:buNone/>
            </a:pPr>
            <a:r>
              <a:rPr lang="en-US" dirty="0"/>
              <a:t>    disposition</a:t>
            </a:r>
          </a:p>
        </p:txBody>
      </p:sp>
      <p:pic>
        <p:nvPicPr>
          <p:cNvPr id="8" name="Picture 2" descr="image of a computer monitor with the words &quot;instructor demonstration&quot; in the middle." title="Instructor Demonstration">
            <a:extLst>
              <a:ext uri="{FF2B5EF4-FFF2-40B4-BE49-F238E27FC236}">
                <a16:creationId xmlns:a16="http://schemas.microsoft.com/office/drawing/2014/main" id="{257C8475-701D-4619-9FB2-4A327FB9E6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7529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9645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Notification of Decision</a:t>
            </a:r>
          </a:p>
        </p:txBody>
      </p:sp>
      <p:sp>
        <p:nvSpPr>
          <p:cNvPr id="5" name="Content Placeholder 4"/>
          <p:cNvSpPr>
            <a:spLocks noGrp="1"/>
          </p:cNvSpPr>
          <p:nvPr>
            <p:ph idx="1"/>
          </p:nvPr>
        </p:nvSpPr>
        <p:spPr>
          <a:xfrm>
            <a:off x="457200" y="1600200"/>
            <a:ext cx="8229600" cy="4525963"/>
          </a:xfrm>
        </p:spPr>
        <p:txBody>
          <a:bodyPr numCol="1">
            <a:normAutofit/>
          </a:bodyPr>
          <a:lstStyle/>
          <a:p>
            <a:r>
              <a:rPr lang="en-US" dirty="0"/>
              <a:t>Decision template</a:t>
            </a:r>
          </a:p>
          <a:p>
            <a:r>
              <a:rPr lang="en-US" dirty="0">
                <a:latin typeface="30"/>
              </a:rPr>
              <a:t>Cover letter</a:t>
            </a:r>
          </a:p>
          <a:p>
            <a:r>
              <a:rPr lang="en-US" dirty="0">
                <a:latin typeface="30"/>
              </a:rPr>
              <a:t>VA Form 20-0998, </a:t>
            </a:r>
            <a:r>
              <a:rPr lang="en-US" i="1" dirty="0">
                <a:latin typeface="30"/>
              </a:rPr>
              <a:t>Your Rights to </a:t>
            </a:r>
          </a:p>
          <a:p>
            <a:pPr marL="400050" lvl="1" indent="0">
              <a:buNone/>
            </a:pPr>
            <a:r>
              <a:rPr lang="en-US" sz="3200" i="1" dirty="0">
                <a:latin typeface="30"/>
              </a:rPr>
              <a:t>Seek Further Review of our </a:t>
            </a:r>
          </a:p>
          <a:p>
            <a:pPr marL="400050" lvl="1" indent="0">
              <a:buNone/>
            </a:pPr>
            <a:r>
              <a:rPr lang="en-US" sz="3200" i="1" dirty="0">
                <a:latin typeface="30"/>
              </a:rPr>
              <a:t>Decision</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14</a:t>
            </a:fld>
            <a:endParaRPr lang="en-US" dirty="0"/>
          </a:p>
        </p:txBody>
      </p:sp>
      <p:pic>
        <p:nvPicPr>
          <p:cNvPr id="6" name="Picture 2" descr="image of a computer monitor with the words &quot;instructor demonstration&quot; in the middle." title="Instructor Demonstration">
            <a:extLst>
              <a:ext uri="{FF2B5EF4-FFF2-40B4-BE49-F238E27FC236}">
                <a16:creationId xmlns:a16="http://schemas.microsoft.com/office/drawing/2014/main" id="{83920123-6FCB-4877-BE2A-9877A1830A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7529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9863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p:txBody>
          <a:bodyPr>
            <a:normAutofit/>
          </a:bodyPr>
          <a:lstStyle/>
          <a:p>
            <a:r>
              <a:rPr lang="en-US" dirty="0"/>
              <a:t>Appointing a Fiduciary</a:t>
            </a:r>
          </a:p>
          <a:p>
            <a:r>
              <a:rPr lang="en-US" dirty="0"/>
              <a:t>Higher Level Review</a:t>
            </a:r>
          </a:p>
          <a:p>
            <a:r>
              <a:rPr lang="en-US" dirty="0"/>
              <a:t>Supplemental Review </a:t>
            </a:r>
          </a:p>
          <a:p>
            <a:r>
              <a:rPr lang="en-US" dirty="0"/>
              <a:t>Notification of Decision</a:t>
            </a:r>
          </a:p>
          <a:p>
            <a:endParaRPr lang="en-US" dirty="0"/>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spTree>
    <p:extLst>
      <p:ext uri="{BB962C8B-B14F-4D97-AF65-F5344CB8AC3E}">
        <p14:creationId xmlns:p14="http://schemas.microsoft.com/office/powerpoint/2010/main" val="2430843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must pass the assessment prior to completing the survey.</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16</a:t>
            </a:fld>
            <a:endParaRPr lang="en-US" dirty="0"/>
          </a:p>
        </p:txBody>
      </p:sp>
    </p:spTree>
    <p:extLst>
      <p:ext uri="{BB962C8B-B14F-4D97-AF65-F5344CB8AC3E}">
        <p14:creationId xmlns:p14="http://schemas.microsoft.com/office/powerpoint/2010/main" val="304045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457200" y="1600200"/>
            <a:ext cx="8229600" cy="4525963"/>
          </a:xfrm>
        </p:spPr>
        <p:txBody>
          <a:bodyPr>
            <a:normAutofit/>
          </a:bodyPr>
          <a:lstStyle/>
          <a:p>
            <a:r>
              <a:rPr lang="en-US" dirty="0"/>
              <a:t>Recall elements of fiduciary appointment</a:t>
            </a:r>
          </a:p>
          <a:p>
            <a:r>
              <a:rPr lang="en-US" dirty="0"/>
              <a:t>Highlight reasons for fiduciary removal</a:t>
            </a:r>
          </a:p>
          <a:p>
            <a:pPr>
              <a:spcBef>
                <a:spcPts val="0"/>
              </a:spcBef>
              <a:defRPr/>
            </a:pPr>
            <a:r>
              <a:rPr lang="en-US" dirty="0"/>
              <a:t>Identify the Higher-Level Review notification template and process</a:t>
            </a:r>
          </a:p>
          <a:p>
            <a:pPr>
              <a:spcBef>
                <a:spcPts val="0"/>
              </a:spcBef>
              <a:defRPr/>
            </a:pPr>
            <a:r>
              <a:rPr lang="en-US" dirty="0"/>
              <a:t>Explain the Supplemental Review notification template and process</a:t>
            </a:r>
          </a:p>
          <a:p>
            <a:pPr>
              <a:spcBef>
                <a:spcPts val="0"/>
              </a:spcBef>
              <a:defRPr/>
            </a:pPr>
            <a:r>
              <a:rPr lang="en-US" dirty="0"/>
              <a:t>Summarize the notification of decision cover letter</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457200" y="1417638"/>
            <a:ext cx="8229600" cy="4906963"/>
          </a:xfrm>
        </p:spPr>
        <p:txBody>
          <a:bodyPr>
            <a:noAutofit/>
          </a:bodyPr>
          <a:lstStyle/>
          <a:p>
            <a:r>
              <a:rPr lang="en-US" sz="2800" dirty="0"/>
              <a:t>Public Law 115-55, </a:t>
            </a:r>
            <a:r>
              <a:rPr lang="en-US" sz="2800" i="1" dirty="0"/>
              <a:t>Veterans Appeals Improvement and Modernization Act of 2017</a:t>
            </a:r>
          </a:p>
          <a:p>
            <a:r>
              <a:rPr lang="en-US" sz="2800" dirty="0"/>
              <a:t>AQ26, </a:t>
            </a:r>
            <a:r>
              <a:rPr lang="en-US" sz="2800" i="1" dirty="0"/>
              <a:t>VA Claims and Appeals Modernization - Final Rule </a:t>
            </a:r>
          </a:p>
          <a:p>
            <a:pPr lvl="1"/>
            <a:r>
              <a:rPr lang="en-US" sz="2400" dirty="0"/>
              <a:t>38 Code of Federal Regulation (CFR) 3, Adjudication</a:t>
            </a:r>
          </a:p>
          <a:p>
            <a:pPr lvl="1"/>
            <a:r>
              <a:rPr lang="en-US" sz="2400" dirty="0"/>
              <a:t>38 CFR 19, </a:t>
            </a:r>
            <a:r>
              <a:rPr lang="en-US" sz="2400" i="1" dirty="0"/>
              <a:t>Board of Veterans’ Appeals: Appeals Regulations</a:t>
            </a:r>
          </a:p>
          <a:p>
            <a:pPr lvl="1"/>
            <a:r>
              <a:rPr lang="en-US" sz="2400" dirty="0"/>
              <a:t>38 CFR 20, </a:t>
            </a:r>
            <a:r>
              <a:rPr lang="en-US" sz="2400" i="1" dirty="0"/>
              <a:t>Board of Veterans Appeals: Rules of Practice</a:t>
            </a:r>
          </a:p>
          <a:p>
            <a:r>
              <a:rPr lang="en-US" sz="2800" dirty="0"/>
              <a:t>38 United States Code (U.S.C) 5502, </a:t>
            </a:r>
            <a:r>
              <a:rPr lang="en-US" sz="2800" i="1" dirty="0"/>
              <a:t>Payments to and supervision of fiduciaries</a:t>
            </a:r>
            <a:endParaRPr lang="en-US" sz="2800" dirty="0"/>
          </a:p>
          <a:p>
            <a:r>
              <a:rPr lang="en-US" sz="2800" dirty="0"/>
              <a:t>38 U.S.C. 5711, </a:t>
            </a:r>
            <a:r>
              <a:rPr lang="en-US" sz="2800" i="1" dirty="0"/>
              <a:t>Authority to issue subpoenas</a:t>
            </a:r>
          </a:p>
          <a:p>
            <a:pPr marL="0" indent="0">
              <a:buNone/>
            </a:pPr>
            <a:endParaRPr lang="en-US" i="1" dirty="0"/>
          </a:p>
          <a:p>
            <a:pPr marL="0" indent="0">
              <a:buNone/>
            </a:pPr>
            <a:endParaRPr lang="en-US" sz="2400" i="1" dirty="0"/>
          </a:p>
          <a:p>
            <a:pPr marL="0" indent="0">
              <a:buNone/>
            </a:pPr>
            <a:endParaRPr lang="en-US" sz="2400" i="1" dirty="0"/>
          </a:p>
          <a:p>
            <a:endParaRPr lang="en-US" sz="2400"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Cont’d</a:t>
            </a:r>
          </a:p>
        </p:txBody>
      </p:sp>
      <p:sp>
        <p:nvSpPr>
          <p:cNvPr id="3" name="Content Placeholder 2"/>
          <p:cNvSpPr>
            <a:spLocks noGrp="1"/>
          </p:cNvSpPr>
          <p:nvPr>
            <p:ph idx="1"/>
          </p:nvPr>
        </p:nvSpPr>
        <p:spPr>
          <a:xfrm>
            <a:off x="457200" y="1417638"/>
            <a:ext cx="8229600" cy="4906963"/>
          </a:xfrm>
        </p:spPr>
        <p:txBody>
          <a:bodyPr>
            <a:noAutofit/>
          </a:bodyPr>
          <a:lstStyle/>
          <a:p>
            <a:r>
              <a:rPr lang="en-US" sz="2800" dirty="0"/>
              <a:t>38 U.S.C. 6106, </a:t>
            </a:r>
            <a:r>
              <a:rPr lang="en-US" sz="2800" i="1" dirty="0"/>
              <a:t>Misuse of benefits by fiduciaries</a:t>
            </a:r>
          </a:p>
          <a:p>
            <a:r>
              <a:rPr lang="en-US" sz="2800" dirty="0"/>
              <a:t>38 CFR 13, </a:t>
            </a:r>
            <a:r>
              <a:rPr lang="en-US" sz="2800" i="1" dirty="0"/>
              <a:t>Fiduciary Activities</a:t>
            </a:r>
          </a:p>
          <a:p>
            <a:r>
              <a:rPr lang="en-US" sz="2800" dirty="0"/>
              <a:t>Fiduciary Program Manual (FPM) Chapter 2, </a:t>
            </a:r>
            <a:r>
              <a:rPr lang="en-US" sz="2800" i="1" dirty="0"/>
              <a:t>Field Examinations</a:t>
            </a:r>
          </a:p>
          <a:p>
            <a:r>
              <a:rPr lang="en-US" sz="2800" dirty="0"/>
              <a:t>FPM Chapter 3,</a:t>
            </a:r>
            <a:r>
              <a:rPr lang="en-US" sz="2800" i="1" dirty="0"/>
              <a:t> Account Audits</a:t>
            </a:r>
          </a:p>
          <a:p>
            <a:r>
              <a:rPr lang="en-US" sz="2800" dirty="0"/>
              <a:t>FPM Chapter 4, </a:t>
            </a:r>
            <a:r>
              <a:rPr lang="en-US" sz="2800" i="1" dirty="0"/>
              <a:t>Estate Administration and Supervision</a:t>
            </a:r>
          </a:p>
          <a:p>
            <a:r>
              <a:rPr lang="en-US" sz="2800" dirty="0"/>
              <a:t>FPM Chapter 8, </a:t>
            </a:r>
            <a:r>
              <a:rPr lang="en-US" sz="2800" i="1" dirty="0"/>
              <a:t>Fiduciary Appeals</a:t>
            </a:r>
          </a:p>
          <a:p>
            <a:r>
              <a:rPr lang="en-US" sz="2800" dirty="0"/>
              <a:t>VBA Forms Intranet website</a:t>
            </a:r>
            <a:endParaRPr lang="en-US" sz="2800" i="1" dirty="0"/>
          </a:p>
          <a:p>
            <a:pPr marL="0" indent="0">
              <a:buNone/>
            </a:pPr>
            <a:endParaRPr lang="en-US" sz="2400" i="1" dirty="0"/>
          </a:p>
          <a:p>
            <a:pPr marL="0" indent="0">
              <a:buNone/>
            </a:pPr>
            <a:endParaRPr lang="en-US" sz="2400" i="1" dirty="0"/>
          </a:p>
          <a:p>
            <a:endParaRPr lang="en-US" sz="2400"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1142082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Fiduciary Program Guide References</a:t>
            </a:r>
          </a:p>
        </p:txBody>
      </p:sp>
      <p:sp>
        <p:nvSpPr>
          <p:cNvPr id="3" name="Content Placeholder 2"/>
          <p:cNvSpPr>
            <a:spLocks noGrp="1"/>
          </p:cNvSpPr>
          <p:nvPr>
            <p:ph idx="1"/>
          </p:nvPr>
        </p:nvSpPr>
        <p:spPr/>
        <p:txBody>
          <a:bodyPr>
            <a:normAutofit/>
          </a:bodyPr>
          <a:lstStyle/>
          <a:p>
            <a:r>
              <a:rPr lang="en-US" dirty="0"/>
              <a:t>Fiduciary Program Guide (FPG),</a:t>
            </a:r>
            <a:r>
              <a:rPr lang="en-US" i="1" dirty="0"/>
              <a:t> 04 – Field Examination Interview</a:t>
            </a:r>
          </a:p>
          <a:p>
            <a:r>
              <a:rPr lang="en-US" dirty="0"/>
              <a:t>FPG, </a:t>
            </a:r>
            <a:r>
              <a:rPr lang="en-US" i="1" dirty="0"/>
              <a:t>05 – Field Examination Analysis</a:t>
            </a:r>
          </a:p>
          <a:p>
            <a:r>
              <a:rPr lang="en-US" dirty="0"/>
              <a:t>FPG, </a:t>
            </a:r>
            <a:r>
              <a:rPr lang="en-US" i="1" dirty="0"/>
              <a:t>08 – CLEAR Criminal Background Checks</a:t>
            </a:r>
          </a:p>
          <a:p>
            <a:r>
              <a:rPr lang="en-US" dirty="0"/>
              <a:t>FPG,</a:t>
            </a:r>
            <a:r>
              <a:rPr lang="en-US" i="1" dirty="0"/>
              <a:t> 09 – Fiduciary Appointment, Fiduciary Fee Approval, and Review</a:t>
            </a:r>
          </a:p>
          <a:p>
            <a:endParaRPr lang="en-US" sz="3400" i="1" dirty="0"/>
          </a:p>
          <a:p>
            <a:endParaRPr lang="en-US" sz="3400" i="1" dirty="0"/>
          </a:p>
          <a:p>
            <a:endParaRPr lang="en-US" sz="3400" i="1" dirty="0"/>
          </a:p>
          <a:p>
            <a:pPr marL="0" indent="0">
              <a:buNone/>
            </a:pPr>
            <a:endParaRPr lang="en-US" i="1" dirty="0"/>
          </a:p>
          <a:p>
            <a:pPr marL="0" indent="0">
              <a:buNone/>
            </a:pPr>
            <a:endParaRPr lang="en-US" i="1"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1645453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Appointing a Fiduciary</a:t>
            </a:r>
          </a:p>
        </p:txBody>
      </p:sp>
      <p:sp>
        <p:nvSpPr>
          <p:cNvPr id="3" name="Content Placeholder 2"/>
          <p:cNvSpPr>
            <a:spLocks noGrp="1"/>
          </p:cNvSpPr>
          <p:nvPr>
            <p:ph idx="1"/>
          </p:nvPr>
        </p:nvSpPr>
        <p:spPr>
          <a:xfrm>
            <a:off x="381000" y="1524000"/>
            <a:ext cx="8229600" cy="4525963"/>
          </a:xfrm>
        </p:spPr>
        <p:txBody>
          <a:bodyPr>
            <a:normAutofit/>
          </a:bodyPr>
          <a:lstStyle/>
          <a:p>
            <a:pPr marL="457200" indent="-457200" fontAlgn="t"/>
            <a:r>
              <a:rPr lang="en-US" dirty="0"/>
              <a:t>Determine the necessity of a fiduciary</a:t>
            </a:r>
          </a:p>
          <a:p>
            <a:pPr fontAlgn="t"/>
            <a:r>
              <a:rPr lang="en-US" dirty="0"/>
              <a:t> Temporary fiduciary serving satisfactorily</a:t>
            </a:r>
          </a:p>
          <a:p>
            <a:pPr marL="457200" indent="-457200" fontAlgn="t"/>
            <a:r>
              <a:rPr lang="en-US" dirty="0"/>
              <a:t>Order of preference</a:t>
            </a:r>
          </a:p>
          <a:p>
            <a:pPr marL="457200" indent="-457200" fontAlgn="t"/>
            <a:r>
              <a:rPr lang="en-US" dirty="0"/>
              <a:t>Face-to-face interview</a:t>
            </a:r>
          </a:p>
          <a:p>
            <a:pPr marL="457200" indent="-457200" fontAlgn="t"/>
            <a:r>
              <a:rPr lang="en-US" dirty="0"/>
              <a:t>Review of credit history</a:t>
            </a:r>
          </a:p>
          <a:p>
            <a:pPr marL="457200" indent="-457200" fontAlgn="t"/>
            <a:r>
              <a:rPr lang="en-US" dirty="0"/>
              <a:t>Review of criminal background investigation</a:t>
            </a:r>
          </a:p>
          <a:p>
            <a:pPr marL="0" indent="0" fontAlgn="t">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1790729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Appointing a Fiduciary – Cont’d</a:t>
            </a:r>
          </a:p>
        </p:txBody>
      </p:sp>
      <p:sp>
        <p:nvSpPr>
          <p:cNvPr id="3" name="Content Placeholder 2"/>
          <p:cNvSpPr>
            <a:spLocks noGrp="1"/>
          </p:cNvSpPr>
          <p:nvPr>
            <p:ph idx="1"/>
          </p:nvPr>
        </p:nvSpPr>
        <p:spPr>
          <a:xfrm>
            <a:off x="381000" y="1524000"/>
            <a:ext cx="8229600" cy="4525963"/>
          </a:xfrm>
        </p:spPr>
        <p:txBody>
          <a:bodyPr>
            <a:normAutofit/>
          </a:bodyPr>
          <a:lstStyle/>
          <a:p>
            <a:pPr marL="457200" indent="-457200" fontAlgn="t"/>
            <a:r>
              <a:rPr lang="en-US" dirty="0"/>
              <a:t>Confirm proposed fiduciary’s identity</a:t>
            </a:r>
          </a:p>
          <a:p>
            <a:pPr marL="457200" indent="-457200" fontAlgn="t"/>
            <a:r>
              <a:rPr lang="en-US" dirty="0"/>
              <a:t>Ability to obtain surety bond, if necessary</a:t>
            </a:r>
          </a:p>
          <a:p>
            <a:pPr marL="457200" indent="-457200" fontAlgn="t"/>
            <a:r>
              <a:rPr lang="en-US" dirty="0"/>
              <a:t>Written agreement regarding information disclosure</a:t>
            </a:r>
          </a:p>
          <a:p>
            <a:pPr marL="457200" indent="-457200" fontAlgn="t"/>
            <a:r>
              <a:rPr lang="en-US" dirty="0"/>
              <a:t>Agree to fiduciary responsibilities</a:t>
            </a:r>
          </a:p>
          <a:p>
            <a:pPr marL="457200" indent="-457200" fontAlgn="t"/>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314179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Fiduciary Removal</a:t>
            </a:r>
          </a:p>
        </p:txBody>
      </p:sp>
      <p:sp>
        <p:nvSpPr>
          <p:cNvPr id="3" name="Content Placeholder 2"/>
          <p:cNvSpPr>
            <a:spLocks noGrp="1"/>
          </p:cNvSpPr>
          <p:nvPr>
            <p:ph idx="1"/>
          </p:nvPr>
        </p:nvSpPr>
        <p:spPr>
          <a:xfrm>
            <a:off x="381000" y="1524000"/>
            <a:ext cx="8229600" cy="4525963"/>
          </a:xfrm>
        </p:spPr>
        <p:txBody>
          <a:bodyPr>
            <a:normAutofit/>
          </a:bodyPr>
          <a:lstStyle/>
          <a:p>
            <a:pPr marL="457200" indent="-457200" fontAlgn="t"/>
            <a:r>
              <a:rPr lang="en-US" dirty="0"/>
              <a:t>Beneficiary Reasons</a:t>
            </a:r>
          </a:p>
          <a:p>
            <a:pPr marL="857250" lvl="1" indent="-457200" fontAlgn="t"/>
            <a:r>
              <a:rPr lang="en-US" dirty="0"/>
              <a:t>VA rating reverses decision regarding inability to manage funds </a:t>
            </a:r>
          </a:p>
          <a:p>
            <a:pPr marL="857250" lvl="1" indent="-457200" fontAlgn="t"/>
            <a:r>
              <a:rPr lang="en-US" dirty="0"/>
              <a:t>Requests successor fiduciary</a:t>
            </a:r>
          </a:p>
          <a:p>
            <a:pPr marL="857250" lvl="1" indent="-457200" fontAlgn="t"/>
            <a:r>
              <a:rPr lang="en-US" dirty="0"/>
              <a:t>Requests supervised direct payment</a:t>
            </a:r>
          </a:p>
          <a:p>
            <a:pPr marL="857250" lvl="1" indent="-457200" fontAlgn="t"/>
            <a:r>
              <a:rPr lang="en-US" dirty="0"/>
              <a:t>Passes away</a:t>
            </a:r>
          </a:p>
          <a:p>
            <a:pPr marL="400050" lvl="1" indent="0" fontAlgn="t">
              <a:buNone/>
            </a:pPr>
            <a:endParaRPr lang="en-US" dirty="0"/>
          </a:p>
          <a:p>
            <a:pPr marL="0" indent="0" fontAlgn="t">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1795313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Removal – Cont’d</a:t>
            </a:r>
          </a:p>
        </p:txBody>
      </p:sp>
      <p:sp>
        <p:nvSpPr>
          <p:cNvPr id="3" name="Content Placeholder 2"/>
          <p:cNvSpPr>
            <a:spLocks noGrp="1"/>
          </p:cNvSpPr>
          <p:nvPr>
            <p:ph idx="1"/>
          </p:nvPr>
        </p:nvSpPr>
        <p:spPr>
          <a:xfrm>
            <a:off x="381000" y="1524000"/>
            <a:ext cx="8229600" cy="4525963"/>
          </a:xfrm>
        </p:spPr>
        <p:txBody>
          <a:bodyPr>
            <a:normAutofit fontScale="85000" lnSpcReduction="20000"/>
          </a:bodyPr>
          <a:lstStyle/>
          <a:p>
            <a:pPr marL="457200" indent="-457200" fontAlgn="t"/>
            <a:r>
              <a:rPr lang="en-US" dirty="0"/>
              <a:t>Fiduciary Reasons</a:t>
            </a:r>
          </a:p>
          <a:p>
            <a:pPr marL="857250" lvl="1" indent="-457200" fontAlgn="t"/>
            <a:r>
              <a:rPr lang="en-US" dirty="0"/>
              <a:t>Bar to service</a:t>
            </a:r>
          </a:p>
          <a:p>
            <a:pPr marL="857250" lvl="1" indent="-457200" fontAlgn="t"/>
            <a:r>
              <a:rPr lang="en-US" dirty="0"/>
              <a:t>Fails to maintain qualifications or does not perform duties adequately</a:t>
            </a:r>
          </a:p>
          <a:p>
            <a:pPr marL="857250" lvl="1" indent="-457200" fontAlgn="t"/>
            <a:r>
              <a:rPr lang="en-US" dirty="0"/>
              <a:t>Fails to submit timely accountings</a:t>
            </a:r>
          </a:p>
          <a:p>
            <a:pPr marL="857250" lvl="1" indent="-457200" fontAlgn="t"/>
            <a:r>
              <a:rPr lang="en-US" dirty="0"/>
              <a:t>VA or court of jurisdiction finds misuse or misappropriation </a:t>
            </a:r>
          </a:p>
          <a:p>
            <a:pPr marL="857250" lvl="1" indent="-457200" fontAlgn="t"/>
            <a:r>
              <a:rPr lang="en-US" dirty="0"/>
              <a:t>Fails to respond to VA requests for information</a:t>
            </a:r>
          </a:p>
          <a:p>
            <a:pPr marL="857250" lvl="1" indent="-457200" fontAlgn="t"/>
            <a:r>
              <a:rPr lang="en-US" dirty="0"/>
              <a:t>Unable or unwilling to provide surety bond or withdrawal agreement, if applicable</a:t>
            </a:r>
          </a:p>
          <a:p>
            <a:pPr marL="857250" lvl="1" indent="-457200" fontAlgn="t"/>
            <a:r>
              <a:rPr lang="en-US" dirty="0"/>
              <a:t>Unable or unwilling to manage benefit payments, accounts, or investments</a:t>
            </a:r>
          </a:p>
          <a:p>
            <a:pPr marL="457200" indent="-457200" fontAlgn="t"/>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spTree>
    <p:extLst>
      <p:ext uri="{BB962C8B-B14F-4D97-AF65-F5344CB8AC3E}">
        <p14:creationId xmlns:p14="http://schemas.microsoft.com/office/powerpoint/2010/main" val="17025863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1.0&quot;&gt;&lt;object type=&quot;1&quot; unique_id=&quot;10001&quot;&gt;&lt;object type=&quot;2&quot; unique_id=&quot;10104&quot;&gt;&lt;object type=&quot;3&quot; unique_id=&quot;10105&quot;&gt;&lt;property id=&quot;20148&quot; value=&quot;5&quot;/&gt;&lt;property id=&quot;20300&quot; value=&quot;Slide 1 - &amp;quot;Fiduciary Appointment and Removal Appeals&amp;quot;&quot;/&gt;&lt;property id=&quot;20307&quot; value=&quot;256&quot;/&gt;&lt;/object&gt;&lt;object type=&quot;3&quot; unique_id=&quot;10106&quot;&gt;&lt;property id=&quot;20148&quot; value=&quot;5&quot;/&gt;&lt;property id=&quot;20300&quot; value=&quot;Slide 2 - &amp;quot;Objectives&amp;quot;&quot;/&gt;&lt;property id=&quot;20307&quot; value=&quot;317&quot;/&gt;&lt;/object&gt;&lt;object type=&quot;3&quot; unique_id=&quot;10107&quot;&gt;&lt;property id=&quot;20148&quot; value=&quot;5&quot;/&gt;&lt;property id=&quot;20300&quot; value=&quot;Slide 3 - &amp;quot;References&amp;quot;&quot;/&gt;&lt;property id=&quot;20307&quot; value=&quot;318&quot;/&gt;&lt;/object&gt;&lt;object type=&quot;3&quot; unique_id=&quot;10108&quot;&gt;&lt;property id=&quot;20148&quot; value=&quot;5&quot;/&gt;&lt;property id=&quot;20300&quot; value=&quot;Slide 6 - &amp;quot;Appointing a Fiduciary&amp;quot;&quot;/&gt;&lt;property id=&quot;20307&quot; value=&quot;342&quot;/&gt;&lt;/object&gt;&lt;object type=&quot;3&quot; unique_id=&quot;10113&quot;&gt;&lt;property id=&quot;20148&quot; value=&quot;5&quot;/&gt;&lt;property id=&quot;20300&quot; value=&quot;Slide 15 - &amp;quot;31. Questions?&amp;quot;&quot;/&gt;&lt;property id=&quot;20307&quot; value=&quot;314&quot;/&gt;&lt;/object&gt;&lt;object type=&quot;3&quot; unique_id=&quot;10114&quot;&gt;&lt;property id=&quot;20148&quot; value=&quot;5&quot;/&gt;&lt;property id=&quot;20300&quot; value=&quot;Slide 16 - &amp;quot;TMS Survey and Assessment&amp;quot;&quot;/&gt;&lt;property id=&quot;20307&quot; value=&quot;352&quot;/&gt;&lt;/object&gt;&lt;object type=&quot;3&quot; unique_id=&quot;10672&quot;&gt;&lt;property id=&quot;20148&quot; value=&quot;5&quot;/&gt;&lt;property id=&quot;20300&quot; value=&quot;Slide 10 - &amp;quot;Higher-Level Review&amp;quot;&quot;/&gt;&lt;property id=&quot;20307&quot; value=&quot;364&quot;/&gt;&lt;/object&gt;&lt;object type=&quot;3&quot; unique_id=&quot;10673&quot;&gt;&lt;property id=&quot;20148&quot; value=&quot;5&quot;/&gt;&lt;property id=&quot;20300&quot; value=&quot;Slide 12 - &amp;quot;Supplemental Review&amp;quot;&quot;/&gt;&lt;property id=&quot;20307&quot; value=&quot;371&quot;/&gt;&lt;/object&gt;&lt;object type=&quot;3&quot; unique_id=&quot;10674&quot;&gt;&lt;property id=&quot;20148&quot; value=&quot;5&quot;/&gt;&lt;property id=&quot;20300&quot; value=&quot;Slide 14 - &amp;quot;Notification of Decision&amp;quot;&quot;/&gt;&lt;property id=&quot;20307&quot; value=&quot;369&quot;/&gt;&lt;/object&gt;&lt;object type=&quot;3&quot; unique_id=&quot;10723&quot;&gt;&lt;property id=&quot;20148&quot; value=&quot;5&quot;/&gt;&lt;property id=&quot;20300&quot; value=&quot;Slide 7 - &amp;quot;Appointing a Fiduciary – Cont’d&amp;quot;&quot;/&gt;&lt;property id=&quot;20307&quot; value=&quot;372&quot;/&gt;&lt;/object&gt;&lt;object type=&quot;3&quot; unique_id=&quot;10969&quot;&gt;&lt;property id=&quot;20148&quot; value=&quot;5&quot;/&gt;&lt;property id=&quot;20300&quot; value=&quot;Slide 11 - &amp;quot;Higher-Level Review – Cont’d&amp;quot;&quot;/&gt;&lt;property id=&quot;20307&quot; value=&quot;373&quot;/&gt;&lt;/object&gt;&lt;object type=&quot;3&quot; unique_id=&quot;11049&quot;&gt;&lt;property id=&quot;20148&quot; value=&quot;5&quot;/&gt;&lt;property id=&quot;20300&quot; value=&quot;Slide 13 - &amp;quot;Supplemental Review – Cont’d&amp;quot;&quot;/&gt;&lt;property id=&quot;20307&quot; value=&quot;374&quot;/&gt;&lt;/object&gt;&lt;object type=&quot;3&quot; unique_id=&quot;11092&quot;&gt;&lt;property id=&quot;20148&quot; value=&quot;5&quot;/&gt;&lt;property id=&quot;20300&quot; value=&quot;Slide 5 - &amp;quot;Fiduciary Program Guide References&amp;quot;&quot;/&gt;&lt;property id=&quot;20307&quot; value=&quot;375&quot;/&gt;&lt;/object&gt;&lt;object type=&quot;3&quot; unique_id=&quot;11244&quot;&gt;&lt;property id=&quot;20148&quot; value=&quot;5&quot;/&gt;&lt;property id=&quot;20300&quot; value=&quot;Slide 8 - &amp;quot;Fiduciary Removal&amp;quot;&quot;/&gt;&lt;property id=&quot;20307&quot; value=&quot;376&quot;/&gt;&lt;/object&gt;&lt;object type=&quot;3&quot; unique_id=&quot;11245&quot;&gt;&lt;property id=&quot;20148&quot; value=&quot;5&quot;/&gt;&lt;property id=&quot;20300&quot; value=&quot;Slide 9 - &amp;quot;Removal – Cont’d&amp;quot;&quot;/&gt;&lt;property id=&quot;20307&quot; value=&quot;377&quot;/&gt;&lt;/object&gt;&lt;object type=&quot;3&quot; unique_id=&quot;11247&quot;&gt;&lt;property id=&quot;20148&quot; value=&quot;5&quot;/&gt;&lt;property id=&quot;20300&quot; value=&quot;Slide 4 - &amp;quot;References – Cont’d&amp;quot;&quot;/&gt;&lt;property id=&quot;20307&quot; value=&quot;378&quot;/&gt;&lt;/object&gt;&lt;/object&gt;&lt;object type=&quot;8&quot; unique_id=&quot;10126&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B111BF-D692-4928-8D39-00A048D89075}">
  <ds:schemaRefs>
    <ds:schemaRef ds:uri="http://schemas.microsoft.com/sharepoint/v3/contenttype/forms"/>
  </ds:schemaRefs>
</ds:datastoreItem>
</file>

<file path=customXml/itemProps2.xml><?xml version="1.0" encoding="utf-8"?>
<ds:datastoreItem xmlns:ds="http://schemas.openxmlformats.org/officeDocument/2006/customXml" ds:itemID="{DE4A68EB-98E3-4D47-A734-4B001A006FEE}">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487C6A9B-1218-443D-8FE0-9A96FF36C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PFS Template</Template>
  <TotalTime>8511</TotalTime>
  <Words>8982</Words>
  <Application>Microsoft Office PowerPoint</Application>
  <PresentationFormat>On-screen Show (4:3)</PresentationFormat>
  <Paragraphs>644</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30</vt:lpstr>
      <vt:lpstr>Arial</vt:lpstr>
      <vt:lpstr>Calibri</vt:lpstr>
      <vt:lpstr>Century Schoolbook</vt:lpstr>
      <vt:lpstr>PFS Template</vt:lpstr>
      <vt:lpstr>Fiduciary Appointment and Removal Appeals</vt:lpstr>
      <vt:lpstr>Objectives</vt:lpstr>
      <vt:lpstr>References</vt:lpstr>
      <vt:lpstr>References – Cont’d</vt:lpstr>
      <vt:lpstr>Fiduciary Program Guide References</vt:lpstr>
      <vt:lpstr>Appointing a Fiduciary</vt:lpstr>
      <vt:lpstr>Appointing a Fiduciary – Cont’d</vt:lpstr>
      <vt:lpstr>Fiduciary Removal</vt:lpstr>
      <vt:lpstr>Removal – Cont’d</vt:lpstr>
      <vt:lpstr>Higher-Level Review</vt:lpstr>
      <vt:lpstr>Higher-Level Review – Cont’d</vt:lpstr>
      <vt:lpstr>Supplemental Review</vt:lpstr>
      <vt:lpstr>Supplemental Review – Cont’d</vt:lpstr>
      <vt:lpstr>Notification of Decision</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Fiduciary Appointment and Removal Appeals PowerPoint Presentation</dc:title>
  <dc:subject>FE, FSR, LIE, QRT</dc:subject>
  <dc:creator>Department of Veterans Affairs, Veterans Benefits Administration, Fiduciary Service, STAFF</dc:creator>
  <cp:lastModifiedBy>Kathy Poole</cp:lastModifiedBy>
  <cp:revision>492</cp:revision>
  <cp:lastPrinted>2019-01-28T22:10:39Z</cp:lastPrinted>
  <dcterms:created xsi:type="dcterms:W3CDTF">2016-10-13T19:12:55Z</dcterms:created>
  <dcterms:modified xsi:type="dcterms:W3CDTF">2021-01-08T15:33:51Z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