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4"/>
  </p:notesMasterIdLst>
  <p:handoutMasterIdLst>
    <p:handoutMasterId r:id="rId25"/>
  </p:handoutMasterIdLst>
  <p:sldIdLst>
    <p:sldId id="256" r:id="rId5"/>
    <p:sldId id="317" r:id="rId6"/>
    <p:sldId id="318" r:id="rId7"/>
    <p:sldId id="373" r:id="rId8"/>
    <p:sldId id="342" r:id="rId9"/>
    <p:sldId id="364" r:id="rId10"/>
    <p:sldId id="371" r:id="rId11"/>
    <p:sldId id="361" r:id="rId12"/>
    <p:sldId id="362" r:id="rId13"/>
    <p:sldId id="360" r:id="rId14"/>
    <p:sldId id="369" r:id="rId15"/>
    <p:sldId id="370" r:id="rId16"/>
    <p:sldId id="349" r:id="rId17"/>
    <p:sldId id="353" r:id="rId18"/>
    <p:sldId id="367" r:id="rId19"/>
    <p:sldId id="372" r:id="rId20"/>
    <p:sldId id="358" r:id="rId21"/>
    <p:sldId id="314" r:id="rId22"/>
    <p:sldId id="352" r:id="rId23"/>
  </p:sldIdLst>
  <p:sldSz cx="9144000" cy="6858000" type="screen4x3"/>
  <p:notesSz cx="7010400" cy="92964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67528" autoAdjust="0"/>
  </p:normalViewPr>
  <p:slideViewPr>
    <p:cSldViewPr>
      <p:cViewPr varScale="1">
        <p:scale>
          <a:sx n="80" d="100"/>
          <a:sy n="80" d="100"/>
        </p:scale>
        <p:origin x="2376" y="8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1EED97-98D9-4420-B03E-825E214BE10A}"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n-US"/>
        </a:p>
      </dgm:t>
    </dgm:pt>
    <dgm:pt modelId="{3F0E0890-C353-4EE2-BBB8-3D0C9D95F065}">
      <dgm:prSet phldrT="[Text]" custT="1"/>
      <dgm:spPr/>
      <dgm:t>
        <a:bodyPr/>
        <a:lstStyle/>
        <a:p>
          <a:r>
            <a:rPr lang="en-US" sz="3100" i="0" dirty="0"/>
            <a:t>Appellant</a:t>
          </a:r>
        </a:p>
      </dgm:t>
    </dgm:pt>
    <dgm:pt modelId="{7B53F9C8-74E3-4043-B7EF-C1BCAEDBD604}" type="parTrans" cxnId="{9C8D1478-6C5C-489B-8F7A-F88C081F77EF}">
      <dgm:prSet/>
      <dgm:spPr/>
      <dgm:t>
        <a:bodyPr/>
        <a:lstStyle/>
        <a:p>
          <a:endParaRPr lang="en-US"/>
        </a:p>
      </dgm:t>
    </dgm:pt>
    <dgm:pt modelId="{5870432B-D06F-4E79-A9D8-42AE395EC281}" type="sibTrans" cxnId="{9C8D1478-6C5C-489B-8F7A-F88C081F77EF}">
      <dgm:prSet/>
      <dgm:spPr/>
      <dgm:t>
        <a:bodyPr/>
        <a:lstStyle/>
        <a:p>
          <a:endParaRPr lang="en-US"/>
        </a:p>
      </dgm:t>
    </dgm:pt>
    <dgm:pt modelId="{FED8FBC4-F4EF-40D5-97EE-2F765BCFE4E1}">
      <dgm:prSet phldrT="[Text]" custT="1"/>
      <dgm:spPr/>
      <dgm:t>
        <a:bodyPr/>
        <a:lstStyle/>
        <a:p>
          <a:r>
            <a:rPr lang="en-US" sz="2100" dirty="0"/>
            <a:t>a beneficiary who has filed an appeal to the Board of Veteran’ Appeals as a legacy appeal or in the modernized review system</a:t>
          </a:r>
        </a:p>
      </dgm:t>
    </dgm:pt>
    <dgm:pt modelId="{570EEC21-9A98-41CB-8FA7-8F4BAF8EA056}" type="parTrans" cxnId="{B6D6FFD2-83DA-4C47-BD20-4144EFACC844}">
      <dgm:prSet/>
      <dgm:spPr/>
      <dgm:t>
        <a:bodyPr/>
        <a:lstStyle/>
        <a:p>
          <a:endParaRPr lang="en-US"/>
        </a:p>
      </dgm:t>
    </dgm:pt>
    <dgm:pt modelId="{4E852EF5-B25A-4C0C-A5A6-9465DE6D0F25}" type="sibTrans" cxnId="{B6D6FFD2-83DA-4C47-BD20-4144EFACC844}">
      <dgm:prSet/>
      <dgm:spPr/>
      <dgm:t>
        <a:bodyPr/>
        <a:lstStyle/>
        <a:p>
          <a:endParaRPr lang="en-US"/>
        </a:p>
      </dgm:t>
    </dgm:pt>
    <dgm:pt modelId="{818F28C1-5EFB-4B6F-A42A-4581AEB596D8}">
      <dgm:prSet phldrT="[Text]" custT="1"/>
      <dgm:spPr/>
      <dgm:t>
        <a:bodyPr/>
        <a:lstStyle/>
        <a:p>
          <a:r>
            <a:rPr lang="en-US" sz="3100" dirty="0"/>
            <a:t>New and Material Evidence</a:t>
          </a:r>
        </a:p>
      </dgm:t>
    </dgm:pt>
    <dgm:pt modelId="{81B25583-BFA2-401D-B25C-90625AD96037}" type="parTrans" cxnId="{F63B864E-BDC5-4C80-85CF-0F5950A9CB4C}">
      <dgm:prSet/>
      <dgm:spPr/>
      <dgm:t>
        <a:bodyPr/>
        <a:lstStyle/>
        <a:p>
          <a:endParaRPr lang="en-US"/>
        </a:p>
      </dgm:t>
    </dgm:pt>
    <dgm:pt modelId="{BE36EAAF-70D8-40F3-BCA9-B331001EE3BB}" type="sibTrans" cxnId="{F63B864E-BDC5-4C80-85CF-0F5950A9CB4C}">
      <dgm:prSet/>
      <dgm:spPr/>
      <dgm:t>
        <a:bodyPr/>
        <a:lstStyle/>
        <a:p>
          <a:endParaRPr lang="en-US"/>
        </a:p>
      </dgm:t>
    </dgm:pt>
    <dgm:pt modelId="{183624A9-367C-4198-90B9-96EAD419D650}">
      <dgm:prSet phldrT="[Text]" custT="1"/>
      <dgm:spPr/>
      <dgm:t>
        <a:bodyPr/>
        <a:lstStyle/>
        <a:p>
          <a:r>
            <a:rPr lang="en-US" sz="2100" dirty="0">
              <a:solidFill>
                <a:schemeClr val="tx1"/>
              </a:solidFill>
              <a:effectLst/>
              <a:latin typeface="+mn-lt"/>
              <a:ea typeface="+mn-ea"/>
              <a:cs typeface="+mn-cs"/>
            </a:rPr>
            <a:t>existing evidence not previously considered</a:t>
          </a:r>
          <a:endParaRPr lang="en-US" sz="2100" dirty="0"/>
        </a:p>
      </dgm:t>
    </dgm:pt>
    <dgm:pt modelId="{E9025717-8C7B-4366-9936-4620E1097E33}" type="parTrans" cxnId="{D6B3C22F-1FA7-4240-AFB5-5A7BC178B35A}">
      <dgm:prSet/>
      <dgm:spPr/>
      <dgm:t>
        <a:bodyPr/>
        <a:lstStyle/>
        <a:p>
          <a:endParaRPr lang="en-US"/>
        </a:p>
      </dgm:t>
    </dgm:pt>
    <dgm:pt modelId="{858B1891-A390-4648-BB10-EF79575FBDBB}" type="sibTrans" cxnId="{D6B3C22F-1FA7-4240-AFB5-5A7BC178B35A}">
      <dgm:prSet/>
      <dgm:spPr/>
      <dgm:t>
        <a:bodyPr/>
        <a:lstStyle/>
        <a:p>
          <a:endParaRPr lang="en-US"/>
        </a:p>
      </dgm:t>
    </dgm:pt>
    <dgm:pt modelId="{287A9CF1-5934-47DF-8867-DA849287F080}">
      <dgm:prSet custT="1"/>
      <dgm:spPr/>
      <dgm:t>
        <a:bodyPr/>
        <a:lstStyle/>
        <a:p>
          <a:r>
            <a:rPr lang="en-US" sz="2900" dirty="0"/>
            <a:t>Notice of Disagreement (NOD)</a:t>
          </a:r>
        </a:p>
      </dgm:t>
    </dgm:pt>
    <dgm:pt modelId="{2DF519FA-1633-4B04-8AE8-0B29DBC130C6}" type="parTrans" cxnId="{85400F3A-6D8D-41A4-B4C6-DC36281668F2}">
      <dgm:prSet/>
      <dgm:spPr/>
      <dgm:t>
        <a:bodyPr/>
        <a:lstStyle/>
        <a:p>
          <a:endParaRPr lang="en-US"/>
        </a:p>
      </dgm:t>
    </dgm:pt>
    <dgm:pt modelId="{3423ABD1-14F5-4CA8-AD6A-1C1361C05A13}" type="sibTrans" cxnId="{85400F3A-6D8D-41A4-B4C6-DC36281668F2}">
      <dgm:prSet/>
      <dgm:spPr/>
      <dgm:t>
        <a:bodyPr/>
        <a:lstStyle/>
        <a:p>
          <a:endParaRPr lang="en-US"/>
        </a:p>
      </dgm:t>
    </dgm:pt>
    <dgm:pt modelId="{210B7268-B64E-45A3-87A3-CEBFD1AA59BB}">
      <dgm:prSet custT="1"/>
      <dgm:spPr/>
      <dgm:t>
        <a:bodyPr/>
        <a:lstStyle/>
        <a:p>
          <a:r>
            <a:rPr lang="en-US" sz="2100" dirty="0">
              <a:solidFill>
                <a:schemeClr val="tx1"/>
              </a:solidFill>
              <a:effectLst/>
              <a:latin typeface="+mn-lt"/>
              <a:ea typeface="+mn-ea"/>
              <a:cs typeface="+mn-cs"/>
            </a:rPr>
            <a:t>submission of NOD by beneficiary/representative</a:t>
          </a:r>
          <a:endParaRPr lang="en-US" sz="2100" dirty="0"/>
        </a:p>
      </dgm:t>
    </dgm:pt>
    <dgm:pt modelId="{99712D69-10F5-4C1E-BB52-96E5E956D077}" type="parTrans" cxnId="{D048ED7A-B064-4B05-AB3A-738DA581D38B}">
      <dgm:prSet/>
      <dgm:spPr/>
      <dgm:t>
        <a:bodyPr/>
        <a:lstStyle/>
        <a:p>
          <a:endParaRPr lang="en-US"/>
        </a:p>
      </dgm:t>
    </dgm:pt>
    <dgm:pt modelId="{20968926-DCCB-4F81-B995-B7F2D4FD2105}" type="sibTrans" cxnId="{D048ED7A-B064-4B05-AB3A-738DA581D38B}">
      <dgm:prSet/>
      <dgm:spPr/>
      <dgm:t>
        <a:bodyPr/>
        <a:lstStyle/>
        <a:p>
          <a:endParaRPr lang="en-US"/>
        </a:p>
      </dgm:t>
    </dgm:pt>
    <dgm:pt modelId="{3B5E38FB-DA03-46DA-85F2-46F23D024012}">
      <dgm:prSet custT="1"/>
      <dgm:spPr/>
      <dgm:t>
        <a:bodyPr/>
        <a:lstStyle/>
        <a:p>
          <a:endParaRPr lang="en-US" sz="2100" dirty="0"/>
        </a:p>
      </dgm:t>
    </dgm:pt>
    <dgm:pt modelId="{AE4FCC90-2686-42EA-80BE-23AD3ECBF26D}" type="parTrans" cxnId="{9F13CB95-13EB-4B5A-BB15-00898D33AEB1}">
      <dgm:prSet/>
      <dgm:spPr/>
      <dgm:t>
        <a:bodyPr/>
        <a:lstStyle/>
        <a:p>
          <a:endParaRPr lang="en-US"/>
        </a:p>
      </dgm:t>
    </dgm:pt>
    <dgm:pt modelId="{ECB30A99-857E-42BD-A1B3-FFABF02604C9}" type="sibTrans" cxnId="{9F13CB95-13EB-4B5A-BB15-00898D33AEB1}">
      <dgm:prSet/>
      <dgm:spPr/>
      <dgm:t>
        <a:bodyPr/>
        <a:lstStyle/>
        <a:p>
          <a:endParaRPr lang="en-US"/>
        </a:p>
      </dgm:t>
    </dgm:pt>
    <dgm:pt modelId="{2593DCAE-5C03-4EC0-9266-FD6523C2176A}">
      <dgm:prSet custT="1"/>
      <dgm:spPr/>
      <dgm:t>
        <a:bodyPr/>
        <a:lstStyle/>
        <a:p>
          <a:r>
            <a:rPr lang="en-US" sz="2100" dirty="0">
              <a:solidFill>
                <a:schemeClr val="tx1"/>
              </a:solidFill>
              <a:effectLst/>
              <a:latin typeface="+mn-lt"/>
              <a:ea typeface="+mn-ea"/>
              <a:cs typeface="+mn-cs"/>
            </a:rPr>
            <a:t>expressing disagreement with a decision  </a:t>
          </a:r>
          <a:endParaRPr lang="en-US" sz="2100" dirty="0"/>
        </a:p>
      </dgm:t>
    </dgm:pt>
    <dgm:pt modelId="{7E11932C-3F21-4DFC-8684-CE8D19352210}" type="parTrans" cxnId="{2ECDFD39-B8AE-444F-8CF6-C44111E16639}">
      <dgm:prSet/>
      <dgm:spPr/>
      <dgm:t>
        <a:bodyPr/>
        <a:lstStyle/>
        <a:p>
          <a:endParaRPr lang="en-US"/>
        </a:p>
      </dgm:t>
    </dgm:pt>
    <dgm:pt modelId="{8AAA0E66-E78B-4DDF-833D-DA5B9A8EEC5F}" type="sibTrans" cxnId="{2ECDFD39-B8AE-444F-8CF6-C44111E16639}">
      <dgm:prSet/>
      <dgm:spPr/>
      <dgm:t>
        <a:bodyPr/>
        <a:lstStyle/>
        <a:p>
          <a:endParaRPr lang="en-US"/>
        </a:p>
      </dgm:t>
    </dgm:pt>
    <dgm:pt modelId="{5D098135-C546-4C12-B6E7-9FCB51E0A437}">
      <dgm:prSet custT="1"/>
      <dgm:spPr/>
      <dgm:t>
        <a:bodyPr/>
        <a:lstStyle/>
        <a:p>
          <a:r>
            <a:rPr lang="en-US" sz="2100" dirty="0">
              <a:solidFill>
                <a:schemeClr val="tx1"/>
              </a:solidFill>
              <a:effectLst/>
              <a:latin typeface="+mn-lt"/>
              <a:ea typeface="+mn-ea"/>
              <a:cs typeface="+mn-cs"/>
            </a:rPr>
            <a:t>requesting review by the Board of Veterans’ Appeals </a:t>
          </a:r>
          <a:endParaRPr lang="en-US" sz="2100" dirty="0"/>
        </a:p>
      </dgm:t>
    </dgm:pt>
    <dgm:pt modelId="{20FEF929-672C-4AE2-B5DF-793D73F56509}" type="parTrans" cxnId="{CCB6CADE-5763-4F79-85B8-65B5812EE865}">
      <dgm:prSet/>
      <dgm:spPr/>
      <dgm:t>
        <a:bodyPr/>
        <a:lstStyle/>
        <a:p>
          <a:endParaRPr lang="en-US"/>
        </a:p>
      </dgm:t>
    </dgm:pt>
    <dgm:pt modelId="{54AE2A23-3A5B-41D2-911D-B6C051080BE3}" type="sibTrans" cxnId="{CCB6CADE-5763-4F79-85B8-65B5812EE865}">
      <dgm:prSet/>
      <dgm:spPr/>
      <dgm:t>
        <a:bodyPr/>
        <a:lstStyle/>
        <a:p>
          <a:endParaRPr lang="en-US"/>
        </a:p>
      </dgm:t>
    </dgm:pt>
    <dgm:pt modelId="{A32D6AB0-CE63-4495-810B-4CD8460E1B41}">
      <dgm:prSet custT="1"/>
      <dgm:spPr/>
      <dgm:t>
        <a:bodyPr/>
        <a:lstStyle/>
        <a:p>
          <a:endParaRPr lang="en-US" sz="2100" dirty="0"/>
        </a:p>
      </dgm:t>
    </dgm:pt>
    <dgm:pt modelId="{A792CC7D-DA0E-4630-91E2-6073469EFB4F}" type="parTrans" cxnId="{1A68368C-9065-4649-B98F-D001E092F3E7}">
      <dgm:prSet/>
      <dgm:spPr/>
      <dgm:t>
        <a:bodyPr/>
        <a:lstStyle/>
        <a:p>
          <a:endParaRPr lang="en-US"/>
        </a:p>
      </dgm:t>
    </dgm:pt>
    <dgm:pt modelId="{70336702-21AE-4678-A182-47DD66218431}" type="sibTrans" cxnId="{1A68368C-9065-4649-B98F-D001E092F3E7}">
      <dgm:prSet/>
      <dgm:spPr/>
      <dgm:t>
        <a:bodyPr/>
        <a:lstStyle/>
        <a:p>
          <a:endParaRPr lang="en-US"/>
        </a:p>
      </dgm:t>
    </dgm:pt>
    <dgm:pt modelId="{09D5B8AA-532D-4C1B-952E-76212AEF41E8}">
      <dgm:prSet phldrT="[Text]" custT="1"/>
      <dgm:spPr/>
      <dgm:t>
        <a:bodyPr/>
        <a:lstStyle/>
        <a:p>
          <a:r>
            <a:rPr lang="en-US" sz="2100" dirty="0">
              <a:solidFill>
                <a:schemeClr val="tx1"/>
              </a:solidFill>
              <a:effectLst/>
              <a:latin typeface="+mn-lt"/>
              <a:ea typeface="+mn-ea"/>
              <a:cs typeface="+mn-cs"/>
            </a:rPr>
            <a:t>evidence that could change the decision of a case</a:t>
          </a:r>
          <a:endParaRPr lang="en-US" sz="2100" dirty="0"/>
        </a:p>
      </dgm:t>
    </dgm:pt>
    <dgm:pt modelId="{06CB865E-6B76-4BB6-ABD4-4FBBEFD758E3}" type="parTrans" cxnId="{A93DF39E-266E-4FE0-A140-F4FC43EEAA37}">
      <dgm:prSet/>
      <dgm:spPr/>
    </dgm:pt>
    <dgm:pt modelId="{374126CF-70FD-40B0-AE1D-CEFA478C1E8F}" type="sibTrans" cxnId="{A93DF39E-266E-4FE0-A140-F4FC43EEAA37}">
      <dgm:prSet/>
      <dgm:spPr/>
    </dgm:pt>
    <dgm:pt modelId="{63DD6F23-44A8-40FE-AEFC-CC6D0E9C99A8}" type="pres">
      <dgm:prSet presAssocID="{501EED97-98D9-4420-B03E-825E214BE10A}" presName="Name0" presStyleCnt="0">
        <dgm:presLayoutVars>
          <dgm:dir/>
          <dgm:animLvl val="lvl"/>
          <dgm:resizeHandles val="exact"/>
        </dgm:presLayoutVars>
      </dgm:prSet>
      <dgm:spPr/>
    </dgm:pt>
    <dgm:pt modelId="{AAD7C07C-82E8-47F0-AEED-6A27F2F969F1}" type="pres">
      <dgm:prSet presAssocID="{3F0E0890-C353-4EE2-BBB8-3D0C9D95F065}" presName="linNode" presStyleCnt="0"/>
      <dgm:spPr/>
    </dgm:pt>
    <dgm:pt modelId="{9E6E221E-A27C-4B3B-9953-D15C3DFBA400}" type="pres">
      <dgm:prSet presAssocID="{3F0E0890-C353-4EE2-BBB8-3D0C9D95F065}" presName="parentText" presStyleLbl="node1" presStyleIdx="0" presStyleCnt="3" custScaleY="137712" custLinFactNeighborX="-36806" custLinFactNeighborY="-26273">
        <dgm:presLayoutVars>
          <dgm:chMax val="1"/>
          <dgm:bulletEnabled val="1"/>
        </dgm:presLayoutVars>
      </dgm:prSet>
      <dgm:spPr/>
    </dgm:pt>
    <dgm:pt modelId="{2CC8C331-387D-4F6B-BB89-E3D1DF40D55F}" type="pres">
      <dgm:prSet presAssocID="{3F0E0890-C353-4EE2-BBB8-3D0C9D95F065}" presName="descendantText" presStyleLbl="alignAccFollowNode1" presStyleIdx="0" presStyleCnt="3" custScaleY="158938">
        <dgm:presLayoutVars>
          <dgm:bulletEnabled val="1"/>
        </dgm:presLayoutVars>
      </dgm:prSet>
      <dgm:spPr/>
    </dgm:pt>
    <dgm:pt modelId="{66C837E9-C960-4348-AD06-FC8379E4B6F8}" type="pres">
      <dgm:prSet presAssocID="{5870432B-D06F-4E79-A9D8-42AE395EC281}" presName="sp" presStyleCnt="0"/>
      <dgm:spPr/>
    </dgm:pt>
    <dgm:pt modelId="{A49B23E6-F4FF-4A78-846F-18288ABB96E6}" type="pres">
      <dgm:prSet presAssocID="{818F28C1-5EFB-4B6F-A42A-4581AEB596D8}" presName="linNode" presStyleCnt="0"/>
      <dgm:spPr/>
    </dgm:pt>
    <dgm:pt modelId="{5D9D81C7-BCC1-4CEE-9F99-1CE1B5540AFA}" type="pres">
      <dgm:prSet presAssocID="{818F28C1-5EFB-4B6F-A42A-4581AEB596D8}" presName="parentText" presStyleLbl="node1" presStyleIdx="1" presStyleCnt="3" custScaleY="140689">
        <dgm:presLayoutVars>
          <dgm:chMax val="1"/>
          <dgm:bulletEnabled val="1"/>
        </dgm:presLayoutVars>
      </dgm:prSet>
      <dgm:spPr/>
    </dgm:pt>
    <dgm:pt modelId="{3BF932F1-246E-4BC2-8607-F132A80E9630}" type="pres">
      <dgm:prSet presAssocID="{818F28C1-5EFB-4B6F-A42A-4581AEB596D8}" presName="descendantText" presStyleLbl="alignAccFollowNode1" presStyleIdx="1" presStyleCnt="3" custScaleY="154835">
        <dgm:presLayoutVars>
          <dgm:bulletEnabled val="1"/>
        </dgm:presLayoutVars>
      </dgm:prSet>
      <dgm:spPr/>
    </dgm:pt>
    <dgm:pt modelId="{DC54DAFF-CCA7-4177-926F-80EDA7BB0B52}" type="pres">
      <dgm:prSet presAssocID="{BE36EAAF-70D8-40F3-BCA9-B331001EE3BB}" presName="sp" presStyleCnt="0"/>
      <dgm:spPr/>
    </dgm:pt>
    <dgm:pt modelId="{C5F978E2-604C-4EF6-B331-39B189421D08}" type="pres">
      <dgm:prSet presAssocID="{287A9CF1-5934-47DF-8867-DA849287F080}" presName="linNode" presStyleCnt="0"/>
      <dgm:spPr/>
    </dgm:pt>
    <dgm:pt modelId="{6AD446AE-1705-4056-B809-489670C29E34}" type="pres">
      <dgm:prSet presAssocID="{287A9CF1-5934-47DF-8867-DA849287F080}" presName="parentText" presStyleLbl="node1" presStyleIdx="2" presStyleCnt="3" custScaleY="130216">
        <dgm:presLayoutVars>
          <dgm:chMax val="1"/>
          <dgm:bulletEnabled val="1"/>
        </dgm:presLayoutVars>
      </dgm:prSet>
      <dgm:spPr/>
    </dgm:pt>
    <dgm:pt modelId="{78E42497-F8D4-48CE-902D-A0269C4C6EA6}" type="pres">
      <dgm:prSet presAssocID="{287A9CF1-5934-47DF-8867-DA849287F080}" presName="descendantText" presStyleLbl="alignAccFollowNode1" presStyleIdx="2" presStyleCnt="3" custScaleX="99653" custScaleY="174896">
        <dgm:presLayoutVars>
          <dgm:bulletEnabled val="1"/>
        </dgm:presLayoutVars>
      </dgm:prSet>
      <dgm:spPr/>
    </dgm:pt>
  </dgm:ptLst>
  <dgm:cxnLst>
    <dgm:cxn modelId="{932A110B-275F-4F83-8455-740C74153245}" type="presOf" srcId="{FED8FBC4-F4EF-40D5-97EE-2F765BCFE4E1}" destId="{2CC8C331-387D-4F6B-BB89-E3D1DF40D55F}" srcOrd="0" destOrd="0" presId="urn:microsoft.com/office/officeart/2005/8/layout/vList5"/>
    <dgm:cxn modelId="{51C6A20C-11FA-44E7-85E8-77360F44938B}" type="presOf" srcId="{2593DCAE-5C03-4EC0-9266-FD6523C2176A}" destId="{78E42497-F8D4-48CE-902D-A0269C4C6EA6}" srcOrd="0" destOrd="2" presId="urn:microsoft.com/office/officeart/2005/8/layout/vList5"/>
    <dgm:cxn modelId="{2080730E-440E-4C2D-9599-F57629D600CC}" type="presOf" srcId="{818F28C1-5EFB-4B6F-A42A-4581AEB596D8}" destId="{5D9D81C7-BCC1-4CEE-9F99-1CE1B5540AFA}" srcOrd="0" destOrd="0" presId="urn:microsoft.com/office/officeart/2005/8/layout/vList5"/>
    <dgm:cxn modelId="{75843819-B6A2-4CE2-8987-A4A8888BBEF9}" type="presOf" srcId="{5D098135-C546-4C12-B6E7-9FCB51E0A437}" destId="{78E42497-F8D4-48CE-902D-A0269C4C6EA6}" srcOrd="0" destOrd="3" presId="urn:microsoft.com/office/officeart/2005/8/layout/vList5"/>
    <dgm:cxn modelId="{1CC66328-D95C-4498-8E1C-B28AACBBC389}" type="presOf" srcId="{3F0E0890-C353-4EE2-BBB8-3D0C9D95F065}" destId="{9E6E221E-A27C-4B3B-9953-D15C3DFBA400}" srcOrd="0" destOrd="0" presId="urn:microsoft.com/office/officeart/2005/8/layout/vList5"/>
    <dgm:cxn modelId="{D6B3C22F-1FA7-4240-AFB5-5A7BC178B35A}" srcId="{818F28C1-5EFB-4B6F-A42A-4581AEB596D8}" destId="{183624A9-367C-4198-90B9-96EAD419D650}" srcOrd="0" destOrd="0" parTransId="{E9025717-8C7B-4366-9936-4620E1097E33}" sibTransId="{858B1891-A390-4648-BB10-EF79575FBDBB}"/>
    <dgm:cxn modelId="{2ECDFD39-B8AE-444F-8CF6-C44111E16639}" srcId="{287A9CF1-5934-47DF-8867-DA849287F080}" destId="{2593DCAE-5C03-4EC0-9266-FD6523C2176A}" srcOrd="2" destOrd="0" parTransId="{7E11932C-3F21-4DFC-8684-CE8D19352210}" sibTransId="{8AAA0E66-E78B-4DDF-833D-DA5B9A8EEC5F}"/>
    <dgm:cxn modelId="{85400F3A-6D8D-41A4-B4C6-DC36281668F2}" srcId="{501EED97-98D9-4420-B03E-825E214BE10A}" destId="{287A9CF1-5934-47DF-8867-DA849287F080}" srcOrd="2" destOrd="0" parTransId="{2DF519FA-1633-4B04-8AE8-0B29DBC130C6}" sibTransId="{3423ABD1-14F5-4CA8-AD6A-1C1361C05A13}"/>
    <dgm:cxn modelId="{F63B864E-BDC5-4C80-85CF-0F5950A9CB4C}" srcId="{501EED97-98D9-4420-B03E-825E214BE10A}" destId="{818F28C1-5EFB-4B6F-A42A-4581AEB596D8}" srcOrd="1" destOrd="0" parTransId="{81B25583-BFA2-401D-B25C-90625AD96037}" sibTransId="{BE36EAAF-70D8-40F3-BCA9-B331001EE3BB}"/>
    <dgm:cxn modelId="{C454B06F-C9E1-4A74-BCC6-096D7CC91DA0}" type="presOf" srcId="{3B5E38FB-DA03-46DA-85F2-46F23D024012}" destId="{78E42497-F8D4-48CE-902D-A0269C4C6EA6}" srcOrd="0" destOrd="4" presId="urn:microsoft.com/office/officeart/2005/8/layout/vList5"/>
    <dgm:cxn modelId="{9C8D1478-6C5C-489B-8F7A-F88C081F77EF}" srcId="{501EED97-98D9-4420-B03E-825E214BE10A}" destId="{3F0E0890-C353-4EE2-BBB8-3D0C9D95F065}" srcOrd="0" destOrd="0" parTransId="{7B53F9C8-74E3-4043-B7EF-C1BCAEDBD604}" sibTransId="{5870432B-D06F-4E79-A9D8-42AE395EC281}"/>
    <dgm:cxn modelId="{D048ED7A-B064-4B05-AB3A-738DA581D38B}" srcId="{287A9CF1-5934-47DF-8867-DA849287F080}" destId="{210B7268-B64E-45A3-87A3-CEBFD1AA59BB}" srcOrd="1" destOrd="0" parTransId="{99712D69-10F5-4C1E-BB52-96E5E956D077}" sibTransId="{20968926-DCCB-4F81-B995-B7F2D4FD2105}"/>
    <dgm:cxn modelId="{1A68368C-9065-4649-B98F-D001E092F3E7}" srcId="{287A9CF1-5934-47DF-8867-DA849287F080}" destId="{A32D6AB0-CE63-4495-810B-4CD8460E1B41}" srcOrd="0" destOrd="0" parTransId="{A792CC7D-DA0E-4630-91E2-6073469EFB4F}" sibTransId="{70336702-21AE-4678-A182-47DD66218431}"/>
    <dgm:cxn modelId="{E1B26A93-02D3-49ED-99C3-620A6C7F3226}" type="presOf" srcId="{09D5B8AA-532D-4C1B-952E-76212AEF41E8}" destId="{3BF932F1-246E-4BC2-8607-F132A80E9630}" srcOrd="0" destOrd="1" presId="urn:microsoft.com/office/officeart/2005/8/layout/vList5"/>
    <dgm:cxn modelId="{9F13CB95-13EB-4B5A-BB15-00898D33AEB1}" srcId="{287A9CF1-5934-47DF-8867-DA849287F080}" destId="{3B5E38FB-DA03-46DA-85F2-46F23D024012}" srcOrd="4" destOrd="0" parTransId="{AE4FCC90-2686-42EA-80BE-23AD3ECBF26D}" sibTransId="{ECB30A99-857E-42BD-A1B3-FFABF02604C9}"/>
    <dgm:cxn modelId="{A93DF39E-266E-4FE0-A140-F4FC43EEAA37}" srcId="{818F28C1-5EFB-4B6F-A42A-4581AEB596D8}" destId="{09D5B8AA-532D-4C1B-952E-76212AEF41E8}" srcOrd="1" destOrd="0" parTransId="{06CB865E-6B76-4BB6-ABD4-4FBBEFD758E3}" sibTransId="{374126CF-70FD-40B0-AE1D-CEFA478C1E8F}"/>
    <dgm:cxn modelId="{C30ADDCE-8599-4A52-9992-6A7FAFE43651}" type="presOf" srcId="{183624A9-367C-4198-90B9-96EAD419D650}" destId="{3BF932F1-246E-4BC2-8607-F132A80E9630}" srcOrd="0" destOrd="0" presId="urn:microsoft.com/office/officeart/2005/8/layout/vList5"/>
    <dgm:cxn modelId="{B6D6FFD2-83DA-4C47-BD20-4144EFACC844}" srcId="{3F0E0890-C353-4EE2-BBB8-3D0C9D95F065}" destId="{FED8FBC4-F4EF-40D5-97EE-2F765BCFE4E1}" srcOrd="0" destOrd="0" parTransId="{570EEC21-9A98-41CB-8FA7-8F4BAF8EA056}" sibTransId="{4E852EF5-B25A-4C0C-A5A6-9465DE6D0F25}"/>
    <dgm:cxn modelId="{EE505AD3-795B-4BB1-86B5-CD8DE33214C4}" type="presOf" srcId="{210B7268-B64E-45A3-87A3-CEBFD1AA59BB}" destId="{78E42497-F8D4-48CE-902D-A0269C4C6EA6}" srcOrd="0" destOrd="1" presId="urn:microsoft.com/office/officeart/2005/8/layout/vList5"/>
    <dgm:cxn modelId="{3ACF45DE-F911-40F1-AB9C-A43EDB2D3C89}" type="presOf" srcId="{A32D6AB0-CE63-4495-810B-4CD8460E1B41}" destId="{78E42497-F8D4-48CE-902D-A0269C4C6EA6}" srcOrd="0" destOrd="0" presId="urn:microsoft.com/office/officeart/2005/8/layout/vList5"/>
    <dgm:cxn modelId="{CCB6CADE-5763-4F79-85B8-65B5812EE865}" srcId="{287A9CF1-5934-47DF-8867-DA849287F080}" destId="{5D098135-C546-4C12-B6E7-9FCB51E0A437}" srcOrd="3" destOrd="0" parTransId="{20FEF929-672C-4AE2-B5DF-793D73F56509}" sibTransId="{54AE2A23-3A5B-41D2-911D-B6C051080BE3}"/>
    <dgm:cxn modelId="{D5C6E2E1-07B3-4531-B286-F0313966A628}" type="presOf" srcId="{501EED97-98D9-4420-B03E-825E214BE10A}" destId="{63DD6F23-44A8-40FE-AEFC-CC6D0E9C99A8}" srcOrd="0" destOrd="0" presId="urn:microsoft.com/office/officeart/2005/8/layout/vList5"/>
    <dgm:cxn modelId="{3A1736EC-5188-407D-9A0B-B4A668507194}" type="presOf" srcId="{287A9CF1-5934-47DF-8867-DA849287F080}" destId="{6AD446AE-1705-4056-B809-489670C29E34}" srcOrd="0" destOrd="0" presId="urn:microsoft.com/office/officeart/2005/8/layout/vList5"/>
    <dgm:cxn modelId="{E01D843D-C2E5-4E26-89A9-1C950941825E}" type="presParOf" srcId="{63DD6F23-44A8-40FE-AEFC-CC6D0E9C99A8}" destId="{AAD7C07C-82E8-47F0-AEED-6A27F2F969F1}" srcOrd="0" destOrd="0" presId="urn:microsoft.com/office/officeart/2005/8/layout/vList5"/>
    <dgm:cxn modelId="{035A2031-8557-45F1-8B0B-E22039FA36FA}" type="presParOf" srcId="{AAD7C07C-82E8-47F0-AEED-6A27F2F969F1}" destId="{9E6E221E-A27C-4B3B-9953-D15C3DFBA400}" srcOrd="0" destOrd="0" presId="urn:microsoft.com/office/officeart/2005/8/layout/vList5"/>
    <dgm:cxn modelId="{2D11354F-890F-42F1-8590-9D888E28C1FA}" type="presParOf" srcId="{AAD7C07C-82E8-47F0-AEED-6A27F2F969F1}" destId="{2CC8C331-387D-4F6B-BB89-E3D1DF40D55F}" srcOrd="1" destOrd="0" presId="urn:microsoft.com/office/officeart/2005/8/layout/vList5"/>
    <dgm:cxn modelId="{D3041D79-EB3C-4B9B-9655-C3015D0972C2}" type="presParOf" srcId="{63DD6F23-44A8-40FE-AEFC-CC6D0E9C99A8}" destId="{66C837E9-C960-4348-AD06-FC8379E4B6F8}" srcOrd="1" destOrd="0" presId="urn:microsoft.com/office/officeart/2005/8/layout/vList5"/>
    <dgm:cxn modelId="{DE6FF2E5-C857-4282-8C85-F8CA8D5A771B}" type="presParOf" srcId="{63DD6F23-44A8-40FE-AEFC-CC6D0E9C99A8}" destId="{A49B23E6-F4FF-4A78-846F-18288ABB96E6}" srcOrd="2" destOrd="0" presId="urn:microsoft.com/office/officeart/2005/8/layout/vList5"/>
    <dgm:cxn modelId="{A1BD5D11-B08F-4D1D-B4D2-A565338C5F7F}" type="presParOf" srcId="{A49B23E6-F4FF-4A78-846F-18288ABB96E6}" destId="{5D9D81C7-BCC1-4CEE-9F99-1CE1B5540AFA}" srcOrd="0" destOrd="0" presId="urn:microsoft.com/office/officeart/2005/8/layout/vList5"/>
    <dgm:cxn modelId="{A255A8F3-D4AF-4E05-AD1C-196BFAD7BBDD}" type="presParOf" srcId="{A49B23E6-F4FF-4A78-846F-18288ABB96E6}" destId="{3BF932F1-246E-4BC2-8607-F132A80E9630}" srcOrd="1" destOrd="0" presId="urn:microsoft.com/office/officeart/2005/8/layout/vList5"/>
    <dgm:cxn modelId="{5E68AA9F-4502-46F5-BD2F-B0F782F265C9}" type="presParOf" srcId="{63DD6F23-44A8-40FE-AEFC-CC6D0E9C99A8}" destId="{DC54DAFF-CCA7-4177-926F-80EDA7BB0B52}" srcOrd="3" destOrd="0" presId="urn:microsoft.com/office/officeart/2005/8/layout/vList5"/>
    <dgm:cxn modelId="{9A854250-C94B-40AD-B828-04F5114289E1}" type="presParOf" srcId="{63DD6F23-44A8-40FE-AEFC-CC6D0E9C99A8}" destId="{C5F978E2-604C-4EF6-B331-39B189421D08}" srcOrd="4" destOrd="0" presId="urn:microsoft.com/office/officeart/2005/8/layout/vList5"/>
    <dgm:cxn modelId="{3D50BB38-FE8B-40CE-AD36-275EAF2F2764}" type="presParOf" srcId="{C5F978E2-604C-4EF6-B331-39B189421D08}" destId="{6AD446AE-1705-4056-B809-489670C29E34}" srcOrd="0" destOrd="0" presId="urn:microsoft.com/office/officeart/2005/8/layout/vList5"/>
    <dgm:cxn modelId="{6B6919EF-B294-4756-807B-5C80B5F6B7A2}" type="presParOf" srcId="{C5F978E2-604C-4EF6-B331-39B189421D08}" destId="{78E42497-F8D4-48CE-902D-A0269C4C6EA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7EF900-5200-48D8-85E3-C3AB73C6AC8A}"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n-US"/>
        </a:p>
      </dgm:t>
    </dgm:pt>
    <dgm:pt modelId="{4B00B29E-D955-4DEE-83F4-3F7270A31218}">
      <dgm:prSet phldrT="[Text]"/>
      <dgm:spPr/>
      <dgm:t>
        <a:bodyPr/>
        <a:lstStyle/>
        <a:p>
          <a:r>
            <a:rPr lang="en-US" dirty="0"/>
            <a:t>Clear and Unmistakable Error (CUE)</a:t>
          </a:r>
        </a:p>
      </dgm:t>
    </dgm:pt>
    <dgm:pt modelId="{E2E972D5-1F5A-4928-8697-DFC7F111C0B5}" type="parTrans" cxnId="{BC20E42D-4323-4804-9F34-477FCF18E327}">
      <dgm:prSet/>
      <dgm:spPr/>
      <dgm:t>
        <a:bodyPr/>
        <a:lstStyle/>
        <a:p>
          <a:endParaRPr lang="en-US"/>
        </a:p>
      </dgm:t>
    </dgm:pt>
    <dgm:pt modelId="{B478E32D-C4F2-4ED2-94E9-5D56AAE0499D}" type="sibTrans" cxnId="{BC20E42D-4323-4804-9F34-477FCF18E327}">
      <dgm:prSet/>
      <dgm:spPr/>
      <dgm:t>
        <a:bodyPr/>
        <a:lstStyle/>
        <a:p>
          <a:endParaRPr lang="en-US"/>
        </a:p>
      </dgm:t>
    </dgm:pt>
    <dgm:pt modelId="{7C9C0609-E1C0-42AA-BA13-DF634E643A1C}">
      <dgm:prSet phldrT="[Text]" custT="1"/>
      <dgm:spPr/>
      <dgm:t>
        <a:bodyPr/>
        <a:lstStyle/>
        <a:p>
          <a:r>
            <a:rPr lang="en-US" sz="2100" dirty="0"/>
            <a:t>very specific and rare</a:t>
          </a:r>
        </a:p>
      </dgm:t>
    </dgm:pt>
    <dgm:pt modelId="{D0EA67DD-1C14-41B9-9D5B-FAF7B68E1E7D}" type="parTrans" cxnId="{DE9DE8E0-51A5-4D6A-A6CD-A75FD082DBA5}">
      <dgm:prSet/>
      <dgm:spPr/>
      <dgm:t>
        <a:bodyPr/>
        <a:lstStyle/>
        <a:p>
          <a:endParaRPr lang="en-US"/>
        </a:p>
      </dgm:t>
    </dgm:pt>
    <dgm:pt modelId="{0F60F2E1-1AB2-41D7-8E38-CE9DE88518BD}" type="sibTrans" cxnId="{DE9DE8E0-51A5-4D6A-A6CD-A75FD082DBA5}">
      <dgm:prSet/>
      <dgm:spPr/>
      <dgm:t>
        <a:bodyPr/>
        <a:lstStyle/>
        <a:p>
          <a:endParaRPr lang="en-US"/>
        </a:p>
      </dgm:t>
    </dgm:pt>
    <dgm:pt modelId="{DB8967E3-0CA7-4BAC-B712-D7AD7E9DC6E5}">
      <dgm:prSet phldrT="[Text]"/>
      <dgm:spPr/>
      <dgm:t>
        <a:bodyPr/>
        <a:lstStyle/>
        <a:p>
          <a:r>
            <a:rPr lang="en-US" i="1" dirty="0"/>
            <a:t>De novo </a:t>
          </a:r>
          <a:r>
            <a:rPr lang="en-US" dirty="0"/>
            <a:t>Review</a:t>
          </a:r>
        </a:p>
      </dgm:t>
    </dgm:pt>
    <dgm:pt modelId="{AED60961-B7FE-4A29-ACF0-88DE9E022102}" type="parTrans" cxnId="{F19C7BC2-12D6-4697-85E2-ED9A19B3D613}">
      <dgm:prSet/>
      <dgm:spPr/>
      <dgm:t>
        <a:bodyPr/>
        <a:lstStyle/>
        <a:p>
          <a:endParaRPr lang="en-US"/>
        </a:p>
      </dgm:t>
    </dgm:pt>
    <dgm:pt modelId="{FA60D6A4-3D7C-4972-8F00-10A213301E58}" type="sibTrans" cxnId="{F19C7BC2-12D6-4697-85E2-ED9A19B3D613}">
      <dgm:prSet/>
      <dgm:spPr/>
      <dgm:t>
        <a:bodyPr/>
        <a:lstStyle/>
        <a:p>
          <a:endParaRPr lang="en-US"/>
        </a:p>
      </dgm:t>
    </dgm:pt>
    <dgm:pt modelId="{56F19B95-37D4-41A3-8F18-7E5B019B2270}">
      <dgm:prSet phldrT="[Text]" custT="1"/>
      <dgm:spPr/>
      <dgm:t>
        <a:bodyPr/>
        <a:lstStyle/>
        <a:p>
          <a:r>
            <a:rPr lang="en-US" sz="2100" dirty="0"/>
            <a:t>applicable to Higher-Level reviews</a:t>
          </a:r>
        </a:p>
      </dgm:t>
    </dgm:pt>
    <dgm:pt modelId="{A27FDDED-CC96-48B2-AC59-62E7432A2D0F}" type="sibTrans" cxnId="{5DA2A712-3FD4-446B-B2A2-96958068A98D}">
      <dgm:prSet/>
      <dgm:spPr/>
      <dgm:t>
        <a:bodyPr/>
        <a:lstStyle/>
        <a:p>
          <a:endParaRPr lang="en-US"/>
        </a:p>
      </dgm:t>
    </dgm:pt>
    <dgm:pt modelId="{EB14693E-AE62-4088-9967-E0991D16DD07}" type="parTrans" cxnId="{5DA2A712-3FD4-446B-B2A2-96958068A98D}">
      <dgm:prSet/>
      <dgm:spPr/>
      <dgm:t>
        <a:bodyPr/>
        <a:lstStyle/>
        <a:p>
          <a:endParaRPr lang="en-US"/>
        </a:p>
      </dgm:t>
    </dgm:pt>
    <dgm:pt modelId="{C42FABE6-22F9-46B8-8371-DA3332A03221}">
      <dgm:prSet custT="1"/>
      <dgm:spPr/>
      <dgm:t>
        <a:bodyPr/>
        <a:lstStyle/>
        <a:p>
          <a:r>
            <a:rPr lang="en-US" sz="2100" dirty="0">
              <a:solidFill>
                <a:schemeClr val="tx1"/>
              </a:solidFill>
              <a:effectLst/>
              <a:latin typeface="+mn-lt"/>
              <a:ea typeface="+mn-ea"/>
              <a:cs typeface="+mn-cs"/>
            </a:rPr>
            <a:t>consider only those decisions which the beneficiary has requested a higher-level review</a:t>
          </a:r>
          <a:endParaRPr lang="en-US" sz="2100" dirty="0"/>
        </a:p>
      </dgm:t>
    </dgm:pt>
    <dgm:pt modelId="{75678EB5-07E2-47C4-B3A9-22A6A18DB510}" type="parTrans" cxnId="{5882D77B-FA5A-4DB1-8CD2-8F94ACC2F5FF}">
      <dgm:prSet/>
      <dgm:spPr/>
      <dgm:t>
        <a:bodyPr/>
        <a:lstStyle/>
        <a:p>
          <a:endParaRPr lang="en-US"/>
        </a:p>
      </dgm:t>
    </dgm:pt>
    <dgm:pt modelId="{8A836035-AFFB-4A07-832A-29E77E19F40B}" type="sibTrans" cxnId="{5882D77B-FA5A-4DB1-8CD2-8F94ACC2F5FF}">
      <dgm:prSet/>
      <dgm:spPr/>
      <dgm:t>
        <a:bodyPr/>
        <a:lstStyle/>
        <a:p>
          <a:endParaRPr lang="en-US"/>
        </a:p>
      </dgm:t>
    </dgm:pt>
    <dgm:pt modelId="{39E8E307-BF20-4E42-843E-A83CAF9C3F64}">
      <dgm:prSet phldrT="[Text]" custT="1"/>
      <dgm:spPr/>
      <dgm:t>
        <a:bodyPr/>
        <a:lstStyle/>
        <a:p>
          <a:r>
            <a:rPr lang="en-US" sz="2100" dirty="0"/>
            <a:t>upon identification of later reviewers, the decision would have been </a:t>
          </a:r>
          <a:r>
            <a:rPr lang="en-US" sz="2100" dirty="0">
              <a:solidFill>
                <a:schemeClr val="tx1"/>
              </a:solidFill>
              <a:effectLst/>
              <a:latin typeface="+mn-lt"/>
              <a:ea typeface="+mn-ea"/>
              <a:cs typeface="+mn-cs"/>
            </a:rPr>
            <a:t>manifestly different but for the error</a:t>
          </a:r>
          <a:endParaRPr lang="en-US" sz="2100" dirty="0"/>
        </a:p>
      </dgm:t>
    </dgm:pt>
    <dgm:pt modelId="{62753572-D17A-4CD8-9E1A-DF0248C74814}" type="parTrans" cxnId="{F7FFCBD3-1955-41BD-A441-283577CBF2D1}">
      <dgm:prSet/>
      <dgm:spPr/>
      <dgm:t>
        <a:bodyPr/>
        <a:lstStyle/>
        <a:p>
          <a:endParaRPr lang="en-US"/>
        </a:p>
      </dgm:t>
    </dgm:pt>
    <dgm:pt modelId="{5115E137-BC39-4670-8FB3-61B8C3665A37}" type="sibTrans" cxnId="{F7FFCBD3-1955-41BD-A441-283577CBF2D1}">
      <dgm:prSet/>
      <dgm:spPr/>
      <dgm:t>
        <a:bodyPr/>
        <a:lstStyle/>
        <a:p>
          <a:endParaRPr lang="en-US"/>
        </a:p>
      </dgm:t>
    </dgm:pt>
    <dgm:pt modelId="{16DC9A15-46D6-49BD-AB8B-58D066BDF13A}">
      <dgm:prSet custT="1"/>
      <dgm:spPr/>
      <dgm:t>
        <a:bodyPr/>
        <a:lstStyle/>
        <a:p>
          <a:r>
            <a:rPr lang="en-US" sz="2100" dirty="0">
              <a:solidFill>
                <a:schemeClr val="tx1"/>
              </a:solidFill>
              <a:effectLst/>
              <a:latin typeface="+mn-lt"/>
              <a:ea typeface="+mn-ea"/>
              <a:cs typeface="+mn-cs"/>
            </a:rPr>
            <a:t> conduct a new review with no consideration to prior decision</a:t>
          </a:r>
          <a:r>
            <a:rPr lang="en-US" sz="2100" dirty="0"/>
            <a:t> </a:t>
          </a:r>
        </a:p>
      </dgm:t>
    </dgm:pt>
    <dgm:pt modelId="{35F2B19F-A74A-4428-B7E1-5FF26874F7FB}" type="parTrans" cxnId="{76B6CA6D-3B5D-4077-A50C-C354850AB665}">
      <dgm:prSet/>
      <dgm:spPr/>
      <dgm:t>
        <a:bodyPr/>
        <a:lstStyle/>
        <a:p>
          <a:endParaRPr lang="en-US"/>
        </a:p>
      </dgm:t>
    </dgm:pt>
    <dgm:pt modelId="{65DE9A42-CE0C-43FD-936D-F1DC8A22D9D0}" type="sibTrans" cxnId="{76B6CA6D-3B5D-4077-A50C-C354850AB665}">
      <dgm:prSet/>
      <dgm:spPr/>
      <dgm:t>
        <a:bodyPr/>
        <a:lstStyle/>
        <a:p>
          <a:endParaRPr lang="en-US"/>
        </a:p>
      </dgm:t>
    </dgm:pt>
    <dgm:pt modelId="{5BB38160-AB03-41C2-8B36-0B4855D16D35}" type="pres">
      <dgm:prSet presAssocID="{B97EF900-5200-48D8-85E3-C3AB73C6AC8A}" presName="Name0" presStyleCnt="0">
        <dgm:presLayoutVars>
          <dgm:dir/>
          <dgm:animLvl val="lvl"/>
          <dgm:resizeHandles val="exact"/>
        </dgm:presLayoutVars>
      </dgm:prSet>
      <dgm:spPr/>
    </dgm:pt>
    <dgm:pt modelId="{C15E282E-7745-4CAC-8759-B2B236689817}" type="pres">
      <dgm:prSet presAssocID="{4B00B29E-D955-4DEE-83F4-3F7270A31218}" presName="linNode" presStyleCnt="0"/>
      <dgm:spPr/>
    </dgm:pt>
    <dgm:pt modelId="{9E3A44C2-7EFB-4BB5-A249-DF1474A14427}" type="pres">
      <dgm:prSet presAssocID="{4B00B29E-D955-4DEE-83F4-3F7270A31218}" presName="parentText" presStyleLbl="node1" presStyleIdx="0" presStyleCnt="2">
        <dgm:presLayoutVars>
          <dgm:chMax val="1"/>
          <dgm:bulletEnabled val="1"/>
        </dgm:presLayoutVars>
      </dgm:prSet>
      <dgm:spPr/>
    </dgm:pt>
    <dgm:pt modelId="{08361563-E190-4B1C-A922-1F0BCD68B98A}" type="pres">
      <dgm:prSet presAssocID="{4B00B29E-D955-4DEE-83F4-3F7270A31218}" presName="descendantText" presStyleLbl="alignAccFollowNode1" presStyleIdx="0" presStyleCnt="2">
        <dgm:presLayoutVars>
          <dgm:bulletEnabled val="1"/>
        </dgm:presLayoutVars>
      </dgm:prSet>
      <dgm:spPr/>
    </dgm:pt>
    <dgm:pt modelId="{9BDF202B-10A7-4D9A-96C9-F149767FB579}" type="pres">
      <dgm:prSet presAssocID="{B478E32D-C4F2-4ED2-94E9-5D56AAE0499D}" presName="sp" presStyleCnt="0"/>
      <dgm:spPr/>
    </dgm:pt>
    <dgm:pt modelId="{21F2BB14-1615-4D9D-9700-A337907DBE7F}" type="pres">
      <dgm:prSet presAssocID="{DB8967E3-0CA7-4BAC-B712-D7AD7E9DC6E5}" presName="linNode" presStyleCnt="0"/>
      <dgm:spPr/>
    </dgm:pt>
    <dgm:pt modelId="{87AFA41C-8F26-4367-834C-D6E8481C9A40}" type="pres">
      <dgm:prSet presAssocID="{DB8967E3-0CA7-4BAC-B712-D7AD7E9DC6E5}" presName="parentText" presStyleLbl="node1" presStyleIdx="1" presStyleCnt="2">
        <dgm:presLayoutVars>
          <dgm:chMax val="1"/>
          <dgm:bulletEnabled val="1"/>
        </dgm:presLayoutVars>
      </dgm:prSet>
      <dgm:spPr/>
    </dgm:pt>
    <dgm:pt modelId="{ED3E3DCD-5FDE-47B6-8AAA-35A5447CB2A4}" type="pres">
      <dgm:prSet presAssocID="{DB8967E3-0CA7-4BAC-B712-D7AD7E9DC6E5}" presName="descendantText" presStyleLbl="alignAccFollowNode1" presStyleIdx="1" presStyleCnt="2" custScaleY="124099">
        <dgm:presLayoutVars>
          <dgm:bulletEnabled val="1"/>
        </dgm:presLayoutVars>
      </dgm:prSet>
      <dgm:spPr/>
    </dgm:pt>
  </dgm:ptLst>
  <dgm:cxnLst>
    <dgm:cxn modelId="{5DA2A712-3FD4-446B-B2A2-96958068A98D}" srcId="{DB8967E3-0CA7-4BAC-B712-D7AD7E9DC6E5}" destId="{56F19B95-37D4-41A3-8F18-7E5B019B2270}" srcOrd="0" destOrd="0" parTransId="{EB14693E-AE62-4088-9967-E0991D16DD07}" sibTransId="{A27FDDED-CC96-48B2-AC59-62E7432A2D0F}"/>
    <dgm:cxn modelId="{BC20E42D-4323-4804-9F34-477FCF18E327}" srcId="{B97EF900-5200-48D8-85E3-C3AB73C6AC8A}" destId="{4B00B29E-D955-4DEE-83F4-3F7270A31218}" srcOrd="0" destOrd="0" parTransId="{E2E972D5-1F5A-4928-8697-DFC7F111C0B5}" sibTransId="{B478E32D-C4F2-4ED2-94E9-5D56AAE0499D}"/>
    <dgm:cxn modelId="{2239F03E-7A50-4487-87B0-BA7B7F48D9A1}" type="presOf" srcId="{39E8E307-BF20-4E42-843E-A83CAF9C3F64}" destId="{08361563-E190-4B1C-A922-1F0BCD68B98A}" srcOrd="0" destOrd="1" presId="urn:microsoft.com/office/officeart/2005/8/layout/vList5"/>
    <dgm:cxn modelId="{57004566-634D-4DA3-A624-BDE7DFEBFF90}" type="presOf" srcId="{16DC9A15-46D6-49BD-AB8B-58D066BDF13A}" destId="{ED3E3DCD-5FDE-47B6-8AAA-35A5447CB2A4}" srcOrd="0" destOrd="2" presId="urn:microsoft.com/office/officeart/2005/8/layout/vList5"/>
    <dgm:cxn modelId="{B691066D-191A-4006-9F22-E0D51B1F2992}" type="presOf" srcId="{DB8967E3-0CA7-4BAC-B712-D7AD7E9DC6E5}" destId="{87AFA41C-8F26-4367-834C-D6E8481C9A40}" srcOrd="0" destOrd="0" presId="urn:microsoft.com/office/officeart/2005/8/layout/vList5"/>
    <dgm:cxn modelId="{76B6CA6D-3B5D-4077-A50C-C354850AB665}" srcId="{DB8967E3-0CA7-4BAC-B712-D7AD7E9DC6E5}" destId="{16DC9A15-46D6-49BD-AB8B-58D066BDF13A}" srcOrd="2" destOrd="0" parTransId="{35F2B19F-A74A-4428-B7E1-5FF26874F7FB}" sibTransId="{65DE9A42-CE0C-43FD-936D-F1DC8A22D9D0}"/>
    <dgm:cxn modelId="{16F80F53-B103-4D82-9069-1D167F2E2C57}" type="presOf" srcId="{7C9C0609-E1C0-42AA-BA13-DF634E643A1C}" destId="{08361563-E190-4B1C-A922-1F0BCD68B98A}" srcOrd="0" destOrd="0" presId="urn:microsoft.com/office/officeart/2005/8/layout/vList5"/>
    <dgm:cxn modelId="{5882D77B-FA5A-4DB1-8CD2-8F94ACC2F5FF}" srcId="{DB8967E3-0CA7-4BAC-B712-D7AD7E9DC6E5}" destId="{C42FABE6-22F9-46B8-8371-DA3332A03221}" srcOrd="1" destOrd="0" parTransId="{75678EB5-07E2-47C4-B3A9-22A6A18DB510}" sibTransId="{8A836035-AFFB-4A07-832A-29E77E19F40B}"/>
    <dgm:cxn modelId="{E5410392-CA8B-4717-AC70-09E4A0608F59}" type="presOf" srcId="{4B00B29E-D955-4DEE-83F4-3F7270A31218}" destId="{9E3A44C2-7EFB-4BB5-A249-DF1474A14427}" srcOrd="0" destOrd="0" presId="urn:microsoft.com/office/officeart/2005/8/layout/vList5"/>
    <dgm:cxn modelId="{779498C0-789E-4BF9-A2F6-F3EDC93ABA9B}" type="presOf" srcId="{B97EF900-5200-48D8-85E3-C3AB73C6AC8A}" destId="{5BB38160-AB03-41C2-8B36-0B4855D16D35}" srcOrd="0" destOrd="0" presId="urn:microsoft.com/office/officeart/2005/8/layout/vList5"/>
    <dgm:cxn modelId="{F19C7BC2-12D6-4697-85E2-ED9A19B3D613}" srcId="{B97EF900-5200-48D8-85E3-C3AB73C6AC8A}" destId="{DB8967E3-0CA7-4BAC-B712-D7AD7E9DC6E5}" srcOrd="1" destOrd="0" parTransId="{AED60961-B7FE-4A29-ACF0-88DE9E022102}" sibTransId="{FA60D6A4-3D7C-4972-8F00-10A213301E58}"/>
    <dgm:cxn modelId="{0928D4CD-875A-4C55-86C0-31D860BF4FA3}" type="presOf" srcId="{C42FABE6-22F9-46B8-8371-DA3332A03221}" destId="{ED3E3DCD-5FDE-47B6-8AAA-35A5447CB2A4}" srcOrd="0" destOrd="1" presId="urn:microsoft.com/office/officeart/2005/8/layout/vList5"/>
    <dgm:cxn modelId="{F7FFCBD3-1955-41BD-A441-283577CBF2D1}" srcId="{4B00B29E-D955-4DEE-83F4-3F7270A31218}" destId="{39E8E307-BF20-4E42-843E-A83CAF9C3F64}" srcOrd="1" destOrd="0" parTransId="{62753572-D17A-4CD8-9E1A-DF0248C74814}" sibTransId="{5115E137-BC39-4670-8FB3-61B8C3665A37}"/>
    <dgm:cxn modelId="{E1C007D6-8B39-4D25-8512-D1B12D8E3199}" type="presOf" srcId="{56F19B95-37D4-41A3-8F18-7E5B019B2270}" destId="{ED3E3DCD-5FDE-47B6-8AAA-35A5447CB2A4}" srcOrd="0" destOrd="0" presId="urn:microsoft.com/office/officeart/2005/8/layout/vList5"/>
    <dgm:cxn modelId="{DE9DE8E0-51A5-4D6A-A6CD-A75FD082DBA5}" srcId="{4B00B29E-D955-4DEE-83F4-3F7270A31218}" destId="{7C9C0609-E1C0-42AA-BA13-DF634E643A1C}" srcOrd="0" destOrd="0" parTransId="{D0EA67DD-1C14-41B9-9D5B-FAF7B68E1E7D}" sibTransId="{0F60F2E1-1AB2-41D7-8E38-CE9DE88518BD}"/>
    <dgm:cxn modelId="{73E33FB2-405F-49B1-A3D4-F48DB9383908}" type="presParOf" srcId="{5BB38160-AB03-41C2-8B36-0B4855D16D35}" destId="{C15E282E-7745-4CAC-8759-B2B236689817}" srcOrd="0" destOrd="0" presId="urn:microsoft.com/office/officeart/2005/8/layout/vList5"/>
    <dgm:cxn modelId="{500ED1DA-E646-4B89-B8D1-05F7E5776576}" type="presParOf" srcId="{C15E282E-7745-4CAC-8759-B2B236689817}" destId="{9E3A44C2-7EFB-4BB5-A249-DF1474A14427}" srcOrd="0" destOrd="0" presId="urn:microsoft.com/office/officeart/2005/8/layout/vList5"/>
    <dgm:cxn modelId="{17E37362-5B60-49EE-9E35-FD4BE452821A}" type="presParOf" srcId="{C15E282E-7745-4CAC-8759-B2B236689817}" destId="{08361563-E190-4B1C-A922-1F0BCD68B98A}" srcOrd="1" destOrd="0" presId="urn:microsoft.com/office/officeart/2005/8/layout/vList5"/>
    <dgm:cxn modelId="{B2AAA37C-2438-4252-8885-85088B0F2514}" type="presParOf" srcId="{5BB38160-AB03-41C2-8B36-0B4855D16D35}" destId="{9BDF202B-10A7-4D9A-96C9-F149767FB579}" srcOrd="1" destOrd="0" presId="urn:microsoft.com/office/officeart/2005/8/layout/vList5"/>
    <dgm:cxn modelId="{04E8E239-18C5-445D-8892-DD9C5FA3B0DD}" type="presParOf" srcId="{5BB38160-AB03-41C2-8B36-0B4855D16D35}" destId="{21F2BB14-1615-4D9D-9700-A337907DBE7F}" srcOrd="2" destOrd="0" presId="urn:microsoft.com/office/officeart/2005/8/layout/vList5"/>
    <dgm:cxn modelId="{3213BD09-3C76-4C51-80E3-6FEF2769EB1F}" type="presParOf" srcId="{21F2BB14-1615-4D9D-9700-A337907DBE7F}" destId="{87AFA41C-8F26-4367-834C-D6E8481C9A40}" srcOrd="0" destOrd="0" presId="urn:microsoft.com/office/officeart/2005/8/layout/vList5"/>
    <dgm:cxn modelId="{D4F6D206-4793-48BE-B0BB-F8AE852F5BDD}" type="presParOf" srcId="{21F2BB14-1615-4D9D-9700-A337907DBE7F}" destId="{ED3E3DCD-5FDE-47B6-8AAA-35A5447CB2A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1EED97-98D9-4420-B03E-825E214BE10A}"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n-US"/>
        </a:p>
      </dgm:t>
    </dgm:pt>
    <dgm:pt modelId="{3F0E0890-C353-4EE2-BBB8-3D0C9D95F065}">
      <dgm:prSet phldrT="[Text]" custT="1"/>
      <dgm:spPr/>
      <dgm:t>
        <a:bodyPr/>
        <a:lstStyle/>
        <a:p>
          <a:r>
            <a:rPr lang="en-US" sz="3100" i="1" dirty="0"/>
            <a:t>Favorable Findings</a:t>
          </a:r>
          <a:endParaRPr lang="en-US" sz="3100" dirty="0"/>
        </a:p>
      </dgm:t>
    </dgm:pt>
    <dgm:pt modelId="{7B53F9C8-74E3-4043-B7EF-C1BCAEDBD604}" type="parTrans" cxnId="{9C8D1478-6C5C-489B-8F7A-F88C081F77EF}">
      <dgm:prSet/>
      <dgm:spPr/>
      <dgm:t>
        <a:bodyPr/>
        <a:lstStyle/>
        <a:p>
          <a:endParaRPr lang="en-US"/>
        </a:p>
      </dgm:t>
    </dgm:pt>
    <dgm:pt modelId="{5870432B-D06F-4E79-A9D8-42AE395EC281}" type="sibTrans" cxnId="{9C8D1478-6C5C-489B-8F7A-F88C081F77EF}">
      <dgm:prSet/>
      <dgm:spPr/>
      <dgm:t>
        <a:bodyPr/>
        <a:lstStyle/>
        <a:p>
          <a:endParaRPr lang="en-US"/>
        </a:p>
      </dgm:t>
    </dgm:pt>
    <dgm:pt modelId="{FED8FBC4-F4EF-40D5-97EE-2F765BCFE4E1}">
      <dgm:prSet phldrT="[Text]" custT="1"/>
      <dgm:spPr/>
      <dgm:t>
        <a:bodyPr/>
        <a:lstStyle/>
        <a:p>
          <a:r>
            <a:rPr lang="en-US" sz="2100" dirty="0"/>
            <a:t>binding on all subsequent adjudicators</a:t>
          </a:r>
        </a:p>
      </dgm:t>
    </dgm:pt>
    <dgm:pt modelId="{570EEC21-9A98-41CB-8FA7-8F4BAF8EA056}" type="parTrans" cxnId="{B6D6FFD2-83DA-4C47-BD20-4144EFACC844}">
      <dgm:prSet/>
      <dgm:spPr/>
      <dgm:t>
        <a:bodyPr/>
        <a:lstStyle/>
        <a:p>
          <a:endParaRPr lang="en-US"/>
        </a:p>
      </dgm:t>
    </dgm:pt>
    <dgm:pt modelId="{4E852EF5-B25A-4C0C-A5A6-9465DE6D0F25}" type="sibTrans" cxnId="{B6D6FFD2-83DA-4C47-BD20-4144EFACC844}">
      <dgm:prSet/>
      <dgm:spPr/>
      <dgm:t>
        <a:bodyPr/>
        <a:lstStyle/>
        <a:p>
          <a:endParaRPr lang="en-US"/>
        </a:p>
      </dgm:t>
    </dgm:pt>
    <dgm:pt modelId="{818F28C1-5EFB-4B6F-A42A-4581AEB596D8}">
      <dgm:prSet phldrT="[Text]" custT="1"/>
      <dgm:spPr/>
      <dgm:t>
        <a:bodyPr/>
        <a:lstStyle/>
        <a:p>
          <a:r>
            <a:rPr lang="en-US" sz="3100" dirty="0"/>
            <a:t>Finally Adjudicated Decision</a:t>
          </a:r>
        </a:p>
      </dgm:t>
    </dgm:pt>
    <dgm:pt modelId="{81B25583-BFA2-401D-B25C-90625AD96037}" type="parTrans" cxnId="{F63B864E-BDC5-4C80-85CF-0F5950A9CB4C}">
      <dgm:prSet/>
      <dgm:spPr/>
      <dgm:t>
        <a:bodyPr/>
        <a:lstStyle/>
        <a:p>
          <a:endParaRPr lang="en-US"/>
        </a:p>
      </dgm:t>
    </dgm:pt>
    <dgm:pt modelId="{BE36EAAF-70D8-40F3-BCA9-B331001EE3BB}" type="sibTrans" cxnId="{F63B864E-BDC5-4C80-85CF-0F5950A9CB4C}">
      <dgm:prSet/>
      <dgm:spPr/>
      <dgm:t>
        <a:bodyPr/>
        <a:lstStyle/>
        <a:p>
          <a:endParaRPr lang="en-US"/>
        </a:p>
      </dgm:t>
    </dgm:pt>
    <dgm:pt modelId="{183624A9-367C-4198-90B9-96EAD419D650}">
      <dgm:prSet phldrT="[Text]" custT="1"/>
      <dgm:spPr/>
      <dgm:t>
        <a:bodyPr/>
        <a:lstStyle/>
        <a:p>
          <a:r>
            <a:rPr lang="en-US" sz="2100" dirty="0"/>
            <a:t>expiration of the period to file a review option following the decision notice</a:t>
          </a:r>
        </a:p>
      </dgm:t>
    </dgm:pt>
    <dgm:pt modelId="{E9025717-8C7B-4366-9936-4620E1097E33}" type="parTrans" cxnId="{D6B3C22F-1FA7-4240-AFB5-5A7BC178B35A}">
      <dgm:prSet/>
      <dgm:spPr/>
      <dgm:t>
        <a:bodyPr/>
        <a:lstStyle/>
        <a:p>
          <a:endParaRPr lang="en-US"/>
        </a:p>
      </dgm:t>
    </dgm:pt>
    <dgm:pt modelId="{858B1891-A390-4648-BB10-EF79575FBDBB}" type="sibTrans" cxnId="{D6B3C22F-1FA7-4240-AFB5-5A7BC178B35A}">
      <dgm:prSet/>
      <dgm:spPr/>
      <dgm:t>
        <a:bodyPr/>
        <a:lstStyle/>
        <a:p>
          <a:endParaRPr lang="en-US"/>
        </a:p>
      </dgm:t>
    </dgm:pt>
    <dgm:pt modelId="{4268D0C0-C5CF-4335-9A7E-C4168992D052}">
      <dgm:prSet phldrT="[Text]" custT="1"/>
      <dgm:spPr/>
      <dgm:t>
        <a:bodyPr/>
        <a:lstStyle/>
        <a:p>
          <a:r>
            <a:rPr lang="en-US" sz="2100" dirty="0"/>
            <a:t>result the beneficiary is seeking</a:t>
          </a:r>
        </a:p>
      </dgm:t>
    </dgm:pt>
    <dgm:pt modelId="{1E2F988A-EDF9-4766-A082-09ABF663EEDF}" type="parTrans" cxnId="{7CB5788E-7BCA-4A22-AB0D-0CFF57D3CF6D}">
      <dgm:prSet/>
      <dgm:spPr/>
      <dgm:t>
        <a:bodyPr/>
        <a:lstStyle/>
        <a:p>
          <a:endParaRPr lang="en-US"/>
        </a:p>
      </dgm:t>
    </dgm:pt>
    <dgm:pt modelId="{C7F42055-D9E5-4464-A18D-49473A397F49}" type="sibTrans" cxnId="{7CB5788E-7BCA-4A22-AB0D-0CFF57D3CF6D}">
      <dgm:prSet/>
      <dgm:spPr/>
      <dgm:t>
        <a:bodyPr/>
        <a:lstStyle/>
        <a:p>
          <a:endParaRPr lang="en-US"/>
        </a:p>
      </dgm:t>
    </dgm:pt>
    <dgm:pt modelId="{287A9CF1-5934-47DF-8867-DA849287F080}">
      <dgm:prSet custT="1"/>
      <dgm:spPr/>
      <dgm:t>
        <a:bodyPr/>
        <a:lstStyle/>
        <a:p>
          <a:r>
            <a:rPr lang="en-US" sz="2900" dirty="0"/>
            <a:t>Legacy Decision</a:t>
          </a:r>
        </a:p>
      </dgm:t>
    </dgm:pt>
    <dgm:pt modelId="{2DF519FA-1633-4B04-8AE8-0B29DBC130C6}" type="parTrans" cxnId="{85400F3A-6D8D-41A4-B4C6-DC36281668F2}">
      <dgm:prSet/>
      <dgm:spPr/>
      <dgm:t>
        <a:bodyPr/>
        <a:lstStyle/>
        <a:p>
          <a:endParaRPr lang="en-US"/>
        </a:p>
      </dgm:t>
    </dgm:pt>
    <dgm:pt modelId="{3423ABD1-14F5-4CA8-AD6A-1C1361C05A13}" type="sibTrans" cxnId="{85400F3A-6D8D-41A4-B4C6-DC36281668F2}">
      <dgm:prSet/>
      <dgm:spPr/>
      <dgm:t>
        <a:bodyPr/>
        <a:lstStyle/>
        <a:p>
          <a:endParaRPr lang="en-US"/>
        </a:p>
      </dgm:t>
    </dgm:pt>
    <dgm:pt modelId="{210B7268-B64E-45A3-87A3-CEBFD1AA59BB}">
      <dgm:prSet custT="1"/>
      <dgm:spPr/>
      <dgm:t>
        <a:bodyPr/>
        <a:lstStyle/>
        <a:p>
          <a:r>
            <a:rPr lang="en-US" sz="2100" dirty="0"/>
            <a:t>decision notices provided prior to the effective date of appeals modernization</a:t>
          </a:r>
        </a:p>
      </dgm:t>
    </dgm:pt>
    <dgm:pt modelId="{99712D69-10F5-4C1E-BB52-96E5E956D077}" type="parTrans" cxnId="{D048ED7A-B064-4B05-AB3A-738DA581D38B}">
      <dgm:prSet/>
      <dgm:spPr/>
      <dgm:t>
        <a:bodyPr/>
        <a:lstStyle/>
        <a:p>
          <a:endParaRPr lang="en-US"/>
        </a:p>
      </dgm:t>
    </dgm:pt>
    <dgm:pt modelId="{20968926-DCCB-4F81-B995-B7F2D4FD2105}" type="sibTrans" cxnId="{D048ED7A-B064-4B05-AB3A-738DA581D38B}">
      <dgm:prSet/>
      <dgm:spPr/>
      <dgm:t>
        <a:bodyPr/>
        <a:lstStyle/>
        <a:p>
          <a:endParaRPr lang="en-US"/>
        </a:p>
      </dgm:t>
    </dgm:pt>
    <dgm:pt modelId="{4C09DE35-5022-4DB6-B0BC-C33C57F629E9}">
      <dgm:prSet phldrT="[Text]" custT="1"/>
      <dgm:spPr/>
      <dgm:t>
        <a:bodyPr/>
        <a:lstStyle/>
        <a:p>
          <a:endParaRPr lang="en-US" sz="2100" dirty="0"/>
        </a:p>
      </dgm:t>
    </dgm:pt>
    <dgm:pt modelId="{76E07D30-9DD2-4A40-BCB1-9B9C207BAD70}" type="parTrans" cxnId="{5CACA739-E2A7-4866-9CFC-E3F3E5BC91EE}">
      <dgm:prSet/>
      <dgm:spPr/>
      <dgm:t>
        <a:bodyPr/>
        <a:lstStyle/>
        <a:p>
          <a:endParaRPr lang="en-US"/>
        </a:p>
      </dgm:t>
    </dgm:pt>
    <dgm:pt modelId="{AD8B4F9B-3B05-4672-8F8F-D63D7DA9DBC7}" type="sibTrans" cxnId="{5CACA739-E2A7-4866-9CFC-E3F3E5BC91EE}">
      <dgm:prSet/>
      <dgm:spPr/>
      <dgm:t>
        <a:bodyPr/>
        <a:lstStyle/>
        <a:p>
          <a:endParaRPr lang="en-US"/>
        </a:p>
      </dgm:t>
    </dgm:pt>
    <dgm:pt modelId="{2EC40DB7-CA61-499C-9B67-19ECCD1A6FBF}">
      <dgm:prSet phldrT="[Text]" custT="1"/>
      <dgm:spPr/>
      <dgm:t>
        <a:bodyPr/>
        <a:lstStyle/>
        <a:p>
          <a:r>
            <a:rPr lang="en-US" sz="2100" dirty="0"/>
            <a:t>appeals on Court of Appeals for Veterans Claims decision are final upon disposition on judicial review</a:t>
          </a:r>
        </a:p>
      </dgm:t>
    </dgm:pt>
    <dgm:pt modelId="{DBDBCA64-2FC8-4834-98B1-AB9A32DECE9F}" type="parTrans" cxnId="{C89E24BA-B66C-48C0-B306-A633C9971688}">
      <dgm:prSet/>
      <dgm:spPr/>
      <dgm:t>
        <a:bodyPr/>
        <a:lstStyle/>
        <a:p>
          <a:endParaRPr lang="en-US"/>
        </a:p>
      </dgm:t>
    </dgm:pt>
    <dgm:pt modelId="{404B043F-674B-477E-8A34-DD2F69DA3179}" type="sibTrans" cxnId="{C89E24BA-B66C-48C0-B306-A633C9971688}">
      <dgm:prSet/>
      <dgm:spPr/>
      <dgm:t>
        <a:bodyPr/>
        <a:lstStyle/>
        <a:p>
          <a:endParaRPr lang="en-US"/>
        </a:p>
      </dgm:t>
    </dgm:pt>
    <dgm:pt modelId="{D1AFA42D-011A-46EC-9E3D-0B96440B3C68}">
      <dgm:prSet custT="1"/>
      <dgm:spPr/>
      <dgm:t>
        <a:bodyPr/>
        <a:lstStyle/>
        <a:p>
          <a:r>
            <a:rPr lang="en-US" sz="2100" dirty="0"/>
            <a:t>no election to participate in the modernized review system</a:t>
          </a:r>
        </a:p>
      </dgm:t>
    </dgm:pt>
    <dgm:pt modelId="{D8A35971-A6CB-4069-AA83-0C18EE8B729D}" type="parTrans" cxnId="{0CB2141F-6D51-4936-B224-400E6F074CA7}">
      <dgm:prSet/>
      <dgm:spPr/>
      <dgm:t>
        <a:bodyPr/>
        <a:lstStyle/>
        <a:p>
          <a:endParaRPr lang="en-US"/>
        </a:p>
      </dgm:t>
    </dgm:pt>
    <dgm:pt modelId="{63B3A15C-1CA0-44F0-BF0A-0A6F3436BDEB}" type="sibTrans" cxnId="{0CB2141F-6D51-4936-B224-400E6F074CA7}">
      <dgm:prSet/>
      <dgm:spPr/>
      <dgm:t>
        <a:bodyPr/>
        <a:lstStyle/>
        <a:p>
          <a:endParaRPr lang="en-US"/>
        </a:p>
      </dgm:t>
    </dgm:pt>
    <dgm:pt modelId="{CAFC88C2-A6C4-4EF9-B196-1CC1C1EFE80A}">
      <dgm:prSet phldrT="[Text]" custT="1"/>
      <dgm:spPr/>
      <dgm:t>
        <a:bodyPr/>
        <a:lstStyle/>
        <a:p>
          <a:endParaRPr lang="en-US" sz="2100" dirty="0"/>
        </a:p>
      </dgm:t>
    </dgm:pt>
    <dgm:pt modelId="{8BC76311-42AA-41EF-972F-1C24DA7D99C9}" type="parTrans" cxnId="{415E5DE6-0C2D-4CC4-88FF-C626F2B7023D}">
      <dgm:prSet/>
      <dgm:spPr/>
      <dgm:t>
        <a:bodyPr/>
        <a:lstStyle/>
        <a:p>
          <a:endParaRPr lang="en-US"/>
        </a:p>
      </dgm:t>
    </dgm:pt>
    <dgm:pt modelId="{95AD5E4A-A4E4-4D60-8B1A-96ACAE9AADFF}" type="sibTrans" cxnId="{415E5DE6-0C2D-4CC4-88FF-C626F2B7023D}">
      <dgm:prSet/>
      <dgm:spPr/>
      <dgm:t>
        <a:bodyPr/>
        <a:lstStyle/>
        <a:p>
          <a:endParaRPr lang="en-US"/>
        </a:p>
      </dgm:t>
    </dgm:pt>
    <dgm:pt modelId="{63DD6F23-44A8-40FE-AEFC-CC6D0E9C99A8}" type="pres">
      <dgm:prSet presAssocID="{501EED97-98D9-4420-B03E-825E214BE10A}" presName="Name0" presStyleCnt="0">
        <dgm:presLayoutVars>
          <dgm:dir/>
          <dgm:animLvl val="lvl"/>
          <dgm:resizeHandles val="exact"/>
        </dgm:presLayoutVars>
      </dgm:prSet>
      <dgm:spPr/>
    </dgm:pt>
    <dgm:pt modelId="{AAD7C07C-82E8-47F0-AEED-6A27F2F969F1}" type="pres">
      <dgm:prSet presAssocID="{3F0E0890-C353-4EE2-BBB8-3D0C9D95F065}" presName="linNode" presStyleCnt="0"/>
      <dgm:spPr/>
    </dgm:pt>
    <dgm:pt modelId="{9E6E221E-A27C-4B3B-9953-D15C3DFBA400}" type="pres">
      <dgm:prSet presAssocID="{3F0E0890-C353-4EE2-BBB8-3D0C9D95F065}" presName="parentText" presStyleLbl="node1" presStyleIdx="0" presStyleCnt="3" custScaleY="129223" custLinFactNeighborX="-36806" custLinFactNeighborY="-26273">
        <dgm:presLayoutVars>
          <dgm:chMax val="1"/>
          <dgm:bulletEnabled val="1"/>
        </dgm:presLayoutVars>
      </dgm:prSet>
      <dgm:spPr/>
    </dgm:pt>
    <dgm:pt modelId="{2CC8C331-387D-4F6B-BB89-E3D1DF40D55F}" type="pres">
      <dgm:prSet presAssocID="{3F0E0890-C353-4EE2-BBB8-3D0C9D95F065}" presName="descendantText" presStyleLbl="alignAccFollowNode1" presStyleIdx="0" presStyleCnt="3" custScaleY="134348">
        <dgm:presLayoutVars>
          <dgm:bulletEnabled val="1"/>
        </dgm:presLayoutVars>
      </dgm:prSet>
      <dgm:spPr/>
    </dgm:pt>
    <dgm:pt modelId="{66C837E9-C960-4348-AD06-FC8379E4B6F8}" type="pres">
      <dgm:prSet presAssocID="{5870432B-D06F-4E79-A9D8-42AE395EC281}" presName="sp" presStyleCnt="0"/>
      <dgm:spPr/>
    </dgm:pt>
    <dgm:pt modelId="{A49B23E6-F4FF-4A78-846F-18288ABB96E6}" type="pres">
      <dgm:prSet presAssocID="{818F28C1-5EFB-4B6F-A42A-4581AEB596D8}" presName="linNode" presStyleCnt="0"/>
      <dgm:spPr/>
    </dgm:pt>
    <dgm:pt modelId="{5D9D81C7-BCC1-4CEE-9F99-1CE1B5540AFA}" type="pres">
      <dgm:prSet presAssocID="{818F28C1-5EFB-4B6F-A42A-4581AEB596D8}" presName="parentText" presStyleLbl="node1" presStyleIdx="1" presStyleCnt="3" custScaleY="148575">
        <dgm:presLayoutVars>
          <dgm:chMax val="1"/>
          <dgm:bulletEnabled val="1"/>
        </dgm:presLayoutVars>
      </dgm:prSet>
      <dgm:spPr/>
    </dgm:pt>
    <dgm:pt modelId="{3BF932F1-246E-4BC2-8607-F132A80E9630}" type="pres">
      <dgm:prSet presAssocID="{818F28C1-5EFB-4B6F-A42A-4581AEB596D8}" presName="descendantText" presStyleLbl="alignAccFollowNode1" presStyleIdx="1" presStyleCnt="3" custScaleY="200946">
        <dgm:presLayoutVars>
          <dgm:bulletEnabled val="1"/>
        </dgm:presLayoutVars>
      </dgm:prSet>
      <dgm:spPr/>
    </dgm:pt>
    <dgm:pt modelId="{DC54DAFF-CCA7-4177-926F-80EDA7BB0B52}" type="pres">
      <dgm:prSet presAssocID="{BE36EAAF-70D8-40F3-BCA9-B331001EE3BB}" presName="sp" presStyleCnt="0"/>
      <dgm:spPr/>
    </dgm:pt>
    <dgm:pt modelId="{C5F978E2-604C-4EF6-B331-39B189421D08}" type="pres">
      <dgm:prSet presAssocID="{287A9CF1-5934-47DF-8867-DA849287F080}" presName="linNode" presStyleCnt="0"/>
      <dgm:spPr/>
    </dgm:pt>
    <dgm:pt modelId="{6AD446AE-1705-4056-B809-489670C29E34}" type="pres">
      <dgm:prSet presAssocID="{287A9CF1-5934-47DF-8867-DA849287F080}" presName="parentText" presStyleLbl="node1" presStyleIdx="2" presStyleCnt="3" custScaleY="153029">
        <dgm:presLayoutVars>
          <dgm:chMax val="1"/>
          <dgm:bulletEnabled val="1"/>
        </dgm:presLayoutVars>
      </dgm:prSet>
      <dgm:spPr/>
    </dgm:pt>
    <dgm:pt modelId="{78E42497-F8D4-48CE-902D-A0269C4C6EA6}" type="pres">
      <dgm:prSet presAssocID="{287A9CF1-5934-47DF-8867-DA849287F080}" presName="descendantText" presStyleLbl="alignAccFollowNode1" presStyleIdx="2" presStyleCnt="3" custScaleY="164777">
        <dgm:presLayoutVars>
          <dgm:bulletEnabled val="1"/>
        </dgm:presLayoutVars>
      </dgm:prSet>
      <dgm:spPr/>
    </dgm:pt>
  </dgm:ptLst>
  <dgm:cxnLst>
    <dgm:cxn modelId="{932A110B-275F-4F83-8455-740C74153245}" type="presOf" srcId="{FED8FBC4-F4EF-40D5-97EE-2F765BCFE4E1}" destId="{2CC8C331-387D-4F6B-BB89-E3D1DF40D55F}" srcOrd="0" destOrd="0" presId="urn:microsoft.com/office/officeart/2005/8/layout/vList5"/>
    <dgm:cxn modelId="{2080730E-440E-4C2D-9599-F57629D600CC}" type="presOf" srcId="{818F28C1-5EFB-4B6F-A42A-4581AEB596D8}" destId="{5D9D81C7-BCC1-4CEE-9F99-1CE1B5540AFA}" srcOrd="0" destOrd="0" presId="urn:microsoft.com/office/officeart/2005/8/layout/vList5"/>
    <dgm:cxn modelId="{0CB2141F-6D51-4936-B224-400E6F074CA7}" srcId="{287A9CF1-5934-47DF-8867-DA849287F080}" destId="{D1AFA42D-011A-46EC-9E3D-0B96440B3C68}" srcOrd="1" destOrd="0" parTransId="{D8A35971-A6CB-4069-AA83-0C18EE8B729D}" sibTransId="{63B3A15C-1CA0-44F0-BF0A-0A6F3436BDEB}"/>
    <dgm:cxn modelId="{1CC66328-D95C-4498-8E1C-B28AACBBC389}" type="presOf" srcId="{3F0E0890-C353-4EE2-BBB8-3D0C9D95F065}" destId="{9E6E221E-A27C-4B3B-9953-D15C3DFBA400}" srcOrd="0" destOrd="0" presId="urn:microsoft.com/office/officeart/2005/8/layout/vList5"/>
    <dgm:cxn modelId="{D6B3C22F-1FA7-4240-AFB5-5A7BC178B35A}" srcId="{818F28C1-5EFB-4B6F-A42A-4581AEB596D8}" destId="{183624A9-367C-4198-90B9-96EAD419D650}" srcOrd="1" destOrd="0" parTransId="{E9025717-8C7B-4366-9936-4620E1097E33}" sibTransId="{858B1891-A390-4648-BB10-EF79575FBDBB}"/>
    <dgm:cxn modelId="{5CACA739-E2A7-4866-9CFC-E3F3E5BC91EE}" srcId="{818F28C1-5EFB-4B6F-A42A-4581AEB596D8}" destId="{4C09DE35-5022-4DB6-B0BC-C33C57F629E9}" srcOrd="3" destOrd="0" parTransId="{76E07D30-9DD2-4A40-BCB1-9B9C207BAD70}" sibTransId="{AD8B4F9B-3B05-4672-8F8F-D63D7DA9DBC7}"/>
    <dgm:cxn modelId="{85400F3A-6D8D-41A4-B4C6-DC36281668F2}" srcId="{501EED97-98D9-4420-B03E-825E214BE10A}" destId="{287A9CF1-5934-47DF-8867-DA849287F080}" srcOrd="2" destOrd="0" parTransId="{2DF519FA-1633-4B04-8AE8-0B29DBC130C6}" sibTransId="{3423ABD1-14F5-4CA8-AD6A-1C1361C05A13}"/>
    <dgm:cxn modelId="{F63B864E-BDC5-4C80-85CF-0F5950A9CB4C}" srcId="{501EED97-98D9-4420-B03E-825E214BE10A}" destId="{818F28C1-5EFB-4B6F-A42A-4581AEB596D8}" srcOrd="1" destOrd="0" parTransId="{81B25583-BFA2-401D-B25C-90625AD96037}" sibTransId="{BE36EAAF-70D8-40F3-BCA9-B331001EE3BB}"/>
    <dgm:cxn modelId="{9C8D1478-6C5C-489B-8F7A-F88C081F77EF}" srcId="{501EED97-98D9-4420-B03E-825E214BE10A}" destId="{3F0E0890-C353-4EE2-BBB8-3D0C9D95F065}" srcOrd="0" destOrd="0" parTransId="{7B53F9C8-74E3-4043-B7EF-C1BCAEDBD604}" sibTransId="{5870432B-D06F-4E79-A9D8-42AE395EC281}"/>
    <dgm:cxn modelId="{D048ED7A-B064-4B05-AB3A-738DA581D38B}" srcId="{287A9CF1-5934-47DF-8867-DA849287F080}" destId="{210B7268-B64E-45A3-87A3-CEBFD1AA59BB}" srcOrd="0" destOrd="0" parTransId="{99712D69-10F5-4C1E-BB52-96E5E956D077}" sibTransId="{20968926-DCCB-4F81-B995-B7F2D4FD2105}"/>
    <dgm:cxn modelId="{7CB5788E-7BCA-4A22-AB0D-0CFF57D3CF6D}" srcId="{3F0E0890-C353-4EE2-BBB8-3D0C9D95F065}" destId="{4268D0C0-C5CF-4335-9A7E-C4168992D052}" srcOrd="1" destOrd="0" parTransId="{1E2F988A-EDF9-4766-A082-09ABF663EEDF}" sibTransId="{C7F42055-D9E5-4464-A18D-49473A397F49}"/>
    <dgm:cxn modelId="{BDD0A99A-6379-4C36-9015-44C2F0878636}" type="presOf" srcId="{4268D0C0-C5CF-4335-9A7E-C4168992D052}" destId="{2CC8C331-387D-4F6B-BB89-E3D1DF40D55F}" srcOrd="0" destOrd="1" presId="urn:microsoft.com/office/officeart/2005/8/layout/vList5"/>
    <dgm:cxn modelId="{C89E24BA-B66C-48C0-B306-A633C9971688}" srcId="{818F28C1-5EFB-4B6F-A42A-4581AEB596D8}" destId="{2EC40DB7-CA61-499C-9B67-19ECCD1A6FBF}" srcOrd="2" destOrd="0" parTransId="{DBDBCA64-2FC8-4834-98B1-AB9A32DECE9F}" sibTransId="{404B043F-674B-477E-8A34-DD2F69DA3179}"/>
    <dgm:cxn modelId="{3E656EC5-E6B5-4E85-A65B-0DEFB7FF9D88}" type="presOf" srcId="{CAFC88C2-A6C4-4EF9-B196-1CC1C1EFE80A}" destId="{3BF932F1-246E-4BC2-8607-F132A80E9630}" srcOrd="0" destOrd="0" presId="urn:microsoft.com/office/officeart/2005/8/layout/vList5"/>
    <dgm:cxn modelId="{C30ADDCE-8599-4A52-9992-6A7FAFE43651}" type="presOf" srcId="{183624A9-367C-4198-90B9-96EAD419D650}" destId="{3BF932F1-246E-4BC2-8607-F132A80E9630}" srcOrd="0" destOrd="1" presId="urn:microsoft.com/office/officeart/2005/8/layout/vList5"/>
    <dgm:cxn modelId="{B6D6FFD2-83DA-4C47-BD20-4144EFACC844}" srcId="{3F0E0890-C353-4EE2-BBB8-3D0C9D95F065}" destId="{FED8FBC4-F4EF-40D5-97EE-2F765BCFE4E1}" srcOrd="0" destOrd="0" parTransId="{570EEC21-9A98-41CB-8FA7-8F4BAF8EA056}" sibTransId="{4E852EF5-B25A-4C0C-A5A6-9465DE6D0F25}"/>
    <dgm:cxn modelId="{EE505AD3-795B-4BB1-86B5-CD8DE33214C4}" type="presOf" srcId="{210B7268-B64E-45A3-87A3-CEBFD1AA59BB}" destId="{78E42497-F8D4-48CE-902D-A0269C4C6EA6}" srcOrd="0" destOrd="0" presId="urn:microsoft.com/office/officeart/2005/8/layout/vList5"/>
    <dgm:cxn modelId="{A13ADFD3-D345-47A1-9DF9-276DB1B929FC}" type="presOf" srcId="{2EC40DB7-CA61-499C-9B67-19ECCD1A6FBF}" destId="{3BF932F1-246E-4BC2-8607-F132A80E9630}" srcOrd="0" destOrd="2" presId="urn:microsoft.com/office/officeart/2005/8/layout/vList5"/>
    <dgm:cxn modelId="{3D61ECD4-8893-421F-B9F5-F1D19B7DB45F}" type="presOf" srcId="{D1AFA42D-011A-46EC-9E3D-0B96440B3C68}" destId="{78E42497-F8D4-48CE-902D-A0269C4C6EA6}" srcOrd="0" destOrd="1" presId="urn:microsoft.com/office/officeart/2005/8/layout/vList5"/>
    <dgm:cxn modelId="{D5C6E2E1-07B3-4531-B286-F0313966A628}" type="presOf" srcId="{501EED97-98D9-4420-B03E-825E214BE10A}" destId="{63DD6F23-44A8-40FE-AEFC-CC6D0E9C99A8}" srcOrd="0" destOrd="0" presId="urn:microsoft.com/office/officeart/2005/8/layout/vList5"/>
    <dgm:cxn modelId="{415E5DE6-0C2D-4CC4-88FF-C626F2B7023D}" srcId="{818F28C1-5EFB-4B6F-A42A-4581AEB596D8}" destId="{CAFC88C2-A6C4-4EF9-B196-1CC1C1EFE80A}" srcOrd="0" destOrd="0" parTransId="{8BC76311-42AA-41EF-972F-1C24DA7D99C9}" sibTransId="{95AD5E4A-A4E4-4D60-8B1A-96ACAE9AADFF}"/>
    <dgm:cxn modelId="{3A1736EC-5188-407D-9A0B-B4A668507194}" type="presOf" srcId="{287A9CF1-5934-47DF-8867-DA849287F080}" destId="{6AD446AE-1705-4056-B809-489670C29E34}" srcOrd="0" destOrd="0" presId="urn:microsoft.com/office/officeart/2005/8/layout/vList5"/>
    <dgm:cxn modelId="{E978F4F9-3B57-40A5-8AAC-332FA580A1AF}" type="presOf" srcId="{4C09DE35-5022-4DB6-B0BC-C33C57F629E9}" destId="{3BF932F1-246E-4BC2-8607-F132A80E9630}" srcOrd="0" destOrd="3" presId="urn:microsoft.com/office/officeart/2005/8/layout/vList5"/>
    <dgm:cxn modelId="{E01D843D-C2E5-4E26-89A9-1C950941825E}" type="presParOf" srcId="{63DD6F23-44A8-40FE-AEFC-CC6D0E9C99A8}" destId="{AAD7C07C-82E8-47F0-AEED-6A27F2F969F1}" srcOrd="0" destOrd="0" presId="urn:microsoft.com/office/officeart/2005/8/layout/vList5"/>
    <dgm:cxn modelId="{035A2031-8557-45F1-8B0B-E22039FA36FA}" type="presParOf" srcId="{AAD7C07C-82E8-47F0-AEED-6A27F2F969F1}" destId="{9E6E221E-A27C-4B3B-9953-D15C3DFBA400}" srcOrd="0" destOrd="0" presId="urn:microsoft.com/office/officeart/2005/8/layout/vList5"/>
    <dgm:cxn modelId="{2D11354F-890F-42F1-8590-9D888E28C1FA}" type="presParOf" srcId="{AAD7C07C-82E8-47F0-AEED-6A27F2F969F1}" destId="{2CC8C331-387D-4F6B-BB89-E3D1DF40D55F}" srcOrd="1" destOrd="0" presId="urn:microsoft.com/office/officeart/2005/8/layout/vList5"/>
    <dgm:cxn modelId="{D3041D79-EB3C-4B9B-9655-C3015D0972C2}" type="presParOf" srcId="{63DD6F23-44A8-40FE-AEFC-CC6D0E9C99A8}" destId="{66C837E9-C960-4348-AD06-FC8379E4B6F8}" srcOrd="1" destOrd="0" presId="urn:microsoft.com/office/officeart/2005/8/layout/vList5"/>
    <dgm:cxn modelId="{DE6FF2E5-C857-4282-8C85-F8CA8D5A771B}" type="presParOf" srcId="{63DD6F23-44A8-40FE-AEFC-CC6D0E9C99A8}" destId="{A49B23E6-F4FF-4A78-846F-18288ABB96E6}" srcOrd="2" destOrd="0" presId="urn:microsoft.com/office/officeart/2005/8/layout/vList5"/>
    <dgm:cxn modelId="{A1BD5D11-B08F-4D1D-B4D2-A565338C5F7F}" type="presParOf" srcId="{A49B23E6-F4FF-4A78-846F-18288ABB96E6}" destId="{5D9D81C7-BCC1-4CEE-9F99-1CE1B5540AFA}" srcOrd="0" destOrd="0" presId="urn:microsoft.com/office/officeart/2005/8/layout/vList5"/>
    <dgm:cxn modelId="{A255A8F3-D4AF-4E05-AD1C-196BFAD7BBDD}" type="presParOf" srcId="{A49B23E6-F4FF-4A78-846F-18288ABB96E6}" destId="{3BF932F1-246E-4BC2-8607-F132A80E9630}" srcOrd="1" destOrd="0" presId="urn:microsoft.com/office/officeart/2005/8/layout/vList5"/>
    <dgm:cxn modelId="{5E68AA9F-4502-46F5-BD2F-B0F782F265C9}" type="presParOf" srcId="{63DD6F23-44A8-40FE-AEFC-CC6D0E9C99A8}" destId="{DC54DAFF-CCA7-4177-926F-80EDA7BB0B52}" srcOrd="3" destOrd="0" presId="urn:microsoft.com/office/officeart/2005/8/layout/vList5"/>
    <dgm:cxn modelId="{9A854250-C94B-40AD-B828-04F5114289E1}" type="presParOf" srcId="{63DD6F23-44A8-40FE-AEFC-CC6D0E9C99A8}" destId="{C5F978E2-604C-4EF6-B331-39B189421D08}" srcOrd="4" destOrd="0" presId="urn:microsoft.com/office/officeart/2005/8/layout/vList5"/>
    <dgm:cxn modelId="{3D50BB38-FE8B-40CE-AD36-275EAF2F2764}" type="presParOf" srcId="{C5F978E2-604C-4EF6-B331-39B189421D08}" destId="{6AD446AE-1705-4056-B809-489670C29E34}" srcOrd="0" destOrd="0" presId="urn:microsoft.com/office/officeart/2005/8/layout/vList5"/>
    <dgm:cxn modelId="{6B6919EF-B294-4756-807B-5C80B5F6B7A2}" type="presParOf" srcId="{C5F978E2-604C-4EF6-B331-39B189421D08}" destId="{78E42497-F8D4-48CE-902D-A0269C4C6EA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C8C331-387D-4F6B-BB89-E3D1DF40D55F}">
      <dsp:nvSpPr>
        <dsp:cNvPr id="0" name=""/>
        <dsp:cNvSpPr/>
      </dsp:nvSpPr>
      <dsp:spPr>
        <a:xfrm rot="5400000">
          <a:off x="4868689" y="-1843838"/>
          <a:ext cx="1451984" cy="526180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a beneficiary who has filed an appeal to the Board of Veteran’ Appeals as a legacy appeal or in the modernized review system</a:t>
          </a:r>
        </a:p>
      </dsp:txBody>
      <dsp:txXfrm rot="-5400000">
        <a:off x="2963781" y="131950"/>
        <a:ext cx="5190920" cy="1310224"/>
      </dsp:txXfrm>
    </dsp:sp>
    <dsp:sp modelId="{9E6E221E-A27C-4B3B-9953-D15C3DFBA400}">
      <dsp:nvSpPr>
        <dsp:cNvPr id="0" name=""/>
        <dsp:cNvSpPr/>
      </dsp:nvSpPr>
      <dsp:spPr>
        <a:xfrm>
          <a:off x="0" y="0"/>
          <a:ext cx="2959762" cy="157259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i="0" kern="1200" dirty="0"/>
            <a:t>Appellant</a:t>
          </a:r>
        </a:p>
      </dsp:txBody>
      <dsp:txXfrm>
        <a:off x="76768" y="76768"/>
        <a:ext cx="2806226" cy="1419056"/>
      </dsp:txXfrm>
    </dsp:sp>
    <dsp:sp modelId="{3BF932F1-246E-4BC2-8607-F132A80E9630}">
      <dsp:nvSpPr>
        <dsp:cNvPr id="0" name=""/>
        <dsp:cNvSpPr/>
      </dsp:nvSpPr>
      <dsp:spPr>
        <a:xfrm rot="5400000">
          <a:off x="4887430" y="-197151"/>
          <a:ext cx="1414501" cy="526180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existing evidence not previously considered</a:t>
          </a:r>
          <a:endParaRPr lang="en-US" sz="2100" kern="1200" dirty="0"/>
        </a:p>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evidence that could change the decision of a case</a:t>
          </a:r>
          <a:endParaRPr lang="en-US" sz="2100" kern="1200" dirty="0"/>
        </a:p>
      </dsp:txBody>
      <dsp:txXfrm rot="-5400000">
        <a:off x="2963781" y="1795548"/>
        <a:ext cx="5192750" cy="1276401"/>
      </dsp:txXfrm>
    </dsp:sp>
    <dsp:sp modelId="{5D9D81C7-BCC1-4CEE-9F99-1CE1B5540AFA}">
      <dsp:nvSpPr>
        <dsp:cNvPr id="0" name=""/>
        <dsp:cNvSpPr/>
      </dsp:nvSpPr>
      <dsp:spPr>
        <a:xfrm>
          <a:off x="4018" y="1630454"/>
          <a:ext cx="2959762" cy="160658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New and Material Evidence</a:t>
          </a:r>
        </a:p>
      </dsp:txBody>
      <dsp:txXfrm>
        <a:off x="82445" y="1708881"/>
        <a:ext cx="2802908" cy="1449733"/>
      </dsp:txXfrm>
    </dsp:sp>
    <dsp:sp modelId="{78E42497-F8D4-48CE-902D-A0269C4C6EA6}">
      <dsp:nvSpPr>
        <dsp:cNvPr id="0" name=""/>
        <dsp:cNvSpPr/>
      </dsp:nvSpPr>
      <dsp:spPr>
        <a:xfrm rot="5400000">
          <a:off x="4786667" y="1471253"/>
          <a:ext cx="1597769" cy="5243542"/>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endParaRPr lang="en-US" sz="2100" kern="1200" dirty="0"/>
        </a:p>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submission of NOD by beneficiary/representative</a:t>
          </a:r>
          <a:endParaRPr lang="en-US" sz="2100" kern="1200" dirty="0"/>
        </a:p>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expressing disagreement with a decision  </a:t>
          </a:r>
          <a:endParaRPr lang="en-US" sz="2100" kern="1200" dirty="0"/>
        </a:p>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requesting review by the Board of Veterans’ Appeals </a:t>
          </a:r>
          <a:endParaRPr lang="en-US" sz="2100" kern="1200" dirty="0"/>
        </a:p>
        <a:p>
          <a:pPr marL="228600" lvl="1" indent="-228600" algn="l" defTabSz="933450">
            <a:lnSpc>
              <a:spcPct val="90000"/>
            </a:lnSpc>
            <a:spcBef>
              <a:spcPct val="0"/>
            </a:spcBef>
            <a:spcAft>
              <a:spcPct val="15000"/>
            </a:spcAft>
            <a:buChar char="•"/>
          </a:pPr>
          <a:endParaRPr lang="en-US" sz="2100" kern="1200" dirty="0"/>
        </a:p>
      </dsp:txBody>
      <dsp:txXfrm rot="-5400000">
        <a:off x="2963781" y="3372137"/>
        <a:ext cx="5165545" cy="1441775"/>
      </dsp:txXfrm>
    </dsp:sp>
    <dsp:sp modelId="{6AD446AE-1705-4056-B809-489670C29E34}">
      <dsp:nvSpPr>
        <dsp:cNvPr id="0" name=""/>
        <dsp:cNvSpPr/>
      </dsp:nvSpPr>
      <dsp:spPr>
        <a:xfrm>
          <a:off x="4018" y="3349528"/>
          <a:ext cx="2959762" cy="148699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Notice of Disagreement (NOD)</a:t>
          </a:r>
        </a:p>
      </dsp:txBody>
      <dsp:txXfrm>
        <a:off x="76607" y="3422117"/>
        <a:ext cx="2814584" cy="13418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61563-E190-4B1C-A922-1F0BCD68B98A}">
      <dsp:nvSpPr>
        <dsp:cNvPr id="0" name=""/>
        <dsp:cNvSpPr/>
      </dsp:nvSpPr>
      <dsp:spPr>
        <a:xfrm rot="5400000">
          <a:off x="4641483" y="-1440106"/>
          <a:ext cx="1909289"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very specific and rare</a:t>
          </a:r>
        </a:p>
        <a:p>
          <a:pPr marL="228600" lvl="1" indent="-228600" algn="l" defTabSz="933450">
            <a:lnSpc>
              <a:spcPct val="90000"/>
            </a:lnSpc>
            <a:spcBef>
              <a:spcPct val="0"/>
            </a:spcBef>
            <a:spcAft>
              <a:spcPct val="15000"/>
            </a:spcAft>
            <a:buChar char="•"/>
          </a:pPr>
          <a:r>
            <a:rPr lang="en-US" sz="2100" kern="1200" dirty="0"/>
            <a:t>upon identification of later reviewers, the decision would have been </a:t>
          </a:r>
          <a:r>
            <a:rPr lang="en-US" sz="2100" kern="1200" dirty="0">
              <a:solidFill>
                <a:schemeClr val="tx1"/>
              </a:solidFill>
              <a:effectLst/>
              <a:latin typeface="+mn-lt"/>
              <a:ea typeface="+mn-ea"/>
              <a:cs typeface="+mn-cs"/>
            </a:rPr>
            <a:t>manifestly different but for the error</a:t>
          </a:r>
          <a:endParaRPr lang="en-US" sz="2100" kern="1200" dirty="0"/>
        </a:p>
      </dsp:txBody>
      <dsp:txXfrm rot="-5400000">
        <a:off x="2962656" y="331925"/>
        <a:ext cx="5173740" cy="1722881"/>
      </dsp:txXfrm>
    </dsp:sp>
    <dsp:sp modelId="{9E3A44C2-7EFB-4BB5-A249-DF1474A14427}">
      <dsp:nvSpPr>
        <dsp:cNvPr id="0" name=""/>
        <dsp:cNvSpPr/>
      </dsp:nvSpPr>
      <dsp:spPr>
        <a:xfrm>
          <a:off x="0" y="59"/>
          <a:ext cx="2962656" cy="238661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Clear and Unmistakable Error (CUE)</a:t>
          </a:r>
        </a:p>
      </dsp:txBody>
      <dsp:txXfrm>
        <a:off x="116505" y="116564"/>
        <a:ext cx="2729646" cy="2153602"/>
      </dsp:txXfrm>
    </dsp:sp>
    <dsp:sp modelId="{ED3E3DCD-5FDE-47B6-8AAA-35A5447CB2A4}">
      <dsp:nvSpPr>
        <dsp:cNvPr id="0" name=""/>
        <dsp:cNvSpPr/>
      </dsp:nvSpPr>
      <dsp:spPr>
        <a:xfrm rot="5400000">
          <a:off x="4411423" y="1065837"/>
          <a:ext cx="2369409"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applicable to Higher-Level reviews</a:t>
          </a:r>
        </a:p>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consider only those decisions which the beneficiary has requested a higher-level review</a:t>
          </a:r>
          <a:endParaRPr lang="en-US" sz="2100" kern="1200" dirty="0"/>
        </a:p>
        <a:p>
          <a:pPr marL="228600" lvl="1" indent="-228600" algn="l" defTabSz="933450">
            <a:lnSpc>
              <a:spcPct val="90000"/>
            </a:lnSpc>
            <a:spcBef>
              <a:spcPct val="0"/>
            </a:spcBef>
            <a:spcAft>
              <a:spcPct val="15000"/>
            </a:spcAft>
            <a:buChar char="•"/>
          </a:pPr>
          <a:r>
            <a:rPr lang="en-US" sz="2100" kern="1200" dirty="0">
              <a:solidFill>
                <a:schemeClr val="tx1"/>
              </a:solidFill>
              <a:effectLst/>
              <a:latin typeface="+mn-lt"/>
              <a:ea typeface="+mn-ea"/>
              <a:cs typeface="+mn-cs"/>
            </a:rPr>
            <a:t> conduct a new review with no consideration to prior decision</a:t>
          </a:r>
          <a:r>
            <a:rPr lang="en-US" sz="2100" kern="1200" dirty="0"/>
            <a:t> </a:t>
          </a:r>
        </a:p>
      </dsp:txBody>
      <dsp:txXfrm rot="-5400000">
        <a:off x="2962656" y="2630270"/>
        <a:ext cx="5151279" cy="2138079"/>
      </dsp:txXfrm>
    </dsp:sp>
    <dsp:sp modelId="{87AFA41C-8F26-4367-834C-D6E8481C9A40}">
      <dsp:nvSpPr>
        <dsp:cNvPr id="0" name=""/>
        <dsp:cNvSpPr/>
      </dsp:nvSpPr>
      <dsp:spPr>
        <a:xfrm>
          <a:off x="0" y="2506002"/>
          <a:ext cx="2962656" cy="238661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i="1" kern="1200" dirty="0"/>
            <a:t>De novo </a:t>
          </a:r>
          <a:r>
            <a:rPr lang="en-US" sz="3400" kern="1200" dirty="0"/>
            <a:t>Review</a:t>
          </a:r>
        </a:p>
      </dsp:txBody>
      <dsp:txXfrm>
        <a:off x="116505" y="2622507"/>
        <a:ext cx="2729646" cy="2153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C8C331-387D-4F6B-BB89-E3D1DF40D55F}">
      <dsp:nvSpPr>
        <dsp:cNvPr id="0" name=""/>
        <dsp:cNvSpPr/>
      </dsp:nvSpPr>
      <dsp:spPr>
        <a:xfrm rot="5400000">
          <a:off x="5043385" y="-1967614"/>
          <a:ext cx="1102591" cy="526180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binding on all subsequent adjudicators</a:t>
          </a:r>
        </a:p>
        <a:p>
          <a:pPr marL="228600" lvl="1" indent="-228600" algn="l" defTabSz="933450">
            <a:lnSpc>
              <a:spcPct val="90000"/>
            </a:lnSpc>
            <a:spcBef>
              <a:spcPct val="0"/>
            </a:spcBef>
            <a:spcAft>
              <a:spcPct val="15000"/>
            </a:spcAft>
            <a:buChar char="•"/>
          </a:pPr>
          <a:r>
            <a:rPr lang="en-US" sz="2100" kern="1200" dirty="0"/>
            <a:t>result the beneficiary is seeking</a:t>
          </a:r>
        </a:p>
      </dsp:txBody>
      <dsp:txXfrm rot="-5400000">
        <a:off x="2963781" y="165814"/>
        <a:ext cx="5207976" cy="994943"/>
      </dsp:txXfrm>
    </dsp:sp>
    <dsp:sp modelId="{9E6E221E-A27C-4B3B-9953-D15C3DFBA400}">
      <dsp:nvSpPr>
        <dsp:cNvPr id="0" name=""/>
        <dsp:cNvSpPr/>
      </dsp:nvSpPr>
      <dsp:spPr>
        <a:xfrm>
          <a:off x="0" y="0"/>
          <a:ext cx="2959762" cy="132566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i="1" kern="1200" dirty="0"/>
            <a:t>Favorable Findings</a:t>
          </a:r>
          <a:endParaRPr lang="en-US" sz="3100" kern="1200" dirty="0"/>
        </a:p>
      </dsp:txBody>
      <dsp:txXfrm>
        <a:off x="64713" y="64713"/>
        <a:ext cx="2830336" cy="1196236"/>
      </dsp:txXfrm>
    </dsp:sp>
    <dsp:sp modelId="{3BF932F1-246E-4BC2-8607-F132A80E9630}">
      <dsp:nvSpPr>
        <dsp:cNvPr id="0" name=""/>
        <dsp:cNvSpPr/>
      </dsp:nvSpPr>
      <dsp:spPr>
        <a:xfrm rot="5400000">
          <a:off x="4770101" y="-428909"/>
          <a:ext cx="1649159" cy="526180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endParaRPr lang="en-US" sz="2100" kern="1200" dirty="0"/>
        </a:p>
        <a:p>
          <a:pPr marL="228600" lvl="1" indent="-228600" algn="l" defTabSz="933450">
            <a:lnSpc>
              <a:spcPct val="90000"/>
            </a:lnSpc>
            <a:spcBef>
              <a:spcPct val="0"/>
            </a:spcBef>
            <a:spcAft>
              <a:spcPct val="15000"/>
            </a:spcAft>
            <a:buChar char="•"/>
          </a:pPr>
          <a:r>
            <a:rPr lang="en-US" sz="2100" kern="1200" dirty="0"/>
            <a:t>expiration of the period to file a review option following the decision notice</a:t>
          </a:r>
        </a:p>
        <a:p>
          <a:pPr marL="228600" lvl="1" indent="-228600" algn="l" defTabSz="933450">
            <a:lnSpc>
              <a:spcPct val="90000"/>
            </a:lnSpc>
            <a:spcBef>
              <a:spcPct val="0"/>
            </a:spcBef>
            <a:spcAft>
              <a:spcPct val="15000"/>
            </a:spcAft>
            <a:buChar char="•"/>
          </a:pPr>
          <a:r>
            <a:rPr lang="en-US" sz="2100" kern="1200" dirty="0"/>
            <a:t>appeals on Court of Appeals for Veterans Claims decision are final upon disposition on judicial review</a:t>
          </a:r>
        </a:p>
        <a:p>
          <a:pPr marL="228600" lvl="1" indent="-228600" algn="l" defTabSz="933450">
            <a:lnSpc>
              <a:spcPct val="90000"/>
            </a:lnSpc>
            <a:spcBef>
              <a:spcPct val="0"/>
            </a:spcBef>
            <a:spcAft>
              <a:spcPct val="15000"/>
            </a:spcAft>
            <a:buChar char="•"/>
          </a:pPr>
          <a:endParaRPr lang="en-US" sz="2100" kern="1200" dirty="0"/>
        </a:p>
      </dsp:txBody>
      <dsp:txXfrm rot="-5400000">
        <a:off x="2963781" y="1457916"/>
        <a:ext cx="5181295" cy="1488149"/>
      </dsp:txXfrm>
    </dsp:sp>
    <dsp:sp modelId="{5D9D81C7-BCC1-4CEE-9F99-1CE1B5540AFA}">
      <dsp:nvSpPr>
        <dsp:cNvPr id="0" name=""/>
        <dsp:cNvSpPr/>
      </dsp:nvSpPr>
      <dsp:spPr>
        <a:xfrm>
          <a:off x="4018" y="1439895"/>
          <a:ext cx="2959762" cy="152418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Finally Adjudicated Decision</a:t>
          </a:r>
        </a:p>
      </dsp:txBody>
      <dsp:txXfrm>
        <a:off x="78423" y="1514300"/>
        <a:ext cx="2810952" cy="1375379"/>
      </dsp:txXfrm>
    </dsp:sp>
    <dsp:sp modelId="{78E42497-F8D4-48CE-902D-A0269C4C6EA6}">
      <dsp:nvSpPr>
        <dsp:cNvPr id="0" name=""/>
        <dsp:cNvSpPr/>
      </dsp:nvSpPr>
      <dsp:spPr>
        <a:xfrm rot="5400000">
          <a:off x="4918520" y="1231904"/>
          <a:ext cx="1352321" cy="526180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decision notices provided prior to the effective date of appeals modernization</a:t>
          </a:r>
        </a:p>
        <a:p>
          <a:pPr marL="228600" lvl="1" indent="-228600" algn="l" defTabSz="933450">
            <a:lnSpc>
              <a:spcPct val="90000"/>
            </a:lnSpc>
            <a:spcBef>
              <a:spcPct val="0"/>
            </a:spcBef>
            <a:spcAft>
              <a:spcPct val="15000"/>
            </a:spcAft>
            <a:buChar char="•"/>
          </a:pPr>
          <a:r>
            <a:rPr lang="en-US" sz="2100" kern="1200" dirty="0"/>
            <a:t>no election to participate in the modernized review system</a:t>
          </a:r>
        </a:p>
      </dsp:txBody>
      <dsp:txXfrm rot="-5400000">
        <a:off x="2963781" y="3252659"/>
        <a:ext cx="5195785" cy="1220291"/>
      </dsp:txXfrm>
    </dsp:sp>
    <dsp:sp modelId="{6AD446AE-1705-4056-B809-489670C29E34}">
      <dsp:nvSpPr>
        <dsp:cNvPr id="0" name=""/>
        <dsp:cNvSpPr/>
      </dsp:nvSpPr>
      <dsp:spPr>
        <a:xfrm>
          <a:off x="4018" y="3077863"/>
          <a:ext cx="2959762" cy="156988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Legacy Decision</a:t>
          </a:r>
        </a:p>
      </dsp:txBody>
      <dsp:txXfrm>
        <a:off x="80653" y="3154498"/>
        <a:ext cx="2806492" cy="141661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E40224-7E33-4FC4-9711-D3E41446D6CA}"/>
              </a:ext>
            </a:extLst>
          </p:cNvPr>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p>
        </p:txBody>
      </p:sp>
      <p:sp>
        <p:nvSpPr>
          <p:cNvPr id="3" name="Date Placeholder 2">
            <a:extLst>
              <a:ext uri="{FF2B5EF4-FFF2-40B4-BE49-F238E27FC236}">
                <a16:creationId xmlns:a16="http://schemas.microsoft.com/office/drawing/2014/main" id="{1AF84DCD-A965-4DC8-A96D-F2E878887AB2}"/>
              </a:ext>
            </a:extLst>
          </p:cNvPr>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3EA61C10-9269-48B9-B7B8-F07BBBE9175A}" type="datetimeFigureOut">
              <a:rPr lang="en-US" smtClean="0"/>
              <a:t>3/21/2019</a:t>
            </a:fld>
            <a:endParaRPr lang="en-US" dirty="0"/>
          </a:p>
        </p:txBody>
      </p:sp>
      <p:sp>
        <p:nvSpPr>
          <p:cNvPr id="4" name="Footer Placeholder 3">
            <a:extLst>
              <a:ext uri="{FF2B5EF4-FFF2-40B4-BE49-F238E27FC236}">
                <a16:creationId xmlns:a16="http://schemas.microsoft.com/office/drawing/2014/main" id="{948B4B51-EB4E-41B0-B80C-A2F2E3F85109}"/>
              </a:ext>
            </a:extLst>
          </p:cNvPr>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245AA231-1AAA-4DB2-8CD4-DF0BB1ED8CA7}"/>
              </a:ext>
            </a:extLst>
          </p:cNvPr>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40FF3AF4-C8A4-4E88-9833-60EB7DECD30A}" type="slidenum">
              <a:rPr lang="en-US" smtClean="0"/>
              <a:t>‹#›</a:t>
            </a:fld>
            <a:endParaRPr lang="en-US" dirty="0"/>
          </a:p>
        </p:txBody>
      </p:sp>
    </p:spTree>
    <p:extLst>
      <p:ext uri="{BB962C8B-B14F-4D97-AF65-F5344CB8AC3E}">
        <p14:creationId xmlns:p14="http://schemas.microsoft.com/office/powerpoint/2010/main" val="3202507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A52273F2-AC38-4C03-8E5C-2CFF03455D9E}" type="datetimeFigureOut">
              <a:rPr lang="en-US" smtClean="0"/>
              <a:t>3/21/2019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www.ecfr.gov/cgi-bin/text-idx?SID=ad275643432556b9dda942343fb89296&amp;mc=true&amp;node=pt38.1.13&amp;rgn=div5#se38.1.13_164" TargetMode="External"/><Relationship Id="rId3" Type="http://schemas.openxmlformats.org/officeDocument/2006/relationships/hyperlink" Target="https://www.congress.gov/115/plaws/publ55/PLAW-115publ55.pdf" TargetMode="External"/><Relationship Id="rId7" Type="http://schemas.openxmlformats.org/officeDocument/2006/relationships/hyperlink" Target="https://www.ecfr.gov/cgi-bin/retrieveECFR?gp=&amp;SID=e08fe825e9242dcff18d7b1ab0aacdf3&amp;mc=true&amp;r=PART&amp;n=pt38.2.20"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ecfr.gov/cgi-bin/retrieveECFR?gp=&amp;SID=e08fe825e9242dcff18d7b1ab0aacdf3&amp;mc=true&amp;r=PART&amp;n=pt38.2.19" TargetMode="External"/><Relationship Id="rId5" Type="http://schemas.openxmlformats.org/officeDocument/2006/relationships/hyperlink" Target="https://www.ecfr.gov/cgi-bin/text-idx?SID=ff7825ed3ec843f404a8793dad8c2955&amp;mc=true&amp;node=pt38.1.3&amp;rgn=div5" TargetMode="External"/><Relationship Id="rId4" Type="http://schemas.openxmlformats.org/officeDocument/2006/relationships/hyperlink" Target="https://www.federalregister.gov/documents/2019/01/18/2018-28350/va-claims-and-appeals-modernization"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arch.uscourts.cavc.gov/isysquery/8b72aabe-e2d7-46c0-bca4-ed2835a10d99/2/doc/"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arch.uscourts.cavc.gov/isysquery/70767cae-7aef-45af-88cc-479db0a68439/1/doc/"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17">
              <a:defRPr/>
            </a:pPr>
            <a:r>
              <a:rPr lang="en-US" sz="1300" u="sng" dirty="0"/>
              <a:t>Course Description:</a:t>
            </a:r>
          </a:p>
          <a:p>
            <a:pPr defTabSz="931717">
              <a:defRPr/>
            </a:pPr>
            <a:endParaRPr lang="en-US" sz="1300" dirty="0"/>
          </a:p>
          <a:p>
            <a:pPr defTabSz="931717">
              <a:defRPr/>
            </a:pPr>
            <a:r>
              <a:rPr lang="en-US" sz="1300" dirty="0"/>
              <a:t>The purpose of this lesson is to provide learners with an overview of the Appeals Modernization Act of 2017, common appeals terminology, appealable fiduciary decisions, fiduciary appeal processing lanes, basic processing guidelines for fiduciary appeals, and fiduciary appeals tracking technology enhancements.</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Explain appealable fiduciary decisions</a:t>
            </a:r>
            <a:endParaRPr lang="en-US" b="0" i="1" u="none" baseline="0" dirty="0"/>
          </a:p>
          <a:p>
            <a:pPr marL="174697" indent="-174697" defTabSz="931717">
              <a:defRPr/>
            </a:pPr>
            <a:r>
              <a:rPr lang="en-US" b="0" i="1" u="none" dirty="0"/>
              <a:t>Policy</a:t>
            </a:r>
            <a:r>
              <a:rPr lang="en-US" b="0" i="1" u="none" baseline="0" dirty="0"/>
              <a:t> Reference(s): Freeman v Shinseki, Browder v Shulkin, 38 CFR Part 13.100, 38 CFR Part 13.500, 38 CFR Part 13.400, 38 CFR Part 13.400(d), 38 CFR Part 13.410, 38</a:t>
            </a:r>
          </a:p>
          <a:p>
            <a:pPr marL="174697" indent="-174697" defTabSz="931717">
              <a:defRPr/>
            </a:pPr>
            <a:r>
              <a:rPr lang="en-US" b="0" i="1" u="none" baseline="0" dirty="0"/>
              <a:t>CFR Part 13.600, FPM 8.E.1.a</a:t>
            </a:r>
          </a:p>
          <a:p>
            <a:pPr marL="174697" indent="-174697" defTabSz="931717">
              <a:defRPr/>
            </a:pPr>
            <a:r>
              <a:rPr lang="en-US" b="0" i="1" u="none" baseline="0" dirty="0"/>
              <a:t>FPG Articles: N/A</a:t>
            </a:r>
          </a:p>
          <a:p>
            <a:pPr marL="174697" indent="-174697" defTabSz="931717">
              <a:defRPr/>
            </a:pPr>
            <a:endParaRPr lang="en-US" b="0" i="1" u="none" baseline="0" dirty="0"/>
          </a:p>
          <a:p>
            <a:pPr marL="174697" indent="-174697" defTabSz="931717">
              <a:defRPr/>
            </a:pPr>
            <a:r>
              <a:rPr lang="en-US" b="0" u="sng" dirty="0"/>
              <a:t>Instructor Notes: </a:t>
            </a:r>
          </a:p>
          <a:p>
            <a:endParaRPr lang="en-US" sz="1300" dirty="0"/>
          </a:p>
          <a:p>
            <a:r>
              <a:rPr lang="en-US" dirty="0"/>
              <a:t>On April 26, 2011, the Court of Appeals for Veterans Claims (CAVC) ruled on </a:t>
            </a:r>
            <a:r>
              <a:rPr lang="en-US" b="1" dirty="0"/>
              <a:t>Freeman v Shinseki</a:t>
            </a:r>
            <a:r>
              <a:rPr lang="en-US" dirty="0"/>
              <a:t>, holding that </a:t>
            </a:r>
          </a:p>
          <a:p>
            <a:pPr marL="165261" indent="-165261">
              <a:buFont typeface="Arial" panose="020B0604020202020204" pitchFamily="34" charset="0"/>
              <a:buChar char="•"/>
            </a:pPr>
            <a:r>
              <a:rPr lang="en-US" dirty="0"/>
              <a:t>a beneficiary must receive appeal rights in the written decision notification letter and </a:t>
            </a:r>
          </a:p>
          <a:p>
            <a:pPr marL="165261" indent="-165261">
              <a:buFont typeface="Arial" panose="020B0604020202020204" pitchFamily="34" charset="0"/>
              <a:buChar char="•"/>
            </a:pPr>
            <a:r>
              <a:rPr lang="en-US" dirty="0"/>
              <a:t>that the appointment of a fiduciary is subject to appeal by the beneficiary to the Board of Veterans Appeals (the Board) and then to CAVC.</a:t>
            </a:r>
          </a:p>
          <a:p>
            <a:pPr marL="165261" indent="-165261">
              <a:buFont typeface="Arial" panose="020B0604020202020204" pitchFamily="34" charset="0"/>
              <a:buChar char="•"/>
            </a:pPr>
            <a:endParaRPr lang="en-US" dirty="0"/>
          </a:p>
          <a:p>
            <a:r>
              <a:rPr lang="en-US" dirty="0"/>
              <a:t>Although a fiduciary appointment decision is not a decision on a claim for benefits, the Veterans Court concluded that a fiduciary appointment decision is made under a law that affects the provision of benefits, which places it within the Board's jurisdiction.</a:t>
            </a:r>
          </a:p>
          <a:p>
            <a:endParaRPr lang="en-US" dirty="0"/>
          </a:p>
          <a:p>
            <a:r>
              <a:rPr lang="en-US" b="0" baseline="0" dirty="0"/>
              <a:t>On December 12, 2017, the CAVC issued a decision in the case of </a:t>
            </a:r>
            <a:r>
              <a:rPr lang="en-US" b="1" baseline="0" dirty="0"/>
              <a:t>Browder v Shulkin</a:t>
            </a:r>
            <a:r>
              <a:rPr lang="en-US" b="0" baseline="0" dirty="0"/>
              <a:t>, holding that</a:t>
            </a:r>
          </a:p>
          <a:p>
            <a:pPr marL="165261" indent="-165261">
              <a:buFont typeface="Arial" panose="020B0604020202020204" pitchFamily="34" charset="0"/>
              <a:buChar char="•"/>
            </a:pPr>
            <a:r>
              <a:rPr lang="en-US" b="0" baseline="0" dirty="0"/>
              <a:t>fiduciary hubs’ decisions on whether a fiduciary is guilty of misusing a beneficiary’s award is appealable by the beneficiary and </a:t>
            </a:r>
          </a:p>
          <a:p>
            <a:pPr marL="165261" indent="-165261">
              <a:buFont typeface="Arial" panose="020B0604020202020204" pitchFamily="34" charset="0"/>
              <a:buChar char="•"/>
            </a:pPr>
            <a:r>
              <a:rPr lang="en-US" b="0" baseline="0" dirty="0"/>
              <a:t>the Court advised the Secretary in the opinion’s dicta that he would do well to develop a procedure to address how such appeals are handled by the Service and the procedures the beneficiary must follow in filing such an appeal. This portion of Chapter 8 deals with legacy instruction meaning the appellate procedure pre-Browder.  Fiduciary Appeals post-Browder will be dealt with later sections of Chapter 8. </a:t>
            </a:r>
            <a:endParaRPr lang="en-US" dirty="0"/>
          </a:p>
          <a:p>
            <a:endParaRPr lang="en-US" dirty="0"/>
          </a:p>
          <a:p>
            <a:r>
              <a:rPr lang="en-US" dirty="0"/>
              <a:t>The publishing of </a:t>
            </a:r>
            <a:r>
              <a:rPr lang="en-US" b="1" dirty="0"/>
              <a:t>38 CFR Part 13.000 </a:t>
            </a:r>
            <a:r>
              <a:rPr lang="en-US" dirty="0"/>
              <a:t>on July 13, 2018 and Fiduciary Program Manual procedural guidance effective August 13 2018, extended the holding in the Freeman and Browder decisions to </a:t>
            </a:r>
            <a:r>
              <a:rPr lang="en-US" b="1" u="sng" dirty="0"/>
              <a:t>any</a:t>
            </a:r>
            <a:r>
              <a:rPr lang="en-US" dirty="0"/>
              <a:t> fiduciary decision that is made under law that affects the provision of benefits to Veterans or to the dependents or survivors of Veterans.  </a:t>
            </a:r>
          </a:p>
          <a:p>
            <a:endParaRPr lang="en-US" dirty="0"/>
          </a:p>
          <a:p>
            <a:r>
              <a:rPr lang="en-US" dirty="0"/>
              <a:t>The beneficiary may now appeal to the Board the following five decisions:</a:t>
            </a:r>
          </a:p>
          <a:p>
            <a:pPr marL="220348" indent="-220348">
              <a:buFont typeface="+mj-lt"/>
              <a:buAutoNum type="arabicPeriod"/>
            </a:pPr>
            <a:r>
              <a:rPr lang="en-US" dirty="0"/>
              <a:t>the Hub Manager’s appointment of a fiduciary under 38 CFR 13.100</a:t>
            </a:r>
          </a:p>
          <a:p>
            <a:pPr marL="220348" indent="-220348">
              <a:buFont typeface="+mj-lt"/>
              <a:buAutoNum type="arabicPeriod"/>
            </a:pPr>
            <a:r>
              <a:rPr lang="en-US" dirty="0"/>
              <a:t>the Hub Manager’s removal of a fiduciary under 38 CFR 13.500</a:t>
            </a:r>
          </a:p>
          <a:p>
            <a:pPr marL="220348" indent="-220348">
              <a:buFont typeface="+mj-lt"/>
              <a:buAutoNum type="arabicPeriod"/>
            </a:pPr>
            <a:r>
              <a:rPr lang="en-US" dirty="0"/>
              <a:t>the Hub Manager’s misuse determination under 38 CFR 13.400</a:t>
            </a:r>
          </a:p>
          <a:p>
            <a:pPr marL="220348" indent="-220348">
              <a:buFont typeface="+mj-lt"/>
              <a:buAutoNum type="arabicPeriod"/>
            </a:pPr>
            <a:r>
              <a:rPr lang="en-US" dirty="0"/>
              <a:t>the VA Regional Office Director’s final decision upon reconsideration of a misuse determination under 13.400 (d), and</a:t>
            </a:r>
          </a:p>
          <a:p>
            <a:pPr marL="220348" indent="-220348">
              <a:buFont typeface="+mj-lt"/>
              <a:buAutoNum type="arabicPeriod"/>
            </a:pPr>
            <a:r>
              <a:rPr lang="en-US" dirty="0"/>
              <a:t>the Director of the Pension and Fiduciary Service’s negligence determination for the purpose of reissuance of benefits under 13.410.</a:t>
            </a: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574146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Describe notification requirements</a:t>
            </a:r>
          </a:p>
          <a:p>
            <a:pPr defTabSz="931717">
              <a:defRPr/>
            </a:pPr>
            <a:r>
              <a:rPr lang="en-US" b="0" i="1" u="none" dirty="0"/>
              <a:t>Policy</a:t>
            </a:r>
            <a:r>
              <a:rPr lang="en-US" b="0" i="1" u="none" baseline="0" dirty="0"/>
              <a:t> Reference(s): FPM 8.E.1.e, FPM 8.E.1.f</a:t>
            </a:r>
          </a:p>
          <a:p>
            <a:r>
              <a:rPr lang="en-US" b="0" i="1" u="none" baseline="0" dirty="0"/>
              <a:t>FPG Articles: N/A</a:t>
            </a:r>
          </a:p>
          <a:p>
            <a:endParaRPr lang="en-US" b="0" i="0" u="sng" baseline="0" dirty="0"/>
          </a:p>
          <a:p>
            <a:r>
              <a:rPr lang="en-US" b="0" i="0" u="sng" baseline="0" dirty="0">
                <a:solidFill>
                  <a:schemeClr val="tx1"/>
                </a:solidFill>
              </a:rPr>
              <a:t>Instructor Notes:</a:t>
            </a:r>
          </a:p>
          <a:p>
            <a:endParaRPr lang="en-US" u="sng" dirty="0"/>
          </a:p>
          <a:p>
            <a:r>
              <a:rPr lang="en-US" dirty="0"/>
              <a:t>As is stands now, fiduciary hubs send written notification and appeals rights to the beneficiary and if applicable, to his or her representative.  Appeals modernization will also require a formal decision notification on any appealable fiduciary decision.</a:t>
            </a:r>
            <a:r>
              <a:rPr lang="en-US" sz="1300" dirty="0"/>
              <a:t>  </a:t>
            </a:r>
            <a:r>
              <a:rPr lang="en-US" dirty="0"/>
              <a:t>Written notification will include a decision notification cover letter, a copy of the decision template, other enclosures as applicable to the decision under appeal, or a combination thereof, providing the following elements: </a:t>
            </a:r>
          </a:p>
          <a:p>
            <a:pPr marL="165261" indent="-165261">
              <a:buFont typeface="Arial" panose="020B0604020202020204" pitchFamily="34" charset="0"/>
              <a:buChar char="•"/>
            </a:pPr>
            <a:r>
              <a:rPr lang="en-US" b="1" dirty="0"/>
              <a:t>Identification of decision made </a:t>
            </a:r>
            <a:r>
              <a:rPr lang="en-US" dirty="0"/>
              <a:t>(Ex: Jane Doe appointed as your fiduciary)</a:t>
            </a:r>
          </a:p>
          <a:p>
            <a:pPr marL="165261" indent="-165261">
              <a:buFont typeface="Arial" panose="020B0604020202020204" pitchFamily="34" charset="0"/>
              <a:buChar char="•"/>
            </a:pPr>
            <a:r>
              <a:rPr lang="en-US" b="1" dirty="0"/>
              <a:t>Summary of evidence considered </a:t>
            </a:r>
            <a:r>
              <a:rPr lang="en-US" dirty="0"/>
              <a:t>(Ex: Jane Doe’s credit and criminal history, a personal interview with Jane Doe, and a personal interview with the beneficiary)</a:t>
            </a:r>
          </a:p>
          <a:p>
            <a:pPr marL="165261" indent="-165261">
              <a:buFont typeface="Arial" panose="020B0604020202020204" pitchFamily="34" charset="0"/>
              <a:buChar char="•"/>
            </a:pPr>
            <a:r>
              <a:rPr lang="en-US" b="1" dirty="0"/>
              <a:t>Summary of laws and regulations </a:t>
            </a:r>
            <a:r>
              <a:rPr lang="en-US" dirty="0"/>
              <a:t>(Ex: 38 CFR Part 13) </a:t>
            </a:r>
          </a:p>
          <a:p>
            <a:pPr marL="165261" indent="-165261">
              <a:buFont typeface="Arial" panose="020B0604020202020204" pitchFamily="34" charset="0"/>
              <a:buChar char="•"/>
            </a:pPr>
            <a:r>
              <a:rPr lang="en-US" b="1" dirty="0"/>
              <a:t>Favorable findings </a:t>
            </a:r>
            <a:r>
              <a:rPr lang="en-US" dirty="0"/>
              <a:t>(Ex: Appointment of Jane Doe as fiduciary per beneficiary request)</a:t>
            </a:r>
          </a:p>
          <a:p>
            <a:pPr marL="165261" indent="-165261">
              <a:buFont typeface="Arial" panose="020B0604020202020204" pitchFamily="34" charset="0"/>
              <a:buChar char="•"/>
            </a:pPr>
            <a:r>
              <a:rPr lang="en-US" b="1" dirty="0"/>
              <a:t>Identification of elements to grant decisions not met </a:t>
            </a:r>
            <a:r>
              <a:rPr lang="en-US" dirty="0"/>
              <a:t>(Ex: Joe Doe had a felony bar to fiduciary service therefore, he could not be appointed as fiduciary like the beneficiary requested.  To meet this element, the letter will provide an explanation why Joe Doe was not appointed)</a:t>
            </a:r>
          </a:p>
          <a:p>
            <a:pPr marL="165261" indent="-165261">
              <a:buFont typeface="Arial" panose="020B0604020202020204" pitchFamily="34" charset="0"/>
              <a:buChar char="•"/>
            </a:pPr>
            <a:r>
              <a:rPr lang="en-US" b="1" dirty="0"/>
              <a:t>How to obtain access to evidence used in decision </a:t>
            </a:r>
            <a:r>
              <a:rPr lang="en-US" dirty="0"/>
              <a:t>(Ex: Contact the fiduciary hub and make request)</a:t>
            </a:r>
          </a:p>
          <a:p>
            <a:pPr marL="165261" indent="-165261">
              <a:buFont typeface="Arial" panose="020B0604020202020204" pitchFamily="34" charset="0"/>
              <a:buChar char="•"/>
            </a:pPr>
            <a:r>
              <a:rPr lang="en-US" b="1" dirty="0"/>
              <a:t>Summary of review options available to seek further review </a:t>
            </a:r>
            <a:r>
              <a:rPr lang="en-US" dirty="0"/>
              <a:t>(Ex: Enclose a copy of the VAF 20-0998 with decision notice)</a:t>
            </a:r>
          </a:p>
          <a:p>
            <a:endParaRPr lang="en-US" sz="1300" dirty="0"/>
          </a:p>
          <a:p>
            <a:pPr defTabSz="881390">
              <a:defRPr/>
            </a:pPr>
            <a:r>
              <a:rPr lang="en-US" sz="1300" dirty="0"/>
              <a:t>Fiduciary notification letters currently contain the verbiage from the VA Form 21-4107, </a:t>
            </a:r>
            <a:r>
              <a:rPr lang="en-US" sz="1300" i="1" dirty="0"/>
              <a:t>Your Rights to Appeal Our Decision.  </a:t>
            </a:r>
            <a:r>
              <a:rPr lang="en-US" sz="1300" dirty="0"/>
              <a:t>The VA Form 21-4107 will be replaced by VA Form 20-0998, </a:t>
            </a:r>
            <a:r>
              <a:rPr lang="en-US" sz="1300" i="1" dirty="0"/>
              <a:t>Your Rights to Seek Further Review of our Decision</a:t>
            </a:r>
            <a:r>
              <a:rPr lang="en-US" sz="1300" dirty="0"/>
              <a:t>.  Rather than copying the verbiage from the VAF 20-0998 into the body of the decision notice, the VAF 20-0998 must be attached to each and every decision issued by the fiduciary hub on initial decisions and all decisions made on appeal requests.  </a:t>
            </a:r>
          </a:p>
          <a:p>
            <a:pPr defTabSz="881390">
              <a:defRPr/>
            </a:pPr>
            <a:r>
              <a:rPr lang="en-US" sz="1300" dirty="0"/>
              <a:t>Note: The notification cover letters will also provide a brief description of each of the three review lanes available to fiduciary beneficiaries.</a:t>
            </a:r>
          </a:p>
          <a:p>
            <a:pPr defTabSz="881390">
              <a:defRPr/>
            </a:pPr>
            <a:endParaRPr lang="en-US" sz="1300" dirty="0"/>
          </a:p>
          <a:p>
            <a:pPr defTabSz="881390">
              <a:defRPr/>
            </a:pPr>
            <a:r>
              <a:rPr lang="en-US" sz="1300" dirty="0"/>
              <a:t>Pension and Fiduciary (P&amp;F) Service staff members have:</a:t>
            </a:r>
          </a:p>
          <a:p>
            <a:pPr marL="275434" indent="-275434" defTabSz="881390">
              <a:buFont typeface="Arial" panose="020B0604020202020204" pitchFamily="34" charset="0"/>
              <a:buChar char="•"/>
              <a:defRPr/>
            </a:pPr>
            <a:r>
              <a:rPr lang="en-US" sz="1300" dirty="0"/>
              <a:t>created notification letters for untimely and incomplete review requests,</a:t>
            </a:r>
          </a:p>
          <a:p>
            <a:pPr marL="275434" indent="-275434" defTabSz="881390">
              <a:buFont typeface="Arial" panose="020B0604020202020204" pitchFamily="34" charset="0"/>
              <a:buChar char="•"/>
              <a:defRPr/>
            </a:pPr>
            <a:r>
              <a:rPr lang="en-US" sz="1300" dirty="0"/>
              <a:t>created notification cover letter templates for use with decisions made on Higher-Level Review and Supplement Review decisions, and  </a:t>
            </a:r>
          </a:p>
          <a:p>
            <a:pPr marL="275434" indent="-275434" defTabSz="881390">
              <a:buFont typeface="Arial" panose="020B0604020202020204" pitchFamily="34" charset="0"/>
              <a:buChar char="•"/>
              <a:defRPr/>
            </a:pPr>
            <a:r>
              <a:rPr lang="en-US" sz="1300" dirty="0"/>
              <a:t>created decision templates that will assist with appeals reviews and supplement the notification cover letter when providing decision notification to the beneficiary. </a:t>
            </a:r>
          </a:p>
          <a:p>
            <a:br>
              <a:rPr lang="en-US" sz="1300" dirty="0"/>
            </a:br>
            <a:r>
              <a:rPr lang="en-US" sz="1300" b="1" u="sng" dirty="0"/>
              <a:t>Demonstration Notes</a:t>
            </a:r>
            <a:r>
              <a:rPr lang="en-US" sz="1300" dirty="0"/>
              <a:t>: </a:t>
            </a:r>
          </a:p>
          <a:p>
            <a:pPr defTabSz="931717">
              <a:defRPr/>
            </a:pPr>
            <a:endParaRPr lang="en-US" sz="1300" dirty="0"/>
          </a:p>
          <a:p>
            <a:pPr defTabSz="931717">
              <a:defRPr/>
            </a:pPr>
            <a:r>
              <a:rPr lang="en-US" sz="1300" dirty="0"/>
              <a:t>Minimize PowerPoint and allow learners to view the </a:t>
            </a:r>
            <a:r>
              <a:rPr lang="en-US" dirty="0"/>
              <a:t>VA Form 20-0998, </a:t>
            </a:r>
            <a:r>
              <a:rPr lang="en-US" i="1" dirty="0"/>
              <a:t>Your Rights to Seek Further Review of Our Decision.</a:t>
            </a: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3718068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Define the modernized appeal lanes</a:t>
            </a:r>
          </a:p>
          <a:p>
            <a:pPr defTabSz="931717">
              <a:defRPr/>
            </a:pPr>
            <a:r>
              <a:rPr lang="en-US" b="0" i="1" u="none" dirty="0"/>
              <a:t>Policy</a:t>
            </a:r>
            <a:r>
              <a:rPr lang="en-US" b="0" i="1" u="none" baseline="0" dirty="0"/>
              <a:t> Reference(s): PL 115-55, AQ26, 38 CFR Part </a:t>
            </a:r>
            <a:r>
              <a:rPr lang="en-US" dirty="0"/>
              <a:t>3.2601(e), 38 CFR Part 13.600, </a:t>
            </a:r>
            <a:r>
              <a:rPr lang="en-US" b="0" i="1" u="none" baseline="0" dirty="0"/>
              <a:t>FPM 8.E.1.g, FPM 8.F</a:t>
            </a:r>
          </a:p>
          <a:p>
            <a:r>
              <a:rPr lang="en-US" b="0" i="1" u="none" baseline="0" dirty="0"/>
              <a:t>FPG Articles: N/A</a:t>
            </a:r>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sz="1300" dirty="0"/>
              <a:t>Within one year from the date the fiduciary hub notifies a beneficiary of an appealable fiduciary decision, the beneficiary may elect one of the following review options by timely filing the appropriate form or request as prescribed by the hub for:</a:t>
            </a:r>
          </a:p>
          <a:p>
            <a:pPr marL="165261" indent="-165261">
              <a:buFont typeface="Arial" panose="020B0604020202020204" pitchFamily="34" charset="0"/>
              <a:buChar char="•"/>
            </a:pPr>
            <a:r>
              <a:rPr lang="en-US" sz="1300" dirty="0"/>
              <a:t>Higher-Level Review (HLR), </a:t>
            </a:r>
          </a:p>
          <a:p>
            <a:pPr marL="165261" indent="-165261" defTabSz="881390">
              <a:buFont typeface="Arial" panose="020B0604020202020204" pitchFamily="34" charset="0"/>
              <a:buChar char="•"/>
              <a:defRPr/>
            </a:pPr>
            <a:r>
              <a:rPr lang="en-US" sz="1300" dirty="0"/>
              <a:t>Supplemental Review (SR), or </a:t>
            </a:r>
          </a:p>
          <a:p>
            <a:pPr marL="165261" indent="-165261">
              <a:buFont typeface="Arial" panose="020B0604020202020204" pitchFamily="34" charset="0"/>
              <a:buChar char="•"/>
            </a:pPr>
            <a:r>
              <a:rPr lang="en-US" sz="1300" dirty="0"/>
              <a:t>Appeal to the Board.</a:t>
            </a:r>
            <a:endParaRPr lang="en-US" sz="1500" dirty="0"/>
          </a:p>
          <a:p>
            <a:pPr defTabSz="931717">
              <a:defRPr/>
            </a:pPr>
            <a:endParaRPr lang="en-US" sz="1300" dirty="0"/>
          </a:p>
          <a:p>
            <a:r>
              <a:rPr lang="en-US" sz="1300" b="1" dirty="0"/>
              <a:t>Higher-Level Review (HLR)</a:t>
            </a:r>
            <a:endParaRPr lang="en-US" b="1" dirty="0"/>
          </a:p>
          <a:p>
            <a:pPr marL="165261" indent="-165261" defTabSz="881390">
              <a:buFont typeface="Arial" panose="020B0604020202020204" pitchFamily="34" charset="0"/>
              <a:buChar char="•"/>
              <a:defRPr/>
            </a:pPr>
            <a:r>
              <a:rPr lang="en-US" dirty="0"/>
              <a:t>This appeal lane allows the beneficiary to request a </a:t>
            </a:r>
            <a:r>
              <a:rPr lang="en-US" b="1" dirty="0"/>
              <a:t>closed-record review </a:t>
            </a:r>
            <a:r>
              <a:rPr lang="en-US" dirty="0"/>
              <a:t>of an appealable decision.  This lane is an option when the beneficiary does not have any additional evidence to submit in support of a previously decided issue. </a:t>
            </a:r>
          </a:p>
          <a:p>
            <a:pPr marL="165261" indent="-165261" defTabSz="881390">
              <a:buFont typeface="Arial" panose="020B0604020202020204" pitchFamily="34" charset="0"/>
              <a:buChar char="•"/>
              <a:defRPr/>
            </a:pPr>
            <a:r>
              <a:rPr lang="en-US" dirty="0"/>
              <a:t>An </a:t>
            </a:r>
            <a:r>
              <a:rPr lang="en-US" b="1" dirty="0"/>
              <a:t>informal conference </a:t>
            </a:r>
            <a:r>
              <a:rPr lang="en-US" dirty="0"/>
              <a:t>is available to the beneficiary and his or her representative, if he or she chooses to exercise this option. The purpose of this telephonic contact is to point out specific errors in the case. VA will not consider any new evidence.	</a:t>
            </a:r>
          </a:p>
          <a:p>
            <a:pPr marL="165261" indent="-165261" defTabSz="881390">
              <a:buFont typeface="Arial" panose="020B0604020202020204" pitchFamily="34" charset="0"/>
              <a:buChar char="•"/>
              <a:defRPr/>
            </a:pPr>
            <a:r>
              <a:rPr lang="en-US" dirty="0"/>
              <a:t>The beneficiary initiates a HLR by completing and submitting the VA Form 20-0996, </a:t>
            </a:r>
            <a:r>
              <a:rPr lang="en-US" i="1" dirty="0"/>
              <a:t>Decision Review Request: Higher-Level Review.  </a:t>
            </a:r>
            <a:r>
              <a:rPr lang="en-US" dirty="0"/>
              <a:t>As a general rule, an adjudicator in the fiduciary hub that rendered the prior decision will conduct the HLR.  The adjudicator will normally have more experience than the previous adjudicator.  </a:t>
            </a:r>
          </a:p>
          <a:p>
            <a:pPr marL="605956" lvl="1" indent="-165261" defTabSz="881390">
              <a:buFont typeface="Arial" panose="020B0604020202020204" pitchFamily="34" charset="0"/>
              <a:buChar char="•"/>
              <a:defRPr/>
            </a:pPr>
            <a:r>
              <a:rPr lang="en-US" dirty="0"/>
              <a:t>However, a claimant may request that a different office than the one that rendered the prior decision conduct the HLR. </a:t>
            </a:r>
          </a:p>
          <a:p>
            <a:pPr marL="165261" indent="-165261" defTabSz="881390">
              <a:buFont typeface="Arial" panose="020B0604020202020204" pitchFamily="34" charset="0"/>
              <a:buChar char="•"/>
              <a:defRPr/>
            </a:pPr>
            <a:r>
              <a:rPr lang="en-US" dirty="0"/>
              <a:t>The fiduciary hubs have the discretion to identify the employees that will work HLR requests.</a:t>
            </a:r>
            <a:endParaRPr lang="en-US" i="0" dirty="0"/>
          </a:p>
          <a:p>
            <a:pPr marL="605956" lvl="1" indent="-165261" defTabSz="881390">
              <a:buFont typeface="Arial" panose="020B0604020202020204" pitchFamily="34" charset="0"/>
              <a:buChar char="•"/>
              <a:defRPr/>
            </a:pPr>
            <a:r>
              <a:rPr lang="en-US" b="1" i="0" dirty="0"/>
              <a:t>Grant</a:t>
            </a:r>
            <a:r>
              <a:rPr lang="en-US" i="0" dirty="0"/>
              <a:t> of HLR in the instance of a fiduciary appointment or removal appeal, equates to new work item (WI) establishment and processing at the fiduciary hub with jurisdiction of the beneficiary.  Upon completion of the WI, a decision template and notification cover letter are prepared and mailed to the beneficiary and his/her representative, if applicable.  In the instance of misuse and negligence determinations, instead of a new WI being established, a new determination will be made.  Upon the completion of the new determination, the fiduciary hub with jurisdiction of the HLR will complete a decision template and notification cover letter and mail the notification package to the beneficiary and his/her representative, if applicable. </a:t>
            </a:r>
          </a:p>
          <a:p>
            <a:pPr marL="605956" lvl="1" indent="-165261" defTabSz="881390">
              <a:buFont typeface="Arial" panose="020B0604020202020204" pitchFamily="34" charset="0"/>
              <a:buChar char="•"/>
              <a:defRPr/>
            </a:pPr>
            <a:r>
              <a:rPr lang="en-US" b="1" i="0" dirty="0"/>
              <a:t>Denial</a:t>
            </a:r>
            <a:r>
              <a:rPr lang="en-US" i="0" dirty="0"/>
              <a:t> of HLR in all instances equates to the fiduciary hub with HLR jurisdiction completing a decision template and notification cover letter and mailing the notification package to the beneficiary and his/her representative, if applicable.</a:t>
            </a:r>
          </a:p>
          <a:p>
            <a:pPr marL="165261" indent="-165261">
              <a:buFont typeface="Arial" panose="020B0604020202020204" pitchFamily="34" charset="0"/>
              <a:buChar char="•"/>
            </a:pPr>
            <a:r>
              <a:rPr lang="en-US" i="0" dirty="0"/>
              <a:t>Pension and Fiduciary Service collaborated with the Office of Field Operations to confirm jurisdiction of HLR work, should the beneficiary request a different fiduciary hub complete the HLR.  The secondary hub assignments are as follows:</a:t>
            </a:r>
          </a:p>
          <a:p>
            <a:pPr defTabSz="881390">
              <a:defRPr/>
            </a:pPr>
            <a:r>
              <a:rPr lang="en-US" b="1" dirty="0"/>
              <a:t>	Fiduciary Hub completing the original decision - Fiduciary Hub completing the higher-level review</a:t>
            </a:r>
          </a:p>
          <a:p>
            <a:r>
              <a:rPr lang="en-US" sz="1300" dirty="0"/>
              <a:t>		Columbia – Salt Lake City</a:t>
            </a:r>
          </a:p>
          <a:p>
            <a:r>
              <a:rPr lang="en-US" sz="1300" dirty="0"/>
              <a:t>		Indianapolis – Lincoln or Louisville (split equally)</a:t>
            </a:r>
          </a:p>
          <a:p>
            <a:r>
              <a:rPr lang="en-US" sz="1300" dirty="0"/>
              <a:t>		Lincoln - Indianapolis</a:t>
            </a:r>
          </a:p>
          <a:p>
            <a:r>
              <a:rPr lang="en-US" sz="1300" dirty="0"/>
              <a:t>		Louisville - Milwaukee</a:t>
            </a:r>
          </a:p>
          <a:p>
            <a:r>
              <a:rPr lang="en-US" sz="1300" dirty="0"/>
              <a:t>		Milwaukee - Indianapolis</a:t>
            </a:r>
          </a:p>
          <a:p>
            <a:r>
              <a:rPr lang="en-US" sz="1300" dirty="0"/>
              <a:t>		Salt Lake City - Columbia</a:t>
            </a:r>
          </a:p>
          <a:p>
            <a:r>
              <a:rPr lang="en-US" dirty="0"/>
              <a:t> </a:t>
            </a:r>
            <a:r>
              <a:rPr lang="en-US" sz="1300" dirty="0"/>
              <a:t>		*</a:t>
            </a:r>
            <a:r>
              <a:rPr lang="en-US" dirty="0"/>
              <a:t>HLR review jurisdiction for Manilla Regional Office cases is Louisville. </a:t>
            </a:r>
            <a:endParaRPr lang="en-US" sz="1500" dirty="0"/>
          </a:p>
          <a:p>
            <a:br>
              <a:rPr lang="en-US" sz="1300" dirty="0"/>
            </a:br>
            <a:r>
              <a:rPr lang="en-US" sz="1300" b="1" u="sng" dirty="0"/>
              <a:t>Demonstration Notes</a:t>
            </a:r>
            <a:r>
              <a:rPr lang="en-US" sz="1300" dirty="0"/>
              <a:t>: </a:t>
            </a:r>
          </a:p>
          <a:p>
            <a:pPr defTabSz="931717">
              <a:defRPr/>
            </a:pPr>
            <a:endParaRPr lang="en-US" sz="1300" dirty="0"/>
          </a:p>
          <a:p>
            <a:pPr defTabSz="931717">
              <a:defRPr/>
            </a:pPr>
            <a:r>
              <a:rPr lang="en-US" sz="1300" dirty="0"/>
              <a:t>Minimize PowerPoint and allow learners to view the </a:t>
            </a:r>
            <a:r>
              <a:rPr lang="en-US" dirty="0"/>
              <a:t>VA Form 20-0996, </a:t>
            </a:r>
            <a:r>
              <a:rPr lang="en-US" i="1" dirty="0"/>
              <a:t>Decision Review Request: Higher-Level Review.</a:t>
            </a:r>
            <a:endParaRPr lang="en-US" sz="1300" dirty="0"/>
          </a:p>
          <a:p>
            <a:pPr defTabSz="931717">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935845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Define the modernized appeal lanes</a:t>
            </a:r>
          </a:p>
          <a:p>
            <a:pPr defTabSz="931717">
              <a:defRPr/>
            </a:pPr>
            <a:r>
              <a:rPr lang="en-US" b="0" i="1" u="none" dirty="0"/>
              <a:t>Policy</a:t>
            </a:r>
            <a:r>
              <a:rPr lang="en-US" b="0" i="1" u="none" baseline="0" dirty="0"/>
              <a:t> Reference(s): PL 115-55, AQ26, 38 CFR Part 13.600, FPM 8.E.1.f, FPM 8.G, FPM G.2.a</a:t>
            </a:r>
          </a:p>
          <a:p>
            <a:r>
              <a:rPr lang="en-US" b="0" i="1" u="none" baseline="0" dirty="0"/>
              <a:t>FPG Articles: N/A</a:t>
            </a:r>
          </a:p>
          <a:p>
            <a:endParaRPr lang="en-US" b="0" i="0" u="sng" baseline="0" dirty="0"/>
          </a:p>
          <a:p>
            <a:r>
              <a:rPr lang="en-US" b="0" i="0" u="sng" baseline="0" dirty="0">
                <a:solidFill>
                  <a:schemeClr val="tx1"/>
                </a:solidFill>
              </a:rPr>
              <a:t>Instructor Notes:</a:t>
            </a:r>
          </a:p>
          <a:p>
            <a:pPr defTabSz="931717">
              <a:defRPr/>
            </a:pPr>
            <a:endParaRPr lang="en-US" sz="1300" dirty="0"/>
          </a:p>
          <a:p>
            <a:pPr defTabSz="931717">
              <a:defRPr/>
            </a:pPr>
            <a:r>
              <a:rPr lang="en-US" sz="1300" b="1" dirty="0"/>
              <a:t>Supplemental Review (SR)</a:t>
            </a:r>
          </a:p>
          <a:p>
            <a:pPr marL="165261" indent="-165261" defTabSz="881390">
              <a:buFont typeface="Arial" panose="020B0604020202020204" pitchFamily="34" charset="0"/>
              <a:buChar char="•"/>
              <a:defRPr/>
            </a:pPr>
            <a:r>
              <a:rPr lang="en-US" dirty="0"/>
              <a:t>This appeal lane allows the beneficiary to submit new and material evidence to support granting the decision sought by the beneficiary.</a:t>
            </a:r>
          </a:p>
          <a:p>
            <a:pPr marL="165261" indent="-165261" defTabSz="881390">
              <a:buFont typeface="Arial" panose="020B0604020202020204" pitchFamily="34" charset="0"/>
              <a:buChar char="•"/>
              <a:defRPr/>
            </a:pPr>
            <a:r>
              <a:rPr lang="en-US" dirty="0"/>
              <a:t>A formal </a:t>
            </a:r>
            <a:r>
              <a:rPr lang="en-US" b="1" dirty="0"/>
              <a:t>hearing </a:t>
            </a:r>
            <a:r>
              <a:rPr lang="en-US" dirty="0"/>
              <a:t>is available to the beneficiary and his/her representative, if he/she chooses to exercise this option. The purpose of this face-to-face contact is permit the beneficiary to introduce into the record, any available evidence which he or she considers relevant. </a:t>
            </a:r>
          </a:p>
          <a:p>
            <a:pPr marL="165261" indent="-165261" defTabSz="881390">
              <a:buFont typeface="Arial" panose="020B0604020202020204" pitchFamily="34" charset="0"/>
              <a:buChar char="•"/>
              <a:defRPr/>
            </a:pPr>
            <a:r>
              <a:rPr lang="en-US" dirty="0"/>
              <a:t>There is no prescribed form mandate for an SR.  The beneficiary initiates a SR by submitting:</a:t>
            </a:r>
          </a:p>
          <a:p>
            <a:pPr marL="605956" lvl="1" indent="-165261" defTabSz="881390">
              <a:buFont typeface="Arial" panose="020B0604020202020204" pitchFamily="34" charset="0"/>
              <a:buChar char="•"/>
              <a:defRPr/>
            </a:pPr>
            <a:r>
              <a:rPr lang="en-US" dirty="0"/>
              <a:t>A written request for a SR and</a:t>
            </a:r>
          </a:p>
          <a:p>
            <a:pPr marL="605956" lvl="1" indent="-165261" defTabSz="881390">
              <a:buFont typeface="Arial" panose="020B0604020202020204" pitchFamily="34" charset="0"/>
              <a:buChar char="•"/>
              <a:defRPr/>
            </a:pPr>
            <a:r>
              <a:rPr lang="en-US" b="1" dirty="0"/>
              <a:t>new and material evidence </a:t>
            </a:r>
            <a:r>
              <a:rPr lang="en-US" dirty="0"/>
              <a:t>to the fiduciary hub.</a:t>
            </a:r>
          </a:p>
          <a:p>
            <a:pPr marL="1046651" lvl="2" indent="-165261" defTabSz="881390">
              <a:buFont typeface="Arial" panose="020B0604020202020204" pitchFamily="34" charset="0"/>
              <a:buChar char="•"/>
              <a:defRPr/>
            </a:pPr>
            <a:r>
              <a:rPr lang="en-US" b="1" dirty="0"/>
              <a:t>New</a:t>
            </a:r>
            <a:r>
              <a:rPr lang="en-US" dirty="0"/>
              <a:t> evidence means existing evidence not previously submitted or available to Fiduciary Hub personnel at the time of the decision and </a:t>
            </a:r>
          </a:p>
          <a:p>
            <a:pPr marL="1046651" lvl="2" indent="-165261" defTabSz="881390">
              <a:buFont typeface="Arial" panose="020B0604020202020204" pitchFamily="34" charset="0"/>
              <a:buChar char="•"/>
              <a:defRPr/>
            </a:pPr>
            <a:r>
              <a:rPr lang="en-US" b="1" dirty="0"/>
              <a:t>Material</a:t>
            </a:r>
            <a:r>
              <a:rPr lang="en-US" dirty="0"/>
              <a:t> evidence means evidence that, by itself or when considered with previous evidence of record, could change the decision of a case.  </a:t>
            </a:r>
          </a:p>
          <a:p>
            <a:pPr marL="165261" indent="-165261" defTabSz="881390">
              <a:buFont typeface="Arial" panose="020B0604020202020204" pitchFamily="34" charset="0"/>
              <a:buChar char="•"/>
              <a:defRPr/>
            </a:pPr>
            <a:r>
              <a:rPr lang="en-US" i="0" dirty="0"/>
              <a:t>SR </a:t>
            </a:r>
            <a:r>
              <a:rPr lang="en-US" dirty="0"/>
              <a:t>are conducted by an experienced reviewer at the fiduciary hub of original jurisdiction who did not participate in the prior decision.  Generally, the review is at the same GS level or higher as the individual who made the initial decision. The fiduciary hubs have the discretion to identify the employees that will work SR requests.</a:t>
            </a:r>
            <a:endParaRPr lang="en-US" i="0" dirty="0"/>
          </a:p>
          <a:p>
            <a:pPr marL="605956" lvl="1" indent="-165261" defTabSz="881390">
              <a:buFont typeface="Arial" panose="020B0604020202020204" pitchFamily="34" charset="0"/>
              <a:buChar char="•"/>
              <a:defRPr/>
            </a:pPr>
            <a:r>
              <a:rPr lang="en-US" b="1" i="0" dirty="0"/>
              <a:t>Grant</a:t>
            </a:r>
            <a:r>
              <a:rPr lang="en-US" i="0" dirty="0"/>
              <a:t> of SR in the instance of a fiduciary appointment or removal appeal, equates to new work item (WI) establishment and processing at the fiduciary hub with jurisdiction of the beneficiary.  Upon completion of the WI, a decision template and notification cover letter are prepared and mailed to the beneficiary and his/her representative, if applicable.  In the instance of misuse and negligence determinations, instead of a new WI being established, a new determination will be made.  Upon the completion of the new determination, the fiduciary hub with jurisdiction of the SR will complete a decision template and notification cover letter and mail the notification package to the beneficiary and his/her representative, if applicable. </a:t>
            </a:r>
          </a:p>
          <a:p>
            <a:pPr marL="605956" lvl="1" indent="-165261" defTabSz="881390">
              <a:buFont typeface="Arial" panose="020B0604020202020204" pitchFamily="34" charset="0"/>
              <a:buChar char="•"/>
              <a:defRPr/>
            </a:pPr>
            <a:r>
              <a:rPr lang="en-US" b="1" i="0" dirty="0"/>
              <a:t>Denial</a:t>
            </a:r>
            <a:r>
              <a:rPr lang="en-US" i="0" dirty="0"/>
              <a:t> of SR all instances equates to the fiduciary hub with SR jurisdiction completing a decision template and notification cover letter and mailing the notification package to the beneficiary and his/her representative, if applicable.</a:t>
            </a:r>
          </a:p>
          <a:p>
            <a:pPr marL="275434" indent="-275434" defTabSz="931717">
              <a:buFont typeface="Arial" panose="020B0604020202020204" pitchFamily="34" charset="0"/>
              <a:buChar char="•"/>
              <a:defRPr/>
            </a:pPr>
            <a:endParaRPr lang="en-US" sz="1300" dirty="0"/>
          </a:p>
          <a:p>
            <a:pPr defTabSz="931717">
              <a:defRPr/>
            </a:pPr>
            <a:r>
              <a:rPr lang="en-US" sz="1300" dirty="0"/>
              <a:t>It is important to note that the SR lane replaces what other business lines call the Supplemental Claim lane.  The Fiduciary Program does not adjudicate claims for benefits, and therefore the Fiduciary Program is not responsible to meet duty to assist requirements.  Because duty to assist is not applicable, the Fiduciary Program cannot offer the Supplemental Claim appeal lane as shown on the VA Form </a:t>
            </a:r>
            <a:r>
              <a:rPr lang="en-US" sz="1300" dirty="0">
                <a:latin typeface="30"/>
              </a:rPr>
              <a:t>20-0998, </a:t>
            </a:r>
            <a:r>
              <a:rPr lang="en-US" sz="1300" i="1" dirty="0">
                <a:latin typeface="30"/>
              </a:rPr>
              <a:t>Your Rights to Seek Further Review of our Decision.  </a:t>
            </a:r>
            <a:r>
              <a:rPr lang="en-US" sz="1300" dirty="0">
                <a:latin typeface="30"/>
              </a:rPr>
              <a:t>However, providing the beneficiary a lane in which to submit new and material evidence is important and that desire to allow the beneficiary to submit new and material evidence led to the creation of the SR lane.</a:t>
            </a:r>
          </a:p>
          <a:p>
            <a:pPr defTabSz="931717">
              <a:defRPr/>
            </a:pPr>
            <a:endParaRPr lang="en-US" sz="1300" dirty="0"/>
          </a:p>
          <a:p>
            <a:pPr defTabSz="931717">
              <a:defRPr/>
            </a:pPr>
            <a:r>
              <a:rPr lang="en-US" sz="1300" dirty="0"/>
              <a:t>Due to the differences in the Fiduciary Program and other business lines, Fiduciary Hubs should accept and process any complete VA Form 20-0995, </a:t>
            </a:r>
            <a:r>
              <a:rPr lang="en-US" sz="1300" i="1" dirty="0"/>
              <a:t>Decision Review Request: Supplemental Claim</a:t>
            </a:r>
            <a:r>
              <a:rPr lang="en-US" sz="1300" dirty="0"/>
              <a:t>, as a request for a Supplemental Review</a:t>
            </a:r>
          </a:p>
          <a:p>
            <a:r>
              <a:rPr lang="en-US" dirty="0"/>
              <a:t>	</a:t>
            </a:r>
          </a:p>
          <a:p>
            <a:pPr defTabSz="881390">
              <a:defRPr/>
            </a:pPr>
            <a:r>
              <a:rPr lang="en-US" sz="1300" dirty="0"/>
              <a:t>Additionally, </a:t>
            </a:r>
            <a:r>
              <a:rPr lang="en-US" dirty="0"/>
              <a:t>the evidentiary record for a decision under review by the fiduciary hub closes once the hub issues a notice of a decision.  Meaning, the hub must not consider, or take any other action on evidence submitted by a beneficiary after notice of decision, and such evidence will not be considered part of the record at the time of any decision by the hub, except when the hub subsequently receives a complete request for a SR.  The beneficiary may file multiple SR requests.</a:t>
            </a:r>
          </a:p>
          <a:p>
            <a:pPr defTabSz="881390">
              <a:defRPr/>
            </a:pPr>
            <a:endParaRPr lang="en-US" sz="1300" dirty="0"/>
          </a:p>
          <a:p>
            <a:r>
              <a:rPr lang="en-US" sz="1300" b="1" u="sng" dirty="0"/>
              <a:t>Demonstration Notes</a:t>
            </a:r>
            <a:r>
              <a:rPr lang="en-US" sz="1300" dirty="0"/>
              <a:t>: </a:t>
            </a:r>
          </a:p>
          <a:p>
            <a:pPr defTabSz="931717">
              <a:defRPr/>
            </a:pPr>
            <a:endParaRPr lang="en-US" sz="1300" dirty="0"/>
          </a:p>
          <a:p>
            <a:pPr defTabSz="931717">
              <a:defRPr/>
            </a:pPr>
            <a:r>
              <a:rPr lang="en-US" sz="1300" dirty="0"/>
              <a:t>Minimize PowerPoint and allow learners to view the </a:t>
            </a:r>
            <a:r>
              <a:rPr lang="en-US" dirty="0"/>
              <a:t>VA Form 20-0995, </a:t>
            </a:r>
            <a:r>
              <a:rPr lang="en-US" i="1" dirty="0"/>
              <a:t>Decision Review Request: Supplemental Claim.</a:t>
            </a: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Define the modernized appeal lanes</a:t>
            </a:r>
          </a:p>
          <a:p>
            <a:pPr defTabSz="931717">
              <a:defRPr/>
            </a:pPr>
            <a:r>
              <a:rPr lang="en-US" b="0" i="1" u="none" dirty="0"/>
              <a:t>Policy</a:t>
            </a:r>
            <a:r>
              <a:rPr lang="en-US" b="0" i="1" u="none" baseline="0" dirty="0"/>
              <a:t> Reference(s): PL 115-55, AQ26, 38 CFR Part 13.600, 38 CFR Part 19, 38 CFR Part 20, FPM 8.H</a:t>
            </a:r>
          </a:p>
          <a:p>
            <a:r>
              <a:rPr lang="en-US" b="0" i="1" u="none" baseline="0" dirty="0"/>
              <a:t>FPG Articles: N/A</a:t>
            </a:r>
          </a:p>
          <a:p>
            <a:endParaRPr lang="en-US" b="0" i="0" u="sng" baseline="0" dirty="0"/>
          </a:p>
          <a:p>
            <a:r>
              <a:rPr lang="en-US" b="0" i="0" u="sng" baseline="0" dirty="0">
                <a:solidFill>
                  <a:schemeClr val="tx1"/>
                </a:solidFill>
              </a:rPr>
              <a:t>Instructor Notes:</a:t>
            </a:r>
          </a:p>
          <a:p>
            <a:endParaRPr lang="en-US" dirty="0"/>
          </a:p>
          <a:p>
            <a:r>
              <a:rPr lang="en-US" b="1" dirty="0"/>
              <a:t>Appeal to the Board</a:t>
            </a:r>
          </a:p>
          <a:p>
            <a:pPr marL="165261" indent="-165261" defTabSz="881390">
              <a:buFont typeface="Arial" panose="020B0604020202020204" pitchFamily="34" charset="0"/>
              <a:buChar char="•"/>
              <a:defRPr/>
            </a:pPr>
            <a:r>
              <a:rPr lang="en-US" dirty="0"/>
              <a:t>This appeal lane allows the beneficiary to appeal to the Board of Veterans Appeals (the Board) for consideration by a Veterans Law Judge.  The beneficiary may file an appeal to the Board immediately after receiving a decision in which they disagree with.  The beneficiary does not have to file a Higher-Level Review (HLR) or Supplemental Review (SR) request first.</a:t>
            </a:r>
          </a:p>
          <a:p>
            <a:pPr marL="165261" indent="-165261" defTabSz="881390">
              <a:buFont typeface="Arial" panose="020B0604020202020204" pitchFamily="34" charset="0"/>
              <a:buChar char="•"/>
              <a:defRPr/>
            </a:pPr>
            <a:r>
              <a:rPr lang="en-US" dirty="0"/>
              <a:t>The beneficiary may also submit an appeal to the Board from a HLR or SR decision. </a:t>
            </a:r>
          </a:p>
          <a:p>
            <a:pPr marL="605956" lvl="1" indent="-165261">
              <a:buFont typeface="Arial" panose="020B0604020202020204" pitchFamily="34" charset="0"/>
              <a:buChar char="•"/>
            </a:pPr>
            <a:r>
              <a:rPr lang="en-US" dirty="0"/>
              <a:t>When appealing to the Board, the beneficiary may request a hearing with a Veterans Law Judge and/or the opportunity to submit additional evidence. The beneficiary may also choose for the Board to review a claim without any additional evidence or a hearing, which may result in a faster decision.  By selecting one of these options, the Board will place the beneficiary’s appeal onto a list for consideration in the order it was received. </a:t>
            </a:r>
          </a:p>
          <a:p>
            <a:pPr marL="605956" lvl="1" indent="-165261">
              <a:buFont typeface="Arial" panose="020B0604020202020204" pitchFamily="34" charset="0"/>
              <a:buChar char="•"/>
            </a:pPr>
            <a:r>
              <a:rPr lang="en-US" dirty="0"/>
              <a:t>The Board does not have a duty to assist the beneficiary in obtaining additional evidence, but may review whether VA properly fulfilled its duty to assist in the original claim process and may remand the claim on that basis.</a:t>
            </a:r>
          </a:p>
          <a:p>
            <a:pPr marL="165261" indent="-165261">
              <a:buFont typeface="Arial" panose="020B0604020202020204" pitchFamily="34" charset="0"/>
              <a:buChar char="•"/>
            </a:pPr>
            <a:r>
              <a:rPr lang="en-US" dirty="0"/>
              <a:t>The Board may remand legacy appeals or modernized appeal requests to the fiduciary hub for corrective action.</a:t>
            </a:r>
          </a:p>
          <a:p>
            <a:pPr marL="605956" lvl="1" indent="-165261">
              <a:buFont typeface="Arial" panose="020B0604020202020204" pitchFamily="34" charset="0"/>
              <a:buChar char="•"/>
            </a:pPr>
            <a:r>
              <a:rPr lang="en-US" dirty="0"/>
              <a:t>Guidance regarding remands in the Fiduciary Program Manual is forthcoming.  </a:t>
            </a:r>
          </a:p>
          <a:p>
            <a:endParaRPr lang="en-US" sz="1300" dirty="0"/>
          </a:p>
          <a:p>
            <a:r>
              <a:rPr lang="en-US" sz="1300" b="1" dirty="0"/>
              <a:t>VAF 10182</a:t>
            </a:r>
          </a:p>
          <a:p>
            <a:pPr marL="165261" indent="-165261">
              <a:buFont typeface="Arial" panose="020B0604020202020204" pitchFamily="34" charset="0"/>
              <a:buChar char="•"/>
            </a:pPr>
            <a:r>
              <a:rPr lang="en-US" sz="1300" dirty="0"/>
              <a:t>The beneficiary initiates an appeal to the board by completing and submitting a VA Form 10182, </a:t>
            </a:r>
            <a:r>
              <a:rPr lang="en-US" sz="1300" i="1" dirty="0"/>
              <a:t>Decision Review Request: Board Appeal (Notice of Disagreement)</a:t>
            </a:r>
            <a:r>
              <a:rPr lang="en-US" sz="1300" dirty="0"/>
              <a:t>, directly to the Board.</a:t>
            </a:r>
          </a:p>
          <a:p>
            <a:pPr marL="165261" indent="-165261">
              <a:buFont typeface="Arial" panose="020B0604020202020204" pitchFamily="34" charset="0"/>
              <a:buChar char="•"/>
            </a:pPr>
            <a:r>
              <a:rPr lang="en-US" sz="1300" dirty="0"/>
              <a:t>For a modernized appeal request to be accepted by the Board, a complete VAF 10182 (Notice of Disagreement (NOD)) is required to identify the specific determination with which the beneficiary disagrees, and must indicate if the beneficiary requests to have a hearing before the Board, and if the beneficiary would like opportunity to submit additional evidence.  </a:t>
            </a:r>
          </a:p>
          <a:p>
            <a:pPr marL="165261" indent="-165261">
              <a:buFont typeface="Arial" panose="020B0604020202020204" pitchFamily="34" charset="0"/>
              <a:buChar char="•"/>
            </a:pPr>
            <a:r>
              <a:rPr lang="en-US" sz="1300" b="1" dirty="0"/>
              <a:t>Note: </a:t>
            </a:r>
            <a:r>
              <a:rPr lang="en-US" sz="1300" dirty="0"/>
              <a:t>For legacy appeals and NODs regarding an appealable fiduciary decision, VA will accept the NOD on any form or correspondence as long as it is in writing.  Effective upon the implementation of appeals modernization rule (February 19, 2019), the Board will only accept an NOD on the prescribed VAF 10182.</a:t>
            </a:r>
            <a:endParaRPr lang="en-US" sz="1300" b="1" u="sng" dirty="0"/>
          </a:p>
          <a:p>
            <a:br>
              <a:rPr lang="en-US" sz="1300" dirty="0"/>
            </a:br>
            <a:r>
              <a:rPr lang="en-US" sz="1300" b="1" u="sng" dirty="0"/>
              <a:t>Demonstration Notes</a:t>
            </a:r>
            <a:r>
              <a:rPr lang="en-US" sz="1300" dirty="0"/>
              <a:t>: </a:t>
            </a:r>
          </a:p>
          <a:p>
            <a:pPr defTabSz="931717">
              <a:defRPr/>
            </a:pPr>
            <a:endParaRPr lang="en-US" sz="1300" dirty="0"/>
          </a:p>
          <a:p>
            <a:pPr defTabSz="931717">
              <a:defRPr/>
            </a:pPr>
            <a:r>
              <a:rPr lang="en-US" sz="1300" dirty="0"/>
              <a:t>Minimize PowerPoint and allow learners to view the VA Form 10182, </a:t>
            </a:r>
            <a:r>
              <a:rPr lang="en-US" sz="1300" i="1" dirty="0"/>
              <a:t>Decision Review Request: Board Appeal (Notice of Disagreement)</a:t>
            </a:r>
            <a:r>
              <a:rPr lang="en-US" sz="1300" dirty="0"/>
              <a:t>.</a:t>
            </a:r>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3537942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Recall the basic processing guidelines for appeals modernization </a:t>
            </a:r>
          </a:p>
          <a:p>
            <a:pPr defTabSz="931717">
              <a:defRPr/>
            </a:pPr>
            <a:r>
              <a:rPr lang="en-US" b="0" i="1" u="none" dirty="0"/>
              <a:t>Policy</a:t>
            </a:r>
            <a:r>
              <a:rPr lang="en-US" b="0" i="1" u="none" baseline="0" dirty="0"/>
              <a:t> Reference(s): PL 115-55, AQ26, 38 CFR 13.600, 38 CFR 19, 38 CFR 20, FPM 8.E.1.c, FPM 8.E.1.j, FPM 8.E.1.d, </a:t>
            </a:r>
          </a:p>
          <a:p>
            <a:pPr defTabSz="931717">
              <a:defRPr/>
            </a:pPr>
            <a:r>
              <a:rPr lang="en-US" b="0" i="1" u="none" baseline="0" dirty="0"/>
              <a:t>FPG Articles: N/A</a:t>
            </a:r>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sz="1300" dirty="0"/>
              <a:t>The modernized appeals system may </a:t>
            </a:r>
            <a:r>
              <a:rPr lang="en-US" sz="1300" b="1" dirty="0"/>
              <a:t>apply</a:t>
            </a:r>
            <a:r>
              <a:rPr lang="en-US" sz="1300" dirty="0"/>
              <a:t> to:</a:t>
            </a:r>
          </a:p>
          <a:p>
            <a:pPr marL="165261" indent="-165261">
              <a:buFont typeface="Arial" panose="020B0604020202020204" pitchFamily="34" charset="0"/>
              <a:buChar char="•"/>
            </a:pPr>
            <a:r>
              <a:rPr lang="en-US" sz="1300" dirty="0"/>
              <a:t>all fiduciary appealable decisions in which the fiduciary hub issues a notice of the initial decision on or after the effective date of the modernized review system or</a:t>
            </a:r>
          </a:p>
          <a:p>
            <a:pPr marL="165261" indent="-165261">
              <a:buFont typeface="Arial" panose="020B0604020202020204" pitchFamily="34" charset="0"/>
              <a:buChar char="•"/>
            </a:pPr>
            <a:r>
              <a:rPr lang="en-US" sz="1300" dirty="0"/>
              <a:t>when a beneficiary elects review of a legacy appealable fiduciary decision under the modernized review system.</a:t>
            </a:r>
          </a:p>
          <a:p>
            <a:r>
              <a:rPr lang="en-US" sz="1300" b="1" dirty="0"/>
              <a:t>Note: </a:t>
            </a:r>
            <a:r>
              <a:rPr lang="en-US" sz="1300" dirty="0"/>
              <a:t>The effective date of modernized review system is February 19, 2019. </a:t>
            </a:r>
          </a:p>
          <a:p>
            <a:endParaRPr lang="en-US" sz="1300" dirty="0"/>
          </a:p>
          <a:p>
            <a:r>
              <a:rPr lang="en-US" sz="1300" b="1" dirty="0"/>
              <a:t>Election</a:t>
            </a:r>
            <a:r>
              <a:rPr lang="en-US" sz="1300" dirty="0"/>
              <a:t> to the modernized appeals system applies to legacy appealable decisions and is available to:</a:t>
            </a:r>
          </a:p>
          <a:p>
            <a:pPr marL="165261" indent="-165261">
              <a:buFont typeface="Arial" panose="020B0604020202020204" pitchFamily="34" charset="0"/>
              <a:buChar char="•"/>
            </a:pPr>
            <a:r>
              <a:rPr lang="en-US" sz="1300" dirty="0"/>
              <a:t>a beneficiary with a legacy appeal elects to opt-in to the modernized review system on or after November 1, 2017, as part of a program authorized by the Secretary pursuant to section 4 of Public Law 115-55, or </a:t>
            </a:r>
          </a:p>
          <a:p>
            <a:pPr marL="165261" indent="-165261">
              <a:buFont typeface="Arial" panose="020B0604020202020204" pitchFamily="34" charset="0"/>
              <a:buChar char="•"/>
            </a:pPr>
            <a:r>
              <a:rPr lang="en-US" sz="1300" dirty="0"/>
              <a:t>a beneficiary with an existing legacy appeal elects to opt-in to the modernized review system, following issuance of a VA Statement of the Case or Supplemental Statement of the Case, on or after the effective date of the modernized system, by filing for a review option under the new system within the time allowed for filing a substantive appeal.</a:t>
            </a:r>
          </a:p>
          <a:p>
            <a:pPr marL="605956" lvl="1" indent="-165261">
              <a:buFont typeface="Arial" panose="020B0604020202020204" pitchFamily="34" charset="0"/>
              <a:buChar char="•"/>
            </a:pPr>
            <a:r>
              <a:rPr lang="en-US" sz="1300" dirty="0"/>
              <a:t>Fiduciary Program modernized system review options: Higher-Level Review, Supplemental Review, Appeal to the Board</a:t>
            </a:r>
          </a:p>
          <a:p>
            <a:pPr marL="165261" indent="-165261">
              <a:buFont typeface="Arial" panose="020B0604020202020204" pitchFamily="34" charset="0"/>
              <a:buChar char="•"/>
            </a:pPr>
            <a:r>
              <a:rPr lang="en-US" sz="1300" dirty="0"/>
              <a:t>o</a:t>
            </a:r>
            <a:r>
              <a:rPr lang="en-US" dirty="0"/>
              <a:t>nce an eligible beneficiary elects the modernized review system with respect to an appealable decision, he/she cannot revert back to the legacy processing system at any time.</a:t>
            </a:r>
            <a:endParaRPr lang="en-US" sz="1500" dirty="0"/>
          </a:p>
          <a:p>
            <a:endParaRPr lang="en-US" sz="1300" u="sng" dirty="0"/>
          </a:p>
          <a:p>
            <a:pPr marL="165261" indent="-165261">
              <a:buFont typeface="Arial" panose="020B0604020202020204" pitchFamily="34" charset="0"/>
              <a:buChar char="•"/>
            </a:pPr>
            <a:endParaRPr lang="en-US" sz="1300" dirty="0"/>
          </a:p>
          <a:p>
            <a:pPr marL="165261" indent="-165261">
              <a:buFont typeface="Arial" panose="020B0604020202020204" pitchFamily="34" charset="0"/>
              <a:buChar char="•"/>
            </a:pPr>
            <a:endParaRPr lang="en-US" sz="1300" dirty="0"/>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3930851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Recall the basic processing guidelines for appeals modernization </a:t>
            </a:r>
          </a:p>
          <a:p>
            <a:pPr defTabSz="931717">
              <a:defRPr/>
            </a:pPr>
            <a:r>
              <a:rPr lang="en-US" b="0" i="1" u="none" dirty="0"/>
              <a:t>Policy</a:t>
            </a:r>
            <a:r>
              <a:rPr lang="en-US" b="0" i="1" u="none" baseline="0" dirty="0"/>
              <a:t> Reference(s): PL 115-55, AQ26, 38 CFR 13.600, 38 CFR 19, 38 CFR 20, FPM 8.E.1.h, FPM 8.E.1.i</a:t>
            </a:r>
          </a:p>
          <a:p>
            <a:r>
              <a:rPr lang="en-US" b="0" i="1" u="none" baseline="0" dirty="0"/>
              <a:t>FPG Articles: N/A</a:t>
            </a:r>
          </a:p>
          <a:p>
            <a:endParaRPr lang="en-US" b="0" i="0" u="sng" baseline="0" dirty="0"/>
          </a:p>
          <a:p>
            <a:r>
              <a:rPr lang="en-US" b="0" i="0" u="sng" baseline="0" dirty="0">
                <a:solidFill>
                  <a:schemeClr val="tx1"/>
                </a:solidFill>
              </a:rPr>
              <a:t>Instructor Notes:</a:t>
            </a:r>
          </a:p>
          <a:p>
            <a:pPr marL="440695" lvl="1"/>
            <a:endParaRPr lang="en-US" sz="1300" dirty="0"/>
          </a:p>
          <a:p>
            <a:r>
              <a:rPr lang="en-US" b="1" dirty="0"/>
              <a:t>Concurrent election prohibited</a:t>
            </a:r>
          </a:p>
          <a:p>
            <a:pPr marL="165261" indent="-165261">
              <a:buFont typeface="Arial" panose="020B0604020202020204" pitchFamily="34" charset="0"/>
              <a:buChar char="•"/>
            </a:pPr>
            <a:r>
              <a:rPr lang="en-US" dirty="0"/>
              <a:t>A beneficiary who has filed for review under one of the modernized system review options may not, while that review is pending final adjudication, file for review under a different available option.  (Example a beneficiary cannot file a request a Supplemental Review (SR) disagreeing on who was appointed as his fiduciary by providing new and material evidence and ALSO file a VA Form 20-0996, </a:t>
            </a:r>
            <a:r>
              <a:rPr lang="en-US" i="1" dirty="0"/>
              <a:t>Decision Review Request: Higher-Level Review</a:t>
            </a:r>
            <a:r>
              <a:rPr lang="en-US" i="0" dirty="0"/>
              <a:t>, to request a Higher-Level Review (HLR) before a decision is rendered on the request for SR.)</a:t>
            </a:r>
          </a:p>
          <a:p>
            <a:pPr marL="165261" indent="-165261">
              <a:buFont typeface="Arial" panose="020B0604020202020204" pitchFamily="34" charset="0"/>
              <a:buChar char="•"/>
            </a:pPr>
            <a:endParaRPr lang="en-US" i="0" dirty="0"/>
          </a:p>
          <a:p>
            <a:r>
              <a:rPr lang="en-US" b="1" i="0" dirty="0"/>
              <a:t>Voluntary withdrawal</a:t>
            </a:r>
          </a:p>
          <a:p>
            <a:pPr marL="165261" indent="-165261" defTabSz="881390">
              <a:buFont typeface="Arial" panose="020B0604020202020204" pitchFamily="34" charset="0"/>
              <a:buChar char="•"/>
              <a:defRPr/>
            </a:pPr>
            <a:r>
              <a:rPr lang="en-US" dirty="0"/>
              <a:t>A beneficiary may withdraw submission of evidence or a request at any time before the hub renders a new decision. A beneficiary may change the review option selected by withdrawing the request and filing the appropriate form or request for the alternate review option within one year from the date in which the hub issued notice of a decision. </a:t>
            </a:r>
          </a:p>
          <a:p>
            <a:pPr marL="605956" lvl="1" indent="-165261" defTabSz="881390">
              <a:buFont typeface="Arial" panose="020B0604020202020204" pitchFamily="34" charset="0"/>
              <a:buChar char="•"/>
              <a:defRPr/>
            </a:pPr>
            <a:r>
              <a:rPr lang="en-US" dirty="0"/>
              <a:t>Example: The fiduciary hub issues a decision notification letter regarding the removal of a fiduciary, dated December 1, 2018.  </a:t>
            </a:r>
          </a:p>
          <a:p>
            <a:pPr marL="1046651" lvl="2" indent="-165261" defTabSz="881390">
              <a:buFont typeface="Arial" panose="020B0604020202020204" pitchFamily="34" charset="0"/>
              <a:buChar char="•"/>
              <a:defRPr/>
            </a:pPr>
            <a:r>
              <a:rPr lang="en-US" dirty="0"/>
              <a:t>The beneficiary submits new and material evidence to begin the SR process on December 10, 2018.  </a:t>
            </a:r>
          </a:p>
          <a:p>
            <a:pPr marL="1046651" lvl="2" indent="-165261" defTabSz="881390">
              <a:buFont typeface="Arial" panose="020B0604020202020204" pitchFamily="34" charset="0"/>
              <a:buChar char="•"/>
              <a:defRPr/>
            </a:pPr>
            <a:r>
              <a:rPr lang="en-US" dirty="0"/>
              <a:t>Before the fiduciary hub completes the SR, the beneficiary decides he would like to withdrawal the submission of new and material evidence and he does so in writing, received by the fiduciary hub on December 20, 2018.  </a:t>
            </a:r>
          </a:p>
          <a:p>
            <a:pPr marL="1046651" lvl="2" indent="-165261" defTabSz="881390">
              <a:buFont typeface="Arial" panose="020B0604020202020204" pitchFamily="34" charset="0"/>
              <a:buChar char="•"/>
              <a:defRPr/>
            </a:pPr>
            <a:r>
              <a:rPr lang="en-US" dirty="0"/>
              <a:t>He also submits the VA Form 20-0996, </a:t>
            </a:r>
            <a:r>
              <a:rPr lang="en-US" i="1" dirty="0"/>
              <a:t>Decision Review Request: Higher-Level Review</a:t>
            </a:r>
            <a:r>
              <a:rPr lang="en-US" i="0" dirty="0"/>
              <a:t>, received December 23, 2018, to begin the HLR)process.  </a:t>
            </a:r>
          </a:p>
          <a:p>
            <a:pPr marL="1046651" lvl="2" indent="-165261" defTabSz="881390">
              <a:buFont typeface="Arial" panose="020B0604020202020204" pitchFamily="34" charset="0"/>
              <a:buChar char="•"/>
              <a:defRPr/>
            </a:pPr>
            <a:r>
              <a:rPr lang="en-US" i="0" dirty="0"/>
              <a:t>The fiduciary hub must terminate the SR the date of the written withdrawal and being the HLR processing the date of receipt of the VAF 20-0996.</a:t>
            </a:r>
          </a:p>
          <a:p>
            <a:pPr marL="165261" indent="-165261" defTabSz="881390">
              <a:buFont typeface="Arial" panose="020B0604020202020204" pitchFamily="34" charset="0"/>
              <a:buChar char="•"/>
              <a:defRPr/>
            </a:pPr>
            <a:r>
              <a:rPr lang="en-US" i="0" dirty="0"/>
              <a:t>The beneficiary has one year from the date of the </a:t>
            </a:r>
            <a:r>
              <a:rPr lang="en-US" dirty="0"/>
              <a:t>date the fiduciary hub notifies the beneficiary of an appealable fiduciary decision, the beneficiary may elect any of the review options by timely filing the appropriate form or request as prescribed by the fiduciary hub. </a:t>
            </a:r>
            <a:endParaRPr lang="en-US" i="0" dirty="0"/>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3683666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0" i="1" u="none" dirty="0"/>
              <a:t>Learning</a:t>
            </a:r>
            <a:r>
              <a:rPr lang="en-US" b="0" i="1" u="none" baseline="0" dirty="0"/>
              <a:t> Objective:  </a:t>
            </a:r>
            <a:r>
              <a:rPr lang="en-US" i="1" dirty="0"/>
              <a:t>Identify work item to track fiduciary appeals</a:t>
            </a:r>
          </a:p>
          <a:p>
            <a:pPr defTabSz="931717">
              <a:defRPr/>
            </a:pPr>
            <a:r>
              <a:rPr lang="en-US" b="0" i="1" u="none" dirty="0"/>
              <a:t>Policy</a:t>
            </a:r>
            <a:r>
              <a:rPr lang="en-US" b="0" i="1" u="none" baseline="0" dirty="0"/>
              <a:t> Reference(s): FPM 8.F.2, FPM 8.G.2</a:t>
            </a:r>
          </a:p>
          <a:p>
            <a:r>
              <a:rPr lang="en-US" b="0" i="1" u="none" baseline="0" dirty="0"/>
              <a:t>FPG Articles: N/A</a:t>
            </a:r>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r>
              <a:rPr lang="en-US" b="1" i="0" u="none" baseline="0" dirty="0">
                <a:solidFill>
                  <a:schemeClr val="tx1"/>
                </a:solidFill>
              </a:rPr>
              <a:t>Beneficiary Fiduciary Field System (BFFS)</a:t>
            </a:r>
          </a:p>
          <a:p>
            <a:pPr marL="165261" indent="-165261">
              <a:buFont typeface="Arial" panose="020B0604020202020204" pitchFamily="34" charset="0"/>
              <a:buChar char="•"/>
            </a:pPr>
            <a:r>
              <a:rPr lang="en-US" b="0" i="0" u="none" baseline="0" dirty="0">
                <a:solidFill>
                  <a:schemeClr val="tx1"/>
                </a:solidFill>
              </a:rPr>
              <a:t>Higher-Level Review (HLR) and Supplemental Review (SR) requests processed by the fiduciary hubs and tracked in the Beneficiary Fiduciary Field System (BFFS) </a:t>
            </a:r>
          </a:p>
          <a:p>
            <a:pPr marL="605956" lvl="1" indent="-165261">
              <a:buFont typeface="Arial" panose="020B0604020202020204" pitchFamily="34" charset="0"/>
              <a:buChar char="•"/>
            </a:pPr>
            <a:r>
              <a:rPr lang="en-US" b="0" i="0" u="none" baseline="0" dirty="0">
                <a:solidFill>
                  <a:schemeClr val="tx1"/>
                </a:solidFill>
              </a:rPr>
              <a:t>HLR is tracked by a new work item; a 585</a:t>
            </a:r>
          </a:p>
          <a:p>
            <a:pPr marL="605956" lvl="1" indent="-165261" defTabSz="881390">
              <a:buFont typeface="Arial" panose="020B0604020202020204" pitchFamily="34" charset="0"/>
              <a:buChar char="•"/>
              <a:defRPr/>
            </a:pPr>
            <a:r>
              <a:rPr lang="en-US" b="0" i="0" u="none" baseline="0" dirty="0">
                <a:solidFill>
                  <a:schemeClr val="tx1"/>
                </a:solidFill>
              </a:rPr>
              <a:t>SR is tracked by a new work item; a 586</a:t>
            </a:r>
          </a:p>
          <a:p>
            <a:endParaRPr lang="en-US" b="1" i="0" u="none" baseline="0" dirty="0">
              <a:solidFill>
                <a:schemeClr val="tx1"/>
              </a:solidFill>
            </a:endParaRPr>
          </a:p>
          <a:p>
            <a:r>
              <a:rPr lang="en-US" b="1" i="0" u="none" baseline="0" dirty="0" err="1">
                <a:solidFill>
                  <a:schemeClr val="tx1"/>
                </a:solidFill>
              </a:rPr>
              <a:t>Caseflow</a:t>
            </a:r>
            <a:r>
              <a:rPr lang="en-US" b="1" i="0" u="none" baseline="0" dirty="0">
                <a:solidFill>
                  <a:schemeClr val="tx1"/>
                </a:solidFill>
              </a:rPr>
              <a:t> Intake</a:t>
            </a:r>
          </a:p>
          <a:p>
            <a:pPr marL="165261" indent="-165261">
              <a:buFont typeface="Arial" panose="020B0604020202020204" pitchFamily="34" charset="0"/>
              <a:buChar char="•"/>
            </a:pPr>
            <a:r>
              <a:rPr lang="en-US" dirty="0"/>
              <a:t>a suite of tools, being developed by the Appeals Management Office (AMO) to comply with Section 5 of new Appeals Modernization Act law.  AMO is working with Veterans Benefits Administration, Veterans Health Administration and National Cemetery Administration to ensure that all the necessary information is collected under the law and that the Board of Veterans Appeals has the proper dockets.</a:t>
            </a:r>
          </a:p>
          <a:p>
            <a:pPr marL="165261" indent="-165261">
              <a:buFont typeface="Arial" panose="020B0604020202020204" pitchFamily="34" charset="0"/>
              <a:buChar char="•"/>
            </a:pPr>
            <a:r>
              <a:rPr lang="en-US" dirty="0"/>
              <a:t>serving as a front door for all reviews under the Appeals Modernization Act, regardless of service lines or administration, to ensure there is visibility, proper reporting to Congress, and necessary routing/tracking of appeals and selected lanes.</a:t>
            </a:r>
          </a:p>
          <a:p>
            <a:pPr marL="165261" indent="-165261">
              <a:buFont typeface="Arial" panose="020B0604020202020204" pitchFamily="34" charset="0"/>
              <a:buChar char="•"/>
            </a:pPr>
            <a:r>
              <a:rPr lang="en-US" dirty="0"/>
              <a:t>Fiduciary hubs will need to conduct dual-entry of appeals into BFFS </a:t>
            </a:r>
            <a:r>
              <a:rPr lang="en-US" i="1" dirty="0"/>
              <a:t>and</a:t>
            </a:r>
            <a:r>
              <a:rPr lang="en-US" dirty="0"/>
              <a:t> </a:t>
            </a:r>
            <a:r>
              <a:rPr lang="en-US" dirty="0" err="1"/>
              <a:t>Caseflow</a:t>
            </a:r>
            <a:r>
              <a:rPr lang="en-US" dirty="0"/>
              <a:t> Intake</a:t>
            </a:r>
          </a:p>
          <a:p>
            <a:pPr marL="605956" lvl="1" indent="-165261">
              <a:buFont typeface="Arial" panose="020B0604020202020204" pitchFamily="34" charset="0"/>
              <a:buChar char="•"/>
            </a:pPr>
            <a:r>
              <a:rPr lang="en-US" dirty="0" err="1"/>
              <a:t>Caseflow</a:t>
            </a:r>
            <a:r>
              <a:rPr lang="en-US" dirty="0"/>
              <a:t> Intake is being integrated into VBMS for Compensation - NOT being integrated into BFFS for Fiduciary (past decisions will not show up automatically to select when entering new issues).  </a:t>
            </a:r>
          </a:p>
          <a:p>
            <a:pPr marL="165261" indent="-165261">
              <a:buFont typeface="Arial" panose="020B0604020202020204" pitchFamily="34" charset="0"/>
              <a:buChar char="•"/>
            </a:pPr>
            <a:r>
              <a:rPr lang="en-US" dirty="0"/>
              <a:t>VACOLS will be sunset eventually (potential goal of 2020, or within next 2-5 years), but will continue to be the system of record for legacy appeals. </a:t>
            </a:r>
          </a:p>
          <a:p>
            <a:pPr marL="165261" indent="-165261">
              <a:buFont typeface="Arial" panose="020B0604020202020204" pitchFamily="34" charset="0"/>
              <a:buChar char="•"/>
            </a:pPr>
            <a:r>
              <a:rPr lang="en-US" dirty="0" err="1"/>
              <a:t>Caseflow</a:t>
            </a:r>
            <a:r>
              <a:rPr lang="en-US" dirty="0"/>
              <a:t> Intake training is being created by AMO and will be presented to fiduciary employees as soon as it is available.</a:t>
            </a:r>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625950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666">
              <a:defRPr/>
            </a:pPr>
            <a:r>
              <a:rPr lang="en-US" u="sng" dirty="0"/>
              <a:t>Instructor Notes:</a:t>
            </a:r>
            <a:endParaRPr lang="en-US" u="none" dirty="0"/>
          </a:p>
          <a:p>
            <a:pPr marL="0" lvl="1" defTabSz="931666">
              <a:defRPr/>
            </a:pPr>
            <a:endParaRPr lang="en-US" u="sng" dirty="0"/>
          </a:p>
          <a:p>
            <a:r>
              <a:rPr lang="en-US" dirty="0"/>
              <a:t>(Recall)  These</a:t>
            </a:r>
            <a:r>
              <a:rPr lang="en-US" baseline="0" dirty="0"/>
              <a:t> are our learning objectives as stated from the beginning of the training:</a:t>
            </a:r>
          </a:p>
          <a:p>
            <a:endParaRPr lang="en-US" baseline="0" dirty="0"/>
          </a:p>
          <a:p>
            <a:pPr marL="174697" indent="-174697">
              <a:buFont typeface="Arial" panose="020B0604020202020204" pitchFamily="34" charset="0"/>
              <a:buChar char="•"/>
              <a:defRPr/>
            </a:pPr>
            <a:r>
              <a:rPr lang="en-US" dirty="0"/>
              <a:t>Summarize appeals modernization </a:t>
            </a:r>
          </a:p>
          <a:p>
            <a:pPr marL="174697" indent="-174697">
              <a:buFont typeface="Arial" panose="020B0604020202020204" pitchFamily="34" charset="0"/>
              <a:buChar char="•"/>
              <a:defRPr/>
            </a:pPr>
            <a:r>
              <a:rPr lang="en-US" dirty="0"/>
              <a:t>Define common appeals terminology</a:t>
            </a:r>
          </a:p>
          <a:p>
            <a:pPr marL="174697" indent="-174697">
              <a:buFont typeface="Arial" panose="020B0604020202020204" pitchFamily="34" charset="0"/>
              <a:buChar char="•"/>
              <a:defRPr/>
            </a:pPr>
            <a:r>
              <a:rPr lang="en-US" dirty="0"/>
              <a:t>Explain appealable fiduciary decisions</a:t>
            </a:r>
          </a:p>
          <a:p>
            <a:pPr marL="174697" indent="-174697">
              <a:buFont typeface="Arial" panose="020B0604020202020204" pitchFamily="34" charset="0"/>
              <a:buChar char="•"/>
              <a:defRPr/>
            </a:pPr>
            <a:r>
              <a:rPr lang="en-US" dirty="0"/>
              <a:t>Describe notification requirements</a:t>
            </a:r>
          </a:p>
          <a:p>
            <a:pPr marL="174697" indent="-174697">
              <a:buFont typeface="Arial" panose="020B0604020202020204" pitchFamily="34" charset="0"/>
              <a:buChar char="•"/>
              <a:defRPr/>
            </a:pPr>
            <a:r>
              <a:rPr lang="en-US" dirty="0"/>
              <a:t>Define the modernized appeal lanes</a:t>
            </a:r>
          </a:p>
          <a:p>
            <a:pPr marL="174697" indent="-174697">
              <a:buFont typeface="Arial" panose="020B0604020202020204" pitchFamily="34" charset="0"/>
              <a:buChar char="•"/>
              <a:defRPr/>
            </a:pPr>
            <a:r>
              <a:rPr lang="en-US" dirty="0"/>
              <a:t>Recall the basic processing guidelines for appeals modernization </a:t>
            </a:r>
          </a:p>
          <a:p>
            <a:pPr marL="174697" indent="-174697" defTabSz="881390">
              <a:buFont typeface="Arial" panose="020B0604020202020204" pitchFamily="34" charset="0"/>
              <a:buChar char="•"/>
              <a:defRPr/>
            </a:pPr>
            <a:r>
              <a:rPr lang="en-US" dirty="0"/>
              <a:t>Identify technology enhancements to track fiduciary appeals</a:t>
            </a:r>
          </a:p>
          <a:p>
            <a:endParaRPr lang="en-US" dirty="0"/>
          </a:p>
          <a:p>
            <a:pPr marL="0" lvl="1" defTabSz="931666">
              <a:defRPr/>
            </a:pPr>
            <a:r>
              <a:rPr lang="en-US" dirty="0"/>
              <a:t>(Recap)  We discussed each of these learning objectives through the following topics in each slide today:</a:t>
            </a:r>
          </a:p>
          <a:p>
            <a:pPr marL="165261" indent="-165261">
              <a:buFont typeface="Arial" panose="020B0604020202020204" pitchFamily="34" charset="0"/>
              <a:buChar char="•"/>
            </a:pPr>
            <a:r>
              <a:rPr lang="en-US" dirty="0"/>
              <a:t>Appeals Summary</a:t>
            </a:r>
          </a:p>
          <a:p>
            <a:pPr marL="165261" indent="-165261">
              <a:buFont typeface="Arial" panose="020B0604020202020204" pitchFamily="34" charset="0"/>
              <a:buChar char="•"/>
            </a:pPr>
            <a:r>
              <a:rPr lang="en-US" dirty="0"/>
              <a:t>Appeals Summary Cont’d</a:t>
            </a:r>
          </a:p>
          <a:p>
            <a:pPr marL="165261" indent="-165261">
              <a:buFont typeface="Arial" panose="020B0604020202020204" pitchFamily="34" charset="0"/>
              <a:buChar char="•"/>
            </a:pPr>
            <a:r>
              <a:rPr lang="en-US" dirty="0"/>
              <a:t>Appeals Terminology </a:t>
            </a:r>
          </a:p>
          <a:p>
            <a:pPr marL="165261" indent="-165261">
              <a:buFont typeface="Arial" panose="020B0604020202020204" pitchFamily="34" charset="0"/>
              <a:buChar char="•"/>
            </a:pPr>
            <a:r>
              <a:rPr lang="en-US" dirty="0"/>
              <a:t>Appeals Terminology Cont’d -2</a:t>
            </a:r>
          </a:p>
          <a:p>
            <a:pPr marL="165261" indent="-165261">
              <a:buFont typeface="Arial" panose="020B0604020202020204" pitchFamily="34" charset="0"/>
              <a:buChar char="•"/>
            </a:pPr>
            <a:r>
              <a:rPr lang="en-US" dirty="0"/>
              <a:t>Appeals Terminology Cont’d – 3 </a:t>
            </a:r>
          </a:p>
          <a:p>
            <a:pPr marL="165261" indent="-165261">
              <a:buFont typeface="Arial" panose="020B0604020202020204" pitchFamily="34" charset="0"/>
              <a:buChar char="•"/>
            </a:pPr>
            <a:r>
              <a:rPr lang="en-US" dirty="0"/>
              <a:t>Appealable Decisions</a:t>
            </a:r>
          </a:p>
          <a:p>
            <a:pPr marL="165261" indent="-165261">
              <a:buFont typeface="Arial" panose="020B0604020202020204" pitchFamily="34" charset="0"/>
              <a:buChar char="•"/>
            </a:pPr>
            <a:r>
              <a:rPr lang="en-US" dirty="0"/>
              <a:t>Notification of Decision</a:t>
            </a:r>
          </a:p>
          <a:p>
            <a:pPr marL="165261" indent="-165261">
              <a:buFont typeface="Arial" panose="020B0604020202020204" pitchFamily="34" charset="0"/>
              <a:buChar char="•"/>
            </a:pPr>
            <a:r>
              <a:rPr lang="en-US" dirty="0"/>
              <a:t>Review Lane - Higher - Level Review</a:t>
            </a:r>
          </a:p>
          <a:p>
            <a:pPr marL="165261" indent="-165261">
              <a:buFont typeface="Arial" panose="020B0604020202020204" pitchFamily="34" charset="0"/>
              <a:buChar char="•"/>
            </a:pPr>
            <a:r>
              <a:rPr lang="en-US" dirty="0"/>
              <a:t>Review Lane – Supplemental Review</a:t>
            </a:r>
          </a:p>
          <a:p>
            <a:pPr marL="165261" indent="-165261">
              <a:buFont typeface="Arial" panose="020B0604020202020204" pitchFamily="34" charset="0"/>
              <a:buChar char="•"/>
            </a:pPr>
            <a:r>
              <a:rPr lang="en-US" dirty="0"/>
              <a:t>Review Lane - Appeal to the Board</a:t>
            </a:r>
          </a:p>
          <a:p>
            <a:pPr marL="165261" indent="-165261">
              <a:buFont typeface="Arial" panose="020B0604020202020204" pitchFamily="34" charset="0"/>
              <a:buChar char="•"/>
            </a:pPr>
            <a:r>
              <a:rPr lang="en-US" dirty="0"/>
              <a:t>Applicability and Election</a:t>
            </a:r>
          </a:p>
          <a:p>
            <a:pPr marL="165261" indent="-165261">
              <a:buFont typeface="Arial" panose="020B0604020202020204" pitchFamily="34" charset="0"/>
              <a:buChar char="•"/>
            </a:pPr>
            <a:r>
              <a:rPr lang="en-US" dirty="0"/>
              <a:t>Concurrent </a:t>
            </a:r>
            <a:r>
              <a:rPr lang="en-US"/>
              <a:t>Election and Withdrawal</a:t>
            </a:r>
            <a:endParaRPr lang="en-US" dirty="0"/>
          </a:p>
          <a:p>
            <a:pPr marL="165261" indent="-165261">
              <a:buFont typeface="Arial" panose="020B0604020202020204" pitchFamily="34" charset="0"/>
              <a:buChar char="•"/>
            </a:pPr>
            <a:r>
              <a:rPr lang="en-US" dirty="0"/>
              <a:t>Tracking Appeals</a:t>
            </a:r>
          </a:p>
          <a:p>
            <a:pPr marL="174697" indent="-174697">
              <a:buFont typeface="Arial" panose="020B0604020202020204" pitchFamily="34" charset="0"/>
              <a:buChar char="•"/>
            </a:pPr>
            <a:endParaRPr lang="en-US" dirty="0"/>
          </a:p>
          <a:p>
            <a:pPr marL="0" lvl="1" defTabSz="931666">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18</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84919">
              <a:defRPr/>
            </a:pPr>
            <a:r>
              <a:rPr lang="en-US" sz="1300" u="sng" dirty="0">
                <a:solidFill>
                  <a:prstClr val="black"/>
                </a:solidFill>
              </a:rPr>
              <a:t>Instructor Notes:</a:t>
            </a:r>
          </a:p>
          <a:p>
            <a:endParaRPr lang="en-US" dirty="0"/>
          </a:p>
          <a:p>
            <a:r>
              <a:rPr lang="en-US" dirty="0"/>
              <a:t>An assessment and satisfaction survey have been assigned to you in TMS.  You should be able to complete both within ten minutes.  Completing both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401209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At the end of this lesson, given the training and the corresponding references, the student will be able to do the following:</a:t>
            </a:r>
            <a:endParaRPr lang="en-US" dirty="0"/>
          </a:p>
          <a:p>
            <a:pPr marL="174697" indent="-174697">
              <a:buFont typeface="Arial" panose="020B0604020202020204" pitchFamily="34" charset="0"/>
              <a:buChar char="•"/>
              <a:defRPr/>
            </a:pPr>
            <a:r>
              <a:rPr lang="en-US" dirty="0"/>
              <a:t>Summarize Public Law 115-55, Veterans Appeals Improvement and Modernization Act of 2017, also known as “Appeals Modernization” Appeals terminology</a:t>
            </a:r>
          </a:p>
          <a:p>
            <a:pPr marL="174697" indent="-174697">
              <a:buFont typeface="Arial" panose="020B0604020202020204" pitchFamily="34" charset="0"/>
              <a:buChar char="•"/>
              <a:defRPr/>
            </a:pPr>
            <a:r>
              <a:rPr lang="en-US" dirty="0"/>
              <a:t>Define common appeals terminology by identifying the modification of existing definitions and new terminology introduced with appeals modernization</a:t>
            </a:r>
          </a:p>
          <a:p>
            <a:pPr marL="174697" indent="-174697">
              <a:buFont typeface="Arial" panose="020B0604020202020204" pitchFamily="34" charset="0"/>
              <a:buChar char="•"/>
              <a:defRPr/>
            </a:pPr>
            <a:r>
              <a:rPr lang="en-US" dirty="0"/>
              <a:t>Explain the five appealable fiduciary decisions</a:t>
            </a:r>
          </a:p>
          <a:p>
            <a:pPr marL="174697" indent="-174697">
              <a:buFont typeface="Arial" panose="020B0604020202020204" pitchFamily="34" charset="0"/>
              <a:buChar char="•"/>
              <a:defRPr/>
            </a:pPr>
            <a:r>
              <a:rPr lang="en-US" dirty="0"/>
              <a:t>Describe decision notification requirements</a:t>
            </a:r>
          </a:p>
          <a:p>
            <a:pPr marL="174697" indent="-174697">
              <a:buFont typeface="Arial" panose="020B0604020202020204" pitchFamily="34" charset="0"/>
              <a:buChar char="•"/>
              <a:defRPr/>
            </a:pPr>
            <a:r>
              <a:rPr lang="en-US" dirty="0"/>
              <a:t>Define the three new appeal lanes available Fiduciary Program beneficiaries and explain identifying factors for each of the lanes </a:t>
            </a:r>
          </a:p>
          <a:p>
            <a:pPr marL="174697" indent="-174697">
              <a:buFont typeface="Arial" panose="020B0604020202020204" pitchFamily="34" charset="0"/>
              <a:buChar char="•"/>
              <a:defRPr/>
            </a:pPr>
            <a:r>
              <a:rPr lang="en-US" dirty="0"/>
              <a:t>Recall the basic steps in the fiduciary appealable decisions process </a:t>
            </a:r>
          </a:p>
          <a:p>
            <a:pPr marL="174697" indent="-174697" defTabSz="881390">
              <a:buFont typeface="Arial" panose="020B0604020202020204" pitchFamily="34" charset="0"/>
              <a:buChar char="•"/>
              <a:defRPr/>
            </a:pPr>
            <a:r>
              <a:rPr lang="en-US" dirty="0"/>
              <a:t>Identify technology enhancements to track fiduciary appeals</a:t>
            </a:r>
          </a:p>
          <a:p>
            <a:pPr marL="615392" lvl="1" indent="-174697" defTabSz="881390">
              <a:buFont typeface="Arial" panose="020B0604020202020204" pitchFamily="34" charset="0"/>
              <a:buChar char="•"/>
              <a:defRPr/>
            </a:pPr>
            <a:r>
              <a:rPr lang="en-US" dirty="0"/>
              <a:t>the new work item in the Beneficiary Fiduciary Field System to track the two appeal lanes under control of the Fiduciary Program</a:t>
            </a:r>
          </a:p>
          <a:p>
            <a:pPr marL="615392" lvl="1" indent="-174697" defTabSz="881390">
              <a:buFont typeface="Arial" panose="020B0604020202020204" pitchFamily="34" charset="0"/>
              <a:buChar char="•"/>
              <a:defRPr/>
            </a:pPr>
            <a:r>
              <a:rPr lang="en-US" dirty="0"/>
              <a:t>the new appeals processing system </a:t>
            </a:r>
          </a:p>
          <a:p>
            <a:endParaRPr lang="en-US" dirty="0"/>
          </a:p>
          <a:p>
            <a:pPr marL="174697" indent="-174697">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relevant references to processing Fiduciary Program appeals effective February 19, 2019:</a:t>
            </a:r>
          </a:p>
          <a:p>
            <a:pPr marL="165261" indent="-165261">
              <a:buFont typeface="Arial" panose="020B0604020202020204" pitchFamily="34" charset="0"/>
              <a:buChar char="•"/>
            </a:pPr>
            <a:r>
              <a:rPr lang="en-US" dirty="0"/>
              <a:t>Public Law 115-55, “Veterans Appeals Improvement and Modernization Act of 2017” </a:t>
            </a:r>
          </a:p>
          <a:p>
            <a:pPr marL="605956" lvl="1" indent="-165261" defTabSz="881390">
              <a:buFont typeface="Arial" panose="020B0604020202020204" pitchFamily="34" charset="0"/>
              <a:buChar char="•"/>
              <a:defRPr/>
            </a:pPr>
            <a:r>
              <a:rPr lang="en-US" dirty="0"/>
              <a:t>Available at </a:t>
            </a:r>
            <a:r>
              <a:rPr lang="en-US" u="sng" dirty="0">
                <a:hlinkClick r:id="rId3"/>
              </a:rPr>
              <a:t>https://www.congress.gov/115/plaws/publ55/PLAW-115publ55.pdf</a:t>
            </a:r>
            <a:endParaRPr lang="en-US" dirty="0">
              <a:effectLst/>
            </a:endParaRPr>
          </a:p>
          <a:p>
            <a:pPr marL="165261" indent="-165261">
              <a:buFont typeface="Arial" panose="020B0604020202020204" pitchFamily="34" charset="0"/>
              <a:buChar char="•"/>
            </a:pPr>
            <a:r>
              <a:rPr lang="en-US" dirty="0"/>
              <a:t>“VA Claims and Appeals Modernization” or AQ26, to implement the public law </a:t>
            </a:r>
          </a:p>
          <a:p>
            <a:pPr marL="605956" lvl="1" indent="-165261">
              <a:buFont typeface="Arial" panose="020B0604020202020204" pitchFamily="34" charset="0"/>
              <a:buChar char="•"/>
            </a:pPr>
            <a:r>
              <a:rPr lang="en-US" dirty="0"/>
              <a:t>Available at </a:t>
            </a:r>
            <a:r>
              <a:rPr lang="en-US" u="sng" dirty="0">
                <a:hlinkClick r:id="rId4"/>
              </a:rPr>
              <a:t>https://www.federalregister.gov/documents/2019/01/18/2018-28350/va-claims-and-appeals-modernization</a:t>
            </a:r>
            <a:endParaRPr lang="en-US" dirty="0"/>
          </a:p>
          <a:p>
            <a:pPr marL="605956" lvl="1" indent="-165261">
              <a:buFont typeface="Arial" panose="020B0604020202020204" pitchFamily="34" charset="0"/>
              <a:buChar char="•"/>
            </a:pPr>
            <a:r>
              <a:rPr lang="en-US" u="none" dirty="0"/>
              <a:t>AQ26 revises the following sections</a:t>
            </a:r>
          </a:p>
          <a:p>
            <a:pPr marL="1046651" lvl="2" indent="-165261">
              <a:buFont typeface="Arial" panose="020B0604020202020204" pitchFamily="34" charset="0"/>
              <a:buChar char="•"/>
            </a:pPr>
            <a:r>
              <a:rPr lang="en-US" u="none" dirty="0"/>
              <a:t>38 Code of Federal Regulation (CFR) Part 3, Adjudication</a:t>
            </a:r>
          </a:p>
          <a:p>
            <a:pPr marL="1487346" lvl="3" indent="-165261" defTabSz="881390">
              <a:buFont typeface="Arial" panose="020B0604020202020204" pitchFamily="34" charset="0"/>
              <a:buChar char="•"/>
              <a:defRPr/>
            </a:pPr>
            <a:r>
              <a:rPr lang="en-US" u="none" dirty="0"/>
              <a:t>Available at </a:t>
            </a:r>
            <a:r>
              <a:rPr lang="en-US" u="sng" dirty="0">
                <a:hlinkClick r:id="rId5"/>
              </a:rPr>
              <a:t>https://www.ecfr.gov/cgi-bin/text-idx?SID=ff7825ed3ec843f404a8793dad8c2955&amp;mc=true&amp;node=pt38.1.3&amp;rgn=div5</a:t>
            </a:r>
            <a:endParaRPr lang="en-US" u="none" dirty="0"/>
          </a:p>
          <a:p>
            <a:pPr marL="1046651" lvl="2" indent="-165261" defTabSz="881390">
              <a:buFont typeface="Arial" panose="020B0604020202020204" pitchFamily="34" charset="0"/>
              <a:buChar char="•"/>
              <a:defRPr/>
            </a:pPr>
            <a:r>
              <a:rPr lang="en-US" i="0" u="none" dirty="0"/>
              <a:t>38 CFR Part 19, </a:t>
            </a:r>
            <a:r>
              <a:rPr lang="en-US" i="1" dirty="0"/>
              <a:t>Board of Veterans’ Appeals: Appeals Regulations </a:t>
            </a:r>
          </a:p>
          <a:p>
            <a:pPr marL="1487346" lvl="3" indent="-165261" defTabSz="881390">
              <a:buFont typeface="Arial" panose="020B0604020202020204" pitchFamily="34" charset="0"/>
              <a:buChar char="•"/>
              <a:defRPr/>
            </a:pPr>
            <a:r>
              <a:rPr lang="en-US" i="0" dirty="0"/>
              <a:t>Available at </a:t>
            </a:r>
            <a:r>
              <a:rPr lang="en-US" dirty="0"/>
              <a:t> </a:t>
            </a:r>
            <a:r>
              <a:rPr lang="en-US" u="sng" dirty="0">
                <a:hlinkClick r:id="rId6"/>
              </a:rPr>
              <a:t>https://www.ecfr.gov/cgi-bin/retrieveECFR?gp=&amp;SID=e08fe825e9242dcff18d7b1ab0aacdf3&amp;mc=true&amp;r=PART&amp;n=pt38.2.19</a:t>
            </a:r>
            <a:endParaRPr lang="en-US" i="0" dirty="0"/>
          </a:p>
          <a:p>
            <a:pPr marL="1046651" lvl="2" indent="-165261">
              <a:buFont typeface="Arial" panose="020B0604020202020204" pitchFamily="34" charset="0"/>
              <a:buChar char="•"/>
            </a:pPr>
            <a:r>
              <a:rPr lang="en-US" dirty="0"/>
              <a:t>38 CFR 20, </a:t>
            </a:r>
            <a:r>
              <a:rPr lang="en-US" i="1" dirty="0"/>
              <a:t>Board of Veterans Appeals: Rules of Practice </a:t>
            </a:r>
          </a:p>
          <a:p>
            <a:pPr marL="1487346" lvl="3" indent="-165261">
              <a:buFont typeface="Arial" panose="020B0604020202020204" pitchFamily="34" charset="0"/>
              <a:buChar char="•"/>
            </a:pPr>
            <a:r>
              <a:rPr lang="en-US" i="0" dirty="0"/>
              <a:t>Available at </a:t>
            </a:r>
            <a:r>
              <a:rPr lang="en-US" u="sng" dirty="0">
                <a:hlinkClick r:id="rId7"/>
              </a:rPr>
              <a:t>https://www.ecfr.gov/cgi-bin/retrieveECFR?gp=&amp;SID=e08fe825e9242dcff18d7b1ab0aacdf3&amp;mc=true&amp;r=PART&amp;n=pt38.2.20</a:t>
            </a:r>
            <a:endParaRPr lang="en-US" dirty="0"/>
          </a:p>
          <a:p>
            <a:pPr marL="165261" indent="-165261">
              <a:buFont typeface="Arial" panose="020B0604020202020204" pitchFamily="34" charset="0"/>
              <a:buChar char="•"/>
            </a:pPr>
            <a:r>
              <a:rPr lang="en-US" u="none" dirty="0"/>
              <a:t>38 CFR Part 13, </a:t>
            </a:r>
            <a:r>
              <a:rPr lang="en-US" i="1" u="none" dirty="0"/>
              <a:t>Fiduciary Activities </a:t>
            </a:r>
          </a:p>
          <a:p>
            <a:pPr marL="605956" lvl="1" indent="-165261">
              <a:buFont typeface="Arial" panose="020B0604020202020204" pitchFamily="34" charset="0"/>
              <a:buChar char="•"/>
            </a:pPr>
            <a:r>
              <a:rPr lang="en-US" i="0" u="none" dirty="0"/>
              <a:t>Available at</a:t>
            </a:r>
            <a:r>
              <a:rPr lang="en-US" dirty="0"/>
              <a:t>: </a:t>
            </a:r>
            <a:r>
              <a:rPr lang="en-US" u="sng" dirty="0">
                <a:hlinkClick r:id="rId8"/>
              </a:rPr>
              <a:t>https://www.ecfr.gov/cgi-bin/text-idx?SID=ad275643432556b9dda942343fb89296&amp;mc=true&amp;node=pt38.1.13&amp;rgn=div5#se38.1.13_164</a:t>
            </a:r>
            <a:endParaRPr lang="en-US" i="0" u="none" dirty="0"/>
          </a:p>
          <a:p>
            <a:pPr marL="605956" lvl="1" indent="-165261" defTabSz="881390">
              <a:buFont typeface="Arial" panose="020B0604020202020204" pitchFamily="34" charset="0"/>
              <a:buChar char="•"/>
              <a:defRPr/>
            </a:pPr>
            <a:r>
              <a:rPr lang="en-US" dirty="0"/>
              <a:t>Pension and Fiduciary Service is making applicable amendments to Part 13 with the intent to align current regulations with applicable portions of the new review and appeals processes outlined in Public Law 115-55.</a:t>
            </a:r>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relevant references to processing Fiduciary Program appeals effective February 19, 2019:</a:t>
            </a:r>
          </a:p>
          <a:p>
            <a:pPr marL="165261" indent="-165261">
              <a:buFont typeface="Arial" panose="020B0604020202020204" pitchFamily="34" charset="0"/>
              <a:buChar char="•"/>
            </a:pPr>
            <a:r>
              <a:rPr lang="en-US" dirty="0"/>
              <a:t>Freeman v Shinseki (2011) </a:t>
            </a:r>
          </a:p>
          <a:p>
            <a:pPr marL="605956" lvl="1" indent="-165261">
              <a:buFont typeface="Arial" panose="020B0604020202020204" pitchFamily="34" charset="0"/>
              <a:buChar char="•"/>
            </a:pPr>
            <a:r>
              <a:rPr lang="en-US" dirty="0"/>
              <a:t>Available at </a:t>
            </a:r>
            <a:r>
              <a:rPr lang="en-US" dirty="0">
                <a:hlinkClick r:id="rId3"/>
              </a:rPr>
              <a:t>http://search.uscourts.cavc.gov/isysquery/8b72aabe-e2d7-46c0-bca4-ed2835a10d99/2/doc/</a:t>
            </a:r>
            <a:endParaRPr lang="en-US" dirty="0"/>
          </a:p>
          <a:p>
            <a:pPr marL="165261" indent="-165261">
              <a:buFont typeface="Arial" panose="020B0604020202020204" pitchFamily="34" charset="0"/>
              <a:buChar char="•"/>
            </a:pPr>
            <a:r>
              <a:rPr lang="en-US" dirty="0"/>
              <a:t>Browder v Shulkin (2017) </a:t>
            </a:r>
          </a:p>
          <a:p>
            <a:pPr marL="605956" lvl="1" indent="-165261">
              <a:buFont typeface="Arial" panose="020B0604020202020204" pitchFamily="34" charset="0"/>
              <a:buChar char="•"/>
            </a:pPr>
            <a:r>
              <a:rPr lang="en-US" dirty="0"/>
              <a:t>Available at </a:t>
            </a:r>
            <a:r>
              <a:rPr lang="en-US" dirty="0">
                <a:hlinkClick r:id="rId4"/>
              </a:rPr>
              <a:t>http://search.uscourts.cavc.gov/isysquery/70767cae-7aef-45af-88cc-479db0a68439/1/doc/</a:t>
            </a:r>
            <a:endParaRPr lang="en-US" dirty="0"/>
          </a:p>
          <a:p>
            <a:pPr marL="165261" indent="-165261">
              <a:buFont typeface="Arial" panose="020B0604020202020204" pitchFamily="34" charset="0"/>
              <a:buChar char="•"/>
            </a:pPr>
            <a:r>
              <a:rPr lang="en-US" u="none" dirty="0"/>
              <a:t>Fiduciary Program Manual Chapter 8, </a:t>
            </a:r>
            <a:r>
              <a:rPr lang="en-US" i="1" u="none" dirty="0"/>
              <a:t>Fiduciary Appeals</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572221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Summarize Appeals Modernization </a:t>
            </a:r>
            <a:endParaRPr lang="en-US" b="0" i="1" u="none" baseline="0" dirty="0"/>
          </a:p>
          <a:p>
            <a:pPr marL="174697" indent="-174697" defTabSz="931717">
              <a:defRPr/>
            </a:pPr>
            <a:r>
              <a:rPr lang="en-US" b="0" i="1" u="none" dirty="0"/>
              <a:t>Policy</a:t>
            </a:r>
            <a:r>
              <a:rPr lang="en-US" b="0" i="1" u="none" baseline="0" dirty="0"/>
              <a:t> Reference(s): 38 CFR Part 13, 38 CFR Part 19, 38 CFR Part 20, FPM 8.A-D, Freeman v Shinseki, Browder v Shulkin, FPM 8.E.1.k</a:t>
            </a:r>
          </a:p>
          <a:p>
            <a:pPr marL="174697" indent="-174697" defTabSz="931717">
              <a:defRPr/>
            </a:pPr>
            <a:r>
              <a:rPr lang="en-US" b="0" i="1" u="none" baseline="0" dirty="0"/>
              <a:t>FPG Articles: N/A</a:t>
            </a:r>
          </a:p>
          <a:p>
            <a:pPr marL="174697" indent="-174697" defTabSz="931717">
              <a:defRPr/>
            </a:pPr>
            <a:endParaRPr lang="en-US" b="0" i="1" u="none" baseline="0" dirty="0"/>
          </a:p>
          <a:p>
            <a:pPr marL="174697" indent="-174697" defTabSz="931717">
              <a:defRPr/>
            </a:pPr>
            <a:r>
              <a:rPr lang="en-US" b="0" u="sng" dirty="0"/>
              <a:t>Instructor Notes: </a:t>
            </a:r>
          </a:p>
          <a:p>
            <a:endParaRPr lang="en-US" sz="1300" dirty="0"/>
          </a:p>
          <a:p>
            <a:r>
              <a:rPr lang="en-US" dirty="0"/>
              <a:t>Public Law 115-55, the Veterans Appeals Improvement and Modernization Act of 2017, provides reform for the legacy appeals process to help ensure that beneficiaries receive a timely decision on review where they disagree with a Department of Veterans Affairs (VA) decision.  </a:t>
            </a:r>
          </a:p>
          <a:p>
            <a:endParaRPr lang="en-US" dirty="0"/>
          </a:p>
          <a:p>
            <a:r>
              <a:rPr lang="en-US" dirty="0"/>
              <a:t>The</a:t>
            </a:r>
            <a:r>
              <a:rPr lang="en-US" b="1" dirty="0"/>
              <a:t> legacy </a:t>
            </a:r>
            <a:r>
              <a:rPr lang="en-US" dirty="0"/>
              <a:t>process:</a:t>
            </a:r>
          </a:p>
          <a:p>
            <a:pPr marL="165261" indent="-165261">
              <a:buFont typeface="Arial" panose="020B0604020202020204" pitchFamily="34" charset="0"/>
              <a:buChar char="•"/>
            </a:pPr>
            <a:r>
              <a:rPr lang="en-US" dirty="0"/>
              <a:t>takes too long – there is no defined endpoint or timeframe.</a:t>
            </a:r>
          </a:p>
          <a:p>
            <a:pPr marL="165261" indent="-165261">
              <a:buFont typeface="Arial" panose="020B0604020202020204" pitchFamily="34" charset="0"/>
              <a:buChar char="•"/>
            </a:pPr>
            <a:r>
              <a:rPr lang="en-US" dirty="0"/>
              <a:t>is too complex – the process is not easily understood by the general public and it is very challenging for VA employees to explain the process in laymen terms.</a:t>
            </a:r>
          </a:p>
          <a:p>
            <a:pPr marL="165261" indent="-165261">
              <a:buFont typeface="Arial" panose="020B0604020202020204" pitchFamily="34" charset="0"/>
              <a:buChar char="•"/>
            </a:pPr>
            <a:r>
              <a:rPr lang="en-US" dirty="0"/>
              <a:t>features an open record and an ongoing duty to assist – with this, the Veterans Benefits Administration (VBA) is responsible to provide continuous support in the gathering of evidence and the re-adjudication of decisions upon receipt of new evidence.  These requirements prolong VBA’s the ability to reach a final decision. </a:t>
            </a:r>
          </a:p>
          <a:p>
            <a:pPr marL="165261" indent="-165261">
              <a:buFont typeface="Arial" panose="020B0604020202020204" pitchFamily="34" charset="0"/>
              <a:buChar char="•"/>
            </a:pPr>
            <a:r>
              <a:rPr lang="en-US" dirty="0"/>
              <a:t>splits jurisdiction – accountability does not rest with one appellate body, instead accountability falls between both VBA and the Board of Veterans Appeals (the Board).</a:t>
            </a:r>
          </a:p>
          <a:p>
            <a:pPr marL="165261" indent="-165261">
              <a:buFont typeface="Arial" panose="020B0604020202020204" pitchFamily="34" charset="0"/>
              <a:buChar char="•"/>
            </a:pPr>
            <a:endParaRPr lang="en-US" dirty="0"/>
          </a:p>
          <a:p>
            <a:r>
              <a:rPr lang="en-US" b="1" dirty="0"/>
              <a:t>Fiduciary Program Manual (FPM) </a:t>
            </a:r>
            <a:r>
              <a:rPr lang="en-US" dirty="0"/>
              <a:t>legacy appeals processing guidance can be found in FPM Chapter 8, Sections A – D.</a:t>
            </a:r>
          </a:p>
          <a:p>
            <a:endParaRPr lang="en-US" dirty="0"/>
          </a:p>
          <a:p>
            <a:pPr defTabSz="881390">
              <a:defRPr/>
            </a:pPr>
            <a:r>
              <a:rPr lang="en-US" b="0" dirty="0"/>
              <a:t>Generally, </a:t>
            </a:r>
            <a:r>
              <a:rPr lang="en-US" dirty="0"/>
              <a:t>the fiduciary hub will </a:t>
            </a:r>
            <a:r>
              <a:rPr lang="en-US" b="1" dirty="0"/>
              <a:t>stop</a:t>
            </a:r>
            <a:r>
              <a:rPr lang="en-US" dirty="0"/>
              <a:t> accepting Notices of Disagreement for legacy appealable fiduciary decisions one year after the effective date of the final rule implementing the new claims and appeals system, but that is subject to extension of the filing period for good cause in individual cases.  The effective date of the rule is February 19, 2019, therefore Pension and Fiduciary Service anticipates the termination of legacy appeals processing will be February 19, 2020.  </a:t>
            </a:r>
          </a:p>
          <a:p>
            <a:pPr marL="165261" indent="-165261">
              <a:buFont typeface="Arial" panose="020B0604020202020204" pitchFamily="34" charset="0"/>
              <a:buChar char="•"/>
            </a:pPr>
            <a:endParaRPr lang="en-US" dirty="0"/>
          </a:p>
          <a:p>
            <a:pPr marL="165261" indent="-16526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Summarize Appeals Modernization </a:t>
            </a:r>
            <a:endParaRPr lang="en-US" b="0" i="1" u="none" baseline="0" dirty="0"/>
          </a:p>
          <a:p>
            <a:pPr marL="174697" indent="-174697" defTabSz="931717">
              <a:defRPr/>
            </a:pPr>
            <a:r>
              <a:rPr lang="en-US" b="0" i="1" u="none" dirty="0"/>
              <a:t>Policy</a:t>
            </a:r>
            <a:r>
              <a:rPr lang="en-US" b="0" i="1" u="none" baseline="0" dirty="0"/>
              <a:t> Reference(s): PL 115-55, AQ26, 38 CFR Part 13.600, 38 CFR Part 19, 38 CFR Part 20, FPM 8.E-H</a:t>
            </a:r>
          </a:p>
          <a:p>
            <a:pPr marL="174697" indent="-174697" defTabSz="931717">
              <a:defRPr/>
            </a:pPr>
            <a:r>
              <a:rPr lang="en-US" b="0" i="1" u="none" baseline="0" dirty="0"/>
              <a:t>FPG Articles: N/A</a:t>
            </a:r>
          </a:p>
          <a:p>
            <a:pPr marL="174697" indent="-174697" defTabSz="931717">
              <a:defRPr/>
            </a:pPr>
            <a:endParaRPr lang="en-US" b="0" i="1" u="none" baseline="0" dirty="0"/>
          </a:p>
          <a:p>
            <a:pPr marL="174697" indent="-174697" defTabSz="931717">
              <a:defRPr/>
            </a:pPr>
            <a:r>
              <a:rPr lang="en-US" b="0" u="sng" dirty="0"/>
              <a:t>Instructor Notes: </a:t>
            </a:r>
          </a:p>
          <a:p>
            <a:endParaRPr lang="en-US" dirty="0"/>
          </a:p>
          <a:p>
            <a:r>
              <a:rPr lang="en-US" dirty="0"/>
              <a:t>Appeals modernization:</a:t>
            </a:r>
          </a:p>
          <a:p>
            <a:pPr marL="165261" indent="-165261">
              <a:buFont typeface="Arial" panose="020B0604020202020204" pitchFamily="34" charset="0"/>
              <a:buChar char="•"/>
            </a:pPr>
            <a:r>
              <a:rPr lang="en-US" dirty="0"/>
              <a:t>Public Law 115-55 was signed into law August 23, 2017.</a:t>
            </a:r>
          </a:p>
          <a:p>
            <a:pPr marL="165261" indent="-165261">
              <a:buFont typeface="Arial" panose="020B0604020202020204" pitchFamily="34" charset="0"/>
              <a:buChar char="•"/>
            </a:pPr>
            <a:r>
              <a:rPr lang="en-US" dirty="0"/>
              <a:t>organized by the Appeals Modernization Office in Washington DC. </a:t>
            </a:r>
          </a:p>
          <a:p>
            <a:pPr marL="165261" indent="-165261">
              <a:buFont typeface="Arial" panose="020B0604020202020204" pitchFamily="34" charset="0"/>
              <a:buChar char="•"/>
            </a:pPr>
            <a:r>
              <a:rPr lang="en-US" dirty="0"/>
              <a:t>replaces the legacy appeals process with a new review process for Veteran’s that disagree with a VA decision – the new statutory appeals framework features three differentiated lanes from which a beneficiary may choose in seeking review of a VA decision.  </a:t>
            </a:r>
          </a:p>
          <a:p>
            <a:pPr marL="165261" indent="-165261">
              <a:buFont typeface="Arial" panose="020B0604020202020204" pitchFamily="34" charset="0"/>
              <a:buChar char="•"/>
            </a:pPr>
            <a:r>
              <a:rPr lang="en-US" dirty="0"/>
              <a:t>changes VA’s duty to assist requirements.</a:t>
            </a:r>
          </a:p>
          <a:p>
            <a:pPr marL="165261" indent="-165261">
              <a:buFont typeface="Arial" panose="020B0604020202020204" pitchFamily="34" charset="0"/>
              <a:buChar char="•"/>
            </a:pPr>
            <a:r>
              <a:rPr lang="en-US" dirty="0"/>
              <a:t>improves decision notice requirements in all VA decisions.</a:t>
            </a:r>
          </a:p>
          <a:p>
            <a:pPr marL="165261" indent="-165261">
              <a:buFont typeface="Arial" panose="020B0604020202020204" pitchFamily="34" charset="0"/>
              <a:buChar char="•"/>
            </a:pPr>
            <a:r>
              <a:rPr lang="en-US" dirty="0"/>
              <a:t>implements mandatory Congressional reporting on both the legacy and appeals modernizations processes.</a:t>
            </a:r>
          </a:p>
          <a:p>
            <a:pPr marL="165261" indent="-165261">
              <a:buFont typeface="Arial" panose="020B0604020202020204" pitchFamily="34" charset="0"/>
              <a:buChar char="•"/>
            </a:pPr>
            <a:r>
              <a:rPr lang="en-US" dirty="0"/>
              <a:t>provides new protections for findings favorable to the Veterans.</a:t>
            </a:r>
          </a:p>
          <a:p>
            <a:pPr marL="165261" indent="-165261">
              <a:buFont typeface="Arial" panose="020B0604020202020204" pitchFamily="34" charset="0"/>
              <a:buChar char="•"/>
            </a:pPr>
            <a:r>
              <a:rPr lang="en-US" dirty="0"/>
              <a:t>eliminates duplicative steps previously required, such as the Statement of the Case and the substantive appeal.</a:t>
            </a:r>
          </a:p>
          <a:p>
            <a:endParaRPr lang="en-US" dirty="0"/>
          </a:p>
          <a:p>
            <a:pPr defTabSz="881390">
              <a:defRPr/>
            </a:pPr>
            <a:r>
              <a:rPr lang="en-US" dirty="0"/>
              <a:t>Fiduciary Program appeals modernization processing procedures will be found in Fiduciary Program Manual (FPM) Chapter 8, Sections E–H.  Pension &amp; Fiduciary (P&amp;F) Service provided a copy of the drafted procedures to the field in December 2018.  P&amp;F Service reviewed and incorporated much of your feedback into procedures.  Thank you so much for your feedback!  </a:t>
            </a:r>
          </a:p>
          <a:p>
            <a:pPr defTabSz="881390">
              <a:defRPr/>
            </a:pPr>
            <a:endParaRPr lang="en-US" b="1" dirty="0"/>
          </a:p>
          <a:p>
            <a:pPr defTabSz="881390">
              <a:defRPr/>
            </a:pPr>
            <a:r>
              <a:rPr lang="en-US" b="1" dirty="0"/>
              <a:t>Note: </a:t>
            </a:r>
            <a:r>
              <a:rPr lang="en-US" dirty="0"/>
              <a:t>Publishing of the FPM guidance relating to appeals modernization will take place on February 19, 2019.</a:t>
            </a: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337585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Define common appeals terminology</a:t>
            </a:r>
            <a:endParaRPr lang="en-US" b="0" i="1" u="none" baseline="0" dirty="0"/>
          </a:p>
          <a:p>
            <a:pPr marL="174697" indent="-174697" defTabSz="931717">
              <a:defRPr/>
            </a:pPr>
            <a:r>
              <a:rPr lang="en-US" b="0" i="1" u="none" dirty="0"/>
              <a:t>Policy</a:t>
            </a:r>
            <a:r>
              <a:rPr lang="en-US" b="0" i="1" u="none" baseline="0" dirty="0"/>
              <a:t> Reference(s): PL 115-55, AQ26, 38 CFR Part 13.600, 38 CFR Part 19, 38 CFR Part 20, FPM 8.E.2</a:t>
            </a:r>
          </a:p>
          <a:p>
            <a:pPr marL="174697" indent="-174697" defTabSz="931717">
              <a:defRPr/>
            </a:pPr>
            <a:r>
              <a:rPr lang="en-US" b="0" i="1" u="none" baseline="0" dirty="0"/>
              <a:t>FPG Articles: N/A</a:t>
            </a:r>
          </a:p>
          <a:p>
            <a:endParaRPr lang="en-US" dirty="0"/>
          </a:p>
          <a:p>
            <a:pPr defTabSz="881390">
              <a:defRPr/>
            </a:pPr>
            <a:r>
              <a:rPr lang="en-US" b="0" u="sng" dirty="0"/>
              <a:t>Instructor Notes: </a:t>
            </a:r>
          </a:p>
          <a:p>
            <a:endParaRPr lang="en-US" dirty="0"/>
          </a:p>
          <a:p>
            <a:r>
              <a:rPr lang="en-US" dirty="0"/>
              <a:t>These three terms are not brand new to the Fiduciary Program and fiduciary appeals processing, but slight modifications of previous definitions have taken place.</a:t>
            </a:r>
          </a:p>
          <a:p>
            <a:endParaRPr lang="en-US" dirty="0"/>
          </a:p>
          <a:p>
            <a:pPr defTabSz="881390">
              <a:defRPr/>
            </a:pPr>
            <a:r>
              <a:rPr lang="en-US" u="none" dirty="0"/>
              <a:t>An</a:t>
            </a:r>
            <a:r>
              <a:rPr lang="en-US" u="none" baseline="0" dirty="0"/>
              <a:t> </a:t>
            </a:r>
            <a:r>
              <a:rPr lang="en-US" b="1" u="sng" baseline="0" dirty="0"/>
              <a:t>appellant</a:t>
            </a:r>
            <a:r>
              <a:rPr lang="en-US" b="0" u="none" baseline="0" dirty="0"/>
              <a:t> is </a:t>
            </a:r>
            <a:r>
              <a:rPr lang="en-US" dirty="0"/>
              <a:t>a beneficiary who initiated an appeal to Board of Veterans' Appeals (BVA) by filing a timely notice of disagreement (NOD) relating to the fiduciary hub’s final appealable decision.  The NOD may be filed under the legacy appeals process or under the new modernized review system.</a:t>
            </a:r>
          </a:p>
          <a:p>
            <a:endParaRPr lang="en-US" dirty="0"/>
          </a:p>
          <a:p>
            <a:pPr defTabSz="881390">
              <a:defRPr/>
            </a:pPr>
            <a:r>
              <a:rPr lang="en-US" b="1" u="sng" dirty="0"/>
              <a:t>New and material evidence: </a:t>
            </a:r>
            <a:r>
              <a:rPr lang="en-US" i="1" dirty="0"/>
              <a:t>New </a:t>
            </a:r>
            <a:r>
              <a:rPr lang="en-US" dirty="0"/>
              <a:t>evidence means existing evidence not previously submitted or available to Fiduciary Hub personnel at the time of the decision.  </a:t>
            </a:r>
            <a:r>
              <a:rPr lang="en-US" i="1" dirty="0"/>
              <a:t>Material</a:t>
            </a:r>
            <a:r>
              <a:rPr lang="en-US" dirty="0"/>
              <a:t> evidence means evidence that, by itself or when considered with previous evidence of record, could change the decision of a case.  </a:t>
            </a:r>
          </a:p>
          <a:p>
            <a:endParaRPr lang="en-US" b="1" u="sng" dirty="0"/>
          </a:p>
          <a:p>
            <a:r>
              <a:rPr lang="en-US" dirty="0"/>
              <a:t>A </a:t>
            </a:r>
            <a:r>
              <a:rPr lang="en-US" b="1" i="1" u="sng" dirty="0"/>
              <a:t>notice of disagreement</a:t>
            </a:r>
            <a:r>
              <a:rPr lang="en-US" b="1" u="sng" dirty="0"/>
              <a:t> (</a:t>
            </a:r>
            <a:r>
              <a:rPr lang="en-US" b="1" i="1" u="sng" dirty="0"/>
              <a:t>NOD)</a:t>
            </a:r>
            <a:r>
              <a:rPr lang="en-US" b="1" u="sng" dirty="0"/>
              <a:t> </a:t>
            </a:r>
            <a:r>
              <a:rPr lang="en-US" dirty="0"/>
              <a:t>is a written communication via submission of a VA Form 10182, </a:t>
            </a:r>
            <a:r>
              <a:rPr lang="en-US" i="1" dirty="0"/>
              <a:t>Decision Review Request: Board Appeal (Notice of Disagreement),</a:t>
            </a:r>
            <a:r>
              <a:rPr lang="en-US" dirty="0"/>
              <a:t> from a beneficiary or his/her representative </a:t>
            </a:r>
          </a:p>
          <a:p>
            <a:pPr marL="165261" indent="-165261">
              <a:buFont typeface="Arial" panose="020B0604020202020204" pitchFamily="34" charset="0"/>
              <a:buChar char="•"/>
            </a:pPr>
            <a:r>
              <a:rPr lang="en-US" dirty="0"/>
              <a:t>expressing dissatisfaction or disagreement with a decision rendered, and </a:t>
            </a:r>
          </a:p>
          <a:p>
            <a:pPr marL="165261" indent="-165261">
              <a:buFont typeface="Arial" panose="020B0604020202020204" pitchFamily="34" charset="0"/>
              <a:buChar char="•"/>
            </a:pPr>
            <a:r>
              <a:rPr lang="en-US" dirty="0"/>
              <a:t>requesting review by the Board of Veterans’ Appeals (the Board). </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485662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Define common appeals terminology</a:t>
            </a:r>
            <a:endParaRPr lang="en-US" b="0" i="1" u="none" baseline="0" dirty="0"/>
          </a:p>
          <a:p>
            <a:pPr marL="174697" indent="-174697" defTabSz="931717">
              <a:defRPr/>
            </a:pPr>
            <a:r>
              <a:rPr lang="en-US" b="0" i="1" u="none" dirty="0"/>
              <a:t>Policy</a:t>
            </a:r>
            <a:r>
              <a:rPr lang="en-US" b="0" i="1" u="none" baseline="0" dirty="0"/>
              <a:t> Reference(s): PL 115-55, AQ26, 38 CFR Part 13.600, 38 CFR Part 19, 38 CFR Part 20, FPM 8.E.2</a:t>
            </a:r>
          </a:p>
          <a:p>
            <a:pPr marL="174697" indent="-174697" defTabSz="931717">
              <a:defRPr/>
            </a:pPr>
            <a:r>
              <a:rPr lang="en-US" b="0" i="1" u="none" baseline="0" dirty="0"/>
              <a:t>FPG Articles: N/A</a:t>
            </a:r>
          </a:p>
          <a:p>
            <a:endParaRPr lang="en-US" dirty="0"/>
          </a:p>
          <a:p>
            <a:pPr defTabSz="881390">
              <a:defRPr/>
            </a:pPr>
            <a:r>
              <a:rPr lang="en-US" b="0" u="sng" dirty="0"/>
              <a:t>Instructor Notes: </a:t>
            </a:r>
          </a:p>
          <a:p>
            <a:endParaRPr lang="en-US" dirty="0"/>
          </a:p>
          <a:p>
            <a:r>
              <a:rPr lang="en-US" dirty="0"/>
              <a:t>A </a:t>
            </a:r>
            <a:r>
              <a:rPr lang="en-US" b="1" u="sng" dirty="0"/>
              <a:t>clear and unmistakable Error (CUE) </a:t>
            </a:r>
            <a:r>
              <a:rPr lang="en-US" dirty="0"/>
              <a:t>is a very specific and rare kind of error.   A CUE is the kind of error, of fact or of law, that when called to the attention of later reviewers compels the conclusion, to which reasonable minds could not differ, that the result would have been manifestly different but for the error.  If it is not absolutely clear that a different result would have ensued, the error complained of cannot be clear and unmistakable.  Generally, either the correct facts, as they were known at the time, were not before VA, or the statutory and regulatory provisions existent at the time were incorrectly applied.</a:t>
            </a:r>
          </a:p>
          <a:p>
            <a:endParaRPr lang="en-US" dirty="0"/>
          </a:p>
          <a:p>
            <a:r>
              <a:rPr lang="en-US" dirty="0"/>
              <a:t>A </a:t>
            </a:r>
            <a:r>
              <a:rPr lang="en-US" b="1" i="1" u="sng" dirty="0"/>
              <a:t>De novo </a:t>
            </a:r>
            <a:r>
              <a:rPr lang="en-US" b="1" i="0" u="sng" dirty="0"/>
              <a:t>Review </a:t>
            </a:r>
            <a:r>
              <a:rPr lang="en-US" b="0" i="0" u="none" dirty="0"/>
              <a:t>is applicable to Higher-Level Reviews. </a:t>
            </a:r>
            <a:r>
              <a:rPr lang="en-US" dirty="0"/>
              <a:t>The higher-level adjudicator will consider only those decisions which the beneficiary has requested a higher-level review, and will conduct a new review, giving no consideration to the prior decision.</a:t>
            </a:r>
            <a:endParaRPr lang="en-US" b="0" i="0" u="none"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3899481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Define common appeals terminology</a:t>
            </a:r>
            <a:endParaRPr lang="en-US" b="0" i="1" u="none" baseline="0" dirty="0"/>
          </a:p>
          <a:p>
            <a:pPr marL="174697" indent="-174697" defTabSz="931717">
              <a:defRPr/>
            </a:pPr>
            <a:r>
              <a:rPr lang="en-US" b="0" i="1" u="none" dirty="0"/>
              <a:t>Policy</a:t>
            </a:r>
            <a:r>
              <a:rPr lang="en-US" b="0" i="1" u="none" baseline="0" dirty="0"/>
              <a:t> Reference(s): PL 115-55, AQ26, 38 CFR Part 13.600, 38 CFR Part 19, 38 CFR Part 20, FPM 8.E.2</a:t>
            </a:r>
          </a:p>
          <a:p>
            <a:pPr marL="174697" indent="-174697" defTabSz="931717">
              <a:defRPr/>
            </a:pPr>
            <a:r>
              <a:rPr lang="en-US" b="0" i="1" u="none" baseline="0" dirty="0"/>
              <a:t>FPG Articles: N/A</a:t>
            </a:r>
          </a:p>
          <a:p>
            <a:endParaRPr lang="en-US" dirty="0"/>
          </a:p>
          <a:p>
            <a:pPr defTabSz="881390">
              <a:defRPr/>
            </a:pPr>
            <a:r>
              <a:rPr lang="en-US" b="0" u="sng" dirty="0"/>
              <a:t>Instructor Notes: </a:t>
            </a:r>
          </a:p>
          <a:p>
            <a:endParaRPr lang="en-US" dirty="0"/>
          </a:p>
          <a:p>
            <a:r>
              <a:rPr lang="en-US" dirty="0"/>
              <a:t>Any </a:t>
            </a:r>
            <a:r>
              <a:rPr lang="en-US" b="1" u="sng" dirty="0"/>
              <a:t>favorable finding </a:t>
            </a:r>
            <a:r>
              <a:rPr lang="en-US" dirty="0"/>
              <a:t>to the beneficiary is binding on all subsequent VA and Board of Veterans' Appeals (the Board) adjudicators, unless rebutted by clear and convincing evidence to the contrary.  For purposes of this section, a favorable finding means a conclusion either on a question of fact or on an application of law to facts made by an adjudicator concerning the decision(s) reviewed, and is the decision the beneficiary is seeking.</a:t>
            </a:r>
          </a:p>
          <a:p>
            <a:endParaRPr lang="en-US" dirty="0"/>
          </a:p>
          <a:p>
            <a:r>
              <a:rPr lang="en-US" dirty="0"/>
              <a:t>A decision is considered </a:t>
            </a:r>
            <a:r>
              <a:rPr lang="en-US" b="1" u="sng" dirty="0"/>
              <a:t>finally adjudicated </a:t>
            </a:r>
            <a:r>
              <a:rPr lang="en-US" dirty="0"/>
              <a:t>at the expiration of the period to file a review option following notice of a decision by the agency of original jurisdiction, the Board, or the Court of Appeals for Veterans Claims (CAVC).  If an appeal is timely filed from a decision of the CAVC, a claim is finally adjudicated upon its disposition on judicial review.</a:t>
            </a:r>
          </a:p>
          <a:p>
            <a:endParaRPr lang="en-US" dirty="0"/>
          </a:p>
          <a:p>
            <a:r>
              <a:rPr lang="en-US" dirty="0"/>
              <a:t>A </a:t>
            </a:r>
            <a:r>
              <a:rPr lang="en-US" b="1" u="sng" dirty="0"/>
              <a:t>legacy decision </a:t>
            </a:r>
            <a:r>
              <a:rPr lang="en-US" dirty="0"/>
              <a:t>is a decision for which the hub provided notice of the decision prior to the effective date of the modernized review and the beneficiary has not elected to participate in the modernized review system.  </a:t>
            </a:r>
          </a:p>
          <a:p>
            <a:endParaRPr lang="en-US" b="1" dirty="0"/>
          </a:p>
          <a:p>
            <a:pPr defTabSz="881390">
              <a:defRPr/>
            </a:pPr>
            <a:r>
              <a:rPr lang="en-US" b="1" dirty="0"/>
              <a:t>Note: </a:t>
            </a:r>
            <a:r>
              <a:rPr lang="en-US" dirty="0"/>
              <a:t>Publishing of the Fiduciary Program Manual guidance relating to appeals modernization will take place on February 19, 2019.</a:t>
            </a:r>
            <a:endParaRPr lang="en-US" sz="1300"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29036724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dirty="0">
                <a:effectLst>
                  <a:outerShdw blurRad="38100" dist="38100" dir="2700000" algn="tl">
                    <a:srgbClr val="000000">
                      <a:alpha val="43137"/>
                    </a:srgbClr>
                  </a:outerShdw>
                </a:effectLst>
              </a:rPr>
              <a:t>Appeals Modernization Overview</a:t>
            </a:r>
          </a:p>
        </p:txBody>
      </p:sp>
      <p:sp>
        <p:nvSpPr>
          <p:cNvPr id="3" name="Subtitle 2"/>
          <p:cNvSpPr>
            <a:spLocks noGrp="1"/>
          </p:cNvSpPr>
          <p:nvPr>
            <p:ph type="subTitle" idx="1"/>
          </p:nvPr>
        </p:nvSpPr>
        <p:spPr/>
        <p:txBody>
          <a:bodyPr/>
          <a:lstStyle/>
          <a:p>
            <a:r>
              <a:rPr lang="en-US" dirty="0"/>
              <a:t>Pension and Fiduciary Service</a:t>
            </a:r>
          </a:p>
          <a:p>
            <a:r>
              <a:rPr lang="en-US" dirty="0"/>
              <a:t>January 2019</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Appealable Decisions</a:t>
            </a:r>
          </a:p>
        </p:txBody>
      </p:sp>
      <p:sp>
        <p:nvSpPr>
          <p:cNvPr id="3" name="Content Placeholder 2"/>
          <p:cNvSpPr>
            <a:spLocks noGrp="1"/>
          </p:cNvSpPr>
          <p:nvPr>
            <p:ph idx="1"/>
          </p:nvPr>
        </p:nvSpPr>
        <p:spPr>
          <a:xfrm>
            <a:off x="381000" y="1524000"/>
            <a:ext cx="8229600" cy="4525963"/>
          </a:xfrm>
        </p:spPr>
        <p:txBody>
          <a:bodyPr>
            <a:normAutofit/>
          </a:bodyPr>
          <a:lstStyle/>
          <a:p>
            <a:pPr marL="171450" indent="-171450" fontAlgn="t"/>
            <a:r>
              <a:rPr lang="en-US" dirty="0"/>
              <a:t>Fiduciary appointment – 38 CFR 13.100</a:t>
            </a:r>
          </a:p>
          <a:p>
            <a:pPr marL="171450" indent="-171450" fontAlgn="t"/>
            <a:r>
              <a:rPr lang="en-US" dirty="0"/>
              <a:t>Fiduciary removal – 38 CFR 13.500</a:t>
            </a:r>
          </a:p>
          <a:p>
            <a:pPr marL="171450" indent="-171450" fontAlgn="t"/>
            <a:r>
              <a:rPr lang="en-US" dirty="0"/>
              <a:t>Misuse determination – 38 CFR 13.400</a:t>
            </a:r>
          </a:p>
          <a:p>
            <a:pPr marL="171450" indent="-171450" fontAlgn="t"/>
            <a:r>
              <a:rPr lang="en-US" dirty="0"/>
              <a:t>Misuse reconsideration – 38 CFR 13.400(d)</a:t>
            </a:r>
          </a:p>
          <a:p>
            <a:pPr marL="171450" indent="-171450" fontAlgn="t"/>
            <a:r>
              <a:rPr lang="en-US" dirty="0"/>
              <a:t>Negligence determination – 38 CFR 13.410</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269548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Notification of Decision</a:t>
            </a:r>
          </a:p>
        </p:txBody>
      </p:sp>
      <p:sp>
        <p:nvSpPr>
          <p:cNvPr id="5" name="Content Placeholder 4"/>
          <p:cNvSpPr>
            <a:spLocks noGrp="1"/>
          </p:cNvSpPr>
          <p:nvPr>
            <p:ph idx="1"/>
          </p:nvPr>
        </p:nvSpPr>
        <p:spPr/>
        <p:txBody>
          <a:bodyPr numCol="1">
            <a:normAutofit/>
          </a:bodyPr>
          <a:lstStyle/>
          <a:p>
            <a:r>
              <a:rPr lang="en-US" dirty="0"/>
              <a:t>Written</a:t>
            </a:r>
            <a:r>
              <a:rPr lang="en-US" dirty="0">
                <a:latin typeface="30"/>
              </a:rPr>
              <a:t> notification sent to beneficiary and representative, if applicable</a:t>
            </a:r>
          </a:p>
          <a:p>
            <a:pPr lvl="1"/>
            <a:r>
              <a:rPr lang="en-US" dirty="0">
                <a:latin typeface="30"/>
              </a:rPr>
              <a:t>Modification of existing notification letters </a:t>
            </a:r>
          </a:p>
          <a:p>
            <a:pPr lvl="1"/>
            <a:r>
              <a:rPr lang="en-US" dirty="0">
                <a:latin typeface="30"/>
              </a:rPr>
              <a:t>Templates for review assistance and decision notification</a:t>
            </a:r>
          </a:p>
          <a:p>
            <a:r>
              <a:rPr lang="en-US" dirty="0">
                <a:latin typeface="30"/>
              </a:rPr>
              <a:t>VA Form 20-0998, </a:t>
            </a:r>
            <a:r>
              <a:rPr lang="en-US" i="1" dirty="0">
                <a:latin typeface="30"/>
              </a:rPr>
              <a:t>Your Rights to </a:t>
            </a:r>
          </a:p>
          <a:p>
            <a:pPr marL="400050" lvl="1" indent="0">
              <a:buNone/>
            </a:pPr>
            <a:r>
              <a:rPr lang="en-US" sz="3200" i="1" dirty="0">
                <a:latin typeface="30"/>
              </a:rPr>
              <a:t>Seek Further Review of our </a:t>
            </a:r>
          </a:p>
          <a:p>
            <a:pPr marL="400050" lvl="1" indent="0">
              <a:buNone/>
            </a:pPr>
            <a:r>
              <a:rPr lang="en-US" sz="3200" i="1" dirty="0">
                <a:latin typeface="30"/>
              </a:rPr>
              <a:t>Decision</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pic>
        <p:nvPicPr>
          <p:cNvPr id="7"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863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Review Lane - Higher-Level Review</a:t>
            </a:r>
          </a:p>
        </p:txBody>
      </p:sp>
      <p:sp>
        <p:nvSpPr>
          <p:cNvPr id="5" name="Content Placeholder 4"/>
          <p:cNvSpPr>
            <a:spLocks noGrp="1"/>
          </p:cNvSpPr>
          <p:nvPr>
            <p:ph idx="1"/>
          </p:nvPr>
        </p:nvSpPr>
        <p:spPr>
          <a:xfrm>
            <a:off x="457200" y="1600200"/>
            <a:ext cx="8229600" cy="4525963"/>
          </a:xfrm>
        </p:spPr>
        <p:txBody>
          <a:bodyPr>
            <a:normAutofit/>
          </a:bodyPr>
          <a:lstStyle/>
          <a:p>
            <a:r>
              <a:rPr lang="en-US" dirty="0"/>
              <a:t>Higher-Level Review (HLR)</a:t>
            </a:r>
          </a:p>
          <a:p>
            <a:pPr lvl="1"/>
            <a:r>
              <a:rPr lang="en-US" dirty="0"/>
              <a:t>Review of decision with no new evidence</a:t>
            </a:r>
          </a:p>
          <a:p>
            <a:pPr lvl="1"/>
            <a:r>
              <a:rPr lang="en-US" dirty="0"/>
              <a:t>Informal conference available</a:t>
            </a:r>
          </a:p>
          <a:p>
            <a:r>
              <a:rPr lang="en-US" dirty="0"/>
              <a:t>VA Form 20-0996, </a:t>
            </a:r>
            <a:r>
              <a:rPr lang="en-US" i="1" dirty="0"/>
              <a:t>Decision Review Request: Higher-Level Review</a:t>
            </a:r>
            <a:endParaRPr lang="en-US" dirty="0"/>
          </a:p>
          <a:p>
            <a:pPr lvl="1"/>
            <a:r>
              <a:rPr lang="en-US" dirty="0"/>
              <a:t>Processing at fiduciary hub discretion</a:t>
            </a:r>
          </a:p>
          <a:p>
            <a:pPr lvl="1"/>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pic>
        <p:nvPicPr>
          <p:cNvPr id="6" name="Picture 2" descr="image of a computer monitor with the words &quot;instructor demonstration&quot; in the middle." title="Instructor Demonstration">
            <a:extLst>
              <a:ext uri="{FF2B5EF4-FFF2-40B4-BE49-F238E27FC236}">
                <a16:creationId xmlns:a16="http://schemas.microsoft.com/office/drawing/2014/main" id="{E1638CCB-11E8-47E0-B917-8EC0CCF288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6156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of a computer monitor with the words &quot;instructor demonstration&quot; in the middle." title="Instructor Demonstration">
            <a:extLst>
              <a:ext uri="{FF2B5EF4-FFF2-40B4-BE49-F238E27FC236}">
                <a16:creationId xmlns:a16="http://schemas.microsoft.com/office/drawing/2014/main" id="{4EF71A28-A43C-408F-A0BE-4A11DBD61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en-US" dirty="0"/>
              <a:t>Review Lane – Supplemental Review</a:t>
            </a:r>
          </a:p>
        </p:txBody>
      </p:sp>
      <p:sp>
        <p:nvSpPr>
          <p:cNvPr id="5" name="Content Placeholder 4"/>
          <p:cNvSpPr>
            <a:spLocks noGrp="1"/>
          </p:cNvSpPr>
          <p:nvPr>
            <p:ph idx="1"/>
          </p:nvPr>
        </p:nvSpPr>
        <p:spPr>
          <a:xfrm>
            <a:off x="457200" y="1600200"/>
            <a:ext cx="8229600" cy="4525963"/>
          </a:xfrm>
        </p:spPr>
        <p:txBody>
          <a:bodyPr>
            <a:normAutofit lnSpcReduction="10000"/>
          </a:bodyPr>
          <a:lstStyle/>
          <a:p>
            <a:r>
              <a:rPr lang="en-US" dirty="0"/>
              <a:t>Supplemental Review (SR)</a:t>
            </a:r>
          </a:p>
          <a:p>
            <a:pPr lvl="1"/>
            <a:r>
              <a:rPr lang="en-US" dirty="0"/>
              <a:t>Review of decision with submission of new and material evidence</a:t>
            </a:r>
          </a:p>
          <a:p>
            <a:pPr lvl="1"/>
            <a:r>
              <a:rPr lang="en-US" dirty="0"/>
              <a:t>No duty to assist requirements</a:t>
            </a:r>
          </a:p>
          <a:p>
            <a:pPr lvl="1"/>
            <a:r>
              <a:rPr lang="en-US" dirty="0"/>
              <a:t>Formal hearing available</a:t>
            </a:r>
          </a:p>
          <a:p>
            <a:r>
              <a:rPr lang="en-US" dirty="0"/>
              <a:t>No prescribed form mandate</a:t>
            </a:r>
          </a:p>
          <a:p>
            <a:pPr lvl="1"/>
            <a:r>
              <a:rPr lang="en-US" dirty="0"/>
              <a:t>Will accept VA Form 20-0995, </a:t>
            </a:r>
            <a:r>
              <a:rPr lang="en-US" i="1" dirty="0"/>
              <a:t>Decision </a:t>
            </a:r>
          </a:p>
          <a:p>
            <a:pPr marL="731838" lvl="1" indent="0">
              <a:buNone/>
            </a:pPr>
            <a:r>
              <a:rPr lang="en-US" i="1" dirty="0"/>
              <a:t>Review Request: Supplemental Claim</a:t>
            </a:r>
            <a:endParaRPr lang="en-US" dirty="0"/>
          </a:p>
          <a:p>
            <a:pPr lvl="1"/>
            <a:r>
              <a:rPr lang="en-US" dirty="0"/>
              <a:t>Processing at fiduciary hub discretion</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539119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a:t>Review Lane - Appeal to the Board</a:t>
            </a:r>
          </a:p>
        </p:txBody>
      </p:sp>
      <p:sp>
        <p:nvSpPr>
          <p:cNvPr id="5" name="Content Placeholder 4"/>
          <p:cNvSpPr>
            <a:spLocks noGrp="1"/>
          </p:cNvSpPr>
          <p:nvPr>
            <p:ph idx="1"/>
          </p:nvPr>
        </p:nvSpPr>
        <p:spPr>
          <a:xfrm>
            <a:off x="457200" y="1600200"/>
            <a:ext cx="8229600" cy="4525963"/>
          </a:xfrm>
        </p:spPr>
        <p:txBody>
          <a:bodyPr>
            <a:normAutofit lnSpcReduction="10000"/>
          </a:bodyPr>
          <a:lstStyle/>
          <a:p>
            <a:r>
              <a:rPr lang="en-US" dirty="0"/>
              <a:t>Appeal to the Board of Veterans Appeals</a:t>
            </a:r>
          </a:p>
          <a:p>
            <a:pPr lvl="1"/>
            <a:r>
              <a:rPr lang="en-US" dirty="0"/>
              <a:t>Consideration by a Veterans Law Judge</a:t>
            </a:r>
          </a:p>
          <a:p>
            <a:pPr lvl="1"/>
            <a:r>
              <a:rPr lang="en-US" dirty="0"/>
              <a:t>May appeal a Review of Final Decision or Higher-Level Review decision</a:t>
            </a:r>
          </a:p>
          <a:p>
            <a:pPr lvl="1"/>
            <a:r>
              <a:rPr lang="en-US" dirty="0"/>
              <a:t>Remand</a:t>
            </a:r>
          </a:p>
          <a:p>
            <a:r>
              <a:rPr lang="en-US" dirty="0"/>
              <a:t>VA Form 10182, </a:t>
            </a:r>
            <a:r>
              <a:rPr lang="en-US" i="1" dirty="0"/>
              <a:t>Decision Review Request: Board Appeal (Notice of </a:t>
            </a:r>
          </a:p>
          <a:p>
            <a:pPr marL="339725" indent="0">
              <a:buNone/>
            </a:pPr>
            <a:r>
              <a:rPr lang="en-US" i="1" dirty="0"/>
              <a:t>Disagreement)</a:t>
            </a:r>
          </a:p>
          <a:p>
            <a:pPr lvl="1"/>
            <a:r>
              <a:rPr lang="en-US" dirty="0"/>
              <a:t>Submission directly to the Board</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pic>
        <p:nvPicPr>
          <p:cNvPr id="6" name="Picture 2" descr="image of a computer monitor with the words &quot;instructor demonstration&quot; in the middle." title="Instructor Demonstration">
            <a:extLst>
              <a:ext uri="{FF2B5EF4-FFF2-40B4-BE49-F238E27FC236}">
                <a16:creationId xmlns:a16="http://schemas.microsoft.com/office/drawing/2014/main" id="{27512BE0-3126-46C9-B82F-23943FDEA7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7042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Applicability and Election</a:t>
            </a:r>
          </a:p>
        </p:txBody>
      </p:sp>
      <p:sp>
        <p:nvSpPr>
          <p:cNvPr id="5" name="Content Placeholder 4"/>
          <p:cNvSpPr>
            <a:spLocks noGrp="1"/>
          </p:cNvSpPr>
          <p:nvPr>
            <p:ph idx="1"/>
          </p:nvPr>
        </p:nvSpPr>
        <p:spPr/>
        <p:txBody>
          <a:bodyPr>
            <a:normAutofit fontScale="92500" lnSpcReduction="20000"/>
          </a:bodyPr>
          <a:lstStyle/>
          <a:p>
            <a:r>
              <a:rPr lang="en-US" dirty="0"/>
              <a:t>Applicability</a:t>
            </a:r>
          </a:p>
          <a:p>
            <a:pPr lvl="1"/>
            <a:r>
              <a:rPr lang="en-US" dirty="0"/>
              <a:t>All fiduciary appealable decisions on or after implementation of modernized review system</a:t>
            </a:r>
          </a:p>
          <a:p>
            <a:pPr lvl="1"/>
            <a:r>
              <a:rPr lang="en-US" dirty="0"/>
              <a:t>Legacy appealable decision under modernized review system</a:t>
            </a:r>
          </a:p>
          <a:p>
            <a:r>
              <a:rPr lang="en-US" dirty="0"/>
              <a:t>Election</a:t>
            </a:r>
          </a:p>
          <a:p>
            <a:pPr lvl="1"/>
            <a:r>
              <a:rPr lang="en-US" dirty="0"/>
              <a:t>Opt-in to on or after November 1, 2017</a:t>
            </a:r>
          </a:p>
          <a:p>
            <a:pPr lvl="1"/>
            <a:r>
              <a:rPr lang="en-US" dirty="0"/>
              <a:t>Opt-in after issuance of Statement of the Case or Supplement Statement of the Case in legacy appeal</a:t>
            </a:r>
          </a:p>
          <a:p>
            <a:pPr lvl="1"/>
            <a:r>
              <a:rPr lang="en-US" dirty="0"/>
              <a:t>Cannot revert to legacy processing after opting in to modernized review system</a:t>
            </a:r>
          </a:p>
          <a:p>
            <a:pPr marL="0" indent="0">
              <a:buNone/>
            </a:pPr>
            <a:endParaRPr lang="en-US" dirty="0"/>
          </a:p>
          <a:p>
            <a:pPr lvl="1"/>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3183332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Concurrent Election and Withdrawal</a:t>
            </a:r>
          </a:p>
        </p:txBody>
      </p:sp>
      <p:sp>
        <p:nvSpPr>
          <p:cNvPr id="5" name="Content Placeholder 4"/>
          <p:cNvSpPr>
            <a:spLocks noGrp="1"/>
          </p:cNvSpPr>
          <p:nvPr>
            <p:ph idx="1"/>
          </p:nvPr>
        </p:nvSpPr>
        <p:spPr/>
        <p:txBody>
          <a:bodyPr>
            <a:normAutofit/>
          </a:bodyPr>
          <a:lstStyle/>
          <a:p>
            <a:r>
              <a:rPr lang="en-US" dirty="0"/>
              <a:t>Concurrent election prohibited</a:t>
            </a:r>
          </a:p>
          <a:p>
            <a:pPr lvl="1"/>
            <a:r>
              <a:rPr lang="en-US" dirty="0"/>
              <a:t>One review option at a time</a:t>
            </a:r>
          </a:p>
          <a:p>
            <a:r>
              <a:rPr lang="en-US" dirty="0"/>
              <a:t>Beneficiary may withdraw submission of evidence </a:t>
            </a:r>
          </a:p>
          <a:p>
            <a:pPr lvl="1"/>
            <a:r>
              <a:rPr lang="en-US" dirty="0"/>
              <a:t>Request different available review option</a:t>
            </a:r>
          </a:p>
          <a:p>
            <a:pPr lvl="1"/>
            <a:r>
              <a:rPr lang="en-US" dirty="0"/>
              <a:t>Subsequent request within one year of initial notice to remain timely</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dirty="0"/>
          </a:p>
        </p:txBody>
      </p:sp>
    </p:spTree>
    <p:extLst>
      <p:ext uri="{BB962C8B-B14F-4D97-AF65-F5344CB8AC3E}">
        <p14:creationId xmlns:p14="http://schemas.microsoft.com/office/powerpoint/2010/main" val="504766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Tracking Appeals</a:t>
            </a:r>
          </a:p>
        </p:txBody>
      </p:sp>
      <p:sp>
        <p:nvSpPr>
          <p:cNvPr id="5" name="Content Placeholder 4"/>
          <p:cNvSpPr>
            <a:spLocks noGrp="1"/>
          </p:cNvSpPr>
          <p:nvPr>
            <p:ph idx="1"/>
          </p:nvPr>
        </p:nvSpPr>
        <p:spPr/>
        <p:txBody>
          <a:bodyPr>
            <a:normAutofit/>
          </a:bodyPr>
          <a:lstStyle/>
          <a:p>
            <a:r>
              <a:rPr lang="en-US" dirty="0"/>
              <a:t>Work Item (WI) 585 </a:t>
            </a:r>
          </a:p>
          <a:p>
            <a:pPr lvl="1"/>
            <a:r>
              <a:rPr lang="en-US" dirty="0"/>
              <a:t>Higher-Level Review</a:t>
            </a:r>
          </a:p>
          <a:p>
            <a:r>
              <a:rPr lang="en-US" dirty="0"/>
              <a:t>WI 586</a:t>
            </a:r>
          </a:p>
          <a:p>
            <a:pPr lvl="1"/>
            <a:r>
              <a:rPr lang="en-US" dirty="0"/>
              <a:t>Supplemental Review</a:t>
            </a:r>
          </a:p>
          <a:p>
            <a:r>
              <a:rPr lang="en-US" dirty="0" err="1"/>
              <a:t>Caseflow</a:t>
            </a:r>
            <a:r>
              <a:rPr lang="en-US" dirty="0"/>
              <a:t> Intake</a:t>
            </a:r>
          </a:p>
          <a:p>
            <a:pPr lvl="1"/>
            <a:r>
              <a:rPr lang="en-US" dirty="0"/>
              <a:t>All administrations and business lines will utilize</a:t>
            </a:r>
          </a:p>
          <a:p>
            <a:pPr lvl="1"/>
            <a:r>
              <a:rPr lang="en-US" dirty="0"/>
              <a:t>Appeals to the Board</a:t>
            </a:r>
          </a:p>
          <a:p>
            <a:pPr lvl="1"/>
            <a:r>
              <a:rPr lang="en-US" dirty="0"/>
              <a:t>Replacing VACOLS</a:t>
            </a:r>
          </a:p>
          <a:p>
            <a:pPr lvl="1"/>
            <a:endParaRPr lang="en-US" dirty="0"/>
          </a:p>
          <a:p>
            <a:pPr lvl="1"/>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dirty="0"/>
          </a:p>
        </p:txBody>
      </p:sp>
    </p:spTree>
    <p:extLst>
      <p:ext uri="{BB962C8B-B14F-4D97-AF65-F5344CB8AC3E}">
        <p14:creationId xmlns:p14="http://schemas.microsoft.com/office/powerpoint/2010/main" val="610285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a:xfrm>
            <a:off x="4648200" y="1600200"/>
            <a:ext cx="4038600" cy="4648200"/>
          </a:xfrm>
        </p:spPr>
        <p:txBody>
          <a:bodyPr>
            <a:normAutofit fontScale="77500" lnSpcReduction="20000"/>
          </a:bodyPr>
          <a:lstStyle/>
          <a:p>
            <a:r>
              <a:rPr lang="en-US" sz="3400" dirty="0"/>
              <a:t>Appeals Summary</a:t>
            </a:r>
          </a:p>
          <a:p>
            <a:r>
              <a:rPr lang="en-US" sz="3400" dirty="0"/>
              <a:t>Appeals Terminology </a:t>
            </a:r>
          </a:p>
          <a:p>
            <a:r>
              <a:rPr lang="en-US" sz="3400" dirty="0"/>
              <a:t>Appealable Decisions</a:t>
            </a:r>
          </a:p>
          <a:p>
            <a:r>
              <a:rPr lang="en-US" sz="3400" dirty="0"/>
              <a:t>Notification of Decision</a:t>
            </a:r>
          </a:p>
          <a:p>
            <a:r>
              <a:rPr lang="en-US" sz="3400" dirty="0"/>
              <a:t>Higher - Level Review</a:t>
            </a:r>
          </a:p>
          <a:p>
            <a:r>
              <a:rPr lang="en-US" sz="3400" dirty="0"/>
              <a:t>Supplemental Review</a:t>
            </a:r>
          </a:p>
          <a:p>
            <a:r>
              <a:rPr lang="en-US" sz="3400" dirty="0"/>
              <a:t>Appeal to the Board</a:t>
            </a:r>
          </a:p>
          <a:p>
            <a:r>
              <a:rPr lang="en-US" sz="3400" dirty="0"/>
              <a:t>Applicability and Election</a:t>
            </a:r>
          </a:p>
          <a:p>
            <a:r>
              <a:rPr lang="en-US" sz="3400" dirty="0"/>
              <a:t>Concurrent Election and Withdrawal</a:t>
            </a:r>
          </a:p>
          <a:p>
            <a:r>
              <a:rPr lang="en-US" sz="3400" dirty="0"/>
              <a:t>Tracking Appeals</a:t>
            </a:r>
          </a:p>
          <a:p>
            <a:pPr marL="0" indent="0">
              <a:buNone/>
            </a:pPr>
            <a:endParaRPr lang="en-US" dirty="0"/>
          </a:p>
          <a:p>
            <a:endParaRPr lang="en-US" dirty="0"/>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19</a:t>
            </a:fld>
            <a:endParaRPr lang="en-US" dirty="0"/>
          </a:p>
        </p:txBody>
      </p:sp>
    </p:spTree>
    <p:extLst>
      <p:ext uri="{BB962C8B-B14F-4D97-AF65-F5344CB8AC3E}">
        <p14:creationId xmlns:p14="http://schemas.microsoft.com/office/powerpoint/2010/main" val="304045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600200"/>
            <a:ext cx="8229600" cy="4525963"/>
          </a:xfrm>
        </p:spPr>
        <p:txBody>
          <a:bodyPr>
            <a:normAutofit/>
          </a:bodyPr>
          <a:lstStyle/>
          <a:p>
            <a:pPr>
              <a:spcBef>
                <a:spcPts val="0"/>
              </a:spcBef>
              <a:defRPr/>
            </a:pPr>
            <a:r>
              <a:rPr lang="en-US" dirty="0"/>
              <a:t>Summarize appeals modernization </a:t>
            </a:r>
          </a:p>
          <a:p>
            <a:pPr>
              <a:spcBef>
                <a:spcPts val="0"/>
              </a:spcBef>
              <a:defRPr/>
            </a:pPr>
            <a:r>
              <a:rPr lang="en-US" dirty="0"/>
              <a:t>Define common appeals terminology</a:t>
            </a:r>
          </a:p>
          <a:p>
            <a:pPr>
              <a:spcBef>
                <a:spcPts val="0"/>
              </a:spcBef>
              <a:defRPr/>
            </a:pPr>
            <a:r>
              <a:rPr lang="en-US" dirty="0"/>
              <a:t>Explain appealable fiduciary decisions</a:t>
            </a:r>
          </a:p>
          <a:p>
            <a:pPr>
              <a:spcBef>
                <a:spcPts val="0"/>
              </a:spcBef>
              <a:defRPr/>
            </a:pPr>
            <a:r>
              <a:rPr lang="en-US" dirty="0"/>
              <a:t>Describe notification requirements</a:t>
            </a:r>
          </a:p>
          <a:p>
            <a:pPr>
              <a:spcBef>
                <a:spcPts val="0"/>
              </a:spcBef>
              <a:defRPr/>
            </a:pPr>
            <a:r>
              <a:rPr lang="en-US" dirty="0"/>
              <a:t>Define the modernized appeal lanes</a:t>
            </a:r>
          </a:p>
          <a:p>
            <a:pPr>
              <a:spcBef>
                <a:spcPts val="0"/>
              </a:spcBef>
              <a:defRPr/>
            </a:pPr>
            <a:r>
              <a:rPr lang="en-US" dirty="0"/>
              <a:t>Recall the basic processing guidelines for appeals modernization </a:t>
            </a:r>
          </a:p>
          <a:p>
            <a:pPr>
              <a:spcBef>
                <a:spcPts val="0"/>
              </a:spcBef>
              <a:defRPr/>
            </a:pPr>
            <a:r>
              <a:rPr lang="en-US" dirty="0"/>
              <a:t>Identify technology enhancements to track fiduciary appeals</a:t>
            </a:r>
          </a:p>
          <a:p>
            <a:pPr>
              <a:spcBef>
                <a:spcPts val="0"/>
              </a:spcBef>
              <a:defRPr/>
            </a:pPr>
            <a:endParaRPr lang="en-US" dirty="0"/>
          </a:p>
          <a:p>
            <a:pPr marL="0" lvl="0" indent="0">
              <a:spcBef>
                <a:spcPts val="0"/>
              </a:spcBef>
              <a:buNone/>
              <a:defRPr/>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0" y="1600200"/>
            <a:ext cx="8229600" cy="4525963"/>
          </a:xfrm>
        </p:spPr>
        <p:txBody>
          <a:bodyPr>
            <a:normAutofit fontScale="92500"/>
          </a:bodyPr>
          <a:lstStyle/>
          <a:p>
            <a:r>
              <a:rPr lang="en-US" sz="3500" dirty="0"/>
              <a:t>Public Law 115-55, </a:t>
            </a:r>
            <a:r>
              <a:rPr lang="en-US" sz="3500" i="1" dirty="0"/>
              <a:t>Veterans Appeals Improvement and Modernization Act of 2017</a:t>
            </a:r>
          </a:p>
          <a:p>
            <a:r>
              <a:rPr lang="en-US" sz="3500" dirty="0"/>
              <a:t>AQ26, </a:t>
            </a:r>
            <a:r>
              <a:rPr lang="en-US" sz="3500" i="1" dirty="0"/>
              <a:t>VA Claims and Appeals Modernization - Final Rule </a:t>
            </a:r>
          </a:p>
          <a:p>
            <a:pPr lvl="1"/>
            <a:r>
              <a:rPr lang="en-US" sz="2400" dirty="0"/>
              <a:t>38 Code of Federal Regulation (CFR) 3, Adjudication</a:t>
            </a:r>
          </a:p>
          <a:p>
            <a:pPr lvl="1"/>
            <a:r>
              <a:rPr lang="en-US" sz="2400" dirty="0"/>
              <a:t>38 CFR 19, </a:t>
            </a:r>
            <a:r>
              <a:rPr lang="en-US" sz="2400" i="1" dirty="0"/>
              <a:t>Board of Veterans’ Appeals: Appeals Regulations</a:t>
            </a:r>
          </a:p>
          <a:p>
            <a:pPr lvl="1"/>
            <a:r>
              <a:rPr lang="en-US" sz="2400" dirty="0"/>
              <a:t>38 CFR 20, </a:t>
            </a:r>
            <a:r>
              <a:rPr lang="en-US" sz="2400" i="1" dirty="0"/>
              <a:t>Board of Veterans Appeals: Rules of Practice</a:t>
            </a:r>
          </a:p>
          <a:p>
            <a:r>
              <a:rPr lang="en-US" sz="3500" dirty="0"/>
              <a:t>38 CFR 13, </a:t>
            </a:r>
            <a:r>
              <a:rPr lang="en-US" sz="3500" i="1" dirty="0"/>
              <a:t>Fiduciary Activities</a:t>
            </a:r>
          </a:p>
          <a:p>
            <a:pPr marL="0" indent="0">
              <a:buNone/>
            </a:pPr>
            <a:endParaRPr lang="en-US" i="1" dirty="0"/>
          </a:p>
          <a:p>
            <a:pPr marL="0" indent="0">
              <a:buNone/>
            </a:pPr>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Freeman v Shinseki (2011)</a:t>
            </a:r>
          </a:p>
          <a:p>
            <a:r>
              <a:rPr lang="en-US" dirty="0"/>
              <a:t>Browder v Shulkin (2017)</a:t>
            </a:r>
          </a:p>
          <a:p>
            <a:r>
              <a:rPr lang="en-US" dirty="0"/>
              <a:t>Fiduciary Program Manual Chapter 8, </a:t>
            </a:r>
            <a:r>
              <a:rPr lang="en-US" i="1" dirty="0"/>
              <a:t>Fiduciary Appeals</a:t>
            </a:r>
          </a:p>
          <a:p>
            <a:pPr marL="0" indent="0">
              <a:buNone/>
            </a:pPr>
            <a:endParaRPr lang="en-US" i="1" dirty="0"/>
          </a:p>
          <a:p>
            <a:pPr marL="0" indent="0">
              <a:buNone/>
            </a:pPr>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54355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Appeals Summary</a:t>
            </a:r>
          </a:p>
        </p:txBody>
      </p:sp>
      <p:sp>
        <p:nvSpPr>
          <p:cNvPr id="3" name="Content Placeholder 2"/>
          <p:cNvSpPr>
            <a:spLocks noGrp="1"/>
          </p:cNvSpPr>
          <p:nvPr>
            <p:ph idx="1"/>
          </p:nvPr>
        </p:nvSpPr>
        <p:spPr>
          <a:xfrm>
            <a:off x="381000" y="1524000"/>
            <a:ext cx="8229600" cy="4525963"/>
          </a:xfrm>
        </p:spPr>
        <p:txBody>
          <a:bodyPr>
            <a:normAutofit/>
          </a:bodyPr>
          <a:lstStyle/>
          <a:p>
            <a:pPr marL="171450" indent="-171450" fontAlgn="t"/>
            <a:r>
              <a:rPr lang="en-US" dirty="0"/>
              <a:t>Legacy</a:t>
            </a:r>
          </a:p>
          <a:p>
            <a:pPr marL="571500" lvl="1" indent="-171450" fontAlgn="t"/>
            <a:r>
              <a:rPr lang="en-US" dirty="0"/>
              <a:t>No defined endpoint or timeframe for processing</a:t>
            </a:r>
          </a:p>
          <a:p>
            <a:pPr marL="571500" lvl="1" indent="-171450" fontAlgn="t"/>
            <a:r>
              <a:rPr lang="en-US" dirty="0"/>
              <a:t>Complex process</a:t>
            </a:r>
          </a:p>
          <a:p>
            <a:pPr marL="571500" lvl="1" indent="-171450" fontAlgn="t"/>
            <a:r>
              <a:rPr lang="en-US" dirty="0"/>
              <a:t>Open record and duty to assist</a:t>
            </a:r>
          </a:p>
          <a:p>
            <a:pPr marL="571500" lvl="1" indent="-171450" fontAlgn="t"/>
            <a:r>
              <a:rPr lang="en-US" dirty="0"/>
              <a:t>Split jurisdiction</a:t>
            </a:r>
          </a:p>
          <a:p>
            <a:pPr marL="171450" indent="-171450" fontAlgn="t"/>
            <a:r>
              <a:rPr lang="en-US" dirty="0"/>
              <a:t>FPM Chapter 8, Sections A-D</a:t>
            </a:r>
          </a:p>
          <a:p>
            <a:pPr marL="171450" indent="-171450" fontAlgn="t"/>
            <a:r>
              <a:rPr lang="en-US" dirty="0"/>
              <a:t>Termination of legacy processing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Appeals Summary Cont’d</a:t>
            </a:r>
          </a:p>
        </p:txBody>
      </p:sp>
      <p:sp>
        <p:nvSpPr>
          <p:cNvPr id="3" name="Content Placeholder 2"/>
          <p:cNvSpPr>
            <a:spLocks noGrp="1"/>
          </p:cNvSpPr>
          <p:nvPr>
            <p:ph idx="1"/>
          </p:nvPr>
        </p:nvSpPr>
        <p:spPr>
          <a:xfrm>
            <a:off x="381000" y="1524000"/>
            <a:ext cx="8229600" cy="4525963"/>
          </a:xfrm>
        </p:spPr>
        <p:txBody>
          <a:bodyPr>
            <a:normAutofit/>
          </a:bodyPr>
          <a:lstStyle/>
          <a:p>
            <a:pPr marL="171450" indent="-171450" fontAlgn="t"/>
            <a:r>
              <a:rPr lang="en-US" dirty="0"/>
              <a:t>Modernization</a:t>
            </a:r>
          </a:p>
          <a:p>
            <a:pPr marL="571500" lvl="1" indent="-171450" fontAlgn="t"/>
            <a:r>
              <a:rPr lang="en-US" dirty="0"/>
              <a:t>Public Law 115-55</a:t>
            </a:r>
          </a:p>
          <a:p>
            <a:pPr marL="571500" lvl="1" indent="-171450" fontAlgn="t"/>
            <a:r>
              <a:rPr lang="en-US" dirty="0"/>
              <a:t>Three appeal lanes</a:t>
            </a:r>
          </a:p>
          <a:p>
            <a:pPr marL="571500" lvl="1" indent="-171450" fontAlgn="t"/>
            <a:r>
              <a:rPr lang="en-US" dirty="0"/>
              <a:t>Eliminates duplicative steps in the appeals process</a:t>
            </a:r>
          </a:p>
          <a:p>
            <a:pPr marL="171450" indent="-171450" fontAlgn="t"/>
            <a:r>
              <a:rPr lang="en-US" dirty="0"/>
              <a:t>FPM Chapter 8, Sections E-H </a:t>
            </a:r>
          </a:p>
          <a:p>
            <a:pPr marL="571500" lvl="1" indent="-171450" fontAlgn="t"/>
            <a:r>
              <a:rPr lang="en-US" dirty="0"/>
              <a:t>Anticipate February 2019 implementation</a:t>
            </a:r>
          </a:p>
          <a:p>
            <a:pPr marL="400050" lvl="1" indent="0" fontAlgn="t">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65384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6DCD-AC97-40DC-9C0D-4E5CE9E38EC6}"/>
              </a:ext>
            </a:extLst>
          </p:cNvPr>
          <p:cNvSpPr>
            <a:spLocks noGrp="1"/>
          </p:cNvSpPr>
          <p:nvPr>
            <p:ph type="title"/>
          </p:nvPr>
        </p:nvSpPr>
        <p:spPr/>
        <p:txBody>
          <a:bodyPr/>
          <a:lstStyle/>
          <a:p>
            <a:r>
              <a:rPr lang="en-US" dirty="0"/>
              <a:t>Appeals Terminology</a:t>
            </a:r>
          </a:p>
        </p:txBody>
      </p:sp>
      <p:sp>
        <p:nvSpPr>
          <p:cNvPr id="4" name="Slide Number Placeholder 3">
            <a:extLst>
              <a:ext uri="{FF2B5EF4-FFF2-40B4-BE49-F238E27FC236}">
                <a16:creationId xmlns:a16="http://schemas.microsoft.com/office/drawing/2014/main" id="{FCD0BEE4-99C8-4155-9157-311AB9FE9775}"/>
              </a:ext>
            </a:extLst>
          </p:cNvPr>
          <p:cNvSpPr>
            <a:spLocks noGrp="1"/>
          </p:cNvSpPr>
          <p:nvPr>
            <p:ph type="sldNum" sz="quarter" idx="12"/>
          </p:nvPr>
        </p:nvSpPr>
        <p:spPr/>
        <p:txBody>
          <a:bodyPr/>
          <a:lstStyle/>
          <a:p>
            <a:fld id="{31640669-3FD2-4B34-9A2D-584949EF09F8}" type="slidenum">
              <a:rPr lang="en-US" smtClean="0"/>
              <a:pPr/>
              <a:t>7</a:t>
            </a:fld>
            <a:endParaRPr lang="en-US" dirty="0"/>
          </a:p>
        </p:txBody>
      </p:sp>
      <p:graphicFrame>
        <p:nvGraphicFramePr>
          <p:cNvPr id="5" name="Content Placeholder 4">
            <a:extLst>
              <a:ext uri="{FF2B5EF4-FFF2-40B4-BE49-F238E27FC236}">
                <a16:creationId xmlns:a16="http://schemas.microsoft.com/office/drawing/2014/main" id="{5B9A35AE-B1BB-4269-BE50-DB1D6558ADFD}"/>
              </a:ext>
            </a:extLst>
          </p:cNvPr>
          <p:cNvGraphicFramePr>
            <a:graphicFrameLocks noGrp="1"/>
          </p:cNvGraphicFramePr>
          <p:nvPr>
            <p:ph idx="1"/>
            <p:extLst>
              <p:ext uri="{D42A27DB-BD31-4B8C-83A1-F6EECF244321}">
                <p14:modId xmlns:p14="http://schemas.microsoft.com/office/powerpoint/2010/main" val="3978957986"/>
              </p:ext>
            </p:extLst>
          </p:nvPr>
        </p:nvGraphicFramePr>
        <p:xfrm>
          <a:off x="457200" y="1600200"/>
          <a:ext cx="8229600" cy="4892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1844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DC-3169-4F8A-8BC8-FFB9433A7B40}"/>
              </a:ext>
            </a:extLst>
          </p:cNvPr>
          <p:cNvSpPr>
            <a:spLocks noGrp="1"/>
          </p:cNvSpPr>
          <p:nvPr>
            <p:ph type="title"/>
          </p:nvPr>
        </p:nvSpPr>
        <p:spPr/>
        <p:txBody>
          <a:bodyPr/>
          <a:lstStyle/>
          <a:p>
            <a:r>
              <a:rPr lang="en-US" dirty="0"/>
              <a:t>Appeals Terminology Cont’d - 2 </a:t>
            </a:r>
          </a:p>
        </p:txBody>
      </p:sp>
      <p:sp>
        <p:nvSpPr>
          <p:cNvPr id="4" name="Slide Number Placeholder 3">
            <a:extLst>
              <a:ext uri="{FF2B5EF4-FFF2-40B4-BE49-F238E27FC236}">
                <a16:creationId xmlns:a16="http://schemas.microsoft.com/office/drawing/2014/main" id="{F7EC4B5E-EC52-4137-815A-AB021089E764}"/>
              </a:ext>
            </a:extLst>
          </p:cNvPr>
          <p:cNvSpPr>
            <a:spLocks noGrp="1"/>
          </p:cNvSpPr>
          <p:nvPr>
            <p:ph type="sldNum" sz="quarter" idx="12"/>
          </p:nvPr>
        </p:nvSpPr>
        <p:spPr/>
        <p:txBody>
          <a:bodyPr/>
          <a:lstStyle/>
          <a:p>
            <a:fld id="{31640669-3FD2-4B34-9A2D-584949EF09F8}" type="slidenum">
              <a:rPr lang="en-US" smtClean="0"/>
              <a:pPr/>
              <a:t>8</a:t>
            </a:fld>
            <a:endParaRPr lang="en-US" dirty="0"/>
          </a:p>
        </p:txBody>
      </p:sp>
      <p:graphicFrame>
        <p:nvGraphicFramePr>
          <p:cNvPr id="5" name="Content Placeholder 4">
            <a:extLst>
              <a:ext uri="{FF2B5EF4-FFF2-40B4-BE49-F238E27FC236}">
                <a16:creationId xmlns:a16="http://schemas.microsoft.com/office/drawing/2014/main" id="{DBD8B61D-9052-4A2D-BA6D-674F70020A52}"/>
              </a:ext>
            </a:extLst>
          </p:cNvPr>
          <p:cNvGraphicFramePr>
            <a:graphicFrameLocks noGrp="1"/>
          </p:cNvGraphicFramePr>
          <p:nvPr>
            <p:ph idx="1"/>
            <p:extLst>
              <p:ext uri="{D42A27DB-BD31-4B8C-83A1-F6EECF244321}">
                <p14:modId xmlns:p14="http://schemas.microsoft.com/office/powerpoint/2010/main" val="65645620"/>
              </p:ext>
            </p:extLst>
          </p:nvPr>
        </p:nvGraphicFramePr>
        <p:xfrm>
          <a:off x="457200" y="1600200"/>
          <a:ext cx="8229600" cy="4892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9576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6DCD-AC97-40DC-9C0D-4E5CE9E38EC6}"/>
              </a:ext>
            </a:extLst>
          </p:cNvPr>
          <p:cNvSpPr>
            <a:spLocks noGrp="1"/>
          </p:cNvSpPr>
          <p:nvPr>
            <p:ph type="title"/>
          </p:nvPr>
        </p:nvSpPr>
        <p:spPr/>
        <p:txBody>
          <a:bodyPr/>
          <a:lstStyle/>
          <a:p>
            <a:r>
              <a:rPr lang="en-US" dirty="0"/>
              <a:t>Appeals Terminology Cont’d - 3</a:t>
            </a:r>
          </a:p>
        </p:txBody>
      </p:sp>
      <p:sp>
        <p:nvSpPr>
          <p:cNvPr id="4" name="Slide Number Placeholder 3">
            <a:extLst>
              <a:ext uri="{FF2B5EF4-FFF2-40B4-BE49-F238E27FC236}">
                <a16:creationId xmlns:a16="http://schemas.microsoft.com/office/drawing/2014/main" id="{FCD0BEE4-99C8-4155-9157-311AB9FE9775}"/>
              </a:ext>
            </a:extLst>
          </p:cNvPr>
          <p:cNvSpPr>
            <a:spLocks noGrp="1"/>
          </p:cNvSpPr>
          <p:nvPr>
            <p:ph type="sldNum" sz="quarter" idx="12"/>
          </p:nvPr>
        </p:nvSpPr>
        <p:spPr/>
        <p:txBody>
          <a:bodyPr/>
          <a:lstStyle/>
          <a:p>
            <a:fld id="{31640669-3FD2-4B34-9A2D-584949EF09F8}" type="slidenum">
              <a:rPr lang="en-US" smtClean="0"/>
              <a:pPr/>
              <a:t>9</a:t>
            </a:fld>
            <a:endParaRPr lang="en-US" dirty="0"/>
          </a:p>
        </p:txBody>
      </p:sp>
      <p:graphicFrame>
        <p:nvGraphicFramePr>
          <p:cNvPr id="5" name="Content Placeholder 4">
            <a:extLst>
              <a:ext uri="{FF2B5EF4-FFF2-40B4-BE49-F238E27FC236}">
                <a16:creationId xmlns:a16="http://schemas.microsoft.com/office/drawing/2014/main" id="{5B9A35AE-B1BB-4269-BE50-DB1D6558ADFD}"/>
              </a:ext>
            </a:extLst>
          </p:cNvPr>
          <p:cNvGraphicFramePr>
            <a:graphicFrameLocks noGrp="1"/>
          </p:cNvGraphicFramePr>
          <p:nvPr>
            <p:ph idx="1"/>
            <p:extLst>
              <p:ext uri="{D42A27DB-BD31-4B8C-83A1-F6EECF244321}">
                <p14:modId xmlns:p14="http://schemas.microsoft.com/office/powerpoint/2010/main" val="2913321295"/>
              </p:ext>
            </p:extLst>
          </p:nvPr>
        </p:nvGraphicFramePr>
        <p:xfrm>
          <a:off x="457200" y="16002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21154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104&quot;&gt;&lt;object type=&quot;3&quot; unique_id=&quot;10105&quot;&gt;&lt;property id=&quot;20148&quot; value=&quot;5&quot;/&gt;&lt;property id=&quot;20300&quot; value=&quot;Slide 1 - &amp;quot;Appeals Modernization Overview&amp;quot;&quot;/&gt;&lt;property id=&quot;20307&quot; value=&quot;256&quot;/&gt;&lt;/object&gt;&lt;object type=&quot;3&quot; unique_id=&quot;10106&quot;&gt;&lt;property id=&quot;20148&quot; value=&quot;5&quot;/&gt;&lt;property id=&quot;20300&quot; value=&quot;Slide 2 - &amp;quot;Objectives&amp;quot;&quot;/&gt;&lt;property id=&quot;20307&quot; value=&quot;317&quot;/&gt;&lt;/object&gt;&lt;object type=&quot;3&quot; unique_id=&quot;10107&quot;&gt;&lt;property id=&quot;20148&quot; value=&quot;5&quot;/&gt;&lt;property id=&quot;20300&quot; value=&quot;Slide 3 - &amp;quot;References&amp;quot;&quot;/&gt;&lt;property id=&quot;20307&quot; value=&quot;318&quot;/&gt;&lt;/object&gt;&lt;object type=&quot;3&quot; unique_id=&quot;10108&quot;&gt;&lt;property id=&quot;20148&quot; value=&quot;5&quot;/&gt;&lt;property id=&quot;20300&quot; value=&quot;Slide 5 - &amp;quot;Appeals Summary&amp;quot;&quot;/&gt;&lt;property id=&quot;20307&quot; value=&quot;342&quot;/&gt;&lt;/object&gt;&lt;object type=&quot;3&quot; unique_id=&quot;10109&quot;&gt;&lt;property id=&quot;20148&quot; value=&quot;5&quot;/&gt;&lt;property id=&quot;20300&quot; value=&quot;Slide 13 - &amp;quot;Review Lane – Supplemental Review&amp;quot;&quot;/&gt;&lt;property id=&quot;20307&quot; value=&quot;349&quot;/&gt;&lt;/object&gt;&lt;object type=&quot;3&quot; unique_id=&quot;10113&quot;&gt;&lt;property id=&quot;20148&quot; value=&quot;5&quot;/&gt;&lt;property id=&quot;20300&quot; value=&quot;Slide 18 - &amp;quot;31. Questions?&amp;quot;&quot;/&gt;&lt;property id=&quot;20307&quot; value=&quot;314&quot;/&gt;&lt;/object&gt;&lt;object type=&quot;3&quot; unique_id=&quot;10114&quot;&gt;&lt;property id=&quot;20148&quot; value=&quot;5&quot;/&gt;&lt;property id=&quot;20300&quot; value=&quot;Slide 19 - &amp;quot;TMS Survey and Assessment&amp;quot;&quot;/&gt;&lt;property id=&quot;20307&quot; value=&quot;352&quot;/&gt;&lt;/object&gt;&lt;object type=&quot;3&quot; unique_id=&quot;10660&quot;&gt;&lt;property id=&quot;20148&quot; value=&quot;5&quot;/&gt;&lt;property id=&quot;20300&quot; value=&quot;Slide 10 - &amp;quot;Appealable Decisions&amp;quot;&quot;/&gt;&lt;property id=&quot;20307&quot; value=&quot;360&quot;/&gt;&lt;/object&gt;&lt;object type=&quot;3&quot; unique_id=&quot;10661&quot;&gt;&lt;property id=&quot;20148&quot; value=&quot;5&quot;/&gt;&lt;property id=&quot;20300&quot; value=&quot;Slide 8 - &amp;quot;Appeals Terminology Cont’d - 2 &amp;quot;&quot;/&gt;&lt;property id=&quot;20307&quot; value=&quot;361&quot;/&gt;&lt;/object&gt;&lt;object type=&quot;3&quot; unique_id=&quot;10662&quot;&gt;&lt;property id=&quot;20148&quot; value=&quot;5&quot;/&gt;&lt;property id=&quot;20300&quot; value=&quot;Slide 9 - &amp;quot;Appeals Terminology Cont’d - 3&amp;quot;&quot;/&gt;&lt;property id=&quot;20307&quot; value=&quot;362&quot;/&gt;&lt;/object&gt;&lt;object type=&quot;3&quot; unique_id=&quot;10664&quot;&gt;&lt;property id=&quot;20148&quot; value=&quot;5&quot;/&gt;&lt;property id=&quot;20300&quot; value=&quot;Slide 14 - &amp;quot;Review Lane - Appeal to the Board&amp;quot;&quot;/&gt;&lt;property id=&quot;20307&quot; value=&quot;353&quot;/&gt;&lt;/object&gt;&lt;object type=&quot;3&quot; unique_id=&quot;10670&quot;&gt;&lt;property id=&quot;20148&quot; value=&quot;5&quot;/&gt;&lt;property id=&quot;20300&quot; value=&quot;Slide 17 - &amp;quot;Tracking Appeals&amp;quot;&quot;/&gt;&lt;property id=&quot;20307&quot; value=&quot;358&quot;/&gt;&lt;/object&gt;&lt;object type=&quot;3&quot; unique_id=&quot;10672&quot;&gt;&lt;property id=&quot;20148&quot; value=&quot;5&quot;/&gt;&lt;property id=&quot;20300&quot; value=&quot;Slide 6 - &amp;quot;Appeals Summary Cont’d&amp;quot;&quot;/&gt;&lt;property id=&quot;20307&quot; value=&quot;364&quot;/&gt;&lt;/object&gt;&lt;object type=&quot;3&quot; unique_id=&quot;10673&quot;&gt;&lt;property id=&quot;20148&quot; value=&quot;5&quot;/&gt;&lt;property id=&quot;20300&quot; value=&quot;Slide 7 - &amp;quot;Appeals Terminology&amp;quot;&quot;/&gt;&lt;property id=&quot;20307&quot; value=&quot;371&quot;/&gt;&lt;/object&gt;&lt;object type=&quot;3&quot; unique_id=&quot;10674&quot;&gt;&lt;property id=&quot;20148&quot; value=&quot;5&quot;/&gt;&lt;property id=&quot;20300&quot; value=&quot;Slide 11 - &amp;quot;Notification of Decision&amp;quot;&quot;/&gt;&lt;property id=&quot;20307&quot; value=&quot;369&quot;/&gt;&lt;/object&gt;&lt;object type=&quot;3&quot; unique_id=&quot;10675&quot;&gt;&lt;property id=&quot;20148&quot; value=&quot;5&quot;/&gt;&lt;property id=&quot;20300&quot; value=&quot;Slide 12 - &amp;quot;Review Lane - Higher-Level Review&amp;quot;&quot;/&gt;&lt;property id=&quot;20307&quot; value=&quot;370&quot;/&gt;&lt;/object&gt;&lt;object type=&quot;3&quot; unique_id=&quot;10676&quot;&gt;&lt;property id=&quot;20148&quot; value=&quot;5&quot;/&gt;&lt;property id=&quot;20300&quot; value=&quot;Slide 15 - &amp;quot;Applicability and Election&amp;quot;&quot;/&gt;&lt;property id=&quot;20307&quot; value=&quot;367&quot;/&gt;&lt;/object&gt;&lt;object type=&quot;3&quot; unique_id=&quot;10677&quot;&gt;&lt;property id=&quot;20148&quot; value=&quot;5&quot;/&gt;&lt;property id=&quot;20300&quot; value=&quot;Slide 16 - &amp;quot;Concurrent Election and Withdrawal&amp;quot;&quot;/&gt;&lt;property id=&quot;20307&quot; value=&quot;372&quot;/&gt;&lt;/object&gt;&lt;object type=&quot;3&quot; unique_id=&quot;11286&quot;&gt;&lt;property id=&quot;20148&quot; value=&quot;5&quot;/&gt;&lt;property id=&quot;20300&quot; value=&quot;Slide 4 - &amp;quot;References&amp;quot;&quot;/&gt;&lt;property id=&quot;20307&quot; value=&quot;373&quot;/&gt;&lt;/object&gt;&lt;/object&gt;&lt;object type=&quot;8&quot; unique_id=&quot;1012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E4A68EB-98E3-4D47-A734-4B001A006FEE}">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6990</TotalTime>
  <Words>5456</Words>
  <Application>Microsoft Office PowerPoint</Application>
  <PresentationFormat>On-screen Show (4:3)</PresentationFormat>
  <Paragraphs>509</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30</vt:lpstr>
      <vt:lpstr>Arial</vt:lpstr>
      <vt:lpstr>Calibri</vt:lpstr>
      <vt:lpstr>Century Schoolbook</vt:lpstr>
      <vt:lpstr>PFS Template</vt:lpstr>
      <vt:lpstr>Appeals Modernization Overview</vt:lpstr>
      <vt:lpstr>Objectives</vt:lpstr>
      <vt:lpstr>References</vt:lpstr>
      <vt:lpstr>References</vt:lpstr>
      <vt:lpstr>Appeals Summary</vt:lpstr>
      <vt:lpstr>Appeals Summary Cont’d</vt:lpstr>
      <vt:lpstr>Appeals Terminology</vt:lpstr>
      <vt:lpstr>Appeals Terminology Cont’d - 2 </vt:lpstr>
      <vt:lpstr>Appeals Terminology Cont’d - 3</vt:lpstr>
      <vt:lpstr>Appealable Decisions</vt:lpstr>
      <vt:lpstr>Notification of Decision</vt:lpstr>
      <vt:lpstr>Review Lane - Higher-Level Review</vt:lpstr>
      <vt:lpstr>Review Lane – Supplemental Review</vt:lpstr>
      <vt:lpstr>Review Lane - Appeal to the Board</vt:lpstr>
      <vt:lpstr>Applicability and Election</vt:lpstr>
      <vt:lpstr>Concurrent Election and Withdrawal</vt:lpstr>
      <vt:lpstr>Tracking Appeals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Appeals Modernization Overview PowerPoint Presentation</dc:title>
  <dc:subject>FE, FSR, LIE, QRT</dc:subject>
  <dc:creator>Department of Veterans Affairs, Veterans Benefits Administration, Fiduciary Service, STAFF</dc:creator>
  <dc:description>The purpose of this lesson is to provide learners with an overview of the Appeals Modernization Act of 2017, common appeals terminology, appealable fiduciary decisions, fiduciary appeal processing lanes, basic processing guidelines for fiduciary appeals, and fiduciary appeals tracking technology enhancements.</dc:description>
  <cp:lastModifiedBy>Kathy Poole</cp:lastModifiedBy>
  <cp:revision>382</cp:revision>
  <cp:lastPrinted>2019-01-28T22:08:37Z</cp:lastPrinted>
  <dcterms:created xsi:type="dcterms:W3CDTF">2016-10-13T19:12:55Z</dcterms:created>
  <dcterms:modified xsi:type="dcterms:W3CDTF">2019-03-21T13:04:05Z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