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 id="2147483683" r:id="rId3"/>
    <p:sldMasterId id="2147483695" r:id="rId4"/>
  </p:sldMasterIdLst>
  <p:notesMasterIdLst>
    <p:notesMasterId r:id="rId36"/>
  </p:notesMasterIdLst>
  <p:handoutMasterIdLst>
    <p:handoutMasterId r:id="rId37"/>
  </p:handoutMasterIdLst>
  <p:sldIdLst>
    <p:sldId id="335" r:id="rId5"/>
    <p:sldId id="286" r:id="rId6"/>
    <p:sldId id="262" r:id="rId7"/>
    <p:sldId id="288" r:id="rId8"/>
    <p:sldId id="308" r:id="rId9"/>
    <p:sldId id="327" r:id="rId10"/>
    <p:sldId id="328" r:id="rId11"/>
    <p:sldId id="321" r:id="rId12"/>
    <p:sldId id="290" r:id="rId13"/>
    <p:sldId id="291" r:id="rId14"/>
    <p:sldId id="314" r:id="rId15"/>
    <p:sldId id="315" r:id="rId16"/>
    <p:sldId id="316" r:id="rId17"/>
    <p:sldId id="317" r:id="rId18"/>
    <p:sldId id="309" r:id="rId19"/>
    <p:sldId id="295" r:id="rId20"/>
    <p:sldId id="318" r:id="rId21"/>
    <p:sldId id="296" r:id="rId22"/>
    <p:sldId id="297" r:id="rId23"/>
    <p:sldId id="298" r:id="rId24"/>
    <p:sldId id="324" r:id="rId25"/>
    <p:sldId id="325" r:id="rId26"/>
    <p:sldId id="326" r:id="rId27"/>
    <p:sldId id="302" r:id="rId28"/>
    <p:sldId id="319" r:id="rId29"/>
    <p:sldId id="329" r:id="rId30"/>
    <p:sldId id="320" r:id="rId31"/>
    <p:sldId id="322" r:id="rId32"/>
    <p:sldId id="323" r:id="rId33"/>
    <p:sldId id="304" r:id="rId34"/>
    <p:sldId id="30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Williams" initials="JDW" lastIdx="2" clrIdx="0">
    <p:extLst>
      <p:ext uri="{19B8F6BF-5375-455C-9EA6-DF929625EA0E}">
        <p15:presenceInfo xmlns:p15="http://schemas.microsoft.com/office/powerpoint/2012/main" userId="Jennifer Williams" providerId="None"/>
      </p:ext>
    </p:extLst>
  </p:cmAuthor>
  <p:cmAuthor id="2" name="Kondrak, Chelsey, VBAWASH" initials="KCV" lastIdx="23" clrIdx="1">
    <p:extLst>
      <p:ext uri="{19B8F6BF-5375-455C-9EA6-DF929625EA0E}">
        <p15:presenceInfo xmlns:p15="http://schemas.microsoft.com/office/powerpoint/2012/main" userId="S-1-5-21-1409082233-764733703-682003330-472082" providerId="AD"/>
      </p:ext>
    </p:extLst>
  </p:cmAuthor>
  <p:cmAuthor id="3" name="Fryzel, Thomas," initials="FT" lastIdx="2" clrIdx="2">
    <p:extLst>
      <p:ext uri="{19B8F6BF-5375-455C-9EA6-DF929625EA0E}">
        <p15:presenceInfo xmlns:p15="http://schemas.microsoft.com/office/powerpoint/2012/main" userId="S::Thomas.Fryzel@va.gov::fe8144b6-4f71-4eba-9854-17b546e93d75" providerId="AD"/>
      </p:ext>
    </p:extLst>
  </p:cmAuthor>
  <p:cmAuthor id="4" name="Gordon, John (Rob), VBAWASH" initials="GJ(V" lastIdx="1" clrIdx="3">
    <p:extLst>
      <p:ext uri="{19B8F6BF-5375-455C-9EA6-DF929625EA0E}">
        <p15:presenceInfo xmlns:p15="http://schemas.microsoft.com/office/powerpoint/2012/main" userId="S::John.Gordon3@va.gov::69c43bb9-d1f3-4913-a651-a4cd3ca42ebd" providerId="AD"/>
      </p:ext>
    </p:extLst>
  </p:cmAuthor>
  <p:cmAuthor id="5" name="Ezzell, Kelly" initials="EK" lastIdx="1" clrIdx="4">
    <p:extLst>
      <p:ext uri="{19B8F6BF-5375-455C-9EA6-DF929625EA0E}">
        <p15:presenceInfo xmlns:p15="http://schemas.microsoft.com/office/powerpoint/2012/main" userId="S::Kelly.Ezzell@va.gov::0db8d4e8-70bd-48a0-8d76-8f8b5320c7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67213" autoAdjust="0"/>
  </p:normalViewPr>
  <p:slideViewPr>
    <p:cSldViewPr snapToGrid="0">
      <p:cViewPr varScale="1">
        <p:scale>
          <a:sx n="74" d="100"/>
          <a:sy n="74" d="100"/>
        </p:scale>
        <p:origin x="390" y="60"/>
      </p:cViewPr>
      <p:guideLst/>
    </p:cSldViewPr>
  </p:slideViewPr>
  <p:notesTextViewPr>
    <p:cViewPr>
      <p:scale>
        <a:sx n="1" d="1"/>
        <a:sy n="1" d="1"/>
      </p:scale>
      <p:origin x="0" y="0"/>
    </p:cViewPr>
  </p:notesTextViewPr>
  <p:notesViewPr>
    <p:cSldViewPr snapToGrid="0">
      <p:cViewPr>
        <p:scale>
          <a:sx n="100" d="100"/>
          <a:sy n="100" d="100"/>
        </p:scale>
        <p:origin x="2112" y="-50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975C0-C458-45F1-A03C-E826BA3989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5FF8A5C-9D3B-4699-889C-13AF27DE9D2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1B550D5-3064-4B35-9B20-FE4E0F859721}" type="datetimeFigureOut">
              <a:rPr lang="en-US" smtClean="0"/>
              <a:t>1/7/2021</a:t>
            </a:fld>
            <a:endParaRPr lang="en-US" dirty="0"/>
          </a:p>
        </p:txBody>
      </p:sp>
      <p:sp>
        <p:nvSpPr>
          <p:cNvPr id="4" name="Footer Placeholder 3">
            <a:extLst>
              <a:ext uri="{FF2B5EF4-FFF2-40B4-BE49-F238E27FC236}">
                <a16:creationId xmlns:a16="http://schemas.microsoft.com/office/drawing/2014/main" id="{6DBF78F6-E6B1-48B5-B4AD-A4D1911F16F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478BF3F-EFA3-4803-A2A9-9E6C0F5AEA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B2E0F6-EA46-4FA0-899E-3683BB7A698B}" type="slidenum">
              <a:rPr lang="en-US" smtClean="0"/>
              <a:t>‹#›</a:t>
            </a:fld>
            <a:endParaRPr lang="en-US" dirty="0"/>
          </a:p>
        </p:txBody>
      </p:sp>
    </p:spTree>
    <p:extLst>
      <p:ext uri="{BB962C8B-B14F-4D97-AF65-F5344CB8AC3E}">
        <p14:creationId xmlns:p14="http://schemas.microsoft.com/office/powerpoint/2010/main" val="1227186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BF7689-9446-46DC-863F-6232E9EFF4BC}" type="datetimeFigureOut">
              <a:rPr lang="en-US" smtClean="0"/>
              <a:t>1/7/2021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5C6998-EDEF-4A05-9E82-FF9216FA3557}" type="slidenum">
              <a:rPr lang="en-US" smtClean="0"/>
              <a:t>‹#›</a:t>
            </a:fld>
            <a:endParaRPr lang="en-US" dirty="0"/>
          </a:p>
        </p:txBody>
      </p:sp>
    </p:spTree>
    <p:extLst>
      <p:ext uri="{BB962C8B-B14F-4D97-AF65-F5344CB8AC3E}">
        <p14:creationId xmlns:p14="http://schemas.microsoft.com/office/powerpoint/2010/main" val="2838331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sng" dirty="0">
                <a:latin typeface="Arial" panose="020B0604020202020204" pitchFamily="34" charset="0"/>
                <a:cs typeface="Arial" panose="020B0604020202020204" pitchFamily="34" charset="0"/>
              </a:rPr>
              <a:t>Instructor Notes:</a:t>
            </a:r>
          </a:p>
          <a:p>
            <a:endParaRPr lang="en-US" dirty="0">
              <a:latin typeface="Arial" panose="020B0604020202020204" pitchFamily="34" charset="0"/>
              <a:cs typeface="Arial" panose="020B0604020202020204" pitchFamily="34" charset="0"/>
            </a:endParaRPr>
          </a:p>
          <a:p>
            <a:r>
              <a:rPr lang="en-US" dirty="0">
                <a:effectLst/>
              </a:rPr>
              <a:t>This course provides an overview of the Appeals Modernization Act (AMA) decision notice requirements. The course provides students with an understanding of favorable findings and how those should be documented in a rating decision.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3892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TELL</a:t>
            </a:r>
            <a:r>
              <a:rPr lang="en-US" dirty="0"/>
              <a:t> the students favorable findings should be specific enough that a claimant, upon reading the notification and rating decision, will be able to determine what evidence was used to make the finding.</a:t>
            </a:r>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901733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EMPHASIZE</a:t>
            </a:r>
            <a:r>
              <a:rPr lang="en-US" dirty="0"/>
              <a:t> to the students there is no requirement to list favorable findings for issues granted.  </a:t>
            </a:r>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4188508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REVIEW </a:t>
            </a:r>
            <a:r>
              <a:rPr lang="en-US" b="0" dirty="0"/>
              <a:t>the Favorable Findings Approved Text for the list of pre-approved text for documenting the material element for favorable findings.</a:t>
            </a:r>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2018483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REVIEW </a:t>
            </a:r>
            <a:r>
              <a:rPr lang="en-US" sz="1200" kern="1200" dirty="0">
                <a:solidFill>
                  <a:schemeClr val="tx1"/>
                </a:solidFill>
                <a:effectLst/>
                <a:latin typeface="+mn-lt"/>
                <a:ea typeface="+mn-ea"/>
                <a:cs typeface="+mn-cs"/>
              </a:rPr>
              <a:t>the below good examples of favorable findings.  Good examples are specific and document supporting evidence.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 in-service injury is confirmed based on a right knee strain shown in service treatment records dated January 3, 1956.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direct causal relationship between your right knee injury in service and your currently diagnosed right knee arthritis is established on VAMC Houston examination dated March 17, 2017.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Agent orange herbicide exposure is presumed based on confirmed service in Vietnam on DD 214 for service period April 1966 to April 1972.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left shoulder arthritis meets the requirement for a chronic condition at a compensable degree within one year of discharge based on VAMC Bay Pines treatment reports dated January 1, 2013.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Entitlement to an earlier effective date is shown based on a diagnosis of diabetes mellitus prior to May 2001 shown in private treatment records from Dr. Smith dated January 1999.   </a:t>
            </a:r>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12159761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TELL</a:t>
            </a:r>
            <a:r>
              <a:rPr lang="en-US" dirty="0"/>
              <a:t> the students favorable findings should be specific enough that a claimant, upon reading the notification and rating decision, will be able to determine what evidence was used to make the finding.</a:t>
            </a:r>
          </a:p>
          <a:p>
            <a:endParaRPr lang="en-US" dirty="0"/>
          </a:p>
          <a:p>
            <a:pPr marL="0" indent="0">
              <a:buNone/>
            </a:pPr>
            <a:r>
              <a:rPr lang="en-US" sz="1400" b="1" dirty="0">
                <a:solidFill>
                  <a:srgbClr val="002060"/>
                </a:solidFill>
                <a:latin typeface="Myriad Pro"/>
              </a:rPr>
              <a:t>Improper examples are general and lack supporting evidence.</a:t>
            </a:r>
          </a:p>
          <a:p>
            <a:pPr marL="0" indent="0">
              <a:buNone/>
            </a:pPr>
            <a:endParaRPr lang="en-US" sz="1200" b="1" dirty="0">
              <a:solidFill>
                <a:srgbClr val="002060"/>
              </a:solidFill>
              <a:latin typeface="Myriad Pro"/>
            </a:endParaRPr>
          </a:p>
          <a:p>
            <a:pPr>
              <a:lnSpc>
                <a:spcPct val="150000"/>
              </a:lnSpc>
            </a:pPr>
            <a:r>
              <a:rPr lang="en-US" dirty="0">
                <a:solidFill>
                  <a:srgbClr val="002060"/>
                </a:solidFill>
                <a:latin typeface="Myriad Pro"/>
              </a:rPr>
              <a:t>Service connection warranted. </a:t>
            </a:r>
          </a:p>
          <a:p>
            <a:pPr>
              <a:lnSpc>
                <a:spcPct val="150000"/>
              </a:lnSpc>
            </a:pPr>
            <a:r>
              <a:rPr lang="en-US" dirty="0">
                <a:solidFill>
                  <a:srgbClr val="002060"/>
                </a:solidFill>
                <a:latin typeface="Myriad Pro"/>
              </a:rPr>
              <a:t>Current diagnosis.</a:t>
            </a:r>
          </a:p>
          <a:p>
            <a:pPr>
              <a:lnSpc>
                <a:spcPct val="150000"/>
              </a:lnSpc>
            </a:pPr>
            <a:r>
              <a:rPr lang="en-US" dirty="0">
                <a:solidFill>
                  <a:srgbClr val="002060"/>
                </a:solidFill>
                <a:latin typeface="Myriad Pro"/>
              </a:rPr>
              <a:t>Diagnosis in service treatment records. </a:t>
            </a:r>
          </a:p>
          <a:p>
            <a:pPr>
              <a:lnSpc>
                <a:spcPct val="150000"/>
              </a:lnSpc>
            </a:pPr>
            <a:r>
              <a:rPr lang="en-US" dirty="0">
                <a:solidFill>
                  <a:srgbClr val="002060"/>
                </a:solidFill>
                <a:latin typeface="Myriad Pro"/>
              </a:rPr>
              <a:t>Private treatment records show a current diagnosis.</a:t>
            </a:r>
          </a:p>
          <a:p>
            <a:pPr>
              <a:lnSpc>
                <a:spcPct val="150000"/>
              </a:lnSpc>
            </a:pPr>
            <a:r>
              <a:rPr lang="en-US" dirty="0">
                <a:solidFill>
                  <a:srgbClr val="002060"/>
                </a:solidFill>
                <a:latin typeface="Myriad Pro"/>
              </a:rPr>
              <a:t>VA Houston examination report dated March 9, 2018. </a:t>
            </a:r>
          </a:p>
          <a:p>
            <a:pPr>
              <a:lnSpc>
                <a:spcPct val="150000"/>
              </a:lnSpc>
            </a:pPr>
            <a:r>
              <a:rPr lang="en-US" dirty="0">
                <a:solidFill>
                  <a:srgbClr val="002060"/>
                </a:solidFill>
                <a:latin typeface="Myriad Pro"/>
              </a:rPr>
              <a:t>Vietnam service confirmed. </a:t>
            </a:r>
          </a:p>
          <a:p>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88049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TELL</a:t>
            </a:r>
            <a:r>
              <a:rPr lang="en-US" b="0" dirty="0"/>
              <a:t> the students elements not met should be clearly stated and concise.  </a:t>
            </a:r>
          </a:p>
          <a:p>
            <a:endParaRPr lang="en-US" b="0" dirty="0"/>
          </a:p>
          <a:p>
            <a:r>
              <a:rPr lang="en-US" b="1" dirty="0"/>
              <a:t>TELL</a:t>
            </a:r>
            <a:r>
              <a:rPr lang="en-US" b="0" dirty="0"/>
              <a:t> the students they should follow existing practices when evaluating a condition.  </a:t>
            </a:r>
            <a:endParaRPr lang="en-US" b="1"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1923641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32621082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TELL</a:t>
            </a:r>
            <a:r>
              <a:rPr lang="en-US" b="0" dirty="0"/>
              <a:t> the students updates were made to VBMS-R to include generated language changes, updated glossary fragments and the addition of favorable finding functionality.</a:t>
            </a:r>
            <a:endParaRPr lang="en-US" b="1" dirty="0"/>
          </a:p>
        </p:txBody>
      </p:sp>
      <p:sp>
        <p:nvSpPr>
          <p:cNvPr id="4" name="Slide Number Placeholder 3"/>
          <p:cNvSpPr>
            <a:spLocks noGrp="1"/>
          </p:cNvSpPr>
          <p:nvPr>
            <p:ph type="sldNum" sz="quarter" idx="10"/>
          </p:nvPr>
        </p:nvSpPr>
        <p:spPr/>
        <p:txBody>
          <a:bodyPr/>
          <a:lstStyle/>
          <a:p>
            <a:fld id="{8C5C6998-EDEF-4A05-9E82-FF9216FA3557}" type="slidenum">
              <a:rPr lang="en-US" smtClean="0"/>
              <a:t>17</a:t>
            </a:fld>
            <a:endParaRPr lang="en-US" dirty="0"/>
          </a:p>
        </p:txBody>
      </p:sp>
    </p:spTree>
    <p:extLst>
      <p:ext uri="{BB962C8B-B14F-4D97-AF65-F5344CB8AC3E}">
        <p14:creationId xmlns:p14="http://schemas.microsoft.com/office/powerpoint/2010/main" val="24815454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TELL </a:t>
            </a:r>
            <a:r>
              <a:rPr lang="en-US" sz="1200" kern="1200" dirty="0">
                <a:solidFill>
                  <a:schemeClr val="tx1"/>
                </a:solidFill>
                <a:effectLst/>
                <a:latin typeface="+mn-lt"/>
                <a:ea typeface="+mn-ea"/>
                <a:cs typeface="+mn-cs"/>
              </a:rPr>
              <a:t>the students they should modify the rating introduction narrative assistance text to ensure the correct language is displayed in the rating decision.</a:t>
            </a:r>
          </a:p>
          <a:p>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5982619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TELL</a:t>
            </a:r>
            <a:r>
              <a:rPr lang="en-US" dirty="0"/>
              <a:t> the students </a:t>
            </a:r>
            <a:r>
              <a:rPr lang="en-US" sz="1200" dirty="0">
                <a:solidFill>
                  <a:srgbClr val="002060"/>
                </a:solidFill>
                <a:latin typeface="Myriad Pro"/>
              </a:rPr>
              <a:t>they</a:t>
            </a:r>
            <a:r>
              <a:rPr lang="en-US" sz="1200" b="0" dirty="0">
                <a:solidFill>
                  <a:srgbClr val="002060"/>
                </a:solidFill>
                <a:latin typeface="Myriad Pro"/>
              </a:rPr>
              <a:t> will follow existing guidance on listing the issues adjudicated and the evidence considered.</a:t>
            </a:r>
            <a:endParaRPr lang="en-US" b="0"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1906205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0" u="sng" dirty="0">
                <a:solidFill>
                  <a:srgbClr val="002060"/>
                </a:solidFill>
                <a:latin typeface="Myriad Pro"/>
                <a:cs typeface="Times New Roman" panose="02020603050405020304" pitchFamily="18" charset="0"/>
              </a:rPr>
              <a:t>Instructor Notes</a:t>
            </a:r>
            <a:r>
              <a:rPr lang="en-US" sz="1200" b="0" u="none" dirty="0">
                <a:solidFill>
                  <a:srgbClr val="002060"/>
                </a:solidFill>
                <a:latin typeface="Myriad Pro"/>
                <a:cs typeface="Times New Roman" panose="02020603050405020304" pitchFamily="18" charset="0"/>
              </a:rPr>
              <a:t>:</a:t>
            </a:r>
          </a:p>
          <a:p>
            <a:pPr marL="0" indent="0">
              <a:buNone/>
            </a:pPr>
            <a:endParaRPr lang="en-US" sz="1200" b="0" u="sng" dirty="0">
              <a:solidFill>
                <a:srgbClr val="002060"/>
              </a:solidFill>
              <a:latin typeface="Myriad Pro"/>
              <a:cs typeface="Times New Roman" panose="02020603050405020304" pitchFamily="18" charset="0"/>
            </a:endParaRPr>
          </a:p>
          <a:p>
            <a:pPr marL="0" indent="0">
              <a:buNone/>
            </a:pPr>
            <a:r>
              <a:rPr lang="en-US" sz="1200" b="0" dirty="0">
                <a:solidFill>
                  <a:srgbClr val="002060"/>
                </a:solidFill>
                <a:latin typeface="Myriad Pro"/>
                <a:cs typeface="Times New Roman" panose="02020603050405020304" pitchFamily="18" charset="0"/>
              </a:rPr>
              <a:t>At the end of this lesson, you will be able to:</a:t>
            </a:r>
          </a:p>
          <a:p>
            <a:pPr marL="171450" indent="-171450">
              <a:buFont typeface="Arial" panose="020B0604020202020204" pitchFamily="34" charset="0"/>
              <a:buChar char="•"/>
            </a:pPr>
            <a:r>
              <a:rPr lang="en-US" sz="1200" dirty="0">
                <a:solidFill>
                  <a:srgbClr val="002060"/>
                </a:solidFill>
                <a:latin typeface="Myriad Pro"/>
                <a:cs typeface="Times New Roman" panose="02020603050405020304" pitchFamily="18" charset="0"/>
              </a:rPr>
              <a:t>Identify the six Appeals Modernization Act (AMA) improved rating decision notice requirements </a:t>
            </a:r>
          </a:p>
          <a:p>
            <a:pPr marL="171450" indent="-171450">
              <a:buFont typeface="Arial" panose="020B0604020202020204" pitchFamily="34" charset="0"/>
              <a:buChar char="•"/>
            </a:pPr>
            <a:r>
              <a:rPr lang="en-US" sz="1200" dirty="0">
                <a:solidFill>
                  <a:srgbClr val="002060"/>
                </a:solidFill>
                <a:latin typeface="Myriad Pro"/>
                <a:cs typeface="Times New Roman" panose="02020603050405020304" pitchFamily="18" charset="0"/>
              </a:rPr>
              <a:t>Define </a:t>
            </a:r>
            <a:r>
              <a:rPr lang="en-US" sz="1200" i="1" dirty="0">
                <a:solidFill>
                  <a:srgbClr val="002060"/>
                </a:solidFill>
                <a:latin typeface="Myriad Pro"/>
                <a:cs typeface="Times New Roman" panose="02020603050405020304" pitchFamily="18" charset="0"/>
              </a:rPr>
              <a:t>favorable findings </a:t>
            </a:r>
            <a:r>
              <a:rPr lang="en-US" sz="1200" dirty="0">
                <a:solidFill>
                  <a:srgbClr val="002060"/>
                </a:solidFill>
                <a:latin typeface="Myriad Pro"/>
                <a:cs typeface="Times New Roman" panose="02020603050405020304" pitchFamily="18" charset="0"/>
              </a:rPr>
              <a:t>and document those findings in a rating decision</a:t>
            </a:r>
          </a:p>
          <a:p>
            <a:pPr marL="171450" indent="-171450">
              <a:buFont typeface="Arial" panose="020B0604020202020204" pitchFamily="34" charset="0"/>
              <a:buChar char="•"/>
            </a:pPr>
            <a:r>
              <a:rPr lang="en-US" sz="1200" dirty="0">
                <a:solidFill>
                  <a:srgbClr val="002060"/>
                </a:solidFill>
                <a:latin typeface="Myriad Pro"/>
                <a:cs typeface="Times New Roman" panose="02020603050405020304" pitchFamily="18" charset="0"/>
              </a:rPr>
              <a:t>Complete a rating decision in VBMS-Rating (VBMS-R) that meets the AMA improved notice requirements</a:t>
            </a:r>
          </a:p>
          <a:p>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5182962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TELL</a:t>
            </a:r>
            <a:r>
              <a:rPr lang="en-US" dirty="0"/>
              <a:t> the students </a:t>
            </a:r>
            <a:r>
              <a:rPr lang="en-US" dirty="0">
                <a:solidFill>
                  <a:srgbClr val="002060"/>
                </a:solidFill>
                <a:latin typeface="Myriad Pro"/>
              </a:rPr>
              <a:t>decision narratives for</a:t>
            </a:r>
            <a:r>
              <a:rPr lang="en-US" b="0" dirty="0">
                <a:solidFill>
                  <a:srgbClr val="002060"/>
                </a:solidFill>
                <a:latin typeface="Myriad Pro"/>
              </a:rPr>
              <a:t> </a:t>
            </a:r>
            <a:r>
              <a:rPr lang="en-US" b="0" u="sng" dirty="0">
                <a:solidFill>
                  <a:srgbClr val="002060"/>
                </a:solidFill>
                <a:latin typeface="Myriad Pro"/>
              </a:rPr>
              <a:t>each issue</a:t>
            </a:r>
            <a:r>
              <a:rPr lang="en-US" b="0" dirty="0">
                <a:solidFill>
                  <a:srgbClr val="002060"/>
                </a:solidFill>
                <a:latin typeface="Myriad Pro"/>
              </a:rPr>
              <a:t> must include the following components, and they must use system generated text when available.</a:t>
            </a:r>
            <a:endParaRPr lang="en-US" b="0"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10508965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REVIEW</a:t>
            </a:r>
            <a:r>
              <a:rPr lang="en-US" dirty="0"/>
              <a:t> the </a:t>
            </a:r>
            <a:r>
              <a:rPr lang="en-US" i="1" dirty="0"/>
              <a:t>VBMS-Rating: Favorable Findings Job Aid</a:t>
            </a:r>
            <a:r>
              <a:rPr lang="en-US" dirty="0"/>
              <a:t>.</a:t>
            </a:r>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1157232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REVIEW</a:t>
            </a:r>
            <a:r>
              <a:rPr lang="en-US" dirty="0"/>
              <a:t> the </a:t>
            </a:r>
            <a:r>
              <a:rPr lang="en-US" i="1" dirty="0"/>
              <a:t>VBMS-Rating: Favorable Findings Job Aid</a:t>
            </a:r>
            <a:r>
              <a:rPr lang="en-US" dirty="0"/>
              <a:t>.</a:t>
            </a:r>
          </a:p>
          <a:p>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28928078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EMPHASIZE</a:t>
            </a:r>
            <a:r>
              <a:rPr lang="en-US" b="0" dirty="0"/>
              <a:t> to the students </a:t>
            </a:r>
            <a:r>
              <a:rPr lang="en-US" sz="1200" b="0" dirty="0">
                <a:solidFill>
                  <a:srgbClr val="002060"/>
                </a:solidFill>
                <a:latin typeface="Myriad Pro"/>
              </a:rPr>
              <a:t>favorable findings are binding on all subsequent adjudicators.   However, Decisionmakers may overturn a prior favorable finding when </a:t>
            </a:r>
            <a:r>
              <a:rPr lang="en-US" sz="1200" b="0" i="1" dirty="0">
                <a:solidFill>
                  <a:srgbClr val="002060"/>
                </a:solidFill>
                <a:latin typeface="Myriad Pro"/>
              </a:rPr>
              <a:t>clear and unmistakable evidence</a:t>
            </a:r>
            <a:r>
              <a:rPr lang="en-US" sz="1200" b="0" dirty="0">
                <a:solidFill>
                  <a:srgbClr val="002060"/>
                </a:solidFill>
                <a:latin typeface="Myriad Pro"/>
              </a:rPr>
              <a:t> is present to refute the finding.  </a:t>
            </a:r>
          </a:p>
          <a:p>
            <a:endParaRPr lang="en-US" b="1"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37013504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TELL</a:t>
            </a:r>
            <a:r>
              <a:rPr lang="en-US" dirty="0"/>
              <a:t> the students they must use the VBMS-R generated text to provide notice to the claimant of the applicable laws and regulations.</a:t>
            </a:r>
          </a:p>
          <a:p>
            <a:endParaRPr lang="en-US" dirty="0"/>
          </a:p>
          <a:p>
            <a:r>
              <a:rPr lang="en-US" b="1" dirty="0"/>
              <a:t>TELL</a:t>
            </a:r>
            <a:r>
              <a:rPr lang="en-US" dirty="0"/>
              <a:t> the students they should review the Common Laws and Regulations for Completing Decisions handout.</a:t>
            </a:r>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5275312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REVIEW</a:t>
            </a:r>
            <a:r>
              <a:rPr lang="en-US" dirty="0"/>
              <a:t> the associated Job Aids for VBMS-R Contention Mapping and Contention Dispositions.  </a:t>
            </a:r>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7728535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REVIEW </a:t>
            </a:r>
            <a:r>
              <a:rPr lang="en-US" sz="1200" kern="1200" dirty="0">
                <a:solidFill>
                  <a:schemeClr val="tx1"/>
                </a:solidFill>
                <a:effectLst/>
                <a:latin typeface="+mn-lt"/>
                <a:ea typeface="+mn-ea"/>
                <a:cs typeface="+mn-cs"/>
              </a:rPr>
              <a:t>the actions needed for selecting the disposition from the Contention Disposition Information drop-down menu  within VBMS-R.</a:t>
            </a:r>
          </a:p>
          <a:p>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6153973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Correct answer: </a:t>
            </a:r>
          </a:p>
          <a:p>
            <a:pPr marL="800100" marR="0" indent="-342900">
              <a:lnSpc>
                <a:spcPct val="107000"/>
              </a:lnSpc>
              <a:spcBef>
                <a:spcPts val="0"/>
              </a:spcBef>
              <a:spcAft>
                <a:spcPts val="800"/>
              </a:spcAft>
              <a:buFont typeface="+mj-lt"/>
              <a:buAutoNum type="alphaLcParenR"/>
            </a:pPr>
            <a:r>
              <a:rPr lang="en-US" sz="1200" dirty="0">
                <a:solidFill>
                  <a:srgbClr val="002060"/>
                </a:solidFill>
                <a:latin typeface="Myriad Pro"/>
                <a:ea typeface="Calibri" panose="020F0502020204030204" pitchFamily="34" charset="0"/>
                <a:cs typeface="Times New Roman" panose="02020603050405020304" pitchFamily="18" charset="0"/>
              </a:rPr>
              <a:t>Notation of a favorable finding regarding a current diagnosis of asthma as documented in the records from Dr. Smith.</a:t>
            </a:r>
          </a:p>
          <a:p>
            <a:pPr marL="800100" marR="0" indent="-342900">
              <a:lnSpc>
                <a:spcPct val="107000"/>
              </a:lnSpc>
              <a:spcBef>
                <a:spcPts val="0"/>
              </a:spcBef>
              <a:spcAft>
                <a:spcPts val="800"/>
              </a:spcAft>
              <a:buFont typeface="+mj-lt"/>
              <a:buAutoNum type="alphaLcParenR"/>
            </a:pPr>
            <a:r>
              <a:rPr lang="en-US" sz="1200" dirty="0">
                <a:solidFill>
                  <a:srgbClr val="002060"/>
                </a:solidFill>
                <a:latin typeface="Myriad Pro"/>
                <a:ea typeface="Calibri" panose="020F0502020204030204" pitchFamily="34" charset="0"/>
                <a:cs typeface="Times New Roman" panose="02020603050405020304" pitchFamily="18" charset="0"/>
              </a:rPr>
              <a:t>Service connection for asthma is denied.</a:t>
            </a:r>
          </a:p>
          <a:p>
            <a:pPr marL="800100" marR="0" indent="-342900">
              <a:lnSpc>
                <a:spcPct val="107000"/>
              </a:lnSpc>
              <a:spcBef>
                <a:spcPts val="0"/>
              </a:spcBef>
              <a:spcAft>
                <a:spcPts val="800"/>
              </a:spcAft>
              <a:buFont typeface="+mj-lt"/>
              <a:buAutoNum type="alphaLcParenR"/>
            </a:pPr>
            <a:r>
              <a:rPr lang="en-US" sz="1200" dirty="0">
                <a:solidFill>
                  <a:srgbClr val="002060"/>
                </a:solidFill>
                <a:latin typeface="Myriad Pro"/>
                <a:ea typeface="Calibri" panose="020F0502020204030204" pitchFamily="34" charset="0"/>
                <a:cs typeface="Times New Roman" panose="02020603050405020304" pitchFamily="18" charset="0"/>
              </a:rPr>
              <a:t>The required elements for service connection for asthma.</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29</a:t>
            </a:fld>
            <a:endParaRPr lang="en-US" dirty="0"/>
          </a:p>
        </p:txBody>
      </p:sp>
    </p:spTree>
    <p:extLst>
      <p:ext uri="{BB962C8B-B14F-4D97-AF65-F5344CB8AC3E}">
        <p14:creationId xmlns:p14="http://schemas.microsoft.com/office/powerpoint/2010/main" val="20373427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dirty="0"/>
              <a:t>As stated in the beginning of the training, the lesson objectives were to:</a:t>
            </a:r>
          </a:p>
          <a:p>
            <a:pPr marL="171450" indent="-171450">
              <a:buFont typeface="Arial" panose="020B0604020202020204" pitchFamily="34" charset="0"/>
              <a:buChar char="•"/>
            </a:pPr>
            <a:r>
              <a:rPr lang="en-US" sz="1200" dirty="0">
                <a:solidFill>
                  <a:srgbClr val="002060"/>
                </a:solidFill>
                <a:latin typeface="Myriad Pro"/>
                <a:cs typeface="Times New Roman" panose="02020603050405020304" pitchFamily="18" charset="0"/>
              </a:rPr>
              <a:t>Identify the 6 Appeals Modernization Act (AMA) improved rating decision notice requirements </a:t>
            </a:r>
          </a:p>
          <a:p>
            <a:pPr marL="171450" indent="-171450">
              <a:buFont typeface="Arial" panose="020B0604020202020204" pitchFamily="34" charset="0"/>
              <a:buChar char="•"/>
            </a:pPr>
            <a:r>
              <a:rPr lang="en-US" sz="1200" dirty="0">
                <a:solidFill>
                  <a:srgbClr val="002060"/>
                </a:solidFill>
                <a:latin typeface="Myriad Pro"/>
                <a:cs typeface="Times New Roman" panose="02020603050405020304" pitchFamily="18" charset="0"/>
              </a:rPr>
              <a:t>Define </a:t>
            </a:r>
            <a:r>
              <a:rPr lang="en-US" sz="1200" i="1" dirty="0">
                <a:solidFill>
                  <a:srgbClr val="002060"/>
                </a:solidFill>
                <a:latin typeface="Myriad Pro"/>
                <a:cs typeface="Times New Roman" panose="02020603050405020304" pitchFamily="18" charset="0"/>
              </a:rPr>
              <a:t>favorable findings </a:t>
            </a:r>
            <a:r>
              <a:rPr lang="en-US" sz="1200" dirty="0">
                <a:solidFill>
                  <a:srgbClr val="002060"/>
                </a:solidFill>
                <a:latin typeface="Myriad Pro"/>
                <a:cs typeface="Times New Roman" panose="02020603050405020304" pitchFamily="18" charset="0"/>
              </a:rPr>
              <a:t>and document those findings in a rating decision</a:t>
            </a:r>
          </a:p>
          <a:p>
            <a:pPr marL="171450" indent="-171450">
              <a:buFont typeface="Arial" panose="020B0604020202020204" pitchFamily="34" charset="0"/>
              <a:buChar char="•"/>
            </a:pPr>
            <a:r>
              <a:rPr lang="en-US" sz="1200" dirty="0">
                <a:solidFill>
                  <a:srgbClr val="002060"/>
                </a:solidFill>
                <a:latin typeface="Myriad Pro"/>
                <a:cs typeface="Times New Roman" panose="02020603050405020304" pitchFamily="18" charset="0"/>
              </a:rPr>
              <a:t>Complete a rating decision in VBMS-Rating (VBMS-R) that meets the AMA improved notice requirements</a:t>
            </a:r>
          </a:p>
          <a:p>
            <a:endParaRPr lang="en-US" dirty="0"/>
          </a:p>
          <a:p>
            <a:r>
              <a:rPr lang="en-US" sz="1200" kern="1200" dirty="0">
                <a:solidFill>
                  <a:schemeClr val="tx1"/>
                </a:solidFill>
                <a:effectLst/>
                <a:latin typeface="+mn-lt"/>
                <a:ea typeface="+mn-ea"/>
                <a:cs typeface="+mn-cs"/>
              </a:rPr>
              <a:t>We discussed each of these objectives through the following topics in each slide today:</a:t>
            </a:r>
          </a:p>
          <a:p>
            <a:pPr marL="171450" indent="-171450">
              <a:buFont typeface="Arial" panose="020B0604020202020204" pitchFamily="34" charset="0"/>
              <a:buChar char="•"/>
            </a:pPr>
            <a:r>
              <a:rPr lang="en-US" sz="1200" dirty="0">
                <a:solidFill>
                  <a:srgbClr val="002F56"/>
                </a:solidFill>
                <a:latin typeface="Myriad Pro" panose="020B0503030403020204"/>
              </a:rPr>
              <a:t>AMA Notice Requirements</a:t>
            </a:r>
          </a:p>
          <a:p>
            <a:pPr marL="171450" indent="-171450">
              <a:buFont typeface="Arial" panose="020B0604020202020204" pitchFamily="34" charset="0"/>
              <a:buChar char="•"/>
            </a:pPr>
            <a:r>
              <a:rPr lang="en-US" sz="1200" dirty="0">
                <a:solidFill>
                  <a:srgbClr val="002F56"/>
                </a:solidFill>
                <a:latin typeface="Myriad Pro" panose="020B0503030403020204"/>
              </a:rPr>
              <a:t>Rating Decision Elements</a:t>
            </a:r>
          </a:p>
          <a:p>
            <a:pPr marL="171450" indent="-171450">
              <a:buFont typeface="Arial" panose="020B0604020202020204" pitchFamily="34" charset="0"/>
              <a:buChar char="•"/>
            </a:pPr>
            <a:r>
              <a:rPr lang="en-US" sz="1200" dirty="0">
                <a:solidFill>
                  <a:srgbClr val="002F56"/>
                </a:solidFill>
                <a:latin typeface="Myriad Pro" panose="020B0503030403020204"/>
              </a:rPr>
              <a:t>Documenting Favorable Findings</a:t>
            </a:r>
          </a:p>
          <a:p>
            <a:pPr marL="171450" indent="-171450">
              <a:buFont typeface="Arial" panose="020B0604020202020204" pitchFamily="34" charset="0"/>
              <a:buChar char="•"/>
            </a:pPr>
            <a:r>
              <a:rPr lang="en-US" sz="1200" dirty="0">
                <a:solidFill>
                  <a:srgbClr val="002F56"/>
                </a:solidFill>
                <a:latin typeface="Myriad Pro" panose="020B0503030403020204"/>
              </a:rPr>
              <a:t>Completing a Rating Decision in VBMS-R</a:t>
            </a:r>
          </a:p>
          <a:p>
            <a:endParaRPr lang="en-US" dirty="0"/>
          </a:p>
          <a:p>
            <a:r>
              <a:rPr lang="en-US" b="0" dirty="0"/>
              <a:t>Are there any additional questions? </a:t>
            </a:r>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30</a:t>
            </a:fld>
            <a:endParaRPr lang="en-US" dirty="0">
              <a:solidFill>
                <a:prstClr val="black"/>
              </a:solidFill>
            </a:endParaRPr>
          </a:p>
        </p:txBody>
      </p:sp>
    </p:spTree>
    <p:extLst>
      <p:ext uri="{BB962C8B-B14F-4D97-AF65-F5344CB8AC3E}">
        <p14:creationId xmlns:p14="http://schemas.microsoft.com/office/powerpoint/2010/main" val="39267004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b="0" u="sng" dirty="0"/>
              <a:t>Instructor Notes:</a:t>
            </a:r>
          </a:p>
          <a:p>
            <a:pPr defTabSz="931774">
              <a:defRPr/>
            </a:pPr>
            <a:endParaRPr lang="en-US" sz="1200" dirty="0">
              <a:latin typeface="Arial" panose="020B0604020202020204" pitchFamily="34" charset="0"/>
              <a:cs typeface="Arial" panose="020B0604020202020204" pitchFamily="34" charset="0"/>
            </a:endParaRPr>
          </a:p>
          <a:p>
            <a:r>
              <a:rPr lang="en-US" sz="1200" u="none" dirty="0"/>
              <a:t>A </a:t>
            </a:r>
            <a:r>
              <a:rPr lang="en-US" sz="1200" u="none" baseline="0" dirty="0"/>
              <a:t>satisfaction survey has been assigned to you in TMS.  Completing it will allow you to receive credit for this training.</a:t>
            </a:r>
            <a:endParaRPr lang="en-US" sz="1200" u="none"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31</a:t>
            </a:fld>
            <a:endParaRPr lang="en-US" dirty="0">
              <a:solidFill>
                <a:prstClr val="black"/>
              </a:solidFill>
            </a:endParaRPr>
          </a:p>
        </p:txBody>
      </p:sp>
    </p:spTree>
    <p:extLst>
      <p:ext uri="{BB962C8B-B14F-4D97-AF65-F5344CB8AC3E}">
        <p14:creationId xmlns:p14="http://schemas.microsoft.com/office/powerpoint/2010/main" val="849860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TELL</a:t>
            </a:r>
            <a:r>
              <a:rPr lang="en-US" sz="1200" kern="1200" dirty="0">
                <a:solidFill>
                  <a:schemeClr val="tx1"/>
                </a:solidFill>
                <a:effectLst/>
                <a:latin typeface="+mn-lt"/>
                <a:ea typeface="+mn-ea"/>
                <a:cs typeface="+mn-cs"/>
              </a:rPr>
              <a:t> the students there are 8 elements VA must include in all decision notices, and this training focuses on the first 6 elements.</a:t>
            </a:r>
          </a:p>
          <a:p>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050382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2">
                    <a:lumMod val="75000"/>
                  </a:schemeClr>
                </a:solidFill>
                <a:latin typeface="Myriad Pro"/>
              </a:rPr>
              <a:t>REVIEW</a:t>
            </a:r>
            <a:r>
              <a:rPr lang="en-US" sz="1200" dirty="0">
                <a:solidFill>
                  <a:schemeClr val="tx2">
                    <a:lumMod val="75000"/>
                  </a:schemeClr>
                </a:solidFill>
                <a:latin typeface="Myriad Pro"/>
              </a:rPr>
              <a:t> the available handouts for detailed information on the rating decision elements.</a:t>
            </a:r>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1314883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2">
                    <a:lumMod val="75000"/>
                  </a:schemeClr>
                </a:solidFill>
                <a:latin typeface="Myriad Pro"/>
              </a:rPr>
              <a:t>REVIEW</a:t>
            </a:r>
            <a:r>
              <a:rPr lang="en-US" sz="1200" dirty="0">
                <a:solidFill>
                  <a:schemeClr val="tx2">
                    <a:lumMod val="75000"/>
                  </a:schemeClr>
                </a:solidFill>
                <a:latin typeface="Myriad Pro"/>
              </a:rPr>
              <a:t> the available handouts for detailed information on the rating decision elements.</a:t>
            </a:r>
          </a:p>
          <a:p>
            <a:endParaRPr lang="en-US" sz="1200" dirty="0">
              <a:solidFill>
                <a:schemeClr val="tx2">
                  <a:lumMod val="75000"/>
                </a:schemeClr>
              </a:solidFill>
              <a:latin typeface="Myriad Pro"/>
            </a:endParaRPr>
          </a:p>
          <a:p>
            <a:r>
              <a:rPr lang="en-US" sz="1200" b="1" kern="1200" dirty="0">
                <a:solidFill>
                  <a:schemeClr val="tx1"/>
                </a:solidFill>
                <a:effectLst/>
                <a:latin typeface="+mn-lt"/>
                <a:ea typeface="+mn-ea"/>
                <a:cs typeface="+mn-cs"/>
              </a:rPr>
              <a:t>TELL</a:t>
            </a:r>
            <a:r>
              <a:rPr lang="en-US" sz="1200" kern="1200" dirty="0">
                <a:solidFill>
                  <a:schemeClr val="tx1"/>
                </a:solidFill>
                <a:effectLst/>
                <a:latin typeface="+mn-lt"/>
                <a:ea typeface="+mn-ea"/>
                <a:cs typeface="+mn-cs"/>
              </a:rPr>
              <a:t> the students they should also refer to the Common Laws and Regulations for Completing Decisions handout.</a:t>
            </a:r>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218947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REVIEW</a:t>
            </a:r>
            <a:r>
              <a:rPr lang="en-US" b="0" dirty="0"/>
              <a:t> the VBMS-Rating: Reference Laws and Regulations Job Aid. </a:t>
            </a:r>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4189826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REVIEW</a:t>
            </a:r>
            <a:r>
              <a:rPr lang="en-US" b="0" dirty="0"/>
              <a:t> the VBMS-Rating: Reference Laws and Regulations Job Aid</a:t>
            </a:r>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816043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REVIEW </a:t>
            </a:r>
            <a:r>
              <a:rPr lang="en-US" b="0" dirty="0"/>
              <a:t>the knowledge check with the students.</a:t>
            </a:r>
          </a:p>
          <a:p>
            <a:endParaRPr lang="en-US" b="0" dirty="0"/>
          </a:p>
          <a:p>
            <a:pPr>
              <a:lnSpc>
                <a:spcPct val="107000"/>
              </a:lnSpc>
              <a:spcAft>
                <a:spcPts val="800"/>
              </a:spcAft>
            </a:pPr>
            <a:r>
              <a:rPr lang="en-US" sz="1200" b="1" dirty="0">
                <a:solidFill>
                  <a:srgbClr val="002060"/>
                </a:solidFill>
                <a:latin typeface="Myriad Pro" panose="020B0503030403020204"/>
                <a:ea typeface="Calibri" panose="020F0502020204030204" pitchFamily="34" charset="0"/>
                <a:cs typeface="Times New Roman" panose="02020603050405020304" pitchFamily="18" charset="0"/>
              </a:rPr>
              <a:t>True or False:</a:t>
            </a:r>
          </a:p>
          <a:p>
            <a:pPr>
              <a:lnSpc>
                <a:spcPct val="107000"/>
              </a:lnSpc>
              <a:spcAft>
                <a:spcPts val="800"/>
              </a:spcAft>
            </a:pPr>
            <a:r>
              <a:rPr lang="en-US" sz="1200" dirty="0">
                <a:solidFill>
                  <a:srgbClr val="002060"/>
                </a:solidFill>
                <a:latin typeface="Myriad Pro" panose="020B0503030403020204"/>
                <a:ea typeface="Calibri" panose="020F0502020204030204" pitchFamily="34" charset="0"/>
                <a:cs typeface="Times New Roman" panose="02020603050405020304" pitchFamily="18" charset="0"/>
              </a:rPr>
              <a:t> </a:t>
            </a:r>
          </a:p>
          <a:p>
            <a:pPr>
              <a:lnSpc>
                <a:spcPct val="107000"/>
              </a:lnSpc>
              <a:spcAft>
                <a:spcPts val="800"/>
              </a:spcAft>
            </a:pPr>
            <a:r>
              <a:rPr lang="en-US" sz="1200" dirty="0">
                <a:solidFill>
                  <a:srgbClr val="002060"/>
                </a:solidFill>
                <a:latin typeface="Myriad Pro" panose="020B0503030403020204"/>
                <a:ea typeface="Calibri" panose="020F0502020204030204" pitchFamily="34" charset="0"/>
                <a:cs typeface="Times New Roman" panose="02020603050405020304" pitchFamily="18" charset="0"/>
              </a:rPr>
              <a:t>The Appeals Modernization Act now requires that VA provide notification of the elements required to grant a claim for service connection </a:t>
            </a:r>
            <a:r>
              <a:rPr lang="en-US" sz="1200" b="1" dirty="0">
                <a:solidFill>
                  <a:srgbClr val="002060"/>
                </a:solidFill>
                <a:latin typeface="Myriad Pro" panose="020B0503030403020204"/>
                <a:ea typeface="Calibri" panose="020F0502020204030204" pitchFamily="34" charset="0"/>
                <a:cs typeface="Times New Roman" panose="02020603050405020304" pitchFamily="18" charset="0"/>
              </a:rPr>
              <a:t>and</a:t>
            </a:r>
            <a:r>
              <a:rPr lang="en-US" sz="1200" dirty="0">
                <a:solidFill>
                  <a:srgbClr val="002060"/>
                </a:solidFill>
                <a:latin typeface="Myriad Pro" panose="020B0503030403020204"/>
                <a:ea typeface="Calibri" panose="020F0502020204030204" pitchFamily="34" charset="0"/>
                <a:cs typeface="Times New Roman" panose="02020603050405020304" pitchFamily="18" charset="0"/>
              </a:rPr>
              <a:t> inform the Veteran of any elements that were not met, when denying a claim. </a:t>
            </a:r>
          </a:p>
          <a:p>
            <a:endParaRPr lang="en-US" b="1" dirty="0"/>
          </a:p>
          <a:p>
            <a:r>
              <a:rPr lang="en-US" b="0" dirty="0"/>
              <a:t>The answer is True.</a:t>
            </a:r>
          </a:p>
        </p:txBody>
      </p:sp>
      <p:sp>
        <p:nvSpPr>
          <p:cNvPr id="4" name="Slide Number Placeholder 3"/>
          <p:cNvSpPr>
            <a:spLocks noGrp="1"/>
          </p:cNvSpPr>
          <p:nvPr>
            <p:ph type="sldNum" sz="quarter" idx="5"/>
          </p:nvPr>
        </p:nvSpPr>
        <p:spPr/>
        <p:txBody>
          <a:bodyPr/>
          <a:lstStyle/>
          <a:p>
            <a:fld id="{8C5C6998-EDEF-4A05-9E82-FF9216FA3557}" type="slidenum">
              <a:rPr lang="en-US" smtClean="0"/>
              <a:t>8</a:t>
            </a:fld>
            <a:endParaRPr lang="en-US" dirty="0"/>
          </a:p>
        </p:txBody>
      </p:sp>
    </p:spTree>
    <p:extLst>
      <p:ext uri="{BB962C8B-B14F-4D97-AF65-F5344CB8AC3E}">
        <p14:creationId xmlns:p14="http://schemas.microsoft.com/office/powerpoint/2010/main" val="1990861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39677013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23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Tree>
    <p:extLst>
      <p:ext uri="{BB962C8B-B14F-4D97-AF65-F5344CB8AC3E}">
        <p14:creationId xmlns:p14="http://schemas.microsoft.com/office/powerpoint/2010/main" val="110894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70859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301458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3008993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20333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64312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57214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8134410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0167782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53422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1998568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523932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5557357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779866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1351599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9854769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4568555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587858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42352324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1811233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4687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6" name="TextBox 5">
            <a:extLst>
              <a:ext uri="{FF2B5EF4-FFF2-40B4-BE49-F238E27FC236}">
                <a16:creationId xmlns:a16="http://schemas.microsoft.com/office/drawing/2014/main" id="{BB68A448-86A1-4509-A1D3-38A2FB94A95E}"/>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881823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2846323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494546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08997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28346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
        <p:nvSpPr>
          <p:cNvPr id="8" name="TextBox 7">
            <a:extLst>
              <a:ext uri="{FF2B5EF4-FFF2-40B4-BE49-F238E27FC236}">
                <a16:creationId xmlns:a16="http://schemas.microsoft.com/office/drawing/2014/main" id="{21870F64-CF7A-468D-B0A2-445A3A1EDEC2}"/>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7726661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1855598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9463986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5752411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a:extLst>
              <a:ext uri="{FF2B5EF4-FFF2-40B4-BE49-F238E27FC236}">
                <a16:creationId xmlns:a16="http://schemas.microsoft.com/office/drawing/2014/main" id="{C0583546-692C-4AC1-B010-E548B84A1C6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8876354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C2269A14-0D25-432B-B988-9D95DA6ADAFB}"/>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868274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Tree>
    <p:extLst>
      <p:ext uri="{BB962C8B-B14F-4D97-AF65-F5344CB8AC3E}">
        <p14:creationId xmlns:p14="http://schemas.microsoft.com/office/powerpoint/2010/main" val="3616956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99232347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89B2853A-B4F2-41A4-86AF-D806BED1A700}"/>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89691111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DA3A65DD-876D-4000-B1AA-878B326EE85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7916409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cSld name="1_Title and Bulle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0" y="793628"/>
            <a:ext cx="12192000" cy="1086867"/>
          </a:xfrm>
        </p:spPr>
        <p:txBody>
          <a:bodyPr anchor="t">
            <a:normAutofit/>
          </a:bodyPr>
          <a:lstStyle>
            <a:lvl1pPr algn="ctr">
              <a:defRPr sz="2800">
                <a:solidFill>
                  <a:srgbClr val="1F497D"/>
                </a:solidFill>
              </a:defRPr>
            </a:lvl1pPr>
          </a:lstStyle>
          <a:p>
            <a:r>
              <a:rPr lang="en-US"/>
              <a:t>Click to edit Master title style</a:t>
            </a:r>
            <a:endParaRPr lang="en-US" dirty="0"/>
          </a:p>
        </p:txBody>
      </p:sp>
      <p:sp>
        <p:nvSpPr>
          <p:cNvPr id="3" name="Content Placeholder 2"/>
          <p:cNvSpPr>
            <a:spLocks noGrp="1"/>
          </p:cNvSpPr>
          <p:nvPr>
            <p:ph idx="1" hasCustomPrompt="1"/>
            <p:custDataLst>
              <p:tags r:id="rId2"/>
            </p:custDataLst>
          </p:nvPr>
        </p:nvSpPr>
        <p:spPr>
          <a:xfrm>
            <a:off x="609600" y="2057400"/>
            <a:ext cx="10972800" cy="3916363"/>
          </a:xfrm>
          <a:prstGeom prst="rect">
            <a:avLst/>
          </a:prstGeom>
        </p:spPr>
        <p:txBody>
          <a:bodyPr>
            <a:normAutofit/>
          </a:bodyPr>
          <a:lstStyle>
            <a:lvl1pPr marL="285750" indent="-285750">
              <a:spcBef>
                <a:spcPts val="0"/>
              </a:spcBef>
              <a:spcAft>
                <a:spcPts val="600"/>
              </a:spcAft>
              <a:buFont typeface="Arial" panose="020B0604020202020204" pitchFamily="34" charset="0"/>
              <a:buChar char="•"/>
              <a:defRPr sz="1800">
                <a:latin typeface="Arial" panose="020B0604020202020204" pitchFamily="34" charset="0"/>
                <a:cs typeface="Arial" panose="020B0604020202020204" pitchFamily="34" charset="0"/>
              </a:defRPr>
            </a:lvl1pPr>
            <a:lvl2pPr marL="478632" indent="-285750">
              <a:spcBef>
                <a:spcPts val="0"/>
              </a:spcBef>
              <a:spcAft>
                <a:spcPts val="600"/>
              </a:spcAft>
              <a:buFont typeface="Arial" panose="020B0604020202020204" pitchFamily="34" charset="0"/>
              <a:buChar char="•"/>
              <a:defRPr sz="1600">
                <a:latin typeface="Arial" panose="020B0604020202020204" pitchFamily="34" charset="0"/>
                <a:cs typeface="Arial" panose="020B0604020202020204" pitchFamily="34" charset="0"/>
              </a:defRPr>
            </a:lvl2pPr>
            <a:lvl3pPr marL="671513"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3pPr>
            <a:lvl4pPr marL="864394"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4pPr>
            <a:lvl5pPr marL="964406" indent="-192881">
              <a:spcBef>
                <a:spcPts val="0"/>
              </a:spcBef>
              <a:spcAft>
                <a:spcPts val="600"/>
              </a:spcAft>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Slide Number Placeholder 5">
            <a:extLst>
              <a:ext uri="{FF2B5EF4-FFF2-40B4-BE49-F238E27FC236}">
                <a16:creationId xmlns:a16="http://schemas.microsoft.com/office/drawing/2014/main" id="{D182D0DC-F309-4AD6-9FC4-7A92EF3A0C20}"/>
              </a:ext>
            </a:extLst>
          </p:cNvPr>
          <p:cNvSpPr>
            <a:spLocks noGrp="1"/>
          </p:cNvSpPr>
          <p:nvPr>
            <p:ph type="sldNum" sz="quarter" idx="12"/>
            <p:custDataLst>
              <p:tags r:id="rId3"/>
            </p:custDataLst>
          </p:nvPr>
        </p:nvSpPr>
        <p:spPr>
          <a:xfrm>
            <a:off x="9347200" y="6336268"/>
            <a:ext cx="2844800" cy="365125"/>
          </a:xfrm>
          <a:prstGeom prst="rect">
            <a:avLst/>
          </a:prstGeom>
        </p:spPr>
        <p:txBody>
          <a:bodyPr/>
          <a:lstStyle>
            <a:lvl1pPr algn="r">
              <a:defRPr sz="1400">
                <a:solidFill>
                  <a:schemeClr val="tx1"/>
                </a:solidFill>
                <a:latin typeface="Arial" panose="020B0604020202020204" pitchFamily="34" charset="0"/>
                <a:cs typeface="Arial" panose="020B0604020202020204" pitchFamily="34" charset="0"/>
              </a:defRPr>
            </a:lvl1pPr>
          </a:lstStyle>
          <a:p>
            <a:fld id="{36A6A193-2FDC-48DD-8023-1C75B05EEA9A}" type="slidenum">
              <a:rPr lang="en-US" smtClean="0"/>
              <a:pPr/>
              <a:t>‹#›</a:t>
            </a:fld>
            <a:endParaRPr lang="en-US" dirty="0"/>
          </a:p>
        </p:txBody>
      </p:sp>
      <p:sp>
        <p:nvSpPr>
          <p:cNvPr id="5" name="TextBox 4">
            <a:extLst>
              <a:ext uri="{FF2B5EF4-FFF2-40B4-BE49-F238E27FC236}">
                <a16:creationId xmlns:a16="http://schemas.microsoft.com/office/drawing/2014/main" id="{B0A07940-F539-43F8-81B9-3F2BEB3522F1}"/>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072454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2137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233443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Tree>
    <p:extLst>
      <p:ext uri="{BB962C8B-B14F-4D97-AF65-F5344CB8AC3E}">
        <p14:creationId xmlns:p14="http://schemas.microsoft.com/office/powerpoint/2010/main" val="153755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3" name="TextBox 2"/>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282030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7" name="TextBox 6"/>
          <p:cNvSpPr txBox="1"/>
          <p:nvPr/>
        </p:nvSpPr>
        <p:spPr>
          <a:xfrm>
            <a:off x="3962400" y="6324600"/>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137099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1.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9" name="TextBox 8"/>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3222984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1/7/2021</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79775814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1/7/2021</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8032504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926969873"/>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1.xml"/><Relationship Id="rId1" Type="http://schemas.openxmlformats.org/officeDocument/2006/relationships/slideLayout" Target="../slideLayouts/slideLayout5.xml"/><Relationship Id="rId4" Type="http://schemas.openxmlformats.org/officeDocument/2006/relationships/image" Target="../media/image12.emf"/></Relationships>
</file>

<file path=ppt/slides/_rels/slide2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6.xml"/><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68EBE-345D-49A1-9464-6BEBC79BDE36}"/>
              </a:ext>
            </a:extLst>
          </p:cNvPr>
          <p:cNvSpPr>
            <a:spLocks noGrp="1"/>
          </p:cNvSpPr>
          <p:nvPr>
            <p:ph type="ctrTitle"/>
          </p:nvPr>
        </p:nvSpPr>
        <p:spPr>
          <a:xfrm>
            <a:off x="914400" y="3147367"/>
            <a:ext cx="10363200" cy="1932632"/>
          </a:xfrm>
        </p:spPr>
        <p:txBody>
          <a:bodyPr>
            <a:noAutofit/>
          </a:bodyPr>
          <a:lstStyle/>
          <a:p>
            <a:r>
              <a:rPr lang="en-US" sz="3600" b="1" i="1" dirty="0">
                <a:solidFill>
                  <a:srgbClr val="002060"/>
                </a:solidFill>
                <a:latin typeface="Myriad Pro"/>
              </a:rPr>
              <a:t>VA Appeals Modernization Act </a:t>
            </a:r>
            <a:br>
              <a:rPr lang="en-US" sz="3600" b="1" i="1" dirty="0">
                <a:solidFill>
                  <a:srgbClr val="002060"/>
                </a:solidFill>
                <a:latin typeface="Myriad Pro"/>
              </a:rPr>
            </a:br>
            <a:r>
              <a:rPr lang="en-US" sz="3600" b="1" i="1" dirty="0">
                <a:solidFill>
                  <a:srgbClr val="002060"/>
                </a:solidFill>
                <a:latin typeface="Myriad Pro"/>
              </a:rPr>
              <a:t>Improved Decision Notices -</a:t>
            </a:r>
            <a:br>
              <a:rPr lang="en-US" sz="3600" b="1" i="1" dirty="0">
                <a:solidFill>
                  <a:srgbClr val="002060"/>
                </a:solidFill>
                <a:latin typeface="Myriad Pro"/>
              </a:rPr>
            </a:br>
            <a:r>
              <a:rPr lang="en-US" sz="3600" b="1" i="1" dirty="0">
                <a:solidFill>
                  <a:srgbClr val="002060"/>
                </a:solidFill>
                <a:latin typeface="Myriad Pro"/>
              </a:rPr>
              <a:t>Rating Decisions</a:t>
            </a:r>
            <a:endParaRPr lang="en-US" sz="3600" dirty="0"/>
          </a:p>
        </p:txBody>
      </p:sp>
      <p:sp>
        <p:nvSpPr>
          <p:cNvPr id="3" name="Subtitle 2">
            <a:extLst>
              <a:ext uri="{FF2B5EF4-FFF2-40B4-BE49-F238E27FC236}">
                <a16:creationId xmlns:a16="http://schemas.microsoft.com/office/drawing/2014/main" id="{BCEBCFE4-A447-4693-BA5D-7870772E3422}"/>
              </a:ext>
            </a:extLst>
          </p:cNvPr>
          <p:cNvSpPr>
            <a:spLocks noGrp="1"/>
          </p:cNvSpPr>
          <p:nvPr>
            <p:ph type="subTitle" idx="1"/>
          </p:nvPr>
        </p:nvSpPr>
        <p:spPr>
          <a:xfrm>
            <a:off x="1828800" y="5198532"/>
            <a:ext cx="8534400" cy="1243153"/>
          </a:xfrm>
        </p:spPr>
        <p:txBody>
          <a:bodyPr/>
          <a:lstStyle/>
          <a:p>
            <a:r>
              <a:rPr lang="en-US" dirty="0"/>
              <a:t>January 2021</a:t>
            </a:r>
          </a:p>
        </p:txBody>
      </p:sp>
      <p:pic>
        <p:nvPicPr>
          <p:cNvPr id="5" name="Picture 4">
            <a:extLst>
              <a:ext uri="{FF2B5EF4-FFF2-40B4-BE49-F238E27FC236}">
                <a16:creationId xmlns:a16="http://schemas.microsoft.com/office/drawing/2014/main" id="{87C5B0FE-4004-4721-A5DD-886FCC877D65}"/>
              </a:ext>
            </a:extLst>
          </p:cNvPr>
          <p:cNvPicPr>
            <a:picLocks noChangeAspect="1"/>
          </p:cNvPicPr>
          <p:nvPr/>
        </p:nvPicPr>
        <p:blipFill>
          <a:blip r:embed="rId3"/>
          <a:stretch>
            <a:fillRect/>
          </a:stretch>
        </p:blipFill>
        <p:spPr>
          <a:xfrm>
            <a:off x="4329162" y="837956"/>
            <a:ext cx="3533676" cy="2190879"/>
          </a:xfrm>
          <a:prstGeom prst="rect">
            <a:avLst/>
          </a:prstGeom>
        </p:spPr>
      </p:pic>
    </p:spTree>
    <p:extLst>
      <p:ext uri="{BB962C8B-B14F-4D97-AF65-F5344CB8AC3E}">
        <p14:creationId xmlns:p14="http://schemas.microsoft.com/office/powerpoint/2010/main" val="1303939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298173" y="998379"/>
            <a:ext cx="11337236" cy="5059363"/>
          </a:xfrm>
        </p:spPr>
        <p:txBody>
          <a:bodyPr>
            <a:normAutofit fontScale="92500"/>
          </a:bodyPr>
          <a:lstStyle/>
          <a:p>
            <a:pPr marL="0" indent="0">
              <a:buNone/>
            </a:pPr>
            <a:r>
              <a:rPr lang="en-US" sz="2800" dirty="0">
                <a:solidFill>
                  <a:srgbClr val="002060"/>
                </a:solidFill>
                <a:latin typeface="Myriad Pro"/>
              </a:rPr>
              <a:t>38 CFR 3.104(c) defines </a:t>
            </a:r>
            <a:r>
              <a:rPr lang="en-US" sz="2800" b="1" dirty="0">
                <a:solidFill>
                  <a:srgbClr val="002060"/>
                </a:solidFill>
                <a:latin typeface="Myriad Pro"/>
              </a:rPr>
              <a:t>Favorable Findings</a:t>
            </a:r>
            <a:r>
              <a:rPr lang="en-US" sz="2800" dirty="0">
                <a:solidFill>
                  <a:srgbClr val="002060"/>
                </a:solidFill>
                <a:latin typeface="Myriad Pro"/>
              </a:rPr>
              <a:t>:</a:t>
            </a:r>
          </a:p>
          <a:p>
            <a:pPr marL="0" indent="0">
              <a:buNone/>
            </a:pPr>
            <a:endParaRPr lang="en-US" sz="1050" dirty="0">
              <a:solidFill>
                <a:srgbClr val="002060"/>
              </a:solidFill>
              <a:latin typeface="Myriad Pro"/>
            </a:endParaRPr>
          </a:p>
          <a:p>
            <a:r>
              <a:rPr lang="en-US" sz="2800" dirty="0">
                <a:solidFill>
                  <a:srgbClr val="002060"/>
                </a:solidFill>
                <a:latin typeface="Myriad Pro"/>
              </a:rPr>
              <a:t>A finding means a </a:t>
            </a:r>
            <a:r>
              <a:rPr lang="en-US" sz="2800" b="1" dirty="0">
                <a:solidFill>
                  <a:srgbClr val="002060"/>
                </a:solidFill>
                <a:latin typeface="Myriad Pro"/>
              </a:rPr>
              <a:t>conclusion either on a question of fact or on an application of law to facts </a:t>
            </a:r>
            <a:r>
              <a:rPr lang="en-US" sz="2800" dirty="0">
                <a:solidFill>
                  <a:srgbClr val="002060"/>
                </a:solidFill>
                <a:latin typeface="Myriad Pro"/>
              </a:rPr>
              <a:t>made by an adjudicator concerning the issue(s) under review.</a:t>
            </a:r>
          </a:p>
          <a:p>
            <a:endParaRPr lang="en-US" sz="1050" dirty="0">
              <a:solidFill>
                <a:srgbClr val="002060"/>
              </a:solidFill>
              <a:latin typeface="Myriad Pro"/>
            </a:endParaRPr>
          </a:p>
          <a:p>
            <a:r>
              <a:rPr lang="en-US" sz="2800" dirty="0">
                <a:solidFill>
                  <a:srgbClr val="002060"/>
                </a:solidFill>
                <a:latin typeface="Myriad Pro"/>
              </a:rPr>
              <a:t>Any </a:t>
            </a:r>
            <a:r>
              <a:rPr lang="en-US" sz="2800" b="1" dirty="0">
                <a:solidFill>
                  <a:srgbClr val="002060"/>
                </a:solidFill>
                <a:latin typeface="Myriad Pro"/>
              </a:rPr>
              <a:t>finding favorable to the claimant </a:t>
            </a:r>
            <a:r>
              <a:rPr lang="en-US" sz="2800" dirty="0">
                <a:solidFill>
                  <a:srgbClr val="002060"/>
                </a:solidFill>
                <a:latin typeface="Myriad Pro"/>
              </a:rPr>
              <a:t>made by either a VA adjudicator or by the Board of Veterans’ Appeals (Board) is binding on all subsequent VA and Board adjudicators, unless rebutted by evidence that identifies a </a:t>
            </a:r>
            <a:r>
              <a:rPr lang="en-US" sz="2800" b="1" dirty="0">
                <a:solidFill>
                  <a:srgbClr val="002060"/>
                </a:solidFill>
                <a:latin typeface="Myriad Pro"/>
              </a:rPr>
              <a:t>clear and unmistakable </a:t>
            </a:r>
            <a:r>
              <a:rPr lang="en-US" sz="2800" dirty="0">
                <a:solidFill>
                  <a:srgbClr val="002060"/>
                </a:solidFill>
                <a:latin typeface="Myriad Pro"/>
              </a:rPr>
              <a:t>error in the favorable finding.  </a:t>
            </a:r>
          </a:p>
          <a:p>
            <a:endParaRPr lang="en-US" sz="1050" dirty="0">
              <a:solidFill>
                <a:srgbClr val="002060"/>
              </a:solidFill>
              <a:latin typeface="Myriad Pro"/>
            </a:endParaRPr>
          </a:p>
          <a:p>
            <a:r>
              <a:rPr lang="en-US" sz="2800" dirty="0">
                <a:solidFill>
                  <a:srgbClr val="002060"/>
                </a:solidFill>
                <a:latin typeface="Myriad Pro"/>
              </a:rPr>
              <a:t>Favorable findings</a:t>
            </a:r>
            <a:r>
              <a:rPr lang="en-US" sz="2800" b="1" dirty="0">
                <a:solidFill>
                  <a:srgbClr val="002060"/>
                </a:solidFill>
                <a:latin typeface="Myriad Pro"/>
              </a:rPr>
              <a:t> relate to a material element </a:t>
            </a:r>
            <a:r>
              <a:rPr lang="en-US" sz="2800" dirty="0">
                <a:solidFill>
                  <a:srgbClr val="002060"/>
                </a:solidFill>
                <a:latin typeface="Myriad Pro"/>
              </a:rPr>
              <a:t>that would be required to grant the benefit sought and </a:t>
            </a:r>
            <a:r>
              <a:rPr lang="en-US" sz="2800" b="1" dirty="0">
                <a:solidFill>
                  <a:srgbClr val="002060"/>
                </a:solidFill>
                <a:latin typeface="Myriad Pro"/>
              </a:rPr>
              <a:t>should be specific.  </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10</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Element 4: Favorable Findings</a:t>
            </a:r>
          </a:p>
        </p:txBody>
      </p:sp>
    </p:spTree>
    <p:extLst>
      <p:ext uri="{BB962C8B-B14F-4D97-AF65-F5344CB8AC3E}">
        <p14:creationId xmlns:p14="http://schemas.microsoft.com/office/powerpoint/2010/main" val="2903653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298173" y="998379"/>
            <a:ext cx="11337236" cy="5059363"/>
          </a:xfrm>
        </p:spPr>
        <p:txBody>
          <a:bodyPr>
            <a:normAutofit fontScale="92500" lnSpcReduction="10000"/>
          </a:bodyPr>
          <a:lstStyle/>
          <a:p>
            <a:pPr marL="0" indent="0">
              <a:buNone/>
            </a:pPr>
            <a:r>
              <a:rPr lang="en-US" sz="3500" dirty="0">
                <a:solidFill>
                  <a:srgbClr val="002060"/>
                </a:solidFill>
                <a:latin typeface="Myriad Pro"/>
              </a:rPr>
              <a:t>Decisionmakers must address any favorable findings in rating decisions based on the decision rendered as shown below: </a:t>
            </a:r>
          </a:p>
          <a:p>
            <a:pPr marL="0" indent="0">
              <a:buNone/>
            </a:pPr>
            <a:endParaRPr lang="en-US" sz="1100" dirty="0">
              <a:solidFill>
                <a:srgbClr val="002060"/>
              </a:solidFill>
              <a:latin typeface="Myriad Pro"/>
            </a:endParaRPr>
          </a:p>
          <a:p>
            <a:r>
              <a:rPr lang="en-US" sz="2800" b="1" dirty="0">
                <a:solidFill>
                  <a:srgbClr val="002060"/>
                </a:solidFill>
                <a:latin typeface="Myriad Pro"/>
              </a:rPr>
              <a:t>Issues Granted </a:t>
            </a:r>
            <a:r>
              <a:rPr lang="en-US" sz="2800" dirty="0">
                <a:solidFill>
                  <a:srgbClr val="002060"/>
                </a:solidFill>
                <a:latin typeface="Myriad Pro"/>
              </a:rPr>
              <a:t> </a:t>
            </a:r>
          </a:p>
          <a:p>
            <a:pPr marL="400041" lvl="1" indent="0">
              <a:buNone/>
            </a:pPr>
            <a:r>
              <a:rPr lang="en-US" sz="2600" dirty="0">
                <a:solidFill>
                  <a:srgbClr val="002060"/>
                </a:solidFill>
                <a:latin typeface="Myriad Pro"/>
              </a:rPr>
              <a:t>There is no requirement to separately list favorable findings.</a:t>
            </a:r>
          </a:p>
          <a:p>
            <a:pPr marL="0" indent="0">
              <a:buNone/>
            </a:pPr>
            <a:endParaRPr lang="en-US" sz="1100" dirty="0">
              <a:solidFill>
                <a:srgbClr val="002060"/>
              </a:solidFill>
              <a:latin typeface="Myriad Pro"/>
            </a:endParaRPr>
          </a:p>
          <a:p>
            <a:r>
              <a:rPr lang="en-US" sz="2800" b="1" dirty="0">
                <a:solidFill>
                  <a:srgbClr val="002060"/>
                </a:solidFill>
                <a:latin typeface="Myriad Pro"/>
              </a:rPr>
              <a:t>Issues Denied/Confirmed Denials</a:t>
            </a:r>
          </a:p>
          <a:p>
            <a:pPr marL="400041" lvl="1" indent="0">
              <a:buNone/>
            </a:pPr>
            <a:r>
              <a:rPr lang="en-US" sz="2600" dirty="0">
                <a:solidFill>
                  <a:srgbClr val="002060"/>
                </a:solidFill>
                <a:latin typeface="Myriad Pro"/>
              </a:rPr>
              <a:t>If elements are met, use the VBMS-R Favorable Findings Tab to separately identify and save any favorable findings. </a:t>
            </a:r>
          </a:p>
          <a:p>
            <a:pPr marL="0" indent="0">
              <a:buNone/>
            </a:pPr>
            <a:endParaRPr lang="en-US" sz="1100" dirty="0">
              <a:solidFill>
                <a:srgbClr val="002060"/>
              </a:solidFill>
              <a:latin typeface="Myriad Pro"/>
            </a:endParaRPr>
          </a:p>
          <a:p>
            <a:r>
              <a:rPr lang="en-US" sz="2800" b="1" dirty="0">
                <a:solidFill>
                  <a:srgbClr val="002060"/>
                </a:solidFill>
                <a:latin typeface="Myriad Pro"/>
              </a:rPr>
              <a:t>Increase Granted/Confirmed Evaluations</a:t>
            </a:r>
          </a:p>
          <a:p>
            <a:pPr marL="400041" lvl="1" indent="0">
              <a:buNone/>
            </a:pPr>
            <a:r>
              <a:rPr lang="en-US" sz="2600" dirty="0">
                <a:solidFill>
                  <a:srgbClr val="002060"/>
                </a:solidFill>
                <a:latin typeface="Myriad Pro"/>
              </a:rPr>
              <a:t>Rely on system generated language from the Evaluation Builder (separate favorable findings list is not required).</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11</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Documenting Favorable Findings</a:t>
            </a:r>
          </a:p>
        </p:txBody>
      </p:sp>
    </p:spTree>
    <p:extLst>
      <p:ext uri="{BB962C8B-B14F-4D97-AF65-F5344CB8AC3E}">
        <p14:creationId xmlns:p14="http://schemas.microsoft.com/office/powerpoint/2010/main" val="1208517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298173" y="998379"/>
            <a:ext cx="11337236" cy="5059363"/>
          </a:xfrm>
        </p:spPr>
        <p:txBody>
          <a:bodyPr>
            <a:normAutofit fontScale="77500" lnSpcReduction="20000"/>
          </a:bodyPr>
          <a:lstStyle/>
          <a:p>
            <a:r>
              <a:rPr lang="en-US" sz="3800" dirty="0">
                <a:solidFill>
                  <a:srgbClr val="002060"/>
                </a:solidFill>
                <a:latin typeface="Myriad Pro"/>
              </a:rPr>
              <a:t>When documenting Favorable Findings,  </a:t>
            </a:r>
          </a:p>
          <a:p>
            <a:endParaRPr lang="en-US" sz="1300" dirty="0">
              <a:solidFill>
                <a:srgbClr val="002060"/>
              </a:solidFill>
              <a:latin typeface="Myriad Pro"/>
            </a:endParaRPr>
          </a:p>
          <a:p>
            <a:pPr lvl="1"/>
            <a:r>
              <a:rPr lang="en-US" sz="3400" dirty="0">
                <a:solidFill>
                  <a:srgbClr val="002060"/>
                </a:solidFill>
                <a:latin typeface="Myriad Pro"/>
              </a:rPr>
              <a:t>Clearly </a:t>
            </a:r>
            <a:r>
              <a:rPr lang="en-US" sz="3400" b="1" dirty="0">
                <a:solidFill>
                  <a:srgbClr val="002060"/>
                </a:solidFill>
                <a:latin typeface="Myriad Pro"/>
              </a:rPr>
              <a:t>identify the material element</a:t>
            </a:r>
            <a:r>
              <a:rPr lang="en-US" sz="3400" dirty="0">
                <a:solidFill>
                  <a:srgbClr val="002060"/>
                </a:solidFill>
                <a:latin typeface="Myriad Pro"/>
              </a:rPr>
              <a:t> found to be met such as </a:t>
            </a:r>
          </a:p>
          <a:p>
            <a:pPr lvl="2"/>
            <a:r>
              <a:rPr lang="en-US" sz="3200" dirty="0">
                <a:solidFill>
                  <a:srgbClr val="002060"/>
                </a:solidFill>
                <a:latin typeface="Myriad Pro"/>
              </a:rPr>
              <a:t>Incurrence </a:t>
            </a:r>
          </a:p>
          <a:p>
            <a:pPr lvl="2"/>
            <a:r>
              <a:rPr lang="en-US" sz="3200" dirty="0">
                <a:solidFill>
                  <a:srgbClr val="002060"/>
                </a:solidFill>
                <a:latin typeface="Myriad Pro"/>
              </a:rPr>
              <a:t>Nexus</a:t>
            </a:r>
          </a:p>
          <a:p>
            <a:pPr lvl="2"/>
            <a:r>
              <a:rPr lang="en-US" sz="3200" dirty="0">
                <a:solidFill>
                  <a:srgbClr val="002060"/>
                </a:solidFill>
                <a:latin typeface="Myriad Pro"/>
              </a:rPr>
              <a:t>Diagnosis</a:t>
            </a:r>
          </a:p>
          <a:p>
            <a:pPr lvl="2"/>
            <a:r>
              <a:rPr lang="en-US" sz="3200" dirty="0">
                <a:solidFill>
                  <a:srgbClr val="002060"/>
                </a:solidFill>
                <a:latin typeface="Myriad Pro"/>
              </a:rPr>
              <a:t>Presumptions (i.e. exposure to herbicides, chemical, radiation, etc.)</a:t>
            </a:r>
          </a:p>
          <a:p>
            <a:pPr marL="914400" lvl="2" indent="0">
              <a:buNone/>
            </a:pPr>
            <a:endParaRPr lang="en-US" sz="1300" dirty="0">
              <a:solidFill>
                <a:srgbClr val="002060"/>
              </a:solidFill>
              <a:latin typeface="Myriad Pro"/>
            </a:endParaRPr>
          </a:p>
          <a:p>
            <a:pPr lvl="1"/>
            <a:r>
              <a:rPr lang="en-US" sz="3400" dirty="0">
                <a:solidFill>
                  <a:srgbClr val="002060"/>
                </a:solidFill>
                <a:latin typeface="Myriad Pro"/>
              </a:rPr>
              <a:t>Briefly </a:t>
            </a:r>
            <a:r>
              <a:rPr lang="en-US" sz="3400" b="1" dirty="0">
                <a:solidFill>
                  <a:srgbClr val="002060"/>
                </a:solidFill>
                <a:latin typeface="Myriad Pro"/>
              </a:rPr>
              <a:t>state the evidence</a:t>
            </a:r>
            <a:r>
              <a:rPr lang="en-US" sz="3400" dirty="0">
                <a:solidFill>
                  <a:srgbClr val="002060"/>
                </a:solidFill>
                <a:latin typeface="Myriad Pro"/>
              </a:rPr>
              <a:t> used to support the finding (only include the most relevant and recent evidence of record)</a:t>
            </a:r>
          </a:p>
          <a:p>
            <a:pPr lvl="1"/>
            <a:endParaRPr lang="en-US" sz="3200" dirty="0">
              <a:solidFill>
                <a:srgbClr val="002060"/>
              </a:solidFill>
              <a:latin typeface="Myriad Pro"/>
            </a:endParaRPr>
          </a:p>
          <a:p>
            <a:pPr marL="57147" indent="0">
              <a:buNone/>
            </a:pPr>
            <a:r>
              <a:rPr lang="en-US" dirty="0">
                <a:solidFill>
                  <a:srgbClr val="002060"/>
                </a:solidFill>
                <a:latin typeface="Myriad Pro"/>
              </a:rPr>
              <a:t>A list of pre-approved text is available for use in documenting the material element for favorable findings. (see </a:t>
            </a:r>
            <a:r>
              <a:rPr lang="en-US" i="1" dirty="0">
                <a:solidFill>
                  <a:srgbClr val="002060"/>
                </a:solidFill>
                <a:latin typeface="Myriad Pro"/>
              </a:rPr>
              <a:t>Favorable Findings Approved Text </a:t>
            </a:r>
            <a:r>
              <a:rPr lang="en-US" dirty="0">
                <a:solidFill>
                  <a:srgbClr val="002060"/>
                </a:solidFill>
                <a:latin typeface="Myriad Pro"/>
              </a:rPr>
              <a:t>handout)</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12</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Documenting Favorable Findings</a:t>
            </a:r>
          </a:p>
        </p:txBody>
      </p:sp>
    </p:spTree>
    <p:extLst>
      <p:ext uri="{BB962C8B-B14F-4D97-AF65-F5344CB8AC3E}">
        <p14:creationId xmlns:p14="http://schemas.microsoft.com/office/powerpoint/2010/main" val="3151884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13</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Good Examples of Favorable Findings</a:t>
            </a:r>
          </a:p>
        </p:txBody>
      </p:sp>
      <p:graphicFrame>
        <p:nvGraphicFramePr>
          <p:cNvPr id="9" name="Content Placeholder 4">
            <a:extLst>
              <a:ext uri="{FF2B5EF4-FFF2-40B4-BE49-F238E27FC236}">
                <a16:creationId xmlns:a16="http://schemas.microsoft.com/office/drawing/2014/main" id="{27C98AC7-6B2E-4EA6-A27C-252EC1F462A4}"/>
              </a:ext>
            </a:extLst>
          </p:cNvPr>
          <p:cNvGraphicFramePr>
            <a:graphicFrameLocks noGrp="1"/>
          </p:cNvGraphicFramePr>
          <p:nvPr>
            <p:ph idx="1"/>
          </p:nvPr>
        </p:nvGraphicFramePr>
        <p:xfrm>
          <a:off x="380999" y="914400"/>
          <a:ext cx="11430001" cy="4904111"/>
        </p:xfrm>
        <a:graphic>
          <a:graphicData uri="http://schemas.openxmlformats.org/drawingml/2006/table">
            <a:tbl>
              <a:tblPr firstRow="1" bandRow="1">
                <a:tableStyleId>{74C1A8A3-306A-4EB7-A6B1-4F7E0EB9C5D6}</a:tableStyleId>
              </a:tblPr>
              <a:tblGrid>
                <a:gridCol w="1524000">
                  <a:extLst>
                    <a:ext uri="{9D8B030D-6E8A-4147-A177-3AD203B41FA5}">
                      <a16:colId xmlns:a16="http://schemas.microsoft.com/office/drawing/2014/main" val="4237308977"/>
                    </a:ext>
                  </a:extLst>
                </a:gridCol>
                <a:gridCol w="4648200">
                  <a:extLst>
                    <a:ext uri="{9D8B030D-6E8A-4147-A177-3AD203B41FA5}">
                      <a16:colId xmlns:a16="http://schemas.microsoft.com/office/drawing/2014/main" val="1285380469"/>
                    </a:ext>
                  </a:extLst>
                </a:gridCol>
                <a:gridCol w="5257801">
                  <a:extLst>
                    <a:ext uri="{9D8B030D-6E8A-4147-A177-3AD203B41FA5}">
                      <a16:colId xmlns:a16="http://schemas.microsoft.com/office/drawing/2014/main" val="3166889010"/>
                    </a:ext>
                  </a:extLst>
                </a:gridCol>
              </a:tblGrid>
              <a:tr h="990600">
                <a:tc>
                  <a:txBody>
                    <a:bodyPr/>
                    <a:lstStyle/>
                    <a:p>
                      <a:pPr algn="l" fontAlgn="b"/>
                      <a:r>
                        <a:rPr lang="en-US" sz="2400" u="none" strike="noStrike" dirty="0">
                          <a:effectLst/>
                          <a:latin typeface="Myriad Pro" panose="020B0503030403020204" pitchFamily="34" charset="0"/>
                        </a:rPr>
                        <a:t>Element Met</a:t>
                      </a:r>
                      <a:endParaRPr lang="en-US" sz="2400" b="1" i="0" u="none" strike="noStrike" dirty="0">
                        <a:solidFill>
                          <a:srgbClr val="FFFFFF"/>
                        </a:solidFill>
                        <a:effectLst/>
                        <a:latin typeface="Myriad Pro" panose="020B0503030403020204" pitchFamily="34" charset="0"/>
                      </a:endParaRPr>
                    </a:p>
                  </a:txBody>
                  <a:tcPr marL="9525" marR="9525" marT="9525" marB="0" anchor="ctr">
                    <a:solidFill>
                      <a:schemeClr val="accent2">
                        <a:lumMod val="50000"/>
                      </a:schemeClr>
                    </a:solidFill>
                  </a:tcPr>
                </a:tc>
                <a:tc>
                  <a:txBody>
                    <a:bodyPr/>
                    <a:lstStyle/>
                    <a:p>
                      <a:pPr algn="l" fontAlgn="b"/>
                      <a:r>
                        <a:rPr lang="en-US" sz="2400" u="none" strike="noStrike" dirty="0">
                          <a:effectLst/>
                          <a:latin typeface="Myriad Pro" panose="020B0503030403020204" pitchFamily="34" charset="0"/>
                        </a:rPr>
                        <a:t>Material Element Approved Text </a:t>
                      </a:r>
                    </a:p>
                    <a:p>
                      <a:pPr algn="l" fontAlgn="b"/>
                      <a:r>
                        <a:rPr lang="en-US" sz="2400" b="0" u="none" strike="noStrike" dirty="0">
                          <a:effectLst/>
                          <a:latin typeface="Myriad Pro" panose="020B0503030403020204" pitchFamily="34" charset="0"/>
                        </a:rPr>
                        <a:t>(Select from list, copy verbatim)</a:t>
                      </a:r>
                      <a:endParaRPr lang="en-US" sz="2400" b="0" i="0" u="none" strike="noStrike" dirty="0">
                        <a:solidFill>
                          <a:srgbClr val="FFFFFF"/>
                        </a:solidFill>
                        <a:effectLst/>
                        <a:latin typeface="Myriad Pro" panose="020B0503030403020204" pitchFamily="34" charset="0"/>
                      </a:endParaRPr>
                    </a:p>
                  </a:txBody>
                  <a:tcPr marL="9525" marR="9525" marT="9525" marB="0" anchor="ctr">
                    <a:solidFill>
                      <a:schemeClr val="accent2">
                        <a:lumMod val="50000"/>
                      </a:schemeClr>
                    </a:solidFill>
                  </a:tcPr>
                </a:tc>
                <a:tc>
                  <a:txBody>
                    <a:bodyPr/>
                    <a:lstStyle/>
                    <a:p>
                      <a:pPr algn="l" fontAlgn="b"/>
                      <a:r>
                        <a:rPr lang="en-US" sz="2400" u="none" strike="noStrike" kern="1200" dirty="0">
                          <a:effectLst/>
                          <a:latin typeface="Myriad Pro" panose="020B0503030403020204" pitchFamily="34" charset="0"/>
                        </a:rPr>
                        <a:t>Supporting Evidence </a:t>
                      </a:r>
                    </a:p>
                    <a:p>
                      <a:pPr algn="l" fontAlgn="b"/>
                      <a:r>
                        <a:rPr lang="en-US" sz="2400" b="0" u="none" strike="noStrike" kern="1200" dirty="0">
                          <a:effectLst/>
                          <a:latin typeface="Myriad Pro" panose="020B0503030403020204" pitchFamily="34" charset="0"/>
                        </a:rPr>
                        <a:t>(Free text /use claim specific information)</a:t>
                      </a:r>
                      <a:endParaRPr lang="en-US" sz="2400" b="0" i="0" u="none" strike="noStrike" kern="1200" dirty="0">
                        <a:solidFill>
                          <a:srgbClr val="FFFFFF"/>
                        </a:solidFill>
                        <a:effectLst/>
                        <a:latin typeface="Myriad Pro" panose="020B0503030403020204" pitchFamily="34" charset="0"/>
                        <a:ea typeface="+mn-ea"/>
                        <a:cs typeface="+mn-cs"/>
                      </a:endParaRPr>
                    </a:p>
                  </a:txBody>
                  <a:tcPr marL="9525" marR="9525" marT="9525" marB="0" anchor="ctr">
                    <a:solidFill>
                      <a:schemeClr val="accent2">
                        <a:lumMod val="50000"/>
                      </a:schemeClr>
                    </a:solidFill>
                  </a:tcPr>
                </a:tc>
                <a:extLst>
                  <a:ext uri="{0D108BD9-81ED-4DB2-BD59-A6C34878D82A}">
                    <a16:rowId xmlns:a16="http://schemas.microsoft.com/office/drawing/2014/main" val="1643610034"/>
                  </a:ext>
                </a:extLst>
              </a:tr>
              <a:tr h="1263394">
                <a:tc>
                  <a:txBody>
                    <a:bodyPr/>
                    <a:lstStyle/>
                    <a:p>
                      <a:pPr algn="l" fontAlgn="b"/>
                      <a:r>
                        <a:rPr lang="en-US" sz="2000" b="1" u="none" strike="noStrike" dirty="0">
                          <a:effectLst/>
                          <a:latin typeface="Myriad Pro" panose="020B0503030403020204" pitchFamily="34" charset="0"/>
                        </a:rPr>
                        <a:t>Incurrence</a:t>
                      </a:r>
                      <a:endParaRPr lang="en-US" sz="2000" b="1" i="0" u="none" strike="noStrike" dirty="0">
                        <a:solidFill>
                          <a:srgbClr val="000000"/>
                        </a:solidFill>
                        <a:effectLst/>
                        <a:latin typeface="Myriad Pro" panose="020B0503030403020204" pitchFamily="34" charset="0"/>
                      </a:endParaRPr>
                    </a:p>
                  </a:txBody>
                  <a:tcPr marL="9525" marR="9525" marT="9525" marB="0"/>
                </a:tc>
                <a:tc>
                  <a:txBody>
                    <a:bodyPr/>
                    <a:lstStyle/>
                    <a:p>
                      <a:pPr algn="l" fontAlgn="b"/>
                      <a:r>
                        <a:rPr lang="en-US" sz="2000" u="none" strike="noStrike" dirty="0">
                          <a:effectLst/>
                          <a:latin typeface="Myriad Pro" panose="020B0503030403020204" pitchFamily="34" charset="0"/>
                        </a:rPr>
                        <a:t>The evidence shows that a qualifying event, injury, or disease had its onset during your service.</a:t>
                      </a:r>
                      <a:endParaRPr lang="en-US" sz="2000" b="0" i="0" u="none" strike="noStrike" dirty="0">
                        <a:solidFill>
                          <a:srgbClr val="000000"/>
                        </a:solidFill>
                        <a:effectLst/>
                        <a:latin typeface="Myriad Pro" panose="020B0503030403020204" pitchFamily="34" charset="0"/>
                      </a:endParaRPr>
                    </a:p>
                  </a:txBody>
                  <a:tcPr marL="9525" marR="9525" marT="9525" marB="0"/>
                </a:tc>
                <a:tc>
                  <a:txBody>
                    <a:bodyPr/>
                    <a:lstStyle/>
                    <a:p>
                      <a:pPr algn="l" fontAlgn="b"/>
                      <a:r>
                        <a:rPr lang="en-US" sz="2000" u="none" strike="noStrike" dirty="0">
                          <a:effectLst/>
                          <a:latin typeface="Myriad Pro" panose="020B0503030403020204" pitchFamily="34" charset="0"/>
                        </a:rPr>
                        <a:t>“Service treatment records from service period January 2016 to March 2018 show treatment for a right knee injury.”</a:t>
                      </a:r>
                      <a:endParaRPr lang="en-US" sz="2000" b="0" i="0" u="none" strike="noStrike" dirty="0">
                        <a:solidFill>
                          <a:srgbClr val="000000"/>
                        </a:solidFill>
                        <a:effectLst/>
                        <a:latin typeface="Myriad Pro" panose="020B0503030403020204" pitchFamily="34" charset="0"/>
                      </a:endParaRPr>
                    </a:p>
                  </a:txBody>
                  <a:tcPr marL="9525" marR="9525" marT="9525" marB="0"/>
                </a:tc>
                <a:extLst>
                  <a:ext uri="{0D108BD9-81ED-4DB2-BD59-A6C34878D82A}">
                    <a16:rowId xmlns:a16="http://schemas.microsoft.com/office/drawing/2014/main" val="3893069114"/>
                  </a:ext>
                </a:extLst>
              </a:tr>
              <a:tr h="1473029">
                <a:tc>
                  <a:txBody>
                    <a:bodyPr/>
                    <a:lstStyle/>
                    <a:p>
                      <a:pPr algn="l" fontAlgn="b"/>
                      <a:r>
                        <a:rPr lang="en-US" sz="2000" b="1" u="none" strike="noStrike" dirty="0">
                          <a:effectLst/>
                          <a:latin typeface="Myriad Pro" panose="020B0503030403020204" pitchFamily="34" charset="0"/>
                        </a:rPr>
                        <a:t>Nexus</a:t>
                      </a:r>
                      <a:endParaRPr lang="en-US" sz="2000" b="1" i="0" u="none" strike="noStrike" dirty="0">
                        <a:solidFill>
                          <a:srgbClr val="000000"/>
                        </a:solidFill>
                        <a:effectLst/>
                        <a:latin typeface="Myriad Pro" panose="020B0503030403020204" pitchFamily="34" charset="0"/>
                      </a:endParaRPr>
                    </a:p>
                  </a:txBody>
                  <a:tcPr marL="9525" marR="9525" marT="9525" marB="0"/>
                </a:tc>
                <a:tc>
                  <a:txBody>
                    <a:bodyPr/>
                    <a:lstStyle/>
                    <a:p>
                      <a:pPr algn="l" fontAlgn="b"/>
                      <a:r>
                        <a:rPr lang="en-US" sz="2000" u="none" strike="noStrike" dirty="0">
                          <a:effectLst/>
                          <a:latin typeface="Myriad Pro" panose="020B0503030403020204" pitchFamily="34" charset="0"/>
                        </a:rPr>
                        <a:t>A nexus, or link, has been established between your claimed issue and an in-service event or injury. </a:t>
                      </a:r>
                      <a:endParaRPr lang="en-US" sz="2000" b="0" i="0" u="none" strike="noStrike" dirty="0">
                        <a:solidFill>
                          <a:srgbClr val="000000"/>
                        </a:solidFill>
                        <a:effectLst/>
                        <a:latin typeface="Myriad Pro" panose="020B0503030403020204" pitchFamily="34" charset="0"/>
                      </a:endParaRPr>
                    </a:p>
                  </a:txBody>
                  <a:tcPr marL="9525" marR="9525" marT="9525" marB="0"/>
                </a:tc>
                <a:tc>
                  <a:txBody>
                    <a:bodyPr/>
                    <a:lstStyle/>
                    <a:p>
                      <a:pPr marL="0" marR="0" lvl="0" indent="0" algn="l" defTabSz="457189" rtl="0" eaLnBrk="1" fontAlgn="b" latinLnBrk="0" hangingPunct="1">
                        <a:lnSpc>
                          <a:spcPct val="100000"/>
                        </a:lnSpc>
                        <a:spcBef>
                          <a:spcPts val="0"/>
                        </a:spcBef>
                        <a:spcAft>
                          <a:spcPts val="0"/>
                        </a:spcAft>
                        <a:buClrTx/>
                        <a:buSzTx/>
                        <a:buFontTx/>
                        <a:buNone/>
                        <a:tabLst/>
                        <a:defRPr/>
                      </a:pPr>
                      <a:r>
                        <a:rPr lang="en-US" sz="2000" kern="1200" dirty="0">
                          <a:effectLst/>
                          <a:latin typeface="Myriad Pro" panose="020B0503030403020204" pitchFamily="34" charset="0"/>
                        </a:rPr>
                        <a:t>“VAMC Houston examination dated March 17, 2017established a relationship between your right knee injury in service and your currently diagnosed right knee arthritis.”</a:t>
                      </a:r>
                      <a:endParaRPr lang="en-US" sz="2000" kern="1200" dirty="0">
                        <a:solidFill>
                          <a:schemeClr val="dk1"/>
                        </a:solidFill>
                        <a:effectLst/>
                        <a:latin typeface="Myriad Pro" panose="020B0503030403020204" pitchFamily="34" charset="0"/>
                        <a:ea typeface="+mn-ea"/>
                        <a:cs typeface="+mn-cs"/>
                      </a:endParaRPr>
                    </a:p>
                  </a:txBody>
                  <a:tcPr marL="9525" marR="9525" marT="9525" marB="0"/>
                </a:tc>
                <a:extLst>
                  <a:ext uri="{0D108BD9-81ED-4DB2-BD59-A6C34878D82A}">
                    <a16:rowId xmlns:a16="http://schemas.microsoft.com/office/drawing/2014/main" val="996187932"/>
                  </a:ext>
                </a:extLst>
              </a:tr>
              <a:tr h="1060883">
                <a:tc>
                  <a:txBody>
                    <a:bodyPr/>
                    <a:lstStyle/>
                    <a:p>
                      <a:pPr algn="l" fontAlgn="b"/>
                      <a:r>
                        <a:rPr lang="en-US" sz="2000" b="1" u="none" strike="noStrike" dirty="0">
                          <a:effectLst/>
                          <a:latin typeface="Myriad Pro" panose="020B0503030403020204" pitchFamily="34" charset="0"/>
                        </a:rPr>
                        <a:t>Diagnosis</a:t>
                      </a:r>
                      <a:endParaRPr lang="en-US" sz="2000" b="1" i="0" u="none" strike="noStrike" dirty="0">
                        <a:solidFill>
                          <a:srgbClr val="000000"/>
                        </a:solidFill>
                        <a:effectLst/>
                        <a:latin typeface="Myriad Pro" panose="020B0503030403020204" pitchFamily="34" charset="0"/>
                      </a:endParaRPr>
                    </a:p>
                  </a:txBody>
                  <a:tcPr marL="9525" marR="9525" marT="9525" marB="0"/>
                </a:tc>
                <a:tc>
                  <a:txBody>
                    <a:bodyPr/>
                    <a:lstStyle/>
                    <a:p>
                      <a:pPr algn="l" fontAlgn="b"/>
                      <a:r>
                        <a:rPr lang="en-US" sz="2000" u="none" strike="noStrike" dirty="0">
                          <a:effectLst/>
                          <a:latin typeface="Myriad Pro" panose="020B0503030403020204" pitchFamily="34" charset="0"/>
                        </a:rPr>
                        <a:t>You have been diagnosed with a disability.</a:t>
                      </a:r>
                      <a:endParaRPr lang="en-US" sz="2000" b="0" i="0" u="none" strike="noStrike" dirty="0">
                        <a:solidFill>
                          <a:srgbClr val="000000"/>
                        </a:solidFill>
                        <a:effectLst/>
                        <a:latin typeface="Myriad Pro" panose="020B0503030403020204" pitchFamily="34" charset="0"/>
                      </a:endParaRPr>
                    </a:p>
                  </a:txBody>
                  <a:tcPr marL="9525" marR="9525" marT="9525" marB="0"/>
                </a:tc>
                <a:tc>
                  <a:txBody>
                    <a:bodyPr/>
                    <a:lstStyle/>
                    <a:p>
                      <a:pPr marL="0" marR="0" lvl="0" indent="0" algn="l" defTabSz="457189" rtl="0" eaLnBrk="1" fontAlgn="b" latinLnBrk="0" hangingPunct="1">
                        <a:lnSpc>
                          <a:spcPct val="100000"/>
                        </a:lnSpc>
                        <a:spcBef>
                          <a:spcPts val="0"/>
                        </a:spcBef>
                        <a:spcAft>
                          <a:spcPts val="0"/>
                        </a:spcAft>
                        <a:buClrTx/>
                        <a:buSzTx/>
                        <a:buFontTx/>
                        <a:buNone/>
                        <a:tabLst/>
                        <a:defRPr/>
                      </a:pPr>
                      <a:r>
                        <a:rPr lang="en-US" sz="2000" kern="1200" dirty="0">
                          <a:effectLst/>
                          <a:latin typeface="Myriad Pro" panose="020B0503030403020204" pitchFamily="34" charset="0"/>
                        </a:rPr>
                        <a:t> “VAMC Houston examination dated March 17, 2017 confirms a current diagnosis of right knee arthritis.”</a:t>
                      </a:r>
                      <a:endParaRPr lang="en-US" sz="2000" kern="1200" dirty="0">
                        <a:solidFill>
                          <a:schemeClr val="dk1"/>
                        </a:solidFill>
                        <a:effectLst/>
                        <a:latin typeface="Myriad Pro" panose="020B0503030403020204" pitchFamily="34" charset="0"/>
                        <a:ea typeface="+mn-ea"/>
                        <a:cs typeface="+mn-cs"/>
                      </a:endParaRPr>
                    </a:p>
                  </a:txBody>
                  <a:tcPr marL="9525" marR="9525" marT="9525" marB="0"/>
                </a:tc>
                <a:extLst>
                  <a:ext uri="{0D108BD9-81ED-4DB2-BD59-A6C34878D82A}">
                    <a16:rowId xmlns:a16="http://schemas.microsoft.com/office/drawing/2014/main" val="2041960888"/>
                  </a:ext>
                </a:extLst>
              </a:tr>
            </a:tbl>
          </a:graphicData>
        </a:graphic>
      </p:graphicFrame>
    </p:spTree>
    <p:extLst>
      <p:ext uri="{BB962C8B-B14F-4D97-AF65-F5344CB8AC3E}">
        <p14:creationId xmlns:p14="http://schemas.microsoft.com/office/powerpoint/2010/main" val="372234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14</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Improper Examples of Favorable Findings</a:t>
            </a:r>
          </a:p>
        </p:txBody>
      </p:sp>
      <p:graphicFrame>
        <p:nvGraphicFramePr>
          <p:cNvPr id="10" name="Table 9">
            <a:extLst>
              <a:ext uri="{FF2B5EF4-FFF2-40B4-BE49-F238E27FC236}">
                <a16:creationId xmlns:a16="http://schemas.microsoft.com/office/drawing/2014/main" id="{A29EBF11-5A97-4B62-98AC-A5AA1AC68A38}"/>
              </a:ext>
            </a:extLst>
          </p:cNvPr>
          <p:cNvGraphicFramePr>
            <a:graphicFrameLocks noGrp="1"/>
          </p:cNvGraphicFramePr>
          <p:nvPr>
            <p:extLst>
              <p:ext uri="{D42A27DB-BD31-4B8C-83A1-F6EECF244321}">
                <p14:modId xmlns:p14="http://schemas.microsoft.com/office/powerpoint/2010/main" val="1342525280"/>
              </p:ext>
            </p:extLst>
          </p:nvPr>
        </p:nvGraphicFramePr>
        <p:xfrm>
          <a:off x="118377" y="968400"/>
          <a:ext cx="11931445" cy="5045764"/>
        </p:xfrm>
        <a:graphic>
          <a:graphicData uri="http://schemas.openxmlformats.org/drawingml/2006/table">
            <a:tbl>
              <a:tblPr firstRow="1" bandRow="1">
                <a:tableStyleId>{6E25E649-3F16-4E02-A733-19D2CDBF48F0}</a:tableStyleId>
              </a:tblPr>
              <a:tblGrid>
                <a:gridCol w="4916611">
                  <a:extLst>
                    <a:ext uri="{9D8B030D-6E8A-4147-A177-3AD203B41FA5}">
                      <a16:colId xmlns:a16="http://schemas.microsoft.com/office/drawing/2014/main" val="4284851245"/>
                    </a:ext>
                  </a:extLst>
                </a:gridCol>
                <a:gridCol w="7014834">
                  <a:extLst>
                    <a:ext uri="{9D8B030D-6E8A-4147-A177-3AD203B41FA5}">
                      <a16:colId xmlns:a16="http://schemas.microsoft.com/office/drawing/2014/main" val="2909658809"/>
                    </a:ext>
                  </a:extLst>
                </a:gridCol>
              </a:tblGrid>
              <a:tr h="633122">
                <a:tc>
                  <a:txBody>
                    <a:bodyPr/>
                    <a:lstStyle/>
                    <a:p>
                      <a:r>
                        <a:rPr lang="en-US" sz="2400" dirty="0">
                          <a:latin typeface="Myriad Pro" panose="020B0503030403020204" pitchFamily="34" charset="0"/>
                        </a:rPr>
                        <a:t>Improper Examples</a:t>
                      </a:r>
                    </a:p>
                  </a:txBody>
                  <a:tcPr anchor="ctr"/>
                </a:tc>
                <a:tc>
                  <a:txBody>
                    <a:bodyPr/>
                    <a:lstStyle/>
                    <a:p>
                      <a:r>
                        <a:rPr lang="en-US" sz="2400" dirty="0">
                          <a:latin typeface="Myriad Pro" panose="020B0503030403020204" pitchFamily="34" charset="0"/>
                        </a:rPr>
                        <a:t>Good Examples </a:t>
                      </a:r>
                      <a:r>
                        <a:rPr lang="en-US" sz="2400" b="0" dirty="0">
                          <a:latin typeface="Myriad Pro" panose="020B0503030403020204" pitchFamily="34" charset="0"/>
                        </a:rPr>
                        <a:t>(material element + evidence)</a:t>
                      </a:r>
                    </a:p>
                  </a:txBody>
                  <a:tcPr anchor="ctr">
                    <a:solidFill>
                      <a:schemeClr val="accent2">
                        <a:lumMod val="50000"/>
                      </a:schemeClr>
                    </a:solidFill>
                  </a:tcPr>
                </a:tc>
                <a:extLst>
                  <a:ext uri="{0D108BD9-81ED-4DB2-BD59-A6C34878D82A}">
                    <a16:rowId xmlns:a16="http://schemas.microsoft.com/office/drawing/2014/main" val="2030360347"/>
                  </a:ext>
                </a:extLst>
              </a:tr>
              <a:tr h="820714">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latin typeface="Myriad Pro" panose="020B0503030403020204" pitchFamily="34" charset="0"/>
                        </a:rPr>
                        <a:t>Service connection is warranted.</a:t>
                      </a:r>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latin typeface="Myriad Pro" panose="020B0503030403020204" pitchFamily="34" charset="0"/>
                        </a:rPr>
                        <a:t>The evidence shows that a qualifying event, injury, or disease had its onset during your service. Service treatment records from service period January 2016 to March 2018 show treatment for a right knee injury.</a:t>
                      </a:r>
                      <a:endParaRPr lang="en-US" sz="1600" dirty="0">
                        <a:solidFill>
                          <a:srgbClr val="000000"/>
                        </a:solidFill>
                        <a:latin typeface="Myriad Pro" panose="020B0503030403020204" pitchFamily="34" charset="0"/>
                      </a:endParaRPr>
                    </a:p>
                  </a:txBody>
                  <a:tcPr/>
                </a:tc>
                <a:extLst>
                  <a:ext uri="{0D108BD9-81ED-4DB2-BD59-A6C34878D82A}">
                    <a16:rowId xmlns:a16="http://schemas.microsoft.com/office/drawing/2014/main" val="2176606493"/>
                  </a:ext>
                </a:extLst>
              </a:tr>
              <a:tr h="820714">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latin typeface="Myriad Pro" panose="020B0503030403020204" pitchFamily="34" charset="0"/>
                        </a:rPr>
                        <a:t>Private treatment records dated January 1, 2012, February 5, 2015, March 19, 2018, December 21, 2018, and January 1, 2019 show a diagnosis.</a:t>
                      </a:r>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u="none" strike="noStrike" dirty="0">
                          <a:effectLst/>
                          <a:latin typeface="Myriad Pro" panose="020B0503030403020204" pitchFamily="34" charset="0"/>
                        </a:rPr>
                        <a:t>You have been diagnosed with a disability.  Private treatment records from Dr. John Smith dated January 1, 2019 show a diagnosis of right knee arthritis. </a:t>
                      </a:r>
                      <a:endParaRPr lang="en-US" sz="1600" dirty="0">
                        <a:solidFill>
                          <a:srgbClr val="000000"/>
                        </a:solidFill>
                        <a:latin typeface="Myriad Pro" panose="020B0503030403020204" pitchFamily="34" charset="0"/>
                      </a:endParaRPr>
                    </a:p>
                  </a:txBody>
                  <a:tcPr/>
                </a:tc>
                <a:extLst>
                  <a:ext uri="{0D108BD9-81ED-4DB2-BD59-A6C34878D82A}">
                    <a16:rowId xmlns:a16="http://schemas.microsoft.com/office/drawing/2014/main" val="41081393"/>
                  </a:ext>
                </a:extLst>
              </a:tr>
              <a:tr h="633122">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latin typeface="Myriad Pro" panose="020B0503030403020204" pitchFamily="34" charset="0"/>
                        </a:rPr>
                        <a:t>There is a current diagnosis.</a:t>
                      </a:r>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u="none" strike="noStrike" dirty="0">
                          <a:effectLst/>
                          <a:latin typeface="Myriad Pro" panose="020B0503030403020204" pitchFamily="34" charset="0"/>
                        </a:rPr>
                        <a:t>You have been diagnosed with a disability.  </a:t>
                      </a:r>
                      <a:r>
                        <a:rPr lang="en-US" sz="1600" kern="1200" dirty="0">
                          <a:effectLst/>
                          <a:latin typeface="Myriad Pro" panose="020B0503030403020204" pitchFamily="34" charset="0"/>
                        </a:rPr>
                        <a:t>“VAMC Houston examination dated March 17, 2017 confirms a diagnosis of right knee arthritis.”</a:t>
                      </a:r>
                      <a:endParaRPr lang="en-US" sz="1600" b="0" i="0" u="none" strike="noStrike" dirty="0">
                        <a:solidFill>
                          <a:srgbClr val="000000"/>
                        </a:solidFill>
                        <a:effectLst/>
                        <a:latin typeface="Myriad Pro" panose="020B0503030403020204" pitchFamily="34" charset="0"/>
                      </a:endParaRPr>
                    </a:p>
                  </a:txBody>
                  <a:tcPr/>
                </a:tc>
                <a:extLst>
                  <a:ext uri="{0D108BD9-81ED-4DB2-BD59-A6C34878D82A}">
                    <a16:rowId xmlns:a16="http://schemas.microsoft.com/office/drawing/2014/main" val="2592676921"/>
                  </a:ext>
                </a:extLst>
              </a:tr>
              <a:tr h="1195897">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latin typeface="Myriad Pro" panose="020B0503030403020204" pitchFamily="34" charset="0"/>
                        </a:rPr>
                        <a:t>Service treatment records dated January 1, 1955 show a right knee injury.  Records dated March 1956, June 1956, and July 1957 show treatment for the right knee.  Records from April 1958 show right knee pain.  Therefore, an in-service event is conceded. </a:t>
                      </a:r>
                    </a:p>
                  </a:txBody>
                  <a:tcPr/>
                </a:tc>
                <a:tc>
                  <a:txBody>
                    <a:bodyPr/>
                    <a:lstStyle/>
                    <a:p>
                      <a:r>
                        <a:rPr lang="en-US" sz="1600" dirty="0">
                          <a:latin typeface="Myriad Pro" panose="020B0503030403020204" pitchFamily="34" charset="0"/>
                        </a:rPr>
                        <a:t>The evidence shows that a qualifying event, injury, or disease had its onset during your service.  Service treatment records from January 1955 to April 1958 show treatment for a right knee injury. </a:t>
                      </a:r>
                    </a:p>
                  </a:txBody>
                  <a:tcPr/>
                </a:tc>
                <a:extLst>
                  <a:ext uri="{0D108BD9-81ED-4DB2-BD59-A6C34878D82A}">
                    <a16:rowId xmlns:a16="http://schemas.microsoft.com/office/drawing/2014/main" val="2452998519"/>
                  </a:ext>
                </a:extLst>
              </a:tr>
              <a:tr h="633122">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latin typeface="Myriad Pro" panose="020B0503030403020204" pitchFamily="34" charset="0"/>
                        </a:rPr>
                        <a:t>Vietnam service is confirmed.</a:t>
                      </a:r>
                    </a:p>
                  </a:txBody>
                  <a:tcPr/>
                </a:tc>
                <a:tc>
                  <a:txBody>
                    <a:bodyPr/>
                    <a:lstStyle/>
                    <a:p>
                      <a:r>
                        <a:rPr lang="en-US" sz="1600" dirty="0">
                          <a:latin typeface="Myriad Pro" panose="020B0503030403020204" pitchFamily="34" charset="0"/>
                        </a:rPr>
                        <a:t>Exposure to herbicide agents is presumed.  You served in the Republic of Vietnam as noted on your DD 214 for service period January 1966 to March 1966.</a:t>
                      </a:r>
                    </a:p>
                  </a:txBody>
                  <a:tcPr/>
                </a:tc>
                <a:extLst>
                  <a:ext uri="{0D108BD9-81ED-4DB2-BD59-A6C34878D82A}">
                    <a16:rowId xmlns:a16="http://schemas.microsoft.com/office/drawing/2014/main" val="2981818138"/>
                  </a:ext>
                </a:extLst>
              </a:tr>
            </a:tbl>
          </a:graphicData>
        </a:graphic>
      </p:graphicFrame>
    </p:spTree>
    <p:extLst>
      <p:ext uri="{BB962C8B-B14F-4D97-AF65-F5344CB8AC3E}">
        <p14:creationId xmlns:p14="http://schemas.microsoft.com/office/powerpoint/2010/main" val="1727833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111003" y="1091380"/>
            <a:ext cx="11481229" cy="4820905"/>
          </a:xfrm>
        </p:spPr>
        <p:txBody>
          <a:bodyPr>
            <a:normAutofit/>
          </a:bodyPr>
          <a:lstStyle/>
          <a:p>
            <a:r>
              <a:rPr lang="en-US" sz="2800" b="1" dirty="0">
                <a:solidFill>
                  <a:schemeClr val="tx2">
                    <a:lumMod val="75000"/>
                  </a:schemeClr>
                </a:solidFill>
                <a:latin typeface="Myriad Pro"/>
              </a:rPr>
              <a:t>Element 5</a:t>
            </a:r>
            <a:r>
              <a:rPr lang="en-US" sz="2800" dirty="0">
                <a:solidFill>
                  <a:schemeClr val="tx2">
                    <a:lumMod val="75000"/>
                  </a:schemeClr>
                </a:solidFill>
                <a:latin typeface="Myriad Pro"/>
              </a:rPr>
              <a:t> requires identification of the </a:t>
            </a:r>
            <a:r>
              <a:rPr lang="en-US" sz="2800" b="1" dirty="0">
                <a:solidFill>
                  <a:schemeClr val="tx2">
                    <a:lumMod val="75000"/>
                  </a:schemeClr>
                </a:solidFill>
                <a:latin typeface="Myriad Pro"/>
              </a:rPr>
              <a:t>element(s) required to grant the claim(s) that </a:t>
            </a:r>
            <a:r>
              <a:rPr lang="en-US" sz="2800" b="1" u="sng" dirty="0">
                <a:solidFill>
                  <a:schemeClr val="tx2">
                    <a:lumMod val="75000"/>
                  </a:schemeClr>
                </a:solidFill>
                <a:latin typeface="Myriad Pro"/>
              </a:rPr>
              <a:t>were not met</a:t>
            </a:r>
            <a:r>
              <a:rPr lang="en-US" sz="2800" b="1" dirty="0">
                <a:solidFill>
                  <a:schemeClr val="tx2">
                    <a:lumMod val="75000"/>
                  </a:schemeClr>
                </a:solidFill>
                <a:latin typeface="Myriad Pro"/>
              </a:rPr>
              <a:t> for denied issues. </a:t>
            </a:r>
          </a:p>
          <a:p>
            <a:pPr lvl="1"/>
            <a:r>
              <a:rPr lang="en-US" sz="2400" dirty="0">
                <a:solidFill>
                  <a:schemeClr val="tx2">
                    <a:lumMod val="75000"/>
                  </a:schemeClr>
                </a:solidFill>
                <a:latin typeface="Myriad Pro"/>
              </a:rPr>
              <a:t>Elements vary according to the claimed condition/benefit.</a:t>
            </a:r>
          </a:p>
          <a:p>
            <a:pPr lvl="1"/>
            <a:r>
              <a:rPr lang="en-US" sz="2400" dirty="0">
                <a:solidFill>
                  <a:schemeClr val="tx2">
                    <a:lumMod val="75000"/>
                  </a:schemeClr>
                </a:solidFill>
                <a:latin typeface="Myriad Pro"/>
              </a:rPr>
              <a:t>Elements not met should be clearly stated and concise.</a:t>
            </a:r>
          </a:p>
          <a:p>
            <a:pPr marL="0" indent="0">
              <a:buNone/>
            </a:pPr>
            <a:endParaRPr lang="en-US" sz="2400" b="1" dirty="0">
              <a:solidFill>
                <a:schemeClr val="tx2">
                  <a:lumMod val="75000"/>
                </a:schemeClr>
              </a:solidFill>
              <a:latin typeface="Myriad Pro"/>
            </a:endParaRPr>
          </a:p>
          <a:p>
            <a:r>
              <a:rPr lang="en-US" sz="2800" b="1" dirty="0">
                <a:solidFill>
                  <a:schemeClr val="tx2">
                    <a:lumMod val="75000"/>
                  </a:schemeClr>
                </a:solidFill>
                <a:latin typeface="Myriad Pro"/>
              </a:rPr>
              <a:t>Element 6 </a:t>
            </a:r>
            <a:r>
              <a:rPr lang="en-US" sz="2800" dirty="0">
                <a:solidFill>
                  <a:schemeClr val="tx2">
                    <a:lumMod val="75000"/>
                  </a:schemeClr>
                </a:solidFill>
                <a:latin typeface="Myriad Pro"/>
              </a:rPr>
              <a:t>requires identification of the criteria required to grant the </a:t>
            </a:r>
            <a:r>
              <a:rPr lang="en-US" sz="2800" b="1" dirty="0">
                <a:solidFill>
                  <a:schemeClr val="tx2">
                    <a:lumMod val="75000"/>
                  </a:schemeClr>
                </a:solidFill>
                <a:latin typeface="Myriad Pro"/>
              </a:rPr>
              <a:t>next higher level of compensation </a:t>
            </a:r>
            <a:r>
              <a:rPr lang="en-US" sz="2800" dirty="0">
                <a:solidFill>
                  <a:schemeClr val="tx2">
                    <a:lumMod val="75000"/>
                  </a:schemeClr>
                </a:solidFill>
                <a:latin typeface="Myriad Pro"/>
              </a:rPr>
              <a:t>if applicable. Decisionmakers will follow existing practices when evaluating a condition. The Evaluation Builder should be used for evaluating a condition and documenting it within the rating narrative.</a:t>
            </a:r>
            <a:r>
              <a:rPr lang="en-US" sz="2400" dirty="0">
                <a:solidFill>
                  <a:schemeClr val="tx2">
                    <a:lumMod val="75000"/>
                  </a:schemeClr>
                </a:solidFill>
                <a:latin typeface="Myriad Pro"/>
              </a:rPr>
              <a:t> </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15</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Rating Decision Elements 5-6</a:t>
            </a:r>
          </a:p>
        </p:txBody>
      </p:sp>
    </p:spTree>
    <p:extLst>
      <p:ext uri="{BB962C8B-B14F-4D97-AF65-F5344CB8AC3E}">
        <p14:creationId xmlns:p14="http://schemas.microsoft.com/office/powerpoint/2010/main" val="3310151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16</a:t>
            </a:fld>
            <a:endParaRPr lang="en-US" dirty="0">
              <a:solidFill>
                <a:prstClr val="white"/>
              </a:solidFill>
            </a:endParaRPr>
          </a:p>
        </p:txBody>
      </p:sp>
      <p:sp>
        <p:nvSpPr>
          <p:cNvPr id="5" name="Title 3">
            <a:extLst>
              <a:ext uri="{FF2B5EF4-FFF2-40B4-BE49-F238E27FC236}">
                <a16:creationId xmlns:a16="http://schemas.microsoft.com/office/drawing/2014/main" id="{D9258E95-B740-46F0-AFBC-1B9CAFD0C35F}"/>
              </a:ext>
            </a:extLst>
          </p:cNvPr>
          <p:cNvSpPr txBox="1">
            <a:spLocks/>
          </p:cNvSpPr>
          <p:nvPr/>
        </p:nvSpPr>
        <p:spPr>
          <a:xfrm>
            <a:off x="914400" y="2130520"/>
            <a:ext cx="10363200"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dirty="0">
                <a:solidFill>
                  <a:schemeClr val="tx2">
                    <a:lumMod val="75000"/>
                  </a:schemeClr>
                </a:solidFill>
                <a:latin typeface="Myriad Pro"/>
              </a:rPr>
              <a:t>Documenting Decisions in </a:t>
            </a:r>
            <a:br>
              <a:rPr lang="en-US" dirty="0">
                <a:solidFill>
                  <a:schemeClr val="tx2">
                    <a:lumMod val="75000"/>
                  </a:schemeClr>
                </a:solidFill>
                <a:latin typeface="Myriad Pro"/>
              </a:rPr>
            </a:br>
            <a:r>
              <a:rPr lang="en-US" dirty="0">
                <a:solidFill>
                  <a:schemeClr val="tx2">
                    <a:lumMod val="75000"/>
                  </a:schemeClr>
                </a:solidFill>
                <a:latin typeface="Myriad Pro"/>
              </a:rPr>
              <a:t>VBMS-R</a:t>
            </a:r>
            <a:endParaRPr lang="en-US" dirty="0">
              <a:solidFill>
                <a:srgbClr val="002060"/>
              </a:solidFill>
              <a:latin typeface="Myriad Pro"/>
            </a:endParaRPr>
          </a:p>
        </p:txBody>
      </p:sp>
    </p:spTree>
    <p:extLst>
      <p:ext uri="{BB962C8B-B14F-4D97-AF65-F5344CB8AC3E}">
        <p14:creationId xmlns:p14="http://schemas.microsoft.com/office/powerpoint/2010/main" val="397208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850BBB2-7D6C-4DDF-90DC-0ABEAFDF398B}"/>
              </a:ext>
            </a:extLst>
          </p:cNvPr>
          <p:cNvSpPr>
            <a:spLocks noGrp="1"/>
          </p:cNvSpPr>
          <p:nvPr>
            <p:ph type="sldNum" sz="quarter" idx="10"/>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
        <p:nvSpPr>
          <p:cNvPr id="4" name="Title 3">
            <a:extLst>
              <a:ext uri="{FF2B5EF4-FFF2-40B4-BE49-F238E27FC236}">
                <a16:creationId xmlns:a16="http://schemas.microsoft.com/office/drawing/2014/main" id="{81415126-0763-45E4-84C9-778A5A0CD560}"/>
              </a:ext>
            </a:extLst>
          </p:cNvPr>
          <p:cNvSpPr>
            <a:spLocks noGrp="1"/>
          </p:cNvSpPr>
          <p:nvPr>
            <p:ph type="title"/>
          </p:nvPr>
        </p:nvSpPr>
        <p:spPr/>
        <p:txBody>
          <a:bodyPr vert="horz" lIns="91440" tIns="45720" rIns="91440" bIns="45720" rtlCol="0" anchor="ctr">
            <a:normAutofit fontScale="90000"/>
          </a:bodyPr>
          <a:lstStyle/>
          <a:p>
            <a:r>
              <a:rPr lang="en-US" b="0" dirty="0">
                <a:latin typeface="Myriad Pro" panose="020B0503030403020204" pitchFamily="34" charset="0"/>
              </a:rPr>
              <a:t>VBMS-R Functionality</a:t>
            </a:r>
          </a:p>
        </p:txBody>
      </p:sp>
      <p:sp>
        <p:nvSpPr>
          <p:cNvPr id="2" name="Content Placeholder 1">
            <a:extLst>
              <a:ext uri="{FF2B5EF4-FFF2-40B4-BE49-F238E27FC236}">
                <a16:creationId xmlns:a16="http://schemas.microsoft.com/office/drawing/2014/main" id="{ED9B86BE-AC6C-40E7-AE97-7F613EED51ED}"/>
              </a:ext>
            </a:extLst>
          </p:cNvPr>
          <p:cNvSpPr>
            <a:spLocks noGrp="1"/>
          </p:cNvSpPr>
          <p:nvPr>
            <p:ph idx="4294967295"/>
          </p:nvPr>
        </p:nvSpPr>
        <p:spPr>
          <a:xfrm>
            <a:off x="266700" y="748137"/>
            <a:ext cx="11658600" cy="5301934"/>
          </a:xfrm>
        </p:spPr>
        <p:txBody>
          <a:bodyPr>
            <a:normAutofit fontScale="92500"/>
          </a:bodyPr>
          <a:lstStyle/>
          <a:p>
            <a:pPr marL="514350" lvl="1" indent="-457200">
              <a:buFont typeface="Arial" panose="020B0604020202020204" pitchFamily="34" charset="0"/>
              <a:buChar char="•"/>
            </a:pPr>
            <a:r>
              <a:rPr lang="en-US" dirty="0">
                <a:solidFill>
                  <a:srgbClr val="002060"/>
                </a:solidFill>
                <a:latin typeface="Myriad Pro"/>
              </a:rPr>
              <a:t>VBA made updates to VBMS-R to ensure VBA rating decisions meet the new AMA notice requirements. These updates include:</a:t>
            </a:r>
          </a:p>
          <a:p>
            <a:pPr marL="1201738" lvl="1"/>
            <a:r>
              <a:rPr lang="en-US" dirty="0">
                <a:solidFill>
                  <a:srgbClr val="002060"/>
                </a:solidFill>
                <a:latin typeface="Myriad Pro"/>
              </a:rPr>
              <a:t>generated language changes, </a:t>
            </a:r>
          </a:p>
          <a:p>
            <a:pPr marL="1201738" lvl="1"/>
            <a:r>
              <a:rPr lang="en-US" dirty="0">
                <a:solidFill>
                  <a:srgbClr val="002060"/>
                </a:solidFill>
                <a:latin typeface="Myriad Pro"/>
              </a:rPr>
              <a:t>updated glossary fragments, and </a:t>
            </a:r>
          </a:p>
          <a:p>
            <a:pPr marL="1201738" lvl="1"/>
            <a:r>
              <a:rPr lang="en-US" dirty="0">
                <a:solidFill>
                  <a:srgbClr val="002060"/>
                </a:solidFill>
                <a:latin typeface="Myriad Pro"/>
              </a:rPr>
              <a:t>the addition of favorable finding functionality. </a:t>
            </a:r>
          </a:p>
          <a:p>
            <a:pPr marL="57150" lvl="1" indent="0">
              <a:buNone/>
            </a:pPr>
            <a:endParaRPr lang="en-US" dirty="0">
              <a:solidFill>
                <a:srgbClr val="002060"/>
              </a:solidFill>
              <a:latin typeface="Myriad Pro"/>
            </a:endParaRPr>
          </a:p>
          <a:p>
            <a:pPr marL="514350" lvl="1" indent="-457200">
              <a:buFont typeface="Arial" panose="020B0604020202020204" pitchFamily="34" charset="0"/>
              <a:buChar char="•"/>
            </a:pPr>
            <a:r>
              <a:rPr lang="en-US" dirty="0">
                <a:solidFill>
                  <a:srgbClr val="002060"/>
                </a:solidFill>
                <a:latin typeface="Myriad Pro"/>
              </a:rPr>
              <a:t>Decisionmakers will cover all essential notice requirements (1-6) through use of the items noted above and existing functionality to include: </a:t>
            </a:r>
          </a:p>
          <a:p>
            <a:pPr marL="1201738" lvl="1"/>
            <a:r>
              <a:rPr lang="en-US" dirty="0">
                <a:solidFill>
                  <a:srgbClr val="002060"/>
                </a:solidFill>
                <a:latin typeface="Myriad Pro"/>
              </a:rPr>
              <a:t>calculators, </a:t>
            </a:r>
          </a:p>
          <a:p>
            <a:pPr marL="1201738" lvl="1"/>
            <a:r>
              <a:rPr lang="en-US" dirty="0">
                <a:solidFill>
                  <a:srgbClr val="002060"/>
                </a:solidFill>
                <a:latin typeface="Myriad Pro"/>
              </a:rPr>
              <a:t>the evaluation builder, and</a:t>
            </a:r>
          </a:p>
          <a:p>
            <a:pPr marL="1201738" lvl="1"/>
            <a:r>
              <a:rPr lang="en-US" dirty="0">
                <a:solidFill>
                  <a:srgbClr val="002060"/>
                </a:solidFill>
                <a:latin typeface="Myriad Pro"/>
              </a:rPr>
              <a:t>limited free text.</a:t>
            </a:r>
          </a:p>
        </p:txBody>
      </p:sp>
    </p:spTree>
    <p:extLst>
      <p:ext uri="{BB962C8B-B14F-4D97-AF65-F5344CB8AC3E}">
        <p14:creationId xmlns:p14="http://schemas.microsoft.com/office/powerpoint/2010/main" val="85368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298173" y="885825"/>
            <a:ext cx="11337236" cy="5171917"/>
          </a:xfrm>
        </p:spPr>
        <p:txBody>
          <a:bodyPr>
            <a:normAutofit/>
          </a:bodyPr>
          <a:lstStyle/>
          <a:p>
            <a:pPr marL="0" indent="0">
              <a:buNone/>
            </a:pPr>
            <a:r>
              <a:rPr lang="en-US" sz="2600" dirty="0">
                <a:solidFill>
                  <a:srgbClr val="002060"/>
                </a:solidFill>
                <a:latin typeface="Myriad Pro" panose="020B0503030403020204"/>
              </a:rPr>
              <a:t>Until</a:t>
            </a:r>
            <a:r>
              <a:rPr lang="en-US" sz="2600" b="1" dirty="0">
                <a:solidFill>
                  <a:srgbClr val="002060"/>
                </a:solidFill>
                <a:latin typeface="Myriad Pro" panose="020B0503030403020204"/>
              </a:rPr>
              <a:t> “Supplemental Claim Received” </a:t>
            </a:r>
            <a:r>
              <a:rPr lang="en-US" sz="2600" dirty="0">
                <a:solidFill>
                  <a:srgbClr val="002060"/>
                </a:solidFill>
                <a:latin typeface="Myriad Pro" panose="020B0503030403020204"/>
              </a:rPr>
              <a:t>and </a:t>
            </a:r>
            <a:r>
              <a:rPr lang="en-US" sz="2600" b="1" dirty="0">
                <a:solidFill>
                  <a:srgbClr val="002060"/>
                </a:solidFill>
                <a:latin typeface="Myriad Pro" panose="020B0503030403020204"/>
              </a:rPr>
              <a:t>“HLR Received” </a:t>
            </a:r>
            <a:r>
              <a:rPr lang="en-US" sz="2600" dirty="0">
                <a:solidFill>
                  <a:srgbClr val="002060"/>
                </a:solidFill>
                <a:latin typeface="Myriad Pro" panose="020B0503030403020204"/>
              </a:rPr>
              <a:t>are available for selection in VBMS-R, use</a:t>
            </a:r>
            <a:r>
              <a:rPr lang="en-US" sz="2600" b="1" dirty="0">
                <a:solidFill>
                  <a:srgbClr val="002060"/>
                </a:solidFill>
                <a:latin typeface="Myriad Pro" panose="020B0503030403020204"/>
              </a:rPr>
              <a:t> “Authorized Review Requested” </a:t>
            </a:r>
            <a:r>
              <a:rPr lang="en-US" sz="2600" dirty="0">
                <a:solidFill>
                  <a:srgbClr val="002060"/>
                </a:solidFill>
                <a:latin typeface="Myriad Pro" panose="020B0503030403020204"/>
              </a:rPr>
              <a:t>as the </a:t>
            </a:r>
            <a:r>
              <a:rPr lang="en-US" sz="2600" b="1" dirty="0">
                <a:solidFill>
                  <a:srgbClr val="002060"/>
                </a:solidFill>
                <a:latin typeface="Myriad Pro" panose="020B0503030403020204"/>
              </a:rPr>
              <a:t>“Jurisdiction” </a:t>
            </a:r>
            <a:r>
              <a:rPr lang="en-US" sz="2600" dirty="0">
                <a:solidFill>
                  <a:srgbClr val="002060"/>
                </a:solidFill>
                <a:latin typeface="Myriad Pro" panose="020B0503030403020204"/>
              </a:rPr>
              <a:t>type. Decisionmakers should modify the rating introduction narrative assistance text to ensure the correct language is displayed.  </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18</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VBMS-R Profile Screen</a:t>
            </a:r>
          </a:p>
        </p:txBody>
      </p:sp>
      <p:pic>
        <p:nvPicPr>
          <p:cNvPr id="9" name="Picture 2" descr="VBMS-R Profile Screen&#10;&#10;In the VBMS-R Profile Screen select &quot;Authorized Review Requested&quot; from the &quot;Jurisdiction&quot; drop down menu.  Input the date the Opt-in election was received as the &quot;Received&quot; dated.&#10;">
            <a:extLst>
              <a:ext uri="{FF2B5EF4-FFF2-40B4-BE49-F238E27FC236}">
                <a16:creationId xmlns:a16="http://schemas.microsoft.com/office/drawing/2014/main" id="{7A588887-1C32-4941-8C10-8134F7A7296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4264"/>
          <a:stretch/>
        </p:blipFill>
        <p:spPr bwMode="auto">
          <a:xfrm>
            <a:off x="2109226" y="2561171"/>
            <a:ext cx="6886875" cy="3325606"/>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0" name="Group 9" descr="Downward arrow with the words &quot;Jurisdiction&quot; pointing to the VBMS-R Profile screen dropdown menu &quot;Authorized Review Requested&quot;.">
            <a:extLst>
              <a:ext uri="{FF2B5EF4-FFF2-40B4-BE49-F238E27FC236}">
                <a16:creationId xmlns:a16="http://schemas.microsoft.com/office/drawing/2014/main" id="{4B8DE237-3F2A-445F-8683-AF9E4C383CAB}"/>
              </a:ext>
            </a:extLst>
          </p:cNvPr>
          <p:cNvGrpSpPr/>
          <p:nvPr/>
        </p:nvGrpSpPr>
        <p:grpSpPr>
          <a:xfrm>
            <a:off x="2418942" y="3825145"/>
            <a:ext cx="1524000" cy="1207532"/>
            <a:chOff x="457200" y="3288268"/>
            <a:chExt cx="1524000" cy="1207532"/>
          </a:xfrm>
        </p:grpSpPr>
        <p:sp>
          <p:nvSpPr>
            <p:cNvPr id="11" name="Down Arrow 3">
              <a:extLst>
                <a:ext uri="{FF2B5EF4-FFF2-40B4-BE49-F238E27FC236}">
                  <a16:creationId xmlns:a16="http://schemas.microsoft.com/office/drawing/2014/main" id="{33C97F1D-88F3-4621-A200-1D2001243A53}"/>
                </a:ext>
              </a:extLst>
            </p:cNvPr>
            <p:cNvSpPr/>
            <p:nvPr/>
          </p:nvSpPr>
          <p:spPr>
            <a:xfrm>
              <a:off x="838200" y="3657600"/>
              <a:ext cx="609600" cy="8382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TextBox 11">
              <a:extLst>
                <a:ext uri="{FF2B5EF4-FFF2-40B4-BE49-F238E27FC236}">
                  <a16:creationId xmlns:a16="http://schemas.microsoft.com/office/drawing/2014/main" id="{C258740F-2C3A-49CC-8621-5AA376758514}"/>
                </a:ext>
              </a:extLst>
            </p:cNvPr>
            <p:cNvSpPr txBox="1"/>
            <p:nvPr/>
          </p:nvSpPr>
          <p:spPr>
            <a:xfrm>
              <a:off x="457200" y="3288268"/>
              <a:ext cx="1524000" cy="369332"/>
            </a:xfrm>
            <a:prstGeom prst="rect">
              <a:avLst/>
            </a:prstGeom>
            <a:solidFill>
              <a:schemeClr val="bg1"/>
            </a:solidFill>
            <a:ln>
              <a:solidFill>
                <a:schemeClr val="tx1"/>
              </a:solidFill>
            </a:ln>
          </p:spPr>
          <p:txBody>
            <a:bodyPr wrap="square" rtlCol="0">
              <a:spAutoFit/>
            </a:bodyPr>
            <a:lstStyle/>
            <a:p>
              <a:pPr algn="ctr"/>
              <a:r>
                <a:rPr lang="en-US" b="1" dirty="0">
                  <a:solidFill>
                    <a:srgbClr val="002060"/>
                  </a:solidFill>
                  <a:latin typeface="Myriad Pro"/>
                </a:rPr>
                <a:t>Jurisdiction </a:t>
              </a:r>
            </a:p>
          </p:txBody>
        </p:sp>
      </p:grpSp>
    </p:spTree>
    <p:extLst>
      <p:ext uri="{BB962C8B-B14F-4D97-AF65-F5344CB8AC3E}">
        <p14:creationId xmlns:p14="http://schemas.microsoft.com/office/powerpoint/2010/main" val="60590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298173" y="998379"/>
            <a:ext cx="11337236" cy="5059363"/>
          </a:xfrm>
        </p:spPr>
        <p:txBody>
          <a:bodyPr>
            <a:normAutofit/>
          </a:bodyPr>
          <a:lstStyle/>
          <a:p>
            <a:pPr marL="0" indent="0">
              <a:buNone/>
            </a:pPr>
            <a:r>
              <a:rPr lang="en-US" sz="2800" dirty="0">
                <a:solidFill>
                  <a:srgbClr val="002060"/>
                </a:solidFill>
                <a:latin typeface="Myriad Pro"/>
              </a:rPr>
              <a:t>Decisionmakers will follow existing guidance on listing the </a:t>
            </a:r>
            <a:r>
              <a:rPr lang="en-US" sz="2800" b="1" dirty="0">
                <a:solidFill>
                  <a:srgbClr val="002060"/>
                </a:solidFill>
                <a:latin typeface="Myriad Pro"/>
              </a:rPr>
              <a:t>issues adjudicated </a:t>
            </a:r>
            <a:r>
              <a:rPr lang="en-US" sz="2800" dirty="0">
                <a:solidFill>
                  <a:srgbClr val="002060"/>
                </a:solidFill>
                <a:latin typeface="Myriad Pro"/>
              </a:rPr>
              <a:t>and the </a:t>
            </a:r>
            <a:r>
              <a:rPr lang="en-US" sz="2800" b="1" dirty="0">
                <a:solidFill>
                  <a:srgbClr val="002060"/>
                </a:solidFill>
                <a:latin typeface="Myriad Pro"/>
              </a:rPr>
              <a:t>evidence considered</a:t>
            </a:r>
            <a:r>
              <a:rPr lang="en-US" sz="2800" dirty="0">
                <a:solidFill>
                  <a:srgbClr val="002060"/>
                </a:solidFill>
                <a:latin typeface="Myriad Pro"/>
              </a:rPr>
              <a:t> as shown below.</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19</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VBMS-R: Issues and Evidence</a:t>
            </a:r>
          </a:p>
        </p:txBody>
      </p:sp>
      <p:pic>
        <p:nvPicPr>
          <p:cNvPr id="13" name="Picture 2">
            <a:extLst>
              <a:ext uri="{FF2B5EF4-FFF2-40B4-BE49-F238E27FC236}">
                <a16:creationId xmlns:a16="http://schemas.microsoft.com/office/drawing/2014/main" id="{42B61756-F9CF-44E7-9A07-AF7B3A09D2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0293" y="2097605"/>
            <a:ext cx="7047613" cy="381299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0962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298173" y="998379"/>
            <a:ext cx="11337236" cy="5059363"/>
          </a:xfrm>
        </p:spPr>
        <p:txBody>
          <a:bodyPr>
            <a:normAutofit/>
          </a:bodyPr>
          <a:lstStyle/>
          <a:p>
            <a:pPr marL="457200" indent="-457200">
              <a:buFont typeface="Arial" panose="020B0604020202020204" pitchFamily="34" charset="0"/>
              <a:buChar char="•"/>
            </a:pPr>
            <a:r>
              <a:rPr lang="en-US" sz="2800" dirty="0">
                <a:solidFill>
                  <a:srgbClr val="002060"/>
                </a:solidFill>
                <a:latin typeface="Myriad Pro"/>
                <a:cs typeface="Times New Roman" panose="02020603050405020304" pitchFamily="18" charset="0"/>
              </a:rPr>
              <a:t>Identify the six Appeals Modernization Act (AMA) improved rating decision notice requirements </a:t>
            </a:r>
          </a:p>
          <a:p>
            <a:pPr marL="457200" indent="-457200">
              <a:buFont typeface="Arial" panose="020B0604020202020204" pitchFamily="34" charset="0"/>
              <a:buChar char="•"/>
            </a:pPr>
            <a:r>
              <a:rPr lang="en-US" sz="2800" dirty="0">
                <a:solidFill>
                  <a:srgbClr val="002060"/>
                </a:solidFill>
                <a:latin typeface="Myriad Pro"/>
                <a:cs typeface="Times New Roman" panose="02020603050405020304" pitchFamily="18" charset="0"/>
              </a:rPr>
              <a:t>Define </a:t>
            </a:r>
            <a:r>
              <a:rPr lang="en-US" sz="2800" i="1" dirty="0">
                <a:solidFill>
                  <a:srgbClr val="002060"/>
                </a:solidFill>
                <a:latin typeface="Myriad Pro"/>
                <a:cs typeface="Times New Roman" panose="02020603050405020304" pitchFamily="18" charset="0"/>
              </a:rPr>
              <a:t>favorable findings </a:t>
            </a:r>
            <a:r>
              <a:rPr lang="en-US" sz="2800" dirty="0">
                <a:solidFill>
                  <a:srgbClr val="002060"/>
                </a:solidFill>
                <a:latin typeface="Myriad Pro"/>
                <a:cs typeface="Times New Roman" panose="02020603050405020304" pitchFamily="18" charset="0"/>
              </a:rPr>
              <a:t>and document those findings in a rating decision</a:t>
            </a:r>
          </a:p>
          <a:p>
            <a:pPr marL="457200" indent="-457200">
              <a:buFont typeface="Arial" panose="020B0604020202020204" pitchFamily="34" charset="0"/>
              <a:buChar char="•"/>
            </a:pPr>
            <a:r>
              <a:rPr lang="en-US" sz="2800" dirty="0">
                <a:solidFill>
                  <a:srgbClr val="002060"/>
                </a:solidFill>
                <a:latin typeface="Myriad Pro"/>
                <a:cs typeface="Times New Roman" panose="02020603050405020304" pitchFamily="18" charset="0"/>
              </a:rPr>
              <a:t>Complete a rating decision in VBMS-Rating (VBMS-R) that meets the AMA improved notice requirements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2</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2060"/>
              </a:solidFill>
            </a:endParaRPr>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Objectives</a:t>
            </a:r>
          </a:p>
        </p:txBody>
      </p:sp>
    </p:spTree>
    <p:extLst>
      <p:ext uri="{BB962C8B-B14F-4D97-AF65-F5344CB8AC3E}">
        <p14:creationId xmlns:p14="http://schemas.microsoft.com/office/powerpoint/2010/main" val="285086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273121" y="898171"/>
            <a:ext cx="11337236" cy="5059363"/>
          </a:xfrm>
        </p:spPr>
        <p:txBody>
          <a:bodyPr>
            <a:normAutofit fontScale="92500" lnSpcReduction="10000"/>
          </a:bodyPr>
          <a:lstStyle/>
          <a:p>
            <a:pPr marL="0" indent="0">
              <a:buNone/>
            </a:pPr>
            <a:r>
              <a:rPr lang="en-US" dirty="0">
                <a:solidFill>
                  <a:srgbClr val="002060"/>
                </a:solidFill>
                <a:latin typeface="Myriad Pro"/>
              </a:rPr>
              <a:t>Decision narratives for </a:t>
            </a:r>
            <a:r>
              <a:rPr lang="en-US" b="1" u="sng" dirty="0">
                <a:solidFill>
                  <a:srgbClr val="002060"/>
                </a:solidFill>
                <a:latin typeface="Myriad Pro"/>
              </a:rPr>
              <a:t>each issue</a:t>
            </a:r>
            <a:r>
              <a:rPr lang="en-US" b="1" dirty="0">
                <a:solidFill>
                  <a:srgbClr val="002060"/>
                </a:solidFill>
                <a:latin typeface="Myriad Pro"/>
              </a:rPr>
              <a:t> </a:t>
            </a:r>
            <a:r>
              <a:rPr lang="en-US" dirty="0">
                <a:solidFill>
                  <a:srgbClr val="002060"/>
                </a:solidFill>
                <a:latin typeface="Myriad Pro"/>
              </a:rPr>
              <a:t>must include the following components and users must use system generated text when available: </a:t>
            </a:r>
          </a:p>
          <a:p>
            <a:pPr lvl="0"/>
            <a:endParaRPr lang="en-US" sz="900" dirty="0">
              <a:solidFill>
                <a:srgbClr val="002060"/>
              </a:solidFill>
              <a:latin typeface="Myriad Pro"/>
            </a:endParaRPr>
          </a:p>
          <a:p>
            <a:pPr>
              <a:buFont typeface="Arial" panose="020B0604020202020204" pitchFamily="34" charset="0"/>
              <a:buChar char="•"/>
            </a:pPr>
            <a:r>
              <a:rPr lang="en-US" sz="2800" dirty="0">
                <a:solidFill>
                  <a:srgbClr val="002060"/>
                </a:solidFill>
                <a:latin typeface="Myriad Pro"/>
              </a:rPr>
              <a:t>Text explaining the decision </a:t>
            </a:r>
          </a:p>
          <a:p>
            <a:pPr>
              <a:buFont typeface="Arial" panose="020B0604020202020204" pitchFamily="34" charset="0"/>
              <a:buChar char="•"/>
            </a:pPr>
            <a:r>
              <a:rPr lang="en-US" sz="2800" dirty="0">
                <a:solidFill>
                  <a:srgbClr val="002060"/>
                </a:solidFill>
                <a:latin typeface="Myriad Pro"/>
              </a:rPr>
              <a:t>All elements </a:t>
            </a:r>
            <a:r>
              <a:rPr lang="en-US" sz="2800" b="1" dirty="0">
                <a:solidFill>
                  <a:srgbClr val="002060"/>
                </a:solidFill>
                <a:latin typeface="Myriad Pro"/>
              </a:rPr>
              <a:t>met</a:t>
            </a:r>
            <a:r>
              <a:rPr lang="en-US" sz="2800" dirty="0">
                <a:solidFill>
                  <a:srgbClr val="002060"/>
                </a:solidFill>
                <a:latin typeface="Myriad Pro"/>
              </a:rPr>
              <a:t> and </a:t>
            </a:r>
            <a:r>
              <a:rPr lang="en-US" sz="2800" b="1" dirty="0">
                <a:solidFill>
                  <a:srgbClr val="002060"/>
                </a:solidFill>
                <a:latin typeface="Myriad Pro"/>
              </a:rPr>
              <a:t>not met </a:t>
            </a:r>
            <a:r>
              <a:rPr lang="en-US" sz="2800" dirty="0">
                <a:solidFill>
                  <a:srgbClr val="002060"/>
                </a:solidFill>
                <a:latin typeface="Myriad Pro"/>
              </a:rPr>
              <a:t>for denied claims</a:t>
            </a:r>
            <a:endParaRPr lang="en-US" sz="2800" b="1" dirty="0">
              <a:solidFill>
                <a:srgbClr val="002060"/>
              </a:solidFill>
              <a:latin typeface="Myriad Pro"/>
            </a:endParaRPr>
          </a:p>
          <a:p>
            <a:pPr>
              <a:buFont typeface="Arial" panose="020B0604020202020204" pitchFamily="34" charset="0"/>
              <a:buChar char="•"/>
            </a:pPr>
            <a:r>
              <a:rPr lang="en-US" sz="2800" dirty="0">
                <a:solidFill>
                  <a:srgbClr val="002060"/>
                </a:solidFill>
                <a:latin typeface="Myriad Pro"/>
              </a:rPr>
              <a:t>Evaluation builder text explaining evaluation assigned and next higher criteria  (</a:t>
            </a:r>
            <a:r>
              <a:rPr lang="en-US" sz="2800" i="1" dirty="0">
                <a:solidFill>
                  <a:srgbClr val="002060"/>
                </a:solidFill>
                <a:latin typeface="Myriad Pro"/>
              </a:rPr>
              <a:t>grants and increases only</a:t>
            </a:r>
            <a:r>
              <a:rPr lang="en-US" sz="2800" dirty="0">
                <a:solidFill>
                  <a:srgbClr val="002060"/>
                </a:solidFill>
                <a:latin typeface="Myriad Pro"/>
              </a:rPr>
              <a:t>)</a:t>
            </a:r>
          </a:p>
          <a:p>
            <a:r>
              <a:rPr lang="en-US" sz="2800" dirty="0">
                <a:solidFill>
                  <a:srgbClr val="002060"/>
                </a:solidFill>
                <a:latin typeface="Myriad Pro"/>
              </a:rPr>
              <a:t>SMC calculator text, when applicable</a:t>
            </a:r>
          </a:p>
          <a:p>
            <a:pPr>
              <a:buFont typeface="Arial" panose="020B0604020202020204" pitchFamily="34" charset="0"/>
              <a:buChar char="•"/>
            </a:pPr>
            <a:r>
              <a:rPr lang="en-US" sz="2800" dirty="0">
                <a:solidFill>
                  <a:srgbClr val="002060"/>
                </a:solidFill>
                <a:latin typeface="Myriad Pro"/>
              </a:rPr>
              <a:t>Effective date explanation (</a:t>
            </a:r>
            <a:r>
              <a:rPr lang="en-US" sz="2800" i="1" dirty="0">
                <a:solidFill>
                  <a:srgbClr val="002060"/>
                </a:solidFill>
                <a:latin typeface="Myriad Pro"/>
              </a:rPr>
              <a:t>grants or effective date claims only</a:t>
            </a:r>
            <a:r>
              <a:rPr lang="en-US" sz="2800" dirty="0">
                <a:solidFill>
                  <a:srgbClr val="002060"/>
                </a:solidFill>
                <a:latin typeface="Myriad Pro"/>
              </a:rPr>
              <a:t>) </a:t>
            </a:r>
          </a:p>
          <a:p>
            <a:pPr>
              <a:buFont typeface="Arial" panose="020B0604020202020204" pitchFamily="34" charset="0"/>
              <a:buChar char="•"/>
            </a:pPr>
            <a:r>
              <a:rPr lang="en-US" sz="2800" dirty="0">
                <a:solidFill>
                  <a:srgbClr val="002060"/>
                </a:solidFill>
                <a:latin typeface="Myriad Pro"/>
              </a:rPr>
              <a:t>Favorable findings, if applicable </a:t>
            </a:r>
          </a:p>
          <a:p>
            <a:pPr>
              <a:buFont typeface="Arial" panose="020B0604020202020204" pitchFamily="34" charset="0"/>
              <a:buChar char="•"/>
            </a:pPr>
            <a:r>
              <a:rPr lang="en-US" sz="2800" dirty="0">
                <a:solidFill>
                  <a:srgbClr val="002060"/>
                </a:solidFill>
                <a:latin typeface="Myriad Pro"/>
              </a:rPr>
              <a:t>Applicable laws and regulations </a:t>
            </a:r>
            <a:endParaRPr lang="en-US" sz="2400" dirty="0">
              <a:solidFill>
                <a:srgbClr val="002060"/>
              </a:solidFill>
              <a:latin typeface="Myriad Pro"/>
            </a:endParaRP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20</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VBMS-R: Decision Narrative</a:t>
            </a:r>
          </a:p>
        </p:txBody>
      </p:sp>
    </p:spTree>
    <p:extLst>
      <p:ext uri="{BB962C8B-B14F-4D97-AF65-F5344CB8AC3E}">
        <p14:creationId xmlns:p14="http://schemas.microsoft.com/office/powerpoint/2010/main" val="225286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21</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VBMS-R: Favorable Findings</a:t>
            </a:r>
          </a:p>
        </p:txBody>
      </p:sp>
      <p:sp>
        <p:nvSpPr>
          <p:cNvPr id="9" name="Rectangle 8">
            <a:extLst>
              <a:ext uri="{FF2B5EF4-FFF2-40B4-BE49-F238E27FC236}">
                <a16:creationId xmlns:a16="http://schemas.microsoft.com/office/drawing/2014/main" id="{76A283CC-C065-4A75-A74C-5598EDB4DB60}"/>
              </a:ext>
            </a:extLst>
          </p:cNvPr>
          <p:cNvSpPr/>
          <p:nvPr/>
        </p:nvSpPr>
        <p:spPr>
          <a:xfrm>
            <a:off x="364943" y="922216"/>
            <a:ext cx="11438313" cy="2000548"/>
          </a:xfrm>
          <a:prstGeom prst="rect">
            <a:avLst/>
          </a:prstGeom>
        </p:spPr>
        <p:txBody>
          <a:bodyPr wrap="square">
            <a:spAutoFit/>
          </a:bodyPr>
          <a:lstStyle/>
          <a:p>
            <a:pPr lvl="0"/>
            <a:r>
              <a:rPr lang="en-US" sz="2600" dirty="0">
                <a:solidFill>
                  <a:srgbClr val="002060"/>
                </a:solidFill>
                <a:latin typeface="Myriad Pro"/>
              </a:rPr>
              <a:t>When present, use the </a:t>
            </a:r>
            <a:r>
              <a:rPr lang="en-US" sz="2600" b="1" i="1" dirty="0">
                <a:solidFill>
                  <a:srgbClr val="002060"/>
                </a:solidFill>
                <a:latin typeface="Myriad Pro"/>
              </a:rPr>
              <a:t>Favorable Findings</a:t>
            </a:r>
            <a:r>
              <a:rPr lang="en-US" sz="2600" b="1" dirty="0">
                <a:solidFill>
                  <a:srgbClr val="002060"/>
                </a:solidFill>
                <a:latin typeface="Myriad Pro"/>
              </a:rPr>
              <a:t> tab in VBMS-R </a:t>
            </a:r>
            <a:r>
              <a:rPr lang="en-US" sz="2600" dirty="0">
                <a:solidFill>
                  <a:srgbClr val="002060"/>
                </a:solidFill>
                <a:latin typeface="Myriad Pro"/>
              </a:rPr>
              <a:t>to separately list all favorable findings.</a:t>
            </a:r>
          </a:p>
          <a:p>
            <a:pPr marL="342900" lvl="0" indent="-342900">
              <a:buFont typeface="Arial" panose="020B0604020202020204" pitchFamily="34" charset="0"/>
              <a:buChar char="•"/>
            </a:pPr>
            <a:r>
              <a:rPr lang="en-US" sz="2400" dirty="0">
                <a:solidFill>
                  <a:srgbClr val="002060"/>
                </a:solidFill>
                <a:latin typeface="Myriad Pro"/>
              </a:rPr>
              <a:t>Select the </a:t>
            </a:r>
            <a:r>
              <a:rPr lang="en-US" sz="2400" b="1" i="1" dirty="0">
                <a:solidFill>
                  <a:srgbClr val="002060"/>
                </a:solidFill>
                <a:latin typeface="Myriad Pro"/>
              </a:rPr>
              <a:t>Favorable Findings </a:t>
            </a:r>
            <a:r>
              <a:rPr lang="en-US" sz="2400" dirty="0">
                <a:solidFill>
                  <a:srgbClr val="002060"/>
                </a:solidFill>
                <a:latin typeface="Myriad Pro"/>
              </a:rPr>
              <a:t>tab under the </a:t>
            </a:r>
            <a:r>
              <a:rPr lang="en-US" sz="2400" i="1" dirty="0">
                <a:solidFill>
                  <a:srgbClr val="002060"/>
                </a:solidFill>
                <a:latin typeface="Myriad Pro"/>
              </a:rPr>
              <a:t>Issue Management </a:t>
            </a:r>
            <a:r>
              <a:rPr lang="en-US" sz="2400" dirty="0">
                <a:solidFill>
                  <a:srgbClr val="002060"/>
                </a:solidFill>
                <a:latin typeface="Myriad Pro"/>
              </a:rPr>
              <a:t>tab.  </a:t>
            </a:r>
          </a:p>
          <a:p>
            <a:pPr marL="342900" lvl="0" indent="-342900">
              <a:buFont typeface="Arial" panose="020B0604020202020204" pitchFamily="34" charset="0"/>
              <a:buChar char="•"/>
            </a:pPr>
            <a:r>
              <a:rPr lang="en-US" sz="2400" dirty="0">
                <a:solidFill>
                  <a:srgbClr val="002060"/>
                </a:solidFill>
                <a:latin typeface="Myriad Pro"/>
              </a:rPr>
              <a:t>Users can </a:t>
            </a:r>
            <a:r>
              <a:rPr lang="en-US" sz="2400" b="1" dirty="0">
                <a:solidFill>
                  <a:srgbClr val="002060"/>
                </a:solidFill>
                <a:latin typeface="Myriad Pro"/>
              </a:rPr>
              <a:t>add, edit, and delete </a:t>
            </a:r>
            <a:r>
              <a:rPr lang="en-US" sz="2400" dirty="0">
                <a:solidFill>
                  <a:srgbClr val="002060"/>
                </a:solidFill>
                <a:latin typeface="Myriad Pro"/>
              </a:rPr>
              <a:t>favorable findings, to include free text information.</a:t>
            </a:r>
          </a:p>
        </p:txBody>
      </p:sp>
      <p:pic>
        <p:nvPicPr>
          <p:cNvPr id="11" name="Picture 10">
            <a:extLst>
              <a:ext uri="{FF2B5EF4-FFF2-40B4-BE49-F238E27FC236}">
                <a16:creationId xmlns:a16="http://schemas.microsoft.com/office/drawing/2014/main" id="{B87D0643-A4A8-443E-98CA-AF15C2727AF7}"/>
              </a:ext>
            </a:extLst>
          </p:cNvPr>
          <p:cNvPicPr>
            <a:picLocks noChangeAspect="1"/>
          </p:cNvPicPr>
          <p:nvPr/>
        </p:nvPicPr>
        <p:blipFill>
          <a:blip r:embed="rId3"/>
          <a:stretch>
            <a:fillRect/>
          </a:stretch>
        </p:blipFill>
        <p:spPr>
          <a:xfrm>
            <a:off x="388744" y="3103936"/>
            <a:ext cx="6363235" cy="2245244"/>
          </a:xfrm>
          <a:prstGeom prst="rect">
            <a:avLst/>
          </a:prstGeom>
          <a:ln>
            <a:solidFill>
              <a:schemeClr val="tx2">
                <a:lumMod val="50000"/>
              </a:schemeClr>
            </a:solidFill>
          </a:ln>
          <a:effectLst>
            <a:outerShdw blurRad="50800" dist="38100" dir="2700000" algn="tl" rotWithShape="0">
              <a:prstClr val="black">
                <a:alpha val="40000"/>
              </a:prstClr>
            </a:outerShdw>
          </a:effectLst>
        </p:spPr>
      </p:pic>
      <p:pic>
        <p:nvPicPr>
          <p:cNvPr id="12" name="Picture 11">
            <a:extLst>
              <a:ext uri="{FF2B5EF4-FFF2-40B4-BE49-F238E27FC236}">
                <a16:creationId xmlns:a16="http://schemas.microsoft.com/office/drawing/2014/main" id="{FD862496-B4E0-4AAF-96DD-425D0AF343A5}"/>
              </a:ext>
            </a:extLst>
          </p:cNvPr>
          <p:cNvPicPr>
            <a:picLocks noChangeAspect="1"/>
          </p:cNvPicPr>
          <p:nvPr/>
        </p:nvPicPr>
        <p:blipFill>
          <a:blip r:embed="rId4"/>
          <a:stretch>
            <a:fillRect/>
          </a:stretch>
        </p:blipFill>
        <p:spPr>
          <a:xfrm>
            <a:off x="5068711" y="3963228"/>
            <a:ext cx="6734545" cy="2000549"/>
          </a:xfrm>
          <a:prstGeom prst="rect">
            <a:avLst/>
          </a:prstGeom>
          <a:ln>
            <a:solidFill>
              <a:schemeClr val="tx2">
                <a:lumMod val="50000"/>
              </a:schemeClr>
            </a:solidFill>
          </a:ln>
          <a:effectLst>
            <a:outerShdw blurRad="50800" dist="38100" dir="2700000" algn="tl" rotWithShape="0">
              <a:prstClr val="black">
                <a:alpha val="40000"/>
              </a:prstClr>
            </a:outerShdw>
          </a:effectLst>
        </p:spPr>
      </p:pic>
      <p:sp>
        <p:nvSpPr>
          <p:cNvPr id="13" name="Rectangle: Rounded Corners 12">
            <a:extLst>
              <a:ext uri="{FF2B5EF4-FFF2-40B4-BE49-F238E27FC236}">
                <a16:creationId xmlns:a16="http://schemas.microsoft.com/office/drawing/2014/main" id="{5AE601C4-A1BF-482E-8345-F6B6319B996F}"/>
              </a:ext>
            </a:extLst>
          </p:cNvPr>
          <p:cNvSpPr/>
          <p:nvPr/>
        </p:nvSpPr>
        <p:spPr>
          <a:xfrm>
            <a:off x="485422" y="3951939"/>
            <a:ext cx="1320800" cy="394283"/>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ln w="38100">
                <a:solidFill>
                  <a:schemeClr val="tx1"/>
                </a:solidFill>
              </a:ln>
            </a:endParaRPr>
          </a:p>
        </p:txBody>
      </p:sp>
      <p:sp>
        <p:nvSpPr>
          <p:cNvPr id="14" name="Rectangle: Rounded Corners 13">
            <a:extLst>
              <a:ext uri="{FF2B5EF4-FFF2-40B4-BE49-F238E27FC236}">
                <a16:creationId xmlns:a16="http://schemas.microsoft.com/office/drawing/2014/main" id="{557E43D0-3919-41AF-B47E-5EA24006C682}"/>
              </a:ext>
            </a:extLst>
          </p:cNvPr>
          <p:cNvSpPr/>
          <p:nvPr/>
        </p:nvSpPr>
        <p:spPr>
          <a:xfrm>
            <a:off x="10927644" y="4986081"/>
            <a:ext cx="664820" cy="374388"/>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ln w="38100">
                <a:solidFill>
                  <a:schemeClr val="tx1"/>
                </a:solidFill>
              </a:ln>
            </a:endParaRPr>
          </a:p>
        </p:txBody>
      </p:sp>
    </p:spTree>
    <p:extLst>
      <p:ext uri="{BB962C8B-B14F-4D97-AF65-F5344CB8AC3E}">
        <p14:creationId xmlns:p14="http://schemas.microsoft.com/office/powerpoint/2010/main" val="1454528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22</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VBMS-R: Favorable Findings (cont.)</a:t>
            </a:r>
          </a:p>
        </p:txBody>
      </p:sp>
      <p:sp>
        <p:nvSpPr>
          <p:cNvPr id="9" name="Rectangle 8">
            <a:extLst>
              <a:ext uri="{FF2B5EF4-FFF2-40B4-BE49-F238E27FC236}">
                <a16:creationId xmlns:a16="http://schemas.microsoft.com/office/drawing/2014/main" id="{76A283CC-C065-4A75-A74C-5598EDB4DB60}"/>
              </a:ext>
            </a:extLst>
          </p:cNvPr>
          <p:cNvSpPr/>
          <p:nvPr/>
        </p:nvSpPr>
        <p:spPr>
          <a:xfrm>
            <a:off x="171589" y="1025454"/>
            <a:ext cx="11438313" cy="892552"/>
          </a:xfrm>
          <a:prstGeom prst="rect">
            <a:avLst/>
          </a:prstGeom>
        </p:spPr>
        <p:txBody>
          <a:bodyPr wrap="square">
            <a:spAutoFit/>
          </a:bodyPr>
          <a:lstStyle/>
          <a:p>
            <a:pPr lvl="0"/>
            <a:r>
              <a:rPr lang="en-US" sz="2600" dirty="0">
                <a:solidFill>
                  <a:srgbClr val="002060"/>
                </a:solidFill>
                <a:latin typeface="Myriad Pro"/>
              </a:rPr>
              <a:t>VBMS-R allows for a user to </a:t>
            </a:r>
            <a:r>
              <a:rPr lang="en-US" sz="2600" b="1" dirty="0">
                <a:solidFill>
                  <a:srgbClr val="002060"/>
                </a:solidFill>
                <a:latin typeface="Myriad Pro"/>
              </a:rPr>
              <a:t>overturn</a:t>
            </a:r>
            <a:r>
              <a:rPr lang="en-US" sz="2600" dirty="0">
                <a:solidFill>
                  <a:srgbClr val="002060"/>
                </a:solidFill>
                <a:latin typeface="Myriad Pro"/>
              </a:rPr>
              <a:t> a favorable finding previously established by a prior rating decision.</a:t>
            </a:r>
          </a:p>
        </p:txBody>
      </p:sp>
      <p:pic>
        <p:nvPicPr>
          <p:cNvPr id="12" name="Picture 11">
            <a:extLst>
              <a:ext uri="{FF2B5EF4-FFF2-40B4-BE49-F238E27FC236}">
                <a16:creationId xmlns:a16="http://schemas.microsoft.com/office/drawing/2014/main" id="{2DB3B416-AC21-4A6E-BD47-9FF584938E52}"/>
              </a:ext>
            </a:extLst>
          </p:cNvPr>
          <p:cNvPicPr>
            <a:picLocks noChangeAspect="1"/>
          </p:cNvPicPr>
          <p:nvPr/>
        </p:nvPicPr>
        <p:blipFill>
          <a:blip r:embed="rId3"/>
          <a:stretch>
            <a:fillRect/>
          </a:stretch>
        </p:blipFill>
        <p:spPr>
          <a:xfrm>
            <a:off x="1190978" y="2202415"/>
            <a:ext cx="9810044" cy="3239824"/>
          </a:xfrm>
          <a:prstGeom prst="rect">
            <a:avLst/>
          </a:prstGeom>
          <a:ln>
            <a:solidFill>
              <a:schemeClr val="tx2">
                <a:lumMod val="50000"/>
              </a:schemeClr>
            </a:solidFill>
          </a:ln>
          <a:effectLst>
            <a:outerShdw blurRad="50800" dist="38100" dir="2700000" algn="tl" rotWithShape="0">
              <a:prstClr val="black">
                <a:alpha val="40000"/>
              </a:prstClr>
            </a:outerShdw>
          </a:effectLst>
        </p:spPr>
      </p:pic>
      <p:sp>
        <p:nvSpPr>
          <p:cNvPr id="13" name="Rectangle: Rounded Corners 12">
            <a:extLst>
              <a:ext uri="{FF2B5EF4-FFF2-40B4-BE49-F238E27FC236}">
                <a16:creationId xmlns:a16="http://schemas.microsoft.com/office/drawing/2014/main" id="{C77CD63F-095E-493D-8AF1-8B414CF9B297}"/>
              </a:ext>
            </a:extLst>
          </p:cNvPr>
          <p:cNvSpPr/>
          <p:nvPr/>
        </p:nvSpPr>
        <p:spPr>
          <a:xfrm>
            <a:off x="9900356" y="3209280"/>
            <a:ext cx="880534" cy="1633653"/>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ln w="38100">
                <a:solidFill>
                  <a:schemeClr val="tx1"/>
                </a:solidFill>
              </a:ln>
            </a:endParaRPr>
          </a:p>
        </p:txBody>
      </p:sp>
    </p:spTree>
    <p:extLst>
      <p:ext uri="{BB962C8B-B14F-4D97-AF65-F5344CB8AC3E}">
        <p14:creationId xmlns:p14="http://schemas.microsoft.com/office/powerpoint/2010/main" val="1718989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23</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VBMS-R: Favorable Findings (cont.)</a:t>
            </a:r>
          </a:p>
        </p:txBody>
      </p:sp>
      <p:sp>
        <p:nvSpPr>
          <p:cNvPr id="9" name="Rectangle 8">
            <a:extLst>
              <a:ext uri="{FF2B5EF4-FFF2-40B4-BE49-F238E27FC236}">
                <a16:creationId xmlns:a16="http://schemas.microsoft.com/office/drawing/2014/main" id="{76A283CC-C065-4A75-A74C-5598EDB4DB60}"/>
              </a:ext>
            </a:extLst>
          </p:cNvPr>
          <p:cNvSpPr/>
          <p:nvPr/>
        </p:nvSpPr>
        <p:spPr>
          <a:xfrm>
            <a:off x="143448" y="898509"/>
            <a:ext cx="11881303" cy="4647426"/>
          </a:xfrm>
          <a:prstGeom prst="rect">
            <a:avLst/>
          </a:prstGeom>
        </p:spPr>
        <p:txBody>
          <a:bodyPr wrap="square">
            <a:spAutoFit/>
          </a:bodyPr>
          <a:lstStyle/>
          <a:p>
            <a:pPr marL="342900" indent="-342900">
              <a:buFont typeface="Arial" panose="020B0604020202020204" pitchFamily="34" charset="0"/>
              <a:buChar char="•"/>
            </a:pPr>
            <a:r>
              <a:rPr lang="en-US" sz="2400" b="1" dirty="0">
                <a:solidFill>
                  <a:srgbClr val="002060"/>
                </a:solidFill>
                <a:latin typeface="Myriad Pro"/>
              </a:rPr>
              <a:t>Favorable findings </a:t>
            </a:r>
            <a:r>
              <a:rPr lang="en-US" sz="2400" dirty="0">
                <a:solidFill>
                  <a:srgbClr val="002060"/>
                </a:solidFill>
                <a:latin typeface="Myriad Pro"/>
              </a:rPr>
              <a:t>are binding on all subsequent adjudicators.  Decisionmakers may overturn a prior favorable finding when </a:t>
            </a:r>
            <a:r>
              <a:rPr lang="en-US" sz="2400" b="1" i="1" dirty="0">
                <a:solidFill>
                  <a:srgbClr val="002060"/>
                </a:solidFill>
                <a:latin typeface="Myriad Pro"/>
              </a:rPr>
              <a:t>clear and unmistakable evidence</a:t>
            </a:r>
            <a:r>
              <a:rPr lang="en-US" sz="2400" dirty="0">
                <a:solidFill>
                  <a:srgbClr val="002060"/>
                </a:solidFill>
                <a:latin typeface="Myriad Pro"/>
              </a:rPr>
              <a:t> is present to refute the finding.  </a:t>
            </a:r>
          </a:p>
          <a:p>
            <a:endParaRPr lang="en-US" sz="2400" dirty="0">
              <a:solidFill>
                <a:srgbClr val="002060"/>
              </a:solidFill>
              <a:latin typeface="Myriad Pro"/>
            </a:endParaRPr>
          </a:p>
          <a:p>
            <a:pPr marL="342900" indent="-342900">
              <a:buFont typeface="Arial" panose="020B0604020202020204" pitchFamily="34" charset="0"/>
              <a:buChar char="•"/>
            </a:pPr>
            <a:r>
              <a:rPr lang="en-US" sz="2400" dirty="0">
                <a:solidFill>
                  <a:srgbClr val="002060"/>
                </a:solidFill>
                <a:latin typeface="Myriad Pro"/>
              </a:rPr>
              <a:t>Users must </a:t>
            </a:r>
            <a:r>
              <a:rPr lang="en-US" sz="2400" b="1" i="1" dirty="0">
                <a:solidFill>
                  <a:srgbClr val="002060"/>
                </a:solidFill>
                <a:latin typeface="Myriad Pro"/>
              </a:rPr>
              <a:t>provide a justification</a:t>
            </a:r>
            <a:r>
              <a:rPr lang="en-US" sz="2400" dirty="0">
                <a:solidFill>
                  <a:srgbClr val="002060"/>
                </a:solidFill>
                <a:latin typeface="Myriad Pro"/>
              </a:rPr>
              <a:t> in VBMS-R when overturning a prior favorable finding.  VBMS-R will require users to overturn a previously documented favorable finding to remove it.  </a:t>
            </a:r>
          </a:p>
          <a:p>
            <a:endParaRPr lang="en-US" sz="2400" dirty="0">
              <a:solidFill>
                <a:srgbClr val="002060"/>
              </a:solidFill>
              <a:latin typeface="Myriad Pro"/>
            </a:endParaRPr>
          </a:p>
          <a:p>
            <a:pPr marL="342900" indent="-342900">
              <a:buFont typeface="Arial" panose="020B0604020202020204" pitchFamily="34" charset="0"/>
              <a:buChar char="•"/>
            </a:pPr>
            <a:r>
              <a:rPr lang="en-US" sz="2400" dirty="0">
                <a:solidFill>
                  <a:srgbClr val="002060"/>
                </a:solidFill>
                <a:latin typeface="Myriad Pro"/>
              </a:rPr>
              <a:t>Users must select the </a:t>
            </a:r>
          </a:p>
          <a:p>
            <a:r>
              <a:rPr lang="en-US" sz="2400" dirty="0">
                <a:solidFill>
                  <a:srgbClr val="002060"/>
                </a:solidFill>
                <a:latin typeface="Myriad Pro"/>
              </a:rPr>
              <a:t>    </a:t>
            </a:r>
            <a:r>
              <a:rPr lang="en-US" sz="2400" b="1" dirty="0">
                <a:solidFill>
                  <a:srgbClr val="002060"/>
                </a:solidFill>
                <a:latin typeface="Myriad Pro"/>
              </a:rPr>
              <a:t>Overturn Finding </a:t>
            </a:r>
            <a:r>
              <a:rPr lang="en-US" sz="2400" dirty="0">
                <a:solidFill>
                  <a:srgbClr val="002060"/>
                </a:solidFill>
                <a:latin typeface="Myriad Pro"/>
              </a:rPr>
              <a:t>button and </a:t>
            </a:r>
          </a:p>
          <a:p>
            <a:r>
              <a:rPr lang="en-US" sz="2400" dirty="0">
                <a:solidFill>
                  <a:srgbClr val="002060"/>
                </a:solidFill>
                <a:latin typeface="Myriad Pro"/>
              </a:rPr>
              <a:t>    provide a justification. </a:t>
            </a:r>
            <a:r>
              <a:rPr lang="en-US" sz="2800" dirty="0">
                <a:solidFill>
                  <a:srgbClr val="002060"/>
                </a:solidFill>
                <a:latin typeface="Myriad Pro"/>
              </a:rPr>
              <a:t>  </a:t>
            </a:r>
          </a:p>
          <a:p>
            <a:endParaRPr lang="en-US" sz="2800" dirty="0">
              <a:solidFill>
                <a:srgbClr val="002060"/>
              </a:solidFill>
              <a:latin typeface="Myriad Pro"/>
            </a:endParaRPr>
          </a:p>
        </p:txBody>
      </p:sp>
      <p:pic>
        <p:nvPicPr>
          <p:cNvPr id="3" name="Picture 2">
            <a:extLst>
              <a:ext uri="{FF2B5EF4-FFF2-40B4-BE49-F238E27FC236}">
                <a16:creationId xmlns:a16="http://schemas.microsoft.com/office/drawing/2014/main" id="{B7F73F4D-EE49-4A4C-A815-DF4C57F8863F}"/>
              </a:ext>
            </a:extLst>
          </p:cNvPr>
          <p:cNvPicPr>
            <a:picLocks noChangeAspect="1"/>
          </p:cNvPicPr>
          <p:nvPr/>
        </p:nvPicPr>
        <p:blipFill>
          <a:blip r:embed="rId3"/>
          <a:stretch>
            <a:fillRect/>
          </a:stretch>
        </p:blipFill>
        <p:spPr>
          <a:xfrm>
            <a:off x="4965343" y="3219606"/>
            <a:ext cx="6876702" cy="2753669"/>
          </a:xfrm>
          <a:prstGeom prst="rect">
            <a:avLst/>
          </a:prstGeom>
        </p:spPr>
      </p:pic>
      <p:sp>
        <p:nvSpPr>
          <p:cNvPr id="10" name="Rectangle: Rounded Corners 9">
            <a:extLst>
              <a:ext uri="{FF2B5EF4-FFF2-40B4-BE49-F238E27FC236}">
                <a16:creationId xmlns:a16="http://schemas.microsoft.com/office/drawing/2014/main" id="{43E656B7-D598-4807-BD51-8E07D7BDF566}"/>
              </a:ext>
            </a:extLst>
          </p:cNvPr>
          <p:cNvSpPr/>
          <p:nvPr/>
        </p:nvSpPr>
        <p:spPr>
          <a:xfrm>
            <a:off x="7597422" y="5136446"/>
            <a:ext cx="1117600" cy="409489"/>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ln w="38100">
                <a:solidFill>
                  <a:schemeClr val="tx1"/>
                </a:solidFill>
              </a:ln>
            </a:endParaRPr>
          </a:p>
        </p:txBody>
      </p:sp>
    </p:spTree>
    <p:extLst>
      <p:ext uri="{BB962C8B-B14F-4D97-AF65-F5344CB8AC3E}">
        <p14:creationId xmlns:p14="http://schemas.microsoft.com/office/powerpoint/2010/main" val="3370935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24</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VBMS-R: Laws and Regulations</a:t>
            </a:r>
          </a:p>
        </p:txBody>
      </p:sp>
      <p:sp>
        <p:nvSpPr>
          <p:cNvPr id="3" name="Rectangle 2">
            <a:extLst>
              <a:ext uri="{FF2B5EF4-FFF2-40B4-BE49-F238E27FC236}">
                <a16:creationId xmlns:a16="http://schemas.microsoft.com/office/drawing/2014/main" id="{B965AE3F-ECD5-4BB7-A484-0DA4A4836C35}"/>
              </a:ext>
            </a:extLst>
          </p:cNvPr>
          <p:cNvSpPr/>
          <p:nvPr/>
        </p:nvSpPr>
        <p:spPr>
          <a:xfrm>
            <a:off x="100014" y="872884"/>
            <a:ext cx="11323724" cy="5056769"/>
          </a:xfrm>
          <a:prstGeom prst="rect">
            <a:avLst/>
          </a:prstGeom>
        </p:spPr>
        <p:txBody>
          <a:bodyPr wrap="square">
            <a:spAutoFit/>
          </a:bodyPr>
          <a:lstStyle/>
          <a:p>
            <a:pPr marL="342900" indent="-342900">
              <a:buFont typeface="Arial" panose="020B0604020202020204" pitchFamily="34" charset="0"/>
              <a:buChar char="•"/>
            </a:pPr>
            <a:r>
              <a:rPr lang="en-US" sz="2800" dirty="0">
                <a:solidFill>
                  <a:srgbClr val="002060"/>
                </a:solidFill>
                <a:latin typeface="Myriad Pro"/>
              </a:rPr>
              <a:t>Compensation Service provided an extensive list of over 8,400 changes to update VBMS-R generated text.  </a:t>
            </a:r>
          </a:p>
          <a:p>
            <a:pPr marL="744538" indent="-285750" defTabSz="457200">
              <a:spcBef>
                <a:spcPct val="20000"/>
              </a:spcBef>
              <a:buFont typeface="Arial"/>
              <a:buChar char="–"/>
            </a:pPr>
            <a:r>
              <a:rPr lang="en-US" sz="2400" dirty="0">
                <a:solidFill>
                  <a:srgbClr val="002060"/>
                </a:solidFill>
                <a:latin typeface="Myriad Pro"/>
              </a:rPr>
              <a:t>These changes include updates to Analysis, Evaluation Builder, Secondary, and Tool text fragments.</a:t>
            </a:r>
          </a:p>
          <a:p>
            <a:pPr marL="744538" indent="-285750" defTabSz="457200">
              <a:spcBef>
                <a:spcPct val="20000"/>
              </a:spcBef>
              <a:buFont typeface="Arial"/>
              <a:buChar char="–"/>
            </a:pPr>
            <a:r>
              <a:rPr lang="en-US" sz="2400" dirty="0">
                <a:solidFill>
                  <a:srgbClr val="002060"/>
                </a:solidFill>
                <a:latin typeface="Myriad Pro"/>
              </a:rPr>
              <a:t>The primary goal of these changes was to update/add regulation citations for these text fragments to provide a summary of applicable laws and regulations. </a:t>
            </a:r>
          </a:p>
          <a:p>
            <a:pPr marL="800100" lvl="1" indent="-342900">
              <a:buFont typeface="Arial" panose="020B0604020202020204" pitchFamily="34" charset="0"/>
              <a:buChar char="•"/>
            </a:pPr>
            <a:endParaRPr lang="en-US" sz="900" dirty="0">
              <a:solidFill>
                <a:srgbClr val="002060"/>
              </a:solidFill>
              <a:latin typeface="Myriad Pro"/>
            </a:endParaRPr>
          </a:p>
          <a:p>
            <a:pPr marL="342900" indent="-342900">
              <a:buFont typeface="Arial" panose="020B0604020202020204" pitchFamily="34" charset="0"/>
              <a:buChar char="•"/>
            </a:pPr>
            <a:r>
              <a:rPr lang="en-US" sz="2800" dirty="0">
                <a:solidFill>
                  <a:srgbClr val="002060"/>
                </a:solidFill>
                <a:latin typeface="Myriad Pro"/>
              </a:rPr>
              <a:t>Decisionmakers must use the VBMS-R system generated text to provide notice to the claimant of the applicable laws and regulations.  </a:t>
            </a:r>
          </a:p>
          <a:p>
            <a:pPr marL="342900" indent="-342900">
              <a:buFont typeface="Arial" panose="020B0604020202020204" pitchFamily="34" charset="0"/>
              <a:buChar char="•"/>
            </a:pPr>
            <a:endParaRPr lang="en-US" sz="1000" dirty="0">
              <a:solidFill>
                <a:srgbClr val="002060"/>
              </a:solidFill>
              <a:latin typeface="Myriad Pro"/>
            </a:endParaRPr>
          </a:p>
          <a:p>
            <a:pPr marL="342900" indent="-342900">
              <a:buFont typeface="Arial" panose="020B0604020202020204" pitchFamily="34" charset="0"/>
              <a:buChar char="•"/>
            </a:pPr>
            <a:r>
              <a:rPr lang="en-US" sz="2800" dirty="0">
                <a:solidFill>
                  <a:schemeClr val="tx2">
                    <a:lumMod val="75000"/>
                  </a:schemeClr>
                </a:solidFill>
                <a:latin typeface="Myriad Pro"/>
              </a:rPr>
              <a:t>To assist in identification of applicable laws and regulations, decisionmakers should refer to the </a:t>
            </a:r>
            <a:r>
              <a:rPr lang="en-US" sz="2800" b="1" dirty="0">
                <a:solidFill>
                  <a:schemeClr val="tx2">
                    <a:lumMod val="75000"/>
                  </a:schemeClr>
                </a:solidFill>
                <a:latin typeface="Myriad Pro"/>
              </a:rPr>
              <a:t>Common Laws and Regulations for Completing Decisions</a:t>
            </a:r>
            <a:r>
              <a:rPr lang="en-US" sz="2800" dirty="0">
                <a:solidFill>
                  <a:schemeClr val="tx2">
                    <a:lumMod val="75000"/>
                  </a:schemeClr>
                </a:solidFill>
                <a:latin typeface="Myriad Pro"/>
              </a:rPr>
              <a:t> handout.</a:t>
            </a:r>
            <a:endParaRPr lang="en-US" sz="2800" dirty="0">
              <a:solidFill>
                <a:srgbClr val="002060"/>
              </a:solidFill>
              <a:latin typeface="Myriad Pro"/>
            </a:endParaRPr>
          </a:p>
          <a:p>
            <a:pPr marL="342900" indent="-342900">
              <a:buFont typeface="Arial" panose="020B0604020202020204" pitchFamily="34" charset="0"/>
              <a:buChar char="•"/>
            </a:pPr>
            <a:endParaRPr lang="en-US" sz="100" dirty="0">
              <a:solidFill>
                <a:srgbClr val="002060"/>
              </a:solidFill>
              <a:latin typeface="Myriad Pro"/>
            </a:endParaRPr>
          </a:p>
          <a:p>
            <a:endParaRPr lang="en-US" sz="100" dirty="0">
              <a:solidFill>
                <a:srgbClr val="002060"/>
              </a:solidFill>
              <a:latin typeface="Myriad Pro"/>
            </a:endParaRPr>
          </a:p>
        </p:txBody>
      </p:sp>
    </p:spTree>
    <p:extLst>
      <p:ext uri="{BB962C8B-B14F-4D97-AF65-F5344CB8AC3E}">
        <p14:creationId xmlns:p14="http://schemas.microsoft.com/office/powerpoint/2010/main" val="1317854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25</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AMA Issue Tracking</a:t>
            </a:r>
          </a:p>
        </p:txBody>
      </p:sp>
      <p:sp>
        <p:nvSpPr>
          <p:cNvPr id="3" name="Rectangle 2">
            <a:extLst>
              <a:ext uri="{FF2B5EF4-FFF2-40B4-BE49-F238E27FC236}">
                <a16:creationId xmlns:a16="http://schemas.microsoft.com/office/drawing/2014/main" id="{B965AE3F-ECD5-4BB7-A484-0DA4A4836C35}"/>
              </a:ext>
            </a:extLst>
          </p:cNvPr>
          <p:cNvSpPr/>
          <p:nvPr/>
        </p:nvSpPr>
        <p:spPr>
          <a:xfrm>
            <a:off x="100013" y="872884"/>
            <a:ext cx="11674453" cy="5293757"/>
          </a:xfrm>
          <a:prstGeom prst="rect">
            <a:avLst/>
          </a:prstGeom>
        </p:spPr>
        <p:txBody>
          <a:bodyPr wrap="square">
            <a:spAutoFit/>
          </a:bodyPr>
          <a:lstStyle/>
          <a:p>
            <a:pPr marL="342900" indent="-342900">
              <a:buFont typeface="Arial" panose="020B0604020202020204" pitchFamily="34" charset="0"/>
              <a:buChar char="•"/>
            </a:pPr>
            <a:r>
              <a:rPr lang="en-US" sz="2800" dirty="0">
                <a:solidFill>
                  <a:srgbClr val="002060"/>
                </a:solidFill>
                <a:latin typeface="Myriad Pro"/>
              </a:rPr>
              <a:t>Decisionmakers will be required to map contentions and provide issue-based dispositions when working any AMA claims (i.e. 030/040 EP series).  </a:t>
            </a:r>
          </a:p>
          <a:p>
            <a:endParaRPr lang="en-US" sz="2800" dirty="0">
              <a:solidFill>
                <a:srgbClr val="002060"/>
              </a:solidFill>
              <a:latin typeface="Myriad Pro"/>
            </a:endParaRPr>
          </a:p>
          <a:p>
            <a:pPr marL="342900" indent="-342900">
              <a:buFont typeface="Arial" panose="020B0604020202020204" pitchFamily="34" charset="0"/>
              <a:buChar char="•"/>
            </a:pPr>
            <a:r>
              <a:rPr lang="en-US" sz="2800" dirty="0">
                <a:solidFill>
                  <a:srgbClr val="002060"/>
                </a:solidFill>
                <a:latin typeface="Myriad Pro"/>
              </a:rPr>
              <a:t>This functionality supports tracking and reporting requirements for Congress as required under the Appeals Modernization Act.  </a:t>
            </a:r>
          </a:p>
          <a:p>
            <a:pPr marL="342900" indent="-342900">
              <a:buFont typeface="Arial" panose="020B0604020202020204" pitchFamily="34" charset="0"/>
              <a:buChar char="•"/>
            </a:pPr>
            <a:endParaRPr lang="en-US" sz="2800" dirty="0">
              <a:solidFill>
                <a:srgbClr val="002060"/>
              </a:solidFill>
              <a:latin typeface="Myriad Pro"/>
            </a:endParaRPr>
          </a:p>
          <a:p>
            <a:pPr marL="342900" indent="-342900">
              <a:buFont typeface="Arial" panose="020B0604020202020204" pitchFamily="34" charset="0"/>
              <a:buChar char="•"/>
            </a:pPr>
            <a:r>
              <a:rPr lang="en-US" sz="2800" dirty="0">
                <a:solidFill>
                  <a:srgbClr val="002060"/>
                </a:solidFill>
                <a:latin typeface="Myriad Pro"/>
              </a:rPr>
              <a:t>For detailed information on </a:t>
            </a:r>
            <a:r>
              <a:rPr lang="en-US" sz="2800" b="1" dirty="0">
                <a:solidFill>
                  <a:srgbClr val="002060"/>
                </a:solidFill>
                <a:latin typeface="Myriad Pro"/>
              </a:rPr>
              <a:t>Contention Mapping</a:t>
            </a:r>
            <a:r>
              <a:rPr lang="en-US" sz="2800" dirty="0">
                <a:solidFill>
                  <a:srgbClr val="002060"/>
                </a:solidFill>
                <a:latin typeface="Myriad Pro"/>
              </a:rPr>
              <a:t>, review the existing </a:t>
            </a:r>
            <a:r>
              <a:rPr lang="en-US" sz="2800" i="1" dirty="0">
                <a:solidFill>
                  <a:srgbClr val="002060"/>
                </a:solidFill>
                <a:latin typeface="Myriad Pro"/>
              </a:rPr>
              <a:t>VBMS-R Contention Mapping Job Aid</a:t>
            </a:r>
            <a:r>
              <a:rPr lang="en-US" sz="2800" dirty="0">
                <a:solidFill>
                  <a:srgbClr val="002060"/>
                </a:solidFill>
                <a:latin typeface="Myriad Pro"/>
              </a:rPr>
              <a:t>.</a:t>
            </a:r>
          </a:p>
          <a:p>
            <a:pPr marL="342900" indent="-342900">
              <a:buFont typeface="Arial" panose="020B0604020202020204" pitchFamily="34" charset="0"/>
              <a:buChar char="•"/>
            </a:pPr>
            <a:endParaRPr lang="en-US" sz="2800" dirty="0">
              <a:solidFill>
                <a:srgbClr val="002060"/>
              </a:solidFill>
              <a:latin typeface="Myriad Pro"/>
            </a:endParaRPr>
          </a:p>
          <a:p>
            <a:pPr marL="342900" indent="-342900">
              <a:buFont typeface="Arial" panose="020B0604020202020204" pitchFamily="34" charset="0"/>
              <a:buChar char="•"/>
            </a:pPr>
            <a:r>
              <a:rPr lang="en-US" sz="2800" b="1" dirty="0">
                <a:solidFill>
                  <a:srgbClr val="002060"/>
                </a:solidFill>
                <a:latin typeface="Myriad Pro"/>
              </a:rPr>
              <a:t>Issue Based Dispositions </a:t>
            </a:r>
            <a:r>
              <a:rPr lang="en-US" sz="2800" dirty="0">
                <a:solidFill>
                  <a:srgbClr val="002060"/>
                </a:solidFill>
                <a:latin typeface="Myriad Pro"/>
              </a:rPr>
              <a:t>is addressed in this training. (For additional information, review the </a:t>
            </a:r>
            <a:r>
              <a:rPr lang="en-US" sz="2800" i="1" dirty="0">
                <a:solidFill>
                  <a:srgbClr val="002060"/>
                </a:solidFill>
                <a:latin typeface="Myriad Pro"/>
              </a:rPr>
              <a:t>VBMS-R Dispositions Job Aids)  </a:t>
            </a:r>
            <a:endParaRPr lang="en-US" sz="200" i="1" dirty="0">
              <a:solidFill>
                <a:srgbClr val="002060"/>
              </a:solidFill>
              <a:latin typeface="Myriad Pro"/>
            </a:endParaRPr>
          </a:p>
          <a:p>
            <a:endParaRPr lang="en-US" sz="200" dirty="0">
              <a:solidFill>
                <a:srgbClr val="002060"/>
              </a:solidFill>
              <a:latin typeface="Myriad Pro"/>
            </a:endParaRPr>
          </a:p>
        </p:txBody>
      </p:sp>
    </p:spTree>
    <p:extLst>
      <p:ext uri="{BB962C8B-B14F-4D97-AF65-F5344CB8AC3E}">
        <p14:creationId xmlns:p14="http://schemas.microsoft.com/office/powerpoint/2010/main" val="3250272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27BC8-E72A-4CD4-A739-481E51C67270}"/>
              </a:ext>
            </a:extLst>
          </p:cNvPr>
          <p:cNvSpPr>
            <a:spLocks noGrp="1"/>
          </p:cNvSpPr>
          <p:nvPr>
            <p:ph type="title"/>
          </p:nvPr>
        </p:nvSpPr>
        <p:spPr>
          <a:xfrm>
            <a:off x="0" y="200025"/>
            <a:ext cx="12192000" cy="683896"/>
          </a:xfrm>
        </p:spPr>
        <p:txBody>
          <a:bodyPr>
            <a:normAutofit fontScale="90000"/>
          </a:bodyPr>
          <a:lstStyle/>
          <a:p>
            <a:r>
              <a:rPr lang="en-US" b="0" dirty="0">
                <a:latin typeface="Myriad Pro"/>
              </a:rPr>
              <a:t>VBMS-R: AMA Issue-Based Dispositions</a:t>
            </a:r>
            <a:br>
              <a:rPr lang="en-US" b="0" dirty="0">
                <a:latin typeface="Myriad Pro"/>
              </a:rPr>
            </a:br>
            <a:endParaRPr lang="en-US" dirty="0"/>
          </a:p>
        </p:txBody>
      </p:sp>
      <p:sp>
        <p:nvSpPr>
          <p:cNvPr id="3" name="Rectangle 2">
            <a:extLst>
              <a:ext uri="{FF2B5EF4-FFF2-40B4-BE49-F238E27FC236}">
                <a16:creationId xmlns:a16="http://schemas.microsoft.com/office/drawing/2014/main" id="{5C91FCF6-3955-4635-B942-F28BF91AC64F}"/>
              </a:ext>
            </a:extLst>
          </p:cNvPr>
          <p:cNvSpPr/>
          <p:nvPr/>
        </p:nvSpPr>
        <p:spPr>
          <a:xfrm>
            <a:off x="200025" y="883921"/>
            <a:ext cx="11544300" cy="4524315"/>
          </a:xfrm>
          <a:prstGeom prst="rect">
            <a:avLst/>
          </a:prstGeom>
        </p:spPr>
        <p:txBody>
          <a:bodyPr wrap="square">
            <a:spAutoFit/>
          </a:bodyPr>
          <a:lstStyle/>
          <a:p>
            <a:r>
              <a:rPr lang="en-US" sz="3200" dirty="0">
                <a:solidFill>
                  <a:srgbClr val="002060"/>
                </a:solidFill>
                <a:latin typeface="Myriad Pro" panose="020B0503030403020204"/>
              </a:rPr>
              <a:t>A decisionmaker may identify a duty to assist (DTA) error or require additional development based on a difference of opinion. Impacted issues must be returned for corrective action.</a:t>
            </a:r>
          </a:p>
          <a:p>
            <a:endParaRPr lang="en-US" sz="3200" dirty="0">
              <a:solidFill>
                <a:srgbClr val="002060"/>
              </a:solidFill>
              <a:latin typeface="Myriad Pro" panose="020B0503030403020204"/>
            </a:endParaRPr>
          </a:p>
          <a:p>
            <a:r>
              <a:rPr lang="en-US" sz="3200" dirty="0">
                <a:solidFill>
                  <a:srgbClr val="002060"/>
                </a:solidFill>
                <a:latin typeface="Myriad Pro" panose="020B0503030403020204"/>
              </a:rPr>
              <a:t>Additionally, to comply with reporting requirements under the Appeals Modernization Act, decisionmakers must document the disposition for each issue adjudicated under the Supplemental Claim process.</a:t>
            </a:r>
          </a:p>
        </p:txBody>
      </p:sp>
      <p:sp>
        <p:nvSpPr>
          <p:cNvPr id="4" name="Slide Number Placeholder 3">
            <a:extLst>
              <a:ext uri="{FF2B5EF4-FFF2-40B4-BE49-F238E27FC236}">
                <a16:creationId xmlns:a16="http://schemas.microsoft.com/office/drawing/2014/main" id="{BD1A9247-E4D5-47E3-96F2-74438F918417}"/>
              </a:ext>
            </a:extLst>
          </p:cNvPr>
          <p:cNvSpPr txBox="1">
            <a:spLocks/>
          </p:cNvSpPr>
          <p:nvPr/>
        </p:nvSpPr>
        <p:spPr>
          <a:xfrm>
            <a:off x="10034600" y="640080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26</a:t>
            </a:fld>
            <a:endParaRPr lang="en-US" dirty="0">
              <a:solidFill>
                <a:prstClr val="white"/>
              </a:solidFill>
            </a:endParaRPr>
          </a:p>
        </p:txBody>
      </p:sp>
    </p:spTree>
    <p:extLst>
      <p:ext uri="{BB962C8B-B14F-4D97-AF65-F5344CB8AC3E}">
        <p14:creationId xmlns:p14="http://schemas.microsoft.com/office/powerpoint/2010/main" val="2426183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27</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VBMS-R: AMA Issue-Based Dispositions</a:t>
            </a:r>
          </a:p>
        </p:txBody>
      </p:sp>
      <p:pic>
        <p:nvPicPr>
          <p:cNvPr id="7" name="Picture 6">
            <a:extLst>
              <a:ext uri="{FF2B5EF4-FFF2-40B4-BE49-F238E27FC236}">
                <a16:creationId xmlns:a16="http://schemas.microsoft.com/office/drawing/2014/main" id="{083FFCE7-E504-434B-81AA-BC732ABD8337}"/>
              </a:ext>
            </a:extLst>
          </p:cNvPr>
          <p:cNvPicPr>
            <a:picLocks noChangeAspect="1"/>
          </p:cNvPicPr>
          <p:nvPr/>
        </p:nvPicPr>
        <p:blipFill>
          <a:blip r:embed="rId3"/>
          <a:stretch>
            <a:fillRect/>
          </a:stretch>
        </p:blipFill>
        <p:spPr>
          <a:xfrm>
            <a:off x="5700387" y="2547260"/>
            <a:ext cx="6311355" cy="3296521"/>
          </a:xfrm>
          <a:prstGeom prst="rect">
            <a:avLst/>
          </a:prstGeom>
        </p:spPr>
      </p:pic>
      <p:pic>
        <p:nvPicPr>
          <p:cNvPr id="10" name="Picture 9">
            <a:extLst>
              <a:ext uri="{FF2B5EF4-FFF2-40B4-BE49-F238E27FC236}">
                <a16:creationId xmlns:a16="http://schemas.microsoft.com/office/drawing/2014/main" id="{D8145E53-F223-4BCD-8F72-4C8852CE21BD}"/>
              </a:ext>
            </a:extLst>
          </p:cNvPr>
          <p:cNvPicPr>
            <a:picLocks noChangeAspect="1"/>
          </p:cNvPicPr>
          <p:nvPr/>
        </p:nvPicPr>
        <p:blipFill>
          <a:blip r:embed="rId4"/>
          <a:stretch>
            <a:fillRect/>
          </a:stretch>
        </p:blipFill>
        <p:spPr>
          <a:xfrm>
            <a:off x="3963117" y="750570"/>
            <a:ext cx="8048625" cy="1763547"/>
          </a:xfrm>
          <a:prstGeom prst="rect">
            <a:avLst/>
          </a:prstGeom>
        </p:spPr>
      </p:pic>
      <p:sp>
        <p:nvSpPr>
          <p:cNvPr id="11" name="Rectangle 10">
            <a:extLst>
              <a:ext uri="{FF2B5EF4-FFF2-40B4-BE49-F238E27FC236}">
                <a16:creationId xmlns:a16="http://schemas.microsoft.com/office/drawing/2014/main" id="{C4CAD101-44EC-4405-8AD5-E9067BAB8344}"/>
              </a:ext>
            </a:extLst>
          </p:cNvPr>
          <p:cNvSpPr/>
          <p:nvPr/>
        </p:nvSpPr>
        <p:spPr>
          <a:xfrm>
            <a:off x="175364" y="750570"/>
            <a:ext cx="3787753" cy="1569660"/>
          </a:xfrm>
          <a:prstGeom prst="rect">
            <a:avLst/>
          </a:prstGeom>
        </p:spPr>
        <p:txBody>
          <a:bodyPr wrap="square">
            <a:spAutoFit/>
          </a:bodyPr>
          <a:lstStyle/>
          <a:p>
            <a:r>
              <a:rPr lang="en-US" sz="2400"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From the </a:t>
            </a:r>
            <a:r>
              <a:rPr lang="en-US" sz="2400" i="1"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Documents</a:t>
            </a:r>
            <a:r>
              <a:rPr lang="en-US" sz="2400"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 tab, preview the Narrative</a:t>
            </a:r>
            <a:r>
              <a:rPr lang="en-US" sz="2400" i="1"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 </a:t>
            </a:r>
            <a:r>
              <a:rPr lang="en-US" sz="2400"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and Codesheet and select </a:t>
            </a:r>
            <a:r>
              <a:rPr lang="en-US" sz="2400" i="1"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Finalize.</a:t>
            </a:r>
            <a:endParaRPr lang="en-US" sz="2400" dirty="0">
              <a:solidFill>
                <a:srgbClr val="002060"/>
              </a:solidFill>
              <a:latin typeface="Myriad Pro" panose="020B0503030403020204" pitchFamily="34" charset="0"/>
            </a:endParaRPr>
          </a:p>
        </p:txBody>
      </p:sp>
      <p:sp>
        <p:nvSpPr>
          <p:cNvPr id="12" name="Rectangle 11">
            <a:extLst>
              <a:ext uri="{FF2B5EF4-FFF2-40B4-BE49-F238E27FC236}">
                <a16:creationId xmlns:a16="http://schemas.microsoft.com/office/drawing/2014/main" id="{A5EE3902-0B3A-4880-B133-85FCA4770ED7}"/>
              </a:ext>
            </a:extLst>
          </p:cNvPr>
          <p:cNvSpPr/>
          <p:nvPr/>
        </p:nvSpPr>
        <p:spPr>
          <a:xfrm>
            <a:off x="175364" y="2319739"/>
            <a:ext cx="5624187" cy="3862596"/>
          </a:xfrm>
          <a:prstGeom prst="rect">
            <a:avLst/>
          </a:prstGeom>
        </p:spPr>
        <p:txBody>
          <a:bodyPr wrap="square">
            <a:spAutoFit/>
          </a:bodyPr>
          <a:lstStyle/>
          <a:p>
            <a:r>
              <a:rPr lang="en-US" sz="2200"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Select</a:t>
            </a:r>
            <a:r>
              <a:rPr lang="en-US" sz="2200" i="1"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 </a:t>
            </a:r>
            <a:r>
              <a:rPr lang="en-US" sz="2200"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the disposition</a:t>
            </a:r>
            <a:r>
              <a:rPr lang="en-US" sz="2200" i="1"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 </a:t>
            </a:r>
            <a:r>
              <a:rPr lang="en-US" sz="2200"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from the </a:t>
            </a:r>
            <a:r>
              <a:rPr lang="en-US" sz="2200" i="1"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Contention Disposition Information </a:t>
            </a:r>
            <a:r>
              <a:rPr lang="en-US" sz="2200"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drop-down menu and complete the rating by selecting </a:t>
            </a:r>
            <a:r>
              <a:rPr lang="en-US" sz="2200" i="1"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Continue.</a:t>
            </a:r>
          </a:p>
          <a:p>
            <a:endParaRPr lang="en-US" sz="900" i="1" dirty="0">
              <a:solidFill>
                <a:srgbClr val="002060"/>
              </a:solidFill>
              <a:effectLst/>
              <a:latin typeface="Myriad Pro" panose="020B0503030403020204" pitchFamily="34" charset="0"/>
              <a:ea typeface="Calibri" panose="020F0502020204030204" pitchFamily="34" charset="0"/>
              <a:cs typeface="Times New Roman" panose="02020603050405020304" pitchFamily="18" charset="0"/>
            </a:endParaRPr>
          </a:p>
          <a:p>
            <a:r>
              <a:rPr lang="en-US" sz="2200"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Available options include: </a:t>
            </a:r>
          </a:p>
          <a:p>
            <a:pPr marL="285750" indent="-285750">
              <a:buFont typeface="Arial" panose="020B0604020202020204" pitchFamily="34" charset="0"/>
              <a:buChar char="•"/>
            </a:pPr>
            <a:r>
              <a:rPr lang="en-US" i="1" dirty="0">
                <a:solidFill>
                  <a:srgbClr val="002060"/>
                </a:solidFill>
                <a:effectLst/>
                <a:latin typeface="Myriad Pro" panose="020B0503030403020204" pitchFamily="34" charset="0"/>
                <a:ea typeface="Calibri" panose="020F0502020204030204" pitchFamily="34" charset="0"/>
                <a:cs typeface="Times New Roman" panose="02020603050405020304" pitchFamily="18" charset="0"/>
              </a:rPr>
              <a:t>Granted</a:t>
            </a:r>
          </a:p>
          <a:p>
            <a:pPr marL="285750" indent="-285750">
              <a:buFont typeface="Arial" panose="020B0604020202020204" pitchFamily="34" charset="0"/>
              <a:buChar char="•"/>
            </a:pPr>
            <a:r>
              <a:rPr lang="en-US" i="1"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Denied</a:t>
            </a:r>
          </a:p>
          <a:p>
            <a:pPr marL="285750" indent="-285750">
              <a:buFont typeface="Arial" panose="020B0604020202020204" pitchFamily="34" charset="0"/>
              <a:buChar char="•"/>
            </a:pPr>
            <a:r>
              <a:rPr lang="en-US" i="1" dirty="0">
                <a:solidFill>
                  <a:srgbClr val="002060"/>
                </a:solidFill>
                <a:effectLst/>
                <a:latin typeface="Myriad Pro" panose="020B0503030403020204" pitchFamily="34" charset="0"/>
                <a:ea typeface="Calibri" panose="020F0502020204030204" pitchFamily="34" charset="0"/>
                <a:cs typeface="Times New Roman" panose="02020603050405020304" pitchFamily="18" charset="0"/>
              </a:rPr>
              <a:t>DTA Error – Fed Recs (HLR only)</a:t>
            </a:r>
          </a:p>
          <a:p>
            <a:pPr marL="285750" indent="-285750">
              <a:buFont typeface="Arial" panose="020B0604020202020204" pitchFamily="34" charset="0"/>
              <a:buChar char="•"/>
            </a:pPr>
            <a:r>
              <a:rPr lang="en-US" i="1"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DTA Error – PMRs (HLR only)</a:t>
            </a:r>
          </a:p>
          <a:p>
            <a:pPr marL="285750" indent="-285750">
              <a:buFont typeface="Arial" panose="020B0604020202020204" pitchFamily="34" charset="0"/>
              <a:buChar char="•"/>
            </a:pPr>
            <a:r>
              <a:rPr lang="en-US" i="1" dirty="0">
                <a:solidFill>
                  <a:srgbClr val="002060"/>
                </a:solidFill>
                <a:effectLst/>
                <a:latin typeface="Myriad Pro" panose="020B0503030403020204" pitchFamily="34" charset="0"/>
                <a:ea typeface="Calibri" panose="020F0502020204030204" pitchFamily="34" charset="0"/>
                <a:cs typeface="Times New Roman" panose="02020603050405020304" pitchFamily="18" charset="0"/>
              </a:rPr>
              <a:t>DTA Error – Exam/MO (HLR only)</a:t>
            </a:r>
          </a:p>
          <a:p>
            <a:pPr marL="285750" indent="-285750">
              <a:buFont typeface="Arial" panose="020B0604020202020204" pitchFamily="34" charset="0"/>
              <a:buChar char="•"/>
            </a:pPr>
            <a:r>
              <a:rPr lang="en-US" i="1"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DTA Error – Other (HLR only)</a:t>
            </a:r>
          </a:p>
          <a:p>
            <a:pPr marL="285750" indent="-285750">
              <a:buFont typeface="Arial" panose="020B0604020202020204" pitchFamily="34" charset="0"/>
              <a:buChar char="•"/>
            </a:pPr>
            <a:r>
              <a:rPr lang="en-US" i="1" dirty="0">
                <a:solidFill>
                  <a:srgbClr val="002060"/>
                </a:solidFill>
                <a:effectLst/>
                <a:latin typeface="Myriad Pro" panose="020B0503030403020204" pitchFamily="34" charset="0"/>
                <a:ea typeface="Calibri" panose="020F0502020204030204" pitchFamily="34" charset="0"/>
                <a:cs typeface="Times New Roman" panose="02020603050405020304" pitchFamily="18" charset="0"/>
              </a:rPr>
              <a:t>Deferral (Supp</a:t>
            </a:r>
            <a:r>
              <a:rPr lang="en-US" i="1" dirty="0">
                <a:solidFill>
                  <a:srgbClr val="002060"/>
                </a:solidFill>
                <a:latin typeface="Myriad Pro" panose="020B0503030403020204" pitchFamily="34" charset="0"/>
                <a:ea typeface="Calibri" panose="020F0502020204030204" pitchFamily="34" charset="0"/>
                <a:cs typeface="Times New Roman" panose="02020603050405020304" pitchFamily="18" charset="0"/>
              </a:rPr>
              <a:t>lemental Claims only)</a:t>
            </a:r>
            <a:endParaRPr lang="en-US" dirty="0">
              <a:solidFill>
                <a:srgbClr val="002060"/>
              </a:solidFill>
              <a:effectLst/>
              <a:latin typeface="Myriad Pro" panose="020B0503030403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0810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EF305-3893-4778-AFFE-2C25A686A13D}"/>
              </a:ext>
            </a:extLst>
          </p:cNvPr>
          <p:cNvSpPr>
            <a:spLocks noGrp="1"/>
          </p:cNvSpPr>
          <p:nvPr>
            <p:ph type="title"/>
          </p:nvPr>
        </p:nvSpPr>
        <p:spPr/>
        <p:txBody>
          <a:bodyPr>
            <a:normAutofit/>
          </a:bodyPr>
          <a:lstStyle/>
          <a:p>
            <a:r>
              <a:rPr lang="en-US" sz="4000" b="0" dirty="0">
                <a:latin typeface="Myriad Pro"/>
              </a:rPr>
              <a:t>Knowledge Check #2 - Scenario</a:t>
            </a:r>
          </a:p>
        </p:txBody>
      </p:sp>
      <p:sp>
        <p:nvSpPr>
          <p:cNvPr id="3" name="Rectangle 2">
            <a:extLst>
              <a:ext uri="{FF2B5EF4-FFF2-40B4-BE49-F238E27FC236}">
                <a16:creationId xmlns:a16="http://schemas.microsoft.com/office/drawing/2014/main" id="{0AC83626-C2F5-4EC1-93C9-2406195CB147}"/>
              </a:ext>
            </a:extLst>
          </p:cNvPr>
          <p:cNvSpPr/>
          <p:nvPr/>
        </p:nvSpPr>
        <p:spPr>
          <a:xfrm>
            <a:off x="212035" y="834887"/>
            <a:ext cx="11781182" cy="4523803"/>
          </a:xfrm>
          <a:prstGeom prst="rect">
            <a:avLst/>
          </a:prstGeom>
        </p:spPr>
        <p:txBody>
          <a:bodyPr wrap="square">
            <a:spAutoFit/>
          </a:bodyPr>
          <a:lstStyle/>
          <a:p>
            <a:pPr>
              <a:lnSpc>
                <a:spcPct val="107000"/>
              </a:lnSpc>
              <a:spcAft>
                <a:spcPts val="800"/>
              </a:spcAft>
            </a:pPr>
            <a:endParaRPr lang="en-US" sz="2400" dirty="0">
              <a:solidFill>
                <a:srgbClr val="002060"/>
              </a:solidFill>
              <a:latin typeface="Myriad Pro"/>
              <a:ea typeface="Calibri" panose="020F0502020204030204" pitchFamily="34" charset="0"/>
              <a:cs typeface="Times New Roman" panose="02020603050405020304" pitchFamily="18" charset="0"/>
            </a:endParaRPr>
          </a:p>
          <a:p>
            <a:pPr>
              <a:lnSpc>
                <a:spcPct val="107000"/>
              </a:lnSpc>
              <a:spcAft>
                <a:spcPts val="800"/>
              </a:spcAft>
            </a:pPr>
            <a:r>
              <a:rPr lang="en-US" sz="2400" dirty="0">
                <a:solidFill>
                  <a:srgbClr val="002060"/>
                </a:solidFill>
                <a:latin typeface="Myriad Pro"/>
                <a:ea typeface="Calibri" panose="020F0502020204030204" pitchFamily="34" charset="0"/>
                <a:cs typeface="Times New Roman" panose="02020603050405020304" pitchFamily="18" charset="0"/>
              </a:rPr>
              <a:t>G.I. Jones served honorably in the U.S. Army from 1992-1998.  On March 15, 2019, he submitted a substantially complete application for service connection for asthma and submitted current records from his doctor in support of his claim.  The Veteran did not provide any information on when his asthma began or how the condition is related to his military service.  The treatment records from Dr. Smith show a current diagnosis and treatment for asthma from 2015 to the present.  STRs were negative for treatment or diagnosis of asthma or any complaints of difficulty breathing during the Veteran’s service.  The claim was determined to be ready to rate without the need for a VA examination.  </a:t>
            </a:r>
          </a:p>
          <a:p>
            <a:pPr>
              <a:lnSpc>
                <a:spcPct val="107000"/>
              </a:lnSpc>
              <a:spcAft>
                <a:spcPts val="800"/>
              </a:spcAft>
            </a:pPr>
            <a:r>
              <a:rPr lang="en-US" dirty="0">
                <a:solidFill>
                  <a:srgbClr val="002060"/>
                </a:solidFill>
                <a:latin typeface="Myriad Pro"/>
                <a:ea typeface="Calibri" panose="020F0502020204030204" pitchFamily="34" charset="0"/>
                <a:cs typeface="Times New Roman" panose="02020603050405020304" pitchFamily="18" charset="0"/>
              </a:rPr>
              <a:t> </a:t>
            </a:r>
            <a:endParaRPr lang="en-US" dirty="0">
              <a:solidFill>
                <a:srgbClr val="002060"/>
              </a:solidFill>
              <a:latin typeface="Myriad Pro"/>
            </a:endParaRPr>
          </a:p>
        </p:txBody>
      </p:sp>
      <p:sp>
        <p:nvSpPr>
          <p:cNvPr id="4" name="Slide Number Placeholder 3">
            <a:extLst>
              <a:ext uri="{FF2B5EF4-FFF2-40B4-BE49-F238E27FC236}">
                <a16:creationId xmlns:a16="http://schemas.microsoft.com/office/drawing/2014/main" id="{46AF7AA9-17D8-4E82-931F-4F5C0A5494A2}"/>
              </a:ext>
            </a:extLst>
          </p:cNvPr>
          <p:cNvSpPr txBox="1">
            <a:spLocks/>
          </p:cNvSpPr>
          <p:nvPr/>
        </p:nvSpPr>
        <p:spPr>
          <a:xfrm>
            <a:off x="10034600" y="640080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28</a:t>
            </a:fld>
            <a:endParaRPr lang="en-US" dirty="0">
              <a:solidFill>
                <a:prstClr val="white"/>
              </a:solidFill>
            </a:endParaRPr>
          </a:p>
        </p:txBody>
      </p:sp>
    </p:spTree>
    <p:extLst>
      <p:ext uri="{BB962C8B-B14F-4D97-AF65-F5344CB8AC3E}">
        <p14:creationId xmlns:p14="http://schemas.microsoft.com/office/powerpoint/2010/main" val="3348386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BE674-FEA5-4956-AA03-F19F64FF13EB}"/>
              </a:ext>
            </a:extLst>
          </p:cNvPr>
          <p:cNvSpPr>
            <a:spLocks noGrp="1"/>
          </p:cNvSpPr>
          <p:nvPr>
            <p:ph type="title"/>
          </p:nvPr>
        </p:nvSpPr>
        <p:spPr/>
        <p:txBody>
          <a:bodyPr>
            <a:normAutofit/>
          </a:bodyPr>
          <a:lstStyle/>
          <a:p>
            <a:r>
              <a:rPr lang="en-US" sz="4000" b="0" dirty="0">
                <a:latin typeface="Myriad Pro"/>
              </a:rPr>
              <a:t>Knowledge Check Scenario (cont.)</a:t>
            </a:r>
          </a:p>
        </p:txBody>
      </p:sp>
      <p:sp>
        <p:nvSpPr>
          <p:cNvPr id="3" name="Rectangle 2">
            <a:extLst>
              <a:ext uri="{FF2B5EF4-FFF2-40B4-BE49-F238E27FC236}">
                <a16:creationId xmlns:a16="http://schemas.microsoft.com/office/drawing/2014/main" id="{1B0EABAE-1663-4766-919B-E4A9B2D12CB0}"/>
              </a:ext>
            </a:extLst>
          </p:cNvPr>
          <p:cNvSpPr/>
          <p:nvPr/>
        </p:nvSpPr>
        <p:spPr>
          <a:xfrm>
            <a:off x="185530" y="821635"/>
            <a:ext cx="11820940" cy="4952125"/>
          </a:xfrm>
          <a:prstGeom prst="rect">
            <a:avLst/>
          </a:prstGeom>
        </p:spPr>
        <p:txBody>
          <a:bodyPr wrap="square">
            <a:spAutoFit/>
          </a:bodyPr>
          <a:lstStyle/>
          <a:p>
            <a:pPr>
              <a:lnSpc>
                <a:spcPct val="107000"/>
              </a:lnSpc>
              <a:spcAft>
                <a:spcPts val="800"/>
              </a:spcAft>
            </a:pPr>
            <a:r>
              <a:rPr lang="en-US" sz="2000" b="1" dirty="0">
                <a:solidFill>
                  <a:srgbClr val="002060"/>
                </a:solidFill>
                <a:latin typeface="Myriad Pro"/>
                <a:ea typeface="Calibri" panose="020F0502020204030204" pitchFamily="34" charset="0"/>
                <a:cs typeface="Times New Roman" panose="02020603050405020304" pitchFamily="18" charset="0"/>
              </a:rPr>
              <a:t>Which of the following must be addressed in your rating decision? (identify all that apply)</a:t>
            </a:r>
          </a:p>
          <a:p>
            <a:pPr marL="800100" marR="0" indent="-342900">
              <a:lnSpc>
                <a:spcPct val="107000"/>
              </a:lnSpc>
              <a:spcBef>
                <a:spcPts val="0"/>
              </a:spcBef>
              <a:spcAft>
                <a:spcPts val="800"/>
              </a:spcAft>
              <a:buFont typeface="+mj-lt"/>
              <a:buAutoNum type="alphaLcParenR"/>
            </a:pPr>
            <a:r>
              <a:rPr lang="en-US" sz="2000" dirty="0">
                <a:solidFill>
                  <a:srgbClr val="002060"/>
                </a:solidFill>
                <a:latin typeface="Myriad Pro"/>
                <a:ea typeface="Calibri" panose="020F0502020204030204" pitchFamily="34" charset="0"/>
                <a:cs typeface="Times New Roman" panose="02020603050405020304" pitchFamily="18" charset="0"/>
              </a:rPr>
              <a:t>A duty to assist error was identified based on the need for a VA examination.</a:t>
            </a:r>
          </a:p>
          <a:p>
            <a:pPr marL="800100" marR="0" indent="-342900">
              <a:lnSpc>
                <a:spcPct val="107000"/>
              </a:lnSpc>
              <a:spcBef>
                <a:spcPts val="0"/>
              </a:spcBef>
              <a:spcAft>
                <a:spcPts val="800"/>
              </a:spcAft>
              <a:buFont typeface="+mj-lt"/>
              <a:buAutoNum type="alphaLcParenR"/>
            </a:pPr>
            <a:r>
              <a:rPr lang="en-US" sz="2000" dirty="0">
                <a:solidFill>
                  <a:srgbClr val="002060"/>
                </a:solidFill>
                <a:latin typeface="Myriad Pro"/>
                <a:ea typeface="Calibri" panose="020F0502020204030204" pitchFamily="34" charset="0"/>
                <a:cs typeface="Times New Roman" panose="02020603050405020304" pitchFamily="18" charset="0"/>
              </a:rPr>
              <a:t>Notation of a favorable finding regarding a current diagnosis of asthma as documented in the records from Dr. Smith.</a:t>
            </a:r>
          </a:p>
          <a:p>
            <a:pPr marL="800100" marR="0" indent="-342900">
              <a:lnSpc>
                <a:spcPct val="107000"/>
              </a:lnSpc>
              <a:spcBef>
                <a:spcPts val="0"/>
              </a:spcBef>
              <a:spcAft>
                <a:spcPts val="800"/>
              </a:spcAft>
              <a:buFont typeface="+mj-lt"/>
              <a:buAutoNum type="alphaLcParenR"/>
            </a:pPr>
            <a:r>
              <a:rPr lang="en-US" sz="2000" dirty="0">
                <a:solidFill>
                  <a:srgbClr val="002060"/>
                </a:solidFill>
                <a:latin typeface="Myriad Pro"/>
                <a:ea typeface="Calibri" panose="020F0502020204030204" pitchFamily="34" charset="0"/>
                <a:cs typeface="Times New Roman" panose="02020603050405020304" pitchFamily="18" charset="0"/>
              </a:rPr>
              <a:t>Service connection for asthma is denied.</a:t>
            </a:r>
          </a:p>
          <a:p>
            <a:pPr marL="800100" marR="0" indent="-342900">
              <a:lnSpc>
                <a:spcPct val="107000"/>
              </a:lnSpc>
              <a:spcBef>
                <a:spcPts val="0"/>
              </a:spcBef>
              <a:spcAft>
                <a:spcPts val="800"/>
              </a:spcAft>
              <a:buFont typeface="+mj-lt"/>
              <a:buAutoNum type="alphaLcParenR"/>
            </a:pPr>
            <a:r>
              <a:rPr lang="en-US" sz="2000" dirty="0">
                <a:solidFill>
                  <a:srgbClr val="002060"/>
                </a:solidFill>
                <a:latin typeface="Myriad Pro"/>
                <a:ea typeface="Calibri" panose="020F0502020204030204" pitchFamily="34" charset="0"/>
                <a:cs typeface="Times New Roman" panose="02020603050405020304" pitchFamily="18" charset="0"/>
              </a:rPr>
              <a:t>The required elements for service connection for asthma.</a:t>
            </a:r>
          </a:p>
          <a:p>
            <a:pPr marL="800100" marR="0" indent="-342900">
              <a:lnSpc>
                <a:spcPct val="107000"/>
              </a:lnSpc>
              <a:spcBef>
                <a:spcPts val="0"/>
              </a:spcBef>
              <a:spcAft>
                <a:spcPts val="800"/>
              </a:spcAft>
              <a:buFont typeface="+mj-lt"/>
              <a:buAutoNum type="alphaLcParenR"/>
            </a:pPr>
            <a:r>
              <a:rPr lang="en-US" sz="2000" dirty="0">
                <a:solidFill>
                  <a:srgbClr val="002060"/>
                </a:solidFill>
                <a:latin typeface="Myriad Pro"/>
                <a:ea typeface="Calibri" panose="020F0502020204030204" pitchFamily="34" charset="0"/>
                <a:cs typeface="Times New Roman" panose="02020603050405020304" pitchFamily="18" charset="0"/>
              </a:rPr>
              <a:t>Evaluation builder text explaining the evaluation assigned and the next higher evaluation criteria.</a:t>
            </a:r>
          </a:p>
          <a:p>
            <a:endParaRPr lang="en-US" dirty="0">
              <a:solidFill>
                <a:srgbClr val="002060"/>
              </a:solidFill>
              <a:latin typeface="Myriad Pro"/>
              <a:cs typeface="Times New Roman" panose="02020603050405020304" pitchFamily="18" charset="0"/>
            </a:endParaRPr>
          </a:p>
          <a:p>
            <a:endParaRPr lang="en-US" dirty="0">
              <a:solidFill>
                <a:srgbClr val="002060"/>
              </a:solidFill>
              <a:latin typeface="Myriad Pro"/>
              <a:cs typeface="Times New Roman" panose="02020603050405020304" pitchFamily="18" charset="0"/>
            </a:endParaRPr>
          </a:p>
          <a:p>
            <a:r>
              <a:rPr lang="en-US" dirty="0">
                <a:solidFill>
                  <a:srgbClr val="002060"/>
                </a:solidFill>
                <a:latin typeface="Myriad Pro"/>
              </a:rPr>
              <a:t>*** Element 1 requires identification of the issue(s) being adjudicated.  Element 4 requires listing of any findings made by the adjudicator that are favorable to the claimant.  Element 5 requires identification of the element(s) required to grant the claim(s) that were not met for denied issues.  Element 6 only requires identification of the criteria required to grant the next higher level of compensation when applicable, such as when an evaluation is being provided or confirmed and continued.</a:t>
            </a:r>
          </a:p>
        </p:txBody>
      </p:sp>
      <p:sp>
        <p:nvSpPr>
          <p:cNvPr id="4" name="Slide Number Placeholder 3">
            <a:extLst>
              <a:ext uri="{FF2B5EF4-FFF2-40B4-BE49-F238E27FC236}">
                <a16:creationId xmlns:a16="http://schemas.microsoft.com/office/drawing/2014/main" id="{56258D18-37D7-48E7-B011-805FBCB95F0F}"/>
              </a:ext>
            </a:extLst>
          </p:cNvPr>
          <p:cNvSpPr txBox="1">
            <a:spLocks/>
          </p:cNvSpPr>
          <p:nvPr/>
        </p:nvSpPr>
        <p:spPr>
          <a:xfrm>
            <a:off x="10034600" y="640080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29</a:t>
            </a:fld>
            <a:endParaRPr lang="en-US" dirty="0">
              <a:solidFill>
                <a:prstClr val="white"/>
              </a:solidFill>
            </a:endParaRPr>
          </a:p>
        </p:txBody>
      </p:sp>
    </p:spTree>
    <p:extLst>
      <p:ext uri="{BB962C8B-B14F-4D97-AF65-F5344CB8AC3E}">
        <p14:creationId xmlns:p14="http://schemas.microsoft.com/office/powerpoint/2010/main" val="2171976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298173" y="998379"/>
            <a:ext cx="11337236" cy="5059363"/>
          </a:xfrm>
        </p:spPr>
        <p:txBody>
          <a:bodyPr>
            <a:normAutofit/>
          </a:bodyPr>
          <a:lstStyle/>
          <a:p>
            <a:r>
              <a:rPr lang="en-US" sz="2800" dirty="0">
                <a:solidFill>
                  <a:srgbClr val="002060"/>
                </a:solidFill>
                <a:latin typeface="Myriad Pro"/>
              </a:rPr>
              <a:t>To ensure claimants receive adequate notices, AMA requires VA to issue </a:t>
            </a:r>
            <a:r>
              <a:rPr lang="en-US" sz="2800" b="1" i="1" dirty="0">
                <a:solidFill>
                  <a:srgbClr val="002060"/>
                </a:solidFill>
                <a:latin typeface="Myriad Pro"/>
              </a:rPr>
              <a:t>improved decision notifications</a:t>
            </a:r>
            <a:r>
              <a:rPr lang="en-US" sz="2800" dirty="0">
                <a:solidFill>
                  <a:srgbClr val="002060"/>
                </a:solidFill>
                <a:latin typeface="Myriad Pro"/>
              </a:rPr>
              <a:t>. There are </a:t>
            </a:r>
            <a:r>
              <a:rPr lang="en-US" sz="2800" b="1" dirty="0">
                <a:solidFill>
                  <a:srgbClr val="002060"/>
                </a:solidFill>
                <a:latin typeface="Myriad Pro"/>
              </a:rPr>
              <a:t>8 elements </a:t>
            </a:r>
            <a:r>
              <a:rPr lang="en-US" sz="2800" dirty="0">
                <a:solidFill>
                  <a:srgbClr val="002060"/>
                </a:solidFill>
                <a:latin typeface="Myriad Pro"/>
              </a:rPr>
              <a:t>VA must include in all decision notices.  </a:t>
            </a:r>
          </a:p>
          <a:p>
            <a:r>
              <a:rPr lang="en-US" sz="2800" dirty="0">
                <a:solidFill>
                  <a:srgbClr val="002060"/>
                </a:solidFill>
                <a:latin typeface="Myriad Pro"/>
              </a:rPr>
              <a:t>This training will focus on the first 6 elements and how to address them using VBMS-R.</a:t>
            </a:r>
            <a:r>
              <a:rPr lang="en-US" sz="900" dirty="0">
                <a:solidFill>
                  <a:srgbClr val="002060"/>
                </a:solidFill>
                <a:latin typeface="Myriad Pro"/>
              </a:rPr>
              <a:t> </a:t>
            </a:r>
          </a:p>
          <a:p>
            <a:pPr marL="0" indent="0">
              <a:buNone/>
            </a:pPr>
            <a:endParaRPr lang="en-US" sz="2000" dirty="0">
              <a:solidFill>
                <a:srgbClr val="002060"/>
              </a:solidFill>
              <a:latin typeface="Myriad Pro"/>
            </a:endParaRPr>
          </a:p>
          <a:p>
            <a:pPr marL="0" indent="0">
              <a:buNone/>
            </a:pPr>
            <a:endParaRPr lang="en-US" sz="2000" dirty="0">
              <a:solidFill>
                <a:srgbClr val="002060"/>
              </a:solidFill>
              <a:latin typeface="Myriad Pro"/>
            </a:endParaRPr>
          </a:p>
          <a:p>
            <a:pPr marL="0" indent="0">
              <a:buNone/>
            </a:pPr>
            <a:endParaRPr lang="en-US" sz="2000" dirty="0">
              <a:solidFill>
                <a:srgbClr val="002060"/>
              </a:solidFill>
              <a:latin typeface="Myriad Pro"/>
            </a:endParaRPr>
          </a:p>
          <a:p>
            <a:pPr marL="0" indent="0">
              <a:buNone/>
            </a:pPr>
            <a:endParaRPr lang="en-US" sz="2000" dirty="0">
              <a:solidFill>
                <a:srgbClr val="002060"/>
              </a:solidFill>
              <a:latin typeface="Myriad Pro"/>
            </a:endParaRPr>
          </a:p>
          <a:p>
            <a:pPr marL="0" indent="0">
              <a:buNone/>
            </a:pPr>
            <a:r>
              <a:rPr lang="en-US" sz="2200" dirty="0">
                <a:solidFill>
                  <a:srgbClr val="002060"/>
                </a:solidFill>
                <a:latin typeface="Myriad Pro"/>
              </a:rPr>
              <a:t>For information on the new notification letter requirements (Elements 7-8), </a:t>
            </a:r>
          </a:p>
          <a:p>
            <a:pPr marL="0" indent="0">
              <a:buNone/>
            </a:pPr>
            <a:r>
              <a:rPr lang="en-US" sz="2200" dirty="0">
                <a:solidFill>
                  <a:srgbClr val="002060"/>
                </a:solidFill>
                <a:latin typeface="Myriad Pro"/>
              </a:rPr>
              <a:t>see the training handouts.  </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3</a:t>
            </a:fld>
            <a:endParaRPr lang="en-US" dirty="0">
              <a:solidFill>
                <a:prstClr val="white"/>
              </a:solidFill>
            </a:endParaRPr>
          </a:p>
        </p:txBody>
      </p:sp>
      <p:pic>
        <p:nvPicPr>
          <p:cNvPr id="1026" name="Picture 2" descr="Image of paper and an evelop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34600" y="4035615"/>
            <a:ext cx="1973172" cy="1244307"/>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AMA Notice Requirements</a:t>
            </a:r>
          </a:p>
        </p:txBody>
      </p:sp>
    </p:spTree>
    <p:extLst>
      <p:ext uri="{BB962C8B-B14F-4D97-AF65-F5344CB8AC3E}">
        <p14:creationId xmlns:p14="http://schemas.microsoft.com/office/powerpoint/2010/main" val="237641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30</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Questions?</a:t>
            </a:r>
          </a:p>
        </p:txBody>
      </p:sp>
      <p:pic>
        <p:nvPicPr>
          <p:cNvPr id="9" name="Content Placeholder 3" descr="Image of question marks">
            <a:extLst>
              <a:ext uri="{FF2B5EF4-FFF2-40B4-BE49-F238E27FC236}">
                <a16:creationId xmlns:a16="http://schemas.microsoft.com/office/drawing/2014/main" id="{34ED0A43-2938-4BCB-9B04-A73083F6D2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9851" y="1860205"/>
            <a:ext cx="3691283" cy="31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1C15CBE-1254-4C31-BF14-88B0007CE37E}"/>
              </a:ext>
            </a:extLst>
          </p:cNvPr>
          <p:cNvSpPr txBox="1"/>
          <p:nvPr/>
        </p:nvSpPr>
        <p:spPr>
          <a:xfrm>
            <a:off x="4896465" y="2047429"/>
            <a:ext cx="6916993" cy="3046988"/>
          </a:xfrm>
          <a:prstGeom prst="rect">
            <a:avLst/>
          </a:prstGeom>
          <a:noFill/>
        </p:spPr>
        <p:txBody>
          <a:bodyPr wrap="square" rtlCol="0">
            <a:spAutoFit/>
          </a:bodyPr>
          <a:lstStyle/>
          <a:p>
            <a:pPr marL="285750" indent="-285750">
              <a:buFont typeface="Arial" panose="020B0604020202020204" pitchFamily="34" charset="0"/>
              <a:buChar char="•"/>
            </a:pPr>
            <a:r>
              <a:rPr lang="en-US" sz="3200" dirty="0">
                <a:solidFill>
                  <a:srgbClr val="002F56"/>
                </a:solidFill>
                <a:latin typeface="Myriad Pro" panose="020B0503030403020204"/>
              </a:rPr>
              <a:t>AMA Notice Requirements</a:t>
            </a:r>
          </a:p>
          <a:p>
            <a:pPr marL="285750" indent="-285750">
              <a:buFont typeface="Arial" panose="020B0604020202020204" pitchFamily="34" charset="0"/>
              <a:buChar char="•"/>
            </a:pPr>
            <a:r>
              <a:rPr lang="en-US" sz="3200" dirty="0">
                <a:solidFill>
                  <a:srgbClr val="002F56"/>
                </a:solidFill>
                <a:latin typeface="Myriad Pro" panose="020B0503030403020204"/>
              </a:rPr>
              <a:t>Rating Decision Elements</a:t>
            </a:r>
          </a:p>
          <a:p>
            <a:pPr marL="285750" indent="-285750">
              <a:buFont typeface="Arial" panose="020B0604020202020204" pitchFamily="34" charset="0"/>
              <a:buChar char="•"/>
            </a:pPr>
            <a:r>
              <a:rPr lang="en-US" sz="3200" dirty="0">
                <a:solidFill>
                  <a:srgbClr val="002F56"/>
                </a:solidFill>
                <a:latin typeface="Myriad Pro" panose="020B0503030403020204"/>
              </a:rPr>
              <a:t>Documenting Favorable Findings</a:t>
            </a:r>
          </a:p>
          <a:p>
            <a:pPr marL="285750" indent="-285750">
              <a:buFont typeface="Arial" panose="020B0604020202020204" pitchFamily="34" charset="0"/>
              <a:buChar char="•"/>
            </a:pPr>
            <a:r>
              <a:rPr lang="en-US" sz="3200" dirty="0">
                <a:solidFill>
                  <a:srgbClr val="002F56"/>
                </a:solidFill>
                <a:latin typeface="Myriad Pro" panose="020B0503030403020204"/>
              </a:rPr>
              <a:t>Completing a Rating Decision in VBMS-R</a:t>
            </a:r>
          </a:p>
          <a:p>
            <a:pPr marL="285750" indent="-285750">
              <a:buFont typeface="Arial" panose="020B0604020202020204" pitchFamily="34" charset="0"/>
              <a:buChar char="•"/>
            </a:pPr>
            <a:endParaRPr lang="en-US" sz="3200" dirty="0">
              <a:solidFill>
                <a:srgbClr val="002F56"/>
              </a:solidFill>
              <a:latin typeface="Myriad Pro" panose="020B0503030403020204"/>
            </a:endParaRPr>
          </a:p>
        </p:txBody>
      </p:sp>
    </p:spTree>
    <p:extLst>
      <p:ext uri="{BB962C8B-B14F-4D97-AF65-F5344CB8AC3E}">
        <p14:creationId xmlns:p14="http://schemas.microsoft.com/office/powerpoint/2010/main" val="2430664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31</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Next Steps</a:t>
            </a:r>
          </a:p>
        </p:txBody>
      </p:sp>
      <p:sp>
        <p:nvSpPr>
          <p:cNvPr id="9" name="Content Placeholder 3">
            <a:extLst>
              <a:ext uri="{FF2B5EF4-FFF2-40B4-BE49-F238E27FC236}">
                <a16:creationId xmlns:a16="http://schemas.microsoft.com/office/drawing/2014/main" id="{A60B42B6-34A6-44A1-BEE9-8B1A2177D3D6}"/>
              </a:ext>
            </a:extLst>
          </p:cNvPr>
          <p:cNvSpPr>
            <a:spLocks noGrp="1"/>
          </p:cNvSpPr>
          <p:nvPr>
            <p:ph idx="1"/>
          </p:nvPr>
        </p:nvSpPr>
        <p:spPr>
          <a:xfrm>
            <a:off x="319404" y="951372"/>
            <a:ext cx="11529391" cy="4862496"/>
          </a:xfrm>
        </p:spPr>
        <p:txBody>
          <a:bodyPr>
            <a:normAutofit/>
          </a:bodyPr>
          <a:lstStyle/>
          <a:p>
            <a:r>
              <a:rPr lang="en-US" dirty="0">
                <a:solidFill>
                  <a:srgbClr val="002F56"/>
                </a:solidFill>
                <a:latin typeface="Myriad Pro" panose="020B0503030403020204"/>
              </a:rPr>
              <a:t>A satisfaction survey has been assigned to you in TMS</a:t>
            </a:r>
          </a:p>
          <a:p>
            <a:r>
              <a:rPr lang="en-US" dirty="0">
                <a:solidFill>
                  <a:srgbClr val="002F56"/>
                </a:solidFill>
                <a:latin typeface="Myriad Pro" panose="020B0503030403020204"/>
              </a:rPr>
              <a:t>Be sure to complete the survey to receive credit for this training</a:t>
            </a:r>
          </a:p>
        </p:txBody>
      </p:sp>
    </p:spTree>
    <p:extLst>
      <p:ext uri="{BB962C8B-B14F-4D97-AF65-F5344CB8AC3E}">
        <p14:creationId xmlns:p14="http://schemas.microsoft.com/office/powerpoint/2010/main" val="3599000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132735" y="952213"/>
            <a:ext cx="11769213" cy="5059362"/>
          </a:xfrm>
        </p:spPr>
        <p:txBody>
          <a:bodyPr>
            <a:normAutofit lnSpcReduction="10000"/>
          </a:bodyPr>
          <a:lstStyle/>
          <a:p>
            <a:pPr marL="514350" indent="-514350">
              <a:buFont typeface="+mj-lt"/>
              <a:buAutoNum type="arabicPeriod"/>
            </a:pPr>
            <a:r>
              <a:rPr lang="en-US" dirty="0">
                <a:solidFill>
                  <a:schemeClr val="tx2">
                    <a:lumMod val="75000"/>
                  </a:schemeClr>
                </a:solidFill>
                <a:latin typeface="Myriad Pro"/>
              </a:rPr>
              <a:t>Identification of the </a:t>
            </a:r>
            <a:r>
              <a:rPr lang="en-US" b="1" dirty="0">
                <a:solidFill>
                  <a:schemeClr val="tx2">
                    <a:lumMod val="75000"/>
                  </a:schemeClr>
                </a:solidFill>
                <a:latin typeface="Myriad Pro"/>
              </a:rPr>
              <a:t>issues</a:t>
            </a:r>
            <a:r>
              <a:rPr lang="en-US" dirty="0">
                <a:solidFill>
                  <a:schemeClr val="tx2">
                    <a:lumMod val="75000"/>
                  </a:schemeClr>
                </a:solidFill>
                <a:latin typeface="Myriad Pro"/>
              </a:rPr>
              <a:t> adjudicated </a:t>
            </a:r>
          </a:p>
          <a:p>
            <a:pPr marL="514350" indent="-514350">
              <a:buFont typeface="+mj-lt"/>
              <a:buAutoNum type="arabicPeriod"/>
            </a:pPr>
            <a:r>
              <a:rPr lang="en-US" dirty="0">
                <a:solidFill>
                  <a:schemeClr val="tx2">
                    <a:lumMod val="75000"/>
                  </a:schemeClr>
                </a:solidFill>
                <a:latin typeface="Myriad Pro"/>
              </a:rPr>
              <a:t>A summary of the </a:t>
            </a:r>
            <a:r>
              <a:rPr lang="en-US" b="1" dirty="0">
                <a:solidFill>
                  <a:schemeClr val="tx2">
                    <a:lumMod val="75000"/>
                  </a:schemeClr>
                </a:solidFill>
                <a:latin typeface="Myriad Pro"/>
              </a:rPr>
              <a:t>evidence</a:t>
            </a:r>
            <a:r>
              <a:rPr lang="en-US" dirty="0">
                <a:solidFill>
                  <a:schemeClr val="tx2">
                    <a:lumMod val="75000"/>
                  </a:schemeClr>
                </a:solidFill>
                <a:latin typeface="Myriad Pro"/>
              </a:rPr>
              <a:t> considered </a:t>
            </a:r>
          </a:p>
          <a:p>
            <a:pPr marL="514350" indent="-514350">
              <a:buFont typeface="+mj-lt"/>
              <a:buAutoNum type="arabicPeriod"/>
            </a:pPr>
            <a:r>
              <a:rPr lang="en-US" dirty="0">
                <a:solidFill>
                  <a:schemeClr val="tx2">
                    <a:lumMod val="75000"/>
                  </a:schemeClr>
                </a:solidFill>
                <a:latin typeface="Myriad Pro"/>
              </a:rPr>
              <a:t>A summary of the </a:t>
            </a:r>
            <a:r>
              <a:rPr lang="en-US" b="1" dirty="0">
                <a:solidFill>
                  <a:schemeClr val="tx2">
                    <a:lumMod val="75000"/>
                  </a:schemeClr>
                </a:solidFill>
                <a:latin typeface="Myriad Pro"/>
              </a:rPr>
              <a:t>laws and regulations </a:t>
            </a:r>
            <a:r>
              <a:rPr lang="en-US" dirty="0">
                <a:solidFill>
                  <a:schemeClr val="tx2">
                    <a:lumMod val="75000"/>
                  </a:schemeClr>
                </a:solidFill>
                <a:latin typeface="Myriad Pro"/>
              </a:rPr>
              <a:t>applicable to the claim  </a:t>
            </a:r>
          </a:p>
          <a:p>
            <a:pPr marL="514350" indent="-514350">
              <a:buFont typeface="+mj-lt"/>
              <a:buAutoNum type="arabicPeriod"/>
            </a:pPr>
            <a:r>
              <a:rPr lang="en-US" dirty="0">
                <a:solidFill>
                  <a:schemeClr val="tx2">
                    <a:lumMod val="75000"/>
                  </a:schemeClr>
                </a:solidFill>
                <a:latin typeface="Myriad Pro"/>
              </a:rPr>
              <a:t>A listing of any findings made by the adjudicator that are </a:t>
            </a:r>
            <a:r>
              <a:rPr lang="en-US" b="1" dirty="0">
                <a:solidFill>
                  <a:schemeClr val="tx2">
                    <a:lumMod val="75000"/>
                  </a:schemeClr>
                </a:solidFill>
                <a:latin typeface="Myriad Pro"/>
              </a:rPr>
              <a:t>favorable to the claimant </a:t>
            </a:r>
          </a:p>
          <a:p>
            <a:pPr marL="514350" indent="-514350">
              <a:buFont typeface="+mj-lt"/>
              <a:buAutoNum type="arabicPeriod"/>
            </a:pPr>
            <a:r>
              <a:rPr lang="en-US" dirty="0">
                <a:solidFill>
                  <a:schemeClr val="tx2">
                    <a:lumMod val="75000"/>
                  </a:schemeClr>
                </a:solidFill>
                <a:latin typeface="Myriad Pro"/>
              </a:rPr>
              <a:t>For denied claims, identification of the </a:t>
            </a:r>
            <a:r>
              <a:rPr lang="en-US" b="1" dirty="0">
                <a:solidFill>
                  <a:schemeClr val="tx2">
                    <a:lumMod val="75000"/>
                  </a:schemeClr>
                </a:solidFill>
                <a:latin typeface="Myriad Pro"/>
              </a:rPr>
              <a:t>element(s) required to grant the claim(s) that were not met </a:t>
            </a:r>
          </a:p>
          <a:p>
            <a:pPr marL="514350" indent="-514350">
              <a:buFont typeface="+mj-lt"/>
              <a:buAutoNum type="arabicPeriod"/>
            </a:pPr>
            <a:r>
              <a:rPr lang="en-US" dirty="0">
                <a:solidFill>
                  <a:schemeClr val="tx2">
                    <a:lumMod val="75000"/>
                  </a:schemeClr>
                </a:solidFill>
                <a:latin typeface="Myriad Pro"/>
              </a:rPr>
              <a:t>If applicable, identification of the criteria required to grant the </a:t>
            </a:r>
            <a:r>
              <a:rPr lang="en-US" b="1" dirty="0">
                <a:solidFill>
                  <a:schemeClr val="tx2">
                    <a:lumMod val="75000"/>
                  </a:schemeClr>
                </a:solidFill>
                <a:latin typeface="Myriad Pro"/>
              </a:rPr>
              <a:t>next higher level of compensation</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4</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Rating Decision Elements</a:t>
            </a:r>
          </a:p>
        </p:txBody>
      </p:sp>
    </p:spTree>
    <p:extLst>
      <p:ext uri="{BB962C8B-B14F-4D97-AF65-F5344CB8AC3E}">
        <p14:creationId xmlns:p14="http://schemas.microsoft.com/office/powerpoint/2010/main" val="3897855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111003" y="1091381"/>
            <a:ext cx="11481229" cy="4920194"/>
          </a:xfrm>
        </p:spPr>
        <p:txBody>
          <a:bodyPr>
            <a:normAutofit fontScale="92500" lnSpcReduction="10000"/>
          </a:bodyPr>
          <a:lstStyle/>
          <a:p>
            <a:r>
              <a:rPr lang="en-US" sz="3000" b="1" dirty="0">
                <a:solidFill>
                  <a:schemeClr val="tx2">
                    <a:lumMod val="75000"/>
                  </a:schemeClr>
                </a:solidFill>
                <a:latin typeface="Myriad Pro"/>
              </a:rPr>
              <a:t>Elements 1 and 2 </a:t>
            </a:r>
            <a:r>
              <a:rPr lang="en-US" sz="3000" dirty="0">
                <a:solidFill>
                  <a:schemeClr val="tx2">
                    <a:lumMod val="75000"/>
                  </a:schemeClr>
                </a:solidFill>
                <a:latin typeface="Myriad Pro"/>
              </a:rPr>
              <a:t>require no change to VA rating decision processes.  Decisionmakers will continue to list the </a:t>
            </a:r>
            <a:r>
              <a:rPr lang="en-US" sz="3000" b="1" dirty="0">
                <a:solidFill>
                  <a:schemeClr val="tx2">
                    <a:lumMod val="75000"/>
                  </a:schemeClr>
                </a:solidFill>
                <a:latin typeface="Myriad Pro"/>
              </a:rPr>
              <a:t>issues</a:t>
            </a:r>
            <a:r>
              <a:rPr lang="en-US" sz="3000" dirty="0">
                <a:solidFill>
                  <a:schemeClr val="tx2">
                    <a:lumMod val="75000"/>
                  </a:schemeClr>
                </a:solidFill>
                <a:latin typeface="Myriad Pro"/>
              </a:rPr>
              <a:t> adjudicated and provide a summary of the </a:t>
            </a:r>
            <a:r>
              <a:rPr lang="en-US" sz="3000" b="1" dirty="0">
                <a:solidFill>
                  <a:schemeClr val="tx2">
                    <a:lumMod val="75000"/>
                  </a:schemeClr>
                </a:solidFill>
                <a:latin typeface="Myriad Pro"/>
              </a:rPr>
              <a:t>evidence</a:t>
            </a:r>
            <a:r>
              <a:rPr lang="en-US" sz="3000" dirty="0">
                <a:solidFill>
                  <a:schemeClr val="tx2">
                    <a:lumMod val="75000"/>
                  </a:schemeClr>
                </a:solidFill>
                <a:latin typeface="Myriad Pro"/>
              </a:rPr>
              <a:t> considered within the body of the rating decision narrative.</a:t>
            </a:r>
          </a:p>
          <a:p>
            <a:pPr marL="0" indent="0">
              <a:buNone/>
            </a:pPr>
            <a:endParaRPr lang="en-US" sz="1100" dirty="0">
              <a:solidFill>
                <a:schemeClr val="tx2">
                  <a:lumMod val="75000"/>
                </a:schemeClr>
              </a:solidFill>
              <a:latin typeface="Myriad Pro"/>
            </a:endParaRPr>
          </a:p>
          <a:p>
            <a:r>
              <a:rPr lang="en-US" sz="3000" b="1" dirty="0">
                <a:solidFill>
                  <a:schemeClr val="tx2">
                    <a:lumMod val="75000"/>
                  </a:schemeClr>
                </a:solidFill>
                <a:latin typeface="Myriad Pro"/>
              </a:rPr>
              <a:t>Element 3 </a:t>
            </a:r>
            <a:r>
              <a:rPr lang="en-US" sz="3000" dirty="0">
                <a:solidFill>
                  <a:schemeClr val="tx2">
                    <a:lumMod val="75000"/>
                  </a:schemeClr>
                </a:solidFill>
                <a:latin typeface="Myriad Pro"/>
              </a:rPr>
              <a:t>requires decisionmakers to identify </a:t>
            </a:r>
            <a:r>
              <a:rPr lang="en-US" sz="3000" b="1" dirty="0">
                <a:solidFill>
                  <a:schemeClr val="tx2">
                    <a:lumMod val="75000"/>
                  </a:schemeClr>
                </a:solidFill>
                <a:latin typeface="Myriad Pro"/>
              </a:rPr>
              <a:t>laws and regulations </a:t>
            </a:r>
            <a:r>
              <a:rPr lang="en-US" sz="3000" dirty="0">
                <a:solidFill>
                  <a:schemeClr val="tx2">
                    <a:lumMod val="75000"/>
                  </a:schemeClr>
                </a:solidFill>
                <a:latin typeface="Myriad Pro"/>
              </a:rPr>
              <a:t>applicable to each issue within the claim. Decisionmakers must use the system generated text (issue management screen and glossary) which summarizes the laws and regulations and provides citations.  </a:t>
            </a:r>
          </a:p>
          <a:p>
            <a:endParaRPr lang="en-US" sz="1100" dirty="0">
              <a:solidFill>
                <a:schemeClr val="tx2">
                  <a:lumMod val="75000"/>
                </a:schemeClr>
              </a:solidFill>
              <a:latin typeface="Myriad Pro"/>
            </a:endParaRPr>
          </a:p>
          <a:p>
            <a:pPr marL="339725" indent="0">
              <a:buNone/>
            </a:pPr>
            <a:r>
              <a:rPr lang="en-US" sz="3000" dirty="0">
                <a:solidFill>
                  <a:schemeClr val="tx2">
                    <a:lumMod val="75000"/>
                  </a:schemeClr>
                </a:solidFill>
                <a:latin typeface="Myriad Pro"/>
              </a:rPr>
              <a:t>To assist in identification of applicable laws and regulations, decisionmakers should refer to the </a:t>
            </a:r>
            <a:r>
              <a:rPr lang="en-US" sz="3000" b="1" dirty="0">
                <a:solidFill>
                  <a:schemeClr val="tx2">
                    <a:lumMod val="75000"/>
                  </a:schemeClr>
                </a:solidFill>
                <a:latin typeface="Myriad Pro"/>
              </a:rPr>
              <a:t>Common Laws and Regulations for Completing Decisions</a:t>
            </a:r>
            <a:r>
              <a:rPr lang="en-US" sz="3000" dirty="0">
                <a:solidFill>
                  <a:schemeClr val="tx2">
                    <a:lumMod val="75000"/>
                  </a:schemeClr>
                </a:solidFill>
                <a:latin typeface="Myriad Pro"/>
              </a:rPr>
              <a:t> handout.</a:t>
            </a:r>
          </a:p>
          <a:p>
            <a:pPr marL="0" indent="0">
              <a:buNone/>
            </a:pPr>
            <a:endParaRPr lang="en-US" sz="2800" dirty="0">
              <a:solidFill>
                <a:schemeClr val="tx2">
                  <a:lumMod val="75000"/>
                </a:schemeClr>
              </a:solidFill>
              <a:latin typeface="Myriad Pro"/>
            </a:endParaRP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5</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Rating Decision Elements 1-3</a:t>
            </a:r>
          </a:p>
        </p:txBody>
      </p:sp>
    </p:spTree>
    <p:extLst>
      <p:ext uri="{BB962C8B-B14F-4D97-AF65-F5344CB8AC3E}">
        <p14:creationId xmlns:p14="http://schemas.microsoft.com/office/powerpoint/2010/main" val="566642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6</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VBMS-R: Laws and Regulations</a:t>
            </a:r>
          </a:p>
        </p:txBody>
      </p:sp>
      <p:sp>
        <p:nvSpPr>
          <p:cNvPr id="3" name="Rectangle 2">
            <a:extLst>
              <a:ext uri="{FF2B5EF4-FFF2-40B4-BE49-F238E27FC236}">
                <a16:creationId xmlns:a16="http://schemas.microsoft.com/office/drawing/2014/main" id="{B965AE3F-ECD5-4BB7-A484-0DA4A4836C35}"/>
              </a:ext>
            </a:extLst>
          </p:cNvPr>
          <p:cNvSpPr/>
          <p:nvPr/>
        </p:nvSpPr>
        <p:spPr>
          <a:xfrm>
            <a:off x="335858" y="934179"/>
            <a:ext cx="11832342" cy="1923604"/>
          </a:xfrm>
          <a:prstGeom prst="rect">
            <a:avLst/>
          </a:prstGeom>
        </p:spPr>
        <p:txBody>
          <a:bodyPr wrap="square">
            <a:spAutoFit/>
          </a:bodyPr>
          <a:lstStyle/>
          <a:p>
            <a:pPr marL="800100" lvl="1" indent="-342900">
              <a:buFont typeface="Arial" panose="020B0604020202020204" pitchFamily="34" charset="0"/>
              <a:buChar char="•"/>
            </a:pPr>
            <a:endParaRPr lang="en-US" sz="900" dirty="0">
              <a:solidFill>
                <a:srgbClr val="002060"/>
              </a:solidFill>
              <a:latin typeface="Myriad Pro"/>
            </a:endParaRPr>
          </a:p>
          <a:p>
            <a:r>
              <a:rPr lang="en-US" sz="2800" dirty="0">
                <a:solidFill>
                  <a:srgbClr val="002060"/>
                </a:solidFill>
                <a:latin typeface="Myriad Pro"/>
              </a:rPr>
              <a:t>VBMS-R will continue to automatically generate parenthetical references.  However, if an applicable reference does not generate, users must:</a:t>
            </a:r>
          </a:p>
          <a:p>
            <a:pPr marL="800100" lvl="1" indent="-342900">
              <a:buFont typeface="Arial" panose="020B0604020202020204" pitchFamily="34" charset="0"/>
              <a:buChar char="•"/>
            </a:pPr>
            <a:r>
              <a:rPr lang="en-US" sz="2600" dirty="0">
                <a:solidFill>
                  <a:srgbClr val="002060"/>
                </a:solidFill>
                <a:latin typeface="Myriad Pro"/>
              </a:rPr>
              <a:t>Select the </a:t>
            </a:r>
            <a:r>
              <a:rPr lang="en-US" sz="2600" b="1" i="1" dirty="0">
                <a:solidFill>
                  <a:srgbClr val="002060"/>
                </a:solidFill>
                <a:latin typeface="Myriad Pro"/>
              </a:rPr>
              <a:t>Reference Laws</a:t>
            </a:r>
            <a:r>
              <a:rPr lang="en-US" sz="2600" dirty="0">
                <a:solidFill>
                  <a:srgbClr val="002060"/>
                </a:solidFill>
                <a:latin typeface="Myriad Pro"/>
              </a:rPr>
              <a:t> tab under the </a:t>
            </a:r>
            <a:r>
              <a:rPr lang="en-US" sz="2600" i="1" dirty="0">
                <a:solidFill>
                  <a:srgbClr val="002060"/>
                </a:solidFill>
                <a:latin typeface="Myriad Pro"/>
              </a:rPr>
              <a:t>Issue Management</a:t>
            </a:r>
            <a:r>
              <a:rPr lang="en-US" sz="2600" dirty="0">
                <a:solidFill>
                  <a:srgbClr val="002060"/>
                </a:solidFill>
                <a:latin typeface="Myriad Pro"/>
              </a:rPr>
              <a:t> tab.</a:t>
            </a:r>
          </a:p>
          <a:p>
            <a:pPr marL="800100" lvl="1" indent="-342900">
              <a:buFont typeface="Arial" panose="020B0604020202020204" pitchFamily="34" charset="0"/>
              <a:buChar char="•"/>
            </a:pPr>
            <a:r>
              <a:rPr lang="en-US" sz="2600" dirty="0">
                <a:solidFill>
                  <a:srgbClr val="002060"/>
                </a:solidFill>
                <a:latin typeface="Myriad Pro"/>
              </a:rPr>
              <a:t>Click the applicable Code of Federal Regulations (CFR) Part radio button.</a:t>
            </a:r>
          </a:p>
          <a:p>
            <a:pPr marL="342900" indent="-342900">
              <a:buFont typeface="Arial" panose="020B0604020202020204" pitchFamily="34" charset="0"/>
              <a:buChar char="•"/>
            </a:pPr>
            <a:endParaRPr lang="en-US" sz="100" dirty="0">
              <a:solidFill>
                <a:srgbClr val="002060"/>
              </a:solidFill>
              <a:latin typeface="Myriad Pro"/>
            </a:endParaRPr>
          </a:p>
          <a:p>
            <a:endParaRPr lang="en-US" sz="100" dirty="0">
              <a:solidFill>
                <a:srgbClr val="002060"/>
              </a:solidFill>
              <a:latin typeface="Myriad Pro"/>
            </a:endParaRPr>
          </a:p>
        </p:txBody>
      </p:sp>
      <p:pic>
        <p:nvPicPr>
          <p:cNvPr id="7" name="Picture 6">
            <a:extLst>
              <a:ext uri="{FF2B5EF4-FFF2-40B4-BE49-F238E27FC236}">
                <a16:creationId xmlns:a16="http://schemas.microsoft.com/office/drawing/2014/main" id="{80B22613-E39B-4C6C-BBC2-A31AD63299D3}"/>
              </a:ext>
            </a:extLst>
          </p:cNvPr>
          <p:cNvPicPr>
            <a:picLocks noChangeAspect="1"/>
          </p:cNvPicPr>
          <p:nvPr/>
        </p:nvPicPr>
        <p:blipFill>
          <a:blip r:embed="rId3"/>
          <a:stretch>
            <a:fillRect/>
          </a:stretch>
        </p:blipFill>
        <p:spPr>
          <a:xfrm>
            <a:off x="3060837" y="3395133"/>
            <a:ext cx="6046525" cy="1943578"/>
          </a:xfrm>
          <a:prstGeom prst="rect">
            <a:avLst/>
          </a:prstGeom>
          <a:ln>
            <a:solidFill>
              <a:schemeClr val="tx2">
                <a:lumMod val="50000"/>
              </a:schemeClr>
            </a:solidFill>
          </a:ln>
          <a:effectLst>
            <a:outerShdw blurRad="50800" dist="38100" dir="2700000" algn="tl" rotWithShape="0">
              <a:prstClr val="black">
                <a:alpha val="40000"/>
              </a:prstClr>
            </a:outerShdw>
          </a:effectLst>
        </p:spPr>
      </p:pic>
      <p:sp>
        <p:nvSpPr>
          <p:cNvPr id="9" name="Rectangle: Rounded Corners 8">
            <a:extLst>
              <a:ext uri="{FF2B5EF4-FFF2-40B4-BE49-F238E27FC236}">
                <a16:creationId xmlns:a16="http://schemas.microsoft.com/office/drawing/2014/main" id="{C15C287D-6BFA-421B-B341-5411E1BEAA30}"/>
              </a:ext>
            </a:extLst>
          </p:cNvPr>
          <p:cNvSpPr/>
          <p:nvPr/>
        </p:nvSpPr>
        <p:spPr>
          <a:xfrm>
            <a:off x="3341510" y="4489698"/>
            <a:ext cx="1117600" cy="815146"/>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ln w="38100">
                <a:solidFill>
                  <a:schemeClr val="tx1"/>
                </a:solidFill>
              </a:ln>
            </a:endParaRPr>
          </a:p>
        </p:txBody>
      </p:sp>
    </p:spTree>
    <p:extLst>
      <p:ext uri="{BB962C8B-B14F-4D97-AF65-F5344CB8AC3E}">
        <p14:creationId xmlns:p14="http://schemas.microsoft.com/office/powerpoint/2010/main" val="1334720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7</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VBMS-R: Laws and Regulations (cont.)</a:t>
            </a:r>
          </a:p>
        </p:txBody>
      </p:sp>
      <p:sp>
        <p:nvSpPr>
          <p:cNvPr id="3" name="Rectangle 2">
            <a:extLst>
              <a:ext uri="{FF2B5EF4-FFF2-40B4-BE49-F238E27FC236}">
                <a16:creationId xmlns:a16="http://schemas.microsoft.com/office/drawing/2014/main" id="{B965AE3F-ECD5-4BB7-A484-0DA4A4836C35}"/>
              </a:ext>
            </a:extLst>
          </p:cNvPr>
          <p:cNvSpPr/>
          <p:nvPr/>
        </p:nvSpPr>
        <p:spPr>
          <a:xfrm>
            <a:off x="167929" y="770504"/>
            <a:ext cx="11832342" cy="1123384"/>
          </a:xfrm>
          <a:prstGeom prst="rect">
            <a:avLst/>
          </a:prstGeom>
        </p:spPr>
        <p:txBody>
          <a:bodyPr wrap="square">
            <a:spAutoFit/>
          </a:bodyPr>
          <a:lstStyle/>
          <a:p>
            <a:pPr marL="800100" lvl="1" indent="-342900">
              <a:buFont typeface="Arial" panose="020B0604020202020204" pitchFamily="34" charset="0"/>
              <a:buChar char="•"/>
            </a:pPr>
            <a:endParaRPr lang="en-US" sz="900" dirty="0">
              <a:solidFill>
                <a:srgbClr val="002060"/>
              </a:solidFill>
              <a:latin typeface="Myriad Pro"/>
            </a:endParaRPr>
          </a:p>
          <a:p>
            <a:r>
              <a:rPr lang="en-US" sz="2800" dirty="0">
                <a:solidFill>
                  <a:srgbClr val="002060"/>
                </a:solidFill>
                <a:latin typeface="Myriad Pro"/>
              </a:rPr>
              <a:t>Users can search for and add any applicable reference law or regulation for any issue under a claim.</a:t>
            </a:r>
          </a:p>
          <a:p>
            <a:pPr marL="342900" indent="-342900">
              <a:buFont typeface="Arial" panose="020B0604020202020204" pitchFamily="34" charset="0"/>
              <a:buChar char="•"/>
            </a:pPr>
            <a:endParaRPr lang="en-US" sz="100" dirty="0">
              <a:solidFill>
                <a:srgbClr val="002060"/>
              </a:solidFill>
              <a:latin typeface="Myriad Pro"/>
            </a:endParaRPr>
          </a:p>
          <a:p>
            <a:endParaRPr lang="en-US" sz="100" dirty="0">
              <a:solidFill>
                <a:srgbClr val="002060"/>
              </a:solidFill>
              <a:latin typeface="Myriad Pro"/>
            </a:endParaRPr>
          </a:p>
        </p:txBody>
      </p:sp>
      <p:pic>
        <p:nvPicPr>
          <p:cNvPr id="10" name="Picture 9">
            <a:extLst>
              <a:ext uri="{FF2B5EF4-FFF2-40B4-BE49-F238E27FC236}">
                <a16:creationId xmlns:a16="http://schemas.microsoft.com/office/drawing/2014/main" id="{C37F6277-5AB3-4EC2-A1CA-45046436A3F9}"/>
              </a:ext>
            </a:extLst>
          </p:cNvPr>
          <p:cNvPicPr>
            <a:picLocks noChangeAspect="1"/>
          </p:cNvPicPr>
          <p:nvPr/>
        </p:nvPicPr>
        <p:blipFill>
          <a:blip r:embed="rId3"/>
          <a:stretch>
            <a:fillRect/>
          </a:stretch>
        </p:blipFill>
        <p:spPr>
          <a:xfrm>
            <a:off x="404996" y="2177303"/>
            <a:ext cx="5475112" cy="2395427"/>
          </a:xfrm>
          <a:prstGeom prst="rect">
            <a:avLst/>
          </a:prstGeom>
          <a:ln>
            <a:solidFill>
              <a:schemeClr val="tx2">
                <a:lumMod val="50000"/>
              </a:schemeClr>
            </a:solidFill>
          </a:ln>
          <a:effectLst>
            <a:outerShdw blurRad="50800" dist="38100" dir="2700000" algn="tl" rotWithShape="0">
              <a:prstClr val="black">
                <a:alpha val="40000"/>
              </a:prstClr>
            </a:outerShdw>
          </a:effectLst>
        </p:spPr>
      </p:pic>
      <p:pic>
        <p:nvPicPr>
          <p:cNvPr id="11" name="Picture 10">
            <a:extLst>
              <a:ext uri="{FF2B5EF4-FFF2-40B4-BE49-F238E27FC236}">
                <a16:creationId xmlns:a16="http://schemas.microsoft.com/office/drawing/2014/main" id="{9DDC8915-095A-4C6D-85DB-979D2E83B3C6}"/>
              </a:ext>
            </a:extLst>
          </p:cNvPr>
          <p:cNvPicPr>
            <a:picLocks noChangeAspect="1"/>
          </p:cNvPicPr>
          <p:nvPr/>
        </p:nvPicPr>
        <p:blipFill>
          <a:blip r:embed="rId4"/>
          <a:stretch>
            <a:fillRect/>
          </a:stretch>
        </p:blipFill>
        <p:spPr>
          <a:xfrm>
            <a:off x="5614451" y="3975819"/>
            <a:ext cx="6172553" cy="2003710"/>
          </a:xfrm>
          <a:prstGeom prst="rect">
            <a:avLst/>
          </a:prstGeom>
          <a:ln>
            <a:solidFill>
              <a:schemeClr val="tx2">
                <a:lumMod val="50000"/>
              </a:schemeClr>
            </a:solidFill>
          </a:ln>
          <a:effectLst>
            <a:outerShdw blurRad="50800" dist="38100" dir="2700000" algn="tl" rotWithShape="0">
              <a:prstClr val="black">
                <a:alpha val="40000"/>
              </a:prstClr>
            </a:outerShdw>
          </a:effectLst>
        </p:spPr>
      </p:pic>
      <p:sp>
        <p:nvSpPr>
          <p:cNvPr id="12" name="Rectangle: Rounded Corners 11">
            <a:extLst>
              <a:ext uri="{FF2B5EF4-FFF2-40B4-BE49-F238E27FC236}">
                <a16:creationId xmlns:a16="http://schemas.microsoft.com/office/drawing/2014/main" id="{2EEECF4A-D19B-4ABF-ADA9-C5B9E096800D}"/>
              </a:ext>
            </a:extLst>
          </p:cNvPr>
          <p:cNvSpPr/>
          <p:nvPr/>
        </p:nvSpPr>
        <p:spPr>
          <a:xfrm>
            <a:off x="5304007" y="3568602"/>
            <a:ext cx="304800" cy="280908"/>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ln w="38100">
                <a:solidFill>
                  <a:schemeClr val="tx1"/>
                </a:solidFill>
              </a:ln>
            </a:endParaRPr>
          </a:p>
        </p:txBody>
      </p:sp>
      <p:sp>
        <p:nvSpPr>
          <p:cNvPr id="13" name="Arrow: Left 12">
            <a:extLst>
              <a:ext uri="{FF2B5EF4-FFF2-40B4-BE49-F238E27FC236}">
                <a16:creationId xmlns:a16="http://schemas.microsoft.com/office/drawing/2014/main" id="{A3035490-EB2E-41C8-806E-9C1F7E49D0DD}"/>
              </a:ext>
            </a:extLst>
          </p:cNvPr>
          <p:cNvSpPr/>
          <p:nvPr/>
        </p:nvSpPr>
        <p:spPr>
          <a:xfrm>
            <a:off x="7755467" y="5079998"/>
            <a:ext cx="733778" cy="293511"/>
          </a:xfrm>
          <a:prstGeom prst="leftArrow">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78175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3501B-FBF5-4238-9A08-615297CC6C9B}"/>
              </a:ext>
            </a:extLst>
          </p:cNvPr>
          <p:cNvSpPr>
            <a:spLocks noGrp="1"/>
          </p:cNvSpPr>
          <p:nvPr>
            <p:ph type="title"/>
          </p:nvPr>
        </p:nvSpPr>
        <p:spPr/>
        <p:txBody>
          <a:bodyPr>
            <a:normAutofit/>
          </a:bodyPr>
          <a:lstStyle/>
          <a:p>
            <a:r>
              <a:rPr lang="en-US" sz="4000" b="0" dirty="0">
                <a:latin typeface="Myriad Pro"/>
              </a:rPr>
              <a:t>Knowledge Check #1</a:t>
            </a:r>
          </a:p>
        </p:txBody>
      </p:sp>
      <p:sp>
        <p:nvSpPr>
          <p:cNvPr id="3" name="Rectangle 2">
            <a:extLst>
              <a:ext uri="{FF2B5EF4-FFF2-40B4-BE49-F238E27FC236}">
                <a16:creationId xmlns:a16="http://schemas.microsoft.com/office/drawing/2014/main" id="{0F750AEA-BDFB-4507-A787-61AF5406F6E5}"/>
              </a:ext>
            </a:extLst>
          </p:cNvPr>
          <p:cNvSpPr/>
          <p:nvPr/>
        </p:nvSpPr>
        <p:spPr>
          <a:xfrm>
            <a:off x="424069" y="821635"/>
            <a:ext cx="11396869" cy="4156972"/>
          </a:xfrm>
          <a:prstGeom prst="rect">
            <a:avLst/>
          </a:prstGeom>
        </p:spPr>
        <p:txBody>
          <a:bodyPr wrap="square">
            <a:spAutoFit/>
          </a:bodyPr>
          <a:lstStyle/>
          <a:p>
            <a:pPr>
              <a:lnSpc>
                <a:spcPct val="107000"/>
              </a:lnSpc>
              <a:spcAft>
                <a:spcPts val="800"/>
              </a:spcAft>
            </a:pPr>
            <a:r>
              <a:rPr lang="en-US" sz="2800" b="1" dirty="0">
                <a:solidFill>
                  <a:srgbClr val="002060"/>
                </a:solidFill>
                <a:latin typeface="Myriad Pro" panose="020B0503030403020204"/>
                <a:ea typeface="Calibri" panose="020F0502020204030204" pitchFamily="34" charset="0"/>
                <a:cs typeface="Times New Roman" panose="02020603050405020304" pitchFamily="18" charset="0"/>
              </a:rPr>
              <a:t>True or False:</a:t>
            </a:r>
          </a:p>
          <a:p>
            <a:pPr>
              <a:lnSpc>
                <a:spcPct val="107000"/>
              </a:lnSpc>
              <a:spcAft>
                <a:spcPts val="800"/>
              </a:spcAft>
            </a:pPr>
            <a:r>
              <a:rPr lang="en-US" sz="2800" dirty="0">
                <a:solidFill>
                  <a:srgbClr val="002060"/>
                </a:solidFill>
                <a:latin typeface="Myriad Pro" panose="020B0503030403020204"/>
                <a:ea typeface="Calibri" panose="020F0502020204030204" pitchFamily="34" charset="0"/>
                <a:cs typeface="Times New Roman" panose="02020603050405020304" pitchFamily="18" charset="0"/>
              </a:rPr>
              <a:t> </a:t>
            </a:r>
          </a:p>
          <a:p>
            <a:pPr>
              <a:lnSpc>
                <a:spcPct val="107000"/>
              </a:lnSpc>
              <a:spcAft>
                <a:spcPts val="800"/>
              </a:spcAft>
            </a:pPr>
            <a:r>
              <a:rPr lang="en-US" sz="2800" dirty="0">
                <a:solidFill>
                  <a:srgbClr val="002060"/>
                </a:solidFill>
                <a:latin typeface="Myriad Pro" panose="020B0503030403020204"/>
                <a:ea typeface="Calibri" panose="020F0502020204030204" pitchFamily="34" charset="0"/>
                <a:cs typeface="Times New Roman" panose="02020603050405020304" pitchFamily="18" charset="0"/>
              </a:rPr>
              <a:t>The Appeals Modernization Act now requires that VA provide notification of the elements required to grant a claim for service connection </a:t>
            </a:r>
            <a:r>
              <a:rPr lang="en-US" sz="2800" b="1" dirty="0">
                <a:solidFill>
                  <a:srgbClr val="002060"/>
                </a:solidFill>
                <a:latin typeface="Myriad Pro" panose="020B0503030403020204"/>
                <a:ea typeface="Calibri" panose="020F0502020204030204" pitchFamily="34" charset="0"/>
                <a:cs typeface="Times New Roman" panose="02020603050405020304" pitchFamily="18" charset="0"/>
              </a:rPr>
              <a:t>and</a:t>
            </a:r>
            <a:r>
              <a:rPr lang="en-US" sz="2800" dirty="0">
                <a:solidFill>
                  <a:srgbClr val="002060"/>
                </a:solidFill>
                <a:latin typeface="Myriad Pro" panose="020B0503030403020204"/>
                <a:ea typeface="Calibri" panose="020F0502020204030204" pitchFamily="34" charset="0"/>
                <a:cs typeface="Times New Roman" panose="02020603050405020304" pitchFamily="18" charset="0"/>
              </a:rPr>
              <a:t> inform the Veteran of any elements that were not met, when denying a claim. </a:t>
            </a:r>
          </a:p>
          <a:p>
            <a:pPr indent="457200">
              <a:lnSpc>
                <a:spcPct val="107000"/>
              </a:lnSpc>
              <a:spcAft>
                <a:spcPts val="800"/>
              </a:spcAft>
            </a:pPr>
            <a:endParaRPr lang="en-US" sz="2800" i="1" dirty="0">
              <a:solidFill>
                <a:srgbClr val="002060"/>
              </a:solidFill>
              <a:latin typeface="Myriad Pro" panose="020B0503030403020204"/>
              <a:ea typeface="Calibri" panose="020F0502020204030204" pitchFamily="34" charset="0"/>
              <a:cs typeface="Times New Roman" panose="02020603050405020304" pitchFamily="18" charset="0"/>
            </a:endParaRPr>
          </a:p>
          <a:p>
            <a:pPr indent="457200">
              <a:lnSpc>
                <a:spcPct val="107000"/>
              </a:lnSpc>
              <a:spcAft>
                <a:spcPts val="800"/>
              </a:spcAft>
            </a:pPr>
            <a:endParaRPr lang="en-US" sz="2800" i="1" dirty="0">
              <a:solidFill>
                <a:srgbClr val="002060"/>
              </a:solidFill>
              <a:latin typeface="Myriad Pro" panose="020B050303040302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2746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9</a:t>
            </a:fld>
            <a:endParaRPr lang="en-US" dirty="0">
              <a:solidFill>
                <a:prstClr val="white"/>
              </a:solidFill>
            </a:endParaRPr>
          </a:p>
        </p:txBody>
      </p:sp>
      <p:sp>
        <p:nvSpPr>
          <p:cNvPr id="5" name="Title 3">
            <a:extLst>
              <a:ext uri="{FF2B5EF4-FFF2-40B4-BE49-F238E27FC236}">
                <a16:creationId xmlns:a16="http://schemas.microsoft.com/office/drawing/2014/main" id="{D9258E95-B740-46F0-AFBC-1B9CAFD0C35F}"/>
              </a:ext>
            </a:extLst>
          </p:cNvPr>
          <p:cNvSpPr txBox="1">
            <a:spLocks/>
          </p:cNvSpPr>
          <p:nvPr/>
        </p:nvSpPr>
        <p:spPr>
          <a:xfrm>
            <a:off x="914400" y="2130520"/>
            <a:ext cx="10363200"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dirty="0">
                <a:solidFill>
                  <a:srgbClr val="002060"/>
                </a:solidFill>
                <a:latin typeface="Myriad Pro"/>
              </a:rPr>
              <a:t>Element 4: </a:t>
            </a:r>
          </a:p>
          <a:p>
            <a:r>
              <a:rPr lang="en-US" dirty="0">
                <a:solidFill>
                  <a:srgbClr val="002060"/>
                </a:solidFill>
                <a:latin typeface="Myriad Pro"/>
              </a:rPr>
              <a:t>What is a Favorable Finding?</a:t>
            </a:r>
          </a:p>
        </p:txBody>
      </p:sp>
    </p:spTree>
    <p:extLst>
      <p:ext uri="{BB962C8B-B14F-4D97-AF65-F5344CB8AC3E}">
        <p14:creationId xmlns:p14="http://schemas.microsoft.com/office/powerpoint/2010/main" val="1398648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heme/theme1.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Choose VA Theme</Template>
  <TotalTime>7497</TotalTime>
  <Words>3425</Words>
  <Application>Microsoft Office PowerPoint</Application>
  <PresentationFormat>Widescreen</PresentationFormat>
  <Paragraphs>388</Paragraphs>
  <Slides>31</Slides>
  <Notes>29</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31</vt:i4>
      </vt:variant>
    </vt:vector>
  </HeadingPairs>
  <TitlesOfParts>
    <vt:vector size="38" baseType="lpstr">
      <vt:lpstr>Arial</vt:lpstr>
      <vt:lpstr>Calibri</vt:lpstr>
      <vt:lpstr>Myriad Pro</vt:lpstr>
      <vt:lpstr>Choose VA Theme</vt:lpstr>
      <vt:lpstr>1_Custom Design</vt:lpstr>
      <vt:lpstr>Custom Design</vt:lpstr>
      <vt:lpstr>1_Choose VA Theme</vt:lpstr>
      <vt:lpstr>VA Appeals Modernization Act  Improved Decision Notices - Rating Decisions</vt:lpstr>
      <vt:lpstr>Improved Decision Notices</vt:lpstr>
      <vt:lpstr>Improved Decision Notices</vt:lpstr>
      <vt:lpstr>Improved Decision Notices</vt:lpstr>
      <vt:lpstr>Improved Decision Notices</vt:lpstr>
      <vt:lpstr>Improved Decision Notices</vt:lpstr>
      <vt:lpstr>Improved Decision Notices</vt:lpstr>
      <vt:lpstr>Knowledge Check #1</vt:lpstr>
      <vt:lpstr>PowerPoint Presentation</vt:lpstr>
      <vt:lpstr>Improved Decision Notices</vt:lpstr>
      <vt:lpstr>Improved Decision Notices</vt:lpstr>
      <vt:lpstr>Improved Decision Notices</vt:lpstr>
      <vt:lpstr>Improved Decision Notices</vt:lpstr>
      <vt:lpstr>Improved Decision Notices</vt:lpstr>
      <vt:lpstr>Improved Decision Notices</vt:lpstr>
      <vt:lpstr>PowerPoint Presentation</vt:lpstr>
      <vt:lpstr>VBMS-R Functionality</vt:lpstr>
      <vt:lpstr>Improved Decision Notices</vt:lpstr>
      <vt:lpstr>Improved Decision Notices</vt:lpstr>
      <vt:lpstr>Improved Decision Notices</vt:lpstr>
      <vt:lpstr>Improved Decision Notices</vt:lpstr>
      <vt:lpstr>Improved Decision Notices</vt:lpstr>
      <vt:lpstr>Improved Decision Notices</vt:lpstr>
      <vt:lpstr>Improved Decision Notices</vt:lpstr>
      <vt:lpstr>Improved Decision Notices</vt:lpstr>
      <vt:lpstr>VBMS-R: AMA Issue-Based Dispositions </vt:lpstr>
      <vt:lpstr>Improved Decision Notices</vt:lpstr>
      <vt:lpstr>Knowledge Check #2 - Scenario</vt:lpstr>
      <vt:lpstr>Knowledge Check Scenario (cont.)</vt:lpstr>
      <vt:lpstr>Improved Decision Notices</vt:lpstr>
      <vt:lpstr>Improved Decision Notices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 Improved Decision Notices - Rating Decision PowerPoint Presentation</dc:title>
  <dc:subject>RVSR, RQRS, DRO</dc:subject>
  <dc:creator>Department of Veterans Affairs, Veterans Benefits Administration, Office of Administrative Review, STAFF</dc:creator>
  <dc:description>This course provides an overview of the 8 Appeals Modernization Act (AMA) decision notice requirements. The course provides students with an understanding of favorable findings and how those should be documented in a rating decision.</dc:description>
  <cp:lastModifiedBy>Kathy Poole</cp:lastModifiedBy>
  <cp:revision>155</cp:revision>
  <dcterms:created xsi:type="dcterms:W3CDTF">2018-12-10T17:48:20Z</dcterms:created>
  <dcterms:modified xsi:type="dcterms:W3CDTF">2021-01-07T22:20:41Z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