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70" r:id="rId6"/>
  </p:sldMasterIdLst>
  <p:notesMasterIdLst>
    <p:notesMasterId r:id="rId27"/>
  </p:notesMasterIdLst>
  <p:sldIdLst>
    <p:sldId id="285" r:id="rId7"/>
    <p:sldId id="286" r:id="rId8"/>
    <p:sldId id="298" r:id="rId9"/>
    <p:sldId id="299" r:id="rId10"/>
    <p:sldId id="303" r:id="rId11"/>
    <p:sldId id="322" r:id="rId12"/>
    <p:sldId id="291" r:id="rId13"/>
    <p:sldId id="304" r:id="rId14"/>
    <p:sldId id="295" r:id="rId15"/>
    <p:sldId id="316" r:id="rId16"/>
    <p:sldId id="315" r:id="rId17"/>
    <p:sldId id="314" r:id="rId18"/>
    <p:sldId id="302" r:id="rId19"/>
    <p:sldId id="319" r:id="rId20"/>
    <p:sldId id="308" r:id="rId21"/>
    <p:sldId id="309" r:id="rId22"/>
    <p:sldId id="311" r:id="rId23"/>
    <p:sldId id="312" r:id="rId24"/>
    <p:sldId id="323" r:id="rId25"/>
    <p:sldId id="287"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672">
          <p15:clr>
            <a:srgbClr val="A4A3A4"/>
          </p15:clr>
        </p15:guide>
        <p15:guide id="4" pos="288">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B3E175"/>
    <a:srgbClr val="66CCFF"/>
    <a:srgbClr val="3BA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250" autoAdjust="0"/>
    <p:restoredTop sz="94660"/>
  </p:normalViewPr>
  <p:slideViewPr>
    <p:cSldViewPr>
      <p:cViewPr varScale="1">
        <p:scale>
          <a:sx n="110" d="100"/>
          <a:sy n="110" d="100"/>
        </p:scale>
        <p:origin x="888" y="132"/>
      </p:cViewPr>
      <p:guideLst>
        <p:guide orient="horz" pos="2160"/>
        <p:guide pos="2880"/>
        <p:guide orient="horz" pos="672"/>
        <p:guide pos="288"/>
      </p:guideLst>
    </p:cSldViewPr>
  </p:slideViewPr>
  <p:notesTextViewPr>
    <p:cViewPr>
      <p:scale>
        <a:sx n="1" d="1"/>
        <a:sy n="1" d="1"/>
      </p:scale>
      <p:origin x="0" y="0"/>
    </p:cViewPr>
  </p:notesTextViewPr>
  <p:sorterViewPr>
    <p:cViewPr>
      <p:scale>
        <a:sx n="100" d="100"/>
        <a:sy n="100" d="100"/>
      </p:scale>
      <p:origin x="0" y="-3828"/>
    </p:cViewPr>
  </p:sorterViewPr>
  <p:notesViewPr>
    <p:cSldViewPr>
      <p:cViewPr varScale="1">
        <p:scale>
          <a:sx n="100" d="100"/>
          <a:sy n="100" d="100"/>
        </p:scale>
        <p:origin x="-355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0BF6123-5584-4859-9232-7C64D48C60BC}" type="datetimeFigureOut">
              <a:rPr lang="en-US" smtClean="0"/>
              <a:t>2/6/2019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263C7BD-EE4B-42E2-A75C-958D06C60C46}" type="slidenum">
              <a:rPr lang="en-US" smtClean="0"/>
              <a:t>‹#›</a:t>
            </a:fld>
            <a:endParaRPr lang="en-US" dirty="0"/>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dirty="0">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147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28996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96835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780744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05596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6719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2/6/2019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32241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253683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2/6/2019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620426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205303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841785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dirty="0">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2285110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4535289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527507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6729070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762760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794998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8980337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2/6/2019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280396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6237604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2/6/2019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9549725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52860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8152962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605656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999989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68034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6979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8" name="TextBox 7"/>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372887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7" name="TextBox 6"/>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5756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6" name="TextBox 5"/>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47605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3" name="TextBox 2"/>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6069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7" name="TextBox 6"/>
          <p:cNvSpPr txBox="1"/>
          <p:nvPr userDrawn="1"/>
        </p:nvSpPr>
        <p:spPr>
          <a:xfrm>
            <a:off x="2971800" y="6324600"/>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271114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
        <p:nvSpPr>
          <p:cNvPr id="10" name="TextBox 9"/>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2" r:id="rId10"/>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2/6/2019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12357110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2/6/2019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hyperlink" Target="https://vaww.vrm.km.va.gov/system/templates/selfservice/va_kanew/help/agent/locale/en-US/portal/554400000001034/content/554400000014099/M21-1-Part-III-Subpart-i-Chapter-2-Section-A-General-Information-on-Pre-Discharge-Claims#1d"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212501" y="4648200"/>
            <a:ext cx="2683099" cy="1173144"/>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Arial" pitchFamily="34" charset="0"/>
                <a:ea typeface="+mn-ea"/>
                <a:cs typeface="Arial" pitchFamily="34" charset="0"/>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sz="1800" dirty="0">
                <a:solidFill>
                  <a:schemeClr val="tx1"/>
                </a:solidFill>
                <a:latin typeface="+mj-lt"/>
              </a:rPr>
              <a:t>Briefed by: 212A</a:t>
            </a:r>
          </a:p>
          <a:p>
            <a:r>
              <a:rPr lang="en-US" sz="1800" b="1" dirty="0">
                <a:solidFill>
                  <a:schemeClr val="tx1"/>
                </a:solidFill>
                <a:latin typeface="+mj-lt"/>
              </a:rPr>
              <a:t>Name/Title: 212A Staff</a:t>
            </a:r>
          </a:p>
          <a:p>
            <a:r>
              <a:rPr lang="en-US" sz="1800" dirty="0">
                <a:solidFill>
                  <a:schemeClr val="tx1"/>
                </a:solidFill>
                <a:latin typeface="+mj-lt"/>
              </a:rPr>
              <a:t>Date: January 8, 2019</a:t>
            </a:r>
          </a:p>
        </p:txBody>
      </p:sp>
      <p:sp>
        <p:nvSpPr>
          <p:cNvPr id="5" name="Rectangle 4"/>
          <p:cNvSpPr/>
          <p:nvPr/>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pic>
        <p:nvPicPr>
          <p:cNvPr id="6" name="Picture 4" descr="dvaseal"/>
          <p:cNvPicPr>
            <a:picLocks noChangeAspect="1" noChangeArrowheads="1"/>
          </p:cNvPicPr>
          <p:nvPr/>
        </p:nvPicPr>
        <p:blipFill>
          <a:blip r:embed="rId2"/>
          <a:srcRect/>
          <a:stretch>
            <a:fillRect/>
          </a:stretch>
        </p:blipFill>
        <p:spPr bwMode="auto">
          <a:xfrm>
            <a:off x="3886200" y="838200"/>
            <a:ext cx="1371600" cy="1371600"/>
          </a:xfrm>
          <a:prstGeom prst="rect">
            <a:avLst/>
          </a:prstGeom>
          <a:noFill/>
          <a:ln w="9525">
            <a:noFill/>
            <a:miter lim="800000"/>
            <a:headEnd/>
            <a:tailEnd/>
          </a:ln>
        </p:spPr>
      </p:pic>
      <p:sp>
        <p:nvSpPr>
          <p:cNvPr id="9" name="Rectangle 8"/>
          <p:cNvSpPr/>
          <p:nvPr/>
        </p:nvSpPr>
        <p:spPr>
          <a:xfrm>
            <a:off x="990600" y="2445365"/>
            <a:ext cx="7162800" cy="2062103"/>
          </a:xfrm>
          <a:prstGeom prst="rect">
            <a:avLst/>
          </a:prstGeom>
        </p:spPr>
        <p:txBody>
          <a:bodyPr wrap="square">
            <a:spAutoFit/>
          </a:bodyPr>
          <a:lstStyle/>
          <a:p>
            <a:pPr algn="ctr"/>
            <a:r>
              <a:rPr lang="en-US" sz="3200" dirty="0">
                <a:solidFill>
                  <a:prstClr val="black"/>
                </a:solidFill>
                <a:latin typeface="Arial"/>
                <a:ea typeface="MS ????"/>
              </a:rPr>
              <a:t>Compensation Service Benefits Delivery at Discharge (BDD) and Integrated Disability Evaluation System (IDES) Conference Call</a:t>
            </a:r>
            <a:endParaRPr lang="en-US" sz="2400" dirty="0">
              <a:solidFill>
                <a:prstClr val="black"/>
              </a:solidFill>
              <a:latin typeface="Times New Roman"/>
              <a:ea typeface="Times New Roman"/>
            </a:endParaRPr>
          </a:p>
        </p:txBody>
      </p:sp>
    </p:spTree>
    <p:extLst>
      <p:ext uri="{BB962C8B-B14F-4D97-AF65-F5344CB8AC3E}">
        <p14:creationId xmlns:p14="http://schemas.microsoft.com/office/powerpoint/2010/main" val="408005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3600" dirty="0"/>
              <a:t>IDES Special Issue</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897553"/>
            <a:ext cx="8382000" cy="4893647"/>
          </a:xfrm>
          <a:prstGeom prst="rect">
            <a:avLst/>
          </a:prstGeom>
        </p:spPr>
        <p:txBody>
          <a:bodyPr wrap="square">
            <a:spAutoFit/>
          </a:bodyPr>
          <a:lstStyle/>
          <a:p>
            <a:pPr marL="457200" lvl="0"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The IDES special issue was removed from M21-4, Appendix C on November 1, 2018 and subsequently deactivated in VBMS</a:t>
            </a:r>
          </a:p>
          <a:p>
            <a:pPr marL="457200" lvl="0"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MSCs are not required to add an IDES special issue to contentions for IDES claims in VBMS; however, MSCs are required to enter all applicable special issues in accordance with M21-1, III.iii.1.F.2</a:t>
            </a:r>
          </a:p>
          <a:p>
            <a:pPr marL="457200" lvl="0"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The use of the IDES Deferral special issue is pending official guidance and will be for DRAS use only. Please note, the IDES Participant corporate flash must still be applied to all IDES claims in accordance with M21-1, III.i.2.D.3.d and remain on the corporate record (M21-1, III.i.2.E.4.e)</a:t>
            </a:r>
          </a:p>
        </p:txBody>
      </p:sp>
    </p:spTree>
    <p:extLst>
      <p:ext uri="{BB962C8B-B14F-4D97-AF65-F5344CB8AC3E}">
        <p14:creationId xmlns:p14="http://schemas.microsoft.com/office/powerpoint/2010/main" val="2414308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3600" dirty="0"/>
              <a:t>Tracked Items for Exam Requests</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762000"/>
            <a:ext cx="8382000" cy="5262979"/>
          </a:xfrm>
          <a:prstGeom prst="rect">
            <a:avLst/>
          </a:prstGeom>
        </p:spPr>
        <p:txBody>
          <a:bodyPr wrap="square">
            <a:spAutoFit/>
          </a:bodyPr>
          <a:lstStyle/>
          <a:p>
            <a:pPr marL="457200" lvl="0"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If an SHA, Gen Med or Medical Opinion request is submitted to a contractor using EMS, the MSC is not required to create a separate tracked item for each exam requested</a:t>
            </a:r>
          </a:p>
          <a:p>
            <a:pPr marL="457200" lvl="0"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Contract examination scheduling requests prepared in VBMS, once accepted by the scheduling activity, will automatically generate corresponding tracked items that initially reflect 30-day suspense dates, and automatically update based on scheduling, modification, cancellation, and/or completion of individual examination appointment(s)</a:t>
            </a:r>
          </a:p>
          <a:p>
            <a:pPr marL="457200" lvl="0"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MSCs are responsible for ensuring all requested exams are completed prior to entering the Medical Evaluation End Date in VTA</a:t>
            </a:r>
          </a:p>
          <a:p>
            <a:pPr marL="457200" lvl="0"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MSCs are reminded that for all VHA examination requests, a tracked item must be added to VBMS under the pending EP 689 for each type of examination they request outside the VBMS examination management environment (M21-1, III.i.2.D.6.j)</a:t>
            </a:r>
          </a:p>
        </p:txBody>
      </p:sp>
    </p:spTree>
    <p:extLst>
      <p:ext uri="{BB962C8B-B14F-4D97-AF65-F5344CB8AC3E}">
        <p14:creationId xmlns:p14="http://schemas.microsoft.com/office/powerpoint/2010/main" val="8690682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3600" dirty="0"/>
              <a:t>Inviting Claims for Disabilities found on Exams</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685800"/>
            <a:ext cx="8382000" cy="5016758"/>
          </a:xfrm>
          <a:prstGeom prst="rect">
            <a:avLst/>
          </a:prstGeom>
        </p:spPr>
        <p:txBody>
          <a:bodyPr wrap="square">
            <a:spAutoFit/>
          </a:bodyPr>
          <a:lstStyle/>
          <a:p>
            <a:pPr marL="457200" lvl="0" indent="-457200">
              <a:buFont typeface="Arial" panose="020B0604020202020204" pitchFamily="34" charset="0"/>
              <a:buChar char="•"/>
            </a:pPr>
            <a:r>
              <a:rPr lang="en-US" sz="2000" dirty="0">
                <a:solidFill>
                  <a:srgbClr val="000000"/>
                </a:solidFill>
                <a:latin typeface="Arial" panose="020B0604020202020204" pitchFamily="34" charset="0"/>
                <a:cs typeface="Arial" panose="020B0604020202020204" pitchFamily="34" charset="0"/>
              </a:rPr>
              <a:t>Per M21-1, III.i.2.D.7.c, MSCs must complete a thorough review of examination reports before providing results to the PEBLO. During the course of this review, if the MSC identifies a new diagnosis that suggests potential entitlement to service connection for a chronic condition that was not specifically claimed or referred, the MSC must solicit the claim as indicated in M21-1, IV.ii.2.A.1.e</a:t>
            </a:r>
          </a:p>
          <a:p>
            <a:pPr marL="457200" lvl="0" indent="-457200">
              <a:buFont typeface="Arial" panose="020B0604020202020204" pitchFamily="34" charset="0"/>
              <a:buChar char="•"/>
            </a:pPr>
            <a:r>
              <a:rPr lang="en-US" sz="2000" dirty="0">
                <a:solidFill>
                  <a:srgbClr val="000000"/>
                </a:solidFill>
                <a:latin typeface="Arial" panose="020B0604020202020204" pitchFamily="34" charset="0"/>
                <a:cs typeface="Arial" panose="020B0604020202020204" pitchFamily="34" charset="0"/>
              </a:rPr>
              <a:t>When a participant is on active duty, an initial diagnosis of a chronic condition on the VA examination report is generally sufficient to establish service connection; however, VA must receive a formal claim on a prescribed form to consider the issue</a:t>
            </a:r>
          </a:p>
          <a:p>
            <a:pPr marL="457200" lvl="0" indent="-457200">
              <a:buFont typeface="Arial" panose="020B0604020202020204" pitchFamily="34" charset="0"/>
              <a:buChar char="•"/>
            </a:pPr>
            <a:r>
              <a:rPr lang="en-US" sz="2000" dirty="0">
                <a:solidFill>
                  <a:srgbClr val="000000"/>
                </a:solidFill>
                <a:latin typeface="Arial" panose="020B0604020202020204" pitchFamily="34" charset="0"/>
                <a:cs typeface="Arial" panose="020B0604020202020204" pitchFamily="34" charset="0"/>
              </a:rPr>
              <a:t>To solicit a claim, MSCs should use the Subsequent Development letter in VBMS.  MSCs must add the language specified by M21-1, IV.ii.2.A.1.e as free text under Important Information, and include the VA Form 21-526EZ as an enclosure</a:t>
            </a:r>
          </a:p>
          <a:p>
            <a:pPr marL="457200" lvl="0" indent="-457200">
              <a:buFont typeface="Arial" panose="020B0604020202020204" pitchFamily="34" charset="0"/>
              <a:buChar char="•"/>
            </a:pPr>
            <a:r>
              <a:rPr lang="en-US" sz="2000" dirty="0">
                <a:solidFill>
                  <a:srgbClr val="000000"/>
                </a:solidFill>
                <a:latin typeface="Arial" panose="020B0604020202020204" pitchFamily="34" charset="0"/>
                <a:cs typeface="Arial" panose="020B0604020202020204" pitchFamily="34" charset="0"/>
              </a:rPr>
              <a:t>DRAS personnel must handle unclaimed disabilities found on examinations in accordance with M21-1, III.i.2.F.1.i</a:t>
            </a:r>
          </a:p>
        </p:txBody>
      </p:sp>
    </p:spTree>
    <p:extLst>
      <p:ext uri="{BB962C8B-B14F-4D97-AF65-F5344CB8AC3E}">
        <p14:creationId xmlns:p14="http://schemas.microsoft.com/office/powerpoint/2010/main" val="1984506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13</a:t>
            </a:fld>
            <a:endParaRPr lang="en-US" dirty="0">
              <a:solidFill>
                <a:prstClr val="white"/>
              </a:solidFill>
            </a:endParaRPr>
          </a:p>
        </p:txBody>
      </p:sp>
      <p:sp>
        <p:nvSpPr>
          <p:cNvPr id="4" name="Title 3"/>
          <p:cNvSpPr>
            <a:spLocks noGrp="1"/>
          </p:cNvSpPr>
          <p:nvPr>
            <p:ph type="title"/>
          </p:nvPr>
        </p:nvSpPr>
        <p:spPr>
          <a:xfrm>
            <a:off x="20782" y="2438400"/>
            <a:ext cx="9144000" cy="731520"/>
          </a:xfrm>
        </p:spPr>
        <p:txBody>
          <a:bodyPr>
            <a:normAutofit/>
          </a:bodyPr>
          <a:lstStyle/>
          <a:p>
            <a:r>
              <a:rPr lang="en-US" sz="4000" dirty="0">
                <a:solidFill>
                  <a:schemeClr val="tx1"/>
                </a:solidFill>
              </a:rPr>
              <a:t>VTA Reminders</a:t>
            </a:r>
          </a:p>
        </p:txBody>
      </p:sp>
    </p:spTree>
    <p:extLst>
      <p:ext uri="{BB962C8B-B14F-4D97-AF65-F5344CB8AC3E}">
        <p14:creationId xmlns:p14="http://schemas.microsoft.com/office/powerpoint/2010/main" val="839264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4000" dirty="0"/>
              <a:t>VTA Training </a:t>
            </a:r>
          </a:p>
        </p:txBody>
      </p:sp>
      <p:sp>
        <p:nvSpPr>
          <p:cNvPr id="5" name="Rectangle 4">
            <a:extLst>
              <a:ext uri="{FF2B5EF4-FFF2-40B4-BE49-F238E27FC236}">
                <a16:creationId xmlns:a16="http://schemas.microsoft.com/office/drawing/2014/main" id="{20FFC229-F8A6-4D36-B135-5B951A7EE80D}"/>
              </a:ext>
            </a:extLst>
          </p:cNvPr>
          <p:cNvSpPr/>
          <p:nvPr/>
        </p:nvSpPr>
        <p:spPr>
          <a:xfrm>
            <a:off x="277091" y="1219200"/>
            <a:ext cx="8382000" cy="461665"/>
          </a:xfrm>
          <a:prstGeom prst="rect">
            <a:avLst/>
          </a:prstGeom>
        </p:spPr>
        <p:txBody>
          <a:bodyPr wrap="square">
            <a:spAutoFit/>
          </a:bodyPr>
          <a:lstStyle/>
          <a:p>
            <a:pPr marL="342900" lvl="0" indent="-3429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VTA Training is 15 (9ET) and 16 (1ET) January, 2019</a:t>
            </a:r>
            <a:endPar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8401477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15</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BDD Topics for Discussion</a:t>
            </a:r>
            <a:endParaRPr lang="en-US" sz="3200" b="1" dirty="0">
              <a:solidFill>
                <a:prstClr val="black"/>
              </a:solidFill>
              <a:ea typeface="Times New Roman"/>
            </a:endParaRPr>
          </a:p>
        </p:txBody>
      </p:sp>
    </p:spTree>
    <p:extLst>
      <p:ext uri="{BB962C8B-B14F-4D97-AF65-F5344CB8AC3E}">
        <p14:creationId xmlns:p14="http://schemas.microsoft.com/office/powerpoint/2010/main" val="10296585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16</a:t>
            </a:fld>
            <a:endParaRPr lang="en-US" dirty="0">
              <a:solidFill>
                <a:prstClr val="white"/>
              </a:solidFill>
            </a:endParaRPr>
          </a:p>
        </p:txBody>
      </p:sp>
      <p:sp>
        <p:nvSpPr>
          <p:cNvPr id="4" name="Title 3"/>
          <p:cNvSpPr>
            <a:spLocks noGrp="1"/>
          </p:cNvSpPr>
          <p:nvPr>
            <p:ph type="title"/>
          </p:nvPr>
        </p:nvSpPr>
        <p:spPr/>
        <p:txBody>
          <a:bodyPr>
            <a:noAutofit/>
          </a:bodyPr>
          <a:lstStyle/>
          <a:p>
            <a:r>
              <a:rPr lang="en-US" sz="2900" dirty="0"/>
              <a:t>Claims Establishment Procedures for BDD-Excluded Claims</a:t>
            </a:r>
          </a:p>
        </p:txBody>
      </p:sp>
      <p:sp>
        <p:nvSpPr>
          <p:cNvPr id="5" name="Rectangle 4">
            <a:extLst>
              <a:ext uri="{FF2B5EF4-FFF2-40B4-BE49-F238E27FC236}">
                <a16:creationId xmlns:a16="http://schemas.microsoft.com/office/drawing/2014/main" id="{16438711-50B0-4214-ADA7-339AC586C436}"/>
              </a:ext>
            </a:extLst>
          </p:cNvPr>
          <p:cNvSpPr/>
          <p:nvPr/>
        </p:nvSpPr>
        <p:spPr>
          <a:xfrm>
            <a:off x="332510" y="685800"/>
            <a:ext cx="8686800" cy="5509200"/>
          </a:xfrm>
          <a:prstGeom prst="rect">
            <a:avLst/>
          </a:prstGeom>
        </p:spPr>
        <p:txBody>
          <a:bodyPr wrap="square">
            <a:spAutoFit/>
          </a:bodyPr>
          <a:lstStyle/>
          <a:p>
            <a:pPr marL="342900"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rPr>
              <a:t>A recent review of EMS exam routing revealed BDD-excluded claims are not being routed properly due to incorrect claims establishment, which can cause significant delays with completing exams. Claims excluded from the BDD program must be established in accordance with M21-1, III.i.2.A.2.h to ensure the exam request is routed correctly in EMS</a:t>
            </a:r>
          </a:p>
          <a:p>
            <a:pPr marL="342900"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rPr>
              <a:t>When initially establishing a BDD-excluded claim, the claims assistant or claims processor must enter Quick Start in the Pre-Discharge Type field and add the BDD-Excluded special issue under one contention requiring an examination</a:t>
            </a:r>
          </a:p>
          <a:p>
            <a:pPr marL="342900"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rPr>
              <a:t>If the claim is excluded from BDD processing after initial claims establishment, the claims processor must update the Pre-Discharge Type field from BDD to Quick Start and add the BDD-Excluded special issue. It is important that these actions are taken prior to submitting the exam request to ensure proper routing in EMS</a:t>
            </a:r>
          </a:p>
        </p:txBody>
      </p:sp>
    </p:spTree>
    <p:extLst>
      <p:ext uri="{BB962C8B-B14F-4D97-AF65-F5344CB8AC3E}">
        <p14:creationId xmlns:p14="http://schemas.microsoft.com/office/powerpoint/2010/main" val="2283288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Current Program Timeliness</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17</a:t>
            </a:fld>
            <a:endParaRPr lang="en-US" dirty="0">
              <a:solidFill>
                <a:prstClr val="white"/>
              </a:solidFill>
            </a:endParaRPr>
          </a:p>
        </p:txBody>
      </p:sp>
      <p:sp>
        <p:nvSpPr>
          <p:cNvPr id="10" name="Rectangle 9">
            <a:extLst>
              <a:ext uri="{FF2B5EF4-FFF2-40B4-BE49-F238E27FC236}">
                <a16:creationId xmlns:a16="http://schemas.microsoft.com/office/drawing/2014/main" id="{B4ED8B2F-3B65-47BD-BCA9-25434054E285}"/>
              </a:ext>
            </a:extLst>
          </p:cNvPr>
          <p:cNvSpPr/>
          <p:nvPr/>
        </p:nvSpPr>
        <p:spPr>
          <a:xfrm>
            <a:off x="325580" y="976745"/>
            <a:ext cx="8686800" cy="1446550"/>
          </a:xfrm>
          <a:prstGeom prst="rect">
            <a:avLst/>
          </a:prstGeom>
        </p:spPr>
        <p:txBody>
          <a:bodyPr wrap="square">
            <a:spAutoFit/>
          </a:bodyPr>
          <a:lstStyle/>
          <a:p>
            <a:pPr marL="342900" indent="-342900">
              <a:buFont typeface="Arial" panose="020B0604020202020204" pitchFamily="34" charset="0"/>
              <a:buChar char="•"/>
            </a:pPr>
            <a:r>
              <a:rPr lang="en-US" sz="2200" dirty="0">
                <a:latin typeface="Arial" panose="020B0604020202020204" pitchFamily="34" charset="0"/>
                <a:cs typeface="Arial" panose="020B0604020202020204" pitchFamily="34" charset="0"/>
              </a:rPr>
              <a:t>As outreach specialists and VA’s frontline contact with SMs and</a:t>
            </a:r>
          </a:p>
          <a:p>
            <a:r>
              <a:rPr lang="en-US" sz="2200" dirty="0">
                <a:latin typeface="Arial" panose="020B0604020202020204" pitchFamily="34" charset="0"/>
                <a:cs typeface="Arial" panose="020B0604020202020204" pitchFamily="34" charset="0"/>
              </a:rPr>
              <a:t>Veterans, it is vital that we are realistic in our communications regarding claims processing times. Below is the current program timeliness data as of January 2, 2019</a:t>
            </a:r>
          </a:p>
        </p:txBody>
      </p:sp>
      <p:graphicFrame>
        <p:nvGraphicFramePr>
          <p:cNvPr id="4" name="Table 3">
            <a:extLst>
              <a:ext uri="{FF2B5EF4-FFF2-40B4-BE49-F238E27FC236}">
                <a16:creationId xmlns:a16="http://schemas.microsoft.com/office/drawing/2014/main" id="{6CE444FD-41E7-497A-922A-F59FE7680CB5}"/>
              </a:ext>
            </a:extLst>
          </p:cNvPr>
          <p:cNvGraphicFramePr>
            <a:graphicFrameLocks noGrp="1"/>
          </p:cNvGraphicFramePr>
          <p:nvPr>
            <p:extLst>
              <p:ext uri="{D42A27DB-BD31-4B8C-83A1-F6EECF244321}">
                <p14:modId xmlns:p14="http://schemas.microsoft.com/office/powerpoint/2010/main" val="1691025377"/>
              </p:ext>
            </p:extLst>
          </p:nvPr>
        </p:nvGraphicFramePr>
        <p:xfrm>
          <a:off x="1066800" y="2744720"/>
          <a:ext cx="6219825" cy="3123921"/>
        </p:xfrm>
        <a:graphic>
          <a:graphicData uri="http://schemas.openxmlformats.org/drawingml/2006/table">
            <a:tbl>
              <a:tblPr firstRow="1" firstCol="1" bandRow="1"/>
              <a:tblGrid>
                <a:gridCol w="4572000">
                  <a:extLst>
                    <a:ext uri="{9D8B030D-6E8A-4147-A177-3AD203B41FA5}">
                      <a16:colId xmlns:a16="http://schemas.microsoft.com/office/drawing/2014/main" val="321766467"/>
                    </a:ext>
                  </a:extLst>
                </a:gridCol>
                <a:gridCol w="1647825">
                  <a:extLst>
                    <a:ext uri="{9D8B030D-6E8A-4147-A177-3AD203B41FA5}">
                      <a16:colId xmlns:a16="http://schemas.microsoft.com/office/drawing/2014/main" val="2151028510"/>
                    </a:ext>
                  </a:extLst>
                </a:gridCol>
              </a:tblGrid>
              <a:tr h="563601">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January 2, 2019</a:t>
                      </a:r>
                      <a:endParaRPr lang="en-US" sz="2400" b="1"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BDD</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1888415"/>
                  </a:ext>
                </a:extLst>
              </a:tr>
              <a:tr h="301370">
                <a:tc>
                  <a:txBody>
                    <a:bodyPr/>
                    <a:lstStyle/>
                    <a:p>
                      <a:pPr marL="0" marR="0">
                        <a:spcBef>
                          <a:spcPts val="0"/>
                        </a:spcBef>
                        <a:spcAft>
                          <a:spcPts val="0"/>
                        </a:spcAft>
                      </a:pPr>
                      <a:r>
                        <a:rPr lang="en-US" sz="2400" b="1">
                          <a:solidFill>
                            <a:srgbClr val="000000"/>
                          </a:solidFill>
                          <a:effectLst/>
                          <a:latin typeface="Arial" panose="020B0604020202020204" pitchFamily="34" charset="0"/>
                          <a:ea typeface="Times New Roman" panose="02020603050405020304" pitchFamily="18" charset="0"/>
                        </a:rPr>
                        <a:t>Completed FYTD</a:t>
                      </a:r>
                      <a:endParaRPr lang="en-US"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rPr>
                        <a:t>9,946</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3093615"/>
                  </a:ext>
                </a:extLst>
              </a:tr>
              <a:tr h="301370">
                <a:tc>
                  <a:txBody>
                    <a:bodyPr/>
                    <a:lstStyle/>
                    <a:p>
                      <a:pPr marL="0" marR="0">
                        <a:spcBef>
                          <a:spcPts val="0"/>
                        </a:spcBef>
                        <a:spcAft>
                          <a:spcPts val="0"/>
                        </a:spcAft>
                      </a:pPr>
                      <a:r>
                        <a:rPr lang="en-US" sz="2400" b="1">
                          <a:solidFill>
                            <a:srgbClr val="000000"/>
                          </a:solidFill>
                          <a:effectLst/>
                          <a:latin typeface="Arial" panose="020B0604020202020204" pitchFamily="34" charset="0"/>
                          <a:ea typeface="Times New Roman" panose="02020603050405020304" pitchFamily="18" charset="0"/>
                        </a:rPr>
                        <a:t>Receipts FYTD</a:t>
                      </a:r>
                      <a:endParaRPr lang="en-US"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a:solidFill>
                            <a:srgbClr val="000000"/>
                          </a:solidFill>
                          <a:effectLst/>
                          <a:latin typeface="Arial" panose="020B0604020202020204" pitchFamily="34" charset="0"/>
                          <a:ea typeface="Calibri" panose="020F0502020204030204" pitchFamily="34" charset="0"/>
                        </a:rPr>
                        <a:t>10,230</a:t>
                      </a:r>
                      <a:endParaRPr lang="en-US"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3096421"/>
                  </a:ext>
                </a:extLst>
              </a:tr>
              <a:tr h="301370">
                <a:tc>
                  <a:txBody>
                    <a:bodyPr/>
                    <a:lstStyle/>
                    <a:p>
                      <a:pPr marL="0" marR="0">
                        <a:spcBef>
                          <a:spcPts val="0"/>
                        </a:spcBef>
                        <a:spcAft>
                          <a:spcPts val="0"/>
                        </a:spcAft>
                      </a:pPr>
                      <a:r>
                        <a:rPr lang="en-US" sz="2400" b="1">
                          <a:solidFill>
                            <a:srgbClr val="000000"/>
                          </a:solidFill>
                          <a:effectLst/>
                          <a:latin typeface="Arial" panose="020B0604020202020204" pitchFamily="34" charset="0"/>
                          <a:ea typeface="Times New Roman" panose="02020603050405020304" pitchFamily="18" charset="0"/>
                        </a:rPr>
                        <a:t>Pending</a:t>
                      </a:r>
                      <a:endParaRPr lang="en-US"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a:solidFill>
                            <a:srgbClr val="000000"/>
                          </a:solidFill>
                          <a:effectLst/>
                          <a:latin typeface="Arial" panose="020B0604020202020204" pitchFamily="34" charset="0"/>
                          <a:ea typeface="Calibri" panose="020F0502020204030204" pitchFamily="34" charset="0"/>
                        </a:rPr>
                        <a:t>5,703</a:t>
                      </a:r>
                      <a:endParaRPr lang="en-US"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7483903"/>
                  </a:ext>
                </a:extLst>
              </a:tr>
              <a:tr h="301370">
                <a:tc>
                  <a:txBody>
                    <a:bodyPr/>
                    <a:lstStyle/>
                    <a:p>
                      <a:pPr marL="0" marR="0">
                        <a:spcBef>
                          <a:spcPts val="0"/>
                        </a:spcBef>
                        <a:spcAft>
                          <a:spcPts val="0"/>
                        </a:spcAft>
                      </a:pPr>
                      <a:r>
                        <a:rPr lang="en-US" sz="2400" b="1">
                          <a:solidFill>
                            <a:srgbClr val="000000"/>
                          </a:solidFill>
                          <a:effectLst/>
                          <a:latin typeface="Arial" panose="020B0604020202020204" pitchFamily="34" charset="0"/>
                          <a:ea typeface="Times New Roman" panose="02020603050405020304" pitchFamily="18" charset="0"/>
                        </a:rPr>
                        <a:t>% Pending &gt;125 Days</a:t>
                      </a:r>
                      <a:endParaRPr lang="en-US"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rPr>
                        <a:t>18.1%</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7235775"/>
                  </a:ext>
                </a:extLst>
              </a:tr>
              <a:tr h="301370">
                <a:tc>
                  <a:txBody>
                    <a:bodyPr/>
                    <a:lstStyle/>
                    <a:p>
                      <a:pPr marL="0" marR="0">
                        <a:spcBef>
                          <a:spcPts val="0"/>
                        </a:spcBef>
                        <a:spcAft>
                          <a:spcPts val="0"/>
                        </a:spcAft>
                      </a:pPr>
                      <a:r>
                        <a:rPr lang="en-US" sz="2400" b="1">
                          <a:solidFill>
                            <a:srgbClr val="000000"/>
                          </a:solidFill>
                          <a:effectLst/>
                          <a:latin typeface="Arial" panose="020B0604020202020204" pitchFamily="34" charset="0"/>
                          <a:ea typeface="Times New Roman" panose="02020603050405020304" pitchFamily="18" charset="0"/>
                        </a:rPr>
                        <a:t># Pending &gt;125 Days</a:t>
                      </a:r>
                      <a:endParaRPr lang="en-US"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rPr>
                        <a:t>1,032</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6327855"/>
                  </a:ext>
                </a:extLst>
              </a:tr>
              <a:tr h="301370">
                <a:tc>
                  <a:txBody>
                    <a:bodyPr/>
                    <a:lstStyle/>
                    <a:p>
                      <a:pPr marL="0" marR="0">
                        <a:spcBef>
                          <a:spcPts val="0"/>
                        </a:spcBef>
                        <a:spcAft>
                          <a:spcPts val="0"/>
                        </a:spcAft>
                      </a:pPr>
                      <a:r>
                        <a:rPr lang="en-US" sz="2400" b="1">
                          <a:solidFill>
                            <a:srgbClr val="000000"/>
                          </a:solidFill>
                          <a:effectLst/>
                          <a:latin typeface="Arial" panose="020B0604020202020204" pitchFamily="34" charset="0"/>
                          <a:ea typeface="Times New Roman" panose="02020603050405020304" pitchFamily="18" charset="0"/>
                        </a:rPr>
                        <a:t>Average Days Pending</a:t>
                      </a:r>
                      <a:endParaRPr lang="en-US"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rPr>
                        <a:t>78.0</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3090308"/>
                  </a:ext>
                </a:extLst>
              </a:tr>
              <a:tr h="301370">
                <a:tc>
                  <a:txBody>
                    <a:bodyPr/>
                    <a:lstStyle/>
                    <a:p>
                      <a:pPr marL="0" marR="0">
                        <a:spcBef>
                          <a:spcPts val="0"/>
                        </a:spcBef>
                        <a:spcAft>
                          <a:spcPts val="0"/>
                        </a:spcAft>
                      </a:pPr>
                      <a:r>
                        <a:rPr lang="en-US" sz="2400" b="1">
                          <a:solidFill>
                            <a:srgbClr val="000000"/>
                          </a:solidFill>
                          <a:effectLst/>
                          <a:latin typeface="Arial" panose="020B0604020202020204" pitchFamily="34" charset="0"/>
                          <a:ea typeface="Times New Roman" panose="02020603050405020304" pitchFamily="18" charset="0"/>
                        </a:rPr>
                        <a:t>Avg. Days to Complete FYTD</a:t>
                      </a:r>
                      <a:endParaRPr lang="en-US"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rPr>
                        <a:t>56.8</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4275302"/>
                  </a:ext>
                </a:extLst>
              </a:tr>
            </a:tbl>
          </a:graphicData>
        </a:graphic>
      </p:graphicFrame>
    </p:spTree>
    <p:extLst>
      <p:ext uri="{BB962C8B-B14F-4D97-AF65-F5344CB8AC3E}">
        <p14:creationId xmlns:p14="http://schemas.microsoft.com/office/powerpoint/2010/main" val="37524134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18</a:t>
            </a:fld>
            <a:endParaRPr lang="en-US" dirty="0">
              <a:solidFill>
                <a:prstClr val="white"/>
              </a:solidFill>
            </a:endParaRPr>
          </a:p>
        </p:txBody>
      </p:sp>
      <p:sp>
        <p:nvSpPr>
          <p:cNvPr id="4" name="Title 3"/>
          <p:cNvSpPr>
            <a:spLocks noGrp="1"/>
          </p:cNvSpPr>
          <p:nvPr>
            <p:ph type="title"/>
          </p:nvPr>
        </p:nvSpPr>
        <p:spPr/>
        <p:txBody>
          <a:bodyPr>
            <a:noAutofit/>
          </a:bodyPr>
          <a:lstStyle/>
          <a:p>
            <a:r>
              <a:rPr lang="en-US" sz="3400" dirty="0"/>
              <a:t>Questions from the Pre-D/BDD Mailbox (1 of 2)</a:t>
            </a:r>
          </a:p>
        </p:txBody>
      </p:sp>
      <p:sp>
        <p:nvSpPr>
          <p:cNvPr id="2" name="Rectangle 1">
            <a:extLst>
              <a:ext uri="{FF2B5EF4-FFF2-40B4-BE49-F238E27FC236}">
                <a16:creationId xmlns:a16="http://schemas.microsoft.com/office/drawing/2014/main" id="{84447CB6-61EF-452B-A6D1-1450357706B8}"/>
              </a:ext>
            </a:extLst>
          </p:cNvPr>
          <p:cNvSpPr/>
          <p:nvPr/>
        </p:nvSpPr>
        <p:spPr>
          <a:xfrm>
            <a:off x="381000" y="914400"/>
            <a:ext cx="8153400" cy="3893374"/>
          </a:xfrm>
          <a:prstGeom prst="rect">
            <a:avLst/>
          </a:prstGeom>
        </p:spPr>
        <p:txBody>
          <a:bodyPr wrap="square">
            <a:spAutoFit/>
          </a:bodyPr>
          <a:lstStyle/>
          <a:p>
            <a:pPr>
              <a:spcBef>
                <a:spcPts val="200"/>
              </a:spcBef>
              <a:spcAft>
                <a:spcPts val="200"/>
              </a:spcAft>
            </a:pPr>
            <a:r>
              <a:rPr lang="en-US" sz="2200" b="1" u="sng" dirty="0">
                <a:solidFill>
                  <a:srgbClr val="000000"/>
                </a:solidFill>
                <a:latin typeface="Arial" panose="020B0604020202020204" pitchFamily="34" charset="0"/>
                <a:ea typeface="Times New Roman" panose="02020603050405020304" pitchFamily="18" charset="0"/>
              </a:rPr>
              <a:t>Question:</a:t>
            </a:r>
            <a:r>
              <a:rPr lang="en-US" sz="2200" b="1" dirty="0">
                <a:solidFill>
                  <a:srgbClr val="000000"/>
                </a:solidFill>
                <a:latin typeface="Arial" panose="020B0604020202020204" pitchFamily="34" charset="0"/>
                <a:ea typeface="Times New Roman" panose="02020603050405020304" pitchFamily="18" charset="0"/>
              </a:rPr>
              <a:t>  </a:t>
            </a:r>
            <a:r>
              <a:rPr lang="en-US" sz="2200" dirty="0">
                <a:solidFill>
                  <a:srgbClr val="000000"/>
                </a:solidFill>
                <a:latin typeface="Arial" panose="020B0604020202020204" pitchFamily="34" charset="0"/>
                <a:ea typeface="Times New Roman" panose="02020603050405020304" pitchFamily="18" charset="0"/>
              </a:rPr>
              <a:t>If a Servicemember submits an intent to file (ITF) 180-90 days prior to discharge, but does not submit their formal application and supporting documents until after the 90 day cut-off, can the ITF date be used to qualify them for the BDD program?</a:t>
            </a:r>
            <a:endParaRPr lang="en-US" sz="2200" dirty="0">
              <a:solidFill>
                <a:srgbClr val="000000"/>
              </a:solidFill>
              <a:latin typeface="Times New Roman" panose="02020603050405020304" pitchFamily="18" charset="0"/>
              <a:ea typeface="Times New Roman" panose="02020603050405020304" pitchFamily="18" charset="0"/>
            </a:endParaRPr>
          </a:p>
          <a:p>
            <a:pPr>
              <a:spcBef>
                <a:spcPts val="200"/>
              </a:spcBef>
              <a:spcAft>
                <a:spcPts val="200"/>
              </a:spcAft>
            </a:pPr>
            <a:r>
              <a:rPr lang="en-US" sz="2200" dirty="0">
                <a:solidFill>
                  <a:srgbClr val="000000"/>
                </a:solidFill>
                <a:latin typeface="Arial" panose="020B0604020202020204" pitchFamily="34" charset="0"/>
                <a:ea typeface="Times New Roman" panose="02020603050405020304" pitchFamily="18" charset="0"/>
              </a:rPr>
              <a:t> </a:t>
            </a:r>
            <a:endParaRPr lang="en-US" sz="2200" dirty="0">
              <a:solidFill>
                <a:srgbClr val="000000"/>
              </a:solidFill>
              <a:latin typeface="Times New Roman" panose="02020603050405020304" pitchFamily="18" charset="0"/>
              <a:ea typeface="Times New Roman" panose="02020603050405020304" pitchFamily="18" charset="0"/>
            </a:endParaRPr>
          </a:p>
          <a:p>
            <a:pPr marL="457200" marR="0">
              <a:spcBef>
                <a:spcPts val="0"/>
              </a:spcBef>
              <a:spcAft>
                <a:spcPts val="0"/>
              </a:spcAft>
            </a:pPr>
            <a:r>
              <a:rPr lang="en-US" sz="2200" b="1" u="sng" dirty="0">
                <a:solidFill>
                  <a:srgbClr val="1F497D"/>
                </a:solidFill>
                <a:latin typeface="Arial" panose="020B0604020202020204" pitchFamily="34" charset="0"/>
                <a:ea typeface="Calibri" panose="020F0502020204030204" pitchFamily="34" charset="0"/>
              </a:rPr>
              <a:t>Answer:</a:t>
            </a:r>
            <a:r>
              <a:rPr lang="en-US" sz="2200" b="1" dirty="0">
                <a:solidFill>
                  <a:srgbClr val="1F497D"/>
                </a:solidFill>
                <a:latin typeface="Arial" panose="020B0604020202020204" pitchFamily="34" charset="0"/>
                <a:ea typeface="Calibri" panose="020F0502020204030204" pitchFamily="34" charset="0"/>
              </a:rPr>
              <a:t>  </a:t>
            </a:r>
            <a:r>
              <a:rPr lang="en-US" sz="2200" dirty="0">
                <a:solidFill>
                  <a:srgbClr val="000000"/>
                </a:solidFill>
                <a:latin typeface="Arial" panose="020B0604020202020204" pitchFamily="34" charset="0"/>
                <a:ea typeface="Times New Roman" panose="02020603050405020304" pitchFamily="18" charset="0"/>
              </a:rPr>
              <a:t>No, the Servicemember must meet all the requirements outlined in </a:t>
            </a:r>
            <a:r>
              <a:rPr lang="en-US" sz="2200" u="sng" dirty="0">
                <a:solidFill>
                  <a:srgbClr val="000000"/>
                </a:solidFill>
                <a:latin typeface="Arial" panose="020B0604020202020204" pitchFamily="34" charset="0"/>
                <a:ea typeface="Times New Roman" panose="02020603050405020304" pitchFamily="18" charset="0"/>
              </a:rPr>
              <a:t>M21-1,III.i.2.A.1.c</a:t>
            </a:r>
            <a:r>
              <a:rPr lang="en-US" sz="2200" u="sng" dirty="0">
                <a:solidFill>
                  <a:srgbClr val="000000"/>
                </a:solidFill>
                <a:latin typeface="Arial" panose="020B0604020202020204" pitchFamily="34" charset="0"/>
                <a:ea typeface="Times New Roman" panose="02020603050405020304" pitchFamily="18" charset="0"/>
                <a:hlinkClick r:id="rId2"/>
              </a:rPr>
              <a:t>.</a:t>
            </a:r>
            <a:r>
              <a:rPr lang="en-US" sz="2200" b="1" dirty="0">
                <a:solidFill>
                  <a:srgbClr val="000000"/>
                </a:solidFill>
                <a:latin typeface="Arial" panose="020B0604020202020204" pitchFamily="34" charset="0"/>
                <a:ea typeface="Times New Roman" panose="02020603050405020304" pitchFamily="18" charset="0"/>
              </a:rPr>
              <a:t> </a:t>
            </a:r>
            <a:r>
              <a:rPr lang="en-US" sz="2200" dirty="0">
                <a:solidFill>
                  <a:srgbClr val="000000"/>
                </a:solidFill>
                <a:latin typeface="Arial" panose="020B0604020202020204" pitchFamily="34" charset="0"/>
                <a:ea typeface="Times New Roman" panose="02020603050405020304" pitchFamily="18" charset="0"/>
              </a:rPr>
              <a:t>and </a:t>
            </a:r>
            <a:r>
              <a:rPr lang="en-US" sz="2200" u="sng" dirty="0">
                <a:solidFill>
                  <a:srgbClr val="000000"/>
                </a:solidFill>
                <a:latin typeface="Arial" panose="020B0604020202020204" pitchFamily="34" charset="0"/>
                <a:ea typeface="Times New Roman" panose="02020603050405020304" pitchFamily="18" charset="0"/>
              </a:rPr>
              <a:t>M21-1,III.i.2.A.1.d.</a:t>
            </a:r>
            <a:r>
              <a:rPr lang="en-US" sz="2200" b="1" dirty="0">
                <a:solidFill>
                  <a:srgbClr val="000000"/>
                </a:solidFill>
                <a:latin typeface="Times New Roman" panose="02020603050405020304" pitchFamily="18" charset="0"/>
                <a:ea typeface="Times New Roman" panose="02020603050405020304" pitchFamily="18" charset="0"/>
              </a:rPr>
              <a:t> </a:t>
            </a:r>
            <a:r>
              <a:rPr lang="en-US" sz="2200" dirty="0">
                <a:solidFill>
                  <a:srgbClr val="000000"/>
                </a:solidFill>
                <a:latin typeface="Arial" panose="020B0604020202020204" pitchFamily="34" charset="0"/>
                <a:ea typeface="Times New Roman" panose="02020603050405020304" pitchFamily="18" charset="0"/>
              </a:rPr>
              <a:t>within the prescribed timeframe to participate in the BDD program. The formal claim however can be accepted, but will be processed as a BDD Excluded claim. </a:t>
            </a:r>
            <a:endParaRPr lang="en-US" sz="2200"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617056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p:cNvSpPr>
            <a:spLocks noGrp="1"/>
          </p:cNvSpPr>
          <p:nvPr>
            <p:ph type="title"/>
          </p:nvPr>
        </p:nvSpPr>
        <p:spPr/>
        <p:txBody>
          <a:bodyPr>
            <a:noAutofit/>
          </a:bodyPr>
          <a:lstStyle/>
          <a:p>
            <a:r>
              <a:rPr lang="en-US" sz="3400" dirty="0"/>
              <a:t>Questions from the Pre-D/BDD Mailbox (1 of 2)</a:t>
            </a:r>
          </a:p>
        </p:txBody>
      </p:sp>
      <p:sp>
        <p:nvSpPr>
          <p:cNvPr id="5" name="Rectangle 4">
            <a:extLst>
              <a:ext uri="{FF2B5EF4-FFF2-40B4-BE49-F238E27FC236}">
                <a16:creationId xmlns:a16="http://schemas.microsoft.com/office/drawing/2014/main" id="{F6335A21-43CB-4123-BB4C-0B5D0056313C}"/>
              </a:ext>
            </a:extLst>
          </p:cNvPr>
          <p:cNvSpPr/>
          <p:nvPr/>
        </p:nvSpPr>
        <p:spPr>
          <a:xfrm>
            <a:off x="152400" y="712143"/>
            <a:ext cx="8915400" cy="5155257"/>
          </a:xfrm>
          <a:prstGeom prst="rect">
            <a:avLst/>
          </a:prstGeom>
        </p:spPr>
        <p:txBody>
          <a:bodyPr wrap="square">
            <a:spAutoFit/>
          </a:bodyPr>
          <a:lstStyle/>
          <a:p>
            <a:pPr>
              <a:spcBef>
                <a:spcPts val="200"/>
              </a:spcBef>
              <a:spcAft>
                <a:spcPts val="200"/>
              </a:spcAft>
            </a:pPr>
            <a:r>
              <a:rPr lang="en-US" b="1" dirty="0">
                <a:solidFill>
                  <a:srgbClr val="000000"/>
                </a:solidFill>
                <a:latin typeface="Arial" panose="020B0604020202020204" pitchFamily="34" charset="0"/>
                <a:ea typeface="Times New Roman" panose="02020603050405020304" pitchFamily="18" charset="0"/>
                <a:cs typeface="Arial" panose="020B0604020202020204" pitchFamily="34" charset="0"/>
              </a:rPr>
              <a:t>Question:  </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A SM was excluded from BDD because VA Form 21-526EZ was submitted less than 90 days prior to discharge. The appropriate procedures for handling BDD-excluded claims were followed in accordance with </a:t>
            </a:r>
            <a:r>
              <a:rPr lang="en-US" u="sng" dirty="0">
                <a:solidFill>
                  <a:srgbClr val="000000"/>
                </a:solidFill>
                <a:latin typeface="Arial" panose="020B0604020202020204" pitchFamily="34" charset="0"/>
                <a:ea typeface="Times New Roman" panose="02020603050405020304" pitchFamily="18" charset="0"/>
                <a:cs typeface="Arial" panose="020B0604020202020204" pitchFamily="34" charset="0"/>
              </a:rPr>
              <a:t>M21-1, III.i.2.B.3</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however, once RAD+1 was reached it was determined that the SM would remain on AD duty for 5 months and all criteria for the BDD program was met. How should this claim be handled now? </a:t>
            </a:r>
          </a:p>
          <a:p>
            <a:pPr>
              <a:spcBef>
                <a:spcPts val="200"/>
              </a:spcBef>
              <a:spcAft>
                <a:spcPts val="200"/>
              </a:spcAf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b="1" dirty="0">
                <a:solidFill>
                  <a:srgbClr val="1F497D"/>
                </a:solidFill>
                <a:latin typeface="Arial" panose="020B0604020202020204" pitchFamily="34" charset="0"/>
                <a:ea typeface="Calibri" panose="020F0502020204030204" pitchFamily="34" charset="0"/>
                <a:cs typeface="Arial" panose="020B0604020202020204" pitchFamily="34" charset="0"/>
              </a:rPr>
              <a:t>Answer:  </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The claims processor must enter a note in VBMS indicating the new discharge date and edit the claim detail in VBMS to the proper future suspense date (new RAD+1) per </a:t>
            </a:r>
            <a:r>
              <a:rPr lang="en-US" u="sng" dirty="0">
                <a:solidFill>
                  <a:srgbClr val="000000"/>
                </a:solidFill>
                <a:latin typeface="Arial" panose="020B0604020202020204" pitchFamily="34" charset="0"/>
                <a:ea typeface="Times New Roman" panose="02020603050405020304" pitchFamily="18" charset="0"/>
                <a:cs typeface="Arial" panose="020B0604020202020204" pitchFamily="34" charset="0"/>
              </a:rPr>
              <a:t>M21-1, III.i.2.B.4.i</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If VBMS will not allow a change to the proper future suspense date:</a:t>
            </a:r>
          </a:p>
          <a:p>
            <a:pPr marL="342900" marR="0" lvl="0" indent="-342900">
              <a:spcBef>
                <a:spcPts val="0"/>
              </a:spcBef>
              <a:spcAft>
                <a:spcPts val="0"/>
              </a:spcAft>
              <a:buFont typeface="Symbol" panose="05050102010706020507" pitchFamily="18" charset="2"/>
              <a:buChar char=""/>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change the pending EP to an EP 400</a:t>
            </a:r>
          </a:p>
          <a:p>
            <a:pPr marL="342900" marR="0" lvl="0" indent="-342900">
              <a:spcBef>
                <a:spcPts val="0"/>
              </a:spcBef>
              <a:spcAft>
                <a:spcPts val="0"/>
              </a:spcAft>
              <a:buFont typeface="Symbol" panose="05050102010706020507" pitchFamily="18" charset="2"/>
              <a:buChar char=""/>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cancel the EP 400</a:t>
            </a:r>
          </a:p>
          <a:p>
            <a:pPr marL="342900" marR="0" lvl="0" indent="-342900">
              <a:spcBef>
                <a:spcPts val="0"/>
              </a:spcBef>
              <a:spcAft>
                <a:spcPts val="0"/>
              </a:spcAft>
              <a:buFont typeface="Symbol" panose="05050102010706020507" pitchFamily="18" charset="2"/>
              <a:buChar char=""/>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establish a new BDD or BDD-excluded diary EP based on the new discharge date</a:t>
            </a:r>
          </a:p>
          <a:p>
            <a:pPr marL="342900" marR="0" lvl="0" indent="-342900">
              <a:spcBef>
                <a:spcPts val="0"/>
              </a:spcBef>
              <a:spcAft>
                <a:spcPts val="0"/>
              </a:spcAft>
              <a:buFont typeface="Symbol" panose="05050102010706020507" pitchFamily="18" charset="2"/>
              <a:buChar char=""/>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update any tracked items if necessary, and</a:t>
            </a:r>
          </a:p>
          <a:p>
            <a:pPr marL="342900" marR="0" lvl="0" indent="-342900">
              <a:spcBef>
                <a:spcPts val="0"/>
              </a:spcBef>
              <a:spcAft>
                <a:spcPts val="0"/>
              </a:spcAft>
              <a:buFont typeface="Symbol" panose="05050102010706020507" pitchFamily="18" charset="2"/>
              <a:buChar char=""/>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return the claim to the rating activity if an in-service rating decision was previously completed.</a:t>
            </a:r>
          </a:p>
          <a:p>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If the SM now meets the criteria for BDD (due to RAD change), the claim should be updated to reflect the BDD claim type and claim label per </a:t>
            </a:r>
            <a:r>
              <a:rPr lang="en-US" u="sng" dirty="0">
                <a:solidFill>
                  <a:srgbClr val="000000"/>
                </a:solidFill>
                <a:latin typeface="Arial" panose="020B0604020202020204" pitchFamily="34" charset="0"/>
                <a:ea typeface="Times New Roman" panose="02020603050405020304" pitchFamily="18" charset="0"/>
                <a:cs typeface="Arial" panose="020B0604020202020204" pitchFamily="34" charset="0"/>
              </a:rPr>
              <a:t>M21-1, III.i.2.A.2.d</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p>
        </p:txBody>
      </p:sp>
    </p:spTree>
    <p:extLst>
      <p:ext uri="{BB962C8B-B14F-4D97-AF65-F5344CB8AC3E}">
        <p14:creationId xmlns:p14="http://schemas.microsoft.com/office/powerpoint/2010/main" val="4187704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(1 of 3)</a:t>
            </a:r>
          </a:p>
        </p:txBody>
      </p:sp>
      <p:sp>
        <p:nvSpPr>
          <p:cNvPr id="6" name="Slide Number Placeholder 5"/>
          <p:cNvSpPr>
            <a:spLocks noGrp="1"/>
          </p:cNvSpPr>
          <p:nvPr>
            <p:ph type="sldNum" sz="quarter" idx="12"/>
          </p:nvPr>
        </p:nvSpPr>
        <p:spPr/>
        <p:txBody>
          <a:bodyPr/>
          <a:lstStyle/>
          <a:p>
            <a:fld id="{04F7EA0F-F264-4DBA-8450-109ED0C85B89}" type="slidenum">
              <a:rPr lang="en-US" smtClean="0"/>
              <a:t>2</a:t>
            </a:fld>
            <a:endParaRPr lang="en-US" dirty="0"/>
          </a:p>
        </p:txBody>
      </p:sp>
      <p:sp>
        <p:nvSpPr>
          <p:cNvPr id="4" name="Rectangle 3"/>
          <p:cNvSpPr/>
          <p:nvPr/>
        </p:nvSpPr>
        <p:spPr>
          <a:xfrm>
            <a:off x="152400" y="971971"/>
            <a:ext cx="8419292" cy="4401205"/>
          </a:xfrm>
          <a:prstGeom prst="rect">
            <a:avLst/>
          </a:prstGeom>
        </p:spPr>
        <p:txBody>
          <a:bodyPr wrap="none">
            <a:spAutoFit/>
          </a:bodyPr>
          <a:lstStyle/>
          <a:p>
            <a:pPr marL="457200" lvl="0" indent="-339725">
              <a:buFont typeface="Wingdings" panose="05000000000000000000" pitchFamily="2" charset="2"/>
              <a:buChar char="Ø"/>
            </a:pPr>
            <a:r>
              <a:rPr lang="en-US" sz="2800" dirty="0">
                <a:solidFill>
                  <a:srgbClr val="000000"/>
                </a:solidFill>
                <a:latin typeface="Arial"/>
                <a:ea typeface="Times New Roman"/>
              </a:rPr>
              <a:t>Introduction</a:t>
            </a:r>
          </a:p>
          <a:p>
            <a:pPr marL="117475" lvl="0"/>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Topics for Discussion</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Manage Evidence Screen</a:t>
            </a:r>
          </a:p>
          <a:p>
            <a:pPr marL="914400" lvl="1" indent="-4572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457200" lvl="0" indent="-339725">
              <a:buFont typeface="Wingdings" panose="05000000000000000000" pitchFamily="2" charset="2"/>
              <a:buChar char="Ø"/>
            </a:pPr>
            <a:r>
              <a:rPr lang="en-US" sz="2800" dirty="0">
                <a:solidFill>
                  <a:srgbClr val="000000"/>
                </a:solidFill>
                <a:latin typeface="Arial"/>
                <a:ea typeface="Times New Roman"/>
              </a:rPr>
              <a:t>IDES Specific Topics</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Proper IDES Referral Packages </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IDES Special Issue</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Tracked Items for Exam Requests</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Inviting Claims for Disabilities found on Examinations </a:t>
            </a:r>
          </a:p>
          <a:p>
            <a:pPr marL="914400" lvl="1" indent="-4572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7746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Misc and Open Floor</a:t>
            </a:r>
          </a:p>
        </p:txBody>
      </p:sp>
      <p:sp>
        <p:nvSpPr>
          <p:cNvPr id="6" name="Slide Number Placeholder 5"/>
          <p:cNvSpPr>
            <a:spLocks noGrp="1"/>
          </p:cNvSpPr>
          <p:nvPr>
            <p:ph type="sldNum" sz="quarter" idx="12"/>
          </p:nvPr>
        </p:nvSpPr>
        <p:spPr/>
        <p:txBody>
          <a:bodyPr/>
          <a:lstStyle/>
          <a:p>
            <a:fld id="{04F7EA0F-F264-4DBA-8450-109ED0C85B89}" type="slidenum">
              <a:rPr lang="en-US" smtClean="0"/>
              <a:t>20</a:t>
            </a:fld>
            <a:endParaRPr lang="en-US" dirty="0"/>
          </a:p>
        </p:txBody>
      </p:sp>
      <p:sp>
        <p:nvSpPr>
          <p:cNvPr id="5" name="Rectangle 4"/>
          <p:cNvSpPr/>
          <p:nvPr/>
        </p:nvSpPr>
        <p:spPr>
          <a:xfrm>
            <a:off x="304800" y="990600"/>
            <a:ext cx="8324725" cy="2000548"/>
          </a:xfrm>
          <a:prstGeom prst="rect">
            <a:avLst/>
          </a:prstGeom>
        </p:spPr>
        <p:txBody>
          <a:bodyPr wrap="square">
            <a:spAutoFit/>
          </a:bodyPr>
          <a:lstStyle/>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TMS #</a:t>
            </a:r>
            <a:r>
              <a:rPr lang="en-US" sz="2400" dirty="0">
                <a:solidFill>
                  <a:srgbClr val="000000"/>
                </a:solidFill>
                <a:latin typeface="Arial"/>
              </a:rPr>
              <a:t>4491065</a:t>
            </a:r>
            <a:r>
              <a:rPr lang="en-US" sz="2400" dirty="0">
                <a:solidFill>
                  <a:srgbClr val="000000"/>
                </a:solidFill>
                <a:latin typeface="Arial" panose="020B0604020202020204" pitchFamily="34" charset="0"/>
                <a:ea typeface="Times New Roman"/>
                <a:cs typeface="Arial" panose="020B0604020202020204" pitchFamily="34" charset="0"/>
              </a:rPr>
              <a:t> </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Open Floor/Questions</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Next Teleconference: February 12</a:t>
            </a:r>
            <a:r>
              <a:rPr lang="en-US" sz="2400" dirty="0">
                <a:latin typeface="Arial" panose="020B0604020202020204" pitchFamily="34" charset="0"/>
                <a:ea typeface="Times New Roman"/>
                <a:cs typeface="Arial" panose="020B0604020202020204" pitchFamily="34" charset="0"/>
              </a:rPr>
              <a:t>, 2019</a:t>
            </a:r>
          </a:p>
        </p:txBody>
      </p:sp>
    </p:spTree>
    <p:extLst>
      <p:ext uri="{BB962C8B-B14F-4D97-AF65-F5344CB8AC3E}">
        <p14:creationId xmlns:p14="http://schemas.microsoft.com/office/powerpoint/2010/main" val="2963137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(2 of 3)</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3</a:t>
            </a:fld>
            <a:endParaRPr lang="en-US" dirty="0">
              <a:solidFill>
                <a:prstClr val="white"/>
              </a:solidFill>
            </a:endParaRPr>
          </a:p>
        </p:txBody>
      </p:sp>
      <p:sp>
        <p:nvSpPr>
          <p:cNvPr id="4" name="Rectangle 3"/>
          <p:cNvSpPr/>
          <p:nvPr/>
        </p:nvSpPr>
        <p:spPr>
          <a:xfrm>
            <a:off x="228600" y="949672"/>
            <a:ext cx="7887096" cy="2754600"/>
          </a:xfrm>
          <a:prstGeom prst="rect">
            <a:avLst/>
          </a:prstGeom>
        </p:spPr>
        <p:txBody>
          <a:bodyPr wrap="none">
            <a:spAutoFit/>
          </a:bodyPr>
          <a:lstStyle/>
          <a:p>
            <a:pPr marL="457200" indent="-339725">
              <a:buFont typeface="Wingdings" panose="05000000000000000000" pitchFamily="2" charset="2"/>
              <a:buChar char="Ø"/>
            </a:pPr>
            <a:r>
              <a:rPr lang="en-US" sz="2800" dirty="0">
                <a:solidFill>
                  <a:srgbClr val="000000"/>
                </a:solidFill>
                <a:latin typeface="Arial"/>
                <a:ea typeface="Times New Roman"/>
              </a:rPr>
              <a:t>VTA Reminders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VTA Training </a:t>
            </a:r>
          </a:p>
          <a:p>
            <a:pPr lvl="1"/>
            <a:endParaRPr lang="en-US" sz="2100" dirty="0">
              <a:solidFill>
                <a:srgbClr val="000000"/>
              </a:solidFill>
              <a:latin typeface="Arial" panose="020B0604020202020204" pitchFamily="34" charset="0"/>
              <a:cs typeface="Arial" panose="020B0604020202020204" pitchFamily="34" charset="0"/>
            </a:endParaRPr>
          </a:p>
          <a:p>
            <a:pPr marL="457200" lvl="0" indent="-339725">
              <a:buFont typeface="Wingdings" panose="05000000000000000000" pitchFamily="2" charset="2"/>
              <a:buChar char="Ø"/>
            </a:pPr>
            <a:r>
              <a:rPr lang="en-US" sz="2800" dirty="0">
                <a:solidFill>
                  <a:srgbClr val="000000"/>
                </a:solidFill>
                <a:latin typeface="Arial"/>
                <a:ea typeface="Times New Roman"/>
              </a:rPr>
              <a:t>BDD Specific Topics</a:t>
            </a:r>
            <a:endParaRPr lang="en-US" sz="2100" dirty="0">
              <a:solidFill>
                <a:srgbClr val="000000"/>
              </a:solidFill>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Claims Establishment for BDD-Excluded Claims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Current Program Timeliness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Questions from the Pre-Discharge BDD Mailbox</a:t>
            </a:r>
            <a:endParaRPr lang="en-US" sz="3200" u="sng" dirty="0">
              <a:solidFill>
                <a:srgbClr val="000000"/>
              </a:solidFill>
              <a:latin typeface="Arial"/>
              <a:ea typeface="Times New Roman"/>
            </a:endParaRPr>
          </a:p>
        </p:txBody>
      </p:sp>
    </p:spTree>
    <p:extLst>
      <p:ext uri="{BB962C8B-B14F-4D97-AF65-F5344CB8AC3E}">
        <p14:creationId xmlns:p14="http://schemas.microsoft.com/office/powerpoint/2010/main" val="1933391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(3 of 3)</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4</a:t>
            </a:fld>
            <a:endParaRPr lang="en-US" dirty="0">
              <a:solidFill>
                <a:prstClr val="white"/>
              </a:solidFill>
            </a:endParaRPr>
          </a:p>
        </p:txBody>
      </p:sp>
      <p:sp>
        <p:nvSpPr>
          <p:cNvPr id="4" name="Rectangle 3"/>
          <p:cNvSpPr/>
          <p:nvPr/>
        </p:nvSpPr>
        <p:spPr>
          <a:xfrm>
            <a:off x="275467" y="990600"/>
            <a:ext cx="3919856" cy="2246769"/>
          </a:xfrm>
          <a:prstGeom prst="rect">
            <a:avLst/>
          </a:prstGeom>
        </p:spPr>
        <p:txBody>
          <a:bodyPr wrap="none">
            <a:spAutoFit/>
          </a:bodyPr>
          <a:lstStyle/>
          <a:p>
            <a:pPr marL="457200" lvl="0" indent="-339725">
              <a:buFont typeface="Wingdings" panose="05000000000000000000" pitchFamily="2" charset="2"/>
              <a:buChar char="Ø"/>
            </a:pPr>
            <a:r>
              <a:rPr lang="en-US" sz="2800" dirty="0">
                <a:solidFill>
                  <a:srgbClr val="000000"/>
                </a:solidFill>
                <a:latin typeface="Arial"/>
                <a:ea typeface="Times New Roman"/>
              </a:rPr>
              <a:t>Open Floor</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Next Teleconference</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TMS</a:t>
            </a:r>
            <a:endParaRPr lang="en-US" sz="2800" dirty="0">
              <a:solidFill>
                <a:srgbClr val="000000"/>
              </a:solidFill>
              <a:latin typeface="Arial"/>
            </a:endParaRPr>
          </a:p>
        </p:txBody>
      </p:sp>
    </p:spTree>
    <p:extLst>
      <p:ext uri="{BB962C8B-B14F-4D97-AF65-F5344CB8AC3E}">
        <p14:creationId xmlns:p14="http://schemas.microsoft.com/office/powerpoint/2010/main" val="2385015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5</a:t>
            </a:fld>
            <a:endParaRPr lang="en-US" dirty="0">
              <a:solidFill>
                <a:prstClr val="white"/>
              </a:solidFill>
            </a:endParaRPr>
          </a:p>
        </p:txBody>
      </p:sp>
      <p:sp>
        <p:nvSpPr>
          <p:cNvPr id="5" name="Rectangle 4"/>
          <p:cNvSpPr/>
          <p:nvPr/>
        </p:nvSpPr>
        <p:spPr>
          <a:xfrm>
            <a:off x="914400" y="1161395"/>
            <a:ext cx="7162800" cy="4401205"/>
          </a:xfrm>
          <a:prstGeom prst="rect">
            <a:avLst/>
          </a:prstGeom>
        </p:spPr>
        <p:txBody>
          <a:bodyPr wrap="square">
            <a:spAutoFit/>
          </a:bodyPr>
          <a:lstStyle/>
          <a:p>
            <a:pPr algn="ctr"/>
            <a:r>
              <a:rPr lang="en-US" sz="4000" b="1" dirty="0">
                <a:solidFill>
                  <a:prstClr val="black"/>
                </a:solidFill>
                <a:ea typeface="MS ????"/>
              </a:rPr>
              <a:t>Reminder: Slides are used to show the Topic, and start discussion, however, slides do not show all the information associated with the topic. The Read Ahead is the official document. </a:t>
            </a:r>
            <a:endParaRPr lang="en-US" sz="3200" b="1" dirty="0">
              <a:solidFill>
                <a:prstClr val="black"/>
              </a:solidFill>
              <a:ea typeface="Times New Roman"/>
            </a:endParaRPr>
          </a:p>
        </p:txBody>
      </p:sp>
    </p:spTree>
    <p:extLst>
      <p:ext uri="{BB962C8B-B14F-4D97-AF65-F5344CB8AC3E}">
        <p14:creationId xmlns:p14="http://schemas.microsoft.com/office/powerpoint/2010/main" val="846149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6</a:t>
            </a:fld>
            <a:endParaRPr lang="en-US" dirty="0">
              <a:solidFill>
                <a:prstClr val="white"/>
              </a:solidFill>
            </a:endParaRPr>
          </a:p>
        </p:txBody>
      </p:sp>
      <p:sp>
        <p:nvSpPr>
          <p:cNvPr id="5" name="Rectangle 4"/>
          <p:cNvSpPr/>
          <p:nvPr/>
        </p:nvSpPr>
        <p:spPr>
          <a:xfrm>
            <a:off x="990600" y="2445365"/>
            <a:ext cx="7162800" cy="1323439"/>
          </a:xfrm>
          <a:prstGeom prst="rect">
            <a:avLst/>
          </a:prstGeom>
        </p:spPr>
        <p:txBody>
          <a:bodyPr wrap="square">
            <a:spAutoFit/>
          </a:bodyPr>
          <a:lstStyle/>
          <a:p>
            <a:pPr algn="ctr"/>
            <a:r>
              <a:rPr lang="en-US" sz="4000" b="1" dirty="0">
                <a:solidFill>
                  <a:prstClr val="black"/>
                </a:solidFill>
                <a:ea typeface="MS ????"/>
              </a:rPr>
              <a:t>BDD and IDES Topics for Discussion</a:t>
            </a:r>
            <a:endParaRPr lang="en-US" sz="3200" b="1" dirty="0">
              <a:solidFill>
                <a:prstClr val="black"/>
              </a:solidFill>
              <a:ea typeface="Times New Roman"/>
            </a:endParaRPr>
          </a:p>
        </p:txBody>
      </p:sp>
    </p:spTree>
    <p:extLst>
      <p:ext uri="{BB962C8B-B14F-4D97-AF65-F5344CB8AC3E}">
        <p14:creationId xmlns:p14="http://schemas.microsoft.com/office/powerpoint/2010/main" val="4098515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Manage Evidence Screen</a:t>
            </a:r>
          </a:p>
        </p:txBody>
      </p:sp>
      <p:sp>
        <p:nvSpPr>
          <p:cNvPr id="6" name="Slide Number Placeholder 5"/>
          <p:cNvSpPr>
            <a:spLocks noGrp="1"/>
          </p:cNvSpPr>
          <p:nvPr>
            <p:ph type="sldNum" sz="quarter" idx="12"/>
          </p:nvPr>
        </p:nvSpPr>
        <p:spPr/>
        <p:txBody>
          <a:bodyPr/>
          <a:lstStyle/>
          <a:p>
            <a:fld id="{04F7EA0F-F264-4DBA-8450-109ED0C85B89}" type="slidenum">
              <a:rPr lang="en-US" smtClean="0"/>
              <a:t>7</a:t>
            </a:fld>
            <a:endParaRPr lang="en-US" dirty="0"/>
          </a:p>
        </p:txBody>
      </p:sp>
      <p:sp>
        <p:nvSpPr>
          <p:cNvPr id="4" name="Rectangle 3">
            <a:extLst>
              <a:ext uri="{FF2B5EF4-FFF2-40B4-BE49-F238E27FC236}">
                <a16:creationId xmlns:a16="http://schemas.microsoft.com/office/drawing/2014/main" id="{9A12978F-16C1-40CE-B37B-84402659124D}"/>
              </a:ext>
            </a:extLst>
          </p:cNvPr>
          <p:cNvSpPr/>
          <p:nvPr/>
        </p:nvSpPr>
        <p:spPr>
          <a:xfrm>
            <a:off x="304800" y="873204"/>
            <a:ext cx="8382000" cy="4893647"/>
          </a:xfrm>
          <a:prstGeom prst="rect">
            <a:avLst/>
          </a:prstGeom>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All evidence received must be added in the VBMS Manage Evidence screen  </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Any evidence that does not correspond to a pending tracked item must be accurately recorded with the proper receipt date using the Manage Evidence screen in VBMS, or the EVIDENCE tab in MAP-D in accordance with M21-1, III.ii.1.B.2.h </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For more information on updating solicited evidence, adding unsolicited evidence and updating unsolicited evidence, please refer to the Manage Evidence VBMS Job Instruction Sheet</a:t>
            </a:r>
          </a:p>
        </p:txBody>
      </p:sp>
    </p:spTree>
    <p:extLst>
      <p:ext uri="{BB962C8B-B14F-4D97-AF65-F5344CB8AC3E}">
        <p14:creationId xmlns:p14="http://schemas.microsoft.com/office/powerpoint/2010/main" val="4097557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8</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IDES Specific Topics</a:t>
            </a:r>
            <a:endParaRPr lang="en-US" sz="3200" b="1" dirty="0">
              <a:solidFill>
                <a:prstClr val="black"/>
              </a:solidFill>
              <a:ea typeface="Times New Roman"/>
            </a:endParaRPr>
          </a:p>
        </p:txBody>
      </p:sp>
    </p:spTree>
    <p:extLst>
      <p:ext uri="{BB962C8B-B14F-4D97-AF65-F5344CB8AC3E}">
        <p14:creationId xmlns:p14="http://schemas.microsoft.com/office/powerpoint/2010/main" val="117254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4F7EA0F-F264-4DBA-8450-109ED0C85B89}" type="slidenum">
              <a:rPr lang="en-US" smtClean="0"/>
              <a:t>9</a:t>
            </a:fld>
            <a:endParaRPr lang="en-US" dirty="0"/>
          </a:p>
        </p:txBody>
      </p:sp>
      <p:sp>
        <p:nvSpPr>
          <p:cNvPr id="2" name="Title 1"/>
          <p:cNvSpPr>
            <a:spLocks noGrp="1"/>
          </p:cNvSpPr>
          <p:nvPr>
            <p:ph type="title"/>
          </p:nvPr>
        </p:nvSpPr>
        <p:spPr/>
        <p:txBody>
          <a:bodyPr>
            <a:noAutofit/>
          </a:bodyPr>
          <a:lstStyle/>
          <a:p>
            <a:r>
              <a:rPr lang="en-US" sz="4000" dirty="0"/>
              <a:t>Proper IDES Referral Packages </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969815"/>
            <a:ext cx="8382000" cy="4832092"/>
          </a:xfrm>
          <a:prstGeom prst="rect">
            <a:avLst/>
          </a:prstGeom>
        </p:spPr>
        <p:txBody>
          <a:bodyPr wrap="square">
            <a:spAutoFit/>
          </a:bodyPr>
          <a:lstStyle/>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MSCs must review the IDES referral package within one day of the date it became available to determine whether the referral was proper and follow guidance in M21-1, III.i.2.D.3.d</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A proper referral package includes a completed VA Form 21-0819 and all available STRs</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If VA Form 21-0819 is not filled out in its entirety, then the referral package is improper and should be returned to the PEBLO</a:t>
            </a:r>
          </a:p>
          <a:p>
            <a:pPr marL="457200"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It is imperative that Section III - Statement of Complete and Current STR is completed, which indicates that all known STRs have been provided as part of the referral or specifies any exceptions to the provided STRs completeness, and indicates all PEBLO actions that were taken to obtain the record</a:t>
            </a:r>
          </a:p>
        </p:txBody>
      </p:sp>
    </p:spTree>
    <p:extLst>
      <p:ext uri="{BB962C8B-B14F-4D97-AF65-F5344CB8AC3E}">
        <p14:creationId xmlns:p14="http://schemas.microsoft.com/office/powerpoint/2010/main" val="3550629557"/>
      </p:ext>
    </p:extLst>
  </p:cSld>
  <p:clrMapOvr>
    <a:masterClrMapping/>
  </p:clrMapOvr>
</p:sld>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45135822C7E9A4FBBC0FB0034D17B0A" ma:contentTypeVersion="0" ma:contentTypeDescription="Create a new document." ma:contentTypeScope="" ma:versionID="fb16c13aa178fec9a33e1bc6140d72f7">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BC7DDF0-C211-468C-9811-BBDA8A1F3C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C993FA49-FC48-493C-94A2-B5BE0B839CF0}">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CD41FB5B-AAB7-43F8-BCFB-F0AC22CB147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10694</TotalTime>
  <Words>1353</Words>
  <Application>Microsoft Office PowerPoint</Application>
  <PresentationFormat>On-screen Show (4:3)</PresentationFormat>
  <Paragraphs>122</Paragraphs>
  <Slides>20</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20</vt:i4>
      </vt:variant>
    </vt:vector>
  </HeadingPairs>
  <TitlesOfParts>
    <vt:vector size="29" baseType="lpstr">
      <vt:lpstr>Arial</vt:lpstr>
      <vt:lpstr>Calibri</vt:lpstr>
      <vt:lpstr>Myriad Pro</vt:lpstr>
      <vt:lpstr>Symbol</vt:lpstr>
      <vt:lpstr>Times New Roman</vt:lpstr>
      <vt:lpstr>Wingdings</vt:lpstr>
      <vt:lpstr>10_Office Theme</vt:lpstr>
      <vt:lpstr>1_Custom Design</vt:lpstr>
      <vt:lpstr>Custom Design</vt:lpstr>
      <vt:lpstr>PowerPoint Presentation</vt:lpstr>
      <vt:lpstr>Agenda (1 of 3)</vt:lpstr>
      <vt:lpstr>Agenda (2 of 3)</vt:lpstr>
      <vt:lpstr>Agenda (3 of 3)</vt:lpstr>
      <vt:lpstr>PowerPoint Presentation</vt:lpstr>
      <vt:lpstr>PowerPoint Presentation</vt:lpstr>
      <vt:lpstr>Manage Evidence Screen</vt:lpstr>
      <vt:lpstr>PowerPoint Presentation</vt:lpstr>
      <vt:lpstr>Proper IDES Referral Packages </vt:lpstr>
      <vt:lpstr>IDES Special Issue</vt:lpstr>
      <vt:lpstr>Tracked Items for Exam Requests</vt:lpstr>
      <vt:lpstr>Inviting Claims for Disabilities found on Exams</vt:lpstr>
      <vt:lpstr>VTA Reminders</vt:lpstr>
      <vt:lpstr>VTA Training </vt:lpstr>
      <vt:lpstr>PowerPoint Presentation</vt:lpstr>
      <vt:lpstr>Claims Establishment Procedures for BDD-Excluded Claims</vt:lpstr>
      <vt:lpstr>Current Program Timeliness</vt:lpstr>
      <vt:lpstr>Questions from the Pre-D/BDD Mailbox (1 of 2)</vt:lpstr>
      <vt:lpstr>Questions from the Pre-D/BDD Mailbox (1 of 2)</vt:lpstr>
      <vt:lpstr>Misc and Open Floor</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2019 BDD and IDES Conference Call</dc:title>
  <dc:subject>Pre-Discharge MSC</dc:subject>
  <dc:creator>Department of Veterans Affairs, Veterans Benefits Administration, Compensation Service, STAFF</dc:creator>
  <cp:keywords>BDD IDES Conference Call</cp:keywords>
  <dc:description>This is the presentation for the January 2019 BDD and IDES Conference Call.</dc:description>
  <cp:lastModifiedBy>Kathy Poole</cp:lastModifiedBy>
  <cp:revision>152</cp:revision>
  <cp:lastPrinted>2018-01-09T18:11:21Z</cp:lastPrinted>
  <dcterms:created xsi:type="dcterms:W3CDTF">2017-12-21T16:13:31Z</dcterms:created>
  <dcterms:modified xsi:type="dcterms:W3CDTF">2019-02-06T17:16:21Z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0x010100745135822C7E9A4FBBC0FB0034D17B0A</vt:lpwstr>
  </property>
  <property fmtid="{D5CDD505-2E9C-101B-9397-08002B2CF9AE}" pid="3" name="Language">
    <vt:lpwstr>en</vt:lpwstr>
  </property>
  <property fmtid="{D5CDD505-2E9C-101B-9397-08002B2CF9AE}" pid="4" name="Type">
    <vt:lpwstr>Presentation</vt:lpwstr>
  </property>
</Properties>
</file>