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4"/>
  </p:notesMasterIdLst>
  <p:sldIdLst>
    <p:sldId id="285" r:id="rId7"/>
    <p:sldId id="286" r:id="rId8"/>
    <p:sldId id="323" r:id="rId9"/>
    <p:sldId id="298" r:id="rId10"/>
    <p:sldId id="303" r:id="rId11"/>
    <p:sldId id="322" r:id="rId12"/>
    <p:sldId id="291" r:id="rId13"/>
    <p:sldId id="297" r:id="rId14"/>
    <p:sldId id="304" r:id="rId15"/>
    <p:sldId id="295" r:id="rId16"/>
    <p:sldId id="316" r:id="rId17"/>
    <p:sldId id="315" r:id="rId18"/>
    <p:sldId id="324" r:id="rId19"/>
    <p:sldId id="325" r:id="rId20"/>
    <p:sldId id="326" r:id="rId21"/>
    <p:sldId id="327" r:id="rId22"/>
    <p:sldId id="313" r:id="rId23"/>
    <p:sldId id="318" r:id="rId24"/>
    <p:sldId id="328" r:id="rId25"/>
    <p:sldId id="302" r:id="rId26"/>
    <p:sldId id="319" r:id="rId27"/>
    <p:sldId id="308" r:id="rId28"/>
    <p:sldId id="317" r:id="rId29"/>
    <p:sldId id="311" r:id="rId30"/>
    <p:sldId id="312" r:id="rId31"/>
    <p:sldId id="287" r:id="rId32"/>
    <p:sldId id="329"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ese, Andrew, VBAVACO" initials="RAV" lastIdx="1" clrIdx="0">
    <p:extLst>
      <p:ext uri="{19B8F6BF-5375-455C-9EA6-DF929625EA0E}">
        <p15:presenceInfo xmlns:p15="http://schemas.microsoft.com/office/powerpoint/2012/main" userId="S-1-5-21-1409082233-764733703-682003330-233689" providerId="AD"/>
      </p:ext>
    </p:extLst>
  </p:cmAuthor>
  <p:cmAuthor id="2" name="Leal, Karla, VBAVACO" initials="LKV" lastIdx="1" clrIdx="1">
    <p:extLst>
      <p:ext uri="{19B8F6BF-5375-455C-9EA6-DF929625EA0E}">
        <p15:presenceInfo xmlns:p15="http://schemas.microsoft.com/office/powerpoint/2012/main" userId="S-1-5-21-1409082233-764733703-682003330-4406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110" d="100"/>
          <a:sy n="110" d="100"/>
        </p:scale>
        <p:origin x="840" y="132"/>
      </p:cViewPr>
      <p:guideLst>
        <p:guide orient="horz" pos="2160"/>
        <p:guide pos="2880"/>
        <p:guide orient="horz" pos="672"/>
        <p:guide pos="288"/>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12/26/2018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12/26/2018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12/26/2018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12/26/2018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www.flickr.com/photos/birdies100/69716360/" TargetMode="External"/><Relationship Id="rId2" Type="http://schemas.openxmlformats.org/officeDocument/2006/relationships/image" Target="../media/image6.jpg"/><Relationship Id="rId1" Type="http://schemas.openxmlformats.org/officeDocument/2006/relationships/slideLayout" Target="../slideLayouts/slideLayout5.xml"/><Relationship Id="rId5" Type="http://schemas.openxmlformats.org/officeDocument/2006/relationships/hyperlink" Target="https://commons.wikimedia.org/wiki/File:Mohcine_ouedghiri.jpg" TargetMode="Externa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December 11,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sp>
        <p:nvSpPr>
          <p:cNvPr id="2" name="Title 1"/>
          <p:cNvSpPr>
            <a:spLocks noGrp="1"/>
          </p:cNvSpPr>
          <p:nvPr>
            <p:ph type="title"/>
          </p:nvPr>
        </p:nvSpPr>
        <p:spPr/>
        <p:txBody>
          <a:bodyPr>
            <a:noAutofit/>
          </a:bodyPr>
          <a:lstStyle/>
          <a:p>
            <a:r>
              <a:rPr lang="en-US" sz="4000" dirty="0"/>
              <a:t>Holiday Leave and SM Availability</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524315"/>
          </a:xfrm>
          <a:prstGeom prst="rect">
            <a:avLst/>
          </a:prstGeom>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As we approach the holidays, MSCs should inquire about approved leave (non-emergency) during the initial interview that could interfere with the IDES process</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If the participant indicates he or she has approved leave that would prevent the timely completion of exams, the MSC should return the referral to the PEBLO as an improper referral  </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Do not accept a case or submit exam requests if you know the participant will not be available to report for exams</a:t>
            </a:r>
          </a:p>
        </p:txBody>
      </p:sp>
    </p:spTree>
    <p:extLst>
      <p:ext uri="{BB962C8B-B14F-4D97-AF65-F5344CB8AC3E}">
        <p14:creationId xmlns:p14="http://schemas.microsoft.com/office/powerpoint/2010/main" val="3550629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IDES Mailbox (VAVBAWAS/CO/IDES)</a:t>
            </a:r>
          </a:p>
        </p:txBody>
      </p:sp>
      <p:sp>
        <p:nvSpPr>
          <p:cNvPr id="3" name="Rectangle 2">
            <a:extLst>
              <a:ext uri="{FF2B5EF4-FFF2-40B4-BE49-F238E27FC236}">
                <a16:creationId xmlns:a16="http://schemas.microsoft.com/office/drawing/2014/main" id="{83169D14-DFE0-49F7-A96B-F4AA1F59B414}"/>
              </a:ext>
            </a:extLst>
          </p:cNvPr>
          <p:cNvSpPr/>
          <p:nvPr/>
        </p:nvSpPr>
        <p:spPr>
          <a:xfrm>
            <a:off x="297873" y="1295400"/>
            <a:ext cx="8382000" cy="4154984"/>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IDES Mailbox has received updated certs and IDES staff is unable to open emails sent using the prompted address in the “To” line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When sending an email to the IDES mailbox, do not use a previous email or address that may pop up in the “To” line. Instead of using the prompted address, find the IDES mailbox address in the global directory (VAVBAWAS/CO/IDES)</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You should only have to do this one time</a:t>
            </a:r>
          </a:p>
        </p:txBody>
      </p:sp>
    </p:spTree>
    <p:extLst>
      <p:ext uri="{BB962C8B-B14F-4D97-AF65-F5344CB8AC3E}">
        <p14:creationId xmlns:p14="http://schemas.microsoft.com/office/powerpoint/2010/main" val="2414308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600" dirty="0"/>
              <a:t>VA Form 21-651 and CRSC</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524315"/>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We have received some reports that Army Wounded Warrior Program (AW2) Counselors are telling IDES participants that they need to contact their MSC and complete a VA Form 21-651 when the SM is applying for CRSC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 Compensation Service Military Retired Pay Staff has confirmed that if the IDES participant has already waived retired pay on VA Forms 21-526, 21-562C, 21-526EZ, or 21-0819, then a VA Form 21-651 is not required</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This info has been passed to Army</a:t>
            </a:r>
          </a:p>
        </p:txBody>
      </p:sp>
    </p:spTree>
    <p:extLst>
      <p:ext uri="{BB962C8B-B14F-4D97-AF65-F5344CB8AC3E}">
        <p14:creationId xmlns:p14="http://schemas.microsoft.com/office/powerpoint/2010/main" val="869068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000" dirty="0"/>
              <a:t>Use of Current VA Form 21-526EZ (March 2018 Version)</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832092"/>
          </a:xfrm>
          <a:prstGeom prst="rect">
            <a:avLst/>
          </a:prstGeom>
        </p:spPr>
        <p:txBody>
          <a:bodyPr wrap="square">
            <a:spAutoFit/>
          </a:bodyPr>
          <a:lstStyle/>
          <a:p>
            <a:pPr marL="457200" lvl="0" indent="-457200">
              <a:buFont typeface="Arial" panose="020B0604020202020204" pitchFamily="34" charset="0"/>
              <a:buChar char="•"/>
            </a:pPr>
            <a:r>
              <a:rPr lang="en-US" sz="2200" dirty="0">
                <a:solidFill>
                  <a:srgbClr val="000000"/>
                </a:solidFill>
                <a:latin typeface="Arial" panose="020B0604020202020204" pitchFamily="34" charset="0"/>
                <a:cs typeface="Arial" panose="020B0604020202020204" pitchFamily="34" charset="0"/>
              </a:rPr>
              <a:t>VA Form 21-526EZ (dated March 2018) has been published to the VA Forms Website. A link to the updated 21-526EZ can also be found on Compensation Service IDES Intranet Site.  As discussed on the September 2018 Conference Call, MSCs should provide only the current (March 2018 version) of the VA Form 21-526EZ to IDES and BDD claimants</a:t>
            </a:r>
          </a:p>
          <a:p>
            <a:pPr marL="457200" lvl="0" indent="-457200">
              <a:buFont typeface="Arial" panose="020B0604020202020204" pitchFamily="34" charset="0"/>
              <a:buChar char="•"/>
            </a:pPr>
            <a:endParaRPr lang="en-US" sz="22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200" dirty="0">
                <a:solidFill>
                  <a:srgbClr val="000000"/>
                </a:solidFill>
                <a:latin typeface="Arial" panose="020B0604020202020204" pitchFamily="34" charset="0"/>
                <a:cs typeface="Arial" panose="020B0604020202020204" pitchFamily="34" charset="0"/>
              </a:rPr>
              <a:t>If a claimant completed an application prior to meeting with the MSC and used an earlier version of the 21-526EZ, the claim would still be acceptable (per M21-1.III.ii.1.C.8.a), and should be processed according to standard procedure.  However, MSCs should encourage use of the current 21-526EZ to the extent possible, and must provide the current version to claimants</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13640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Recent Updates to M21-1 III.i.2.D</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38200"/>
            <a:ext cx="8382000" cy="5262979"/>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On November 15, 2018, several updates to M21-1.III.i.2.D were made. Some of the changes are: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914400" lvl="1" indent="-457200">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Description of IDES stages of VA responsibility and related timeliness goals</a:t>
            </a:r>
          </a:p>
          <a:p>
            <a:pPr marL="914400" lvl="1" indent="-457200">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Process changes associated with use of updated VA Form 21-0819 	</a:t>
            </a:r>
          </a:p>
          <a:p>
            <a:pPr marL="914400" lvl="1" indent="-457200">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Examination request fields in VTA</a:t>
            </a:r>
          </a:p>
          <a:p>
            <a:pPr marL="914400" lvl="1" indent="-457200">
              <a:buFont typeface="Courier New" panose="02070309020205020404" pitchFamily="49" charset="0"/>
              <a:buChar char="o"/>
            </a:pPr>
            <a:r>
              <a:rPr lang="en-US" sz="2400" dirty="0">
                <a:solidFill>
                  <a:srgbClr val="000000"/>
                </a:solidFill>
                <a:latin typeface="Arial" panose="020B0604020202020204" pitchFamily="34" charset="0"/>
                <a:cs typeface="Arial" panose="020B0604020202020204" pitchFamily="34" charset="0"/>
              </a:rPr>
              <a:t>Use of EMS</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These changes largely served to clarify current IDES guidance and/or to incorporate recent changes that were previously implemented and discussed on this teleconference</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4938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000" dirty="0"/>
              <a:t>Use of Current VA Form 21-526EZ (March 2018 Version)</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969815"/>
            <a:ext cx="8382000" cy="4832092"/>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VA Form 21-526EZ (dated March 2018) has been published to the VA Forms Website. A link to the updated 21-526EZ can also be found on Compensation Service IDES Intranet Site.  As discussed on the September 2018 Conference Call, MSCs should provide only the current (March 2018 version) of the VA Form 21-526EZ to IDES and BDD claimants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If a claimant completed an application prior to meeting with the MSC and used an earlier version of the 21-526EZ, the claim would still be acceptable (per M21-1.III.ii.1.C.8.a), and should be processed according to standard procedure.  However, MSCs should encourage use of the current 21-526EZ to the extent possible, and must provide the current version to claimants</a:t>
            </a:r>
          </a:p>
        </p:txBody>
      </p:sp>
    </p:spTree>
    <p:extLst>
      <p:ext uri="{BB962C8B-B14F-4D97-AF65-F5344CB8AC3E}">
        <p14:creationId xmlns:p14="http://schemas.microsoft.com/office/powerpoint/2010/main" val="4203929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Recent Updates to M21-1 III.i.2.D</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38200"/>
            <a:ext cx="8382000" cy="5262979"/>
          </a:xfrm>
          <a:prstGeom prst="rect">
            <a:avLst/>
          </a:prstGeom>
        </p:spPr>
        <p:txBody>
          <a:bodyPr wrap="square">
            <a:spAutoFit/>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On November 15, 2018, several updates to M21-1.III.i.2.D were made. Some of the changes are:  </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914400" marR="0" lvl="1" indent="-4572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Description of IDES stages of VA responsibility and related timeliness goals</a:t>
            </a:r>
          </a:p>
          <a:p>
            <a:pPr marL="914400" marR="0" lvl="1" indent="-4572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Process changes associated with use of updated VA Form 21-0819 	</a:t>
            </a:r>
          </a:p>
          <a:p>
            <a:pPr marL="914400" marR="0" lvl="1" indent="-4572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Examination request fields in VTA</a:t>
            </a:r>
          </a:p>
          <a:p>
            <a:pPr marL="914400" marR="0" lvl="1" indent="-4572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Use of EMS</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These changes largely served to clarify current IDES guidance and/or to incorporate recent changes that were previously implemented and discussed on this teleconference</a:t>
            </a:r>
          </a:p>
        </p:txBody>
      </p:sp>
    </p:spTree>
    <p:extLst>
      <p:ext uri="{BB962C8B-B14F-4D97-AF65-F5344CB8AC3E}">
        <p14:creationId xmlns:p14="http://schemas.microsoft.com/office/powerpoint/2010/main" val="4009029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0" y="-76200"/>
            <a:ext cx="9144000" cy="731520"/>
          </a:xfrm>
        </p:spPr>
        <p:txBody>
          <a:bodyPr>
            <a:noAutofit/>
          </a:bodyPr>
          <a:lstStyle/>
          <a:p>
            <a:r>
              <a:rPr lang="en-US" sz="2800" dirty="0"/>
              <a:t>Forgoing Exams for Referred Conditions when</a:t>
            </a:r>
            <a:br>
              <a:rPr lang="en-US" sz="2800" dirty="0"/>
            </a:br>
            <a:r>
              <a:rPr lang="en-US" sz="2800" dirty="0"/>
              <a:t>Participants Fail to Report</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762000"/>
            <a:ext cx="8382000" cy="5324535"/>
          </a:xfrm>
          <a:prstGeom prst="rect">
            <a:avLst/>
          </a:prstGeom>
        </p:spPr>
        <p:txBody>
          <a:bodyPr wrap="square">
            <a:spAutoFit/>
          </a:bodyPr>
          <a:lstStyle/>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M21-1 III.i.2.D.7.k. now indicates that an MEB may continue the IDES process w/o exams for referred conditions when a participant fails to report to exams w/o good cause. In these instances, the MSC will close the Medical Evaluation Stage in VTA and continue routine IDES processing</a:t>
            </a:r>
          </a:p>
          <a:p>
            <a:pPr marL="457200" lvl="0" indent="-457200">
              <a:buFont typeface="Arial" panose="020B0604020202020204" pitchFamily="34" charset="0"/>
              <a:buChar char="•"/>
            </a:pPr>
            <a:endParaRPr lang="en-US" sz="20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Generally, forgoing exams for referred conditions should be considered only in cases involving non-cooperative participants   </a:t>
            </a:r>
          </a:p>
          <a:p>
            <a:pPr marL="457200" lvl="0" indent="-457200">
              <a:buFont typeface="Arial" panose="020B0604020202020204" pitchFamily="34" charset="0"/>
              <a:buChar char="•"/>
            </a:pPr>
            <a:endParaRPr lang="en-US" sz="20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Important: Exams must be rescheduled (once) when the participant presents good cause for missing the appointment  </a:t>
            </a:r>
          </a:p>
          <a:p>
            <a:pPr marL="457200" lvl="0" indent="-457200">
              <a:buFont typeface="Arial" panose="020B0604020202020204" pitchFamily="34" charset="0"/>
              <a:buChar char="•"/>
            </a:pPr>
            <a:endParaRPr lang="en-US" sz="20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When exams for referred conditions are not completed for this reason (and the MEB decision has been documented in VBMS and/or VTA), the DRAS will decide the claim based on the evidence of record (in accordance with M21-1 I.1.C.3.m, Effect of Non-Cooperation on the Duty to Provide an Examination or Opinion)</a:t>
            </a:r>
          </a:p>
        </p:txBody>
      </p:sp>
    </p:spTree>
    <p:extLst>
      <p:ext uri="{BB962C8B-B14F-4D97-AF65-F5344CB8AC3E}">
        <p14:creationId xmlns:p14="http://schemas.microsoft.com/office/powerpoint/2010/main" val="3924417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Processing Paper Documents </a:t>
            </a:r>
            <a:br>
              <a:rPr lang="en-US" sz="2800" dirty="0"/>
            </a:br>
            <a:r>
              <a:rPr lang="en-US" sz="2800" dirty="0"/>
              <a:t>in a Timely Manner</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3170099"/>
          </a:xfrm>
          <a:prstGeom prst="rect">
            <a:avLst/>
          </a:prstGeom>
        </p:spPr>
        <p:txBody>
          <a:bodyPr wrap="square">
            <a:spAutoFit/>
          </a:bodyPr>
          <a:lstStyle/>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Paper Documents provided by PEBLOs or IDES participants must be either: </a:t>
            </a:r>
          </a:p>
          <a:p>
            <a:pPr marL="914400" lvl="1" indent="-457200">
              <a:buFont typeface="Courier New" panose="02070309020205020404" pitchFamily="49" charset="0"/>
              <a:buChar char="o"/>
            </a:pPr>
            <a:r>
              <a:rPr lang="en-US" sz="2000" dirty="0">
                <a:solidFill>
                  <a:srgbClr val="000000"/>
                </a:solidFill>
                <a:latin typeface="Arial" panose="020B0604020202020204" pitchFamily="34" charset="0"/>
                <a:cs typeface="Arial" panose="020B0604020202020204" pitchFamily="34" charset="0"/>
              </a:rPr>
              <a:t>shipped to the scanning vendor along with a document control sheet—in accordance with M21-1, Part III, Subpart i, 2.D.3.j) </a:t>
            </a:r>
          </a:p>
          <a:p>
            <a:pPr marL="914400" lvl="1" indent="-457200">
              <a:buFont typeface="Courier New" panose="02070309020205020404" pitchFamily="49" charset="0"/>
              <a:buChar char="o"/>
            </a:pPr>
            <a:r>
              <a:rPr lang="en-US" sz="2000" dirty="0">
                <a:solidFill>
                  <a:srgbClr val="000000"/>
                </a:solidFill>
                <a:latin typeface="Arial" panose="020B0604020202020204" pitchFamily="34" charset="0"/>
                <a:cs typeface="Arial" panose="020B0604020202020204" pitchFamily="34" charset="0"/>
              </a:rPr>
              <a:t>or scanned locally, uploaded to VBMS and returned to the participant—in accordance with M21-1, Part III, Subpart i, 2.D.3.k and l.   </a:t>
            </a:r>
          </a:p>
          <a:p>
            <a:pPr marL="457200" lvl="0" indent="-457200">
              <a:buFont typeface="Arial" panose="020B0604020202020204" pitchFamily="34" charset="0"/>
              <a:buChar char="•"/>
            </a:pPr>
            <a:endParaRPr lang="en-US" sz="20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M21-1 III.i.2.D.3.n. now requires these actions to be completed within the timeframe specified in the table below</a:t>
            </a:r>
            <a:endParaRPr kumimoji="0" 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4" name="Picture 3">
            <a:extLst>
              <a:ext uri="{FF2B5EF4-FFF2-40B4-BE49-F238E27FC236}">
                <a16:creationId xmlns:a16="http://schemas.microsoft.com/office/drawing/2014/main" id="{80F20AA1-6CCB-4D3E-9E81-A67778571D08}"/>
              </a:ext>
            </a:extLst>
          </p:cNvPr>
          <p:cNvPicPr>
            <a:picLocks noChangeAspect="1"/>
          </p:cNvPicPr>
          <p:nvPr/>
        </p:nvPicPr>
        <p:blipFill rotWithShape="1">
          <a:blip r:embed="rId2"/>
          <a:srcRect r="29348"/>
          <a:stretch/>
        </p:blipFill>
        <p:spPr>
          <a:xfrm>
            <a:off x="745063" y="4038030"/>
            <a:ext cx="7164272" cy="1981770"/>
          </a:xfrm>
          <a:prstGeom prst="rect">
            <a:avLst/>
          </a:prstGeom>
        </p:spPr>
      </p:pic>
    </p:spTree>
    <p:extLst>
      <p:ext uri="{BB962C8B-B14F-4D97-AF65-F5344CB8AC3E}">
        <p14:creationId xmlns:p14="http://schemas.microsoft.com/office/powerpoint/2010/main" val="281874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Information Transfer between MSCs and PEBLOs </a:t>
            </a:r>
            <a:br>
              <a:rPr lang="en-US" sz="2800" dirty="0"/>
            </a:br>
            <a:r>
              <a:rPr lang="en-US" sz="2800" dirty="0"/>
              <a:t>(SAFE Alternatives)</a:t>
            </a:r>
            <a:endParaRPr lang="en-US" sz="1600" dirty="0"/>
          </a:p>
        </p:txBody>
      </p:sp>
      <p:sp>
        <p:nvSpPr>
          <p:cNvPr id="5" name="Rectangle 4">
            <a:extLst>
              <a:ext uri="{FF2B5EF4-FFF2-40B4-BE49-F238E27FC236}">
                <a16:creationId xmlns:a16="http://schemas.microsoft.com/office/drawing/2014/main" id="{3630E4AD-F055-46AB-850C-468F40077031}"/>
              </a:ext>
            </a:extLst>
          </p:cNvPr>
          <p:cNvSpPr/>
          <p:nvPr/>
        </p:nvSpPr>
        <p:spPr>
          <a:xfrm>
            <a:off x="228600" y="762000"/>
            <a:ext cx="8686800" cy="5355312"/>
          </a:xfrm>
          <a:prstGeom prst="rect">
            <a:avLst/>
          </a:prstGeom>
        </p:spPr>
        <p:txBody>
          <a:bodyPr wrap="square">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SAFE remains unavailable for use. Comp has developed instructions regarding  IDES Info Exchange between MSC and PEBLO in the absence of SAFE, and these instructions are now available on the IDES homepage</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Please note that that local processes will be dependent on local PEBLOs’ access to HAIMS and JLV and their capability to upload documents to HAIMS. MSCs must coordinate with PEBLOs to determine a suitable method of exchange for each specific location</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Further, the instructions describe automatic transfer functionality between VBMS and HAIMS. However, this functionality has not yet been shown to be 100% reliable. As such, MSCs may need to take remedial steps when the automatic transfer fails </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Finally, PEBLOs may upload all referral documents (including the 21-0819) documents into HAIMS. In these instances, the MSC will not receive any physical indication the referral was provided. As such, MSCs must use the Pending Interview Report in VTA to identify new IDES referrals (via the PEBLOs entry of the Prepare Claim Start Date)</a:t>
            </a:r>
          </a:p>
        </p:txBody>
      </p:sp>
    </p:spTree>
    <p:extLst>
      <p:ext uri="{BB962C8B-B14F-4D97-AF65-F5344CB8AC3E}">
        <p14:creationId xmlns:p14="http://schemas.microsoft.com/office/powerpoint/2010/main" val="326240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52400" y="971971"/>
            <a:ext cx="7438896" cy="2123658"/>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Quality Reviews and Claims Development</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Incorrect Vendors for BDD/IDES Examinations</a:t>
            </a: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Training </a:t>
            </a:r>
          </a:p>
        </p:txBody>
      </p:sp>
      <p:sp>
        <p:nvSpPr>
          <p:cNvPr id="5" name="Rectangle 4">
            <a:extLst>
              <a:ext uri="{FF2B5EF4-FFF2-40B4-BE49-F238E27FC236}">
                <a16:creationId xmlns:a16="http://schemas.microsoft.com/office/drawing/2014/main" id="{20FFC229-F8A6-4D36-B135-5B951A7EE80D}"/>
              </a:ext>
            </a:extLst>
          </p:cNvPr>
          <p:cNvSpPr/>
          <p:nvPr/>
        </p:nvSpPr>
        <p:spPr>
          <a:xfrm>
            <a:off x="277091" y="1219200"/>
            <a:ext cx="8382000" cy="461665"/>
          </a:xfrm>
          <a:prstGeom prst="rect">
            <a:avLst/>
          </a:prstGeom>
        </p:spPr>
        <p:txBody>
          <a:bodyPr wrap="square">
            <a:spAutoFit/>
          </a:bodyPr>
          <a:lstStyle/>
          <a:p>
            <a:pPr marL="342900" lvl="0" indent="-3429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There is no VTA Training in December</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40147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Service Verification for BDD Claims</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762000"/>
            <a:ext cx="8382000" cy="5262979"/>
          </a:xfrm>
          <a:prstGeom prst="rect">
            <a:avLst/>
          </a:prstGeom>
        </p:spPr>
        <p:txBody>
          <a:bodyPr wrap="square">
            <a:spAutoFit/>
          </a:bodyPr>
          <a:lstStyle/>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Claim processors are reminded that BDD claims should not be deferred for service verification as stated in M21-1, Part III, Subpart ii, 6.B.2.a, and M21-1, Part III, Subpart ii, 6.A.1.e.  </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Development for service verification should only occur after the SM has been released from active duty (see M21-1, Part III, Subpart i.2.B.4.h). Auto-generated letters are still being sent to BDD claimants prior to discharge in an effort to prevent delays with verifying service</a:t>
            </a:r>
          </a:p>
          <a:p>
            <a:pPr marL="457200" lvl="0" indent="-4572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457200" lvl="0"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If you have any questions regarding verifying service for BDD claims, please send an email to the Pre-Discharge mailbox</a:t>
            </a:r>
          </a:p>
        </p:txBody>
      </p:sp>
    </p:spTree>
    <p:extLst>
      <p:ext uri="{BB962C8B-B14F-4D97-AF65-F5344CB8AC3E}">
        <p14:creationId xmlns:p14="http://schemas.microsoft.com/office/powerpoint/2010/main" val="2032140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24</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December 5, 2018</a:t>
            </a:r>
          </a:p>
        </p:txBody>
      </p:sp>
      <p:graphicFrame>
        <p:nvGraphicFramePr>
          <p:cNvPr id="3" name="Table 2">
            <a:extLst>
              <a:ext uri="{FF2B5EF4-FFF2-40B4-BE49-F238E27FC236}">
                <a16:creationId xmlns:a16="http://schemas.microsoft.com/office/drawing/2014/main" id="{D7568D5B-FD4C-4902-9478-AB60596B8C31}"/>
              </a:ext>
            </a:extLst>
          </p:cNvPr>
          <p:cNvGraphicFramePr>
            <a:graphicFrameLocks noGrp="1"/>
          </p:cNvGraphicFramePr>
          <p:nvPr>
            <p:extLst>
              <p:ext uri="{D42A27DB-BD31-4B8C-83A1-F6EECF244321}">
                <p14:modId xmlns:p14="http://schemas.microsoft.com/office/powerpoint/2010/main" val="1978633766"/>
              </p:ext>
            </p:extLst>
          </p:nvPr>
        </p:nvGraphicFramePr>
        <p:xfrm>
          <a:off x="1143000" y="2590800"/>
          <a:ext cx="6477000" cy="3156043"/>
        </p:xfrm>
        <a:graphic>
          <a:graphicData uri="http://schemas.openxmlformats.org/drawingml/2006/table">
            <a:tbl>
              <a:tblPr firstRow="1" firstCol="1" bandRow="1"/>
              <a:tblGrid>
                <a:gridCol w="3607443">
                  <a:extLst>
                    <a:ext uri="{9D8B030D-6E8A-4147-A177-3AD203B41FA5}">
                      <a16:colId xmlns:a16="http://schemas.microsoft.com/office/drawing/2014/main" val="2594033890"/>
                    </a:ext>
                  </a:extLst>
                </a:gridCol>
                <a:gridCol w="2869557">
                  <a:extLst>
                    <a:ext uri="{9D8B030D-6E8A-4147-A177-3AD203B41FA5}">
                      <a16:colId xmlns:a16="http://schemas.microsoft.com/office/drawing/2014/main" val="3217490986"/>
                    </a:ext>
                  </a:extLst>
                </a:gridCol>
              </a:tblGrid>
              <a:tr h="6654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December 5, 2018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0525575"/>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Completed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7,538</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504466"/>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Receipts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8,242</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2673277"/>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Pending</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6,123</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489024"/>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 Pending &gt;125 Days</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19.7%</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8711360"/>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 Pending &gt;125 Days</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1,205</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5435718"/>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Average Days Pending</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76.6</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220284"/>
                  </a:ext>
                </a:extLst>
              </a:tr>
              <a:tr h="355806">
                <a:tc>
                  <a:txBody>
                    <a:bodyPr/>
                    <a:lstStyle/>
                    <a:p>
                      <a:pPr marL="0" marR="0">
                        <a:spcBef>
                          <a:spcPts val="0"/>
                        </a:spcBef>
                        <a:spcAft>
                          <a:spcPts val="0"/>
                        </a:spcAft>
                      </a:pPr>
                      <a:r>
                        <a:rPr lang="en-US" sz="1800" b="1" dirty="0">
                          <a:solidFill>
                            <a:srgbClr val="000000"/>
                          </a:solidFill>
                          <a:effectLst/>
                          <a:latin typeface="Arial" panose="020B0604020202020204" pitchFamily="34" charset="0"/>
                          <a:ea typeface="Times New Roman" panose="02020603050405020304" pitchFamily="18" charset="0"/>
                        </a:rPr>
                        <a:t>Avg. Days to Complete FYTD</a:t>
                      </a:r>
                      <a:endParaRPr lang="en-US" sz="1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effectLst/>
                          <a:latin typeface="Arial" panose="020B0604020202020204" pitchFamily="34" charset="0"/>
                          <a:ea typeface="Calibri" panose="020F0502020204030204" pitchFamily="34" charset="0"/>
                        </a:rPr>
                        <a:t>53.9</a:t>
                      </a:r>
                      <a:endParaRPr lang="en-US" sz="18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53159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 from the Pre-D/BDD Mailbox</a:t>
            </a:r>
          </a:p>
        </p:txBody>
      </p:sp>
      <p:sp>
        <p:nvSpPr>
          <p:cNvPr id="5" name="Rectangle 4"/>
          <p:cNvSpPr/>
          <p:nvPr/>
        </p:nvSpPr>
        <p:spPr>
          <a:xfrm>
            <a:off x="277090" y="1097101"/>
            <a:ext cx="8562110" cy="3170099"/>
          </a:xfrm>
          <a:prstGeom prst="rect">
            <a:avLst/>
          </a:prstGeom>
        </p:spPr>
        <p:txBody>
          <a:bodyPr wrap="square">
            <a:spAutoFit/>
          </a:bodyPr>
          <a:lstStyle/>
          <a:p>
            <a:r>
              <a:rPr lang="en-US" sz="2800" b="1" dirty="0">
                <a:solidFill>
                  <a:srgbClr val="000000"/>
                </a:solidFill>
                <a:latin typeface="Arial" panose="020B0604020202020204" pitchFamily="34" charset="0"/>
                <a:ea typeface="Calibri" panose="020F0502020204030204" pitchFamily="34" charset="0"/>
              </a:rPr>
              <a:t>Question: </a:t>
            </a:r>
            <a:r>
              <a:rPr lang="en-US" sz="2400" dirty="0">
                <a:solidFill>
                  <a:srgbClr val="000000"/>
                </a:solidFill>
                <a:latin typeface="Arial" panose="020B0604020202020204" pitchFamily="34" charset="0"/>
                <a:ea typeface="Calibri" panose="020F0502020204030204" pitchFamily="34" charset="0"/>
              </a:rPr>
              <a:t> Since</a:t>
            </a:r>
            <a:r>
              <a:rPr lang="en-US" sz="2800" b="1" dirty="0">
                <a:solidFill>
                  <a:srgbClr val="000000"/>
                </a:solidFill>
                <a:latin typeface="Arial" panose="020B0604020202020204" pitchFamily="34" charset="0"/>
                <a:ea typeface="Calibri" panose="020F0502020204030204" pitchFamily="34" charset="0"/>
              </a:rPr>
              <a:t> </a:t>
            </a:r>
            <a:r>
              <a:rPr lang="en-US" sz="2400" dirty="0">
                <a:solidFill>
                  <a:srgbClr val="000000"/>
                </a:solidFill>
                <a:latin typeface="Arial" panose="020B0604020202020204" pitchFamily="34" charset="0"/>
                <a:ea typeface="Calibri" panose="020F0502020204030204" pitchFamily="34" charset="0"/>
              </a:rPr>
              <a:t>Rating Specialist are granting benefits for BDD claims based on the day after discharge, should the anticipated RAD be on the code sheet?  </a:t>
            </a:r>
          </a:p>
          <a:p>
            <a:endParaRPr lang="en-US" sz="2400" dirty="0">
              <a:solidFill>
                <a:srgbClr val="000000"/>
              </a:solidFill>
              <a:latin typeface="Times New Roman" panose="02020603050405020304" pitchFamily="18" charset="0"/>
              <a:ea typeface="Calibri" panose="020F0502020204030204" pitchFamily="34" charset="0"/>
            </a:endParaRPr>
          </a:p>
          <a:p>
            <a:r>
              <a:rPr lang="en-US" sz="2800" b="1" dirty="0">
                <a:solidFill>
                  <a:srgbClr val="1F497D"/>
                </a:solidFill>
                <a:latin typeface="Arial" panose="020B0604020202020204" pitchFamily="34" charset="0"/>
                <a:ea typeface="Calibri" panose="020F0502020204030204" pitchFamily="34" charset="0"/>
              </a:rPr>
              <a:t>Answer:  </a:t>
            </a:r>
            <a:r>
              <a:rPr lang="en-US" sz="2400" dirty="0">
                <a:solidFill>
                  <a:srgbClr val="244061"/>
                </a:solidFill>
                <a:latin typeface="Arial" panose="020B0604020202020204" pitchFamily="34" charset="0"/>
                <a:ea typeface="Calibri" panose="020F0502020204030204" pitchFamily="34" charset="0"/>
              </a:rPr>
              <a:t>The anticipated RAD+1 should be on the code sheet. The only time the rating should be returned to the RVSR is if the RAD was changed and the Servicemember still meets the criteria for BDD.</a:t>
            </a:r>
            <a:endParaRPr lang="en-US" sz="24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26</a:t>
            </a:fld>
            <a:endParaRPr lang="en-US" dirty="0"/>
          </a:p>
        </p:txBody>
      </p:sp>
      <p:sp>
        <p:nvSpPr>
          <p:cNvPr id="5" name="Rectangle 4"/>
          <p:cNvSpPr/>
          <p:nvPr/>
        </p:nvSpPr>
        <p:spPr>
          <a:xfrm>
            <a:off x="304800" y="990600"/>
            <a:ext cx="8324725" cy="1200329"/>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January 8</a:t>
            </a:r>
            <a:r>
              <a:rPr lang="en-US" sz="2400" dirty="0">
                <a:latin typeface="Arial" panose="020B0604020202020204" pitchFamily="34" charset="0"/>
                <a:ea typeface="Times New Roman"/>
                <a:cs typeface="Arial" panose="020B0604020202020204" pitchFamily="34" charset="0"/>
              </a:rPr>
              <a:t>, 2019</a:t>
            </a:r>
          </a:p>
        </p:txBody>
      </p:sp>
    </p:spTree>
    <p:extLst>
      <p:ext uri="{BB962C8B-B14F-4D97-AF65-F5344CB8AC3E}">
        <p14:creationId xmlns:p14="http://schemas.microsoft.com/office/powerpoint/2010/main" val="2963137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A31D3AE6-B508-4363-9117-A7A4FA0E7C3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1000" y="1295400"/>
            <a:ext cx="3009900" cy="4013200"/>
          </a:xfrm>
          <a:prstGeom prst="rect">
            <a:avLst/>
          </a:prstGeom>
        </p:spPr>
      </p:pic>
      <p:grpSp>
        <p:nvGrpSpPr>
          <p:cNvPr id="13" name="Group 12">
            <a:extLst>
              <a:ext uri="{FF2B5EF4-FFF2-40B4-BE49-F238E27FC236}">
                <a16:creationId xmlns:a16="http://schemas.microsoft.com/office/drawing/2014/main" id="{2CBE810B-3F0C-4332-AE26-155A9C078FF1}"/>
              </a:ext>
            </a:extLst>
          </p:cNvPr>
          <p:cNvGrpSpPr/>
          <p:nvPr/>
        </p:nvGrpSpPr>
        <p:grpSpPr>
          <a:xfrm>
            <a:off x="4343400" y="2286000"/>
            <a:ext cx="4038600" cy="2524125"/>
            <a:chOff x="4343400" y="2286000"/>
            <a:chExt cx="4038600" cy="2524125"/>
          </a:xfrm>
        </p:grpSpPr>
        <p:pic>
          <p:nvPicPr>
            <p:cNvPr id="9" name="Picture 8">
              <a:extLst>
                <a:ext uri="{FF2B5EF4-FFF2-40B4-BE49-F238E27FC236}">
                  <a16:creationId xmlns:a16="http://schemas.microsoft.com/office/drawing/2014/main" id="{DFEA97A6-7725-49B2-8B36-8732FDE5DA16}"/>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4343400" y="2286000"/>
              <a:ext cx="4038600" cy="2524125"/>
            </a:xfrm>
            <a:prstGeom prst="rect">
              <a:avLst/>
            </a:prstGeom>
          </p:spPr>
        </p:pic>
        <p:sp>
          <p:nvSpPr>
            <p:cNvPr id="11" name="TextBox 10">
              <a:extLst>
                <a:ext uri="{FF2B5EF4-FFF2-40B4-BE49-F238E27FC236}">
                  <a16:creationId xmlns:a16="http://schemas.microsoft.com/office/drawing/2014/main" id="{98DAA844-D734-4D8D-99F4-464417A0D824}"/>
                </a:ext>
              </a:extLst>
            </p:cNvPr>
            <p:cNvSpPr txBox="1"/>
            <p:nvPr/>
          </p:nvSpPr>
          <p:spPr>
            <a:xfrm>
              <a:off x="5750994" y="2438400"/>
              <a:ext cx="1223412" cy="707886"/>
            </a:xfrm>
            <a:prstGeom prst="rect">
              <a:avLst/>
            </a:prstGeom>
            <a:noFill/>
          </p:spPr>
          <p:txBody>
            <a:bodyPr wrap="none" rtlCol="0">
              <a:spAutoFit/>
            </a:bodyPr>
            <a:lstStyle/>
            <a:p>
              <a:r>
                <a:rPr lang="en-US" sz="4000" dirty="0">
                  <a:solidFill>
                    <a:schemeClr val="bg1"/>
                  </a:solidFill>
                </a:rPr>
                <a:t>2019</a:t>
              </a:r>
            </a:p>
          </p:txBody>
        </p:sp>
      </p:grpSp>
      <p:sp>
        <p:nvSpPr>
          <p:cNvPr id="12" name="TextBox 11">
            <a:extLst>
              <a:ext uri="{FF2B5EF4-FFF2-40B4-BE49-F238E27FC236}">
                <a16:creationId xmlns:a16="http://schemas.microsoft.com/office/drawing/2014/main" id="{EC80FB30-C432-473D-A843-18D031E5C567}"/>
              </a:ext>
            </a:extLst>
          </p:cNvPr>
          <p:cNvSpPr txBox="1"/>
          <p:nvPr/>
        </p:nvSpPr>
        <p:spPr>
          <a:xfrm>
            <a:off x="60802" y="5322455"/>
            <a:ext cx="3650295" cy="707886"/>
          </a:xfrm>
          <a:prstGeom prst="rect">
            <a:avLst/>
          </a:prstGeom>
          <a:noFill/>
        </p:spPr>
        <p:txBody>
          <a:bodyPr wrap="none" rtlCol="0">
            <a:spAutoFit/>
          </a:bodyPr>
          <a:lstStyle/>
          <a:p>
            <a:r>
              <a:rPr lang="en-US" sz="4000" dirty="0">
                <a:solidFill>
                  <a:srgbClr val="FF0000"/>
                </a:solidFill>
              </a:rPr>
              <a:t>Merry Christmas</a:t>
            </a:r>
          </a:p>
        </p:txBody>
      </p:sp>
    </p:spTree>
    <p:extLst>
      <p:ext uri="{BB962C8B-B14F-4D97-AF65-F5344CB8AC3E}">
        <p14:creationId xmlns:p14="http://schemas.microsoft.com/office/powerpoint/2010/main" val="39814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p:cNvSpPr/>
          <p:nvPr/>
        </p:nvSpPr>
        <p:spPr>
          <a:xfrm>
            <a:off x="152400" y="971971"/>
            <a:ext cx="8836971" cy="3847207"/>
          </a:xfrm>
          <a:prstGeom prst="rect">
            <a:avLst/>
          </a:prstGeom>
        </p:spPr>
        <p:txBody>
          <a:bodyPr wrap="none">
            <a:spAutoFit/>
          </a:bodyPr>
          <a:lstStyle/>
          <a:p>
            <a:pPr marL="457200" marR="0" lvl="0" indent="-33972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srgbClr val="000000"/>
                </a:solidFill>
                <a:effectLst/>
                <a:uLnTx/>
                <a:uFillTx/>
                <a:latin typeface="Arial"/>
                <a:ea typeface="Times New Roman"/>
                <a:cs typeface="+mn-cs"/>
              </a:rPr>
              <a:t>IDES Specific Topics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Holiday Leave &amp; SM Availability</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IDES Mailbox</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VA Form 21-651 and CRSC</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Use of Current VA Form 21-526EZ (March 2018 Version)</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Recent Updates to M21-1 III.i.2.D</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Forgoing Exams for Referred Conditions when </a:t>
            </a:r>
          </a:p>
          <a:p>
            <a:pPr lvl="1"/>
            <a:r>
              <a:rPr lang="en-US" sz="2400" dirty="0">
                <a:solidFill>
                  <a:srgbClr val="000000"/>
                </a:solidFill>
                <a:latin typeface="Arial" panose="020B0604020202020204" pitchFamily="34" charset="0"/>
                <a:cs typeface="Arial" panose="020B0604020202020204" pitchFamily="34" charset="0"/>
              </a:rPr>
              <a:t>Participants Fail to Report</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Processing Paper Documents in a Timely Manner</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Information Transfer between MSCs and PEBLOs</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158359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28600" y="949672"/>
            <a:ext cx="6277681" cy="2754600"/>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Service Verification for BDD Claims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From the Pre-Discharge BDD Mailbox</a:t>
            </a:r>
            <a:endParaRPr lang="en-US" sz="3200" u="sng" dirty="0">
              <a:solidFill>
                <a:srgbClr val="000000"/>
              </a:solidFill>
              <a:latin typeface="Arial"/>
              <a:ea typeface="Times New Roman"/>
            </a:endParaRPr>
          </a:p>
        </p:txBody>
      </p:sp>
      <p:sp>
        <p:nvSpPr>
          <p:cNvPr id="5" name="Rectangle 4">
            <a:extLst>
              <a:ext uri="{FF2B5EF4-FFF2-40B4-BE49-F238E27FC236}">
                <a16:creationId xmlns:a16="http://schemas.microsoft.com/office/drawing/2014/main" id="{1FB17810-F725-4E70-AF7A-E5FB1CF45C22}"/>
              </a:ext>
            </a:extLst>
          </p:cNvPr>
          <p:cNvSpPr/>
          <p:nvPr/>
        </p:nvSpPr>
        <p:spPr>
          <a:xfrm>
            <a:off x="228600" y="3872805"/>
            <a:ext cx="7100213" cy="1384995"/>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 January 8, 2019</a:t>
            </a:r>
          </a:p>
        </p:txBody>
      </p:sp>
    </p:spTree>
    <p:extLst>
      <p:ext uri="{BB962C8B-B14F-4D97-AF65-F5344CB8AC3E}">
        <p14:creationId xmlns:p14="http://schemas.microsoft.com/office/powerpoint/2010/main" val="1933391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a:t>Quality Reviews and Claims Development</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3" name="Rectangle 2">
            <a:extLst>
              <a:ext uri="{FF2B5EF4-FFF2-40B4-BE49-F238E27FC236}">
                <a16:creationId xmlns:a16="http://schemas.microsoft.com/office/drawing/2014/main" id="{1F2D1C37-1EC4-4277-8D55-CA8FC3B29575}"/>
              </a:ext>
            </a:extLst>
          </p:cNvPr>
          <p:cNvSpPr/>
          <p:nvPr/>
        </p:nvSpPr>
        <p:spPr>
          <a:xfrm>
            <a:off x="228600" y="1035308"/>
            <a:ext cx="8686800" cy="4832092"/>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There was recent discussion regarding errors called on MSCs for development actions taken prior to the completion of all claims development actions, especially in IDES cases  </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One option discussed was adding a note in VBMS to indicate that development is not complete and the reason why  </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The Quality Staff stated this is not a viable option to prevent an error from being called</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We are in discussions with the Quality Staff on this issue.  In the meantime, it is recommended that MSCs complete all development actions possible at the time of the initial development action</a:t>
            </a:r>
          </a:p>
        </p:txBody>
      </p:sp>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Incorrect Vendors for BDD/IDES Examinations</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3" name="Rectangle 2">
            <a:extLst>
              <a:ext uri="{FF2B5EF4-FFF2-40B4-BE49-F238E27FC236}">
                <a16:creationId xmlns:a16="http://schemas.microsoft.com/office/drawing/2014/main" id="{F1ABB30B-15A0-4C6F-9AEF-24D4BF61FFB3}"/>
              </a:ext>
            </a:extLst>
          </p:cNvPr>
          <p:cNvSpPr/>
          <p:nvPr/>
        </p:nvSpPr>
        <p:spPr>
          <a:xfrm>
            <a:off x="304800" y="873204"/>
            <a:ext cx="8382000" cy="3816429"/>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Claim processors are reminded to ensure End Product (EP) types, and claim labels have been accurately established prior to requesting Pre-Discharge examinations. These labels are most important when requesting a Separation Health Assessment (SHA) examination through EMS </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EMS uses the claim labels and EP recorded in VBMS to accurately route exam request to the vendor</a:t>
            </a:r>
          </a:p>
          <a:p>
            <a:pPr marL="342900" indent="-342900">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If you have questions regarding issues with EMS routing, please send an email to the contract exam mailbox</a:t>
            </a:r>
          </a:p>
        </p:txBody>
      </p:sp>
    </p:spTree>
    <p:extLst>
      <p:ext uri="{BB962C8B-B14F-4D97-AF65-F5344CB8AC3E}">
        <p14:creationId xmlns:p14="http://schemas.microsoft.com/office/powerpoint/2010/main" val="3736395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9</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93FA49-FC48-493C-94A2-B5BE0B839CF0}">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10718</TotalTime>
  <Words>1850</Words>
  <Application>Microsoft Office PowerPoint</Application>
  <PresentationFormat>On-screen Show (4:3)</PresentationFormat>
  <Paragraphs>180</Paragraphs>
  <Slides>27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27</vt:i4>
      </vt:variant>
    </vt:vector>
  </HeadingPairs>
  <TitlesOfParts>
    <vt:vector size="36" baseType="lpstr">
      <vt:lpstr>Arial</vt:lpstr>
      <vt:lpstr>Calibri</vt:lpstr>
      <vt:lpstr>Courier New</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PowerPoint Presentation</vt:lpstr>
      <vt:lpstr>Quality Reviews and Claims Development</vt:lpstr>
      <vt:lpstr>Incorrect Vendors for BDD/IDES Examinations</vt:lpstr>
      <vt:lpstr>PowerPoint Presentation</vt:lpstr>
      <vt:lpstr>Holiday Leave and SM Availability</vt:lpstr>
      <vt:lpstr>IDES Mailbox (VAVBAWAS/CO/IDES)</vt:lpstr>
      <vt:lpstr>VA Form 21-651 and CRSC</vt:lpstr>
      <vt:lpstr>Use of Current VA Form 21-526EZ (March 2018 Version)</vt:lpstr>
      <vt:lpstr>Recent Updates to M21-1 III.i.2.D</vt:lpstr>
      <vt:lpstr>Use of Current VA Form 21-526EZ (March 2018 Version)</vt:lpstr>
      <vt:lpstr>Recent Updates to M21-1 III.i.2.D</vt:lpstr>
      <vt:lpstr>Forgoing Exams for Referred Conditions when Participants Fail to Report</vt:lpstr>
      <vt:lpstr>Processing Paper Documents  in a Timely Manner</vt:lpstr>
      <vt:lpstr>Information Transfer between MSCs and PEBLOs  (SAFE Alternatives)</vt:lpstr>
      <vt:lpstr>VTA Reminders</vt:lpstr>
      <vt:lpstr>VTA Training </vt:lpstr>
      <vt:lpstr>PowerPoint Presentation</vt:lpstr>
      <vt:lpstr>Service Verification for BDD Claims</vt:lpstr>
      <vt:lpstr>Current Program Timeliness</vt:lpstr>
      <vt:lpstr>Question from the Pre-D/BDD Mailbox</vt:lpstr>
      <vt:lpstr>Misc and Open Floor</vt:lpstr>
      <vt:lpstr>PowerPoint Presentation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December 2018 BDD and IDES Conference Call</dc:title>
  <dc:subject>Pre-Discharge MSC</dc:subject>
  <dc:creator>Department of Veterans Affairs, Veterans Benefits Administration, Compensation Service, STAFF</dc:creator>
  <cp:keywords>BDD IDES Conference Call</cp:keywords>
  <dc:description>This is the presentation for the December 2018 BDD and IDES Conference Call.</dc:description>
  <cp:lastModifiedBy>Kathy Poole</cp:lastModifiedBy>
  <cp:revision>153</cp:revision>
  <cp:lastPrinted>2018-01-09T18:11:21Z</cp:lastPrinted>
  <dcterms:created xsi:type="dcterms:W3CDTF">2017-12-21T16:13:31Z</dcterms:created>
  <dcterms:modified xsi:type="dcterms:W3CDTF">2018-12-26T19:19:56Z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