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5"/>
  </p:sldMasterIdLst>
  <p:notesMasterIdLst>
    <p:notesMasterId r:id="rId25"/>
  </p:notesMasterIdLst>
  <p:handoutMasterIdLst>
    <p:handoutMasterId r:id="rId26"/>
  </p:handoutMasterIdLst>
  <p:sldIdLst>
    <p:sldId id="257" r:id="rId6"/>
    <p:sldId id="259" r:id="rId7"/>
    <p:sldId id="260" r:id="rId8"/>
    <p:sldId id="261" r:id="rId9"/>
    <p:sldId id="262" r:id="rId10"/>
    <p:sldId id="263" r:id="rId11"/>
    <p:sldId id="264" r:id="rId12"/>
    <p:sldId id="265" r:id="rId13"/>
    <p:sldId id="266" r:id="rId14"/>
    <p:sldId id="267" r:id="rId15"/>
    <p:sldId id="268" r:id="rId16"/>
    <p:sldId id="287" r:id="rId17"/>
    <p:sldId id="288" r:id="rId18"/>
    <p:sldId id="271" r:id="rId19"/>
    <p:sldId id="274" r:id="rId20"/>
    <p:sldId id="289" r:id="rId21"/>
    <p:sldId id="290" r:id="rId22"/>
    <p:sldId id="272" r:id="rId23"/>
    <p:sldId id="283" r:id="rId24"/>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ss, Henry VBADENV Trng Facility" initials="MHVTF" lastIdx="2" clrIdx="0">
    <p:extLst>
      <p:ext uri="{19B8F6BF-5375-455C-9EA6-DF929625EA0E}">
        <p15:presenceInfo xmlns:p15="http://schemas.microsoft.com/office/powerpoint/2012/main" userId="S-1-5-21-1409082233-764733703-682003330-523709" providerId="AD"/>
      </p:ext>
    </p:extLst>
  </p:cmAuthor>
  <p:cmAuthor id="2" name="Jacobs, Charles, VBAVACO" initials="JCV" lastIdx="1" clrIdx="1">
    <p:extLst>
      <p:ext uri="{19B8F6BF-5375-455C-9EA6-DF929625EA0E}">
        <p15:presenceInfo xmlns:p15="http://schemas.microsoft.com/office/powerpoint/2012/main" userId="S-1-5-21-1409082233-764733703-682003330-191773" providerId="AD"/>
      </p:ext>
    </p:extLst>
  </p:cmAuthor>
  <p:cmAuthor id="3" name="Givans, James, VBABALT\ACAD" initials="GJV" lastIdx="7" clrIdx="2">
    <p:extLst>
      <p:ext uri="{19B8F6BF-5375-455C-9EA6-DF929625EA0E}">
        <p15:presenceInfo xmlns:p15="http://schemas.microsoft.com/office/powerpoint/2012/main" userId="S-1-5-21-1409082233-764733703-682003330-31986" providerId="AD"/>
      </p:ext>
    </p:extLst>
  </p:cmAuthor>
  <p:cmAuthor id="4" name="Hiller, Angela, VBAVACO" initials="HAV" lastIdx="4" clrIdx="3">
    <p:extLst>
      <p:ext uri="{19B8F6BF-5375-455C-9EA6-DF929625EA0E}">
        <p15:presenceInfo xmlns:p15="http://schemas.microsoft.com/office/powerpoint/2012/main" userId="S-1-5-21-1409082233-764733703-682003330-4897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6767"/>
    <a:srgbClr val="306BB5"/>
    <a:srgbClr val="FFFFFF"/>
    <a:srgbClr val="9A9A9B"/>
    <a:srgbClr val="1F497D"/>
    <a:srgbClr val="7C5F1E"/>
    <a:srgbClr val="E7D0A4"/>
    <a:srgbClr val="6A5B3F"/>
    <a:srgbClr val="987734"/>
    <a:srgbClr val="AB8C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455" autoAdjust="0"/>
    <p:restoredTop sz="93632" autoAdjust="0"/>
  </p:normalViewPr>
  <p:slideViewPr>
    <p:cSldViewPr snapToGrid="0">
      <p:cViewPr varScale="1">
        <p:scale>
          <a:sx n="99" d="100"/>
          <a:sy n="99" d="100"/>
        </p:scale>
        <p:origin x="96" y="336"/>
      </p:cViewPr>
      <p:guideLst>
        <p:guide orient="horz" pos="2160"/>
        <p:guide pos="2880"/>
      </p:guideLst>
    </p:cSldViewPr>
  </p:slideViewPr>
  <p:outlineViewPr>
    <p:cViewPr>
      <p:scale>
        <a:sx n="20" d="100"/>
        <a:sy n="20"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176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11/28/2018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11/28/2018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2683972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3033056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extLst>
      <p:ext uri="{BB962C8B-B14F-4D97-AF65-F5344CB8AC3E}">
        <p14:creationId xmlns:p14="http://schemas.microsoft.com/office/powerpoint/2010/main" val="2036424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
        <p:nvSpPr>
          <p:cNvPr id="2" name="Notes Placeholder 1">
            <a:extLst>
              <a:ext uri="{FF2B5EF4-FFF2-40B4-BE49-F238E27FC236}">
                <a16:creationId xmlns:a16="http://schemas.microsoft.com/office/drawing/2014/main" id="{3E89B9C4-97E3-4006-BB92-BC1BCE53DB24}"/>
              </a:ext>
            </a:extLst>
          </p:cNvPr>
          <p:cNvSpPr>
            <a:spLocks noGrp="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1151780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2112990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dirty="0"/>
          </a:p>
        </p:txBody>
      </p:sp>
    </p:spTree>
    <p:extLst>
      <p:ext uri="{BB962C8B-B14F-4D97-AF65-F5344CB8AC3E}">
        <p14:creationId xmlns:p14="http://schemas.microsoft.com/office/powerpoint/2010/main" val="1706179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dirty="0"/>
          </a:p>
        </p:txBody>
      </p:sp>
      <p:sp>
        <p:nvSpPr>
          <p:cNvPr id="3" name="Notes Placeholder 2">
            <a:extLst>
              <a:ext uri="{FF2B5EF4-FFF2-40B4-BE49-F238E27FC236}">
                <a16:creationId xmlns:a16="http://schemas.microsoft.com/office/drawing/2014/main" id="{A46215A0-07F4-4175-91F2-E6E2B83EE9A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4636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371600" y="1143000"/>
            <a:ext cx="4114800" cy="3086100"/>
          </a:xfrm>
          <a:ln/>
        </p:spPr>
      </p:sp>
      <p:sp>
        <p:nvSpPr>
          <p:cNvPr id="122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r>
              <a:rPr lang="en-US" sz="1200" dirty="0"/>
              <a:t>VBA Overview</a:t>
            </a:r>
          </a:p>
        </p:txBody>
      </p:sp>
      <p:sp>
        <p:nvSpPr>
          <p:cNvPr id="122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
        <p:nvSpPr>
          <p:cNvPr id="122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fld id="{327860C2-8588-434C-91E7-780EBC532DB6}" type="slidenum">
              <a:rPr lang="en-US" sz="1200" smtClean="0"/>
              <a:pPr/>
              <a:t>19</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1371600" y="1143000"/>
            <a:ext cx="4114800" cy="3086100"/>
          </a:xfrm>
          <a:ln/>
        </p:spPr>
      </p:sp>
      <p:sp>
        <p:nvSpPr>
          <p:cNvPr id="1024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dirty="0"/>
          </a:p>
        </p:txBody>
      </p:sp>
    </p:spTree>
    <p:extLst>
      <p:ext uri="{BB962C8B-B14F-4D97-AF65-F5344CB8AC3E}">
        <p14:creationId xmlns:p14="http://schemas.microsoft.com/office/powerpoint/2010/main" val="90525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dirty="0"/>
          </a:p>
        </p:txBody>
      </p:sp>
    </p:spTree>
    <p:extLst>
      <p:ext uri="{BB962C8B-B14F-4D97-AF65-F5344CB8AC3E}">
        <p14:creationId xmlns:p14="http://schemas.microsoft.com/office/powerpoint/2010/main" val="161525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dirty="0"/>
          </a:p>
        </p:txBody>
      </p:sp>
    </p:spTree>
    <p:extLst>
      <p:ext uri="{BB962C8B-B14F-4D97-AF65-F5344CB8AC3E}">
        <p14:creationId xmlns:p14="http://schemas.microsoft.com/office/powerpoint/2010/main" val="1869720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226972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123560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2517766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2081577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109347147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87300442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lnSpc>
                <a:spcPct val="100000"/>
              </a:lnSpc>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358974" indent="-214313">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503635" indent="-214313">
              <a:spcBef>
                <a:spcPts val="0"/>
              </a:spcBef>
              <a:spcAft>
                <a:spcPts val="600"/>
              </a:spcAft>
              <a:buClr>
                <a:schemeClr val="tx1"/>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648296" indent="-214313">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11283820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94854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7373612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7464" y="1789115"/>
            <a:ext cx="3743325"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3188" y="1789115"/>
            <a:ext cx="3744912"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996452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
        <p:nvSpPr>
          <p:cNvPr id="6" name="Action Button: Go Forward or Next 5">
            <a:hlinkClick r:id="" action="ppaction://hlinkshowjump?jump=nextslide" highlightClick="1"/>
            <a:extLst>
              <a:ext uri="{FF2B5EF4-FFF2-40B4-BE49-F238E27FC236}">
                <a16:creationId xmlns:a16="http://schemas.microsoft.com/office/drawing/2014/main" id="{7F68CA87-3A0A-43B2-963E-28FE729042A5}"/>
              </a:ext>
            </a:extLst>
          </p:cNvPr>
          <p:cNvSpPr/>
          <p:nvPr userDrawn="1"/>
        </p:nvSpPr>
        <p:spPr>
          <a:xfrm>
            <a:off x="5325762" y="6450676"/>
            <a:ext cx="338328" cy="338328"/>
          </a:xfrm>
          <a:prstGeom prst="actionButtonForwardNext">
            <a:avLst/>
          </a:prstGeom>
          <a:solidFill>
            <a:srgbClr val="FFFF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bIns="649224" rtlCol="0" anchor="ctr"/>
          <a:lstStyle/>
          <a:p>
            <a:pPr algn="ctr"/>
            <a:endParaRPr lang="en-US" dirty="0"/>
          </a:p>
        </p:txBody>
      </p:sp>
      <p:sp>
        <p:nvSpPr>
          <p:cNvPr id="3" name="Action Button: Go Back or Previous 2">
            <a:hlinkClick r:id="" action="ppaction://hlinkshowjump?jump=previousslide" highlightClick="1"/>
            <a:extLst>
              <a:ext uri="{FF2B5EF4-FFF2-40B4-BE49-F238E27FC236}">
                <a16:creationId xmlns:a16="http://schemas.microsoft.com/office/drawing/2014/main" id="{291900C1-5548-431B-A200-F89DCC58DD7A}"/>
              </a:ext>
            </a:extLst>
          </p:cNvPr>
          <p:cNvSpPr/>
          <p:nvPr userDrawn="1"/>
        </p:nvSpPr>
        <p:spPr>
          <a:xfrm>
            <a:off x="3410988" y="6446210"/>
            <a:ext cx="338328" cy="338328"/>
          </a:xfrm>
          <a:prstGeom prst="actionButtonBackPrevious">
            <a:avLst/>
          </a:prstGeom>
          <a:solidFill>
            <a:schemeClr val="bg1"/>
          </a:solidFill>
          <a:ln w="3175">
            <a:noFill/>
            <a:round/>
          </a:ln>
          <a:effectLst/>
        </p:spPr>
        <p:style>
          <a:lnRef idx="2">
            <a:schemeClr val="accent1">
              <a:shade val="50000"/>
            </a:schemeClr>
          </a:lnRef>
          <a:fillRef idx="1">
            <a:schemeClr val="accent1"/>
          </a:fillRef>
          <a:effectRef idx="0">
            <a:schemeClr val="accent1"/>
          </a:effectRef>
          <a:fontRef idx="minor">
            <a:schemeClr val="lt1"/>
          </a:fontRef>
        </p:style>
        <p:txBody>
          <a:bodyPr bIns="649224" rtlCol="0" anchor="ctr"/>
          <a:lstStyle/>
          <a:p>
            <a:pPr algn="ctr"/>
            <a:endParaRPr lang="en-US">
              <a:solidFill>
                <a:srgbClr val="306BB5"/>
              </a:solidFill>
            </a:endParaRPr>
          </a:p>
        </p:txBody>
      </p:sp>
    </p:spTree>
    <p:extLst>
      <p:ext uri="{BB962C8B-B14F-4D97-AF65-F5344CB8AC3E}">
        <p14:creationId xmlns:p14="http://schemas.microsoft.com/office/powerpoint/2010/main" val="346157001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transition spd="slow"/>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notesSlide" Target="../notesSlides/notesSlide19.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2.xml"/><Relationship Id="rId5" Type="http://schemas.openxmlformats.org/officeDocument/2006/relationships/tags" Target="../tags/tag74.xml"/><Relationship Id="rId4" Type="http://schemas.openxmlformats.org/officeDocument/2006/relationships/tags" Target="../tags/tag73.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23.xml"/></Relationships>
</file>

<file path=ppt/slides/_rels/slide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31.xml"/></Relationships>
</file>

<file path=ppt/slides/_rels/slide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38.xml"/></Relationships>
</file>

<file path=ppt/slides/_rels/slide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5DA02F-A5B1-4CFF-BAB3-B51A02D21344}"/>
              </a:ext>
            </a:extLst>
          </p:cNvPr>
          <p:cNvSpPr>
            <a:spLocks noGrp="1"/>
          </p:cNvSpPr>
          <p:nvPr>
            <p:ph type="ctrTitle"/>
            <p:custDataLst>
              <p:tags r:id="rId1"/>
            </p:custDataLst>
          </p:nvPr>
        </p:nvSpPr>
        <p:spPr>
          <a:xfrm>
            <a:off x="685800" y="2819400"/>
            <a:ext cx="7772400" cy="1219200"/>
          </a:xfrm>
        </p:spPr>
        <p:txBody>
          <a:bodyPr/>
          <a:lstStyle/>
          <a:p>
            <a:pPr>
              <a:spcAft>
                <a:spcPts val="600"/>
              </a:spcAft>
            </a:pPr>
            <a:r>
              <a:rPr lang="en-US" dirty="0"/>
              <a:t>Monitoring Income for Veterans in Receipt of Individual Unemployability (IU)</a:t>
            </a:r>
          </a:p>
        </p:txBody>
      </p:sp>
      <p:sp>
        <p:nvSpPr>
          <p:cNvPr id="6" name="Text Placeholder 5">
            <a:extLst>
              <a:ext uri="{FF2B5EF4-FFF2-40B4-BE49-F238E27FC236}">
                <a16:creationId xmlns:a16="http://schemas.microsoft.com/office/drawing/2014/main" id="{4ABDB5F8-0A9C-4A32-82A0-B41673DD3C09}"/>
              </a:ext>
            </a:extLst>
          </p:cNvPr>
          <p:cNvSpPr>
            <a:spLocks noGrp="1"/>
          </p:cNvSpPr>
          <p:nvPr>
            <p:ph type="body" sz="quarter" idx="10"/>
            <p:custDataLst>
              <p:tags r:id="rId2"/>
            </p:custDataLst>
          </p:nvPr>
        </p:nvSpPr>
        <p:spPr>
          <a:xfrm>
            <a:off x="685800" y="4724399"/>
            <a:ext cx="2915530" cy="705729"/>
          </a:xfrm>
        </p:spPr>
        <p:txBody>
          <a:bodyPr/>
          <a:lstStyle/>
          <a:p>
            <a:r>
              <a:rPr lang="en-US" dirty="0"/>
              <a:t>Compensation Service</a:t>
            </a:r>
          </a:p>
        </p:txBody>
      </p:sp>
      <p:sp>
        <p:nvSpPr>
          <p:cNvPr id="7" name="Text Placeholder 6">
            <a:extLst>
              <a:ext uri="{FF2B5EF4-FFF2-40B4-BE49-F238E27FC236}">
                <a16:creationId xmlns:a16="http://schemas.microsoft.com/office/drawing/2014/main" id="{E0AD48D6-13C3-4BD9-83E2-3F45BDEAB1AF}"/>
              </a:ext>
            </a:extLst>
          </p:cNvPr>
          <p:cNvSpPr>
            <a:spLocks noGrp="1"/>
          </p:cNvSpPr>
          <p:nvPr>
            <p:ph type="body" sz="quarter" idx="11"/>
            <p:custDataLst>
              <p:tags r:id="rId3"/>
            </p:custDataLst>
          </p:nvPr>
        </p:nvSpPr>
        <p:spPr/>
        <p:txBody>
          <a:bodyPr/>
          <a:lstStyle/>
          <a:p>
            <a:r>
              <a:rPr lang="en-US" dirty="0"/>
              <a:t>November 2018</a:t>
            </a:r>
          </a:p>
        </p:txBody>
      </p:sp>
    </p:spTree>
    <p:extLst>
      <p:ext uri="{BB962C8B-B14F-4D97-AF65-F5344CB8AC3E}">
        <p14:creationId xmlns:p14="http://schemas.microsoft.com/office/powerpoint/2010/main" val="30331538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98474" y="926948"/>
            <a:ext cx="8966278" cy="1053582"/>
          </a:xfrm>
        </p:spPr>
        <p:txBody>
          <a:bodyPr>
            <a:noAutofit/>
          </a:bodyPr>
          <a:lstStyle/>
          <a:p>
            <a:r>
              <a:rPr lang="en-US" dirty="0">
                <a:cs typeface="Times New Roman" panose="02020603050405020304" pitchFamily="18" charset="0"/>
              </a:rPr>
              <a:t>If HINES Cannot Issue VA Form 21-4140 (cont.)</a:t>
            </a:r>
            <a:endParaRPr lang="en-US" dirty="0">
              <a:solidFill>
                <a:schemeClr val="tx2"/>
              </a:solidFill>
              <a:effectLst/>
            </a:endParaRPr>
          </a:p>
        </p:txBody>
      </p:sp>
      <p:sp>
        <p:nvSpPr>
          <p:cNvPr id="4" name="Content Placeholder 3"/>
          <p:cNvSpPr>
            <a:spLocks noGrp="1"/>
          </p:cNvSpPr>
          <p:nvPr>
            <p:ph idx="1"/>
            <p:custDataLst>
              <p:tags r:id="rId2"/>
            </p:custDataLst>
          </p:nvPr>
        </p:nvSpPr>
        <p:spPr>
          <a:xfrm>
            <a:off x="466813" y="1980530"/>
            <a:ext cx="8229600" cy="3916363"/>
          </a:xfrm>
        </p:spPr>
        <p:txBody>
          <a:bodyPr>
            <a:normAutofit/>
          </a:bodyPr>
          <a:lstStyle/>
          <a:p>
            <a:pPr lvl="3"/>
            <a:endParaRPr lang="en-US" sz="2000" dirty="0"/>
          </a:p>
          <a:p>
            <a:pPr lvl="3"/>
            <a:r>
              <a:rPr lang="en-US" sz="2000" dirty="0"/>
              <a:t>Make sure to set the suspense for 65 days</a:t>
            </a:r>
          </a:p>
          <a:p>
            <a:pPr lvl="3"/>
            <a:r>
              <a:rPr lang="en-US" sz="2000" dirty="0"/>
              <a:t>Provide OFO notice (email) that Due Process was sent</a:t>
            </a:r>
          </a:p>
          <a:p>
            <a:pPr lvl="3"/>
            <a:endParaRPr lang="en-US" sz="2000" dirty="0"/>
          </a:p>
          <a:p>
            <a:pPr lvl="3"/>
            <a:endParaRPr lang="en-US" sz="2000" dirty="0"/>
          </a:p>
          <a:p>
            <a:pPr lvl="3"/>
            <a:endParaRPr lang="en-US" sz="2000" dirty="0"/>
          </a:p>
          <a:p>
            <a:pPr marL="433983" lvl="3" indent="0">
              <a:buNone/>
            </a:pPr>
            <a:r>
              <a:rPr lang="en-US" sz="2000" b="1" dirty="0"/>
              <a:t>Note:</a:t>
            </a:r>
            <a:r>
              <a:rPr lang="en-US" sz="2000" dirty="0"/>
              <a:t> </a:t>
            </a:r>
            <a:r>
              <a:rPr lang="en-US" sz="1800" dirty="0"/>
              <a:t>Letter Creator - Rating Job Aids - VA Reference &amp; Links</a:t>
            </a:r>
          </a:p>
          <a:p>
            <a:pPr marL="433983" lvl="3" indent="0">
              <a:buNone/>
            </a:pPr>
            <a:endParaRPr lang="en-US" sz="2400" dirty="0">
              <a:latin typeface="Times New Roman" panose="02020603050405020304" pitchFamily="18" charset="0"/>
              <a:cs typeface="Times New Roman" panose="02020603050405020304" pitchFamily="18" charset="0"/>
            </a:endParaRPr>
          </a:p>
          <a:p>
            <a:pPr marL="433983" lvl="3" indent="0">
              <a:buNone/>
            </a:pPr>
            <a:endParaRPr lang="en-US" sz="2400" dirty="0">
              <a:latin typeface="Times New Roman" panose="02020603050405020304" pitchFamily="18" charset="0"/>
              <a:cs typeface="Times New Roman" panose="02020603050405020304" pitchFamily="18" charset="0"/>
            </a:endParaRPr>
          </a:p>
          <a:p>
            <a:pPr marL="433983" lvl="3"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000" dirty="0"/>
          </a:p>
        </p:txBody>
      </p:sp>
      <p:sp>
        <p:nvSpPr>
          <p:cNvPr id="5" name="Slide Number Placeholder 4">
            <a:extLst>
              <a:ext uri="{FF2B5EF4-FFF2-40B4-BE49-F238E27FC236}">
                <a16:creationId xmlns:a16="http://schemas.microsoft.com/office/drawing/2014/main" id="{908B75BF-9E73-482E-A291-6A54642CFA94}"/>
              </a:ext>
            </a:extLst>
          </p:cNvPr>
          <p:cNvSpPr>
            <a:spLocks noGrp="1"/>
          </p:cNvSpPr>
          <p:nvPr>
            <p:ph type="sldNum" sz="quarter" idx="12"/>
            <p:custDataLst>
              <p:tags r:id="rId3"/>
            </p:custDataLst>
          </p:nvPr>
        </p:nvSpPr>
        <p:spPr/>
        <p:txBody>
          <a:bodyPr/>
          <a:lstStyle/>
          <a:p>
            <a:fld id="{36A6A193-2FDC-48DD-8023-1C75B05EEA9A}" type="slidenum">
              <a:rPr lang="en-US" smtClean="0"/>
              <a:pPr/>
              <a:t>10</a:t>
            </a:fld>
            <a:endParaRPr lang="en-US" dirty="0"/>
          </a:p>
        </p:txBody>
      </p:sp>
    </p:spTree>
    <p:extLst>
      <p:ext uri="{BB962C8B-B14F-4D97-AF65-F5344CB8AC3E}">
        <p14:creationId xmlns:p14="http://schemas.microsoft.com/office/powerpoint/2010/main" val="306397416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724746" y="837122"/>
            <a:ext cx="8222923" cy="546977"/>
          </a:xfrm>
        </p:spPr>
        <p:txBody>
          <a:bodyPr>
            <a:noAutofit/>
          </a:bodyPr>
          <a:lstStyle/>
          <a:p>
            <a:pPr>
              <a:defRPr/>
            </a:pPr>
            <a:r>
              <a:rPr lang="en-US" altLang="en-US" dirty="0">
                <a:solidFill>
                  <a:schemeClr val="tx2"/>
                </a:solidFill>
                <a:effectLst/>
                <a:cs typeface="Times New Roman" panose="02020603050405020304" pitchFamily="18" charset="0"/>
              </a:rPr>
              <a:t>VA Form 21-4140 not returned</a:t>
            </a:r>
            <a:endParaRPr lang="en-US" dirty="0">
              <a:solidFill>
                <a:schemeClr val="tx2"/>
              </a:solidFill>
              <a:effectLst/>
              <a:cs typeface="Times New Roman" panose="02020603050405020304" pitchFamily="18" charset="0"/>
            </a:endParaRPr>
          </a:p>
        </p:txBody>
      </p:sp>
      <p:sp>
        <p:nvSpPr>
          <p:cNvPr id="6148" name="Rectangle 3"/>
          <p:cNvSpPr>
            <a:spLocks noGrp="1" noChangeArrowheads="1"/>
          </p:cNvSpPr>
          <p:nvPr>
            <p:ph idx="1"/>
            <p:custDataLst>
              <p:tags r:id="rId2"/>
            </p:custDataLst>
          </p:nvPr>
        </p:nvSpPr>
        <p:spPr>
          <a:xfrm>
            <a:off x="213101" y="1524234"/>
            <a:ext cx="8734568" cy="4932837"/>
          </a:xfrm>
          <a:prstGeom prst="rect">
            <a:avLst/>
          </a:prstGeom>
        </p:spPr>
        <p:txBody>
          <a:bodyPr>
            <a:noAutofit/>
          </a:bodyPr>
          <a:lstStyle/>
          <a:p>
            <a:pPr>
              <a:spcAft>
                <a:spcPts val="0"/>
              </a:spcAft>
            </a:pPr>
            <a:r>
              <a:rPr lang="en-US" altLang="en-US" dirty="0"/>
              <a:t>Due process is provided upfront, therefore we are only waiting on expiration of the 65-day suspense/return of VA Form 21-4140 before taking action</a:t>
            </a:r>
            <a:r>
              <a:rPr lang="en-US" altLang="en-US" i="1" dirty="0"/>
              <a:t>. </a:t>
            </a:r>
          </a:p>
          <a:p>
            <a:endParaRPr lang="en-US" altLang="en-US" i="1" dirty="0"/>
          </a:p>
          <a:p>
            <a:r>
              <a:rPr lang="en-US" altLang="en-US" dirty="0"/>
              <a:t>If the 65-day suspense has expired/veteran fails to return VA Form 21-4140, then</a:t>
            </a:r>
          </a:p>
          <a:p>
            <a:pPr marL="921544" lvl="3" indent="-342900"/>
            <a:r>
              <a:rPr lang="en-US" altLang="en-US" sz="2000" dirty="0"/>
              <a:t> refer claim to rating activity</a:t>
            </a:r>
          </a:p>
          <a:p>
            <a:pPr marL="1283197" lvl="6" indent="-342900"/>
            <a:r>
              <a:rPr lang="en-US" altLang="en-US" sz="2000" dirty="0">
                <a:latin typeface="Arial" panose="020B0604020202020204" pitchFamily="34" charset="0"/>
                <a:cs typeface="Arial" panose="020B0604020202020204" pitchFamily="34" charset="0"/>
              </a:rPr>
              <a:t>rating should reflect reduction to schedular evaluation </a:t>
            </a:r>
          </a:p>
          <a:p>
            <a:pPr marL="1283197" lvl="6" indent="-342900"/>
            <a:r>
              <a:rPr lang="en-US" altLang="en-US" sz="2000" dirty="0">
                <a:latin typeface="Arial" panose="020B0604020202020204" pitchFamily="34" charset="0"/>
                <a:cs typeface="Arial" panose="020B0604020202020204" pitchFamily="34" charset="0"/>
              </a:rPr>
              <a:t>effective date = “Last Paid Date” field in Share, or</a:t>
            </a:r>
          </a:p>
          <a:p>
            <a:pPr marL="1283197" lvl="6" indent="-342900"/>
            <a:r>
              <a:rPr lang="en-US" altLang="en-US" sz="2000" dirty="0">
                <a:latin typeface="Arial" panose="020B0604020202020204" pitchFamily="34" charset="0"/>
                <a:cs typeface="Arial" panose="020B0604020202020204" pitchFamily="34" charset="0"/>
              </a:rPr>
              <a:t>date specified in notice of proposed adverse action, whichever is later</a:t>
            </a:r>
          </a:p>
          <a:p>
            <a:pPr marL="1283197" lvl="6" indent="-342900"/>
            <a:r>
              <a:rPr lang="en-US" altLang="en-US" sz="2000" dirty="0">
                <a:latin typeface="Arial" panose="020B0604020202020204" pitchFamily="34" charset="0"/>
                <a:cs typeface="Arial" panose="020B0604020202020204" pitchFamily="34" charset="0"/>
              </a:rPr>
              <a:t>should not create an overpayment</a:t>
            </a:r>
          </a:p>
          <a:p>
            <a:pPr marL="1283197" lvl="6" indent="-342900"/>
            <a:r>
              <a:rPr lang="en-US" altLang="en-US" sz="2000" dirty="0">
                <a:latin typeface="Arial" panose="020B0604020202020204" pitchFamily="34" charset="0"/>
                <a:cs typeface="Arial" panose="020B0604020202020204" pitchFamily="34" charset="0"/>
              </a:rPr>
              <a:t>DEA and/or SMC must be addressed if applicable</a:t>
            </a:r>
          </a:p>
        </p:txBody>
      </p:sp>
      <p:sp>
        <p:nvSpPr>
          <p:cNvPr id="3" name="Slide Number Placeholder 2">
            <a:extLst>
              <a:ext uri="{FF2B5EF4-FFF2-40B4-BE49-F238E27FC236}">
                <a16:creationId xmlns:a16="http://schemas.microsoft.com/office/drawing/2014/main" id="{E4D6891A-7A04-40FB-859B-47D9F58B6368}"/>
              </a:ext>
            </a:extLst>
          </p:cNvPr>
          <p:cNvSpPr>
            <a:spLocks noGrp="1"/>
          </p:cNvSpPr>
          <p:nvPr>
            <p:ph type="sldNum" sz="quarter" idx="12"/>
            <p:custDataLst>
              <p:tags r:id="rId3"/>
            </p:custDataLst>
          </p:nvPr>
        </p:nvSpPr>
        <p:spPr/>
        <p:txBody>
          <a:bodyPr/>
          <a:lstStyle/>
          <a:p>
            <a:fld id="{7C414AED-89CE-4A48-8B2B-1B3A5C68EA2A}" type="slidenum">
              <a:rPr lang="en-US" smtClean="0"/>
              <a:pPr/>
              <a:t>11</a:t>
            </a:fld>
            <a:endParaRPr lang="en-US" dirty="0"/>
          </a:p>
        </p:txBody>
      </p:sp>
    </p:spTree>
    <p:extLst>
      <p:ext uri="{BB962C8B-B14F-4D97-AF65-F5344CB8AC3E}">
        <p14:creationId xmlns:p14="http://schemas.microsoft.com/office/powerpoint/2010/main" val="231963871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623824" y="798842"/>
            <a:ext cx="8251952" cy="621994"/>
          </a:xfrm>
        </p:spPr>
        <p:txBody>
          <a:bodyPr>
            <a:noAutofit/>
          </a:bodyPr>
          <a:lstStyle/>
          <a:p>
            <a:pPr>
              <a:defRPr/>
            </a:pPr>
            <a:r>
              <a:rPr lang="en-US" dirty="0">
                <a:solidFill>
                  <a:schemeClr val="tx2"/>
                </a:solidFill>
                <a:cs typeface="Times New Roman" panose="02020603050405020304" pitchFamily="18" charset="0"/>
              </a:rPr>
              <a:t>VA Form 21-4140 not returned </a:t>
            </a:r>
            <a:r>
              <a:rPr lang="en-US" dirty="0">
                <a:solidFill>
                  <a:schemeClr val="tx2"/>
                </a:solidFill>
                <a:effectLst/>
                <a:cs typeface="Times New Roman" panose="02020603050405020304" pitchFamily="18" charset="0"/>
              </a:rPr>
              <a:t>(Cont...)</a:t>
            </a:r>
            <a:br>
              <a:rPr lang="en-US" sz="3200" dirty="0">
                <a:solidFill>
                  <a:schemeClr val="tx2"/>
                </a:solidFill>
                <a:effectLst/>
                <a:latin typeface="Times New Roman" panose="02020603050405020304" pitchFamily="18" charset="0"/>
                <a:cs typeface="Times New Roman" panose="02020603050405020304" pitchFamily="18" charset="0"/>
              </a:rPr>
            </a:br>
            <a:endParaRPr lang="en-US" sz="3200" dirty="0">
              <a:solidFill>
                <a:schemeClr val="tx2"/>
              </a:solidFill>
              <a:effectLst/>
              <a:latin typeface="Times New Roman" panose="02020603050405020304" pitchFamily="18" charset="0"/>
              <a:cs typeface="Times New Roman" panose="02020603050405020304" pitchFamily="18" charset="0"/>
            </a:endParaRPr>
          </a:p>
        </p:txBody>
      </p:sp>
      <p:sp>
        <p:nvSpPr>
          <p:cNvPr id="6148" name="Rectangle 3"/>
          <p:cNvSpPr>
            <a:spLocks noGrp="1" noChangeArrowheads="1"/>
          </p:cNvSpPr>
          <p:nvPr>
            <p:ph idx="1"/>
            <p:custDataLst>
              <p:tags r:id="rId2"/>
            </p:custDataLst>
          </p:nvPr>
        </p:nvSpPr>
        <p:spPr>
          <a:xfrm>
            <a:off x="457200" y="1528130"/>
            <a:ext cx="8229600" cy="5073845"/>
          </a:xfrm>
          <a:prstGeom prst="rect">
            <a:avLst/>
          </a:prstGeom>
        </p:spPr>
        <p:txBody>
          <a:bodyPr>
            <a:noAutofit/>
          </a:bodyPr>
          <a:lstStyle/>
          <a:p>
            <a:pPr>
              <a:spcAft>
                <a:spcPts val="1200"/>
              </a:spcAft>
            </a:pPr>
            <a:r>
              <a:rPr lang="en-US" dirty="0"/>
              <a:t>After all rating actions have concluded then refer to authorization activity to reduce award. </a:t>
            </a:r>
          </a:p>
          <a:p>
            <a:pPr lvl="1" indent="0">
              <a:buNone/>
            </a:pPr>
            <a:r>
              <a:rPr lang="en-US" sz="2000" dirty="0"/>
              <a:t>Provide in decision notice the following:</a:t>
            </a:r>
          </a:p>
          <a:p>
            <a:pPr marL="921544" lvl="3" indent="-342900"/>
            <a:r>
              <a:rPr lang="en-US" sz="2000" dirty="0"/>
              <a:t>reduction and any loss of entitlement </a:t>
            </a:r>
          </a:p>
          <a:p>
            <a:pPr marL="1283197" lvl="6" indent="-342900">
              <a:spcBef>
                <a:spcPts val="300"/>
              </a:spcBef>
              <a:spcAft>
                <a:spcPts val="300"/>
              </a:spcAft>
            </a:pPr>
            <a:r>
              <a:rPr lang="en-US" sz="2000" dirty="0">
                <a:latin typeface="Arial" panose="020B0604020202020204" pitchFamily="34" charset="0"/>
                <a:cs typeface="Arial" panose="020B0604020202020204" pitchFamily="34" charset="0"/>
              </a:rPr>
              <a:t>DEA, or SMC </a:t>
            </a:r>
          </a:p>
          <a:p>
            <a:pPr marL="921544" lvl="3" indent="-342900"/>
            <a:r>
              <a:rPr lang="en-US" sz="2000" dirty="0"/>
              <a:t>evidence received within one year (decision notice)</a:t>
            </a:r>
          </a:p>
          <a:p>
            <a:pPr marL="1427858" lvl="7" indent="-342900"/>
            <a:r>
              <a:rPr lang="en-US" sz="2000" dirty="0">
                <a:latin typeface="Arial" panose="020B0604020202020204" pitchFamily="34" charset="0"/>
                <a:cs typeface="Arial" panose="020B0604020202020204" pitchFamily="34" charset="0"/>
              </a:rPr>
              <a:t>showing continued unemployability</a:t>
            </a:r>
          </a:p>
          <a:p>
            <a:pPr marL="1427858" lvl="7" indent="-342900">
              <a:spcBef>
                <a:spcPts val="300"/>
              </a:spcBef>
              <a:spcAft>
                <a:spcPts val="600"/>
              </a:spcAft>
            </a:pPr>
            <a:r>
              <a:rPr lang="en-US" sz="2000" dirty="0">
                <a:latin typeface="Arial" panose="020B0604020202020204" pitchFamily="34" charset="0"/>
                <a:cs typeface="Arial" panose="020B0604020202020204" pitchFamily="34" charset="0"/>
              </a:rPr>
              <a:t>IU restored from date of reduction</a:t>
            </a:r>
          </a:p>
          <a:p>
            <a:pPr marL="921544" lvl="3" indent="-342900"/>
            <a:r>
              <a:rPr lang="en-US" sz="2000" dirty="0"/>
              <a:t>loss of DEA/38 U.S.C. Chapter 35 record exists</a:t>
            </a:r>
          </a:p>
          <a:p>
            <a:pPr marL="1427858" lvl="7" indent="-342900"/>
            <a:r>
              <a:rPr lang="en-US" sz="2000" dirty="0">
                <a:latin typeface="Arial" panose="020B0604020202020204" pitchFamily="34" charset="0"/>
                <a:cs typeface="Arial" panose="020B0604020202020204" pitchFamily="34" charset="0"/>
              </a:rPr>
              <a:t>notify regional processing office (RPO) of jurisdiction</a:t>
            </a:r>
          </a:p>
        </p:txBody>
      </p:sp>
      <p:sp>
        <p:nvSpPr>
          <p:cNvPr id="3" name="Slide Number Placeholder 2">
            <a:extLst>
              <a:ext uri="{FF2B5EF4-FFF2-40B4-BE49-F238E27FC236}">
                <a16:creationId xmlns:a16="http://schemas.microsoft.com/office/drawing/2014/main" id="{E4D6891A-7A04-40FB-859B-47D9F58B6368}"/>
              </a:ext>
            </a:extLst>
          </p:cNvPr>
          <p:cNvSpPr>
            <a:spLocks noGrp="1"/>
          </p:cNvSpPr>
          <p:nvPr>
            <p:ph type="sldNum" sz="quarter" idx="12"/>
            <p:custDataLst>
              <p:tags r:id="rId3"/>
            </p:custDataLst>
          </p:nvPr>
        </p:nvSpPr>
        <p:spPr/>
        <p:txBody>
          <a:bodyPr/>
          <a:lstStyle/>
          <a:p>
            <a:fld id="{7C414AED-89CE-4A48-8B2B-1B3A5C68EA2A}" type="slidenum">
              <a:rPr lang="en-US" smtClean="0"/>
              <a:pPr/>
              <a:t>12</a:t>
            </a:fld>
            <a:endParaRPr lang="en-US" dirty="0"/>
          </a:p>
        </p:txBody>
      </p:sp>
    </p:spTree>
    <p:extLst>
      <p:ext uri="{BB962C8B-B14F-4D97-AF65-F5344CB8AC3E}">
        <p14:creationId xmlns:p14="http://schemas.microsoft.com/office/powerpoint/2010/main" val="107596741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671949" y="814091"/>
            <a:ext cx="8280982" cy="953166"/>
          </a:xfrm>
        </p:spPr>
        <p:txBody>
          <a:bodyPr>
            <a:noAutofit/>
          </a:bodyPr>
          <a:lstStyle/>
          <a:p>
            <a:pPr>
              <a:defRPr/>
            </a:pPr>
            <a:r>
              <a:rPr lang="en-US" altLang="en-US" dirty="0">
                <a:solidFill>
                  <a:schemeClr val="tx2"/>
                </a:solidFill>
                <a:effectLst/>
                <a:cs typeface="Times New Roman" panose="02020603050405020304" pitchFamily="18" charset="0"/>
              </a:rPr>
              <a:t>VA Form 21-4140 returned with no explanation of earned wages</a:t>
            </a:r>
            <a:endParaRPr lang="en-US" dirty="0">
              <a:solidFill>
                <a:schemeClr val="tx2"/>
              </a:solidFill>
              <a:effectLst/>
              <a:cs typeface="Times New Roman" panose="02020603050405020304" pitchFamily="18" charset="0"/>
            </a:endParaRPr>
          </a:p>
        </p:txBody>
      </p:sp>
      <p:sp>
        <p:nvSpPr>
          <p:cNvPr id="6148" name="Rectangle 3"/>
          <p:cNvSpPr>
            <a:spLocks noGrp="1" noChangeArrowheads="1"/>
          </p:cNvSpPr>
          <p:nvPr>
            <p:ph idx="1"/>
            <p:custDataLst>
              <p:tags r:id="rId2"/>
            </p:custDataLst>
          </p:nvPr>
        </p:nvSpPr>
        <p:spPr>
          <a:xfrm>
            <a:off x="177421" y="1955408"/>
            <a:ext cx="8775510" cy="4304715"/>
          </a:xfrm>
          <a:prstGeom prst="rect">
            <a:avLst/>
          </a:prstGeom>
        </p:spPr>
        <p:txBody>
          <a:bodyPr>
            <a:normAutofit lnSpcReduction="10000"/>
          </a:bodyPr>
          <a:lstStyle/>
          <a:p>
            <a:pPr>
              <a:spcAft>
                <a:spcPts val="1200"/>
              </a:spcAft>
            </a:pPr>
            <a:r>
              <a:rPr lang="en-US" dirty="0">
                <a:effectLst/>
              </a:rPr>
              <a:t>Only </a:t>
            </a:r>
            <a:r>
              <a:rPr lang="en-US" dirty="0"/>
              <a:t>Veterans identified in the SSA wage data match will receive a VA Form 21-4140 and all earned income above the poverty threshold must be explained. </a:t>
            </a:r>
          </a:p>
          <a:p>
            <a:r>
              <a:rPr lang="en-US" dirty="0">
                <a:effectLst/>
              </a:rPr>
              <a:t>If Veteran returns a signed VA Form 21-4140 but doesn’t explain earned wages and indicates on the form </a:t>
            </a:r>
            <a:r>
              <a:rPr lang="en-US" dirty="0"/>
              <a:t>no employment in the past 12 months </a:t>
            </a:r>
            <a:r>
              <a:rPr lang="en-US" dirty="0">
                <a:effectLst/>
              </a:rPr>
              <a:t>then,</a:t>
            </a:r>
          </a:p>
          <a:p>
            <a:pPr marL="776883" lvl="2" indent="-342900"/>
            <a:r>
              <a:rPr lang="en-US" sz="2000" dirty="0"/>
              <a:t>send to rating activity </a:t>
            </a:r>
          </a:p>
          <a:p>
            <a:pPr marL="1066205" lvl="4" indent="-342900"/>
            <a:r>
              <a:rPr lang="en-US" sz="2000" dirty="0"/>
              <a:t>r</a:t>
            </a:r>
            <a:r>
              <a:rPr lang="en-US" sz="2000" dirty="0">
                <a:effectLst/>
              </a:rPr>
              <a:t>ating activity will follow steps 1-2 in M21-1.IV.ii.2.F.5.g</a:t>
            </a:r>
          </a:p>
          <a:p>
            <a:pPr marL="1066205" lvl="4" indent="-342900"/>
            <a:r>
              <a:rPr lang="en-US" sz="2000" dirty="0"/>
              <a:t>rating narrative explains reason for reduction “failure to provide requested evidence”</a:t>
            </a:r>
          </a:p>
          <a:p>
            <a:pPr marL="1066205" lvl="4" indent="-342900"/>
            <a:r>
              <a:rPr lang="en-US" sz="2000" dirty="0">
                <a:effectLst/>
              </a:rPr>
              <a:t>add corporate flash, “Annual IU Eligibility Review-Fraud” </a:t>
            </a:r>
          </a:p>
          <a:p>
            <a:endParaRPr lang="en-US" dirty="0">
              <a:effectLst/>
            </a:endParaRPr>
          </a:p>
          <a:p>
            <a:r>
              <a:rPr lang="en-US" b="1" dirty="0">
                <a:effectLst/>
              </a:rPr>
              <a:t>Reminder:</a:t>
            </a:r>
            <a:r>
              <a:rPr lang="en-US" dirty="0">
                <a:effectLst/>
              </a:rPr>
              <a:t> </a:t>
            </a:r>
            <a:r>
              <a:rPr lang="en-US" sz="1800" dirty="0">
                <a:effectLst/>
              </a:rPr>
              <a:t>It is everyone's responsibility to ensure all applicable flashes and special issues are attached to the claim </a:t>
            </a:r>
          </a:p>
        </p:txBody>
      </p:sp>
      <p:sp>
        <p:nvSpPr>
          <p:cNvPr id="3" name="Slide Number Placeholder 2">
            <a:extLst>
              <a:ext uri="{FF2B5EF4-FFF2-40B4-BE49-F238E27FC236}">
                <a16:creationId xmlns:a16="http://schemas.microsoft.com/office/drawing/2014/main" id="{E4D6891A-7A04-40FB-859B-47D9F58B6368}"/>
              </a:ext>
            </a:extLst>
          </p:cNvPr>
          <p:cNvSpPr>
            <a:spLocks noGrp="1"/>
          </p:cNvSpPr>
          <p:nvPr>
            <p:ph type="sldNum" sz="quarter" idx="12"/>
            <p:custDataLst>
              <p:tags r:id="rId3"/>
            </p:custDataLst>
          </p:nvPr>
        </p:nvSpPr>
        <p:spPr/>
        <p:txBody>
          <a:bodyPr/>
          <a:lstStyle/>
          <a:p>
            <a:fld id="{7C414AED-89CE-4A48-8B2B-1B3A5C68EA2A}" type="slidenum">
              <a:rPr lang="en-US" smtClean="0"/>
              <a:pPr/>
              <a:t>13</a:t>
            </a:fld>
            <a:endParaRPr lang="en-US" dirty="0"/>
          </a:p>
        </p:txBody>
      </p:sp>
    </p:spTree>
    <p:extLst>
      <p:ext uri="{BB962C8B-B14F-4D97-AF65-F5344CB8AC3E}">
        <p14:creationId xmlns:p14="http://schemas.microsoft.com/office/powerpoint/2010/main" val="35539461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259170" y="773722"/>
            <a:ext cx="8753765" cy="942536"/>
          </a:xfrm>
        </p:spPr>
        <p:txBody>
          <a:bodyPr>
            <a:noAutofit/>
          </a:bodyPr>
          <a:lstStyle/>
          <a:p>
            <a:pPr>
              <a:defRPr/>
            </a:pPr>
            <a:r>
              <a:rPr lang="en-US" dirty="0">
                <a:cs typeface="Times New Roman" panose="02020603050405020304" pitchFamily="18" charset="0"/>
              </a:rPr>
              <a:t>VA Form 21-4140 returned with no explanation of earned wages (</a:t>
            </a:r>
            <a:r>
              <a:rPr lang="en-US" dirty="0">
                <a:effectLst/>
                <a:cs typeface="Times New Roman" panose="02020603050405020304" pitchFamily="18" charset="0"/>
              </a:rPr>
              <a:t>Cont.)</a:t>
            </a:r>
          </a:p>
        </p:txBody>
      </p:sp>
      <p:sp>
        <p:nvSpPr>
          <p:cNvPr id="6148" name="Rectangle 3"/>
          <p:cNvSpPr>
            <a:spLocks noGrp="1" noChangeArrowheads="1"/>
          </p:cNvSpPr>
          <p:nvPr>
            <p:ph idx="1"/>
            <p:custDataLst>
              <p:tags r:id="rId2"/>
            </p:custDataLst>
          </p:nvPr>
        </p:nvSpPr>
        <p:spPr>
          <a:xfrm>
            <a:off x="155538" y="1956367"/>
            <a:ext cx="8857397" cy="4405500"/>
          </a:xfrm>
          <a:prstGeom prst="rect">
            <a:avLst/>
          </a:prstGeom>
        </p:spPr>
        <p:txBody>
          <a:bodyPr>
            <a:normAutofit fontScale="25000" lnSpcReduction="20000"/>
          </a:bodyPr>
          <a:lstStyle/>
          <a:p>
            <a:pPr marL="0" indent="0">
              <a:buNone/>
            </a:pPr>
            <a:r>
              <a:rPr lang="en-US" sz="8000" dirty="0"/>
              <a:t>If veteran fails to select “No” in Section I of </a:t>
            </a:r>
            <a:r>
              <a:rPr lang="en-US" altLang="en-US" sz="8000" dirty="0"/>
              <a:t>VA Form 21-4140</a:t>
            </a:r>
          </a:p>
          <a:p>
            <a:pPr marL="0" indent="0">
              <a:spcAft>
                <a:spcPts val="300"/>
              </a:spcAft>
              <a:buNone/>
            </a:pPr>
            <a:r>
              <a:rPr lang="en-US" sz="8000" dirty="0"/>
              <a:t>but signs Section III “Unemployment Certification.”</a:t>
            </a:r>
          </a:p>
          <a:p>
            <a:pPr marL="0" indent="0">
              <a:buNone/>
            </a:pPr>
            <a:endParaRPr lang="en-US" sz="8000" dirty="0"/>
          </a:p>
          <a:p>
            <a:pPr lvl="4">
              <a:spcAft>
                <a:spcPts val="300"/>
              </a:spcAft>
            </a:pPr>
            <a:r>
              <a:rPr lang="en-US" sz="8000" dirty="0"/>
              <a:t> refer claim to the rating activity</a:t>
            </a:r>
          </a:p>
          <a:p>
            <a:pPr lvl="6"/>
            <a:r>
              <a:rPr lang="en-US" sz="8000" dirty="0">
                <a:latin typeface="Arial" panose="020B0604020202020204" pitchFamily="34" charset="0"/>
                <a:cs typeface="Arial" panose="020B0604020202020204" pitchFamily="34" charset="0"/>
              </a:rPr>
              <a:t>  process as reduction</a:t>
            </a:r>
          </a:p>
          <a:p>
            <a:pPr lvl="6"/>
            <a:r>
              <a:rPr lang="en-US" sz="8000" dirty="0">
                <a:latin typeface="Arial" panose="020B0604020202020204" pitchFamily="34" charset="0"/>
                <a:cs typeface="Arial" panose="020B0604020202020204" pitchFamily="34" charset="0"/>
              </a:rPr>
              <a:t>  follow procedures for failure to provide explanation of </a:t>
            </a:r>
          </a:p>
          <a:p>
            <a:pPr marL="867966" lvl="6" indent="0">
              <a:spcAft>
                <a:spcPts val="1200"/>
              </a:spcAft>
              <a:buNone/>
            </a:pPr>
            <a:r>
              <a:rPr lang="en-US" sz="8000" dirty="0">
                <a:latin typeface="Arial" panose="020B0604020202020204" pitchFamily="34" charset="0"/>
                <a:cs typeface="Arial" panose="020B0604020202020204" pitchFamily="34" charset="0"/>
              </a:rPr>
              <a:t>   earned wages</a:t>
            </a:r>
          </a:p>
          <a:p>
            <a:pPr marL="0" indent="0">
              <a:buNone/>
            </a:pPr>
            <a:r>
              <a:rPr lang="en-US" sz="8000" dirty="0"/>
              <a:t>If signed VA Form 21-4140 is received and necessary information is missing or needs clarification </a:t>
            </a:r>
          </a:p>
          <a:p>
            <a:pPr lvl="6">
              <a:lnSpc>
                <a:spcPct val="120000"/>
              </a:lnSpc>
            </a:pPr>
            <a:r>
              <a:rPr lang="en-US" sz="8000" dirty="0">
                <a:latin typeface="Arial" panose="020B0604020202020204" pitchFamily="34" charset="0"/>
                <a:cs typeface="Arial" panose="020B0604020202020204" pitchFamily="34" charset="0"/>
              </a:rPr>
              <a:t>  Contact veteran by telephone to gather info</a:t>
            </a:r>
          </a:p>
          <a:p>
            <a:pPr lvl="6"/>
            <a:r>
              <a:rPr lang="en-US" sz="8000" dirty="0">
                <a:latin typeface="Arial" panose="020B0604020202020204" pitchFamily="34" charset="0"/>
                <a:cs typeface="Arial" panose="020B0604020202020204" pitchFamily="34" charset="0"/>
              </a:rPr>
              <a:t>  Document contact on VA Form 27-0820</a:t>
            </a:r>
          </a:p>
          <a:p>
            <a:pPr marL="867966" lvl="6" indent="0">
              <a:buNone/>
            </a:pPr>
            <a:endParaRPr lang="en-US" sz="8000" dirty="0">
              <a:latin typeface="Arial" panose="020B0604020202020204" pitchFamily="34" charset="0"/>
              <a:cs typeface="Arial" panose="020B0604020202020204" pitchFamily="34" charset="0"/>
            </a:endParaRPr>
          </a:p>
          <a:p>
            <a:pPr marL="867966" lvl="6" indent="0">
              <a:buNone/>
            </a:pPr>
            <a:r>
              <a:rPr lang="en-US" sz="8000" b="1" dirty="0">
                <a:latin typeface="Arial" panose="020B0604020202020204" pitchFamily="34" charset="0"/>
                <a:cs typeface="Arial" panose="020B0604020202020204" pitchFamily="34" charset="0"/>
              </a:rPr>
              <a:t>Note: </a:t>
            </a:r>
            <a:r>
              <a:rPr lang="en-US" sz="7200" dirty="0">
                <a:latin typeface="Arial" panose="020B0604020202020204" pitchFamily="34" charset="0"/>
                <a:cs typeface="Arial" panose="020B0604020202020204" pitchFamily="34" charset="0"/>
              </a:rPr>
              <a:t>Telephone contact cannot substitute for an unsigned form</a:t>
            </a:r>
          </a:p>
          <a:p>
            <a:pPr marL="0" indent="0">
              <a:buNone/>
            </a:pPr>
            <a:endParaRPr lang="en-US" sz="7200" dirty="0">
              <a:latin typeface="Times New Roman" panose="02020603050405020304" pitchFamily="18" charset="0"/>
              <a:cs typeface="Times New Roman" panose="02020603050405020304" pitchFamily="18" charset="0"/>
            </a:endParaRPr>
          </a:p>
          <a:p>
            <a:pPr marL="0" indent="0">
              <a:buNone/>
            </a:pPr>
            <a:r>
              <a:rPr lang="en-US" sz="7400" dirty="0">
                <a:latin typeface="Times New Roman" panose="02020603050405020304" pitchFamily="18" charset="0"/>
                <a:cs typeface="Times New Roman" panose="02020603050405020304" pitchFamily="18" charset="0"/>
              </a:rPr>
              <a:t> </a:t>
            </a:r>
            <a:endParaRPr lang="en-US" altLang="en-US" sz="7400" dirty="0">
              <a:latin typeface="Times New Roman" panose="02020603050405020304" pitchFamily="18" charset="0"/>
              <a:cs typeface="Times New Roman" panose="02020603050405020304" pitchFamily="18" charset="0"/>
            </a:endParaRPr>
          </a:p>
          <a:p>
            <a:endParaRPr lang="en-US" altLang="en-US" sz="7400" dirty="0">
              <a:latin typeface="Times New Roman" panose="02020603050405020304" pitchFamily="18" charset="0"/>
              <a:cs typeface="Times New Roman" panose="02020603050405020304" pitchFamily="18" charset="0"/>
            </a:endParaRPr>
          </a:p>
          <a:p>
            <a:endParaRPr lang="en-US" altLang="en-US" sz="1800" dirty="0"/>
          </a:p>
        </p:txBody>
      </p:sp>
      <p:sp>
        <p:nvSpPr>
          <p:cNvPr id="2" name="Slide Number Placeholder 1">
            <a:extLst>
              <a:ext uri="{FF2B5EF4-FFF2-40B4-BE49-F238E27FC236}">
                <a16:creationId xmlns:a16="http://schemas.microsoft.com/office/drawing/2014/main" id="{4C39A629-B840-47D8-85F1-77718955319F}"/>
              </a:ext>
            </a:extLst>
          </p:cNvPr>
          <p:cNvSpPr>
            <a:spLocks noGrp="1"/>
          </p:cNvSpPr>
          <p:nvPr>
            <p:ph type="sldNum" sz="quarter" idx="12"/>
            <p:custDataLst>
              <p:tags r:id="rId3"/>
            </p:custDataLst>
          </p:nvPr>
        </p:nvSpPr>
        <p:spPr/>
        <p:txBody>
          <a:bodyPr/>
          <a:lstStyle/>
          <a:p>
            <a:fld id="{36A6A193-2FDC-48DD-8023-1C75B05EEA9A}" type="slidenum">
              <a:rPr lang="en-US" smtClean="0"/>
              <a:pPr/>
              <a:t>14</a:t>
            </a:fld>
            <a:endParaRPr lang="en-US" dirty="0"/>
          </a:p>
        </p:txBody>
      </p:sp>
    </p:spTree>
    <p:extLst>
      <p:ext uri="{BB962C8B-B14F-4D97-AF65-F5344CB8AC3E}">
        <p14:creationId xmlns:p14="http://schemas.microsoft.com/office/powerpoint/2010/main" val="77678252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171270" y="781932"/>
            <a:ext cx="8793553" cy="947921"/>
          </a:xfrm>
        </p:spPr>
        <p:txBody>
          <a:bodyPr>
            <a:normAutofit/>
          </a:bodyPr>
          <a:lstStyle/>
          <a:p>
            <a:pPr>
              <a:spcAft>
                <a:spcPts val="600"/>
              </a:spcAft>
            </a:pPr>
            <a:r>
              <a:rPr lang="en-US" dirty="0">
                <a:effectLst/>
                <a:cs typeface="Times New Roman" panose="02020603050405020304" pitchFamily="18" charset="0"/>
              </a:rPr>
              <a:t>VA Form 21-4140 returned with wage info but missing signature</a:t>
            </a:r>
          </a:p>
        </p:txBody>
      </p:sp>
      <p:sp>
        <p:nvSpPr>
          <p:cNvPr id="4" name="Content Placeholder 3"/>
          <p:cNvSpPr>
            <a:spLocks noGrp="1"/>
          </p:cNvSpPr>
          <p:nvPr>
            <p:ph idx="1"/>
            <p:custDataLst>
              <p:tags r:id="rId2"/>
            </p:custDataLst>
          </p:nvPr>
        </p:nvSpPr>
        <p:spPr>
          <a:xfrm>
            <a:off x="271199" y="1976988"/>
            <a:ext cx="8693624" cy="4624988"/>
          </a:xfrm>
        </p:spPr>
        <p:txBody>
          <a:bodyPr>
            <a:normAutofit/>
          </a:bodyPr>
          <a:lstStyle/>
          <a:p>
            <a:pPr marL="0" indent="0">
              <a:buNone/>
            </a:pPr>
            <a:r>
              <a:rPr lang="en-US" sz="2000" dirty="0"/>
              <a:t>Veteran returns VA Form 21-4140 and provides wage information but fails to sign form then, </a:t>
            </a:r>
          </a:p>
          <a:p>
            <a:pPr lvl="2"/>
            <a:r>
              <a:rPr lang="en-US" sz="2000" dirty="0"/>
              <a:t>return to Veteran indicating “Form Not Complete” (Letter Creator)</a:t>
            </a:r>
          </a:p>
          <a:p>
            <a:pPr lvl="2"/>
            <a:r>
              <a:rPr lang="en-US" sz="2000" dirty="0"/>
              <a:t>suspense 30-days</a:t>
            </a:r>
          </a:p>
          <a:p>
            <a:pPr marL="0" indent="0">
              <a:buNone/>
            </a:pPr>
            <a:endParaRPr lang="en-US" sz="2000" dirty="0"/>
          </a:p>
          <a:p>
            <a:pPr marL="0" indent="0">
              <a:buNone/>
            </a:pPr>
            <a:r>
              <a:rPr lang="en-US" sz="2000" dirty="0"/>
              <a:t>If form returned with signature refer to rating activity</a:t>
            </a:r>
          </a:p>
          <a:p>
            <a:pPr lvl="5"/>
            <a:r>
              <a:rPr lang="en-US" sz="2000" dirty="0">
                <a:latin typeface="Arial" panose="020B0604020202020204" pitchFamily="34" charset="0"/>
                <a:cs typeface="Arial" panose="020B0604020202020204" pitchFamily="34" charset="0"/>
              </a:rPr>
              <a:t> rating activity makes decision based on</a:t>
            </a:r>
          </a:p>
          <a:p>
            <a:pPr lvl="7"/>
            <a:r>
              <a:rPr lang="en-US" sz="2000" dirty="0">
                <a:latin typeface="Arial" panose="020B0604020202020204" pitchFamily="34" charset="0"/>
                <a:cs typeface="Arial" panose="020B0604020202020204" pitchFamily="34" charset="0"/>
              </a:rPr>
              <a:t> evidence of record</a:t>
            </a:r>
          </a:p>
          <a:p>
            <a:pPr lvl="7"/>
            <a:r>
              <a:rPr lang="en-US" sz="2000" dirty="0">
                <a:latin typeface="Arial" panose="020B0604020202020204" pitchFamily="34" charset="0"/>
                <a:cs typeface="Arial" panose="020B0604020202020204" pitchFamily="34" charset="0"/>
              </a:rPr>
              <a:t> substantially gainful or marginal employment</a:t>
            </a:r>
          </a:p>
          <a:p>
            <a:pPr marL="0" indent="0">
              <a:buNone/>
            </a:pPr>
            <a:endParaRPr lang="en-US" sz="2000" dirty="0">
              <a:effectLst/>
            </a:endParaRPr>
          </a:p>
          <a:p>
            <a:pPr marL="0" indent="0">
              <a:buNone/>
            </a:pPr>
            <a:r>
              <a:rPr lang="en-US" sz="2000" b="1" dirty="0">
                <a:effectLst/>
              </a:rPr>
              <a:t>Note:</a:t>
            </a:r>
            <a:r>
              <a:rPr lang="en-US" sz="2000" dirty="0">
                <a:effectLst/>
              </a:rPr>
              <a:t> </a:t>
            </a:r>
            <a:r>
              <a:rPr lang="en-US" dirty="0">
                <a:effectLst/>
              </a:rPr>
              <a:t>If form returned still unsigned refer to M21-1.IV.ii.2.F.5.e for guidance.</a:t>
            </a:r>
          </a:p>
        </p:txBody>
      </p:sp>
      <p:sp>
        <p:nvSpPr>
          <p:cNvPr id="5" name="Slide Number Placeholder 4">
            <a:extLst>
              <a:ext uri="{FF2B5EF4-FFF2-40B4-BE49-F238E27FC236}">
                <a16:creationId xmlns:a16="http://schemas.microsoft.com/office/drawing/2014/main" id="{6F30683E-D34E-4461-B1DE-E15B58713F78}"/>
              </a:ext>
            </a:extLst>
          </p:cNvPr>
          <p:cNvSpPr>
            <a:spLocks noGrp="1"/>
          </p:cNvSpPr>
          <p:nvPr>
            <p:ph type="sldNum" sz="quarter" idx="12"/>
            <p:custDataLst>
              <p:tags r:id="rId3"/>
            </p:custDataLst>
          </p:nvPr>
        </p:nvSpPr>
        <p:spPr/>
        <p:txBody>
          <a:bodyPr/>
          <a:lstStyle/>
          <a:p>
            <a:fld id="{36A6A193-2FDC-48DD-8023-1C75B05EEA9A}" type="slidenum">
              <a:rPr lang="en-US" smtClean="0"/>
              <a:pPr/>
              <a:t>15</a:t>
            </a:fld>
            <a:endParaRPr lang="en-US" dirty="0"/>
          </a:p>
        </p:txBody>
      </p:sp>
    </p:spTree>
    <p:extLst>
      <p:ext uri="{BB962C8B-B14F-4D97-AF65-F5344CB8AC3E}">
        <p14:creationId xmlns:p14="http://schemas.microsoft.com/office/powerpoint/2010/main" val="18880361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72954" y="801202"/>
            <a:ext cx="8557145" cy="1449628"/>
          </a:xfrm>
        </p:spPr>
        <p:txBody>
          <a:bodyPr>
            <a:noAutofit/>
          </a:bodyPr>
          <a:lstStyle/>
          <a:p>
            <a:r>
              <a:rPr lang="en-US" dirty="0">
                <a:effectLst/>
                <a:cs typeface="Times New Roman" panose="02020603050405020304" pitchFamily="18" charset="0"/>
              </a:rPr>
              <a:t>VA Form 21-4140 returned with employment within last 12 months/no sustained employment 12/mor</a:t>
            </a:r>
            <a:r>
              <a:rPr lang="en-US" dirty="0">
                <a:cs typeface="Times New Roman" panose="02020603050405020304" pitchFamily="18" charset="0"/>
              </a:rPr>
              <a:t>e consecutive months</a:t>
            </a:r>
            <a:endParaRPr lang="en-US" dirty="0">
              <a:effectLst/>
              <a:cs typeface="Times New Roman" panose="02020603050405020304" pitchFamily="18" charset="0"/>
            </a:endParaRPr>
          </a:p>
        </p:txBody>
      </p:sp>
      <p:sp>
        <p:nvSpPr>
          <p:cNvPr id="4" name="Content Placeholder 3"/>
          <p:cNvSpPr>
            <a:spLocks noGrp="1"/>
          </p:cNvSpPr>
          <p:nvPr>
            <p:ph idx="1"/>
            <p:custDataLst>
              <p:tags r:id="rId2"/>
            </p:custDataLst>
          </p:nvPr>
        </p:nvSpPr>
        <p:spPr>
          <a:xfrm>
            <a:off x="272954" y="2515309"/>
            <a:ext cx="8557145" cy="3983965"/>
          </a:xfrm>
        </p:spPr>
        <p:txBody>
          <a:bodyPr>
            <a:normAutofit/>
          </a:bodyPr>
          <a:lstStyle/>
          <a:p>
            <a:pPr marL="0" indent="0">
              <a:buNone/>
            </a:pPr>
            <a:r>
              <a:rPr lang="en-US" sz="2000" dirty="0"/>
              <a:t>VA Form 21-4140 returned showing veteran regained employment in the last 12 months but no sustained employment for 12 or more months.</a:t>
            </a:r>
          </a:p>
          <a:p>
            <a:pPr marL="0" indent="0">
              <a:buNone/>
            </a:pPr>
            <a:endParaRPr lang="en-US" sz="2000" dirty="0"/>
          </a:p>
          <a:p>
            <a:pPr lvl="3"/>
            <a:r>
              <a:rPr lang="en-US" sz="2000" dirty="0"/>
              <a:t> Refer case to rating activity</a:t>
            </a:r>
          </a:p>
          <a:p>
            <a:pPr lvl="6"/>
            <a:r>
              <a:rPr lang="en-US" sz="2000" dirty="0">
                <a:latin typeface="Arial" panose="020B0604020202020204" pitchFamily="34" charset="0"/>
                <a:cs typeface="Arial" panose="020B0604020202020204" pitchFamily="34" charset="0"/>
              </a:rPr>
              <a:t> rating activity continues entitlement to IU</a:t>
            </a:r>
          </a:p>
          <a:p>
            <a:pPr lvl="6"/>
            <a:r>
              <a:rPr lang="en-US" sz="2000" dirty="0">
                <a:latin typeface="Arial" panose="020B0604020202020204" pitchFamily="34" charset="0"/>
                <a:cs typeface="Arial" panose="020B0604020202020204" pitchFamily="34" charset="0"/>
              </a:rPr>
              <a:t> authorization activity notifies veteran </a:t>
            </a:r>
          </a:p>
          <a:p>
            <a:pPr lvl="8"/>
            <a:r>
              <a:rPr lang="en-US" sz="2000" dirty="0">
                <a:latin typeface="Arial" panose="020B0604020202020204" pitchFamily="34" charset="0"/>
                <a:cs typeface="Arial" panose="020B0604020202020204" pitchFamily="34" charset="0"/>
              </a:rPr>
              <a:t> total evaluation will continue at present</a:t>
            </a:r>
          </a:p>
          <a:p>
            <a:pPr lvl="8"/>
            <a:r>
              <a:rPr lang="en-US" sz="2000" dirty="0">
                <a:latin typeface="Arial" panose="020B0604020202020204" pitchFamily="34" charset="0"/>
                <a:cs typeface="Arial" panose="020B0604020202020204" pitchFamily="34" charset="0"/>
              </a:rPr>
              <a:t> will reconsider entitlement on next wage data match</a:t>
            </a:r>
          </a:p>
        </p:txBody>
      </p:sp>
      <p:sp>
        <p:nvSpPr>
          <p:cNvPr id="5" name="Slide Number Placeholder 4">
            <a:extLst>
              <a:ext uri="{FF2B5EF4-FFF2-40B4-BE49-F238E27FC236}">
                <a16:creationId xmlns:a16="http://schemas.microsoft.com/office/drawing/2014/main" id="{6F30683E-D34E-4461-B1DE-E15B58713F78}"/>
              </a:ext>
            </a:extLst>
          </p:cNvPr>
          <p:cNvSpPr>
            <a:spLocks noGrp="1"/>
          </p:cNvSpPr>
          <p:nvPr>
            <p:ph type="sldNum" sz="quarter" idx="12"/>
            <p:custDataLst>
              <p:tags r:id="rId3"/>
            </p:custDataLst>
          </p:nvPr>
        </p:nvSpPr>
        <p:spPr/>
        <p:txBody>
          <a:bodyPr/>
          <a:lstStyle/>
          <a:p>
            <a:fld id="{36A6A193-2FDC-48DD-8023-1C75B05EEA9A}" type="slidenum">
              <a:rPr lang="en-US" smtClean="0"/>
              <a:pPr/>
              <a:t>16</a:t>
            </a:fld>
            <a:endParaRPr lang="en-US" dirty="0"/>
          </a:p>
        </p:txBody>
      </p:sp>
    </p:spTree>
    <p:extLst>
      <p:ext uri="{BB962C8B-B14F-4D97-AF65-F5344CB8AC3E}">
        <p14:creationId xmlns:p14="http://schemas.microsoft.com/office/powerpoint/2010/main" val="215658347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515233" y="849049"/>
            <a:ext cx="8201734" cy="993819"/>
          </a:xfrm>
        </p:spPr>
        <p:txBody>
          <a:bodyPr>
            <a:noAutofit/>
          </a:bodyPr>
          <a:lstStyle/>
          <a:p>
            <a:r>
              <a:rPr lang="en-US" dirty="0">
                <a:effectLst/>
                <a:cs typeface="Times New Roman" panose="02020603050405020304" pitchFamily="18" charset="0"/>
              </a:rPr>
              <a:t>VA Form 21-4140 shows gainful employment for 12 or more months</a:t>
            </a:r>
          </a:p>
        </p:txBody>
      </p:sp>
      <p:sp>
        <p:nvSpPr>
          <p:cNvPr id="4" name="Content Placeholder 3"/>
          <p:cNvSpPr>
            <a:spLocks noGrp="1"/>
          </p:cNvSpPr>
          <p:nvPr>
            <p:ph idx="1"/>
            <p:custDataLst>
              <p:tags r:id="rId2"/>
            </p:custDataLst>
          </p:nvPr>
        </p:nvSpPr>
        <p:spPr>
          <a:xfrm>
            <a:off x="455169" y="2114720"/>
            <a:ext cx="8261798" cy="3751508"/>
          </a:xfrm>
        </p:spPr>
        <p:txBody>
          <a:bodyPr>
            <a:normAutofit/>
          </a:bodyPr>
          <a:lstStyle/>
          <a:p>
            <a:pPr marL="0" indent="0">
              <a:buNone/>
            </a:pPr>
            <a:r>
              <a:rPr lang="en-US" sz="2000" dirty="0"/>
              <a:t>If Veteran returns VA Form 21-4140, which shows possible gainful employment for 12 or more months</a:t>
            </a:r>
          </a:p>
          <a:p>
            <a:pPr marL="0" indent="0">
              <a:buNone/>
            </a:pPr>
            <a:endParaRPr lang="en-US" sz="2000" dirty="0"/>
          </a:p>
          <a:p>
            <a:pPr lvl="3"/>
            <a:r>
              <a:rPr lang="en-US" sz="2000" dirty="0"/>
              <a:t>refer claim to rating activity</a:t>
            </a:r>
          </a:p>
          <a:p>
            <a:pPr lvl="5"/>
            <a:r>
              <a:rPr lang="en-US" sz="2000" dirty="0">
                <a:latin typeface="Arial" panose="020B0604020202020204" pitchFamily="34" charset="0"/>
                <a:cs typeface="Arial" panose="020B0604020202020204" pitchFamily="34" charset="0"/>
              </a:rPr>
              <a:t>	 rating activity makes decision </a:t>
            </a:r>
          </a:p>
          <a:p>
            <a:pPr lvl="5"/>
            <a:r>
              <a:rPr lang="en-US" sz="2000" dirty="0">
                <a:latin typeface="Arial" panose="020B0604020202020204" pitchFamily="34" charset="0"/>
                <a:cs typeface="Arial" panose="020B0604020202020204" pitchFamily="34" charset="0"/>
              </a:rPr>
              <a:t>	 evidence of record and whether substantially gainful or 				 marginal employment is shown (M21-1.IV.ii.2.F.1.c-e.)</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6F30683E-D34E-4461-B1DE-E15B58713F78}"/>
              </a:ext>
            </a:extLst>
          </p:cNvPr>
          <p:cNvSpPr>
            <a:spLocks noGrp="1"/>
          </p:cNvSpPr>
          <p:nvPr>
            <p:ph type="sldNum" sz="quarter" idx="12"/>
            <p:custDataLst>
              <p:tags r:id="rId3"/>
            </p:custDataLst>
          </p:nvPr>
        </p:nvSpPr>
        <p:spPr/>
        <p:txBody>
          <a:bodyPr/>
          <a:lstStyle/>
          <a:p>
            <a:fld id="{36A6A193-2FDC-48DD-8023-1C75B05EEA9A}" type="slidenum">
              <a:rPr lang="en-US" smtClean="0"/>
              <a:pPr/>
              <a:t>17</a:t>
            </a:fld>
            <a:endParaRPr lang="en-US" dirty="0"/>
          </a:p>
        </p:txBody>
      </p:sp>
    </p:spTree>
    <p:extLst>
      <p:ext uri="{BB962C8B-B14F-4D97-AF65-F5344CB8AC3E}">
        <p14:creationId xmlns:p14="http://schemas.microsoft.com/office/powerpoint/2010/main" val="316973597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472135" y="845576"/>
            <a:ext cx="8229600" cy="1055734"/>
          </a:xfrm>
        </p:spPr>
        <p:txBody>
          <a:bodyPr>
            <a:noAutofit/>
          </a:bodyPr>
          <a:lstStyle/>
          <a:p>
            <a:r>
              <a:rPr lang="en-US" dirty="0">
                <a:effectLst/>
                <a:cs typeface="Times New Roman" panose="02020603050405020304" pitchFamily="18" charset="0"/>
              </a:rPr>
              <a:t>VA Form 21-4140 received after discontinuation of IU</a:t>
            </a:r>
          </a:p>
        </p:txBody>
      </p:sp>
      <p:sp>
        <p:nvSpPr>
          <p:cNvPr id="4" name="Content Placeholder 3"/>
          <p:cNvSpPr>
            <a:spLocks noGrp="1"/>
          </p:cNvSpPr>
          <p:nvPr>
            <p:ph idx="1"/>
            <p:custDataLst>
              <p:tags r:id="rId2"/>
            </p:custDataLst>
          </p:nvPr>
        </p:nvSpPr>
        <p:spPr>
          <a:xfrm>
            <a:off x="472135" y="2249868"/>
            <a:ext cx="8229600" cy="3377209"/>
          </a:xfrm>
        </p:spPr>
        <p:txBody>
          <a:bodyPr>
            <a:normAutofit/>
          </a:bodyPr>
          <a:lstStyle/>
          <a:p>
            <a:pPr marL="0" indent="0">
              <a:buNone/>
              <a:defRPr/>
            </a:pPr>
            <a:r>
              <a:rPr lang="en-US" altLang="en-US" sz="2000" dirty="0"/>
              <a:t>If VA receives VA Form 21-4140 after the decision notification has been sent then,</a:t>
            </a:r>
          </a:p>
          <a:p>
            <a:pPr marL="0" indent="0">
              <a:buNone/>
              <a:defRPr/>
            </a:pPr>
            <a:endParaRPr lang="en-US" altLang="en-US" sz="2000" dirty="0"/>
          </a:p>
          <a:p>
            <a:pPr marL="0" indent="0">
              <a:buNone/>
              <a:defRPr/>
            </a:pPr>
            <a:r>
              <a:rPr lang="en-US" altLang="en-US" sz="2000" dirty="0"/>
              <a:t>Follow the steps in </a:t>
            </a:r>
            <a:r>
              <a:rPr lang="en-US" altLang="en-US" sz="2000" b="1" dirty="0"/>
              <a:t>M21-1, Part III, Subpart IV, 2.B</a:t>
            </a:r>
            <a:r>
              <a:rPr lang="en-US" altLang="en-US" sz="2000" dirty="0"/>
              <a:t>, Revision of Decision and </a:t>
            </a:r>
            <a:r>
              <a:rPr lang="en-US" altLang="en-US" sz="2000" b="1" dirty="0"/>
              <a:t>M21-1, Part III, Subpart ii, 2.F</a:t>
            </a:r>
            <a:r>
              <a:rPr lang="en-US" altLang="en-US" sz="2000" dirty="0"/>
              <a:t>, Request for Reconsideration.</a:t>
            </a:r>
            <a:r>
              <a:rPr lang="en-US" altLang="en-US" sz="2400" dirty="0">
                <a:latin typeface="Times New Roman" panose="02020603050405020304" pitchFamily="18" charset="0"/>
                <a:cs typeface="Times New Roman" panose="02020603050405020304" pitchFamily="18" charset="0"/>
              </a:rPr>
              <a:t> </a:t>
            </a:r>
          </a:p>
          <a:p>
            <a:pPr marL="0" indent="0">
              <a:buNone/>
              <a:defRPr/>
            </a:pPr>
            <a:endParaRPr lang="en-US" altLang="en-US" sz="2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E37A85B-0E7C-4C6F-8AD8-8D398334C534}"/>
              </a:ext>
            </a:extLst>
          </p:cNvPr>
          <p:cNvSpPr>
            <a:spLocks noGrp="1"/>
          </p:cNvSpPr>
          <p:nvPr>
            <p:ph type="sldNum" sz="quarter" idx="12"/>
            <p:custDataLst>
              <p:tags r:id="rId3"/>
            </p:custDataLst>
          </p:nvPr>
        </p:nvSpPr>
        <p:spPr/>
        <p:txBody>
          <a:bodyPr/>
          <a:lstStyle/>
          <a:p>
            <a:fld id="{36A6A193-2FDC-48DD-8023-1C75B05EEA9A}" type="slidenum">
              <a:rPr lang="en-US" smtClean="0"/>
              <a:pPr/>
              <a:t>18</a:t>
            </a:fld>
            <a:endParaRPr lang="en-US" dirty="0"/>
          </a:p>
        </p:txBody>
      </p:sp>
    </p:spTree>
    <p:extLst>
      <p:ext uri="{BB962C8B-B14F-4D97-AF65-F5344CB8AC3E}">
        <p14:creationId xmlns:p14="http://schemas.microsoft.com/office/powerpoint/2010/main" val="250060601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hidden="1"/>
          <p:cNvSpPr>
            <a:spLocks noGrp="1" noChangeArrowheads="1"/>
          </p:cNvSpPr>
          <p:nvPr>
            <p:ph type="title"/>
            <p:custDataLst>
              <p:tags r:id="rId1"/>
            </p:custDataLst>
          </p:nvPr>
        </p:nvSpPr>
        <p:spPr/>
        <p:txBody>
          <a:bodyPr/>
          <a:lstStyle/>
          <a:p>
            <a:r>
              <a:rPr lang="en-US" dirty="0">
                <a:effectLst/>
                <a:latin typeface="Times New Roman" panose="02020603050405020304" pitchFamily="18" charset="0"/>
                <a:cs typeface="Times New Roman" panose="02020603050405020304" pitchFamily="18" charset="0"/>
              </a:rPr>
              <a:t>Review</a:t>
            </a:r>
          </a:p>
        </p:txBody>
      </p:sp>
      <p:sp>
        <p:nvSpPr>
          <p:cNvPr id="3" name="Slide Number Placeholder 2">
            <a:extLst>
              <a:ext uri="{FF2B5EF4-FFF2-40B4-BE49-F238E27FC236}">
                <a16:creationId xmlns:a16="http://schemas.microsoft.com/office/drawing/2014/main" id="{4000F0B5-6963-4BC6-B925-C57A3A93257A}"/>
              </a:ext>
            </a:extLst>
          </p:cNvPr>
          <p:cNvSpPr>
            <a:spLocks noGrp="1"/>
          </p:cNvSpPr>
          <p:nvPr>
            <p:ph type="sldNum" sz="quarter" idx="12"/>
            <p:custDataLst>
              <p:tags r:id="rId2"/>
            </p:custDataLst>
          </p:nvPr>
        </p:nvSpPr>
        <p:spPr/>
        <p:txBody>
          <a:bodyPr/>
          <a:lstStyle/>
          <a:p>
            <a:fld id="{7C414AED-89CE-4A48-8B2B-1B3A5C68EA2A}" type="slidenum">
              <a:rPr lang="en-US" smtClean="0"/>
              <a:pPr/>
              <a:t>19</a:t>
            </a:fld>
            <a:endParaRPr lang="en-US" dirty="0"/>
          </a:p>
        </p:txBody>
      </p:sp>
      <p:sp>
        <p:nvSpPr>
          <p:cNvPr id="7172" name="WordArt 4"/>
          <p:cNvSpPr>
            <a:spLocks noChangeArrowheads="1" noChangeShapeType="1" noTextEdit="1"/>
          </p:cNvSpPr>
          <p:nvPr>
            <p:custDataLst>
              <p:tags r:id="rId3"/>
            </p:custDataLst>
          </p:nvPr>
        </p:nvSpPr>
        <p:spPr bwMode="auto">
          <a:xfrm>
            <a:off x="1905000" y="2857500"/>
            <a:ext cx="5943600" cy="1385888"/>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endParaRPr lang="en-US" sz="27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
        <p:nvSpPr>
          <p:cNvPr id="6" name="WordArt 4"/>
          <p:cNvSpPr>
            <a:spLocks noChangeArrowheads="1" noChangeShapeType="1" noTextEdit="1"/>
          </p:cNvSpPr>
          <p:nvPr>
            <p:custDataLst>
              <p:tags r:id="rId4"/>
            </p:custDataLst>
          </p:nvPr>
        </p:nvSpPr>
        <p:spPr bwMode="auto">
          <a:xfrm>
            <a:off x="1676400" y="2914650"/>
            <a:ext cx="6400800" cy="165735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endParaRPr lang="en-US" sz="27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
        <p:nvSpPr>
          <p:cNvPr id="2" name="TextBox 1">
            <a:extLst>
              <a:ext uri="{FF2B5EF4-FFF2-40B4-BE49-F238E27FC236}">
                <a16:creationId xmlns:a16="http://schemas.microsoft.com/office/drawing/2014/main" id="{73B989EB-37F9-4B5F-95AA-56E0BAE4B166}"/>
              </a:ext>
            </a:extLst>
          </p:cNvPr>
          <p:cNvSpPr txBox="1"/>
          <p:nvPr>
            <p:custDataLst>
              <p:tags r:id="rId5"/>
            </p:custDataLst>
          </p:nvPr>
        </p:nvSpPr>
        <p:spPr>
          <a:xfrm>
            <a:off x="98474" y="2842854"/>
            <a:ext cx="8966278"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307054442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702379" y="912339"/>
            <a:ext cx="8137290" cy="775864"/>
          </a:xfrm>
        </p:spPr>
        <p:txBody>
          <a:bodyPr>
            <a:normAutofit/>
          </a:bodyPr>
          <a:lstStyle/>
          <a:p>
            <a:pPr>
              <a:defRPr/>
            </a:pPr>
            <a:r>
              <a:rPr lang="en-US" dirty="0">
                <a:effectLst/>
                <a:cs typeface="Times New Roman" panose="02020603050405020304" pitchFamily="18" charset="0"/>
              </a:rPr>
              <a:t>Lesson Objectives</a:t>
            </a:r>
          </a:p>
        </p:txBody>
      </p:sp>
      <p:sp>
        <p:nvSpPr>
          <p:cNvPr id="4100" name="Rectangle 6"/>
          <p:cNvSpPr>
            <a:spLocks noGrp="1" noChangeArrowheads="1"/>
          </p:cNvSpPr>
          <p:nvPr>
            <p:ph idx="1"/>
            <p:custDataLst>
              <p:tags r:id="rId2"/>
            </p:custDataLst>
          </p:nvPr>
        </p:nvSpPr>
        <p:spPr>
          <a:xfrm>
            <a:off x="457200" y="2020673"/>
            <a:ext cx="8229600" cy="3916363"/>
          </a:xfrm>
        </p:spPr>
        <p:txBody>
          <a:bodyPr>
            <a:normAutofit/>
          </a:bodyPr>
          <a:lstStyle/>
          <a:p>
            <a:pPr marL="342900" lvl="0" indent="-342900" hangingPunct="0">
              <a:spcAft>
                <a:spcPts val="0"/>
              </a:spcAft>
              <a:buFont typeface="Symbol" panose="05050102010706020507" pitchFamily="18" charset="2"/>
              <a:buChar char=""/>
            </a:pPr>
            <a:r>
              <a:rPr lang="en-US" sz="2000" dirty="0">
                <a:latin typeface="+mn-lt"/>
                <a:ea typeface="Times New Roman" panose="02020603050405020304" pitchFamily="18" charset="0"/>
                <a:cs typeface="Times New Roman" panose="02020603050405020304" pitchFamily="18" charset="0"/>
              </a:rPr>
              <a:t>Understand how changes in employability status is monitored</a:t>
            </a:r>
          </a:p>
          <a:p>
            <a:pPr marL="342900" lvl="0" indent="-342900" hangingPunct="0">
              <a:spcAft>
                <a:spcPts val="0"/>
              </a:spcAft>
              <a:buFont typeface="Symbol" panose="05050102010706020507" pitchFamily="18" charset="2"/>
              <a:buChar char=""/>
            </a:pPr>
            <a:r>
              <a:rPr lang="en-US" sz="2000" dirty="0">
                <a:latin typeface="+mn-lt"/>
                <a:ea typeface="Times New Roman" panose="02020603050405020304" pitchFamily="18" charset="0"/>
                <a:cs typeface="Times New Roman" panose="02020603050405020304" pitchFamily="18" charset="0"/>
              </a:rPr>
              <a:t>Recognize when monitoring is no longer required</a:t>
            </a:r>
          </a:p>
          <a:p>
            <a:pPr marL="342900" lvl="0" indent="-342900" hangingPunct="0">
              <a:spcAft>
                <a:spcPts val="0"/>
              </a:spcAft>
              <a:buFont typeface="Symbol" panose="05050102010706020507" pitchFamily="18" charset="2"/>
              <a:buChar char=""/>
            </a:pPr>
            <a:r>
              <a:rPr lang="en-US" sz="2000" dirty="0">
                <a:latin typeface="+mn-lt"/>
                <a:ea typeface="Times New Roman" panose="02020603050405020304" pitchFamily="18" charset="0"/>
                <a:cs typeface="Times New Roman" panose="02020603050405020304" pitchFamily="18" charset="0"/>
              </a:rPr>
              <a:t>Understand the new process for dispatch/control for return of </a:t>
            </a:r>
            <a:r>
              <a:rPr lang="en-US" sz="2000" i="1" dirty="0">
                <a:latin typeface="+mn-lt"/>
                <a:ea typeface="Times New Roman" panose="02020603050405020304" pitchFamily="18" charset="0"/>
                <a:cs typeface="Times New Roman" panose="02020603050405020304" pitchFamily="18" charset="0"/>
              </a:rPr>
              <a:t>VA Form 21-4140, Employment Questionnaire</a:t>
            </a:r>
          </a:p>
          <a:p>
            <a:pPr marL="342900" lvl="0" indent="-342900" hangingPunct="0">
              <a:spcAft>
                <a:spcPts val="0"/>
              </a:spcAft>
              <a:buFont typeface="Symbol" panose="05050102010706020507" pitchFamily="18" charset="2"/>
              <a:buChar char=""/>
            </a:pPr>
            <a:r>
              <a:rPr lang="en-US" sz="2000" dirty="0">
                <a:latin typeface="+mn-lt"/>
                <a:ea typeface="Times New Roman" panose="02020603050405020304" pitchFamily="18" charset="0"/>
                <a:cs typeface="Times New Roman" panose="02020603050405020304" pitchFamily="18" charset="0"/>
              </a:rPr>
              <a:t>Understand the action to take upon expiration of due process</a:t>
            </a:r>
          </a:p>
          <a:p>
            <a:pPr marL="342900" lvl="0" indent="-342900" hangingPunct="0">
              <a:spcAft>
                <a:spcPts val="0"/>
              </a:spcAft>
              <a:buFont typeface="Symbol" panose="05050102010706020507" pitchFamily="18" charset="2"/>
              <a:buChar char=""/>
            </a:pPr>
            <a:r>
              <a:rPr lang="en-US" sz="2000" dirty="0">
                <a:latin typeface="+mn-lt"/>
                <a:ea typeface="Times New Roman" panose="02020603050405020304" pitchFamily="18" charset="0"/>
                <a:cs typeface="Times New Roman" panose="02020603050405020304" pitchFamily="18" charset="0"/>
              </a:rPr>
              <a:t>Recognize the action to take when VA Form 21-4140 is received after decision notice has been sent </a:t>
            </a:r>
          </a:p>
          <a:p>
            <a:pPr marL="0" lvl="0" indent="0" hangingPunct="0">
              <a:buNone/>
            </a:pPr>
            <a:endParaRPr lang="en-US" sz="2000" dirty="0"/>
          </a:p>
        </p:txBody>
      </p:sp>
      <p:sp>
        <p:nvSpPr>
          <p:cNvPr id="3" name="Slide Number Placeholder 2">
            <a:extLst>
              <a:ext uri="{FF2B5EF4-FFF2-40B4-BE49-F238E27FC236}">
                <a16:creationId xmlns:a16="http://schemas.microsoft.com/office/drawing/2014/main" id="{8438A10E-96D8-42B9-8A61-69C716D24061}"/>
              </a:ext>
            </a:extLst>
          </p:cNvPr>
          <p:cNvSpPr>
            <a:spLocks noGrp="1"/>
          </p:cNvSpPr>
          <p:nvPr>
            <p:ph type="sldNum" sz="quarter" idx="12"/>
            <p:custDataLst>
              <p:tags r:id="rId3"/>
            </p:custDataLst>
          </p:nvPr>
        </p:nvSpPr>
        <p:spPr/>
        <p:txBody>
          <a:bodyPr/>
          <a:lstStyle/>
          <a:p>
            <a:fld id="{36A6A193-2FDC-48DD-8023-1C75B05EEA9A}" type="slidenum">
              <a:rPr lang="en-US" smtClean="0"/>
              <a:pPr/>
              <a:t>2</a:t>
            </a:fld>
            <a:endParaRPr lang="en-US" dirty="0"/>
          </a:p>
        </p:txBody>
      </p:sp>
    </p:spTree>
    <p:extLst>
      <p:ext uri="{BB962C8B-B14F-4D97-AF65-F5344CB8AC3E}">
        <p14:creationId xmlns:p14="http://schemas.microsoft.com/office/powerpoint/2010/main" val="138557239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524164" y="811705"/>
            <a:ext cx="8189542" cy="736093"/>
          </a:xfrm>
        </p:spPr>
        <p:txBody>
          <a:bodyPr>
            <a:normAutofit/>
          </a:bodyPr>
          <a:lstStyle/>
          <a:p>
            <a:pPr>
              <a:defRPr/>
            </a:pPr>
            <a:r>
              <a:rPr lang="en-US" dirty="0">
                <a:cs typeface="Times New Roman" panose="02020603050405020304" pitchFamily="18" charset="0"/>
              </a:rPr>
              <a:t>References</a:t>
            </a:r>
          </a:p>
        </p:txBody>
      </p:sp>
      <p:sp>
        <p:nvSpPr>
          <p:cNvPr id="5124" name="Rectangle 6"/>
          <p:cNvSpPr>
            <a:spLocks noGrp="1" noChangeArrowheads="1"/>
          </p:cNvSpPr>
          <p:nvPr>
            <p:ph idx="1"/>
            <p:custDataLst>
              <p:tags r:id="rId2"/>
            </p:custDataLst>
          </p:nvPr>
        </p:nvSpPr>
        <p:spPr>
          <a:prstGeom prst="rect">
            <a:avLst/>
          </a:prstGeom>
        </p:spPr>
        <p:txBody>
          <a:bodyPr/>
          <a:lstStyle/>
          <a:p>
            <a:pPr>
              <a:lnSpc>
                <a:spcPct val="90000"/>
              </a:lnSpc>
              <a:buClr>
                <a:srgbClr val="1D3275"/>
              </a:buClr>
              <a:buFont typeface="Wingdings" pitchFamily="2" charset="2"/>
              <a:buNone/>
            </a:pPr>
            <a:endParaRPr lang="en-US" sz="1050" dirty="0">
              <a:latin typeface="Times New Roman" panose="02020603050405020304" pitchFamily="18" charset="0"/>
              <a:cs typeface="Times New Roman" panose="02020603050405020304" pitchFamily="18" charset="0"/>
            </a:endParaRPr>
          </a:p>
          <a:p>
            <a:pPr>
              <a:lnSpc>
                <a:spcPct val="150000"/>
              </a:lnSpc>
              <a:buClr>
                <a:srgbClr val="1D3275"/>
              </a:buClr>
              <a:buFont typeface="Wingdings" pitchFamily="2" charset="2"/>
              <a:buChar char="Ø"/>
            </a:pPr>
            <a:endParaRPr lang="en-US" sz="1050" dirty="0">
              <a:latin typeface="Times New Roman" panose="02020603050405020304" pitchFamily="18" charset="0"/>
              <a:cs typeface="Times New Roman" panose="02020603050405020304" pitchFamily="18" charset="0"/>
            </a:endParaRPr>
          </a:p>
          <a:p>
            <a:pPr>
              <a:lnSpc>
                <a:spcPct val="90000"/>
              </a:lnSpc>
              <a:buClr>
                <a:srgbClr val="1D3275"/>
              </a:buClr>
              <a:buFont typeface="Wingdings" pitchFamily="2" charset="2"/>
              <a:buNone/>
            </a:pPr>
            <a:endParaRPr lang="en-US" sz="9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0E0B1219-1715-487E-8CC2-823A1EAC8274}"/>
              </a:ext>
            </a:extLst>
          </p:cNvPr>
          <p:cNvSpPr>
            <a:spLocks noGrp="1"/>
          </p:cNvSpPr>
          <p:nvPr>
            <p:ph type="sldNum" sz="quarter" idx="12"/>
            <p:custDataLst>
              <p:tags r:id="rId3"/>
            </p:custDataLst>
          </p:nvPr>
        </p:nvSpPr>
        <p:spPr/>
        <p:txBody>
          <a:bodyPr/>
          <a:lstStyle/>
          <a:p>
            <a:fld id="{36A6A193-2FDC-48DD-8023-1C75B05EEA9A}" type="slidenum">
              <a:rPr lang="en-US" smtClean="0"/>
              <a:pPr/>
              <a:t>3</a:t>
            </a:fld>
            <a:endParaRPr lang="en-US" dirty="0"/>
          </a:p>
        </p:txBody>
      </p:sp>
      <p:sp>
        <p:nvSpPr>
          <p:cNvPr id="5126" name="Rectangle 6"/>
          <p:cNvSpPr txBox="1">
            <a:spLocks noChangeArrowheads="1"/>
          </p:cNvSpPr>
          <p:nvPr>
            <p:custDataLst>
              <p:tags r:id="rId4"/>
            </p:custDataLst>
          </p:nvPr>
        </p:nvSpPr>
        <p:spPr bwMode="auto">
          <a:xfrm>
            <a:off x="524164" y="2171700"/>
            <a:ext cx="83820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marL="285750" indent="-285750" eaLnBrk="1" hangingPunct="1">
              <a:spcAft>
                <a:spcPts val="600"/>
              </a:spcAft>
              <a:buClr>
                <a:schemeClr val="tx1"/>
              </a:buClr>
              <a:buFont typeface="Arial" panose="020B0604020202020204" pitchFamily="34" charset="0"/>
              <a:buChar char="•"/>
            </a:pPr>
            <a:r>
              <a:rPr lang="en-US" altLang="en-US" sz="2000" dirty="0">
                <a:latin typeface="+mn-lt"/>
                <a:cs typeface="Arial" panose="020B0604020202020204" pitchFamily="34" charset="0"/>
              </a:rPr>
              <a:t>M21-1, Part IV, Subpart ii, 2. F, Compensation Based on Individual Unemployability (IU)</a:t>
            </a:r>
          </a:p>
        </p:txBody>
      </p:sp>
    </p:spTree>
    <p:extLst>
      <p:ext uri="{BB962C8B-B14F-4D97-AF65-F5344CB8AC3E}">
        <p14:creationId xmlns:p14="http://schemas.microsoft.com/office/powerpoint/2010/main" val="316578034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724485" y="820366"/>
            <a:ext cx="8054422" cy="614539"/>
          </a:xfrm>
        </p:spPr>
        <p:txBody>
          <a:bodyPr>
            <a:normAutofit/>
          </a:bodyPr>
          <a:lstStyle/>
          <a:p>
            <a:pPr>
              <a:defRPr/>
            </a:pPr>
            <a:r>
              <a:rPr lang="en-US" altLang="en-US" dirty="0">
                <a:cs typeface="Times New Roman" panose="02020603050405020304" pitchFamily="18" charset="0"/>
              </a:rPr>
              <a:t>The IU Monitoring Process</a:t>
            </a:r>
            <a:endParaRPr lang="en-US" dirty="0">
              <a:effectLst/>
              <a:cs typeface="Times New Roman" panose="02020603050405020304" pitchFamily="18" charset="0"/>
            </a:endParaRPr>
          </a:p>
        </p:txBody>
      </p:sp>
      <p:sp>
        <p:nvSpPr>
          <p:cNvPr id="5124" name="Rectangle 6"/>
          <p:cNvSpPr>
            <a:spLocks noGrp="1" noChangeArrowheads="1"/>
          </p:cNvSpPr>
          <p:nvPr>
            <p:ph idx="1"/>
            <p:custDataLst>
              <p:tags r:id="rId2"/>
            </p:custDataLst>
          </p:nvPr>
        </p:nvSpPr>
        <p:spPr>
          <a:prstGeom prst="rect">
            <a:avLst/>
          </a:prstGeom>
        </p:spPr>
        <p:txBody>
          <a:bodyPr/>
          <a:lstStyle/>
          <a:p>
            <a:pPr>
              <a:lnSpc>
                <a:spcPct val="90000"/>
              </a:lnSpc>
              <a:buClr>
                <a:srgbClr val="1D3275"/>
              </a:buClr>
              <a:buFont typeface="Wingdings" pitchFamily="2" charset="2"/>
              <a:buNone/>
            </a:pPr>
            <a:endParaRPr lang="en-US" sz="1050" dirty="0">
              <a:latin typeface="Times New Roman" panose="02020603050405020304" pitchFamily="18" charset="0"/>
              <a:cs typeface="Times New Roman" panose="02020603050405020304" pitchFamily="18" charset="0"/>
            </a:endParaRPr>
          </a:p>
          <a:p>
            <a:pPr>
              <a:lnSpc>
                <a:spcPct val="150000"/>
              </a:lnSpc>
              <a:buClr>
                <a:srgbClr val="1D3275"/>
              </a:buClr>
              <a:buFont typeface="Wingdings" pitchFamily="2" charset="2"/>
              <a:buChar char="Ø"/>
            </a:pPr>
            <a:endParaRPr lang="en-US" sz="1050" dirty="0">
              <a:latin typeface="Times New Roman" panose="02020603050405020304" pitchFamily="18" charset="0"/>
              <a:cs typeface="Times New Roman" panose="02020603050405020304" pitchFamily="18" charset="0"/>
            </a:endParaRPr>
          </a:p>
          <a:p>
            <a:pPr>
              <a:lnSpc>
                <a:spcPct val="90000"/>
              </a:lnSpc>
              <a:buClr>
                <a:srgbClr val="1D3275"/>
              </a:buClr>
              <a:buFont typeface="Wingdings" pitchFamily="2" charset="2"/>
              <a:buNone/>
            </a:pPr>
            <a:endParaRPr lang="en-US" sz="9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0894518-3D21-423E-9033-4BD0254D2406}"/>
              </a:ext>
            </a:extLst>
          </p:cNvPr>
          <p:cNvSpPr>
            <a:spLocks noGrp="1"/>
          </p:cNvSpPr>
          <p:nvPr>
            <p:ph type="sldNum" sz="quarter" idx="12"/>
            <p:custDataLst>
              <p:tags r:id="rId3"/>
            </p:custDataLst>
          </p:nvPr>
        </p:nvSpPr>
        <p:spPr/>
        <p:txBody>
          <a:bodyPr/>
          <a:lstStyle/>
          <a:p>
            <a:fld id="{36A6A193-2FDC-48DD-8023-1C75B05EEA9A}" type="slidenum">
              <a:rPr lang="en-US" smtClean="0"/>
              <a:pPr/>
              <a:t>4</a:t>
            </a:fld>
            <a:endParaRPr lang="en-US" dirty="0"/>
          </a:p>
        </p:txBody>
      </p:sp>
      <p:sp>
        <p:nvSpPr>
          <p:cNvPr id="5126" name="Rectangle 6"/>
          <p:cNvSpPr txBox="1">
            <a:spLocks noChangeArrowheads="1"/>
          </p:cNvSpPr>
          <p:nvPr>
            <p:custDataLst>
              <p:tags r:id="rId4"/>
            </p:custDataLst>
          </p:nvPr>
        </p:nvSpPr>
        <p:spPr bwMode="auto">
          <a:xfrm>
            <a:off x="560696" y="1880495"/>
            <a:ext cx="8382000" cy="443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spcBef>
                <a:spcPts val="600"/>
              </a:spcBef>
            </a:pPr>
            <a:r>
              <a:rPr lang="en-US" sz="2000" b="1" dirty="0">
                <a:latin typeface="Arial" panose="020B0604020202020204" pitchFamily="34" charset="0"/>
                <a:ea typeface="Times New Roman" panose="02020603050405020304" pitchFamily="18" charset="0"/>
                <a:cs typeface="Arial" panose="020B0604020202020204" pitchFamily="34" charset="0"/>
              </a:rPr>
              <a:t>Old process:</a:t>
            </a:r>
            <a:r>
              <a:rPr lang="en-US" sz="2000" dirty="0">
                <a:latin typeface="Arial" panose="020B0604020202020204" pitchFamily="34" charset="0"/>
                <a:ea typeface="Times New Roman" panose="02020603050405020304" pitchFamily="18" charset="0"/>
                <a:cs typeface="Arial" panose="020B0604020202020204" pitchFamily="34" charset="0"/>
              </a:rPr>
              <a:t> In the past when a veteran was granted entitlement to IU an annual diary was established to monitor continued entitlement. This involved annual release of VA Form 21-4140 through the Hines Information Technology Center (ITC), and Social Security Administration (SSA) data received from the Income Verification Match (IVM) program. This created increased work load and processing of multiple end products to determine if entitlement would continue.</a:t>
            </a:r>
          </a:p>
          <a:p>
            <a:pPr>
              <a:spcBef>
                <a:spcPts val="600"/>
              </a:spcBef>
            </a:pPr>
            <a:endParaRPr lang="en-US" sz="2000" dirty="0">
              <a:latin typeface="Arial" panose="020B0604020202020204" pitchFamily="34" charset="0"/>
              <a:ea typeface="Times New Roman" panose="02020603050405020304" pitchFamily="18" charset="0"/>
              <a:cs typeface="Arial" panose="020B0604020202020204" pitchFamily="34" charset="0"/>
            </a:endParaRPr>
          </a:p>
          <a:p>
            <a:r>
              <a:rPr lang="en-US" sz="2000" b="1" dirty="0">
                <a:latin typeface="Arial" panose="020B0604020202020204" pitchFamily="34" charset="0"/>
                <a:ea typeface="Times New Roman" panose="02020603050405020304" pitchFamily="18" charset="0"/>
                <a:cs typeface="Arial" panose="020B0604020202020204" pitchFamily="34" charset="0"/>
              </a:rPr>
              <a:t>New process:</a:t>
            </a:r>
            <a:r>
              <a:rPr lang="en-US" sz="2000" dirty="0">
                <a:latin typeface="Arial" panose="020B0604020202020204" pitchFamily="34" charset="0"/>
                <a:ea typeface="Times New Roman" panose="02020603050405020304" pitchFamily="18" charset="0"/>
                <a:cs typeface="Arial" panose="020B0604020202020204" pitchFamily="34" charset="0"/>
              </a:rPr>
              <a:t> In an effort to streamline and provide a more efficient process the VA will only require veterans to complete a VA Form 21-4140 if the SSA Wage Data Match shows employment income above the poverty threshold.</a:t>
            </a:r>
            <a:r>
              <a:rPr lang="en-US" sz="2000" dirty="0">
                <a:latin typeface="Arial" panose="020B0604020202020204" pitchFamily="34" charset="0"/>
                <a:ea typeface="Times New Roman" panose="02020603050405020304" pitchFamily="18" charset="0"/>
              </a:rPr>
              <a:t> </a:t>
            </a: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157412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7B6132-FE06-4568-9B59-94B7EDAEBA66}"/>
              </a:ext>
            </a:extLst>
          </p:cNvPr>
          <p:cNvSpPr>
            <a:spLocks noGrp="1"/>
          </p:cNvSpPr>
          <p:nvPr>
            <p:ph type="title"/>
          </p:nvPr>
        </p:nvSpPr>
        <p:spPr>
          <a:xfrm>
            <a:off x="783770" y="844187"/>
            <a:ext cx="8223752" cy="666681"/>
          </a:xfrm>
        </p:spPr>
        <p:txBody>
          <a:bodyPr>
            <a:normAutofit/>
          </a:bodyPr>
          <a:lstStyle/>
          <a:p>
            <a:r>
              <a:rPr lang="en-US" dirty="0">
                <a:cs typeface="Times New Roman" panose="02020603050405020304" pitchFamily="18" charset="0"/>
              </a:rPr>
              <a:t>Monitoring Changes in Employability Status</a:t>
            </a:r>
          </a:p>
        </p:txBody>
      </p:sp>
      <p:sp>
        <p:nvSpPr>
          <p:cNvPr id="2" name="Slide Number Placeholder 1">
            <a:extLst>
              <a:ext uri="{FF2B5EF4-FFF2-40B4-BE49-F238E27FC236}">
                <a16:creationId xmlns:a16="http://schemas.microsoft.com/office/drawing/2014/main" id="{425356B9-648F-4769-A89C-A1972403F6DB}"/>
              </a:ext>
            </a:extLst>
          </p:cNvPr>
          <p:cNvSpPr>
            <a:spLocks noGrp="1"/>
          </p:cNvSpPr>
          <p:nvPr>
            <p:ph type="sldNum" sz="quarter" idx="12"/>
          </p:nvPr>
        </p:nvSpPr>
        <p:spPr/>
        <p:txBody>
          <a:bodyPr/>
          <a:lstStyle/>
          <a:p>
            <a:fld id="{7C414AED-89CE-4A48-8B2B-1B3A5C68EA2A}" type="slidenum">
              <a:rPr lang="en-US" smtClean="0"/>
              <a:pPr/>
              <a:t>5</a:t>
            </a:fld>
            <a:endParaRPr lang="en-US" dirty="0"/>
          </a:p>
        </p:txBody>
      </p:sp>
      <p:sp>
        <p:nvSpPr>
          <p:cNvPr id="8" name="TextBox 7">
            <a:extLst>
              <a:ext uri="{FF2B5EF4-FFF2-40B4-BE49-F238E27FC236}">
                <a16:creationId xmlns:a16="http://schemas.microsoft.com/office/drawing/2014/main" id="{05724F48-D12E-485A-BCBF-5FE2B6DCA840}"/>
              </a:ext>
            </a:extLst>
          </p:cNvPr>
          <p:cNvSpPr txBox="1"/>
          <p:nvPr/>
        </p:nvSpPr>
        <p:spPr>
          <a:xfrm>
            <a:off x="395784" y="1665612"/>
            <a:ext cx="8611738" cy="4685898"/>
          </a:xfrm>
          <a:prstGeom prst="rect">
            <a:avLst/>
          </a:prstGeom>
          <a:noFill/>
        </p:spPr>
        <p:txBody>
          <a:bodyPr wrap="square" rtlCol="0">
            <a:spAutoFit/>
          </a:bodyPr>
          <a:lstStyle/>
          <a:p>
            <a:r>
              <a:rPr lang="en-US" sz="2000" dirty="0">
                <a:latin typeface="Arial" panose="020B0604020202020204" pitchFamily="34" charset="0"/>
                <a:cs typeface="Times New Roman" panose="02020603050405020304" pitchFamily="18" charset="0"/>
              </a:rPr>
              <a:t>Improved process requires certain Veterans to recertify eligibility based upon</a:t>
            </a:r>
          </a:p>
          <a:p>
            <a:endParaRPr lang="en-US" sz="2000" dirty="0">
              <a:latin typeface="Arial" panose="020B0604020202020204" pitchFamily="34" charset="0"/>
              <a:cs typeface="Times New Roman" panose="02020603050405020304" pitchFamily="18" charset="0"/>
            </a:endParaRPr>
          </a:p>
          <a:p>
            <a:pPr marL="685800" lvl="1" indent="-228600">
              <a:spcBef>
                <a:spcPts val="300"/>
              </a:spcBef>
              <a:spcAft>
                <a:spcPts val="300"/>
              </a:spcAft>
              <a:buFont typeface="Arial" panose="020B0604020202020204" pitchFamily="34" charset="0"/>
              <a:buChar char="•"/>
            </a:pPr>
            <a:r>
              <a:rPr lang="en-US" sz="2000" dirty="0">
                <a:latin typeface="Arial" panose="020B0604020202020204" pitchFamily="34" charset="0"/>
                <a:cs typeface="Times New Roman" panose="02020603050405020304" pitchFamily="18" charset="0"/>
              </a:rPr>
              <a:t>Annual SSA Wage Data Match </a:t>
            </a:r>
          </a:p>
          <a:p>
            <a:pPr marL="1143000" lvl="2" indent="-228600">
              <a:spcBef>
                <a:spcPts val="300"/>
              </a:spcBef>
              <a:spcAft>
                <a:spcPts val="300"/>
              </a:spcAft>
              <a:buFont typeface="Arial" panose="020B0604020202020204" pitchFamily="34" charset="0"/>
              <a:buChar char="•"/>
            </a:pPr>
            <a:r>
              <a:rPr lang="en-US" sz="2000" dirty="0">
                <a:latin typeface="Arial" panose="020B0604020202020204" pitchFamily="34" charset="0"/>
                <a:cs typeface="Times New Roman" panose="02020603050405020304" pitchFamily="18" charset="0"/>
              </a:rPr>
              <a:t>verified earned income over the poverty line</a:t>
            </a:r>
          </a:p>
          <a:p>
            <a:pPr marL="685800" lvl="1" indent="-228600">
              <a:spcBef>
                <a:spcPts val="300"/>
              </a:spcBef>
              <a:spcAft>
                <a:spcPts val="300"/>
              </a:spcAft>
              <a:buFont typeface="Arial" panose="020B0604020202020204" pitchFamily="34" charset="0"/>
              <a:buChar char="•"/>
            </a:pPr>
            <a:r>
              <a:rPr lang="en-US" sz="2000" dirty="0">
                <a:latin typeface="Arial" panose="020B0604020202020204" pitchFamily="34" charset="0"/>
                <a:cs typeface="Times New Roman" panose="02020603050405020304" pitchFamily="18" charset="0"/>
              </a:rPr>
              <a:t>Poverty Threshold</a:t>
            </a:r>
          </a:p>
          <a:p>
            <a:pPr marL="1143000" lvl="2" indent="-228600">
              <a:spcBef>
                <a:spcPts val="300"/>
              </a:spcBef>
              <a:spcAft>
                <a:spcPts val="300"/>
              </a:spcAft>
              <a:buFont typeface="Arial" panose="020B0604020202020204" pitchFamily="34" charset="0"/>
              <a:buChar char="•"/>
            </a:pPr>
            <a:r>
              <a:rPr lang="en-US" sz="2000" dirty="0">
                <a:latin typeface="Arial" panose="020B0604020202020204" pitchFamily="34" charset="0"/>
                <a:cs typeface="Times New Roman" panose="02020603050405020304" pitchFamily="18" charset="0"/>
              </a:rPr>
              <a:t>those above receive “Due Process” letter (Hines)</a:t>
            </a:r>
          </a:p>
          <a:p>
            <a:pPr marL="1143000" lvl="2" indent="-228600">
              <a:spcBef>
                <a:spcPts val="300"/>
              </a:spcBef>
              <a:spcAft>
                <a:spcPts val="300"/>
              </a:spcAft>
              <a:buFont typeface="Arial" panose="020B0604020202020204" pitchFamily="34" charset="0"/>
              <a:buChar char="•"/>
            </a:pPr>
            <a:r>
              <a:rPr lang="en-US" sz="2000" dirty="0">
                <a:latin typeface="Arial" panose="020B0604020202020204" pitchFamily="34" charset="0"/>
                <a:cs typeface="Times New Roman" panose="02020603050405020304" pitchFamily="18" charset="0"/>
              </a:rPr>
              <a:t>VA Form 2-4140 </a:t>
            </a:r>
          </a:p>
          <a:p>
            <a:pPr marL="685800" lvl="1" indent="-228600">
              <a:spcBef>
                <a:spcPts val="300"/>
              </a:spcBef>
              <a:spcAft>
                <a:spcPts val="1200"/>
              </a:spcAft>
              <a:buFont typeface="Arial" panose="020B0604020202020204" pitchFamily="34" charset="0"/>
              <a:buChar char="•"/>
            </a:pPr>
            <a:r>
              <a:rPr lang="en-US" sz="2000" dirty="0">
                <a:latin typeface="Arial" panose="020B0604020202020204" pitchFamily="34" charset="0"/>
                <a:cs typeface="Times New Roman" panose="02020603050405020304" pitchFamily="18" charset="0"/>
              </a:rPr>
              <a:t>Must identify/explain earned income</a:t>
            </a:r>
          </a:p>
          <a:p>
            <a:pPr lvl="1">
              <a:spcBef>
                <a:spcPts val="300"/>
              </a:spcBef>
              <a:spcAft>
                <a:spcPts val="300"/>
              </a:spcAft>
            </a:pPr>
            <a:r>
              <a:rPr lang="en-US" sz="2000" b="1" dirty="0">
                <a:latin typeface="Arial" panose="020B0604020202020204" pitchFamily="34" charset="0"/>
                <a:cs typeface="Times New Roman" panose="02020603050405020304" pitchFamily="18" charset="0"/>
              </a:rPr>
              <a:t>Note:</a:t>
            </a:r>
            <a:r>
              <a:rPr lang="en-US" sz="2000" dirty="0">
                <a:latin typeface="Arial" panose="020B0604020202020204" pitchFamily="34" charset="0"/>
                <a:cs typeface="Times New Roman" panose="02020603050405020304" pitchFamily="18" charset="0"/>
              </a:rPr>
              <a:t> </a:t>
            </a:r>
            <a:r>
              <a:rPr lang="en-US" dirty="0">
                <a:latin typeface="Arial" panose="020B0604020202020204" pitchFamily="34" charset="0"/>
                <a:cs typeface="Times New Roman" panose="02020603050405020304" pitchFamily="18" charset="0"/>
              </a:rPr>
              <a:t>Information concerning the poverty threshold can be found at the following URL. https://www.census.gov/data/tables/time-series/demo/income-poverty/historical-poverty-thresholds.html</a:t>
            </a:r>
          </a:p>
          <a:p>
            <a:endParaRPr lang="en-US" dirty="0"/>
          </a:p>
        </p:txBody>
      </p:sp>
    </p:spTree>
    <p:extLst>
      <p:ext uri="{BB962C8B-B14F-4D97-AF65-F5344CB8AC3E}">
        <p14:creationId xmlns:p14="http://schemas.microsoft.com/office/powerpoint/2010/main" val="78687734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598881" y="818457"/>
            <a:ext cx="8254855" cy="671880"/>
          </a:xfrm>
        </p:spPr>
        <p:txBody>
          <a:bodyPr>
            <a:normAutofit/>
          </a:bodyPr>
          <a:lstStyle/>
          <a:p>
            <a:pPr>
              <a:defRPr/>
            </a:pPr>
            <a:r>
              <a:rPr lang="en-US" dirty="0">
                <a:cs typeface="Times New Roman" panose="02020603050405020304" pitchFamily="18" charset="0"/>
              </a:rPr>
              <a:t>When Monitoring is No Longer Required</a:t>
            </a:r>
          </a:p>
        </p:txBody>
      </p:sp>
      <p:sp>
        <p:nvSpPr>
          <p:cNvPr id="5124" name="Rectangle 6"/>
          <p:cNvSpPr>
            <a:spLocks noGrp="1" noChangeArrowheads="1"/>
          </p:cNvSpPr>
          <p:nvPr>
            <p:ph idx="1"/>
            <p:custDataLst>
              <p:tags r:id="rId2"/>
            </p:custDataLst>
          </p:nvPr>
        </p:nvSpPr>
        <p:spPr>
          <a:prstGeom prst="rect">
            <a:avLst/>
          </a:prstGeom>
        </p:spPr>
        <p:txBody>
          <a:bodyPr/>
          <a:lstStyle/>
          <a:p>
            <a:pPr>
              <a:lnSpc>
                <a:spcPct val="90000"/>
              </a:lnSpc>
              <a:buClr>
                <a:srgbClr val="1D3275"/>
              </a:buClr>
              <a:buFont typeface="Wingdings" pitchFamily="2" charset="2"/>
              <a:buNone/>
            </a:pPr>
            <a:endParaRPr lang="en-US" sz="1050" dirty="0">
              <a:latin typeface="Times New Roman" panose="02020603050405020304" pitchFamily="18" charset="0"/>
              <a:cs typeface="Times New Roman" panose="02020603050405020304" pitchFamily="18" charset="0"/>
            </a:endParaRPr>
          </a:p>
          <a:p>
            <a:pPr>
              <a:lnSpc>
                <a:spcPct val="150000"/>
              </a:lnSpc>
              <a:buClr>
                <a:srgbClr val="1D3275"/>
              </a:buClr>
              <a:buFont typeface="Wingdings" pitchFamily="2" charset="2"/>
              <a:buChar char="Ø"/>
            </a:pPr>
            <a:endParaRPr lang="en-US" sz="1050" dirty="0">
              <a:latin typeface="Times New Roman" panose="02020603050405020304" pitchFamily="18" charset="0"/>
              <a:cs typeface="Times New Roman" panose="02020603050405020304" pitchFamily="18" charset="0"/>
            </a:endParaRPr>
          </a:p>
          <a:p>
            <a:pPr>
              <a:lnSpc>
                <a:spcPct val="90000"/>
              </a:lnSpc>
              <a:buClr>
                <a:srgbClr val="1D3275"/>
              </a:buClr>
              <a:buFont typeface="Wingdings" pitchFamily="2" charset="2"/>
              <a:buNone/>
            </a:pPr>
            <a:endParaRPr lang="en-US" sz="9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F6F25A6-F27C-4E54-8EDC-1A26BB469E7A}"/>
              </a:ext>
            </a:extLst>
          </p:cNvPr>
          <p:cNvSpPr>
            <a:spLocks noGrp="1"/>
          </p:cNvSpPr>
          <p:nvPr>
            <p:ph type="sldNum" sz="quarter" idx="12"/>
            <p:custDataLst>
              <p:tags r:id="rId3"/>
            </p:custDataLst>
          </p:nvPr>
        </p:nvSpPr>
        <p:spPr/>
        <p:txBody>
          <a:bodyPr/>
          <a:lstStyle/>
          <a:p>
            <a:fld id="{36A6A193-2FDC-48DD-8023-1C75B05EEA9A}" type="slidenum">
              <a:rPr lang="en-US" smtClean="0"/>
              <a:pPr/>
              <a:t>6</a:t>
            </a:fld>
            <a:endParaRPr lang="en-US" dirty="0"/>
          </a:p>
        </p:txBody>
      </p:sp>
      <p:sp>
        <p:nvSpPr>
          <p:cNvPr id="5126" name="Rectangle 6"/>
          <p:cNvSpPr txBox="1">
            <a:spLocks noChangeArrowheads="1"/>
          </p:cNvSpPr>
          <p:nvPr>
            <p:custDataLst>
              <p:tags r:id="rId4"/>
            </p:custDataLst>
          </p:nvPr>
        </p:nvSpPr>
        <p:spPr bwMode="auto">
          <a:xfrm>
            <a:off x="286603" y="1679358"/>
            <a:ext cx="8679975" cy="402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eaLnBrk="1" hangingPunct="1">
              <a:spcAft>
                <a:spcPts val="600"/>
              </a:spcAft>
              <a:buClr>
                <a:schemeClr val="tx1"/>
              </a:buClr>
            </a:pPr>
            <a:r>
              <a:rPr lang="en-US" altLang="en-US" sz="2000" dirty="0">
                <a:latin typeface="Arial" panose="020B0604020202020204" pitchFamily="34" charset="0"/>
                <a:cs typeface="Arial" panose="020B0604020202020204" pitchFamily="34" charset="0"/>
              </a:rPr>
              <a:t>If employability status changes to reflect the below:</a:t>
            </a:r>
          </a:p>
          <a:p>
            <a:pPr eaLnBrk="1" hangingPunct="1">
              <a:spcAft>
                <a:spcPts val="600"/>
              </a:spcAft>
              <a:buClr>
                <a:schemeClr val="tx1"/>
              </a:buClr>
            </a:pPr>
            <a:endParaRPr lang="en-US" altLang="en-US" sz="2000" dirty="0">
              <a:latin typeface="Arial" panose="020B0604020202020204" pitchFamily="34" charset="0"/>
              <a:cs typeface="Arial" panose="020B0604020202020204" pitchFamily="34" charset="0"/>
            </a:endParaRPr>
          </a:p>
          <a:p>
            <a:pPr marL="1085850" lvl="1" indent="-342900" eaLnBrk="1" hangingPunct="1">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Veteran not identified in SSA wage data match </a:t>
            </a:r>
          </a:p>
          <a:p>
            <a:pPr marL="1085850" lvl="1" indent="-342900" eaLnBrk="1" hangingPunct="1">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IU rating in effect for 20 years or more, or </a:t>
            </a:r>
          </a:p>
          <a:p>
            <a:pPr marL="1085850" lvl="1" indent="-342900" eaLnBrk="1" hangingPunct="1">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Entitlement to IU replaced with 100-percent schedular evaluation</a:t>
            </a:r>
          </a:p>
          <a:p>
            <a:pPr eaLnBrk="1" hangingPunct="1">
              <a:spcAft>
                <a:spcPts val="600"/>
              </a:spcAft>
              <a:buClr>
                <a:schemeClr val="tx1"/>
              </a:buClr>
            </a:pPr>
            <a:endParaRPr lang="en-US" altLang="en-US" sz="2000" dirty="0">
              <a:latin typeface="Arial" panose="020B0604020202020204" pitchFamily="34" charset="0"/>
              <a:cs typeface="Arial" panose="020B0604020202020204" pitchFamily="34" charset="0"/>
            </a:endParaRPr>
          </a:p>
          <a:p>
            <a:pPr eaLnBrk="1" hangingPunct="1">
              <a:spcAft>
                <a:spcPts val="600"/>
              </a:spcAft>
              <a:buClr>
                <a:schemeClr val="tx1"/>
              </a:buClr>
            </a:pPr>
            <a:r>
              <a:rPr lang="en-US" altLang="en-US" sz="2000" b="1" dirty="0">
                <a:latin typeface="Arial" panose="020B0604020202020204" pitchFamily="34" charset="0"/>
                <a:cs typeface="Arial" panose="020B0604020202020204" pitchFamily="34" charset="0"/>
              </a:rPr>
              <a:t>Note:</a:t>
            </a:r>
            <a:r>
              <a:rPr lang="en-US" altLang="en-US" sz="20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There is no longer an age limit when monitoring employability status</a:t>
            </a:r>
          </a:p>
        </p:txBody>
      </p:sp>
    </p:spTree>
    <p:extLst>
      <p:ext uri="{BB962C8B-B14F-4D97-AF65-F5344CB8AC3E}">
        <p14:creationId xmlns:p14="http://schemas.microsoft.com/office/powerpoint/2010/main" val="60079135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122830" y="813317"/>
            <a:ext cx="8941922" cy="931077"/>
          </a:xfrm>
        </p:spPr>
        <p:txBody>
          <a:bodyPr>
            <a:noAutofit/>
          </a:bodyPr>
          <a:lstStyle/>
          <a:p>
            <a:pPr>
              <a:defRPr/>
            </a:pPr>
            <a:r>
              <a:rPr lang="en-US" dirty="0">
                <a:effectLst/>
                <a:cs typeface="Times New Roman" panose="02020603050405020304" pitchFamily="18" charset="0"/>
              </a:rPr>
              <a:t>How to Dispatch/Control for Return of</a:t>
            </a:r>
            <a:br>
              <a:rPr lang="en-US" dirty="0">
                <a:effectLst/>
                <a:cs typeface="Times New Roman" panose="02020603050405020304" pitchFamily="18" charset="0"/>
              </a:rPr>
            </a:br>
            <a:r>
              <a:rPr lang="en-US" dirty="0">
                <a:effectLst/>
                <a:cs typeface="Times New Roman" panose="02020603050405020304" pitchFamily="18" charset="0"/>
              </a:rPr>
              <a:t>VA Form 21-4140</a:t>
            </a:r>
          </a:p>
        </p:txBody>
      </p:sp>
      <p:sp>
        <p:nvSpPr>
          <p:cNvPr id="5124" name="Rectangle 6"/>
          <p:cNvSpPr>
            <a:spLocks noGrp="1" noChangeArrowheads="1"/>
          </p:cNvSpPr>
          <p:nvPr>
            <p:ph idx="1"/>
            <p:custDataLst>
              <p:tags r:id="rId2"/>
            </p:custDataLst>
          </p:nvPr>
        </p:nvSpPr>
        <p:spPr>
          <a:xfrm>
            <a:off x="122830" y="2067684"/>
            <a:ext cx="8941922" cy="4361252"/>
          </a:xfrm>
          <a:prstGeom prst="rect">
            <a:avLst/>
          </a:prstGeom>
        </p:spPr>
        <p:txBody>
          <a:bodyPr>
            <a:noAutofit/>
          </a:bodyPr>
          <a:lstStyle/>
          <a:p>
            <a:pPr>
              <a:lnSpc>
                <a:spcPct val="150000"/>
              </a:lnSpc>
              <a:buClr>
                <a:srgbClr val="1D3275"/>
              </a:buClr>
            </a:pPr>
            <a:r>
              <a:rPr lang="en-US" dirty="0"/>
              <a:t>Hines ITC will automatically dispatch/control VA Form 21-4140</a:t>
            </a:r>
          </a:p>
          <a:p>
            <a:pPr marL="632222" lvl="1" indent="-342900">
              <a:lnSpc>
                <a:spcPct val="150000"/>
              </a:lnSpc>
              <a:buClr>
                <a:srgbClr val="1D3275"/>
              </a:buClr>
            </a:pPr>
            <a:r>
              <a:rPr lang="en-US" sz="2000" dirty="0"/>
              <a:t>Receipt of wage data from SSA</a:t>
            </a:r>
          </a:p>
          <a:p>
            <a:pPr marL="632222" lvl="1" indent="-342900">
              <a:lnSpc>
                <a:spcPct val="150000"/>
              </a:lnSpc>
              <a:buClr>
                <a:srgbClr val="1D3275"/>
              </a:buClr>
            </a:pPr>
            <a:r>
              <a:rPr lang="en-US" sz="2000" dirty="0"/>
              <a:t>Identifies those veterans receiving IU above the poverty threshold</a:t>
            </a:r>
          </a:p>
          <a:p>
            <a:pPr marL="632222" lvl="1" indent="-342900">
              <a:lnSpc>
                <a:spcPct val="150000"/>
              </a:lnSpc>
              <a:buClr>
                <a:srgbClr val="1D3275"/>
              </a:buClr>
            </a:pPr>
            <a:r>
              <a:rPr lang="en-US" sz="2000" dirty="0"/>
              <a:t>Auto generates due process letter with attached VA Form 21-4140</a:t>
            </a:r>
          </a:p>
          <a:p>
            <a:pPr marL="632222" lvl="1" indent="-342900">
              <a:lnSpc>
                <a:spcPct val="150000"/>
              </a:lnSpc>
              <a:spcAft>
                <a:spcPts val="0"/>
              </a:spcAft>
              <a:buClr>
                <a:srgbClr val="1D3275"/>
              </a:buClr>
            </a:pPr>
            <a:r>
              <a:rPr lang="en-US" sz="2000" dirty="0"/>
              <a:t>EP 600 established</a:t>
            </a:r>
          </a:p>
          <a:p>
            <a:pPr marL="1138535" lvl="5" indent="-342900">
              <a:lnSpc>
                <a:spcPct val="150000"/>
              </a:lnSpc>
              <a:buClr>
                <a:srgbClr val="1D3275"/>
              </a:buClr>
            </a:pPr>
            <a:r>
              <a:rPr lang="en-US" sz="2000" dirty="0">
                <a:latin typeface="Arial" panose="020B0604020202020204" pitchFamily="34" charset="0"/>
                <a:cs typeface="Arial" panose="020B0604020202020204" pitchFamily="34" charset="0"/>
              </a:rPr>
              <a:t>claim label “Predetermination – Rating Issue”</a:t>
            </a:r>
          </a:p>
          <a:p>
            <a:pPr marL="1143000" lvl="4" indent="-342900">
              <a:spcAft>
                <a:spcPts val="0"/>
              </a:spcAft>
              <a:buClr>
                <a:srgbClr val="1D3275"/>
              </a:buClr>
            </a:pPr>
            <a:r>
              <a:rPr lang="en-US" sz="2000" dirty="0"/>
              <a:t>	suspense set to 65 days (from month of due process letter)</a:t>
            </a:r>
          </a:p>
          <a:p>
            <a:pPr marL="1143000" lvl="4" indent="-342900">
              <a:spcAft>
                <a:spcPts val="0"/>
              </a:spcAft>
              <a:buClr>
                <a:srgbClr val="1D3275"/>
              </a:buClr>
            </a:pPr>
            <a:r>
              <a:rPr lang="en-US" sz="2000" dirty="0"/>
              <a:t>special issue flash “Annual Eligibility Report”  </a:t>
            </a:r>
          </a:p>
        </p:txBody>
      </p:sp>
      <p:sp>
        <p:nvSpPr>
          <p:cNvPr id="3" name="Slide Number Placeholder 2">
            <a:extLst>
              <a:ext uri="{FF2B5EF4-FFF2-40B4-BE49-F238E27FC236}">
                <a16:creationId xmlns:a16="http://schemas.microsoft.com/office/drawing/2014/main" id="{A87DCE4D-E3BB-4F57-BFEB-3D73148FC4ED}"/>
              </a:ext>
            </a:extLst>
          </p:cNvPr>
          <p:cNvSpPr>
            <a:spLocks noGrp="1"/>
          </p:cNvSpPr>
          <p:nvPr>
            <p:ph type="sldNum" sz="quarter" idx="12"/>
            <p:custDataLst>
              <p:tags r:id="rId3"/>
            </p:custDataLst>
          </p:nvPr>
        </p:nvSpPr>
        <p:spPr/>
        <p:txBody>
          <a:bodyPr/>
          <a:lstStyle/>
          <a:p>
            <a:fld id="{7C414AED-89CE-4A48-8B2B-1B3A5C68EA2A}" type="slidenum">
              <a:rPr lang="en-US" smtClean="0"/>
              <a:pPr/>
              <a:t>7</a:t>
            </a:fld>
            <a:endParaRPr lang="en-US" dirty="0"/>
          </a:p>
        </p:txBody>
      </p:sp>
    </p:spTree>
    <p:extLst>
      <p:ext uri="{BB962C8B-B14F-4D97-AF65-F5344CB8AC3E}">
        <p14:creationId xmlns:p14="http://schemas.microsoft.com/office/powerpoint/2010/main" val="242750260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457200" y="860530"/>
            <a:ext cx="8254856" cy="635558"/>
          </a:xfrm>
        </p:spPr>
        <p:txBody>
          <a:bodyPr>
            <a:normAutofit/>
          </a:bodyPr>
          <a:lstStyle/>
          <a:p>
            <a:pPr>
              <a:defRPr/>
            </a:pPr>
            <a:r>
              <a:rPr lang="en-US" dirty="0">
                <a:effectLst/>
                <a:cs typeface="Times New Roman" panose="02020603050405020304" pitchFamily="18" charset="0"/>
              </a:rPr>
              <a:t>IF HINES Cannot Issue VA Form 21-4140</a:t>
            </a:r>
          </a:p>
        </p:txBody>
      </p:sp>
      <p:sp>
        <p:nvSpPr>
          <p:cNvPr id="5124" name="Rectangle 6"/>
          <p:cNvSpPr>
            <a:spLocks noGrp="1" noChangeArrowheads="1"/>
          </p:cNvSpPr>
          <p:nvPr>
            <p:ph idx="1"/>
            <p:custDataLst>
              <p:tags r:id="rId2"/>
            </p:custDataLst>
          </p:nvPr>
        </p:nvSpPr>
        <p:spPr>
          <a:prstGeom prst="rect">
            <a:avLst/>
          </a:prstGeom>
        </p:spPr>
        <p:txBody>
          <a:bodyPr/>
          <a:lstStyle/>
          <a:p>
            <a:pPr>
              <a:lnSpc>
                <a:spcPct val="90000"/>
              </a:lnSpc>
              <a:buClr>
                <a:srgbClr val="1D3275"/>
              </a:buClr>
              <a:buFont typeface="Wingdings" pitchFamily="2" charset="2"/>
              <a:buNone/>
            </a:pPr>
            <a:endParaRPr lang="en-US" sz="1050" dirty="0">
              <a:latin typeface="Times New Roman" panose="02020603050405020304" pitchFamily="18" charset="0"/>
              <a:cs typeface="Times New Roman" panose="02020603050405020304" pitchFamily="18" charset="0"/>
            </a:endParaRPr>
          </a:p>
          <a:p>
            <a:pPr>
              <a:lnSpc>
                <a:spcPct val="150000"/>
              </a:lnSpc>
              <a:buClr>
                <a:srgbClr val="1D3275"/>
              </a:buClr>
              <a:buFont typeface="Wingdings" pitchFamily="2" charset="2"/>
              <a:buChar char="Ø"/>
            </a:pPr>
            <a:endParaRPr lang="en-US" sz="1050" dirty="0">
              <a:latin typeface="Times New Roman" panose="02020603050405020304" pitchFamily="18" charset="0"/>
              <a:cs typeface="Times New Roman" panose="02020603050405020304" pitchFamily="18" charset="0"/>
            </a:endParaRPr>
          </a:p>
          <a:p>
            <a:pPr>
              <a:lnSpc>
                <a:spcPct val="90000"/>
              </a:lnSpc>
              <a:buClr>
                <a:srgbClr val="1D3275"/>
              </a:buClr>
              <a:buFont typeface="Wingdings" pitchFamily="2" charset="2"/>
              <a:buNone/>
            </a:pPr>
            <a:endParaRPr lang="en-US" sz="9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08353BDB-7171-436C-80D3-3DF3AFA8A2A3}"/>
              </a:ext>
            </a:extLst>
          </p:cNvPr>
          <p:cNvSpPr>
            <a:spLocks noGrp="1"/>
          </p:cNvSpPr>
          <p:nvPr>
            <p:ph type="sldNum" sz="quarter" idx="12"/>
            <p:custDataLst>
              <p:tags r:id="rId3"/>
            </p:custDataLst>
          </p:nvPr>
        </p:nvSpPr>
        <p:spPr/>
        <p:txBody>
          <a:bodyPr/>
          <a:lstStyle/>
          <a:p>
            <a:fld id="{7C414AED-89CE-4A48-8B2B-1B3A5C68EA2A}" type="slidenum">
              <a:rPr lang="en-US" smtClean="0"/>
              <a:pPr/>
              <a:t>8</a:t>
            </a:fld>
            <a:endParaRPr lang="en-US" dirty="0"/>
          </a:p>
        </p:txBody>
      </p:sp>
      <p:sp>
        <p:nvSpPr>
          <p:cNvPr id="2" name="TextBox 1">
            <a:extLst>
              <a:ext uri="{FF2B5EF4-FFF2-40B4-BE49-F238E27FC236}">
                <a16:creationId xmlns:a16="http://schemas.microsoft.com/office/drawing/2014/main" id="{4958A5EB-B320-4434-963E-5727CA0A4D87}"/>
              </a:ext>
            </a:extLst>
          </p:cNvPr>
          <p:cNvSpPr txBox="1"/>
          <p:nvPr>
            <p:custDataLst>
              <p:tags r:id="rId4"/>
            </p:custDataLst>
          </p:nvPr>
        </p:nvSpPr>
        <p:spPr>
          <a:xfrm>
            <a:off x="457200" y="1809014"/>
            <a:ext cx="8229600" cy="2785378"/>
          </a:xfrm>
          <a:prstGeom prst="rect">
            <a:avLst/>
          </a:prstGeom>
          <a:noFill/>
        </p:spPr>
        <p:txBody>
          <a:bodyPr wrap="square" rtlCol="0">
            <a:spAutoFit/>
          </a:bodyPr>
          <a:lstStyle/>
          <a:p>
            <a:pPr marL="117475">
              <a:spcAft>
                <a:spcPts val="1200"/>
              </a:spcAft>
              <a:buClr>
                <a:schemeClr val="tx1"/>
              </a:buClr>
              <a:defRPr/>
            </a:pPr>
            <a:r>
              <a:rPr lang="en-US" altLang="en-US" sz="2000" dirty="0">
                <a:latin typeface="Arial" panose="020B0604020202020204" pitchFamily="34" charset="0"/>
                <a:cs typeface="Arial" panose="020B0604020202020204" pitchFamily="34" charset="0"/>
              </a:rPr>
              <a:t>Veteran unable to receive due process through Hines requires:</a:t>
            </a:r>
          </a:p>
          <a:p>
            <a:pPr marL="460375" indent="-342900">
              <a:spcAft>
                <a:spcPts val="600"/>
              </a:spcAft>
              <a:buClr>
                <a:schemeClr val="tx1"/>
              </a:buClr>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Manual review/action by regional offices</a:t>
            </a:r>
          </a:p>
          <a:p>
            <a:pPr marL="801688" lvl="1" indent="-227013">
              <a:spcAft>
                <a:spcPts val="600"/>
              </a:spcAft>
              <a:buClr>
                <a:schemeClr val="tx1"/>
              </a:buClr>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OFO notifies RO leadership via email</a:t>
            </a:r>
          </a:p>
          <a:p>
            <a:pPr marL="1258888" lvl="2" indent="-227013">
              <a:spcAft>
                <a:spcPts val="600"/>
              </a:spcAft>
              <a:buClr>
                <a:schemeClr val="tx1"/>
              </a:buClr>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cases based on ROJ ( Veteran’s address) </a:t>
            </a:r>
          </a:p>
          <a:p>
            <a:pPr marL="801688" lvl="1" indent="-227013">
              <a:spcAft>
                <a:spcPts val="600"/>
              </a:spcAft>
              <a:buClr>
                <a:schemeClr val="tx1"/>
              </a:buClr>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Criteria the same</a:t>
            </a:r>
          </a:p>
          <a:p>
            <a:pPr marL="1258888" lvl="2" indent="-227013">
              <a:spcAft>
                <a:spcPts val="600"/>
              </a:spcAft>
              <a:buClr>
                <a:schemeClr val="tx1"/>
              </a:buClr>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Receipt of income &gt; poverty threshold</a:t>
            </a:r>
          </a:p>
          <a:p>
            <a:pPr marL="1258888" lvl="2" indent="-227013">
              <a:spcAft>
                <a:spcPts val="600"/>
              </a:spcAft>
              <a:buClr>
                <a:schemeClr val="tx1"/>
              </a:buClr>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In receipt of IU</a:t>
            </a:r>
          </a:p>
        </p:txBody>
      </p:sp>
    </p:spTree>
    <p:extLst>
      <p:ext uri="{BB962C8B-B14F-4D97-AF65-F5344CB8AC3E}">
        <p14:creationId xmlns:p14="http://schemas.microsoft.com/office/powerpoint/2010/main" val="13001931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216657" y="773875"/>
            <a:ext cx="8848095" cy="848631"/>
          </a:xfrm>
        </p:spPr>
        <p:txBody>
          <a:bodyPr>
            <a:noAutofit/>
          </a:bodyPr>
          <a:lstStyle/>
          <a:p>
            <a:pPr>
              <a:defRPr/>
            </a:pPr>
            <a:r>
              <a:rPr lang="en-US" dirty="0">
                <a:cs typeface="Times New Roman" panose="02020603050405020304" pitchFamily="18" charset="0"/>
              </a:rPr>
              <a:t>If HINES Cannot Issue VA Form 21-4140 (cont.)</a:t>
            </a:r>
            <a:endParaRPr lang="en-US" dirty="0">
              <a:effectLst/>
            </a:endParaRPr>
          </a:p>
        </p:txBody>
      </p:sp>
      <p:sp>
        <p:nvSpPr>
          <p:cNvPr id="5124" name="Rectangle 6"/>
          <p:cNvSpPr>
            <a:spLocks noGrp="1" noChangeArrowheads="1"/>
          </p:cNvSpPr>
          <p:nvPr>
            <p:ph idx="1"/>
            <p:custDataLst>
              <p:tags r:id="rId2"/>
            </p:custDataLst>
          </p:nvPr>
        </p:nvSpPr>
        <p:spPr>
          <a:xfrm>
            <a:off x="457199" y="1684913"/>
            <a:ext cx="8229600" cy="3916363"/>
          </a:xfrm>
          <a:prstGeom prst="rect">
            <a:avLst/>
          </a:prstGeom>
        </p:spPr>
        <p:txBody>
          <a:bodyPr/>
          <a:lstStyle/>
          <a:p>
            <a:pPr>
              <a:lnSpc>
                <a:spcPct val="90000"/>
              </a:lnSpc>
              <a:buClr>
                <a:srgbClr val="1D3275"/>
              </a:buClr>
              <a:buFont typeface="Wingdings" pitchFamily="2" charset="2"/>
              <a:buNone/>
            </a:pPr>
            <a:endParaRPr lang="en-US" sz="1050" dirty="0">
              <a:latin typeface="Times New Roman" panose="02020603050405020304" pitchFamily="18" charset="0"/>
              <a:cs typeface="Times New Roman" panose="02020603050405020304" pitchFamily="18" charset="0"/>
            </a:endParaRPr>
          </a:p>
          <a:p>
            <a:pPr>
              <a:lnSpc>
                <a:spcPct val="150000"/>
              </a:lnSpc>
              <a:buClr>
                <a:srgbClr val="1D3275"/>
              </a:buClr>
              <a:buFont typeface="Wingdings" pitchFamily="2" charset="2"/>
              <a:buChar char="Ø"/>
            </a:pPr>
            <a:endParaRPr lang="en-US" sz="1050" dirty="0">
              <a:latin typeface="Times New Roman" panose="02020603050405020304" pitchFamily="18" charset="0"/>
              <a:cs typeface="Times New Roman" panose="02020603050405020304" pitchFamily="18" charset="0"/>
            </a:endParaRPr>
          </a:p>
          <a:p>
            <a:pPr>
              <a:lnSpc>
                <a:spcPct val="90000"/>
              </a:lnSpc>
              <a:buClr>
                <a:srgbClr val="1D3275"/>
              </a:buClr>
              <a:buFont typeface="Wingdings" pitchFamily="2" charset="2"/>
              <a:buNone/>
            </a:pPr>
            <a:endParaRPr lang="en-US" sz="9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F8F282CA-9647-4F77-8C57-40FCFEC03880}"/>
              </a:ext>
            </a:extLst>
          </p:cNvPr>
          <p:cNvSpPr>
            <a:spLocks noGrp="1"/>
          </p:cNvSpPr>
          <p:nvPr>
            <p:ph type="sldNum" sz="quarter" idx="12"/>
            <p:custDataLst>
              <p:tags r:id="rId3"/>
            </p:custDataLst>
          </p:nvPr>
        </p:nvSpPr>
        <p:spPr/>
        <p:txBody>
          <a:bodyPr/>
          <a:lstStyle/>
          <a:p>
            <a:fld id="{36A6A193-2FDC-48DD-8023-1C75B05EEA9A}" type="slidenum">
              <a:rPr lang="en-US" smtClean="0"/>
              <a:pPr/>
              <a:t>9</a:t>
            </a:fld>
            <a:endParaRPr lang="en-US" dirty="0"/>
          </a:p>
        </p:txBody>
      </p:sp>
      <p:sp>
        <p:nvSpPr>
          <p:cNvPr id="5126" name="Rectangle 6"/>
          <p:cNvSpPr txBox="1">
            <a:spLocks noChangeArrowheads="1"/>
          </p:cNvSpPr>
          <p:nvPr>
            <p:custDataLst>
              <p:tags r:id="rId4"/>
            </p:custDataLst>
          </p:nvPr>
        </p:nvSpPr>
        <p:spPr bwMode="auto">
          <a:xfrm>
            <a:off x="216657" y="1805070"/>
            <a:ext cx="8710684" cy="444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eaLnBrk="1" hangingPunct="1">
              <a:spcAft>
                <a:spcPts val="600"/>
              </a:spcAft>
              <a:buClr>
                <a:schemeClr val="tx1"/>
              </a:buClr>
            </a:pPr>
            <a:r>
              <a:rPr lang="en-US" altLang="en-US" sz="2000" dirty="0">
                <a:latin typeface="Arial" panose="020B0604020202020204" pitchFamily="34" charset="0"/>
                <a:cs typeface="Arial" panose="020B0604020202020204" pitchFamily="34" charset="0"/>
              </a:rPr>
              <a:t>The RO will take the following actions upon receipt of notification from OFO: </a:t>
            </a:r>
          </a:p>
          <a:p>
            <a:pPr eaLnBrk="1" hangingPunct="1">
              <a:spcAft>
                <a:spcPts val="600"/>
              </a:spcAft>
              <a:buClr>
                <a:schemeClr val="tx1"/>
              </a:buClr>
            </a:pPr>
            <a:endParaRPr lang="en-US" altLang="en-US" sz="2000" dirty="0">
              <a:latin typeface="Arial" panose="020B0604020202020204" pitchFamily="34" charset="0"/>
              <a:cs typeface="Arial" panose="020B0604020202020204" pitchFamily="34" charset="0"/>
            </a:endParaRPr>
          </a:p>
          <a:p>
            <a:pPr marL="342900" indent="-342900" eaLnBrk="1" hangingPunct="1">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Establish EP 600 - “Predetermination – Rating Issue”</a:t>
            </a:r>
          </a:p>
          <a:p>
            <a:pPr marL="1085850" lvl="1" indent="-342900" eaLnBrk="1" hangingPunct="1">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select checkbox “suppress acknowledgement letter”</a:t>
            </a:r>
          </a:p>
          <a:p>
            <a:pPr marL="1085850" lvl="1" indent="-342900" eaLnBrk="1" hangingPunct="1">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add special issue flash “Annual Eligibility Report”</a:t>
            </a:r>
          </a:p>
          <a:p>
            <a:pPr marL="1085850" lvl="1" indent="-342900" eaLnBrk="1" hangingPunct="1">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send IU Eligibility Review Due Process Letter (Letter Creator)</a:t>
            </a:r>
          </a:p>
          <a:p>
            <a:pPr marL="1485900" lvl="2" indent="-342900" eaLnBrk="1" hangingPunct="1">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attach VA Form 21-4140</a:t>
            </a:r>
          </a:p>
          <a:p>
            <a:pPr marL="1085850" lvl="1" indent="-342900" eaLnBrk="1" hangingPunct="1">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Tracked items </a:t>
            </a:r>
          </a:p>
          <a:p>
            <a:pPr marL="1485900" lvl="2" indent="-342900" eaLnBrk="1" hangingPunct="1">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due process</a:t>
            </a:r>
          </a:p>
          <a:p>
            <a:pPr marL="1485900" lvl="2" indent="-342900" eaLnBrk="1" hangingPunct="1">
              <a:spcAft>
                <a:spcPts val="600"/>
              </a:spcAft>
              <a:buClr>
                <a:schemeClr val="tx1"/>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VA Form 21-4140</a:t>
            </a:r>
          </a:p>
        </p:txBody>
      </p:sp>
    </p:spTree>
    <p:extLst>
      <p:ext uri="{BB962C8B-B14F-4D97-AF65-F5344CB8AC3E}">
        <p14:creationId xmlns:p14="http://schemas.microsoft.com/office/powerpoint/2010/main" val="129735595"/>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10"/>
  <p:tag name="MMPROD_UIDATA" val="&lt;database version=&quot;11.0&quot;&gt;&lt;object type=&quot;1&quot; unique_id=&quot;10001&quot;&gt;&lt;object type=&quot;2&quot; unique_id=&quot;11001&quot;&gt;&lt;object type=&quot;3&quot; unique_id=&quot;11002&quot;&gt;&lt;property id=&quot;20148&quot; value=&quot;5&quot;/&gt;&lt;property id=&quot;20300&quot; value=&quot;Slide 1 - &amp;quot;Monitoring Income for Veterans in Receipt of Individual Unemployability (IU)&amp;quot;&quot;/&gt;&lt;property id=&quot;20307&quot; value=&quot;257&quot;/&gt;&lt;/object&gt;&lt;object type=&quot;3&quot; unique_id=&quot;11003&quot;&gt;&lt;property id=&quot;20148&quot; value=&quot;5&quot;/&gt;&lt;property id=&quot;20300&quot; value=&quot;Slide 2 - &amp;quot;Lesson Objectives&amp;quot;&quot;/&gt;&lt;property id=&quot;20307&quot; value=&quot;259&quot;/&gt;&lt;/object&gt;&lt;object type=&quot;3&quot; unique_id=&quot;11004&quot;&gt;&lt;property id=&quot;20148&quot; value=&quot;5&quot;/&gt;&lt;property id=&quot;20300&quot; value=&quot;Slide 3 - &amp;quot;References&amp;quot;&quot;/&gt;&lt;property id=&quot;20307&quot; value=&quot;260&quot;/&gt;&lt;/object&gt;&lt;object type=&quot;3&quot; unique_id=&quot;11005&quot;&gt;&lt;property id=&quot;20148&quot; value=&quot;5&quot;/&gt;&lt;property id=&quot;20300&quot; value=&quot;Slide 4 - &amp;quot;The IU Monitoring Process&amp;quot;&quot;/&gt;&lt;property id=&quot;20307&quot; value=&quot;261&quot;/&gt;&lt;/object&gt;&lt;object type=&quot;3&quot; unique_id=&quot;11006&quot;&gt;&lt;property id=&quot;20148&quot; value=&quot;5&quot;/&gt;&lt;property id=&quot;20300&quot; value=&quot;Slide 5 - &amp;quot;Monitoring Changes in Employability Status&amp;quot;&quot;/&gt;&lt;property id=&quot;20307&quot; value=&quot;262&quot;/&gt;&lt;/object&gt;&lt;object type=&quot;3&quot; unique_id=&quot;11007&quot;&gt;&lt;property id=&quot;20148&quot; value=&quot;5&quot;/&gt;&lt;property id=&quot;20300&quot; value=&quot;Slide 6 - &amp;quot;When Monitoring is No Longer Required&amp;quot;&quot;/&gt;&lt;property id=&quot;20307&quot; value=&quot;263&quot;/&gt;&lt;/object&gt;&lt;object type=&quot;3&quot; unique_id=&quot;11008&quot;&gt;&lt;property id=&quot;20148&quot; value=&quot;5&quot;/&gt;&lt;property id=&quot;20300&quot; value=&quot;Slide 7 - &amp;quot;How to Dispatch/Control for Return of VA Form 21-4140&amp;quot;&quot;/&gt;&lt;property id=&quot;20307&quot; value=&quot;264&quot;/&gt;&lt;/object&gt;&lt;object type=&quot;3&quot; unique_id=&quot;11009&quot;&gt;&lt;property id=&quot;20148&quot; value=&quot;5&quot;/&gt;&lt;property id=&quot;20300&quot; value=&quot;Slide 8 - &amp;quot;IF HINES Cannot Issue VA Form 21-4140&amp;quot;&quot;/&gt;&lt;property id=&quot;20307&quot; value=&quot;265&quot;/&gt;&lt;/object&gt;&lt;object type=&quot;3&quot; unique_id=&quot;11010&quot;&gt;&lt;property id=&quot;20148&quot; value=&quot;5&quot;/&gt;&lt;property id=&quot;20300&quot; value=&quot;Slide 9 - &amp;quot;If HINES Cannot Issue VA Form 21-4140 (cont.)&amp;quot;&quot;/&gt;&lt;property id=&quot;20307&quot; value=&quot;266&quot;/&gt;&lt;/object&gt;&lt;object type=&quot;3&quot; unique_id=&quot;11011&quot;&gt;&lt;property id=&quot;20148&quot; value=&quot;5&quot;/&gt;&lt;property id=&quot;20300&quot; value=&quot;Slide 10 - &amp;quot;If HINES Cannot Issue VA Form 21-4140 (cont.)&amp;quot;&quot;/&gt;&lt;property id=&quot;20307&quot; value=&quot;267&quot;/&gt;&lt;/object&gt;&lt;object type=&quot;3&quot; unique_id=&quot;11012&quot;&gt;&lt;property id=&quot;20148&quot; value=&quot;5&quot;/&gt;&lt;property id=&quot;20300&quot; value=&quot;Slide 11 - &amp;quot;VA Form 21-4140 not returned&amp;quot;&quot;/&gt;&lt;property id=&quot;20307&quot; value=&quot;268&quot;/&gt;&lt;/object&gt;&lt;object type=&quot;3&quot; unique_id=&quot;11013&quot;&gt;&lt;property id=&quot;20148&quot; value=&quot;5&quot;/&gt;&lt;property id=&quot;20300&quot; value=&quot;Slide 12 - &amp;quot;VA Form 21-4140 not returned (Cont...) &amp;quot;&quot;/&gt;&lt;property id=&quot;20307&quot; value=&quot;287&quot;/&gt;&lt;/object&gt;&lt;object type=&quot;3&quot; unique_id=&quot;11014&quot;&gt;&lt;property id=&quot;20148&quot; value=&quot;5&quot;/&gt;&lt;property id=&quot;20300&quot; value=&quot;Slide 13 - &amp;quot;VA Form 21-4140 returned with no explanation of earned wages&amp;quot;&quot;/&gt;&lt;property id=&quot;20307&quot; value=&quot;288&quot;/&gt;&lt;/object&gt;&lt;object type=&quot;3&quot; unique_id=&quot;11015&quot;&gt;&lt;property id=&quot;20148&quot; value=&quot;5&quot;/&gt;&lt;property id=&quot;20300&quot; value=&quot;Slide 14 - &amp;quot;VA Form 21-4140 returned with no explanation of earned wages (Cont.)&amp;quot;&quot;/&gt;&lt;property id=&quot;20307&quot; value=&quot;271&quot;/&gt;&lt;/object&gt;&lt;object type=&quot;3&quot; unique_id=&quot;11016&quot;&gt;&lt;property id=&quot;20148&quot; value=&quot;5&quot;/&gt;&lt;property id=&quot;20300&quot; value=&quot;Slide 15 - &amp;quot;VA Form 21-4140 returned with wage info but missing signature&amp;quot;&quot;/&gt;&lt;property id=&quot;20307&quot; value=&quot;274&quot;/&gt;&lt;/object&gt;&lt;object type=&quot;3&quot; unique_id=&quot;11017&quot;&gt;&lt;property id=&quot;20148&quot; value=&quot;5&quot;/&gt;&lt;property id=&quot;20300&quot; value=&quot;Slide 16 - &amp;quot;VA Form 21-4140 returned with employment within last 12 months/no sustained employment 12/more consecutive months&amp;quot;&quot;/&gt;&lt;property id=&quot;20307&quot; value=&quot;289&quot;/&gt;&lt;/object&gt;&lt;object type=&quot;3&quot; unique_id=&quot;11018&quot;&gt;&lt;property id=&quot;20148&quot; value=&quot;5&quot;/&gt;&lt;property id=&quot;20300&quot; value=&quot;Slide 17 - &amp;quot;VA Form 21-4140 shows gainful employment for 12 or more months&amp;quot;&quot;/&gt;&lt;property id=&quot;20307&quot; value=&quot;290&quot;/&gt;&lt;/object&gt;&lt;object type=&quot;3&quot; unique_id=&quot;11019&quot;&gt;&lt;property id=&quot;20148&quot; value=&quot;5&quot;/&gt;&lt;property id=&quot;20300&quot; value=&quot;Slide 18 - &amp;quot;VA Form 21-4140 received after discontinuation of IU&amp;quot;&quot;/&gt;&lt;property id=&quot;20307&quot; value=&quot;272&quot;/&gt;&lt;/object&gt;&lt;object type=&quot;3&quot; unique_id=&quot;11020&quot;&gt;&lt;property id=&quot;20148&quot; value=&quot;5&quot;/&gt;&lt;property id=&quot;20300&quot; value=&quot;Slide 19 - &amp;quot;Review&amp;quot;&quot;/&gt;&lt;property id=&quot;20307&quot; value=&quot;283&quot;/&gt;&lt;/object&gt;&lt;/object&gt;&lt;object type=&quot;8&quot; unique_id=&quot;11041&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PRESENTER_DUMMYTAG" val="&lt;DummyForForceWrite&gt;&lt;/DummyForForceWrite&gt;"/>
  <p:tag name="HTML_SHAPEINFO" val="&lt;ThreeDShapeInfo&gt;&lt;uuid val=&quot;{C3B43972-8065-4A1F-8169-45D08915278F}&quot;/&gt;&lt;isInvalidForFieldText val=&quot;0&quot;/&gt;&lt;Image&gt;&lt;filename val=&quot;C:\Users\User\AppData\Local\Temp\CP3586479362562Session\CPTrustFolder3586479362562\PPTImport3586484156125\data\asimages\{C3B43972-8065-4A1F-8169-45D08915278F}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17383122-B25A-4B65-B881-4D59986CE05A}&quot;/&gt;&lt;isInvalidForFieldText val=&quot;0&quot;/&gt;&lt;Image&gt;&lt;filename val=&quot;C:\Users\User\AppData\Local\Temp\CP3586479362562Session\CPTrustFolder3586479362562\PPTImport3586484156125\data\asimages\{17383122-B25A-4B65-B881-4D59986CE05A}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3DA300B3-0AFA-416B-89C1-8BFA87F5A93D}&quot;/&gt;&lt;isInvalidForFieldText val=&quot;0&quot;/&gt;&lt;Image&gt;&lt;filename val=&quot;C:\Users\User\AppData\Local\Temp\CP3586479362562Session\CPTrustFolder3586479362562\PPTImport3586484156125\data\asimages\{3DA300B3-0AFA-416B-89C1-8BFA87F5A93D}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E999E68A-CE48-48F9-9679-ACAC7880B79C}&quot;/&gt;&lt;isInvalidForFieldText val=&quot;0&quot;/&gt;&lt;Image&gt;&lt;filename val=&quot;C:\Users\User\AppData\Local\Temp\CP3586479362562Session\CPTrustFolder3586479362562\PPTImport3586484156125\data\asimages\{E999E68A-CE48-48F9-9679-ACAC7880B79C}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8&quot;/&gt;&lt;lineCharCount val=&quot;1&quot;/&gt;&lt;lineCharCount val=&quot;42&quot;/&gt;&lt;lineCharCount val=&quot;1&quot;/&gt;&lt;lineCharCount val=&quot;45&quot;/&gt;&lt;/TableIndex&gt;&lt;/ShapeTextInfo&gt;"/>
  <p:tag name="HTML_SHAPEINFO" val="&lt;ThreeDShapeInfo&gt;&lt;uuid val=&quot;{341F402A-AFCB-4231-A8C2-4ECF8B675490}&quot;/&gt;&lt;isInvalidForFieldText val=&quot;0&quot;/&gt;&lt;Image&gt;&lt;filename val=&quot;C:\Users\User\AppData\Local\Temp\CP3586479362562Session\CPTrustFolder3586479362562\PPTImport3586484156125\data\asimages\{341F402A-AFCB-4231-A8C2-4ECF8B675490}_2.png&quot;/&gt;&lt;left val=&quot;47&quot;/&gt;&lt;top val=&quot;208&quot;/&gt;&lt;width val=&quot;865&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5F4F133-157C-49F9-B3F3-C5051BB5AE6C}&quot;/&gt;&lt;isInvalidForFieldText val=&quot;0&quot;/&gt;&lt;Image&gt;&lt;filename val=&quot;C:\Users\User\AppData\Local\Temp\CP3586479362562Session\CPTrustFolder3586479362562\PPTImport3586484156125\data\asimages\{85F4F133-157C-49F9-B3F3-C5051BB5AE6C}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EE57C8E6-7076-4733-93BD-4480BDE6753F}&quot;/&gt;&lt;isInvalidForFieldText val=&quot;0&quot;/&gt;&lt;Image&gt;&lt;filename val=&quot;C:\Users\User\AppData\Local\Temp\CP3586479362562Session\CPTrustFolder3586479362562\PPTImport3586484156125\data\asimages\{EE57C8E6-7076-4733-93BD-4480BDE6753F}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67A073EE-3E94-48F6-B52B-8997E36B316B}&quot;/&gt;&lt;isInvalidForFieldText val=&quot;0&quot;/&gt;&lt;Image&gt;&lt;filename val=&quot;C:\Users\User\AppData\Local\Temp\CP3586479362562Session\CPTrustFolder3586479362562\PPTImport3586484156125\data\asimages\{67A073EE-3E94-48F6-B52B-8997E36B316B}_3.png&quot;/&gt;&lt;left val=&quot;47&quot;/&gt;&lt;top val=&quot;215&quot;/&gt;&lt;width val=&quot;865&quot;/&gt;&lt;height val=&quot;41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73D6D7D-A1D4-46A6-B431-C5EC407064C3}&quot;/&gt;&lt;isInvalidForFieldText val=&quot;0&quot;/&gt;&lt;Image&gt;&lt;filename val=&quot;C:\Users\User\AppData\Local\Temp\CP3586479362562Session\CPTrustFolder3586479362562\PPTImport3586484156125\data\asimages\{C73D6D7D-A1D4-46A6-B431-C5EC407064C3}_3.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9&quot;/&gt;&lt;lineCharCount val=&quot;1&quot;/&gt;&lt;lineCharCount val=&quot;51&quot;/&gt;&lt;lineCharCount val=&quot;1&quot;/&gt;&lt;lineCharCount val=&quot;53&quot;/&gt;&lt;lineCharCount val=&quot;1&quot;/&gt;&lt;lineCharCount val=&quot;70&quot;/&gt;&lt;lineCharCount val=&quot;31&quot;/&gt;&lt;/TableIndex&gt;&lt;/ShapeTextInfo&gt;"/>
  <p:tag name="HTML_SHAPEINFO" val="&lt;ThreeDShapeInfo&gt;&lt;uuid val=&quot;{0EF6B316-D2C8-4FC1-AE98-786E01774D4B}&quot;/&gt;&lt;isInvalidForFieldText val=&quot;0&quot;/&gt;&lt;Image&gt;&lt;filename val=&quot;C:\Users\User\AppData\Local\Temp\CP3586479362562Session\CPTrustFolder3586479362562\PPTImport3586484156125\data\asimages\{0EF6B316-D2C8-4FC1-AE98-786E01774D4B}_3.png&quot;/&gt;&lt;left val=&quot;48&quot;/&gt;&lt;top val=&quot;224&quot;/&gt;&lt;width val=&quot;886&quot;/&gt;&lt;height val=&quot;35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42D4D814-46F3-4B1E-991A-3198750F3831}&quot;/&gt;&lt;isInvalidForFieldText val=&quot;0&quot;/&gt;&lt;Image&gt;&lt;filename val=&quot;C:\Users\User\AppData\Local\Temp\CP3586479362562Session\CPTrustFolder3586479362562\PPTImport3586484156125\data\asimages\{42D4D814-46F3-4B1E-991A-3198750F3831}_4.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A3BE4675-8C9A-4D4F-930F-A3D2C5BCAF2A}&quot;/&gt;&lt;isInvalidForFieldText val=&quot;0&quot;/&gt;&lt;Image&gt;&lt;filename val=&quot;C:\Users\User\AppData\Local\Temp\CP3586479362562Session\CPTrustFolder3586479362562\PPTImport3586484156125\data\asimages\{A3BE4675-8C9A-4D4F-930F-A3D2C5BCAF2A}_4.png&quot;/&gt;&lt;left val=&quot;47&quot;/&gt;&lt;top val=&quot;215&quot;/&gt;&lt;width val=&quot;865&quot;/&gt;&lt;height val=&quot;41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9623269-1880-418E-9B08-1001B3942EE4}&quot;/&gt;&lt;isInvalidForFieldText val=&quot;0&quot;/&gt;&lt;Image&gt;&lt;filename val=&quot;C:\Users\User\AppData\Local\Temp\CP3586479362562Session\CPTrustFolder3586479362562\PPTImport3586484156125\data\asimages\{99623269-1880-418E-9B08-1001B3942EE4}_4.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22&quot;/&gt;&lt;lineCharCount val=&quot;1&quot;/&gt;&lt;lineCharCount val=&quot;66&quot;/&gt;&lt;lineCharCount val=&quot;21&quot;/&gt;&lt;/TableIndex&gt;&lt;/ShapeTextInfo&gt;"/>
  <p:tag name="HTML_SHAPEINFO" val="&lt;ThreeDShapeInfo&gt;&lt;uuid val=&quot;{E6F5D285-4811-49DD-B596-26B510CBEB5E}&quot;/&gt;&lt;isInvalidForFieldText val=&quot;0&quot;/&gt;&lt;Image&gt;&lt;filename val=&quot;C:\Users\User\AppData\Local\Temp\CP3586479362562Session\CPTrustFolder3586479362562\PPTImport3586484156125\data\asimages\{E6F5D285-4811-49DD-B596-26B510CBEB5E}_4.png&quot;/&gt;&lt;left val=&quot;55&quot;/&gt;&lt;top val=&quot;246&quot;/&gt;&lt;width val=&quot;881&quot;/&gt;&lt;height val=&quot;288&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D2FE6727-7A20-4DE6-BA8F-577457F8DD8A}&quot;/&gt;&lt;isInvalidForFieldText val=&quot;0&quot;/&gt;&lt;Image&gt;&lt;filename val=&quot;C:\Users\User\AppData\Local\Temp\CP3586479362562Session\CPTrustFolder3586479362562\PPTImport3586484156125\data\asimages\{D2FE6727-7A20-4DE6-BA8F-577457F8DD8A}_6.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4817363E-0954-486E-8FFB-1C1B43B39918}&quot;/&gt;&lt;isInvalidForFieldText val=&quot;0&quot;/&gt;&lt;Image&gt;&lt;filename val=&quot;C:\Users\User\AppData\Local\Temp\CP3586479362562Session\CPTrustFolder3586479362562\PPTImport3586484156125\data\asimages\{4817363E-0954-486E-8FFB-1C1B43B39918}_6.png&quot;/&gt;&lt;left val=&quot;47&quot;/&gt;&lt;top val=&quot;215&quot;/&gt;&lt;width val=&quot;865&quot;/&gt;&lt;height val=&quot;41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5C53999-14F4-44B5-9ADE-38C5AD220016}&quot;/&gt;&lt;isInvalidForFieldText val=&quot;0&quot;/&gt;&lt;Image&gt;&lt;filename val=&quot;C:\Users\User\AppData\Local\Temp\CP3586479362562Session\CPTrustFolder3586479362562\PPTImport3586484156125\data\asimages\{85C53999-14F4-44B5-9ADE-38C5AD220016}_6.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0&quot;/&gt;&lt;lineCharCount val=&quot;64&quot;/&gt;&lt;lineCharCount val=&quot;27&quot;/&gt;&lt;lineCharCount val=&quot;1&quot;/&gt;&lt;lineCharCount val=&quot;63&quot;/&gt;&lt;lineCharCount val=&quot;30&quot;/&gt;&lt;lineCharCount val=&quot;1&quot;/&gt;&lt;lineCharCount val=&quot;44&quot;/&gt;&lt;lineCharCount val=&quot;1&quot;/&gt;&lt;lineCharCount val=&quot;54&quot;/&gt;&lt;lineCharCount val=&quot;24&quot;/&gt;&lt;/TableIndex&gt;&lt;/ShapeTextInfo&gt;"/>
  <p:tag name="HTML_SHAPEINFO" val="&lt;ThreeDShapeInfo&gt;&lt;uuid val=&quot;{F3F2A411-6B41-414B-B291-86F4DCB4E0E4}&quot;/&gt;&lt;isInvalidForFieldText val=&quot;0&quot;/&gt;&lt;Image&gt;&lt;filename val=&quot;C:\Users\User\AppData\Local\Temp\CP3586479362562Session\CPTrustFolder3586479362562\PPTImport3586484156125\data\asimages\{F3F2A411-6B41-414B-B291-86F4DCB4E0E4}_6.png&quot;/&gt;&lt;left val=&quot;42&quot;/&gt;&lt;top val=&quot;212&quot;/&gt;&lt;width val=&quot;870&quot;/&gt;&lt;height val=&quot;42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9929D044-DD22-4A2B-8A52-08ED57A2CBDC}&quot;/&gt;&lt;isInvalidForFieldText val=&quot;0&quot;/&gt;&lt;Image&gt;&lt;filename val=&quot;C:\Users\User\AppData\Local\Temp\CP3586479362562Session\CPTrustFolder3586479362562\PPTImport3586484156125\data\asimages\{9929D044-DD22-4A2B-8A52-08ED57A2CBDC}_7.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6599790F-1C0B-4E68-B80F-5F92229DBB04}&quot;/&gt;&lt;isInvalidForFieldText val=&quot;0&quot;/&gt;&lt;Image&gt;&lt;filename val=&quot;C:\Users\User\AppData\Local\Temp\CP3586479362562Session\CPTrustFolder3586479362562\PPTImport3586484156125\data\asimages\{6599790F-1C0B-4E68-B80F-5F92229DBB04}_7.png&quot;/&gt;&lt;left val=&quot;47&quot;/&gt;&lt;top val=&quot;215&quot;/&gt;&lt;width val=&quot;865&quot;/&gt;&lt;height val=&quot;41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0F122F3-477C-4B85-AE25-50A81D0E34D3}&quot;/&gt;&lt;isInvalidForFieldText val=&quot;0&quot;/&gt;&lt;Image&gt;&lt;filename val=&quot;C:\Users\User\AppData\Local\Temp\CP3586479362562Session\CPTrustFolder3586479362562\PPTImport3586484156125\data\asimages\{90F122F3-477C-4B85-AE25-50A81D0E34D3}_7.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20767056-695A-4176-9A99-7DE573581F4A}&quot;/&gt;&lt;isInvalidForFieldText val=&quot;0&quot;/&gt;&lt;Image&gt;&lt;filename val=&quot;C:\Users\User\AppData\Local\Temp\CP3586479362562Session\CPTrustFolder3586479362562\PPTImport3586484156125\data\asimages\{20767056-695A-4176-9A99-7DE573581F4A}_8.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52593E43-6DC2-41DC-B64B-44D911380DF1}&quot;/&gt;&lt;isInvalidForFieldText val=&quot;0&quot;/&gt;&lt;Image&gt;&lt;filename val=&quot;C:\Users\User\AppData\Local\Temp\CP3586479362562Session\CPTrustFolder3586479362562\PPTImport3586484156125\data\asimages\{52593E43-6DC2-41DC-B64B-44D911380DF1}_8.png&quot;/&gt;&lt;left val=&quot;47&quot;/&gt;&lt;top val=&quot;215&quot;/&gt;&lt;width val=&quot;865&quot;/&gt;&lt;height val=&quot;41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6A32E04-050C-435F-B0FA-3352AA74CA3A}&quot;/&gt;&lt;isInvalidForFieldText val=&quot;0&quot;/&gt;&lt;Image&gt;&lt;filename val=&quot;C:\Users\User\AppData\Local\Temp\CP3586479362562Session\CPTrustFolder3586479362562\PPTImport3586484156125\data\asimages\{D6A32E04-050C-435F-B0FA-3352AA74CA3A}_8.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8&quot;/&gt;&lt;lineCharCount val=&quot;1&quot;/&gt;&lt;lineCharCount val=&quot;61&quot;/&gt;&lt;lineCharCount val=&quot;8&quot;/&gt;&lt;/TableIndex&gt;&lt;/ShapeTextInfo&gt;"/>
  <p:tag name="HTML_SHAPEINFO" val="&lt;ThreeDShapeInfo&gt;&lt;uuid val=&quot;{9BAE38BD-17ED-4AED-8A12-3E337E7D5C2A}&quot;/&gt;&lt;isInvalidForFieldText val=&quot;0&quot;/&gt;&lt;Image&gt;&lt;filename val=&quot;C:\Users\User\AppData\Local\Temp\CP3586479362562Session\CPTrustFolder3586479362562\PPTImport3586484156125\data\asimages\{9BAE38BD-17ED-4AED-8A12-3E337E7D5C2A}_8.png&quot;/&gt;&lt;left val=&quot;39&quot;/&gt;&lt;top val=&quot;304&quot;/&gt;&lt;width val=&quot;865&quot;/&gt;&lt;height val=&quot;201&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A9E687DF-851E-40F6-84EE-3A9B702403D1}&quot;/&gt;&lt;isInvalidForFieldText val=&quot;0&quot;/&gt;&lt;Image&gt;&lt;filename val=&quot;C:\Users\User\AppData\Local\Temp\CP3586479362562Session\CPTrustFolder3586479362562\PPTImport3586484156125\data\asimages\{A9E687DF-851E-40F6-84EE-3A9B702403D1}_9.png&quot;/&gt;&lt;left val=&quot;0&quot;/&gt;&lt;top val=&quot;76&quot;/&gt;&lt;width val=&quot;961&quot;/&gt;&lt;height val=&quot;12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B3BDDFE4-D0EE-42A1-95D3-E036C5E4343D}&quot;/&gt;&lt;isInvalidForFieldText val=&quot;0&quot;/&gt;&lt;Image&gt;&lt;filename val=&quot;C:\Users\User\AppData\Local\Temp\CP3586479362562Session\CPTrustFolder3586479362562\PPTImport3586484156125\data\asimages\{B3BDDFE4-D0EE-42A1-95D3-E036C5E4343D}_9.png&quot;/&gt;&lt;left val=&quot;47&quot;/&gt;&lt;top val=&quot;215&quot;/&gt;&lt;width val=&quot;865&quot;/&gt;&lt;height val=&quot;41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A48FE97-0260-4D47-B18F-3F42F4A4066D}&quot;/&gt;&lt;isInvalidForFieldText val=&quot;0&quot;/&gt;&lt;Image&gt;&lt;filename val=&quot;C:\Users\User\AppData\Local\Temp\CP3586479362562Session\CPTrustFolder3586479362562\PPTImport3586484156125\data\asimages\{8A48FE97-0260-4D47-B18F-3F42F4A4066D}_9.png&quot;/&gt;&lt;left val=&quot;727&quot;/&gt;&lt;top val=&quot;687&quot;/&gt;&lt;width val=&quot;226&quot;/&gt;&lt;height val=&quot;4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46&quot;/&gt;&lt;lineCharCount val=&quot;1&quot;/&gt;&lt;lineCharCount val=&quot;61&quot;/&gt;&lt;lineCharCount val=&quot;12&quot;/&gt;&lt;/TableIndex&gt;&lt;/ShapeTextInfo&gt;"/>
  <p:tag name="HTML_SHAPEINFO" val="&lt;ThreeDShapeInfo&gt;&lt;uuid val=&quot;{42982E76-92A3-458B-90EC-763456490D62}&quot;/&gt;&lt;isInvalidForFieldText val=&quot;0&quot;/&gt;&lt;Image&gt;&lt;filename val=&quot;C:\Users\User\AppData\Local\Temp\CP3586479362562Session\CPTrustFolder3586479362562\PPTImport3586484156125\data\asimages\{42982E76-92A3-458B-90EC-763456490D62}_9.png&quot;/&gt;&lt;left val=&quot;50&quot;/&gt;&lt;top val=&quot;242&quot;/&gt;&lt;width val=&quot;886&quot;/&gt;&lt;height val=&quot;34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FB6C00A1-571A-4259-A382-D1683BDE382E}&quot;/&gt;&lt;isInvalidForFieldText val=&quot;0&quot;/&gt;&lt;Image&gt;&lt;filename val=&quot;C:\Users\User\AppData\Local\Temp\CP3586479362562Session\CPTrustFolder3586479362562\PPTImport3586484156125\data\asimages\{FB6C00A1-571A-4259-A382-D1683BDE382E}_10.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5&quot;/&gt;&lt;lineCharCount val=&quot;43&quot;/&gt;&lt;lineCharCount val=&quot;1&quot;/&gt;&lt;lineCharCount val=&quot;66&quot;/&gt;&lt;lineCharCount val=&quot;36&quot;/&gt;&lt;lineCharCount val=&quot;1&quot;/&gt;&lt;lineCharCount val=&quot;70&quot;/&gt;&lt;lineCharCount val=&quot;49&quot;/&gt;&lt;/TableIndex&gt;&lt;/ShapeTextInfo&gt;"/>
  <p:tag name="HTML_SHAPEINFO" val="&lt;ThreeDShapeInfo&gt;&lt;uuid val=&quot;{52EE7DC5-D6B6-488C-9D92-122249B40988}&quot;/&gt;&lt;isInvalidForFieldText val=&quot;0&quot;/&gt;&lt;Image&gt;&lt;filename val=&quot;C:\Users\User\AppData\Local\Temp\CP3586479362562Session\CPTrustFolder3586479362562\PPTImport3586484156125\data\asimages\{52EE7DC5-D6B6-488C-9D92-122249B40988}_10.png&quot;/&gt;&lt;left val=&quot;42&quot;/&gt;&lt;top val=&quot;212&quot;/&gt;&lt;width val=&quot;870&quot;/&gt;&lt;height val=&quot;41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31E4515-76BB-4CEC-B7F7-AF66FABD41FE}&quot;/&gt;&lt;isInvalidForFieldText val=&quot;0&quot;/&gt;&lt;Image&gt;&lt;filename val=&quot;C:\Users\User\AppData\Local\Temp\CP3586479362562Session\CPTrustFolder3586479362562\PPTImport3586484156125\data\asimages\{031E4515-76BB-4CEC-B7F7-AF66FABD41FE}_10.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C7E3B8AA-0CE2-4607-9984-5D46DEC0B3C2}&quot;/&gt;&lt;isInvalidForFieldText val=&quot;0&quot;/&gt;&lt;Image&gt;&lt;filename val=&quot;C:\Users\User\AppData\Local\Temp\CP3586479362562Session\CPTrustFolder3586479362562\PPTImport3586484156125\data\asimages\{C7E3B8AA-0CE2-4607-9984-5D46DEC0B3C2}_11.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06D1FEA5-1718-4A56-8CA4-A9A8A8576D81}&quot;/&gt;&lt;isInvalidForFieldText val=&quot;0&quot;/&gt;&lt;Image&gt;&lt;filename val=&quot;C:\Users\User\AppData\Local\Temp\CP3586479362562Session\CPTrustFolder3586479362562\PPTImport3586484156125\data\asimages\{06D1FEA5-1718-4A56-8CA4-A9A8A8576D81}_11.png&quot;/&gt;&lt;left val=&quot;40&quot;/&gt;&lt;top val=&quot;212&quot;/&gt;&lt;width val=&quot;871&quot;/&gt;&lt;height val=&quot;57&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989F157-A630-4F99-8635-64BF401B3259}&quot;/&gt;&lt;isInvalidForFieldText val=&quot;0&quot;/&gt;&lt;Image&gt;&lt;filename val=&quot;C:\Users\User\AppData\Local\Temp\CP3586479362562Session\CPTrustFolder3586479362562\PPTImport3586484156125\data\asimages\{8989F157-A630-4F99-8635-64BF401B3259}_11.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C7E3B8AA-0CE2-4607-9984-5D46DEC0B3C2}&quot;/&gt;&lt;isInvalidForFieldText val=&quot;0&quot;/&gt;&lt;Image&gt;&lt;filename val=&quot;C:\Users\User\AppData\Local\Temp\CP3586479362562Session\CPTrustFolder3586479362562\PPTImport3586484156125\data\asimages\{C7E3B8AA-0CE2-4607-9984-5D46DEC0B3C2}_11.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06D1FEA5-1718-4A56-8CA4-A9A8A8576D81}&quot;/&gt;&lt;isInvalidForFieldText val=&quot;0&quot;/&gt;&lt;Image&gt;&lt;filename val=&quot;C:\Users\User\AppData\Local\Temp\CP3586479362562Session\CPTrustFolder3586479362562\PPTImport3586484156125\data\asimages\{06D1FEA5-1718-4A56-8CA4-A9A8A8576D81}_11.png&quot;/&gt;&lt;left val=&quot;40&quot;/&gt;&lt;top val=&quot;212&quot;/&gt;&lt;width val=&quot;871&quot;/&gt;&lt;height val=&quot;57&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989F157-A630-4F99-8635-64BF401B3259}&quot;/&gt;&lt;isInvalidForFieldText val=&quot;0&quot;/&gt;&lt;Image&gt;&lt;filename val=&quot;C:\Users\User\AppData\Local\Temp\CP3586479362562Session\CPTrustFolder3586479362562\PPTImport3586484156125\data\asimages\{8989F157-A630-4F99-8635-64BF401B3259}_11.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C7E3B8AA-0CE2-4607-9984-5D46DEC0B3C2}&quot;/&gt;&lt;isInvalidForFieldText val=&quot;0&quot;/&gt;&lt;Image&gt;&lt;filename val=&quot;C:\Users\User\AppData\Local\Temp\CP3586479362562Session\CPTrustFolder3586479362562\PPTImport3586484156125\data\asimages\{C7E3B8AA-0CE2-4607-9984-5D46DEC0B3C2}_11.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06D1FEA5-1718-4A56-8CA4-A9A8A8576D81}&quot;/&gt;&lt;isInvalidForFieldText val=&quot;0&quot;/&gt;&lt;Image&gt;&lt;filename val=&quot;C:\Users\User\AppData\Local\Temp\CP3586479362562Session\CPTrustFolder3586479362562\PPTImport3586484156125\data\asimages\{06D1FEA5-1718-4A56-8CA4-A9A8A8576D81}_11.png&quot;/&gt;&lt;left val=&quot;40&quot;/&gt;&lt;top val=&quot;212&quot;/&gt;&lt;width val=&quot;871&quot;/&gt;&lt;height val=&quot;57&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989F157-A630-4F99-8635-64BF401B3259}&quot;/&gt;&lt;isInvalidForFieldText val=&quot;0&quot;/&gt;&lt;Image&gt;&lt;filename val=&quot;C:\Users\User\AppData\Local\Temp\CP3586479362562Session\CPTrustFolder3586479362562\PPTImport3586484156125\data\asimages\{8989F157-A630-4F99-8635-64BF401B3259}_11.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D02A87C0-0412-4231-AA88-24E8DAC6D17F}&quot;/&gt;&lt;isInvalidForFieldText val=&quot;0&quot;/&gt;&lt;Image&gt;&lt;filename val=&quot;C:\Users\User\AppData\Local\Temp\CP3586479362562Session\CPTrustFolder3586479362562\PPTImport3586484156125\data\asimages\{D02A87C0-0412-4231-AA88-24E8DAC6D17F}_14.png&quot;/&gt;&lt;left val=&quot;0&quot;/&gt;&lt;top val=&quot;76&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8&quot;/&gt;&lt;lineCharCount val=&quot;75&quot;/&gt;&lt;lineCharCount val=&quot;65&quot;/&gt;&lt;lineCharCount val=&quot;1&quot;/&gt;&lt;lineCharCount val=&quot;47&quot;/&gt;&lt;lineCharCount val=&quot;77&quot;/&gt;&lt;lineCharCount val=&quot;14&quot;/&gt;&lt;/TableIndex&gt;&lt;/ShapeTextInfo&gt;"/>
  <p:tag name="HTML_SHAPEINFO" val="&lt;ThreeDShapeInfo&gt;&lt;uuid val=&quot;{2C4F368C-CA58-4911-B9FC-515874FFB71C}&quot;/&gt;&lt;isInvalidForFieldText val=&quot;0&quot;/&gt;&lt;Image&gt;&lt;filename val=&quot;C:\Users\User\AppData\Local\Temp\CP3586479362562Session\CPTrustFolder3586479362562\PPTImport3586484156125\data\asimages\{2C4F368C-CA58-4911-B9FC-515874FFB71C}_14.png&quot;/&gt;&lt;left val=&quot;42&quot;/&gt;&lt;top val=&quot;212&quot;/&gt;&lt;width val=&quot;870&quot;/&gt;&lt;height val=&quot;41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485262E-26A7-4FFB-8255-5516BAB59985}&quot;/&gt;&lt;isInvalidForFieldText val=&quot;0&quot;/&gt;&lt;Image&gt;&lt;filename val=&quot;C:\Users\User\AppData\Local\Temp\CP3586479362562Session\CPTrustFolder3586479362562\PPTImport3586484156125\data\asimages\{6485262E-26A7-4FFB-8255-5516BAB59985}_14.png&quot;/&gt;&lt;left val=&quot;727&quot;/&gt;&lt;top val=&quot;687&quot;/&gt;&lt;width val=&quot;226&quot;/&gt;&lt;height val=&quot;4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F131290B-670D-4467-84D8-E2CD9808FA3E}&quot;/&gt;&lt;isInvalidForFieldText val=&quot;0&quot;/&gt;&lt;Image&gt;&lt;filename val=&quot;C:\Users\User\AppData\Local\Temp\CP3586479362562Session\CPTrustFolder3586479362562\PPTImport3586484156125\data\asimages\{F131290B-670D-4467-84D8-E2CD9808FA3E}_15.png&quot;/&gt;&lt;left val=&quot;0&quot;/&gt;&lt;top val=&quot;76&quot;/&gt;&lt;width val=&quot;961&quot;/&gt;&lt;height val=&quot;12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60&quot;/&gt;&lt;lineCharCount val=&quot;1&quot;/&gt;&lt;lineCharCount val=&quot;68&quot;/&gt;&lt;lineCharCount val=&quot;41&quot;/&gt;&lt;lineCharCount val=&quot;68&quot;/&gt;&lt;lineCharCount val=&quot;8&quot;/&gt;&lt;/TableIndex&gt;&lt;/ShapeTextInfo&gt;"/>
  <p:tag name="HTML_SHAPEINFO" val="&lt;ThreeDShapeInfo&gt;&lt;uuid val=&quot;{1150A837-D748-4EE3-9C08-9A99505684BD}&quot;/&gt;&lt;isInvalidForFieldText val=&quot;0&quot;/&gt;&lt;Image&gt;&lt;filename val=&quot;C:\Users\User\AppData\Local\Temp\CP3586479362562Session\CPTrustFolder3586479362562\PPTImport3586484156125\data\asimages\{1150A837-D748-4EE3-9C08-9A99505684BD}_15.png&quot;/&gt;&lt;left val=&quot;42&quot;/&gt;&lt;top val=&quot;212&quot;/&gt;&lt;width val=&quot;876&quot;/&gt;&lt;height val=&quot;41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F32D036-4B7F-4150-8F6D-DF0D5E149EA9}&quot;/&gt;&lt;isInvalidForFieldText val=&quot;0&quot;/&gt;&lt;Image&gt;&lt;filename val=&quot;C:\Users\User\AppData\Local\Temp\CP3586479362562Session\CPTrustFolder3586479362562\PPTImport3586484156125\data\asimages\{EF32D036-4B7F-4150-8F6D-DF0D5E149EA9}_15.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F131290B-670D-4467-84D8-E2CD9808FA3E}&quot;/&gt;&lt;isInvalidForFieldText val=&quot;0&quot;/&gt;&lt;Image&gt;&lt;filename val=&quot;C:\Users\User\AppData\Local\Temp\CP3586479362562Session\CPTrustFolder3586479362562\PPTImport3586484156125\data\asimages\{F131290B-670D-4467-84D8-E2CD9808FA3E}_15.png&quot;/&gt;&lt;left val=&quot;0&quot;/&gt;&lt;top val=&quot;76&quot;/&gt;&lt;width val=&quot;961&quot;/&gt;&lt;height val=&quot;12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60&quot;/&gt;&lt;lineCharCount val=&quot;1&quot;/&gt;&lt;lineCharCount val=&quot;68&quot;/&gt;&lt;lineCharCount val=&quot;41&quot;/&gt;&lt;lineCharCount val=&quot;68&quot;/&gt;&lt;lineCharCount val=&quot;8&quot;/&gt;&lt;/TableIndex&gt;&lt;/ShapeTextInfo&gt;"/>
  <p:tag name="HTML_SHAPEINFO" val="&lt;ThreeDShapeInfo&gt;&lt;uuid val=&quot;{1150A837-D748-4EE3-9C08-9A99505684BD}&quot;/&gt;&lt;isInvalidForFieldText val=&quot;0&quot;/&gt;&lt;Image&gt;&lt;filename val=&quot;C:\Users\User\AppData\Local\Temp\CP3586479362562Session\CPTrustFolder3586479362562\PPTImport3586484156125\data\asimages\{1150A837-D748-4EE3-9C08-9A99505684BD}_15.png&quot;/&gt;&lt;left val=&quot;42&quot;/&gt;&lt;top val=&quot;212&quot;/&gt;&lt;width val=&quot;876&quot;/&gt;&lt;height val=&quot;41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F32D036-4B7F-4150-8F6D-DF0D5E149EA9}&quot;/&gt;&lt;isInvalidForFieldText val=&quot;0&quot;/&gt;&lt;Image&gt;&lt;filename val=&quot;C:\Users\User\AppData\Local\Temp\CP3586479362562Session\CPTrustFolder3586479362562\PPTImport3586484156125\data\asimages\{EF32D036-4B7F-4150-8F6D-DF0D5E149EA9}_15.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F131290B-670D-4467-84D8-E2CD9808FA3E}&quot;/&gt;&lt;isInvalidForFieldText val=&quot;0&quot;/&gt;&lt;Image&gt;&lt;filename val=&quot;C:\Users\User\AppData\Local\Temp\CP3586479362562Session\CPTrustFolder3586479362562\PPTImport3586484156125\data\asimages\{F131290B-670D-4467-84D8-E2CD9808FA3E}_15.png&quot;/&gt;&lt;left val=&quot;0&quot;/&gt;&lt;top val=&quot;76&quot;/&gt;&lt;width val=&quot;961&quot;/&gt;&lt;height val=&quot;12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60&quot;/&gt;&lt;lineCharCount val=&quot;1&quot;/&gt;&lt;lineCharCount val=&quot;68&quot;/&gt;&lt;lineCharCount val=&quot;41&quot;/&gt;&lt;lineCharCount val=&quot;68&quot;/&gt;&lt;lineCharCount val=&quot;8&quot;/&gt;&lt;/TableIndex&gt;&lt;/ShapeTextInfo&gt;"/>
  <p:tag name="HTML_SHAPEINFO" val="&lt;ThreeDShapeInfo&gt;&lt;uuid val=&quot;{1150A837-D748-4EE3-9C08-9A99505684BD}&quot;/&gt;&lt;isInvalidForFieldText val=&quot;0&quot;/&gt;&lt;Image&gt;&lt;filename val=&quot;C:\Users\User\AppData\Local\Temp\CP3586479362562Session\CPTrustFolder3586479362562\PPTImport3586484156125\data\asimages\{1150A837-D748-4EE3-9C08-9A99505684BD}_15.png&quot;/&gt;&lt;left val=&quot;42&quot;/&gt;&lt;top val=&quot;212&quot;/&gt;&lt;width val=&quot;876&quot;/&gt;&lt;height val=&quot;41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F32D036-4B7F-4150-8F6D-DF0D5E149EA9}&quot;/&gt;&lt;isInvalidForFieldText val=&quot;0&quot;/&gt;&lt;Image&gt;&lt;filename val=&quot;C:\Users\User\AppData\Local\Temp\CP3586479362562Session\CPTrustFolder3586479362562\PPTImport3586484156125\data\asimages\{EF32D036-4B7F-4150-8F6D-DF0D5E149EA9}_15.png&quot;/&gt;&lt;left val=&quot;727&quot;/&gt;&lt;top val=&quot;687&quot;/&gt;&lt;width val=&quot;226&quot;/&gt;&lt;height val=&quot;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1E9E6F23-6764-455F-9519-3C68444E4B5A}&quot;/&gt;&lt;isInvalidForFieldText val=&quot;0&quot;/&gt;&lt;Image&gt;&lt;filename val=&quot;C:\Users\User\AppData\Local\Temp\CP3586479362562Session\CPTrustFolder3586479362562\PPTImport3586484156125\data\asimages\{1E9E6F23-6764-455F-9519-3C68444E4B5A}_16.png&quot;/&gt;&lt;left val=&quot;0&quot;/&gt;&lt;top val=&quot;76&quot;/&gt;&lt;width val=&quot;961&quot;/&gt;&lt;height val=&quot;12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5&quot;/&gt;&lt;lineCharCount val=&quot;1&quot;/&gt;&lt;lineCharCount val=&quot;66&quot;/&gt;&lt;lineCharCount val=&quot;36&quot;/&gt;&lt;/TableIndex&gt;&lt;/ShapeTextInfo&gt;"/>
  <p:tag name="HTML_SHAPEINFO" val="&lt;ThreeDShapeInfo&gt;&lt;uuid val=&quot;{8D6739C4-0839-4968-9B55-62D2CE23F457}&quot;/&gt;&lt;isInvalidForFieldText val=&quot;0&quot;/&gt;&lt;Image&gt;&lt;filename val=&quot;C:\Users\User\AppData\Local\Temp\CP3586479362562Session\CPTrustFolder3586479362562\PPTImport3586484156125\data\asimages\{8D6739C4-0839-4968-9B55-62D2CE23F457}_16.png&quot;/&gt;&lt;left val=&quot;42&quot;/&gt;&lt;top val=&quot;212&quot;/&gt;&lt;width val=&quot;870&quot;/&gt;&lt;height val=&quot;41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0433688-6BDC-4F7F-B8A9-211476BA3934}&quot;/&gt;&lt;isInvalidForFieldText val=&quot;0&quot;/&gt;&lt;Image&gt;&lt;filename val=&quot;C:\Users\User\AppData\Local\Temp\CP3586479362562Session\CPTrustFolder3586479362562\PPTImport3586484156125\data\asimages\{20433688-6BDC-4F7F-B8A9-211476BA3934}_16.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74036653-D1CB-4267-AEA9-58BE16AC425A}&quot;/&gt;&lt;isInvalidForFieldText val=&quot;0&quot;/&gt;&lt;Image&gt;&lt;filename val=&quot;C:\Users\User\AppData\Local\Temp\CP3586479362562Session\CPTrustFolder3586479362562\PPTImport3586484156125\data\asimages\{74036653-D1CB-4267-AEA9-58BE16AC425A}_25.png&quot;/&gt;&lt;left val=&quot;0&quot;/&gt;&lt;top val=&quot;0&quot;/&gt;&lt;width val=&quot;1&quot;/&gt;&lt;height val=&quot;1&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55816C1-2046-4A93-AFBE-08533219D21C}&quot;/&gt;&lt;isInvalidForFieldText val=&quot;0&quot;/&gt;&lt;Image&gt;&lt;filename val=&quot;C:\Users\User\AppData\Local\Temp\CP3586479362562Session\CPTrustFolder3586479362562\PPTImport3586484156125\data\asimages\{155816C1-2046-4A93-AFBE-08533219D21C}_25.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3648F40E-D822-4B7D-9C28-B157D55C9D9F}&quot;/&gt;&lt;isInvalidForFieldText val=&quot;0&quot;/&gt;&lt;Image&gt;&lt;filename val=&quot;C:\Users\User\AppData\Local\Temp\CP3586479362562Session\CPTrustFolder3586479362562\PPTImport3586484156125\data\asimages\{3648F40E-D822-4B7D-9C28-B157D55C9D9F}_25.png&quot;/&gt;&lt;left val=&quot;0&quot;/&gt;&lt;top val=&quot;273&quot;/&gt;&lt;width val=&quot;961&quot;/&gt;&lt;height val=&quot;203&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Theme February">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 February" id="{D1F4C9E1-2396-4CDD-8CA9-EB944796C043}" vid="{8A04F0C2-259B-4AE6-85B0-EB8C2087D1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RO317-839076992-12638</_dlc_DocId>
    <_dlc_DocIdUrl xmlns="b62c6c12-24c5-4d47-ac4d-c5cc93bcdf7b">
      <Url>https://vaww.vashare.vba.va.gov/sites/SPTNCIO/focusedveterans/training/VSRvirtualtraining/_layouts/15/DocIdRedir.aspx?ID=RO317-839076992-12638</Url>
      <Description>RO317-839076992-12638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1EFD2E8-94B7-4D27-8661-E33FDDA678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5E050F-F6DD-446A-BC54-722BE857956D}">
  <ds:schemaRefs>
    <ds:schemaRef ds:uri="http://purl.org/dc/terms/"/>
    <ds:schemaRef ds:uri="http://schemas.openxmlformats.org/package/2006/metadata/core-properties"/>
    <ds:schemaRef ds:uri="http://purl.org/dc/dcmitype/"/>
    <ds:schemaRef ds:uri="http://schemas.microsoft.com/office/infopath/2007/PartnerControls"/>
    <ds:schemaRef ds:uri="b62c6c12-24c5-4d47-ac4d-c5cc93bcdf7b"/>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4.xml><?xml version="1.0" encoding="utf-8"?>
<ds:datastoreItem xmlns:ds="http://schemas.openxmlformats.org/officeDocument/2006/customXml" ds:itemID="{AE96B4D8-F21C-4F68-8EBA-12649640182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12737</TotalTime>
  <Words>1290</Words>
  <Application>Microsoft Office PowerPoint</Application>
  <PresentationFormat>On-screen Show (4:3)</PresentationFormat>
  <Paragraphs>193</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Calibri</vt:lpstr>
      <vt:lpstr>Symbol</vt:lpstr>
      <vt:lpstr>Tahoma</vt:lpstr>
      <vt:lpstr>Times New Roman</vt:lpstr>
      <vt:lpstr>Wingdings</vt:lpstr>
      <vt:lpstr>Theme February</vt:lpstr>
      <vt:lpstr>Monitoring Income for Veterans in Receipt of Individual Unemployability (IU)</vt:lpstr>
      <vt:lpstr>Lesson Objectives</vt:lpstr>
      <vt:lpstr>References</vt:lpstr>
      <vt:lpstr>The IU Monitoring Process</vt:lpstr>
      <vt:lpstr>Monitoring Changes in Employability Status</vt:lpstr>
      <vt:lpstr>When Monitoring is No Longer Required</vt:lpstr>
      <vt:lpstr>How to Dispatch/Control for Return of VA Form 21-4140</vt:lpstr>
      <vt:lpstr>IF HINES Cannot Issue VA Form 21-4140</vt:lpstr>
      <vt:lpstr>If HINES Cannot Issue VA Form 21-4140 (cont.)</vt:lpstr>
      <vt:lpstr>If HINES Cannot Issue VA Form 21-4140 (cont.)</vt:lpstr>
      <vt:lpstr>VA Form 21-4140 not returned</vt:lpstr>
      <vt:lpstr>VA Form 21-4140 not returned (Cont...) </vt:lpstr>
      <vt:lpstr>VA Form 21-4140 returned with no explanation of earned wages</vt:lpstr>
      <vt:lpstr>VA Form 21-4140 returned with no explanation of earned wages (Cont.)</vt:lpstr>
      <vt:lpstr>VA Form 21-4140 returned with wage info but missing signature</vt:lpstr>
      <vt:lpstr>VA Form 21-4140 returned with employment within last 12 months/no sustained employment 12/more consecutive months</vt:lpstr>
      <vt:lpstr>VA Form 21-4140 shows gainful employment for 12 or more months</vt:lpstr>
      <vt:lpstr>VA Form 21-4140 received after discontinuation of IU</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Income for Veterans in Receipt of IU PowerPoint Presentation</dc:title>
  <dc:subject>VSR, RVSR</dc:subject>
  <dc:creator>Department of Veterans Affairs, Veterans Benefits Administration, Compensation Service, STAFF</dc:creator>
  <cp:keywords>Individual Unemployability, due process, IU, 21-4140, Employment Questionnaire, employment changes, poverty threshold</cp:keywords>
  <dc:description>This lesson helps rating and development claims processors understand the new IU monitoring process..</dc:description>
  <cp:lastModifiedBy>Kathy Poole</cp:lastModifiedBy>
  <cp:revision>627</cp:revision>
  <dcterms:created xsi:type="dcterms:W3CDTF">2014-04-30T02:32:11Z</dcterms:created>
  <dcterms:modified xsi:type="dcterms:W3CDTF">2018-11-28T14:33:21Z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398b401e-da70-4c38-a795-643ab340c1fc</vt:lpwstr>
  </property>
</Properties>
</file>