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5"/>
  </p:sldMasterIdLst>
  <p:notesMasterIdLst>
    <p:notesMasterId r:id="rId31"/>
  </p:notesMasterIdLst>
  <p:handoutMasterIdLst>
    <p:handoutMasterId r:id="rId32"/>
  </p:handoutMasterIdLst>
  <p:sldIdLst>
    <p:sldId id="261" r:id="rId6"/>
    <p:sldId id="262" r:id="rId7"/>
    <p:sldId id="263" r:id="rId8"/>
    <p:sldId id="264" r:id="rId9"/>
    <p:sldId id="281" r:id="rId10"/>
    <p:sldId id="283" r:id="rId11"/>
    <p:sldId id="285" r:id="rId12"/>
    <p:sldId id="284" r:id="rId13"/>
    <p:sldId id="288" r:id="rId14"/>
    <p:sldId id="289" r:id="rId15"/>
    <p:sldId id="287" r:id="rId16"/>
    <p:sldId id="286" r:id="rId17"/>
    <p:sldId id="290" r:id="rId18"/>
    <p:sldId id="291" r:id="rId19"/>
    <p:sldId id="292" r:id="rId20"/>
    <p:sldId id="293" r:id="rId21"/>
    <p:sldId id="294" r:id="rId22"/>
    <p:sldId id="295" r:id="rId23"/>
    <p:sldId id="301" r:id="rId24"/>
    <p:sldId id="296" r:id="rId25"/>
    <p:sldId id="297" r:id="rId26"/>
    <p:sldId id="298" r:id="rId27"/>
    <p:sldId id="300" r:id="rId28"/>
    <p:sldId id="299" r:id="rId29"/>
    <p:sldId id="280" r:id="rId30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partment of Veterans Affairs" initials="DoVA" lastIdx="8" clrIdx="0"/>
  <p:cmAuthor id="1" name="Holcomb, Jeffrey, VBADENV Trng Facility" initials="HJVTF" lastIdx="13" clrIdx="1">
    <p:extLst>
      <p:ext uri="{19B8F6BF-5375-455C-9EA6-DF929625EA0E}">
        <p15:presenceInfo xmlns:p15="http://schemas.microsoft.com/office/powerpoint/2012/main" userId="S-1-5-21-1409082233-764733703-682003330-3017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7C5F1E"/>
    <a:srgbClr val="E7D0A4"/>
    <a:srgbClr val="6A5B3F"/>
    <a:srgbClr val="987734"/>
    <a:srgbClr val="AB8C4E"/>
    <a:srgbClr val="C6A156"/>
    <a:srgbClr val="E8D2A8"/>
    <a:srgbClr val="F5F0E9"/>
    <a:srgbClr val="BEA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91" autoAdjust="0"/>
    <p:restoredTop sz="93767" autoAdjust="0"/>
  </p:normalViewPr>
  <p:slideViewPr>
    <p:cSldViewPr snapToGrid="0">
      <p:cViewPr varScale="1">
        <p:scale>
          <a:sx n="110" d="100"/>
          <a:sy n="110" d="100"/>
        </p:scale>
        <p:origin x="7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6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ACAB9-A087-46C6-8392-9DA45A27783B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F439-490C-45C3-9C2D-A971383A4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98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05838-7BCA-4652-9007-BD0302928936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C618C-DDD3-4DC9-ADAB-73264023D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0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vbaw.vba.va.gov/bl/21/index.htm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pss.vba.va.gov/mepss" TargetMode="External"/><Relationship Id="rId4" Type="http://schemas.openxmlformats.org/officeDocument/2006/relationships/hyperlink" Target="http://vbaw.vba.va.gov/bl/21/rating/rat00.htm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1200">
                <a:solidFill>
                  <a:prstClr val="black"/>
                </a:solidFill>
              </a:rPr>
              <a:t>VBA Overview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D27D6963-04BD-4B61-B378-66A6C4476EE9}" type="slidenum">
              <a:rPr lang="en-US" sz="1200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70412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4345587"/>
            <a:ext cx="5791200" cy="41129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Welcome to the Introduction to Medical Electronic Performance Support System (E P S S) course. To advance each slide, click anywhere on the screen.</a:t>
            </a:r>
          </a:p>
        </p:txBody>
      </p:sp>
      <p:sp>
        <p:nvSpPr>
          <p:cNvPr id="9222" name="Footer Placeholder 5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Upon completion of this lesson, you will be able to: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how to access Medical EPSS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how to access the Help Menu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how to access the menu tabs at the top of the Medical EPSS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how to utilize the Search function box on the main menu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other reference tools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Locate elements within the Medical EPSS in a practical activity</a:t>
            </a: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D79D9245-7ABC-42B3-AFA3-32F0D0009954}" type="slidenum">
              <a:rPr lang="en-US" altLang="en-US" sz="1200" smtClean="0"/>
              <a:pPr eaLnBrk="1" hangingPunct="1">
                <a:defRPr/>
              </a:pPr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references for this course are listed on the screen. You may click any hyperlinked references for further details.</a:t>
            </a:r>
          </a:p>
          <a:p>
            <a:pPr eaLnBrk="1" hangingPunct="1">
              <a:buClrTx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Compensation Service Intranet Home Page</a:t>
            </a: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Tx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Rating Job Aids </a:t>
            </a: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http://epss.vba.va.gov/Medical EPSS</a:t>
            </a: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FB7F25E6-CD0E-43BB-8351-BA9F9A07464B}" type="slidenum">
              <a:rPr lang="en-US" altLang="en-US" sz="1200" smtClean="0"/>
              <a:pPr eaLnBrk="1" hangingPunct="1">
                <a:defRPr/>
              </a:pPr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is the Medical E P S </a:t>
            </a:r>
            <a:r>
              <a:rPr lang="en-US" altLang="en-US" sz="1800" b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Tutorial information related to medical terminology and issues, using graphics and visual aids to illustrate various medical definitions and concepts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regarding the function of the body system and common conditions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Links to obtain more information on specific diseases, body parts, and medical terms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92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is the Medical E P S </a:t>
            </a:r>
            <a:r>
              <a:rPr lang="en-US" altLang="en-US" sz="1800" b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Tutorial information related to medical terminology and issues, using graphics and visual aids to illustrate various medical definitions and concepts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regarding the function of the body system and common conditions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Links to obtain more information on specific diseases, body parts, and medical terms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29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12292" name="Header Placeholder 3"/>
          <p:cNvSpPr>
            <a:spLocks noGrp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1200"/>
              <a:t>VBA Overview</a:t>
            </a: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sz="1200"/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86D5C344-1A10-41A0-8397-E6BDA9878842}" type="slidenum">
              <a:rPr lang="en-US" sz="1200" smtClean="0"/>
              <a:pPr>
                <a:defRPr/>
              </a:pPr>
              <a:t>25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 b="1">
                <a:solidFill>
                  <a:srgbClr val="1F497D"/>
                </a:solidFill>
              </a:defRPr>
            </a:lvl1pPr>
            <a:lvl5pPr marL="771525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1F497D"/>
                </a:solidFill>
              </a:defRPr>
            </a:lvl1pPr>
            <a:lvl5pPr marL="771525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19721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5763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8644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71525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64406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414AED-89CE-4A48-8B2B-1B3A5C68EA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421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8632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71513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64394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64406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90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0" y="457200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b="0" i="0" u="none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6931152" y="6601974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0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hf hdr="0" ftr="0" dt="0"/>
  <p:txStyles>
    <p:titleStyle>
      <a:lvl1pPr algn="ctr" defTabSz="385763" rtl="0" eaLnBrk="1" latinLnBrk="0" hangingPunct="1">
        <a:spcBef>
          <a:spcPct val="0"/>
        </a:spcBef>
        <a:buNone/>
        <a:defRPr sz="2100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92881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85763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78644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71525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060847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 dirty="0"/>
              <a:t>(VSR Challenge) DPRIS and PIES</a:t>
            </a:r>
            <a:endParaRPr lang="en-US" sz="4800" i="1" dirty="0">
              <a:solidFill>
                <a:srgbClr val="003366"/>
              </a:solidFill>
              <a:latin typeface="Verdana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85801" y="4729316"/>
            <a:ext cx="2362200" cy="838200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en-US" altLang="en-US" sz="2100" b="1" dirty="0"/>
              <a:t>Compensation Service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33A18D-C35C-40D7-B9E7-B2E0EEFFAA87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100" dirty="0"/>
              <a:t>May 2019</a:t>
            </a:r>
          </a:p>
        </p:txBody>
      </p:sp>
    </p:spTree>
    <p:extLst>
      <p:ext uri="{BB962C8B-B14F-4D97-AF65-F5344CB8AC3E}">
        <p14:creationId xmlns:p14="http://schemas.microsoft.com/office/powerpoint/2010/main" val="1449243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BD579-7B1E-4C9C-ACA5-D266DC0D8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628"/>
            <a:ext cx="9144000" cy="788150"/>
          </a:xfrm>
        </p:spPr>
        <p:txBody>
          <a:bodyPr/>
          <a:lstStyle/>
          <a:p>
            <a:r>
              <a:rPr lang="en-US" dirty="0"/>
              <a:t>Home Screen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AA9C32-50E2-437F-A930-7672FD711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773A50-0DFC-4377-B928-01BB6E0C2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72" y="1942927"/>
            <a:ext cx="8657856" cy="3647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2060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2F335-D435-439C-B92C-8C511E4BD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628"/>
            <a:ext cx="9144000" cy="635562"/>
          </a:xfrm>
        </p:spPr>
        <p:txBody>
          <a:bodyPr/>
          <a:lstStyle/>
          <a:p>
            <a:r>
              <a:rPr lang="en-US" dirty="0"/>
              <a:t>OMPF Request 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5FE45-501B-4430-BD2D-6C7B5D585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04C0FC-0E06-4AD9-B0A3-8AF89E208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16" y="1574588"/>
            <a:ext cx="8690969" cy="370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33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C54E3-BFDF-47B0-B966-BC02E44DE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Index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C0769E-30E0-49BC-9E8E-DA3ED0D3B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75F420-1417-4C0A-9CB1-1309B200D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96" y="1843520"/>
            <a:ext cx="7719608" cy="3964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3D55D4-2A96-42FE-AF3A-345DE4E66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114" y="6244194"/>
            <a:ext cx="8089773" cy="357782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85000" lnSpcReduction="10000"/>
          </a:bodyPr>
          <a:lstStyle/>
          <a:p>
            <a:pPr algn="ctr"/>
            <a:r>
              <a:rPr lang="en-US" dirty="0"/>
              <a:t>*Remember to take a screenshot of this request page to upload into the eFolder*</a:t>
            </a:r>
          </a:p>
        </p:txBody>
      </p:sp>
    </p:spTree>
    <p:extLst>
      <p:ext uri="{BB962C8B-B14F-4D97-AF65-F5344CB8AC3E}">
        <p14:creationId xmlns:p14="http://schemas.microsoft.com/office/powerpoint/2010/main" val="2019422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99CB3-7FC3-4697-9165-A749BE1D9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628"/>
            <a:ext cx="9144000" cy="952046"/>
          </a:xfrm>
        </p:spPr>
        <p:txBody>
          <a:bodyPr/>
          <a:lstStyle/>
          <a:p>
            <a:r>
              <a:rPr lang="en-US" dirty="0"/>
              <a:t>Requests Screen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58ADD-DBBC-4381-ABA5-D998B914F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4511E1-C2DA-497C-97E0-1E2412BE5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667059"/>
            <a:ext cx="8934450" cy="35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0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CA1F9-AB12-4A06-9A10-488465B79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628"/>
            <a:ext cx="9144000" cy="635562"/>
          </a:xfrm>
        </p:spPr>
        <p:txBody>
          <a:bodyPr/>
          <a:lstStyle/>
          <a:p>
            <a:r>
              <a:rPr lang="en-US" dirty="0"/>
              <a:t>Response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8315D5-0B23-4BA2-82E3-5C6344DE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08ADBF0-DA94-41DD-98FB-12AD9A871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2900" y="1592480"/>
            <a:ext cx="5698200" cy="448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7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B0528-573F-4DE4-AEA8-9C1B9F989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DPRIS Help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5FE51-3D4D-4A0C-B2B6-946E54444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D91DBB-107D-43F7-8FF9-BAC051FC3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608" y="1824211"/>
            <a:ext cx="5312785" cy="32095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E1371D-EDF3-4CDE-BF76-6FCE3C7A0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388" y="1624481"/>
            <a:ext cx="6599225" cy="405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35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E7E1C-09DE-4482-A889-6A29F2CE7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628"/>
            <a:ext cx="9144000" cy="702664"/>
          </a:xfrm>
        </p:spPr>
        <p:txBody>
          <a:bodyPr/>
          <a:lstStyle/>
          <a:p>
            <a:r>
              <a:rPr lang="en-US" dirty="0"/>
              <a:t>Assistance 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301B7-9996-4B3B-99D0-1D6EC11F7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76FE86-1E61-4F36-B23E-4369E7B29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610" y="1592821"/>
            <a:ext cx="5504780" cy="457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27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1B13B-98D0-4BF1-A9D0-7A21312D4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Personnel Information Exchange System (PIES)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E305A-F123-4B93-9529-24B9FB6CA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000" dirty="0"/>
              <a:t>VA application used to request Service Treatment Records (STRs) and Personnel Records from the National Personnel Records Center (NPRC) and individual branches of service.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FDAD41-8F32-481F-ACE7-C0C6CAB02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683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E3F81-73E5-48DF-80ED-86B44525E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NPRC STRs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E2E128-D51A-4235-A464-CF5FDA705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55877"/>
            <a:ext cx="8229600" cy="274624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731AB-F96C-4A67-A64F-BE263803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105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84D64-689D-432A-9069-7F547893A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NPRC Personnel Records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5B95B-9ABC-4329-8922-AA40FEEE1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F38BB515-1030-452E-9050-B5F46986509F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/>
          </p:nvPr>
        </p:nvGraphicFramePr>
        <p:xfrm>
          <a:off x="181897" y="2371880"/>
          <a:ext cx="8780206" cy="2050589"/>
        </p:xfrm>
        <a:graphic>
          <a:graphicData uri="http://schemas.openxmlformats.org/drawingml/2006/table">
            <a:tbl>
              <a:tblPr firstRow="1" bandRow="1"/>
              <a:tblGrid>
                <a:gridCol w="4390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0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8010"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If the veteran last served in the…</a:t>
                      </a:r>
                    </a:p>
                  </a:txBody>
                  <a:tcPr marL="73348" marR="73348" marT="36675" marB="3667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and</a:t>
                      </a:r>
                      <a:r>
                        <a:rPr lang="en-US" sz="1600" baseline="0" dirty="0">
                          <a:latin typeface="+mj-lt"/>
                        </a:rPr>
                        <a:t> had no service on or after…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73348" marR="73348" marT="36675" marB="3667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010"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Army</a:t>
                      </a:r>
                    </a:p>
                  </a:txBody>
                  <a:tcPr marL="73348" marR="73348" marT="36675" marB="3667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October 1, 1994</a:t>
                      </a:r>
                    </a:p>
                  </a:txBody>
                  <a:tcPr marL="73348" marR="73348" marT="36675" marB="3667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010"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Navy</a:t>
                      </a:r>
                    </a:p>
                  </a:txBody>
                  <a:tcPr marL="73348" marR="73348" marT="36675" marB="3667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January 1, 1995</a:t>
                      </a:r>
                    </a:p>
                  </a:txBody>
                  <a:tcPr marL="73348" marR="73348" marT="36675" marB="3667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549"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Air Force</a:t>
                      </a:r>
                    </a:p>
                  </a:txBody>
                  <a:tcPr marL="73348" marR="73348" marT="36675" marB="3667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October 1, 2004</a:t>
                      </a:r>
                    </a:p>
                  </a:txBody>
                  <a:tcPr marL="73348" marR="73348" marT="36675" marB="3667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010"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Marine Corps</a:t>
                      </a:r>
                    </a:p>
                  </a:txBody>
                  <a:tcPr marL="73348" marR="73348" marT="36675" marB="3667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January 1, 1999</a:t>
                      </a:r>
                    </a:p>
                  </a:txBody>
                  <a:tcPr marL="73348" marR="73348" marT="36675" marB="3667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3902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effectLst/>
              </a:rPr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27415"/>
            <a:ext cx="8229600" cy="39163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dirty="0"/>
              <a:t>Identify the purpose and functionality of the Defense Personnel Records Information Retrieval System (DPRIS) and Personnel Information Exchange System (PIES)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Identify what records are available through DPRIS Web and PIES 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Demonstrate how to create a request and navigate the functions within DPRIS Web and PIES</a:t>
            </a:r>
          </a:p>
          <a:p>
            <a:pPr>
              <a:defRPr/>
            </a:pPr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B492B0-07C9-4B0D-B456-2A891D996A0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4631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6A810-090D-4FDA-AE65-A16FFB248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628"/>
            <a:ext cx="9144000" cy="635562"/>
          </a:xfrm>
        </p:spPr>
        <p:txBody>
          <a:bodyPr/>
          <a:lstStyle/>
          <a:p>
            <a:r>
              <a:rPr lang="en-US" dirty="0"/>
              <a:t>PIES Home Screen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435D65-5CA7-4EFB-B9BA-87437A92D9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018" y="1620982"/>
            <a:ext cx="7827818" cy="44433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410EA-5425-47CF-9A98-270EBB0A3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944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7278C-9707-4585-B448-ED486F838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628"/>
            <a:ext cx="9144000" cy="661100"/>
          </a:xfrm>
        </p:spPr>
        <p:txBody>
          <a:bodyPr/>
          <a:lstStyle/>
          <a:p>
            <a:r>
              <a:rPr lang="en-US" dirty="0"/>
              <a:t>SHARE: BIRLS – VID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000E1-B333-4A90-8CAE-0557A0737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1814945" cy="39163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BIRLS Inquiry: Vet’s</a:t>
            </a:r>
          </a:p>
          <a:p>
            <a:pPr marL="0" indent="0">
              <a:buNone/>
            </a:pPr>
            <a:r>
              <a:rPr lang="en-US" sz="2000" dirty="0"/>
              <a:t>Identification Data (VID)</a:t>
            </a:r>
          </a:p>
          <a:p>
            <a:pPr marL="0" indent="0">
              <a:buNone/>
            </a:pPr>
            <a:r>
              <a:rPr lang="en-US" sz="2000" dirty="0"/>
              <a:t>Screen Information is transferred to PIES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654F96-96AC-4227-B979-B5D53DE2E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1B8829-26F2-4F3D-803E-7751F0AC7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832" y="1620983"/>
            <a:ext cx="6077968" cy="476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03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E16D4-7956-4174-A093-7DA78C1D8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628"/>
            <a:ext cx="9144000" cy="635562"/>
          </a:xfrm>
        </p:spPr>
        <p:txBody>
          <a:bodyPr/>
          <a:lstStyle/>
          <a:p>
            <a:r>
              <a:rPr lang="en-US" dirty="0"/>
              <a:t>Using PIES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0AA8E8-41BE-4DA9-A743-64D233383E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565564"/>
            <a:ext cx="8077199" cy="449880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EB33E-365B-49E0-905E-9E549DEAC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654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EDB44-7B79-4053-860D-C3BFBBB0B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628"/>
            <a:ext cx="9144000" cy="744228"/>
          </a:xfrm>
        </p:spPr>
        <p:txBody>
          <a:bodyPr/>
          <a:lstStyle/>
          <a:p>
            <a:r>
              <a:rPr lang="en-US" dirty="0"/>
              <a:t>Using PIES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ECF257-AC60-4BEF-ABA5-5030A5576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436" y="1835728"/>
            <a:ext cx="7703128" cy="422864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A9E39-DC8D-4C71-AAE8-370F956BA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638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53039-CE1B-4F03-B2E4-99C2D738B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628"/>
            <a:ext cx="9144000" cy="758082"/>
          </a:xfrm>
        </p:spPr>
        <p:txBody>
          <a:bodyPr/>
          <a:lstStyle/>
          <a:p>
            <a:r>
              <a:rPr lang="en-US" dirty="0"/>
              <a:t>DPRIS to PIES Cross Reference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7146F-EFBA-4869-86EF-EE23C1AA7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sz="2000" dirty="0"/>
              <a:t>DPRIS Web to PIES Cross Reference Guide is available on the Compensation Service Intranet Home Page under:</a:t>
            </a:r>
          </a:p>
          <a:p>
            <a:pPr marL="914400" lvl="2" indent="-403225">
              <a:buClr>
                <a:schemeClr val="tx1"/>
              </a:buClr>
            </a:pPr>
            <a:r>
              <a:rPr lang="en-US" altLang="en-US" sz="2000" dirty="0"/>
              <a:t>Procedures (212)</a:t>
            </a:r>
          </a:p>
          <a:p>
            <a:pPr marL="1317625" lvl="4" indent="-403225">
              <a:buClr>
                <a:schemeClr val="tx1"/>
              </a:buClr>
            </a:pPr>
            <a:r>
              <a:rPr lang="en-US" altLang="en-US" sz="2000" dirty="0"/>
              <a:t>PIES/DPRIS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A38F3-77E7-4899-97D4-D5D872750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066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 hidden="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>
                <a:effectLst/>
              </a:rPr>
              <a:t>Review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3ACAAF-5B2C-4B6D-81B4-B625D6690AE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9A815A-17B5-4D82-9595-620791261D4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0" y="282883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tx2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66513971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effectLst/>
              </a:rPr>
              <a:t>References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1574" y="2057400"/>
            <a:ext cx="7480852" cy="3916363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altLang="en-US" sz="2000" dirty="0"/>
              <a:t>M21-1, Part III, Subpart iii, 2.A, General Information on Service Records</a:t>
            </a:r>
          </a:p>
          <a:p>
            <a:pPr>
              <a:spcBef>
                <a:spcPts val="600"/>
              </a:spcBef>
            </a:pPr>
            <a:r>
              <a:rPr lang="en-US" altLang="en-US" sz="2000" dirty="0"/>
              <a:t>M21-1, Part III, Subpart iii, 2.D, Requesting Information and Records Through the Personnel Information Exchange System (PIES)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defRPr/>
            </a:pPr>
            <a:r>
              <a:rPr lang="en-US" sz="2000" dirty="0"/>
              <a:t>M21-1, Part III, Subpart iii, 2.I.4, Requests for Records Through the Defense Personnel Records Information Retrieval System (DPRIS)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defRPr/>
            </a:pPr>
            <a:r>
              <a:rPr lang="en-US" sz="2000" dirty="0"/>
              <a:t>DPRIS Website and PIES User Guides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defRPr/>
            </a:pPr>
            <a:r>
              <a:rPr lang="en-US" sz="2000" dirty="0"/>
              <a:t>DPRIS Web to PIES Cross Reference Guide</a:t>
            </a:r>
          </a:p>
          <a:p>
            <a:pPr eaLnBrk="1" hangingPunct="1"/>
            <a:endParaRPr lang="en-US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D56FF0-1DD2-4EDA-9553-84A5F4363CB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05787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/>
              <a:t>Defense Personnel Records Information Retrieval System (DPRIS)</a:t>
            </a:r>
            <a:endParaRPr lang="en-US" altLang="en-US" dirty="0">
              <a:effectLst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951384"/>
            <a:ext cx="7460975" cy="391636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altLang="en-US" sz="2000" dirty="0"/>
              <a:t>An electronic gateway used to request digital copies of Official Military Personnel File (OMPF) documents and to submit request to the Joint Services Records Research Center (JSRRC).</a:t>
            </a:r>
          </a:p>
          <a:p>
            <a:pPr>
              <a:buClr>
                <a:schemeClr val="tx1"/>
              </a:buClr>
            </a:pPr>
            <a:endParaRPr lang="en-US" altLang="en-US" sz="2000" dirty="0"/>
          </a:p>
          <a:p>
            <a:pPr>
              <a:buClr>
                <a:schemeClr val="tx1"/>
              </a:buClr>
            </a:pPr>
            <a:r>
              <a:rPr lang="en-US" altLang="en-US" sz="2000" dirty="0"/>
              <a:t>Primarily personnel records and copies of DD-214s, but will also provide some medical and physical examination results</a:t>
            </a:r>
          </a:p>
          <a:p>
            <a:pPr>
              <a:buClr>
                <a:schemeClr val="tx1"/>
              </a:buClr>
            </a:pPr>
            <a:endParaRPr lang="en-US" altLang="en-US" sz="2000" dirty="0"/>
          </a:p>
          <a:p>
            <a:pPr>
              <a:buClr>
                <a:schemeClr val="tx1"/>
              </a:buClr>
            </a:pPr>
            <a:r>
              <a:rPr lang="en-US" sz="2000" dirty="0"/>
              <a:t>The secure website allows access to the Services' records management systems and is maintained by Defense Manpower Data Center (DMDC).</a:t>
            </a:r>
            <a:endParaRPr lang="en-US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2192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/>
              <a:t>DPRIS Advantages</a:t>
            </a:r>
            <a:endParaRPr lang="en-US" altLang="en-US" dirty="0">
              <a:effectLst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951384"/>
            <a:ext cx="7460975" cy="391636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altLang="en-US" sz="2000" dirty="0"/>
              <a:t>Provides standard index of all images contained in each branch’s OMPF systems (except Coast Guard)</a:t>
            </a:r>
          </a:p>
          <a:p>
            <a:pPr>
              <a:buClr>
                <a:schemeClr val="tx1"/>
              </a:buClr>
              <a:defRPr/>
            </a:pPr>
            <a:endParaRPr lang="en-US" altLang="en-US" sz="2000" dirty="0"/>
          </a:p>
          <a:p>
            <a:pPr>
              <a:buClr>
                <a:schemeClr val="tx1"/>
              </a:buClr>
              <a:defRPr/>
            </a:pPr>
            <a:r>
              <a:rPr lang="en-US" altLang="en-US" sz="2000" dirty="0"/>
              <a:t>Includes follow-up message capability</a:t>
            </a:r>
          </a:p>
          <a:p>
            <a:pPr>
              <a:buClr>
                <a:schemeClr val="tx1"/>
              </a:buClr>
              <a:defRPr/>
            </a:pPr>
            <a:endParaRPr lang="en-US" altLang="en-US" sz="2000" dirty="0"/>
          </a:p>
          <a:p>
            <a:pPr>
              <a:buClr>
                <a:schemeClr val="tx1"/>
              </a:buClr>
              <a:defRPr/>
            </a:pPr>
            <a:r>
              <a:rPr lang="en-US" altLang="en-US" sz="2000" dirty="0"/>
              <a:t>Single-source repository for most branches</a:t>
            </a:r>
          </a:p>
          <a:p>
            <a:pPr>
              <a:buClr>
                <a:schemeClr val="tx1"/>
              </a:buClr>
              <a:defRPr/>
            </a:pPr>
            <a:endParaRPr lang="en-US" altLang="en-US" sz="2000" dirty="0"/>
          </a:p>
          <a:p>
            <a:pPr>
              <a:buClr>
                <a:schemeClr val="tx1"/>
              </a:buClr>
              <a:defRPr/>
            </a:pPr>
            <a:r>
              <a:rPr lang="en-US" altLang="en-US" sz="2000" dirty="0"/>
              <a:t>On average, images are received in less than 48 hours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30378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1B8F6-2ABE-4C97-8B6F-6C0BCC076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VSR Roles and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21B31-723E-49DE-ABA5-E278255EC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80000"/>
            </a:pPr>
            <a:r>
              <a:rPr lang="en-US" sz="2000" dirty="0"/>
              <a:t>Initiate requests for OMPF information</a:t>
            </a:r>
          </a:p>
          <a:p>
            <a:pPr marL="0" indent="0">
              <a:buClr>
                <a:schemeClr val="tx1"/>
              </a:buClr>
              <a:buSzPct val="80000"/>
              <a:buNone/>
            </a:pPr>
            <a:endParaRPr lang="en-US" altLang="en-US" sz="2000" dirty="0"/>
          </a:p>
          <a:p>
            <a:pPr>
              <a:buClr>
                <a:schemeClr val="tx1"/>
              </a:buClr>
              <a:buSzPct val="80000"/>
            </a:pPr>
            <a:r>
              <a:rPr lang="en-US" altLang="en-US" sz="2000" dirty="0"/>
              <a:t>Upload the request and any available records into eFolder</a:t>
            </a:r>
          </a:p>
          <a:p>
            <a:pPr marL="0" indent="0">
              <a:buClr>
                <a:schemeClr val="tx1"/>
              </a:buClr>
              <a:buSzPct val="80000"/>
              <a:buNone/>
            </a:pPr>
            <a:endParaRPr lang="en-US" sz="2000" dirty="0"/>
          </a:p>
          <a:p>
            <a:pPr lvl="0" hangingPunct="0">
              <a:buClr>
                <a:schemeClr val="tx1"/>
              </a:buClr>
            </a:pPr>
            <a:r>
              <a:rPr lang="en-US" sz="2000" dirty="0"/>
              <a:t>Initiate and manage secure follow-up messages</a:t>
            </a:r>
          </a:p>
          <a:p>
            <a:pPr marL="0" lvl="0" indent="0" hangingPunct="0">
              <a:buClr>
                <a:schemeClr val="tx1"/>
              </a:buClr>
              <a:buNone/>
            </a:pPr>
            <a:endParaRPr lang="en-US" sz="2000" dirty="0"/>
          </a:p>
          <a:p>
            <a:pPr>
              <a:buClr>
                <a:schemeClr val="tx1"/>
              </a:buClr>
            </a:pPr>
            <a:r>
              <a:rPr lang="en-US" sz="2000" dirty="0"/>
              <a:t>Submit any questions or suggestions using the Assistance Form</a:t>
            </a:r>
            <a:endParaRPr lang="en-US" alt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8AB9D6-ECDD-4DD0-8BDD-457F01D76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258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DE81F-60BA-4689-B961-C25AF4D10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Records Availability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A1B0E2-1D5B-46D2-9694-F1FA420132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473253"/>
            <a:ext cx="8229600" cy="237480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9664F-0054-41F2-A41C-EE7EBB8AA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334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15C18-BA36-4A28-9656-7493B8996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DPRIS Web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6018D-7E8A-4DAF-B325-EE4B3D2D9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Clr>
                <a:schemeClr val="tx1"/>
              </a:buClr>
              <a:buSzPct val="80000"/>
              <a:defRPr/>
            </a:pPr>
            <a:r>
              <a:rPr lang="en-US" altLang="en-US" sz="2000" dirty="0"/>
              <a:t>DPRIS Website: https://www.dpris.dod.mil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80000"/>
              <a:defRPr/>
            </a:pPr>
            <a:endParaRPr lang="en-US" altLang="en-US" sz="2000" dirty="0"/>
          </a:p>
          <a:p>
            <a:pPr>
              <a:spcBef>
                <a:spcPct val="0"/>
              </a:spcBef>
              <a:buClr>
                <a:schemeClr val="tx1"/>
              </a:buClr>
              <a:buSzPct val="80000"/>
              <a:defRPr/>
            </a:pPr>
            <a:r>
              <a:rPr lang="en-US" altLang="en-US" sz="2000" dirty="0"/>
              <a:t>All VARO users shall use their Personal Identity Verification (PIV) badge and PIN to log in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80000"/>
              <a:defRPr/>
            </a:pPr>
            <a:endParaRPr lang="en-US" altLang="en-US" sz="2000" dirty="0"/>
          </a:p>
          <a:p>
            <a:pPr>
              <a:spcBef>
                <a:spcPct val="0"/>
              </a:spcBef>
              <a:buClr>
                <a:schemeClr val="tx1"/>
              </a:buClr>
              <a:buSzPct val="80000"/>
              <a:defRPr/>
            </a:pPr>
            <a:r>
              <a:rPr lang="en-US" altLang="en-US" sz="2000" dirty="0"/>
              <a:t>Prospective users should contact their DPRIS super user or manager to become authorized users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464886-9328-41A8-83BD-6AC7B0350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010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317D6-30E8-405E-9F4B-6EECD01D1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628"/>
            <a:ext cx="9144000" cy="702664"/>
          </a:xfrm>
        </p:spPr>
        <p:txBody>
          <a:bodyPr/>
          <a:lstStyle/>
          <a:p>
            <a:r>
              <a:rPr lang="en-US" dirty="0"/>
              <a:t>DPRIS Website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AC68C3-BC9F-4674-B5D9-6CA024F10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237" y="1788857"/>
            <a:ext cx="8617526" cy="45426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829AB-DE51-4572-B732-BB4926415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6555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48c204b9-85cf-4293-91f0-ea4e2b87900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USED_PAGE_ORIENTATION" val="1"/>
  <p:tag name="ARTICULATE_USED_PAGE_SIZE" val="7"/>
  <p:tag name="TAG_BACKING_FORM_KEY" val="3215762-c:\users\lynne\documents\appeals\vsr rvsr lay evidence final.pptx"/>
  <p:tag name="ARTICULATE_PRESENTER_VERSION" val="7"/>
  <p:tag name="ARTICULATE_PROJECT_OPEN" val="0"/>
  <p:tag name="ARTICULATE_SLIDE_COUNT" val="42"/>
  <p:tag name="MMPROD_NEXTUNIQUEID" val="10009"/>
  <p:tag name="MMPROD_UIDATA" val="&lt;database version=&quot;11.0&quot;&gt;&lt;object type=&quot;1&quot; unique_id=&quot;10001&quot;&gt;&lt;object type=&quot;8&quot; unique_id=&quot;10043&quot;&gt;&lt;/object&gt;&lt;object type=&quot;2&quot; unique_id=&quot;10044&quot;&gt;&lt;object type=&quot;3&quot; unique_id=&quot;10045&quot;&gt;&lt;property id=&quot;20148&quot; value=&quot;5&quot;/&gt;&lt;property id=&quot;20300&quot; value=&quot;Slide 1 - &amp;quot;Title of Course&amp;quot;&quot;/&gt;&lt;property id=&quot;20307&quot; value=&quot;261&quot;/&gt;&lt;/object&gt;&lt;object type=&quot;3&quot; unique_id=&quot;10046&quot;&gt;&lt;property id=&quot;20148&quot; value=&quot;5&quot;/&gt;&lt;property id=&quot;20300&quot; value=&quot;Slide 2 - &amp;quot;Lesson Objectives&amp;quot;&quot;/&gt;&lt;property id=&quot;20307&quot; value=&quot;262&quot;/&gt;&lt;/object&gt;&lt;object type=&quot;3&quot; unique_id=&quot;10047&quot;&gt;&lt;property id=&quot;20148&quot; value=&quot;5&quot;/&gt;&lt;property id=&quot;20300&quot; value=&quot;Slide 3 - &amp;quot;References&amp;quot;&quot;/&gt;&lt;property id=&quot;20307&quot; value=&quot;263&quot;/&gt;&lt;/object&gt;&lt;object type=&quot;3&quot; unique_id=&quot;10048&quot;&gt;&lt;property id=&quot;20148&quot; value=&quot;5&quot;/&gt;&lt;property id=&quot;20300&quot; value=&quot;Slide 4 - &amp;quot;Title of Slide&amp;quot;&quot;/&gt;&lt;property id=&quot;20307&quot; value=&quot;264&quot;/&gt;&lt;/object&gt;&lt;object type=&quot;3&quot; unique_id=&quot;10063&quot;&gt;&lt;property id=&quot;20148&quot; value=&quot;5&quot;/&gt;&lt;property id=&quot;20300&quot; value=&quot;Slide 7 - &amp;quot;Review&amp;quot;&quot;/&gt;&lt;property id=&quot;20307&quot; value=&quot;280&quot;/&gt;&lt;/object&gt;&lt;object type=&quot;3&quot; unique_id=&quot;10268&quot;&gt;&lt;property id=&quot;20148&quot; value=&quot;5&quot;/&gt;&lt;property id=&quot;20300&quot; value=&quot;Slide 5 - &amp;quot;Title of Slide&amp;quot;&quot;/&gt;&lt;property id=&quot;20307&quot; value=&quot;281&quot;/&gt;&lt;/object&gt;&lt;object type=&quot;3&quot; unique_id=&quot;10269&quot;&gt;&lt;property id=&quot;20148&quot; value=&quot;5&quot;/&gt;&lt;property id=&quot;20300&quot; value=&quot;Slide 6 - &amp;quot;Title of Slide&amp;quot;&quot;/&gt;&lt;property id=&quot;20307&quot; value=&quot;282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3&quot;/&gt;&lt;lineCharCount val=&quot;12&quot;/&gt;&lt;lineCharCount val=&quot;13&quot;/&gt;&lt;lineCharCount val=&quot;11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5&quot;/&gt;&lt;lineCharCount val=&quot;33&quot;/&gt;&lt;/TableIndex&gt;&lt;/ShapeTextInfo&gt;"/>
  <p:tag name="PRESENTER_DUMMYTAG" val="&lt;DummyForForceWrite&gt;&lt;/DummyForForceWrite&gt;"/>
  <p:tag name="HTML_SHAPEINFO" val="&lt;ThreeDShapeInfo&gt;&lt;uuid val=&quot;{04959A33-8F31-4006-BFC8-0212F44C65DE}&quot;/&gt;&lt;isInvalidForFieldText val=&quot;0&quot;/&gt;&lt;Image&gt;&lt;filename val=&quot;C:\Users\VBADENHolcoJ\AppData\Local\Temp\1\CP928014069199Session\CPTrustFolder928014069199\PPTImport928014258569\data\asimages\{04959A33-8F31-4006-BFC8-0212F44C65DE}_1.png&quot;/&gt;&lt;left val=&quot;71&quot;/&gt;&lt;top val=&quot;288&quot;/&gt;&lt;width val=&quot;817&quot;/&gt;&lt;height val=&quot;135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  <p:tag name="PRESENTER_DUMMYTAG" val="&lt;DummyForForceWrite&gt;&lt;/DummyForForceWrite&gt;"/>
  <p:tag name="HTML_SHAPEINFO" val="&lt;ThreeDShapeInfo&gt;&lt;uuid val=&quot;{847EAA79-D05E-4C96-8BAE-4D0C80277683}&quot;/&gt;&lt;isInvalidForFieldText val=&quot;0&quot;/&gt;&lt;Image&gt;&lt;filename val=&quot;C:\Users\VBADENHolcoJ\AppData\Local\Temp\1\CP928014069199Session\CPTrustFolder928014069199\PPTImport928014258569\data\asimages\{847EAA79-D05E-4C96-8BAE-4D0C80277683}_1.png&quot;/&gt;&lt;left val=&quot;71&quot;/&gt;&lt;top val=&quot;492&quot;/&gt;&lt;width val=&quot;249&quot;/&gt;&lt;height val=&quot;94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PRESENTER_DUMMYTAG" val="&lt;DummyForForceWrite&gt;&lt;/DummyForForceWrite&gt;"/>
  <p:tag name="HTML_SHAPEINFO" val="&lt;ThreeDShapeInfo&gt;&lt;uuid val=&quot;{D99E641D-459A-4946-B21A-111331ABAA21}&quot;/&gt;&lt;isInvalidForFieldText val=&quot;0&quot;/&gt;&lt;Image&gt;&lt;filename val=&quot;C:\Users\VBADENHolcoJ\AppData\Local\Temp\1\CP928014069199Session\CPTrustFolder928014069199\PPTImport928014258569\data\asimages\{D99E641D-459A-4946-B21A-111331ABAA21}_1.png&quot;/&gt;&lt;left val=&quot;639&quot;/&gt;&lt;top val=&quot;491&quot;/&gt;&lt;width val=&quot;249&quot;/&gt;&lt;height val=&quot;92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284E4D8E-D035-4901-94E1-3125911FD1D3}&quot;/&gt;&lt;isInvalidForFieldText val=&quot;0&quot;/&gt;&lt;Image&gt;&lt;filename val=&quot;C:\Users\VBADENHolcoJ\AppData\Local\Temp\1\CP928014069199Session\CPTrustFolder928014069199\PPTImport928014258569\data\asimages\{284E4D8E-D035-4901-94E1-3125911FD1D3}_2.png&quot;/&gt;&lt;left val=&quot;0&quot;/&gt;&lt;top val=&quot;76&quot;/&gt;&lt;width val=&quot;961&quot;/&gt;&lt;height val=&quot;122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36&quot;/&gt;&lt;lineCharCount val=&quot;37&quot;/&gt;&lt;lineCharCount val=&quot;64&quot;/&gt;&lt;lineCharCount val=&quot;5&quot;/&gt;&lt;lineCharCount val=&quot;66&quot;/&gt;&lt;lineCharCount val=&quot;32&quot;/&gt;&lt;lineCharCount val=&quot;63&quot;/&gt;&lt;/TableIndex&gt;&lt;/ShapeTextInfo&gt;"/>
  <p:tag name="HTML_SHAPEINFO" val="&lt;ThreeDShapeInfo&gt;&lt;uuid val=&quot;{3B02B014-2DFE-4B89-BE1D-F1B790BBCA4E}&quot;/&gt;&lt;isInvalidForFieldText val=&quot;0&quot;/&gt;&lt;Image&gt;&lt;filename val=&quot;C:\Users\VBADENHolcoJ\AppData\Local\Temp\1\CP928014069199Session\CPTrustFolder928014069199\PPTImport928014258569\data\asimages\{3B02B014-2DFE-4B89-BE1D-F1B790BBCA4E}_2.png&quot;/&gt;&lt;left val=&quot;42&quot;/&gt;&lt;top val=&quot;208&quot;/&gt;&lt;width val=&quot;870&quot;/&gt;&lt;height val=&quot;41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3EA8A1C8-80D6-4AF2-BA15-7B78ECFEC0EA}&quot;/&gt;&lt;isInvalidForFieldText val=&quot;0&quot;/&gt;&lt;Image&gt;&lt;filename val=&quot;C:\Users\VBADENHolcoJ\AppData\Local\Temp\1\CP928014069199Session\CPTrustFolder928014069199\PPTImport928014258569\data\asimages\{3EA8A1C8-80D6-4AF2-BA15-7B78ECFEC0EA}_2.png&quot;/&gt;&lt;left val=&quot;727&quot;/&gt;&lt;top val=&quot;687&quot;/&gt;&lt;width val=&quot;226&quot;/&gt;&lt;height val=&quot;4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9D5C93B9-8495-4CC6-AFF8-E5C9774EED3C}&quot;/&gt;&lt;isInvalidForFieldText val=&quot;0&quot;/&gt;&lt;Image&gt;&lt;filename val=&quot;C:\Users\VBADENHolcoJ\AppData\Local\Temp\1\CP928014069199Session\CPTrustFolder928014069199\PPTImport928014258569\data\asimages\{9D5C93B9-8495-4CC6-AFF8-E5C9774EED3C}_3.png&quot;/&gt;&lt;left val=&quot;0&quot;/&gt;&lt;top val=&quot;76&quot;/&gt;&lt;width val=&quot;961&quot;/&gt;&lt;height val=&quot;122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0&quot;/&gt;&lt;lineCharCount val=&quot;1&quot;/&gt;&lt;lineCharCount val=&quot;17&quot;/&gt;&lt;lineCharCount val=&quot;1&quot;/&gt;&lt;lineCharCount val=&quot;28&quot;/&gt;&lt;/TableIndex&gt;&lt;/ShapeTextInfo&gt;"/>
  <p:tag name="HTML_SHAPEINFO" val="&lt;ThreeDShapeInfo&gt;&lt;uuid val=&quot;{17314F31-8AB8-4C37-A27B-0D31F0A58B93}&quot;/&gt;&lt;isInvalidForFieldText val=&quot;0&quot;/&gt;&lt;Image&gt;&lt;filename val=&quot;C:\Users\VBADENHolcoJ\AppData\Local\Temp\1\CP928014069199Session\CPTrustFolder928014069199\PPTImport928014258569\data\asimages\{17314F31-8AB8-4C37-A27B-0D31F0A58B93}_3.png&quot;/&gt;&lt;left val=&quot;81&quot;/&gt;&lt;top val=&quot;212&quot;/&gt;&lt;width val=&quot;792&quot;/&gt;&lt;height val=&quot;415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520261E1-7D09-406B-9A68-CD1A7047D573}&quot;/&gt;&lt;isInvalidForFieldText val=&quot;0&quot;/&gt;&lt;Image&gt;&lt;filename val=&quot;C:\Users\VBADENHolcoJ\AppData\Local\Temp\1\CP928014069199Session\CPTrustFolder928014069199\PPTImport928014258569\data\asimages\{520261E1-7D09-406B-9A68-CD1A7047D573}_3.png&quot;/&gt;&lt;left val=&quot;727&quot;/&gt;&lt;top val=&quot;687&quot;/&gt;&lt;width val=&quot;226&quot;/&gt;&lt;height val=&quot;45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1&quot;/&gt;&lt;lineCharCount val=&quot;34&quot;/&gt;&lt;/TableIndex&gt;&lt;TableIndex row=&quot;1&quot; col=&quot;2&quot;&gt;&lt;linesCount val=&quot;1&quot;/&gt;&lt;lineCharCount val=&quot;27&quot;/&gt;&lt;/TableIndex&gt;&lt;TableIndex row=&quot;2&quot; col=&quot;1&quot;&gt;&lt;linesCount val=&quot;1&quot;/&gt;&lt;lineCharCount val=&quot;4&quot;/&gt;&lt;/TableIndex&gt;&lt;TableIndex row=&quot;2&quot; col=&quot;2&quot;&gt;&lt;linesCount val=&quot;1&quot;/&gt;&lt;lineCharCount val=&quot;16&quot;/&gt;&lt;/TableIndex&gt;&lt;TableIndex row=&quot;3&quot; col=&quot;1&quot;&gt;&lt;linesCount val=&quot;1&quot;/&gt;&lt;lineCharCount val=&quot;4&quot;/&gt;&lt;/TableIndex&gt;&lt;TableIndex row=&quot;3&quot; col=&quot;2&quot;&gt;&lt;linesCount val=&quot;1&quot;/&gt;&lt;lineCharCount val=&quot;16&quot;/&gt;&lt;/TableIndex&gt;&lt;TableIndex row=&quot;4&quot; col=&quot;1&quot;&gt;&lt;linesCount val=&quot;1&quot;/&gt;&lt;lineCharCount val=&quot;9&quot;/&gt;&lt;/TableIndex&gt;&lt;TableIndex row=&quot;4&quot; col=&quot;2&quot;&gt;&lt;linesCount val=&quot;3&quot;/&gt;&lt;lineCharCount val=&quot;52&quot;/&gt;&lt;lineCharCount val=&quot;40&quot;/&gt;&lt;lineCharCount val=&quot;39&quot;/&gt;&lt;/TableIndex&gt;&lt;TableIndex row=&quot;5&quot; col=&quot;1&quot;&gt;&lt;linesCount val=&quot;1&quot;/&gt;&lt;lineCharCount val=&quot;12&quot;/&gt;&lt;/TableIndex&gt;&lt;TableIndex row=&quot;5&quot; col=&quot;2&quot;&gt;&lt;linesCount val=&quot;1&quot;/&gt;&lt;lineCharCount val=&quot;11&quot;/&gt;&lt;/TableIndex&gt;&lt;TableIndex row=&quot;6&quot; col=&quot;1&quot;&gt;&lt;linesCount val=&quot;1&quot;/&gt;&lt;lineCharCount val=&quot;11&quot;/&gt;&lt;/TableIndex&gt;&lt;TableIndex row=&quot;6&quot; col=&quot;2&quot;&gt;&lt;linesCount val=&quot;1&quot;/&gt;&lt;lineCharCount val=&quot;11&quot;/&gt;&lt;/TableIndex&gt;&lt;/ShapeTextInfo&gt;"/>
  <p:tag name="PRESENTER_SHAPEINFO" val="&lt;ThreeDShapeInfo&gt;&lt;uuid val=&quot;{8ED88BF4-37E8-47EC-AB81-7C03CE6EC6A0}&quot;/&gt;&lt;isInvalidForFieldText val=&quot;0&quot;/&gt;&lt;Image&gt;&lt;filename val=&quot;C:\Users\User\AppData\Local\Temp\CP10928165171Session\CPTrustFolder10928165203\PPTImport10928338265\data\asimages\{8ED88BF4-37E8-47EC-AB81-7C03CE6EC6A0}_19.png&quot;/&gt;&lt;left val=&quot;17&quot;/&gt;&lt;top val=&quot;245&quot;/&gt;&lt;width val=&quot;926&quot;/&gt;&lt;height val=&quot;261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{5D5B9D49-163B-4F26-B16A-B26DDEB92DBE}&quot;/&gt;&lt;isInvalidForFieldText val=&quot;0&quot;/&gt;&lt;Image&gt;&lt;filename val=&quot;C:\Users\VBADENHolcoJ\AppData\Local\Temp\1\CP928014069199Session\CPTrustFolder928014069199\PPTImport928014258569\data\asimages\{5D5B9D49-163B-4F26-B16A-B26DDEB92DBE}_15.png&quot;/&gt;&lt;left val=&quot;0&quot;/&gt;&lt;top val=&quot;0&quot;/&gt;&lt;width val=&quot;1&quot;/&gt;&lt;height val=&quot;1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1521285-9D55-499B-B008-F49778517EEA}&quot;/&gt;&lt;isInvalidForFieldText val=&quot;0&quot;/&gt;&lt;Image&gt;&lt;filename val=&quot;C:\Users\VBADENHolcoJ\AppData\Local\Temp\1\CP928014069199Session\CPTrustFolder928014069199\PPTImport928014258569\data\asimages\{51521285-9D55-499B-B008-F49778517EEA}_15.png&quot;/&gt;&lt;left val=&quot;727&quot;/&gt;&lt;top val=&quot;687&quot;/&gt;&lt;width val=&quot;226&quot;/&gt;&lt;height val=&quot;45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9544C18B-9DB6-44B6-9BEA-2D905027720A}&quot;/&gt;&lt;isInvalidForFieldText val=&quot;0&quot;/&gt;&lt;Image&gt;&lt;filename val=&quot;C:\Users\VBADENHolcoJ\AppData\Local\Temp\1\CP928014069199Session\CPTrustFolder928014069199\PPTImport928014258569\data\asimages\{9544C18B-9DB6-44B6-9BEA-2D905027720A}_15.png&quot;/&gt;&lt;left val=&quot;0&quot;/&gt;&lt;top val=&quot;272&quot;/&gt;&lt;width val=&quot;961&quot;/&gt;&lt;height val=&quot;203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heme/theme1.xml><?xml version="1.0" encoding="utf-8"?>
<a:theme xmlns:a="http://schemas.openxmlformats.org/drawingml/2006/main" name="VA Design Style Theme 2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 Design Style Theme 2" id="{C5BD25DC-0143-4CCF-A545-73E8ADC613D3}" vid="{5E701D01-C0B6-4B5B-8490-637E8CC6B9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B869E3E810774AA7B17315F3F50FE5" ma:contentTypeVersion="3" ma:contentTypeDescription="Create a new document." ma:contentTypeScope="" ma:versionID="a92e5099b9d4665426d5e2f5210929e0">
  <xsd:schema xmlns:xsd="http://www.w3.org/2001/XMLSchema" xmlns:xs="http://www.w3.org/2001/XMLSchema" xmlns:p="http://schemas.microsoft.com/office/2006/metadata/properties" xmlns:ns2="b62c6c12-24c5-4d47-ac4d-c5cc93bcdf7b" targetNamespace="http://schemas.microsoft.com/office/2006/metadata/properties" ma:root="true" ma:fieldsID="f00e8daebf23d3a43a83cbf8cd51dded" ns2:_="">
    <xsd:import namespace="b62c6c12-24c5-4d47-ac4d-c5cc93bcdf7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2c6c12-24c5-4d47-ac4d-c5cc93bcdf7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62c6c12-24c5-4d47-ac4d-c5cc93bcdf7b">RO317-839076992-14213</_dlc_DocId>
    <_dlc_DocIdUrl xmlns="b62c6c12-24c5-4d47-ac4d-c5cc93bcdf7b">
      <Url>https://vaww.vashare.vba.va.gov/sites/SPTNCIO/focusedveterans/training/VSRvirtualtraining/_layouts/15/DocIdRedir.aspx?ID=RO317-839076992-14213</Url>
      <Description>RO317-839076992-14213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186D72-82DB-4D5C-A029-DF37981952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2c6c12-24c5-4d47-ac4d-c5cc93bcdf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5E050F-F6DD-446A-BC54-722BE857956D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62c6c12-24c5-4d47-ac4d-c5cc93bcdf7b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436AEEB-CDAD-4300-BDB7-E767FF12559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4567239-2D12-4DA4-ACBD-83B3EAAAF4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 Design Style Theme 2</Template>
  <TotalTime>6483</TotalTime>
  <Words>772</Words>
  <Application>Microsoft Office PowerPoint</Application>
  <PresentationFormat>On-screen Show (4:3)</PresentationFormat>
  <Paragraphs>135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Tahoma</vt:lpstr>
      <vt:lpstr>Times New Roman</vt:lpstr>
      <vt:lpstr>Verdana</vt:lpstr>
      <vt:lpstr>VA Design Style Theme 2</vt:lpstr>
      <vt:lpstr>(VSR Challenge) DPRIS and PIES</vt:lpstr>
      <vt:lpstr>Lesson Objectives</vt:lpstr>
      <vt:lpstr>References</vt:lpstr>
      <vt:lpstr>Defense Personnel Records Information Retrieval System (DPRIS)</vt:lpstr>
      <vt:lpstr>DPRIS Advantages</vt:lpstr>
      <vt:lpstr>VSR Roles and Responsibilities</vt:lpstr>
      <vt:lpstr>Records Availability</vt:lpstr>
      <vt:lpstr>Using DPRIS Web</vt:lpstr>
      <vt:lpstr>DPRIS Website</vt:lpstr>
      <vt:lpstr>Home Screen</vt:lpstr>
      <vt:lpstr>OMPF Request Form</vt:lpstr>
      <vt:lpstr>Document Index</vt:lpstr>
      <vt:lpstr>Requests Screen</vt:lpstr>
      <vt:lpstr>Response</vt:lpstr>
      <vt:lpstr>DPRIS Help</vt:lpstr>
      <vt:lpstr>Assistance Form</vt:lpstr>
      <vt:lpstr>Personnel Information Exchange System (PIES)</vt:lpstr>
      <vt:lpstr>NPRC STRs</vt:lpstr>
      <vt:lpstr>NPRC Personnel Records</vt:lpstr>
      <vt:lpstr>PIES Home Screen</vt:lpstr>
      <vt:lpstr>SHARE: BIRLS – VID</vt:lpstr>
      <vt:lpstr>Using PIES</vt:lpstr>
      <vt:lpstr>Using PIES (cont.)</vt:lpstr>
      <vt:lpstr>DPRIS to PIES Cross Reference Guide</vt:lpstr>
      <vt:lpstr>Review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DPRIS and PIES PowerPoint Presentation</dc:title>
  <dc:subject>VSR</dc:subject>
  <dc:creator>Department of Veterans Affairs, Veterans Benefits Administration, Compensation Service, STAFF</dc:creator>
  <cp:keywords>DPRIS and PIES, PIES, DPRIS, Records request, federal records development, federal records, NPRC, O50</cp:keywords>
  <dc:description>This lesson introduces employees to the functions of the body systems.</dc:description>
  <cp:lastModifiedBy>Kathy Poole</cp:lastModifiedBy>
  <cp:revision>476</cp:revision>
  <dcterms:created xsi:type="dcterms:W3CDTF">2014-04-30T02:32:11Z</dcterms:created>
  <dcterms:modified xsi:type="dcterms:W3CDTF">2019-04-30T19:05:07Z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VSR RVSR Lay Evidence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C99A1101-545A-4F06-B9B7-341CBA93A72A</vt:lpwstr>
  </property>
  <property fmtid="{D5CDD505-2E9C-101B-9397-08002B2CF9AE}" pid="6" name="ArticulateProjectFull">
    <vt:lpwstr>C:\Users\Lynne\Documents\Appeals\VSR RVSR Lay Evidence Final.ppta</vt:lpwstr>
  </property>
  <property fmtid="{D5CDD505-2E9C-101B-9397-08002B2CF9AE}" pid="7" name="ContentTypeId">
    <vt:lpwstr>0x0101003DB869E3E810774AA7B17315F3F50FE5</vt:lpwstr>
  </property>
  <property fmtid="{D5CDD505-2E9C-101B-9397-08002B2CF9AE}" pid="8" name="Language">
    <vt:lpwstr>en</vt:lpwstr>
  </property>
  <property fmtid="{D5CDD505-2E9C-101B-9397-08002B2CF9AE}" pid="9" name="Type">
    <vt:lpwstr>Presentation</vt:lpwstr>
  </property>
  <property fmtid="{D5CDD505-2E9C-101B-9397-08002B2CF9AE}" pid="10" name="_dlc_DocIdItemGuid">
    <vt:lpwstr>67686b7c-5fa7-47b3-b795-25615589f30a</vt:lpwstr>
  </property>
</Properties>
</file>