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31"/>
  </p:notesMasterIdLst>
  <p:handoutMasterIdLst>
    <p:handoutMasterId r:id="rId32"/>
  </p:handoutMasterIdLst>
  <p:sldIdLst>
    <p:sldId id="257" r:id="rId6"/>
    <p:sldId id="258" r:id="rId7"/>
    <p:sldId id="259" r:id="rId8"/>
    <p:sldId id="260" r:id="rId9"/>
    <p:sldId id="261" r:id="rId10"/>
    <p:sldId id="264" r:id="rId11"/>
    <p:sldId id="296" r:id="rId12"/>
    <p:sldId id="265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97" r:id="rId21"/>
    <p:sldId id="278" r:id="rId22"/>
    <p:sldId id="280" r:id="rId23"/>
    <p:sldId id="300" r:id="rId24"/>
    <p:sldId id="285" r:id="rId25"/>
    <p:sldId id="301" r:id="rId26"/>
    <p:sldId id="286" r:id="rId27"/>
    <p:sldId id="287" r:id="rId28"/>
    <p:sldId id="293" r:id="rId29"/>
    <p:sldId id="299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Blake A., VBADENV" initials="MBAV" lastIdx="1" clrIdx="0">
    <p:extLst>
      <p:ext uri="{19B8F6BF-5375-455C-9EA6-DF929625EA0E}">
        <p15:presenceInfo xmlns:p15="http://schemas.microsoft.com/office/powerpoint/2012/main" userId="S-1-5-21-1409082233-764733703-682003330-385800" providerId="AD"/>
      </p:ext>
    </p:extLst>
  </p:cmAuthor>
  <p:cmAuthor id="2" name="Carey, Ashley R., VBABALT\ACAD" initials="CARV" lastIdx="2" clrIdx="1">
    <p:extLst>
      <p:ext uri="{19B8F6BF-5375-455C-9EA6-DF929625EA0E}">
        <p15:presenceInfo xmlns:p15="http://schemas.microsoft.com/office/powerpoint/2012/main" userId="S::Ashley.Carey@va.gov::d7ae240d-a113-49de-bd83-56ca3a898c54" providerId="AD"/>
      </p:ext>
    </p:extLst>
  </p:cmAuthor>
  <p:cmAuthor id="3" name="Ryckman, Joshua, VBADENV Trng Facility" initials="RJVTF" lastIdx="5" clrIdx="2">
    <p:extLst>
      <p:ext uri="{19B8F6BF-5375-455C-9EA6-DF929625EA0E}">
        <p15:presenceInfo xmlns:p15="http://schemas.microsoft.com/office/powerpoint/2012/main" userId="S::Joshua.Ryckman@va.gov::e8de517c-4fbc-4ed9-92b0-6d116d84c0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2440" autoAdjust="0"/>
  </p:normalViewPr>
  <p:slideViewPr>
    <p:cSldViewPr snapToGrid="0">
      <p:cViewPr varScale="1">
        <p:scale>
          <a:sx n="110" d="100"/>
          <a:sy n="110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>
                <a:latin typeface="Times New Roman" panose="02020603050405020304" pitchFamily="18" charset="0"/>
              </a:rPr>
              <a:t>3/6/2020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F05838-7BCA-4652-9007-BD0302928936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E7C618C-DDD3-4DC9-ADAB-73264023D4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ris.dod.mil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D P R I S and P I E S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Home Screen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2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 P F Request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8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7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Requests Screen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8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4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 P R I S Help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88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Assistance Form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14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Personnel Information Exchange Systems (P I E 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automated system used to request Service Treatment Records (STRs) and Personnel Records that are maintained in the National Personnel Records Center (NPRC).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1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NPRC  STRs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October 16, 1992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January 31, 1994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Force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May 1, 1994, if separated from active duty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 1, 1994, if separated from National Guard or Reserves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Marine Corps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May 1, 1994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Coast Guard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May 1, 1998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2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SHARE: B I R L S   V I D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I R L S Inquiry: Vet’s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Data (V I D)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Information is transferred to P I E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roles and responsibilities of the Defense Personnel Records Information Retrieval Systems (D P R I S) Web organization and Personnel Information Exchange Systems (P I E S)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what records are available through D P R I S Web and P I E S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how to create a request and navigate the functions within D P R I S Web and P I E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74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I E S Home Screen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16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P I E 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47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P I E 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(continued</a:t>
            </a:r>
            <a:r>
              <a:rPr lang="en-US" sz="1100" dirty="0"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51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P R I S to P I E S Cross Reference Guide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P R I S to P I E S Cross Reference Guide is available on the Compensation Service Intranet under:</a:t>
            </a:r>
          </a:p>
          <a:p>
            <a:pPr marL="0" lvl="0" indent="-3143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(212)</a:t>
            </a:r>
          </a:p>
          <a:p>
            <a:pPr marL="0" lvl="1" indent="-353616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I E S  D P R I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34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/>
              <a:pPr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M21 dash 1, Part III, Subpart iii, 2.A, General Information on Service Records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M21 dash 1, Part III, Subpart iii, 2.D, Requesting Information and Records Through the Personnel Information Exchange System (P I E S)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 P R I S Website and P I E S User Guides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 P R I S to P I E S Cross Reference Guide</a:t>
            </a:r>
            <a:endParaRPr lang="en-US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9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Personnel Records Information Retrieval Systems (D P R I S)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automated system used to request digital copies of Official Military Personnel File (O M P F) documents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personnel records, such as service verification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some medical and physical examination results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9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P R I S Advantages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standard index of all images contained in each branch’s O M P F systems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follow up message capability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source repository for all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5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VSR Roles and Responsibilities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requests for O M P F information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records into e folder or print and associate with claims folder</a:t>
            </a:r>
          </a:p>
          <a:p>
            <a:pPr lvl="0" fontAlgn="auto" hangingPunct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and manage secure follow up messages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D P R I S Information, Help Website Modules, and submit automated User Requests Assistance Forms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8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Records Availability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October 1, 1994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January 1, 1995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Marine Corps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January 1, 1999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Force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October 1, 2004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3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D P R I S Web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P R I S Website: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https://www.dpris.dod.mil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V A R O users shall use VA email address or V A User I D as D P R I S User I D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users should contact their D P R I S manager to become authorized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3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 P R I S Website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2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5716904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7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358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32731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4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E42B6-BDF5-4386-9F66-9D64101F248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928923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DPRIS and PIES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1445CF-EACB-4DD6-A97D-C656DD16DF6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C0567-017A-4776-A879-A0686CE2F369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>
                <a:solidFill>
                  <a:schemeClr val="tx2"/>
                </a:solidFill>
              </a:rPr>
              <a:t>February 2020</a:t>
            </a:r>
            <a:endParaRPr lang="en-US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Home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4B69E6-847F-499C-9068-6F3D2D272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13629" y="1880496"/>
            <a:ext cx="8316742" cy="32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OMPF Request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5F1C6-1C0B-4FE2-9B0D-3BCF10660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9926"/>
            <a:ext cx="8690969" cy="37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Document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12</a:t>
            </a:fld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258548-D138-47A0-80E3-19884DCF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02" y="6244194"/>
            <a:ext cx="8089773" cy="35778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*Remember to take a screenshot of this request page to upload into the eFolder*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E0834-D217-489C-98A5-2075B7A80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5" y="1298962"/>
            <a:ext cx="6581775" cy="46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Requests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367B3-6CD6-4AE9-B121-CBC8425FE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1898248"/>
            <a:ext cx="8934450" cy="35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B5B38-6DF4-4B52-BCE4-5FEB1E23C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169" y="1521976"/>
            <a:ext cx="645166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15</a:t>
            </a:fld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4CC36-CDAE-44AB-B948-CF7815CC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387" y="1624481"/>
            <a:ext cx="6599225" cy="40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Assistance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16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A325C-DA15-4DD0-B380-2E13A78B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00" y="1592821"/>
            <a:ext cx="5504780" cy="45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2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ffectLst/>
                <a:latin typeface="Arial" panose="020B0604020202020204" pitchFamily="34" charset="0"/>
              </a:rPr>
              <a:t>Personnel Information Exchange Systems (PIES)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sz="2000" dirty="0"/>
              <a:t>VA application used to request Service Treatment Records (STRs) and Personnel Records from the National Personnel Records Center (NPRC) and individual branches of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NPRC STRs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9E981F1-E45B-4CA8-9161-FFCD59EC1E32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6641114"/>
              </p:ext>
            </p:extLst>
          </p:nvPr>
        </p:nvGraphicFramePr>
        <p:xfrm>
          <a:off x="181897" y="2371880"/>
          <a:ext cx="8780206" cy="2368599"/>
        </p:xfrm>
        <a:graphic>
          <a:graphicData uri="http://schemas.openxmlformats.org/drawingml/2006/table">
            <a:tbl>
              <a:tblPr firstRow="1" bandRow="1"/>
              <a:tblGrid>
                <a:gridCol w="439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If the veteran last served in the…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and</a:t>
                      </a:r>
                      <a:r>
                        <a:rPr lang="en-US" sz="1600" baseline="0" dirty="0">
                          <a:latin typeface="+mj-lt"/>
                        </a:rPr>
                        <a:t> service ended prior to…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Army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October 16, 1992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Navy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January 31, 1994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549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Air Force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+mj-lt"/>
                        </a:rPr>
                        <a:t>         </a:t>
                      </a:r>
                      <a:r>
                        <a:rPr lang="en-US" sz="1500" dirty="0">
                          <a:latin typeface="+mj-lt"/>
                        </a:rPr>
                        <a:t>May 1, 1994, if</a:t>
                      </a:r>
                      <a:r>
                        <a:rPr lang="en-US" sz="1500" baseline="0" dirty="0">
                          <a:latin typeface="+mj-lt"/>
                        </a:rPr>
                        <a:t> separated from active duty</a:t>
                      </a:r>
                    </a:p>
                    <a:p>
                      <a:pPr algn="l"/>
                      <a:r>
                        <a:rPr lang="en-US" sz="1500" dirty="0">
                          <a:latin typeface="+mj-lt"/>
                        </a:rPr>
                        <a:t>         June 1, 1994 if </a:t>
                      </a:r>
                      <a:r>
                        <a:rPr lang="en-US" sz="1500" baseline="0" dirty="0">
                          <a:latin typeface="+mj-lt"/>
                        </a:rPr>
                        <a:t>separated from</a:t>
                      </a:r>
                    </a:p>
                    <a:p>
                      <a:pPr algn="l">
                        <a:tabLst/>
                      </a:pPr>
                      <a:r>
                        <a:rPr lang="en-US" sz="1500" dirty="0">
                          <a:latin typeface="+mj-lt"/>
                        </a:rPr>
                        <a:t>             National Guard or Reserves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Marine Corps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May 1, 1994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Coast Guard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May 1, 1998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4D64-689D-432A-9069-7F547893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NPRC Personnel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5B95B-9ABC-4329-8922-AA40FEEE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z="1400" smtClean="0"/>
              <a:t>19</a:t>
            </a:fld>
            <a:endParaRPr lang="en-US" sz="1400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38BB515-1030-452E-9050-B5F46986509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2106707"/>
              </p:ext>
            </p:extLst>
          </p:nvPr>
        </p:nvGraphicFramePr>
        <p:xfrm>
          <a:off x="181897" y="2371880"/>
          <a:ext cx="8780206" cy="2050589"/>
        </p:xfrm>
        <a:graphic>
          <a:graphicData uri="http://schemas.openxmlformats.org/drawingml/2006/table">
            <a:tbl>
              <a:tblPr firstRow="1" bandRow="1"/>
              <a:tblGrid>
                <a:gridCol w="439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If the Veteran last served in the…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and</a:t>
                      </a:r>
                      <a:r>
                        <a:rPr lang="en-US" sz="1600" baseline="0" dirty="0">
                          <a:latin typeface="+mj-lt"/>
                        </a:rPr>
                        <a:t> had no service on or after…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Army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October 1, 1994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Navy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January 1, 1995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549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Air Force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October 1, 2004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Marine Corps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January 1, 1999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90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48008"/>
            <a:ext cx="8229600" cy="391636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Identify the purpose and functions available through the Defense Personnel Records Information Retrieval System (DPRIS) Web organization and Personnel Information Exchange System (PIES)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Identify what records are available through DPRIS Web and PIES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Demonstrate how to create a request and navigate the functions within DPRIS Web and 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SHARE: BIRLS – VID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86" y="1642390"/>
            <a:ext cx="6120389" cy="44219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21417" y="1822055"/>
            <a:ext cx="240637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BIRLS Inquiry: Veteran Identification Data (VID)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Screen Information is transferred to PIES</a:t>
            </a:r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61792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PIES Home Screen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8571"/>
            <a:ext cx="6400800" cy="45962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129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61792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Using PIES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65" y="1671458"/>
            <a:ext cx="5815870" cy="4173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Using PIES (cont.)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97" y="1614310"/>
            <a:ext cx="6382006" cy="45794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to PIES Cross Reference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DPRIS Web to PIES Cross Reference Guide is available on the Compensation Service Intranet Home Page under:</a:t>
            </a:r>
          </a:p>
          <a:p>
            <a:pPr marL="914400" lvl="2" indent="-403225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 err="1"/>
              <a:t>PreDischarge</a:t>
            </a:r>
            <a:r>
              <a:rPr lang="en-US" altLang="en-US" sz="2000" dirty="0"/>
              <a:t> &amp; Interagency Collaborations (212)</a:t>
            </a:r>
          </a:p>
          <a:p>
            <a:pPr marL="1317625" lvl="4" indent="-403225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PIES/DPRIS</a:t>
            </a:r>
          </a:p>
          <a:p>
            <a:pPr marL="1534617" lvl="6" indent="-403225">
              <a:spcAft>
                <a:spcPts val="600"/>
              </a:spcAft>
              <a:buClr>
                <a:schemeClr val="tx1"/>
              </a:buClr>
            </a:pPr>
            <a:r>
              <a:rPr lang="en-US" altLang="en-US" sz="1733" dirty="0"/>
              <a:t>DPRIS Web to PIES Cross Reference Guide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7A6C14B2-BBED-4B4E-9FC2-734F189F8D80}" type="slidenum">
              <a:rPr lang="en-US" sz="1400" smtClean="0"/>
              <a:pPr>
                <a:spcAft>
                  <a:spcPts val="600"/>
                </a:spcAft>
                <a:defRPr/>
              </a:pPr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7A8C3-9314-4EE0-93E2-7D951112DA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" y="282883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568692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M21-1, Part III, Subpart iii, 2.A, General Information on Service Records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M21-1, Part III, Subpart iii, 2.D, Requesting Information and Records Through the Personnel Information Exchange System (PIES)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M21-1, Part III, Subpart iii, 2.I.4, Requests for Records Through the Defense Personnel Records Information Retrieval System (DPRIS)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DPRIS Website and PIES User Guides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DPRIS Web to PIES Cross Reference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sz="2500" dirty="0">
                <a:latin typeface="Arial" panose="020B0604020202020204" pitchFamily="34" charset="0"/>
              </a:rPr>
              <a:t>Defense Personnel Records Information Retrieval System (DPRIS)</a:t>
            </a:r>
            <a:endParaRPr lang="en-US" sz="25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An electronic gateway used to request digital copies of Official Military Personnel File (OMPF) documents and to submit requests to the Joint Services Records Research Center (JSRRC)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Primarily personnel records and copies of DD-214s, but will also provide some medical and physical examination results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secure website allows access to the Services' records management systems and is maintained by Defense Manpower Data Center (DMDC)</a:t>
            </a: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Provides standard index of all images contained in each branch’s OMPF systems (except Coast Guard)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Includes follow-up message capability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Single-source repository for most branches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On average, images are received in less than 48 hours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239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VSR 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/>
              <a:t>Initiate requests for OMPF information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altLang="en-US" sz="2000" dirty="0"/>
              <a:t>Upload the request and any available records into eFolder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endParaRPr lang="en-US" sz="2000" dirty="0"/>
          </a:p>
          <a:p>
            <a:pPr lvl="0" fontAlgn="auto" hangingPunct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Initiate and manage secure follow-up messages</a:t>
            </a:r>
          </a:p>
          <a:p>
            <a:pPr marL="0" lvl="0" indent="0" fontAlgn="auto" hangingPunct="0">
              <a:spcAft>
                <a:spcPts val="600"/>
              </a:spcAft>
              <a:buClr>
                <a:schemeClr val="tx1"/>
              </a:buClr>
              <a:buNone/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Submit any questions or suggestions using the Assistance Form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Records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BB492F97-62DB-4DFA-AE19-E233B69755D3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50399481"/>
              </p:ext>
            </p:extLst>
          </p:nvPr>
        </p:nvGraphicFramePr>
        <p:xfrm>
          <a:off x="465195" y="2680020"/>
          <a:ext cx="8213610" cy="1705570"/>
        </p:xfrm>
        <a:graphic>
          <a:graphicData uri="http://schemas.openxmlformats.org/drawingml/2006/table">
            <a:tbl>
              <a:tblPr firstRow="1" bandRow="1"/>
              <a:tblGrid>
                <a:gridCol w="4106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Branch of Service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Service Obligation Ended On or After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Army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October 1, 1994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Navy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January 1, 1995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Marine Corps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January 1, 1999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Air Force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October 1, 2004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8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Using DPRIS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DPRIS Website: https://www.dpris.dod.mil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All VARO users shall use their Personal Identity Verification (PIV) badge and PIN to log in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Prospective users should contact their DPRIS super user or manager to become authorized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9</a:t>
            </a:fld>
            <a:endParaRPr lang="en-US" sz="1400" dirty="0"/>
          </a:p>
        </p:txBody>
      </p:sp>
      <p:pic>
        <p:nvPicPr>
          <p:cNvPr id="5" name="Picture 4" descr="DPRIS - Internet Explor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2657" y="1565471"/>
            <a:ext cx="7558686" cy="42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PRIS and PIES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Objectives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Defense Personnel Records Information Retrieval System (DPRIS)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DPRIS Advantages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VSR Roles and Responsibilities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Using DPRIS Web&amp;quot;&quot;/&gt;&lt;property id=&quot;20307&quot; value=&quot;265&quot;/&gt;&lt;/object&gt;&lt;object type=&quot;3&quot; unique_id=&quot;10011&quot;&gt;&lt;property id=&quot;20148&quot; value=&quot;5&quot;/&gt;&lt;property id=&quot;20300&quot; value=&quot;Slide 7 - &amp;quot;Records Availability&amp;quot;&quot;/&gt;&lt;property id=&quot;20307&quot; value=&quot;296&quot;/&gt;&lt;/object&gt;&lt;object type=&quot;3&quot; unique_id=&quot;10012&quot;&gt;&lt;property id=&quot;20148&quot; value=&quot;5&quot;/&gt;&lt;property id=&quot;20300&quot; value=&quot;Slide 9 - &amp;quot;DPRIS Website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Home Screen&amp;quot;&quot;/&gt;&lt;property id=&quot;20307&quot; value=&quot;269&quot;/&gt;&lt;/object&gt;&lt;object type=&quot;3&quot; unique_id=&quot;10014&quot;&gt;&lt;property id=&quot;20148&quot; value=&quot;5&quot;/&gt;&lt;property id=&quot;20300&quot; value=&quot;Slide 11 - &amp;quot;OMPF Request Form&amp;quot;&quot;/&gt;&lt;property id=&quot;20307&quot; value=&quot;270&quot;/&gt;&lt;/object&gt;&lt;object type=&quot;3&quot; unique_id=&quot;10015&quot;&gt;&lt;property id=&quot;20148&quot; value=&quot;5&quot;/&gt;&lt;property id=&quot;20300&quot; value=&quot;Slide 12 - &amp;quot;Document Index&amp;quot;&quot;/&gt;&lt;property id=&quot;20307&quot; value=&quot;271&quot;/&gt;&lt;/object&gt;&lt;object type=&quot;3&quot; unique_id=&quot;10016&quot;&gt;&lt;property id=&quot;20148&quot; value=&quot;5&quot;/&gt;&lt;property id=&quot;20300&quot; value=&quot;Slide 13 - &amp;quot;Requests Screen&amp;quot;&quot;/&gt;&lt;property id=&quot;20307&quot; value=&quot;273&quot;/&gt;&lt;/object&gt;&lt;object type=&quot;3&quot; unique_id=&quot;10017&quot;&gt;&lt;property id=&quot;20148&quot; value=&quot;5&quot;/&gt;&lt;property id=&quot;20300&quot; value=&quot;Slide 14 - &amp;quot;Response&amp;quot;&quot;/&gt;&lt;property id=&quot;20307&quot; value=&quot;274&quot;/&gt;&lt;/object&gt;&lt;object type=&quot;3&quot; unique_id=&quot;10018&quot;&gt;&lt;property id=&quot;20148&quot; value=&quot;5&quot;/&gt;&lt;property id=&quot;20300&quot; value=&quot;Slide 15 - &amp;quot;DPRIS Help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Assistance Form&amp;quot;&quot;/&gt;&lt;property id=&quot;20307&quot; value=&quot;297&quot;/&gt;&lt;/object&gt;&lt;object type=&quot;3&quot; unique_id=&quot;10020&quot;&gt;&lt;property id=&quot;20148&quot; value=&quot;5&quot;/&gt;&lt;property id=&quot;20300&quot; value=&quot;Slide 17 - &amp;quot;Personnel Information Exchange Systems (PIES)&amp;quot;&quot;/&gt;&lt;property id=&quot;20307&quot; value=&quot;278&quot;/&gt;&lt;/object&gt;&lt;object type=&quot;3&quot; unique_id=&quot;10021&quot;&gt;&lt;property id=&quot;20148&quot; value=&quot;5&quot;/&gt;&lt;property id=&quot;20300&quot; value=&quot;Slide 18 - &amp;quot;NPRC STRs&amp;quot;&quot;/&gt;&lt;property id=&quot;20307&quot; value=&quot;280&quot;/&gt;&lt;/object&gt;&lt;object type=&quot;3&quot; unique_id=&quot;10022&quot;&gt;&lt;property id=&quot;20148&quot; value=&quot;5&quot;/&gt;&lt;property id=&quot;20300&quot; value=&quot;Slide 20 - &amp;quot;PIES Home Screen&amp;quot;&quot;/&gt;&lt;property id=&quot;20307&quot; value=&quot;281&quot;/&gt;&lt;/object&gt;&lt;object type=&quot;3&quot; unique_id=&quot;10023&quot;&gt;&lt;property id=&quot;20148&quot; value=&quot;5&quot;/&gt;&lt;property id=&quot;20300&quot; value=&quot;Slide 21 - &amp;quot;SHARE: BIRLS – VID&amp;quot;&quot;/&gt;&lt;property id=&quot;20307&quot; value=&quot;285&quot;/&gt;&lt;/object&gt;&lt;object type=&quot;3&quot; unique_id=&quot;10024&quot;&gt;&lt;property id=&quot;20148&quot; value=&quot;5&quot;/&gt;&lt;property id=&quot;20300&quot; value=&quot;Slide 23 - &amp;quot;Using PIES&amp;quot;&quot;/&gt;&lt;property id=&quot;20307&quot; value=&quot;286&quot;/&gt;&lt;/object&gt;&lt;object type=&quot;3&quot; unique_id=&quot;10025&quot;&gt;&lt;property id=&quot;20148&quot; value=&quot;5&quot;/&gt;&lt;property id=&quot;20300&quot; value=&quot;Slide 24 - &amp;quot;Using PIES (cont.)&amp;quot;&quot;/&gt;&lt;property id=&quot;20307&quot; value=&quot;287&quot;/&gt;&lt;/object&gt;&lt;object type=&quot;3&quot; unique_id=&quot;10026&quot;&gt;&lt;property id=&quot;20148&quot; value=&quot;5&quot;/&gt;&lt;property id=&quot;20300&quot; value=&quot;Slide 25 - &amp;quot;DPRIS to PIES Cross Reference Guide&amp;quot;&quot;/&gt;&lt;property id=&quot;20307&quot; value=&quot;293&quot;/&gt;&lt;/object&gt;&lt;object type=&quot;3&quot; unique_id=&quot;10027&quot;&gt;&lt;property id=&quot;20148&quot; value=&quot;5&quot;/&gt;&lt;property id=&quot;20300&quot; value=&quot;Slide 26 - &amp;quot;Review&amp;quot;&quot;/&gt;&lt;property id=&quot;20307&quot; value=&quot;299&quot;/&gt;&lt;/object&gt;&lt;object type=&quot;3&quot; unique_id=&quot;10211&quot;&gt;&lt;property id=&quot;20148&quot; value=&quot;5&quot;/&gt;&lt;property id=&quot;20300&quot; value=&quot;Slide 19 - &amp;quot;NPRC Personnel Records&amp;quot;&quot;/&gt;&lt;property id=&quot;20307&quot; value=&quot;300&quot;/&gt;&lt;/object&gt;&lt;object type=&quot;3&quot; unique_id=&quot;10213&quot;&gt;&lt;property id=&quot;20148&quot; value=&quot;5&quot;/&gt;&lt;property id=&quot;20300&quot; value=&quot;Slide 22 - &amp;quot;Using PIES&amp;quot;&quot;/&gt;&lt;property id=&quot;20307&quot; value=&quot;301&quot;/&gt;&lt;/object&gt;&lt;/object&gt;&lt;object type=&quot;8&quot; unique_id=&quot;1005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F9BA3D2F-6D35-4323-92B1-A1F983B550BE}&quot;/&gt;&lt;isInvalidForFieldText val=&quot;0&quot;/&gt;&lt;Image&gt;&lt;filename val=&quot;C:\Users\User\AppData\Local\Temp\CP10928165171Session\CPTrustFolder10928165203\PPTImport10928338265\data\asimages\{F9BA3D2F-6D35-4323-92B1-A1F983B550BE}_1.png&quot;/&gt;&lt;left val=&quot;71&quot;/&gt;&lt;top val=&quot;300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F5B8CDB8-0B11-4150-B992-820CEBAFF95A}&quot;/&gt;&lt;isInvalidForFieldText val=&quot;0&quot;/&gt;&lt;Image&gt;&lt;filename val=&quot;C:\Users\User\AppData\Local\Temp\CP10928165171Session\CPTrustFolder10928165203\PPTImport10928338265\data\asimages\{F5B8CDB8-0B11-4150-B992-820CEBAFF95A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B12C94D4-2273-451E-9850-9D8BF785B0DD}&quot;/&gt;&lt;isInvalidForFieldText val=&quot;0&quot;/&gt;&lt;Image&gt;&lt;filename val=&quot;C:\Users\User\AppData\Local\Temp\CP10928165171Session\CPTrustFolder10928165203\PPTImport10928338265\data\asimages\{B12C94D4-2273-451E-9850-9D8BF785B0DD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BE70945-AEE6-444B-A815-573DFA1F7B99}&quot;/&gt;&lt;isInvalidForFieldText val=&quot;0&quot;/&gt;&lt;Image&gt;&lt;filename val=&quot;C:\Users\User\AppData\Local\Temp\CP10928165171Session\CPTrustFolder10928165203\PPTImport10928338265\data\asimages\{0BE70945-AEE6-444B-A815-573DFA1F7B99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5&quot;/&gt;&lt;lineCharCount val=&quot;63&quot;/&gt;&lt;lineCharCount val=&quot;50&quot;/&gt;&lt;lineCharCount val=&quot;1&quot;/&gt;&lt;lineCharCount val=&quot;64&quot;/&gt;&lt;lineCharCount val=&quot;1&quot;/&gt;&lt;lineCharCount val=&quot;63&quot;/&gt;&lt;lineCharCount val=&quot;25&quot;/&gt;&lt;/TableIndex&gt;&lt;/ShapeTextInfo&gt;"/>
  <p:tag name="HTML_SHAPEINFO" val="&lt;ThreeDShapeInfo&gt;&lt;uuid val=&quot;{6F88643B-6DE0-43F9-97E0-D37383F4F8C2}&quot;/&gt;&lt;isInvalidForFieldText val=&quot;0&quot;/&gt;&lt;Image&gt;&lt;filename val=&quot;C:\Users\User\AppData\Local\Temp\CP10928165171Session\CPTrustFolder10928165203\PPTImport10928338265\data\asimages\{6F88643B-6DE0-43F9-97E0-D37383F4F8C2}_2.png&quot;/&gt;&lt;left val=&quot;42&quot;/&gt;&lt;top val=&quot;221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990338C-58D3-4772-A396-E2A6E6022992}&quot;/&gt;&lt;isInvalidForFieldText val=&quot;0&quot;/&gt;&lt;Image&gt;&lt;filename val=&quot;C:\Users\User\AppData\Local\Temp\CP10928165171Session\CPTrustFolder10928165203\PPTImport10928338265\data\asimages\{F990338C-58D3-4772-A396-E2A6E6022992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F8297C1-4FA2-4AAA-B46B-985F57B9A428}&quot;/&gt;&lt;isInvalidForFieldText val=&quot;0&quot;/&gt;&lt;Image&gt;&lt;filename val=&quot;C:\Users\User\AppData\Local\Temp\CP10928165171Session\CPTrustFolder10928165203\PPTImport10928338265\data\asimages\{7F8297C1-4FA2-4AAA-B46B-985F57B9A428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8&quot;/&gt;&lt;lineCharCount val=&quot;1&quot;/&gt;&lt;lineCharCount val=&quot;70&quot;/&gt;&lt;lineCharCount val=&quot;57&quot;/&gt;&lt;lineCharCount val=&quot;1&quot;/&gt;&lt;lineCharCount val=&quot;35&quot;/&gt;&lt;lineCharCount val=&quot;1&quot;/&gt;&lt;lineCharCount val=&quot;35&quot;/&gt;&lt;/TableIndex&gt;&lt;/ShapeTextInfo&gt;"/>
  <p:tag name="HTML_SHAPEINFO" val="&lt;ThreeDShapeInfo&gt;&lt;uuid val=&quot;{C8B09EE1-882F-41EF-B7F6-38856486AF21}&quot;/&gt;&lt;isInvalidForFieldText val=&quot;0&quot;/&gt;&lt;Image&gt;&lt;filename val=&quot;C:\Users\User\AppData\Local\Temp\CP10928165171Session\CPTrustFolder10928165203\PPTImport10928338265\data\asimages\{C8B09EE1-882F-41EF-B7F6-38856486AF21}_3.png&quot;/&gt;&lt;left val=&quot;42&quot;/&gt;&lt;top val=&quot;212&quot;/&gt;&lt;width val=&quot;870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46DF8FF-B119-43BF-9C1F-AF23EDE677C6}&quot;/&gt;&lt;isInvalidForFieldText val=&quot;0&quot;/&gt;&lt;Image&gt;&lt;filename val=&quot;C:\Users\User\AppData\Local\Temp\CP10928165171Session\CPTrustFolder10928165203\PPTImport10928338265\data\asimages\{446DF8FF-B119-43BF-9C1F-AF23EDE677C6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6&quot;/&gt;&lt;lineCharCount val=&quot;7&quot;/&gt;&lt;/TableIndex&gt;&lt;/ShapeTextInfo&gt;"/>
  <p:tag name="HTML_SHAPEINFO" val="&lt;ThreeDShapeInfo&gt;&lt;uuid val=&quot;{92C8A69F-B191-411B-8ED0-C59540E9A848}&quot;/&gt;&lt;isInvalidForFieldText val=&quot;0&quot;/&gt;&lt;Image&gt;&lt;filename val=&quot;C:\Users\User\AppData\Local\Temp\CP10928165171Session\CPTrustFolder10928165203\PPTImport10928338265\data\asimages\{92C8A69F-B191-411B-8ED0-C59540E9A848}_4.png&quot;/&gt;&lt;left val=&quot;-6&quot;/&gt;&lt;top val=&quot;77&quot;/&gt;&lt;width val=&quot;982&quot;/&gt;&lt;height val=&quot;12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2&quot;/&gt;&lt;lineCharCount val=&quot;32&quot;/&gt;&lt;lineCharCount val=&quot;1&quot;/&gt;&lt;lineCharCount val=&quot;58&quot;/&gt;&lt;lineCharCount val=&quot;1&quot;/&gt;&lt;lineCharCount val=&quot;54&quot;/&gt;&lt;/TableIndex&gt;&lt;/ShapeTextInfo&gt;"/>
  <p:tag name="HTML_SHAPEINFO" val="&lt;ThreeDShapeInfo&gt;&lt;uuid val=&quot;{50445B65-9568-4235-B9E2-98C96D3AC898}&quot;/&gt;&lt;isInvalidForFieldText val=&quot;0&quot;/&gt;&lt;Image&gt;&lt;filename val=&quot;C:\Users\User\AppData\Local\Temp\CP10928165171Session\CPTrustFolder10928165203\PPTImport10928338265\data\asimages\{50445B65-9568-4235-B9E2-98C96D3AC898}_4.png&quot;/&gt;&lt;left val=&quot;42&quot;/&gt;&lt;top val=&quot;212&quot;/&gt;&lt;width val=&quot;881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1935683-F3A5-4EE9-85F7-63DB2FEC9385}&quot;/&gt;&lt;isInvalidForFieldText val=&quot;0&quot;/&gt;&lt;Image&gt;&lt;filename val=&quot;C:\Users\User\AppData\Local\Temp\CP10928165171Session\CPTrustFolder10928165203\PPTImport10928338265\data\asimages\{31935683-F3A5-4EE9-85F7-63DB2FEC9385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57D523CC-082A-4646-9F89-E16DEFF5764E}&quot;/&gt;&lt;isInvalidForFieldText val=&quot;0&quot;/&gt;&lt;Image&gt;&lt;filename val=&quot;C:\Users\User\AppData\Local\Temp\CP10928165171Session\CPTrustFolder10928165203\PPTImport10928338265\data\asimages\{57D523CC-082A-4646-9F89-E16DEFF5764E}_5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5&quot;/&gt;&lt;lineCharCount val=&quot;13&quot;/&gt;&lt;lineCharCount val=&quot;1&quot;/&gt;&lt;lineCharCount val=&quot;38&quot;/&gt;&lt;lineCharCount val=&quot;1&quot;/&gt;&lt;lineCharCount val=&quot;41&quot;/&gt;&lt;/TableIndex&gt;&lt;/ShapeTextInfo&gt;"/>
  <p:tag name="HTML_SHAPEINFO" val="&lt;ThreeDShapeInfo&gt;&lt;uuid val=&quot;{6C800D57-B4D0-4E12-8065-0110C89FCF53}&quot;/&gt;&lt;isInvalidForFieldText val=&quot;0&quot;/&gt;&lt;Image&gt;&lt;filename val=&quot;C:\Users\User\AppData\Local\Temp\CP10928165171Session\CPTrustFolder10928165203\PPTImport10928338265\data\asimages\{6C800D57-B4D0-4E12-8065-0110C89FCF53}_5.png&quot;/&gt;&lt;left val=&quot;42&quot;/&gt;&lt;top val=&quot;212&quot;/&gt;&lt;width val=&quot;870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D9AEDFF-D4D2-4DE1-9C2F-DD519F2CD2E7}&quot;/&gt;&lt;isInvalidForFieldText val=&quot;0&quot;/&gt;&lt;Image&gt;&lt;filename val=&quot;C:\Users\User\AppData\Local\Temp\CP10928165171Session\CPTrustFolder10928165203\PPTImport10928338265\data\asimages\{BD9AEDFF-D4D2-4DE1-9C2F-DD519F2CD2E7}_5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7F0F4705-4E5D-4511-90B9-5857B1B325BC}&quot;/&gt;&lt;isInvalidForFieldText val=&quot;0&quot;/&gt;&lt;Image&gt;&lt;filename val=&quot;C:\Users\User\AppData\Local\Temp\CP10928165171Session\CPTrustFolder10928165203\PPTImport10928338265\data\asimages\{7F0F4705-4E5D-4511-90B9-5857B1B325BC}_7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9&quot;/&gt;&lt;lineCharCount val=&quot;71&quot;/&gt;&lt;lineCharCount val=&quot;46&quot;/&gt;&lt;lineCharCount val=&quot;59&quot;/&gt;&lt;lineCharCount val=&quot;40&quot;/&gt;&lt;/TableIndex&gt;&lt;/ShapeTextInfo&gt;"/>
  <p:tag name="HTML_SHAPEINFO" val="&lt;ThreeDShapeInfo&gt;&lt;uuid val=&quot;{BD668CD7-3FA7-4107-B88F-2BF53D2F0F7F}&quot;/&gt;&lt;isInvalidForFieldText val=&quot;0&quot;/&gt;&lt;Image&gt;&lt;filename val=&quot;C:\Users\User\AppData\Local\Temp\CP10928165171Session\CPTrustFolder10928165203\PPTImport10928338265\data\asimages\{BD668CD7-3FA7-4107-B88F-2BF53D2F0F7F}_7.png&quot;/&gt;&lt;left val=&quot;42&quot;/&gt;&lt;top val=&quot;212&quot;/&gt;&lt;width val=&quot;870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1015E02-ECD9-4EA2-BBEA-38C28AD512DA}&quot;/&gt;&lt;isInvalidForFieldText val=&quot;0&quot;/&gt;&lt;Image&gt;&lt;filename val=&quot;C:\Users\User\AppData\Local\Temp\CP10928165171Session\CPTrustFolder10928165203\PPTImport10928338265\data\asimages\{E1015E02-ECD9-4EA2-BBEA-38C28AD512DA}_7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E24F28DF-D337-4D81-A05B-F0628D8C46C1}&quot;/&gt;&lt;isInvalidForFieldText val=&quot;0&quot;/&gt;&lt;Image&gt;&lt;filename val=&quot;C:\Users\User\AppData\Local\Temp\CP10928165171Session\CPTrustFolder10928165203\PPTImport10928338265\data\asimages\{E24F28DF-D337-4D81-A05B-F0628D8C46C1}_9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B858A86-A24C-4A08-88FE-1F201C2CE52E}&quot;/&gt;&lt;isInvalidForFieldText val=&quot;0&quot;/&gt;&lt;Image&gt;&lt;filename val=&quot;C:\Users\User\AppData\Local\Temp\CP10928165171Session\CPTrustFolder10928165203\PPTImport10928338265\data\asimages\{1B858A86-A24C-4A08-88FE-1F201C2CE52E}_9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7&quot;/&gt;&lt;/TableIndex&gt;&lt;TableIndex row=&quot;1&quot; col=&quot;2&quot;&gt;&lt;linesCount val=&quot;1&quot;/&gt;&lt;lineCharCount val=&quot;36&quot;/&gt;&lt;/TableIndex&gt;&lt;TableIndex row=&quot;2&quot; col=&quot;1&quot;&gt;&lt;linesCount val=&quot;1&quot;/&gt;&lt;lineCharCount val=&quot;4&quot;/&gt;&lt;/TableIndex&gt;&lt;TableIndex row=&quot;2&quot; col=&quot;2&quot;&gt;&lt;linesCount val=&quot;1&quot;/&gt;&lt;lineCharCount val=&quot;15&quot;/&gt;&lt;/TableIndex&gt;&lt;TableIndex row=&quot;3&quot; col=&quot;1&quot;&gt;&lt;linesCount val=&quot;1&quot;/&gt;&lt;lineCharCount val=&quot;4&quot;/&gt;&lt;/TableIndex&gt;&lt;TableIndex row=&quot;3&quot; col=&quot;2&quot;&gt;&lt;linesCount val=&quot;1&quot;/&gt;&lt;lineCharCount val=&quot;15&quot;/&gt;&lt;/TableIndex&gt;&lt;TableIndex row=&quot;4&quot; col=&quot;1&quot;&gt;&lt;linesCount val=&quot;1&quot;/&gt;&lt;lineCharCount val=&quot;12&quot;/&gt;&lt;/TableIndex&gt;&lt;TableIndex row=&quot;4&quot; col=&quot;2&quot;&gt;&lt;linesCount val=&quot;1&quot;/&gt;&lt;lineCharCount val=&quot;15&quot;/&gt;&lt;/TableIndex&gt;&lt;TableIndex row=&quot;5&quot; col=&quot;1&quot;&gt;&lt;linesCount val=&quot;1&quot;/&gt;&lt;lineCharCount val=&quot;9&quot;/&gt;&lt;/TableIndex&gt;&lt;TableIndex row=&quot;5&quot; col=&quot;2&quot;&gt;&lt;linesCount val=&quot;1&quot;/&gt;&lt;lineCharCount val=&quot;15&quot;/&gt;&lt;/TableIndex&gt;&lt;/ShapeTextInfo&gt;"/>
  <p:tag name="PRESENTER_SHAPEINFO" val="&lt;ThreeDShapeInfo&gt;&lt;uuid val=&quot;{59C61E1D-C676-4116-A2FB-1895BA71E083}&quot;/&gt;&lt;isInvalidForFieldText val=&quot;0&quot;/&gt;&lt;Image&gt;&lt;filename val=&quot;C:\Users\User\AppData\Local\Temp\CP10928165171Session\CPTrustFolder10928165203\PPTImport10928338265\data\asimages\{59C61E1D-C676-4116-A2FB-1895BA71E083}_9.png&quot;/&gt;&lt;left val=&quot;47&quot;/&gt;&lt;top val=&quot;278&quot;/&gt;&lt;width val=&quot;867&quot;/&gt;&lt;height val=&quot;19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2EC88379-987E-4B37-8365-2551897CB793}&quot;/&gt;&lt;isInvalidForFieldText val=&quot;0&quot;/&gt;&lt;Image&gt;&lt;filename val=&quot;C:\Users\User\AppData\Local\Temp\CP10928165171Session\CPTrustFolder10928165203\PPTImport10928338265\data\asimages\{2EC88379-987E-4B37-8365-2551897CB793}_8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1&quot;/&gt;&lt;lineCharCount val=&quot;1&quot;/&gt;&lt;lineCharCount val=&quot;65&quot;/&gt;&lt;lineCharCount val=&quot;8&quot;/&gt;&lt;lineCharCount val=&quot;1&quot;/&gt;&lt;lineCharCount val=&quot;63&quot;/&gt;&lt;lineCharCount val=&quot;16&quot;/&gt;&lt;/TableIndex&gt;&lt;/ShapeTextInfo&gt;"/>
  <p:tag name="HTML_SHAPEINFO" val="&lt;ThreeDShapeInfo&gt;&lt;uuid val=&quot;{5B58ACB8-96DC-4AF5-932A-467EBD86CE1B}&quot;/&gt;&lt;isInvalidForFieldText val=&quot;0&quot;/&gt;&lt;Image&gt;&lt;filename val=&quot;C:\Users\User\AppData\Local\Temp\CP10928165171Session\CPTrustFolder10928165203\PPTImport10928338265\data\asimages\{5B58ACB8-96DC-4AF5-932A-467EBD86CE1B}_8.png&quot;/&gt;&lt;left val=&quot;44&quot;/&gt;&lt;top val=&quot;212&quot;/&gt;&lt;width val=&quot;867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1EB5A8C-0D2A-48CA-AF05-75B1B4A171B3}&quot;/&gt;&lt;isInvalidForFieldText val=&quot;0&quot;/&gt;&lt;Image&gt;&lt;filename val=&quot;C:\Users\User\AppData\Local\Temp\CP10928165171Session\CPTrustFolder10928165203\PPTImport10928338265\data\asimages\{D1EB5A8C-0D2A-48CA-AF05-75B1B4A171B3}_8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9B6B0C9C-8351-4F84-8B9B-0A0AB30ADA94}&quot;/&gt;&lt;isInvalidForFieldText val=&quot;0&quot;/&gt;&lt;Image&gt;&lt;filename val=&quot;C:\Users\User\AppData\Local\Temp\CP10928165171Session\CPTrustFolder10928165203\PPTImport10928338265\data\asimages\{9B6B0C9C-8351-4F84-8B9B-0A0AB30ADA94}_10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D58C376-659C-42B7-8648-6552448EE72A}&quot;/&gt;&lt;isInvalidForFieldText val=&quot;0&quot;/&gt;&lt;Image&gt;&lt;filename val=&quot;C:\Users\User\AppData\Local\Temp\CP10928165171Session\CPTrustFolder10928165203\PPTImport10928338265\data\asimages\{9D58C376-659C-42B7-8648-6552448EE72A}_10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DBDDD813-7B3B-41D2-B6C8-4D748B94AACF}&quot;/&gt;&lt;isInvalidForFieldText val=&quot;0&quot;/&gt;&lt;Image&gt;&lt;filename val=&quot;C:\Users\User\AppData\Local\Temp\CP10928165171Session\CPTrustFolder10928165203\PPTImport10928338265\data\asimages\{DBDDD813-7B3B-41D2-B6C8-4D748B94AACF}_11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BA9216F-D494-42A0-8985-637753218455}&quot;/&gt;&lt;isInvalidForFieldText val=&quot;0&quot;/&gt;&lt;Image&gt;&lt;filename val=&quot;C:\Users\User\AppData\Local\Temp\CP10928165171Session\CPTrustFolder10928165203\PPTImport10928338265\data\asimages\{8BA9216F-D494-42A0-8985-637753218455}_11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FBCB518D-5619-408C-9CDB-F8504701CA6C}&quot;/&gt;&lt;isInvalidForFieldText val=&quot;0&quot;/&gt;&lt;Image&gt;&lt;filename val=&quot;C:\Users\User\AppData\Local\Temp\CP10928165171Session\CPTrustFolder10928165203\PPTImport10928338265\data\asimages\{FBCB518D-5619-408C-9CDB-F8504701CA6C}_12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D72B071-36E5-476D-B73F-B897522EB9B3}&quot;/&gt;&lt;isInvalidForFieldText val=&quot;0&quot;/&gt;&lt;Image&gt;&lt;filename val=&quot;C:\Users\User\AppData\Local\Temp\CP10928165171Session\CPTrustFolder10928165203\PPTImport10928338265\data\asimages\{8D72B071-36E5-476D-B73F-B897522EB9B3}_12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A6BD246C-EF00-4F99-BC39-FB05BCC6982F}&quot;/&gt;&lt;isInvalidForFieldText val=&quot;0&quot;/&gt;&lt;Image&gt;&lt;filename val=&quot;C:\Users\User\AppData\Local\Temp\CP10928165171Session\CPTrustFolder10928165203\PPTImport10928338265\data\asimages\{A6BD246C-EF00-4F99-BC39-FB05BCC6982F}_13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0E78FCE-0194-493E-BFAB-A526C26FD34F}&quot;/&gt;&lt;isInvalidForFieldText val=&quot;0&quot;/&gt;&lt;Image&gt;&lt;filename val=&quot;C:\Users\User\AppData\Local\Temp\CP10928165171Session\CPTrustFolder10928165203\PPTImport10928338265\data\asimages\{E0E78FCE-0194-493E-BFAB-A526C26FD34F}_13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CB8CCA56-E20E-4671-A942-46ADE13CF943}&quot;/&gt;&lt;isInvalidForFieldText val=&quot;0&quot;/&gt;&lt;Image&gt;&lt;filename val=&quot;C:\Users\User\AppData\Local\Temp\CP10928165171Session\CPTrustFolder10928165203\PPTImport10928338265\data\asimages\{CB8CCA56-E20E-4671-A942-46ADE13CF943}_14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23CC832-980B-4437-9E2A-E606A5D0B535}&quot;/&gt;&lt;isInvalidForFieldText val=&quot;0&quot;/&gt;&lt;Image&gt;&lt;filename val=&quot;C:\Users\User\AppData\Local\Temp\CP10928165171Session\CPTrustFolder10928165203\PPTImport10928338265\data\asimages\{123CC832-980B-4437-9E2A-E606A5D0B535}_14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E7C3CFB7-14B6-46B5-BA73-AFEB5AAC633F}&quot;/&gt;&lt;isInvalidForFieldText val=&quot;0&quot;/&gt;&lt;Image&gt;&lt;filename val=&quot;C:\Users\User\AppData\Local\Temp\CP10928165171Session\CPTrustFolder10928165203\PPTImport10928338265\data\asimages\{E7C3CFB7-14B6-46B5-BA73-AFEB5AAC633F}_15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D46DC6A-2D3D-4E85-8EE4-477E6D4C54F2}&quot;/&gt;&lt;isInvalidForFieldText val=&quot;0&quot;/&gt;&lt;Image&gt;&lt;filename val=&quot;C:\Users\User\AppData\Local\Temp\CP10928165171Session\CPTrustFolder10928165203\PPTImport10928338265\data\asimages\{0D46DC6A-2D3D-4E85-8EE4-477E6D4C54F2}_15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8BD7151E-6EF7-4A58-8C72-C5D4C9CF0091}&quot;/&gt;&lt;isInvalidForFieldText val=&quot;0&quot;/&gt;&lt;Image&gt;&lt;filename val=&quot;C:\Users\User\AppData\Local\Temp\CP10928165171Session\CPTrustFolder10928165203\PPTImport10928338265\data\asimages\{8BD7151E-6EF7-4A58-8C72-C5D4C9CF0091}_16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E59801-0EC0-4BD4-9611-AC83C517A7F1}&quot;/&gt;&lt;isInvalidForFieldText val=&quot;0&quot;/&gt;&lt;Image&gt;&lt;filename val=&quot;C:\Users\User\AppData\Local\Temp\CP10928165171Session\CPTrustFolder10928165203\PPTImport10928338265\data\asimages\{17E59801-0EC0-4BD4-9611-AC83C517A7F1}_16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97BB1C47-4B50-4731-8018-0B62D02B819C}&quot;/&gt;&lt;isInvalidForFieldText val=&quot;0&quot;/&gt;&lt;Image&gt;&lt;filename val=&quot;C:\Users\User\AppData\Local\Temp\CP10928165171Session\CPTrustFolder10928165203\PPTImport10928338265\data\asimages\{97BB1C47-4B50-4731-8018-0B62D02B819C}_17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57ABD69-CA18-4D58-9B27-32E690689772}&quot;/&gt;&lt;isInvalidForFieldText val=&quot;0&quot;/&gt;&lt;Image&gt;&lt;filename val=&quot;C:\Users\User\AppData\Local\Temp\CP10928165171Session\CPTrustFolder10928165203\PPTImport10928338265\data\asimages\{957ABD69-CA18-4D58-9B27-32E690689772}_17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{5B0CC91F-A441-48A2-830F-4C92B02517DF}&quot;/&gt;&lt;isInvalidForFieldText val=&quot;0&quot;/&gt;&lt;Image&gt;&lt;filename val=&quot;C:\Users\User\AppData\Local\Temp\CP10928165171Session\CPTrustFolder10928165203\PPTImport10928338265\data\asimages\{5B0CC91F-A441-48A2-830F-4C92B02517DF}_18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2&quot;/&gt;&lt;lineCharCount val=&quot;65&quot;/&gt;&lt;lineCharCount val=&quot;32&quot;/&gt;&lt;/TableIndex&gt;&lt;/ShapeTextInfo&gt;"/>
  <p:tag name="HTML_SHAPEINFO" val="&lt;ThreeDShapeInfo&gt;&lt;uuid val=&quot;{287EF16C-2C3A-4A29-A368-C9D319745CDD}&quot;/&gt;&lt;isInvalidForFieldText val=&quot;0&quot;/&gt;&lt;Image&gt;&lt;filename val=&quot;C:\Users\User\AppData\Local\Temp\CP10928165171Session\CPTrustFolder10928165203\PPTImport10928338265\data\asimages\{287EF16C-2C3A-4A29-A368-C9D319745CDD}_18.png&quot;/&gt;&lt;left val=&quot;40&quot;/&gt;&lt;top val=&quot;212&quot;/&gt;&lt;width val=&quot;871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02AA34E-D341-4493-BFB8-FBA039DAFDBE}&quot;/&gt;&lt;isInvalidForFieldText val=&quot;0&quot;/&gt;&lt;Image&gt;&lt;filename val=&quot;C:\Users\User\AppData\Local\Temp\CP10928165171Session\CPTrustFolder10928165203\PPTImport10928338265\data\asimages\{D02AA34E-D341-4493-BFB8-FBA039DAFDBE}_18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0A2C77E-6A14-491D-837F-3EAE643E0CF4}&quot;/&gt;&lt;isInvalidForFieldText val=&quot;0&quot;/&gt;&lt;Image&gt;&lt;filename val=&quot;C:\Users\User\AppData\Local\Temp\CP10928165171Session\CPTrustFolder10928165203\PPTImport10928338265\data\asimages\{10A2C77E-6A14-491D-837F-3EAE643E0CF4}_19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AC312D6-333C-4220-8C96-AF00C84C2AB6}&quot;/&gt;&lt;isInvalidForFieldText val=&quot;0&quot;/&gt;&lt;Image&gt;&lt;filename val=&quot;C:\Users\User\AppData\Local\Temp\CP10928165171Session\CPTrustFolder10928165203\PPTImport10928338265\data\asimages\{6AC312D6-333C-4220-8C96-AF00C84C2AB6}_19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34&quot;/&gt;&lt;/TableIndex&gt;&lt;TableIndex row=&quot;1&quot; col=&quot;2&quot;&gt;&lt;linesCount val=&quot;1&quot;/&gt;&lt;lineCharCount val=&quot;27&quot;/&gt;&lt;/TableIndex&gt;&lt;TableIndex row=&quot;2&quot; col=&quot;1&quot;&gt;&lt;linesCount val=&quot;1&quot;/&gt;&lt;lineCharCount val=&quot;4&quot;/&gt;&lt;/TableIndex&gt;&lt;TableIndex row=&quot;2&quot; col=&quot;2&quot;&gt;&lt;linesCount val=&quot;1&quot;/&gt;&lt;lineCharCount val=&quot;16&quot;/&gt;&lt;/TableIndex&gt;&lt;TableIndex row=&quot;3&quot; col=&quot;1&quot;&gt;&lt;linesCount val=&quot;1&quot;/&gt;&lt;lineCharCount val=&quot;4&quot;/&gt;&lt;/TableIndex&gt;&lt;TableIndex row=&quot;3&quot; col=&quot;2&quot;&gt;&lt;linesCount val=&quot;1&quot;/&gt;&lt;lineCharCount val=&quot;16&quot;/&gt;&lt;/TableIndex&gt;&lt;TableIndex row=&quot;4&quot; col=&quot;1&quot;&gt;&lt;linesCount val=&quot;1&quot;/&gt;&lt;lineCharCount val=&quot;9&quot;/&gt;&lt;/TableIndex&gt;&lt;TableIndex row=&quot;4&quot; col=&quot;2&quot;&gt;&lt;linesCount val=&quot;3&quot;/&gt;&lt;lineCharCount val=&quot;52&quot;/&gt;&lt;lineCharCount val=&quot;40&quot;/&gt;&lt;lineCharCount val=&quot;39&quot;/&gt;&lt;/TableIndex&gt;&lt;TableIndex row=&quot;5&quot; col=&quot;1&quot;&gt;&lt;linesCount val=&quot;1&quot;/&gt;&lt;lineCharCount val=&quot;12&quot;/&gt;&lt;/TableIndex&gt;&lt;TableIndex row=&quot;5&quot; col=&quot;2&quot;&gt;&lt;linesCount val=&quot;1&quot;/&gt;&lt;lineCharCount val=&quot;11&quot;/&gt;&lt;/TableIndex&gt;&lt;TableIndex row=&quot;6&quot; col=&quot;1&quot;&gt;&lt;linesCount val=&quot;1&quot;/&gt;&lt;lineCharCount val=&quot;11&quot;/&gt;&lt;/TableIndex&gt;&lt;TableIndex row=&quot;6&quot; col=&quot;2&quot;&gt;&lt;linesCount val=&quot;1&quot;/&gt;&lt;lineCharCount val=&quot;11&quot;/&gt;&lt;/TableIndex&gt;&lt;/ShapeTextInfo&gt;"/>
  <p:tag name="PRESENTER_SHAPEINFO" val="&lt;ThreeDShapeInfo&gt;&lt;uuid val=&quot;{8ED88BF4-37E8-47EC-AB81-7C03CE6EC6A0}&quot;/&gt;&lt;isInvalidForFieldText val=&quot;0&quot;/&gt;&lt;Image&gt;&lt;filename val=&quot;C:\Users\User\AppData\Local\Temp\CP10928165171Session\CPTrustFolder10928165203\PPTImport10928338265\data\asimages\{8ED88BF4-37E8-47EC-AB81-7C03CE6EC6A0}_19.png&quot;/&gt;&lt;left val=&quot;17&quot;/&gt;&lt;top val=&quot;245&quot;/&gt;&lt;width val=&quot;926&quot;/&gt;&lt;height val=&quot;26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34&quot;/&gt;&lt;/TableIndex&gt;&lt;TableIndex row=&quot;1&quot; col=&quot;2&quot;&gt;&lt;linesCount val=&quot;1&quot;/&gt;&lt;lineCharCount val=&quot;27&quot;/&gt;&lt;/TableIndex&gt;&lt;TableIndex row=&quot;2&quot; col=&quot;1&quot;&gt;&lt;linesCount val=&quot;1&quot;/&gt;&lt;lineCharCount val=&quot;4&quot;/&gt;&lt;/TableIndex&gt;&lt;TableIndex row=&quot;2&quot; col=&quot;2&quot;&gt;&lt;linesCount val=&quot;1&quot;/&gt;&lt;lineCharCount val=&quot;16&quot;/&gt;&lt;/TableIndex&gt;&lt;TableIndex row=&quot;3&quot; col=&quot;1&quot;&gt;&lt;linesCount val=&quot;1&quot;/&gt;&lt;lineCharCount val=&quot;4&quot;/&gt;&lt;/TableIndex&gt;&lt;TableIndex row=&quot;3&quot; col=&quot;2&quot;&gt;&lt;linesCount val=&quot;1&quot;/&gt;&lt;lineCharCount val=&quot;16&quot;/&gt;&lt;/TableIndex&gt;&lt;TableIndex row=&quot;4&quot; col=&quot;1&quot;&gt;&lt;linesCount val=&quot;1&quot;/&gt;&lt;lineCharCount val=&quot;9&quot;/&gt;&lt;/TableIndex&gt;&lt;TableIndex row=&quot;4&quot; col=&quot;2&quot;&gt;&lt;linesCount val=&quot;3&quot;/&gt;&lt;lineCharCount val=&quot;52&quot;/&gt;&lt;lineCharCount val=&quot;40&quot;/&gt;&lt;lineCharCount val=&quot;39&quot;/&gt;&lt;/TableIndex&gt;&lt;TableIndex row=&quot;5&quot; col=&quot;1&quot;&gt;&lt;linesCount val=&quot;1&quot;/&gt;&lt;lineCharCount val=&quot;12&quot;/&gt;&lt;/TableIndex&gt;&lt;TableIndex row=&quot;5&quot; col=&quot;2&quot;&gt;&lt;linesCount val=&quot;1&quot;/&gt;&lt;lineCharCount val=&quot;11&quot;/&gt;&lt;/TableIndex&gt;&lt;TableIndex row=&quot;6&quot; col=&quot;1&quot;&gt;&lt;linesCount val=&quot;1&quot;/&gt;&lt;lineCharCount val=&quot;11&quot;/&gt;&lt;/TableIndex&gt;&lt;TableIndex row=&quot;6&quot; col=&quot;2&quot;&gt;&lt;linesCount val=&quot;1&quot;/&gt;&lt;lineCharCount val=&quot;11&quot;/&gt;&lt;/TableIndex&gt;&lt;/ShapeTextInfo&gt;"/>
  <p:tag name="PRESENTER_SHAPEINFO" val="&lt;ThreeDShapeInfo&gt;&lt;uuid val=&quot;{8ED88BF4-37E8-47EC-AB81-7C03CE6EC6A0}&quot;/&gt;&lt;isInvalidForFieldText val=&quot;0&quot;/&gt;&lt;Image&gt;&lt;filename val=&quot;C:\Users\User\AppData\Local\Temp\CP10928165171Session\CPTrustFolder10928165203\PPTImport10928338265\data\asimages\{8ED88BF4-37E8-47EC-AB81-7C03CE6EC6A0}_19.png&quot;/&gt;&lt;left val=&quot;17&quot;/&gt;&lt;top val=&quot;245&quot;/&gt;&lt;width val=&quot;926&quot;/&gt;&lt;height val=&quot;261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0887ED4-62A8-46EB-B6B5-9FCCD9D78C62}&quot;/&gt;&lt;isInvalidForFieldText val=&quot;0&quot;/&gt;&lt;Image&gt;&lt;filename val=&quot;C:\Users\User\AppData\Local\Temp\CP10928165171Session\CPTrustFolder10928165203\PPTImport10928338265\data\asimages\{70887ED4-62A8-46EB-B6B5-9FCCD9D78C62}_21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153284F-4D90-4716-ADDD-3F23F98DB343}&quot;/&gt;&lt;isInvalidForFieldText val=&quot;0&quot;/&gt;&lt;Image&gt;&lt;filename val=&quot;C:\Users\User\AppData\Local\Temp\CP10928165171Session\CPTrustFolder10928165203\PPTImport10928338265\data\asimages\{8153284F-4D90-4716-ADDD-3F23F98DB343}_21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5&quot;/&gt;&lt;lineCharCount val=&quot;6&quot;/&gt;&lt;lineCharCount val=&quot;20&quot;/&gt;&lt;lineCharCount val=&quot;6&quot;/&gt;&lt;lineCharCount val=&quot;19&quot;/&gt;&lt;lineCharCount val=&quot;18&quot;/&gt;&lt;lineCharCount val=&quot;4&quot;/&gt;&lt;/TableIndex&gt;&lt;/ShapeTextInfo&gt;"/>
  <p:tag name="HTML_SHAPEINFO" val="&lt;ThreeDShapeInfo&gt;&lt;uuid val=&quot;{894DF478-BC9C-4220-9DDF-0CEC65602B5D}&quot;/&gt;&lt;isInvalidForFieldText val=&quot;0&quot;/&gt;&lt;Image&gt;&lt;filename val=&quot;C:\Users\User\AppData\Local\Temp\CP10928165171Session\CPTrustFolder10928165203\PPTImport10928338265\data\asimages\{894DF478-BC9C-4220-9DDF-0CEC65602B5D}_21.png&quot;/&gt;&lt;left val=&quot;25&quot;/&gt;&lt;top val=&quot;187&quot;/&gt;&lt;width val=&quot;265&quot;/&gt;&lt;height val=&quot;26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AB4F202E-3214-4FA3-97A8-30727448B8C6}&quot;/&gt;&lt;isInvalidForFieldText val=&quot;0&quot;/&gt;&lt;Image&gt;&lt;filename val=&quot;C:\Users\User\AppData\Local\Temp\CP10928165171Session\CPTrustFolder10928165203\PPTImport10928338265\data\asimages\{AB4F202E-3214-4FA3-97A8-30727448B8C6}_20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7DD7117-EE3F-4598-A9A2-7EED45D338A6}&quot;/&gt;&lt;isInvalidForFieldText val=&quot;0&quot;/&gt;&lt;Image&gt;&lt;filename val=&quot;C:\Users\User\AppData\Local\Temp\CP10928165171Session\CPTrustFolder10928165203\PPTImport10928338265\data\asimages\{07DD7117-EE3F-4598-A9A2-7EED45D338A6}_20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DB9D602-1B93-4A1A-AE96-C5DE98D2C132}&quot;/&gt;&lt;isInvalidForFieldText val=&quot;0&quot;/&gt;&lt;Image&gt;&lt;filename val=&quot;C:\Users\User\AppData\Local\Temp\CP10928165171Session\CPTrustFolder10928165203\PPTImport10928338265\data\asimages\{0DB9D602-1B93-4A1A-AE96-C5DE98D2C132}_22.png&quot;/&gt;&lt;left val=&quot;0&quot;/&gt;&lt;top val=&quot;76&quot;/&gt;&lt;width val=&quot;961&quot;/&gt;&lt;height val=&quot;12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2033568-E19D-412C-AF3A-403E9E5C5458}&quot;/&gt;&lt;isInvalidForFieldText val=&quot;0&quot;/&gt;&lt;Image&gt;&lt;filename val=&quot;C:\Users\User\AppData\Local\Temp\CP10928165171Session\CPTrustFolder10928165203\PPTImport10928338265\data\asimages\{B2033568-E19D-412C-AF3A-403E9E5C5458}_22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A091EBE2-9B0A-4A9D-95C2-9ADD483FB1A8}&quot;/&gt;&lt;isInvalidForFieldText val=&quot;0&quot;/&gt;&lt;Image&gt;&lt;filename val=&quot;C:\Users\User\AppData\Local\Temp\CP10928165171Session\CPTrustFolder10928165203\PPTImport10928338265\data\asimages\{A091EBE2-9B0A-4A9D-95C2-9ADD483FB1A8}_23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9A44359-FB3F-458B-9091-510EBD951360}&quot;/&gt;&lt;isInvalidForFieldText val=&quot;0&quot;/&gt;&lt;Image&gt;&lt;filename val=&quot;C:\Users\User\AppData\Local\Temp\CP10928165171Session\CPTrustFolder10928165203\PPTImport10928338265\data\asimages\{79A44359-FB3F-458B-9091-510EBD951360}_23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EC7D3235-7751-4B19-AA44-7931B8D5A14B}&quot;/&gt;&lt;isInvalidForFieldText val=&quot;0&quot;/&gt;&lt;Image&gt;&lt;filename val=&quot;C:\Users\User\AppData\Local\Temp\CP10928165171Session\CPTrustFolder10928165203\PPTImport10928338265\data\asimages\{EC7D3235-7751-4B19-AA44-7931B8D5A14B}_24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6&quot;/&gt;&lt;lineCharCount val=&quot;37&quot;/&gt;&lt;lineCharCount val=&quot;17&quot;/&gt;&lt;lineCharCount val=&quot;10&quot;/&gt;&lt;/TableIndex&gt;&lt;/ShapeTextInfo&gt;"/>
  <p:tag name="HTML_SHAPEINFO" val="&lt;ThreeDShapeInfo&gt;&lt;uuid val=&quot;{7C20346C-8FB2-4A07-A41B-EADCE6C8A228}&quot;/&gt;&lt;isInvalidForFieldText val=&quot;0&quot;/&gt;&lt;Image&gt;&lt;filename val=&quot;C:\Users\User\AppData\Local\Temp\CP10928165171Session\CPTrustFolder10928165203\PPTImport10928338265\data\asimages\{7C20346C-8FB2-4A07-A41B-EADCE6C8A228}_24.png&quot;/&gt;&lt;left val=&quot;42&quot;/&gt;&lt;top val=&quot;212&quot;/&gt;&lt;width val=&quot;870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6440D97-4A5D-4018-8BEA-581A545B1D46}&quot;/&gt;&lt;isInvalidForFieldText val=&quot;0&quot;/&gt;&lt;Image&gt;&lt;filename val=&quot;C:\Users\User\AppData\Local\Temp\CP10928165171Session\CPTrustFolder10928165203\PPTImport10928338265\data\asimages\{D6440D97-4A5D-4018-8BEA-581A545B1D46}_24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4A4200D-1826-4E2F-9FAC-1CFDBCA9EBCA}&quot;/&gt;&lt;isInvalidForFieldText val=&quot;0&quot;/&gt;&lt;Image&gt;&lt;filename val=&quot;C:\Users\User\AppData\Local\Temp\CP10928165171Session\CPTrustFolder10928165203\PPTImport10928338265\data\asimages\{74A4200D-1826-4E2F-9FAC-1CFDBCA9EBCA}_25.png&quot;/&gt;&lt;left val=&quot;0&quot;/&gt;&lt;top val=&quot;0&quot;/&gt;&lt;width val=&quot;1&quot;/&gt;&lt;height val=&quot;1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5DB9784-4E53-4528-894E-5D0AD85CD31D}&quot;/&gt;&lt;isInvalidForFieldText val=&quot;0&quot;/&gt;&lt;Image&gt;&lt;filename val=&quot;C:\Users\User\AppData\Local\Temp\CP10928165171Session\CPTrustFolder10928165203\PPTImport10928338265\data\asimages\{75DB9784-4E53-4528-894E-5D0AD85CD31D}_25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35023CB-C5C1-4E28-B6FE-E0653CBFA9CE}&quot;/&gt;&lt;isInvalidForFieldText val=&quot;0&quot;/&gt;&lt;Image&gt;&lt;filename val=&quot;C:\Users\User\AppData\Local\Temp\CP10928165171Session\CPTrustFolder10928165203\PPTImport10928338265\data\asimages\{535023CB-C5C1-4E28-B6FE-E0653CBFA9CE}_25.png&quot;/&gt;&lt;left val=&quot;0&quot;/&gt;&lt;top val=&quot;272&quot;/&gt;&lt;width val=&quot;961&quot;/&gt;&lt;height val=&quot;20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Theme" id="{885D30DC-FFEC-48AF-AC04-31A12EF36B80}" vid="{88710150-3BA2-4AF2-9BC9-8E5E83085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RO317-839076992-15403</_dlc_DocId>
    <_dlc_DocIdUrl xmlns="b62c6c12-24c5-4d47-ac4d-c5cc93bcdf7b">
      <Url>https://vaww.vashare.vba.va.gov/sites/SPTNCIO/focusedveterans/training/VSRvirtualtraining/_layouts/15/DocIdRedir.aspx?ID=RO317-839076992-15403</Url>
      <Description>RO317-839076992-15403</Description>
    </_dlc_DocIdUrl>
  </documentManagement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8C1980-782A-4712-913D-74CA0E865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2CA2EB-4243-4F5E-9A27-F648D5350A7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62c6c12-24c5-4d47-ac4d-c5cc93bcdf7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11235</TotalTime>
  <Words>1410</Words>
  <Application>Microsoft Office PowerPoint</Application>
  <PresentationFormat>On-screen Show (4:3)</PresentationFormat>
  <Paragraphs>238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Tahoma</vt:lpstr>
      <vt:lpstr>Times New Roman</vt:lpstr>
      <vt:lpstr>VA Theme</vt:lpstr>
      <vt:lpstr>DPRIS and PIES</vt:lpstr>
      <vt:lpstr>Objectives</vt:lpstr>
      <vt:lpstr>References</vt:lpstr>
      <vt:lpstr>Defense Personnel Records Information Retrieval System (DPRIS)</vt:lpstr>
      <vt:lpstr>DPRIS Advantages</vt:lpstr>
      <vt:lpstr>VSR Roles and Responsibilities</vt:lpstr>
      <vt:lpstr>Records Availability</vt:lpstr>
      <vt:lpstr>Using DPRIS Web</vt:lpstr>
      <vt:lpstr>DPRIS Website</vt:lpstr>
      <vt:lpstr>Home Screen</vt:lpstr>
      <vt:lpstr>OMPF Request Form</vt:lpstr>
      <vt:lpstr>Document Index</vt:lpstr>
      <vt:lpstr>Requests Screen</vt:lpstr>
      <vt:lpstr>Response</vt:lpstr>
      <vt:lpstr>DPRIS Help</vt:lpstr>
      <vt:lpstr>Assistance Form</vt:lpstr>
      <vt:lpstr>Personnel Information Exchange Systems (PIES)</vt:lpstr>
      <vt:lpstr>NPRC STRs</vt:lpstr>
      <vt:lpstr>NPRC Personnel Records</vt:lpstr>
      <vt:lpstr>SHARE: BIRLS – VID</vt:lpstr>
      <vt:lpstr>PIES Home Screen</vt:lpstr>
      <vt:lpstr>Using PIES</vt:lpstr>
      <vt:lpstr>Using PIES (cont.)</vt:lpstr>
      <vt:lpstr>DPRIS to PIES Cross Reference Guide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DPRIS and PIES PowerPoint Presentation</dc:title>
  <dc:subject>VSR</dc:subject>
  <dc:creator>Department of Veterans Affairs, Veterans Benefits Administration, Compensation Service, STAFF</dc:creator>
  <cp:keywords>DPRIS and PIES, PIES, DPRIS, Records request, federal records development, federal records, NPRC, O50</cp:keywords>
  <dc:description>This lesson demonstrates how to use DPRIS and PIES.</dc:description>
  <cp:lastModifiedBy>Kathy Poole</cp:lastModifiedBy>
  <cp:revision>500</cp:revision>
  <dcterms:created xsi:type="dcterms:W3CDTF">2014-04-30T02:32:11Z</dcterms:created>
  <dcterms:modified xsi:type="dcterms:W3CDTF">2020-03-06T13:20:45Z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efc40252-2b6d-4d06-ab38-6684fa51ca8e</vt:lpwstr>
  </property>
</Properties>
</file>