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5"/>
  </p:sldMasterIdLst>
  <p:notesMasterIdLst>
    <p:notesMasterId r:id="rId34"/>
  </p:notesMasterIdLst>
  <p:handoutMasterIdLst>
    <p:handoutMasterId r:id="rId35"/>
  </p:handoutMasterIdLst>
  <p:sldIdLst>
    <p:sldId id="257" r:id="rId6"/>
    <p:sldId id="258" r:id="rId7"/>
    <p:sldId id="272" r:id="rId8"/>
    <p:sldId id="271" r:id="rId9"/>
    <p:sldId id="260" r:id="rId10"/>
    <p:sldId id="262" r:id="rId11"/>
    <p:sldId id="290" r:id="rId12"/>
    <p:sldId id="265" r:id="rId13"/>
    <p:sldId id="267" r:id="rId14"/>
    <p:sldId id="268" r:id="rId15"/>
    <p:sldId id="269" r:id="rId16"/>
    <p:sldId id="270" r:id="rId17"/>
    <p:sldId id="286" r:id="rId18"/>
    <p:sldId id="289" r:id="rId19"/>
    <p:sldId id="281" r:id="rId20"/>
    <p:sldId id="274" r:id="rId21"/>
    <p:sldId id="285" r:id="rId22"/>
    <p:sldId id="279" r:id="rId23"/>
    <p:sldId id="280" r:id="rId24"/>
    <p:sldId id="288" r:id="rId25"/>
    <p:sldId id="291" r:id="rId26"/>
    <p:sldId id="292" r:id="rId27"/>
    <p:sldId id="293" r:id="rId28"/>
    <p:sldId id="294" r:id="rId29"/>
    <p:sldId id="282" r:id="rId30"/>
    <p:sldId id="283" r:id="rId31"/>
    <p:sldId id="295" r:id="rId32"/>
    <p:sldId id="256" r:id="rId33"/>
  </p:sldIdLst>
  <p:sldSz cx="12192000" cy="6858000"/>
  <p:notesSz cx="6858000" cy="9144000"/>
  <p:custDataLst>
    <p:tags r:id="rId3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ller, Angela, VBAVACO" initials="HAV" lastIdx="3" clrIdx="0">
    <p:extLst>
      <p:ext uri="{19B8F6BF-5375-455C-9EA6-DF929625EA0E}">
        <p15:presenceInfo xmlns:p15="http://schemas.microsoft.com/office/powerpoint/2012/main" userId="S-1-5-21-1409082233-764733703-682003330-4897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5F1E"/>
    <a:srgbClr val="E7D0A4"/>
    <a:srgbClr val="6A5B3F"/>
    <a:srgbClr val="987734"/>
    <a:srgbClr val="AB8C4E"/>
    <a:srgbClr val="C6A156"/>
    <a:srgbClr val="E8D2A8"/>
    <a:srgbClr val="F5F0E9"/>
    <a:srgbClr val="BEA5A1"/>
    <a:srgbClr val="8673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76015" autoAdjust="0"/>
  </p:normalViewPr>
  <p:slideViewPr>
    <p:cSldViewPr snapToGrid="0">
      <p:cViewPr varScale="1">
        <p:scale>
          <a:sx n="90" d="100"/>
          <a:sy n="90" d="100"/>
        </p:scale>
        <p:origin x="1392" y="9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4" d="100"/>
          <a:sy n="74" d="100"/>
        </p:scale>
        <p:origin x="-26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gs" Target="tags/tag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3DACAB9-A087-46C6-8392-9DA45A27783B}" type="datetimeFigureOut">
              <a:rPr lang="en-US" smtClean="0"/>
              <a:t>11/19/2018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34BF439-490C-45C3-9C2D-A971383A48DD}" type="slidenum">
              <a:rPr lang="en-US" smtClean="0"/>
              <a:t>‹#›</a:t>
            </a:fld>
            <a:endParaRPr lang="en-US"/>
          </a:p>
        </p:txBody>
      </p:sp>
    </p:spTree>
    <p:extLst>
      <p:ext uri="{BB962C8B-B14F-4D97-AF65-F5344CB8AC3E}">
        <p14:creationId xmlns:p14="http://schemas.microsoft.com/office/powerpoint/2010/main" val="29322989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F05838-7BCA-4652-9007-BD0302928936}" type="datetimeFigureOut">
              <a:rPr lang="en-US" smtClean="0"/>
              <a:t>11/19/2018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7C618C-DDD3-4DC9-ADAB-73264023D4F2}" type="slidenum">
              <a:rPr lang="en-US" smtClean="0"/>
              <a:t>‹#›</a:t>
            </a:fld>
            <a:endParaRPr lang="en-US"/>
          </a:p>
        </p:txBody>
      </p:sp>
    </p:spTree>
    <p:extLst>
      <p:ext uri="{BB962C8B-B14F-4D97-AF65-F5344CB8AC3E}">
        <p14:creationId xmlns:p14="http://schemas.microsoft.com/office/powerpoint/2010/main" val="1824007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7C618C-DDD3-4DC9-ADAB-73264023D4F2}" type="slidenum">
              <a:rPr lang="en-US" smtClean="0"/>
              <a:t>1</a:t>
            </a:fld>
            <a:endParaRPr lang="en-US"/>
          </a:p>
        </p:txBody>
      </p:sp>
    </p:spTree>
    <p:extLst>
      <p:ext uri="{BB962C8B-B14F-4D97-AF65-F5344CB8AC3E}">
        <p14:creationId xmlns:p14="http://schemas.microsoft.com/office/powerpoint/2010/main" val="4171021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2</a:t>
            </a:fld>
            <a:endParaRPr lang="en-US"/>
          </a:p>
        </p:txBody>
      </p:sp>
    </p:spTree>
    <p:extLst>
      <p:ext uri="{BB962C8B-B14F-4D97-AF65-F5344CB8AC3E}">
        <p14:creationId xmlns:p14="http://schemas.microsoft.com/office/powerpoint/2010/main" val="2960979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4</a:t>
            </a:fld>
            <a:endParaRPr lang="en-US"/>
          </a:p>
        </p:txBody>
      </p:sp>
    </p:spTree>
    <p:extLst>
      <p:ext uri="{BB962C8B-B14F-4D97-AF65-F5344CB8AC3E}">
        <p14:creationId xmlns:p14="http://schemas.microsoft.com/office/powerpoint/2010/main" val="275735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21</a:t>
            </a:fld>
            <a:endParaRPr lang="en-US"/>
          </a:p>
        </p:txBody>
      </p:sp>
    </p:spTree>
    <p:extLst>
      <p:ext uri="{BB962C8B-B14F-4D97-AF65-F5344CB8AC3E}">
        <p14:creationId xmlns:p14="http://schemas.microsoft.com/office/powerpoint/2010/main" val="3883669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25</a:t>
            </a:fld>
            <a:endParaRPr lang="en-US"/>
          </a:p>
        </p:txBody>
      </p:sp>
    </p:spTree>
    <p:extLst>
      <p:ext uri="{BB962C8B-B14F-4D97-AF65-F5344CB8AC3E}">
        <p14:creationId xmlns:p14="http://schemas.microsoft.com/office/powerpoint/2010/main" val="31709602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499533" y="3259138"/>
            <a:ext cx="11692467"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 name="Freeform 3"/>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 name="Freeform 4"/>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5"/>
          <p:cNvSpPr>
            <a:spLocks noChangeShapeType="1"/>
          </p:cNvSpPr>
          <p:nvPr/>
        </p:nvSpPr>
        <p:spPr bwMode="auto">
          <a:xfrm>
            <a:off x="497418" y="3182938"/>
            <a:ext cx="11694583"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 name="Rectangle 6"/>
          <p:cNvSpPr>
            <a:spLocks noChangeArrowheads="1"/>
          </p:cNvSpPr>
          <p:nvPr/>
        </p:nvSpPr>
        <p:spPr bwMode="auto">
          <a:xfrm>
            <a:off x="1635126" y="220663"/>
            <a:ext cx="8921749" cy="1570303"/>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4800" b="1" i="1" dirty="0">
                <a:solidFill>
                  <a:srgbClr val="1D3275"/>
                </a:solidFill>
                <a:latin typeface="Century Schoolbook" pitchFamily="18" charset="0"/>
              </a:rPr>
              <a:t>Veterans Benefits Administration</a:t>
            </a:r>
            <a:endParaRPr lang="en-US" sz="2800" b="1" i="1" dirty="0">
              <a:solidFill>
                <a:srgbClr val="1D3275"/>
              </a:solidFill>
              <a:effectLst>
                <a:outerShdw blurRad="38100" dist="38100" dir="2700000" algn="tl">
                  <a:srgbClr val="C0C0C0"/>
                </a:outerShdw>
              </a:effectLst>
              <a:latin typeface="Century Schoolbook" pitchFamily="18" charset="0"/>
            </a:endParaRPr>
          </a:p>
        </p:txBody>
      </p:sp>
      <p:sp>
        <p:nvSpPr>
          <p:cNvPr id="7" name="Rectangle 8"/>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8" name="Rectangle 9"/>
          <p:cNvSpPr>
            <a:spLocks noChangeArrowheads="1"/>
          </p:cNvSpPr>
          <p:nvPr/>
        </p:nvSpPr>
        <p:spPr bwMode="auto">
          <a:xfrm>
            <a:off x="299946"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3600" y="2133600"/>
            <a:ext cx="2743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69195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73685" y="0"/>
            <a:ext cx="2618316" cy="60515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16617" y="0"/>
            <a:ext cx="7653867" cy="60515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520776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609600" y="6356350"/>
            <a:ext cx="2844800" cy="365125"/>
          </a:xfrm>
          <a:prstGeom prst="rect">
            <a:avLst/>
          </a:prstGeom>
        </p:spPr>
        <p:txBody>
          <a:bodyPr/>
          <a:lstStyle/>
          <a:p>
            <a:endParaRPr lang="en-US"/>
          </a:p>
        </p:txBody>
      </p:sp>
      <p:sp>
        <p:nvSpPr>
          <p:cNvPr id="5" name="Footer Placeholder 4"/>
          <p:cNvSpPr>
            <a:spLocks noGrp="1"/>
          </p:cNvSpPr>
          <p:nvPr>
            <p:ph type="ftr" sz="quarter" idx="11"/>
          </p:nvPr>
        </p:nvSpPr>
        <p:spPr>
          <a:xfrm>
            <a:off x="4165600" y="6356350"/>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7C414AED-89CE-4A48-8B2B-1B3A5C68EA2A}" type="slidenum">
              <a:rPr lang="en-US" smtClean="0"/>
              <a:t>‹#›</a:t>
            </a:fld>
            <a:endParaRPr lang="en-US"/>
          </a:p>
        </p:txBody>
      </p:sp>
    </p:spTree>
    <p:extLst>
      <p:ext uri="{BB962C8B-B14F-4D97-AF65-F5344CB8AC3E}">
        <p14:creationId xmlns:p14="http://schemas.microsoft.com/office/powerpoint/2010/main" val="1995713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9717743" cy="1151592"/>
          </a:xfrm>
        </p:spPr>
        <p:txBody>
          <a:bodyPr/>
          <a:lstStyle/>
          <a:p>
            <a:r>
              <a:rPr lang="en-US"/>
              <a:t>Click to edit Master title style</a:t>
            </a:r>
          </a:p>
        </p:txBody>
      </p:sp>
      <p:sp>
        <p:nvSpPr>
          <p:cNvPr id="3" name="Content Placeholder 2"/>
          <p:cNvSpPr>
            <a:spLocks noGrp="1"/>
          </p:cNvSpPr>
          <p:nvPr>
            <p:ph idx="1"/>
          </p:nvPr>
        </p:nvSpPr>
        <p:spPr>
          <a:xfrm>
            <a:off x="847165" y="1789114"/>
            <a:ext cx="10945906" cy="4262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16618" y="1789114"/>
            <a:ext cx="4991100"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910917" y="1789114"/>
            <a:ext cx="4993216"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8082" y="0"/>
            <a:ext cx="9444318" cy="1417638"/>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2723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36344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350121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45374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852085" y="1361794"/>
            <a:ext cx="10339916"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27" name="Rectangle 3"/>
          <p:cNvSpPr>
            <a:spLocks noChangeArrowheads="1"/>
          </p:cNvSpPr>
          <p:nvPr/>
        </p:nvSpPr>
        <p:spPr bwMode="auto">
          <a:xfrm>
            <a:off x="565152" y="6396039"/>
            <a:ext cx="11626849"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b="0" i="0" u="none"/>
          </a:p>
        </p:txBody>
      </p:sp>
      <p:sp>
        <p:nvSpPr>
          <p:cNvPr id="1028" name="Rectangle 4"/>
          <p:cNvSpPr>
            <a:spLocks noChangeArrowheads="1"/>
          </p:cNvSpPr>
          <p:nvPr/>
        </p:nvSpPr>
        <p:spPr bwMode="auto">
          <a:xfrm>
            <a:off x="1388533" y="1199870"/>
            <a:ext cx="10803467"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a:p>
        </p:txBody>
      </p:sp>
      <p:sp>
        <p:nvSpPr>
          <p:cNvPr id="1029" name="Freeform 5"/>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0" name="Freeform 6"/>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215" name="Rectangle 7"/>
          <p:cNvSpPr>
            <a:spLocks noGrp="1" noChangeArrowheads="1"/>
          </p:cNvSpPr>
          <p:nvPr>
            <p:ph type="title"/>
          </p:nvPr>
        </p:nvSpPr>
        <p:spPr bwMode="auto">
          <a:xfrm>
            <a:off x="2135094" y="49307"/>
            <a:ext cx="9752105" cy="1103312"/>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32" name="Rectangle 8"/>
          <p:cNvSpPr>
            <a:spLocks noGrp="1" noChangeArrowheads="1"/>
          </p:cNvSpPr>
          <p:nvPr>
            <p:ph type="body" idx="1"/>
          </p:nvPr>
        </p:nvSpPr>
        <p:spPr bwMode="auto">
          <a:xfrm>
            <a:off x="859367" y="1573306"/>
            <a:ext cx="11044767" cy="447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lvl="0"/>
            <a:endParaRPr lang="en-US" dirty="0"/>
          </a:p>
        </p:txBody>
      </p:sp>
      <p:sp>
        <p:nvSpPr>
          <p:cNvPr id="222218" name="Rectangle 10"/>
          <p:cNvSpPr>
            <a:spLocks noGrp="1" noChangeArrowheads="1"/>
          </p:cNvSpPr>
          <p:nvPr>
            <p:ph type="sldNum" sz="quarter" idx="4"/>
          </p:nvPr>
        </p:nvSpPr>
        <p:spPr bwMode="auto">
          <a:xfrm>
            <a:off x="10566400" y="6356350"/>
            <a:ext cx="16256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fld id="{36A6A193-2FDC-48DD-8023-1C75B05EEA9A}" type="slidenum">
              <a:rPr lang="en-US" smtClean="0"/>
              <a:t>‹#›</a:t>
            </a:fld>
            <a:endParaRPr lang="en-US"/>
          </a:p>
        </p:txBody>
      </p:sp>
      <p:sp>
        <p:nvSpPr>
          <p:cNvPr id="1034" name="Rectangle 11"/>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35" name="Rectangle 12"/>
          <p:cNvSpPr>
            <a:spLocks noChangeArrowheads="1"/>
          </p:cNvSpPr>
          <p:nvPr/>
        </p:nvSpPr>
        <p:spPr bwMode="auto">
          <a:xfrm>
            <a:off x="273052"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sp>
        <p:nvSpPr>
          <p:cNvPr id="1036" name="Rectangle 13"/>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1037" name="Rectangle 14"/>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222223" name="Rectangle 15"/>
          <p:cNvSpPr>
            <a:spLocks noChangeArrowheads="1"/>
          </p:cNvSpPr>
          <p:nvPr/>
        </p:nvSpPr>
        <p:spPr bwMode="auto">
          <a:xfrm>
            <a:off x="859367" y="6400800"/>
            <a:ext cx="2574423" cy="339196"/>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dirty="0">
                <a:solidFill>
                  <a:srgbClr val="1D3275"/>
                </a:solidFill>
                <a:effectLst>
                  <a:outerShdw blurRad="38100" dist="38100" dir="2700000" algn="tl">
                    <a:srgbClr val="C0C0C0"/>
                  </a:outerShdw>
                </a:effectLst>
                <a:latin typeface="Century Schoolbook" pitchFamily="18" charset="0"/>
              </a:rPr>
              <a:t>Compensation Service </a:t>
            </a:r>
          </a:p>
        </p:txBody>
      </p:sp>
      <p:pic>
        <p:nvPicPr>
          <p:cNvPr id="1039" name="Picture 19" descr="veterans"/>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75878" y="-19577"/>
            <a:ext cx="1659217" cy="1419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transition/>
  <p:hf hdr="0" ftr="0" dt="0"/>
  <p:txStyles>
    <p:titleStyle>
      <a:lvl1pPr algn="ctr" rtl="0" eaLnBrk="1" fontAlgn="base" hangingPunct="1">
        <a:spcBef>
          <a:spcPct val="0"/>
        </a:spcBef>
        <a:spcAft>
          <a:spcPct val="0"/>
        </a:spcAft>
        <a:defRPr sz="3200" b="0" i="0" u="none">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1" fontAlgn="base" hangingPunct="1">
        <a:spcBef>
          <a:spcPct val="20000"/>
        </a:spcBef>
        <a:spcAft>
          <a:spcPct val="0"/>
        </a:spcAft>
        <a:buClr>
          <a:schemeClr val="accent6">
            <a:lumMod val="75000"/>
          </a:schemeClr>
        </a:buClr>
        <a:buFont typeface="Wingdings" panose="05000000000000000000" pitchFamily="2" charset="2"/>
        <a:buChar char="Ø"/>
        <a:defRPr sz="2800">
          <a:solidFill>
            <a:srgbClr val="1D3275"/>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vbacoweb03.dva.va.gov/bl/21/DBQ/default.asp" TargetMode="External"/><Relationship Id="rId2" Type="http://schemas.openxmlformats.org/officeDocument/2006/relationships/hyperlink" Target="https://www.ecfr.gov/cgi-bin/text-idx?SID=ad275643432556b9dda942343fb89296&amp;mc=true&amp;node=pt38.1.4&amp;rgn=div5#se38.1.4_1117"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hyperlink" Target="https://vaww.vrm.km.va.gov/system/templates/selfservice/va_kanew/help/agent/locale/en-US/portal/554400000001034"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731520" y="3368675"/>
            <a:ext cx="359664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p>
            <a:pPr algn="ctr"/>
            <a:r>
              <a:rPr lang="en-US" sz="2800" b="1" i="1" dirty="0">
                <a:solidFill>
                  <a:srgbClr val="1D3275"/>
                </a:solidFill>
                <a:latin typeface="Century Schoolbook" pitchFamily="18" charset="0"/>
              </a:rPr>
              <a:t>Compensation Service</a:t>
            </a:r>
          </a:p>
        </p:txBody>
      </p:sp>
      <p:sp>
        <p:nvSpPr>
          <p:cNvPr id="3" name="Rectangle 3"/>
          <p:cNvSpPr txBox="1">
            <a:spLocks noChangeArrowheads="1"/>
          </p:cNvSpPr>
          <p:nvPr/>
        </p:nvSpPr>
        <p:spPr bwMode="auto">
          <a:xfrm>
            <a:off x="8046720" y="3535680"/>
            <a:ext cx="3139440" cy="102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rgbClr val="CC0000"/>
              </a:buClr>
              <a:buFont typeface="Wingdings" pitchFamily="2" charset="2"/>
              <a:buChar char="•"/>
              <a:defRPr sz="2800">
                <a:solidFill>
                  <a:srgbClr val="1D3275"/>
                </a:solidFill>
                <a:latin typeface="+mn-lt"/>
                <a:ea typeface="+mn-ea"/>
                <a:cs typeface="+mn-cs"/>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marL="0" indent="0" algn="ctr">
              <a:lnSpc>
                <a:spcPct val="80000"/>
              </a:lnSpc>
              <a:buFont typeface="Wingdings" pitchFamily="2" charset="2"/>
              <a:buNone/>
            </a:pPr>
            <a:r>
              <a:rPr lang="en-US" b="1" i="1" kern="0" dirty="0">
                <a:latin typeface="Century Schoolbook" pitchFamily="18" charset="0"/>
              </a:rPr>
              <a:t>December 2018</a:t>
            </a:r>
          </a:p>
        </p:txBody>
      </p:sp>
      <p:sp>
        <p:nvSpPr>
          <p:cNvPr id="4" name="Rectangle 2"/>
          <p:cNvSpPr txBox="1">
            <a:spLocks noChangeArrowheads="1"/>
          </p:cNvSpPr>
          <p:nvPr/>
        </p:nvSpPr>
        <p:spPr bwMode="auto">
          <a:xfrm>
            <a:off x="2209800" y="4953000"/>
            <a:ext cx="7772400" cy="6096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a:defRPr/>
            </a:pPr>
            <a:r>
              <a:rPr lang="en-US" sz="3000" b="1" kern="0" dirty="0">
                <a:solidFill>
                  <a:srgbClr val="1D3275"/>
                </a:solidFill>
                <a:latin typeface="Verdana" pitchFamily="34" charset="0"/>
              </a:rPr>
              <a:t>Rating Considerations within the Hematologic and Lymphatic System </a:t>
            </a:r>
          </a:p>
          <a:p>
            <a:pPr>
              <a:defRPr/>
            </a:pPr>
            <a:r>
              <a:rPr lang="en-US" sz="3000" b="1" kern="0" dirty="0">
                <a:solidFill>
                  <a:srgbClr val="1D3275"/>
                </a:solidFill>
                <a:latin typeface="Verdana" pitchFamily="34" charset="0"/>
              </a:rPr>
              <a:t>(Post Challenge)</a:t>
            </a:r>
            <a:endParaRPr lang="en-US" sz="3000" i="1" kern="0" dirty="0">
              <a:solidFill>
                <a:srgbClr val="003366"/>
              </a:solidFill>
              <a:latin typeface="Verdana" pitchFamily="34" charset="0"/>
            </a:endParaRPr>
          </a:p>
        </p:txBody>
      </p:sp>
    </p:spTree>
    <p:extLst>
      <p:ext uri="{BB962C8B-B14F-4D97-AF65-F5344CB8AC3E}">
        <p14:creationId xmlns:p14="http://schemas.microsoft.com/office/powerpoint/2010/main" val="303315381"/>
      </p:ext>
    </p:extLst>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E16B6-8D09-44B4-A946-0ABC7135AECD}"/>
              </a:ext>
            </a:extLst>
          </p:cNvPr>
          <p:cNvSpPr>
            <a:spLocks noGrp="1"/>
          </p:cNvSpPr>
          <p:nvPr>
            <p:ph type="title"/>
          </p:nvPr>
        </p:nvSpPr>
        <p:spPr/>
        <p:txBody>
          <a:bodyPr/>
          <a:lstStyle/>
          <a:p>
            <a:r>
              <a:rPr lang="en-US" dirty="0"/>
              <a:t>Multiple myeloma, DC 7712</a:t>
            </a:r>
          </a:p>
        </p:txBody>
      </p:sp>
      <p:sp>
        <p:nvSpPr>
          <p:cNvPr id="3" name="Content Placeholder 2">
            <a:extLst>
              <a:ext uri="{FF2B5EF4-FFF2-40B4-BE49-F238E27FC236}">
                <a16:creationId xmlns:a16="http://schemas.microsoft.com/office/drawing/2014/main" id="{A0AEF682-1418-4F1E-942F-8A77A3325053}"/>
              </a:ext>
            </a:extLst>
          </p:cNvPr>
          <p:cNvSpPr>
            <a:spLocks noGrp="1"/>
          </p:cNvSpPr>
          <p:nvPr>
            <p:ph idx="1"/>
          </p:nvPr>
        </p:nvSpPr>
        <p:spPr/>
        <p:txBody>
          <a:bodyPr>
            <a:normAutofit/>
          </a:bodyPr>
          <a:lstStyle/>
          <a:p>
            <a:r>
              <a:rPr lang="en-US" dirty="0"/>
              <a:t>Defined as:</a:t>
            </a:r>
          </a:p>
          <a:p>
            <a:pPr lvl="1"/>
            <a:r>
              <a:rPr lang="en-US" dirty="0">
                <a:latin typeface="Times New Roman" panose="02020603050405020304" pitchFamily="18" charset="0"/>
                <a:cs typeface="Times New Roman" panose="02020603050405020304" pitchFamily="18" charset="0"/>
              </a:rPr>
              <a:t>Cancer of the plasma cells (white blood cells that produce antibodies)</a:t>
            </a:r>
          </a:p>
          <a:p>
            <a:r>
              <a:rPr lang="en-US" dirty="0"/>
              <a:t>Consider presumptive service connection:</a:t>
            </a:r>
          </a:p>
          <a:p>
            <a:pPr lvl="1"/>
            <a:r>
              <a:rPr lang="en-US" dirty="0">
                <a:latin typeface="Times New Roman" panose="02020603050405020304" pitchFamily="18" charset="0"/>
                <a:cs typeface="Times New Roman" panose="02020603050405020304" pitchFamily="18" charset="0"/>
              </a:rPr>
              <a:t>Radiation (38 CFR 3.309(d), 3.311)</a:t>
            </a:r>
          </a:p>
          <a:p>
            <a:pPr lvl="1"/>
            <a:r>
              <a:rPr lang="en-US" dirty="0">
                <a:latin typeface="Times New Roman" panose="02020603050405020304" pitchFamily="18" charset="0"/>
                <a:cs typeface="Times New Roman" panose="02020603050405020304" pitchFamily="18" charset="0"/>
              </a:rPr>
              <a:t>Herbicides (38 CFR 3.309(e))</a:t>
            </a:r>
          </a:p>
          <a:p>
            <a:pPr lvl="1"/>
            <a:r>
              <a:rPr lang="en-US" dirty="0">
                <a:latin typeface="Times New Roman" panose="02020603050405020304" pitchFamily="18" charset="0"/>
                <a:cs typeface="Times New Roman" panose="02020603050405020304" pitchFamily="18" charset="0"/>
              </a:rPr>
              <a:t>Contaminated water at Camp Lejeune (38 CFR 3.309(f))</a:t>
            </a:r>
          </a:p>
          <a:p>
            <a:pPr marL="457200" lvl="1"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4080D73D-65A7-4422-AA58-4ED74E2B327F}"/>
              </a:ext>
            </a:extLst>
          </p:cNvPr>
          <p:cNvSpPr>
            <a:spLocks noGrp="1"/>
          </p:cNvSpPr>
          <p:nvPr>
            <p:ph type="sldNum" sz="quarter" idx="10"/>
          </p:nvPr>
        </p:nvSpPr>
        <p:spPr/>
        <p:txBody>
          <a:bodyPr/>
          <a:lstStyle/>
          <a:p>
            <a:fld id="{7C414AED-89CE-4A48-8B2B-1B3A5C68EA2A}" type="slidenum">
              <a:rPr lang="en-US" smtClean="0"/>
              <a:t>10</a:t>
            </a:fld>
            <a:endParaRPr lang="en-US"/>
          </a:p>
        </p:txBody>
      </p:sp>
    </p:spTree>
    <p:extLst>
      <p:ext uri="{BB962C8B-B14F-4D97-AF65-F5344CB8AC3E}">
        <p14:creationId xmlns:p14="http://schemas.microsoft.com/office/powerpoint/2010/main" val="90067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C94B7-554E-47C2-8D31-026A1FE680BC}"/>
              </a:ext>
            </a:extLst>
          </p:cNvPr>
          <p:cNvSpPr>
            <a:spLocks noGrp="1"/>
          </p:cNvSpPr>
          <p:nvPr>
            <p:ph type="title"/>
          </p:nvPr>
        </p:nvSpPr>
        <p:spPr/>
        <p:txBody>
          <a:bodyPr/>
          <a:lstStyle/>
          <a:p>
            <a:r>
              <a:rPr lang="en-US" dirty="0"/>
              <a:t>Multiple myeloma, DC 7712, continued</a:t>
            </a:r>
          </a:p>
        </p:txBody>
      </p:sp>
      <p:sp>
        <p:nvSpPr>
          <p:cNvPr id="4" name="Slide Number Placeholder 3">
            <a:extLst>
              <a:ext uri="{FF2B5EF4-FFF2-40B4-BE49-F238E27FC236}">
                <a16:creationId xmlns:a16="http://schemas.microsoft.com/office/drawing/2014/main" id="{EFB058BB-5126-4862-83D2-47E5E883D8EA}"/>
              </a:ext>
            </a:extLst>
          </p:cNvPr>
          <p:cNvSpPr>
            <a:spLocks noGrp="1"/>
          </p:cNvSpPr>
          <p:nvPr>
            <p:ph type="sldNum" sz="quarter" idx="10"/>
          </p:nvPr>
        </p:nvSpPr>
        <p:spPr/>
        <p:txBody>
          <a:bodyPr/>
          <a:lstStyle/>
          <a:p>
            <a:fld id="{7C414AED-89CE-4A48-8B2B-1B3A5C68EA2A}" type="slidenum">
              <a:rPr lang="en-US" smtClean="0"/>
              <a:t>11</a:t>
            </a:fld>
            <a:endParaRPr lang="en-US"/>
          </a:p>
        </p:txBody>
      </p:sp>
      <p:pic>
        <p:nvPicPr>
          <p:cNvPr id="7" name="Content Placeholder 6">
            <a:extLst>
              <a:ext uri="{FF2B5EF4-FFF2-40B4-BE49-F238E27FC236}">
                <a16:creationId xmlns:a16="http://schemas.microsoft.com/office/drawing/2014/main" id="{500C31D6-7384-4AFB-80CB-6011543F2A5D}"/>
              </a:ext>
            </a:extLst>
          </p:cNvPr>
          <p:cNvPicPr>
            <a:picLocks noGrp="1" noChangeAspect="1"/>
          </p:cNvPicPr>
          <p:nvPr>
            <p:ph idx="1"/>
          </p:nvPr>
        </p:nvPicPr>
        <p:blipFill>
          <a:blip r:embed="rId2"/>
          <a:stretch>
            <a:fillRect/>
          </a:stretch>
        </p:blipFill>
        <p:spPr>
          <a:xfrm>
            <a:off x="910011" y="1647459"/>
            <a:ext cx="10945813" cy="3877528"/>
          </a:xfrm>
          <a:prstGeom prst="rect">
            <a:avLst/>
          </a:prstGeom>
        </p:spPr>
      </p:pic>
    </p:spTree>
    <p:extLst>
      <p:ext uri="{BB962C8B-B14F-4D97-AF65-F5344CB8AC3E}">
        <p14:creationId xmlns:p14="http://schemas.microsoft.com/office/powerpoint/2010/main" val="3707169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44F9F-7599-4C53-A682-93388C239BAE}"/>
              </a:ext>
            </a:extLst>
          </p:cNvPr>
          <p:cNvSpPr>
            <a:spLocks noGrp="1"/>
          </p:cNvSpPr>
          <p:nvPr>
            <p:ph type="title"/>
          </p:nvPr>
        </p:nvSpPr>
        <p:spPr/>
        <p:txBody>
          <a:bodyPr/>
          <a:lstStyle/>
          <a:p>
            <a:r>
              <a:rPr lang="en-US" dirty="0"/>
              <a:t>Special considerations for CLL and multiple myeloma</a:t>
            </a:r>
          </a:p>
        </p:txBody>
      </p:sp>
      <p:sp>
        <p:nvSpPr>
          <p:cNvPr id="3" name="Content Placeholder 2">
            <a:extLst>
              <a:ext uri="{FF2B5EF4-FFF2-40B4-BE49-F238E27FC236}">
                <a16:creationId xmlns:a16="http://schemas.microsoft.com/office/drawing/2014/main" id="{0D79F57C-524B-47E3-B5DB-71E5A41EA41C}"/>
              </a:ext>
            </a:extLst>
          </p:cNvPr>
          <p:cNvSpPr>
            <a:spLocks noGrp="1"/>
          </p:cNvSpPr>
          <p:nvPr>
            <p:ph idx="1"/>
          </p:nvPr>
        </p:nvSpPr>
        <p:spPr/>
        <p:txBody>
          <a:bodyPr>
            <a:normAutofit/>
          </a:bodyPr>
          <a:lstStyle/>
          <a:p>
            <a:r>
              <a:rPr lang="en-US" dirty="0"/>
              <a:t>The rating schedule for the hematologic and lymphatic system changed December 9, 2018:</a:t>
            </a:r>
          </a:p>
          <a:p>
            <a:pPr lvl="1"/>
            <a:r>
              <a:rPr lang="en-US" dirty="0">
                <a:latin typeface="Times New Roman" panose="02020603050405020304" pitchFamily="18" charset="0"/>
                <a:cs typeface="Times New Roman" panose="02020603050405020304" pitchFamily="18" charset="0"/>
              </a:rPr>
              <a:t>Permanent and total (P&amp;T) entitlements are no longer routinely granted.</a:t>
            </a:r>
          </a:p>
          <a:p>
            <a:pPr lvl="1" hangingPunct="0"/>
            <a:r>
              <a:rPr lang="en-US" dirty="0">
                <a:latin typeface="Times New Roman" panose="02020603050405020304" pitchFamily="18" charset="0"/>
                <a:cs typeface="Times New Roman" panose="02020603050405020304" pitchFamily="18" charset="0"/>
              </a:rPr>
              <a:t>If reduction is warranted apply provisions of 38 CFR 3.105(e)</a:t>
            </a:r>
          </a:p>
          <a:p>
            <a:pPr lvl="1"/>
            <a:r>
              <a:rPr lang="en-US" dirty="0">
                <a:latin typeface="Times New Roman" panose="02020603050405020304" pitchFamily="18" charset="0"/>
                <a:cs typeface="Times New Roman" panose="02020603050405020304" pitchFamily="18" charset="0"/>
              </a:rPr>
              <a:t>P&amp;T grants established prior to the rating schedule change should be maintained (38 CFR 3.951).</a:t>
            </a:r>
          </a:p>
        </p:txBody>
      </p:sp>
      <p:sp>
        <p:nvSpPr>
          <p:cNvPr id="4" name="Slide Number Placeholder 3">
            <a:extLst>
              <a:ext uri="{FF2B5EF4-FFF2-40B4-BE49-F238E27FC236}">
                <a16:creationId xmlns:a16="http://schemas.microsoft.com/office/drawing/2014/main" id="{8293C507-2418-4A69-AC31-7A92A936C745}"/>
              </a:ext>
            </a:extLst>
          </p:cNvPr>
          <p:cNvSpPr>
            <a:spLocks noGrp="1"/>
          </p:cNvSpPr>
          <p:nvPr>
            <p:ph type="sldNum" sz="quarter" idx="10"/>
          </p:nvPr>
        </p:nvSpPr>
        <p:spPr/>
        <p:txBody>
          <a:bodyPr/>
          <a:lstStyle/>
          <a:p>
            <a:fld id="{7C414AED-89CE-4A48-8B2B-1B3A5C68EA2A}" type="slidenum">
              <a:rPr lang="en-US" smtClean="0"/>
              <a:t>12</a:t>
            </a:fld>
            <a:endParaRPr lang="en-US"/>
          </a:p>
        </p:txBody>
      </p:sp>
    </p:spTree>
    <p:extLst>
      <p:ext uri="{BB962C8B-B14F-4D97-AF65-F5344CB8AC3E}">
        <p14:creationId xmlns:p14="http://schemas.microsoft.com/office/powerpoint/2010/main" val="4074227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6D60C-BD59-4904-97C6-B3D5D2FF2170}"/>
              </a:ext>
            </a:extLst>
          </p:cNvPr>
          <p:cNvSpPr>
            <a:spLocks noGrp="1"/>
          </p:cNvSpPr>
          <p:nvPr>
            <p:ph type="title"/>
          </p:nvPr>
        </p:nvSpPr>
        <p:spPr/>
        <p:txBody>
          <a:bodyPr/>
          <a:lstStyle/>
          <a:p>
            <a:r>
              <a:rPr lang="en-US" dirty="0"/>
              <a:t>Immune thrombocytopenia, DC 7705</a:t>
            </a:r>
          </a:p>
        </p:txBody>
      </p:sp>
      <p:sp>
        <p:nvSpPr>
          <p:cNvPr id="3" name="Content Placeholder 2">
            <a:extLst>
              <a:ext uri="{FF2B5EF4-FFF2-40B4-BE49-F238E27FC236}">
                <a16:creationId xmlns:a16="http://schemas.microsoft.com/office/drawing/2014/main" id="{4C2565DA-1F34-4728-9EE1-7C4D20571085}"/>
              </a:ext>
            </a:extLst>
          </p:cNvPr>
          <p:cNvSpPr>
            <a:spLocks noGrp="1"/>
          </p:cNvSpPr>
          <p:nvPr>
            <p:ph idx="1"/>
          </p:nvPr>
        </p:nvSpPr>
        <p:spPr/>
        <p:txBody>
          <a:bodyPr>
            <a:normAutofit/>
          </a:bodyPr>
          <a:lstStyle/>
          <a:p>
            <a:r>
              <a:rPr lang="en-US" dirty="0"/>
              <a:t>Immune thrombocytopenia is also known as thrombocytopenia, primary, idiopathic, or immune.</a:t>
            </a:r>
          </a:p>
          <a:p>
            <a:r>
              <a:rPr lang="en-US" dirty="0"/>
              <a:t>Bleeding disorder, blood doesn’t clot as it should</a:t>
            </a:r>
          </a:p>
          <a:p>
            <a:pPr lvl="1"/>
            <a:r>
              <a:rPr lang="en-US" dirty="0">
                <a:latin typeface="Times New Roman" panose="02020603050405020304" pitchFamily="18" charset="0"/>
                <a:cs typeface="Times New Roman" panose="02020603050405020304" pitchFamily="18" charset="0"/>
              </a:rPr>
              <a:t>Occurs when immune system attacks platelets</a:t>
            </a:r>
          </a:p>
          <a:p>
            <a:r>
              <a:rPr lang="en-US" dirty="0"/>
              <a:t>Consider presumptive service connection: </a:t>
            </a:r>
          </a:p>
          <a:p>
            <a:pPr lvl="1"/>
            <a:r>
              <a:rPr lang="en-US" dirty="0">
                <a:latin typeface="Times New Roman" panose="02020603050405020304" pitchFamily="18" charset="0"/>
                <a:cs typeface="Times New Roman" panose="02020603050405020304" pitchFamily="18" charset="0"/>
              </a:rPr>
              <a:t>Chronic (38 CFR 3.309(a))</a:t>
            </a:r>
          </a:p>
          <a:p>
            <a:pPr marL="0" indent="0">
              <a:buNone/>
            </a:pPr>
            <a:endParaRPr lang="en-US" dirty="0"/>
          </a:p>
        </p:txBody>
      </p:sp>
      <p:sp>
        <p:nvSpPr>
          <p:cNvPr id="4" name="Slide Number Placeholder 3">
            <a:extLst>
              <a:ext uri="{FF2B5EF4-FFF2-40B4-BE49-F238E27FC236}">
                <a16:creationId xmlns:a16="http://schemas.microsoft.com/office/drawing/2014/main" id="{F4FEBC4A-356D-4F69-BAE4-1837A24B4203}"/>
              </a:ext>
            </a:extLst>
          </p:cNvPr>
          <p:cNvSpPr>
            <a:spLocks noGrp="1"/>
          </p:cNvSpPr>
          <p:nvPr>
            <p:ph type="sldNum" sz="quarter" idx="10"/>
          </p:nvPr>
        </p:nvSpPr>
        <p:spPr/>
        <p:txBody>
          <a:bodyPr/>
          <a:lstStyle/>
          <a:p>
            <a:fld id="{7C414AED-89CE-4A48-8B2B-1B3A5C68EA2A}" type="slidenum">
              <a:rPr lang="en-US" smtClean="0"/>
              <a:t>13</a:t>
            </a:fld>
            <a:endParaRPr lang="en-US"/>
          </a:p>
        </p:txBody>
      </p:sp>
    </p:spTree>
    <p:extLst>
      <p:ext uri="{BB962C8B-B14F-4D97-AF65-F5344CB8AC3E}">
        <p14:creationId xmlns:p14="http://schemas.microsoft.com/office/powerpoint/2010/main" val="3855681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61A5-E3E0-429F-BD58-FBCD8FA190A0}"/>
              </a:ext>
            </a:extLst>
          </p:cNvPr>
          <p:cNvSpPr>
            <a:spLocks noGrp="1"/>
          </p:cNvSpPr>
          <p:nvPr>
            <p:ph type="title"/>
          </p:nvPr>
        </p:nvSpPr>
        <p:spPr/>
        <p:txBody>
          <a:bodyPr/>
          <a:lstStyle/>
          <a:p>
            <a:r>
              <a:rPr lang="en-US" dirty="0"/>
              <a:t>Immune thrombocytopenia, DC 7705, continued</a:t>
            </a:r>
          </a:p>
        </p:txBody>
      </p:sp>
      <p:graphicFrame>
        <p:nvGraphicFramePr>
          <p:cNvPr id="5" name="Content Placeholder 4">
            <a:extLst>
              <a:ext uri="{FF2B5EF4-FFF2-40B4-BE49-F238E27FC236}">
                <a16:creationId xmlns:a16="http://schemas.microsoft.com/office/drawing/2014/main" id="{20534C82-2F17-4F57-B0DB-0F39CDAF9BCA}"/>
              </a:ext>
            </a:extLst>
          </p:cNvPr>
          <p:cNvGraphicFramePr>
            <a:graphicFrameLocks noGrp="1"/>
          </p:cNvGraphicFramePr>
          <p:nvPr>
            <p:ph idx="1"/>
            <p:extLst>
              <p:ext uri="{D42A27DB-BD31-4B8C-83A1-F6EECF244321}">
                <p14:modId xmlns:p14="http://schemas.microsoft.com/office/powerpoint/2010/main" val="3593351851"/>
              </p:ext>
            </p:extLst>
          </p:nvPr>
        </p:nvGraphicFramePr>
        <p:xfrm>
          <a:off x="587829" y="1469571"/>
          <a:ext cx="11205710" cy="4703809"/>
        </p:xfrm>
        <a:graphic>
          <a:graphicData uri="http://schemas.openxmlformats.org/drawingml/2006/table">
            <a:tbl>
              <a:tblPr firstRow="1" bandRow="1">
                <a:tableStyleId>{073A0DAA-6AF3-43AB-8588-CEC1D06C72B9}</a:tableStyleId>
              </a:tblPr>
              <a:tblGrid>
                <a:gridCol w="10532647">
                  <a:extLst>
                    <a:ext uri="{9D8B030D-6E8A-4147-A177-3AD203B41FA5}">
                      <a16:colId xmlns:a16="http://schemas.microsoft.com/office/drawing/2014/main" val="2183472163"/>
                    </a:ext>
                  </a:extLst>
                </a:gridCol>
                <a:gridCol w="673063">
                  <a:extLst>
                    <a:ext uri="{9D8B030D-6E8A-4147-A177-3AD203B41FA5}">
                      <a16:colId xmlns:a16="http://schemas.microsoft.com/office/drawing/2014/main" val="4136751444"/>
                    </a:ext>
                  </a:extLst>
                </a:gridCol>
              </a:tblGrid>
              <a:tr h="334962">
                <a:tc gridSpan="2">
                  <a:txBody>
                    <a:bodyPr/>
                    <a:lstStyle/>
                    <a:p>
                      <a:r>
                        <a:rPr lang="en-US" sz="1600" dirty="0"/>
                        <a:t>7705 – Immune thrombocytopenia</a:t>
                      </a:r>
                    </a:p>
                  </a:txBody>
                  <a:tcPr/>
                </a:tc>
                <a:tc hMerge="1">
                  <a:txBody>
                    <a:bodyPr/>
                    <a:lstStyle/>
                    <a:p>
                      <a:endParaRPr lang="en-US" dirty="0"/>
                    </a:p>
                  </a:txBody>
                  <a:tcPr/>
                </a:tc>
                <a:extLst>
                  <a:ext uri="{0D108BD9-81ED-4DB2-BD59-A6C34878D82A}">
                    <a16:rowId xmlns:a16="http://schemas.microsoft.com/office/drawing/2014/main" val="2864502204"/>
                  </a:ext>
                </a:extLst>
              </a:tr>
              <a:tr h="578154">
                <a:tc>
                  <a:txBody>
                    <a:bodyPr/>
                    <a:lstStyle/>
                    <a:p>
                      <a:r>
                        <a:rPr lang="en-US" sz="1600" dirty="0"/>
                        <a:t>Requiring chemotherapy for chronic refractory thrombocytopenia; or a platelet count 30,000 or below despite treatment</a:t>
                      </a:r>
                    </a:p>
                  </a:txBody>
                  <a:tcPr/>
                </a:tc>
                <a:tc>
                  <a:txBody>
                    <a:bodyPr/>
                    <a:lstStyle/>
                    <a:p>
                      <a:r>
                        <a:rPr lang="en-US" dirty="0"/>
                        <a:t>100</a:t>
                      </a:r>
                    </a:p>
                  </a:txBody>
                  <a:tcPr/>
                </a:tc>
                <a:extLst>
                  <a:ext uri="{0D108BD9-81ED-4DB2-BD59-A6C34878D82A}">
                    <a16:rowId xmlns:a16="http://schemas.microsoft.com/office/drawing/2014/main" val="3773277234"/>
                  </a:ext>
                </a:extLst>
              </a:tr>
              <a:tr h="825934">
                <a:tc>
                  <a:txBody>
                    <a:bodyPr/>
                    <a:lstStyle/>
                    <a:p>
                      <a:r>
                        <a:rPr lang="en-US" sz="1600" dirty="0"/>
                        <a:t>Requiring immunosuppressive therapy; or for a platelet count higher than 30,000 but not higher than 50,000, with history of hospitalization because of severe bleeding requiring intravenous immune globulin, high-dose parenteral corticosteroids, and platelet transfusions</a:t>
                      </a:r>
                    </a:p>
                  </a:txBody>
                  <a:tcPr/>
                </a:tc>
                <a:tc>
                  <a:txBody>
                    <a:bodyPr/>
                    <a:lstStyle/>
                    <a:p>
                      <a:r>
                        <a:rPr lang="en-US" dirty="0"/>
                        <a:t>70</a:t>
                      </a:r>
                    </a:p>
                  </a:txBody>
                  <a:tcPr/>
                </a:tc>
                <a:extLst>
                  <a:ext uri="{0D108BD9-81ED-4DB2-BD59-A6C34878D82A}">
                    <a16:rowId xmlns:a16="http://schemas.microsoft.com/office/drawing/2014/main" val="3076124445"/>
                  </a:ext>
                </a:extLst>
              </a:tr>
              <a:tr h="578324">
                <a:tc>
                  <a:txBody>
                    <a:bodyPr/>
                    <a:lstStyle/>
                    <a:p>
                      <a:r>
                        <a:rPr lang="en-US" sz="1600" dirty="0"/>
                        <a:t>Platelet count higher than 30,000 but not higher than 50,000, with either immune thrombocytopenia or mild mucous membrane bleeding which requires oral corticosteroid therapy or intravenous immune globulin</a:t>
                      </a:r>
                    </a:p>
                  </a:txBody>
                  <a:tcPr/>
                </a:tc>
                <a:tc>
                  <a:txBody>
                    <a:bodyPr/>
                    <a:lstStyle/>
                    <a:p>
                      <a:r>
                        <a:rPr lang="en-US" dirty="0"/>
                        <a:t>30</a:t>
                      </a:r>
                    </a:p>
                  </a:txBody>
                  <a:tcPr/>
                </a:tc>
                <a:extLst>
                  <a:ext uri="{0D108BD9-81ED-4DB2-BD59-A6C34878D82A}">
                    <a16:rowId xmlns:a16="http://schemas.microsoft.com/office/drawing/2014/main" val="480473546"/>
                  </a:ext>
                </a:extLst>
              </a:tr>
              <a:tr h="334962">
                <a:tc>
                  <a:txBody>
                    <a:bodyPr/>
                    <a:lstStyle/>
                    <a:p>
                      <a:r>
                        <a:rPr lang="en-US" sz="1600" dirty="0"/>
                        <a:t>Platelet count higher than 30,000 but not higher than 50,000, not requiring treatment</a:t>
                      </a:r>
                    </a:p>
                  </a:txBody>
                  <a:tcPr/>
                </a:tc>
                <a:tc>
                  <a:txBody>
                    <a:bodyPr/>
                    <a:lstStyle/>
                    <a:p>
                      <a:r>
                        <a:rPr lang="en-US" dirty="0"/>
                        <a:t>10</a:t>
                      </a:r>
                    </a:p>
                  </a:txBody>
                  <a:tcPr/>
                </a:tc>
                <a:extLst>
                  <a:ext uri="{0D108BD9-81ED-4DB2-BD59-A6C34878D82A}">
                    <a16:rowId xmlns:a16="http://schemas.microsoft.com/office/drawing/2014/main" val="2189977382"/>
                  </a:ext>
                </a:extLst>
              </a:tr>
              <a:tr h="334962">
                <a:tc>
                  <a:txBody>
                    <a:bodyPr/>
                    <a:lstStyle/>
                    <a:p>
                      <a:r>
                        <a:rPr lang="en-US" sz="1600" dirty="0"/>
                        <a:t>Platelet count above 50,000 and asymptomatic; or for immune thrombocytopenia in remission</a:t>
                      </a:r>
                    </a:p>
                  </a:txBody>
                  <a:tcPr/>
                </a:tc>
                <a:tc>
                  <a:txBody>
                    <a:bodyPr/>
                    <a:lstStyle/>
                    <a:p>
                      <a:r>
                        <a:rPr lang="en-US" dirty="0"/>
                        <a:t>0</a:t>
                      </a:r>
                    </a:p>
                  </a:txBody>
                  <a:tcPr/>
                </a:tc>
                <a:extLst>
                  <a:ext uri="{0D108BD9-81ED-4DB2-BD59-A6C34878D82A}">
                    <a16:rowId xmlns:a16="http://schemas.microsoft.com/office/drawing/2014/main" val="1724854509"/>
                  </a:ext>
                </a:extLst>
              </a:tr>
              <a:tr h="578154">
                <a:tc gridSpan="2">
                  <a:txBody>
                    <a:bodyPr/>
                    <a:lstStyle/>
                    <a:p>
                      <a:r>
                        <a:rPr lang="en-US" sz="1600" dirty="0"/>
                        <a:t>NOTE (1):  Separately evaluate splenectomy under diagnostic code 7706 and combine with an evaluation under this diagnostic code.</a:t>
                      </a:r>
                    </a:p>
                  </a:txBody>
                  <a:tcPr/>
                </a:tc>
                <a:tc hMerge="1">
                  <a:txBody>
                    <a:bodyPr/>
                    <a:lstStyle/>
                    <a:p>
                      <a:endParaRPr lang="en-US" dirty="0"/>
                    </a:p>
                  </a:txBody>
                  <a:tcPr/>
                </a:tc>
                <a:extLst>
                  <a:ext uri="{0D108BD9-81ED-4DB2-BD59-A6C34878D82A}">
                    <a16:rowId xmlns:a16="http://schemas.microsoft.com/office/drawing/2014/main" val="726577414"/>
                  </a:ext>
                </a:extLst>
              </a:tr>
              <a:tr h="1073715">
                <a:tc gridSpan="2">
                  <a:txBody>
                    <a:bodyPr/>
                    <a:lstStyle/>
                    <a:p>
                      <a:r>
                        <a:rPr lang="en-US" sz="1600" dirty="0"/>
                        <a:t>NOTE (2):  A 100 percent evaluation shall continue beyond the cessation of chemotherapy.  Six months after discontinuance of such treatment, the appropriate disability rating shall be determined by mandatory VA examination.  Any reduction in evaluation based upon that or any subsequent examination shall be subject to the provisions of § 3.105(e) of this chapter</a:t>
                      </a:r>
                    </a:p>
                  </a:txBody>
                  <a:tcPr/>
                </a:tc>
                <a:tc hMerge="1">
                  <a:txBody>
                    <a:bodyPr/>
                    <a:lstStyle/>
                    <a:p>
                      <a:endParaRPr lang="en-US" dirty="0"/>
                    </a:p>
                  </a:txBody>
                  <a:tcPr/>
                </a:tc>
                <a:extLst>
                  <a:ext uri="{0D108BD9-81ED-4DB2-BD59-A6C34878D82A}">
                    <a16:rowId xmlns:a16="http://schemas.microsoft.com/office/drawing/2014/main" val="3423374399"/>
                  </a:ext>
                </a:extLst>
              </a:tr>
            </a:tbl>
          </a:graphicData>
        </a:graphic>
      </p:graphicFrame>
      <p:sp>
        <p:nvSpPr>
          <p:cNvPr id="4" name="Slide Number Placeholder 3">
            <a:extLst>
              <a:ext uri="{FF2B5EF4-FFF2-40B4-BE49-F238E27FC236}">
                <a16:creationId xmlns:a16="http://schemas.microsoft.com/office/drawing/2014/main" id="{0A83B3E8-8132-41E4-BCE7-CFC1B32B36CC}"/>
              </a:ext>
            </a:extLst>
          </p:cNvPr>
          <p:cNvSpPr>
            <a:spLocks noGrp="1"/>
          </p:cNvSpPr>
          <p:nvPr>
            <p:ph type="sldNum" sz="quarter" idx="10"/>
          </p:nvPr>
        </p:nvSpPr>
        <p:spPr/>
        <p:txBody>
          <a:bodyPr/>
          <a:lstStyle/>
          <a:p>
            <a:fld id="{7C414AED-89CE-4A48-8B2B-1B3A5C68EA2A}" type="slidenum">
              <a:rPr lang="en-US" smtClean="0"/>
              <a:t>14</a:t>
            </a:fld>
            <a:endParaRPr lang="en-US"/>
          </a:p>
        </p:txBody>
      </p:sp>
    </p:spTree>
    <p:extLst>
      <p:ext uri="{BB962C8B-B14F-4D97-AF65-F5344CB8AC3E}">
        <p14:creationId xmlns:p14="http://schemas.microsoft.com/office/powerpoint/2010/main" val="13716396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C3F82-4C8F-4638-B62C-C1922C8EA3EE}"/>
              </a:ext>
            </a:extLst>
          </p:cNvPr>
          <p:cNvSpPr>
            <a:spLocks noGrp="1"/>
          </p:cNvSpPr>
          <p:nvPr>
            <p:ph type="title"/>
          </p:nvPr>
        </p:nvSpPr>
        <p:spPr/>
        <p:txBody>
          <a:bodyPr/>
          <a:lstStyle/>
          <a:p>
            <a:r>
              <a:rPr lang="en-US" dirty="0"/>
              <a:t>Hodgkin’s lymphoma, DC 7709</a:t>
            </a:r>
          </a:p>
        </p:txBody>
      </p:sp>
      <p:sp>
        <p:nvSpPr>
          <p:cNvPr id="3" name="Content Placeholder 2">
            <a:extLst>
              <a:ext uri="{FF2B5EF4-FFF2-40B4-BE49-F238E27FC236}">
                <a16:creationId xmlns:a16="http://schemas.microsoft.com/office/drawing/2014/main" id="{2855355C-F42F-489C-8B11-4F4292C1A805}"/>
              </a:ext>
            </a:extLst>
          </p:cNvPr>
          <p:cNvSpPr>
            <a:spLocks noGrp="1"/>
          </p:cNvSpPr>
          <p:nvPr>
            <p:ph idx="1"/>
          </p:nvPr>
        </p:nvSpPr>
        <p:spPr/>
        <p:txBody>
          <a:bodyPr>
            <a:normAutofit fontScale="92500"/>
          </a:bodyPr>
          <a:lstStyle/>
          <a:p>
            <a:r>
              <a:rPr lang="en-US" dirty="0"/>
              <a:t>Defined as: </a:t>
            </a:r>
          </a:p>
          <a:p>
            <a:pPr lvl="1"/>
            <a:r>
              <a:rPr lang="en-US" dirty="0">
                <a:latin typeface="Times New Roman" panose="02020603050405020304" pitchFamily="18" charset="0"/>
                <a:cs typeface="Times New Roman" panose="02020603050405020304" pitchFamily="18" charset="0"/>
              </a:rPr>
              <a:t>Cancer of the lymphatic system that starts in the lymphocytes</a:t>
            </a:r>
          </a:p>
          <a:p>
            <a:pPr lvl="1"/>
            <a:r>
              <a:rPr lang="en-US" dirty="0">
                <a:latin typeface="Times New Roman" panose="02020603050405020304" pitchFamily="18" charset="0"/>
                <a:cs typeface="Times New Roman" panose="02020603050405020304" pitchFamily="18" charset="0"/>
              </a:rPr>
              <a:t>Presence of Reed-Sternberg cell on biopsy </a:t>
            </a:r>
          </a:p>
          <a:p>
            <a:r>
              <a:rPr lang="en-US" dirty="0"/>
              <a:t>Assign 100 percent with active disease or during treatment phase</a:t>
            </a:r>
          </a:p>
          <a:p>
            <a:pPr lvl="1"/>
            <a:r>
              <a:rPr lang="en-US" dirty="0">
                <a:latin typeface="Times New Roman" panose="02020603050405020304" pitchFamily="18" charset="0"/>
                <a:cs typeface="Times New Roman" panose="02020603050405020304" pitchFamily="18" charset="0"/>
              </a:rPr>
              <a:t>Provisions of 38 CFR 3.105(e) apply six months following the cessation of surgical therapy, radiation therapy, antineoplastic chemotherapy, or other therapeutic procedures </a:t>
            </a:r>
          </a:p>
          <a:p>
            <a:pPr lvl="1"/>
            <a:r>
              <a:rPr lang="en-US" dirty="0">
                <a:latin typeface="Times New Roman" panose="02020603050405020304" pitchFamily="18" charset="0"/>
                <a:cs typeface="Times New Roman" panose="02020603050405020304" pitchFamily="18" charset="0"/>
              </a:rPr>
              <a:t>Thereafter, evaluate based on residuals under the appropriate diagnostic code</a:t>
            </a:r>
          </a:p>
          <a:p>
            <a:r>
              <a:rPr lang="en-US" dirty="0"/>
              <a:t>Consider presumptive service connection: </a:t>
            </a:r>
          </a:p>
          <a:p>
            <a:pPr lvl="1"/>
            <a:r>
              <a:rPr lang="en-US" dirty="0">
                <a:latin typeface="Times New Roman" panose="02020603050405020304" pitchFamily="18" charset="0"/>
                <a:cs typeface="Times New Roman" panose="02020603050405020304" pitchFamily="18" charset="0"/>
              </a:rPr>
              <a:t>Chronic (38 CFR 3.309(a))</a:t>
            </a:r>
          </a:p>
          <a:p>
            <a:pPr lvl="1"/>
            <a:r>
              <a:rPr lang="en-US" dirty="0">
                <a:latin typeface="Times New Roman" panose="02020603050405020304" pitchFamily="18" charset="0"/>
                <a:cs typeface="Times New Roman" panose="02020603050405020304" pitchFamily="18" charset="0"/>
              </a:rPr>
              <a:t>Herbicides (38 CFR 3.309(e))</a:t>
            </a:r>
          </a:p>
          <a:p>
            <a:endParaRPr lang="en-US" dirty="0"/>
          </a:p>
          <a:p>
            <a:endParaRPr lang="en-US" dirty="0"/>
          </a:p>
        </p:txBody>
      </p:sp>
      <p:sp>
        <p:nvSpPr>
          <p:cNvPr id="4" name="Slide Number Placeholder 3">
            <a:extLst>
              <a:ext uri="{FF2B5EF4-FFF2-40B4-BE49-F238E27FC236}">
                <a16:creationId xmlns:a16="http://schemas.microsoft.com/office/drawing/2014/main" id="{29DFC54B-9439-43D9-8FE7-A554BC687427}"/>
              </a:ext>
            </a:extLst>
          </p:cNvPr>
          <p:cNvSpPr>
            <a:spLocks noGrp="1"/>
          </p:cNvSpPr>
          <p:nvPr>
            <p:ph type="sldNum" sz="quarter" idx="10"/>
          </p:nvPr>
        </p:nvSpPr>
        <p:spPr/>
        <p:txBody>
          <a:bodyPr/>
          <a:lstStyle/>
          <a:p>
            <a:fld id="{7C414AED-89CE-4A48-8B2B-1B3A5C68EA2A}" type="slidenum">
              <a:rPr lang="en-US" smtClean="0"/>
              <a:t>15</a:t>
            </a:fld>
            <a:endParaRPr lang="en-US"/>
          </a:p>
        </p:txBody>
      </p:sp>
    </p:spTree>
    <p:extLst>
      <p:ext uri="{BB962C8B-B14F-4D97-AF65-F5344CB8AC3E}">
        <p14:creationId xmlns:p14="http://schemas.microsoft.com/office/powerpoint/2010/main" val="4649722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39D07-3AC9-447C-A339-802B5E828E7D}"/>
              </a:ext>
            </a:extLst>
          </p:cNvPr>
          <p:cNvSpPr>
            <a:spLocks noGrp="1"/>
          </p:cNvSpPr>
          <p:nvPr>
            <p:ph type="title"/>
          </p:nvPr>
        </p:nvSpPr>
        <p:spPr/>
        <p:txBody>
          <a:bodyPr/>
          <a:lstStyle/>
          <a:p>
            <a:r>
              <a:rPr lang="en-US" dirty="0"/>
              <a:t>Non-Hodgkin’s lymphoma (NHL), DC 7715</a:t>
            </a:r>
          </a:p>
        </p:txBody>
      </p:sp>
      <p:sp>
        <p:nvSpPr>
          <p:cNvPr id="3" name="Content Placeholder 2">
            <a:extLst>
              <a:ext uri="{FF2B5EF4-FFF2-40B4-BE49-F238E27FC236}">
                <a16:creationId xmlns:a16="http://schemas.microsoft.com/office/drawing/2014/main" id="{4DA5CD71-2D16-4ECC-ADCF-FA59A190D4A5}"/>
              </a:ext>
            </a:extLst>
          </p:cNvPr>
          <p:cNvSpPr>
            <a:spLocks noGrp="1"/>
          </p:cNvSpPr>
          <p:nvPr>
            <p:ph idx="1"/>
          </p:nvPr>
        </p:nvSpPr>
        <p:spPr/>
        <p:txBody>
          <a:bodyPr>
            <a:normAutofit fontScale="92500" lnSpcReduction="20000"/>
          </a:bodyPr>
          <a:lstStyle/>
          <a:p>
            <a:r>
              <a:rPr lang="en-US" dirty="0"/>
              <a:t>More common than Hodgkin’s lymphoma</a:t>
            </a:r>
          </a:p>
          <a:p>
            <a:r>
              <a:rPr lang="en-US" dirty="0"/>
              <a:t>Defined as: </a:t>
            </a:r>
          </a:p>
          <a:p>
            <a:pPr lvl="1"/>
            <a:r>
              <a:rPr lang="en-US" dirty="0">
                <a:latin typeface="Times New Roman" panose="02020603050405020304" pitchFamily="18" charset="0"/>
                <a:cs typeface="Times New Roman" panose="02020603050405020304" pitchFamily="18" charset="0"/>
              </a:rPr>
              <a:t>Cancer of the lymphatic system, that starts in the lymphocytes</a:t>
            </a:r>
          </a:p>
          <a:p>
            <a:pPr lvl="1"/>
            <a:r>
              <a:rPr lang="en-US" dirty="0">
                <a:latin typeface="Times New Roman" panose="02020603050405020304" pitchFamily="18" charset="0"/>
                <a:cs typeface="Times New Roman" panose="02020603050405020304" pitchFamily="18" charset="0"/>
              </a:rPr>
              <a:t>Absence of Reed-Sternberg cell on biopsy</a:t>
            </a:r>
          </a:p>
          <a:p>
            <a:r>
              <a:rPr lang="en-US" dirty="0"/>
              <a:t>Consider presumptive service connection:</a:t>
            </a:r>
          </a:p>
          <a:p>
            <a:pPr lvl="1"/>
            <a:r>
              <a:rPr lang="en-US" dirty="0">
                <a:latin typeface="Times New Roman" panose="02020603050405020304" pitchFamily="18" charset="0"/>
                <a:cs typeface="Times New Roman" panose="02020603050405020304" pitchFamily="18" charset="0"/>
              </a:rPr>
              <a:t>Chronic (38 CFR 3.309(a))</a:t>
            </a:r>
          </a:p>
          <a:p>
            <a:pPr lvl="1"/>
            <a:r>
              <a:rPr lang="en-US" dirty="0">
                <a:latin typeface="Times New Roman" panose="02020603050405020304" pitchFamily="18" charset="0"/>
                <a:cs typeface="Times New Roman" panose="02020603050405020304" pitchFamily="18" charset="0"/>
              </a:rPr>
              <a:t>Radiation (38 CFR 3.309(d), 3.311)</a:t>
            </a:r>
          </a:p>
          <a:p>
            <a:pPr lvl="1"/>
            <a:r>
              <a:rPr lang="en-US" dirty="0">
                <a:latin typeface="Times New Roman" panose="02020603050405020304" pitchFamily="18" charset="0"/>
                <a:cs typeface="Times New Roman" panose="02020603050405020304" pitchFamily="18" charset="0"/>
              </a:rPr>
              <a:t>Herbicides (38 CFR 3.309(e))</a:t>
            </a:r>
          </a:p>
          <a:p>
            <a:pPr lvl="1"/>
            <a:r>
              <a:rPr lang="en-US" dirty="0">
                <a:latin typeface="Times New Roman" panose="02020603050405020304" pitchFamily="18" charset="0"/>
                <a:cs typeface="Times New Roman" panose="02020603050405020304" pitchFamily="18" charset="0"/>
              </a:rPr>
              <a:t>Contaminated water at Camp Lejeune (38 CFR 3.309 (f)) </a:t>
            </a:r>
          </a:p>
          <a:p>
            <a:pPr lvl="1"/>
            <a:r>
              <a:rPr lang="en-US" dirty="0">
                <a:latin typeface="Times New Roman" panose="02020603050405020304" pitchFamily="18" charset="0"/>
                <a:cs typeface="Times New Roman" panose="02020603050405020304" pitchFamily="18" charset="0"/>
              </a:rPr>
              <a:t>Vietnam service (38 CFR 3.313)  </a:t>
            </a:r>
          </a:p>
          <a:p>
            <a:r>
              <a:rPr lang="en-US" dirty="0"/>
              <a:t>Do not separately evaluate NHL and chronic lymphocytic leukemia (CLL)</a:t>
            </a:r>
          </a:p>
        </p:txBody>
      </p:sp>
      <p:sp>
        <p:nvSpPr>
          <p:cNvPr id="4" name="Slide Number Placeholder 3">
            <a:extLst>
              <a:ext uri="{FF2B5EF4-FFF2-40B4-BE49-F238E27FC236}">
                <a16:creationId xmlns:a16="http://schemas.microsoft.com/office/drawing/2014/main" id="{491F235A-EF68-49A1-8547-8C7FA7E81468}"/>
              </a:ext>
            </a:extLst>
          </p:cNvPr>
          <p:cNvSpPr>
            <a:spLocks noGrp="1"/>
          </p:cNvSpPr>
          <p:nvPr>
            <p:ph type="sldNum" sz="quarter" idx="10"/>
          </p:nvPr>
        </p:nvSpPr>
        <p:spPr/>
        <p:txBody>
          <a:bodyPr/>
          <a:lstStyle/>
          <a:p>
            <a:fld id="{7C414AED-89CE-4A48-8B2B-1B3A5C68EA2A}" type="slidenum">
              <a:rPr lang="en-US" smtClean="0"/>
              <a:t>16</a:t>
            </a:fld>
            <a:endParaRPr lang="en-US"/>
          </a:p>
        </p:txBody>
      </p:sp>
    </p:spTree>
    <p:extLst>
      <p:ext uri="{BB962C8B-B14F-4D97-AF65-F5344CB8AC3E}">
        <p14:creationId xmlns:p14="http://schemas.microsoft.com/office/powerpoint/2010/main" val="20067528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5DF01-B64C-4101-994E-1B4FBA304A56}"/>
              </a:ext>
            </a:extLst>
          </p:cNvPr>
          <p:cNvSpPr>
            <a:spLocks noGrp="1"/>
          </p:cNvSpPr>
          <p:nvPr>
            <p:ph type="title"/>
          </p:nvPr>
        </p:nvSpPr>
        <p:spPr/>
        <p:txBody>
          <a:bodyPr/>
          <a:lstStyle/>
          <a:p>
            <a:r>
              <a:rPr lang="en-US" dirty="0"/>
              <a:t>Non-Hodgkin’s lymphoma, DC 7715, continued</a:t>
            </a:r>
          </a:p>
        </p:txBody>
      </p:sp>
      <p:graphicFrame>
        <p:nvGraphicFramePr>
          <p:cNvPr id="5" name="Content Placeholder 4">
            <a:extLst>
              <a:ext uri="{FF2B5EF4-FFF2-40B4-BE49-F238E27FC236}">
                <a16:creationId xmlns:a16="http://schemas.microsoft.com/office/drawing/2014/main" id="{FF6AF600-C9A5-4CA4-BF6E-3D122CE9C96D}"/>
              </a:ext>
            </a:extLst>
          </p:cNvPr>
          <p:cNvGraphicFramePr>
            <a:graphicFrameLocks noGrp="1"/>
          </p:cNvGraphicFramePr>
          <p:nvPr>
            <p:ph idx="1"/>
            <p:extLst>
              <p:ext uri="{D42A27DB-BD31-4B8C-83A1-F6EECF244321}">
                <p14:modId xmlns:p14="http://schemas.microsoft.com/office/powerpoint/2010/main" val="1930173411"/>
              </p:ext>
            </p:extLst>
          </p:nvPr>
        </p:nvGraphicFramePr>
        <p:xfrm>
          <a:off x="847725" y="1789113"/>
          <a:ext cx="10945814" cy="2748280"/>
        </p:xfrm>
        <a:graphic>
          <a:graphicData uri="http://schemas.openxmlformats.org/drawingml/2006/table">
            <a:tbl>
              <a:tblPr firstRow="1" bandRow="1">
                <a:tableStyleId>{073A0DAA-6AF3-43AB-8588-CEC1D06C72B9}</a:tableStyleId>
              </a:tblPr>
              <a:tblGrid>
                <a:gridCol w="10239375">
                  <a:extLst>
                    <a:ext uri="{9D8B030D-6E8A-4147-A177-3AD203B41FA5}">
                      <a16:colId xmlns:a16="http://schemas.microsoft.com/office/drawing/2014/main" val="3851288673"/>
                    </a:ext>
                  </a:extLst>
                </a:gridCol>
                <a:gridCol w="706439">
                  <a:extLst>
                    <a:ext uri="{9D8B030D-6E8A-4147-A177-3AD203B41FA5}">
                      <a16:colId xmlns:a16="http://schemas.microsoft.com/office/drawing/2014/main" val="3008107692"/>
                    </a:ext>
                  </a:extLst>
                </a:gridCol>
              </a:tblGrid>
              <a:tr h="370840">
                <a:tc gridSpan="2">
                  <a:txBody>
                    <a:bodyPr/>
                    <a:lstStyle/>
                    <a:p>
                      <a:r>
                        <a:rPr lang="en-US" dirty="0"/>
                        <a:t>7715 – Non-Hodgkin’s lymphoma</a:t>
                      </a:r>
                    </a:p>
                  </a:txBody>
                  <a:tcPr/>
                </a:tc>
                <a:tc hMerge="1">
                  <a:txBody>
                    <a:bodyPr/>
                    <a:lstStyle/>
                    <a:p>
                      <a:endParaRPr lang="en-US" dirty="0"/>
                    </a:p>
                  </a:txBody>
                  <a:tcPr/>
                </a:tc>
                <a:extLst>
                  <a:ext uri="{0D108BD9-81ED-4DB2-BD59-A6C34878D82A}">
                    <a16:rowId xmlns:a16="http://schemas.microsoft.com/office/drawing/2014/main" val="2376258494"/>
                  </a:ext>
                </a:extLst>
              </a:tr>
              <a:tr h="370840">
                <a:tc>
                  <a:txBody>
                    <a:bodyPr/>
                    <a:lstStyle/>
                    <a:p>
                      <a:r>
                        <a:rPr lang="en-US" dirty="0"/>
                        <a:t>When there is active disease, during treatment phase, or with indolent and non-contiguous phase of low grade NHL</a:t>
                      </a:r>
                    </a:p>
                  </a:txBody>
                  <a:tcPr/>
                </a:tc>
                <a:tc>
                  <a:txBody>
                    <a:bodyPr/>
                    <a:lstStyle/>
                    <a:p>
                      <a:r>
                        <a:rPr lang="en-US" dirty="0"/>
                        <a:t>100</a:t>
                      </a:r>
                    </a:p>
                  </a:txBody>
                  <a:tcPr/>
                </a:tc>
                <a:extLst>
                  <a:ext uri="{0D108BD9-81ED-4DB2-BD59-A6C34878D82A}">
                    <a16:rowId xmlns:a16="http://schemas.microsoft.com/office/drawing/2014/main" val="3495706217"/>
                  </a:ext>
                </a:extLst>
              </a:tr>
              <a:tr h="370840">
                <a:tc gridSpan="2">
                  <a:txBody>
                    <a:bodyPr/>
                    <a:lstStyle/>
                    <a:p>
                      <a:r>
                        <a:rPr lang="en-US" dirty="0"/>
                        <a:t>NOTE:  A 100 percent evaluation shall continue beyond the cessation of any surgical therapy, radiation therapy, antineoplastic chemotherapy, or other therapeutic procedures.  Two years after discontinuance of such treatment, the appropriate disability rating shall be determined by mandatory VA examination.  Any reduction in evaluation based upon that or any subsequent examination shall be subject to the provisions of § 3.105(e) of this chapter.  If there has been no recurrence, rate on residuals under the appropriate diagnostic code(s).</a:t>
                      </a:r>
                    </a:p>
                  </a:txBody>
                  <a:tcPr/>
                </a:tc>
                <a:tc hMerge="1">
                  <a:txBody>
                    <a:bodyPr/>
                    <a:lstStyle/>
                    <a:p>
                      <a:endParaRPr lang="en-US" dirty="0"/>
                    </a:p>
                  </a:txBody>
                  <a:tcPr/>
                </a:tc>
                <a:extLst>
                  <a:ext uri="{0D108BD9-81ED-4DB2-BD59-A6C34878D82A}">
                    <a16:rowId xmlns:a16="http://schemas.microsoft.com/office/drawing/2014/main" val="3622399313"/>
                  </a:ext>
                </a:extLst>
              </a:tr>
            </a:tbl>
          </a:graphicData>
        </a:graphic>
      </p:graphicFrame>
      <p:sp>
        <p:nvSpPr>
          <p:cNvPr id="4" name="Slide Number Placeholder 3">
            <a:extLst>
              <a:ext uri="{FF2B5EF4-FFF2-40B4-BE49-F238E27FC236}">
                <a16:creationId xmlns:a16="http://schemas.microsoft.com/office/drawing/2014/main" id="{3BD72FE0-1338-4B32-9070-739B95175628}"/>
              </a:ext>
            </a:extLst>
          </p:cNvPr>
          <p:cNvSpPr>
            <a:spLocks noGrp="1"/>
          </p:cNvSpPr>
          <p:nvPr>
            <p:ph type="sldNum" sz="quarter" idx="10"/>
          </p:nvPr>
        </p:nvSpPr>
        <p:spPr/>
        <p:txBody>
          <a:bodyPr/>
          <a:lstStyle/>
          <a:p>
            <a:fld id="{7C414AED-89CE-4A48-8B2B-1B3A5C68EA2A}" type="slidenum">
              <a:rPr lang="en-US" smtClean="0"/>
              <a:t>17</a:t>
            </a:fld>
            <a:endParaRPr lang="en-US"/>
          </a:p>
        </p:txBody>
      </p:sp>
    </p:spTree>
    <p:extLst>
      <p:ext uri="{BB962C8B-B14F-4D97-AF65-F5344CB8AC3E}">
        <p14:creationId xmlns:p14="http://schemas.microsoft.com/office/powerpoint/2010/main" val="22438252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60FB9-6FDD-4363-8513-CD7B397FBBF0}"/>
              </a:ext>
            </a:extLst>
          </p:cNvPr>
          <p:cNvSpPr>
            <a:spLocks noGrp="1"/>
          </p:cNvSpPr>
          <p:nvPr>
            <p:ph type="title"/>
          </p:nvPr>
        </p:nvSpPr>
        <p:spPr/>
        <p:txBody>
          <a:bodyPr/>
          <a:lstStyle/>
          <a:p>
            <a:r>
              <a:rPr lang="en-US" dirty="0"/>
              <a:t>Aplastic anemia, DC 7716</a:t>
            </a:r>
          </a:p>
        </p:txBody>
      </p:sp>
      <p:sp>
        <p:nvSpPr>
          <p:cNvPr id="3" name="Content Placeholder 2">
            <a:extLst>
              <a:ext uri="{FF2B5EF4-FFF2-40B4-BE49-F238E27FC236}">
                <a16:creationId xmlns:a16="http://schemas.microsoft.com/office/drawing/2014/main" id="{E6D32B03-9715-48E5-98B9-ED11E628366E}"/>
              </a:ext>
            </a:extLst>
          </p:cNvPr>
          <p:cNvSpPr>
            <a:spLocks noGrp="1"/>
          </p:cNvSpPr>
          <p:nvPr>
            <p:ph idx="1"/>
          </p:nvPr>
        </p:nvSpPr>
        <p:spPr/>
        <p:txBody>
          <a:bodyPr>
            <a:normAutofit/>
          </a:bodyPr>
          <a:lstStyle/>
          <a:p>
            <a:r>
              <a:rPr lang="en-US" dirty="0"/>
              <a:t>Considered a bone marrow failure</a:t>
            </a:r>
          </a:p>
          <a:p>
            <a:pPr lvl="1"/>
            <a:r>
              <a:rPr lang="en-US" dirty="0">
                <a:latin typeface="Times New Roman" panose="02020603050405020304" pitchFamily="18" charset="0"/>
                <a:cs typeface="Times New Roman" panose="02020603050405020304" pitchFamily="18" charset="0"/>
              </a:rPr>
              <a:t>Bone marrow stops producing enough blood cells</a:t>
            </a:r>
          </a:p>
          <a:p>
            <a:r>
              <a:rPr lang="en-US" dirty="0"/>
              <a:t>Symptoms – depend on type of blood cell deficiency </a:t>
            </a:r>
          </a:p>
          <a:p>
            <a:r>
              <a:rPr lang="en-US" dirty="0">
                <a:latin typeface="Times New Roman" panose="02020603050405020304" pitchFamily="18" charset="0"/>
                <a:cs typeface="Times New Roman" panose="02020603050405020304" pitchFamily="18" charset="0"/>
              </a:rPr>
              <a:t>Consider presumptive service connection</a:t>
            </a:r>
          </a:p>
          <a:p>
            <a:pPr lvl="1"/>
            <a:r>
              <a:rPr lang="en-US" dirty="0">
                <a:latin typeface="Times New Roman" panose="02020603050405020304" pitchFamily="18" charset="0"/>
                <a:cs typeface="Times New Roman" panose="02020603050405020304" pitchFamily="18" charset="0"/>
              </a:rPr>
              <a:t>Contaminated water at Camp Lejeune (38 CFR 3.309(f))</a:t>
            </a:r>
          </a:p>
        </p:txBody>
      </p:sp>
      <p:sp>
        <p:nvSpPr>
          <p:cNvPr id="4" name="Slide Number Placeholder 3">
            <a:extLst>
              <a:ext uri="{FF2B5EF4-FFF2-40B4-BE49-F238E27FC236}">
                <a16:creationId xmlns:a16="http://schemas.microsoft.com/office/drawing/2014/main" id="{B3618B8C-801B-4FF8-9B4D-9B7A6463EEA0}"/>
              </a:ext>
            </a:extLst>
          </p:cNvPr>
          <p:cNvSpPr>
            <a:spLocks noGrp="1"/>
          </p:cNvSpPr>
          <p:nvPr>
            <p:ph type="sldNum" sz="quarter" idx="10"/>
          </p:nvPr>
        </p:nvSpPr>
        <p:spPr/>
        <p:txBody>
          <a:bodyPr/>
          <a:lstStyle/>
          <a:p>
            <a:fld id="{7C414AED-89CE-4A48-8B2B-1B3A5C68EA2A}" type="slidenum">
              <a:rPr lang="en-US" smtClean="0"/>
              <a:t>18</a:t>
            </a:fld>
            <a:endParaRPr lang="en-US"/>
          </a:p>
        </p:txBody>
      </p:sp>
    </p:spTree>
    <p:extLst>
      <p:ext uri="{BB962C8B-B14F-4D97-AF65-F5344CB8AC3E}">
        <p14:creationId xmlns:p14="http://schemas.microsoft.com/office/powerpoint/2010/main" val="731584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58E41-BBC3-4147-B5FB-64FBBA4BB141}"/>
              </a:ext>
            </a:extLst>
          </p:cNvPr>
          <p:cNvSpPr>
            <a:spLocks noGrp="1"/>
          </p:cNvSpPr>
          <p:nvPr>
            <p:ph type="title"/>
          </p:nvPr>
        </p:nvSpPr>
        <p:spPr/>
        <p:txBody>
          <a:bodyPr/>
          <a:lstStyle/>
          <a:p>
            <a:r>
              <a:rPr lang="en-US" dirty="0"/>
              <a:t>Aplastic anemia, DC 7716, continued</a:t>
            </a:r>
          </a:p>
        </p:txBody>
      </p:sp>
      <p:graphicFrame>
        <p:nvGraphicFramePr>
          <p:cNvPr id="5" name="Content Placeholder 4">
            <a:extLst>
              <a:ext uri="{FF2B5EF4-FFF2-40B4-BE49-F238E27FC236}">
                <a16:creationId xmlns:a16="http://schemas.microsoft.com/office/drawing/2014/main" id="{C2768A75-C526-4B92-A8AB-147096521C66}"/>
              </a:ext>
            </a:extLst>
          </p:cNvPr>
          <p:cNvGraphicFramePr>
            <a:graphicFrameLocks noGrp="1"/>
          </p:cNvGraphicFramePr>
          <p:nvPr>
            <p:ph idx="1"/>
            <p:extLst>
              <p:ext uri="{D42A27DB-BD31-4B8C-83A1-F6EECF244321}">
                <p14:modId xmlns:p14="http://schemas.microsoft.com/office/powerpoint/2010/main" val="2377413941"/>
              </p:ext>
            </p:extLst>
          </p:nvPr>
        </p:nvGraphicFramePr>
        <p:xfrm>
          <a:off x="584799" y="1471525"/>
          <a:ext cx="11271025" cy="4400230"/>
        </p:xfrm>
        <a:graphic>
          <a:graphicData uri="http://schemas.openxmlformats.org/drawingml/2006/table">
            <a:tbl>
              <a:tblPr firstRow="1" bandRow="1">
                <a:tableStyleId>{073A0DAA-6AF3-43AB-8588-CEC1D06C72B9}</a:tableStyleId>
              </a:tblPr>
              <a:tblGrid>
                <a:gridCol w="10594038">
                  <a:extLst>
                    <a:ext uri="{9D8B030D-6E8A-4147-A177-3AD203B41FA5}">
                      <a16:colId xmlns:a16="http://schemas.microsoft.com/office/drawing/2014/main" val="2889793802"/>
                    </a:ext>
                  </a:extLst>
                </a:gridCol>
                <a:gridCol w="676987">
                  <a:extLst>
                    <a:ext uri="{9D8B030D-6E8A-4147-A177-3AD203B41FA5}">
                      <a16:colId xmlns:a16="http://schemas.microsoft.com/office/drawing/2014/main" val="3237898322"/>
                    </a:ext>
                  </a:extLst>
                </a:gridCol>
              </a:tblGrid>
              <a:tr h="386220">
                <a:tc gridSpan="2">
                  <a:txBody>
                    <a:bodyPr/>
                    <a:lstStyle/>
                    <a:p>
                      <a:r>
                        <a:rPr lang="en-US" sz="1600" dirty="0"/>
                        <a:t>7716 – Aplastic anemia</a:t>
                      </a:r>
                    </a:p>
                  </a:txBody>
                  <a:tcPr/>
                </a:tc>
                <a:tc hMerge="1">
                  <a:txBody>
                    <a:bodyPr/>
                    <a:lstStyle/>
                    <a:p>
                      <a:endParaRPr lang="en-US" dirty="0"/>
                    </a:p>
                  </a:txBody>
                  <a:tcPr/>
                </a:tc>
                <a:extLst>
                  <a:ext uri="{0D108BD9-81ED-4DB2-BD59-A6C34878D82A}">
                    <a16:rowId xmlns:a16="http://schemas.microsoft.com/office/drawing/2014/main" val="2348788181"/>
                  </a:ext>
                </a:extLst>
              </a:tr>
              <a:tr h="820309">
                <a:tc>
                  <a:txBody>
                    <a:bodyPr/>
                    <a:lstStyle/>
                    <a:p>
                      <a:r>
                        <a:rPr lang="en-US" sz="1600" dirty="0"/>
                        <a:t>Requiring peripheral blood or bone marrow stem cell transplant; or requiring transfusion of platelets or red cells, on average, at least once every six weeks per 12-month period; or infections recurring, on average, at least once every six weeks per 12-month period </a:t>
                      </a:r>
                    </a:p>
                  </a:txBody>
                  <a:tcPr/>
                </a:tc>
                <a:tc>
                  <a:txBody>
                    <a:bodyPr/>
                    <a:lstStyle/>
                    <a:p>
                      <a:r>
                        <a:rPr lang="en-US" dirty="0"/>
                        <a:t>100</a:t>
                      </a:r>
                    </a:p>
                  </a:txBody>
                  <a:tcPr/>
                </a:tc>
                <a:extLst>
                  <a:ext uri="{0D108BD9-81ED-4DB2-BD59-A6C34878D82A}">
                    <a16:rowId xmlns:a16="http://schemas.microsoft.com/office/drawing/2014/main" val="421420994"/>
                  </a:ext>
                </a:extLst>
              </a:tr>
              <a:tr h="838350">
                <a:tc>
                  <a:txBody>
                    <a:bodyPr/>
                    <a:lstStyle/>
                    <a:p>
                      <a:r>
                        <a:rPr lang="en-US" sz="1600" dirty="0"/>
                        <a:t>Requiring transfusion of platelets or red cells, on average, at least once every three months per 12-month period; or infections recurring, on average, at least once every three months per 12-month period; or using continuous therapy with immunosuppressive agent or newer platelet stimulating factors</a:t>
                      </a:r>
                    </a:p>
                  </a:txBody>
                  <a:tcPr/>
                </a:tc>
                <a:tc>
                  <a:txBody>
                    <a:bodyPr/>
                    <a:lstStyle/>
                    <a:p>
                      <a:r>
                        <a:rPr lang="en-US" dirty="0"/>
                        <a:t>60</a:t>
                      </a:r>
                    </a:p>
                  </a:txBody>
                  <a:tcPr/>
                </a:tc>
                <a:extLst>
                  <a:ext uri="{0D108BD9-81ED-4DB2-BD59-A6C34878D82A}">
                    <a16:rowId xmlns:a16="http://schemas.microsoft.com/office/drawing/2014/main" val="3529770603"/>
                  </a:ext>
                </a:extLst>
              </a:tr>
              <a:tr h="595745">
                <a:tc>
                  <a:txBody>
                    <a:bodyPr/>
                    <a:lstStyle/>
                    <a:p>
                      <a:r>
                        <a:rPr lang="en-US" sz="1600" dirty="0"/>
                        <a:t>Requiring transfusion of platelets or red cells, on average, at least once per 12-month period; or infections recurring, on average, at least once per 12-month period</a:t>
                      </a:r>
                    </a:p>
                  </a:txBody>
                  <a:tcPr/>
                </a:tc>
                <a:tc>
                  <a:txBody>
                    <a:bodyPr/>
                    <a:lstStyle/>
                    <a:p>
                      <a:r>
                        <a:rPr lang="en-US" dirty="0"/>
                        <a:t>30</a:t>
                      </a:r>
                    </a:p>
                  </a:txBody>
                  <a:tcPr/>
                </a:tc>
                <a:extLst>
                  <a:ext uri="{0D108BD9-81ED-4DB2-BD59-A6C34878D82A}">
                    <a16:rowId xmlns:a16="http://schemas.microsoft.com/office/drawing/2014/main" val="617304857"/>
                  </a:ext>
                </a:extLst>
              </a:tr>
              <a:tr h="1099901">
                <a:tc gridSpan="2">
                  <a:txBody>
                    <a:bodyPr/>
                    <a:lstStyle/>
                    <a:p>
                      <a:r>
                        <a:rPr lang="en-US" sz="1600" dirty="0"/>
                        <a:t>NOTE (1):  A 100 percent evaluation for peripheral blood or bone marrow stem cell transplant shall be assigned as of the date of hospital admission and shall continue with a mandatory VA examination six months following hospital discharge.  Any change in evaluation based upon that or any subsequent examination shall be subject to the provisions of § 3.105(e) of this chapter.</a:t>
                      </a:r>
                    </a:p>
                  </a:txBody>
                  <a:tcPr/>
                </a:tc>
                <a:tc hMerge="1">
                  <a:txBody>
                    <a:bodyPr/>
                    <a:lstStyle/>
                    <a:p>
                      <a:endParaRPr lang="en-US" dirty="0"/>
                    </a:p>
                  </a:txBody>
                  <a:tcPr/>
                </a:tc>
                <a:extLst>
                  <a:ext uri="{0D108BD9-81ED-4DB2-BD59-A6C34878D82A}">
                    <a16:rowId xmlns:a16="http://schemas.microsoft.com/office/drawing/2014/main" val="3100742994"/>
                  </a:ext>
                </a:extLst>
              </a:tr>
              <a:tr h="657054">
                <a:tc gridSpan="2">
                  <a:txBody>
                    <a:bodyPr/>
                    <a:lstStyle/>
                    <a:p>
                      <a:r>
                        <a:rPr lang="en-US" sz="1600" dirty="0"/>
                        <a:t>NOTE (2):  The term “newer platelet stimulating factors” includes medication, factors, or other agents approved by the United States Food and Drug Administration.</a:t>
                      </a:r>
                    </a:p>
                  </a:txBody>
                  <a:tcPr/>
                </a:tc>
                <a:tc hMerge="1">
                  <a:txBody>
                    <a:bodyPr/>
                    <a:lstStyle/>
                    <a:p>
                      <a:endParaRPr lang="en-US"/>
                    </a:p>
                  </a:txBody>
                  <a:tcPr/>
                </a:tc>
                <a:extLst>
                  <a:ext uri="{0D108BD9-81ED-4DB2-BD59-A6C34878D82A}">
                    <a16:rowId xmlns:a16="http://schemas.microsoft.com/office/drawing/2014/main" val="105401696"/>
                  </a:ext>
                </a:extLst>
              </a:tr>
            </a:tbl>
          </a:graphicData>
        </a:graphic>
      </p:graphicFrame>
      <p:sp>
        <p:nvSpPr>
          <p:cNvPr id="4" name="Slide Number Placeholder 3">
            <a:extLst>
              <a:ext uri="{FF2B5EF4-FFF2-40B4-BE49-F238E27FC236}">
                <a16:creationId xmlns:a16="http://schemas.microsoft.com/office/drawing/2014/main" id="{E0ED1EB8-E74B-4CFF-AFF3-FEEA09792AFF}"/>
              </a:ext>
            </a:extLst>
          </p:cNvPr>
          <p:cNvSpPr>
            <a:spLocks noGrp="1"/>
          </p:cNvSpPr>
          <p:nvPr>
            <p:ph type="sldNum" sz="quarter" idx="10"/>
          </p:nvPr>
        </p:nvSpPr>
        <p:spPr/>
        <p:txBody>
          <a:bodyPr/>
          <a:lstStyle/>
          <a:p>
            <a:fld id="{7C414AED-89CE-4A48-8B2B-1B3A5C68EA2A}" type="slidenum">
              <a:rPr lang="en-US" smtClean="0"/>
              <a:t>19</a:t>
            </a:fld>
            <a:endParaRPr lang="en-US"/>
          </a:p>
        </p:txBody>
      </p:sp>
    </p:spTree>
    <p:extLst>
      <p:ext uri="{BB962C8B-B14F-4D97-AF65-F5344CB8AC3E}">
        <p14:creationId xmlns:p14="http://schemas.microsoft.com/office/powerpoint/2010/main" val="741761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lstStyle/>
          <a:p>
            <a:r>
              <a:rPr lang="en-US" dirty="0"/>
              <a:t>Define the primary components of the hematologic and lymphatic system</a:t>
            </a:r>
          </a:p>
          <a:p>
            <a:r>
              <a:rPr lang="en-US" dirty="0"/>
              <a:t>Identify conditions associated with presumptive service connection</a:t>
            </a:r>
          </a:p>
          <a:p>
            <a:r>
              <a:rPr lang="en-US" dirty="0"/>
              <a:t>Apply evaluation criteria associated with certain hematologic and lymphatic conditions</a:t>
            </a:r>
          </a:p>
          <a:p>
            <a:r>
              <a:rPr lang="en-US" dirty="0"/>
              <a:t>Assign the correct effective date for hematologic and lymphatic presumptive conditions </a:t>
            </a:r>
          </a:p>
        </p:txBody>
      </p:sp>
      <p:sp>
        <p:nvSpPr>
          <p:cNvPr id="4" name="Slide Number Placeholder 3"/>
          <p:cNvSpPr>
            <a:spLocks noGrp="1"/>
          </p:cNvSpPr>
          <p:nvPr>
            <p:ph type="sldNum" sz="quarter" idx="10"/>
          </p:nvPr>
        </p:nvSpPr>
        <p:spPr/>
        <p:txBody>
          <a:bodyPr/>
          <a:lstStyle/>
          <a:p>
            <a:fld id="{7C414AED-89CE-4A48-8B2B-1B3A5C68EA2A}" type="slidenum">
              <a:rPr lang="en-US" smtClean="0"/>
              <a:t>2</a:t>
            </a:fld>
            <a:endParaRPr lang="en-US"/>
          </a:p>
        </p:txBody>
      </p:sp>
    </p:spTree>
    <p:extLst>
      <p:ext uri="{BB962C8B-B14F-4D97-AF65-F5344CB8AC3E}">
        <p14:creationId xmlns:p14="http://schemas.microsoft.com/office/powerpoint/2010/main" val="1555371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45A52-4F71-4EBE-B150-BDBEF2F30047}"/>
              </a:ext>
            </a:extLst>
          </p:cNvPr>
          <p:cNvSpPr>
            <a:spLocks noGrp="1"/>
          </p:cNvSpPr>
          <p:nvPr>
            <p:ph type="title"/>
          </p:nvPr>
        </p:nvSpPr>
        <p:spPr/>
        <p:txBody>
          <a:bodyPr/>
          <a:lstStyle/>
          <a:p>
            <a:r>
              <a:rPr lang="en-US" dirty="0"/>
              <a:t>AL Amyloidosis, DC 7717</a:t>
            </a:r>
          </a:p>
        </p:txBody>
      </p:sp>
      <p:sp>
        <p:nvSpPr>
          <p:cNvPr id="3" name="Content Placeholder 2">
            <a:extLst>
              <a:ext uri="{FF2B5EF4-FFF2-40B4-BE49-F238E27FC236}">
                <a16:creationId xmlns:a16="http://schemas.microsoft.com/office/drawing/2014/main" id="{46998CB8-4482-4690-99B2-15F8C151B916}"/>
              </a:ext>
            </a:extLst>
          </p:cNvPr>
          <p:cNvSpPr>
            <a:spLocks noGrp="1"/>
          </p:cNvSpPr>
          <p:nvPr>
            <p:ph idx="1"/>
          </p:nvPr>
        </p:nvSpPr>
        <p:spPr/>
        <p:txBody>
          <a:bodyPr/>
          <a:lstStyle/>
          <a:p>
            <a:r>
              <a:rPr lang="en-US" dirty="0"/>
              <a:t>Considered a bone marrow disorder </a:t>
            </a:r>
          </a:p>
          <a:p>
            <a:pPr lvl="1"/>
            <a:r>
              <a:rPr lang="en-US" dirty="0">
                <a:latin typeface="Times New Roman" panose="02020603050405020304" pitchFamily="18" charset="0"/>
                <a:cs typeface="Times New Roman" panose="02020603050405020304" pitchFamily="18" charset="0"/>
              </a:rPr>
              <a:t>Plasma cells produce abnormal antibody (immunoglobulin) protein that is deposited in and around tissues, nerves, and organs </a:t>
            </a:r>
          </a:p>
          <a:p>
            <a:r>
              <a:rPr lang="en-US" dirty="0">
                <a:latin typeface="Times New Roman" panose="02020603050405020304" pitchFamily="18" charset="0"/>
                <a:cs typeface="Times New Roman" panose="02020603050405020304" pitchFamily="18" charset="0"/>
              </a:rPr>
              <a:t>Assign a permanent and total evaluation</a:t>
            </a:r>
          </a:p>
          <a:p>
            <a:r>
              <a:rPr lang="en-US" dirty="0"/>
              <a:t>Consider presumptive service connection</a:t>
            </a:r>
          </a:p>
          <a:p>
            <a:pPr lvl="1"/>
            <a:r>
              <a:rPr lang="en-US" dirty="0">
                <a:latin typeface="Times New Roman" panose="02020603050405020304" pitchFamily="18" charset="0"/>
                <a:cs typeface="Times New Roman" panose="02020603050405020304" pitchFamily="18" charset="0"/>
              </a:rPr>
              <a:t>Herbicides (38 CFR 3.309(e)) </a:t>
            </a:r>
          </a:p>
        </p:txBody>
      </p:sp>
      <p:sp>
        <p:nvSpPr>
          <p:cNvPr id="4" name="Slide Number Placeholder 3">
            <a:extLst>
              <a:ext uri="{FF2B5EF4-FFF2-40B4-BE49-F238E27FC236}">
                <a16:creationId xmlns:a16="http://schemas.microsoft.com/office/drawing/2014/main" id="{5F5E845C-258F-48E9-91A2-F2F1B59566F6}"/>
              </a:ext>
            </a:extLst>
          </p:cNvPr>
          <p:cNvSpPr>
            <a:spLocks noGrp="1"/>
          </p:cNvSpPr>
          <p:nvPr>
            <p:ph type="sldNum" sz="quarter" idx="10"/>
          </p:nvPr>
        </p:nvSpPr>
        <p:spPr/>
        <p:txBody>
          <a:bodyPr/>
          <a:lstStyle/>
          <a:p>
            <a:fld id="{7C414AED-89CE-4A48-8B2B-1B3A5C68EA2A}" type="slidenum">
              <a:rPr lang="en-US" smtClean="0"/>
              <a:t>20</a:t>
            </a:fld>
            <a:endParaRPr lang="en-US"/>
          </a:p>
        </p:txBody>
      </p:sp>
    </p:spTree>
    <p:extLst>
      <p:ext uri="{BB962C8B-B14F-4D97-AF65-F5344CB8AC3E}">
        <p14:creationId xmlns:p14="http://schemas.microsoft.com/office/powerpoint/2010/main" val="27318767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B2529-9DCC-4D98-ABD0-841340A4296E}"/>
              </a:ext>
            </a:extLst>
          </p:cNvPr>
          <p:cNvSpPr>
            <a:spLocks noGrp="1"/>
          </p:cNvSpPr>
          <p:nvPr>
            <p:ph type="title"/>
          </p:nvPr>
        </p:nvSpPr>
        <p:spPr/>
        <p:txBody>
          <a:bodyPr/>
          <a:lstStyle/>
          <a:p>
            <a:r>
              <a:rPr lang="en-US" dirty="0"/>
              <a:t>Anemias</a:t>
            </a:r>
          </a:p>
        </p:txBody>
      </p:sp>
      <p:sp>
        <p:nvSpPr>
          <p:cNvPr id="3" name="Content Placeholder 2">
            <a:extLst>
              <a:ext uri="{FF2B5EF4-FFF2-40B4-BE49-F238E27FC236}">
                <a16:creationId xmlns:a16="http://schemas.microsoft.com/office/drawing/2014/main" id="{886044C1-A3D1-4FDC-A02F-5E78D8553520}"/>
              </a:ext>
            </a:extLst>
          </p:cNvPr>
          <p:cNvSpPr>
            <a:spLocks noGrp="1"/>
          </p:cNvSpPr>
          <p:nvPr>
            <p:ph idx="1"/>
          </p:nvPr>
        </p:nvSpPr>
        <p:spPr/>
        <p:txBody>
          <a:bodyPr>
            <a:normAutofit/>
          </a:bodyPr>
          <a:lstStyle/>
          <a:p>
            <a:r>
              <a:rPr lang="en-US" dirty="0"/>
              <a:t>Previously evaluated under diagnostic code (DC) 7700</a:t>
            </a:r>
          </a:p>
          <a:p>
            <a:r>
              <a:rPr lang="en-US" dirty="0"/>
              <a:t>Types of primary anemias:   </a:t>
            </a:r>
          </a:p>
          <a:p>
            <a:pPr lvl="1"/>
            <a:r>
              <a:rPr lang="en-US" dirty="0">
                <a:latin typeface="Times New Roman" panose="02020603050405020304" pitchFamily="18" charset="0"/>
                <a:cs typeface="Times New Roman" panose="02020603050405020304" pitchFamily="18" charset="0"/>
              </a:rPr>
              <a:t>Iron deficiency anemia, DC 7720</a:t>
            </a:r>
          </a:p>
          <a:p>
            <a:pPr lvl="1"/>
            <a:r>
              <a:rPr lang="en-US" dirty="0">
                <a:latin typeface="Times New Roman" panose="02020603050405020304" pitchFamily="18" charset="0"/>
                <a:cs typeface="Times New Roman" panose="02020603050405020304" pitchFamily="18" charset="0"/>
              </a:rPr>
              <a:t>Folic acid deficiency, DC 7721</a:t>
            </a:r>
          </a:p>
          <a:p>
            <a:pPr lvl="1"/>
            <a:r>
              <a:rPr lang="en-US" dirty="0">
                <a:latin typeface="Times New Roman" panose="02020603050405020304" pitchFamily="18" charset="0"/>
                <a:cs typeface="Times New Roman" panose="02020603050405020304" pitchFamily="18" charset="0"/>
              </a:rPr>
              <a:t>Pernicious anemia and Vitamin B</a:t>
            </a:r>
            <a:r>
              <a:rPr lang="en-US" baseline="-25000" dirty="0">
                <a:latin typeface="Times New Roman" panose="02020603050405020304" pitchFamily="18" charset="0"/>
                <a:cs typeface="Times New Roman" panose="02020603050405020304" pitchFamily="18" charset="0"/>
              </a:rPr>
              <a:t>12</a:t>
            </a:r>
            <a:r>
              <a:rPr lang="en-US" dirty="0">
                <a:latin typeface="Times New Roman" panose="02020603050405020304" pitchFamily="18" charset="0"/>
                <a:cs typeface="Times New Roman" panose="02020603050405020304" pitchFamily="18" charset="0"/>
              </a:rPr>
              <a:t> anemia, DC 7722</a:t>
            </a:r>
          </a:p>
          <a:p>
            <a:pPr lvl="1"/>
            <a:r>
              <a:rPr lang="en-US" dirty="0">
                <a:latin typeface="Times New Roman" panose="02020603050405020304" pitchFamily="18" charset="0"/>
                <a:cs typeface="Times New Roman" panose="02020603050405020304" pitchFamily="18" charset="0"/>
              </a:rPr>
              <a:t>Acquired hemolytic anemia, DC 7723</a:t>
            </a:r>
          </a:p>
          <a:p>
            <a:r>
              <a:rPr lang="en-US" dirty="0"/>
              <a:t>Consider presumptive service connection: </a:t>
            </a:r>
          </a:p>
          <a:p>
            <a:pPr lvl="1"/>
            <a:r>
              <a:rPr lang="en-US" dirty="0">
                <a:latin typeface="Times New Roman" panose="02020603050405020304" pitchFamily="18" charset="0"/>
                <a:cs typeface="Times New Roman" panose="02020603050405020304" pitchFamily="18" charset="0"/>
              </a:rPr>
              <a:t>Chronic (38 CFR 3.309(a))</a:t>
            </a:r>
          </a:p>
          <a:p>
            <a:r>
              <a:rPr lang="en-US" dirty="0"/>
              <a:t>Consider as a complication of malaria (38 CFR 3.317(c))</a:t>
            </a:r>
          </a:p>
        </p:txBody>
      </p:sp>
      <p:sp>
        <p:nvSpPr>
          <p:cNvPr id="4" name="Slide Number Placeholder 3">
            <a:extLst>
              <a:ext uri="{FF2B5EF4-FFF2-40B4-BE49-F238E27FC236}">
                <a16:creationId xmlns:a16="http://schemas.microsoft.com/office/drawing/2014/main" id="{394798FD-F402-43CC-8D49-0D4B0D93ADF1}"/>
              </a:ext>
            </a:extLst>
          </p:cNvPr>
          <p:cNvSpPr>
            <a:spLocks noGrp="1"/>
          </p:cNvSpPr>
          <p:nvPr>
            <p:ph type="sldNum" sz="quarter" idx="10"/>
          </p:nvPr>
        </p:nvSpPr>
        <p:spPr/>
        <p:txBody>
          <a:bodyPr/>
          <a:lstStyle/>
          <a:p>
            <a:fld id="{7C414AED-89CE-4A48-8B2B-1B3A5C68EA2A}" type="slidenum">
              <a:rPr lang="en-US" smtClean="0"/>
              <a:t>21</a:t>
            </a:fld>
            <a:endParaRPr lang="en-US"/>
          </a:p>
        </p:txBody>
      </p:sp>
    </p:spTree>
    <p:extLst>
      <p:ext uri="{BB962C8B-B14F-4D97-AF65-F5344CB8AC3E}">
        <p14:creationId xmlns:p14="http://schemas.microsoft.com/office/powerpoint/2010/main" val="24437990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7D4A0-769B-41C5-8CA5-AAE5F6CEECB6}"/>
              </a:ext>
            </a:extLst>
          </p:cNvPr>
          <p:cNvSpPr>
            <a:spLocks noGrp="1"/>
          </p:cNvSpPr>
          <p:nvPr>
            <p:ph type="title"/>
          </p:nvPr>
        </p:nvSpPr>
        <p:spPr/>
        <p:txBody>
          <a:bodyPr/>
          <a:lstStyle/>
          <a:p>
            <a:r>
              <a:rPr lang="en-US" dirty="0"/>
              <a:t>Diagnostic codes 7720 and 7721</a:t>
            </a:r>
          </a:p>
        </p:txBody>
      </p:sp>
      <p:graphicFrame>
        <p:nvGraphicFramePr>
          <p:cNvPr id="5" name="Content Placeholder 4">
            <a:extLst>
              <a:ext uri="{FF2B5EF4-FFF2-40B4-BE49-F238E27FC236}">
                <a16:creationId xmlns:a16="http://schemas.microsoft.com/office/drawing/2014/main" id="{7E9C37A2-BF09-46C6-837B-774B589807E0}"/>
              </a:ext>
            </a:extLst>
          </p:cNvPr>
          <p:cNvGraphicFramePr>
            <a:graphicFrameLocks noGrp="1"/>
          </p:cNvGraphicFramePr>
          <p:nvPr>
            <p:ph idx="1"/>
            <p:extLst/>
          </p:nvPr>
        </p:nvGraphicFramePr>
        <p:xfrm>
          <a:off x="604157" y="1567543"/>
          <a:ext cx="11189382" cy="2614251"/>
        </p:xfrm>
        <a:graphic>
          <a:graphicData uri="http://schemas.openxmlformats.org/drawingml/2006/table">
            <a:tbl>
              <a:tblPr firstRow="1" bandRow="1">
                <a:tableStyleId>{073A0DAA-6AF3-43AB-8588-CEC1D06C72B9}</a:tableStyleId>
              </a:tblPr>
              <a:tblGrid>
                <a:gridCol w="10500607">
                  <a:extLst>
                    <a:ext uri="{9D8B030D-6E8A-4147-A177-3AD203B41FA5}">
                      <a16:colId xmlns:a16="http://schemas.microsoft.com/office/drawing/2014/main" val="510186093"/>
                    </a:ext>
                  </a:extLst>
                </a:gridCol>
                <a:gridCol w="688775">
                  <a:extLst>
                    <a:ext uri="{9D8B030D-6E8A-4147-A177-3AD203B41FA5}">
                      <a16:colId xmlns:a16="http://schemas.microsoft.com/office/drawing/2014/main" val="1946413560"/>
                    </a:ext>
                  </a:extLst>
                </a:gridCol>
              </a:tblGrid>
              <a:tr h="405181">
                <a:tc gridSpan="2">
                  <a:txBody>
                    <a:bodyPr/>
                    <a:lstStyle/>
                    <a:p>
                      <a:r>
                        <a:rPr lang="en-US" dirty="0"/>
                        <a:t>7720 – Iron deficiency anemia</a:t>
                      </a:r>
                    </a:p>
                  </a:txBody>
                  <a:tcPr/>
                </a:tc>
                <a:tc hMerge="1">
                  <a:txBody>
                    <a:bodyPr/>
                    <a:lstStyle/>
                    <a:p>
                      <a:endParaRPr lang="en-US" dirty="0"/>
                    </a:p>
                  </a:txBody>
                  <a:tcPr/>
                </a:tc>
                <a:extLst>
                  <a:ext uri="{0D108BD9-81ED-4DB2-BD59-A6C34878D82A}">
                    <a16:rowId xmlns:a16="http://schemas.microsoft.com/office/drawing/2014/main" val="2032004097"/>
                  </a:ext>
                </a:extLst>
              </a:tr>
              <a:tr h="405181">
                <a:tc>
                  <a:txBody>
                    <a:bodyPr/>
                    <a:lstStyle/>
                    <a:p>
                      <a:r>
                        <a:rPr lang="en-US" dirty="0"/>
                        <a:t>Requiring intravenous iron infusions 4 or more times per 12-month period</a:t>
                      </a:r>
                    </a:p>
                  </a:txBody>
                  <a:tcPr/>
                </a:tc>
                <a:tc>
                  <a:txBody>
                    <a:bodyPr/>
                    <a:lstStyle/>
                    <a:p>
                      <a:r>
                        <a:rPr lang="en-US" dirty="0"/>
                        <a:t>30</a:t>
                      </a:r>
                    </a:p>
                  </a:txBody>
                  <a:tcPr/>
                </a:tc>
                <a:extLst>
                  <a:ext uri="{0D108BD9-81ED-4DB2-BD59-A6C34878D82A}">
                    <a16:rowId xmlns:a16="http://schemas.microsoft.com/office/drawing/2014/main" val="2869506876"/>
                  </a:ext>
                </a:extLst>
              </a:tr>
              <a:tr h="699354">
                <a:tc>
                  <a:txBody>
                    <a:bodyPr/>
                    <a:lstStyle/>
                    <a:p>
                      <a:r>
                        <a:rPr lang="en-US" dirty="0"/>
                        <a:t>Requiring intravenous iron infusions at least 1 time but less than 4 times per 12-month period, or requiring continuous treatment with oral supplementation</a:t>
                      </a:r>
                    </a:p>
                  </a:txBody>
                  <a:tcPr/>
                </a:tc>
                <a:tc>
                  <a:txBody>
                    <a:bodyPr/>
                    <a:lstStyle/>
                    <a:p>
                      <a:r>
                        <a:rPr lang="en-US" dirty="0"/>
                        <a:t>10</a:t>
                      </a:r>
                    </a:p>
                  </a:txBody>
                  <a:tcPr/>
                </a:tc>
                <a:extLst>
                  <a:ext uri="{0D108BD9-81ED-4DB2-BD59-A6C34878D82A}">
                    <a16:rowId xmlns:a16="http://schemas.microsoft.com/office/drawing/2014/main" val="831172543"/>
                  </a:ext>
                </a:extLst>
              </a:tr>
              <a:tr h="405181">
                <a:tc>
                  <a:txBody>
                    <a:bodyPr/>
                    <a:lstStyle/>
                    <a:p>
                      <a:r>
                        <a:rPr lang="en-US" dirty="0"/>
                        <a:t>Asymptomatic or requiring treatment only by dietary modification</a:t>
                      </a:r>
                    </a:p>
                  </a:txBody>
                  <a:tcPr/>
                </a:tc>
                <a:tc>
                  <a:txBody>
                    <a:bodyPr/>
                    <a:lstStyle/>
                    <a:p>
                      <a:r>
                        <a:rPr lang="en-US" dirty="0"/>
                        <a:t>0</a:t>
                      </a:r>
                    </a:p>
                  </a:txBody>
                  <a:tcPr/>
                </a:tc>
                <a:extLst>
                  <a:ext uri="{0D108BD9-81ED-4DB2-BD59-A6C34878D82A}">
                    <a16:rowId xmlns:a16="http://schemas.microsoft.com/office/drawing/2014/main" val="3708252440"/>
                  </a:ext>
                </a:extLst>
              </a:tr>
              <a:tr h="699354">
                <a:tc gridSpan="2">
                  <a:txBody>
                    <a:bodyPr/>
                    <a:lstStyle/>
                    <a:p>
                      <a:r>
                        <a:rPr lang="en-US" dirty="0"/>
                        <a:t>NOTE:  Do not evaluate iron deficiency anemia due to blood loss under this diagnostic code.  Evaluate iron deficiency anemia due to blood loss under the criteria for the condition causing the blood loss.</a:t>
                      </a:r>
                    </a:p>
                  </a:txBody>
                  <a:tcPr/>
                </a:tc>
                <a:tc hMerge="1">
                  <a:txBody>
                    <a:bodyPr/>
                    <a:lstStyle/>
                    <a:p>
                      <a:endParaRPr lang="en-US" dirty="0"/>
                    </a:p>
                  </a:txBody>
                  <a:tcPr/>
                </a:tc>
                <a:extLst>
                  <a:ext uri="{0D108BD9-81ED-4DB2-BD59-A6C34878D82A}">
                    <a16:rowId xmlns:a16="http://schemas.microsoft.com/office/drawing/2014/main" val="604599822"/>
                  </a:ext>
                </a:extLst>
              </a:tr>
            </a:tbl>
          </a:graphicData>
        </a:graphic>
      </p:graphicFrame>
      <p:sp>
        <p:nvSpPr>
          <p:cNvPr id="4" name="Slide Number Placeholder 3">
            <a:extLst>
              <a:ext uri="{FF2B5EF4-FFF2-40B4-BE49-F238E27FC236}">
                <a16:creationId xmlns:a16="http://schemas.microsoft.com/office/drawing/2014/main" id="{F0BBE4B0-36E9-42A8-B6D5-5A90722A06FE}"/>
              </a:ext>
            </a:extLst>
          </p:cNvPr>
          <p:cNvSpPr>
            <a:spLocks noGrp="1"/>
          </p:cNvSpPr>
          <p:nvPr>
            <p:ph type="sldNum" sz="quarter" idx="10"/>
          </p:nvPr>
        </p:nvSpPr>
        <p:spPr/>
        <p:txBody>
          <a:bodyPr/>
          <a:lstStyle/>
          <a:p>
            <a:fld id="{7C414AED-89CE-4A48-8B2B-1B3A5C68EA2A}" type="slidenum">
              <a:rPr lang="en-US" smtClean="0"/>
              <a:t>22</a:t>
            </a:fld>
            <a:endParaRPr lang="en-US"/>
          </a:p>
        </p:txBody>
      </p:sp>
      <p:graphicFrame>
        <p:nvGraphicFramePr>
          <p:cNvPr id="6" name="Table 5">
            <a:extLst>
              <a:ext uri="{FF2B5EF4-FFF2-40B4-BE49-F238E27FC236}">
                <a16:creationId xmlns:a16="http://schemas.microsoft.com/office/drawing/2014/main" id="{7EEC4E3A-A0A9-45ED-813D-97AD081A5A47}"/>
              </a:ext>
            </a:extLst>
          </p:cNvPr>
          <p:cNvGraphicFramePr>
            <a:graphicFrameLocks noGrp="1"/>
          </p:cNvGraphicFramePr>
          <p:nvPr>
            <p:extLst/>
          </p:nvPr>
        </p:nvGraphicFramePr>
        <p:xfrm>
          <a:off x="604157" y="4597745"/>
          <a:ext cx="11189382" cy="1112520"/>
        </p:xfrm>
        <a:graphic>
          <a:graphicData uri="http://schemas.openxmlformats.org/drawingml/2006/table">
            <a:tbl>
              <a:tblPr firstRow="1" bandRow="1">
                <a:tableStyleId>{073A0DAA-6AF3-43AB-8588-CEC1D06C72B9}</a:tableStyleId>
              </a:tblPr>
              <a:tblGrid>
                <a:gridCol w="10580914">
                  <a:extLst>
                    <a:ext uri="{9D8B030D-6E8A-4147-A177-3AD203B41FA5}">
                      <a16:colId xmlns:a16="http://schemas.microsoft.com/office/drawing/2014/main" val="1814486468"/>
                    </a:ext>
                  </a:extLst>
                </a:gridCol>
                <a:gridCol w="608468">
                  <a:extLst>
                    <a:ext uri="{9D8B030D-6E8A-4147-A177-3AD203B41FA5}">
                      <a16:colId xmlns:a16="http://schemas.microsoft.com/office/drawing/2014/main" val="572440449"/>
                    </a:ext>
                  </a:extLst>
                </a:gridCol>
              </a:tblGrid>
              <a:tr h="370840">
                <a:tc gridSpan="2">
                  <a:txBody>
                    <a:bodyPr/>
                    <a:lstStyle/>
                    <a:p>
                      <a:r>
                        <a:rPr lang="en-US" dirty="0"/>
                        <a:t>7721 – Folic acid deficiency</a:t>
                      </a:r>
                    </a:p>
                  </a:txBody>
                  <a:tcPr/>
                </a:tc>
                <a:tc hMerge="1">
                  <a:txBody>
                    <a:bodyPr/>
                    <a:lstStyle/>
                    <a:p>
                      <a:endParaRPr lang="en-US" dirty="0"/>
                    </a:p>
                  </a:txBody>
                  <a:tcPr/>
                </a:tc>
                <a:extLst>
                  <a:ext uri="{0D108BD9-81ED-4DB2-BD59-A6C34878D82A}">
                    <a16:rowId xmlns:a16="http://schemas.microsoft.com/office/drawing/2014/main" val="2107162404"/>
                  </a:ext>
                </a:extLst>
              </a:tr>
              <a:tr h="370840">
                <a:tc>
                  <a:txBody>
                    <a:bodyPr/>
                    <a:lstStyle/>
                    <a:p>
                      <a:r>
                        <a:rPr lang="en-US" dirty="0"/>
                        <a:t>Requiring continuous treatment with high-dose oral supplementation</a:t>
                      </a:r>
                    </a:p>
                  </a:txBody>
                  <a:tcPr/>
                </a:tc>
                <a:tc>
                  <a:txBody>
                    <a:bodyPr/>
                    <a:lstStyle/>
                    <a:p>
                      <a:r>
                        <a:rPr lang="en-US" dirty="0"/>
                        <a:t>10</a:t>
                      </a:r>
                    </a:p>
                  </a:txBody>
                  <a:tcPr/>
                </a:tc>
                <a:extLst>
                  <a:ext uri="{0D108BD9-81ED-4DB2-BD59-A6C34878D82A}">
                    <a16:rowId xmlns:a16="http://schemas.microsoft.com/office/drawing/2014/main" val="2539426202"/>
                  </a:ext>
                </a:extLst>
              </a:tr>
              <a:tr h="370840">
                <a:tc>
                  <a:txBody>
                    <a:bodyPr/>
                    <a:lstStyle/>
                    <a:p>
                      <a:r>
                        <a:rPr lang="en-US"/>
                        <a:t>Asymptomatic or requiring treatment only by dietary modification</a:t>
                      </a:r>
                      <a:endParaRPr lang="en-US" dirty="0"/>
                    </a:p>
                  </a:txBody>
                  <a:tcPr/>
                </a:tc>
                <a:tc>
                  <a:txBody>
                    <a:bodyPr/>
                    <a:lstStyle/>
                    <a:p>
                      <a:r>
                        <a:rPr lang="en-US" dirty="0"/>
                        <a:t>0</a:t>
                      </a:r>
                    </a:p>
                  </a:txBody>
                  <a:tcPr/>
                </a:tc>
                <a:extLst>
                  <a:ext uri="{0D108BD9-81ED-4DB2-BD59-A6C34878D82A}">
                    <a16:rowId xmlns:a16="http://schemas.microsoft.com/office/drawing/2014/main" val="581779782"/>
                  </a:ext>
                </a:extLst>
              </a:tr>
            </a:tbl>
          </a:graphicData>
        </a:graphic>
      </p:graphicFrame>
    </p:spTree>
    <p:extLst>
      <p:ext uri="{BB962C8B-B14F-4D97-AF65-F5344CB8AC3E}">
        <p14:creationId xmlns:p14="http://schemas.microsoft.com/office/powerpoint/2010/main" val="181442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DBD69-06EF-4399-8817-E10ECC9277E6}"/>
              </a:ext>
            </a:extLst>
          </p:cNvPr>
          <p:cNvSpPr>
            <a:spLocks noGrp="1"/>
          </p:cNvSpPr>
          <p:nvPr>
            <p:ph type="title"/>
          </p:nvPr>
        </p:nvSpPr>
        <p:spPr/>
        <p:txBody>
          <a:bodyPr/>
          <a:lstStyle/>
          <a:p>
            <a:r>
              <a:rPr lang="en-US" dirty="0"/>
              <a:t>Diagnostic code 7722</a:t>
            </a:r>
          </a:p>
        </p:txBody>
      </p:sp>
      <p:graphicFrame>
        <p:nvGraphicFramePr>
          <p:cNvPr id="5" name="Content Placeholder 4">
            <a:extLst>
              <a:ext uri="{FF2B5EF4-FFF2-40B4-BE49-F238E27FC236}">
                <a16:creationId xmlns:a16="http://schemas.microsoft.com/office/drawing/2014/main" id="{0F6DF7A0-019F-4926-B8CE-40041CFD5445}"/>
              </a:ext>
            </a:extLst>
          </p:cNvPr>
          <p:cNvGraphicFramePr>
            <a:graphicFrameLocks noGrp="1"/>
          </p:cNvGraphicFramePr>
          <p:nvPr>
            <p:ph idx="1"/>
          </p:nvPr>
        </p:nvGraphicFramePr>
        <p:xfrm>
          <a:off x="653143" y="1583871"/>
          <a:ext cx="11140396" cy="4416562"/>
        </p:xfrm>
        <a:graphic>
          <a:graphicData uri="http://schemas.openxmlformats.org/drawingml/2006/table">
            <a:tbl>
              <a:tblPr firstRow="1" bandRow="1">
                <a:tableStyleId>{073A0DAA-6AF3-43AB-8588-CEC1D06C72B9}</a:tableStyleId>
              </a:tblPr>
              <a:tblGrid>
                <a:gridCol w="10487874">
                  <a:extLst>
                    <a:ext uri="{9D8B030D-6E8A-4147-A177-3AD203B41FA5}">
                      <a16:colId xmlns:a16="http://schemas.microsoft.com/office/drawing/2014/main" val="3238755819"/>
                    </a:ext>
                  </a:extLst>
                </a:gridCol>
                <a:gridCol w="652522">
                  <a:extLst>
                    <a:ext uri="{9D8B030D-6E8A-4147-A177-3AD203B41FA5}">
                      <a16:colId xmlns:a16="http://schemas.microsoft.com/office/drawing/2014/main" val="2802860843"/>
                    </a:ext>
                  </a:extLst>
                </a:gridCol>
              </a:tblGrid>
              <a:tr h="388913">
                <a:tc gridSpan="2">
                  <a:txBody>
                    <a:bodyPr/>
                    <a:lstStyle/>
                    <a:p>
                      <a:r>
                        <a:rPr lang="en-US" dirty="0"/>
                        <a:t>7722 – Pernicious anemia and vitamin B12 deficiency anemia</a:t>
                      </a:r>
                    </a:p>
                  </a:txBody>
                  <a:tcPr/>
                </a:tc>
                <a:tc hMerge="1">
                  <a:txBody>
                    <a:bodyPr/>
                    <a:lstStyle/>
                    <a:p>
                      <a:endParaRPr lang="en-US" dirty="0"/>
                    </a:p>
                  </a:txBody>
                  <a:tcPr/>
                </a:tc>
                <a:extLst>
                  <a:ext uri="{0D108BD9-81ED-4DB2-BD59-A6C34878D82A}">
                    <a16:rowId xmlns:a16="http://schemas.microsoft.com/office/drawing/2014/main" val="263074521"/>
                  </a:ext>
                </a:extLst>
              </a:tr>
              <a:tr h="958964">
                <a:tc>
                  <a:txBody>
                    <a:bodyPr/>
                    <a:lstStyle/>
                    <a:p>
                      <a:r>
                        <a:rPr lang="en-US" dirty="0"/>
                        <a:t>For initial diagnosis requiring transfusion due to severe anemia, or if there are signs or symptoms related to central nervous system impairment, such as encephalopathy, myelopathy, or severe peripheral neuropathy, requiring parenteral B12 therapy</a:t>
                      </a:r>
                    </a:p>
                  </a:txBody>
                  <a:tcPr/>
                </a:tc>
                <a:tc>
                  <a:txBody>
                    <a:bodyPr/>
                    <a:lstStyle/>
                    <a:p>
                      <a:r>
                        <a:rPr lang="en-US" dirty="0"/>
                        <a:t>100</a:t>
                      </a:r>
                    </a:p>
                  </a:txBody>
                  <a:tcPr/>
                </a:tc>
                <a:extLst>
                  <a:ext uri="{0D108BD9-81ED-4DB2-BD59-A6C34878D82A}">
                    <a16:rowId xmlns:a16="http://schemas.microsoft.com/office/drawing/2014/main" val="1936008291"/>
                  </a:ext>
                </a:extLst>
              </a:tr>
              <a:tr h="671275">
                <a:tc>
                  <a:txBody>
                    <a:bodyPr/>
                    <a:lstStyle/>
                    <a:p>
                      <a:r>
                        <a:rPr lang="en-US" dirty="0"/>
                        <a:t>Requiring continuous treatment with Vitamin B12 injections, Vitamin B12 sublingual or high-dose oral tablets, or Vitamin B12 nasal spray or gel</a:t>
                      </a:r>
                    </a:p>
                  </a:txBody>
                  <a:tcPr/>
                </a:tc>
                <a:tc>
                  <a:txBody>
                    <a:bodyPr/>
                    <a:lstStyle/>
                    <a:p>
                      <a:r>
                        <a:rPr lang="en-US" dirty="0"/>
                        <a:t>10</a:t>
                      </a:r>
                    </a:p>
                  </a:txBody>
                  <a:tcPr/>
                </a:tc>
                <a:extLst>
                  <a:ext uri="{0D108BD9-81ED-4DB2-BD59-A6C34878D82A}">
                    <a16:rowId xmlns:a16="http://schemas.microsoft.com/office/drawing/2014/main" val="298730532"/>
                  </a:ext>
                </a:extLst>
              </a:tr>
              <a:tr h="2397410">
                <a:tc gridSpan="2">
                  <a:txBody>
                    <a:bodyPr/>
                    <a:lstStyle/>
                    <a:p>
                      <a:r>
                        <a:rPr lang="en-US" dirty="0"/>
                        <a:t>NOTE:  A 100 percent evaluation for pernicious anemia and Vitamin B12 deficiency shall be assigned as of the date of the initial diagnosis requiring transfusion due to severe anemia or parenteral B12 therapy and shall continue with a mandatory VA examination six months following hospital discharge or cessation of parenteral B12 therapy.  Any reduction in evaluation based upon that or any subsequent examination shall be subject to the provisions of § 3.105(e) of this chapter.  Thereafter, evaluate at 10 percent and separately evaluate any residual effects of pernicious anemia, such as neurologic involvement causing peripheral neuropathy, myelopathy, dementia, or related gastrointestinal residuals, under the most appropriate diagnostic code.</a:t>
                      </a:r>
                    </a:p>
                  </a:txBody>
                  <a:tcPr/>
                </a:tc>
                <a:tc hMerge="1">
                  <a:txBody>
                    <a:bodyPr/>
                    <a:lstStyle/>
                    <a:p>
                      <a:endParaRPr lang="en-US" dirty="0"/>
                    </a:p>
                  </a:txBody>
                  <a:tcPr/>
                </a:tc>
                <a:extLst>
                  <a:ext uri="{0D108BD9-81ED-4DB2-BD59-A6C34878D82A}">
                    <a16:rowId xmlns:a16="http://schemas.microsoft.com/office/drawing/2014/main" val="3578792915"/>
                  </a:ext>
                </a:extLst>
              </a:tr>
            </a:tbl>
          </a:graphicData>
        </a:graphic>
      </p:graphicFrame>
      <p:sp>
        <p:nvSpPr>
          <p:cNvPr id="4" name="Slide Number Placeholder 3">
            <a:extLst>
              <a:ext uri="{FF2B5EF4-FFF2-40B4-BE49-F238E27FC236}">
                <a16:creationId xmlns:a16="http://schemas.microsoft.com/office/drawing/2014/main" id="{9DB31CF1-699E-4650-822E-D89357BD157E}"/>
              </a:ext>
            </a:extLst>
          </p:cNvPr>
          <p:cNvSpPr>
            <a:spLocks noGrp="1"/>
          </p:cNvSpPr>
          <p:nvPr>
            <p:ph type="sldNum" sz="quarter" idx="10"/>
          </p:nvPr>
        </p:nvSpPr>
        <p:spPr/>
        <p:txBody>
          <a:bodyPr/>
          <a:lstStyle/>
          <a:p>
            <a:fld id="{7C414AED-89CE-4A48-8B2B-1B3A5C68EA2A}" type="slidenum">
              <a:rPr lang="en-US" smtClean="0"/>
              <a:t>23</a:t>
            </a:fld>
            <a:endParaRPr lang="en-US"/>
          </a:p>
        </p:txBody>
      </p:sp>
    </p:spTree>
    <p:extLst>
      <p:ext uri="{BB962C8B-B14F-4D97-AF65-F5344CB8AC3E}">
        <p14:creationId xmlns:p14="http://schemas.microsoft.com/office/powerpoint/2010/main" val="28237493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67B31-AE4C-4E4B-9F3F-6A19F0F99EDD}"/>
              </a:ext>
            </a:extLst>
          </p:cNvPr>
          <p:cNvSpPr>
            <a:spLocks noGrp="1"/>
          </p:cNvSpPr>
          <p:nvPr>
            <p:ph type="title"/>
          </p:nvPr>
        </p:nvSpPr>
        <p:spPr/>
        <p:txBody>
          <a:bodyPr/>
          <a:lstStyle/>
          <a:p>
            <a:r>
              <a:rPr lang="en-US" dirty="0"/>
              <a:t>Diagnostic code 7723</a:t>
            </a:r>
          </a:p>
        </p:txBody>
      </p:sp>
      <p:graphicFrame>
        <p:nvGraphicFramePr>
          <p:cNvPr id="5" name="Content Placeholder 4">
            <a:extLst>
              <a:ext uri="{FF2B5EF4-FFF2-40B4-BE49-F238E27FC236}">
                <a16:creationId xmlns:a16="http://schemas.microsoft.com/office/drawing/2014/main" id="{E06D4867-E918-40F8-96EE-263DE9A7E010}"/>
              </a:ext>
            </a:extLst>
          </p:cNvPr>
          <p:cNvGraphicFramePr>
            <a:graphicFrameLocks noGrp="1"/>
          </p:cNvGraphicFramePr>
          <p:nvPr>
            <p:ph idx="1"/>
          </p:nvPr>
        </p:nvGraphicFramePr>
        <p:xfrm>
          <a:off x="669471" y="1583871"/>
          <a:ext cx="11124068" cy="4528322"/>
        </p:xfrm>
        <a:graphic>
          <a:graphicData uri="http://schemas.openxmlformats.org/drawingml/2006/table">
            <a:tbl>
              <a:tblPr firstRow="1" bandRow="1">
                <a:tableStyleId>{073A0DAA-6AF3-43AB-8588-CEC1D06C72B9}</a:tableStyleId>
              </a:tblPr>
              <a:tblGrid>
                <a:gridCol w="10439313">
                  <a:extLst>
                    <a:ext uri="{9D8B030D-6E8A-4147-A177-3AD203B41FA5}">
                      <a16:colId xmlns:a16="http://schemas.microsoft.com/office/drawing/2014/main" val="3746874169"/>
                    </a:ext>
                  </a:extLst>
                </a:gridCol>
                <a:gridCol w="684755">
                  <a:extLst>
                    <a:ext uri="{9D8B030D-6E8A-4147-A177-3AD203B41FA5}">
                      <a16:colId xmlns:a16="http://schemas.microsoft.com/office/drawing/2014/main" val="134375360"/>
                    </a:ext>
                  </a:extLst>
                </a:gridCol>
              </a:tblGrid>
              <a:tr h="388446">
                <a:tc gridSpan="2">
                  <a:txBody>
                    <a:bodyPr/>
                    <a:lstStyle/>
                    <a:p>
                      <a:r>
                        <a:rPr lang="en-US" dirty="0"/>
                        <a:t>7723 – Acquired hemolytic anemia</a:t>
                      </a:r>
                    </a:p>
                  </a:txBody>
                  <a:tcPr/>
                </a:tc>
                <a:tc hMerge="1">
                  <a:txBody>
                    <a:bodyPr/>
                    <a:lstStyle/>
                    <a:p>
                      <a:endParaRPr lang="en-US" dirty="0"/>
                    </a:p>
                  </a:txBody>
                  <a:tcPr/>
                </a:tc>
                <a:extLst>
                  <a:ext uri="{0D108BD9-81ED-4DB2-BD59-A6C34878D82A}">
                    <a16:rowId xmlns:a16="http://schemas.microsoft.com/office/drawing/2014/main" val="1798280193"/>
                  </a:ext>
                </a:extLst>
              </a:tr>
              <a:tr h="670468">
                <a:tc>
                  <a:txBody>
                    <a:bodyPr/>
                    <a:lstStyle/>
                    <a:p>
                      <a:r>
                        <a:rPr lang="en-US" dirty="0"/>
                        <a:t>Requiring a bone marrow transplant or continuous intravenous or immunosuppressive therapy (e.g., prednisone, Cytoxan, azathioprine, or rituximab)</a:t>
                      </a:r>
                    </a:p>
                  </a:txBody>
                  <a:tcPr/>
                </a:tc>
                <a:tc>
                  <a:txBody>
                    <a:bodyPr/>
                    <a:lstStyle/>
                    <a:p>
                      <a:r>
                        <a:rPr lang="en-US" dirty="0"/>
                        <a:t>100</a:t>
                      </a:r>
                    </a:p>
                  </a:txBody>
                  <a:tcPr/>
                </a:tc>
                <a:extLst>
                  <a:ext uri="{0D108BD9-81ED-4DB2-BD59-A6C34878D82A}">
                    <a16:rowId xmlns:a16="http://schemas.microsoft.com/office/drawing/2014/main" val="4109832042"/>
                  </a:ext>
                </a:extLst>
              </a:tr>
              <a:tr h="388446">
                <a:tc>
                  <a:txBody>
                    <a:bodyPr/>
                    <a:lstStyle/>
                    <a:p>
                      <a:r>
                        <a:rPr lang="en-US" dirty="0"/>
                        <a:t>Requiring immunosuppressive medication 4 or more times per 12-month period</a:t>
                      </a:r>
                    </a:p>
                  </a:txBody>
                  <a:tcPr/>
                </a:tc>
                <a:tc>
                  <a:txBody>
                    <a:bodyPr/>
                    <a:lstStyle/>
                    <a:p>
                      <a:r>
                        <a:rPr lang="en-US" dirty="0"/>
                        <a:t>60</a:t>
                      </a:r>
                    </a:p>
                  </a:txBody>
                  <a:tcPr/>
                </a:tc>
                <a:extLst>
                  <a:ext uri="{0D108BD9-81ED-4DB2-BD59-A6C34878D82A}">
                    <a16:rowId xmlns:a16="http://schemas.microsoft.com/office/drawing/2014/main" val="2641161654"/>
                  </a:ext>
                </a:extLst>
              </a:tr>
              <a:tr h="388446">
                <a:tc>
                  <a:txBody>
                    <a:bodyPr/>
                    <a:lstStyle/>
                    <a:p>
                      <a:r>
                        <a:rPr lang="en-US" dirty="0"/>
                        <a:t>Requiring at least 2 but less than 4 courses of immunosuppressive therapy per 12-month period</a:t>
                      </a:r>
                    </a:p>
                  </a:txBody>
                  <a:tcPr/>
                </a:tc>
                <a:tc>
                  <a:txBody>
                    <a:bodyPr/>
                    <a:lstStyle/>
                    <a:p>
                      <a:r>
                        <a:rPr lang="en-US" dirty="0"/>
                        <a:t>30</a:t>
                      </a:r>
                    </a:p>
                  </a:txBody>
                  <a:tcPr/>
                </a:tc>
                <a:extLst>
                  <a:ext uri="{0D108BD9-81ED-4DB2-BD59-A6C34878D82A}">
                    <a16:rowId xmlns:a16="http://schemas.microsoft.com/office/drawing/2014/main" val="2750954807"/>
                  </a:ext>
                </a:extLst>
              </a:tr>
              <a:tr h="388446">
                <a:tc>
                  <a:txBody>
                    <a:bodyPr/>
                    <a:lstStyle/>
                    <a:p>
                      <a:r>
                        <a:rPr lang="en-US" dirty="0"/>
                        <a:t>Requiring one course of immunosuppressive therapy per 12-month period </a:t>
                      </a:r>
                    </a:p>
                  </a:txBody>
                  <a:tcPr/>
                </a:tc>
                <a:tc>
                  <a:txBody>
                    <a:bodyPr/>
                    <a:lstStyle/>
                    <a:p>
                      <a:r>
                        <a:rPr lang="en-US" dirty="0"/>
                        <a:t>10</a:t>
                      </a:r>
                    </a:p>
                  </a:txBody>
                  <a:tcPr/>
                </a:tc>
                <a:extLst>
                  <a:ext uri="{0D108BD9-81ED-4DB2-BD59-A6C34878D82A}">
                    <a16:rowId xmlns:a16="http://schemas.microsoft.com/office/drawing/2014/main" val="1255301227"/>
                  </a:ext>
                </a:extLst>
              </a:tr>
              <a:tr h="388446">
                <a:tc>
                  <a:txBody>
                    <a:bodyPr/>
                    <a:lstStyle/>
                    <a:p>
                      <a:r>
                        <a:rPr lang="en-US" dirty="0"/>
                        <a:t>Asymptomatic</a:t>
                      </a:r>
                    </a:p>
                  </a:txBody>
                  <a:tcPr/>
                </a:tc>
                <a:tc>
                  <a:txBody>
                    <a:bodyPr/>
                    <a:lstStyle/>
                    <a:p>
                      <a:r>
                        <a:rPr lang="en-US" dirty="0"/>
                        <a:t>0</a:t>
                      </a:r>
                    </a:p>
                  </a:txBody>
                  <a:tcPr/>
                </a:tc>
                <a:extLst>
                  <a:ext uri="{0D108BD9-81ED-4DB2-BD59-A6C34878D82A}">
                    <a16:rowId xmlns:a16="http://schemas.microsoft.com/office/drawing/2014/main" val="2756554395"/>
                  </a:ext>
                </a:extLst>
              </a:tr>
              <a:tr h="1245156">
                <a:tc gridSpan="2">
                  <a:txBody>
                    <a:bodyPr/>
                    <a:lstStyle/>
                    <a:p>
                      <a:r>
                        <a:rPr lang="en-US" dirty="0"/>
                        <a:t>NOTE (1):  A 100 percent evaluation for bone marrow transplant shall be assigned as of the date of hospital admission and shall continue for six months after hospital discharge with a mandatory VA examination six months following hospital discharge.  Any reduction in evaluation based upon that or any subsequent examination shall be subject to the provisions of § 3.105(e) of this chapter.</a:t>
                      </a:r>
                    </a:p>
                  </a:txBody>
                  <a:tcPr/>
                </a:tc>
                <a:tc hMerge="1">
                  <a:txBody>
                    <a:bodyPr/>
                    <a:lstStyle/>
                    <a:p>
                      <a:endParaRPr lang="en-US" dirty="0"/>
                    </a:p>
                  </a:txBody>
                  <a:tcPr/>
                </a:tc>
                <a:extLst>
                  <a:ext uri="{0D108BD9-81ED-4DB2-BD59-A6C34878D82A}">
                    <a16:rowId xmlns:a16="http://schemas.microsoft.com/office/drawing/2014/main" val="4006885594"/>
                  </a:ext>
                </a:extLst>
              </a:tr>
              <a:tr h="670468">
                <a:tc gridSpan="2">
                  <a:txBody>
                    <a:bodyPr/>
                    <a:lstStyle/>
                    <a:p>
                      <a:r>
                        <a:rPr lang="en-US" dirty="0"/>
                        <a:t>NOTE (2):  Separately evaluate splenectomy under diagnostic code 7706 and combine with an evaluation under diagnostic code 7723.</a:t>
                      </a:r>
                    </a:p>
                  </a:txBody>
                  <a:tcPr/>
                </a:tc>
                <a:tc hMerge="1">
                  <a:txBody>
                    <a:bodyPr/>
                    <a:lstStyle/>
                    <a:p>
                      <a:endParaRPr lang="en-US" dirty="0"/>
                    </a:p>
                  </a:txBody>
                  <a:tcPr/>
                </a:tc>
                <a:extLst>
                  <a:ext uri="{0D108BD9-81ED-4DB2-BD59-A6C34878D82A}">
                    <a16:rowId xmlns:a16="http://schemas.microsoft.com/office/drawing/2014/main" val="2850210167"/>
                  </a:ext>
                </a:extLst>
              </a:tr>
            </a:tbl>
          </a:graphicData>
        </a:graphic>
      </p:graphicFrame>
      <p:sp>
        <p:nvSpPr>
          <p:cNvPr id="4" name="Slide Number Placeholder 3">
            <a:extLst>
              <a:ext uri="{FF2B5EF4-FFF2-40B4-BE49-F238E27FC236}">
                <a16:creationId xmlns:a16="http://schemas.microsoft.com/office/drawing/2014/main" id="{61D4D4FB-7FDD-4FB6-8387-F72749FBCC53}"/>
              </a:ext>
            </a:extLst>
          </p:cNvPr>
          <p:cNvSpPr>
            <a:spLocks noGrp="1"/>
          </p:cNvSpPr>
          <p:nvPr>
            <p:ph type="sldNum" sz="quarter" idx="10"/>
          </p:nvPr>
        </p:nvSpPr>
        <p:spPr/>
        <p:txBody>
          <a:bodyPr/>
          <a:lstStyle/>
          <a:p>
            <a:fld id="{7C414AED-89CE-4A48-8B2B-1B3A5C68EA2A}" type="slidenum">
              <a:rPr lang="en-US" smtClean="0"/>
              <a:t>24</a:t>
            </a:fld>
            <a:endParaRPr lang="en-US"/>
          </a:p>
        </p:txBody>
      </p:sp>
    </p:spTree>
    <p:extLst>
      <p:ext uri="{BB962C8B-B14F-4D97-AF65-F5344CB8AC3E}">
        <p14:creationId xmlns:p14="http://schemas.microsoft.com/office/powerpoint/2010/main" val="14708360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2861F-8955-4C8B-8021-B80AC023162C}"/>
              </a:ext>
            </a:extLst>
          </p:cNvPr>
          <p:cNvSpPr>
            <a:spLocks noGrp="1"/>
          </p:cNvSpPr>
          <p:nvPr>
            <p:ph type="title"/>
          </p:nvPr>
        </p:nvSpPr>
        <p:spPr/>
        <p:txBody>
          <a:bodyPr/>
          <a:lstStyle/>
          <a:p>
            <a:r>
              <a:rPr lang="en-US" dirty="0"/>
              <a:t>Myelodysplastic syndromes, DC 7725</a:t>
            </a:r>
          </a:p>
        </p:txBody>
      </p:sp>
      <p:sp>
        <p:nvSpPr>
          <p:cNvPr id="3" name="Content Placeholder 2">
            <a:extLst>
              <a:ext uri="{FF2B5EF4-FFF2-40B4-BE49-F238E27FC236}">
                <a16:creationId xmlns:a16="http://schemas.microsoft.com/office/drawing/2014/main" id="{F08C6345-D865-4C44-99F8-96CCFFED4309}"/>
              </a:ext>
            </a:extLst>
          </p:cNvPr>
          <p:cNvSpPr>
            <a:spLocks noGrp="1"/>
          </p:cNvSpPr>
          <p:nvPr>
            <p:ph idx="1"/>
          </p:nvPr>
        </p:nvSpPr>
        <p:spPr>
          <a:xfrm>
            <a:off x="881743" y="1730828"/>
            <a:ext cx="10911328" cy="4320723"/>
          </a:xfrm>
        </p:spPr>
        <p:txBody>
          <a:bodyPr/>
          <a:lstStyle/>
          <a:p>
            <a:r>
              <a:rPr lang="en-US" dirty="0"/>
              <a:t>Considered a bone marrow failure</a:t>
            </a:r>
          </a:p>
          <a:p>
            <a:pPr lvl="1"/>
            <a:r>
              <a:rPr lang="en-US" dirty="0">
                <a:latin typeface="Times New Roman" panose="02020603050405020304" pitchFamily="18" charset="0"/>
                <a:cs typeface="Times New Roman" panose="02020603050405020304" pitchFamily="18" charset="0"/>
              </a:rPr>
              <a:t>Bone marrow cells do not develop into mature blood cells</a:t>
            </a:r>
          </a:p>
          <a:p>
            <a:r>
              <a:rPr lang="en-US" dirty="0"/>
              <a:t>Cause is usually unknown</a:t>
            </a:r>
          </a:p>
          <a:p>
            <a:r>
              <a:rPr lang="en-US" dirty="0"/>
              <a:t>Can progress into leukemia</a:t>
            </a:r>
          </a:p>
          <a:p>
            <a:pPr lvl="1"/>
            <a:r>
              <a:rPr lang="en-US" dirty="0">
                <a:latin typeface="Times New Roman" panose="02020603050405020304" pitchFamily="18" charset="0"/>
                <a:cs typeface="Times New Roman" panose="02020603050405020304" pitchFamily="18" charset="0"/>
              </a:rPr>
              <a:t>When progression to leukemia occurs, evaluate as leukemia under DC 7703</a:t>
            </a:r>
          </a:p>
          <a:p>
            <a:r>
              <a:rPr lang="en-US" dirty="0"/>
              <a:t>Consider presumptive service connection</a:t>
            </a:r>
          </a:p>
          <a:p>
            <a:pPr lvl="1"/>
            <a:r>
              <a:rPr lang="en-US" dirty="0">
                <a:latin typeface="Times New Roman" panose="02020603050405020304" pitchFamily="18" charset="0"/>
                <a:cs typeface="Times New Roman" panose="02020603050405020304" pitchFamily="18" charset="0"/>
              </a:rPr>
              <a:t>Contaminated water at Camp Lejeune (38 CFR 3.309(f))</a:t>
            </a:r>
            <a:endParaRPr lang="en-US" dirty="0"/>
          </a:p>
        </p:txBody>
      </p:sp>
      <p:sp>
        <p:nvSpPr>
          <p:cNvPr id="4" name="Slide Number Placeholder 3">
            <a:extLst>
              <a:ext uri="{FF2B5EF4-FFF2-40B4-BE49-F238E27FC236}">
                <a16:creationId xmlns:a16="http://schemas.microsoft.com/office/drawing/2014/main" id="{4FCFD8DB-19EF-47E0-843B-F0FA0791773E}"/>
              </a:ext>
            </a:extLst>
          </p:cNvPr>
          <p:cNvSpPr>
            <a:spLocks noGrp="1"/>
          </p:cNvSpPr>
          <p:nvPr>
            <p:ph type="sldNum" sz="quarter" idx="10"/>
          </p:nvPr>
        </p:nvSpPr>
        <p:spPr/>
        <p:txBody>
          <a:bodyPr/>
          <a:lstStyle/>
          <a:p>
            <a:fld id="{7C414AED-89CE-4A48-8B2B-1B3A5C68EA2A}" type="slidenum">
              <a:rPr lang="en-US" smtClean="0"/>
              <a:t>25</a:t>
            </a:fld>
            <a:endParaRPr lang="en-US"/>
          </a:p>
        </p:txBody>
      </p:sp>
    </p:spTree>
    <p:extLst>
      <p:ext uri="{BB962C8B-B14F-4D97-AF65-F5344CB8AC3E}">
        <p14:creationId xmlns:p14="http://schemas.microsoft.com/office/powerpoint/2010/main" val="27478556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1762F-935A-4C1C-A948-42303E94FDD2}"/>
              </a:ext>
            </a:extLst>
          </p:cNvPr>
          <p:cNvSpPr>
            <a:spLocks noGrp="1"/>
          </p:cNvSpPr>
          <p:nvPr>
            <p:ph type="title"/>
          </p:nvPr>
        </p:nvSpPr>
        <p:spPr/>
        <p:txBody>
          <a:bodyPr/>
          <a:lstStyle/>
          <a:p>
            <a:r>
              <a:rPr lang="en-US" dirty="0"/>
              <a:t>Myelodysplastic syndromes, DC 7725, continued</a:t>
            </a:r>
          </a:p>
        </p:txBody>
      </p:sp>
      <p:graphicFrame>
        <p:nvGraphicFramePr>
          <p:cNvPr id="5" name="Content Placeholder 4">
            <a:extLst>
              <a:ext uri="{FF2B5EF4-FFF2-40B4-BE49-F238E27FC236}">
                <a16:creationId xmlns:a16="http://schemas.microsoft.com/office/drawing/2014/main" id="{A94EE1BE-B8C7-49AE-BE93-AD61DB4D84C6}"/>
              </a:ext>
            </a:extLst>
          </p:cNvPr>
          <p:cNvGraphicFramePr>
            <a:graphicFrameLocks noGrp="1"/>
          </p:cNvGraphicFramePr>
          <p:nvPr>
            <p:ph idx="1"/>
            <p:extLst>
              <p:ext uri="{D42A27DB-BD31-4B8C-83A1-F6EECF244321}">
                <p14:modId xmlns:p14="http://schemas.microsoft.com/office/powerpoint/2010/main" val="1068452852"/>
              </p:ext>
            </p:extLst>
          </p:nvPr>
        </p:nvGraphicFramePr>
        <p:xfrm>
          <a:off x="571500" y="1534886"/>
          <a:ext cx="11284324" cy="4676607"/>
        </p:xfrm>
        <a:graphic>
          <a:graphicData uri="http://schemas.openxmlformats.org/drawingml/2006/table">
            <a:tbl>
              <a:tblPr firstRow="1" bandRow="1">
                <a:tableStyleId>{073A0DAA-6AF3-43AB-8588-CEC1D06C72B9}</a:tableStyleId>
              </a:tblPr>
              <a:tblGrid>
                <a:gridCol w="10572872">
                  <a:extLst>
                    <a:ext uri="{9D8B030D-6E8A-4147-A177-3AD203B41FA5}">
                      <a16:colId xmlns:a16="http://schemas.microsoft.com/office/drawing/2014/main" val="4155246671"/>
                    </a:ext>
                  </a:extLst>
                </a:gridCol>
                <a:gridCol w="711452">
                  <a:extLst>
                    <a:ext uri="{9D8B030D-6E8A-4147-A177-3AD203B41FA5}">
                      <a16:colId xmlns:a16="http://schemas.microsoft.com/office/drawing/2014/main" val="3104265523"/>
                    </a:ext>
                  </a:extLst>
                </a:gridCol>
              </a:tblGrid>
              <a:tr h="370149">
                <a:tc gridSpan="2">
                  <a:txBody>
                    <a:bodyPr/>
                    <a:lstStyle/>
                    <a:p>
                      <a:r>
                        <a:rPr lang="en-US" dirty="0"/>
                        <a:t>7725 – Myelodysplastic syndromes</a:t>
                      </a:r>
                    </a:p>
                  </a:txBody>
                  <a:tcPr/>
                </a:tc>
                <a:tc hMerge="1">
                  <a:txBody>
                    <a:bodyPr/>
                    <a:lstStyle/>
                    <a:p>
                      <a:endParaRPr lang="en-US" dirty="0"/>
                    </a:p>
                  </a:txBody>
                  <a:tcPr/>
                </a:tc>
                <a:extLst>
                  <a:ext uri="{0D108BD9-81ED-4DB2-BD59-A6C34878D82A}">
                    <a16:rowId xmlns:a16="http://schemas.microsoft.com/office/drawing/2014/main" val="185998967"/>
                  </a:ext>
                </a:extLst>
              </a:tr>
              <a:tr h="370149">
                <a:tc>
                  <a:txBody>
                    <a:bodyPr/>
                    <a:lstStyle/>
                    <a:p>
                      <a:r>
                        <a:rPr lang="en-US" dirty="0"/>
                        <a:t>Requiring peripheral blood or bone marrow stem cell transplant; or requiring chemotherapy</a:t>
                      </a:r>
                    </a:p>
                  </a:txBody>
                  <a:tcPr/>
                </a:tc>
                <a:tc>
                  <a:txBody>
                    <a:bodyPr/>
                    <a:lstStyle/>
                    <a:p>
                      <a:r>
                        <a:rPr lang="en-US" dirty="0"/>
                        <a:t>100</a:t>
                      </a:r>
                    </a:p>
                  </a:txBody>
                  <a:tcPr/>
                </a:tc>
                <a:extLst>
                  <a:ext uri="{0D108BD9-81ED-4DB2-BD59-A6C34878D82A}">
                    <a16:rowId xmlns:a16="http://schemas.microsoft.com/office/drawing/2014/main" val="4136491274"/>
                  </a:ext>
                </a:extLst>
              </a:tr>
              <a:tr h="638888">
                <a:tc>
                  <a:txBody>
                    <a:bodyPr/>
                    <a:lstStyle/>
                    <a:p>
                      <a:r>
                        <a:rPr lang="en-US" dirty="0"/>
                        <a:t>Requiring 4 or more blood or platelet transfusions per 12-month period; or infections requiring hospitalization 3 or more times per 12-month period </a:t>
                      </a:r>
                    </a:p>
                  </a:txBody>
                  <a:tcPr/>
                </a:tc>
                <a:tc>
                  <a:txBody>
                    <a:bodyPr/>
                    <a:lstStyle/>
                    <a:p>
                      <a:r>
                        <a:rPr lang="en-US" dirty="0"/>
                        <a:t>60</a:t>
                      </a:r>
                    </a:p>
                  </a:txBody>
                  <a:tcPr/>
                </a:tc>
                <a:extLst>
                  <a:ext uri="{0D108BD9-81ED-4DB2-BD59-A6C34878D82A}">
                    <a16:rowId xmlns:a16="http://schemas.microsoft.com/office/drawing/2014/main" val="1730924679"/>
                  </a:ext>
                </a:extLst>
              </a:tr>
              <a:tr h="1186508">
                <a:tc>
                  <a:txBody>
                    <a:bodyPr/>
                    <a:lstStyle/>
                    <a:p>
                      <a:r>
                        <a:rPr lang="en-US" dirty="0"/>
                        <a:t>Requiring at least 1 but no more than 3 blood or platelet transfusions per 12-month period; infections requiring hospitalization at least 1 but no more than 2 times per 12-month period; or requiring biologic therapy on an ongoing basis or erythropoiesis stimulating agent (ESA) for 12 weeks or less per 12-month period</a:t>
                      </a:r>
                    </a:p>
                  </a:txBody>
                  <a:tcPr/>
                </a:tc>
                <a:tc>
                  <a:txBody>
                    <a:bodyPr/>
                    <a:lstStyle/>
                    <a:p>
                      <a:r>
                        <a:rPr lang="en-US" dirty="0"/>
                        <a:t>30</a:t>
                      </a:r>
                    </a:p>
                  </a:txBody>
                  <a:tcPr/>
                </a:tc>
                <a:extLst>
                  <a:ext uri="{0D108BD9-81ED-4DB2-BD59-A6C34878D82A}">
                    <a16:rowId xmlns:a16="http://schemas.microsoft.com/office/drawing/2014/main" val="1337623017"/>
                  </a:ext>
                </a:extLst>
              </a:tr>
              <a:tr h="370149">
                <a:tc gridSpan="2">
                  <a:txBody>
                    <a:bodyPr/>
                    <a:lstStyle/>
                    <a:p>
                      <a:r>
                        <a:rPr lang="en-US" dirty="0"/>
                        <a:t>NOTE (1):  If the condition progresses to leukemia, evaluate as leukemia under diagnostic code 7703</a:t>
                      </a:r>
                    </a:p>
                  </a:txBody>
                  <a:tcPr/>
                </a:tc>
                <a:tc hMerge="1">
                  <a:txBody>
                    <a:bodyPr/>
                    <a:lstStyle/>
                    <a:p>
                      <a:endParaRPr lang="en-US" dirty="0"/>
                    </a:p>
                  </a:txBody>
                  <a:tcPr/>
                </a:tc>
                <a:extLst>
                  <a:ext uri="{0D108BD9-81ED-4DB2-BD59-A6C34878D82A}">
                    <a16:rowId xmlns:a16="http://schemas.microsoft.com/office/drawing/2014/main" val="1194407054"/>
                  </a:ext>
                </a:extLst>
              </a:tr>
              <a:tr h="1734127">
                <a:tc gridSpan="2">
                  <a:txBody>
                    <a:bodyPr/>
                    <a:lstStyle/>
                    <a:p>
                      <a:r>
                        <a:rPr lang="en-US" dirty="0"/>
                        <a:t>NOTE (2):  A 100 percent evaluation shall be assigned as of the date of hospital admission for peripheral blood or bone marrow stem cell transplant, or during the period of treatment with chemotherapy, and shall continue with a mandatory VA examination six months following hospital discharge or, in the case of chemotherapy treatment, six months after completion of treatment.  Any reduction in evaluation based upon that or any subsequent examination shall be subject to the provisions of § 3.105(e) of this chapter.  If there has been no recurrence, residuals will be rated under the appropriate diagnostic codes.</a:t>
                      </a:r>
                    </a:p>
                  </a:txBody>
                  <a:tcPr/>
                </a:tc>
                <a:tc hMerge="1">
                  <a:txBody>
                    <a:bodyPr/>
                    <a:lstStyle/>
                    <a:p>
                      <a:endParaRPr lang="en-US" dirty="0"/>
                    </a:p>
                  </a:txBody>
                  <a:tcPr/>
                </a:tc>
                <a:extLst>
                  <a:ext uri="{0D108BD9-81ED-4DB2-BD59-A6C34878D82A}">
                    <a16:rowId xmlns:a16="http://schemas.microsoft.com/office/drawing/2014/main" val="4264469048"/>
                  </a:ext>
                </a:extLst>
              </a:tr>
            </a:tbl>
          </a:graphicData>
        </a:graphic>
      </p:graphicFrame>
      <p:sp>
        <p:nvSpPr>
          <p:cNvPr id="4" name="Slide Number Placeholder 3">
            <a:extLst>
              <a:ext uri="{FF2B5EF4-FFF2-40B4-BE49-F238E27FC236}">
                <a16:creationId xmlns:a16="http://schemas.microsoft.com/office/drawing/2014/main" id="{A9A673E6-4593-441E-9BC2-1DD2EC39D091}"/>
              </a:ext>
            </a:extLst>
          </p:cNvPr>
          <p:cNvSpPr>
            <a:spLocks noGrp="1"/>
          </p:cNvSpPr>
          <p:nvPr>
            <p:ph type="sldNum" sz="quarter" idx="10"/>
          </p:nvPr>
        </p:nvSpPr>
        <p:spPr/>
        <p:txBody>
          <a:bodyPr/>
          <a:lstStyle/>
          <a:p>
            <a:fld id="{7C414AED-89CE-4A48-8B2B-1B3A5C68EA2A}" type="slidenum">
              <a:rPr lang="en-US" smtClean="0"/>
              <a:t>26</a:t>
            </a:fld>
            <a:endParaRPr lang="en-US"/>
          </a:p>
        </p:txBody>
      </p:sp>
    </p:spTree>
    <p:extLst>
      <p:ext uri="{BB962C8B-B14F-4D97-AF65-F5344CB8AC3E}">
        <p14:creationId xmlns:p14="http://schemas.microsoft.com/office/powerpoint/2010/main" val="32596774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B65D3-CF19-4875-9B8D-437372B54566}"/>
              </a:ext>
            </a:extLst>
          </p:cNvPr>
          <p:cNvSpPr>
            <a:spLocks noGrp="1"/>
          </p:cNvSpPr>
          <p:nvPr>
            <p:ph type="title"/>
          </p:nvPr>
        </p:nvSpPr>
        <p:spPr/>
        <p:txBody>
          <a:bodyPr/>
          <a:lstStyle/>
          <a:p>
            <a:r>
              <a:rPr lang="en-US" dirty="0"/>
              <a:t>Review of rating materials</a:t>
            </a:r>
          </a:p>
        </p:txBody>
      </p:sp>
      <p:sp>
        <p:nvSpPr>
          <p:cNvPr id="3" name="Content Placeholder 2">
            <a:extLst>
              <a:ext uri="{FF2B5EF4-FFF2-40B4-BE49-F238E27FC236}">
                <a16:creationId xmlns:a16="http://schemas.microsoft.com/office/drawing/2014/main" id="{2314E24F-0F29-43C4-AC82-A3B39A92750E}"/>
              </a:ext>
            </a:extLst>
          </p:cNvPr>
          <p:cNvSpPr>
            <a:spLocks noGrp="1"/>
          </p:cNvSpPr>
          <p:nvPr>
            <p:ph idx="1"/>
          </p:nvPr>
        </p:nvSpPr>
        <p:spPr/>
        <p:txBody>
          <a:bodyPr>
            <a:normAutofit/>
          </a:bodyPr>
          <a:lstStyle/>
          <a:p>
            <a:r>
              <a:rPr lang="en-US" sz="3200" dirty="0"/>
              <a:t>Rating schedule, </a:t>
            </a:r>
            <a:r>
              <a:rPr lang="en-US" sz="3200" dirty="0">
                <a:hlinkClick r:id="rId2"/>
              </a:rPr>
              <a:t>38 CFR 4.117</a:t>
            </a:r>
            <a:endParaRPr lang="en-US" sz="3200" dirty="0"/>
          </a:p>
          <a:p>
            <a:r>
              <a:rPr lang="en-US" sz="3200" dirty="0">
                <a:hlinkClick r:id="rId3"/>
              </a:rPr>
              <a:t>Disability Benefits Questionnaire</a:t>
            </a:r>
            <a:endParaRPr lang="en-US" sz="3200" dirty="0"/>
          </a:p>
          <a:p>
            <a:pPr lvl="1"/>
            <a:r>
              <a:rPr lang="en-US" sz="2800" dirty="0">
                <a:latin typeface="Times New Roman" panose="02020603050405020304" pitchFamily="18" charset="0"/>
                <a:cs typeface="Times New Roman" panose="02020603050405020304" pitchFamily="18" charset="0"/>
              </a:rPr>
              <a:t>Hematologic and lymphatic conditions, including leukemia</a:t>
            </a:r>
          </a:p>
          <a:p>
            <a:r>
              <a:rPr lang="en-US" sz="3200" dirty="0"/>
              <a:t>Evaluation Builder in VBMS-R</a:t>
            </a:r>
          </a:p>
          <a:p>
            <a:pPr lvl="1"/>
            <a:r>
              <a:rPr lang="en-US" sz="2800" dirty="0">
                <a:latin typeface="Times New Roman" panose="02020603050405020304" pitchFamily="18" charset="0"/>
                <a:cs typeface="Times New Roman" panose="02020603050405020304" pitchFamily="18" charset="0"/>
              </a:rPr>
              <a:t>Demonstrate input of hematologic and lymphatic conditions</a:t>
            </a:r>
          </a:p>
        </p:txBody>
      </p:sp>
      <p:sp>
        <p:nvSpPr>
          <p:cNvPr id="4" name="Slide Number Placeholder 3">
            <a:extLst>
              <a:ext uri="{FF2B5EF4-FFF2-40B4-BE49-F238E27FC236}">
                <a16:creationId xmlns:a16="http://schemas.microsoft.com/office/drawing/2014/main" id="{6A7196BC-B25D-4232-B641-1ECC6D45FB8E}"/>
              </a:ext>
            </a:extLst>
          </p:cNvPr>
          <p:cNvSpPr>
            <a:spLocks noGrp="1"/>
          </p:cNvSpPr>
          <p:nvPr>
            <p:ph type="sldNum" sz="quarter" idx="10"/>
          </p:nvPr>
        </p:nvSpPr>
        <p:spPr/>
        <p:txBody>
          <a:bodyPr/>
          <a:lstStyle/>
          <a:p>
            <a:fld id="{7C414AED-89CE-4A48-8B2B-1B3A5C68EA2A}" type="slidenum">
              <a:rPr lang="en-US" smtClean="0"/>
              <a:t>27</a:t>
            </a:fld>
            <a:endParaRPr lang="en-US"/>
          </a:p>
        </p:txBody>
      </p:sp>
    </p:spTree>
    <p:extLst>
      <p:ext uri="{BB962C8B-B14F-4D97-AF65-F5344CB8AC3E}">
        <p14:creationId xmlns:p14="http://schemas.microsoft.com/office/powerpoint/2010/main" val="2002150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ctrTitle"/>
          </p:nvPr>
        </p:nvSpPr>
        <p:spPr/>
        <p:txBody>
          <a:bodyPr/>
          <a:lstStyle/>
          <a:p>
            <a:r>
              <a:rPr lang="en-US" sz="5400" dirty="0"/>
              <a:t>Questions?</a:t>
            </a:r>
          </a:p>
        </p:txBody>
      </p:sp>
      <p:sp>
        <p:nvSpPr>
          <p:cNvPr id="14" name="Subtitle 13"/>
          <p:cNvSpPr>
            <a:spLocks noGrp="1"/>
          </p:cNvSpPr>
          <p:nvPr>
            <p:ph type="subTitle" idx="1"/>
          </p:nvPr>
        </p:nvSpPr>
        <p:spPr/>
        <p:txBody>
          <a:bodyPr/>
          <a:lstStyle/>
          <a:p>
            <a:endParaRPr lang="en-US" dirty="0"/>
          </a:p>
        </p:txBody>
      </p:sp>
      <p:sp>
        <p:nvSpPr>
          <p:cNvPr id="2" name="Slide Number Placeholder 1"/>
          <p:cNvSpPr>
            <a:spLocks noGrp="1"/>
          </p:cNvSpPr>
          <p:nvPr>
            <p:ph type="sldNum" sz="quarter" idx="12"/>
          </p:nvPr>
        </p:nvSpPr>
        <p:spPr/>
        <p:txBody>
          <a:bodyPr/>
          <a:lstStyle/>
          <a:p>
            <a:fld id="{7C414AED-89CE-4A48-8B2B-1B3A5C68EA2A}" type="slidenum">
              <a:rPr lang="en-US" smtClean="0"/>
              <a:t>28</a:t>
            </a:fld>
            <a:endParaRPr lang="en-US"/>
          </a:p>
        </p:txBody>
      </p:sp>
    </p:spTree>
    <p:custDataLst>
      <p:tags r:id="rId1"/>
    </p:custDataLst>
    <p:extLst>
      <p:ext uri="{BB962C8B-B14F-4D97-AF65-F5344CB8AC3E}">
        <p14:creationId xmlns:p14="http://schemas.microsoft.com/office/powerpoint/2010/main" val="242961532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FA39B-8F9E-4EF3-A89D-7B3C20E3AAC5}"/>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D0DD5146-9167-44FB-BAD1-5676C327DDFD}"/>
              </a:ext>
            </a:extLst>
          </p:cNvPr>
          <p:cNvSpPr>
            <a:spLocks noGrp="1"/>
          </p:cNvSpPr>
          <p:nvPr>
            <p:ph idx="1"/>
          </p:nvPr>
        </p:nvSpPr>
        <p:spPr/>
        <p:txBody>
          <a:bodyPr>
            <a:normAutofit fontScale="77500" lnSpcReduction="20000"/>
          </a:bodyPr>
          <a:lstStyle/>
          <a:p>
            <a:pPr marL="0" indent="0">
              <a:buNone/>
            </a:pPr>
            <a:r>
              <a:rPr lang="en-US" dirty="0"/>
              <a:t>All references can be located in the </a:t>
            </a:r>
            <a:r>
              <a:rPr lang="en-US" dirty="0">
                <a:hlinkClick r:id="rId2"/>
              </a:rPr>
              <a:t>Knowledge Management Portal</a:t>
            </a:r>
            <a:r>
              <a:rPr lang="en-US" dirty="0"/>
              <a:t>: </a:t>
            </a:r>
          </a:p>
          <a:p>
            <a:r>
              <a:rPr lang="en-US" dirty="0"/>
              <a:t>38 CFR 3.105(e), Reduction in evaluation - compensation</a:t>
            </a:r>
          </a:p>
          <a:p>
            <a:r>
              <a:rPr lang="en-US" dirty="0"/>
              <a:t>38 CFR 3.114, Change in law or Department of Veterans Affairs issue</a:t>
            </a:r>
          </a:p>
          <a:p>
            <a:r>
              <a:rPr lang="en-US" dirty="0"/>
              <a:t>38 CFR 3.307, Presumptive service connection for chronic, tropical, or prisoner-of-war related disease, disease associated with exposure to certain herbicide agents, or disease associated with exposure to contaminants in the water supply at Camp Lejeune; wartime and service on or after January 1, 1947</a:t>
            </a:r>
          </a:p>
          <a:p>
            <a:r>
              <a:rPr lang="en-US" dirty="0"/>
              <a:t>38 CFR 3.309, Disease subject to presumptive service connection</a:t>
            </a:r>
          </a:p>
          <a:p>
            <a:r>
              <a:rPr lang="en-US" dirty="0"/>
              <a:t>38 CFR 3.311, Claims based on exposure to ionizing radiation</a:t>
            </a:r>
          </a:p>
          <a:p>
            <a:r>
              <a:rPr lang="en-US" dirty="0"/>
              <a:t>38 CFR 3.313, Claims based on service in Vietnam</a:t>
            </a:r>
          </a:p>
          <a:p>
            <a:r>
              <a:rPr lang="en-US" dirty="0"/>
              <a:t>38 CFR 3.316, Claims based on chronic effects of exposure to mustard gas and Lewisite</a:t>
            </a:r>
          </a:p>
          <a:p>
            <a:r>
              <a:rPr lang="en-US" dirty="0"/>
              <a:t>38 CFR 3.317, Compensation for certain disabilities occurring in Persian Gulf Veterans</a:t>
            </a:r>
          </a:p>
          <a:p>
            <a:endParaRPr lang="en-US" dirty="0"/>
          </a:p>
        </p:txBody>
      </p:sp>
      <p:sp>
        <p:nvSpPr>
          <p:cNvPr id="4" name="Slide Number Placeholder 3">
            <a:extLst>
              <a:ext uri="{FF2B5EF4-FFF2-40B4-BE49-F238E27FC236}">
                <a16:creationId xmlns:a16="http://schemas.microsoft.com/office/drawing/2014/main" id="{42BE687B-BC3A-4A76-B7F8-3C69E5E1110A}"/>
              </a:ext>
            </a:extLst>
          </p:cNvPr>
          <p:cNvSpPr>
            <a:spLocks noGrp="1"/>
          </p:cNvSpPr>
          <p:nvPr>
            <p:ph type="sldNum" sz="quarter" idx="10"/>
          </p:nvPr>
        </p:nvSpPr>
        <p:spPr/>
        <p:txBody>
          <a:bodyPr/>
          <a:lstStyle/>
          <a:p>
            <a:fld id="{7C414AED-89CE-4A48-8B2B-1B3A5C68EA2A}" type="slidenum">
              <a:rPr lang="en-US" smtClean="0"/>
              <a:t>3</a:t>
            </a:fld>
            <a:endParaRPr lang="en-US"/>
          </a:p>
        </p:txBody>
      </p:sp>
    </p:spTree>
    <p:extLst>
      <p:ext uri="{BB962C8B-B14F-4D97-AF65-F5344CB8AC3E}">
        <p14:creationId xmlns:p14="http://schemas.microsoft.com/office/powerpoint/2010/main" val="3271249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3EEAF-31A5-47D3-B00A-2FA1C3F0D356}"/>
              </a:ext>
            </a:extLst>
          </p:cNvPr>
          <p:cNvSpPr>
            <a:spLocks noGrp="1"/>
          </p:cNvSpPr>
          <p:nvPr>
            <p:ph type="title"/>
          </p:nvPr>
        </p:nvSpPr>
        <p:spPr/>
        <p:txBody>
          <a:bodyPr/>
          <a:lstStyle/>
          <a:p>
            <a:r>
              <a:rPr lang="en-US" dirty="0"/>
              <a:t>References, continued</a:t>
            </a:r>
          </a:p>
        </p:txBody>
      </p:sp>
      <p:sp>
        <p:nvSpPr>
          <p:cNvPr id="3" name="Content Placeholder 2">
            <a:extLst>
              <a:ext uri="{FF2B5EF4-FFF2-40B4-BE49-F238E27FC236}">
                <a16:creationId xmlns:a16="http://schemas.microsoft.com/office/drawing/2014/main" id="{C53B9F7A-EEFB-4302-A939-B5F71266840F}"/>
              </a:ext>
            </a:extLst>
          </p:cNvPr>
          <p:cNvSpPr>
            <a:spLocks noGrp="1"/>
          </p:cNvSpPr>
          <p:nvPr>
            <p:ph idx="1"/>
          </p:nvPr>
        </p:nvSpPr>
        <p:spPr/>
        <p:txBody>
          <a:bodyPr>
            <a:normAutofit fontScale="77500" lnSpcReduction="20000"/>
          </a:bodyPr>
          <a:lstStyle/>
          <a:p>
            <a:r>
              <a:rPr lang="en-US" dirty="0"/>
              <a:t>38 CFR 3.344, Stabilization of disability evaluations</a:t>
            </a:r>
          </a:p>
          <a:p>
            <a:r>
              <a:rPr lang="en-US" dirty="0"/>
              <a:t>38 CFR 3.400, Effective dates – General</a:t>
            </a:r>
          </a:p>
          <a:p>
            <a:r>
              <a:rPr lang="en-US" dirty="0"/>
              <a:t>38 CFR 3.951, Preservation of disability ratings</a:t>
            </a:r>
          </a:p>
          <a:p>
            <a:r>
              <a:rPr lang="en-US" dirty="0"/>
              <a:t>38 CFR 4.14, Avoidance of pyramiding</a:t>
            </a:r>
          </a:p>
          <a:p>
            <a:r>
              <a:rPr lang="en-US" dirty="0"/>
              <a:t>38 CFR 4.117, Schedule of ratings – hematologic &amp; lymphatic systems</a:t>
            </a:r>
          </a:p>
          <a:p>
            <a:pPr lvl="0" hangingPunct="0"/>
            <a:r>
              <a:rPr lang="en-US" dirty="0"/>
              <a:t>M21-1, Part III, Subpart iv, 4.K, Hematologic and Lymphatic Systems</a:t>
            </a:r>
          </a:p>
          <a:p>
            <a:pPr lvl="0" hangingPunct="0"/>
            <a:r>
              <a:rPr lang="en-US" dirty="0"/>
              <a:t>M21-1, Part III, Subpart iv, 5.B, Principles of Disability Evaluation</a:t>
            </a:r>
          </a:p>
          <a:p>
            <a:pPr lvl="0" hangingPunct="0"/>
            <a:r>
              <a:rPr lang="en-US" dirty="0"/>
              <a:t>M21-1, Part III, Subpart iv, 8.D, Reductions in Awards</a:t>
            </a:r>
          </a:p>
          <a:p>
            <a:pPr lvl="0" hangingPunct="0"/>
            <a:r>
              <a:rPr lang="en-US" dirty="0"/>
              <a:t>M21-1, Part IV, Subpart ii, 2.C, Service connection (SC) for Disabilities Resulting from Exposure to Environmental Hazards or Service in the Republic of Vietnam (RVN)</a:t>
            </a:r>
          </a:p>
          <a:p>
            <a:r>
              <a:rPr lang="en-US" dirty="0"/>
              <a:t>M21-1, Part IV, Subpart ii, 2.D, Service Connection for Qualifying Disabilities Associated with Service in Southwest Asia</a:t>
            </a:r>
          </a:p>
        </p:txBody>
      </p:sp>
      <p:sp>
        <p:nvSpPr>
          <p:cNvPr id="4" name="Slide Number Placeholder 3">
            <a:extLst>
              <a:ext uri="{FF2B5EF4-FFF2-40B4-BE49-F238E27FC236}">
                <a16:creationId xmlns:a16="http://schemas.microsoft.com/office/drawing/2014/main" id="{2ECAD121-F133-4CC1-BEEB-10FB050F31D9}"/>
              </a:ext>
            </a:extLst>
          </p:cNvPr>
          <p:cNvSpPr>
            <a:spLocks noGrp="1"/>
          </p:cNvSpPr>
          <p:nvPr>
            <p:ph type="sldNum" sz="quarter" idx="10"/>
          </p:nvPr>
        </p:nvSpPr>
        <p:spPr/>
        <p:txBody>
          <a:bodyPr/>
          <a:lstStyle/>
          <a:p>
            <a:fld id="{7C414AED-89CE-4A48-8B2B-1B3A5C68EA2A}" type="slidenum">
              <a:rPr lang="en-US" smtClean="0"/>
              <a:t>4</a:t>
            </a:fld>
            <a:endParaRPr lang="en-US"/>
          </a:p>
        </p:txBody>
      </p:sp>
    </p:spTree>
    <p:extLst>
      <p:ext uri="{BB962C8B-B14F-4D97-AF65-F5344CB8AC3E}">
        <p14:creationId xmlns:p14="http://schemas.microsoft.com/office/powerpoint/2010/main" val="705041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Hematologic system overview and major components</a:t>
            </a:r>
          </a:p>
        </p:txBody>
      </p:sp>
      <p:sp>
        <p:nvSpPr>
          <p:cNvPr id="3" name="Content Placeholder 2"/>
          <p:cNvSpPr>
            <a:spLocks noGrp="1"/>
          </p:cNvSpPr>
          <p:nvPr>
            <p:ph idx="1"/>
          </p:nvPr>
        </p:nvSpPr>
        <p:spPr/>
        <p:txBody>
          <a:bodyPr>
            <a:normAutofit fontScale="92500" lnSpcReduction="10000"/>
          </a:bodyPr>
          <a:lstStyle/>
          <a:p>
            <a:r>
              <a:rPr lang="en-US" dirty="0"/>
              <a:t>Hematologic</a:t>
            </a:r>
          </a:p>
          <a:p>
            <a:pPr lvl="1"/>
            <a:r>
              <a:rPr lang="en-US" dirty="0">
                <a:latin typeface="Times New Roman" panose="02020603050405020304" pitchFamily="18" charset="0"/>
                <a:cs typeface="Times New Roman" panose="02020603050405020304" pitchFamily="18" charset="0"/>
              </a:rPr>
              <a:t>Previously referred to as “hemic”</a:t>
            </a:r>
          </a:p>
          <a:p>
            <a:pPr lvl="1"/>
            <a:r>
              <a:rPr lang="en-US" dirty="0">
                <a:latin typeface="Times New Roman" panose="02020603050405020304" pitchFamily="18" charset="0"/>
                <a:cs typeface="Times New Roman" panose="02020603050405020304" pitchFamily="18" charset="0"/>
              </a:rPr>
              <a:t>Defined as “of or relating to blood and blood forming organs”</a:t>
            </a:r>
          </a:p>
          <a:p>
            <a:pPr lvl="1"/>
            <a:r>
              <a:rPr lang="en-US" dirty="0">
                <a:latin typeface="Times New Roman" panose="02020603050405020304" pitchFamily="18" charset="0"/>
                <a:cs typeface="Times New Roman" panose="02020603050405020304" pitchFamily="18" charset="0"/>
              </a:rPr>
              <a:t>Function </a:t>
            </a:r>
          </a:p>
          <a:p>
            <a:pPr lvl="2"/>
            <a:r>
              <a:rPr lang="en-US" dirty="0">
                <a:latin typeface="Times New Roman" panose="02020603050405020304" pitchFamily="18" charset="0"/>
                <a:cs typeface="Times New Roman" panose="02020603050405020304" pitchFamily="18" charset="0"/>
              </a:rPr>
              <a:t>Deliver oxygen and nutrients to all tissues</a:t>
            </a:r>
          </a:p>
          <a:p>
            <a:pPr lvl="2"/>
            <a:r>
              <a:rPr lang="en-US" dirty="0">
                <a:latin typeface="Times New Roman" panose="02020603050405020304" pitchFamily="18" charset="0"/>
                <a:cs typeface="Times New Roman" panose="02020603050405020304" pitchFamily="18" charset="0"/>
              </a:rPr>
              <a:t>Removes waste</a:t>
            </a:r>
          </a:p>
          <a:p>
            <a:pPr lvl="2"/>
            <a:r>
              <a:rPr lang="en-US" dirty="0">
                <a:latin typeface="Times New Roman" panose="02020603050405020304" pitchFamily="18" charset="0"/>
                <a:cs typeface="Times New Roman" panose="02020603050405020304" pitchFamily="18" charset="0"/>
              </a:rPr>
              <a:t>Transports gases, blood cells, immune cells, antibodies, and hormones throughout the body</a:t>
            </a:r>
          </a:p>
          <a:p>
            <a:pPr lvl="1"/>
            <a:r>
              <a:rPr lang="en-US" dirty="0">
                <a:latin typeface="Times New Roman" panose="02020603050405020304" pitchFamily="18" charset="0"/>
                <a:cs typeface="Times New Roman" panose="02020603050405020304" pitchFamily="18" charset="0"/>
              </a:rPr>
              <a:t>Diseases can affect production of blood and its components</a:t>
            </a:r>
          </a:p>
          <a:p>
            <a:endParaRPr lang="en-US" dirty="0"/>
          </a:p>
          <a:p>
            <a:r>
              <a:rPr lang="en-US" dirty="0"/>
              <a:t>Hematologic components</a:t>
            </a:r>
          </a:p>
          <a:p>
            <a:pPr lvl="1"/>
            <a:r>
              <a:rPr lang="en-US" dirty="0">
                <a:latin typeface="Times New Roman" panose="02020603050405020304" pitchFamily="18" charset="0"/>
                <a:cs typeface="Times New Roman" panose="02020603050405020304" pitchFamily="18" charset="0"/>
              </a:rPr>
              <a:t>Red and white blood cells, platelets, plasma, bone marrow, and spleen.</a:t>
            </a:r>
          </a:p>
          <a:p>
            <a:pPr marL="457200" lvl="1" indent="0">
              <a:buNone/>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7C414AED-89CE-4A48-8B2B-1B3A5C68EA2A}" type="slidenum">
              <a:rPr lang="en-US" smtClean="0"/>
              <a:t>5</a:t>
            </a:fld>
            <a:endParaRPr lang="en-US"/>
          </a:p>
        </p:txBody>
      </p:sp>
    </p:spTree>
    <p:extLst>
      <p:ext uri="{BB962C8B-B14F-4D97-AF65-F5344CB8AC3E}">
        <p14:creationId xmlns:p14="http://schemas.microsoft.com/office/powerpoint/2010/main" val="1451858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0AFFD-9D70-4AB5-8E93-BE39458A7D4C}"/>
              </a:ext>
            </a:extLst>
          </p:cNvPr>
          <p:cNvSpPr>
            <a:spLocks noGrp="1"/>
          </p:cNvSpPr>
          <p:nvPr>
            <p:ph type="title"/>
          </p:nvPr>
        </p:nvSpPr>
        <p:spPr/>
        <p:txBody>
          <a:bodyPr/>
          <a:lstStyle/>
          <a:p>
            <a:r>
              <a:rPr lang="en-US" dirty="0"/>
              <a:t>Lymphatic system overview and major components</a:t>
            </a:r>
          </a:p>
        </p:txBody>
      </p:sp>
      <p:sp>
        <p:nvSpPr>
          <p:cNvPr id="3" name="Content Placeholder 2">
            <a:extLst>
              <a:ext uri="{FF2B5EF4-FFF2-40B4-BE49-F238E27FC236}">
                <a16:creationId xmlns:a16="http://schemas.microsoft.com/office/drawing/2014/main" id="{C7C109DA-6CA7-44C0-BEC6-ED026892C6C9}"/>
              </a:ext>
            </a:extLst>
          </p:cNvPr>
          <p:cNvSpPr>
            <a:spLocks noGrp="1"/>
          </p:cNvSpPr>
          <p:nvPr>
            <p:ph idx="1"/>
          </p:nvPr>
        </p:nvSpPr>
        <p:spPr>
          <a:xfrm>
            <a:off x="847165" y="1789114"/>
            <a:ext cx="7093510" cy="4262437"/>
          </a:xfrm>
        </p:spPr>
        <p:txBody>
          <a:bodyPr>
            <a:normAutofit fontScale="92500" lnSpcReduction="20000"/>
          </a:bodyPr>
          <a:lstStyle/>
          <a:p>
            <a:r>
              <a:rPr lang="en-US" dirty="0"/>
              <a:t>Lymphatic</a:t>
            </a:r>
          </a:p>
          <a:p>
            <a:pPr lvl="1"/>
            <a:r>
              <a:rPr lang="en-US" dirty="0">
                <a:latin typeface="Times New Roman" panose="02020603050405020304" pitchFamily="18" charset="0"/>
                <a:cs typeface="Times New Roman" panose="02020603050405020304" pitchFamily="18" charset="0"/>
              </a:rPr>
              <a:t>Defined as “of or relating to lymph, or its secretion”</a:t>
            </a:r>
          </a:p>
          <a:p>
            <a:pPr lvl="1"/>
            <a:r>
              <a:rPr lang="en-US" dirty="0">
                <a:latin typeface="Times New Roman" panose="02020603050405020304" pitchFamily="18" charset="0"/>
                <a:cs typeface="Times New Roman" panose="02020603050405020304" pitchFamily="18" charset="0"/>
              </a:rPr>
              <a:t>Function</a:t>
            </a:r>
          </a:p>
          <a:p>
            <a:pPr lvl="2"/>
            <a:r>
              <a:rPr lang="en-US" dirty="0">
                <a:latin typeface="Times New Roman" panose="02020603050405020304" pitchFamily="18" charset="0"/>
                <a:cs typeface="Times New Roman" panose="02020603050405020304" pitchFamily="18" charset="0"/>
              </a:rPr>
              <a:t>Removal of excess fluids from body tissues</a:t>
            </a:r>
          </a:p>
          <a:p>
            <a:pPr lvl="2"/>
            <a:r>
              <a:rPr lang="en-US" dirty="0">
                <a:latin typeface="Times New Roman" panose="02020603050405020304" pitchFamily="18" charset="0"/>
                <a:cs typeface="Times New Roman" panose="02020603050405020304" pitchFamily="18" charset="0"/>
              </a:rPr>
              <a:t>Absorption of fatty acids and subsequent transport of fat into the circulatory system</a:t>
            </a:r>
          </a:p>
          <a:p>
            <a:pPr lvl="2"/>
            <a:r>
              <a:rPr lang="en-US" dirty="0">
                <a:latin typeface="Times New Roman" panose="02020603050405020304" pitchFamily="18" charset="0"/>
                <a:cs typeface="Times New Roman" panose="02020603050405020304" pitchFamily="18" charset="0"/>
              </a:rPr>
              <a:t>Production of immune cells</a:t>
            </a:r>
          </a:p>
          <a:p>
            <a:pPr lvl="1"/>
            <a:r>
              <a:rPr lang="en-US" dirty="0">
                <a:latin typeface="Times New Roman" panose="02020603050405020304" pitchFamily="18" charset="0"/>
                <a:cs typeface="Times New Roman" panose="02020603050405020304" pitchFamily="18" charset="0"/>
              </a:rPr>
              <a:t>Diseases can affect immune functions and digestion</a:t>
            </a:r>
          </a:p>
          <a:p>
            <a:pPr marL="0" indent="0">
              <a:buNone/>
            </a:pPr>
            <a:endParaRPr lang="en-US" dirty="0"/>
          </a:p>
          <a:p>
            <a:r>
              <a:rPr lang="en-US" dirty="0"/>
              <a:t>Lymphatic components</a:t>
            </a:r>
          </a:p>
          <a:p>
            <a:pPr lvl="1"/>
            <a:r>
              <a:rPr lang="en-US" dirty="0">
                <a:latin typeface="Times New Roman" panose="02020603050405020304" pitchFamily="18" charset="0"/>
                <a:cs typeface="Times New Roman" panose="02020603050405020304" pitchFamily="18" charset="0"/>
              </a:rPr>
              <a:t>Includes lymph fluid, vessels, nodes, or organs (tonsils, adenoids, spleen, thymus)</a:t>
            </a:r>
          </a:p>
          <a:p>
            <a:endParaRPr lang="en-US" dirty="0"/>
          </a:p>
        </p:txBody>
      </p:sp>
      <p:sp>
        <p:nvSpPr>
          <p:cNvPr id="4" name="Slide Number Placeholder 3">
            <a:extLst>
              <a:ext uri="{FF2B5EF4-FFF2-40B4-BE49-F238E27FC236}">
                <a16:creationId xmlns:a16="http://schemas.microsoft.com/office/drawing/2014/main" id="{4254A887-7470-4D43-9B40-DEF06C253DEF}"/>
              </a:ext>
            </a:extLst>
          </p:cNvPr>
          <p:cNvSpPr>
            <a:spLocks noGrp="1"/>
          </p:cNvSpPr>
          <p:nvPr>
            <p:ph type="sldNum" sz="quarter" idx="10"/>
          </p:nvPr>
        </p:nvSpPr>
        <p:spPr/>
        <p:txBody>
          <a:bodyPr/>
          <a:lstStyle/>
          <a:p>
            <a:fld id="{7C414AED-89CE-4A48-8B2B-1B3A5C68EA2A}" type="slidenum">
              <a:rPr lang="en-US" smtClean="0"/>
              <a:t>6</a:t>
            </a:fld>
            <a:endParaRPr lang="en-US"/>
          </a:p>
        </p:txBody>
      </p:sp>
      <p:pic>
        <p:nvPicPr>
          <p:cNvPr id="5" name="Picture 4">
            <a:extLst>
              <a:ext uri="{FF2B5EF4-FFF2-40B4-BE49-F238E27FC236}">
                <a16:creationId xmlns:a16="http://schemas.microsoft.com/office/drawing/2014/main" id="{14D3B203-49B8-4246-BA08-BCB0C4EC0A11}"/>
              </a:ext>
            </a:extLst>
          </p:cNvPr>
          <p:cNvPicPr>
            <a:picLocks noChangeAspect="1"/>
          </p:cNvPicPr>
          <p:nvPr/>
        </p:nvPicPr>
        <p:blipFill>
          <a:blip r:embed="rId2"/>
          <a:stretch>
            <a:fillRect/>
          </a:stretch>
        </p:blipFill>
        <p:spPr>
          <a:xfrm>
            <a:off x="8169275" y="1789114"/>
            <a:ext cx="3438525" cy="4048125"/>
          </a:xfrm>
          <a:prstGeom prst="rect">
            <a:avLst/>
          </a:prstGeom>
        </p:spPr>
      </p:pic>
    </p:spTree>
    <p:extLst>
      <p:ext uri="{BB962C8B-B14F-4D97-AF65-F5344CB8AC3E}">
        <p14:creationId xmlns:p14="http://schemas.microsoft.com/office/powerpoint/2010/main" val="2308943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A5725-390E-4CC9-BF09-246DD726CD2C}"/>
              </a:ext>
            </a:extLst>
          </p:cNvPr>
          <p:cNvSpPr>
            <a:spLocks noGrp="1"/>
          </p:cNvSpPr>
          <p:nvPr>
            <p:ph type="title"/>
          </p:nvPr>
        </p:nvSpPr>
        <p:spPr/>
        <p:txBody>
          <a:bodyPr/>
          <a:lstStyle/>
          <a:p>
            <a:r>
              <a:rPr lang="en-US" dirty="0"/>
              <a:t>Special considerations</a:t>
            </a:r>
          </a:p>
        </p:txBody>
      </p:sp>
      <p:sp>
        <p:nvSpPr>
          <p:cNvPr id="3" name="Content Placeholder 2">
            <a:extLst>
              <a:ext uri="{FF2B5EF4-FFF2-40B4-BE49-F238E27FC236}">
                <a16:creationId xmlns:a16="http://schemas.microsoft.com/office/drawing/2014/main" id="{36886AE8-14F0-40CC-A4A5-5A740233795D}"/>
              </a:ext>
            </a:extLst>
          </p:cNvPr>
          <p:cNvSpPr>
            <a:spLocks noGrp="1"/>
          </p:cNvSpPr>
          <p:nvPr>
            <p:ph idx="1"/>
          </p:nvPr>
        </p:nvSpPr>
        <p:spPr/>
        <p:txBody>
          <a:bodyPr>
            <a:normAutofit lnSpcReduction="10000"/>
          </a:bodyPr>
          <a:lstStyle/>
          <a:p>
            <a:r>
              <a:rPr lang="en-US" dirty="0"/>
              <a:t>Effective dates</a:t>
            </a:r>
          </a:p>
          <a:p>
            <a:pPr lvl="1"/>
            <a:r>
              <a:rPr lang="en-US" dirty="0">
                <a:latin typeface="Times New Roman" panose="02020603050405020304" pitchFamily="18" charset="0"/>
                <a:cs typeface="Times New Roman" panose="02020603050405020304" pitchFamily="18" charset="0"/>
              </a:rPr>
              <a:t>Liberalizing legislation may apply for presumptive service connection</a:t>
            </a:r>
          </a:p>
          <a:p>
            <a:pPr lvl="1"/>
            <a:r>
              <a:rPr lang="en-US" dirty="0">
                <a:latin typeface="Times New Roman" panose="02020603050405020304" pitchFamily="18" charset="0"/>
                <a:cs typeface="Times New Roman" panose="02020603050405020304" pitchFamily="18" charset="0"/>
              </a:rPr>
              <a:t>Otherwise, general effective date rules apply (38 CFR 3.400)</a:t>
            </a:r>
          </a:p>
          <a:p>
            <a:r>
              <a:rPr lang="en-US" dirty="0"/>
              <a:t>Interchangeable terms to satisfy the 100 percent rating criteria to certain diagnostic codes (7702, 7704, 7716, 7718, 7719, 7723, 7724, and 7725)</a:t>
            </a:r>
          </a:p>
          <a:p>
            <a:pPr lvl="1"/>
            <a:r>
              <a:rPr lang="en-US" dirty="0">
                <a:latin typeface="Times New Roman" panose="02020603050405020304" pitchFamily="18" charset="0"/>
                <a:cs typeface="Times New Roman" panose="02020603050405020304" pitchFamily="18" charset="0"/>
              </a:rPr>
              <a:t>Stem cell transplant</a:t>
            </a:r>
          </a:p>
          <a:p>
            <a:pPr lvl="1"/>
            <a:r>
              <a:rPr lang="en-US" dirty="0">
                <a:latin typeface="Times New Roman" panose="02020603050405020304" pitchFamily="18" charset="0"/>
                <a:cs typeface="Times New Roman" panose="02020603050405020304" pitchFamily="18" charset="0"/>
              </a:rPr>
              <a:t>Bone marrow transplant</a:t>
            </a:r>
          </a:p>
          <a:p>
            <a:pPr lvl="1"/>
            <a:r>
              <a:rPr lang="en-US" dirty="0">
                <a:latin typeface="Times New Roman" panose="02020603050405020304" pitchFamily="18" charset="0"/>
                <a:cs typeface="Times New Roman" panose="02020603050405020304" pitchFamily="18" charset="0"/>
              </a:rPr>
              <a:t>Bone marrow stem cell transplant</a:t>
            </a:r>
          </a:p>
          <a:p>
            <a:pPr lvl="1"/>
            <a:r>
              <a:rPr lang="en-US" dirty="0">
                <a:latin typeface="Times New Roman" panose="02020603050405020304" pitchFamily="18" charset="0"/>
                <a:cs typeface="Times New Roman" panose="02020603050405020304" pitchFamily="18" charset="0"/>
              </a:rPr>
              <a:t>Peripheral blood transplant</a:t>
            </a:r>
          </a:p>
          <a:p>
            <a:pPr lvl="1"/>
            <a:r>
              <a:rPr lang="en-US" dirty="0">
                <a:latin typeface="Times New Roman" panose="02020603050405020304" pitchFamily="18" charset="0"/>
                <a:cs typeface="Times New Roman" panose="02020603050405020304" pitchFamily="18" charset="0"/>
              </a:rPr>
              <a:t>Peripheral blood stem cell transplant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66FB91A8-8706-48FC-B2CC-839CF1DCC0A6}"/>
              </a:ext>
            </a:extLst>
          </p:cNvPr>
          <p:cNvSpPr>
            <a:spLocks noGrp="1"/>
          </p:cNvSpPr>
          <p:nvPr>
            <p:ph type="sldNum" sz="quarter" idx="10"/>
          </p:nvPr>
        </p:nvSpPr>
        <p:spPr/>
        <p:txBody>
          <a:bodyPr/>
          <a:lstStyle/>
          <a:p>
            <a:fld id="{7C414AED-89CE-4A48-8B2B-1B3A5C68EA2A}" type="slidenum">
              <a:rPr lang="en-US" smtClean="0"/>
              <a:t>7</a:t>
            </a:fld>
            <a:endParaRPr lang="en-US"/>
          </a:p>
        </p:txBody>
      </p:sp>
    </p:spTree>
    <p:extLst>
      <p:ext uri="{BB962C8B-B14F-4D97-AF65-F5344CB8AC3E}">
        <p14:creationId xmlns:p14="http://schemas.microsoft.com/office/powerpoint/2010/main" val="728388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3089C-211C-439C-9ECF-51AE953BDD2D}"/>
              </a:ext>
            </a:extLst>
          </p:cNvPr>
          <p:cNvSpPr>
            <a:spLocks noGrp="1"/>
          </p:cNvSpPr>
          <p:nvPr>
            <p:ph type="title"/>
          </p:nvPr>
        </p:nvSpPr>
        <p:spPr/>
        <p:txBody>
          <a:bodyPr/>
          <a:lstStyle/>
          <a:p>
            <a:r>
              <a:rPr lang="en-US" dirty="0"/>
              <a:t>Leukemia, DC 7703</a:t>
            </a:r>
          </a:p>
        </p:txBody>
      </p:sp>
      <p:sp>
        <p:nvSpPr>
          <p:cNvPr id="3" name="Content Placeholder 2">
            <a:extLst>
              <a:ext uri="{FF2B5EF4-FFF2-40B4-BE49-F238E27FC236}">
                <a16:creationId xmlns:a16="http://schemas.microsoft.com/office/drawing/2014/main" id="{A031750C-E2EE-40C7-8EAF-F87F44481F23}"/>
              </a:ext>
            </a:extLst>
          </p:cNvPr>
          <p:cNvSpPr>
            <a:spLocks noGrp="1"/>
          </p:cNvSpPr>
          <p:nvPr>
            <p:ph idx="1"/>
          </p:nvPr>
        </p:nvSpPr>
        <p:spPr>
          <a:xfrm>
            <a:off x="909918" y="1870757"/>
            <a:ext cx="10945906" cy="4262437"/>
          </a:xfrm>
        </p:spPr>
        <p:txBody>
          <a:bodyPr>
            <a:normAutofit fontScale="92500" lnSpcReduction="20000"/>
          </a:bodyPr>
          <a:lstStyle/>
          <a:p>
            <a:r>
              <a:rPr lang="en-US" dirty="0"/>
              <a:t>All leukemias, except chronic myelogenous leukemia (CML), are evaluated under this diagnostic code.  </a:t>
            </a:r>
          </a:p>
          <a:p>
            <a:r>
              <a:rPr lang="en-US" dirty="0"/>
              <a:t>Defined as:  </a:t>
            </a:r>
          </a:p>
          <a:p>
            <a:pPr lvl="1"/>
            <a:r>
              <a:rPr lang="en-US" dirty="0">
                <a:latin typeface="Times New Roman" panose="02020603050405020304" pitchFamily="18" charset="0"/>
                <a:cs typeface="Times New Roman" panose="02020603050405020304" pitchFamily="18" charset="0"/>
              </a:rPr>
              <a:t>Cancer found in blood and bone marrow</a:t>
            </a:r>
          </a:p>
          <a:p>
            <a:r>
              <a:rPr lang="en-US" dirty="0"/>
              <a:t>Consider presumptive service connection: </a:t>
            </a:r>
          </a:p>
          <a:p>
            <a:pPr lvl="1"/>
            <a:r>
              <a:rPr lang="en-US" dirty="0">
                <a:latin typeface="Times New Roman" panose="02020603050405020304" pitchFamily="18" charset="0"/>
                <a:cs typeface="Times New Roman" panose="02020603050405020304" pitchFamily="18" charset="0"/>
              </a:rPr>
              <a:t>Chronic (38 CFR 3.309(a))</a:t>
            </a:r>
          </a:p>
          <a:p>
            <a:pPr lvl="1"/>
            <a:r>
              <a:rPr lang="en-US" dirty="0">
                <a:latin typeface="Times New Roman" panose="02020603050405020304" pitchFamily="18" charset="0"/>
                <a:cs typeface="Times New Roman" panose="02020603050405020304" pitchFamily="18" charset="0"/>
              </a:rPr>
              <a:t>Radiation (38 CFR 3.309(d), 3.311)</a:t>
            </a:r>
          </a:p>
          <a:p>
            <a:pPr lvl="1"/>
            <a:r>
              <a:rPr lang="en-US" dirty="0">
                <a:latin typeface="Times New Roman" panose="02020603050405020304" pitchFamily="18" charset="0"/>
                <a:cs typeface="Times New Roman" panose="02020603050405020304" pitchFamily="18" charset="0"/>
              </a:rPr>
              <a:t>Herbicides (38 CFR 3.309(e)) </a:t>
            </a:r>
          </a:p>
          <a:p>
            <a:pPr lvl="1"/>
            <a:r>
              <a:rPr lang="en-US" dirty="0">
                <a:latin typeface="Times New Roman" panose="02020603050405020304" pitchFamily="18" charset="0"/>
                <a:cs typeface="Times New Roman" panose="02020603050405020304" pitchFamily="18" charset="0"/>
              </a:rPr>
              <a:t>Contaminated water at Camp Lejeune (38 CFR 3.309(f)) </a:t>
            </a:r>
          </a:p>
          <a:p>
            <a:pPr lvl="1"/>
            <a:r>
              <a:rPr lang="en-US" dirty="0">
                <a:latin typeface="Times New Roman" panose="02020603050405020304" pitchFamily="18" charset="0"/>
                <a:cs typeface="Times New Roman" panose="02020603050405020304" pitchFamily="18" charset="0"/>
              </a:rPr>
              <a:t>Mustard gas and Lewisite (full-body exposure to nitrogen mustard) (38 CFR 3.316)</a:t>
            </a:r>
          </a:p>
          <a:p>
            <a:r>
              <a:rPr lang="en-US" dirty="0"/>
              <a:t>Do not separately evaluate CLL and non-Hodgkin’s lymphoma (NHL)</a:t>
            </a:r>
          </a:p>
          <a:p>
            <a:pPr marL="457200" lvl="1"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p>
        </p:txBody>
      </p:sp>
      <p:sp>
        <p:nvSpPr>
          <p:cNvPr id="4" name="Slide Number Placeholder 3">
            <a:extLst>
              <a:ext uri="{FF2B5EF4-FFF2-40B4-BE49-F238E27FC236}">
                <a16:creationId xmlns:a16="http://schemas.microsoft.com/office/drawing/2014/main" id="{FF3BBD7E-BC63-41D9-944D-0D6F53B38B81}"/>
              </a:ext>
            </a:extLst>
          </p:cNvPr>
          <p:cNvSpPr>
            <a:spLocks noGrp="1"/>
          </p:cNvSpPr>
          <p:nvPr>
            <p:ph type="sldNum" sz="quarter" idx="10"/>
          </p:nvPr>
        </p:nvSpPr>
        <p:spPr/>
        <p:txBody>
          <a:bodyPr/>
          <a:lstStyle/>
          <a:p>
            <a:fld id="{7C414AED-89CE-4A48-8B2B-1B3A5C68EA2A}" type="slidenum">
              <a:rPr lang="en-US" smtClean="0"/>
              <a:t>8</a:t>
            </a:fld>
            <a:endParaRPr lang="en-US"/>
          </a:p>
        </p:txBody>
      </p:sp>
    </p:spTree>
    <p:extLst>
      <p:ext uri="{BB962C8B-B14F-4D97-AF65-F5344CB8AC3E}">
        <p14:creationId xmlns:p14="http://schemas.microsoft.com/office/powerpoint/2010/main" val="2327109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CF872-76A5-4790-8659-58486848BF77}"/>
              </a:ext>
            </a:extLst>
          </p:cNvPr>
          <p:cNvSpPr>
            <a:spLocks noGrp="1"/>
          </p:cNvSpPr>
          <p:nvPr>
            <p:ph type="title"/>
          </p:nvPr>
        </p:nvSpPr>
        <p:spPr/>
        <p:txBody>
          <a:bodyPr/>
          <a:lstStyle/>
          <a:p>
            <a:r>
              <a:rPr lang="en-US" dirty="0"/>
              <a:t>Leukemia, DC 7703, continued</a:t>
            </a:r>
          </a:p>
        </p:txBody>
      </p:sp>
      <p:sp>
        <p:nvSpPr>
          <p:cNvPr id="4" name="Slide Number Placeholder 3">
            <a:extLst>
              <a:ext uri="{FF2B5EF4-FFF2-40B4-BE49-F238E27FC236}">
                <a16:creationId xmlns:a16="http://schemas.microsoft.com/office/drawing/2014/main" id="{53BB25F4-850A-4C7C-9071-BE168407652A}"/>
              </a:ext>
            </a:extLst>
          </p:cNvPr>
          <p:cNvSpPr>
            <a:spLocks noGrp="1"/>
          </p:cNvSpPr>
          <p:nvPr>
            <p:ph type="sldNum" sz="quarter" idx="10"/>
          </p:nvPr>
        </p:nvSpPr>
        <p:spPr/>
        <p:txBody>
          <a:bodyPr/>
          <a:lstStyle/>
          <a:p>
            <a:fld id="{7C414AED-89CE-4A48-8B2B-1B3A5C68EA2A}" type="slidenum">
              <a:rPr lang="en-US" smtClean="0"/>
              <a:t>9</a:t>
            </a:fld>
            <a:endParaRPr lang="en-US"/>
          </a:p>
        </p:txBody>
      </p:sp>
      <p:pic>
        <p:nvPicPr>
          <p:cNvPr id="8" name="Content Placeholder 5">
            <a:extLst>
              <a:ext uri="{FF2B5EF4-FFF2-40B4-BE49-F238E27FC236}">
                <a16:creationId xmlns:a16="http://schemas.microsoft.com/office/drawing/2014/main" id="{DBB363CE-9C8C-40FF-BBD1-87311E3951C9}"/>
              </a:ext>
            </a:extLst>
          </p:cNvPr>
          <p:cNvPicPr>
            <a:picLocks noGrp="1" noChangeAspect="1"/>
          </p:cNvPicPr>
          <p:nvPr>
            <p:ph idx="1"/>
          </p:nvPr>
        </p:nvPicPr>
        <p:blipFill>
          <a:blip r:embed="rId2"/>
          <a:stretch>
            <a:fillRect/>
          </a:stretch>
        </p:blipFill>
        <p:spPr bwMode="auto">
          <a:xfrm>
            <a:off x="1120229" y="1789113"/>
            <a:ext cx="10400804" cy="426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773448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48c204b9-85cf-4293-91f0-ea4e2b879004"/>
  <p:tag name="ARTICULATE_REFERENCE_COUNT" val="0"/>
  <p:tag name="ARTICULATE_PLAYER_GLOSSARY_XML" val="&lt;?xml version=&quot;1.0&quot; encoding=&quot;utf-16&quot;?&gt;&lt;glossary xmlns:xsi=&quot;http://www.w3.org/2001/XMLSchema-instance&quot; xmlns:xsd=&quot;http://www.w3.org/2001/XMLSchema&quot;&gt;&lt;terms /&gt;&lt;/glossary&gt;"/>
  <p:tag name="ARTICULATE_USED_PAGE_ORIENTATION" val="1"/>
  <p:tag name="ARTICULATE_USED_PAGE_SIZE" val="7"/>
  <p:tag name="TAG_BACKING_FORM_KEY" val="3215762-c:\users\lynne\documents\appeals\vsr rvsr lay evidence final.pptx"/>
  <p:tag name="ARTICULATE_PRESENTER_VERSION" val="7"/>
  <p:tag name="ARTICULATE_PROJECT_OPEN" val="0"/>
  <p:tag name="ARTICULATE_SLIDE_COUNT" val="42"/>
  <p:tag name="MMPROD_NEXTUNIQUEID" val="10009"/>
  <p:tag name="MMPROD_UIDATA" val="&lt;database version=&quot;11.0&quot;&gt;&lt;object type=&quot;1&quot; unique_id=&quot;10001&quot;&gt;&lt;object type=&quot;8&quot; unique_id=&quot;10008&quot;&gt;&lt;/object&gt;&lt;object type=&quot;2&quot; unique_id=&quot;10009&quot;&gt;&lt;object type=&quot;3&quot; unique_id=&quot;10010&quot;&gt;&lt;property id=&quot;20148&quot; value=&quot;5&quot;/&gt;&lt;property id=&quot;20300&quot; value=&quot;Slide 1&quot;/&gt;&lt;property id=&quot;20307&quot; value=&quot;257&quot;/&gt;&lt;/object&gt;&lt;object type=&quot;3&quot; unique_id=&quot;10011&quot;&gt;&lt;property id=&quot;20148&quot; value=&quot;5&quot;/&gt;&lt;property id=&quot;20300&quot; value=&quot;Slide 2 - &amp;quot;Objectives&amp;quot;&quot;/&gt;&lt;property id=&quot;20307&quot; value=&quot;258&quot;/&gt;&lt;/object&gt;&lt;object type=&quot;3&quot; unique_id=&quot;10013&quot;&gt;&lt;property id=&quot;20148&quot; value=&quot;5&quot;/&gt;&lt;property id=&quot;20300&quot; value=&quot;Slide 5 - &amp;quot;Hematologic system overview and major components&amp;quot;&quot;/&gt;&lt;property id=&quot;20307&quot; value=&quot;260&quot;/&gt;&lt;/object&gt;&lt;object type=&quot;3&quot; unique_id=&quot;10014&quot;&gt;&lt;property id=&quot;20148&quot; value=&quot;5&quot;/&gt;&lt;property id=&quot;20300&quot; value=&quot;Slide 28 - &amp;quot;Questions?&amp;quot;&quot;/&gt;&lt;property id=&quot;20307&quot; value=&quot;256&quot;/&gt;&lt;/object&gt;&lt;object type=&quot;3&quot; unique_id=&quot;26863&quot;&gt;&lt;property id=&quot;20148&quot; value=&quot;5&quot;/&gt;&lt;property id=&quot;20300&quot; value=&quot;Slide 6 - &amp;quot;Lymphatic system overview and major components&amp;quot;&quot;/&gt;&lt;property id=&quot;20307&quot; value=&quot;262&quot;/&gt;&lt;/object&gt;&lt;object type=&quot;3&quot; unique_id=&quot;27004&quot;&gt;&lt;property id=&quot;20148&quot; value=&quot;5&quot;/&gt;&lt;property id=&quot;20300&quot; value=&quot;Slide 3 - &amp;quot;References&amp;quot;&quot;/&gt;&lt;property id=&quot;20307&quot; value=&quot;272&quot;/&gt;&lt;/object&gt;&lt;object type=&quot;3&quot; unique_id=&quot;27005&quot;&gt;&lt;property id=&quot;20148&quot; value=&quot;5&quot;/&gt;&lt;property id=&quot;20300&quot; value=&quot;Slide 4 - &amp;quot;References, continued&amp;quot;&quot;/&gt;&lt;property id=&quot;20307&quot; value=&quot;271&quot;/&gt;&lt;/object&gt;&lt;object type=&quot;3&quot; unique_id=&quot;27006&quot;&gt;&lt;property id=&quot;20148&quot; value=&quot;5&quot;/&gt;&lt;property id=&quot;20300&quot; value=&quot;Slide 8 - &amp;quot;Leukemia, DC 7703&amp;quot;&quot;/&gt;&lt;property id=&quot;20307&quot; value=&quot;265&quot;/&gt;&lt;/object&gt;&lt;object type=&quot;3&quot; unique_id=&quot;27007&quot;&gt;&lt;property id=&quot;20148&quot; value=&quot;5&quot;/&gt;&lt;property id=&quot;20300&quot; value=&quot;Slide 9 - &amp;quot;Leukemia, DC 7703, continued&amp;quot;&quot;/&gt;&lt;property id=&quot;20307&quot; value=&quot;267&quot;/&gt;&lt;/object&gt;&lt;object type=&quot;3&quot; unique_id=&quot;27008&quot;&gt;&lt;property id=&quot;20148&quot; value=&quot;5&quot;/&gt;&lt;property id=&quot;20300&quot; value=&quot;Slide 10 - &amp;quot;Multiple myeloma, DC 7712&amp;quot;&quot;/&gt;&lt;property id=&quot;20307&quot; value=&quot;268&quot;/&gt;&lt;/object&gt;&lt;object type=&quot;3&quot; unique_id=&quot;27009&quot;&gt;&lt;property id=&quot;20148&quot; value=&quot;5&quot;/&gt;&lt;property id=&quot;20300&quot; value=&quot;Slide 11 - &amp;quot;Multiple myeloma, DC 7712, continued&amp;quot;&quot;/&gt;&lt;property id=&quot;20307&quot; value=&quot;269&quot;/&gt;&lt;/object&gt;&lt;object type=&quot;3&quot; unique_id=&quot;27010&quot;&gt;&lt;property id=&quot;20148&quot; value=&quot;5&quot;/&gt;&lt;property id=&quot;20300&quot; value=&quot;Slide 12 - &amp;quot;Special considerations for CLL and multiple myeloma&amp;quot;&quot;/&gt;&lt;property id=&quot;20307&quot; value=&quot;270&quot;/&gt;&lt;/object&gt;&lt;object type=&quot;3&quot; unique_id=&quot;27146&quot;&gt;&lt;property id=&quot;20148&quot; value=&quot;5&quot;/&gt;&lt;property id=&quot;20300&quot; value=&quot;Slide 16 - &amp;quot;Non-Hodgkin’s lymphoma (NHL), DC 7715&amp;quot;&quot;/&gt;&lt;property id=&quot;20307&quot; value=&quot;274&quot;/&gt;&lt;/object&gt;&lt;object type=&quot;3&quot; unique_id=&quot;27151&quot;&gt;&lt;property id=&quot;20148&quot; value=&quot;5&quot;/&gt;&lt;property id=&quot;20300&quot; value=&quot;Slide 15 - &amp;quot;Hodgkin’s lymphoma, DC 7709&amp;quot;&quot;/&gt;&lt;property id=&quot;20307&quot; value=&quot;281&quot;/&gt;&lt;/object&gt;&lt;object type=&quot;3&quot; unique_id=&quot;27152&quot;&gt;&lt;property id=&quot;20148&quot; value=&quot;5&quot;/&gt;&lt;property id=&quot;20300&quot; value=&quot;Slide 17 - &amp;quot;Non-Hodgkin’s lymphoma, continued&amp;quot;&quot;/&gt;&lt;property id=&quot;20307&quot; value=&quot;285&quot;/&gt;&lt;/object&gt;&lt;object type=&quot;3&quot; unique_id=&quot;27153&quot;&gt;&lt;property id=&quot;20148&quot; value=&quot;5&quot;/&gt;&lt;property id=&quot;20300&quot; value=&quot;Slide 18 - &amp;quot;Aplastic anemia, DC 7716&amp;quot;&quot;/&gt;&lt;property id=&quot;20307&quot; value=&quot;279&quot;/&gt;&lt;/object&gt;&lt;object type=&quot;3&quot; unique_id=&quot;27154&quot;&gt;&lt;property id=&quot;20148&quot; value=&quot;5&quot;/&gt;&lt;property id=&quot;20300&quot; value=&quot;Slide 19 - &amp;quot;Aplastic anemia, continued&amp;quot;&quot;/&gt;&lt;property id=&quot;20307&quot; value=&quot;280&quot;/&gt;&lt;/object&gt;&lt;object type=&quot;3&quot; unique_id=&quot;27155&quot;&gt;&lt;property id=&quot;20148&quot; value=&quot;5&quot;/&gt;&lt;property id=&quot;20300&quot; value=&quot;Slide 25 - &amp;quot;Myelodysplastic syndromes, DC 7725&amp;quot;&quot;/&gt;&lt;property id=&quot;20307&quot; value=&quot;282&quot;/&gt;&lt;/object&gt;&lt;object type=&quot;3&quot; unique_id=&quot;27156&quot;&gt;&lt;property id=&quot;20148&quot; value=&quot;5&quot;/&gt;&lt;property id=&quot;20300&quot; value=&quot;Slide 26 - &amp;quot;Myelodysplastic syndromes, continued&amp;quot;&quot;/&gt;&lt;property id=&quot;20307&quot; value=&quot;283&quot;/&gt;&lt;/object&gt;&lt;object type=&quot;3&quot; unique_id=&quot;27376&quot;&gt;&lt;property id=&quot;20148&quot; value=&quot;5&quot;/&gt;&lt;property id=&quot;20300&quot; value=&quot;Slide 13 - &amp;quot;Immune thrombocytopenia, DC 7705&amp;quot;&quot;/&gt;&lt;property id=&quot;20307&quot; value=&quot;286&quot;/&gt;&lt;/object&gt;&lt;object type=&quot;3&quot; unique_id=&quot;27377&quot;&gt;&lt;property id=&quot;20148&quot; value=&quot;5&quot;/&gt;&lt;property id=&quot;20300&quot; value=&quot;Slide 20 - &amp;quot;AL Amyloidosis, DC 7717&amp;quot;&quot;/&gt;&lt;property id=&quot;20307&quot; value=&quot;288&quot;/&gt;&lt;/object&gt;&lt;object type=&quot;3&quot; unique_id=&quot;27465&quot;&gt;&lt;property id=&quot;20148&quot; value=&quot;5&quot;/&gt;&lt;property id=&quot;20300&quot; value=&quot;Slide 14 - &amp;quot;Immune thrombocytopenia, continued&amp;quot;&quot;/&gt;&lt;property id=&quot;20307&quot; value=&quot;289&quot;/&gt;&lt;/object&gt;&lt;object type=&quot;3&quot; unique_id=&quot;27556&quot;&gt;&lt;property id=&quot;20148&quot; value=&quot;5&quot;/&gt;&lt;property id=&quot;20300&quot; value=&quot;Slide 7 - &amp;quot;Special considerations&amp;quot;&quot;/&gt;&lt;property id=&quot;20307&quot; value=&quot;290&quot;/&gt;&lt;/object&gt;&lt;object type=&quot;3&quot; unique_id=&quot;28484&quot;&gt;&lt;property id=&quot;20148&quot; value=&quot;5&quot;/&gt;&lt;property id=&quot;20300&quot; value=&quot;Slide 21 - &amp;quot;Anemias&amp;quot;&quot;/&gt;&lt;property id=&quot;20307&quot; value=&quot;291&quot;/&gt;&lt;/object&gt;&lt;object type=&quot;3&quot; unique_id=&quot;28485&quot;&gt;&lt;property id=&quot;20148&quot; value=&quot;5&quot;/&gt;&lt;property id=&quot;20300&quot; value=&quot;Slide 22 - &amp;quot;Diagnostic codes 7720 and 7721&amp;quot;&quot;/&gt;&lt;property id=&quot;20307&quot; value=&quot;292&quot;/&gt;&lt;/object&gt;&lt;object type=&quot;3&quot; unique_id=&quot;28486&quot;&gt;&lt;property id=&quot;20148&quot; value=&quot;5&quot;/&gt;&lt;property id=&quot;20300&quot; value=&quot;Slide 23 - &amp;quot;Diagnostic code 7722&amp;quot;&quot;/&gt;&lt;property id=&quot;20307&quot; value=&quot;293&quot;/&gt;&lt;/object&gt;&lt;object type=&quot;3&quot; unique_id=&quot;28487&quot;&gt;&lt;property id=&quot;20148&quot; value=&quot;5&quot;/&gt;&lt;property id=&quot;20300&quot; value=&quot;Slide 24 - &amp;quot;Diagnostic code 7723&amp;quot;&quot;/&gt;&lt;property id=&quot;20307&quot; value=&quot;294&quot;/&gt;&lt;/object&gt;&lt;object type=&quot;3&quot; unique_id=&quot;28517&quot;&gt;&lt;property id=&quot;20148&quot; value=&quot;5&quot;/&gt;&lt;property id=&quot;20300&quot; value=&quot;Slide 27 - &amp;quot;Review of rating materials&amp;quot;&quot;/&gt;&lt;property id=&quot;20307&quot; value=&quot;295&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cf31de8-c63a-45fa-8e92-a23f3dd0511b"/>
  <p:tag name="ARTICULATE_SLIDE_PAUSE" val="1"/>
  <p:tag name="ARTICULATE_LOCK_SLIDE" val="0"/>
  <p:tag name="ARTICULATE_HIDE_SLIDE" val="0"/>
  <p:tag name="ARTICULATE_PLAYER_CONTROL_PREVIOUS" val="True"/>
  <p:tag name="ARTICULATE_PLAYER_CONTROL_NEXT" val="True"/>
  <p:tag name="AUDIO_ID" val="256"/>
  <p:tag name="ARTICULATE_USED_LAYOUT" val="1"/>
  <p:tag name="ARTICULATE_SLIDE_THUMBNAIL_REFRESH" val="1"/>
</p:tagLst>
</file>

<file path=ppt/theme/theme1.xml><?xml version="1.0" encoding="utf-8"?>
<a:theme xmlns:a="http://schemas.openxmlformats.org/drawingml/2006/main" name="Ppt0000000">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a92e5099b9d4665426d5e2f5210929e0">
  <xsd:schema xmlns:xsd="http://www.w3.org/2001/XMLSchema" xmlns:xs="http://www.w3.org/2001/XMLSchema" xmlns:p="http://schemas.microsoft.com/office/2006/metadata/properties" xmlns:ns2="b62c6c12-24c5-4d47-ac4d-c5cc93bcdf7b" targetNamespace="http://schemas.microsoft.com/office/2006/metadata/properties" ma:root="true" ma:fieldsID="f00e8daebf23d3a43a83cbf8cd51dded" ns2:_="">
    <xsd:import namespace="b62c6c12-24c5-4d47-ac4d-c5cc93bcdf7b"/>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2c6c12-24c5-4d47-ac4d-c5cc93bcdf7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dlc_DocId xmlns="b62c6c12-24c5-4d47-ac4d-c5cc93bcdf7b">RO317-839076992-12761</_dlc_DocId>
    <_dlc_DocIdUrl xmlns="b62c6c12-24c5-4d47-ac4d-c5cc93bcdf7b">
      <Url>https://vaww.vashare.vba.va.gov/sites/SPTNCIO/focusedveterans/training/VSRvirtualtraining/_layouts/15/DocIdRedir.aspx?ID=RO317-839076992-12761</Url>
      <Description>RO317-839076992-12761</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11A7B9C-0857-4A35-A32A-A5CF4E511E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2c6c12-24c5-4d47-ac4d-c5cc93bcdf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35E050F-F6DD-446A-BC54-722BE857956D}">
  <ds:schemaRef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b62c6c12-24c5-4d47-ac4d-c5cc93bcdf7b"/>
    <ds:schemaRef ds:uri="http://purl.org/dc/elements/1.1/"/>
    <ds:schemaRef ds:uri="http://schemas.microsoft.com/office/2006/metadata/properties"/>
    <ds:schemaRef ds:uri="http://purl.org/dc/terms/"/>
    <ds:schemaRef ds:uri="http://www.w3.org/XML/1998/namespace"/>
  </ds:schemaRefs>
</ds:datastoreItem>
</file>

<file path=customXml/itemProps3.xml><?xml version="1.0" encoding="utf-8"?>
<ds:datastoreItem xmlns:ds="http://schemas.openxmlformats.org/officeDocument/2006/customXml" ds:itemID="{94567239-2D12-4DA4-ACBD-83B3EAAAF41E}">
  <ds:schemaRefs>
    <ds:schemaRef ds:uri="http://schemas.microsoft.com/sharepoint/v3/contenttype/forms"/>
  </ds:schemaRefs>
</ds:datastoreItem>
</file>

<file path=customXml/itemProps4.xml><?xml version="1.0" encoding="utf-8"?>
<ds:datastoreItem xmlns:ds="http://schemas.openxmlformats.org/officeDocument/2006/customXml" ds:itemID="{64F718F3-085C-4B0B-BA36-1A5E424672F0}">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6403</TotalTime>
  <Words>2617</Words>
  <Application>Microsoft Office PowerPoint</Application>
  <PresentationFormat>Widescreen</PresentationFormat>
  <Paragraphs>261</Paragraphs>
  <Slides>28</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Calibri</vt:lpstr>
      <vt:lpstr>Century Schoolbook</vt:lpstr>
      <vt:lpstr>Tahoma</vt:lpstr>
      <vt:lpstr>Times New Roman</vt:lpstr>
      <vt:lpstr>Verdana</vt:lpstr>
      <vt:lpstr>Wingdings</vt:lpstr>
      <vt:lpstr>Ppt0000000</vt:lpstr>
      <vt:lpstr>PowerPoint Presentation</vt:lpstr>
      <vt:lpstr>Objectives</vt:lpstr>
      <vt:lpstr>References</vt:lpstr>
      <vt:lpstr>References, continued</vt:lpstr>
      <vt:lpstr>Hematologic system overview and major components</vt:lpstr>
      <vt:lpstr>Lymphatic system overview and major components</vt:lpstr>
      <vt:lpstr>Special considerations</vt:lpstr>
      <vt:lpstr>Leukemia, DC 7703</vt:lpstr>
      <vt:lpstr>Leukemia, DC 7703, continued</vt:lpstr>
      <vt:lpstr>Multiple myeloma, DC 7712</vt:lpstr>
      <vt:lpstr>Multiple myeloma, DC 7712, continued</vt:lpstr>
      <vt:lpstr>Special considerations for CLL and multiple myeloma</vt:lpstr>
      <vt:lpstr>Immune thrombocytopenia, DC 7705</vt:lpstr>
      <vt:lpstr>Immune thrombocytopenia, DC 7705, continued</vt:lpstr>
      <vt:lpstr>Hodgkin’s lymphoma, DC 7709</vt:lpstr>
      <vt:lpstr>Non-Hodgkin’s lymphoma (NHL), DC 7715</vt:lpstr>
      <vt:lpstr>Non-Hodgkin’s lymphoma, DC 7715, continued</vt:lpstr>
      <vt:lpstr>Aplastic anemia, DC 7716</vt:lpstr>
      <vt:lpstr>Aplastic anemia, DC 7716, continued</vt:lpstr>
      <vt:lpstr>AL Amyloidosis, DC 7717</vt:lpstr>
      <vt:lpstr>Anemias</vt:lpstr>
      <vt:lpstr>Diagnostic codes 7720 and 7721</vt:lpstr>
      <vt:lpstr>Diagnostic code 7722</vt:lpstr>
      <vt:lpstr>Diagnostic code 7723</vt:lpstr>
      <vt:lpstr>Myelodysplastic syndromes, DC 7725</vt:lpstr>
      <vt:lpstr>Myelodysplastic syndromes, DC 7725, continued</vt:lpstr>
      <vt:lpstr>Review of rating materials</vt:lpstr>
      <vt:lpstr>Questions?</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Rating Considerations within the Hematologic and Lymphatic System (Post Challenge)</dc:title>
  <dc:subject>RVSR, RQRS, DRO</dc:subject>
  <dc:creator>Department of Veterans Affairs, Veterans Benefits Administration, Compensation Service, STAFF</dc:creator>
  <cp:keywords>Hemic; Lymphatic; Leukemia; Lymphoma; CLL; Agent Orange; hematologic; hematological; 4.117; NHL; hodgkin’s; multiple myeloma; anemia; plasma; platelet; Camp Lejeune; herbicide; sickle cell; CML; CLL; deficiency; cyto; blood; blood cells; RBC; WBC; marrow; bone marrow; stem cell; herbicide; radiation; mustard gas; mustard; contaminated water; III.iv.4.K; non-Hodgkin’s; hodgkins; presumptive; Vietnam; III.iv.4.K; anemia; iron; </cp:keywords>
  <dc:description>This lesson re-emphasizes rating considerations within the hematologic and lymphatic system.</dc:description>
  <cp:lastModifiedBy>Kathy Poole</cp:lastModifiedBy>
  <cp:revision>470</cp:revision>
  <dcterms:created xsi:type="dcterms:W3CDTF">2014-04-30T02:32:11Z</dcterms:created>
  <dcterms:modified xsi:type="dcterms:W3CDTF">2018-11-19T17:09:22Z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VSR RVSR Lay Evidence</vt:lpwstr>
  </property>
  <property fmtid="{D5CDD505-2E9C-101B-9397-08002B2CF9AE}" pid="3" name="ArticulateUseProject">
    <vt:lpwstr>1</vt:lpwstr>
  </property>
  <property fmtid="{D5CDD505-2E9C-101B-9397-08002B2CF9AE}" pid="4" name="ArticulateProjectVersion">
    <vt:lpwstr>7</vt:lpwstr>
  </property>
  <property fmtid="{D5CDD505-2E9C-101B-9397-08002B2CF9AE}" pid="5" name="ArticulateGUID">
    <vt:lpwstr>C99A1101-545A-4F06-B9B7-341CBA93A72A</vt:lpwstr>
  </property>
  <property fmtid="{D5CDD505-2E9C-101B-9397-08002B2CF9AE}" pid="6" name="ArticulateProjectFull">
    <vt:lpwstr>C:\Users\Lynne\Documents\Appeals\VSR RVSR Lay Evidence Final.ppta</vt:lpwstr>
  </property>
  <property fmtid="{D5CDD505-2E9C-101B-9397-08002B2CF9AE}" pid="7" name="ContentTypeId">
    <vt:lpwstr>0x0101003DB869E3E810774AA7B17315F3F50FE5</vt:lpwstr>
  </property>
  <property fmtid="{D5CDD505-2E9C-101B-9397-08002B2CF9AE}" pid="8" name="_dlc_DocIdItemGuid">
    <vt:lpwstr>62ea5aee-e9d3-4938-814c-d1f991f32a15</vt:lpwstr>
  </property>
  <property fmtid="{D5CDD505-2E9C-101B-9397-08002B2CF9AE}" pid="9" name="Language">
    <vt:lpwstr>en</vt:lpwstr>
  </property>
  <property fmtid="{D5CDD505-2E9C-101B-9397-08002B2CF9AE}" pid="10" name="Type">
    <vt:lpwstr>Presentation</vt:lpwstr>
  </property>
</Properties>
</file>