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83" r:id="rId5"/>
    <p:sldMasterId id="2147483670" r:id="rId6"/>
  </p:sldMasterIdLst>
  <p:notesMasterIdLst>
    <p:notesMasterId r:id="rId32"/>
  </p:notesMasterIdLst>
  <p:sldIdLst>
    <p:sldId id="285" r:id="rId7"/>
    <p:sldId id="286" r:id="rId8"/>
    <p:sldId id="298" r:id="rId9"/>
    <p:sldId id="299" r:id="rId10"/>
    <p:sldId id="303" r:id="rId11"/>
    <p:sldId id="322" r:id="rId12"/>
    <p:sldId id="291" r:id="rId13"/>
    <p:sldId id="297" r:id="rId14"/>
    <p:sldId id="304" r:id="rId15"/>
    <p:sldId id="295" r:id="rId16"/>
    <p:sldId id="316" r:id="rId17"/>
    <p:sldId id="315" r:id="rId18"/>
    <p:sldId id="314" r:id="rId19"/>
    <p:sldId id="302" r:id="rId20"/>
    <p:sldId id="313" r:id="rId21"/>
    <p:sldId id="318" r:id="rId22"/>
    <p:sldId id="317" r:id="rId23"/>
    <p:sldId id="319" r:id="rId24"/>
    <p:sldId id="308" r:id="rId25"/>
    <p:sldId id="309" r:id="rId26"/>
    <p:sldId id="321" r:id="rId27"/>
    <p:sldId id="320" r:id="rId28"/>
    <p:sldId id="311" r:id="rId29"/>
    <p:sldId id="312" r:id="rId30"/>
    <p:sldId id="287" r:id="rId3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672">
          <p15:clr>
            <a:srgbClr val="A4A3A4"/>
          </p15:clr>
        </p15:guide>
        <p15:guide id="4" pos="288">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99"/>
    <a:srgbClr val="B3E175"/>
    <a:srgbClr val="66CCFF"/>
    <a:srgbClr val="3BA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6250" autoAdjust="0"/>
    <p:restoredTop sz="94660"/>
  </p:normalViewPr>
  <p:slideViewPr>
    <p:cSldViewPr>
      <p:cViewPr varScale="1">
        <p:scale>
          <a:sx n="110" d="100"/>
          <a:sy n="110" d="100"/>
        </p:scale>
        <p:origin x="888" y="132"/>
      </p:cViewPr>
      <p:guideLst>
        <p:guide orient="horz" pos="2160"/>
        <p:guide pos="2880"/>
        <p:guide orient="horz" pos="672"/>
        <p:guide pos="288"/>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100" d="100"/>
          <a:sy n="100" d="100"/>
        </p:scale>
        <p:origin x="-3552"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40BF6123-5584-4859-9232-7C64D48C60BC}" type="datetimeFigureOut">
              <a:rPr lang="en-US" smtClean="0"/>
              <a:t>12/11/2018</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A263C7BD-EE4B-42E2-A75C-958D06C60C46}" type="slidenum">
              <a:rPr lang="en-US" smtClean="0"/>
              <a:t>‹#›</a:t>
            </a:fld>
            <a:endParaRPr lang="en-US" dirty="0"/>
          </a:p>
        </p:txBody>
      </p:sp>
    </p:spTree>
    <p:extLst>
      <p:ext uri="{BB962C8B-B14F-4D97-AF65-F5344CB8AC3E}">
        <p14:creationId xmlns:p14="http://schemas.microsoft.com/office/powerpoint/2010/main" val="28760645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
        <p:nvSpPr>
          <p:cNvPr id="4" name="Rectangle 3"/>
          <p:cNvSpPr/>
          <p:nvPr userDrawn="1"/>
        </p:nvSpPr>
        <p:spPr>
          <a:xfrm>
            <a:off x="0" y="5376954"/>
            <a:ext cx="9144000" cy="14811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US" dirty="0">
              <a:solidFill>
                <a:prstClr val="white"/>
              </a:solidFill>
            </a:endParaRPr>
          </a:p>
        </p:txBody>
      </p:sp>
      <p:sp>
        <p:nvSpPr>
          <p:cNvPr id="6" name="Title 1"/>
          <p:cNvSpPr txBox="1">
            <a:spLocks/>
          </p:cNvSpPr>
          <p:nvPr userDrawn="1"/>
        </p:nvSpPr>
        <p:spPr>
          <a:xfrm>
            <a:off x="2921339" y="4803733"/>
            <a:ext cx="5775325" cy="450535"/>
          </a:xfrm>
          <a:prstGeom prst="rect">
            <a:avLst/>
          </a:prstGeom>
          <a:ln>
            <a:solidFill>
              <a:schemeClr val="bg1"/>
            </a:solidFill>
          </a:ln>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r">
              <a:lnSpc>
                <a:spcPct val="80000"/>
              </a:lnSpc>
            </a:pPr>
            <a:r>
              <a:rPr lang="en-US" sz="2000" dirty="0">
                <a:solidFill>
                  <a:srgbClr val="000000"/>
                </a:solidFill>
              </a:rPr>
              <a:t>August 30, 2017</a:t>
            </a:r>
          </a:p>
        </p:txBody>
      </p:sp>
      <p:grpSp>
        <p:nvGrpSpPr>
          <p:cNvPr id="12" name="Group 11"/>
          <p:cNvGrpSpPr/>
          <p:nvPr userDrawn="1"/>
        </p:nvGrpSpPr>
        <p:grpSpPr>
          <a:xfrm>
            <a:off x="1285686" y="1694038"/>
            <a:ext cx="6572628" cy="1558035"/>
            <a:chOff x="966536" y="1694131"/>
            <a:chExt cx="6572628" cy="1558035"/>
          </a:xfrm>
        </p:grpSpPr>
        <p:sp>
          <p:nvSpPr>
            <p:cNvPr id="13" name="Title 1"/>
            <p:cNvSpPr txBox="1">
              <a:spLocks/>
            </p:cNvSpPr>
            <p:nvPr/>
          </p:nvSpPr>
          <p:spPr>
            <a:xfrm>
              <a:off x="966536" y="1763943"/>
              <a:ext cx="2133600" cy="1488223"/>
            </a:xfrm>
            <a:prstGeom prst="rect">
              <a:avLst/>
            </a:prstGeom>
            <a:ln>
              <a:solidFill>
                <a:schemeClr val="bg1"/>
              </a:solidFill>
            </a:ln>
            <a:effectLst/>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11500" b="1" spc="-100" dirty="0">
                  <a:solidFill>
                    <a:srgbClr val="003F72">
                      <a:lumMod val="50000"/>
                    </a:srgbClr>
                  </a:solidFill>
                  <a:latin typeface="Myriad Pro"/>
                  <a:cs typeface="Arial" panose="020B0604020202020204" pitchFamily="34" charset="0"/>
                </a:rPr>
                <a:t>VA</a:t>
              </a:r>
            </a:p>
          </p:txBody>
        </p:sp>
        <p:sp>
          <p:nvSpPr>
            <p:cNvPr id="14" name="Title 1"/>
            <p:cNvSpPr txBox="1">
              <a:spLocks/>
            </p:cNvSpPr>
            <p:nvPr/>
          </p:nvSpPr>
          <p:spPr>
            <a:xfrm>
              <a:off x="3316705" y="1750278"/>
              <a:ext cx="4222459" cy="1307009"/>
            </a:xfrm>
            <a:prstGeom prst="rect">
              <a:avLst/>
            </a:prstGeom>
            <a:ln>
              <a:solidFill>
                <a:schemeClr val="bg1"/>
              </a:solidFill>
            </a:ln>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5400" b="1" dirty="0">
                  <a:solidFill>
                    <a:srgbClr val="00B0F0"/>
                  </a:solidFill>
                  <a:latin typeface="Arial" panose="020B0604020202020204" pitchFamily="34" charset="0"/>
                  <a:cs typeface="Arial" panose="020B0604020202020204" pitchFamily="34" charset="0"/>
                </a:rPr>
                <a:t>Key Leaders </a:t>
              </a:r>
              <a:br>
                <a:rPr lang="en-US" sz="5400" b="1" dirty="0">
                  <a:solidFill>
                    <a:srgbClr val="00B0F0"/>
                  </a:solidFill>
                  <a:latin typeface="Arial" panose="020B0604020202020204" pitchFamily="34" charset="0"/>
                  <a:cs typeface="Arial" panose="020B0604020202020204" pitchFamily="34" charset="0"/>
                </a:rPr>
              </a:br>
              <a:r>
                <a:rPr lang="en-US" sz="5400" b="1" dirty="0">
                  <a:solidFill>
                    <a:srgbClr val="00B0F0"/>
                  </a:solidFill>
                  <a:latin typeface="Arial" panose="020B0604020202020204" pitchFamily="34" charset="0"/>
                  <a:cs typeface="Arial" panose="020B0604020202020204" pitchFamily="34" charset="0"/>
                </a:rPr>
                <a:t>Meeting</a:t>
              </a:r>
            </a:p>
          </p:txBody>
        </p:sp>
        <p:cxnSp>
          <p:nvCxnSpPr>
            <p:cNvPr id="15" name="Straight Connector 14"/>
            <p:cNvCxnSpPr/>
            <p:nvPr/>
          </p:nvCxnSpPr>
          <p:spPr>
            <a:xfrm flipH="1">
              <a:off x="3172326" y="1694131"/>
              <a:ext cx="12032" cy="1280160"/>
            </a:xfrm>
            <a:prstGeom prst="line">
              <a:avLst/>
            </a:prstGeom>
            <a:ln w="22225" cmpd="sng">
              <a:solidFill>
                <a:schemeClr val="tx1"/>
              </a:solidFill>
            </a:ln>
            <a:effectLst/>
          </p:spPr>
          <p:style>
            <a:lnRef idx="2">
              <a:schemeClr val="accent1"/>
            </a:lnRef>
            <a:fillRef idx="0">
              <a:schemeClr val="accent1"/>
            </a:fillRef>
            <a:effectRef idx="1">
              <a:schemeClr val="accent1"/>
            </a:effectRef>
            <a:fontRef idx="minor">
              <a:schemeClr val="tx1"/>
            </a:fontRef>
          </p:style>
        </p:cxnSp>
      </p:grpSp>
      <p:pic>
        <p:nvPicPr>
          <p:cNvPr id="1026" name="Picture 2" descr="C:\Users\vacoGrovem\AppData\Local\Microsoft\Windows\Temporary Internet Files\Content.Outlook\83QVOJUE\CHOOSE-VA-rev.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648664" y="5644912"/>
            <a:ext cx="3048000" cy="8207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41475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Tree>
    <p:extLst>
      <p:ext uri="{BB962C8B-B14F-4D97-AF65-F5344CB8AC3E}">
        <p14:creationId xmlns:p14="http://schemas.microsoft.com/office/powerpoint/2010/main" val="2899688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75ED316-A095-4798-BA6F-ADC1D3092531}" type="datetimeFigureOut">
              <a:rPr lang="en-US" smtClean="0"/>
              <a:t>12/11/2018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968351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12/11/2018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7807448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75ED316-A095-4798-BA6F-ADC1D3092531}" type="datetimeFigureOut">
              <a:rPr lang="en-US" smtClean="0"/>
              <a:t>12/11/2018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9055969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5ED316-A095-4798-BA6F-ADC1D3092531}" type="datetimeFigureOut">
              <a:rPr lang="en-US" smtClean="0"/>
              <a:t>12/11/2018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1467192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5ED316-A095-4798-BA6F-ADC1D3092531}" type="datetimeFigureOut">
              <a:rPr lang="en-US" smtClean="0"/>
              <a:t>12/11/2018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7322410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5ED316-A095-4798-BA6F-ADC1D3092531}" type="datetimeFigureOut">
              <a:rPr lang="en-US" smtClean="0"/>
              <a:t>12/11/2018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2536837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5ED316-A095-4798-BA6F-ADC1D3092531}" type="datetimeFigureOut">
              <a:rPr lang="en-US" smtClean="0"/>
              <a:t>12/11/2018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6204264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75ED316-A095-4798-BA6F-ADC1D3092531}" type="datetimeFigureOut">
              <a:rPr lang="en-US" smtClean="0"/>
              <a:t>12/11/2018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14205303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75ED316-A095-4798-BA6F-ADC1D3092531}" type="datetimeFigureOut">
              <a:rPr lang="en-US" smtClean="0"/>
              <a:t>12/11/2018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28417857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5"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Agenda</a:t>
            </a:r>
            <a:endParaRPr lang="en-US" sz="3600" u="sng" dirty="0"/>
          </a:p>
        </p:txBody>
      </p:sp>
      <p:sp>
        <p:nvSpPr>
          <p:cNvPr id="6" name="TextBox 5"/>
          <p:cNvSpPr txBox="1"/>
          <p:nvPr userDrawn="1"/>
        </p:nvSpPr>
        <p:spPr>
          <a:xfrm>
            <a:off x="331373" y="1659466"/>
            <a:ext cx="8481253" cy="369332"/>
          </a:xfrm>
          <a:prstGeom prst="rect">
            <a:avLst/>
          </a:prstGeom>
          <a:solidFill>
            <a:srgbClr val="00B0F0"/>
          </a:solidFill>
        </p:spPr>
        <p:txBody>
          <a:bodyPr wrap="square" lIns="91440" tIns="45720" rIns="91440" bIns="45720" rtlCol="0">
            <a:spAutoFit/>
          </a:bodyPr>
          <a:lstStyle/>
          <a:p>
            <a:endParaRPr lang="en-US" dirty="0">
              <a:solidFill>
                <a:srgbClr val="000000"/>
              </a:solidFill>
            </a:endParaRPr>
          </a:p>
        </p:txBody>
      </p:sp>
      <p:sp>
        <p:nvSpPr>
          <p:cNvPr id="7" name="TextBox 6"/>
          <p:cNvSpPr txBox="1"/>
          <p:nvPr userDrawn="1"/>
        </p:nvSpPr>
        <p:spPr>
          <a:xfrm>
            <a:off x="647693" y="2749897"/>
            <a:ext cx="7892223" cy="861774"/>
          </a:xfrm>
          <a:prstGeom prst="rect">
            <a:avLst/>
          </a:prstGeom>
          <a:noFill/>
        </p:spPr>
        <p:txBody>
          <a:bodyPr wrap="square" lIns="91440" tIns="45720" rIns="91440" bIns="45720" rtlCol="0" anchor="ctr">
            <a:spAutoFit/>
          </a:bodyPr>
          <a:lstStyle/>
          <a:p>
            <a:pPr marL="0" lvl="1" indent="-342900">
              <a:spcBef>
                <a:spcPts val="1200"/>
              </a:spcBef>
              <a:buFont typeface="+mj-lt"/>
              <a:buAutoNum type="arabicPeriod"/>
            </a:pPr>
            <a:r>
              <a:rPr lang="en-US" sz="2000" b="1" dirty="0">
                <a:solidFill>
                  <a:srgbClr val="000000"/>
                </a:solidFill>
              </a:rPr>
              <a:t>Good News Story</a:t>
            </a:r>
          </a:p>
          <a:p>
            <a:pPr marL="0" lvl="1">
              <a:spcBef>
                <a:spcPts val="1200"/>
              </a:spcBef>
            </a:pPr>
            <a:endParaRPr lang="en-US" sz="2000" b="1" dirty="0">
              <a:solidFill>
                <a:srgbClr val="000000"/>
              </a:solidFill>
            </a:endParaRPr>
          </a:p>
        </p:txBody>
      </p:sp>
    </p:spTree>
    <p:extLst>
      <p:ext uri="{BB962C8B-B14F-4D97-AF65-F5344CB8AC3E}">
        <p14:creationId xmlns:p14="http://schemas.microsoft.com/office/powerpoint/2010/main" val="228511050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12/11/2018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4535289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12/11/2018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9527507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DFF1162-3151-427E-8584-F036A8B338EE}" type="datetimeFigureOut">
              <a:rPr lang="en-US" smtClean="0"/>
              <a:t>12/11/2018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67290701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12/11/2018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27627602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DFF1162-3151-427E-8584-F036A8B338EE}" type="datetimeFigureOut">
              <a:rPr lang="en-US" smtClean="0"/>
              <a:t>12/11/2018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79499819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DFF1162-3151-427E-8584-F036A8B338EE}" type="datetimeFigureOut">
              <a:rPr lang="en-US" smtClean="0"/>
              <a:t>12/11/2018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89803376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DFF1162-3151-427E-8584-F036A8B338EE}" type="datetimeFigureOut">
              <a:rPr lang="en-US" smtClean="0"/>
              <a:t>12/11/2018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42803964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DFF1162-3151-427E-8584-F036A8B338EE}" type="datetimeFigureOut">
              <a:rPr lang="en-US" smtClean="0"/>
              <a:t>12/11/2018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262376047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FF1162-3151-427E-8584-F036A8B338EE}" type="datetimeFigureOut">
              <a:rPr lang="en-US" smtClean="0"/>
              <a:t>12/11/2018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95497258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FF1162-3151-427E-8584-F036A8B338EE}" type="datetimeFigureOut">
              <a:rPr lang="en-US" smtClean="0"/>
              <a:t>12/11/2018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7528607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5"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Tree>
    <p:extLst>
      <p:ext uri="{BB962C8B-B14F-4D97-AF65-F5344CB8AC3E}">
        <p14:creationId xmlns:p14="http://schemas.microsoft.com/office/powerpoint/2010/main" val="381529626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FF1162-3151-427E-8584-F036A8B338EE}" type="datetimeFigureOut">
              <a:rPr lang="en-US" smtClean="0"/>
              <a:t>12/11/2018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226056560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12/11/2018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49999890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12/11/2018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6803436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519"/>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Slide Number Placeholder 5"/>
          <p:cNvSpPr txBox="1">
            <a:spLocks/>
          </p:cNvSpPr>
          <p:nvPr userDrawn="1"/>
        </p:nvSpPr>
        <p:spPr>
          <a:xfrm>
            <a:off x="6937831" y="6400232"/>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983F1FA-211D-3044-9E35-958DFBC26156}"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769790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5" name="Rectangle 4"/>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7"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
        <p:nvSpPr>
          <p:cNvPr id="8" name="TextBox 7"/>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INTERNAL USE ONLY</a:t>
            </a:r>
          </a:p>
        </p:txBody>
      </p:sp>
    </p:spTree>
    <p:extLst>
      <p:ext uri="{BB962C8B-B14F-4D97-AF65-F5344CB8AC3E}">
        <p14:creationId xmlns:p14="http://schemas.microsoft.com/office/powerpoint/2010/main" val="3728874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6"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
        <p:nvSpPr>
          <p:cNvPr id="7" name="TextBox 6"/>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17575613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5" y="273141"/>
            <a:ext cx="3008313" cy="1162051"/>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142" y="273055"/>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5" y="1435105"/>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6" name="TextBox 5"/>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476056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3" name="TextBox 2"/>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1760697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7" name="TextBox 6"/>
          <p:cNvSpPr txBox="1"/>
          <p:nvPr userDrawn="1"/>
        </p:nvSpPr>
        <p:spPr>
          <a:xfrm>
            <a:off x="2971800" y="6324600"/>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2711147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theme" Target="../theme/theme3.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7"/>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94"/>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p:cNvSpPr/>
          <p:nvPr/>
        </p:nvSpPr>
        <p:spPr>
          <a:xfrm>
            <a:off x="0" y="6140680"/>
            <a:ext cx="9144000" cy="7318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6" name="Slide Number Placeholder 5"/>
          <p:cNvSpPr>
            <a:spLocks noGrp="1"/>
          </p:cNvSpPr>
          <p:nvPr>
            <p:ph type="sldNum" sz="quarter" idx="4"/>
          </p:nvPr>
        </p:nvSpPr>
        <p:spPr>
          <a:xfrm>
            <a:off x="8686800" y="6400232"/>
            <a:ext cx="384630" cy="365125"/>
          </a:xfrm>
          <a:prstGeom prst="rect">
            <a:avLst/>
          </a:prstGeom>
        </p:spPr>
        <p:txBody>
          <a:bodyPr vert="horz" lIns="91440" tIns="45720" rIns="91440" bIns="45720" rtlCol="0" anchor="ctr"/>
          <a:lstStyle>
            <a:lvl1pPr algn="r">
              <a:defRPr sz="1200">
                <a:solidFill>
                  <a:schemeClr val="bg1"/>
                </a:solidFill>
              </a:defRPr>
            </a:lvl1p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pic>
        <p:nvPicPr>
          <p:cNvPr id="2050" name="Picture 2" descr="C:\Users\vacoGrovem\AppData\Local\Microsoft\Windows\Temporary Internet Files\Content.Outlook\83QVOJUE\CHOOSE-VA-rev.png"/>
          <p:cNvPicPr>
            <a:picLocks noChangeAspect="1" noChangeArrowheads="1"/>
          </p:cNvPicPr>
          <p:nvPr userDrawn="1"/>
        </p:nvPicPr>
        <p:blipFill>
          <a:blip r:embed="rId12" cstate="print">
            <a:extLst>
              <a:ext uri="{28A0092B-C50C-407E-A947-70E740481C1C}">
                <a14:useLocalDpi xmlns:a14="http://schemas.microsoft.com/office/drawing/2010/main" val="0"/>
              </a:ext>
            </a:extLst>
          </a:blip>
          <a:srcRect/>
          <a:stretch>
            <a:fillRect/>
          </a:stretch>
        </p:blipFill>
        <p:spPr bwMode="auto">
          <a:xfrm>
            <a:off x="152400" y="6172200"/>
            <a:ext cx="2037558" cy="54864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PPSeal.png"/>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6199909" y="6184206"/>
            <a:ext cx="2563091" cy="641708"/>
          </a:xfrm>
          <a:prstGeom prst="rect">
            <a:avLst/>
          </a:prstGeom>
        </p:spPr>
      </p:pic>
      <p:sp>
        <p:nvSpPr>
          <p:cNvPr id="10" name="TextBox 9"/>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INTERNAL USE ONLY</a:t>
            </a:r>
          </a:p>
        </p:txBody>
      </p:sp>
    </p:spTree>
    <p:extLst>
      <p:ext uri="{BB962C8B-B14F-4D97-AF65-F5344CB8AC3E}">
        <p14:creationId xmlns:p14="http://schemas.microsoft.com/office/powerpoint/2010/main" val="23434396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82" r:id="rId10"/>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5ED316-A095-4798-BA6F-ADC1D3092531}" type="datetimeFigureOut">
              <a:rPr lang="en-US" smtClean="0"/>
              <a:t>12/11/2018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C9919F-1677-44F2-BEEF-EAD82A0FC6EF}" type="slidenum">
              <a:rPr lang="en-US" smtClean="0"/>
              <a:t>‹#›</a:t>
            </a:fld>
            <a:endParaRPr lang="en-US" dirty="0"/>
          </a:p>
        </p:txBody>
      </p:sp>
    </p:spTree>
    <p:extLst>
      <p:ext uri="{BB962C8B-B14F-4D97-AF65-F5344CB8AC3E}">
        <p14:creationId xmlns:p14="http://schemas.microsoft.com/office/powerpoint/2010/main" val="1235711052"/>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FF1162-3151-427E-8584-F036A8B338EE}" type="datetimeFigureOut">
              <a:rPr lang="en-US" smtClean="0"/>
              <a:t>12/11/2018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95B4D9-9964-4CB5-BA93-086E985770BB}" type="slidenum">
              <a:rPr lang="en-US" smtClean="0"/>
              <a:t>‹#›</a:t>
            </a:fld>
            <a:endParaRPr lang="en-US" dirty="0"/>
          </a:p>
        </p:txBody>
      </p:sp>
    </p:spTree>
    <p:extLst>
      <p:ext uri="{BB962C8B-B14F-4D97-AF65-F5344CB8AC3E}">
        <p14:creationId xmlns:p14="http://schemas.microsoft.com/office/powerpoint/2010/main" val="3824316513"/>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hyperlink" Target="https://vaww.vrm.km.va.gov/system/templates/selfservice/va_kanew/help/agent/locale/en-US/portal/554400000001034/content/554400000014099/M21-1-Part-III-Subpart-i-Chapter-2-Section-A-General-Information-on-Pre-Discharge-Claims" TargetMode="Externa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p:cNvSpPr>
          <p:nvPr/>
        </p:nvSpPr>
        <p:spPr>
          <a:xfrm>
            <a:off x="212501" y="4648200"/>
            <a:ext cx="2683099" cy="1173144"/>
          </a:xfrm>
          <a:prstGeom prst="rect">
            <a:avLst/>
          </a:prstGeom>
        </p:spPr>
        <p:txBody>
          <a:bodyPr vert="horz" lIns="91440" tIns="45720" rIns="91440" bIns="45720" rtlCol="0" anchor="b">
            <a:noAutofit/>
          </a:bodyPr>
          <a:lstStyle>
            <a:lvl1pPr marL="0" indent="0" algn="l" defTabSz="914400" rtl="0" eaLnBrk="1" latinLnBrk="0" hangingPunct="1">
              <a:spcBef>
                <a:spcPct val="20000"/>
              </a:spcBef>
              <a:buFont typeface="Arial" pitchFamily="34" charset="0"/>
              <a:buNone/>
              <a:defRPr sz="2000" kern="1200">
                <a:solidFill>
                  <a:schemeClr val="tx1">
                    <a:tint val="75000"/>
                  </a:schemeClr>
                </a:solidFill>
                <a:latin typeface="Arial" pitchFamily="34" charset="0"/>
                <a:ea typeface="+mn-ea"/>
                <a:cs typeface="Arial" pitchFamily="34" charset="0"/>
              </a:defRPr>
            </a:lvl1pPr>
            <a:lvl2pPr marL="457200" indent="0" algn="l" defTabSz="914400" rtl="0" eaLnBrk="1" latinLnBrk="0" hangingPunct="1">
              <a:spcBef>
                <a:spcPct val="20000"/>
              </a:spcBef>
              <a:buFont typeface="Arial" pitchFamily="34" charset="0"/>
              <a:buNone/>
              <a:defRPr sz="1800" kern="1200">
                <a:solidFill>
                  <a:schemeClr val="tx1">
                    <a:tint val="75000"/>
                  </a:schemeClr>
                </a:solidFill>
                <a:latin typeface="Arial" pitchFamily="34" charset="0"/>
                <a:ea typeface="+mn-ea"/>
                <a:cs typeface="Arial" pitchFamily="34" charset="0"/>
              </a:defRPr>
            </a:lvl2pPr>
            <a:lvl3pPr marL="914400" indent="0" algn="l" defTabSz="914400" rtl="0" eaLnBrk="1" latinLnBrk="0" hangingPunct="1">
              <a:spcBef>
                <a:spcPct val="20000"/>
              </a:spcBef>
              <a:buFont typeface="Arial" pitchFamily="34" charset="0"/>
              <a:buNone/>
              <a:defRPr sz="1600" kern="1200">
                <a:solidFill>
                  <a:schemeClr val="tx1">
                    <a:tint val="75000"/>
                  </a:schemeClr>
                </a:solidFill>
                <a:latin typeface="Arial" pitchFamily="34" charset="0"/>
                <a:ea typeface="+mn-ea"/>
                <a:cs typeface="Arial" pitchFamily="34" charset="0"/>
              </a:defRPr>
            </a:lvl3pPr>
            <a:lvl4pPr marL="1371600" indent="0" algn="l" defTabSz="914400" rtl="0" eaLnBrk="1" latinLnBrk="0" hangingPunct="1">
              <a:spcBef>
                <a:spcPct val="20000"/>
              </a:spcBef>
              <a:buFont typeface="Arial" pitchFamily="34" charset="0"/>
              <a:buNone/>
              <a:defRPr sz="1400" kern="1200">
                <a:solidFill>
                  <a:schemeClr val="tx1">
                    <a:tint val="75000"/>
                  </a:schemeClr>
                </a:solidFill>
                <a:latin typeface="Arial" pitchFamily="34" charset="0"/>
                <a:ea typeface="+mn-ea"/>
                <a:cs typeface="Arial" pitchFamily="34" charset="0"/>
              </a:defRPr>
            </a:lvl4pPr>
            <a:lvl5pPr marL="1828800" indent="0" algn="l" defTabSz="914400" rtl="0" eaLnBrk="1" latinLnBrk="0" hangingPunct="1">
              <a:spcBef>
                <a:spcPct val="20000"/>
              </a:spcBef>
              <a:buFont typeface="Arial" pitchFamily="34" charset="0"/>
              <a:buNone/>
              <a:defRPr sz="1400" kern="1200">
                <a:solidFill>
                  <a:schemeClr val="tx1">
                    <a:tint val="75000"/>
                  </a:schemeClr>
                </a:solidFill>
                <a:latin typeface="Arial" pitchFamily="34" charset="0"/>
                <a:ea typeface="+mn-ea"/>
                <a:cs typeface="Arial" pitchFamily="34" charset="0"/>
              </a:defRPr>
            </a:lvl5pPr>
            <a:lvl6pPr marL="22860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9pPr>
          </a:lstStyle>
          <a:p>
            <a:r>
              <a:rPr lang="en-US" sz="1800" dirty="0">
                <a:solidFill>
                  <a:schemeClr val="tx1"/>
                </a:solidFill>
                <a:latin typeface="+mj-lt"/>
              </a:rPr>
              <a:t>Briefed by: 212A</a:t>
            </a:r>
          </a:p>
          <a:p>
            <a:r>
              <a:rPr lang="en-US" sz="1800" b="1" dirty="0">
                <a:solidFill>
                  <a:schemeClr val="tx1"/>
                </a:solidFill>
                <a:latin typeface="+mj-lt"/>
              </a:rPr>
              <a:t>Name/Title: 212A Staff</a:t>
            </a:r>
          </a:p>
          <a:p>
            <a:r>
              <a:rPr lang="en-US" sz="1800" dirty="0">
                <a:solidFill>
                  <a:schemeClr val="tx1"/>
                </a:solidFill>
                <a:latin typeface="+mj-lt"/>
              </a:rPr>
              <a:t>Date: November 13,  2018</a:t>
            </a:r>
          </a:p>
        </p:txBody>
      </p:sp>
      <p:sp>
        <p:nvSpPr>
          <p:cNvPr id="5" name="Rectangle 4"/>
          <p:cNvSpPr/>
          <p:nvPr/>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pic>
        <p:nvPicPr>
          <p:cNvPr id="6" name="Picture 4" descr="dvaseal"/>
          <p:cNvPicPr>
            <a:picLocks noChangeAspect="1" noChangeArrowheads="1"/>
          </p:cNvPicPr>
          <p:nvPr/>
        </p:nvPicPr>
        <p:blipFill>
          <a:blip r:embed="rId2"/>
          <a:srcRect/>
          <a:stretch>
            <a:fillRect/>
          </a:stretch>
        </p:blipFill>
        <p:spPr bwMode="auto">
          <a:xfrm>
            <a:off x="3886200" y="838200"/>
            <a:ext cx="1371600" cy="1371600"/>
          </a:xfrm>
          <a:prstGeom prst="rect">
            <a:avLst/>
          </a:prstGeom>
          <a:noFill/>
          <a:ln w="9525">
            <a:noFill/>
            <a:miter lim="800000"/>
            <a:headEnd/>
            <a:tailEnd/>
          </a:ln>
        </p:spPr>
      </p:pic>
      <p:sp>
        <p:nvSpPr>
          <p:cNvPr id="9" name="Rectangle 8"/>
          <p:cNvSpPr/>
          <p:nvPr/>
        </p:nvSpPr>
        <p:spPr>
          <a:xfrm>
            <a:off x="990600" y="2445365"/>
            <a:ext cx="7162800" cy="2062103"/>
          </a:xfrm>
          <a:prstGeom prst="rect">
            <a:avLst/>
          </a:prstGeom>
        </p:spPr>
        <p:txBody>
          <a:bodyPr wrap="square">
            <a:spAutoFit/>
          </a:bodyPr>
          <a:lstStyle/>
          <a:p>
            <a:pPr algn="ctr"/>
            <a:r>
              <a:rPr lang="en-US" sz="3200" dirty="0">
                <a:solidFill>
                  <a:prstClr val="black"/>
                </a:solidFill>
                <a:latin typeface="Arial"/>
                <a:ea typeface="MS ????"/>
              </a:rPr>
              <a:t>Compensation Service Benefits Delivery at Discharge (BDD) and Integrated Disability Evaluation System (IDES) Conference Call</a:t>
            </a:r>
            <a:endParaRPr lang="en-US" sz="2400" dirty="0">
              <a:solidFill>
                <a:prstClr val="black"/>
              </a:solidFill>
              <a:latin typeface="Times New Roman"/>
              <a:ea typeface="Times New Roman"/>
            </a:endParaRPr>
          </a:p>
        </p:txBody>
      </p:sp>
    </p:spTree>
    <p:extLst>
      <p:ext uri="{BB962C8B-B14F-4D97-AF65-F5344CB8AC3E}">
        <p14:creationId xmlns:p14="http://schemas.microsoft.com/office/powerpoint/2010/main" val="40800563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04F7EA0F-F264-4DBA-8450-109ED0C85B89}" type="slidenum">
              <a:rPr lang="en-US" smtClean="0"/>
              <a:t>10</a:t>
            </a:fld>
            <a:endParaRPr lang="en-US" dirty="0"/>
          </a:p>
        </p:txBody>
      </p:sp>
      <p:sp>
        <p:nvSpPr>
          <p:cNvPr id="2" name="Title 1"/>
          <p:cNvSpPr>
            <a:spLocks noGrp="1"/>
          </p:cNvSpPr>
          <p:nvPr>
            <p:ph type="title"/>
          </p:nvPr>
        </p:nvSpPr>
        <p:spPr/>
        <p:txBody>
          <a:bodyPr>
            <a:noAutofit/>
          </a:bodyPr>
          <a:lstStyle/>
          <a:p>
            <a:r>
              <a:rPr lang="en-US" sz="4000" dirty="0"/>
              <a:t>Holiday Leave and SM Availability</a:t>
            </a:r>
          </a:p>
        </p:txBody>
      </p:sp>
      <p:sp>
        <p:nvSpPr>
          <p:cNvPr id="3" name="Rectangle 2">
            <a:extLst>
              <a:ext uri="{FF2B5EF4-FFF2-40B4-BE49-F238E27FC236}">
                <a16:creationId xmlns:a16="http://schemas.microsoft.com/office/drawing/2014/main" id="{83169D14-DFE0-49F7-A96B-F4AA1F59B414}"/>
              </a:ext>
            </a:extLst>
          </p:cNvPr>
          <p:cNvSpPr/>
          <p:nvPr/>
        </p:nvSpPr>
        <p:spPr>
          <a:xfrm>
            <a:off x="340896" y="969815"/>
            <a:ext cx="8382000" cy="4524315"/>
          </a:xfrm>
          <a:prstGeom prst="rect">
            <a:avLst/>
          </a:prstGeom>
        </p:spPr>
        <p:txBody>
          <a:bodyPr wrap="square">
            <a:spAutoFit/>
          </a:bodyPr>
          <a:lstStyle/>
          <a:p>
            <a:pPr marL="457200" indent="-457200">
              <a:buFont typeface="Arial" panose="020B0604020202020204" pitchFamily="34" charset="0"/>
              <a:buChar char="•"/>
            </a:pPr>
            <a:r>
              <a:rPr lang="en-US" sz="2400" dirty="0">
                <a:latin typeface="Arial" panose="020B0604020202020204" pitchFamily="34" charset="0"/>
                <a:cs typeface="Arial" panose="020B0604020202020204" pitchFamily="34" charset="0"/>
              </a:rPr>
              <a:t>As we approach the holidays, MSCs should inquire about approved leave (non-emergency) during the initial interview that could interfere with the IDES process</a:t>
            </a:r>
          </a:p>
          <a:p>
            <a:pPr marL="457200" indent="-457200">
              <a:buFont typeface="Arial" panose="020B0604020202020204" pitchFamily="34" charset="0"/>
              <a:buChar char="•"/>
            </a:pPr>
            <a:endParaRPr lang="en-US" sz="2400"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2400" dirty="0">
                <a:latin typeface="Arial" panose="020B0604020202020204" pitchFamily="34" charset="0"/>
                <a:cs typeface="Arial" panose="020B0604020202020204" pitchFamily="34" charset="0"/>
              </a:rPr>
              <a:t>If the participant indicates he or she has approved leave that would prevent the timely completion of exams, the MSC should return the referral to the PEBLO as an improper referral  </a:t>
            </a:r>
          </a:p>
          <a:p>
            <a:pPr marL="457200" indent="-457200">
              <a:buFont typeface="Arial" panose="020B0604020202020204" pitchFamily="34" charset="0"/>
              <a:buChar char="•"/>
            </a:pPr>
            <a:endParaRPr lang="en-US" sz="2400"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2400" dirty="0">
                <a:latin typeface="Arial" panose="020B0604020202020204" pitchFamily="34" charset="0"/>
                <a:cs typeface="Arial" panose="020B0604020202020204" pitchFamily="34" charset="0"/>
              </a:rPr>
              <a:t>Do not accept a case or submit exam requests if you know the participant will not be available to report for exams</a:t>
            </a:r>
          </a:p>
        </p:txBody>
      </p:sp>
    </p:spTree>
    <p:extLst>
      <p:ext uri="{BB962C8B-B14F-4D97-AF65-F5344CB8AC3E}">
        <p14:creationId xmlns:p14="http://schemas.microsoft.com/office/powerpoint/2010/main" val="35506295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F7EA0F-F264-4DBA-8450-109ED0C85B89}"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2" name="Title 1"/>
          <p:cNvSpPr>
            <a:spLocks noGrp="1"/>
          </p:cNvSpPr>
          <p:nvPr>
            <p:ph type="title"/>
          </p:nvPr>
        </p:nvSpPr>
        <p:spPr/>
        <p:txBody>
          <a:bodyPr>
            <a:noAutofit/>
          </a:bodyPr>
          <a:lstStyle/>
          <a:p>
            <a:r>
              <a:rPr lang="en-US" sz="2800" dirty="0"/>
              <a:t>VA Form 21-0819 Date Stamp and EP 689 Date of Claim (DoC)</a:t>
            </a:r>
          </a:p>
        </p:txBody>
      </p:sp>
      <p:sp>
        <p:nvSpPr>
          <p:cNvPr id="3" name="Rectangle 2">
            <a:extLst>
              <a:ext uri="{FF2B5EF4-FFF2-40B4-BE49-F238E27FC236}">
                <a16:creationId xmlns:a16="http://schemas.microsoft.com/office/drawing/2014/main" id="{83169D14-DFE0-49F7-A96B-F4AA1F59B414}"/>
              </a:ext>
            </a:extLst>
          </p:cNvPr>
          <p:cNvSpPr/>
          <p:nvPr/>
        </p:nvSpPr>
        <p:spPr>
          <a:xfrm>
            <a:off x="340896" y="685800"/>
            <a:ext cx="8382000" cy="1200329"/>
          </a:xfrm>
          <a:prstGeom prst="rect">
            <a:avLst/>
          </a:prstGeom>
        </p:spPr>
        <p:txBody>
          <a:bodyPr wrap="square">
            <a:spAutoFit/>
          </a:bodyPr>
          <a:lstStyle/>
          <a:p>
            <a:pPr marL="457200" lvl="0"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The date stamp on the VA Form 21-0819 should be the date the form comes into the possession of the VA and the EP 689 DoC should be the same date</a:t>
            </a:r>
          </a:p>
        </p:txBody>
      </p:sp>
      <p:pic>
        <p:nvPicPr>
          <p:cNvPr id="4" name="Picture 3">
            <a:extLst>
              <a:ext uri="{FF2B5EF4-FFF2-40B4-BE49-F238E27FC236}">
                <a16:creationId xmlns:a16="http://schemas.microsoft.com/office/drawing/2014/main" id="{C1066706-426F-47F8-929E-331FAB46446A}"/>
              </a:ext>
            </a:extLst>
          </p:cNvPr>
          <p:cNvPicPr>
            <a:picLocks noChangeAspect="1"/>
          </p:cNvPicPr>
          <p:nvPr/>
        </p:nvPicPr>
        <p:blipFill>
          <a:blip r:embed="rId2"/>
          <a:stretch>
            <a:fillRect/>
          </a:stretch>
        </p:blipFill>
        <p:spPr>
          <a:xfrm>
            <a:off x="789730" y="1905000"/>
            <a:ext cx="8201870" cy="4175263"/>
          </a:xfrm>
          <a:prstGeom prst="rect">
            <a:avLst/>
          </a:prstGeom>
        </p:spPr>
      </p:pic>
    </p:spTree>
    <p:extLst>
      <p:ext uri="{BB962C8B-B14F-4D97-AF65-F5344CB8AC3E}">
        <p14:creationId xmlns:p14="http://schemas.microsoft.com/office/powerpoint/2010/main" val="24143088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F7EA0F-F264-4DBA-8450-109ED0C85B89}"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2" name="Title 1"/>
          <p:cNvSpPr>
            <a:spLocks noGrp="1"/>
          </p:cNvSpPr>
          <p:nvPr>
            <p:ph type="title"/>
          </p:nvPr>
        </p:nvSpPr>
        <p:spPr/>
        <p:txBody>
          <a:bodyPr>
            <a:noAutofit/>
          </a:bodyPr>
          <a:lstStyle/>
          <a:p>
            <a:r>
              <a:rPr lang="en-US" sz="3600" dirty="0"/>
              <a:t>DRAS’ Providing Rating Info Directly to SMs</a:t>
            </a:r>
          </a:p>
        </p:txBody>
      </p:sp>
      <p:sp>
        <p:nvSpPr>
          <p:cNvPr id="3" name="Rectangle 2">
            <a:extLst>
              <a:ext uri="{FF2B5EF4-FFF2-40B4-BE49-F238E27FC236}">
                <a16:creationId xmlns:a16="http://schemas.microsoft.com/office/drawing/2014/main" id="{83169D14-DFE0-49F7-A96B-F4AA1F59B414}"/>
              </a:ext>
            </a:extLst>
          </p:cNvPr>
          <p:cNvSpPr/>
          <p:nvPr/>
        </p:nvSpPr>
        <p:spPr>
          <a:xfrm>
            <a:off x="340896" y="969815"/>
            <a:ext cx="8382000" cy="4154984"/>
          </a:xfrm>
          <a:prstGeom prst="rect">
            <a:avLst/>
          </a:prstGeom>
        </p:spPr>
        <p:txBody>
          <a:bodyPr wrap="square">
            <a:spAutoFit/>
          </a:bodyPr>
          <a:lstStyle/>
          <a:p>
            <a:pPr marL="457200" lvl="0"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DRAS’/VSRs are reminded that they will not provide rating information directly to SMs</a:t>
            </a:r>
          </a:p>
          <a:p>
            <a:pPr marL="457200" lvl="0" indent="-457200">
              <a:buFont typeface="Arial" panose="020B0604020202020204" pitchFamily="34" charset="0"/>
              <a:buChar char="•"/>
            </a:pPr>
            <a:endParaRPr lang="en-US" sz="2400" dirty="0">
              <a:solidFill>
                <a:srgbClr val="000000"/>
              </a:solidFill>
              <a:latin typeface="Arial" panose="020B0604020202020204" pitchFamily="34" charset="0"/>
              <a:cs typeface="Arial" panose="020B0604020202020204" pitchFamily="34" charset="0"/>
            </a:endParaRPr>
          </a:p>
          <a:p>
            <a:pPr marL="457200" lvl="0"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We received info from an MSC that an VSR called a SM to confirm/collect some information, and the VSR discussed the rating with the SM</a:t>
            </a:r>
          </a:p>
          <a:p>
            <a:pPr marL="457200" lvl="0" indent="-457200">
              <a:buFont typeface="Arial" panose="020B0604020202020204" pitchFamily="34" charset="0"/>
              <a:buChar char="•"/>
            </a:pPr>
            <a:endParaRPr lang="en-US" sz="2400" dirty="0">
              <a:solidFill>
                <a:srgbClr val="000000"/>
              </a:solidFill>
              <a:latin typeface="Arial" panose="020B0604020202020204" pitchFamily="34" charset="0"/>
              <a:cs typeface="Arial" panose="020B0604020202020204" pitchFamily="34" charset="0"/>
            </a:endParaRPr>
          </a:p>
          <a:p>
            <a:pPr marL="457200" lvl="0"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It is the PEBLOs responsibility to provide the rating info to the SM, and if there are questions/concerns, the SM should see the MSC, and the MSC will contact the DRAS, if needed</a:t>
            </a:r>
            <a:endPar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8690682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F7EA0F-F264-4DBA-8450-109ED0C85B89}"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2" name="Title 1"/>
          <p:cNvSpPr>
            <a:spLocks noGrp="1"/>
          </p:cNvSpPr>
          <p:nvPr>
            <p:ph type="title"/>
          </p:nvPr>
        </p:nvSpPr>
        <p:spPr/>
        <p:txBody>
          <a:bodyPr>
            <a:noAutofit/>
          </a:bodyPr>
          <a:lstStyle/>
          <a:p>
            <a:r>
              <a:rPr lang="en-US" sz="3600" dirty="0"/>
              <a:t>Notification to DRAS of SI/VSI IDES Participants</a:t>
            </a:r>
          </a:p>
        </p:txBody>
      </p:sp>
      <p:sp>
        <p:nvSpPr>
          <p:cNvPr id="3" name="Rectangle 2">
            <a:extLst>
              <a:ext uri="{FF2B5EF4-FFF2-40B4-BE49-F238E27FC236}">
                <a16:creationId xmlns:a16="http://schemas.microsoft.com/office/drawing/2014/main" id="{83169D14-DFE0-49F7-A96B-F4AA1F59B414}"/>
              </a:ext>
            </a:extLst>
          </p:cNvPr>
          <p:cNvSpPr/>
          <p:nvPr/>
        </p:nvSpPr>
        <p:spPr>
          <a:xfrm>
            <a:off x="340896" y="969815"/>
            <a:ext cx="8382000" cy="3785652"/>
          </a:xfrm>
          <a:prstGeom prst="rect">
            <a:avLst/>
          </a:prstGeom>
        </p:spPr>
        <p:txBody>
          <a:bodyPr wrap="square">
            <a:spAutoFit/>
          </a:bodyPr>
          <a:lstStyle/>
          <a:p>
            <a:pPr marL="457200" lvl="0"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DRAS’ have requested that MSCs notify the DRAS when potential SI/VSI participants are referred into IDES to ensure the case is handled with appropriate attention  </a:t>
            </a:r>
          </a:p>
          <a:p>
            <a:pPr marL="457200" lvl="0" indent="-457200">
              <a:buFont typeface="Arial" panose="020B0604020202020204" pitchFamily="34" charset="0"/>
              <a:buChar char="•"/>
            </a:pPr>
            <a:endParaRPr lang="en-US" sz="2400" dirty="0">
              <a:solidFill>
                <a:srgbClr val="000000"/>
              </a:solidFill>
              <a:latin typeface="Arial" panose="020B0604020202020204" pitchFamily="34" charset="0"/>
              <a:cs typeface="Arial" panose="020B0604020202020204" pitchFamily="34" charset="0"/>
            </a:endParaRPr>
          </a:p>
          <a:p>
            <a:pPr marL="457200" lvl="0"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MSCs should direct this notice to the applicable DRAS Mailbox indicated below </a:t>
            </a:r>
          </a:p>
          <a:p>
            <a:pPr marL="457200" lvl="0" indent="-457200">
              <a:buFont typeface="Arial" panose="020B0604020202020204" pitchFamily="34" charset="0"/>
              <a:buChar char="•"/>
            </a:pPr>
            <a:endParaRPr lang="en-US" sz="2400" dirty="0">
              <a:solidFill>
                <a:srgbClr val="000000"/>
              </a:solidFill>
              <a:latin typeface="Arial" panose="020B0604020202020204" pitchFamily="34" charset="0"/>
              <a:cs typeface="Arial" panose="020B0604020202020204" pitchFamily="34" charset="0"/>
            </a:endParaRPr>
          </a:p>
          <a:p>
            <a:pPr marL="457200" lvl="0"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AF Cases: desaf.vbapro@va.gov</a:t>
            </a:r>
          </a:p>
          <a:p>
            <a:pPr marL="457200" lvl="0"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Navy/USMC Cases: des.vbapro@va.gov</a:t>
            </a:r>
          </a:p>
          <a:p>
            <a:pPr marL="457200" lvl="0"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Army Cases dras.vbasea@va.gov</a:t>
            </a:r>
            <a:endPar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9845065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14</a:t>
            </a:fld>
            <a:endParaRPr lang="en-US" dirty="0">
              <a:solidFill>
                <a:prstClr val="white"/>
              </a:solidFill>
            </a:endParaRPr>
          </a:p>
        </p:txBody>
      </p:sp>
      <p:sp>
        <p:nvSpPr>
          <p:cNvPr id="4" name="Title 3"/>
          <p:cNvSpPr>
            <a:spLocks noGrp="1"/>
          </p:cNvSpPr>
          <p:nvPr>
            <p:ph type="title"/>
          </p:nvPr>
        </p:nvSpPr>
        <p:spPr>
          <a:xfrm>
            <a:off x="20782" y="2438400"/>
            <a:ext cx="9144000" cy="731520"/>
          </a:xfrm>
        </p:spPr>
        <p:txBody>
          <a:bodyPr>
            <a:normAutofit/>
          </a:bodyPr>
          <a:lstStyle/>
          <a:p>
            <a:r>
              <a:rPr lang="en-US" sz="4000" dirty="0">
                <a:solidFill>
                  <a:schemeClr val="tx1"/>
                </a:solidFill>
              </a:rPr>
              <a:t>VTA Reminders</a:t>
            </a:r>
          </a:p>
        </p:txBody>
      </p:sp>
    </p:spTree>
    <p:extLst>
      <p:ext uri="{BB962C8B-B14F-4D97-AF65-F5344CB8AC3E}">
        <p14:creationId xmlns:p14="http://schemas.microsoft.com/office/powerpoint/2010/main" val="8392643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F7EA0F-F264-4DBA-8450-109ED0C85B89}"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2" name="Title 1"/>
          <p:cNvSpPr>
            <a:spLocks noGrp="1"/>
          </p:cNvSpPr>
          <p:nvPr>
            <p:ph type="title"/>
          </p:nvPr>
        </p:nvSpPr>
        <p:spPr/>
        <p:txBody>
          <a:bodyPr>
            <a:noAutofit/>
          </a:bodyPr>
          <a:lstStyle/>
          <a:p>
            <a:r>
              <a:rPr lang="en-US" sz="4000" dirty="0"/>
              <a:t>MSC Pending Reports </a:t>
            </a:r>
          </a:p>
        </p:txBody>
      </p:sp>
      <p:sp>
        <p:nvSpPr>
          <p:cNvPr id="3" name="Rectangle 2">
            <a:extLst>
              <a:ext uri="{FF2B5EF4-FFF2-40B4-BE49-F238E27FC236}">
                <a16:creationId xmlns:a16="http://schemas.microsoft.com/office/drawing/2014/main" id="{83169D14-DFE0-49F7-A96B-F4AA1F59B414}"/>
              </a:ext>
            </a:extLst>
          </p:cNvPr>
          <p:cNvSpPr/>
          <p:nvPr/>
        </p:nvSpPr>
        <p:spPr>
          <a:xfrm>
            <a:off x="340896" y="969815"/>
            <a:ext cx="8382000" cy="4955203"/>
          </a:xfrm>
          <a:prstGeom prst="rect">
            <a:avLst/>
          </a:prstGeom>
        </p:spPr>
        <p:txBody>
          <a:bodyPr wrap="square">
            <a:spAutoFit/>
          </a:bodyPr>
          <a:lstStyle/>
          <a:p>
            <a:pPr marL="457200" lvl="0"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With the new IDES goals/stage times, Coaches and MSCs are reminded of the importance of running Pending Reports, some at least twice a week</a:t>
            </a:r>
          </a:p>
          <a:p>
            <a:pPr lvl="0"/>
            <a:r>
              <a:rPr lang="en-US" sz="2400" dirty="0">
                <a:solidFill>
                  <a:srgbClr val="000000"/>
                </a:solidFill>
                <a:latin typeface="Arial" panose="020B0604020202020204" pitchFamily="34" charset="0"/>
                <a:cs typeface="Arial" panose="020B0604020202020204" pitchFamily="34" charset="0"/>
              </a:rPr>
              <a:t> </a:t>
            </a:r>
          </a:p>
          <a:p>
            <a:pPr marL="457200" lvl="0" indent="-457200">
              <a:buFont typeface="Wingdings" panose="05000000000000000000" pitchFamily="2" charset="2"/>
              <a:buChar char="v"/>
            </a:pPr>
            <a:r>
              <a:rPr lang="en-US" sz="2200" dirty="0">
                <a:solidFill>
                  <a:srgbClr val="000000"/>
                </a:solidFill>
                <a:latin typeface="Arial" panose="020B0604020202020204" pitchFamily="34" charset="0"/>
                <a:cs typeface="Arial" panose="020B0604020202020204" pitchFamily="34" charset="0"/>
              </a:rPr>
              <a:t>The Pending CD Report: The CD goal is 5 days for AD and 11 days for NAD. This report should be run twice, once by RO and once by MEB Location. Running the report by MEB Location will show cases that have a Prepare Claim Start Date, but may not have an MSC Assigned/RO. These cases need to be assigned to an MSC and/or the MEB MTF contacted about the referral </a:t>
            </a:r>
          </a:p>
          <a:p>
            <a:pPr marL="457200" lvl="0" indent="-457200">
              <a:buFont typeface="Wingdings" panose="05000000000000000000" pitchFamily="2" charset="2"/>
              <a:buChar char="v"/>
            </a:pPr>
            <a:r>
              <a:rPr lang="en-US" sz="2200" dirty="0">
                <a:solidFill>
                  <a:srgbClr val="000000"/>
                </a:solidFill>
                <a:latin typeface="Arial" panose="020B0604020202020204" pitchFamily="34" charset="0"/>
                <a:cs typeface="Arial" panose="020B0604020202020204" pitchFamily="34" charset="0"/>
              </a:rPr>
              <a:t>The Pending Medical Evaluation Stage Report: We are seeing an uptick in cases that are not being updated with exam returned and end dates</a:t>
            </a:r>
            <a:endParaRPr kumimoji="0" lang="en-US" sz="2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9244172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F7EA0F-F264-4DBA-8450-109ED0C85B89}"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2" name="Title 1"/>
          <p:cNvSpPr>
            <a:spLocks noGrp="1"/>
          </p:cNvSpPr>
          <p:nvPr>
            <p:ph type="title"/>
          </p:nvPr>
        </p:nvSpPr>
        <p:spPr/>
        <p:txBody>
          <a:bodyPr>
            <a:noAutofit/>
          </a:bodyPr>
          <a:lstStyle/>
          <a:p>
            <a:r>
              <a:rPr lang="en-US" sz="4000" dirty="0"/>
              <a:t>Exit Interview Data Fields in VTA </a:t>
            </a:r>
          </a:p>
        </p:txBody>
      </p:sp>
      <p:sp>
        <p:nvSpPr>
          <p:cNvPr id="3" name="Rectangle 2">
            <a:extLst>
              <a:ext uri="{FF2B5EF4-FFF2-40B4-BE49-F238E27FC236}">
                <a16:creationId xmlns:a16="http://schemas.microsoft.com/office/drawing/2014/main" id="{83169D14-DFE0-49F7-A96B-F4AA1F59B414}"/>
              </a:ext>
            </a:extLst>
          </p:cNvPr>
          <p:cNvSpPr/>
          <p:nvPr/>
        </p:nvSpPr>
        <p:spPr>
          <a:xfrm>
            <a:off x="340896" y="969815"/>
            <a:ext cx="8382000" cy="2308324"/>
          </a:xfrm>
          <a:prstGeom prst="rect">
            <a:avLst/>
          </a:prstGeom>
        </p:spPr>
        <p:txBody>
          <a:bodyPr wrap="square">
            <a:spAutoFit/>
          </a:bodyPr>
          <a:lstStyle/>
          <a:p>
            <a:pPr marL="457200" lvl="0"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MSCs are reminded that the Exit Interview data fields in VTA will not allow entry until the Final Disposition Date is entered by the PEBLO</a:t>
            </a:r>
          </a:p>
          <a:p>
            <a:pPr marL="457200" lvl="0" indent="-457200">
              <a:buFont typeface="Arial" panose="020B0604020202020204" pitchFamily="34" charset="0"/>
              <a:buChar char="•"/>
            </a:pPr>
            <a:endParaRPr lang="en-US" sz="2400" dirty="0">
              <a:solidFill>
                <a:srgbClr val="000000"/>
              </a:solidFill>
              <a:latin typeface="Arial" panose="020B0604020202020204" pitchFamily="34" charset="0"/>
              <a:cs typeface="Arial" panose="020B0604020202020204" pitchFamily="34" charset="0"/>
            </a:endParaRPr>
          </a:p>
          <a:p>
            <a:pPr marL="457200" lvl="0"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The date of entry will show in the Exit Interview Start Date on the MSC Tab</a:t>
            </a:r>
            <a:endPar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818742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F7EA0F-F264-4DBA-8450-109ED0C85B89}"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2" name="Title 1"/>
          <p:cNvSpPr>
            <a:spLocks noGrp="1"/>
          </p:cNvSpPr>
          <p:nvPr>
            <p:ph type="title"/>
          </p:nvPr>
        </p:nvSpPr>
        <p:spPr/>
        <p:txBody>
          <a:bodyPr>
            <a:noAutofit/>
          </a:bodyPr>
          <a:lstStyle/>
          <a:p>
            <a:r>
              <a:rPr lang="en-US" sz="4000" dirty="0"/>
              <a:t>Number of Claimed Conditions in VTA</a:t>
            </a:r>
          </a:p>
        </p:txBody>
      </p:sp>
      <p:sp>
        <p:nvSpPr>
          <p:cNvPr id="3" name="Rectangle 2">
            <a:extLst>
              <a:ext uri="{FF2B5EF4-FFF2-40B4-BE49-F238E27FC236}">
                <a16:creationId xmlns:a16="http://schemas.microsoft.com/office/drawing/2014/main" id="{83169D14-DFE0-49F7-A96B-F4AA1F59B414}"/>
              </a:ext>
            </a:extLst>
          </p:cNvPr>
          <p:cNvSpPr/>
          <p:nvPr/>
        </p:nvSpPr>
        <p:spPr>
          <a:xfrm>
            <a:off x="340896" y="969815"/>
            <a:ext cx="8382000" cy="3785652"/>
          </a:xfrm>
          <a:prstGeom prst="rect">
            <a:avLst/>
          </a:prstGeom>
        </p:spPr>
        <p:txBody>
          <a:bodyPr wrap="square">
            <a:spAutoFit/>
          </a:bodyPr>
          <a:lstStyle/>
          <a:p>
            <a:pPr marL="457200" lvl="0"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MSCs must enter the number of claimed conditions from the 526 into the Total Claimed Conditions field on the MSC Tab</a:t>
            </a:r>
          </a:p>
          <a:p>
            <a:pPr marL="457200" lvl="0" indent="-457200">
              <a:buFont typeface="Arial" panose="020B0604020202020204" pitchFamily="34" charset="0"/>
              <a:buChar char="•"/>
            </a:pPr>
            <a:endParaRPr lang="en-US" sz="2400" dirty="0">
              <a:solidFill>
                <a:srgbClr val="000000"/>
              </a:solidFill>
              <a:latin typeface="Arial" panose="020B0604020202020204" pitchFamily="34" charset="0"/>
              <a:cs typeface="Arial" panose="020B0604020202020204" pitchFamily="34" charset="0"/>
            </a:endParaRPr>
          </a:p>
          <a:p>
            <a:pPr marL="457200" lvl="0"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Some MSCs are entering one (1) when there are multiple claimed conditions</a:t>
            </a:r>
          </a:p>
          <a:p>
            <a:pPr marL="457200" lvl="0" indent="-457200">
              <a:buFont typeface="Arial" panose="020B0604020202020204" pitchFamily="34" charset="0"/>
              <a:buChar char="•"/>
            </a:pPr>
            <a:endParaRPr lang="en-US" sz="2400" dirty="0">
              <a:solidFill>
                <a:srgbClr val="000000"/>
              </a:solidFill>
              <a:latin typeface="Arial" panose="020B0604020202020204" pitchFamily="34" charset="0"/>
              <a:cs typeface="Arial" panose="020B0604020202020204" pitchFamily="34" charset="0"/>
            </a:endParaRPr>
          </a:p>
          <a:p>
            <a:pPr marL="457200" lvl="0"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Accurate data is important as it affects claim assignments and the analysis of the average number of contentions on IDES claims</a:t>
            </a:r>
            <a:endParaRPr kumimoji="0" lang="en-US" sz="2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0321409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F7EA0F-F264-4DBA-8450-109ED0C85B89}"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2" name="Title 1"/>
          <p:cNvSpPr>
            <a:spLocks noGrp="1"/>
          </p:cNvSpPr>
          <p:nvPr>
            <p:ph type="title"/>
          </p:nvPr>
        </p:nvSpPr>
        <p:spPr/>
        <p:txBody>
          <a:bodyPr>
            <a:noAutofit/>
          </a:bodyPr>
          <a:lstStyle/>
          <a:p>
            <a:r>
              <a:rPr lang="en-US" sz="4000" dirty="0"/>
              <a:t>VTA v.2.4.1 and VTA Training </a:t>
            </a:r>
          </a:p>
        </p:txBody>
      </p:sp>
      <p:sp>
        <p:nvSpPr>
          <p:cNvPr id="3" name="Rectangle 2">
            <a:extLst>
              <a:ext uri="{FF2B5EF4-FFF2-40B4-BE49-F238E27FC236}">
                <a16:creationId xmlns:a16="http://schemas.microsoft.com/office/drawing/2014/main" id="{83169D14-DFE0-49F7-A96B-F4AA1F59B414}"/>
              </a:ext>
            </a:extLst>
          </p:cNvPr>
          <p:cNvSpPr/>
          <p:nvPr/>
        </p:nvSpPr>
        <p:spPr>
          <a:xfrm>
            <a:off x="340896" y="969815"/>
            <a:ext cx="8382000" cy="830997"/>
          </a:xfrm>
          <a:prstGeom prst="rect">
            <a:avLst/>
          </a:prstGeom>
        </p:spPr>
        <p:txBody>
          <a:bodyPr wrap="square">
            <a:spAutoFit/>
          </a:bodyPr>
          <a:lstStyle/>
          <a:p>
            <a:pPr marL="457200" lvl="0" indent="-457200">
              <a:buFont typeface="Wingdings" panose="05000000000000000000" pitchFamily="2" charset="2"/>
              <a:buChar char="Ø"/>
            </a:pPr>
            <a:r>
              <a:rPr lang="en-US" sz="2400" dirty="0">
                <a:solidFill>
                  <a:srgbClr val="000000"/>
                </a:solidFill>
                <a:latin typeface="Arial" panose="020B0604020202020204" pitchFamily="34" charset="0"/>
                <a:cs typeface="Arial" panose="020B0604020202020204" pitchFamily="34" charset="0"/>
              </a:rPr>
              <a:t>VTA v.2.4.1 will be released November 18, 2018.  The release information is in Appendix A of the Read Ahead</a:t>
            </a:r>
            <a:endParaRPr kumimoji="0" lang="en-US" sz="2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5" name="Rectangle 4">
            <a:extLst>
              <a:ext uri="{FF2B5EF4-FFF2-40B4-BE49-F238E27FC236}">
                <a16:creationId xmlns:a16="http://schemas.microsoft.com/office/drawing/2014/main" id="{20FFC229-F8A6-4D36-B135-5B951A7EE80D}"/>
              </a:ext>
            </a:extLst>
          </p:cNvPr>
          <p:cNvSpPr/>
          <p:nvPr/>
        </p:nvSpPr>
        <p:spPr>
          <a:xfrm>
            <a:off x="304800" y="2438400"/>
            <a:ext cx="8382000" cy="1200329"/>
          </a:xfrm>
          <a:prstGeom prst="rect">
            <a:avLst/>
          </a:prstGeom>
        </p:spPr>
        <p:txBody>
          <a:bodyPr wrap="square">
            <a:spAutoFit/>
          </a:bodyPr>
          <a:lstStyle/>
          <a:p>
            <a:pPr marL="457200" lvl="0" indent="-457200">
              <a:buFont typeface="Wingdings" panose="05000000000000000000" pitchFamily="2" charset="2"/>
              <a:buChar char="Ø"/>
            </a:pPr>
            <a:r>
              <a:rPr lang="en-US" sz="2400" dirty="0">
                <a:solidFill>
                  <a:srgbClr val="000000"/>
                </a:solidFill>
                <a:latin typeface="Arial" panose="020B0604020202020204" pitchFamily="34" charset="0"/>
                <a:cs typeface="Arial" panose="020B0604020202020204" pitchFamily="34" charset="0"/>
              </a:rPr>
              <a:t>VTA Training is November 27 (9:00 AM EDT) and 28, 2018 (1:00 PM EDT).  Information is listed on the VTA Homepage under Calendar of Events</a:t>
            </a:r>
            <a:endParaRPr kumimoji="0" lang="en-US" sz="2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8401477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19</a:t>
            </a:fld>
            <a:endParaRPr lang="en-US" dirty="0">
              <a:solidFill>
                <a:prstClr val="white"/>
              </a:solidFill>
            </a:endParaRPr>
          </a:p>
        </p:txBody>
      </p:sp>
      <p:sp>
        <p:nvSpPr>
          <p:cNvPr id="5" name="Rectangle 4"/>
          <p:cNvSpPr/>
          <p:nvPr/>
        </p:nvSpPr>
        <p:spPr>
          <a:xfrm>
            <a:off x="990600" y="2445365"/>
            <a:ext cx="7162800" cy="707886"/>
          </a:xfrm>
          <a:prstGeom prst="rect">
            <a:avLst/>
          </a:prstGeom>
        </p:spPr>
        <p:txBody>
          <a:bodyPr wrap="square">
            <a:spAutoFit/>
          </a:bodyPr>
          <a:lstStyle/>
          <a:p>
            <a:pPr algn="ctr"/>
            <a:r>
              <a:rPr lang="en-US" sz="4000" b="1" dirty="0">
                <a:solidFill>
                  <a:prstClr val="black"/>
                </a:solidFill>
                <a:ea typeface="MS ????"/>
              </a:rPr>
              <a:t>BDD Topics for Discussion</a:t>
            </a:r>
            <a:endParaRPr lang="en-US" sz="3200" b="1" dirty="0">
              <a:solidFill>
                <a:prstClr val="black"/>
              </a:solidFill>
              <a:ea typeface="Times New Roman"/>
            </a:endParaRPr>
          </a:p>
        </p:txBody>
      </p:sp>
    </p:spTree>
    <p:extLst>
      <p:ext uri="{BB962C8B-B14F-4D97-AF65-F5344CB8AC3E}">
        <p14:creationId xmlns:p14="http://schemas.microsoft.com/office/powerpoint/2010/main" val="10296585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Agenda (1 of 3)</a:t>
            </a:r>
          </a:p>
        </p:txBody>
      </p:sp>
      <p:sp>
        <p:nvSpPr>
          <p:cNvPr id="6" name="Slide Number Placeholder 5"/>
          <p:cNvSpPr>
            <a:spLocks noGrp="1"/>
          </p:cNvSpPr>
          <p:nvPr>
            <p:ph type="sldNum" sz="quarter" idx="12"/>
          </p:nvPr>
        </p:nvSpPr>
        <p:spPr/>
        <p:txBody>
          <a:bodyPr/>
          <a:lstStyle/>
          <a:p>
            <a:fld id="{04F7EA0F-F264-4DBA-8450-109ED0C85B89}" type="slidenum">
              <a:rPr lang="en-US" smtClean="0"/>
              <a:t>2</a:t>
            </a:fld>
            <a:endParaRPr lang="en-US" dirty="0"/>
          </a:p>
        </p:txBody>
      </p:sp>
      <p:sp>
        <p:nvSpPr>
          <p:cNvPr id="4" name="Rectangle 3"/>
          <p:cNvSpPr/>
          <p:nvPr/>
        </p:nvSpPr>
        <p:spPr>
          <a:xfrm>
            <a:off x="152400" y="971971"/>
            <a:ext cx="9035935" cy="4401205"/>
          </a:xfrm>
          <a:prstGeom prst="rect">
            <a:avLst/>
          </a:prstGeom>
        </p:spPr>
        <p:txBody>
          <a:bodyPr wrap="none">
            <a:spAutoFit/>
          </a:bodyPr>
          <a:lstStyle/>
          <a:p>
            <a:pPr marL="457200" lvl="0" indent="-339725">
              <a:buFont typeface="Wingdings" panose="05000000000000000000" pitchFamily="2" charset="2"/>
              <a:buChar char="Ø"/>
            </a:pPr>
            <a:r>
              <a:rPr lang="en-US" sz="2800" dirty="0">
                <a:solidFill>
                  <a:srgbClr val="000000"/>
                </a:solidFill>
                <a:latin typeface="Arial"/>
                <a:ea typeface="Times New Roman"/>
              </a:rPr>
              <a:t>Introduction</a:t>
            </a:r>
          </a:p>
          <a:p>
            <a:pPr marL="117475" lvl="0"/>
            <a:endParaRPr lang="en-US" sz="2800" dirty="0">
              <a:solidFill>
                <a:srgbClr val="000000"/>
              </a:solidFill>
              <a:latin typeface="Arial"/>
              <a:ea typeface="Times New Roman"/>
            </a:endParaRPr>
          </a:p>
          <a:p>
            <a:pPr marL="457200" lvl="0" indent="-339725">
              <a:buFont typeface="Wingdings" panose="05000000000000000000" pitchFamily="2" charset="2"/>
              <a:buChar char="Ø"/>
            </a:pPr>
            <a:r>
              <a:rPr lang="en-US" sz="2800" dirty="0">
                <a:solidFill>
                  <a:srgbClr val="000000"/>
                </a:solidFill>
                <a:latin typeface="Arial"/>
                <a:ea typeface="Times New Roman"/>
              </a:rPr>
              <a:t>Topics for Discussion</a:t>
            </a:r>
          </a:p>
          <a:p>
            <a:pPr marL="914400" lvl="1" indent="-457200">
              <a:buFont typeface="Arial" panose="020B0604020202020204" pitchFamily="34" charset="0"/>
              <a:buChar char="•"/>
            </a:pPr>
            <a:r>
              <a:rPr lang="en-US" sz="2400" dirty="0">
                <a:latin typeface="Arial" panose="020B0604020202020204" pitchFamily="34" charset="0"/>
                <a:cs typeface="Arial" panose="020B0604020202020204" pitchFamily="34" charset="0"/>
              </a:rPr>
              <a:t>MSC Top 6 Error Categories from Quality Reviews</a:t>
            </a:r>
          </a:p>
          <a:p>
            <a:pPr marL="914400" lvl="1" indent="-457200">
              <a:buFont typeface="Arial" panose="020B0604020202020204" pitchFamily="34" charset="0"/>
              <a:buChar char="•"/>
            </a:pPr>
            <a:r>
              <a:rPr lang="en-US" sz="2400" dirty="0">
                <a:latin typeface="Arial" panose="020B0604020202020204" pitchFamily="34" charset="0"/>
                <a:cs typeface="Arial" panose="020B0604020202020204" pitchFamily="34" charset="0"/>
              </a:rPr>
              <a:t>BDD and IDES MSC Information on MSC SharePoint Site</a:t>
            </a:r>
          </a:p>
          <a:p>
            <a:pPr marL="914400" lvl="1" indent="-457200">
              <a:buFont typeface="Arial" panose="020B0604020202020204" pitchFamily="34" charset="0"/>
              <a:buChar char="•"/>
            </a:pPr>
            <a:endParaRPr lang="en-US" sz="2400" dirty="0">
              <a:latin typeface="Arial" panose="020B0604020202020204" pitchFamily="34" charset="0"/>
              <a:cs typeface="Arial" panose="020B0604020202020204" pitchFamily="34" charset="0"/>
            </a:endParaRPr>
          </a:p>
          <a:p>
            <a:pPr marL="457200" lvl="0" indent="-339725">
              <a:buFont typeface="Wingdings" panose="05000000000000000000" pitchFamily="2" charset="2"/>
              <a:buChar char="Ø"/>
            </a:pPr>
            <a:r>
              <a:rPr lang="en-US" sz="2800" dirty="0">
                <a:solidFill>
                  <a:srgbClr val="000000"/>
                </a:solidFill>
                <a:latin typeface="Arial"/>
                <a:ea typeface="Times New Roman"/>
              </a:rPr>
              <a:t>IDES Specific Topics</a:t>
            </a:r>
          </a:p>
          <a:p>
            <a:pPr marL="914400" lvl="1" indent="-457200">
              <a:buFont typeface="Arial" panose="020B0604020202020204" pitchFamily="34" charset="0"/>
              <a:buChar char="•"/>
            </a:pPr>
            <a:r>
              <a:rPr lang="en-US" sz="2400" dirty="0">
                <a:latin typeface="Arial" panose="020B0604020202020204" pitchFamily="34" charset="0"/>
                <a:cs typeface="Arial" panose="020B0604020202020204" pitchFamily="34" charset="0"/>
              </a:rPr>
              <a:t>Holiday Leave and Servicemember Availability</a:t>
            </a:r>
          </a:p>
          <a:p>
            <a:pPr marL="914400" lvl="1" indent="-457200">
              <a:buFont typeface="Arial" panose="020B0604020202020204" pitchFamily="34" charset="0"/>
              <a:buChar char="•"/>
            </a:pPr>
            <a:r>
              <a:rPr lang="en-US" sz="2400" dirty="0">
                <a:latin typeface="Arial" panose="020B0604020202020204" pitchFamily="34" charset="0"/>
                <a:cs typeface="Arial" panose="020B0604020202020204" pitchFamily="34" charset="0"/>
              </a:rPr>
              <a:t>VA Form 21-0819 Date Stamp &amp; EP 689 Date of Claim</a:t>
            </a:r>
          </a:p>
          <a:p>
            <a:pPr marL="914400" lvl="1" indent="-457200">
              <a:buFont typeface="Arial" panose="020B0604020202020204" pitchFamily="34" charset="0"/>
              <a:buChar char="•"/>
            </a:pPr>
            <a:r>
              <a:rPr lang="en-US" sz="2400" dirty="0">
                <a:latin typeface="Arial" panose="020B0604020202020204" pitchFamily="34" charset="0"/>
                <a:cs typeface="Arial" panose="020B0604020202020204" pitchFamily="34" charset="0"/>
              </a:rPr>
              <a:t>DRAS’ Providing Rating Information Directly to SMs</a:t>
            </a:r>
          </a:p>
          <a:p>
            <a:pPr marL="914400" lvl="1" indent="-457200">
              <a:buFont typeface="Arial" panose="020B0604020202020204" pitchFamily="34" charset="0"/>
              <a:buChar char="•"/>
            </a:pPr>
            <a:r>
              <a:rPr lang="en-US" sz="2400" dirty="0">
                <a:latin typeface="Arial" panose="020B0604020202020204" pitchFamily="34" charset="0"/>
                <a:cs typeface="Arial" panose="020B0604020202020204" pitchFamily="34" charset="0"/>
              </a:rPr>
              <a:t>Notification to DRAS of SI/VSI IDES Participants</a:t>
            </a:r>
          </a:p>
        </p:txBody>
      </p:sp>
    </p:spTree>
    <p:extLst>
      <p:ext uri="{BB962C8B-B14F-4D97-AF65-F5344CB8AC3E}">
        <p14:creationId xmlns:p14="http://schemas.microsoft.com/office/powerpoint/2010/main" val="22777468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20</a:t>
            </a:fld>
            <a:endParaRPr lang="en-US" dirty="0">
              <a:solidFill>
                <a:prstClr val="white"/>
              </a:solidFill>
            </a:endParaRPr>
          </a:p>
        </p:txBody>
      </p:sp>
      <p:sp>
        <p:nvSpPr>
          <p:cNvPr id="4" name="Title 3"/>
          <p:cNvSpPr>
            <a:spLocks noGrp="1"/>
          </p:cNvSpPr>
          <p:nvPr>
            <p:ph type="title"/>
          </p:nvPr>
        </p:nvSpPr>
        <p:spPr/>
        <p:txBody>
          <a:bodyPr>
            <a:noAutofit/>
          </a:bodyPr>
          <a:lstStyle/>
          <a:p>
            <a:r>
              <a:rPr lang="en-US" sz="4000" dirty="0"/>
              <a:t>BDD Manual Reference Updates</a:t>
            </a:r>
            <a:endParaRPr lang="en-US" sz="3600" dirty="0"/>
          </a:p>
        </p:txBody>
      </p:sp>
      <p:sp>
        <p:nvSpPr>
          <p:cNvPr id="5" name="Rectangle 4">
            <a:extLst>
              <a:ext uri="{FF2B5EF4-FFF2-40B4-BE49-F238E27FC236}">
                <a16:creationId xmlns:a16="http://schemas.microsoft.com/office/drawing/2014/main" id="{16438711-50B0-4214-ADA7-339AC586C436}"/>
              </a:ext>
            </a:extLst>
          </p:cNvPr>
          <p:cNvSpPr/>
          <p:nvPr/>
        </p:nvSpPr>
        <p:spPr>
          <a:xfrm>
            <a:off x="332510" y="685800"/>
            <a:ext cx="8686800" cy="5401479"/>
          </a:xfrm>
          <a:prstGeom prst="rect">
            <a:avLst/>
          </a:prstGeom>
        </p:spPr>
        <p:txBody>
          <a:bodyPr wrap="square">
            <a:spAutoFit/>
          </a:bodyPr>
          <a:lstStyle/>
          <a:p>
            <a:pPr marL="342900" indent="-342900">
              <a:buFont typeface="Arial" panose="020B0604020202020204" pitchFamily="34" charset="0"/>
              <a:buChar char="•"/>
            </a:pPr>
            <a:r>
              <a:rPr lang="en-US" sz="2400" dirty="0">
                <a:solidFill>
                  <a:srgbClr val="000000"/>
                </a:solidFill>
                <a:latin typeface="Arial" panose="020B0604020202020204" pitchFamily="34" charset="0"/>
                <a:ea typeface="Times New Roman" panose="02020603050405020304" pitchFamily="18" charset="0"/>
              </a:rPr>
              <a:t>Updates to the BDD section of the manual were published on Oct. 24. Many of these were discussed on previous calls; however, we encourage all users to review the updates. Some of the major updates include:</a:t>
            </a:r>
            <a:endParaRPr lang="en-US" sz="2400" dirty="0">
              <a:solidFill>
                <a:srgbClr val="000000"/>
              </a:solidFill>
              <a:latin typeface="Times New Roman" panose="02020603050405020304" pitchFamily="18" charset="0"/>
              <a:ea typeface="Times New Roman" panose="02020603050405020304" pitchFamily="18" charset="0"/>
            </a:endParaRPr>
          </a:p>
          <a:p>
            <a:r>
              <a:rPr lang="en-US" sz="2400" dirty="0">
                <a:solidFill>
                  <a:srgbClr val="000000"/>
                </a:solidFill>
                <a:latin typeface="Arial" panose="020B0604020202020204" pitchFamily="34" charset="0"/>
                <a:ea typeface="Times New Roman" panose="02020603050405020304" pitchFamily="18" charset="0"/>
              </a:rPr>
              <a:t> </a:t>
            </a:r>
            <a:endParaRPr lang="en-US" sz="2400" dirty="0">
              <a:solidFill>
                <a:srgbClr val="000000"/>
              </a:solidFill>
              <a:latin typeface="Times New Roman" panose="02020603050405020304" pitchFamily="18" charset="0"/>
              <a:ea typeface="Times New Roman" panose="02020603050405020304" pitchFamily="18" charset="0"/>
            </a:endParaRPr>
          </a:p>
          <a:p>
            <a:pPr marL="342900" marR="0" lvl="0" indent="-342900">
              <a:spcBef>
                <a:spcPts val="0"/>
              </a:spcBef>
              <a:spcAft>
                <a:spcPts val="0"/>
              </a:spcAft>
              <a:buSzPct val="80000"/>
              <a:buFont typeface="Wingdings" panose="05000000000000000000" pitchFamily="2" charset="2"/>
              <a:buChar char="v"/>
            </a:pPr>
            <a:r>
              <a:rPr lang="en-US" sz="1900" dirty="0">
                <a:solidFill>
                  <a:srgbClr val="000000"/>
                </a:solidFill>
                <a:latin typeface="Arial" panose="020B0604020202020204" pitchFamily="34" charset="0"/>
                <a:ea typeface="Times New Roman" panose="02020603050405020304" pitchFamily="18" charset="0"/>
              </a:rPr>
              <a:t>Discontinuation of Rating Activity Site (RAS) language</a:t>
            </a:r>
            <a:endParaRPr lang="en-US" sz="1900" dirty="0">
              <a:solidFill>
                <a:srgbClr val="000000"/>
              </a:solidFill>
              <a:latin typeface="Times New Roman" panose="02020603050405020304" pitchFamily="18" charset="0"/>
              <a:ea typeface="Times New Roman" panose="02020603050405020304" pitchFamily="18" charset="0"/>
            </a:endParaRPr>
          </a:p>
          <a:p>
            <a:pPr marL="342900" marR="0" lvl="0" indent="-342900">
              <a:spcBef>
                <a:spcPts val="0"/>
              </a:spcBef>
              <a:spcAft>
                <a:spcPts val="0"/>
              </a:spcAft>
              <a:buSzPct val="80000"/>
              <a:buFont typeface="Wingdings" panose="05000000000000000000" pitchFamily="2" charset="2"/>
              <a:buChar char="v"/>
            </a:pPr>
            <a:r>
              <a:rPr lang="en-US" sz="1900" dirty="0">
                <a:solidFill>
                  <a:srgbClr val="000000"/>
                </a:solidFill>
                <a:latin typeface="Arial" panose="020B0604020202020204" pitchFamily="34" charset="0"/>
                <a:ea typeface="Times New Roman" panose="02020603050405020304" pitchFamily="18" charset="0"/>
              </a:rPr>
              <a:t>Responsibilities of the BDD Coordinator</a:t>
            </a:r>
            <a:endParaRPr lang="en-US" sz="1900" dirty="0">
              <a:solidFill>
                <a:srgbClr val="000000"/>
              </a:solidFill>
              <a:latin typeface="Times New Roman" panose="02020603050405020304" pitchFamily="18" charset="0"/>
              <a:ea typeface="Times New Roman" panose="02020603050405020304" pitchFamily="18" charset="0"/>
            </a:endParaRPr>
          </a:p>
          <a:p>
            <a:pPr marL="342900" marR="0" lvl="0" indent="-342900">
              <a:spcBef>
                <a:spcPts val="0"/>
              </a:spcBef>
              <a:spcAft>
                <a:spcPts val="0"/>
              </a:spcAft>
              <a:buSzPct val="80000"/>
              <a:buFont typeface="Wingdings" panose="05000000000000000000" pitchFamily="2" charset="2"/>
              <a:buChar char="v"/>
            </a:pPr>
            <a:r>
              <a:rPr lang="en-US" sz="1900" dirty="0">
                <a:solidFill>
                  <a:srgbClr val="000000"/>
                </a:solidFill>
                <a:latin typeface="Arial" panose="020B0604020202020204" pitchFamily="34" charset="0"/>
                <a:ea typeface="Times New Roman" panose="02020603050405020304" pitchFamily="18" charset="0"/>
              </a:rPr>
              <a:t>Requirements for paper document handling</a:t>
            </a:r>
            <a:endParaRPr lang="en-US" sz="1900" dirty="0">
              <a:solidFill>
                <a:srgbClr val="000000"/>
              </a:solidFill>
              <a:latin typeface="Times New Roman" panose="02020603050405020304" pitchFamily="18" charset="0"/>
              <a:ea typeface="Times New Roman" panose="02020603050405020304" pitchFamily="18" charset="0"/>
            </a:endParaRPr>
          </a:p>
          <a:p>
            <a:r>
              <a:rPr lang="en-US" sz="2400" dirty="0">
                <a:solidFill>
                  <a:srgbClr val="000000"/>
                </a:solidFill>
                <a:latin typeface="Arial" panose="020B0604020202020204" pitchFamily="34" charset="0"/>
                <a:ea typeface="Times New Roman" panose="02020603050405020304" pitchFamily="18" charset="0"/>
              </a:rPr>
              <a:t> </a:t>
            </a:r>
            <a:endParaRPr lang="en-US" sz="2400" dirty="0">
              <a:solidFill>
                <a:srgbClr val="000000"/>
              </a:solidFill>
              <a:latin typeface="Times New Roman" panose="02020603050405020304" pitchFamily="18" charset="0"/>
              <a:ea typeface="Times New Roman" panose="02020603050405020304" pitchFamily="18" charset="0"/>
            </a:endParaRPr>
          </a:p>
          <a:p>
            <a:r>
              <a:rPr lang="en-US" sz="2400" dirty="0">
                <a:solidFill>
                  <a:srgbClr val="000000"/>
                </a:solidFill>
                <a:latin typeface="Arial" panose="020B0604020202020204" pitchFamily="34" charset="0"/>
                <a:ea typeface="Times New Roman" panose="02020603050405020304" pitchFamily="18" charset="0"/>
              </a:rPr>
              <a:t>Several other changes were also included in the recent update and should be reviewed by supervisors and processors to ensure compliance and accurate processing </a:t>
            </a:r>
            <a:endParaRPr lang="en-US" sz="2400" dirty="0">
              <a:solidFill>
                <a:srgbClr val="000000"/>
              </a:solidFill>
              <a:latin typeface="Times New Roman" panose="02020603050405020304" pitchFamily="18" charset="0"/>
              <a:ea typeface="Times New Roman" panose="02020603050405020304" pitchFamily="18" charset="0"/>
            </a:endParaRPr>
          </a:p>
          <a:p>
            <a:r>
              <a:rPr lang="en-US" sz="2400" dirty="0">
                <a:solidFill>
                  <a:srgbClr val="000000"/>
                </a:solidFill>
                <a:latin typeface="Arial" panose="020B0604020202020204" pitchFamily="34" charset="0"/>
                <a:ea typeface="Times New Roman" panose="02020603050405020304" pitchFamily="18" charset="0"/>
              </a:rPr>
              <a:t>  </a:t>
            </a:r>
            <a:endParaRPr lang="en-US" sz="2400" dirty="0">
              <a:solidFill>
                <a:srgbClr val="000000"/>
              </a:solidFill>
              <a:latin typeface="Times New Roman" panose="02020603050405020304" pitchFamily="18" charset="0"/>
              <a:ea typeface="Times New Roman" panose="02020603050405020304" pitchFamily="18" charset="0"/>
            </a:endParaRPr>
          </a:p>
          <a:p>
            <a:r>
              <a:rPr lang="en-US" sz="2400" i="1" dirty="0">
                <a:latin typeface="Arial" panose="020B0604020202020204" pitchFamily="34" charset="0"/>
                <a:ea typeface="Times New Roman" panose="02020603050405020304" pitchFamily="18" charset="0"/>
              </a:rPr>
              <a:t>See updates (M21-1, Part III, Subpart i, Chapter 2, </a:t>
            </a:r>
            <a:r>
              <a:rPr lang="en-US" sz="2400" i="1" u="sng" dirty="0">
                <a:latin typeface="Arial" panose="020B0604020202020204" pitchFamily="34" charset="0"/>
                <a:ea typeface="Times New Roman" panose="02020603050405020304" pitchFamily="18" charset="0"/>
              </a:rPr>
              <a:t>Section</a:t>
            </a:r>
            <a:r>
              <a:rPr lang="en-US" sz="2400" i="1" u="sng" dirty="0">
                <a:latin typeface="Arial" panose="020B0604020202020204" pitchFamily="34" charset="0"/>
                <a:ea typeface="Times New Roman" panose="02020603050405020304" pitchFamily="18" charset="0"/>
                <a:hlinkClick r:id="rId2"/>
              </a:rPr>
              <a:t> </a:t>
            </a:r>
            <a:r>
              <a:rPr lang="en-US" sz="2400" i="1" u="sng" dirty="0">
                <a:latin typeface="Arial" panose="020B0604020202020204" pitchFamily="34" charset="0"/>
                <a:ea typeface="Times New Roman" panose="02020603050405020304" pitchFamily="18" charset="0"/>
              </a:rPr>
              <a:t>A</a:t>
            </a:r>
            <a:r>
              <a:rPr lang="en-US" sz="2400" i="1" dirty="0">
                <a:latin typeface="Arial" panose="020B0604020202020204" pitchFamily="34" charset="0"/>
                <a:ea typeface="Times New Roman" panose="02020603050405020304" pitchFamily="18" charset="0"/>
              </a:rPr>
              <a:t>, </a:t>
            </a:r>
            <a:r>
              <a:rPr lang="en-US" sz="2400" i="1" u="sng" dirty="0">
                <a:latin typeface="Arial" panose="020B0604020202020204" pitchFamily="34" charset="0"/>
                <a:ea typeface="Times New Roman" panose="02020603050405020304" pitchFamily="18" charset="0"/>
              </a:rPr>
              <a:t>B</a:t>
            </a:r>
            <a:r>
              <a:rPr lang="en-US" sz="2400" i="1" dirty="0">
                <a:latin typeface="Arial" panose="020B0604020202020204" pitchFamily="34" charset="0"/>
                <a:ea typeface="Times New Roman" panose="02020603050405020304" pitchFamily="18" charset="0"/>
              </a:rPr>
              <a:t>, and </a:t>
            </a:r>
            <a:r>
              <a:rPr lang="en-US" sz="2400" i="1" u="sng" dirty="0">
                <a:latin typeface="Arial" panose="020B0604020202020204" pitchFamily="34" charset="0"/>
                <a:ea typeface="Times New Roman" panose="02020603050405020304" pitchFamily="18" charset="0"/>
              </a:rPr>
              <a:t>C</a:t>
            </a:r>
            <a:r>
              <a:rPr lang="en-US" sz="2400" i="1" dirty="0">
                <a:latin typeface="Arial" panose="020B0604020202020204" pitchFamily="34" charset="0"/>
                <a:ea typeface="Times New Roman" panose="02020603050405020304" pitchFamily="18" charset="0"/>
              </a:rPr>
              <a:t>) </a:t>
            </a:r>
            <a:endParaRPr lang="en-US" sz="21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832889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Title 3"/>
          <p:cNvSpPr>
            <a:spLocks noGrp="1"/>
          </p:cNvSpPr>
          <p:nvPr>
            <p:ph type="title"/>
          </p:nvPr>
        </p:nvSpPr>
        <p:spPr/>
        <p:txBody>
          <a:bodyPr>
            <a:noAutofit/>
          </a:bodyPr>
          <a:lstStyle/>
          <a:p>
            <a:r>
              <a:rPr lang="en-US" sz="4000" dirty="0"/>
              <a:t>Discontinuation of the DoD POC List </a:t>
            </a:r>
            <a:endParaRPr lang="en-US" sz="3600" dirty="0"/>
          </a:p>
        </p:txBody>
      </p:sp>
      <p:sp>
        <p:nvSpPr>
          <p:cNvPr id="5" name="Rectangle 4">
            <a:extLst>
              <a:ext uri="{FF2B5EF4-FFF2-40B4-BE49-F238E27FC236}">
                <a16:creationId xmlns:a16="http://schemas.microsoft.com/office/drawing/2014/main" id="{16438711-50B0-4214-ADA7-339AC586C436}"/>
              </a:ext>
            </a:extLst>
          </p:cNvPr>
          <p:cNvSpPr/>
          <p:nvPr/>
        </p:nvSpPr>
        <p:spPr>
          <a:xfrm>
            <a:off x="332510" y="850880"/>
            <a:ext cx="8686800" cy="4893647"/>
          </a:xfrm>
          <a:prstGeom prst="rect">
            <a:avLst/>
          </a:prstGeom>
        </p:spPr>
        <p:txBody>
          <a:bodyPr wrap="square">
            <a:spAutoFit/>
          </a:bodyPr>
          <a:lstStyle/>
          <a:p>
            <a:pPr marL="342900" lvl="0" indent="-342900">
              <a:buFont typeface="Arial" panose="020B0604020202020204" pitchFamily="34" charset="0"/>
              <a:buChar char="•"/>
            </a:pPr>
            <a:r>
              <a:rPr lang="en-US" sz="2400" dirty="0">
                <a:solidFill>
                  <a:srgbClr val="000000"/>
                </a:solidFill>
                <a:latin typeface="Arial" panose="020B0604020202020204" pitchFamily="34" charset="0"/>
                <a:ea typeface="Times New Roman" panose="02020603050405020304" pitchFamily="18" charset="0"/>
              </a:rPr>
              <a:t>Updated functionality to VBMS has automated the delivery of contract SHA examination results to DoD</a:t>
            </a:r>
          </a:p>
          <a:p>
            <a:pPr marL="342900" lvl="0" indent="-342900">
              <a:buFont typeface="Arial" panose="020B0604020202020204" pitchFamily="34" charset="0"/>
              <a:buChar char="•"/>
            </a:pPr>
            <a:endParaRPr lang="en-US" sz="2400" dirty="0">
              <a:solidFill>
                <a:srgbClr val="000000"/>
              </a:solidFill>
              <a:latin typeface="Arial" panose="020B0604020202020204" pitchFamily="34" charset="0"/>
              <a:ea typeface="Times New Roman" panose="02020603050405020304" pitchFamily="18" charset="0"/>
            </a:endParaRPr>
          </a:p>
          <a:p>
            <a:pPr marL="342900" lvl="0" indent="-342900">
              <a:buFont typeface="Arial" panose="020B0604020202020204" pitchFamily="34" charset="0"/>
              <a:buChar char="•"/>
            </a:pPr>
            <a:r>
              <a:rPr lang="en-US" sz="2400" dirty="0">
                <a:solidFill>
                  <a:srgbClr val="000000"/>
                </a:solidFill>
                <a:latin typeface="Arial" panose="020B0604020202020204" pitchFamily="34" charset="0"/>
                <a:ea typeface="Times New Roman" panose="02020603050405020304" pitchFamily="18" charset="0"/>
              </a:rPr>
              <a:t>Users no longer need to create a customized tracked item in VBMS and list a DoD POC when requesting contract examinations</a:t>
            </a:r>
          </a:p>
          <a:p>
            <a:pPr marL="342900" lvl="0" indent="-342900">
              <a:buFont typeface="Arial" panose="020B0604020202020204" pitchFamily="34" charset="0"/>
              <a:buChar char="•"/>
            </a:pPr>
            <a:endParaRPr lang="en-US" sz="2400" dirty="0">
              <a:solidFill>
                <a:srgbClr val="000000"/>
              </a:solidFill>
              <a:latin typeface="Arial" panose="020B0604020202020204" pitchFamily="34" charset="0"/>
              <a:ea typeface="Times New Roman" panose="02020603050405020304" pitchFamily="18" charset="0"/>
            </a:endParaRPr>
          </a:p>
          <a:p>
            <a:pPr marL="342900" lvl="0" indent="-342900">
              <a:buFont typeface="Arial" panose="020B0604020202020204" pitchFamily="34" charset="0"/>
              <a:buChar char="•"/>
            </a:pPr>
            <a:r>
              <a:rPr lang="en-US" sz="2400" dirty="0">
                <a:solidFill>
                  <a:srgbClr val="000000"/>
                </a:solidFill>
                <a:latin typeface="Arial" panose="020B0604020202020204" pitchFamily="34" charset="0"/>
                <a:ea typeface="Times New Roman" panose="02020603050405020304" pitchFamily="18" charset="0"/>
              </a:rPr>
              <a:t>As a result of the recent update, the DoD POC list will be removed from the Pre-Discharge website</a:t>
            </a:r>
          </a:p>
          <a:p>
            <a:pPr marL="342900" lvl="0" indent="-342900">
              <a:buFont typeface="Arial" panose="020B0604020202020204" pitchFamily="34" charset="0"/>
              <a:buChar char="•"/>
            </a:pPr>
            <a:endParaRPr lang="en-US" sz="2400" dirty="0">
              <a:solidFill>
                <a:srgbClr val="000000"/>
              </a:solidFill>
              <a:latin typeface="Arial" panose="020B0604020202020204" pitchFamily="34" charset="0"/>
              <a:ea typeface="Times New Roman" panose="02020603050405020304" pitchFamily="18" charset="0"/>
            </a:endParaRPr>
          </a:p>
          <a:p>
            <a:pPr marL="342900" lvl="0" indent="-342900">
              <a:buFont typeface="Arial" panose="020B0604020202020204" pitchFamily="34" charset="0"/>
              <a:buChar char="•"/>
            </a:pPr>
            <a:r>
              <a:rPr lang="en-US" sz="2400" dirty="0">
                <a:solidFill>
                  <a:srgbClr val="000000"/>
                </a:solidFill>
                <a:latin typeface="Arial" panose="020B0604020202020204" pitchFamily="34" charset="0"/>
                <a:ea typeface="Times New Roman" panose="02020603050405020304" pitchFamily="18" charset="0"/>
              </a:rPr>
              <a:t>Please direct all DoD SHA POCs to the SM electronic health record for contract exam results and JLV for VHA exam results</a:t>
            </a:r>
            <a:endParaRPr kumimoji="0" lang="en-US" sz="21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6151223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Title 3"/>
          <p:cNvSpPr>
            <a:spLocks noGrp="1"/>
          </p:cNvSpPr>
          <p:nvPr>
            <p:ph type="title"/>
          </p:nvPr>
        </p:nvSpPr>
        <p:spPr/>
        <p:txBody>
          <a:bodyPr>
            <a:noAutofit/>
          </a:bodyPr>
          <a:lstStyle/>
          <a:p>
            <a:r>
              <a:rPr lang="en-US" sz="4000" dirty="0"/>
              <a:t>BDD In-Service Rating Refresher Training </a:t>
            </a:r>
            <a:endParaRPr lang="en-US" sz="3600" dirty="0"/>
          </a:p>
        </p:txBody>
      </p:sp>
      <p:sp>
        <p:nvSpPr>
          <p:cNvPr id="5" name="Rectangle 4">
            <a:extLst>
              <a:ext uri="{FF2B5EF4-FFF2-40B4-BE49-F238E27FC236}">
                <a16:creationId xmlns:a16="http://schemas.microsoft.com/office/drawing/2014/main" id="{16438711-50B0-4214-ADA7-339AC586C436}"/>
              </a:ext>
            </a:extLst>
          </p:cNvPr>
          <p:cNvSpPr/>
          <p:nvPr/>
        </p:nvSpPr>
        <p:spPr>
          <a:xfrm>
            <a:off x="332510" y="880408"/>
            <a:ext cx="8686800" cy="2677656"/>
          </a:xfrm>
          <a:prstGeom prst="rect">
            <a:avLst/>
          </a:prstGeom>
        </p:spPr>
        <p:txBody>
          <a:bodyPr wrap="square">
            <a:spAutoFit/>
          </a:bodyPr>
          <a:lstStyle/>
          <a:p>
            <a:pPr marL="342900" lvl="0" indent="-342900">
              <a:buFont typeface="Arial" panose="020B0604020202020204" pitchFamily="34" charset="0"/>
              <a:buChar char="•"/>
            </a:pPr>
            <a:r>
              <a:rPr lang="en-US" sz="2400" dirty="0">
                <a:solidFill>
                  <a:srgbClr val="000000"/>
                </a:solidFill>
                <a:latin typeface="Arial" panose="020B0604020202020204" pitchFamily="34" charset="0"/>
                <a:ea typeface="Times New Roman" panose="02020603050405020304" pitchFamily="18" charset="0"/>
              </a:rPr>
              <a:t>An update to the TMS BDD training is forthcoming</a:t>
            </a:r>
          </a:p>
          <a:p>
            <a:pPr marL="342900" lvl="0" indent="-342900">
              <a:buFont typeface="Arial" panose="020B0604020202020204" pitchFamily="34" charset="0"/>
              <a:buChar char="•"/>
            </a:pPr>
            <a:endParaRPr lang="en-US" sz="2400" dirty="0">
              <a:solidFill>
                <a:srgbClr val="000000"/>
              </a:solidFill>
              <a:latin typeface="Arial" panose="020B0604020202020204" pitchFamily="34" charset="0"/>
              <a:ea typeface="Times New Roman" panose="02020603050405020304" pitchFamily="18" charset="0"/>
            </a:endParaRPr>
          </a:p>
          <a:p>
            <a:pPr marL="342900" lvl="0" indent="-342900">
              <a:buFont typeface="Arial" panose="020B0604020202020204" pitchFamily="34" charset="0"/>
              <a:buChar char="•"/>
            </a:pPr>
            <a:r>
              <a:rPr lang="en-US" sz="2400" dirty="0">
                <a:solidFill>
                  <a:srgbClr val="000000"/>
                </a:solidFill>
                <a:latin typeface="Arial" panose="020B0604020202020204" pitchFamily="34" charset="0"/>
                <a:ea typeface="Times New Roman" panose="02020603050405020304" pitchFamily="18" charset="0"/>
              </a:rPr>
              <a:t>These updates will include the recent changes to the BDD procedures along with relevant case scenarios</a:t>
            </a:r>
          </a:p>
          <a:p>
            <a:pPr marL="342900" lvl="0" indent="-342900">
              <a:buFont typeface="Arial" panose="020B0604020202020204" pitchFamily="34" charset="0"/>
              <a:buChar char="•"/>
            </a:pPr>
            <a:endParaRPr lang="en-US" sz="2400" dirty="0">
              <a:solidFill>
                <a:srgbClr val="000000"/>
              </a:solidFill>
              <a:latin typeface="Arial" panose="020B0604020202020204" pitchFamily="34" charset="0"/>
              <a:ea typeface="Times New Roman" panose="02020603050405020304" pitchFamily="18" charset="0"/>
            </a:endParaRPr>
          </a:p>
          <a:p>
            <a:pPr marL="342900" lvl="0" indent="-342900">
              <a:buFont typeface="Arial" panose="020B0604020202020204" pitchFamily="34" charset="0"/>
              <a:buChar char="•"/>
            </a:pPr>
            <a:r>
              <a:rPr lang="en-US" sz="2400" dirty="0">
                <a:solidFill>
                  <a:srgbClr val="000000"/>
                </a:solidFill>
                <a:latin typeface="Arial" panose="020B0604020202020204" pitchFamily="34" charset="0"/>
                <a:ea typeface="Times New Roman" panose="02020603050405020304" pitchFamily="18" charset="0"/>
              </a:rPr>
              <a:t>This training will be instructor lead and should be provided to all VSRs and RVSRs</a:t>
            </a:r>
            <a:endParaRPr kumimoji="0" lang="en-US" sz="21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4733251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Current Program Timeliness</a:t>
            </a:r>
          </a:p>
        </p:txBody>
      </p:sp>
      <p:sp>
        <p:nvSpPr>
          <p:cNvPr id="6" name="Slide Number Placeholder 5"/>
          <p:cNvSpPr>
            <a:spLocks noGrp="1"/>
          </p:cNvSpPr>
          <p:nvPr>
            <p:ph type="sldNum" sz="quarter" idx="12"/>
          </p:nvPr>
        </p:nvSpPr>
        <p:spPr/>
        <p:txBody>
          <a:bodyPr/>
          <a:lstStyle/>
          <a:p>
            <a:fld id="{04F7EA0F-F264-4DBA-8450-109ED0C85B89}" type="slidenum">
              <a:rPr lang="en-US" smtClean="0">
                <a:solidFill>
                  <a:prstClr val="white"/>
                </a:solidFill>
              </a:rPr>
              <a:pPr/>
              <a:t>23</a:t>
            </a:fld>
            <a:endParaRPr lang="en-US" dirty="0">
              <a:solidFill>
                <a:prstClr val="white"/>
              </a:solidFill>
            </a:endParaRPr>
          </a:p>
        </p:txBody>
      </p:sp>
      <p:sp>
        <p:nvSpPr>
          <p:cNvPr id="10" name="Rectangle 9">
            <a:extLst>
              <a:ext uri="{FF2B5EF4-FFF2-40B4-BE49-F238E27FC236}">
                <a16:creationId xmlns:a16="http://schemas.microsoft.com/office/drawing/2014/main" id="{B4ED8B2F-3B65-47BD-BCA9-25434054E285}"/>
              </a:ext>
            </a:extLst>
          </p:cNvPr>
          <p:cNvSpPr/>
          <p:nvPr/>
        </p:nvSpPr>
        <p:spPr>
          <a:xfrm>
            <a:off x="325580" y="976745"/>
            <a:ext cx="8686800" cy="1446550"/>
          </a:xfrm>
          <a:prstGeom prst="rect">
            <a:avLst/>
          </a:prstGeom>
        </p:spPr>
        <p:txBody>
          <a:bodyPr wrap="square">
            <a:spAutoFit/>
          </a:bodyPr>
          <a:lstStyle/>
          <a:p>
            <a:pPr marL="342900" indent="-342900">
              <a:buFont typeface="Arial" panose="020B0604020202020204" pitchFamily="34" charset="0"/>
              <a:buChar char="•"/>
            </a:pPr>
            <a:r>
              <a:rPr lang="en-US" sz="2200" dirty="0">
                <a:latin typeface="Arial" panose="020B0604020202020204" pitchFamily="34" charset="0"/>
                <a:cs typeface="Arial" panose="020B0604020202020204" pitchFamily="34" charset="0"/>
              </a:rPr>
              <a:t>As outreach specialists and VA’s frontline contact with SMs and</a:t>
            </a:r>
          </a:p>
          <a:p>
            <a:r>
              <a:rPr lang="en-US" sz="2200" dirty="0">
                <a:latin typeface="Arial" panose="020B0604020202020204" pitchFamily="34" charset="0"/>
                <a:cs typeface="Arial" panose="020B0604020202020204" pitchFamily="34" charset="0"/>
              </a:rPr>
              <a:t>Veterans, it is vital that we are realistic in our communications regarding claims processing times. Below is the current program timeliness data as of November 6, 2018</a:t>
            </a:r>
          </a:p>
        </p:txBody>
      </p:sp>
      <p:graphicFrame>
        <p:nvGraphicFramePr>
          <p:cNvPr id="3" name="Table 2">
            <a:extLst>
              <a:ext uri="{FF2B5EF4-FFF2-40B4-BE49-F238E27FC236}">
                <a16:creationId xmlns:a16="http://schemas.microsoft.com/office/drawing/2014/main" id="{D7568D5B-FD4C-4902-9478-AB60596B8C31}"/>
              </a:ext>
            </a:extLst>
          </p:cNvPr>
          <p:cNvGraphicFramePr>
            <a:graphicFrameLocks noGrp="1"/>
          </p:cNvGraphicFramePr>
          <p:nvPr>
            <p:extLst>
              <p:ext uri="{D42A27DB-BD31-4B8C-83A1-F6EECF244321}">
                <p14:modId xmlns:p14="http://schemas.microsoft.com/office/powerpoint/2010/main" val="1640310402"/>
              </p:ext>
            </p:extLst>
          </p:nvPr>
        </p:nvGraphicFramePr>
        <p:xfrm>
          <a:off x="1143000" y="2590800"/>
          <a:ext cx="6477000" cy="3156043"/>
        </p:xfrm>
        <a:graphic>
          <a:graphicData uri="http://schemas.openxmlformats.org/drawingml/2006/table">
            <a:tbl>
              <a:tblPr firstRow="1" firstCol="1" bandRow="1"/>
              <a:tblGrid>
                <a:gridCol w="3607443">
                  <a:extLst>
                    <a:ext uri="{9D8B030D-6E8A-4147-A177-3AD203B41FA5}">
                      <a16:colId xmlns:a16="http://schemas.microsoft.com/office/drawing/2014/main" val="2594033890"/>
                    </a:ext>
                  </a:extLst>
                </a:gridCol>
                <a:gridCol w="2869557">
                  <a:extLst>
                    <a:ext uri="{9D8B030D-6E8A-4147-A177-3AD203B41FA5}">
                      <a16:colId xmlns:a16="http://schemas.microsoft.com/office/drawing/2014/main" val="3217490986"/>
                    </a:ext>
                  </a:extLst>
                </a:gridCol>
              </a:tblGrid>
              <a:tr h="665401">
                <a:tc>
                  <a:txBody>
                    <a:bodyPr/>
                    <a:lstStyle/>
                    <a:p>
                      <a:pPr marL="0" marR="0" algn="ctr">
                        <a:spcBef>
                          <a:spcPts val="0"/>
                        </a:spcBef>
                        <a:spcAft>
                          <a:spcPts val="0"/>
                        </a:spcAft>
                      </a:pPr>
                      <a:r>
                        <a:rPr lang="en-US" sz="2400" b="1" dirty="0">
                          <a:solidFill>
                            <a:srgbClr val="000000"/>
                          </a:solidFill>
                          <a:effectLst/>
                          <a:latin typeface="Arial" panose="020B0604020202020204" pitchFamily="34" charset="0"/>
                          <a:ea typeface="Times New Roman" panose="02020603050405020304" pitchFamily="18" charset="0"/>
                        </a:rPr>
                        <a:t>November 6, 2018</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a:solidFill>
                            <a:srgbClr val="000000"/>
                          </a:solidFill>
                          <a:effectLst/>
                          <a:latin typeface="Arial" panose="020B0604020202020204" pitchFamily="34" charset="0"/>
                          <a:ea typeface="Times New Roman" panose="02020603050405020304" pitchFamily="18" charset="0"/>
                        </a:rPr>
                        <a:t>BDD</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60525575"/>
                  </a:ext>
                </a:extLst>
              </a:tr>
              <a:tr h="355806">
                <a:tc>
                  <a:txBody>
                    <a:bodyPr/>
                    <a:lstStyle/>
                    <a:p>
                      <a:pPr marL="0" marR="0">
                        <a:spcBef>
                          <a:spcPts val="0"/>
                        </a:spcBef>
                        <a:spcAft>
                          <a:spcPts val="0"/>
                        </a:spcAft>
                      </a:pPr>
                      <a:r>
                        <a:rPr lang="en-US" sz="1800" b="1" dirty="0">
                          <a:solidFill>
                            <a:srgbClr val="000000"/>
                          </a:solidFill>
                          <a:effectLst/>
                          <a:latin typeface="Arial" panose="020B0604020202020204" pitchFamily="34" charset="0"/>
                          <a:ea typeface="Times New Roman" panose="02020603050405020304" pitchFamily="18" charset="0"/>
                        </a:rPr>
                        <a:t>Completed FYTD</a:t>
                      </a:r>
                      <a:endParaRPr lang="en-US" sz="1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dirty="0">
                          <a:solidFill>
                            <a:srgbClr val="000000"/>
                          </a:solidFill>
                          <a:effectLst/>
                          <a:latin typeface="Arial" panose="020B0604020202020204" pitchFamily="34" charset="0"/>
                          <a:ea typeface="Calibri" panose="020F0502020204030204" pitchFamily="34" charset="0"/>
                        </a:rPr>
                        <a:t>4,743</a:t>
                      </a:r>
                      <a:endParaRPr lang="en-US" sz="1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07504466"/>
                  </a:ext>
                </a:extLst>
              </a:tr>
              <a:tr h="355806">
                <a:tc>
                  <a:txBody>
                    <a:bodyPr/>
                    <a:lstStyle/>
                    <a:p>
                      <a:pPr marL="0" marR="0">
                        <a:spcBef>
                          <a:spcPts val="0"/>
                        </a:spcBef>
                        <a:spcAft>
                          <a:spcPts val="0"/>
                        </a:spcAft>
                      </a:pPr>
                      <a:r>
                        <a:rPr lang="en-US" sz="1800" b="1" dirty="0">
                          <a:solidFill>
                            <a:srgbClr val="000000"/>
                          </a:solidFill>
                          <a:effectLst/>
                          <a:latin typeface="Arial" panose="020B0604020202020204" pitchFamily="34" charset="0"/>
                          <a:ea typeface="Times New Roman" panose="02020603050405020304" pitchFamily="18" charset="0"/>
                        </a:rPr>
                        <a:t>Receipts FYTD</a:t>
                      </a:r>
                      <a:endParaRPr lang="en-US" sz="1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dirty="0">
                          <a:solidFill>
                            <a:srgbClr val="000000"/>
                          </a:solidFill>
                          <a:effectLst/>
                          <a:latin typeface="Arial" panose="020B0604020202020204" pitchFamily="34" charset="0"/>
                          <a:ea typeface="Calibri" panose="020F0502020204030204" pitchFamily="34" charset="0"/>
                        </a:rPr>
                        <a:t>5,757</a:t>
                      </a:r>
                      <a:endParaRPr lang="en-US" sz="1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62673277"/>
                  </a:ext>
                </a:extLst>
              </a:tr>
              <a:tr h="355806">
                <a:tc>
                  <a:txBody>
                    <a:bodyPr/>
                    <a:lstStyle/>
                    <a:p>
                      <a:pPr marL="0" marR="0">
                        <a:spcBef>
                          <a:spcPts val="0"/>
                        </a:spcBef>
                        <a:spcAft>
                          <a:spcPts val="0"/>
                        </a:spcAft>
                      </a:pPr>
                      <a:r>
                        <a:rPr lang="en-US" sz="1800" b="1" dirty="0">
                          <a:solidFill>
                            <a:srgbClr val="000000"/>
                          </a:solidFill>
                          <a:effectLst/>
                          <a:latin typeface="Arial" panose="020B0604020202020204" pitchFamily="34" charset="0"/>
                          <a:ea typeface="Times New Roman" panose="02020603050405020304" pitchFamily="18" charset="0"/>
                        </a:rPr>
                        <a:t>Pending</a:t>
                      </a:r>
                      <a:endParaRPr lang="en-US" sz="1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dirty="0">
                          <a:solidFill>
                            <a:srgbClr val="000000"/>
                          </a:solidFill>
                          <a:effectLst/>
                          <a:latin typeface="Arial" panose="020B0604020202020204" pitchFamily="34" charset="0"/>
                          <a:ea typeface="Calibri" panose="020F0502020204030204" pitchFamily="34" charset="0"/>
                        </a:rPr>
                        <a:t>6,433</a:t>
                      </a:r>
                      <a:endParaRPr lang="en-US" sz="1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94489024"/>
                  </a:ext>
                </a:extLst>
              </a:tr>
              <a:tr h="355806">
                <a:tc>
                  <a:txBody>
                    <a:bodyPr/>
                    <a:lstStyle/>
                    <a:p>
                      <a:pPr marL="0" marR="0">
                        <a:spcBef>
                          <a:spcPts val="0"/>
                        </a:spcBef>
                        <a:spcAft>
                          <a:spcPts val="0"/>
                        </a:spcAft>
                      </a:pPr>
                      <a:r>
                        <a:rPr lang="en-US" sz="1800" b="1" dirty="0">
                          <a:solidFill>
                            <a:srgbClr val="000000"/>
                          </a:solidFill>
                          <a:effectLst/>
                          <a:latin typeface="Arial" panose="020B0604020202020204" pitchFamily="34" charset="0"/>
                          <a:ea typeface="Times New Roman" panose="02020603050405020304" pitchFamily="18" charset="0"/>
                        </a:rPr>
                        <a:t>% Pending &gt;125 Days</a:t>
                      </a:r>
                      <a:endParaRPr lang="en-US" sz="1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dirty="0">
                          <a:solidFill>
                            <a:srgbClr val="000000"/>
                          </a:solidFill>
                          <a:effectLst/>
                          <a:latin typeface="Arial" panose="020B0604020202020204" pitchFamily="34" charset="0"/>
                          <a:ea typeface="Calibri" panose="020F0502020204030204" pitchFamily="34" charset="0"/>
                        </a:rPr>
                        <a:t>17.9%</a:t>
                      </a:r>
                      <a:endParaRPr lang="en-US" sz="1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08711360"/>
                  </a:ext>
                </a:extLst>
              </a:tr>
              <a:tr h="355806">
                <a:tc>
                  <a:txBody>
                    <a:bodyPr/>
                    <a:lstStyle/>
                    <a:p>
                      <a:pPr marL="0" marR="0">
                        <a:spcBef>
                          <a:spcPts val="0"/>
                        </a:spcBef>
                        <a:spcAft>
                          <a:spcPts val="0"/>
                        </a:spcAft>
                      </a:pPr>
                      <a:r>
                        <a:rPr lang="en-US" sz="1800" b="1" dirty="0">
                          <a:solidFill>
                            <a:srgbClr val="000000"/>
                          </a:solidFill>
                          <a:effectLst/>
                          <a:latin typeface="Arial" panose="020B0604020202020204" pitchFamily="34" charset="0"/>
                          <a:ea typeface="Times New Roman" panose="02020603050405020304" pitchFamily="18" charset="0"/>
                        </a:rPr>
                        <a:t># Pending &gt;125 Days</a:t>
                      </a:r>
                      <a:endParaRPr lang="en-US" sz="1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dirty="0">
                          <a:solidFill>
                            <a:srgbClr val="000000"/>
                          </a:solidFill>
                          <a:effectLst/>
                          <a:latin typeface="Arial" panose="020B0604020202020204" pitchFamily="34" charset="0"/>
                          <a:ea typeface="Calibri" panose="020F0502020204030204" pitchFamily="34" charset="0"/>
                        </a:rPr>
                        <a:t>1,149</a:t>
                      </a:r>
                      <a:endParaRPr lang="en-US" sz="1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45435718"/>
                  </a:ext>
                </a:extLst>
              </a:tr>
              <a:tr h="355806">
                <a:tc>
                  <a:txBody>
                    <a:bodyPr/>
                    <a:lstStyle/>
                    <a:p>
                      <a:pPr marL="0" marR="0">
                        <a:spcBef>
                          <a:spcPts val="0"/>
                        </a:spcBef>
                        <a:spcAft>
                          <a:spcPts val="0"/>
                        </a:spcAft>
                      </a:pPr>
                      <a:r>
                        <a:rPr lang="en-US" sz="1800" b="1" dirty="0">
                          <a:solidFill>
                            <a:srgbClr val="000000"/>
                          </a:solidFill>
                          <a:effectLst/>
                          <a:latin typeface="Arial" panose="020B0604020202020204" pitchFamily="34" charset="0"/>
                          <a:ea typeface="Times New Roman" panose="02020603050405020304" pitchFamily="18" charset="0"/>
                        </a:rPr>
                        <a:t>Average Days Pending</a:t>
                      </a:r>
                      <a:endParaRPr lang="en-US" sz="1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dirty="0">
                          <a:solidFill>
                            <a:srgbClr val="000000"/>
                          </a:solidFill>
                          <a:effectLst/>
                          <a:latin typeface="Arial" panose="020B0604020202020204" pitchFamily="34" charset="0"/>
                          <a:ea typeface="Calibri" panose="020F0502020204030204" pitchFamily="34" charset="0"/>
                        </a:rPr>
                        <a:t>73.2</a:t>
                      </a:r>
                      <a:endParaRPr lang="en-US" sz="1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60220284"/>
                  </a:ext>
                </a:extLst>
              </a:tr>
              <a:tr h="355806">
                <a:tc>
                  <a:txBody>
                    <a:bodyPr/>
                    <a:lstStyle/>
                    <a:p>
                      <a:pPr marL="0" marR="0">
                        <a:spcBef>
                          <a:spcPts val="0"/>
                        </a:spcBef>
                        <a:spcAft>
                          <a:spcPts val="0"/>
                        </a:spcAft>
                      </a:pPr>
                      <a:r>
                        <a:rPr lang="en-US" sz="1800" b="1" dirty="0">
                          <a:solidFill>
                            <a:srgbClr val="000000"/>
                          </a:solidFill>
                          <a:effectLst/>
                          <a:latin typeface="Arial" panose="020B0604020202020204" pitchFamily="34" charset="0"/>
                          <a:ea typeface="Times New Roman" panose="02020603050405020304" pitchFamily="18" charset="0"/>
                        </a:rPr>
                        <a:t>Avg. Days to Complete FYTD</a:t>
                      </a:r>
                      <a:endParaRPr lang="en-US" sz="1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dirty="0">
                          <a:solidFill>
                            <a:srgbClr val="000000"/>
                          </a:solidFill>
                          <a:effectLst/>
                          <a:latin typeface="Arial" panose="020B0604020202020204" pitchFamily="34" charset="0"/>
                          <a:ea typeface="Calibri" panose="020F0502020204030204" pitchFamily="34" charset="0"/>
                        </a:rPr>
                        <a:t>47.2</a:t>
                      </a:r>
                      <a:endParaRPr lang="en-US" sz="1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08531597"/>
                  </a:ext>
                </a:extLst>
              </a:tr>
            </a:tbl>
          </a:graphicData>
        </a:graphic>
      </p:graphicFrame>
    </p:spTree>
    <p:extLst>
      <p:ext uri="{BB962C8B-B14F-4D97-AF65-F5344CB8AC3E}">
        <p14:creationId xmlns:p14="http://schemas.microsoft.com/office/powerpoint/2010/main" val="37524134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24</a:t>
            </a:fld>
            <a:endParaRPr lang="en-US" dirty="0">
              <a:solidFill>
                <a:prstClr val="white"/>
              </a:solidFill>
            </a:endParaRPr>
          </a:p>
        </p:txBody>
      </p:sp>
      <p:sp>
        <p:nvSpPr>
          <p:cNvPr id="4" name="Title 3"/>
          <p:cNvSpPr>
            <a:spLocks noGrp="1"/>
          </p:cNvSpPr>
          <p:nvPr>
            <p:ph type="title"/>
          </p:nvPr>
        </p:nvSpPr>
        <p:spPr/>
        <p:txBody>
          <a:bodyPr>
            <a:normAutofit fontScale="90000"/>
          </a:bodyPr>
          <a:lstStyle/>
          <a:p>
            <a:r>
              <a:rPr lang="en-US" dirty="0"/>
              <a:t>Questions from the Pre-D/BDD Mailbox</a:t>
            </a:r>
          </a:p>
        </p:txBody>
      </p:sp>
      <p:sp>
        <p:nvSpPr>
          <p:cNvPr id="5" name="Rectangle 4"/>
          <p:cNvSpPr/>
          <p:nvPr/>
        </p:nvSpPr>
        <p:spPr>
          <a:xfrm>
            <a:off x="277090" y="994815"/>
            <a:ext cx="8562110" cy="3539430"/>
          </a:xfrm>
          <a:prstGeom prst="rect">
            <a:avLst/>
          </a:prstGeom>
        </p:spPr>
        <p:txBody>
          <a:bodyPr wrap="square">
            <a:spAutoFit/>
          </a:bodyPr>
          <a:lstStyle/>
          <a:p>
            <a:r>
              <a:rPr lang="en-US" sz="2400" b="1" dirty="0">
                <a:latin typeface="Arial" panose="020B0604020202020204" pitchFamily="34" charset="0"/>
                <a:cs typeface="Arial" panose="020B0604020202020204" pitchFamily="34" charset="0"/>
              </a:rPr>
              <a:t>Question: </a:t>
            </a:r>
            <a:r>
              <a:rPr lang="en-US" sz="2400" dirty="0">
                <a:latin typeface="Arial" panose="020B0604020202020204" pitchFamily="34" charset="0"/>
                <a:cs typeface="Arial" panose="020B0604020202020204" pitchFamily="34" charset="0"/>
              </a:rPr>
              <a:t>The recent update of M21-1,III.i.2.B.2.a and h specifically states that when establishing a BDD claim the segmented lane should be BDD National.  What lane should be selected when establishing a BDD Excluded claim?</a:t>
            </a:r>
          </a:p>
          <a:p>
            <a:endParaRPr lang="en-US" sz="2400" dirty="0">
              <a:latin typeface="Arial" panose="020B0604020202020204" pitchFamily="34" charset="0"/>
              <a:cs typeface="Arial" panose="020B0604020202020204" pitchFamily="34" charset="0"/>
            </a:endParaRPr>
          </a:p>
          <a:p>
            <a:r>
              <a:rPr lang="en-US" sz="2400" b="1" dirty="0">
                <a:latin typeface="Arial" panose="020B0604020202020204" pitchFamily="34" charset="0"/>
                <a:cs typeface="Arial" panose="020B0604020202020204" pitchFamily="34" charset="0"/>
              </a:rPr>
              <a:t>Answer: </a:t>
            </a:r>
            <a:r>
              <a:rPr lang="en-US" sz="2400" dirty="0">
                <a:latin typeface="Arial" panose="020B0604020202020204" pitchFamily="34" charset="0"/>
                <a:cs typeface="Arial" panose="020B0604020202020204" pitchFamily="34" charset="0"/>
              </a:rPr>
              <a:t>For BDD Excluded claims, you should select Core (National) per M21-1, III.ii.3.D.2.d.  Note that lane assignment will not affect claims routing in the National Work Queue (NWQ).  </a:t>
            </a:r>
            <a:endParaRPr lang="en-US" sz="2400" dirty="0">
              <a:solidFill>
                <a:srgbClr val="000000"/>
              </a:solidFill>
              <a:latin typeface="Arial" panose="020B0604020202020204" pitchFamily="34" charset="0"/>
              <a:ea typeface="Times New Roman"/>
              <a:cs typeface="Arial" panose="020B0604020202020204" pitchFamily="34" charset="0"/>
            </a:endParaRPr>
          </a:p>
        </p:txBody>
      </p:sp>
    </p:spTree>
    <p:extLst>
      <p:ext uri="{BB962C8B-B14F-4D97-AF65-F5344CB8AC3E}">
        <p14:creationId xmlns:p14="http://schemas.microsoft.com/office/powerpoint/2010/main" val="37617056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Misc and Open Floor</a:t>
            </a:r>
          </a:p>
        </p:txBody>
      </p:sp>
      <p:sp>
        <p:nvSpPr>
          <p:cNvPr id="6" name="Slide Number Placeholder 5"/>
          <p:cNvSpPr>
            <a:spLocks noGrp="1"/>
          </p:cNvSpPr>
          <p:nvPr>
            <p:ph type="sldNum" sz="quarter" idx="12"/>
          </p:nvPr>
        </p:nvSpPr>
        <p:spPr/>
        <p:txBody>
          <a:bodyPr/>
          <a:lstStyle/>
          <a:p>
            <a:fld id="{04F7EA0F-F264-4DBA-8450-109ED0C85B89}" type="slidenum">
              <a:rPr lang="en-US" smtClean="0"/>
              <a:t>25</a:t>
            </a:fld>
            <a:endParaRPr lang="en-US" dirty="0"/>
          </a:p>
        </p:txBody>
      </p:sp>
      <p:sp>
        <p:nvSpPr>
          <p:cNvPr id="5" name="Rectangle 4"/>
          <p:cNvSpPr/>
          <p:nvPr/>
        </p:nvSpPr>
        <p:spPr>
          <a:xfrm>
            <a:off x="304800" y="990600"/>
            <a:ext cx="8324725" cy="1938992"/>
          </a:xfrm>
          <a:prstGeom prst="rect">
            <a:avLst/>
          </a:prstGeom>
        </p:spPr>
        <p:txBody>
          <a:bodyPr wrap="square">
            <a:spAutoFit/>
          </a:bodyPr>
          <a:lstStyle/>
          <a:p>
            <a:pPr marL="342900" indent="-288925">
              <a:buFont typeface="Wingdings" panose="05000000000000000000" pitchFamily="2" charset="2"/>
              <a:buChar char="Ø"/>
            </a:pPr>
            <a:r>
              <a:rPr lang="en-US" sz="2400" dirty="0">
                <a:solidFill>
                  <a:srgbClr val="000000"/>
                </a:solidFill>
                <a:latin typeface="Arial" panose="020B0604020202020204" pitchFamily="34" charset="0"/>
                <a:ea typeface="Times New Roman"/>
                <a:cs typeface="Arial" panose="020B0604020202020204" pitchFamily="34" charset="0"/>
              </a:rPr>
              <a:t> TMS #: VA 4486875 </a:t>
            </a:r>
          </a:p>
          <a:p>
            <a:pPr marL="342900" indent="-288925">
              <a:buFont typeface="Wingdings" panose="05000000000000000000" pitchFamily="2" charset="2"/>
              <a:buChar char="Ø"/>
            </a:pPr>
            <a:endParaRPr lang="en-US" sz="2400" dirty="0">
              <a:solidFill>
                <a:srgbClr val="000000"/>
              </a:solidFill>
              <a:latin typeface="Arial" panose="020B0604020202020204" pitchFamily="34" charset="0"/>
              <a:ea typeface="Times New Roman"/>
              <a:cs typeface="Arial" panose="020B0604020202020204" pitchFamily="34" charset="0"/>
            </a:endParaRPr>
          </a:p>
          <a:p>
            <a:pPr marL="342900" indent="-288925">
              <a:buFont typeface="Wingdings" panose="05000000000000000000" pitchFamily="2" charset="2"/>
              <a:buChar char="Ø"/>
            </a:pPr>
            <a:r>
              <a:rPr lang="en-US" sz="2400" dirty="0">
                <a:solidFill>
                  <a:srgbClr val="000000"/>
                </a:solidFill>
                <a:latin typeface="Arial" panose="020B0604020202020204" pitchFamily="34" charset="0"/>
                <a:ea typeface="Times New Roman"/>
                <a:cs typeface="Arial" panose="020B0604020202020204" pitchFamily="34" charset="0"/>
              </a:rPr>
              <a:t> Open Floor/Questions</a:t>
            </a:r>
          </a:p>
          <a:p>
            <a:pPr marL="342900" indent="-288925">
              <a:buFont typeface="Wingdings" panose="05000000000000000000" pitchFamily="2" charset="2"/>
              <a:buChar char="Ø"/>
            </a:pPr>
            <a:endParaRPr lang="en-US" sz="2400" dirty="0">
              <a:solidFill>
                <a:srgbClr val="000000"/>
              </a:solidFill>
              <a:latin typeface="Arial" panose="020B0604020202020204" pitchFamily="34" charset="0"/>
              <a:ea typeface="Times New Roman"/>
              <a:cs typeface="Arial" panose="020B0604020202020204" pitchFamily="34" charset="0"/>
            </a:endParaRPr>
          </a:p>
          <a:p>
            <a:pPr marL="342900" indent="-288925">
              <a:buFont typeface="Wingdings" panose="05000000000000000000" pitchFamily="2" charset="2"/>
              <a:buChar char="Ø"/>
            </a:pPr>
            <a:r>
              <a:rPr lang="en-US" sz="2400" dirty="0">
                <a:solidFill>
                  <a:srgbClr val="000000"/>
                </a:solidFill>
                <a:latin typeface="Arial" panose="020B0604020202020204" pitchFamily="34" charset="0"/>
                <a:ea typeface="Times New Roman"/>
                <a:cs typeface="Arial" panose="020B0604020202020204" pitchFamily="34" charset="0"/>
              </a:rPr>
              <a:t> Next Teleconference: December 11</a:t>
            </a:r>
            <a:r>
              <a:rPr lang="en-US" sz="2400" dirty="0">
                <a:latin typeface="Arial" panose="020B0604020202020204" pitchFamily="34" charset="0"/>
                <a:ea typeface="Times New Roman"/>
                <a:cs typeface="Arial" panose="020B0604020202020204" pitchFamily="34" charset="0"/>
              </a:rPr>
              <a:t>, 2018</a:t>
            </a:r>
          </a:p>
        </p:txBody>
      </p:sp>
    </p:spTree>
    <p:extLst>
      <p:ext uri="{BB962C8B-B14F-4D97-AF65-F5344CB8AC3E}">
        <p14:creationId xmlns:p14="http://schemas.microsoft.com/office/powerpoint/2010/main" val="2963137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Agenda (2 of 3)</a:t>
            </a:r>
          </a:p>
        </p:txBody>
      </p:sp>
      <p:sp>
        <p:nvSpPr>
          <p:cNvPr id="6" name="Slide Number Placeholder 5"/>
          <p:cNvSpPr>
            <a:spLocks noGrp="1"/>
          </p:cNvSpPr>
          <p:nvPr>
            <p:ph type="sldNum" sz="quarter" idx="12"/>
          </p:nvPr>
        </p:nvSpPr>
        <p:spPr/>
        <p:txBody>
          <a:bodyPr/>
          <a:lstStyle/>
          <a:p>
            <a:fld id="{04F7EA0F-F264-4DBA-8450-109ED0C85B89}" type="slidenum">
              <a:rPr lang="en-US" smtClean="0">
                <a:solidFill>
                  <a:prstClr val="white"/>
                </a:solidFill>
              </a:rPr>
              <a:pPr/>
              <a:t>3</a:t>
            </a:fld>
            <a:endParaRPr lang="en-US" dirty="0">
              <a:solidFill>
                <a:prstClr val="white"/>
              </a:solidFill>
            </a:endParaRPr>
          </a:p>
        </p:txBody>
      </p:sp>
      <p:sp>
        <p:nvSpPr>
          <p:cNvPr id="4" name="Rectangle 3"/>
          <p:cNvSpPr/>
          <p:nvPr/>
        </p:nvSpPr>
        <p:spPr>
          <a:xfrm>
            <a:off x="228600" y="949672"/>
            <a:ext cx="6826549" cy="4970591"/>
          </a:xfrm>
          <a:prstGeom prst="rect">
            <a:avLst/>
          </a:prstGeom>
        </p:spPr>
        <p:txBody>
          <a:bodyPr wrap="none">
            <a:spAutoFit/>
          </a:bodyPr>
          <a:lstStyle/>
          <a:p>
            <a:pPr marL="457200" indent="-339725">
              <a:buFont typeface="Wingdings" panose="05000000000000000000" pitchFamily="2" charset="2"/>
              <a:buChar char="Ø"/>
            </a:pPr>
            <a:r>
              <a:rPr lang="en-US" sz="2800" dirty="0">
                <a:solidFill>
                  <a:srgbClr val="000000"/>
                </a:solidFill>
                <a:latin typeface="Arial"/>
                <a:ea typeface="Times New Roman"/>
              </a:rPr>
              <a:t>VTA Reminders</a:t>
            </a:r>
          </a:p>
          <a:p>
            <a:pPr marL="914400" lvl="1"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MSC Pending Reports</a:t>
            </a:r>
          </a:p>
          <a:p>
            <a:pPr marL="914400" lvl="1"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Exit Interview Data Fields in VTA</a:t>
            </a:r>
          </a:p>
          <a:p>
            <a:pPr marL="914400" lvl="1"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Number of Claimed Conditions in VTA</a:t>
            </a:r>
          </a:p>
          <a:p>
            <a:pPr marL="914400" lvl="1"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VTA v.2.4.1</a:t>
            </a:r>
          </a:p>
          <a:p>
            <a:pPr marL="914400" lvl="1"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VTA Training </a:t>
            </a:r>
          </a:p>
          <a:p>
            <a:pPr lvl="1"/>
            <a:endParaRPr lang="en-US" sz="2100" dirty="0">
              <a:solidFill>
                <a:srgbClr val="000000"/>
              </a:solidFill>
              <a:latin typeface="Arial" panose="020B0604020202020204" pitchFamily="34" charset="0"/>
              <a:cs typeface="Arial" panose="020B0604020202020204" pitchFamily="34" charset="0"/>
            </a:endParaRPr>
          </a:p>
          <a:p>
            <a:pPr marL="457200" lvl="0" indent="-339725">
              <a:buFont typeface="Wingdings" panose="05000000000000000000" pitchFamily="2" charset="2"/>
              <a:buChar char="Ø"/>
            </a:pPr>
            <a:r>
              <a:rPr lang="en-US" sz="2800" dirty="0">
                <a:solidFill>
                  <a:srgbClr val="000000"/>
                </a:solidFill>
                <a:latin typeface="Arial"/>
                <a:ea typeface="Times New Roman"/>
              </a:rPr>
              <a:t>BDD Specific Topics</a:t>
            </a:r>
            <a:endParaRPr lang="en-US" sz="2100" dirty="0">
              <a:solidFill>
                <a:srgbClr val="000000"/>
              </a:solidFill>
              <a:latin typeface="Arial" panose="020B0604020202020204" pitchFamily="34" charset="0"/>
              <a:cs typeface="Arial" panose="020B0604020202020204" pitchFamily="34" charset="0"/>
            </a:endParaRPr>
          </a:p>
          <a:p>
            <a:pPr marL="914400" lvl="1"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BDD Manual Reference Updates</a:t>
            </a:r>
          </a:p>
          <a:p>
            <a:pPr marL="914400" lvl="1"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Discontinuation of the DoD POC List</a:t>
            </a:r>
          </a:p>
          <a:p>
            <a:pPr marL="914400" lvl="1"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BDD In-Service Rating Refresher Training</a:t>
            </a:r>
          </a:p>
          <a:p>
            <a:pPr marL="914400" lvl="1"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Current Program Timeliness</a:t>
            </a:r>
          </a:p>
          <a:p>
            <a:pPr marL="914400" lvl="1"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From the Pre-Discharge BDD Mailbox</a:t>
            </a:r>
            <a:endParaRPr lang="en-US" sz="3200" u="sng" dirty="0">
              <a:solidFill>
                <a:srgbClr val="000000"/>
              </a:solidFill>
              <a:latin typeface="Arial"/>
              <a:ea typeface="Times New Roman"/>
            </a:endParaRPr>
          </a:p>
        </p:txBody>
      </p:sp>
    </p:spTree>
    <p:extLst>
      <p:ext uri="{BB962C8B-B14F-4D97-AF65-F5344CB8AC3E}">
        <p14:creationId xmlns:p14="http://schemas.microsoft.com/office/powerpoint/2010/main" val="19333915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Agenda (3 of 3)</a:t>
            </a:r>
          </a:p>
        </p:txBody>
      </p:sp>
      <p:sp>
        <p:nvSpPr>
          <p:cNvPr id="6" name="Slide Number Placeholder 5"/>
          <p:cNvSpPr>
            <a:spLocks noGrp="1"/>
          </p:cNvSpPr>
          <p:nvPr>
            <p:ph type="sldNum" sz="quarter" idx="12"/>
          </p:nvPr>
        </p:nvSpPr>
        <p:spPr/>
        <p:txBody>
          <a:bodyPr/>
          <a:lstStyle/>
          <a:p>
            <a:fld id="{04F7EA0F-F264-4DBA-8450-109ED0C85B89}" type="slidenum">
              <a:rPr lang="en-US" smtClean="0">
                <a:solidFill>
                  <a:prstClr val="white"/>
                </a:solidFill>
              </a:rPr>
              <a:pPr/>
              <a:t>4</a:t>
            </a:fld>
            <a:endParaRPr lang="en-US" dirty="0">
              <a:solidFill>
                <a:prstClr val="white"/>
              </a:solidFill>
            </a:endParaRPr>
          </a:p>
        </p:txBody>
      </p:sp>
      <p:sp>
        <p:nvSpPr>
          <p:cNvPr id="4" name="Rectangle 3"/>
          <p:cNvSpPr/>
          <p:nvPr/>
        </p:nvSpPr>
        <p:spPr>
          <a:xfrm>
            <a:off x="275467" y="990600"/>
            <a:ext cx="4120230" cy="2246769"/>
          </a:xfrm>
          <a:prstGeom prst="rect">
            <a:avLst/>
          </a:prstGeom>
        </p:spPr>
        <p:txBody>
          <a:bodyPr wrap="none">
            <a:spAutoFit/>
          </a:bodyPr>
          <a:lstStyle/>
          <a:p>
            <a:pPr marL="457200" lvl="0" indent="-339725">
              <a:buFont typeface="Wingdings" panose="05000000000000000000" pitchFamily="2" charset="2"/>
              <a:buChar char="Ø"/>
            </a:pPr>
            <a:r>
              <a:rPr lang="en-US" sz="2800" dirty="0">
                <a:solidFill>
                  <a:srgbClr val="000000"/>
                </a:solidFill>
                <a:latin typeface="Arial"/>
                <a:ea typeface="Times New Roman"/>
              </a:rPr>
              <a:t>Open Floor</a:t>
            </a:r>
          </a:p>
          <a:p>
            <a:pPr marL="457200" lvl="0" indent="-339725">
              <a:buFont typeface="Wingdings" panose="05000000000000000000" pitchFamily="2" charset="2"/>
              <a:buChar char="Ø"/>
            </a:pPr>
            <a:endParaRPr lang="en-US" sz="2800" dirty="0">
              <a:solidFill>
                <a:srgbClr val="000000"/>
              </a:solidFill>
              <a:latin typeface="Arial"/>
              <a:ea typeface="Times New Roman"/>
            </a:endParaRPr>
          </a:p>
          <a:p>
            <a:pPr marL="457200" lvl="0" indent="-339725">
              <a:buFont typeface="Wingdings" panose="05000000000000000000" pitchFamily="2" charset="2"/>
              <a:buChar char="Ø"/>
            </a:pPr>
            <a:r>
              <a:rPr lang="en-US" sz="2800" dirty="0">
                <a:solidFill>
                  <a:srgbClr val="000000"/>
                </a:solidFill>
                <a:latin typeface="Arial"/>
                <a:ea typeface="Times New Roman"/>
              </a:rPr>
              <a:t>Next Tele-Conference</a:t>
            </a:r>
          </a:p>
          <a:p>
            <a:pPr marL="457200" lvl="0" indent="-339725">
              <a:buFont typeface="Wingdings" panose="05000000000000000000" pitchFamily="2" charset="2"/>
              <a:buChar char="Ø"/>
            </a:pPr>
            <a:endParaRPr lang="en-US" sz="2800" dirty="0">
              <a:solidFill>
                <a:srgbClr val="000000"/>
              </a:solidFill>
              <a:latin typeface="Arial"/>
              <a:ea typeface="Times New Roman"/>
            </a:endParaRPr>
          </a:p>
          <a:p>
            <a:pPr marL="457200" lvl="0" indent="-339725">
              <a:buFont typeface="Wingdings" panose="05000000000000000000" pitchFamily="2" charset="2"/>
              <a:buChar char="Ø"/>
            </a:pPr>
            <a:r>
              <a:rPr lang="en-US" sz="2800" dirty="0">
                <a:solidFill>
                  <a:srgbClr val="000000"/>
                </a:solidFill>
                <a:latin typeface="Arial"/>
                <a:ea typeface="Times New Roman"/>
              </a:rPr>
              <a:t>TMS #</a:t>
            </a:r>
          </a:p>
        </p:txBody>
      </p:sp>
    </p:spTree>
    <p:extLst>
      <p:ext uri="{BB962C8B-B14F-4D97-AF65-F5344CB8AC3E}">
        <p14:creationId xmlns:p14="http://schemas.microsoft.com/office/powerpoint/2010/main" val="23850150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5</a:t>
            </a:fld>
            <a:endParaRPr lang="en-US" dirty="0">
              <a:solidFill>
                <a:prstClr val="white"/>
              </a:solidFill>
            </a:endParaRPr>
          </a:p>
        </p:txBody>
      </p:sp>
      <p:sp>
        <p:nvSpPr>
          <p:cNvPr id="5" name="Rectangle 4"/>
          <p:cNvSpPr/>
          <p:nvPr/>
        </p:nvSpPr>
        <p:spPr>
          <a:xfrm>
            <a:off x="914400" y="1161395"/>
            <a:ext cx="7162800" cy="4401205"/>
          </a:xfrm>
          <a:prstGeom prst="rect">
            <a:avLst/>
          </a:prstGeom>
        </p:spPr>
        <p:txBody>
          <a:bodyPr wrap="square">
            <a:spAutoFit/>
          </a:bodyPr>
          <a:lstStyle/>
          <a:p>
            <a:pPr algn="ctr"/>
            <a:r>
              <a:rPr lang="en-US" sz="4000" b="1" dirty="0">
                <a:solidFill>
                  <a:prstClr val="black"/>
                </a:solidFill>
                <a:ea typeface="MS ????"/>
              </a:rPr>
              <a:t>Reminder: Slides are used to show the Topic, and start discussion, however, slides do not show all the information associated with the topic. The Read Ahead is the official document. </a:t>
            </a:r>
            <a:endParaRPr lang="en-US" sz="3200" b="1" dirty="0">
              <a:solidFill>
                <a:prstClr val="black"/>
              </a:solidFill>
              <a:ea typeface="Times New Roman"/>
            </a:endParaRPr>
          </a:p>
        </p:txBody>
      </p:sp>
    </p:spTree>
    <p:extLst>
      <p:ext uri="{BB962C8B-B14F-4D97-AF65-F5344CB8AC3E}">
        <p14:creationId xmlns:p14="http://schemas.microsoft.com/office/powerpoint/2010/main" val="8461490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6</a:t>
            </a:fld>
            <a:endParaRPr lang="en-US" dirty="0">
              <a:solidFill>
                <a:prstClr val="white"/>
              </a:solidFill>
            </a:endParaRPr>
          </a:p>
        </p:txBody>
      </p:sp>
      <p:sp>
        <p:nvSpPr>
          <p:cNvPr id="5" name="Rectangle 4"/>
          <p:cNvSpPr/>
          <p:nvPr/>
        </p:nvSpPr>
        <p:spPr>
          <a:xfrm>
            <a:off x="990600" y="2445365"/>
            <a:ext cx="7162800" cy="1323439"/>
          </a:xfrm>
          <a:prstGeom prst="rect">
            <a:avLst/>
          </a:prstGeom>
        </p:spPr>
        <p:txBody>
          <a:bodyPr wrap="square">
            <a:spAutoFit/>
          </a:bodyPr>
          <a:lstStyle/>
          <a:p>
            <a:pPr algn="ctr"/>
            <a:r>
              <a:rPr lang="en-US" sz="4000" b="1" dirty="0">
                <a:solidFill>
                  <a:prstClr val="black"/>
                </a:solidFill>
                <a:ea typeface="MS ????"/>
              </a:rPr>
              <a:t>BDD and IDES Topics for Discussion</a:t>
            </a:r>
            <a:endParaRPr lang="en-US" sz="3200" b="1" dirty="0">
              <a:solidFill>
                <a:prstClr val="black"/>
              </a:solidFill>
              <a:ea typeface="Times New Roman"/>
            </a:endParaRPr>
          </a:p>
        </p:txBody>
      </p:sp>
    </p:spTree>
    <p:extLst>
      <p:ext uri="{BB962C8B-B14F-4D97-AF65-F5344CB8AC3E}">
        <p14:creationId xmlns:p14="http://schemas.microsoft.com/office/powerpoint/2010/main" val="40985159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400" dirty="0"/>
              <a:t>MSC Top 6 Error Categories from Quality Reviews</a:t>
            </a:r>
          </a:p>
        </p:txBody>
      </p:sp>
      <p:sp>
        <p:nvSpPr>
          <p:cNvPr id="6" name="Slide Number Placeholder 5"/>
          <p:cNvSpPr>
            <a:spLocks noGrp="1"/>
          </p:cNvSpPr>
          <p:nvPr>
            <p:ph type="sldNum" sz="quarter" idx="12"/>
          </p:nvPr>
        </p:nvSpPr>
        <p:spPr/>
        <p:txBody>
          <a:bodyPr/>
          <a:lstStyle/>
          <a:p>
            <a:fld id="{04F7EA0F-F264-4DBA-8450-109ED0C85B89}" type="slidenum">
              <a:rPr lang="en-US" smtClean="0"/>
              <a:t>7</a:t>
            </a:fld>
            <a:endParaRPr lang="en-US" dirty="0"/>
          </a:p>
        </p:txBody>
      </p:sp>
      <p:pic>
        <p:nvPicPr>
          <p:cNvPr id="5" name="Picture 4">
            <a:extLst>
              <a:ext uri="{FF2B5EF4-FFF2-40B4-BE49-F238E27FC236}">
                <a16:creationId xmlns:a16="http://schemas.microsoft.com/office/drawing/2014/main" id="{F691D056-88C7-4118-A445-9A8BAA516DD6}"/>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1219200"/>
            <a:ext cx="8763000" cy="4114800"/>
          </a:xfrm>
          <a:prstGeom prst="rect">
            <a:avLst/>
          </a:prstGeom>
          <a:noFill/>
        </p:spPr>
      </p:pic>
    </p:spTree>
    <p:extLst>
      <p:ext uri="{BB962C8B-B14F-4D97-AF65-F5344CB8AC3E}">
        <p14:creationId xmlns:p14="http://schemas.microsoft.com/office/powerpoint/2010/main" val="40975573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000" dirty="0"/>
              <a:t>BDD and IDES MSC Information on MSC SharePoint Site</a:t>
            </a:r>
          </a:p>
        </p:txBody>
      </p:sp>
      <p:sp>
        <p:nvSpPr>
          <p:cNvPr id="6" name="Slide Number Placeholder 5"/>
          <p:cNvSpPr>
            <a:spLocks noGrp="1"/>
          </p:cNvSpPr>
          <p:nvPr>
            <p:ph type="sldNum" sz="quarter" idx="12"/>
          </p:nvPr>
        </p:nvSpPr>
        <p:spPr/>
        <p:txBody>
          <a:bodyPr/>
          <a:lstStyle/>
          <a:p>
            <a:fld id="{04F7EA0F-F264-4DBA-8450-109ED0C85B89}" type="slidenum">
              <a:rPr lang="en-US" smtClean="0"/>
              <a:t>8</a:t>
            </a:fld>
            <a:endParaRPr lang="en-US" dirty="0"/>
          </a:p>
        </p:txBody>
      </p:sp>
      <p:sp>
        <p:nvSpPr>
          <p:cNvPr id="3" name="Rectangle 2">
            <a:extLst>
              <a:ext uri="{FF2B5EF4-FFF2-40B4-BE49-F238E27FC236}">
                <a16:creationId xmlns:a16="http://schemas.microsoft.com/office/drawing/2014/main" id="{F1ABB30B-15A0-4C6F-9AEF-24D4BF61FFB3}"/>
              </a:ext>
            </a:extLst>
          </p:cNvPr>
          <p:cNvSpPr/>
          <p:nvPr/>
        </p:nvSpPr>
        <p:spPr>
          <a:xfrm>
            <a:off x="304800" y="873204"/>
            <a:ext cx="8382000" cy="1107996"/>
          </a:xfrm>
          <a:prstGeom prst="rect">
            <a:avLst/>
          </a:prstGeom>
        </p:spPr>
        <p:txBody>
          <a:bodyPr wrap="square">
            <a:spAutoFit/>
          </a:bodyPr>
          <a:lstStyle/>
          <a:p>
            <a:pPr marL="342900" indent="-342900">
              <a:buFont typeface="Arial" panose="020B0604020202020204" pitchFamily="34" charset="0"/>
              <a:buChar char="•"/>
            </a:pPr>
            <a:r>
              <a:rPr lang="en-US" sz="2200" dirty="0">
                <a:latin typeface="Arial" panose="020B0604020202020204" pitchFamily="34" charset="0"/>
                <a:cs typeface="Arial" panose="020B0604020202020204" pitchFamily="34" charset="0"/>
              </a:rPr>
              <a:t>MSC Coaches/Supervisors are requested to keep their ROs BDD MSC List and IDES MSC List updated on the MSC SP Site. For questions/assistance contact andew.reese@va.gov</a:t>
            </a:r>
          </a:p>
        </p:txBody>
      </p:sp>
    </p:spTree>
    <p:extLst>
      <p:ext uri="{BB962C8B-B14F-4D97-AF65-F5344CB8AC3E}">
        <p14:creationId xmlns:p14="http://schemas.microsoft.com/office/powerpoint/2010/main" val="3736395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9</a:t>
            </a:fld>
            <a:endParaRPr lang="en-US" dirty="0">
              <a:solidFill>
                <a:prstClr val="white"/>
              </a:solidFill>
            </a:endParaRPr>
          </a:p>
        </p:txBody>
      </p:sp>
      <p:sp>
        <p:nvSpPr>
          <p:cNvPr id="5" name="Rectangle 4"/>
          <p:cNvSpPr/>
          <p:nvPr/>
        </p:nvSpPr>
        <p:spPr>
          <a:xfrm>
            <a:off x="990600" y="2445365"/>
            <a:ext cx="7162800" cy="707886"/>
          </a:xfrm>
          <a:prstGeom prst="rect">
            <a:avLst/>
          </a:prstGeom>
        </p:spPr>
        <p:txBody>
          <a:bodyPr wrap="square">
            <a:spAutoFit/>
          </a:bodyPr>
          <a:lstStyle/>
          <a:p>
            <a:pPr algn="ctr"/>
            <a:r>
              <a:rPr lang="en-US" sz="4000" b="1" dirty="0">
                <a:solidFill>
                  <a:prstClr val="black"/>
                </a:solidFill>
                <a:ea typeface="MS ????"/>
              </a:rPr>
              <a:t>IDES Specific Topics</a:t>
            </a:r>
            <a:endParaRPr lang="en-US" sz="3200" b="1" dirty="0">
              <a:solidFill>
                <a:prstClr val="black"/>
              </a:solidFill>
              <a:ea typeface="Times New Roman"/>
            </a:endParaRPr>
          </a:p>
        </p:txBody>
      </p:sp>
    </p:spTree>
    <p:extLst>
      <p:ext uri="{BB962C8B-B14F-4D97-AF65-F5344CB8AC3E}">
        <p14:creationId xmlns:p14="http://schemas.microsoft.com/office/powerpoint/2010/main" val="117254273"/>
      </p:ext>
    </p:extLst>
  </p:cSld>
  <p:clrMapOvr>
    <a:masterClrMapping/>
  </p:clrMapOvr>
</p:sld>
</file>

<file path=ppt/theme/theme1.xml><?xml version="1.0" encoding="utf-8"?>
<a:theme xmlns:a="http://schemas.openxmlformats.org/drawingml/2006/main" name="10_Office Theme">
  <a:themeElements>
    <a:clrScheme name="myVA">
      <a:dk1>
        <a:srgbClr val="000000"/>
      </a:dk1>
      <a:lt1>
        <a:sysClr val="window" lastClr="FFFFFF"/>
      </a:lt1>
      <a:dk2>
        <a:srgbClr val="003F72"/>
      </a:dk2>
      <a:lt2>
        <a:srgbClr val="EEECE1"/>
      </a:lt2>
      <a:accent1>
        <a:srgbClr val="C62630"/>
      </a:accent1>
      <a:accent2>
        <a:srgbClr val="0083BE"/>
      </a:accent2>
      <a:accent3>
        <a:srgbClr val="F3CF45"/>
      </a:accent3>
      <a:accent4>
        <a:srgbClr val="F7955B"/>
      </a:accent4>
      <a:accent5>
        <a:srgbClr val="839097"/>
      </a:accent5>
      <a:accent6>
        <a:srgbClr val="DCDDDE"/>
      </a:accent6>
      <a:hlink>
        <a:srgbClr val="C2B48F"/>
      </a:hlink>
      <a:folHlink>
        <a:srgbClr val="A3A86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45135822C7E9A4FBBC0FB0034D17B0A" ma:contentTypeVersion="0" ma:contentTypeDescription="Create a new document." ma:contentTypeScope="" ma:versionID="fb16c13aa178fec9a33e1bc6140d72f7">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993FA49-FC48-493C-94A2-B5BE0B839CF0}">
  <ds:schemaRefs>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http://www.w3.org/XML/1998/namespace"/>
  </ds:schemaRefs>
</ds:datastoreItem>
</file>

<file path=customXml/itemProps2.xml><?xml version="1.0" encoding="utf-8"?>
<ds:datastoreItem xmlns:ds="http://schemas.openxmlformats.org/officeDocument/2006/customXml" ds:itemID="{DBC7DDF0-C211-468C-9811-BBDA8A1F3C4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CD41FB5B-AAB7-43F8-BCFB-F0AC22CB147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10653</TotalTime>
  <Words>1261</Words>
  <Application>Microsoft Office PowerPoint</Application>
  <PresentationFormat>On-screen Show (4:3)</PresentationFormat>
  <Paragraphs>161</Paragraphs>
  <Slides>25</Slides>
  <Notes>0</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25</vt:i4>
      </vt:variant>
    </vt:vector>
  </HeadingPairs>
  <TitlesOfParts>
    <vt:vector size="33" baseType="lpstr">
      <vt:lpstr>Arial</vt:lpstr>
      <vt:lpstr>Calibri</vt:lpstr>
      <vt:lpstr>Myriad Pro</vt:lpstr>
      <vt:lpstr>Times New Roman</vt:lpstr>
      <vt:lpstr>Wingdings</vt:lpstr>
      <vt:lpstr>10_Office Theme</vt:lpstr>
      <vt:lpstr>1_Custom Design</vt:lpstr>
      <vt:lpstr>Custom Design</vt:lpstr>
      <vt:lpstr>PowerPoint Presentation</vt:lpstr>
      <vt:lpstr>Agenda (1 of 3)</vt:lpstr>
      <vt:lpstr>Agenda (2 of 3)</vt:lpstr>
      <vt:lpstr>Agenda (3 of 3)</vt:lpstr>
      <vt:lpstr>PowerPoint Presentation</vt:lpstr>
      <vt:lpstr>PowerPoint Presentation</vt:lpstr>
      <vt:lpstr>MSC Top 6 Error Categories from Quality Reviews</vt:lpstr>
      <vt:lpstr>BDD and IDES MSC Information on MSC SharePoint Site</vt:lpstr>
      <vt:lpstr>PowerPoint Presentation</vt:lpstr>
      <vt:lpstr>Holiday Leave and SM Availability</vt:lpstr>
      <vt:lpstr>VA Form 21-0819 Date Stamp and EP 689 Date of Claim (DoC)</vt:lpstr>
      <vt:lpstr>DRAS’ Providing Rating Info Directly to SMs</vt:lpstr>
      <vt:lpstr>Notification to DRAS of SI/VSI IDES Participants</vt:lpstr>
      <vt:lpstr>VTA Reminders</vt:lpstr>
      <vt:lpstr>MSC Pending Reports </vt:lpstr>
      <vt:lpstr>Exit Interview Data Fields in VTA </vt:lpstr>
      <vt:lpstr>Number of Claimed Conditions in VTA</vt:lpstr>
      <vt:lpstr>VTA v.2.4.1 and VTA Training </vt:lpstr>
      <vt:lpstr>PowerPoint Presentation</vt:lpstr>
      <vt:lpstr>BDD Manual Reference Updates</vt:lpstr>
      <vt:lpstr>Discontinuation of the DoD POC List </vt:lpstr>
      <vt:lpstr>BDD In-Service Rating Refresher Training </vt:lpstr>
      <vt:lpstr>Current Program Timeliness</vt:lpstr>
      <vt:lpstr>Questions from the Pre-D/BDD Mailbox</vt:lpstr>
      <vt:lpstr>Misc and Open Floor</vt:lpstr>
    </vt:vector>
  </TitlesOfParts>
  <Company>Veteran Affairs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November 2018 IDES Teleconference PowerPoint Presentation</dc:title>
  <dc:subject>Pre-Discharge MSC</dc:subject>
  <dc:creator>Department of Veterans Affairs</dc:creator>
  <cp:keywords>IDES Conference Call</cp:keywords>
  <dc:description>This is the presentation for the November 2018 IDES Teleconference.</dc:description>
  <cp:lastModifiedBy>Kathy Poole</cp:lastModifiedBy>
  <cp:revision>150</cp:revision>
  <cp:lastPrinted>2018-01-09T18:11:21Z</cp:lastPrinted>
  <dcterms:created xsi:type="dcterms:W3CDTF">2017-12-21T16:13:31Z</dcterms:created>
  <dcterms:modified xsi:type="dcterms:W3CDTF">2018-12-11T15:48:55Z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0x010100745135822C7E9A4FBBC0FB0034D17B0A</vt:lpwstr>
  </property>
  <property fmtid="{D5CDD505-2E9C-101B-9397-08002B2CF9AE}" pid="3" name="Language">
    <vt:lpwstr>en</vt:lpwstr>
  </property>
  <property fmtid="{D5CDD505-2E9C-101B-9397-08002B2CF9AE}" pid="4" name="Type">
    <vt:lpwstr>Presentation</vt:lpwstr>
  </property>
</Properties>
</file>