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23"/>
  </p:notesMasterIdLst>
  <p:handoutMasterIdLst>
    <p:handoutMasterId r:id="rId24"/>
  </p:handoutMasterIdLst>
  <p:sldIdLst>
    <p:sldId id="315" r:id="rId5"/>
    <p:sldId id="305" r:id="rId6"/>
    <p:sldId id="306" r:id="rId7"/>
    <p:sldId id="307" r:id="rId8"/>
    <p:sldId id="308" r:id="rId9"/>
    <p:sldId id="310" r:id="rId10"/>
    <p:sldId id="311" r:id="rId11"/>
    <p:sldId id="312" r:id="rId12"/>
    <p:sldId id="313" r:id="rId13"/>
    <p:sldId id="314" r:id="rId14"/>
    <p:sldId id="292" r:id="rId15"/>
    <p:sldId id="274" r:id="rId16"/>
    <p:sldId id="293" r:id="rId17"/>
    <p:sldId id="275" r:id="rId18"/>
    <p:sldId id="276" r:id="rId19"/>
    <p:sldId id="277" r:id="rId20"/>
    <p:sldId id="279" r:id="rId21"/>
    <p:sldId id="272"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raddock" initials="NPB" lastIdx="14" clrIdx="0"/>
  <p:cmAuthor id="1" name="Barry Cooper" initials="BE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3428" autoAdjust="0"/>
  </p:normalViewPr>
  <p:slideViewPr>
    <p:cSldViewPr snapToGrid="0">
      <p:cViewPr varScale="1">
        <p:scale>
          <a:sx n="111" d="100"/>
          <a:sy n="111" d="100"/>
        </p:scale>
        <p:origin x="51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11/6/2018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11/6/2018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819400"/>
            <a:ext cx="103632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914400" y="4724400"/>
            <a:ext cx="31496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8128000" y="4724400"/>
            <a:ext cx="31496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48292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609600" y="2057400"/>
            <a:ext cx="109728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68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609600" y="2057400"/>
            <a:ext cx="109728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778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30861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128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9" y="1789116"/>
            <a:ext cx="4991100"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6"/>
            <a:ext cx="4993216"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1439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119888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7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9241536" y="6601977"/>
            <a:ext cx="28448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32771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vaww.compensation.pension.km.va.gov/system/templates/selfservice/va_ka/portal.html?encodedHash=#!agent/portal/554400000001034/article/554400000014256/M21-1-Part-III-Subpart-v-Chapter-5-Section-B-Preparing-and-Adjusting-Awards-in-Military-Retired-Pay-MRP-Cases" TargetMode="External"/><Relationship Id="rId3" Type="http://schemas.openxmlformats.org/officeDocument/2006/relationships/hyperlink" Target="https://vaww.compensation.pension.km.va.gov/system/templates/selfservice/va_ka/portal.html?encodedHash=#!agent/portal/554400000001034/article/554400000014099/M21-1-Part-III-Subpart-i-Chapter-2-Section-A-General-Information-on-Pre-Discharge-Claims?fromQuery%3Dpre-discharge" TargetMode="External"/><Relationship Id="rId7" Type="http://schemas.openxmlformats.org/officeDocument/2006/relationships/hyperlink" Target="https://vaww.compensation.pension.km.va.gov/system/templates/selfservice/va_ka/portal.html?encodedHash=#!agent/portal/554400000001034/article/554400000014244/M21-1-Part-III-Subpart-v-Chapter-4-Section-A-General-Information-on-Elections" TargetMode="External"/><Relationship Id="rId2" Type="http://schemas.openxmlformats.org/officeDocument/2006/relationships/hyperlink" Target="http://www.ecfr.gov/cgi-bin/text-idx?SID=ad275643432556b9dda942343fb89296&amp;mc=true&amp;node=pt38.1.4&amp;rgn=div5" TargetMode="External"/><Relationship Id="rId1" Type="http://schemas.openxmlformats.org/officeDocument/2006/relationships/slideLayout" Target="../slideLayouts/slideLayout2.xml"/><Relationship Id="rId6" Type="http://schemas.openxmlformats.org/officeDocument/2006/relationships/hyperlink" Target="https://vaww.compensation.pension.km.va.gov/system/templates/selfservice/va_ka/portal.html?encodedHash=#!agent/portal/554400000001034/article/554400000014229/M21-1-Part-III-Subpart-v-Chapter-2-Section-A-Decision-Authorization" TargetMode="External"/><Relationship Id="rId5" Type="http://schemas.openxmlformats.org/officeDocument/2006/relationships/hyperlink" Target="https://vaww.compensation.pension.km.va.gov/system/templates/selfservice/va_ka/portal.html?encodedHash=#!agent/portal/554400000001034/article/554400000014102/M21-1-Part-III-Subpart-i-Chapter-2-Section-C-Ancillary-Benefits-and-Other-Issues-Involving-Pre-Discharge-Claims?fromQuery%3Dpre-discharge" TargetMode="External"/><Relationship Id="rId4" Type="http://schemas.openxmlformats.org/officeDocument/2006/relationships/hyperlink" Target="https://vaww.compensation.pension.km.va.gov/system/templates/selfservice/va_ka/portal.html?encodedHash=#!agent/portal/554400000001034/article/554400000014101/M21-1-Part-III-Subpart-i-Chapter-2-Section-B-Division-of-Responsibilities-for-Processing-Benefits-Delivery-at-Discharge-BDD-and-Quick-Start-QS-Claims?fromQuery%3Dpre-dischargehttps://vaww.compensation.pension.km.va.gov/system/templates/selfservice/va_ka/portal.html?encodedHash=#!agent/portal/554400000001034/article/554400000014101/M21-1-Part-III-Subpart-i-Chapter-2-Section-B-Division-of-Responsibilities-for-Processing-Benefits-Delivery-at-Discharge-BDD-and-Quick-Start-QS-Claims?fromQuery%3Dpre-dischar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AF00-9F52-427B-8426-3EB1DA752030}"/>
              </a:ext>
            </a:extLst>
          </p:cNvPr>
          <p:cNvSpPr>
            <a:spLocks noGrp="1"/>
          </p:cNvSpPr>
          <p:nvPr>
            <p:ph type="ctrTitle"/>
          </p:nvPr>
        </p:nvSpPr>
        <p:spPr>
          <a:xfrm>
            <a:off x="1149532" y="2793275"/>
            <a:ext cx="10363200" cy="1219200"/>
          </a:xfrm>
        </p:spPr>
        <p:txBody>
          <a:bodyPr>
            <a:normAutofit fontScale="90000"/>
          </a:bodyPr>
          <a:lstStyle/>
          <a:p>
            <a:r>
              <a:rPr lang="en-US" dirty="0"/>
              <a:t>Promulgating  </a:t>
            </a:r>
            <a:br>
              <a:rPr lang="en-US" dirty="0"/>
            </a:br>
            <a:r>
              <a:rPr lang="en-US" dirty="0"/>
              <a:t>In-Service Rating</a:t>
            </a:r>
            <a:br>
              <a:rPr lang="en-US" dirty="0"/>
            </a:br>
            <a:endParaRPr lang="en-US" dirty="0"/>
          </a:p>
        </p:txBody>
      </p:sp>
      <p:sp>
        <p:nvSpPr>
          <p:cNvPr id="3" name="Text Placeholder 2">
            <a:extLst>
              <a:ext uri="{FF2B5EF4-FFF2-40B4-BE49-F238E27FC236}">
                <a16:creationId xmlns:a16="http://schemas.microsoft.com/office/drawing/2014/main" id="{0AD593DE-40D8-41A6-89BC-4F8AB5426E8E}"/>
              </a:ext>
            </a:extLst>
          </p:cNvPr>
          <p:cNvSpPr>
            <a:spLocks noGrp="1"/>
          </p:cNvSpPr>
          <p:nvPr>
            <p:ph type="body" sz="quarter" idx="10"/>
          </p:nvPr>
        </p:nvSpPr>
        <p:spPr/>
        <p:txBody>
          <a:bodyPr/>
          <a:lstStyle/>
          <a:p>
            <a:r>
              <a:rPr lang="en-US" dirty="0"/>
              <a:t>Compensation Service</a:t>
            </a:r>
          </a:p>
          <a:p>
            <a:endParaRPr lang="en-US" dirty="0"/>
          </a:p>
        </p:txBody>
      </p:sp>
      <p:sp>
        <p:nvSpPr>
          <p:cNvPr id="4" name="Text Placeholder 3">
            <a:extLst>
              <a:ext uri="{FF2B5EF4-FFF2-40B4-BE49-F238E27FC236}">
                <a16:creationId xmlns:a16="http://schemas.microsoft.com/office/drawing/2014/main" id="{E66C3216-62B7-46D0-A542-DF493C282CD7}"/>
              </a:ext>
            </a:extLst>
          </p:cNvPr>
          <p:cNvSpPr>
            <a:spLocks noGrp="1"/>
          </p:cNvSpPr>
          <p:nvPr>
            <p:ph type="body" sz="quarter" idx="11"/>
          </p:nvPr>
        </p:nvSpPr>
        <p:spPr/>
        <p:txBody>
          <a:bodyPr/>
          <a:lstStyle/>
          <a:p>
            <a:r>
              <a:rPr lang="en-US" dirty="0"/>
              <a:t>November 2018</a:t>
            </a:r>
          </a:p>
        </p:txBody>
      </p:sp>
    </p:spTree>
    <p:extLst>
      <p:ext uri="{BB962C8B-B14F-4D97-AF65-F5344CB8AC3E}">
        <p14:creationId xmlns:p14="http://schemas.microsoft.com/office/powerpoint/2010/main" val="56505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Guidance (Cont.)</a:t>
            </a:r>
          </a:p>
        </p:txBody>
      </p:sp>
      <p:sp>
        <p:nvSpPr>
          <p:cNvPr id="3" name="Content Placeholder 2"/>
          <p:cNvSpPr>
            <a:spLocks noGrp="1"/>
          </p:cNvSpPr>
          <p:nvPr>
            <p:ph idx="1"/>
          </p:nvPr>
        </p:nvSpPr>
        <p:spPr>
          <a:xfrm>
            <a:off x="609600" y="2057400"/>
            <a:ext cx="10972800" cy="4375673"/>
          </a:xfrm>
        </p:spPr>
        <p:txBody>
          <a:bodyPr>
            <a:normAutofit/>
          </a:bodyPr>
          <a:lstStyle/>
          <a:p>
            <a:pPr marL="0" indent="0">
              <a:buNone/>
            </a:pPr>
            <a:r>
              <a:rPr lang="en-US" sz="2400" dirty="0"/>
              <a:t>RVSR must:</a:t>
            </a:r>
          </a:p>
          <a:p>
            <a:pPr marL="342900" lvl="0" indent="-342900">
              <a:buFont typeface="Arial" panose="020B0604020202020204" pitchFamily="34" charset="0"/>
              <a:buChar char="•"/>
            </a:pPr>
            <a:r>
              <a:rPr lang="en-US" sz="2400" dirty="0"/>
              <a:t>ensure the SMs reported separation date is still accurate </a:t>
            </a:r>
          </a:p>
          <a:p>
            <a:pPr lvl="2"/>
            <a:r>
              <a:rPr lang="en-US" sz="1850" dirty="0"/>
              <a:t>Remember the effective date entered into VBMS-R will be a future effective date.</a:t>
            </a:r>
          </a:p>
          <a:p>
            <a:pPr lvl="2"/>
            <a:r>
              <a:rPr lang="en-US" sz="1850" b="1" dirty="0"/>
              <a:t>Do not defer the claim for service verification prior to </a:t>
            </a:r>
            <a:r>
              <a:rPr lang="en-US" sz="1850" b="1" dirty="0">
                <a:solidFill>
                  <a:srgbClr val="002060"/>
                </a:solidFill>
              </a:rPr>
              <a:t>the SM’s discharge from active duty and </a:t>
            </a:r>
            <a:r>
              <a:rPr lang="en-US" sz="1850" b="1" dirty="0"/>
              <a:t>completing the in-service draft rating!</a:t>
            </a:r>
          </a:p>
          <a:p>
            <a:pPr marL="342900" lvl="0" indent="-342900">
              <a:buFont typeface="Arial" panose="020B0604020202020204" pitchFamily="34" charset="0"/>
              <a:buChar char="•"/>
            </a:pPr>
            <a:r>
              <a:rPr lang="en-US" sz="2400" dirty="0"/>
              <a:t>take into account that an examination was conducted in-service</a:t>
            </a:r>
          </a:p>
          <a:p>
            <a:pPr lvl="2"/>
            <a:r>
              <a:rPr lang="en-US" sz="1850" dirty="0"/>
              <a:t>This can have an effect on the evidence required for service-connection (SC).</a:t>
            </a:r>
          </a:p>
          <a:p>
            <a:pPr lvl="2"/>
            <a:r>
              <a:rPr lang="en-US" sz="1850" dirty="0"/>
              <a:t>A diagnosis of a chronic disability on an </a:t>
            </a:r>
            <a:r>
              <a:rPr lang="en-US" sz="1850" b="1" i="1" dirty="0"/>
              <a:t>in-service</a:t>
            </a:r>
            <a:r>
              <a:rPr lang="en-US" sz="1850" dirty="0"/>
              <a:t> VA examination is a diagnosed disability while on active duty.</a:t>
            </a:r>
          </a:p>
          <a:p>
            <a:pPr lvl="2"/>
            <a:r>
              <a:rPr lang="en-US" sz="1850" dirty="0"/>
              <a:t>A Pre-discharge claim is filed by the claimant while still on active duty; therefore, inherently has </a:t>
            </a:r>
            <a:r>
              <a:rPr lang="en-US" sz="1850" b="1" i="1" dirty="0"/>
              <a:t>in-service</a:t>
            </a:r>
            <a:r>
              <a:rPr lang="en-US" sz="1850" dirty="0"/>
              <a:t> symptoms/complaints.</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6401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Promulgation</a:t>
            </a:r>
          </a:p>
        </p:txBody>
      </p:sp>
      <p:sp>
        <p:nvSpPr>
          <p:cNvPr id="3" name="Content Placeholder 2"/>
          <p:cNvSpPr>
            <a:spLocks noGrp="1"/>
          </p:cNvSpPr>
          <p:nvPr>
            <p:ph idx="1"/>
          </p:nvPr>
        </p:nvSpPr>
        <p:spPr>
          <a:xfrm>
            <a:off x="701040" y="1493522"/>
            <a:ext cx="11385296" cy="4558031"/>
          </a:xfrm>
        </p:spPr>
        <p:txBody>
          <a:bodyPr>
            <a:normAutofit/>
          </a:bodyPr>
          <a:lstStyle/>
          <a:p>
            <a:pPr marL="0" indent="0">
              <a:buNone/>
            </a:pPr>
            <a:r>
              <a:rPr lang="en-US" dirty="0"/>
              <a:t>The day following the SM’s discharge from active duty, NWQ will route the BDD claim for promulgation. Before promulgation, the VSR must verify the Veteran’s</a:t>
            </a:r>
          </a:p>
          <a:p>
            <a:pPr marL="0" indent="0">
              <a:buNone/>
            </a:pPr>
            <a:endParaRPr lang="en-US" dirty="0"/>
          </a:p>
          <a:p>
            <a:pPr marL="752456">
              <a:buFont typeface="Arial" panose="020B0604020202020204" pitchFamily="34" charset="0"/>
              <a:buChar char="•"/>
            </a:pPr>
            <a:r>
              <a:rPr lang="en-US" dirty="0"/>
              <a:t>discharge date, and</a:t>
            </a:r>
          </a:p>
          <a:p>
            <a:pPr marL="752456">
              <a:buFont typeface="Arial" panose="020B0604020202020204" pitchFamily="34" charset="0"/>
              <a:buChar char="•"/>
            </a:pPr>
            <a:r>
              <a:rPr lang="en-US" dirty="0"/>
              <a:t>character of discharge (COD) (must be other than dishonorable).</a:t>
            </a:r>
          </a:p>
          <a:p>
            <a:pPr>
              <a:buFont typeface="Arial" panose="020B0604020202020204" pitchFamily="34" charset="0"/>
              <a:buChar char="•"/>
            </a:pPr>
            <a:endParaRPr lang="en-US" dirty="0"/>
          </a:p>
          <a:p>
            <a:pPr marL="0" indent="0">
              <a:buNone/>
            </a:pPr>
            <a:r>
              <a:rPr lang="en-US" dirty="0"/>
              <a:t>If a COD determination is needed, then the claim is excluded from the BDD program. The claim label must be adjusted to the appropriate non-BDD claim label and the SM notified following the steps in M21-1, III.i.2.B.3.a. </a:t>
            </a:r>
          </a:p>
          <a:p>
            <a:pPr marL="0" indent="0">
              <a:buNone/>
            </a:pPr>
            <a:endParaRPr lang="en-US" dirty="0"/>
          </a:p>
          <a:p>
            <a:r>
              <a:rPr lang="en-US" dirty="0"/>
              <a:t>If the SM’s reported release from active duty (RAD) date has changed, and/or additional evidence has been received since rating completion, follow the instructions in M21-1.III.i.2.B.4.i.</a:t>
            </a:r>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10952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 Generation and Authorization</a:t>
            </a:r>
          </a:p>
        </p:txBody>
      </p:sp>
      <p:sp>
        <p:nvSpPr>
          <p:cNvPr id="3" name="Content Placeholder 2"/>
          <p:cNvSpPr>
            <a:spLocks noGrp="1"/>
          </p:cNvSpPr>
          <p:nvPr>
            <p:ph idx="1"/>
          </p:nvPr>
        </p:nvSpPr>
        <p:spPr>
          <a:xfrm>
            <a:off x="484095" y="1409252"/>
            <a:ext cx="11187952" cy="5192725"/>
          </a:xfrm>
        </p:spPr>
        <p:txBody>
          <a:bodyPr>
            <a:normAutofit lnSpcReduction="10000"/>
          </a:bodyPr>
          <a:lstStyle/>
          <a:p>
            <a:pPr marL="342900" lvl="0" indent="-342900">
              <a:buClr>
                <a:srgbClr val="2D2DB9">
                  <a:lumMod val="75000"/>
                </a:srgbClr>
              </a:buClr>
              <a:buFont typeface="Arial" panose="020B0604020202020204" pitchFamily="34" charset="0"/>
              <a:buChar char="•"/>
            </a:pPr>
            <a:r>
              <a:rPr lang="en-US" dirty="0"/>
              <a:t>If no change to RAD and no  additional evidence received since rating completion, remove the bookmark “DRAFT: Rating document should not be released until after the award is authorized.”</a:t>
            </a:r>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lvl="0" indent="-342900">
              <a:buClr>
                <a:srgbClr val="2D2DB9">
                  <a:lumMod val="75000"/>
                </a:srgbClr>
              </a:buClr>
              <a:buFont typeface="Arial" panose="020B0604020202020204" pitchFamily="34" charset="0"/>
              <a:buChar char="•"/>
            </a:pPr>
            <a:endParaRPr lang="en-US" dirty="0"/>
          </a:p>
          <a:p>
            <a:pPr marL="342900" indent="-342900">
              <a:buFont typeface="Arial" panose="020B0604020202020204" pitchFamily="34" charset="0"/>
              <a:buChar char="•"/>
            </a:pPr>
            <a:r>
              <a:rPr lang="en-US" dirty="0"/>
              <a:t>If </a:t>
            </a:r>
            <a:r>
              <a:rPr lang="en-US" i="1" dirty="0"/>
              <a:t>no separation </a:t>
            </a:r>
            <a:r>
              <a:rPr lang="en-US" dirty="0"/>
              <a:t>or </a:t>
            </a:r>
            <a:r>
              <a:rPr lang="en-US" i="1" dirty="0"/>
              <a:t>retired pay </a:t>
            </a:r>
            <a:r>
              <a:rPr lang="en-US" dirty="0"/>
              <a:t>involved, generate the award</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563" y="2245561"/>
            <a:ext cx="5775960" cy="3528701"/>
          </a:xfrm>
          <a:prstGeom prst="rect">
            <a:avLst/>
          </a:prstGeom>
          <a:effectLst>
            <a:softEdge rad="31750"/>
          </a:effectLst>
        </p:spPr>
      </p:pic>
    </p:spTree>
    <p:extLst>
      <p:ext uri="{BB962C8B-B14F-4D97-AF65-F5344CB8AC3E}">
        <p14:creationId xmlns:p14="http://schemas.microsoft.com/office/powerpoint/2010/main" val="236007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 Generation and Authorization (cont.)</a:t>
            </a:r>
          </a:p>
        </p:txBody>
      </p:sp>
      <p:sp>
        <p:nvSpPr>
          <p:cNvPr id="3" name="Content Placeholder 2"/>
          <p:cNvSpPr>
            <a:spLocks noGrp="1"/>
          </p:cNvSpPr>
          <p:nvPr>
            <p:ph idx="1"/>
          </p:nvPr>
        </p:nvSpPr>
        <p:spPr>
          <a:xfrm>
            <a:off x="624842" y="1554481"/>
            <a:ext cx="11144024" cy="5047496"/>
          </a:xfrm>
        </p:spPr>
        <p:txBody>
          <a:bodyPr>
            <a:normAutofit/>
          </a:bodyPr>
          <a:lstStyle/>
          <a:p>
            <a:pPr marL="342900" indent="-342900">
              <a:buFont typeface="Arial" panose="020B0604020202020204" pitchFamily="34" charset="0"/>
              <a:buChar char="•"/>
            </a:pPr>
            <a:r>
              <a:rPr lang="en-US" dirty="0"/>
              <a:t>For claims involving military retired pay (MRP), refer to M21-1 III.v.5.B prior to generating the award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claims involving separation pay, see M21-1.III.v.4.B prior to generating the award</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020" y="2024230"/>
            <a:ext cx="5775960" cy="3528701"/>
          </a:xfrm>
          <a:prstGeom prst="rect">
            <a:avLst/>
          </a:prstGeom>
          <a:effectLst>
            <a:softEdge rad="31750"/>
          </a:effectLst>
        </p:spPr>
      </p:pic>
    </p:spTree>
    <p:extLst>
      <p:ext uri="{BB962C8B-B14F-4D97-AF65-F5344CB8AC3E}">
        <p14:creationId xmlns:p14="http://schemas.microsoft.com/office/powerpoint/2010/main" val="35514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Check DD Form 214 to determine if Veteran separated based on a retirement.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Veteran will be eligible for retired pay if retired upon separation from active duty.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Retired pay may or may not be figured by DFAS or Coast Guard when compensation claim is ready to work.</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06390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DFAS RCPS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VIS may take more than 30 days to update once retired pay is figured. Therefore, data from the DFAS Retired and Casualty pay Subsystem (RCPS) must be used to determine the amount of compensation to withhold based on receipt of retired pay for retirees of the Army, Navy, Air Force, and Marine Corps.</a:t>
            </a:r>
          </a:p>
          <a:p>
            <a:pPr marL="171450" indent="-171450">
              <a:buFont typeface="Arial" panose="020B0604020202020204" pitchFamily="34" charset="0"/>
              <a:buChar char="•"/>
            </a:pPr>
            <a:endParaRPr lang="en-US" sz="1200" dirty="0"/>
          </a:p>
          <a:p>
            <a:pPr marL="342900" indent="-342900">
              <a:buFont typeface="Arial" panose="020B0604020202020204" pitchFamily="34" charset="0"/>
              <a:buChar char="•"/>
            </a:pPr>
            <a:r>
              <a:rPr lang="en-US" dirty="0"/>
              <a:t>For retired pay information for Coast Guard, Public Health Service, and National Oceanic and Atmospheric Administration retirees, retired pay information may be obtained by contacting the Coast Guard Retiree and Annuitant Service Branch.</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239662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the “Retired Pay Case” Indicator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A proper “Retired Pay Case” indicator must be established prior to authorization; see M21-1 III.v.5.B.1 for additional information.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the monthly retired pay amount is known, use the amount and the retirement date to set the indicator.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“blank” amount is used to set the indicator when the monthly retired pay amount has yet to be determined.</a:t>
            </a:r>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79508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Retired Pay Cases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For cases in which the monthly retired pay amount has been figured, follow the procedures  in M21-1 III.v.5.B, topics 1 and 2.</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cases in which the monthly retired pay amount has not been figured, follow the procedures in M21-1 III.v.5.B.3.  </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379529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075" name="Picture 3" descr="C:\Users\VBADENMOSSH\AppData\Local\Microsoft\Windows\Temporary Internet Files\Content.IE5\IN66PPW2\Man-With-Question-04[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37818" y="2057400"/>
            <a:ext cx="3916363" cy="39163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80797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Understand the Pre-discharge Benefits Delivery at Discharge (BDD) in-service rating </a:t>
            </a:r>
          </a:p>
          <a:p>
            <a:pPr marL="342900" indent="-342900">
              <a:buFont typeface="Arial" panose="020B0604020202020204" pitchFamily="34" charset="0"/>
              <a:buChar char="•"/>
            </a:pPr>
            <a:r>
              <a:rPr lang="en-US" dirty="0"/>
              <a:t>Comprehend how to process a pre-discharge in-service rating for a Veteran in receipt of military retired pay (MRP) </a:t>
            </a:r>
          </a:p>
        </p:txBody>
      </p:sp>
      <p:sp>
        <p:nvSpPr>
          <p:cNvPr id="4" name="Slide Number Placeholder 3"/>
          <p:cNvSpPr>
            <a:spLocks noGrp="1"/>
          </p:cNvSpPr>
          <p:nvPr>
            <p:ph type="sldNum" sz="quarter" idx="12"/>
          </p:nvPr>
        </p:nvSpPr>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312051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0000FF"/>
                </a:solidFill>
                <a:latin typeface="Times New Roman"/>
                <a:ea typeface="Times New Roman"/>
                <a:cs typeface="Times New Roman"/>
                <a:hlinkClick r:id="rId2"/>
              </a:rPr>
              <a:t>38 CFR Part 4 – Schedule for Rating Disabilities</a:t>
            </a:r>
            <a:endParaRPr lang="en-US" dirty="0">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0000FF"/>
                </a:solidFill>
                <a:latin typeface="Times New Roman"/>
                <a:ea typeface="Times New Roman"/>
                <a:cs typeface="Times New Roman"/>
                <a:hlinkClick r:id="rId3"/>
              </a:rPr>
              <a:t>M21-1, Part III, Subpart </a:t>
            </a:r>
            <a:r>
              <a:rPr lang="en-US" u="sng" dirty="0" err="1">
                <a:solidFill>
                  <a:srgbClr val="0000FF"/>
                </a:solidFill>
                <a:latin typeface="Times New Roman"/>
                <a:ea typeface="Times New Roman"/>
                <a:cs typeface="Times New Roman"/>
                <a:hlinkClick r:id="rId3"/>
              </a:rPr>
              <a:t>i</a:t>
            </a:r>
            <a:r>
              <a:rPr lang="en-US" u="sng" dirty="0">
                <a:solidFill>
                  <a:srgbClr val="0000FF"/>
                </a:solidFill>
                <a:latin typeface="Times New Roman"/>
                <a:ea typeface="Times New Roman"/>
                <a:cs typeface="Times New Roman"/>
                <a:hlinkClick r:id="rId3"/>
              </a:rPr>
              <a:t>, 2, A - General Information on Pre-Discharge Claims </a:t>
            </a:r>
            <a:endParaRPr lang="en-US" dirty="0">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0000FF"/>
                </a:solidFill>
                <a:latin typeface="Times New Roman"/>
                <a:ea typeface="Times New Roman"/>
                <a:cs typeface="Times New Roman"/>
                <a:hlinkClick r:id="rId4"/>
              </a:rPr>
              <a:t>M21-1, Part III, Subpart </a:t>
            </a:r>
            <a:r>
              <a:rPr lang="en-US" u="sng" dirty="0" err="1">
                <a:solidFill>
                  <a:srgbClr val="0000FF"/>
                </a:solidFill>
                <a:latin typeface="Times New Roman"/>
                <a:ea typeface="Times New Roman"/>
                <a:cs typeface="Times New Roman"/>
                <a:hlinkClick r:id="rId4"/>
              </a:rPr>
              <a:t>i</a:t>
            </a:r>
            <a:r>
              <a:rPr lang="en-US" u="sng" dirty="0">
                <a:solidFill>
                  <a:srgbClr val="0000FF"/>
                </a:solidFill>
                <a:latin typeface="Times New Roman"/>
                <a:ea typeface="Times New Roman"/>
                <a:cs typeface="Times New Roman"/>
                <a:hlinkClick r:id="rId4"/>
              </a:rPr>
              <a:t>, 2, B - Division of Responsibilities for Processing Benefits Delivery at Discharge (BDD) and BDD Excluded Claims </a:t>
            </a:r>
            <a:endParaRPr lang="en-US" dirty="0">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0000FF"/>
                </a:solidFill>
                <a:latin typeface="Times New Roman"/>
                <a:ea typeface="Times New Roman"/>
                <a:cs typeface="Times New Roman"/>
                <a:hlinkClick r:id="rId5"/>
              </a:rPr>
              <a:t>M21-1, Part III, Subpart </a:t>
            </a:r>
            <a:r>
              <a:rPr lang="en-US" u="sng" dirty="0" err="1">
                <a:solidFill>
                  <a:srgbClr val="0000FF"/>
                </a:solidFill>
                <a:latin typeface="Times New Roman"/>
                <a:ea typeface="Times New Roman"/>
                <a:cs typeface="Times New Roman"/>
                <a:hlinkClick r:id="rId5"/>
              </a:rPr>
              <a:t>i</a:t>
            </a:r>
            <a:r>
              <a:rPr lang="en-US" u="sng" dirty="0">
                <a:solidFill>
                  <a:srgbClr val="0000FF"/>
                </a:solidFill>
                <a:latin typeface="Times New Roman"/>
                <a:ea typeface="Times New Roman"/>
                <a:cs typeface="Times New Roman"/>
                <a:hlinkClick r:id="rId5"/>
              </a:rPr>
              <a:t>, 2, C - Ancillary Benefits and Other Issues Involving Pre-Discharge Claims </a:t>
            </a:r>
            <a:endParaRPr lang="en-US" dirty="0">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FF0000"/>
                </a:solidFill>
                <a:latin typeface="Times New Roman"/>
                <a:ea typeface="Times New Roman"/>
                <a:cs typeface="Times New Roman"/>
                <a:hlinkClick r:id="rId6"/>
              </a:rPr>
              <a:t>M21-1, Part III, Subpart v, 2, A - Decision Authorization</a:t>
            </a:r>
            <a:endParaRPr lang="en-US" dirty="0">
              <a:solidFill>
                <a:srgbClr val="FF0000"/>
              </a:solidFill>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FF0000"/>
                </a:solidFill>
                <a:latin typeface="Times New Roman"/>
                <a:ea typeface="Times New Roman"/>
                <a:cs typeface="Times New Roman"/>
                <a:hlinkClick r:id="rId7"/>
              </a:rPr>
              <a:t>M21-1, Part III, Subpart v, 4, A - General Information on Elections</a:t>
            </a:r>
            <a:endParaRPr lang="en-US" dirty="0">
              <a:solidFill>
                <a:srgbClr val="FF0000"/>
              </a:solidFill>
              <a:latin typeface="Times New Roman"/>
              <a:ea typeface="Times New Roman"/>
            </a:endParaRPr>
          </a:p>
          <a:p>
            <a:pPr marL="342900" indent="-342900" hangingPunct="0">
              <a:spcBef>
                <a:spcPts val="0"/>
              </a:spcBef>
              <a:spcAft>
                <a:spcPts val="0"/>
              </a:spcAft>
              <a:buClr>
                <a:srgbClr val="000066"/>
              </a:buClr>
              <a:buFont typeface="Arial" panose="020B0604020202020204" pitchFamily="34" charset="0"/>
              <a:buChar char="•"/>
            </a:pPr>
            <a:r>
              <a:rPr lang="en-US" u="sng" dirty="0">
                <a:solidFill>
                  <a:srgbClr val="FF0000"/>
                </a:solidFill>
                <a:latin typeface="Times New Roman"/>
                <a:ea typeface="Times New Roman"/>
                <a:cs typeface="Times New Roman"/>
                <a:hlinkClick r:id="rId8"/>
              </a:rPr>
              <a:t>M21-1, Part III, Subpart v, 5, B - Preparing and Adjusting Awards in Military Retired Pay (MRP) Cases</a:t>
            </a:r>
            <a:endParaRPr lang="en-US" dirty="0">
              <a:solidFill>
                <a:srgbClr val="FF0000"/>
              </a:solidFill>
              <a:latin typeface="Times New Roman"/>
              <a:ea typeface="Times New Roman"/>
            </a:endParaRPr>
          </a:p>
          <a:p>
            <a:pPr marL="342900" indent="-342900">
              <a:buClr>
                <a:srgbClr val="000066"/>
              </a:buClr>
              <a:buFont typeface="Arial" panose="020B0604020202020204" pitchFamily="34" charset="0"/>
              <a:buChar char="•"/>
            </a:pPr>
            <a:endParaRPr lang="en-US" dirty="0">
              <a:solidFill>
                <a:srgbClr val="000066"/>
              </a:solidFill>
            </a:endParaRPr>
          </a:p>
          <a:p>
            <a:endParaRPr lang="en-US" b="1" dirty="0"/>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5584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In-Service Rating </a:t>
            </a:r>
            <a:r>
              <a:rPr lang="en-US" dirty="0"/>
              <a:t>	 </a:t>
            </a:r>
          </a:p>
        </p:txBody>
      </p:sp>
      <p:sp>
        <p:nvSpPr>
          <p:cNvPr id="3" name="Content Placeholder 2"/>
          <p:cNvSpPr>
            <a:spLocks noGrp="1"/>
          </p:cNvSpPr>
          <p:nvPr>
            <p:ph idx="1"/>
          </p:nvPr>
        </p:nvSpPr>
        <p:spPr/>
        <p:txBody>
          <a:bodyPr>
            <a:normAutofit/>
          </a:bodyPr>
          <a:lstStyle/>
          <a:p>
            <a:pPr marL="0" indent="0">
              <a:buNone/>
            </a:pPr>
            <a:r>
              <a:rPr lang="en-US" dirty="0"/>
              <a:t>Pre-discharge BDD claims shifted from completing the rating decision after the service members’ (SM) discharge from active duty to requiring that the rating decision be completed while the SM is still on active duty. </a:t>
            </a:r>
          </a:p>
          <a:p>
            <a:pPr marL="0" indent="0">
              <a:buNone/>
            </a:pPr>
            <a:endParaRPr lang="en-US" dirty="0"/>
          </a:p>
          <a:p>
            <a:pPr marL="0" indent="0">
              <a:buNone/>
            </a:pPr>
            <a:r>
              <a:rPr lang="en-US" dirty="0"/>
              <a:t>The purpose of this training is to inform the audience of the current BDD in-service rating award generation, and authorization process after discharge.</a:t>
            </a:r>
          </a:p>
        </p:txBody>
      </p:sp>
      <p:sp>
        <p:nvSpPr>
          <p:cNvPr id="4" name="Slide Number Placeholder 3"/>
          <p:cNvSpPr>
            <a:spLocks noGrp="1"/>
          </p:cNvSpPr>
          <p:nvPr>
            <p:ph type="sldNum" sz="quarter" idx="12"/>
          </p:nvPr>
        </p:nvSpPr>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59721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a:t>
            </a:r>
          </a:p>
        </p:txBody>
      </p:sp>
      <p:sp>
        <p:nvSpPr>
          <p:cNvPr id="3" name="Content Placeholder 2"/>
          <p:cNvSpPr>
            <a:spLocks noGrp="1"/>
          </p:cNvSpPr>
          <p:nvPr>
            <p:ph idx="1"/>
          </p:nvPr>
        </p:nvSpPr>
        <p:spPr/>
        <p:txBody>
          <a:bodyPr>
            <a:normAutofit/>
          </a:bodyPr>
          <a:lstStyle/>
          <a:p>
            <a:pPr marL="0" indent="0">
              <a:buNone/>
            </a:pPr>
            <a:r>
              <a:rPr lang="en-US" dirty="0"/>
              <a:t>The BDD rating decision will be completed while the SM is still on active duty. </a:t>
            </a:r>
          </a:p>
          <a:p>
            <a:pPr marL="0" indent="0">
              <a:buNone/>
            </a:pPr>
            <a:r>
              <a:rPr lang="en-US" dirty="0"/>
              <a:t>This will allow for:</a:t>
            </a:r>
          </a:p>
          <a:p>
            <a:pPr marL="342900" indent="-342900">
              <a:buFont typeface="Arial" panose="020B0604020202020204" pitchFamily="34" charset="0"/>
              <a:buChar char="•"/>
            </a:pPr>
            <a:r>
              <a:rPr lang="en-US" dirty="0"/>
              <a:t>completion of all necessary development required to rate a claim prior to discharge</a:t>
            </a:r>
          </a:p>
          <a:p>
            <a:pPr marL="342900" indent="-342900">
              <a:buFont typeface="Arial" panose="020B0604020202020204" pitchFamily="34" charset="0"/>
              <a:buChar char="•"/>
            </a:pPr>
            <a:r>
              <a:rPr lang="en-US" dirty="0"/>
              <a:t>service verification, award generation/authorization, and decision notification to begin </a:t>
            </a:r>
            <a:r>
              <a:rPr lang="en-US" u="sng" dirty="0"/>
              <a:t>the day after discharge</a:t>
            </a:r>
          </a:p>
          <a:p>
            <a:pPr marL="342900" indent="-342900">
              <a:buFont typeface="Arial" panose="020B0604020202020204" pitchFamily="34" charset="0"/>
              <a:buChar char="•"/>
            </a:pPr>
            <a:r>
              <a:rPr lang="en-US" dirty="0"/>
              <a:t>the SM to receive a decision on their claim as close to discharge as possible</a:t>
            </a:r>
          </a:p>
          <a:p>
            <a:pPr marL="342900" indent="-342900">
              <a:buFont typeface="Arial" panose="020B0604020202020204" pitchFamily="34" charset="0"/>
              <a:buChar char="•"/>
            </a:pPr>
            <a:r>
              <a:rPr lang="en-US" dirty="0"/>
              <a:t>Greatly decrease the overall average number of days pending for the pre-discharge claim inventory</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177874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BDD vs. BDD Excluded	 </a:t>
            </a:r>
          </a:p>
        </p:txBody>
      </p:sp>
      <p:sp>
        <p:nvSpPr>
          <p:cNvPr id="3" name="Content Placeholder 2"/>
          <p:cNvSpPr>
            <a:spLocks noGrp="1"/>
          </p:cNvSpPr>
          <p:nvPr>
            <p:ph idx="1"/>
          </p:nvPr>
        </p:nvSpPr>
        <p:spPr/>
        <p:txBody>
          <a:bodyPr>
            <a:normAutofit/>
          </a:bodyPr>
          <a:lstStyle/>
          <a:p>
            <a:pPr marL="0" indent="0">
              <a:buNone/>
            </a:pPr>
            <a:r>
              <a:rPr lang="en-US" dirty="0"/>
              <a:t>Claims received on or after October 1, 2017, within 180 days prior to discharge are identified as Benefits Delivery at Discharge (BDD) claims or BDD excluded claims.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13770625"/>
              </p:ext>
            </p:extLst>
          </p:nvPr>
        </p:nvGraphicFramePr>
        <p:xfrm>
          <a:off x="1944285" y="3823292"/>
          <a:ext cx="8632256" cy="2127184"/>
        </p:xfrm>
        <a:graphic>
          <a:graphicData uri="http://schemas.openxmlformats.org/drawingml/2006/table">
            <a:tbl>
              <a:tblPr firstRow="1" bandRow="1">
                <a:tableStyleId>{5C22544A-7EE6-4342-B048-85BDC9FD1C3A}</a:tableStyleId>
              </a:tblPr>
              <a:tblGrid>
                <a:gridCol w="3478164">
                  <a:extLst>
                    <a:ext uri="{9D8B030D-6E8A-4147-A177-3AD203B41FA5}">
                      <a16:colId xmlns:a16="http://schemas.microsoft.com/office/drawing/2014/main" val="20000"/>
                    </a:ext>
                  </a:extLst>
                </a:gridCol>
                <a:gridCol w="2747776">
                  <a:extLst>
                    <a:ext uri="{9D8B030D-6E8A-4147-A177-3AD203B41FA5}">
                      <a16:colId xmlns:a16="http://schemas.microsoft.com/office/drawing/2014/main" val="20001"/>
                    </a:ext>
                  </a:extLst>
                </a:gridCol>
                <a:gridCol w="2406316">
                  <a:extLst>
                    <a:ext uri="{9D8B030D-6E8A-4147-A177-3AD203B41FA5}">
                      <a16:colId xmlns:a16="http://schemas.microsoft.com/office/drawing/2014/main" val="20002"/>
                    </a:ext>
                  </a:extLst>
                </a:gridCol>
              </a:tblGrid>
              <a:tr h="1116531">
                <a:tc>
                  <a:txBody>
                    <a:bodyPr/>
                    <a:lstStyle/>
                    <a:p>
                      <a:pPr algn="ctr"/>
                      <a:r>
                        <a:rPr lang="en-US" sz="2400" b="0" dirty="0">
                          <a:solidFill>
                            <a:schemeClr val="tx1"/>
                          </a:solidFill>
                        </a:rPr>
                        <a:t>Days prior to separation claim is submitted</a:t>
                      </a:r>
                    </a:p>
                  </a:txBody>
                  <a:tcPr anchor="ctr">
                    <a:solidFill>
                      <a:schemeClr val="accent6">
                        <a:lumMod val="20000"/>
                        <a:lumOff val="80000"/>
                      </a:schemeClr>
                    </a:solidFill>
                  </a:tcPr>
                </a:tc>
                <a:tc>
                  <a:txBody>
                    <a:bodyPr/>
                    <a:lstStyle/>
                    <a:p>
                      <a:pPr algn="ctr"/>
                      <a:r>
                        <a:rPr lang="en-US" sz="2400" b="0" dirty="0">
                          <a:solidFill>
                            <a:schemeClr val="tx1"/>
                          </a:solidFill>
                        </a:rPr>
                        <a:t>90-180 days</a:t>
                      </a:r>
                    </a:p>
                  </a:txBody>
                  <a:tcPr anchor="ctr">
                    <a:solidFill>
                      <a:schemeClr val="accent6">
                        <a:lumMod val="20000"/>
                        <a:lumOff val="80000"/>
                      </a:schemeClr>
                    </a:solidFill>
                  </a:tcPr>
                </a:tc>
                <a:tc>
                  <a:txBody>
                    <a:bodyPr/>
                    <a:lstStyle/>
                    <a:p>
                      <a:pPr algn="ctr"/>
                      <a:r>
                        <a:rPr lang="en-US" sz="2400" b="0" strike="noStrike" dirty="0">
                          <a:solidFill>
                            <a:schemeClr val="tx1"/>
                          </a:solidFill>
                        </a:rPr>
                        <a:t>1-89 days</a:t>
                      </a:r>
                    </a:p>
                  </a:txBody>
                  <a:tcPr anchor="ctr">
                    <a:solidFill>
                      <a:srgbClr val="FF0000"/>
                    </a:solidFill>
                  </a:tcPr>
                </a:tc>
                <a:extLst>
                  <a:ext uri="{0D108BD9-81ED-4DB2-BD59-A6C34878D82A}">
                    <a16:rowId xmlns:a16="http://schemas.microsoft.com/office/drawing/2014/main" val="10000"/>
                  </a:ext>
                </a:extLst>
              </a:tr>
              <a:tr h="1010653">
                <a:tc>
                  <a:txBody>
                    <a:bodyPr/>
                    <a:lstStyle/>
                    <a:p>
                      <a:pPr algn="ctr"/>
                      <a:r>
                        <a:rPr lang="en-US" sz="2400" dirty="0"/>
                        <a:t>Claim</a:t>
                      </a:r>
                      <a:r>
                        <a:rPr lang="en-US" sz="2400" baseline="0" dirty="0"/>
                        <a:t> identity</a:t>
                      </a:r>
                      <a:endParaRPr lang="en-US" sz="2400" dirty="0"/>
                    </a:p>
                  </a:txBody>
                  <a:tcPr anchor="ctr">
                    <a:solidFill>
                      <a:schemeClr val="accent6">
                        <a:lumMod val="20000"/>
                        <a:lumOff val="80000"/>
                      </a:schemeClr>
                    </a:solidFill>
                  </a:tcPr>
                </a:tc>
                <a:tc>
                  <a:txBody>
                    <a:bodyPr/>
                    <a:lstStyle/>
                    <a:p>
                      <a:pPr algn="ctr"/>
                      <a:r>
                        <a:rPr lang="en-US" sz="2400" dirty="0"/>
                        <a:t>BDD</a:t>
                      </a:r>
                    </a:p>
                  </a:txBody>
                  <a:tcPr anchor="ctr">
                    <a:solidFill>
                      <a:schemeClr val="accent6">
                        <a:lumMod val="20000"/>
                        <a:lumOff val="80000"/>
                      </a:schemeClr>
                    </a:solidFill>
                  </a:tcPr>
                </a:tc>
                <a:tc>
                  <a:txBody>
                    <a:bodyPr/>
                    <a:lstStyle/>
                    <a:p>
                      <a:pPr algn="ctr"/>
                      <a:r>
                        <a:rPr lang="en-US" sz="2400" strike="noStrike" baseline="0" dirty="0"/>
                        <a:t>BDD Excluded</a:t>
                      </a:r>
                      <a:endParaRPr lang="en-US" sz="2400" strike="noStrike" dirty="0"/>
                    </a:p>
                  </a:txBody>
                  <a:tcPr anchor="ctr">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11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Work Queue (NWQ)</a:t>
            </a:r>
          </a:p>
        </p:txBody>
      </p:sp>
      <p:sp>
        <p:nvSpPr>
          <p:cNvPr id="3" name="Content Placeholder 2"/>
          <p:cNvSpPr>
            <a:spLocks noGrp="1"/>
          </p:cNvSpPr>
          <p:nvPr>
            <p:ph idx="1"/>
          </p:nvPr>
        </p:nvSpPr>
        <p:spPr/>
        <p:txBody>
          <a:bodyPr/>
          <a:lstStyle/>
          <a:p>
            <a:pPr marL="0" indent="0">
              <a:buNone/>
            </a:pPr>
            <a:r>
              <a:rPr lang="en-US" dirty="0"/>
              <a:t>Following the actions taken at the BDD intake site, the National Work Queue (NWQ) will route the BDD claim to regional offices nationally for review for ready for decision (RFD) status as soon as all examinations have been completed or all tracked items have expired. </a:t>
            </a:r>
          </a:p>
          <a:p>
            <a:pPr marL="0" indent="0">
              <a:buNone/>
            </a:pPr>
            <a:endParaRPr lang="en-US" dirty="0"/>
          </a:p>
          <a:p>
            <a:pPr marL="0" indent="0">
              <a:buNone/>
            </a:pPr>
            <a:r>
              <a:rPr lang="en-US" dirty="0"/>
              <a:t>NOTE:  This will occur while the SM is still on active duty, therefore </a:t>
            </a:r>
            <a:r>
              <a:rPr lang="en-US" u="sng" dirty="0"/>
              <a:t>deferral for service verification should not occur</a:t>
            </a:r>
            <a:r>
              <a:rPr lang="en-US" dirty="0"/>
              <a:t>. Service verification for BDD claims does not occur until </a:t>
            </a:r>
            <a:r>
              <a:rPr lang="en-US" b="1" dirty="0"/>
              <a:t>after</a:t>
            </a:r>
            <a:r>
              <a:rPr lang="en-US" dirty="0"/>
              <a:t> the completion of the in-service rating decision and the </a:t>
            </a:r>
            <a:r>
              <a:rPr lang="en-US" b="1" u="sng" dirty="0"/>
              <a:t>SM’s discharge from active duty</a:t>
            </a:r>
            <a:r>
              <a:rPr lang="en-US" dirty="0"/>
              <a:t>.</a:t>
            </a:r>
          </a:p>
          <a:p>
            <a:pPr marL="0" indent="0">
              <a:buNone/>
            </a:pPr>
            <a:endParaRPr lang="en-US" sz="1200"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104873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 	 </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BDD claims that are made ready for decision are routed for rating action to regional offices nationally based on capacity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BDD excluded claims will be rated at the Regional Office of Jurisdiction (ROJ).</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an intake site receives a BDD-excluded claim 10 or fewer days before the discharge date that cannot be processed in VBMS, follow instructions in M21-1III.i.2.B.3.g</a:t>
            </a:r>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140572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Guidance</a:t>
            </a:r>
          </a:p>
        </p:txBody>
      </p:sp>
      <p:sp>
        <p:nvSpPr>
          <p:cNvPr id="3" name="Content Placeholder 2"/>
          <p:cNvSpPr>
            <a:spLocks noGrp="1"/>
          </p:cNvSpPr>
          <p:nvPr>
            <p:ph idx="1"/>
          </p:nvPr>
        </p:nvSpPr>
        <p:spPr>
          <a:xfrm>
            <a:off x="656526" y="1758635"/>
            <a:ext cx="9778391" cy="3322652"/>
          </a:xfrm>
        </p:spPr>
        <p:txBody>
          <a:bodyPr>
            <a:normAutofit/>
          </a:bodyPr>
          <a:lstStyle/>
          <a:p>
            <a:r>
              <a:rPr lang="en-US" dirty="0"/>
              <a:t>The BDD rating decision will be completed while the SM is still on active duty 	</a:t>
            </a:r>
          </a:p>
          <a:p>
            <a:pPr lvl="1"/>
            <a:r>
              <a:rPr lang="en-US" sz="2000" dirty="0">
                <a:latin typeface="Times New Roman" panose="02020603050405020304" pitchFamily="18" charset="0"/>
                <a:cs typeface="Times New Roman" panose="02020603050405020304" pitchFamily="18" charset="0"/>
              </a:rPr>
              <a:t>The RVSR will utilize a future effective date for the grant of benefits</a:t>
            </a: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All current rating requirements will remain the same except that partial rating decisions will </a:t>
            </a:r>
            <a:r>
              <a:rPr lang="en-US" sz="2000" b="1" u="sng"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be allowed for the In-Service Ratings. </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9</a:t>
            </a:fld>
            <a:endParaRPr lang="en-US"/>
          </a:p>
        </p:txBody>
      </p:sp>
      <p:pic>
        <p:nvPicPr>
          <p:cNvPr id="1026" name="Picture 2" descr="C:\Users\VBADENMOSSH\Desktop\BDD CEST Snapshots\DD214 Service d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055" y="3777663"/>
            <a:ext cx="5848812" cy="260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91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88A1A800658A45B0AA863475625F9F" ma:contentTypeVersion="0" ma:contentTypeDescription="Create a new document." ma:contentTypeScope="" ma:versionID="7a751d97d85220cee5742c03d80642e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777C07D8-BA7C-4FE7-83BE-A72F0DAB3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6517</TotalTime>
  <Words>1243</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Theme February</vt:lpstr>
      <vt:lpstr>Promulgating   In-Service Rating </vt:lpstr>
      <vt:lpstr>Objectives</vt:lpstr>
      <vt:lpstr>References</vt:lpstr>
      <vt:lpstr>In-Service Rating   </vt:lpstr>
      <vt:lpstr>In-Service Rating  </vt:lpstr>
      <vt:lpstr>BDD vs. BDD Excluded  </vt:lpstr>
      <vt:lpstr>National Work Queue (NWQ)</vt:lpstr>
      <vt:lpstr>Jurisdiction   </vt:lpstr>
      <vt:lpstr>In-Service Rating Guidance</vt:lpstr>
      <vt:lpstr>In-Service Rating Guidance (Cont.)</vt:lpstr>
      <vt:lpstr>Promulgation</vt:lpstr>
      <vt:lpstr>Award Generation and Authorization</vt:lpstr>
      <vt:lpstr>Award Generation and Authorization (cont.)</vt:lpstr>
      <vt:lpstr>Retired?</vt:lpstr>
      <vt:lpstr>DFAS RCPS</vt:lpstr>
      <vt:lpstr>Establishing the “Retired Pay Case” Indicator</vt:lpstr>
      <vt:lpstr>Working Retired Pay Cases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Pre-Discharge Redesign In-Service Rating PowerPoint Presentation</dc:title>
  <dc:subject>VSR, Pre-Discharge MSC, AQRS</dc:subject>
  <dc:creator>Department of Veterans Affairs, Veterans Benefits Administration, Compensation Service, STAFF</dc:creator>
  <cp:keywords>Pre-Discharge; In-Service Rating; Pre-Discharge Redesign; BDD; Benefits Delivery at Discharge, Predischarge. Pre-discharge, BDD, QS, Quick start, benefits delivery at discharge, 336, 337, In-service rating</cp:keywords>
  <dc:description>Pre-discharge claims have undergone a redesign which has adjusted the process for adjudicating claims that are received prior to a service member’s (SM) discharge from active duty.  The purpose of this training is to inform the audience of the major changes.</dc:description>
  <cp:lastModifiedBy>Kathy Poole</cp:lastModifiedBy>
  <cp:revision>479</cp:revision>
  <cp:lastPrinted>2017-06-26T16:00:52Z</cp:lastPrinted>
  <dcterms:created xsi:type="dcterms:W3CDTF">2014-04-30T02:32:11Z</dcterms:created>
  <dcterms:modified xsi:type="dcterms:W3CDTF">2018-11-06T17:38:21Z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0x0101005988A1A800658A45B0AA863475625F9F</vt:lpwstr>
  </property>
  <property fmtid="{D5CDD505-2E9C-101B-9397-08002B2CF9AE}" pid="8" name="_dlc_DocIdItemGuid">
    <vt:lpwstr>9a674751-bf5e-483b-b222-d7c2bb27e24d</vt:lpwstr>
  </property>
  <property fmtid="{D5CDD505-2E9C-101B-9397-08002B2CF9AE}" pid="9" name="Language">
    <vt:lpwstr>en</vt:lpwstr>
  </property>
  <property fmtid="{D5CDD505-2E9C-101B-9397-08002B2CF9AE}" pid="10" name="Type">
    <vt:lpwstr>Presentation</vt:lpwstr>
  </property>
</Properties>
</file>