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3.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4.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5"/>
  </p:sldMasterIdLst>
  <p:notesMasterIdLst>
    <p:notesMasterId r:id="rId22"/>
  </p:notesMasterIdLst>
  <p:handoutMasterIdLst>
    <p:handoutMasterId r:id="rId23"/>
  </p:handoutMasterIdLst>
  <p:sldIdLst>
    <p:sldId id="257" r:id="rId6"/>
    <p:sldId id="258" r:id="rId7"/>
    <p:sldId id="259" r:id="rId8"/>
    <p:sldId id="261" r:id="rId9"/>
    <p:sldId id="274" r:id="rId10"/>
    <p:sldId id="262" r:id="rId11"/>
    <p:sldId id="276" r:id="rId12"/>
    <p:sldId id="277" r:id="rId13"/>
    <p:sldId id="278" r:id="rId14"/>
    <p:sldId id="279" r:id="rId15"/>
    <p:sldId id="280" r:id="rId16"/>
    <p:sldId id="285" r:id="rId17"/>
    <p:sldId id="281" r:id="rId18"/>
    <p:sldId id="286" r:id="rId19"/>
    <p:sldId id="282" r:id="rId20"/>
    <p:sldId id="284" r:id="rId21"/>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 clrIdx="0"/>
  <p:cmAuthor id="1" name="Holcomb, Jeffrey, VBADENV Trng Facility" initials="HJVTF" lastIdx="7" clrIdx="1">
    <p:extLst>
      <p:ext uri="{19B8F6BF-5375-455C-9EA6-DF929625EA0E}">
        <p15:presenceInfo xmlns:p15="http://schemas.microsoft.com/office/powerpoint/2012/main" userId="S-1-5-21-1409082233-764733703-682003330-3017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2" autoAdjust="0"/>
    <p:restoredTop sz="86369" autoAdjust="0"/>
  </p:normalViewPr>
  <p:slideViewPr>
    <p:cSldViewPr snapToGrid="0">
      <p:cViewPr varScale="1">
        <p:scale>
          <a:sx n="95" d="100"/>
          <a:sy n="95" d="100"/>
        </p:scale>
        <p:origin x="726"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9/18/2020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9/18/2020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a:p>
        </p:txBody>
      </p:sp>
    </p:spTree>
    <p:extLst>
      <p:ext uri="{BB962C8B-B14F-4D97-AF65-F5344CB8AC3E}">
        <p14:creationId xmlns:p14="http://schemas.microsoft.com/office/powerpoint/2010/main" val="42055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a:p>
        </p:txBody>
      </p:sp>
    </p:spTree>
    <p:extLst>
      <p:ext uri="{BB962C8B-B14F-4D97-AF65-F5344CB8AC3E}">
        <p14:creationId xmlns:p14="http://schemas.microsoft.com/office/powerpoint/2010/main" val="302625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a:p>
        </p:txBody>
      </p:sp>
    </p:spTree>
    <p:extLst>
      <p:ext uri="{BB962C8B-B14F-4D97-AF65-F5344CB8AC3E}">
        <p14:creationId xmlns:p14="http://schemas.microsoft.com/office/powerpoint/2010/main" val="68290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a:p>
        </p:txBody>
      </p:sp>
    </p:spTree>
    <p:extLst>
      <p:ext uri="{BB962C8B-B14F-4D97-AF65-F5344CB8AC3E}">
        <p14:creationId xmlns:p14="http://schemas.microsoft.com/office/powerpoint/2010/main" val="3011731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a:p>
        </p:txBody>
      </p:sp>
    </p:spTree>
    <p:extLst>
      <p:ext uri="{BB962C8B-B14F-4D97-AF65-F5344CB8AC3E}">
        <p14:creationId xmlns:p14="http://schemas.microsoft.com/office/powerpoint/2010/main" val="2069078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373188" y="1143000"/>
            <a:ext cx="4111625" cy="3084513"/>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dirty="0">
              <a:solidFill>
                <a:schemeClr val="tx1"/>
              </a:solidFill>
              <a:latin typeface="Arial" panose="020B0604020202020204" pitchFamily="34" charset="0"/>
              <a:cs typeface="Arial" panose="020B0604020202020204" pitchFamily="34" charset="0"/>
            </a:endParaRPr>
          </a:p>
        </p:txBody>
      </p:sp>
      <p:sp>
        <p:nvSpPr>
          <p:cNvPr id="122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65" eaLnBrk="0" hangingPunct="0">
              <a:defRPr sz="3200">
                <a:solidFill>
                  <a:schemeClr val="tx1"/>
                </a:solidFill>
                <a:latin typeface="Tahoma" pitchFamily="34" charset="0"/>
              </a:defRPr>
            </a:lvl1pPr>
            <a:lvl2pPr marL="731731" indent="-281435" defTabSz="914665" eaLnBrk="0" hangingPunct="0">
              <a:defRPr sz="3200">
                <a:solidFill>
                  <a:schemeClr val="tx1"/>
                </a:solidFill>
                <a:latin typeface="Tahoma" pitchFamily="34" charset="0"/>
              </a:defRPr>
            </a:lvl2pPr>
            <a:lvl3pPr marL="1125741" indent="-225148" defTabSz="914665" eaLnBrk="0" hangingPunct="0">
              <a:defRPr sz="3200">
                <a:solidFill>
                  <a:schemeClr val="tx1"/>
                </a:solidFill>
                <a:latin typeface="Tahoma" pitchFamily="34" charset="0"/>
              </a:defRPr>
            </a:lvl3pPr>
            <a:lvl4pPr marL="1576037" indent="-225148" defTabSz="914665" eaLnBrk="0" hangingPunct="0">
              <a:defRPr sz="3200">
                <a:solidFill>
                  <a:schemeClr val="tx1"/>
                </a:solidFill>
                <a:latin typeface="Tahoma" pitchFamily="34" charset="0"/>
              </a:defRPr>
            </a:lvl4pPr>
            <a:lvl5pPr marL="2026333" indent="-225148" defTabSz="914665" eaLnBrk="0" hangingPunct="0">
              <a:defRPr sz="3200">
                <a:solidFill>
                  <a:schemeClr val="tx1"/>
                </a:solidFill>
                <a:latin typeface="Tahoma" pitchFamily="34" charset="0"/>
              </a:defRPr>
            </a:lvl5pPr>
            <a:lvl6pPr marL="2476630" indent="-225148" defTabSz="914665" eaLnBrk="0" fontAlgn="base" hangingPunct="0">
              <a:spcBef>
                <a:spcPct val="0"/>
              </a:spcBef>
              <a:spcAft>
                <a:spcPct val="0"/>
              </a:spcAft>
              <a:defRPr sz="3200">
                <a:solidFill>
                  <a:schemeClr val="tx1"/>
                </a:solidFill>
                <a:latin typeface="Tahoma" pitchFamily="34" charset="0"/>
              </a:defRPr>
            </a:lvl6pPr>
            <a:lvl7pPr marL="2926926" indent="-225148" defTabSz="914665" eaLnBrk="0" fontAlgn="base" hangingPunct="0">
              <a:spcBef>
                <a:spcPct val="0"/>
              </a:spcBef>
              <a:spcAft>
                <a:spcPct val="0"/>
              </a:spcAft>
              <a:defRPr sz="3200">
                <a:solidFill>
                  <a:schemeClr val="tx1"/>
                </a:solidFill>
                <a:latin typeface="Tahoma" pitchFamily="34" charset="0"/>
              </a:defRPr>
            </a:lvl7pPr>
            <a:lvl8pPr marL="3377222" indent="-225148" defTabSz="914665" eaLnBrk="0" fontAlgn="base" hangingPunct="0">
              <a:spcBef>
                <a:spcPct val="0"/>
              </a:spcBef>
              <a:spcAft>
                <a:spcPct val="0"/>
              </a:spcAft>
              <a:defRPr sz="3200">
                <a:solidFill>
                  <a:schemeClr val="tx1"/>
                </a:solidFill>
                <a:latin typeface="Tahoma" pitchFamily="34" charset="0"/>
              </a:defRPr>
            </a:lvl8pPr>
            <a:lvl9pPr marL="3827518" indent="-225148" defTabSz="914665" eaLnBrk="0" fontAlgn="base" hangingPunct="0">
              <a:spcBef>
                <a:spcPct val="0"/>
              </a:spcBef>
              <a:spcAft>
                <a:spcPct val="0"/>
              </a:spcAft>
              <a:defRPr sz="3200">
                <a:solidFill>
                  <a:schemeClr val="tx1"/>
                </a:solidFill>
                <a:latin typeface="Tahoma" pitchFamily="34" charset="0"/>
              </a:defRPr>
            </a:lvl9pPr>
          </a:lstStyle>
          <a:p>
            <a:r>
              <a:rPr lang="en-US" sz="1200"/>
              <a:t>VBA Overview</a:t>
            </a:r>
          </a:p>
        </p:txBody>
      </p:sp>
      <p:sp>
        <p:nvSpPr>
          <p:cNvPr id="1229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65" eaLnBrk="0" hangingPunct="0">
              <a:defRPr sz="3200">
                <a:solidFill>
                  <a:schemeClr val="tx1"/>
                </a:solidFill>
                <a:latin typeface="Tahoma" pitchFamily="34" charset="0"/>
              </a:defRPr>
            </a:lvl1pPr>
            <a:lvl2pPr marL="731731" indent="-281435" defTabSz="914665" eaLnBrk="0" hangingPunct="0">
              <a:defRPr sz="3200">
                <a:solidFill>
                  <a:schemeClr val="tx1"/>
                </a:solidFill>
                <a:latin typeface="Tahoma" pitchFamily="34" charset="0"/>
              </a:defRPr>
            </a:lvl2pPr>
            <a:lvl3pPr marL="1125741" indent="-225148" defTabSz="914665" eaLnBrk="0" hangingPunct="0">
              <a:defRPr sz="3200">
                <a:solidFill>
                  <a:schemeClr val="tx1"/>
                </a:solidFill>
                <a:latin typeface="Tahoma" pitchFamily="34" charset="0"/>
              </a:defRPr>
            </a:lvl3pPr>
            <a:lvl4pPr marL="1576037" indent="-225148" defTabSz="914665" eaLnBrk="0" hangingPunct="0">
              <a:defRPr sz="3200">
                <a:solidFill>
                  <a:schemeClr val="tx1"/>
                </a:solidFill>
                <a:latin typeface="Tahoma" pitchFamily="34" charset="0"/>
              </a:defRPr>
            </a:lvl4pPr>
            <a:lvl5pPr marL="2026333" indent="-225148" defTabSz="914665" eaLnBrk="0" hangingPunct="0">
              <a:defRPr sz="3200">
                <a:solidFill>
                  <a:schemeClr val="tx1"/>
                </a:solidFill>
                <a:latin typeface="Tahoma" pitchFamily="34" charset="0"/>
              </a:defRPr>
            </a:lvl5pPr>
            <a:lvl6pPr marL="2476630" indent="-225148" defTabSz="914665" eaLnBrk="0" fontAlgn="base" hangingPunct="0">
              <a:spcBef>
                <a:spcPct val="0"/>
              </a:spcBef>
              <a:spcAft>
                <a:spcPct val="0"/>
              </a:spcAft>
              <a:defRPr sz="3200">
                <a:solidFill>
                  <a:schemeClr val="tx1"/>
                </a:solidFill>
                <a:latin typeface="Tahoma" pitchFamily="34" charset="0"/>
              </a:defRPr>
            </a:lvl6pPr>
            <a:lvl7pPr marL="2926926" indent="-225148" defTabSz="914665" eaLnBrk="0" fontAlgn="base" hangingPunct="0">
              <a:spcBef>
                <a:spcPct val="0"/>
              </a:spcBef>
              <a:spcAft>
                <a:spcPct val="0"/>
              </a:spcAft>
              <a:defRPr sz="3200">
                <a:solidFill>
                  <a:schemeClr val="tx1"/>
                </a:solidFill>
                <a:latin typeface="Tahoma" pitchFamily="34" charset="0"/>
              </a:defRPr>
            </a:lvl7pPr>
            <a:lvl8pPr marL="3377222" indent="-225148" defTabSz="914665" eaLnBrk="0" fontAlgn="base" hangingPunct="0">
              <a:spcBef>
                <a:spcPct val="0"/>
              </a:spcBef>
              <a:spcAft>
                <a:spcPct val="0"/>
              </a:spcAft>
              <a:defRPr sz="3200">
                <a:solidFill>
                  <a:schemeClr val="tx1"/>
                </a:solidFill>
                <a:latin typeface="Tahoma" pitchFamily="34" charset="0"/>
              </a:defRPr>
            </a:lvl8pPr>
            <a:lvl9pPr marL="3827518" indent="-225148" defTabSz="914665" eaLnBrk="0" fontAlgn="base" hangingPunct="0">
              <a:spcBef>
                <a:spcPct val="0"/>
              </a:spcBef>
              <a:spcAft>
                <a:spcPct val="0"/>
              </a:spcAft>
              <a:defRPr sz="3200">
                <a:solidFill>
                  <a:schemeClr val="tx1"/>
                </a:solidFill>
                <a:latin typeface="Tahoma" pitchFamily="34" charset="0"/>
              </a:defRPr>
            </a:lvl9pPr>
          </a:lstStyle>
          <a:p>
            <a:endParaRPr lang="en-US" sz="1200"/>
          </a:p>
        </p:txBody>
      </p:sp>
      <p:sp>
        <p:nvSpPr>
          <p:cNvPr id="1229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65" eaLnBrk="0" hangingPunct="0">
              <a:defRPr sz="3200">
                <a:solidFill>
                  <a:schemeClr val="tx1"/>
                </a:solidFill>
                <a:latin typeface="Tahoma" pitchFamily="34" charset="0"/>
              </a:defRPr>
            </a:lvl1pPr>
            <a:lvl2pPr marL="731731" indent="-281435" defTabSz="914665" eaLnBrk="0" hangingPunct="0">
              <a:defRPr sz="3200">
                <a:solidFill>
                  <a:schemeClr val="tx1"/>
                </a:solidFill>
                <a:latin typeface="Tahoma" pitchFamily="34" charset="0"/>
              </a:defRPr>
            </a:lvl2pPr>
            <a:lvl3pPr marL="1125741" indent="-225148" defTabSz="914665" eaLnBrk="0" hangingPunct="0">
              <a:defRPr sz="3200">
                <a:solidFill>
                  <a:schemeClr val="tx1"/>
                </a:solidFill>
                <a:latin typeface="Tahoma" pitchFamily="34" charset="0"/>
              </a:defRPr>
            </a:lvl3pPr>
            <a:lvl4pPr marL="1576037" indent="-225148" defTabSz="914665" eaLnBrk="0" hangingPunct="0">
              <a:defRPr sz="3200">
                <a:solidFill>
                  <a:schemeClr val="tx1"/>
                </a:solidFill>
                <a:latin typeface="Tahoma" pitchFamily="34" charset="0"/>
              </a:defRPr>
            </a:lvl4pPr>
            <a:lvl5pPr marL="2026333" indent="-225148" defTabSz="914665" eaLnBrk="0" hangingPunct="0">
              <a:defRPr sz="3200">
                <a:solidFill>
                  <a:schemeClr val="tx1"/>
                </a:solidFill>
                <a:latin typeface="Tahoma" pitchFamily="34" charset="0"/>
              </a:defRPr>
            </a:lvl5pPr>
            <a:lvl6pPr marL="2476630" indent="-225148" defTabSz="914665" eaLnBrk="0" fontAlgn="base" hangingPunct="0">
              <a:spcBef>
                <a:spcPct val="0"/>
              </a:spcBef>
              <a:spcAft>
                <a:spcPct val="0"/>
              </a:spcAft>
              <a:defRPr sz="3200">
                <a:solidFill>
                  <a:schemeClr val="tx1"/>
                </a:solidFill>
                <a:latin typeface="Tahoma" pitchFamily="34" charset="0"/>
              </a:defRPr>
            </a:lvl6pPr>
            <a:lvl7pPr marL="2926926" indent="-225148" defTabSz="914665" eaLnBrk="0" fontAlgn="base" hangingPunct="0">
              <a:spcBef>
                <a:spcPct val="0"/>
              </a:spcBef>
              <a:spcAft>
                <a:spcPct val="0"/>
              </a:spcAft>
              <a:defRPr sz="3200">
                <a:solidFill>
                  <a:schemeClr val="tx1"/>
                </a:solidFill>
                <a:latin typeface="Tahoma" pitchFamily="34" charset="0"/>
              </a:defRPr>
            </a:lvl7pPr>
            <a:lvl8pPr marL="3377222" indent="-225148" defTabSz="914665" eaLnBrk="0" fontAlgn="base" hangingPunct="0">
              <a:spcBef>
                <a:spcPct val="0"/>
              </a:spcBef>
              <a:spcAft>
                <a:spcPct val="0"/>
              </a:spcAft>
              <a:defRPr sz="3200">
                <a:solidFill>
                  <a:schemeClr val="tx1"/>
                </a:solidFill>
                <a:latin typeface="Tahoma" pitchFamily="34" charset="0"/>
              </a:defRPr>
            </a:lvl8pPr>
            <a:lvl9pPr marL="3827518" indent="-225148" defTabSz="914665" eaLnBrk="0" fontAlgn="base" hangingPunct="0">
              <a:spcBef>
                <a:spcPct val="0"/>
              </a:spcBef>
              <a:spcAft>
                <a:spcPct val="0"/>
              </a:spcAft>
              <a:defRPr sz="3200">
                <a:solidFill>
                  <a:schemeClr val="tx1"/>
                </a:solidFill>
                <a:latin typeface="Tahoma" pitchFamily="34" charset="0"/>
              </a:defRPr>
            </a:lvl9pPr>
          </a:lstStyle>
          <a:p>
            <a:fld id="{327860C2-8588-434C-91E7-780EBC532DB6}" type="slidenum">
              <a:rPr lang="en-US" sz="1200"/>
              <a:pPr/>
              <a:t>16</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a:t>
            </a:fld>
            <a:endParaRPr lang="en-US"/>
          </a:p>
        </p:txBody>
      </p:sp>
    </p:spTree>
    <p:extLst>
      <p:ext uri="{BB962C8B-B14F-4D97-AF65-F5344CB8AC3E}">
        <p14:creationId xmlns:p14="http://schemas.microsoft.com/office/powerpoint/2010/main" val="3199647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a:p>
        </p:txBody>
      </p:sp>
    </p:spTree>
    <p:extLst>
      <p:ext uri="{BB962C8B-B14F-4D97-AF65-F5344CB8AC3E}">
        <p14:creationId xmlns:p14="http://schemas.microsoft.com/office/powerpoint/2010/main" val="232530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a:p>
        </p:txBody>
      </p:sp>
    </p:spTree>
    <p:extLst>
      <p:ext uri="{BB962C8B-B14F-4D97-AF65-F5344CB8AC3E}">
        <p14:creationId xmlns:p14="http://schemas.microsoft.com/office/powerpoint/2010/main" val="302982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a:p>
        </p:txBody>
      </p:sp>
    </p:spTree>
    <p:extLst>
      <p:ext uri="{BB962C8B-B14F-4D97-AF65-F5344CB8AC3E}">
        <p14:creationId xmlns:p14="http://schemas.microsoft.com/office/powerpoint/2010/main" val="1783107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a:p>
        </p:txBody>
      </p:sp>
    </p:spTree>
    <p:extLst>
      <p:ext uri="{BB962C8B-B14F-4D97-AF65-F5344CB8AC3E}">
        <p14:creationId xmlns:p14="http://schemas.microsoft.com/office/powerpoint/2010/main" val="845642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a:p>
        </p:txBody>
      </p:sp>
    </p:spTree>
    <p:extLst>
      <p:ext uri="{BB962C8B-B14F-4D97-AF65-F5344CB8AC3E}">
        <p14:creationId xmlns:p14="http://schemas.microsoft.com/office/powerpoint/2010/main" val="770589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a:p>
        </p:txBody>
      </p:sp>
    </p:spTree>
    <p:extLst>
      <p:ext uri="{BB962C8B-B14F-4D97-AF65-F5344CB8AC3E}">
        <p14:creationId xmlns:p14="http://schemas.microsoft.com/office/powerpoint/2010/main" val="4221145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a:p>
        </p:txBody>
      </p:sp>
    </p:spTree>
    <p:extLst>
      <p:ext uri="{BB962C8B-B14F-4D97-AF65-F5344CB8AC3E}">
        <p14:creationId xmlns:p14="http://schemas.microsoft.com/office/powerpoint/2010/main" val="38655587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338"/>
              </a:spcAft>
              <a:buNone/>
              <a:defRPr sz="135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35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152732668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450"/>
              </a:spcAft>
              <a:buFontTx/>
              <a:buNone/>
              <a:defRPr sz="1500">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586469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4313" indent="-214313">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1pPr>
            <a:lvl2pPr marL="358974" indent="-214313">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2pPr>
            <a:lvl3pPr marL="503635"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3pPr>
            <a:lvl4pPr marL="648296"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377126342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909007"/>
      </p:ext>
    </p:extLst>
  </p:cSld>
  <p:clrMapOvr>
    <a:masterClrMapping/>
  </p:clrMapOvr>
  <p:transition>
    <p:fade thruBlk="1"/>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368551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7"/>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8"/>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9"/>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9788145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hdr="0" ftr="0" dt="0"/>
  <p:txStyles>
    <p:titleStyle>
      <a:lvl1pPr algn="ctr" defTabSz="289322"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3.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29.xml"/></Relationships>
</file>

<file path=ppt/slides/_rels/slide6.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39.xml"/></Relationships>
</file>

<file path=ppt/slides/_rels/slide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tags" Target="../tags/tag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D3A645-3704-4BC2-AD37-34BAE5B86DCA}"/>
              </a:ext>
            </a:extLst>
          </p:cNvPr>
          <p:cNvSpPr>
            <a:spLocks noGrp="1"/>
          </p:cNvSpPr>
          <p:nvPr>
            <p:ph type="ctrTitle"/>
            <p:custDataLst>
              <p:tags r:id="rId1"/>
            </p:custDataLst>
          </p:nvPr>
        </p:nvSpPr>
        <p:spPr>
          <a:xfrm>
            <a:off x="685800" y="2819400"/>
            <a:ext cx="7772400" cy="1219200"/>
          </a:xfrm>
        </p:spPr>
        <p:txBody>
          <a:bodyPr>
            <a:normAutofit fontScale="90000"/>
          </a:bodyPr>
          <a:lstStyle/>
          <a:p>
            <a:pPr>
              <a:spcAft>
                <a:spcPts val="600"/>
              </a:spcAft>
            </a:pPr>
            <a:r>
              <a:rPr lang="en-US" sz="2800" dirty="0"/>
              <a:t>(VSR VIP Pre-D) </a:t>
            </a:r>
            <a:br>
              <a:rPr lang="en-US" sz="2800" dirty="0"/>
            </a:br>
            <a:r>
              <a:rPr lang="en-US" sz="2800" dirty="0"/>
              <a:t>Private Medical Record (PMR) Retrieval Program</a:t>
            </a:r>
          </a:p>
        </p:txBody>
      </p:sp>
      <p:sp>
        <p:nvSpPr>
          <p:cNvPr id="6" name="Text Placeholder 5">
            <a:extLst>
              <a:ext uri="{FF2B5EF4-FFF2-40B4-BE49-F238E27FC236}">
                <a16:creationId xmlns:a16="http://schemas.microsoft.com/office/drawing/2014/main" id="{45A8DE19-AC72-4B40-9F75-30EF3BAADE44}"/>
              </a:ext>
            </a:extLst>
          </p:cNvPr>
          <p:cNvSpPr>
            <a:spLocks noGrp="1"/>
          </p:cNvSpPr>
          <p:nvPr>
            <p:ph type="body" sz="quarter" idx="10"/>
            <p:custDataLst>
              <p:tags r:id="rId2"/>
            </p:custDataLst>
          </p:nvPr>
        </p:nvSpPr>
        <p:spPr>
          <a:xfrm>
            <a:off x="685800" y="4724400"/>
            <a:ext cx="2362200" cy="838200"/>
          </a:xfrm>
        </p:spPr>
        <p:txBody>
          <a:bodyPr/>
          <a:lstStyle/>
          <a:p>
            <a:pPr>
              <a:spcAft>
                <a:spcPts val="600"/>
              </a:spcAft>
            </a:pPr>
            <a:r>
              <a:rPr lang="en-US" sz="2100" dirty="0"/>
              <a:t>Compensation Service</a:t>
            </a:r>
          </a:p>
        </p:txBody>
      </p:sp>
      <p:sp>
        <p:nvSpPr>
          <p:cNvPr id="7" name="Text Placeholder 6">
            <a:extLst>
              <a:ext uri="{FF2B5EF4-FFF2-40B4-BE49-F238E27FC236}">
                <a16:creationId xmlns:a16="http://schemas.microsoft.com/office/drawing/2014/main" id="{BEDBF6FB-D2DA-4C9F-8F43-0073E4257154}"/>
              </a:ext>
            </a:extLst>
          </p:cNvPr>
          <p:cNvSpPr>
            <a:spLocks noGrp="1"/>
          </p:cNvSpPr>
          <p:nvPr>
            <p:ph type="body" sz="quarter" idx="11"/>
            <p:custDataLst>
              <p:tags r:id="rId3"/>
            </p:custDataLst>
          </p:nvPr>
        </p:nvSpPr>
        <p:spPr>
          <a:xfrm>
            <a:off x="6096000" y="4724400"/>
            <a:ext cx="2175545" cy="838200"/>
          </a:xfrm>
        </p:spPr>
        <p:txBody>
          <a:bodyPr/>
          <a:lstStyle/>
          <a:p>
            <a:pPr>
              <a:spcBef>
                <a:spcPts val="0"/>
              </a:spcBef>
              <a:spcAft>
                <a:spcPts val="600"/>
              </a:spcAft>
            </a:pPr>
            <a:r>
              <a:rPr lang="en-US" sz="2100" dirty="0"/>
              <a:t>September 2020</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Responsibility of the VSR</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a:t>Review </a:t>
            </a:r>
            <a:r>
              <a:rPr lang="en-US" sz="2000" dirty="0"/>
              <a:t>rejected medical releases to ensure the medical release is truly incomplete and does not provide sufficient information</a:t>
            </a:r>
          </a:p>
          <a:p>
            <a:pPr marL="0" indent="0">
              <a:spcAft>
                <a:spcPts val="600"/>
              </a:spcAft>
              <a:buClr>
                <a:schemeClr val="tx1"/>
              </a:buClr>
              <a:buNone/>
            </a:pPr>
            <a:endParaRPr lang="en-US" sz="2000" dirty="0"/>
          </a:p>
          <a:p>
            <a:pPr>
              <a:spcAft>
                <a:spcPts val="600"/>
              </a:spcAft>
              <a:buClr>
                <a:schemeClr val="tx1"/>
              </a:buClr>
            </a:pPr>
            <a:r>
              <a:rPr lang="en-US" sz="2000" dirty="0"/>
              <a:t>Completion of any subsequent development action that is needed</a:t>
            </a:r>
          </a:p>
          <a:p>
            <a:pPr marL="0" indent="0">
              <a:spcAft>
                <a:spcPts val="600"/>
              </a:spcAft>
              <a:buClr>
                <a:schemeClr val="tx1"/>
              </a:buClr>
              <a:buNone/>
            </a:pPr>
            <a:endParaRPr lang="en-US" sz="2000" dirty="0"/>
          </a:p>
          <a:p>
            <a:pPr>
              <a:spcAft>
                <a:spcPts val="600"/>
              </a:spcAft>
              <a:buClr>
                <a:schemeClr val="tx1"/>
              </a:buClr>
            </a:pPr>
            <a:r>
              <a:rPr lang="en-US" sz="2000" dirty="0"/>
              <a:t>Review uploaded VA Forms 21-4142 and 21-4142a to ensure they have been referred to the PMR Program</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10</a:t>
            </a:fld>
            <a:endParaRPr lang="en-US" dirty="0"/>
          </a:p>
        </p:txBody>
      </p:sp>
    </p:spTree>
    <p:extLst>
      <p:ext uri="{BB962C8B-B14F-4D97-AF65-F5344CB8AC3E}">
        <p14:creationId xmlns:p14="http://schemas.microsoft.com/office/powerpoint/2010/main" val="1548080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PMR Super User</a:t>
            </a:r>
          </a:p>
        </p:txBody>
      </p:sp>
      <p:sp>
        <p:nvSpPr>
          <p:cNvPr id="3" name="Content Placeholder 2"/>
          <p:cNvSpPr>
            <a:spLocks noGrp="1"/>
          </p:cNvSpPr>
          <p:nvPr>
            <p:ph idx="1"/>
            <p:custDataLst>
              <p:tags r:id="rId2"/>
            </p:custDataLst>
          </p:nvPr>
        </p:nvSpPr>
        <p:spPr>
          <a:xfrm>
            <a:off x="457200" y="2057400"/>
            <a:ext cx="8229600" cy="4391108"/>
          </a:xfrm>
        </p:spPr>
        <p:txBody>
          <a:bodyPr>
            <a:normAutofit lnSpcReduction="10000"/>
          </a:bodyPr>
          <a:lstStyle/>
          <a:p>
            <a:pPr>
              <a:spcAft>
                <a:spcPts val="600"/>
              </a:spcAft>
            </a:pPr>
            <a:r>
              <a:rPr lang="en-US" sz="2000" dirty="0"/>
              <a:t>Each Regional Office (RO) will identify PMR Super Users who will support the PMR contractor processing activity by:</a:t>
            </a:r>
          </a:p>
          <a:p>
            <a:pPr>
              <a:spcAft>
                <a:spcPts val="600"/>
              </a:spcAft>
            </a:pPr>
            <a:endParaRPr lang="en-US" sz="2000" dirty="0"/>
          </a:p>
          <a:p>
            <a:pPr marL="285750" indent="-285750">
              <a:spcAft>
                <a:spcPts val="600"/>
              </a:spcAft>
              <a:buClr>
                <a:schemeClr val="tx1"/>
              </a:buClr>
              <a:buFont typeface="Arial" panose="020B0604020202020204" pitchFamily="34" charset="0"/>
              <a:buChar char="•"/>
            </a:pPr>
            <a:r>
              <a:rPr lang="en-US" sz="2000" dirty="0"/>
              <a:t>Serving as the RO point of contact</a:t>
            </a:r>
          </a:p>
          <a:p>
            <a:pPr marL="285750" indent="-285750">
              <a:spcAft>
                <a:spcPts val="600"/>
              </a:spcAft>
              <a:buClr>
                <a:schemeClr val="tx1"/>
              </a:buClr>
              <a:buFont typeface="Arial" panose="020B0604020202020204" pitchFamily="34" charset="0"/>
              <a:buChar char="•"/>
            </a:pPr>
            <a:r>
              <a:rPr lang="en-US" sz="2000" dirty="0"/>
              <a:t>Monitoring the PMR workflow process locally</a:t>
            </a:r>
          </a:p>
          <a:p>
            <a:pPr marL="285750" indent="-285750">
              <a:spcAft>
                <a:spcPts val="600"/>
              </a:spcAft>
              <a:buClr>
                <a:schemeClr val="tx1"/>
              </a:buClr>
              <a:buFont typeface="Arial" panose="020B0604020202020204" pitchFamily="34" charset="0"/>
              <a:buChar char="•"/>
            </a:pPr>
            <a:r>
              <a:rPr lang="en-US" sz="2000" dirty="0"/>
              <a:t>Uploading medical release requests which have not been submitted to the PMR contractor</a:t>
            </a:r>
          </a:p>
          <a:p>
            <a:pPr marL="285750" indent="-285750">
              <a:spcAft>
                <a:spcPts val="600"/>
              </a:spcAft>
              <a:buClr>
                <a:schemeClr val="tx1"/>
              </a:buClr>
              <a:buFont typeface="Arial" panose="020B0604020202020204" pitchFamily="34" charset="0"/>
              <a:buChar char="•"/>
            </a:pPr>
            <a:r>
              <a:rPr lang="en-US" sz="2000" dirty="0"/>
              <a:t>Communicating provisions of the program to VSRs</a:t>
            </a:r>
          </a:p>
          <a:p>
            <a:pPr marL="285750" indent="-285750">
              <a:spcAft>
                <a:spcPts val="600"/>
              </a:spcAft>
              <a:buClr>
                <a:schemeClr val="tx1"/>
              </a:buClr>
              <a:buFont typeface="Arial" panose="020B0604020202020204" pitchFamily="34" charset="0"/>
              <a:buChar char="•"/>
            </a:pPr>
            <a:r>
              <a:rPr lang="en-US" sz="2000" dirty="0"/>
              <a:t>Checking the PMR Portal for returned requests that need additional information or development</a:t>
            </a:r>
          </a:p>
          <a:p>
            <a:pPr marL="285750" indent="-285750">
              <a:spcAft>
                <a:spcPts val="600"/>
              </a:spcAft>
              <a:buClr>
                <a:schemeClr val="tx1"/>
              </a:buClr>
              <a:buFont typeface="Arial" panose="020B0604020202020204" pitchFamily="34" charset="0"/>
              <a:buChar char="•"/>
            </a:pPr>
            <a:r>
              <a:rPr lang="en-US" sz="2000" dirty="0"/>
              <a:t>Timely communicating any challenges to the PMR PMO Staff</a:t>
            </a:r>
          </a:p>
          <a:p>
            <a:pPr marL="285750" indent="-285750">
              <a:spcAft>
                <a:spcPts val="600"/>
              </a:spcAft>
              <a:buClr>
                <a:schemeClr val="tx1"/>
              </a:buClr>
              <a:buFont typeface="Arial" panose="020B0604020202020204" pitchFamily="34" charset="0"/>
              <a:buChar char="•"/>
            </a:pPr>
            <a:r>
              <a:rPr lang="en-US" sz="2000" dirty="0"/>
              <a:t>Attending PMR conference calls</a:t>
            </a:r>
          </a:p>
          <a:p>
            <a:pPr>
              <a:spcAft>
                <a:spcPts val="600"/>
              </a:spcAft>
            </a:pPr>
            <a:endParaRPr lang="en-US" sz="20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11</a:t>
            </a:fld>
            <a:endParaRPr lang="en-US" dirty="0"/>
          </a:p>
        </p:txBody>
      </p:sp>
    </p:spTree>
    <p:extLst>
      <p:ext uri="{BB962C8B-B14F-4D97-AF65-F5344CB8AC3E}">
        <p14:creationId xmlns:p14="http://schemas.microsoft.com/office/powerpoint/2010/main" val="550283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PMR Vault</a:t>
            </a:r>
          </a:p>
        </p:txBody>
      </p:sp>
      <p:sp>
        <p:nvSpPr>
          <p:cNvPr id="3" name="Content Placeholder 2"/>
          <p:cNvSpPr>
            <a:spLocks noGrp="1"/>
          </p:cNvSpPr>
          <p:nvPr>
            <p:ph idx="1"/>
            <p:custDataLst>
              <p:tags r:id="rId2"/>
            </p:custDataLst>
          </p:nvPr>
        </p:nvSpPr>
        <p:spPr>
          <a:xfrm>
            <a:off x="457200" y="2057400"/>
            <a:ext cx="8229600" cy="3524416"/>
          </a:xfrm>
        </p:spPr>
        <p:txBody>
          <a:bodyPr>
            <a:normAutofit/>
          </a:bodyPr>
          <a:lstStyle/>
          <a:p>
            <a:pPr>
              <a:spcAft>
                <a:spcPts val="600"/>
              </a:spcAft>
            </a:pPr>
            <a:r>
              <a:rPr lang="en-US" sz="2000" dirty="0"/>
              <a:t>The PMR Vault is a secure online website that:</a:t>
            </a:r>
          </a:p>
          <a:p>
            <a:pPr>
              <a:spcAft>
                <a:spcPts val="600"/>
              </a:spcAft>
            </a:pPr>
            <a:endParaRPr lang="en-US" sz="2000" dirty="0"/>
          </a:p>
          <a:p>
            <a:pPr marL="285750" indent="-285750">
              <a:spcAft>
                <a:spcPts val="600"/>
              </a:spcAft>
              <a:buClr>
                <a:schemeClr val="tx1"/>
              </a:buClr>
              <a:buFont typeface="Arial" panose="020B0604020202020204" pitchFamily="34" charset="0"/>
              <a:buChar char="•"/>
            </a:pPr>
            <a:r>
              <a:rPr lang="en-US" sz="2000" dirty="0"/>
              <a:t>Receives incoming medical release requests from the ROs which did not go through the CM automated process (Veterans On-Line Application (VONAPP) and </a:t>
            </a:r>
            <a:r>
              <a:rPr lang="en-US" sz="2000" dirty="0" err="1"/>
              <a:t>eBenefits</a:t>
            </a:r>
            <a:r>
              <a:rPr lang="en-US" sz="2000" dirty="0"/>
              <a:t>)</a:t>
            </a:r>
          </a:p>
          <a:p>
            <a:pPr marL="285750" indent="-285750">
              <a:spcAft>
                <a:spcPts val="600"/>
              </a:spcAft>
              <a:buClr>
                <a:schemeClr val="tx1"/>
              </a:buClr>
              <a:buFont typeface="Arial" panose="020B0604020202020204" pitchFamily="34" charset="0"/>
              <a:buChar char="•"/>
            </a:pPr>
            <a:r>
              <a:rPr lang="en-US" sz="2000" dirty="0"/>
              <a:t>Serves as an electronic method  for PHPs to upload PMR requests to the PMR contractor for processing</a:t>
            </a:r>
          </a:p>
          <a:p>
            <a:pPr>
              <a:spcAft>
                <a:spcPts val="600"/>
              </a:spcAft>
            </a:pPr>
            <a:endParaRPr lang="en-US" sz="20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12</a:t>
            </a:fld>
            <a:endParaRPr lang="en-US" dirty="0"/>
          </a:p>
        </p:txBody>
      </p:sp>
    </p:spTree>
    <p:extLst>
      <p:ext uri="{BB962C8B-B14F-4D97-AF65-F5344CB8AC3E}">
        <p14:creationId xmlns:p14="http://schemas.microsoft.com/office/powerpoint/2010/main" val="682309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PMR VBMS Core Tracked Item </a:t>
            </a:r>
          </a:p>
        </p:txBody>
      </p:sp>
      <p:sp>
        <p:nvSpPr>
          <p:cNvPr id="3" name="Content Placeholder 2"/>
          <p:cNvSpPr>
            <a:spLocks noGrp="1"/>
          </p:cNvSpPr>
          <p:nvPr>
            <p:ph idx="1"/>
            <p:custDataLst>
              <p:tags r:id="rId2"/>
            </p:custDataLst>
          </p:nvPr>
        </p:nvSpPr>
        <p:spPr>
          <a:xfrm>
            <a:off x="457200" y="1749287"/>
            <a:ext cx="8229600" cy="4301655"/>
          </a:xfrm>
        </p:spPr>
        <p:txBody>
          <a:bodyPr>
            <a:normAutofit/>
          </a:bodyPr>
          <a:lstStyle/>
          <a:p>
            <a:pPr>
              <a:spcAft>
                <a:spcPts val="600"/>
              </a:spcAft>
              <a:buClr>
                <a:schemeClr val="tx1"/>
              </a:buClr>
            </a:pPr>
            <a:r>
              <a:rPr lang="en-US" sz="2000" dirty="0"/>
              <a:t>Review the Veteran’s file to ensure a medical release request is pending:</a:t>
            </a:r>
          </a:p>
          <a:p>
            <a:pPr marL="628650" lvl="2" indent="-339725">
              <a:spcAft>
                <a:spcPts val="600"/>
              </a:spcAft>
              <a:buClr>
                <a:schemeClr val="tx1"/>
              </a:buClr>
            </a:pPr>
            <a:r>
              <a:rPr lang="en-US" sz="2000" dirty="0"/>
              <a:t>Third party notice sent to the claimant</a:t>
            </a:r>
          </a:p>
          <a:p>
            <a:pPr marL="628650" lvl="2" indent="-339725">
              <a:spcAft>
                <a:spcPts val="600"/>
              </a:spcAft>
              <a:buClr>
                <a:schemeClr val="tx1"/>
              </a:buClr>
            </a:pPr>
            <a:r>
              <a:rPr lang="en-US" sz="2000" dirty="0"/>
              <a:t>Medical release request forms bearing the watermark </a:t>
            </a:r>
            <a:r>
              <a:rPr lang="en-US" sz="2000" i="1" dirty="0"/>
              <a:t>PMR Program Referred</a:t>
            </a:r>
            <a:endParaRPr lang="en-US" sz="2000" dirty="0"/>
          </a:p>
          <a:p>
            <a:pPr marL="285750" indent="-285750">
              <a:spcAft>
                <a:spcPts val="600"/>
              </a:spcAft>
              <a:buClr>
                <a:schemeClr val="tx1"/>
              </a:buClr>
              <a:buFont typeface="Arial" panose="020B0604020202020204" pitchFamily="34" charset="0"/>
              <a:buChar char="•"/>
            </a:pPr>
            <a:endParaRPr lang="en-US" sz="18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13</a:t>
            </a:fld>
            <a:endParaRPr lang="en-US" sz="1400" dirty="0"/>
          </a:p>
        </p:txBody>
      </p:sp>
      <p:pic>
        <p:nvPicPr>
          <p:cNvPr id="5" name="Picture 4">
            <a:extLst>
              <a:ext uri="{FF2B5EF4-FFF2-40B4-BE49-F238E27FC236}">
                <a16:creationId xmlns:a16="http://schemas.microsoft.com/office/drawing/2014/main" id="{FC250874-C60B-4FDC-B451-1FE53020D34A}"/>
              </a:ext>
            </a:extLst>
          </p:cNvPr>
          <p:cNvPicPr>
            <a:picLocks noChangeAspect="1"/>
          </p:cNvPicPr>
          <p:nvPr/>
        </p:nvPicPr>
        <p:blipFill>
          <a:blip r:embed="rId6"/>
          <a:stretch>
            <a:fillRect/>
          </a:stretch>
        </p:blipFill>
        <p:spPr>
          <a:xfrm>
            <a:off x="2362200" y="3804601"/>
            <a:ext cx="4419600" cy="2190750"/>
          </a:xfrm>
          <a:prstGeom prst="rect">
            <a:avLst/>
          </a:prstGeom>
        </p:spPr>
      </p:pic>
    </p:spTree>
    <p:extLst>
      <p:ext uri="{BB962C8B-B14F-4D97-AF65-F5344CB8AC3E}">
        <p14:creationId xmlns:p14="http://schemas.microsoft.com/office/powerpoint/2010/main" val="1822886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9E5E-9356-4D91-BBBE-F7B0E4B086E7}"/>
              </a:ext>
            </a:extLst>
          </p:cNvPr>
          <p:cNvSpPr>
            <a:spLocks noGrp="1"/>
          </p:cNvSpPr>
          <p:nvPr>
            <p:ph type="title"/>
            <p:custDataLst>
              <p:tags r:id="rId1"/>
            </p:custDataLst>
          </p:nvPr>
        </p:nvSpPr>
        <p:spPr>
          <a:xfrm>
            <a:off x="0" y="793629"/>
            <a:ext cx="9144000" cy="1086867"/>
          </a:xfrm>
        </p:spPr>
        <p:txBody>
          <a:bodyPr/>
          <a:lstStyle/>
          <a:p>
            <a:r>
              <a:rPr lang="en-US" sz="2400" dirty="0">
                <a:latin typeface="Arial" panose="020B0604020202020204" pitchFamily="34" charset="0"/>
              </a:rPr>
              <a:t>PMR VBMS Core Tracked Item </a:t>
            </a:r>
            <a:endParaRPr lang="en-US" dirty="0"/>
          </a:p>
        </p:txBody>
      </p:sp>
      <p:sp>
        <p:nvSpPr>
          <p:cNvPr id="3" name="Content Placeholder 2">
            <a:extLst>
              <a:ext uri="{FF2B5EF4-FFF2-40B4-BE49-F238E27FC236}">
                <a16:creationId xmlns:a16="http://schemas.microsoft.com/office/drawing/2014/main" id="{1C1559C7-7DAB-44AE-89F8-28FD4764507A}"/>
              </a:ext>
            </a:extLst>
          </p:cNvPr>
          <p:cNvSpPr>
            <a:spLocks noGrp="1"/>
          </p:cNvSpPr>
          <p:nvPr>
            <p:ph idx="1"/>
            <p:custDataLst>
              <p:tags r:id="rId2"/>
            </p:custDataLst>
          </p:nvPr>
        </p:nvSpPr>
        <p:spPr>
          <a:xfrm>
            <a:off x="457200" y="1456660"/>
            <a:ext cx="8229600" cy="4508205"/>
          </a:xfrm>
        </p:spPr>
        <p:txBody>
          <a:bodyPr>
            <a:normAutofit lnSpcReduction="10000"/>
          </a:bodyPr>
          <a:lstStyle/>
          <a:p>
            <a:pPr marL="285750" indent="-285750">
              <a:spcAft>
                <a:spcPts val="600"/>
              </a:spcAft>
              <a:buClr>
                <a:schemeClr val="tx1"/>
              </a:buClr>
              <a:buFont typeface="Arial" panose="020B0604020202020204" pitchFamily="34" charset="0"/>
              <a:buChar char="•"/>
            </a:pPr>
            <a:r>
              <a:rPr lang="en-US" sz="2000" dirty="0"/>
              <a:t>RO employees must manually create a tracked item in VBMS Core when a PMR request is pending:</a:t>
            </a:r>
          </a:p>
          <a:p>
            <a:pPr marL="628650" lvl="2" indent="-339725">
              <a:spcAft>
                <a:spcPts val="600"/>
              </a:spcAft>
              <a:buClr>
                <a:schemeClr val="tx1"/>
              </a:buClr>
            </a:pPr>
            <a:r>
              <a:rPr lang="en-US" sz="1800" dirty="0"/>
              <a:t>Custom Tracked Item - “</a:t>
            </a:r>
            <a:r>
              <a:rPr lang="en-US" sz="1800" i="1" dirty="0"/>
              <a:t>DOMA pending- [provider name]” </a:t>
            </a:r>
            <a:r>
              <a:rPr lang="en-US" sz="1800" dirty="0"/>
              <a:t>and </a:t>
            </a:r>
          </a:p>
          <a:p>
            <a:pPr marL="628650" lvl="2" indent="-339725">
              <a:spcAft>
                <a:spcPts val="600"/>
              </a:spcAft>
              <a:buClr>
                <a:schemeClr val="tx1"/>
              </a:buClr>
            </a:pPr>
            <a:r>
              <a:rPr lang="en-US" sz="1800" dirty="0"/>
              <a:t>Enter the amount of days remaining from the 15th day suspense period following the initial PMR request.</a:t>
            </a:r>
          </a:p>
          <a:p>
            <a:endParaRPr lang="en-US" sz="1600" b="1" dirty="0"/>
          </a:p>
          <a:p>
            <a:r>
              <a:rPr lang="en-US" sz="1800" b="1" i="1" dirty="0"/>
              <a:t>Example</a:t>
            </a:r>
            <a:r>
              <a:rPr lang="en-US" sz="1800" dirty="0"/>
              <a:t>:  If establishing the tracked item </a:t>
            </a:r>
          </a:p>
          <a:p>
            <a:pPr lvl="0"/>
            <a:r>
              <a:rPr lang="en-US" sz="1800" dirty="0"/>
              <a:t>4 days after the PMR request, input </a:t>
            </a:r>
            <a:r>
              <a:rPr lang="en-US" sz="1800" i="1" dirty="0"/>
              <a:t>11</a:t>
            </a:r>
            <a:r>
              <a:rPr lang="en-US" sz="1800" dirty="0"/>
              <a:t> in the TRACKED ITEM SUSPENSE field, or</a:t>
            </a:r>
          </a:p>
          <a:p>
            <a:r>
              <a:rPr lang="en-US" sz="1800" dirty="0"/>
              <a:t>18 days after the PMR request, input </a:t>
            </a:r>
            <a:r>
              <a:rPr lang="en-US" sz="1800" i="1" dirty="0"/>
              <a:t>12</a:t>
            </a:r>
            <a:r>
              <a:rPr lang="en-US" sz="1800" dirty="0"/>
              <a:t> in the TRACKED ITEM SUSPENSE field.</a:t>
            </a:r>
          </a:p>
          <a:p>
            <a:endParaRPr lang="en-US" sz="1600" b="1" dirty="0"/>
          </a:p>
          <a:p>
            <a:r>
              <a:rPr lang="en-US" sz="1800" b="1" dirty="0"/>
              <a:t>Note</a:t>
            </a:r>
            <a:r>
              <a:rPr lang="en-US" sz="1800" dirty="0"/>
              <a:t>: If the PHP does not respond, the contractor will start the close-out process 31 days after the initial request by completing a VA Form 27-0820 documenting attempts made to receive the records.</a:t>
            </a:r>
            <a:endParaRPr lang="en-US" sz="1800" b="1" dirty="0"/>
          </a:p>
        </p:txBody>
      </p:sp>
      <p:sp>
        <p:nvSpPr>
          <p:cNvPr id="4" name="Slide Number Placeholder 3">
            <a:extLst>
              <a:ext uri="{FF2B5EF4-FFF2-40B4-BE49-F238E27FC236}">
                <a16:creationId xmlns:a16="http://schemas.microsoft.com/office/drawing/2014/main" id="{1005691A-23DC-413D-810F-4082933A1506}"/>
              </a:ext>
            </a:extLst>
          </p:cNvPr>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14</a:t>
            </a:fld>
            <a:endParaRPr lang="en-US"/>
          </a:p>
        </p:txBody>
      </p:sp>
    </p:spTree>
    <p:extLst>
      <p:ext uri="{BB962C8B-B14F-4D97-AF65-F5344CB8AC3E}">
        <p14:creationId xmlns:p14="http://schemas.microsoft.com/office/powerpoint/2010/main" val="3149456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solidFill>
                  <a:schemeClr val="tx2"/>
                </a:solidFill>
                <a:latin typeface="Arial" panose="020B0604020202020204" pitchFamily="34" charset="0"/>
              </a:rPr>
              <a:t>Rejected</a:t>
            </a:r>
            <a:r>
              <a:rPr lang="en-US" sz="2800" dirty="0">
                <a:latin typeface="Arial" panose="020B0604020202020204" pitchFamily="34" charset="0"/>
              </a:rPr>
              <a:t> Requests from PHP</a:t>
            </a:r>
          </a:p>
        </p:txBody>
      </p:sp>
      <p:sp>
        <p:nvSpPr>
          <p:cNvPr id="3" name="Content Placeholder 2"/>
          <p:cNvSpPr>
            <a:spLocks noGrp="1"/>
          </p:cNvSpPr>
          <p:nvPr>
            <p:ph idx="1"/>
            <p:custDataLst>
              <p:tags r:id="rId2"/>
            </p:custDataLst>
          </p:nvPr>
        </p:nvSpPr>
        <p:spPr>
          <a:xfrm>
            <a:off x="457200" y="2057400"/>
            <a:ext cx="8229600" cy="3916363"/>
          </a:xfrm>
        </p:spPr>
        <p:txBody>
          <a:bodyPr/>
          <a:lstStyle/>
          <a:p>
            <a:pPr>
              <a:spcAft>
                <a:spcPts val="600"/>
              </a:spcAft>
              <a:buClr>
                <a:schemeClr val="tx1"/>
              </a:buClr>
            </a:pPr>
            <a:r>
              <a:rPr lang="en-US" sz="2000" dirty="0"/>
              <a:t>A PHP may impose various protections and controls over how health information is released to requesting parties. </a:t>
            </a:r>
          </a:p>
          <a:p>
            <a:pPr>
              <a:spcAft>
                <a:spcPts val="600"/>
              </a:spcAft>
              <a:buClr>
                <a:schemeClr val="tx1"/>
              </a:buClr>
            </a:pPr>
            <a:endParaRPr lang="en-US" sz="2000" dirty="0"/>
          </a:p>
          <a:p>
            <a:pPr>
              <a:spcAft>
                <a:spcPts val="600"/>
              </a:spcAft>
              <a:buClr>
                <a:schemeClr val="tx1"/>
              </a:buClr>
            </a:pPr>
            <a:r>
              <a:rPr lang="en-US" sz="2000" dirty="0"/>
              <a:t>If the PMR contractor creates a </a:t>
            </a:r>
            <a:r>
              <a:rPr lang="en-US" sz="2000" i="1" dirty="0"/>
              <a:t>Reject Notice</a:t>
            </a:r>
            <a:r>
              <a:rPr lang="en-US" sz="2000" dirty="0"/>
              <a:t> because the PHP declines to give VA a copy of the claimant’s PMRs, prepare a letter to the claimant requesting the necessary authorization information</a:t>
            </a:r>
          </a:p>
          <a:p>
            <a:pPr lvl="2">
              <a:spcAft>
                <a:spcPts val="600"/>
              </a:spcAft>
              <a:buClr>
                <a:schemeClr val="tx1"/>
              </a:buClr>
            </a:pPr>
            <a:r>
              <a:rPr lang="en-US" sz="1800" dirty="0"/>
              <a:t>PHP requires a VA Form 21-4142 with an original signature</a:t>
            </a:r>
          </a:p>
          <a:p>
            <a:pPr lvl="2">
              <a:spcAft>
                <a:spcPts val="600"/>
              </a:spcAft>
              <a:buClr>
                <a:schemeClr val="tx1"/>
              </a:buClr>
            </a:pPr>
            <a:r>
              <a:rPr lang="en-US" sz="1800" dirty="0"/>
              <a:t>PHP requires a special authorization form to be completed</a:t>
            </a:r>
          </a:p>
          <a:p>
            <a:pPr marL="289322" lvl="2" indent="0">
              <a:spcAft>
                <a:spcPts val="600"/>
              </a:spcAft>
              <a:buClr>
                <a:schemeClr val="tx1"/>
              </a:buClr>
              <a:buNone/>
            </a:pPr>
            <a:endParaRPr lang="en-US" sz="1800" dirty="0"/>
          </a:p>
          <a:p>
            <a:pPr marL="289322" lvl="2" indent="0">
              <a:spcAft>
                <a:spcPts val="600"/>
              </a:spcAft>
              <a:buClr>
                <a:schemeClr val="tx1"/>
              </a:buClr>
              <a:buNone/>
            </a:pPr>
            <a:endParaRPr lang="en-US" sz="18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15</a:t>
            </a:fld>
            <a:endParaRPr lang="en-US" dirty="0"/>
          </a:p>
        </p:txBody>
      </p:sp>
    </p:spTree>
    <p:extLst>
      <p:ext uri="{BB962C8B-B14F-4D97-AF65-F5344CB8AC3E}">
        <p14:creationId xmlns:p14="http://schemas.microsoft.com/office/powerpoint/2010/main" val="2744171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hidden="1"/>
          <p:cNvSpPr>
            <a:spLocks noGrp="1" noChangeArrowheads="1"/>
          </p:cNvSpPr>
          <p:nvPr>
            <p:ph type="title"/>
            <p:custDataLst>
              <p:tags r:id="rId1"/>
            </p:custDataLst>
          </p:nvPr>
        </p:nvSpPr>
        <p:spPr>
          <a:xfrm>
            <a:off x="0" y="793629"/>
            <a:ext cx="9144000" cy="1086867"/>
          </a:xfrm>
        </p:spPr>
        <p:txBody>
          <a:bodyPr/>
          <a:lstStyle/>
          <a:p>
            <a:r>
              <a:rPr lang="en-US" dirty="0">
                <a:effectLst/>
              </a:rPr>
              <a:t>Review</a:t>
            </a:r>
          </a:p>
        </p:txBody>
      </p:sp>
      <p:sp>
        <p:nvSpPr>
          <p:cNvPr id="7" name="Slide Number Placeholder 6"/>
          <p:cNvSpPr>
            <a:spLocks noGrp="1"/>
          </p:cNvSpPr>
          <p:nvPr>
            <p:ph type="sldNum" sz="quarter" idx="12"/>
            <p:custDataLst>
              <p:tags r:id="rId2"/>
            </p:custDataLst>
          </p:nvPr>
        </p:nvSpPr>
        <p:spPr>
          <a:xfrm>
            <a:off x="6931152" y="6601976"/>
            <a:ext cx="2133600" cy="365125"/>
          </a:xfrm>
        </p:spPr>
        <p:txBody>
          <a:bodyPr/>
          <a:lstStyle/>
          <a:p>
            <a:pPr>
              <a:spcAft>
                <a:spcPts val="600"/>
              </a:spcAft>
              <a:defRPr/>
            </a:pPr>
            <a:fld id="{7A6C14B2-BBED-4B4E-9FC2-734F189F8D80}" type="slidenum">
              <a:rPr lang="en-US" sz="1400" smtClean="0"/>
              <a:pPr>
                <a:spcAft>
                  <a:spcPts val="600"/>
                </a:spcAft>
                <a:defRPr/>
              </a:pPr>
              <a:t>16</a:t>
            </a:fld>
            <a:endParaRPr lang="en-US" dirty="0"/>
          </a:p>
        </p:txBody>
      </p:sp>
      <p:sp>
        <p:nvSpPr>
          <p:cNvPr id="2" name="Rectangle 1">
            <a:extLst>
              <a:ext uri="{FF2B5EF4-FFF2-40B4-BE49-F238E27FC236}">
                <a16:creationId xmlns:a16="http://schemas.microsoft.com/office/drawing/2014/main" id="{75142ADD-1CF0-4DED-B2D5-F1DB52B67623}"/>
              </a:ext>
            </a:extLst>
          </p:cNvPr>
          <p:cNvSpPr/>
          <p:nvPr>
            <p:custDataLst>
              <p:tags r:id="rId3"/>
            </p:custDataLst>
          </p:nvPr>
        </p:nvSpPr>
        <p:spPr>
          <a:xfrm>
            <a:off x="0" y="2828835"/>
            <a:ext cx="9144000" cy="1200329"/>
          </a:xfrm>
          <a:prstGeom prst="rect">
            <a:avLst/>
          </a:prstGeom>
        </p:spPr>
        <p:txBody>
          <a:bodyPr wrap="square">
            <a:spAutoFit/>
          </a:bodyPr>
          <a:lstStyle/>
          <a:p>
            <a:pPr algn="ctr"/>
            <a:r>
              <a:rPr lang="en-US" sz="7200" dirty="0">
                <a:solidFill>
                  <a:schemeClr val="tx2"/>
                </a:solidFill>
                <a:latin typeface="Arial" panose="020B0604020202020204" pitchFamily="34" charset="0"/>
              </a:rPr>
              <a:t>Questions?</a:t>
            </a:r>
            <a:endParaRPr lang="en-US" sz="7200" dirty="0">
              <a:solidFill>
                <a:schemeClr val="tx2"/>
              </a:solidFill>
            </a:endParaRPr>
          </a:p>
        </p:txBody>
      </p:sp>
    </p:spTree>
    <p:extLst>
      <p:ext uri="{BB962C8B-B14F-4D97-AF65-F5344CB8AC3E}">
        <p14:creationId xmlns:p14="http://schemas.microsoft.com/office/powerpoint/2010/main" val="118174251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Objectives</a:t>
            </a:r>
          </a:p>
        </p:txBody>
      </p:sp>
      <p:sp>
        <p:nvSpPr>
          <p:cNvPr id="3" name="Content Placeholder 2"/>
          <p:cNvSpPr>
            <a:spLocks noGrp="1"/>
          </p:cNvSpPr>
          <p:nvPr>
            <p:ph idx="1"/>
            <p:custDataLst>
              <p:tags r:id="rId2"/>
            </p:custDataLst>
          </p:nvPr>
        </p:nvSpPr>
        <p:spPr>
          <a:xfrm>
            <a:off x="765313" y="1880496"/>
            <a:ext cx="7613374" cy="3916363"/>
          </a:xfrm>
        </p:spPr>
        <p:txBody>
          <a:bodyPr>
            <a:normAutofit/>
          </a:bodyPr>
          <a:lstStyle/>
          <a:p>
            <a:pPr marL="365760" indent="-285750" hangingPunct="0">
              <a:spcAft>
                <a:spcPts val="600"/>
              </a:spcAft>
              <a:buClr>
                <a:schemeClr val="tx1"/>
              </a:buClr>
              <a:buFont typeface="Arial" panose="020B0604020202020204" pitchFamily="34" charset="0"/>
              <a:buChar char="•"/>
            </a:pPr>
            <a:r>
              <a:rPr lang="en-US" sz="2000" dirty="0"/>
              <a:t>Describe the purpose of the PMR Program</a:t>
            </a:r>
          </a:p>
          <a:p>
            <a:pPr marL="365760" indent="-285750" fontAlgn="auto" hangingPunct="0">
              <a:spcAft>
                <a:spcPts val="600"/>
              </a:spcAft>
              <a:buClr>
                <a:schemeClr val="tx1"/>
              </a:buClr>
              <a:buFont typeface="Arial" panose="020B0604020202020204" pitchFamily="34" charset="0"/>
              <a:buChar char="•"/>
            </a:pPr>
            <a:r>
              <a:rPr lang="en-US" sz="2000" dirty="0"/>
              <a:t>Recognize important forms related to the PMR Program</a:t>
            </a:r>
          </a:p>
          <a:p>
            <a:pPr marL="365760" indent="-285750" hangingPunct="0">
              <a:spcAft>
                <a:spcPts val="600"/>
              </a:spcAft>
              <a:buClr>
                <a:schemeClr val="tx1"/>
              </a:buClr>
              <a:buFont typeface="Arial" panose="020B0604020202020204" pitchFamily="34" charset="0"/>
              <a:buChar char="•"/>
            </a:pPr>
            <a:r>
              <a:rPr lang="en-US" sz="2000" dirty="0"/>
              <a:t>Identify what is required to obtain PMRs</a:t>
            </a:r>
          </a:p>
          <a:p>
            <a:pPr marL="365760" indent="-285750" hangingPunct="0">
              <a:spcAft>
                <a:spcPts val="600"/>
              </a:spcAft>
              <a:buClr>
                <a:schemeClr val="tx1"/>
              </a:buClr>
              <a:buFont typeface="Arial" panose="020B0604020202020204" pitchFamily="34" charset="0"/>
              <a:buChar char="•"/>
            </a:pPr>
            <a:r>
              <a:rPr lang="en-US" sz="2000" dirty="0"/>
              <a:t>Define responsibilities of the PMR Contractor</a:t>
            </a:r>
          </a:p>
          <a:p>
            <a:pPr marL="365760" indent="-285750" hangingPunct="0">
              <a:spcAft>
                <a:spcPts val="600"/>
              </a:spcAft>
              <a:buClr>
                <a:schemeClr val="tx1"/>
              </a:buClr>
              <a:buFont typeface="Arial" panose="020B0604020202020204" pitchFamily="34" charset="0"/>
              <a:buChar char="•"/>
            </a:pPr>
            <a:r>
              <a:rPr lang="en-US" sz="2000" dirty="0"/>
              <a:t>Recognize the role of the PMR Super User and the PMR Vault</a:t>
            </a:r>
          </a:p>
          <a:p>
            <a:pPr marL="365760" indent="-285750" hangingPunct="0">
              <a:spcAft>
                <a:spcPts val="600"/>
              </a:spcAft>
              <a:buClr>
                <a:schemeClr val="tx1"/>
              </a:buClr>
              <a:buFont typeface="Arial" panose="020B0604020202020204" pitchFamily="34" charset="0"/>
              <a:buChar char="•"/>
            </a:pPr>
            <a:r>
              <a:rPr lang="en-US" sz="2000" dirty="0"/>
              <a:t>Explain how PMR items are tracked within VBMS Core</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a:t>
            </a:fld>
            <a:endParaRPr lang="en-US" sz="1400" dirty="0"/>
          </a:p>
        </p:txBody>
      </p:sp>
    </p:spTree>
    <p:extLst>
      <p:ext uri="{BB962C8B-B14F-4D97-AF65-F5344CB8AC3E}">
        <p14:creationId xmlns:p14="http://schemas.microsoft.com/office/powerpoint/2010/main" val="15553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References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M21-1, Part III, Subpart iii, 1.D, Requesting Evidence from Private Healthcare Providers (PHPs).</a:t>
            </a:r>
          </a:p>
          <a:p>
            <a:endParaRPr lang="en-US"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3</a:t>
            </a:fld>
            <a:endParaRPr lang="en-US" sz="1400" dirty="0"/>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Purpose of PMR Retrieval Program</a:t>
            </a:r>
          </a:p>
        </p:txBody>
      </p:sp>
      <p:sp>
        <p:nvSpPr>
          <p:cNvPr id="3" name="Content Placeholder 2"/>
          <p:cNvSpPr>
            <a:spLocks noGrp="1"/>
          </p:cNvSpPr>
          <p:nvPr>
            <p:ph idx="1"/>
            <p:custDataLst>
              <p:tags r:id="rId2"/>
            </p:custDataLst>
          </p:nvPr>
        </p:nvSpPr>
        <p:spPr>
          <a:xfrm>
            <a:off x="457200" y="2148008"/>
            <a:ext cx="8229600" cy="3916363"/>
          </a:xfrm>
        </p:spPr>
        <p:txBody>
          <a:bodyPr/>
          <a:lstStyle/>
          <a:p>
            <a:pPr>
              <a:spcAft>
                <a:spcPts val="600"/>
              </a:spcAft>
            </a:pPr>
            <a:r>
              <a:rPr lang="en-US" sz="2000" dirty="0"/>
              <a:t>To have a contractor (DOMA Technologies) obtain PMRs by contacting Private Health Providers (PHPs) and requesting the treatment records identified on the medical release form(s).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4</a:t>
            </a:fld>
            <a:endParaRPr lang="en-US" sz="1400" dirty="0"/>
          </a:p>
        </p:txBody>
      </p:sp>
    </p:spTree>
    <p:extLst>
      <p:ext uri="{BB962C8B-B14F-4D97-AF65-F5344CB8AC3E}">
        <p14:creationId xmlns:p14="http://schemas.microsoft.com/office/powerpoint/2010/main" val="1647387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PMR Program Forms Required</a:t>
            </a:r>
          </a:p>
        </p:txBody>
      </p:sp>
      <p:sp>
        <p:nvSpPr>
          <p:cNvPr id="3" name="Content Placeholder 2"/>
          <p:cNvSpPr>
            <a:spLocks noGrp="1"/>
          </p:cNvSpPr>
          <p:nvPr>
            <p:ph idx="1"/>
            <p:custDataLst>
              <p:tags r:id="rId2"/>
            </p:custDataLst>
          </p:nvPr>
        </p:nvSpPr>
        <p:spPr>
          <a:xfrm>
            <a:off x="457200" y="2057400"/>
            <a:ext cx="8229600" cy="740883"/>
          </a:xfrm>
        </p:spPr>
        <p:txBody>
          <a:bodyPr/>
          <a:lstStyle/>
          <a:p>
            <a:pPr>
              <a:spcAft>
                <a:spcPts val="600"/>
              </a:spcAft>
            </a:pPr>
            <a:r>
              <a:rPr lang="en-US" sz="2000" dirty="0"/>
              <a:t>Obtaining PMRs on behalf of a claimant begins when the claimant, fiduciary, or next of kin provides VA with </a:t>
            </a:r>
            <a:endParaRPr lang="en-US" sz="2000" i="1"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5</a:t>
            </a:fld>
            <a:endParaRPr lang="en-US" sz="1400" dirty="0"/>
          </a:p>
        </p:txBody>
      </p:sp>
      <p:sp>
        <p:nvSpPr>
          <p:cNvPr id="5" name="TextBox 4">
            <a:extLst>
              <a:ext uri="{FF2B5EF4-FFF2-40B4-BE49-F238E27FC236}">
                <a16:creationId xmlns:a16="http://schemas.microsoft.com/office/drawing/2014/main" id="{B10E6356-F235-4C3E-85E0-4E4F3803DC8D}"/>
              </a:ext>
            </a:extLst>
          </p:cNvPr>
          <p:cNvSpPr txBox="1"/>
          <p:nvPr>
            <p:custDataLst>
              <p:tags r:id="rId4"/>
            </p:custDataLst>
          </p:nvPr>
        </p:nvSpPr>
        <p:spPr>
          <a:xfrm>
            <a:off x="457200" y="3194795"/>
            <a:ext cx="7921128" cy="2708434"/>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VA Form 21-4142, </a:t>
            </a:r>
            <a:r>
              <a:rPr lang="en-US" sz="2000" i="1" dirty="0">
                <a:latin typeface="Arial" panose="020B0604020202020204" pitchFamily="34" charset="0"/>
                <a:cs typeface="Arial" panose="020B0604020202020204" pitchFamily="34" charset="0"/>
              </a:rPr>
              <a:t>Authorization to Disclose Information to the Department of Veterans Affairs (gives authorization to PHPs/Vet Centers to disclose information to VA)</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VA Form 21-4142a, </a:t>
            </a:r>
            <a:r>
              <a:rPr lang="en-US" sz="2000" i="1" dirty="0">
                <a:latin typeface="Arial" panose="020B0604020202020204" pitchFamily="34" charset="0"/>
                <a:cs typeface="Arial" panose="020B0604020202020204" pitchFamily="34" charset="0"/>
              </a:rPr>
              <a:t>General Release for Medical Provider Information to the Department of Veterans Affairs (provides the PHP’s/Vet Center’s contact information)</a:t>
            </a:r>
          </a:p>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Or any private medical release form that is equivalent to VA Form 21-4142</a:t>
            </a:r>
          </a:p>
        </p:txBody>
      </p:sp>
    </p:spTree>
    <p:extLst>
      <p:ext uri="{BB962C8B-B14F-4D97-AF65-F5344CB8AC3E}">
        <p14:creationId xmlns:p14="http://schemas.microsoft.com/office/powerpoint/2010/main" val="3058196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Responsibilities of the PMR Contractor</a:t>
            </a:r>
          </a:p>
        </p:txBody>
      </p:sp>
      <p:sp>
        <p:nvSpPr>
          <p:cNvPr id="3" name="Content Placeholder 2"/>
          <p:cNvSpPr>
            <a:spLocks noGrp="1"/>
          </p:cNvSpPr>
          <p:nvPr>
            <p:ph idx="1"/>
            <p:custDataLst>
              <p:tags r:id="rId2"/>
            </p:custDataLst>
          </p:nvPr>
        </p:nvSpPr>
        <p:spPr>
          <a:xfrm>
            <a:off x="457200" y="2057400"/>
            <a:ext cx="8229600" cy="3818614"/>
          </a:xfrm>
        </p:spPr>
        <p:txBody>
          <a:bodyPr>
            <a:normAutofit/>
          </a:bodyPr>
          <a:lstStyle/>
          <a:p>
            <a:pPr>
              <a:spcAft>
                <a:spcPts val="600"/>
              </a:spcAft>
            </a:pPr>
            <a:r>
              <a:rPr lang="en-US" sz="2000" dirty="0"/>
              <a:t>Incoming medical release requests received through the Centralized Mail (CM) program will be automatically routed to the PMR contractor for processing. Upon receipt the PMR contractor will:</a:t>
            </a:r>
          </a:p>
          <a:p>
            <a:pPr>
              <a:spcAft>
                <a:spcPts val="600"/>
              </a:spcAft>
            </a:pPr>
            <a:endParaRPr lang="en-US" sz="2000" dirty="0"/>
          </a:p>
          <a:p>
            <a:pPr marL="569913" lvl="1" indent="-284163">
              <a:spcAft>
                <a:spcPts val="600"/>
              </a:spcAft>
              <a:buClr>
                <a:schemeClr val="tx1"/>
              </a:buClr>
            </a:pPr>
            <a:r>
              <a:rPr lang="en-US" sz="2000" dirty="0"/>
              <a:t>Review incoming medical release requests to determine if the forms meet the processing requirements</a:t>
            </a:r>
          </a:p>
          <a:p>
            <a:pPr marL="569913" lvl="1" indent="-284163">
              <a:spcAft>
                <a:spcPts val="600"/>
              </a:spcAft>
              <a:buClr>
                <a:schemeClr val="tx1"/>
              </a:buClr>
            </a:pPr>
            <a:r>
              <a:rPr lang="en-US" sz="2000" dirty="0"/>
              <a:t>Develop any PMR release forms with sufficient information</a:t>
            </a:r>
          </a:p>
          <a:p>
            <a:pPr marL="569913" lvl="1" indent="-284163">
              <a:spcAft>
                <a:spcPts val="600"/>
              </a:spcAft>
              <a:buClr>
                <a:schemeClr val="tx1"/>
              </a:buClr>
            </a:pPr>
            <a:r>
              <a:rPr lang="en-US" sz="2000" dirty="0"/>
              <a:t>Develop the PMR release form, if they can augment the form by pulling the missing information from Share</a:t>
            </a:r>
            <a:endParaRPr lang="en-US" sz="2000" dirty="0">
              <a:highlight>
                <a:srgbClr val="FFFF00"/>
              </a:highlight>
            </a:endParaRPr>
          </a:p>
          <a:p>
            <a:pPr>
              <a:spcAft>
                <a:spcPts val="600"/>
              </a:spcAft>
            </a:pPr>
            <a:endParaRPr lang="en-US" sz="20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6</a:t>
            </a:fld>
            <a:endParaRPr lang="en-US" dirty="0"/>
          </a:p>
        </p:txBody>
      </p:sp>
    </p:spTree>
    <p:extLst>
      <p:ext uri="{BB962C8B-B14F-4D97-AF65-F5344CB8AC3E}">
        <p14:creationId xmlns:p14="http://schemas.microsoft.com/office/powerpoint/2010/main" val="199405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Responsibilities of the PMR Contractor (cont.)</a:t>
            </a:r>
          </a:p>
        </p:txBody>
      </p:sp>
      <p:sp>
        <p:nvSpPr>
          <p:cNvPr id="3" name="Content Placeholder 2"/>
          <p:cNvSpPr>
            <a:spLocks noGrp="1"/>
          </p:cNvSpPr>
          <p:nvPr>
            <p:ph idx="1"/>
            <p:custDataLst>
              <p:tags r:id="rId2"/>
            </p:custDataLst>
          </p:nvPr>
        </p:nvSpPr>
        <p:spPr>
          <a:xfrm>
            <a:off x="795130" y="2208469"/>
            <a:ext cx="7891670" cy="3651637"/>
          </a:xfrm>
        </p:spPr>
        <p:txBody>
          <a:bodyPr>
            <a:normAutofit/>
          </a:bodyPr>
          <a:lstStyle/>
          <a:p>
            <a:pPr>
              <a:spcAft>
                <a:spcPts val="600"/>
              </a:spcAft>
              <a:buClr>
                <a:schemeClr val="tx1"/>
              </a:buClr>
            </a:pPr>
            <a:r>
              <a:rPr lang="en-US" sz="2000" dirty="0"/>
              <a:t>Create and disseminate initial and follow-up third party development letters to claimants and PHPs</a:t>
            </a:r>
          </a:p>
          <a:p>
            <a:pPr>
              <a:spcAft>
                <a:spcPts val="600"/>
              </a:spcAft>
              <a:buClr>
                <a:schemeClr val="tx1"/>
              </a:buClr>
            </a:pPr>
            <a:r>
              <a:rPr lang="en-US" sz="2000" dirty="0"/>
              <a:t>Securely transmits to VA all medical records received</a:t>
            </a:r>
          </a:p>
          <a:p>
            <a:pPr>
              <a:spcAft>
                <a:spcPts val="600"/>
              </a:spcAft>
              <a:buClr>
                <a:schemeClr val="tx1"/>
              </a:buClr>
            </a:pPr>
            <a:endParaRPr lang="en-US" sz="2000" dirty="0"/>
          </a:p>
          <a:p>
            <a:pPr marL="0" indent="0">
              <a:spcAft>
                <a:spcPts val="600"/>
              </a:spcAft>
              <a:buClr>
                <a:schemeClr val="tx1"/>
              </a:buClr>
              <a:buNone/>
            </a:pPr>
            <a:r>
              <a:rPr lang="en-US" sz="2000" dirty="0"/>
              <a:t>The PMR contractor </a:t>
            </a:r>
            <a:r>
              <a:rPr lang="en-US" sz="2000" b="1" i="1" dirty="0"/>
              <a:t>will not </a:t>
            </a:r>
            <a:r>
              <a:rPr lang="en-US" sz="2000" dirty="0"/>
              <a:t> notify the Veteran on negative responses received from PHPs. Notification on the negative response from the PHP will be provided by VA in the final rating action completed on the claim.</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7</a:t>
            </a:fld>
            <a:endParaRPr lang="en-US" sz="1400" dirty="0"/>
          </a:p>
        </p:txBody>
      </p:sp>
    </p:spTree>
    <p:extLst>
      <p:ext uri="{BB962C8B-B14F-4D97-AF65-F5344CB8AC3E}">
        <p14:creationId xmlns:p14="http://schemas.microsoft.com/office/powerpoint/2010/main" val="1684075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vert="horz" lIns="91440" tIns="45720" rIns="91440" bIns="45720" rtlCol="0" anchor="t">
            <a:normAutofit/>
          </a:bodyPr>
          <a:lstStyle/>
          <a:p>
            <a:r>
              <a:rPr lang="en-US" sz="2800" dirty="0">
                <a:latin typeface="Arial" panose="020B0604020202020204" pitchFamily="34" charset="0"/>
              </a:rPr>
              <a:t>Medical Releases Not Processed by PMR Contractor</a:t>
            </a:r>
            <a:br>
              <a:rPr lang="en-US" sz="2800" dirty="0">
                <a:latin typeface="Arial" panose="020B0604020202020204" pitchFamily="34" charset="0"/>
              </a:rPr>
            </a:br>
            <a:endParaRPr lang="en-US" sz="2800" dirty="0">
              <a:latin typeface="Arial" panose="020B0604020202020204" pitchFamily="34" charset="0"/>
            </a:endParaRP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8</a:t>
            </a:fld>
            <a:endParaRPr lang="en-US" sz="1400" dirty="0"/>
          </a:p>
        </p:txBody>
      </p:sp>
      <p:sp>
        <p:nvSpPr>
          <p:cNvPr id="5" name="TextBox 4">
            <a:extLst>
              <a:ext uri="{FF2B5EF4-FFF2-40B4-BE49-F238E27FC236}">
                <a16:creationId xmlns:a16="http://schemas.microsoft.com/office/drawing/2014/main" id="{FD16CBF8-6514-4D2D-9EB1-3B29FD46C542}"/>
              </a:ext>
            </a:extLst>
          </p:cNvPr>
          <p:cNvSpPr txBox="1"/>
          <p:nvPr>
            <p:custDataLst>
              <p:tags r:id="rId3"/>
            </p:custDataLst>
          </p:nvPr>
        </p:nvSpPr>
        <p:spPr>
          <a:xfrm>
            <a:off x="539826" y="2808042"/>
            <a:ext cx="7998246" cy="3354765"/>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Medical Release is</a:t>
            </a:r>
          </a:p>
          <a:p>
            <a:pPr marL="628650" lvl="1" indent="-284163">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Illegible </a:t>
            </a:r>
          </a:p>
          <a:p>
            <a:pPr marL="628650" lvl="1" indent="-284163">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Photograph of the completed form</a:t>
            </a:r>
          </a:p>
          <a:p>
            <a:pPr marL="628650" lvl="1" indent="-284163">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Duplicate medical release (previously submitted) </a:t>
            </a:r>
          </a:p>
          <a:p>
            <a:pPr marL="628650" lvl="1" indent="-284163">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Identifying treatment at:</a:t>
            </a:r>
          </a:p>
          <a:p>
            <a:pPr marL="973138" lvl="2" indent="-225425">
              <a:spcAft>
                <a:spcPts val="600"/>
              </a:spcAft>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VA Medical Center (VAMC) </a:t>
            </a:r>
          </a:p>
          <a:p>
            <a:pPr marL="973138" lvl="2" indent="-225425">
              <a:spcAft>
                <a:spcPts val="600"/>
              </a:spcAft>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Vet Center </a:t>
            </a:r>
          </a:p>
          <a:p>
            <a:pPr marL="973138" lvl="2" indent="-225425">
              <a:spcAft>
                <a:spcPts val="600"/>
              </a:spcAft>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Military treatment facility (MTF), or </a:t>
            </a:r>
          </a:p>
          <a:p>
            <a:pPr marL="973138" lvl="2" indent="-225425">
              <a:spcAft>
                <a:spcPts val="600"/>
              </a:spcAft>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Federal facility</a:t>
            </a:r>
            <a:endParaRPr lang="en-US"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9C19541-DD64-45E5-8FBD-A99BB4F16A48}"/>
              </a:ext>
            </a:extLst>
          </p:cNvPr>
          <p:cNvSpPr txBox="1"/>
          <p:nvPr>
            <p:custDataLst>
              <p:tags r:id="rId4"/>
            </p:custDataLst>
          </p:nvPr>
        </p:nvSpPr>
        <p:spPr>
          <a:xfrm>
            <a:off x="539826" y="2104222"/>
            <a:ext cx="7579605" cy="707886"/>
          </a:xfrm>
          <a:prstGeom prst="rect">
            <a:avLst/>
          </a:prstGeom>
          <a:noFill/>
        </p:spPr>
        <p:txBody>
          <a:bodyPr wrap="square" rtlCol="0">
            <a:spAutoFit/>
          </a:bodyPr>
          <a:lstStyle/>
          <a:p>
            <a:pPr>
              <a:spcAft>
                <a:spcPts val="600"/>
              </a:spcAft>
            </a:pPr>
            <a:r>
              <a:rPr lang="en-US" sz="2000" dirty="0">
                <a:latin typeface="Arial" panose="020B0604020202020204" pitchFamily="34" charset="0"/>
                <a:cs typeface="Arial" panose="020B0604020202020204" pitchFamily="34" charset="0"/>
              </a:rPr>
              <a:t>PMR contractor will create a </a:t>
            </a:r>
            <a:r>
              <a:rPr lang="en-US" sz="2000" i="1" dirty="0">
                <a:latin typeface="Arial" panose="020B0604020202020204" pitchFamily="34" charset="0"/>
                <a:cs typeface="Arial" panose="020B0604020202020204" pitchFamily="34" charset="0"/>
              </a:rPr>
              <a:t>Reject Notice</a:t>
            </a:r>
            <a:r>
              <a:rPr lang="en-US" sz="2000" dirty="0">
                <a:latin typeface="Arial" panose="020B0604020202020204" pitchFamily="34" charset="0"/>
                <a:cs typeface="Arial" panose="020B0604020202020204" pitchFamily="34" charset="0"/>
              </a:rPr>
              <a:t> which will be transmitted to the claims folder if:</a:t>
            </a:r>
          </a:p>
        </p:txBody>
      </p:sp>
    </p:spTree>
    <p:extLst>
      <p:ext uri="{BB962C8B-B14F-4D97-AF65-F5344CB8AC3E}">
        <p14:creationId xmlns:p14="http://schemas.microsoft.com/office/powerpoint/2010/main" val="2093298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vert="horz" lIns="91440" tIns="45720" rIns="91440" bIns="45720" rtlCol="0" anchor="t">
            <a:normAutofit/>
          </a:bodyPr>
          <a:lstStyle/>
          <a:p>
            <a:r>
              <a:rPr lang="en-US" sz="2800" dirty="0">
                <a:latin typeface="Arial" panose="020B0604020202020204" pitchFamily="34" charset="0"/>
              </a:rPr>
              <a:t>Medical Release Not Processed by PMR Contractor</a:t>
            </a:r>
            <a:br>
              <a:rPr lang="en-US" sz="2800" dirty="0">
                <a:latin typeface="Arial" panose="020B0604020202020204" pitchFamily="34" charset="0"/>
              </a:rPr>
            </a:br>
            <a:r>
              <a:rPr lang="en-US" sz="2800" dirty="0">
                <a:latin typeface="Arial" panose="020B0604020202020204" pitchFamily="34" charset="0"/>
              </a:rPr>
              <a:t>(cont.)</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endParaRPr lang="en-US" sz="1600" dirty="0">
              <a:solidFill>
                <a:srgbClr val="002060"/>
              </a:solidFill>
            </a:endParaRPr>
          </a:p>
          <a:p>
            <a:endParaRPr lang="en-US" sz="1600" dirty="0"/>
          </a:p>
        </p:txBody>
      </p:sp>
      <p:sp>
        <p:nvSpPr>
          <p:cNvPr id="5" name="Slide Number Placeholder 4"/>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9</a:t>
            </a:fld>
            <a:endParaRPr lang="en-US" sz="1400" dirty="0"/>
          </a:p>
        </p:txBody>
      </p:sp>
      <p:sp>
        <p:nvSpPr>
          <p:cNvPr id="4" name="Rectangle 3"/>
          <p:cNvSpPr/>
          <p:nvPr>
            <p:custDataLst>
              <p:tags r:id="rId4"/>
            </p:custDataLst>
          </p:nvPr>
        </p:nvSpPr>
        <p:spPr>
          <a:xfrm>
            <a:off x="457200" y="2274838"/>
            <a:ext cx="8229600" cy="3785652"/>
          </a:xfrm>
          <a:prstGeom prst="rect">
            <a:avLst/>
          </a:prstGeom>
        </p:spPr>
        <p:txBody>
          <a:bodyPr wrap="square">
            <a:spAutoFit/>
          </a:bodyPr>
          <a:lstStyle/>
          <a:p>
            <a:pPr marL="858838" lvl="2" indent="-34290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Improperly signed </a:t>
            </a:r>
          </a:p>
          <a:p>
            <a:pPr marL="858838" lvl="2" indent="-34290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Missing PHP information that cannot be obtained by PMR contractor </a:t>
            </a:r>
          </a:p>
          <a:p>
            <a:pPr marL="858838" lvl="2" indent="-34290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Missing a signature and/or signature date </a:t>
            </a:r>
          </a:p>
          <a:p>
            <a:pPr marL="858838" lvl="2" indent="-34290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Identifying a foreign provider </a:t>
            </a:r>
          </a:p>
          <a:p>
            <a:pPr marL="858838" lvl="2" indent="-34290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Expired </a:t>
            </a:r>
          </a:p>
          <a:p>
            <a:pPr marL="858838" lvl="2" indent="-34290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Displaying claimant with a foreign address</a:t>
            </a:r>
          </a:p>
          <a:p>
            <a:pPr marL="858838" lvl="2" indent="-34290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PHP declines request for private treatment records</a:t>
            </a:r>
          </a:p>
          <a:p>
            <a:pPr marL="858838" lvl="2" indent="-34290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A request is cancelled </a:t>
            </a:r>
          </a:p>
          <a:p>
            <a:pPr marL="858838" lvl="2" indent="-342900">
              <a:spcAft>
                <a:spcPts val="600"/>
              </a:spcAft>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A death certificate is needed</a:t>
            </a:r>
          </a:p>
        </p:txBody>
      </p:sp>
    </p:spTree>
    <p:extLst>
      <p:ext uri="{BB962C8B-B14F-4D97-AF65-F5344CB8AC3E}">
        <p14:creationId xmlns:p14="http://schemas.microsoft.com/office/powerpoint/2010/main" val="31784645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SR VIP Pre-D)  Private Medical Record (PMR) Retrieval Program&amp;quot;&quot;/&gt;&lt;property id=&quot;20307&quot; value=&quot;257&quot;/&gt;&lt;/object&gt;&lt;object type=&quot;3&quot; unique_id=&quot;10004&quot;&gt;&lt;property id=&quot;20148&quot; value=&quot;5&quot;/&gt;&lt;property id=&quot;20300&quot; value=&quot;Slide 2 - &amp;quot;Objectives&amp;quot;&quot;/&gt;&lt;property id=&quot;20307&quot; value=&quot;258&quot;/&gt;&lt;/object&gt;&lt;object type=&quot;3&quot; unique_id=&quot;10005&quot;&gt;&lt;property id=&quot;20148&quot; value=&quot;5&quot;/&gt;&lt;property id=&quot;20300&quot; value=&quot;Slide 3 - &amp;quot;References&amp;quot;&quot;/&gt;&lt;property id=&quot;20307&quot; value=&quot;259&quot;/&gt;&lt;/object&gt;&lt;object type=&quot;3&quot; unique_id=&quot;10006&quot;&gt;&lt;property id=&quot;20148&quot; value=&quot;5&quot;/&gt;&lt;property id=&quot;20300&quot; value=&quot;Slide 4 - &amp;quot;Purpose of PMR Retrieval Program&amp;quot;&quot;/&gt;&lt;property id=&quot;20307&quot; value=&quot;261&quot;/&gt;&lt;/object&gt;&lt;object type=&quot;3&quot; unique_id=&quot;10007&quot;&gt;&lt;property id=&quot;20148&quot; value=&quot;5&quot;/&gt;&lt;property id=&quot;20300&quot; value=&quot;Slide 5 - &amp;quot;PMR Program Forms Required&amp;quot;&quot;/&gt;&lt;property id=&quot;20307&quot; value=&quot;274&quot;/&gt;&lt;/object&gt;&lt;object type=&quot;3&quot; unique_id=&quot;10008&quot;&gt;&lt;property id=&quot;20148&quot; value=&quot;5&quot;/&gt;&lt;property id=&quot;20300&quot; value=&quot;Slide 6 - &amp;quot;Responsibilities of the PMR Contractor&amp;quot;&quot;/&gt;&lt;property id=&quot;20307&quot; value=&quot;262&quot;/&gt;&lt;/object&gt;&lt;object type=&quot;3&quot; unique_id=&quot;10009&quot;&gt;&lt;property id=&quot;20148&quot; value=&quot;5&quot;/&gt;&lt;property id=&quot;20300&quot; value=&quot;Slide 7 - &amp;quot;Responsibilities of the PMR Contractor (cont.)&amp;quot;&quot;/&gt;&lt;property id=&quot;20307&quot; value=&quot;276&quot;/&gt;&lt;/object&gt;&lt;object type=&quot;3&quot; unique_id=&quot;10010&quot;&gt;&lt;property id=&quot;20148&quot; value=&quot;5&quot;/&gt;&lt;property id=&quot;20300&quot; value=&quot;Slide 8 - &amp;quot;Medical Releases Not Processed by PMR Contractor &amp;quot;&quot;/&gt;&lt;property id=&quot;20307&quot; value=&quot;277&quot;/&gt;&lt;/object&gt;&lt;object type=&quot;3&quot; unique_id=&quot;10011&quot;&gt;&lt;property id=&quot;20148&quot; value=&quot;5&quot;/&gt;&lt;property id=&quot;20300&quot; value=&quot;Slide 9 - &amp;quot;Medical Release Not Processed by PMR Contractor (cont.)&amp;quot;&quot;/&gt;&lt;property id=&quot;20307&quot; value=&quot;278&quot;/&gt;&lt;/object&gt;&lt;object type=&quot;3&quot; unique_id=&quot;10012&quot;&gt;&lt;property id=&quot;20148&quot; value=&quot;5&quot;/&gt;&lt;property id=&quot;20300&quot; value=&quot;Slide 10 - &amp;quot;Responsibility of the VSR&amp;quot;&quot;/&gt;&lt;property id=&quot;20307&quot; value=&quot;279&quot;/&gt;&lt;/object&gt;&lt;object type=&quot;3&quot; unique_id=&quot;10013&quot;&gt;&lt;property id=&quot;20148&quot; value=&quot;5&quot;/&gt;&lt;property id=&quot;20300&quot; value=&quot;Slide 11 - &amp;quot;PMR Super User&amp;quot;&quot;/&gt;&lt;property id=&quot;20307&quot; value=&quot;280&quot;/&gt;&lt;/object&gt;&lt;object type=&quot;3&quot; unique_id=&quot;10014&quot;&gt;&lt;property id=&quot;20148&quot; value=&quot;5&quot;/&gt;&lt;property id=&quot;20300&quot; value=&quot;Slide 12 - &amp;quot;PMR Vault&amp;quot;&quot;/&gt;&lt;property id=&quot;20307&quot; value=&quot;285&quot;/&gt;&lt;/object&gt;&lt;object type=&quot;3&quot; unique_id=&quot;10015&quot;&gt;&lt;property id=&quot;20148&quot; value=&quot;5&quot;/&gt;&lt;property id=&quot;20300&quot; value=&quot;Slide 13 - &amp;quot;PMR VBMS Core Tracked Item &amp;quot;&quot;/&gt;&lt;property id=&quot;20307&quot; value=&quot;281&quot;/&gt;&lt;/object&gt;&lt;object type=&quot;3&quot; unique_id=&quot;10016&quot;&gt;&lt;property id=&quot;20148&quot; value=&quot;5&quot;/&gt;&lt;property id=&quot;20300&quot; value=&quot;Slide 15 - &amp;quot;Rejected Requests from PHP&amp;quot;&quot;/&gt;&lt;property id=&quot;20307&quot; value=&quot;282&quot;/&gt;&lt;/object&gt;&lt;object type=&quot;3&quot; unique_id=&quot;10017&quot;&gt;&lt;property id=&quot;20148&quot; value=&quot;5&quot;/&gt;&lt;property id=&quot;20300&quot; value=&quot;Slide 16 - &amp;quot;Review&amp;quot;&quot;/&gt;&lt;property id=&quot;20307&quot; value=&quot;284&quot;/&gt;&lt;/object&gt;&lt;object type=&quot;3&quot; unique_id=&quot;10069&quot;&gt;&lt;property id=&quot;20148&quot; value=&quot;5&quot;/&gt;&lt;property id=&quot;20300&quot; value=&quot;Slide 14 - &amp;quot;PMR VBMS Core Tracked Item &amp;quot;&quot;/&gt;&lt;property id=&quot;20307&quot; value=&quot;286&quot;/&gt;&lt;/object&gt;&lt;/object&gt;&lt;object type=&quot;8&quot; unique_id=&quot;10034&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23&quot;/&gt;&lt;/TableIndex&gt;&lt;/ShapeTextInfo&gt;"/>
  <p:tag name="PRESENTER_DUMMYTAG" val="&lt;DummyForForceWrite&gt;&lt;/DummyForForceWrite&gt;"/>
  <p:tag name="HTML_SHAPEINFO" val="&lt;ThreeDShapeInfo&gt;&lt;uuid val=&quot;{449FFF8A-7332-4394-97E5-3D882C74AE43}&quot;/&gt;&lt;isInvalidForFieldText val=&quot;0&quot;/&gt;&lt;Image&gt;&lt;filename val=&quot;C:\Users\VBADENHolcoJ\AppData\Local\Temp\1\CP99283924111Session\CPTrustFolder99283924127\PPTImport99284492048\data\asimages\{449FFF8A-7332-4394-97E5-3D882C74AE43}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676177CF-15A9-439B-A27D-F35460E3BBC3}&quot;/&gt;&lt;isInvalidForFieldText val=&quot;0&quot;/&gt;&lt;Image&gt;&lt;filename val=&quot;C:\Users\VBADENHolcoJ\AppData\Local\Temp\1\CP99283924111Session\CPTrustFolder99283924127\PPTImport99284492048\data\asimages\{676177CF-15A9-439B-A27D-F35460E3BBC3}_1.png&quot;/&gt;&lt;left val=&quot;71&quot;/&gt;&lt;top val=&quot;491&quot;/&gt;&lt;width val=&quot;249&quot;/&gt;&lt;height val=&quot;94&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ACC5DD22-0A93-4E9D-B9CD-CD97774C1F37}&quot;/&gt;&lt;isInvalidForFieldText val=&quot;0&quot;/&gt;&lt;Image&gt;&lt;filename val=&quot;C:\Users\VBADENHolcoJ\AppData\Local\Temp\1\CP99283924111Session\CPTrustFolder99283924127\PPTImport99284492048\data\asimages\{ACC5DD22-0A93-4E9D-B9CD-CD97774C1F37}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A2ED4B85-3772-4010-9EF3-CA4CF269C37F}&quot;/&gt;&lt;isInvalidForFieldText val=&quot;0&quot;/&gt;&lt;Image&gt;&lt;filename val=&quot;C:\Users\VBADENHolcoJ\AppData\Local\Temp\1\CP99283924111Session\CPTrustFolder99283924127\PPTImport99284492048\data\asimages\{A2ED4B85-3772-4010-9EF3-CA4CF269C37F}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2&quot;/&gt;&lt;lineCharCount val=&quot;53&quot;/&gt;&lt;lineCharCount val=&quot;43&quot;/&gt;&lt;lineCharCount val=&quot;50&quot;/&gt;&lt;lineCharCount val=&quot;59&quot;/&gt;&lt;lineCharCount val=&quot;48&quot;/&gt;&lt;/TableIndex&gt;&lt;/ShapeTextInfo&gt;"/>
  <p:tag name="HTML_SHAPEINFO" val="&lt;ThreeDShapeInfo&gt;&lt;uuid val=&quot;{916D3D94-1A00-4251-A75D-597AC9618F8C}&quot;/&gt;&lt;isInvalidForFieldText val=&quot;0&quot;/&gt;&lt;Image&gt;&lt;filename val=&quot;C:\Users\VBADENHolcoJ\AppData\Local\Temp\1\CP99283924111Session\CPTrustFolder99283924127\PPTImport99284492048\data\asimages\{916D3D94-1A00-4251-A75D-597AC9618F8C}_2.png&quot;/&gt;&lt;left val=&quot;79&quot;/&gt;&lt;top val=&quot;193&quot;/&gt;&lt;width val=&quot;800&quot;/&gt;&lt;height val=&quot;41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E30D99D-A069-47AF-82B8-EE961E6883C9}&quot;/&gt;&lt;isInvalidForFieldText val=&quot;0&quot;/&gt;&lt;Image&gt;&lt;filename val=&quot;C:\Users\VBADENHolcoJ\AppData\Local\Temp\1\CP99283924111Session\CPTrustFolder99283924127\PPTImport99284492048\data\asimages\{0E30D99D-A069-47AF-82B8-EE961E6883C9}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99E6FE80-7F5D-4AEA-AAEA-07EA63DB9DAD}&quot;/&gt;&lt;isInvalidForFieldText val=&quot;0&quot;/&gt;&lt;Image&gt;&lt;filename val=&quot;C:\Users\VBADENHolcoJ\AppData\Local\Temp\1\CP99283924111Session\CPTrustFolder99283924127\PPTImport99284492048\data\asimages\{99E6FE80-7F5D-4AEA-AAEA-07EA63DB9DAD}_3.png&quot;/&gt;&lt;left val=&quot;0&quot;/&gt;&lt;top val=&quot;76&quot;/&gt;&lt;width val=&quot;961&quot;/&gt;&lt;height val=&quot;12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8&quot;/&gt;&lt;lineCharCount val=&quot;28&quot;/&gt;&lt;/TableIndex&gt;&lt;/ShapeTextInfo&gt;"/>
  <p:tag name="HTML_SHAPEINFO" val="&lt;ThreeDShapeInfo&gt;&lt;uuid val=&quot;{6E19F125-213E-4730-B904-0C6B119DF5D9}&quot;/&gt;&lt;isInvalidForFieldText val=&quot;0&quot;/&gt;&lt;Image&gt;&lt;filename val=&quot;C:\Users\VBADENHolcoJ\AppData\Local\Temp\1\CP99283924111Session\CPTrustFolder99283924127\PPTImport99284492048\data\asimages\{6E19F125-213E-4730-B904-0C6B119DF5D9}_3.png&quot;/&gt;&lt;left val=&quot;42&quot;/&gt;&lt;top val=&quot;212&quot;/&gt;&lt;width val=&quot;870&quot;/&gt;&lt;height val=&quot;41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8A7F1EF-2882-4C61-9C0C-A6957504F6F9}&quot;/&gt;&lt;isInvalidForFieldText val=&quot;0&quot;/&gt;&lt;Image&gt;&lt;filename val=&quot;C:\Users\VBADENHolcoJ\AppData\Local\Temp\1\CP99283924111Session\CPTrustFolder99283924127\PPTImport99284492048\data\asimages\{18A7F1EF-2882-4C61-9C0C-A6957504F6F9}_3.png&quot;/&gt;&lt;left val=&quot;727&quot;/&gt;&lt;top val=&quot;687&quot;/&gt;&lt;width val=&quot;226&quot;/&gt;&lt;height val=&quot;4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66BE6EE2-E55A-44AA-95CA-A55C09D88349}&quot;/&gt;&lt;isInvalidForFieldText val=&quot;0&quot;/&gt;&lt;Image&gt;&lt;filename val=&quot;C:\Users\VBADENHolcoJ\AppData\Local\Temp\1\CP99283924111Session\CPTrustFolder99283924127\PPTImport99284492048\data\asimages\{66BE6EE2-E55A-44AA-95CA-A55C09D88349}_4.png&quot;/&gt;&lt;left val=&quot;0&quot;/&gt;&lt;top val=&quot;76&quot;/&gt;&lt;width val=&quot;961&quot;/&gt;&lt;height val=&quot;1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7&quot;/&gt;&lt;lineCharCount val=&quot;69&quot;/&gt;&lt;lineCharCount val=&quot;41&quot;/&gt;&lt;/TableIndex&gt;&lt;/ShapeTextInfo&gt;"/>
  <p:tag name="HTML_SHAPEINFO" val="&lt;ThreeDShapeInfo&gt;&lt;uuid val=&quot;{1202D662-7C21-4273-A430-174921867CDF}&quot;/&gt;&lt;isInvalidForFieldText val=&quot;0&quot;/&gt;&lt;Image&gt;&lt;filename val=&quot;C:\Users\VBADENHolcoJ\AppData\Local\Temp\1\CP99283924111Session\CPTrustFolder99283924127\PPTImport99284492048\data\asimages\{1202D662-7C21-4273-A430-174921867CDF}_4.png&quot;/&gt;&lt;left val=&quot;40&quot;/&gt;&lt;top val=&quot;221&quot;/&gt;&lt;width val=&quot;872&quot;/&gt;&lt;height val=&quot;41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4CC6A2D-6573-4B5C-8E2B-48D5193FB92D}&quot;/&gt;&lt;isInvalidForFieldText val=&quot;0&quot;/&gt;&lt;Image&gt;&lt;filename val=&quot;C:\Users\VBADENHolcoJ\AppData\Local\Temp\1\CP99283924111Session\CPTrustFolder99283924127\PPTImport99284492048\data\asimages\{64CC6A2D-6573-4B5C-8E2B-48D5193FB92D}_4.png&quot;/&gt;&lt;left val=&quot;727&quot;/&gt;&lt;top val=&quot;687&quot;/&gt;&lt;width val=&quot;226&quot;/&gt;&lt;height val=&quot;4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FDF18206-0E4B-4C2F-B331-21768D994125}&quot;/&gt;&lt;isInvalidForFieldText val=&quot;0&quot;/&gt;&lt;Image&gt;&lt;filename val=&quot;C:\Users\VBADENHolcoJ\AppData\Local\Temp\1\CP99283924111Session\CPTrustFolder99283924127\PPTImport99284492048\data\asimages\{FDF18206-0E4B-4C2F-B331-21768D994125}_5.png&quot;/&gt;&lt;left val=&quot;0&quot;/&gt;&lt;top val=&quot;76&quot;/&gt;&lt;width val=&quot;961&quot;/&gt;&lt;height val=&quot;12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5&quot;/&gt;&lt;lineCharCount val=&quot;43&quot;/&gt;&lt;/TableIndex&gt;&lt;/ShapeTextInfo&gt;"/>
  <p:tag name="HTML_SHAPEINFO" val="&lt;ThreeDShapeInfo&gt;&lt;uuid val=&quot;{E2FDBDA6-942F-44A0-8432-1F420CFAAA3D}&quot;/&gt;&lt;isInvalidForFieldText val=&quot;0&quot;/&gt;&lt;Image&gt;&lt;filename val=&quot;C:\Users\VBADENHolcoJ\AppData\Local\Temp\1\CP99283924111Session\CPTrustFolder99283924127\PPTImport99284492048\data\asimages\{E2FDBDA6-942F-44A0-8432-1F420CFAAA3D}_5.png&quot;/&gt;&lt;left val=&quot;40&quot;/&gt;&lt;top val=&quot;212&quot;/&gt;&lt;width val=&quot;871&quot;/&gt;&lt;height val=&quot;89&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67CF3B-9176-4AB5-BBFE-4A72707E4F0C}&quot;/&gt;&lt;isInvalidForFieldText val=&quot;0&quot;/&gt;&lt;Image&gt;&lt;filename val=&quot;C:\Users\VBADENHolcoJ\AppData\Local\Temp\1\CP99283924111Session\CPTrustFolder99283924127\PPTImport99284492048\data\asimages\{6567CF3B-9176-4AB5-BBFE-4A72707E4F0C}_5.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2&quot;/&gt;&lt;lineCharCount val=&quot;31&quot;/&gt;&lt;lineCharCount val=&quot;55&quot;/&gt;&lt;lineCharCount val=&quot;51&quot;/&gt;&lt;lineCharCount val=&quot;66&quot;/&gt;&lt;lineCharCount val=&quot;7&quot;/&gt;&lt;/TableIndex&gt;&lt;/ShapeTextInfo&gt;"/>
  <p:tag name="HTML_SHAPEINFO" val="&lt;ThreeDShapeInfo&gt;&lt;uuid val=&quot;{C38AA220-7CEE-4FB0-8086-95D3962430F6}&quot;/&gt;&lt;isInvalidForFieldText val=&quot;0&quot;/&gt;&lt;Image&gt;&lt;filename val=&quot;C:\Users\VBADENHolcoJ\AppData\Local\Temp\1\CP99283924111Session\CPTrustFolder99283924127\PPTImport99284492048\data\asimages\{C38AA220-7CEE-4FB0-8086-95D3962430F6}_5.png&quot;/&gt;&lt;left val=&quot;42&quot;/&gt;&lt;top val=&quot;331&quot;/&gt;&lt;width val=&quot;838&quot;/&gt;&lt;height val=&quot;233&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643437C6-8367-4032-A555-70D482AF6A95}&quot;/&gt;&lt;isInvalidForFieldText val=&quot;0&quot;/&gt;&lt;Image&gt;&lt;filename val=&quot;C:\Users\VBADENHolcoJ\AppData\Local\Temp\1\CP99283924111Session\CPTrustFolder99283924127\PPTImport99284492048\data\asimages\{643437C6-8367-4032-A555-70D482AF6A95}_6.png&quot;/&gt;&lt;left val=&quot;0&quot;/&gt;&lt;top val=&quot;76&quot;/&gt;&lt;width val=&quot;961&quot;/&gt;&lt;height val=&quot;12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7&quot;/&gt;&lt;lineCharCount val=&quot;69&quot;/&gt;&lt;lineCharCount val=&quot;28&quot;/&gt;&lt;lineCharCount val=&quot;1&quot;/&gt;&lt;lineCharCount val=&quot;61&quot;/&gt;&lt;lineCharCount val=&quot;39&quot;/&gt;&lt;lineCharCount val=&quot;58&quot;/&gt;&lt;lineCharCount val=&quot;62&quot;/&gt;&lt;lineCharCount val=&quot;66&quot;/&gt;&lt;lineCharCount val=&quot;6&quot;/&gt;&lt;/TableIndex&gt;&lt;/ShapeTextInfo&gt;"/>
  <p:tag name="HTML_SHAPEINFO" val="&lt;ThreeDShapeInfo&gt;&lt;uuid val=&quot;{F0A97160-1D01-45F1-8CE1-39F92BA0CB65}&quot;/&gt;&lt;isInvalidForFieldText val=&quot;0&quot;/&gt;&lt;Image&gt;&lt;filename val=&quot;C:\Users\VBADENHolcoJ\AppData\Local\Temp\1\CP99283924111Session\CPTrustFolder99283924127\PPTImport99284492048\data\asimages\{F0A97160-1D01-45F1-8CE1-39F92BA0CB65}_6.png&quot;/&gt;&lt;left val=&quot;40&quot;/&gt;&lt;top val=&quot;212&quot;/&gt;&lt;width val=&quot;879&quot;/&gt;&lt;height val=&quot;40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7B6D892-B589-4AD3-8952-503E31A1D156}&quot;/&gt;&lt;isInvalidForFieldText val=&quot;0&quot;/&gt;&lt;Image&gt;&lt;filename val=&quot;C:\Users\VBADENHolcoJ\AppData\Local\Temp\1\CP99283924111Session\CPTrustFolder99283924127\PPTImport99284492048\data\asimages\{F7B6D892-B589-4AD3-8952-503E31A1D156}_6.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AD626A72-58EA-4D08-A91B-E5925F6F9A85}&quot;/&gt;&lt;isInvalidForFieldText val=&quot;0&quot;/&gt;&lt;Image&gt;&lt;filename val=&quot;C:\Users\VBADENHolcoJ\AppData\Local\Temp\1\CP99283924111Session\CPTrustFolder99283924127\PPTImport99284492048\data\asimages\{AD626A72-58EA-4D08-A91B-E5925F6F9A85}_7.png&quot;/&gt;&lt;left val=&quot;0&quot;/&gt;&lt;top val=&quot;76&quot;/&gt;&lt;width val=&quot;961&quot;/&gt;&lt;height val=&quot;122&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7&quot;/&gt;&lt;lineCharCount val=&quot;42&quot;/&gt;&lt;lineCharCount val=&quot;54&quot;/&gt;&lt;lineCharCount val=&quot;1&quot;/&gt;&lt;lineCharCount val=&quot;60&quot;/&gt;&lt;lineCharCount val=&quot;59&quot;/&gt;&lt;lineCharCount val=&quot;65&quot;/&gt;&lt;lineCharCount val=&quot;29&quot;/&gt;&lt;/TableIndex&gt;&lt;/ShapeTextInfo&gt;"/>
  <p:tag name="HTML_SHAPEINFO" val="&lt;ThreeDShapeInfo&gt;&lt;uuid val=&quot;{9689DC03-4A94-4FFF-AE7C-91F357BF6C62}&quot;/&gt;&lt;isInvalidForFieldText val=&quot;0&quot;/&gt;&lt;Image&gt;&lt;filename val=&quot;C:\Users\VBADENHolcoJ\AppData\Local\Temp\1\CP99283924111Session\CPTrustFolder99283924127\PPTImport99284492048\data\asimages\{9689DC03-4A94-4FFF-AE7C-91F357BF6C62}_7.png&quot;/&gt;&lt;left val=&quot;76&quot;/&gt;&lt;top val=&quot;227&quot;/&gt;&lt;width val=&quot;836&quot;/&gt;&lt;height val=&quot;388&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958B09F-EC45-4242-B419-6698A5A634CE}&quot;/&gt;&lt;isInvalidForFieldText val=&quot;0&quot;/&gt;&lt;Image&gt;&lt;filename val=&quot;C:\Users\VBADENHolcoJ\AppData\Local\Temp\1\CP99283924111Session\CPTrustFolder99283924127\PPTImport99284492048\data\asimages\{2958B09F-EC45-4242-B419-6698A5A634CE}_7.png&quot;/&gt;&lt;left val=&quot;727&quot;/&gt;&lt;top val=&quot;687&quot;/&gt;&lt;width val=&quot;226&quot;/&gt;&lt;height val=&quot;4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HTML_SHAPEINFO" val="&lt;ThreeDShapeInfo&gt;&lt;uuid val=&quot;{50B923A7-23E3-4E13-87AD-83EF440FFD2A}&quot;/&gt;&lt;isInvalidForFieldText val=&quot;0&quot;/&gt;&lt;Image&gt;&lt;filename val=&quot;C:\Users\VBADENHolcoJ\AppData\Local\Temp\1\CP99283924111Session\CPTrustFolder99283924127\PPTImport99284492048\data\asimages\{50B923A7-23E3-4E13-87AD-83EF440FFD2A}_8.png&quot;/&gt;&lt;left val=&quot;-8&quot;/&gt;&lt;top val=&quot;76&quot;/&gt;&lt;width val=&quot;977&quot;/&gt;&lt;height val=&quot;12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B74123D-283A-486F-AD27-9CA5368A42A2}&quot;/&gt;&lt;isInvalidForFieldText val=&quot;0&quot;/&gt;&lt;Image&gt;&lt;filename val=&quot;C:\Users\VBADENHolcoJ\AppData\Local\Temp\1\CP99283924111Session\CPTrustFolder99283924127\PPTImport99284492048\data\asimages\{7B74123D-283A-486F-AD27-9CA5368A42A2}_8.png&quot;/&gt;&lt;left val=&quot;727&quot;/&gt;&lt;top val=&quot;687&quot;/&gt;&lt;width val=&quot;226&quot;/&gt;&lt;height val=&quot;4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9&quot;/&gt;&lt;lineCharCount val=&quot;11&quot;/&gt;&lt;lineCharCount val=&quot;50&quot;/&gt;&lt;lineCharCount val=&quot;26&quot;/&gt;&lt;lineCharCount val=&quot;26&quot;/&gt;&lt;lineCharCount val=&quot;12&quot;/&gt;&lt;lineCharCount val=&quot;39&quot;/&gt;&lt;lineCharCount val=&quot;16&quot;/&gt;&lt;/TableIndex&gt;&lt;/ShapeTextInfo&gt;"/>
  <p:tag name="HTML_SHAPEINFO" val="&lt;ThreeDShapeInfo&gt;&lt;uuid val=&quot;{955CEB76-5892-4608-B639-51CD79FC5177}&quot;/&gt;&lt;isInvalidForFieldText val=&quot;0&quot;/&gt;&lt;Image&gt;&lt;filename val=&quot;C:\Users\VBADENHolcoJ\AppData\Local\Temp\1\CP99283924111Session\CPTrustFolder99283924127\PPTImport99284492048\data\asimages\{955CEB76-5892-4608-B639-51CD79FC5177}_8.png&quot;/&gt;&lt;left val=&quot;50&quot;/&gt;&lt;top val=&quot;290&quot;/&gt;&lt;width val=&quot;846&quot;/&gt;&lt;height val=&quot;323&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8&quot;/&gt;&lt;lineCharCount val=&quot;21&quot;/&gt;&lt;/TableIndex&gt;&lt;/ShapeTextInfo&gt;"/>
  <p:tag name="HTML_SHAPEINFO" val="&lt;ThreeDShapeInfo&gt;&lt;uuid val=&quot;{52CE0A38-C700-4796-B178-56D213BFAEDC}&quot;/&gt;&lt;isInvalidForFieldText val=&quot;0&quot;/&gt;&lt;Image&gt;&lt;filename val=&quot;C:\Users\VBADENHolcoJ\AppData\Local\Temp\1\CP99283924111Session\CPTrustFolder99283924127\PPTImport99284492048\data\asimages\{52CE0A38-C700-4796-B178-56D213BFAEDC}_8.png&quot;/&gt;&lt;left val=&quot;49&quot;/&gt;&lt;top val=&quot;217&quot;/&gt;&lt;width val=&quot;805&quot;/&gt;&lt;height val=&quot;89&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8&quot;/&gt;&lt;lineCharCount val=&quot;7&quot;/&gt;&lt;/TableIndex&gt;&lt;/ShapeTextInfo&gt;"/>
  <p:tag name="HTML_SHAPEINFO" val="&lt;ThreeDShapeInfo&gt;&lt;uuid val=&quot;{AFB13A6D-0EAC-418A-9591-3314BFBCA1C2}&quot;/&gt;&lt;isInvalidForFieldText val=&quot;0&quot;/&gt;&lt;Image&gt;&lt;filename val=&quot;C:\Users\VBADENHolcoJ\AppData\Local\Temp\1\CP99283924111Session\CPTrustFolder99283924127\PPTImport99284492048\data\asimages\{AFB13A6D-0EAC-418A-9591-3314BFBCA1C2}_9.png&quot;/&gt;&lt;left val=&quot;0&quot;/&gt;&lt;top val=&quot;76&quot;/&gt;&lt;width val=&quot;961&quot;/&gt;&lt;height val=&quot;124&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DD554DF-B88D-4E65-BA20-5DF7FD14E516}&quot;/&gt;&lt;isInvalidForFieldText val=&quot;0&quot;/&gt;&lt;Image&gt;&lt;filename val=&quot;C:\Users\VBADENHolcoJ\AppData\Local\Temp\1\CP99283924111Session\CPTrustFolder99283924127\PPTImport99284492048\data\asimages\{BDD554DF-B88D-4E65-BA20-5DF7FD14E516}_9.png&quot;/&gt;&lt;left val=&quot;47&quot;/&gt;&lt;top val=&quot;215&quot;/&gt;&lt;width val=&quot;865&quot;/&gt;&lt;height val=&quot;41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FAC2714-0ADC-4CEE-9658-072A76C8519D}&quot;/&gt;&lt;isInvalidForFieldText val=&quot;0&quot;/&gt;&lt;Image&gt;&lt;filename val=&quot;C:\Users\VBADENHolcoJ\AppData\Local\Temp\1\CP99283924111Session\CPTrustFolder99283924127\PPTImport99284492048\data\asimages\{1FAC2714-0ADC-4CEE-9658-072A76C8519D}_9.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9&quot;/&gt;&lt;lineCharCount val=&quot;55&quot;/&gt;&lt;lineCharCount val=&quot;12&quot;/&gt;&lt;lineCharCount val=&quot;43&quot;/&gt;&lt;lineCharCount val=&quot;32&quot;/&gt;&lt;lineCharCount val=&quot;9&quot;/&gt;&lt;lineCharCount val=&quot;43&quot;/&gt;&lt;lineCharCount val=&quot;50&quot;/&gt;&lt;/TableIndex&gt;&lt;/ShapeTextInfo&gt;"/>
  <p:tag name="HTML_SHAPEINFO" val="&lt;ThreeDShapeInfo&gt;&lt;uuid val=&quot;{E073E381-4497-4ED3-9F6D-C3E905E521D3}&quot;/&gt;&lt;isInvalidForFieldText val=&quot;0&quot;/&gt;&lt;Image&gt;&lt;filename val=&quot;C:\Users\VBADENHolcoJ\AppData\Local\Temp\1\CP99283924111Session\CPTrustFolder99283924127\PPTImport99284492048\data\asimages\{E073E381-4497-4ED3-9F6D-C3E905E521D3}_9.png&quot;/&gt;&lt;left val=&quot;47&quot;/&gt;&lt;top val=&quot;234&quot;/&gt;&lt;width val=&quot;865&quot;/&gt;&lt;height val=&quot;329&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4D1B8C61-B365-4DD4-84AC-3F3440297A2C}&quot;/&gt;&lt;isInvalidForFieldText val=&quot;0&quot;/&gt;&lt;Image&gt;&lt;filename val=&quot;C:\Users\VBADENHolcoJ\AppData\Local\Temp\1\CP99283924111Session\CPTrustFolder99283924127\PPTImport99284492048\data\asimages\{4D1B8C61-B365-4DD4-84AC-3F3440297A2C}_10.png&quot;/&gt;&lt;left val=&quot;0&quot;/&gt;&lt;top val=&quot;76&quot;/&gt;&lt;width val=&quot;961&quot;/&gt;&lt;height val=&quot;12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9&quot;/&gt;&lt;lineCharCount val=&quot;61&quot;/&gt;&lt;lineCharCount val=&quot;1&quot;/&gt;&lt;lineCharCount val=&quot;63&quot;/&gt;&lt;lineCharCount val=&quot;1&quot;/&gt;&lt;lineCharCount val=&quot;61&quot;/&gt;&lt;lineCharCount val=&quot;37&quot;/&gt;&lt;/TableIndex&gt;&lt;/ShapeTextInfo&gt;"/>
  <p:tag name="HTML_SHAPEINFO" val="&lt;ThreeDShapeInfo&gt;&lt;uuid val=&quot;{51CC00B9-8B5E-43B9-BC47-248DF90249DE}&quot;/&gt;&lt;isInvalidForFieldText val=&quot;0&quot;/&gt;&lt;Image&gt;&lt;filename val=&quot;C:\Users\VBADENHolcoJ\AppData\Local\Temp\1\CP99283924111Session\CPTrustFolder99283924127\PPTImport99284492048\data\asimages\{51CC00B9-8B5E-43B9-BC47-248DF90249DE}_10.png&quot;/&gt;&lt;left val=&quot;42&quot;/&gt;&lt;top val=&quot;212&quot;/&gt;&lt;width val=&quot;872&quot;/&gt;&lt;height val=&quot;41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35F8570-A83A-40E7-AFE1-58663FE9BED8}&quot;/&gt;&lt;isInvalidForFieldText val=&quot;0&quot;/&gt;&lt;Image&gt;&lt;filename val=&quot;C:\Users\VBADENHolcoJ\AppData\Local\Temp\1\CP99283924111Session\CPTrustFolder99283924127\PPTImport99284492048\data\asimages\{835F8570-A83A-40E7-AFE1-58663FE9BED8}_10.png&quot;/&gt;&lt;left val=&quot;727&quot;/&gt;&lt;top val=&quot;687&quot;/&gt;&lt;width val=&quot;226&quot;/&gt;&lt;height val=&quot;4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26491236-1636-4F47-830E-339A8676FDFC}&quot;/&gt;&lt;isInvalidForFieldText val=&quot;0&quot;/&gt;&lt;Image&gt;&lt;filename val=&quot;C:\Users\VBADENHolcoJ\AppData\Local\Temp\1\CP99283924111Session\CPTrustFolder99283924127\PPTImport99284492048\data\asimages\{26491236-1636-4F47-830E-339A8676FDFC}_11.png&quot;/&gt;&lt;left val=&quot;0&quot;/&gt;&lt;top val=&quot;76&quot;/&gt;&lt;width val=&quot;961&quot;/&gt;&lt;height val=&quot;12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5&quot;/&gt;&lt;lineCharCount val=&quot;51&quot;/&gt;&lt;lineCharCount val=&quot;1&quot;/&gt;&lt;lineCharCount val=&quot;35&quot;/&gt;&lt;lineCharCount val=&quot;44&quot;/&gt;&lt;lineCharCount val=&quot;65&quot;/&gt;&lt;lineCharCount val=&quot;22&quot;/&gt;&lt;lineCharCount val=&quot;48&quot;/&gt;&lt;lineCharCount val=&quot;57&quot;/&gt;&lt;lineCharCount val=&quot;31&quot;/&gt;&lt;/TableIndex&gt;&lt;/ShapeTextInfo&gt;"/>
  <p:tag name="HTML_SHAPEINFO" val="&lt;ThreeDShapeInfo&gt;&lt;uuid val=&quot;{52A21138-ACDF-4A94-B17C-9E714AC0F98F}&quot;/&gt;&lt;isInvalidForFieldText val=&quot;0&quot;/&gt;&lt;Image&gt;&lt;filename val=&quot;C:\Users\VBADENHolcoJ\AppData\Local\Temp\1\CP99283924111Session\CPTrustFolder99283924127\PPTImport99284492048\data\asimages\{52A21138-ACDF-4A94-B17C-9E714AC0F98F}_11.png&quot;/&gt;&lt;left val=&quot;40&quot;/&gt;&lt;top val=&quot;212&quot;/&gt;&lt;width val=&quot;871&quot;/&gt;&lt;height val=&quot;46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6E0E7BE-F89A-4815-BEF8-5ABE05E0EB34}&quot;/&gt;&lt;isInvalidForFieldText val=&quot;0&quot;/&gt;&lt;Image&gt;&lt;filename val=&quot;C:\Users\VBADENHolcoJ\AppData\Local\Temp\1\CP99283924111Session\CPTrustFolder99283924127\PPTImport99284492048\data\asimages\{76E0E7BE-F89A-4815-BEF8-5ABE05E0EB34}_11.png&quot;/&gt;&lt;left val=&quot;727&quot;/&gt;&lt;top val=&quot;687&quot;/&gt;&lt;width val=&quot;226&quot;/&gt;&lt;height val=&quot;4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852B321F-CA97-4D04-A66D-A6307C9B13F1}&quot;/&gt;&lt;isInvalidForFieldText val=&quot;0&quot;/&gt;&lt;Image&gt;&lt;filename val=&quot;C:\Users\VBADENHolcoJ\AppData\Local\Temp\1\CP99283924111Session\CPTrustFolder99283924127\PPTImport99284492048\data\asimages\{852B321F-CA97-4D04-A66D-A6307C9B13F1}_12.png&quot;/&gt;&lt;left val=&quot;0&quot;/&gt;&lt;top val=&quot;76&quot;/&gt;&lt;width val=&quot;961&quot;/&gt;&lt;height val=&quot;12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7&quot;/&gt;&lt;lineCharCount val=&quot;1&quot;/&gt;&lt;lineCharCount val=&quot;66&quot;/&gt;&lt;lineCharCount val=&quot;58&quot;/&gt;&lt;lineCharCount val=&quot;36&quot;/&gt;&lt;lineCharCount val=&quot;64&quot;/&gt;&lt;lineCharCount val=&quot;37&quot;/&gt;&lt;/TableIndex&gt;&lt;/ShapeTextInfo&gt;"/>
  <p:tag name="HTML_SHAPEINFO" val="&lt;ThreeDShapeInfo&gt;&lt;uuid val=&quot;{2F4629AB-A238-48BA-AC3F-F3C1407CD6BB}&quot;/&gt;&lt;isInvalidForFieldText val=&quot;0&quot;/&gt;&lt;Image&gt;&lt;filename val=&quot;C:\Users\VBADENHolcoJ\AppData\Local\Temp\1\CP99283924111Session\CPTrustFolder99283924127\PPTImport99284492048\data\asimages\{2F4629AB-A238-48BA-AC3F-F3C1407CD6BB}_12.png&quot;/&gt;&lt;left val=&quot;40&quot;/&gt;&lt;top val=&quot;212&quot;/&gt;&lt;width val=&quot;882&quot;/&gt;&lt;height val=&quot;374&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671A884-778A-4DA4-983C-E31414C019A9}&quot;/&gt;&lt;isInvalidForFieldText val=&quot;0&quot;/&gt;&lt;Image&gt;&lt;filename val=&quot;C:\Users\VBADENHolcoJ\AppData\Local\Temp\1\CP99283924111Session\CPTrustFolder99283924127\PPTImport99284492048\data\asimages\{1671A884-778A-4DA4-983C-E31414C019A9}_12.png&quot;/&gt;&lt;left val=&quot;727&quot;/&gt;&lt;top val=&quot;687&quot;/&gt;&lt;width val=&quot;226&quot;/&gt;&lt;height val=&quot;4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5A3CEBCF-BC8B-408E-BCB0-16AD3AB0C557}&quot;/&gt;&lt;isInvalidForFieldText val=&quot;0&quot;/&gt;&lt;Image&gt;&lt;filename val=&quot;C:\Users\VBADENHolcoJ\AppData\Local\Temp\1\CP99283924111Session\CPTrustFolder99283924127\PPTImport99284492048\data\asimages\{5A3CEBCF-BC8B-408E-BCB0-16AD3AB0C557}_13.png&quot;/&gt;&lt;left val=&quot;0&quot;/&gt;&lt;top val=&quot;76&quot;/&gt;&lt;width val=&quot;961&quot;/&gt;&lt;height val=&quot;12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5&quot;/&gt;&lt;lineCharCount val=&quot;9&quot;/&gt;&lt;lineCharCount val=&quot;40&quot;/&gt;&lt;lineCharCount val=&quot;56&quot;/&gt;&lt;lineCharCount val=&quot;17&quot;/&gt;&lt;/TableIndex&gt;&lt;/ShapeTextInfo&gt;"/>
  <p:tag name="HTML_SHAPEINFO" val="&lt;ThreeDShapeInfo&gt;&lt;uuid val=&quot;{956C4FF7-9EFF-48DE-AF7F-3051D2DBE8B1}&quot;/&gt;&lt;isInvalidForFieldText val=&quot;0&quot;/&gt;&lt;Image&gt;&lt;filename val=&quot;C:\Users\VBADENHolcoJ\AppData\Local\Temp\1\CP99283924111Session\CPTrustFolder99283924127\PPTImport99284492048\data\asimages\{956C4FF7-9EFF-48DE-AF7F-3051D2DBE8B1}_13.png&quot;/&gt;&lt;left val=&quot;40&quot;/&gt;&lt;top val=&quot;179&quot;/&gt;&lt;width val=&quot;871&quot;/&gt;&lt;height val=&quot;456&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E09E55A-C654-49DC-8E1B-E70AECBD5C13}&quot;/&gt;&lt;isInvalidForFieldText val=&quot;0&quot;/&gt;&lt;Image&gt;&lt;filename val=&quot;C:\Users\VBADENHolcoJ\AppData\Local\Temp\1\CP99283924111Session\CPTrustFolder99283924127\PPTImport99284492048\data\asimages\{DE09E55A-C654-49DC-8E1B-E70AECBD5C13}_13.png&quot;/&gt;&lt;left val=&quot;727&quot;/&gt;&lt;top val=&quot;687&quot;/&gt;&lt;width val=&quot;226&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6AF9FCF1-422B-4025-A382-261726CE70A4}&quot;/&gt;&lt;isInvalidForFieldText val=&quot;0&quot;/&gt;&lt;Image&gt;&lt;filename val=&quot;C:\Users\VBADENHolcoJ\AppData\Local\Temp\1\CP99283924111Session\CPTrustFolder99283924127\PPTImport99284492048\data\asimages\{6AF9FCF1-422B-4025-A382-261726CE70A4}_14.png&quot;/&gt;&lt;left val=&quot;0&quot;/&gt;&lt;top val=&quot;78&quot;/&gt;&lt;width val=&quot;961&quot;/&gt;&lt;height val=&quot;120&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2&quot;/&gt;&lt;lineCharCount val=&quot;26&quot;/&gt;&lt;lineCharCount val=&quot;59&quot;/&gt;&lt;lineCharCount val=&quot;69&quot;/&gt;&lt;lineCharCount val=&quot;48&quot;/&gt;&lt;lineCharCount val=&quot;1&quot;/&gt;&lt;lineCharCount val=&quot;75&quot;/&gt;&lt;lineCharCount val=&quot;46&quot;/&gt;&lt;lineCharCount val=&quot;1&quot;/&gt;&lt;lineCharCount val=&quot;75&quot;/&gt;&lt;lineCharCount val=&quot;74&quot;/&gt;&lt;lineCharCount val=&quot;49&quot;/&gt;&lt;/TableIndex&gt;&lt;/ShapeTextInfo&gt;"/>
  <p:tag name="HTML_SHAPEINFO" val="&lt;ThreeDShapeInfo&gt;&lt;uuid val=&quot;{59CA2D08-9B5F-44BB-AE02-8C9BB8B7A3D4}&quot;/&gt;&lt;isInvalidForFieldText val=&quot;0&quot;/&gt;&lt;Image&gt;&lt;filename val=&quot;C:\Users\VBADENHolcoJ\AppData\Local\Temp\1\CP99283924111Session\CPTrustFolder99283924127\PPTImport99284492048\data\asimages\{59CA2D08-9B5F-44BB-AE02-8C9BB8B7A3D4}_14.png&quot;/&gt;&lt;left val=&quot;42&quot;/&gt;&lt;top val=&quot;191&quot;/&gt;&lt;width val=&quot;870&quot;/&gt;&lt;height val=&quot;460&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D1CD2B9-B894-4693-8B19-13BC70FB5C1A}&quot;/&gt;&lt;isInvalidForFieldText val=&quot;0&quot;/&gt;&lt;Image&gt;&lt;filename val=&quot;C:\Users\VBADENHolcoJ\AppData\Local\Temp\1\CP99283924111Session\CPTrustFolder99283924127\PPTImport99284492048\data\asimages\{8D1CD2B9-B894-4693-8B19-13BC70FB5C1A}_14.png&quot;/&gt;&lt;left val=&quot;727&quot;/&gt;&lt;top val=&quot;688&quot;/&gt;&lt;width val=&quot;225&quot;/&gt;&lt;height val=&quot;44&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E04E4D48-0029-499C-B2E6-CDE2EA32632B}&quot;/&gt;&lt;isInvalidForFieldText val=&quot;0&quot;/&gt;&lt;Image&gt;&lt;filename val=&quot;C:\Users\VBADENHolcoJ\AppData\Local\Temp\1\CP99283924111Session\CPTrustFolder99283924127\PPTImport99284492048\data\asimages\{E04E4D48-0029-499C-B2E6-CDE2EA32632B}_15.png&quot;/&gt;&lt;left val=&quot;0&quot;/&gt;&lt;top val=&quot;76&quot;/&gt;&lt;width val=&quot;961&quot;/&gt;&lt;height val=&quot;12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6&quot;/&gt;&lt;lineCharCount val=&quot;48&quot;/&gt;&lt;lineCharCount val=&quot;1&quot;/&gt;&lt;lineCharCount val=&quot;62&quot;/&gt;&lt;lineCharCount val=&quot;71&quot;/&gt;&lt;lineCharCount val=&quot;64&quot;/&gt;&lt;lineCharCount val=&quot;58&quot;/&gt;&lt;lineCharCount val=&quot;57&quot;/&gt;&lt;/TableIndex&gt;&lt;/ShapeTextInfo&gt;"/>
  <p:tag name="HTML_SHAPEINFO" val="&lt;ThreeDShapeInfo&gt;&lt;uuid val=&quot;{378B92BB-666C-4049-9DCE-D4BC068731CF}&quot;/&gt;&lt;isInvalidForFieldText val=&quot;0&quot;/&gt;&lt;Image&gt;&lt;filename val=&quot;C:\Users\VBADENHolcoJ\AppData\Local\Temp\1\CP99283924111Session\CPTrustFolder99283924127\PPTImport99284492048\data\asimages\{378B92BB-666C-4049-9DCE-D4BC068731CF}_15.png&quot;/&gt;&lt;left val=&quot;42&quot;/&gt;&lt;top val=&quot;212&quot;/&gt;&lt;width val=&quot;875&quot;/&gt;&lt;height val=&quot;41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EE05668-3164-4DAB-9E69-9B8CED0E19A4}&quot;/&gt;&lt;isInvalidForFieldText val=&quot;0&quot;/&gt;&lt;Image&gt;&lt;filename val=&quot;C:\Users\VBADENHolcoJ\AppData\Local\Temp\1\CP99283924111Session\CPTrustFolder99283924127\PPTImport99284492048\data\asimages\{EEE05668-3164-4DAB-9E69-9B8CED0E19A4}_15.png&quot;/&gt;&lt;left val=&quot;727&quot;/&gt;&lt;top val=&quot;687&quot;/&gt;&lt;width val=&quot;226&quot;/&gt;&lt;height val=&quot;4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6D706851-47C4-4AC1-80E7-7E8EE9AC79D9}&quot;/&gt;&lt;isInvalidForFieldText val=&quot;0&quot;/&gt;&lt;Image&gt;&lt;filename val=&quot;C:\Users\VBADENHolcoJ\AppData\Local\Temp\1\CP99283924111Session\CPTrustFolder99283924127\PPTImport99284492048\data\asimages\{6D706851-47C4-4AC1-80E7-7E8EE9AC79D9}_16.png&quot;/&gt;&lt;left val=&quot;0&quot;/&gt;&lt;top val=&quot;0&quot;/&gt;&lt;width val=&quot;1&quot;/&gt;&lt;height val=&quot;1&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BCC5850-24FB-494D-9365-09C705FA12A4}&quot;/&gt;&lt;isInvalidForFieldText val=&quot;0&quot;/&gt;&lt;Image&gt;&lt;filename val=&quot;C:\Users\VBADENHolcoJ\AppData\Local\Temp\1\CP99283924111Session\CPTrustFolder99283924127\PPTImport99284492048\data\asimages\{CBCC5850-24FB-494D-9365-09C705FA12A4}_16.png&quot;/&gt;&lt;left val=&quot;727&quot;/&gt;&lt;top val=&quot;687&quot;/&gt;&lt;width val=&quot;226&quot;/&gt;&lt;height val=&quot;4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36F304F7-685D-45E6-8717-A14ED0834C66}&quot;/&gt;&lt;isInvalidForFieldText val=&quot;0&quot;/&gt;&lt;Image&gt;&lt;filename val=&quot;C:\Users\VBADENHolcoJ\AppData\Local\Temp\1\CP99283924111Session\CPTrustFolder99283924127\PPTImport99284492048\data\asimages\{36F304F7-685D-45E6-8717-A14ED0834C66}_16.png&quot;/&gt;&lt;left val=&quot;0&quot;/&gt;&lt;top val=&quot;272&quot;/&gt;&lt;width val=&quot;961&quot;/&gt;&lt;height val=&quot;203&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VA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Theme" id="{885D30DC-FFEC-48AF-AC04-31A12EF36B80}" vid="{88710150-3BA2-4AF2-9BC9-8E5E830857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RO317-839076992-15235</_dlc_DocId>
    <_dlc_DocIdUrl xmlns="b62c6c12-24c5-4d47-ac4d-c5cc93bcdf7b">
      <Url>https://vaww.vashare.vba.va.gov/sites/SPTNCIO/focusedveterans/training/VSRvirtualtraining/_layouts/15/DocIdRedir.aspx?ID=RO317-839076992-15235</Url>
      <Description>RO317-839076992-15235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49DA67E-8D4D-4864-A3D9-F1DEB40830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5E050F-F6DD-446A-BC54-722BE857956D}">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b62c6c12-24c5-4d47-ac4d-c5cc93bcdf7b"/>
    <ds:schemaRef ds:uri="http://www.w3.org/XML/1998/namespace"/>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4.xml><?xml version="1.0" encoding="utf-8"?>
<ds:datastoreItem xmlns:ds="http://schemas.openxmlformats.org/officeDocument/2006/customXml" ds:itemID="{6EB3086B-9483-42A6-A2DE-CE48D60753B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VA Theme</Template>
  <TotalTime>7424</TotalTime>
  <Words>944</Words>
  <Application>Microsoft Office PowerPoint</Application>
  <PresentationFormat>On-screen Show (4:3)</PresentationFormat>
  <Paragraphs>125</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Tahoma</vt:lpstr>
      <vt:lpstr>VA Theme</vt:lpstr>
      <vt:lpstr>(VSR VIP Pre-D)  Private Medical Record (PMR) Retrieval Program</vt:lpstr>
      <vt:lpstr>Objectives</vt:lpstr>
      <vt:lpstr>References</vt:lpstr>
      <vt:lpstr>Purpose of PMR Retrieval Program</vt:lpstr>
      <vt:lpstr>PMR Program Forms Required</vt:lpstr>
      <vt:lpstr>Responsibilities of the PMR Contractor</vt:lpstr>
      <vt:lpstr>Responsibilities of the PMR Contractor (cont.)</vt:lpstr>
      <vt:lpstr>Medical Releases Not Processed by PMR Contractor </vt:lpstr>
      <vt:lpstr>Medical Release Not Processed by PMR Contractor (cont.)</vt:lpstr>
      <vt:lpstr>Responsibility of the VSR</vt:lpstr>
      <vt:lpstr>PMR Super User</vt:lpstr>
      <vt:lpstr>PMR Vault</vt:lpstr>
      <vt:lpstr>PMR VBMS Core Tracked Item </vt:lpstr>
      <vt:lpstr>PMR VBMS Core Tracked Item </vt:lpstr>
      <vt:lpstr>Rejected Requests from PHP</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Private Medical Record (PMR) Retrieval Program PowerPoint Presentation</dc:title>
  <dc:subject>VSR</dc:subject>
  <dc:creator>Department of Veterans Affairs, Veterans Benefits Administration, Compensation Service, STAFF</dc:creator>
  <cp:keywords>PMR,private medical record,VA Form 21-4142,medical release,PMR SuperUser,VBMS,DOMA</cp:keywords>
  <dc:description>This lesson explains PMR Program procedures.</dc:description>
  <cp:lastModifiedBy>Kathy Poole</cp:lastModifiedBy>
  <cp:revision>490</cp:revision>
  <dcterms:created xsi:type="dcterms:W3CDTF">2014-04-30T02:32:11Z</dcterms:created>
  <dcterms:modified xsi:type="dcterms:W3CDTF">2020-09-18T13:00:26Z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acb88192-1dc0-475c-8f89-f575d29e497d</vt:lpwstr>
  </property>
</Properties>
</file>