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4"/>
  </p:notesMasterIdLst>
  <p:sldIdLst>
    <p:sldId id="285" r:id="rId7"/>
    <p:sldId id="286" r:id="rId8"/>
    <p:sldId id="298" r:id="rId9"/>
    <p:sldId id="299" r:id="rId10"/>
    <p:sldId id="303" r:id="rId11"/>
    <p:sldId id="291" r:id="rId12"/>
    <p:sldId id="297" r:id="rId13"/>
    <p:sldId id="290" r:id="rId14"/>
    <p:sldId id="315" r:id="rId15"/>
    <p:sldId id="288" r:id="rId16"/>
    <p:sldId id="304" r:id="rId17"/>
    <p:sldId id="295" r:id="rId18"/>
    <p:sldId id="294" r:id="rId19"/>
    <p:sldId id="300" r:id="rId20"/>
    <p:sldId id="306" r:id="rId21"/>
    <p:sldId id="302" r:id="rId22"/>
    <p:sldId id="320" r:id="rId23"/>
    <p:sldId id="317" r:id="rId24"/>
    <p:sldId id="319" r:id="rId25"/>
    <p:sldId id="308" r:id="rId26"/>
    <p:sldId id="309" r:id="rId27"/>
    <p:sldId id="310" r:id="rId28"/>
    <p:sldId id="296" r:id="rId29"/>
    <p:sldId id="318" r:id="rId30"/>
    <p:sldId id="311" r:id="rId31"/>
    <p:sldId id="312" r:id="rId32"/>
    <p:sldId id="287"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250" autoAdjust="0"/>
    <p:restoredTop sz="94660"/>
  </p:normalViewPr>
  <p:slideViewPr>
    <p:cSldViewPr>
      <p:cViewPr varScale="1">
        <p:scale>
          <a:sx n="110" d="100"/>
          <a:sy n="110" d="100"/>
        </p:scale>
        <p:origin x="840" y="132"/>
      </p:cViewPr>
      <p:guideLst>
        <p:guide orient="horz" pos="2160"/>
        <p:guide pos="2880"/>
        <p:guide orient="horz" pos="672"/>
        <p:guide pos="288"/>
      </p:guideLst>
    </p:cSldViewPr>
  </p:slideViewPr>
  <p:notesTextViewPr>
    <p:cViewPr>
      <p:scale>
        <a:sx n="1" d="1"/>
        <a:sy n="1" d="1"/>
      </p:scale>
      <p:origin x="0" y="0"/>
    </p:cViewPr>
  </p:notesTextViewPr>
  <p:sorterViewPr>
    <p:cViewPr>
      <p:scale>
        <a:sx n="100" d="100"/>
        <a:sy n="100" d="100"/>
      </p:scale>
      <p:origin x="0" y="-5838"/>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11/30/2018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11/30/2018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11/30/2018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11/30/2018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11/30/2018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11/30/2018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11/30/2018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11/30/2018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11/30/2018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11/30/2018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October 9, 2018</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TMS Course for MSC Rebuttal’s on Errors</a:t>
            </a:r>
          </a:p>
        </p:txBody>
      </p:sp>
      <p:sp>
        <p:nvSpPr>
          <p:cNvPr id="6" name="Slide Number Placeholder 5"/>
          <p:cNvSpPr>
            <a:spLocks noGrp="1"/>
          </p:cNvSpPr>
          <p:nvPr>
            <p:ph type="sldNum" sz="quarter" idx="12"/>
          </p:nvPr>
        </p:nvSpPr>
        <p:spPr/>
        <p:txBody>
          <a:bodyPr/>
          <a:lstStyle/>
          <a:p>
            <a:fld id="{04F7EA0F-F264-4DBA-8450-109ED0C85B89}" type="slidenum">
              <a:rPr lang="en-US" smtClean="0"/>
              <a:t>10</a:t>
            </a:fld>
            <a:endParaRPr lang="en-US" dirty="0"/>
          </a:p>
        </p:txBody>
      </p:sp>
      <p:sp>
        <p:nvSpPr>
          <p:cNvPr id="3" name="Rectangle 2">
            <a:extLst>
              <a:ext uri="{FF2B5EF4-FFF2-40B4-BE49-F238E27FC236}">
                <a16:creationId xmlns:a16="http://schemas.microsoft.com/office/drawing/2014/main" id="{202DF0F3-1079-4455-94A4-D102D173C1BB}"/>
              </a:ext>
            </a:extLst>
          </p:cNvPr>
          <p:cNvSpPr/>
          <p:nvPr/>
        </p:nvSpPr>
        <p:spPr>
          <a:xfrm>
            <a:off x="318655" y="972650"/>
            <a:ext cx="8839200" cy="1569660"/>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TMS course VA 4450993 (QMS Error Corrections for Floor Employee and Coaches) covers how to use the system for the non-QRT user and provides information on notification of errors, accepting errors, rebuttals, etc.</a:t>
            </a:r>
          </a:p>
        </p:txBody>
      </p:sp>
    </p:spTree>
    <p:extLst>
      <p:ext uri="{BB962C8B-B14F-4D97-AF65-F5344CB8AC3E}">
        <p14:creationId xmlns:p14="http://schemas.microsoft.com/office/powerpoint/2010/main" val="4252305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11</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IDES Specific Topics</a:t>
            </a:r>
            <a:endParaRPr lang="en-US" sz="3200" b="1" dirty="0">
              <a:solidFill>
                <a:prstClr val="black"/>
              </a:solidFill>
              <a:ea typeface="Times New Roman"/>
            </a:endParaRPr>
          </a:p>
        </p:txBody>
      </p:sp>
    </p:spTree>
    <p:extLst>
      <p:ext uri="{BB962C8B-B14F-4D97-AF65-F5344CB8AC3E}">
        <p14:creationId xmlns:p14="http://schemas.microsoft.com/office/powerpoint/2010/main" val="117254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F7EA0F-F264-4DBA-8450-109ED0C85B89}" type="slidenum">
              <a:rPr lang="en-US" smtClean="0"/>
              <a:t>12</a:t>
            </a:fld>
            <a:endParaRPr lang="en-US" dirty="0"/>
          </a:p>
        </p:txBody>
      </p:sp>
      <p:sp>
        <p:nvSpPr>
          <p:cNvPr id="2" name="Title 1"/>
          <p:cNvSpPr>
            <a:spLocks noGrp="1"/>
          </p:cNvSpPr>
          <p:nvPr>
            <p:ph type="title"/>
          </p:nvPr>
        </p:nvSpPr>
        <p:spPr/>
        <p:txBody>
          <a:bodyPr>
            <a:noAutofit/>
          </a:bodyPr>
          <a:lstStyle/>
          <a:p>
            <a:r>
              <a:rPr lang="en-US" sz="4000" dirty="0"/>
              <a:t>IDES Checklist Update</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969815"/>
            <a:ext cx="8382000" cy="2308324"/>
          </a:xfrm>
          <a:prstGeom prst="rect">
            <a:avLst/>
          </a:prstGeom>
        </p:spPr>
        <p:txBody>
          <a:bodyPr wrap="square">
            <a:spAutoFit/>
          </a:bodyPr>
          <a:lstStyle/>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The IDES checklist was updated September 2018. You can find the September 2018 version on the IDES Homepage. As changes in the manual occur, Compensation Service will continue to update the IDES Checklist</a:t>
            </a:r>
          </a:p>
          <a:p>
            <a:pPr marL="457200"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0629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Acceptable Diagnostic Language on VA Code Sheet</a:t>
            </a:r>
          </a:p>
        </p:txBody>
      </p:sp>
      <p:sp>
        <p:nvSpPr>
          <p:cNvPr id="6" name="Slide Number Placeholder 5"/>
          <p:cNvSpPr>
            <a:spLocks noGrp="1"/>
          </p:cNvSpPr>
          <p:nvPr>
            <p:ph type="sldNum" sz="quarter" idx="12"/>
          </p:nvPr>
        </p:nvSpPr>
        <p:spPr/>
        <p:txBody>
          <a:bodyPr/>
          <a:lstStyle/>
          <a:p>
            <a:fld id="{04F7EA0F-F264-4DBA-8450-109ED0C85B89}" type="slidenum">
              <a:rPr lang="en-US" smtClean="0"/>
              <a:t>13</a:t>
            </a:fld>
            <a:endParaRPr lang="en-US" dirty="0"/>
          </a:p>
        </p:txBody>
      </p:sp>
      <p:sp>
        <p:nvSpPr>
          <p:cNvPr id="3" name="Rectangle 2">
            <a:extLst>
              <a:ext uri="{FF2B5EF4-FFF2-40B4-BE49-F238E27FC236}">
                <a16:creationId xmlns:a16="http://schemas.microsoft.com/office/drawing/2014/main" id="{130C078C-97BF-4CF4-A8FC-76DEFA1F669D}"/>
              </a:ext>
            </a:extLst>
          </p:cNvPr>
          <p:cNvSpPr/>
          <p:nvPr/>
        </p:nvSpPr>
        <p:spPr>
          <a:xfrm>
            <a:off x="318658" y="964395"/>
            <a:ext cx="8766630" cy="5093702"/>
          </a:xfrm>
          <a:prstGeom prst="rect">
            <a:avLst/>
          </a:prstGeom>
        </p:spPr>
        <p:txBody>
          <a:bodyPr wrap="square">
            <a:spAutoFit/>
          </a:bodyPr>
          <a:lstStyle/>
          <a:p>
            <a:pPr marL="342900" indent="-342900">
              <a:spcAft>
                <a:spcPts val="600"/>
              </a:spcAft>
              <a:buFont typeface="Arial" panose="020B0604020202020204" pitchFamily="34" charset="0"/>
              <a:buChar char="•"/>
            </a:pPr>
            <a:r>
              <a:rPr lang="en-US" sz="2100" dirty="0">
                <a:latin typeface="Arial" panose="020B0604020202020204" pitchFamily="34" charset="0"/>
                <a:cs typeface="Arial" panose="020B0604020202020204" pitchFamily="34" charset="0"/>
              </a:rPr>
              <a:t>M21-1 III.iv.6.C.3 permits only the VA-recognized diagnostic language to appear on VA rating code-sheets.  Any indication of different diagnostic language (such as the terminology used by the Veteran on the application, typically indicated as “claimed as…”) may be shown on the rating narrative, to help explain the decision to the claimant; however, this language must not be entered on the code-sheet  </a:t>
            </a:r>
          </a:p>
          <a:p>
            <a:pPr marL="342900" indent="-342900">
              <a:spcAft>
                <a:spcPts val="600"/>
              </a:spcAft>
              <a:buFont typeface="Arial" panose="020B0604020202020204" pitchFamily="34" charset="0"/>
              <a:buChar char="•"/>
            </a:pPr>
            <a:r>
              <a:rPr lang="en-US" sz="2100" dirty="0">
                <a:latin typeface="Arial" panose="020B0604020202020204" pitchFamily="34" charset="0"/>
                <a:cs typeface="Arial" panose="020B0604020202020204" pitchFamily="34" charset="0"/>
              </a:rPr>
              <a:t>The purpose of this restriction is to standardize the information in VA’s corporate record.  The information on the code-sheet populates VA record and should indicate only the specific issues/diagnoses decided by VA </a:t>
            </a:r>
          </a:p>
          <a:p>
            <a:pPr marL="342900" indent="-342900">
              <a:spcAft>
                <a:spcPts val="600"/>
              </a:spcAft>
              <a:buFont typeface="Arial" panose="020B0604020202020204" pitchFamily="34" charset="0"/>
              <a:buChar char="•"/>
            </a:pPr>
            <a:r>
              <a:rPr lang="en-US" sz="2100" dirty="0">
                <a:latin typeface="Arial" panose="020B0604020202020204" pitchFamily="34" charset="0"/>
                <a:cs typeface="Arial" panose="020B0604020202020204" pitchFamily="34" charset="0"/>
              </a:rPr>
              <a:t>There is one allowable exception in IDES cases:  When a discrepancy exists between the VA diagnosis of a referred condition and the DoD diagnosis indicated on the referral, it would be acceptable to indicate “referred as…” on the code-sheet of the proposed rating </a:t>
            </a:r>
          </a:p>
        </p:txBody>
      </p:sp>
    </p:spTree>
    <p:extLst>
      <p:ext uri="{BB962C8B-B14F-4D97-AF65-F5344CB8AC3E}">
        <p14:creationId xmlns:p14="http://schemas.microsoft.com/office/powerpoint/2010/main" val="3712124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4" name="Title 3"/>
          <p:cNvSpPr>
            <a:spLocks noGrp="1"/>
          </p:cNvSpPr>
          <p:nvPr>
            <p:ph type="title"/>
          </p:nvPr>
        </p:nvSpPr>
        <p:spPr/>
        <p:txBody>
          <a:bodyPr>
            <a:noAutofit/>
          </a:bodyPr>
          <a:lstStyle/>
          <a:p>
            <a:r>
              <a:rPr lang="en-US" sz="2800" dirty="0">
                <a:ea typeface="Times New Roman" panose="02020603050405020304" pitchFamily="18" charset="0"/>
                <a:cs typeface="Arial" panose="020B0604020202020204" pitchFamily="34" charset="0"/>
              </a:rPr>
              <a:t>Handling an IDES Participant’s Request to Reschedule a Pending VA Examination</a:t>
            </a:r>
            <a:endParaRPr lang="en-US" sz="2800" dirty="0"/>
          </a:p>
        </p:txBody>
      </p:sp>
      <p:sp>
        <p:nvSpPr>
          <p:cNvPr id="2" name="Rectangle 1">
            <a:extLst>
              <a:ext uri="{FF2B5EF4-FFF2-40B4-BE49-F238E27FC236}">
                <a16:creationId xmlns:a16="http://schemas.microsoft.com/office/drawing/2014/main" id="{2C506398-34DD-472D-A4BE-CC49A57B7108}"/>
              </a:ext>
            </a:extLst>
          </p:cNvPr>
          <p:cNvSpPr/>
          <p:nvPr/>
        </p:nvSpPr>
        <p:spPr>
          <a:xfrm>
            <a:off x="304800" y="985051"/>
            <a:ext cx="8534400" cy="4524315"/>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IDES participants with pending appointments for VA examinations are expected to report for appointments as scheduled; these appointments cannot be changed unless the participant’s PEBLO determines that it is necessary to reschedule  </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As such, MSCs must advise participants who wish to reschedule VA examinations to first consult with their PEBLO.  MSCs may take action to reschedule IDES examinations only after receiving a request (or approval) from the participant’s PEBLO.  MSCs must ensure that the PEBLOs request/approval is noted in VTA</a:t>
            </a:r>
          </a:p>
        </p:txBody>
      </p:sp>
    </p:spTree>
    <p:extLst>
      <p:ext uri="{BB962C8B-B14F-4D97-AF65-F5344CB8AC3E}">
        <p14:creationId xmlns:p14="http://schemas.microsoft.com/office/powerpoint/2010/main" val="141146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Brokering IDES Claims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15</a:t>
            </a:fld>
            <a:endParaRPr lang="en-US" dirty="0">
              <a:solidFill>
                <a:prstClr val="white"/>
              </a:solidFill>
            </a:endParaRPr>
          </a:p>
        </p:txBody>
      </p:sp>
      <p:sp>
        <p:nvSpPr>
          <p:cNvPr id="3" name="Rectangle 2">
            <a:extLst>
              <a:ext uri="{FF2B5EF4-FFF2-40B4-BE49-F238E27FC236}">
                <a16:creationId xmlns:a16="http://schemas.microsoft.com/office/drawing/2014/main" id="{773166A9-29FF-4C7A-ACA5-500C5FC3C7A7}"/>
              </a:ext>
            </a:extLst>
          </p:cNvPr>
          <p:cNvSpPr/>
          <p:nvPr/>
        </p:nvSpPr>
        <p:spPr>
          <a:xfrm>
            <a:off x="318655" y="997530"/>
            <a:ext cx="8458200" cy="3816429"/>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MSCs are reminded of the requirement in III.i.2.D.7.d. (Actions MSCs Must Take Once All Examination Reports Are Deemed Complete) to broker the EP 689 to the DRAS.  We have recently seen an increase of EP689’s not being brokered timely which leads to delays in the case </a:t>
            </a:r>
          </a:p>
          <a:p>
            <a:pPr marL="342900" indent="-342900">
              <a:buFont typeface="Arial" panose="020B0604020202020204" pitchFamily="34" charset="0"/>
              <a:buChar char="•"/>
            </a:pPr>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Two ROs alone had over 300 cases that had not been brokered timely  </a:t>
            </a:r>
          </a:p>
          <a:p>
            <a:pPr marL="342900" indent="-342900">
              <a:buFont typeface="Arial" panose="020B0604020202020204" pitchFamily="34" charset="0"/>
              <a:buChar char="•"/>
            </a:pPr>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To broker a claim, a VBMS user must have the Intake Analyst role</a:t>
            </a:r>
          </a:p>
        </p:txBody>
      </p:sp>
    </p:spTree>
    <p:extLst>
      <p:ext uri="{BB962C8B-B14F-4D97-AF65-F5344CB8AC3E}">
        <p14:creationId xmlns:p14="http://schemas.microsoft.com/office/powerpoint/2010/main" val="3953521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17</a:t>
            </a:fld>
            <a:endParaRPr lang="en-US" dirty="0">
              <a:solidFill>
                <a:prstClr val="white"/>
              </a:solidFill>
            </a:endParaRPr>
          </a:p>
        </p:txBody>
      </p:sp>
      <p:sp>
        <p:nvSpPr>
          <p:cNvPr id="4" name="Title 3"/>
          <p:cNvSpPr>
            <a:spLocks noGrp="1"/>
          </p:cNvSpPr>
          <p:nvPr>
            <p:ph type="title"/>
          </p:nvPr>
        </p:nvSpPr>
        <p:spPr/>
        <p:txBody>
          <a:bodyPr>
            <a:normAutofit fontScale="90000"/>
          </a:bodyPr>
          <a:lstStyle/>
          <a:p>
            <a:r>
              <a:rPr lang="en-US" dirty="0"/>
              <a:t>Timely Input of Exam Returned Dates</a:t>
            </a:r>
          </a:p>
        </p:txBody>
      </p:sp>
      <p:sp>
        <p:nvSpPr>
          <p:cNvPr id="5" name="Rectangle 4"/>
          <p:cNvSpPr/>
          <p:nvPr/>
        </p:nvSpPr>
        <p:spPr>
          <a:xfrm>
            <a:off x="304800" y="962890"/>
            <a:ext cx="8839200" cy="4524315"/>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MSCs are reminded of the importance of entering the SHA Exam Returned Date and the Other Exam Returned Date (if applicable) when exams are complete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 cases where SHA and Other exams are requested, MSCs should not wait for both providers to complete the exams before updating VTA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Ex: Exams are split and being performed by VHA and QTC.  VHA has completed the SHA exams on the 22nd, but the other QTC exams are still pending.  MSCs must update the VHA (SHA Exam Returned Date) in VTA upon notification that VHA exams are complete. Once the QTC exams are complete the Other Exam Returned Date must be entered</a:t>
            </a:r>
          </a:p>
        </p:txBody>
      </p:sp>
    </p:spTree>
    <p:extLst>
      <p:ext uri="{BB962C8B-B14F-4D97-AF65-F5344CB8AC3E}">
        <p14:creationId xmlns:p14="http://schemas.microsoft.com/office/powerpoint/2010/main" val="794329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Improper Use of Other Exam Fields (1 of 2)</a:t>
            </a:r>
          </a:p>
        </p:txBody>
      </p:sp>
      <p:sp>
        <p:nvSpPr>
          <p:cNvPr id="6" name="Slide Number Placeholder 5"/>
          <p:cNvSpPr>
            <a:spLocks noGrp="1"/>
          </p:cNvSpPr>
          <p:nvPr>
            <p:ph type="sldNum" sz="quarter" idx="12"/>
          </p:nvPr>
        </p:nvSpPr>
        <p:spPr/>
        <p:txBody>
          <a:bodyPr/>
          <a:lstStyle/>
          <a:p>
            <a:fld id="{04F7EA0F-F264-4DBA-8450-109ED0C85B89}" type="slidenum">
              <a:rPr lang="en-US" smtClean="0"/>
              <a:t>18</a:t>
            </a:fld>
            <a:endParaRPr lang="en-US" dirty="0"/>
          </a:p>
        </p:txBody>
      </p:sp>
      <p:sp>
        <p:nvSpPr>
          <p:cNvPr id="5" name="Rectangle 4"/>
          <p:cNvSpPr/>
          <p:nvPr/>
        </p:nvSpPr>
        <p:spPr>
          <a:xfrm>
            <a:off x="304800" y="762000"/>
            <a:ext cx="8324725" cy="2677656"/>
          </a:xfrm>
          <a:prstGeom prst="rect">
            <a:avLst/>
          </a:prstGeom>
        </p:spPr>
        <p:txBody>
          <a:bodyPr wrap="square">
            <a:spAutoFit/>
          </a:bodyPr>
          <a:lstStyle/>
          <a:p>
            <a:pPr marL="396875" indent="-342900">
              <a:buFont typeface="Arial" panose="020B0604020202020204" pitchFamily="34" charset="0"/>
              <a:buChar char="•"/>
            </a:pPr>
            <a:r>
              <a:rPr lang="en-US" sz="2400" dirty="0">
                <a:solidFill>
                  <a:srgbClr val="000000"/>
                </a:solidFill>
                <a:latin typeface="Arial" panose="020B0604020202020204" pitchFamily="34" charset="0"/>
                <a:ea typeface="Times New Roman"/>
                <a:cs typeface="Arial" panose="020B0604020202020204" pitchFamily="34" charset="0"/>
              </a:rPr>
              <a:t>The Other Exam fields are used when the SHA Examiner is not performing all exams. We are seeing numerous cases in which the MSC is incorrectly populating the Other Exam Fields </a:t>
            </a:r>
          </a:p>
          <a:p>
            <a:pPr marL="396875" indent="-342900">
              <a:buFont typeface="Arial" panose="020B0604020202020204" pitchFamily="34" charset="0"/>
              <a:buChar char="•"/>
            </a:pPr>
            <a:endParaRPr lang="en-US" sz="2400" dirty="0">
              <a:solidFill>
                <a:srgbClr val="000000"/>
              </a:solidFill>
              <a:latin typeface="Arial" panose="020B0604020202020204" pitchFamily="34" charset="0"/>
              <a:ea typeface="Times New Roman"/>
              <a:cs typeface="Arial" panose="020B0604020202020204" pitchFamily="34" charset="0"/>
            </a:endParaRPr>
          </a:p>
          <a:p>
            <a:pPr marL="396875" indent="-342900">
              <a:buFont typeface="Arial" panose="020B0604020202020204" pitchFamily="34" charset="0"/>
              <a:buChar char="•"/>
            </a:pPr>
            <a:r>
              <a:rPr lang="en-US" sz="2400" dirty="0">
                <a:solidFill>
                  <a:srgbClr val="000000"/>
                </a:solidFill>
                <a:latin typeface="Arial" panose="020B0604020202020204" pitchFamily="34" charset="0"/>
                <a:ea typeface="Times New Roman"/>
                <a:cs typeface="Arial" panose="020B0604020202020204" pitchFamily="34" charset="0"/>
              </a:rPr>
              <a:t>The same provider and dates should not be in the SHA and Other Exam fields </a:t>
            </a:r>
            <a:endParaRPr lang="en-US" sz="2400" dirty="0">
              <a:latin typeface="Arial" panose="020B0604020202020204" pitchFamily="34" charset="0"/>
              <a:ea typeface="Times New Roman"/>
              <a:cs typeface="Arial" panose="020B0604020202020204" pitchFamily="34" charset="0"/>
            </a:endParaRPr>
          </a:p>
        </p:txBody>
      </p:sp>
      <p:pic>
        <p:nvPicPr>
          <p:cNvPr id="3" name="Picture 2">
            <a:extLst>
              <a:ext uri="{FF2B5EF4-FFF2-40B4-BE49-F238E27FC236}">
                <a16:creationId xmlns:a16="http://schemas.microsoft.com/office/drawing/2014/main" id="{71FF4AAF-B5A1-40D6-AD3C-E4C99EB33111}"/>
              </a:ext>
            </a:extLst>
          </p:cNvPr>
          <p:cNvPicPr>
            <a:picLocks noChangeAspect="1"/>
          </p:cNvPicPr>
          <p:nvPr/>
        </p:nvPicPr>
        <p:blipFill>
          <a:blip r:embed="rId2"/>
          <a:stretch>
            <a:fillRect/>
          </a:stretch>
        </p:blipFill>
        <p:spPr>
          <a:xfrm>
            <a:off x="1371600" y="3429000"/>
            <a:ext cx="5677479" cy="2566643"/>
          </a:xfrm>
          <a:prstGeom prst="rect">
            <a:avLst/>
          </a:prstGeom>
        </p:spPr>
      </p:pic>
    </p:spTree>
    <p:extLst>
      <p:ext uri="{BB962C8B-B14F-4D97-AF65-F5344CB8AC3E}">
        <p14:creationId xmlns:p14="http://schemas.microsoft.com/office/powerpoint/2010/main" val="3285779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Improper Use of Other Exam Fields (2 of 2)</a:t>
            </a:r>
          </a:p>
        </p:txBody>
      </p:sp>
      <p:sp>
        <p:nvSpPr>
          <p:cNvPr id="6" name="Slide Number Placeholder 5"/>
          <p:cNvSpPr>
            <a:spLocks noGrp="1"/>
          </p:cNvSpPr>
          <p:nvPr>
            <p:ph type="sldNum" sz="quarter" idx="12"/>
          </p:nvPr>
        </p:nvSpPr>
        <p:spPr/>
        <p:txBody>
          <a:bodyPr/>
          <a:lstStyle/>
          <a:p>
            <a:fld id="{04F7EA0F-F264-4DBA-8450-109ED0C85B89}" type="slidenum">
              <a:rPr lang="en-US" smtClean="0"/>
              <a:t>19</a:t>
            </a:fld>
            <a:endParaRPr lang="en-US" dirty="0"/>
          </a:p>
        </p:txBody>
      </p:sp>
      <p:sp>
        <p:nvSpPr>
          <p:cNvPr id="5" name="Rectangle 4"/>
          <p:cNvSpPr/>
          <p:nvPr/>
        </p:nvSpPr>
        <p:spPr>
          <a:xfrm>
            <a:off x="304800" y="990600"/>
            <a:ext cx="8324725" cy="830997"/>
          </a:xfrm>
          <a:prstGeom prst="rect">
            <a:avLst/>
          </a:prstGeom>
        </p:spPr>
        <p:txBody>
          <a:bodyPr wrap="square">
            <a:spAutoFit/>
          </a:bodyPr>
          <a:lstStyle/>
          <a:p>
            <a:pPr marL="396875" indent="-342900">
              <a:buFont typeface="Arial" panose="020B0604020202020204" pitchFamily="34" charset="0"/>
              <a:buChar char="•"/>
            </a:pPr>
            <a:r>
              <a:rPr lang="en-US" sz="2400" dirty="0">
                <a:solidFill>
                  <a:srgbClr val="000000"/>
                </a:solidFill>
                <a:latin typeface="Arial" panose="020B0604020202020204" pitchFamily="34" charset="0"/>
                <a:ea typeface="Times New Roman"/>
                <a:cs typeface="Arial" panose="020B0604020202020204" pitchFamily="34" charset="0"/>
              </a:rPr>
              <a:t>The Other Exam fields will not be used when the MSC must re-order exams from the SHA Provider</a:t>
            </a:r>
            <a:endParaRPr lang="en-US" sz="2400" dirty="0">
              <a:latin typeface="Arial" panose="020B0604020202020204" pitchFamily="34" charset="0"/>
              <a:ea typeface="Times New Roman"/>
              <a:cs typeface="Arial" panose="020B0604020202020204" pitchFamily="34" charset="0"/>
            </a:endParaRPr>
          </a:p>
        </p:txBody>
      </p:sp>
      <p:pic>
        <p:nvPicPr>
          <p:cNvPr id="4" name="Picture 3">
            <a:extLst>
              <a:ext uri="{FF2B5EF4-FFF2-40B4-BE49-F238E27FC236}">
                <a16:creationId xmlns:a16="http://schemas.microsoft.com/office/drawing/2014/main" id="{FB0D2D94-6144-4A99-8C16-767B6A094462}"/>
              </a:ext>
            </a:extLst>
          </p:cNvPr>
          <p:cNvPicPr>
            <a:picLocks noChangeAspect="1"/>
          </p:cNvPicPr>
          <p:nvPr/>
        </p:nvPicPr>
        <p:blipFill>
          <a:blip r:embed="rId2"/>
          <a:stretch>
            <a:fillRect/>
          </a:stretch>
        </p:blipFill>
        <p:spPr>
          <a:xfrm>
            <a:off x="1219200" y="2514600"/>
            <a:ext cx="6201570" cy="2584776"/>
          </a:xfrm>
          <a:prstGeom prst="rect">
            <a:avLst/>
          </a:prstGeom>
        </p:spPr>
      </p:pic>
    </p:spTree>
    <p:extLst>
      <p:ext uri="{BB962C8B-B14F-4D97-AF65-F5344CB8AC3E}">
        <p14:creationId xmlns:p14="http://schemas.microsoft.com/office/powerpoint/2010/main" val="952078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(1 of 3)</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240012" y="971971"/>
            <a:ext cx="8294899" cy="2862322"/>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IDES and BDD Topics for Discussion</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EMS Job Aid Update</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Missing Entrance Physicals and Final Attempt Letter </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VA Form 21-0845 vs VA Form 5571</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TMS Course for MSC Rebuttal’s on Errors</a:t>
            </a: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21</a:t>
            </a:fld>
            <a:endParaRPr lang="en-US" dirty="0">
              <a:solidFill>
                <a:prstClr val="white"/>
              </a:solidFill>
            </a:endParaRPr>
          </a:p>
        </p:txBody>
      </p:sp>
      <p:sp>
        <p:nvSpPr>
          <p:cNvPr id="4" name="Title 3"/>
          <p:cNvSpPr>
            <a:spLocks noGrp="1"/>
          </p:cNvSpPr>
          <p:nvPr>
            <p:ph type="title"/>
          </p:nvPr>
        </p:nvSpPr>
        <p:spPr/>
        <p:txBody>
          <a:bodyPr>
            <a:noAutofit/>
          </a:bodyPr>
          <a:lstStyle/>
          <a:p>
            <a:r>
              <a:rPr lang="en-US" sz="4000" dirty="0"/>
              <a:t>Electronic Transfer of STRs</a:t>
            </a:r>
            <a:endParaRPr lang="en-US" sz="3600" dirty="0"/>
          </a:p>
        </p:txBody>
      </p:sp>
      <p:sp>
        <p:nvSpPr>
          <p:cNvPr id="5" name="Rectangle 4">
            <a:extLst>
              <a:ext uri="{FF2B5EF4-FFF2-40B4-BE49-F238E27FC236}">
                <a16:creationId xmlns:a16="http://schemas.microsoft.com/office/drawing/2014/main" id="{16438711-50B0-4214-ADA7-339AC586C436}"/>
              </a:ext>
            </a:extLst>
          </p:cNvPr>
          <p:cNvSpPr/>
          <p:nvPr/>
        </p:nvSpPr>
        <p:spPr>
          <a:xfrm>
            <a:off x="332510" y="838200"/>
            <a:ext cx="8686800" cy="5170646"/>
          </a:xfrm>
          <a:prstGeom prst="rect">
            <a:avLst/>
          </a:prstGeom>
        </p:spPr>
        <p:txBody>
          <a:bodyPr wrap="square">
            <a:spAutoFit/>
          </a:bodyPr>
          <a:lstStyle/>
          <a:p>
            <a:pPr marL="285750" indent="-285750">
              <a:spcAft>
                <a:spcPts val="600"/>
              </a:spcAft>
              <a:buFont typeface="Arial" panose="020B0604020202020204" pitchFamily="34" charset="0"/>
              <a:buChar char="•"/>
            </a:pPr>
            <a:r>
              <a:rPr lang="en-US" sz="2100" dirty="0">
                <a:latin typeface="Arial" panose="020B0604020202020204" pitchFamily="34" charset="0"/>
                <a:cs typeface="Arial" panose="020B0604020202020204" pitchFamily="34" charset="0"/>
              </a:rPr>
              <a:t>Over the last several years we have been working with DoD and IT to develop a method to transfer STRs electronically for BDD claimants  </a:t>
            </a:r>
          </a:p>
          <a:p>
            <a:pPr marL="285750" indent="-285750">
              <a:spcAft>
                <a:spcPts val="600"/>
              </a:spcAft>
              <a:buFont typeface="Arial" panose="020B0604020202020204" pitchFamily="34" charset="0"/>
              <a:buChar char="•"/>
            </a:pPr>
            <a:r>
              <a:rPr lang="en-US" sz="2100" dirty="0">
                <a:latin typeface="Arial" panose="020B0604020202020204" pitchFamily="34" charset="0"/>
                <a:cs typeface="Arial" panose="020B0604020202020204" pitchFamily="34" charset="0"/>
              </a:rPr>
              <a:t>Functionality was released to VBMS in March 2018. DoD is moving closer towards implementing the electronic transfer of the STRs for BDD cases  </a:t>
            </a:r>
          </a:p>
          <a:p>
            <a:pPr marL="285750" indent="-285750">
              <a:spcAft>
                <a:spcPts val="600"/>
              </a:spcAft>
              <a:buFont typeface="Arial" panose="020B0604020202020204" pitchFamily="34" charset="0"/>
              <a:buChar char="•"/>
            </a:pPr>
            <a:r>
              <a:rPr lang="en-US" sz="2100" dirty="0">
                <a:latin typeface="Arial" panose="020B0604020202020204" pitchFamily="34" charset="0"/>
                <a:cs typeface="Arial" panose="020B0604020202020204" pitchFamily="34" charset="0"/>
              </a:rPr>
              <a:t>BDD claims processors should be aware that, as a result of this testing, you may see STR records electronically transferred into the VBMS eFolder along with the STRs provided by the SM that were scanned by the scanning vendor</a:t>
            </a:r>
          </a:p>
          <a:p>
            <a:pPr marL="285750" indent="-285750">
              <a:spcAft>
                <a:spcPts val="600"/>
              </a:spcAft>
              <a:buFont typeface="Arial" panose="020B0604020202020204" pitchFamily="34" charset="0"/>
              <a:buChar char="•"/>
            </a:pPr>
            <a:r>
              <a:rPr lang="en-US" sz="2100" dirty="0">
                <a:latin typeface="Arial" panose="020B0604020202020204" pitchFamily="34" charset="0"/>
                <a:cs typeface="Arial" panose="020B0604020202020204" pitchFamily="34" charset="0"/>
              </a:rPr>
              <a:t>BDD claims processors must continue to require STRs to be submitted when filing a BDD claim until official notice is provided that the requirement has been removed.  If you notice any issues with the electronic transfer of the STRs (such as duplicate or missing records) please let us know through the Pre-Discharge mailbox, along with the information on the claim</a:t>
            </a:r>
          </a:p>
        </p:txBody>
      </p:sp>
    </p:spTree>
    <p:extLst>
      <p:ext uri="{BB962C8B-B14F-4D97-AF65-F5344CB8AC3E}">
        <p14:creationId xmlns:p14="http://schemas.microsoft.com/office/powerpoint/2010/main" val="2283288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BDD Claims in the Centralized Mail Portal</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22</a:t>
            </a:fld>
            <a:endParaRPr lang="en-US" dirty="0">
              <a:solidFill>
                <a:prstClr val="white"/>
              </a:solidFill>
            </a:endParaRPr>
          </a:p>
        </p:txBody>
      </p:sp>
      <p:sp>
        <p:nvSpPr>
          <p:cNvPr id="3" name="Rectangle 2">
            <a:extLst>
              <a:ext uri="{FF2B5EF4-FFF2-40B4-BE49-F238E27FC236}">
                <a16:creationId xmlns:a16="http://schemas.microsoft.com/office/drawing/2014/main" id="{D0805F96-E778-415F-887A-B6B477DC0AF9}"/>
              </a:ext>
            </a:extLst>
          </p:cNvPr>
          <p:cNvSpPr/>
          <p:nvPr/>
        </p:nvSpPr>
        <p:spPr>
          <a:xfrm>
            <a:off x="332872" y="977107"/>
            <a:ext cx="8534400" cy="4939814"/>
          </a:xfrm>
          <a:prstGeom prst="rect">
            <a:avLst/>
          </a:prstGeom>
        </p:spPr>
        <p:txBody>
          <a:bodyPr wrap="square">
            <a:spAutoFit/>
          </a:bodyPr>
          <a:lstStyle/>
          <a:p>
            <a:pPr marL="342900" indent="-342900">
              <a:buFont typeface="Arial" panose="020B0604020202020204" pitchFamily="34" charset="0"/>
              <a:buChar char="•"/>
            </a:pPr>
            <a:r>
              <a:rPr lang="en-US" sz="2100" dirty="0">
                <a:latin typeface="Arial" panose="020B0604020202020204" pitchFamily="34" charset="0"/>
                <a:cs typeface="Arial" panose="020B0604020202020204" pitchFamily="34" charset="0"/>
              </a:rPr>
              <a:t>Since implementing the revised BDD program last year, ROs nationwide have been processing BDD claims to include establishment/development, in-service ratings and authorization</a:t>
            </a:r>
          </a:p>
          <a:p>
            <a:pPr marL="342900" indent="-342900">
              <a:buFont typeface="Arial" panose="020B0604020202020204" pitchFamily="34" charset="0"/>
              <a:buChar char="•"/>
            </a:pPr>
            <a:r>
              <a:rPr lang="en-US" sz="2100" dirty="0">
                <a:latin typeface="Arial" panose="020B0604020202020204" pitchFamily="34" charset="0"/>
                <a:cs typeface="Arial" panose="020B0604020202020204" pitchFamily="34" charset="0"/>
              </a:rPr>
              <a:t>Intake sites and ROs are responsible for completing all initial development for BDD claims received at their locations; however, it was recently noted that some ROs are receiving BDD claims from intake sites outside of their jurisdiction through redistribution of mail in the CM Portal  </a:t>
            </a:r>
          </a:p>
          <a:p>
            <a:pPr marL="342900" indent="-342900">
              <a:buFont typeface="Arial" panose="020B0604020202020204" pitchFamily="34" charset="0"/>
              <a:buChar char="•"/>
            </a:pPr>
            <a:r>
              <a:rPr lang="en-US" sz="2100" dirty="0">
                <a:latin typeface="Arial" panose="020B0604020202020204" pitchFamily="34" charset="0"/>
                <a:cs typeface="Arial" panose="020B0604020202020204" pitchFamily="34" charset="0"/>
              </a:rPr>
              <a:t>BDD claims received from other ROs/intake sites through the CM portal should have the 336 – BDD EP established (be sure to select the appropriate intake site where the claim was received during establishment), and that EP should be brokered back to the RO with jurisdiction over that intake site for initial development  </a:t>
            </a:r>
          </a:p>
          <a:p>
            <a:pPr marL="342900" indent="-342900">
              <a:buFont typeface="Arial" panose="020B0604020202020204" pitchFamily="34" charset="0"/>
              <a:buChar char="•"/>
            </a:pPr>
            <a:r>
              <a:rPr lang="en-US" sz="2100" dirty="0">
                <a:latin typeface="Arial" panose="020B0604020202020204" pitchFamily="34" charset="0"/>
                <a:cs typeface="Arial" panose="020B0604020202020204" pitchFamily="34" charset="0"/>
              </a:rPr>
              <a:t>As a reminder, ROs and intake sites should not be sending hardcopy BDD claims to the CM portal</a:t>
            </a:r>
          </a:p>
        </p:txBody>
      </p:sp>
    </p:spTree>
    <p:extLst>
      <p:ext uri="{BB962C8B-B14F-4D97-AF65-F5344CB8AC3E}">
        <p14:creationId xmlns:p14="http://schemas.microsoft.com/office/powerpoint/2010/main" val="444558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Intake Sites in VBMS </a:t>
            </a:r>
            <a:endParaRPr lang="en-US" sz="2800" dirty="0"/>
          </a:p>
        </p:txBody>
      </p:sp>
      <p:sp>
        <p:nvSpPr>
          <p:cNvPr id="6" name="Slide Number Placeholder 5"/>
          <p:cNvSpPr>
            <a:spLocks noGrp="1"/>
          </p:cNvSpPr>
          <p:nvPr>
            <p:ph type="sldNum" sz="quarter" idx="12"/>
          </p:nvPr>
        </p:nvSpPr>
        <p:spPr/>
        <p:txBody>
          <a:bodyPr/>
          <a:lstStyle/>
          <a:p>
            <a:fld id="{04F7EA0F-F264-4DBA-8450-109ED0C85B89}" type="slidenum">
              <a:rPr lang="en-US" smtClean="0"/>
              <a:t>23</a:t>
            </a:fld>
            <a:endParaRPr lang="en-US" dirty="0"/>
          </a:p>
        </p:txBody>
      </p:sp>
      <p:sp>
        <p:nvSpPr>
          <p:cNvPr id="3" name="Rectangle 2">
            <a:extLst>
              <a:ext uri="{FF2B5EF4-FFF2-40B4-BE49-F238E27FC236}">
                <a16:creationId xmlns:a16="http://schemas.microsoft.com/office/drawing/2014/main" id="{52D7F8AA-1C88-4411-BDE0-3D7B8C9318E6}"/>
              </a:ext>
            </a:extLst>
          </p:cNvPr>
          <p:cNvSpPr/>
          <p:nvPr/>
        </p:nvSpPr>
        <p:spPr>
          <a:xfrm>
            <a:off x="304800" y="962890"/>
            <a:ext cx="8839200" cy="4708981"/>
          </a:xfrm>
          <a:prstGeom prst="rect">
            <a:avLst/>
          </a:prstGeom>
        </p:spPr>
        <p:txBody>
          <a:bodyPr wrap="square">
            <a:spAutoFit/>
          </a:bodyPr>
          <a:lstStyle/>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A new default intake site functionality has been added to VBMS for Pre-Discharge claims received externally (eBenefits)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“Other – Not On List” will automatically populate as the intake site in VBMS for Pre-Discharge claims received electronically when a location is not available.  This new feature will allow end users to successfully request examinations for Pre-Discharge claims in EMS without receiving an error message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End users are reminded that this selection is only for claims that are received externally and should not be used when manually establishing a Pre-Discharge claim in VBMS.  Users must continue to include the intake site for manually established Pre-Discharge claims to prevent error messages when requesting examinations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If your intake site location is not listed in VBMS, use your Regional Office as the intake site and send a request to our Pre-Discharge mailbox to have your intake site added to VBMS </a:t>
            </a:r>
          </a:p>
        </p:txBody>
      </p:sp>
    </p:spTree>
    <p:extLst>
      <p:ext uri="{BB962C8B-B14F-4D97-AF65-F5344CB8AC3E}">
        <p14:creationId xmlns:p14="http://schemas.microsoft.com/office/powerpoint/2010/main" val="10907652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Examination Availability for BDD Claimants</a:t>
            </a:r>
            <a:endParaRPr lang="en-US" sz="2400" dirty="0"/>
          </a:p>
        </p:txBody>
      </p:sp>
      <p:sp>
        <p:nvSpPr>
          <p:cNvPr id="6" name="Slide Number Placeholder 5"/>
          <p:cNvSpPr>
            <a:spLocks noGrp="1"/>
          </p:cNvSpPr>
          <p:nvPr>
            <p:ph type="sldNum" sz="quarter" idx="12"/>
          </p:nvPr>
        </p:nvSpPr>
        <p:spPr/>
        <p:txBody>
          <a:bodyPr/>
          <a:lstStyle/>
          <a:p>
            <a:fld id="{04F7EA0F-F264-4DBA-8450-109ED0C85B89}" type="slidenum">
              <a:rPr lang="en-US" smtClean="0"/>
              <a:t>24</a:t>
            </a:fld>
            <a:endParaRPr lang="en-US" dirty="0"/>
          </a:p>
        </p:txBody>
      </p:sp>
      <p:sp>
        <p:nvSpPr>
          <p:cNvPr id="3" name="Rectangle 2">
            <a:extLst>
              <a:ext uri="{FF2B5EF4-FFF2-40B4-BE49-F238E27FC236}">
                <a16:creationId xmlns:a16="http://schemas.microsoft.com/office/drawing/2014/main" id="{52D7F8AA-1C88-4411-BDE0-3D7B8C9318E6}"/>
              </a:ext>
            </a:extLst>
          </p:cNvPr>
          <p:cNvSpPr/>
          <p:nvPr/>
        </p:nvSpPr>
        <p:spPr>
          <a:xfrm>
            <a:off x="304800" y="990600"/>
            <a:ext cx="8839200" cy="4524315"/>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It is important to remind BDD claimants, as part of the criteria for participating in the BDD program, they must be available for examinations for 45 days following the date of claim submission</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If the SM is not available during this time, be sure to advise them of their exclusion from the BDD program and answer any questions regarding processing</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 rare circumstances, if a SM is excluded from the BDD program and later becomes available for exams and still meets all other BDD criteria (including still having 90 or more days remaining on active duty), update the claim type to BDD and process accordingly</a:t>
            </a:r>
          </a:p>
        </p:txBody>
      </p:sp>
    </p:spTree>
    <p:extLst>
      <p:ext uri="{BB962C8B-B14F-4D97-AF65-F5344CB8AC3E}">
        <p14:creationId xmlns:p14="http://schemas.microsoft.com/office/powerpoint/2010/main" val="2742374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25</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September 30, 2018</a:t>
            </a:r>
          </a:p>
        </p:txBody>
      </p:sp>
      <p:graphicFrame>
        <p:nvGraphicFramePr>
          <p:cNvPr id="4" name="Table 3">
            <a:extLst>
              <a:ext uri="{FF2B5EF4-FFF2-40B4-BE49-F238E27FC236}">
                <a16:creationId xmlns:a16="http://schemas.microsoft.com/office/drawing/2014/main" id="{FF1359D2-5A74-4518-9458-60E118C71119}"/>
              </a:ext>
            </a:extLst>
          </p:cNvPr>
          <p:cNvGraphicFramePr>
            <a:graphicFrameLocks noGrp="1"/>
          </p:cNvGraphicFramePr>
          <p:nvPr>
            <p:extLst>
              <p:ext uri="{D42A27DB-BD31-4B8C-83A1-F6EECF244321}">
                <p14:modId xmlns:p14="http://schemas.microsoft.com/office/powerpoint/2010/main" val="3770067505"/>
              </p:ext>
            </p:extLst>
          </p:nvPr>
        </p:nvGraphicFramePr>
        <p:xfrm>
          <a:off x="381000" y="2559434"/>
          <a:ext cx="8001001" cy="3139987"/>
        </p:xfrm>
        <a:graphic>
          <a:graphicData uri="http://schemas.openxmlformats.org/drawingml/2006/table">
            <a:tbl>
              <a:tblPr firstRow="1" firstCol="1" bandRow="1"/>
              <a:tblGrid>
                <a:gridCol w="4456253">
                  <a:extLst>
                    <a:ext uri="{9D8B030D-6E8A-4147-A177-3AD203B41FA5}">
                      <a16:colId xmlns:a16="http://schemas.microsoft.com/office/drawing/2014/main" val="1423976797"/>
                    </a:ext>
                  </a:extLst>
                </a:gridCol>
                <a:gridCol w="3544748">
                  <a:extLst>
                    <a:ext uri="{9D8B030D-6E8A-4147-A177-3AD203B41FA5}">
                      <a16:colId xmlns:a16="http://schemas.microsoft.com/office/drawing/2014/main" val="2122675436"/>
                    </a:ext>
                  </a:extLst>
                </a:gridCol>
              </a:tblGrid>
              <a:tr h="579667">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September 30, 2018</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BDD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3733212"/>
                  </a:ext>
                </a:extLst>
              </a:tr>
              <a:tr h="30996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Completed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36,281</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0470732"/>
                  </a:ext>
                </a:extLst>
              </a:tr>
              <a:tr h="30996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Receipts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36,184</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4767636"/>
                  </a:ext>
                </a:extLst>
              </a:tr>
              <a:tr h="30996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Pending</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5,367</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4201139"/>
                  </a:ext>
                </a:extLst>
              </a:tr>
              <a:tr h="30996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 Pending &gt;125 Days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17.7%</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893259"/>
                  </a:ext>
                </a:extLst>
              </a:tr>
              <a:tr h="30996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 Pending &gt;125 Days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949</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49467"/>
                  </a:ext>
                </a:extLst>
              </a:tr>
              <a:tr h="30996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Average Days Pending</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82.2</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4540740"/>
                  </a:ext>
                </a:extLst>
              </a:tr>
              <a:tr h="30996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Avg. Days to Complete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64.5</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9429792"/>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26</a:t>
            </a:fld>
            <a:endParaRPr lang="en-US" dirty="0">
              <a:solidFill>
                <a:prstClr val="white"/>
              </a:solidFill>
            </a:endParaRPr>
          </a:p>
        </p:txBody>
      </p:sp>
      <p:sp>
        <p:nvSpPr>
          <p:cNvPr id="4" name="Title 3"/>
          <p:cNvSpPr>
            <a:spLocks noGrp="1"/>
          </p:cNvSpPr>
          <p:nvPr>
            <p:ph type="title"/>
          </p:nvPr>
        </p:nvSpPr>
        <p:spPr/>
        <p:txBody>
          <a:bodyPr>
            <a:normAutofit fontScale="90000"/>
          </a:bodyPr>
          <a:lstStyle/>
          <a:p>
            <a:r>
              <a:rPr lang="en-US" dirty="0"/>
              <a:t>Questions from the Pre-D/BDD Mailbox</a:t>
            </a:r>
          </a:p>
        </p:txBody>
      </p:sp>
      <p:sp>
        <p:nvSpPr>
          <p:cNvPr id="5" name="Rectangle 4"/>
          <p:cNvSpPr/>
          <p:nvPr/>
        </p:nvSpPr>
        <p:spPr>
          <a:xfrm>
            <a:off x="277090" y="994815"/>
            <a:ext cx="4667125" cy="461665"/>
          </a:xfrm>
          <a:prstGeom prst="rect">
            <a:avLst/>
          </a:prstGeom>
        </p:spPr>
        <p:txBody>
          <a:bodyPr wrap="square">
            <a:spAutoFit/>
          </a:bodyPr>
          <a:lstStyle/>
          <a:p>
            <a:pPr marL="511175"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Question and Answer</a:t>
            </a:r>
            <a:endParaRPr lang="en-US" sz="2000" dirty="0">
              <a:solidFill>
                <a:srgbClr val="000000"/>
              </a:solidFill>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3761705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27</a:t>
            </a:fld>
            <a:endParaRPr lang="en-US" dirty="0"/>
          </a:p>
        </p:txBody>
      </p:sp>
      <p:sp>
        <p:nvSpPr>
          <p:cNvPr id="5" name="Rectangle 4"/>
          <p:cNvSpPr/>
          <p:nvPr/>
        </p:nvSpPr>
        <p:spPr>
          <a:xfrm>
            <a:off x="304800" y="990600"/>
            <a:ext cx="8324725" cy="1938992"/>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Teleconference: </a:t>
            </a:r>
            <a:r>
              <a:rPr lang="en-US" sz="2400" dirty="0">
                <a:latin typeface="Arial" panose="020B0604020202020204" pitchFamily="34" charset="0"/>
                <a:ea typeface="Times New Roman"/>
                <a:cs typeface="Arial" panose="020B0604020202020204" pitchFamily="34" charset="0"/>
              </a:rPr>
              <a:t>November 13, 2018</a:t>
            </a: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(2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3</a:t>
            </a:fld>
            <a:endParaRPr lang="en-US" dirty="0">
              <a:solidFill>
                <a:prstClr val="white"/>
              </a:solidFill>
            </a:endParaRPr>
          </a:p>
        </p:txBody>
      </p:sp>
      <p:sp>
        <p:nvSpPr>
          <p:cNvPr id="4" name="Rectangle 3"/>
          <p:cNvSpPr/>
          <p:nvPr/>
        </p:nvSpPr>
        <p:spPr>
          <a:xfrm>
            <a:off x="228600" y="949672"/>
            <a:ext cx="9339673" cy="4231928"/>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IDES Specific Topics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IDES Checklist Update</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Acceptable Diagnostic Language on VA Rating Code Sheets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Handling an IDES Participant’s Request to Reschedule a </a:t>
            </a:r>
          </a:p>
          <a:p>
            <a:pPr lvl="2"/>
            <a:r>
              <a:rPr lang="en-US" sz="2400" dirty="0">
                <a:solidFill>
                  <a:srgbClr val="000000"/>
                </a:solidFill>
                <a:latin typeface="Arial" panose="020B0604020202020204" pitchFamily="34" charset="0"/>
                <a:cs typeface="Arial" panose="020B0604020202020204" pitchFamily="34" charset="0"/>
              </a:rPr>
              <a:t>Pending VA Exam</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Brokering IDES Claims</a:t>
            </a:r>
          </a:p>
          <a:p>
            <a:pPr lvl="1"/>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VTA Reminders</a:t>
            </a:r>
            <a:endParaRPr lang="en-US" sz="2100" dirty="0">
              <a:solidFill>
                <a:srgbClr val="000000"/>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Improper Use of Other Exam Fields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Timely Input of Exam Returned Dates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Training</a:t>
            </a:r>
            <a:endParaRPr lang="en-US" sz="3200" u="sng" dirty="0">
              <a:solidFill>
                <a:srgbClr val="000000"/>
              </a:solidFill>
              <a:latin typeface="Arial"/>
              <a:ea typeface="Times New Roman"/>
            </a:endParaRPr>
          </a:p>
        </p:txBody>
      </p:sp>
    </p:spTree>
    <p:extLst>
      <p:ext uri="{BB962C8B-B14F-4D97-AF65-F5344CB8AC3E}">
        <p14:creationId xmlns:p14="http://schemas.microsoft.com/office/powerpoint/2010/main" val="193339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(3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4</a:t>
            </a:fld>
            <a:endParaRPr lang="en-US" dirty="0">
              <a:solidFill>
                <a:prstClr val="white"/>
              </a:solidFill>
            </a:endParaRPr>
          </a:p>
        </p:txBody>
      </p:sp>
      <p:sp>
        <p:nvSpPr>
          <p:cNvPr id="4" name="Rectangle 3"/>
          <p:cNvSpPr/>
          <p:nvPr/>
        </p:nvSpPr>
        <p:spPr>
          <a:xfrm>
            <a:off x="275467" y="990600"/>
            <a:ext cx="6296917" cy="4355038"/>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BDD Topics for Discussion</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Electronic Transfer of STRs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BDD Claims in Centralized Mail Portal</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Intake Sites in VBMS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Exam Availability for BDD Claimants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Current Program Timeliness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From the Pre-Discharge Mailbox</a:t>
            </a:r>
          </a:p>
          <a:p>
            <a:pPr lvl="1"/>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Open Floor</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Next Tele-Conference</a:t>
            </a:r>
          </a:p>
        </p:txBody>
      </p:sp>
    </p:spTree>
    <p:extLst>
      <p:ext uri="{BB962C8B-B14F-4D97-AF65-F5344CB8AC3E}">
        <p14:creationId xmlns:p14="http://schemas.microsoft.com/office/powerpoint/2010/main" val="2385015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90600" y="2445365"/>
            <a:ext cx="7162800" cy="1323439"/>
          </a:xfrm>
          <a:prstGeom prst="rect">
            <a:avLst/>
          </a:prstGeom>
        </p:spPr>
        <p:txBody>
          <a:bodyPr wrap="square">
            <a:spAutoFit/>
          </a:bodyPr>
          <a:lstStyle/>
          <a:p>
            <a:pPr algn="ctr"/>
            <a:r>
              <a:rPr lang="en-US" sz="4000" b="1" dirty="0">
                <a:solidFill>
                  <a:prstClr val="black"/>
                </a:solidFill>
                <a:ea typeface="MS ????"/>
              </a:rPr>
              <a:t>BDD and IDES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846149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EMS Job Aid Update</a:t>
            </a:r>
          </a:p>
        </p:txBody>
      </p:sp>
      <p:sp>
        <p:nvSpPr>
          <p:cNvPr id="6" name="Slide Number Placeholder 5"/>
          <p:cNvSpPr>
            <a:spLocks noGrp="1"/>
          </p:cNvSpPr>
          <p:nvPr>
            <p:ph type="sldNum" sz="quarter" idx="12"/>
          </p:nvPr>
        </p:nvSpPr>
        <p:spPr/>
        <p:txBody>
          <a:bodyPr/>
          <a:lstStyle/>
          <a:p>
            <a:fld id="{04F7EA0F-F264-4DBA-8450-109ED0C85B89}" type="slidenum">
              <a:rPr lang="en-US" smtClean="0"/>
              <a:t>6</a:t>
            </a:fld>
            <a:endParaRPr lang="en-US" dirty="0"/>
          </a:p>
        </p:txBody>
      </p:sp>
      <p:sp>
        <p:nvSpPr>
          <p:cNvPr id="3" name="Rectangle 2"/>
          <p:cNvSpPr/>
          <p:nvPr/>
        </p:nvSpPr>
        <p:spPr>
          <a:xfrm>
            <a:off x="318655" y="990600"/>
            <a:ext cx="8766630" cy="4893647"/>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OFO released the Job Aid regarding Exam Management Issues (EMS) on September 25, 2018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OFO in partnership with Comp Service, OBPI, and the EMS developers continue to make improvements to address all EMS issues impacting the field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updated version added or changed the following guidance to the topics in the job aid released, September 11, 2018:  Missing Exam results, Rework Requests, clarification requests requiring DBQ changes, exam scheduling requests with 11 contentions, and possible scenario requiring trouble tickets</a:t>
            </a:r>
          </a:p>
        </p:txBody>
      </p:sp>
    </p:spTree>
    <p:extLst>
      <p:ext uri="{BB962C8B-B14F-4D97-AF65-F5344CB8AC3E}">
        <p14:creationId xmlns:p14="http://schemas.microsoft.com/office/powerpoint/2010/main" val="4097557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900" dirty="0"/>
              <a:t>Missing Entrance Physicals and Final Attempt Letter in IDES and BDD Claims (1 of 2) </a:t>
            </a:r>
          </a:p>
        </p:txBody>
      </p:sp>
      <p:sp>
        <p:nvSpPr>
          <p:cNvPr id="6" name="Slide Number Placeholder 5"/>
          <p:cNvSpPr>
            <a:spLocks noGrp="1"/>
          </p:cNvSpPr>
          <p:nvPr>
            <p:ph type="sldNum" sz="quarter" idx="12"/>
          </p:nvPr>
        </p:nvSpPr>
        <p:spPr/>
        <p:txBody>
          <a:bodyPr/>
          <a:lstStyle/>
          <a:p>
            <a:fld id="{04F7EA0F-F264-4DBA-8450-109ED0C85B89}" type="slidenum">
              <a:rPr lang="en-US" smtClean="0"/>
              <a:t>7</a:t>
            </a:fld>
            <a:endParaRPr lang="en-US" dirty="0"/>
          </a:p>
        </p:txBody>
      </p:sp>
      <p:sp>
        <p:nvSpPr>
          <p:cNvPr id="3" name="Rectangle 2">
            <a:extLst>
              <a:ext uri="{FF2B5EF4-FFF2-40B4-BE49-F238E27FC236}">
                <a16:creationId xmlns:a16="http://schemas.microsoft.com/office/drawing/2014/main" id="{F1ABB30B-15A0-4C6F-9AEF-24D4BF61FFB3}"/>
              </a:ext>
            </a:extLst>
          </p:cNvPr>
          <p:cNvSpPr/>
          <p:nvPr/>
        </p:nvSpPr>
        <p:spPr>
          <a:xfrm>
            <a:off x="304800" y="762000"/>
            <a:ext cx="8382000" cy="5170646"/>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IDES and BDD claims are subject to the same requirement for final attempt letters as all other Veteran’s claims.  The are no program-specific or special requirements for final attempt requirement in IDES and BDD claims above those specified in M21-1 for general VA claims</a:t>
            </a:r>
          </a:p>
          <a:p>
            <a:pPr marL="342900" indent="-3429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In IDES cases, the entrance physical is a required part of the referral package and must be provided by the PEBLO, or have been deemed unavailable and noted as such on the PEBLO’s STR memo. However, if the entrance physical is noted as unavailable on the STR memo, but the rest of the STR was provided, the MSC/DRAS does not need to complete a final notification letter.  DRAS should not delay decisions or initiate development for missing entrance physicals when the STR memo states the entrance physical is unavailable</a:t>
            </a:r>
          </a:p>
        </p:txBody>
      </p:sp>
    </p:spTree>
    <p:extLst>
      <p:ext uri="{BB962C8B-B14F-4D97-AF65-F5344CB8AC3E}">
        <p14:creationId xmlns:p14="http://schemas.microsoft.com/office/powerpoint/2010/main" val="3736395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F7EA0F-F264-4DBA-8450-109ED0C85B89}" type="slidenum">
              <a:rPr lang="en-US" smtClean="0"/>
              <a:t>8</a:t>
            </a:fld>
            <a:endParaRPr lang="en-US" dirty="0"/>
          </a:p>
        </p:txBody>
      </p:sp>
      <p:sp>
        <p:nvSpPr>
          <p:cNvPr id="4" name="Rectangle 3">
            <a:extLst>
              <a:ext uri="{FF2B5EF4-FFF2-40B4-BE49-F238E27FC236}">
                <a16:creationId xmlns:a16="http://schemas.microsoft.com/office/drawing/2014/main" id="{482FB411-9DB2-4462-A617-71D650855A75}"/>
              </a:ext>
            </a:extLst>
          </p:cNvPr>
          <p:cNvSpPr/>
          <p:nvPr/>
        </p:nvSpPr>
        <p:spPr>
          <a:xfrm>
            <a:off x="304800" y="979575"/>
            <a:ext cx="8382000" cy="4154984"/>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Similarly, If the STRs provided in BDD cases do not include the entrance physical, but are otherwise complete, it is not necessary to complete a final notification letter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However, a final notification letter is required when the STRs for an entire POS are missing (or when the available STRs are inconsistent with the circumstances of the Veteran’s service—e.g., lacking records over an extended period).  In these circumstances, MSCs processing IDES cases must prepare the final notification letter before transferring the claim to DRAS</a:t>
            </a:r>
          </a:p>
        </p:txBody>
      </p:sp>
      <p:sp>
        <p:nvSpPr>
          <p:cNvPr id="8" name="Title 1">
            <a:extLst>
              <a:ext uri="{FF2B5EF4-FFF2-40B4-BE49-F238E27FC236}">
                <a16:creationId xmlns:a16="http://schemas.microsoft.com/office/drawing/2014/main" id="{E6E13A89-622D-47BC-86DD-CD23F83E1EF1}"/>
              </a:ext>
            </a:extLst>
          </p:cNvPr>
          <p:cNvSpPr>
            <a:spLocks noGrp="1"/>
          </p:cNvSpPr>
          <p:nvPr>
            <p:ph type="title"/>
          </p:nvPr>
        </p:nvSpPr>
        <p:spPr>
          <a:xfrm>
            <a:off x="0" y="-76200"/>
            <a:ext cx="9144000" cy="731520"/>
          </a:xfrm>
        </p:spPr>
        <p:txBody>
          <a:bodyPr>
            <a:noAutofit/>
          </a:bodyPr>
          <a:lstStyle/>
          <a:p>
            <a:r>
              <a:rPr lang="en-US" sz="2900" dirty="0"/>
              <a:t>Missing Entrance Physicals and Final Attempt Letter in IDES and BDD Claims (2 of 2) </a:t>
            </a:r>
          </a:p>
        </p:txBody>
      </p:sp>
    </p:spTree>
    <p:extLst>
      <p:ext uri="{BB962C8B-B14F-4D97-AF65-F5344CB8AC3E}">
        <p14:creationId xmlns:p14="http://schemas.microsoft.com/office/powerpoint/2010/main" val="2946411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n-NO" dirty="0"/>
              <a:t>VA Form 21-0845 vs VA Form 5571</a:t>
            </a:r>
            <a:endParaRPr lang="en-US" dirty="0"/>
          </a:p>
        </p:txBody>
      </p:sp>
      <p:sp>
        <p:nvSpPr>
          <p:cNvPr id="6" name="Slide Number Placeholder 5"/>
          <p:cNvSpPr>
            <a:spLocks noGrp="1"/>
          </p:cNvSpPr>
          <p:nvPr>
            <p:ph type="sldNum" sz="quarter" idx="12"/>
          </p:nvPr>
        </p:nvSpPr>
        <p:spPr/>
        <p:txBody>
          <a:bodyPr/>
          <a:lstStyle/>
          <a:p>
            <a:fld id="{04F7EA0F-F264-4DBA-8450-109ED0C85B89}" type="slidenum">
              <a:rPr lang="en-US" smtClean="0"/>
              <a:t>9</a:t>
            </a:fld>
            <a:endParaRPr lang="en-US" dirty="0"/>
          </a:p>
        </p:txBody>
      </p:sp>
      <p:sp>
        <p:nvSpPr>
          <p:cNvPr id="4" name="Rectangle 3">
            <a:extLst>
              <a:ext uri="{FF2B5EF4-FFF2-40B4-BE49-F238E27FC236}">
                <a16:creationId xmlns:a16="http://schemas.microsoft.com/office/drawing/2014/main" id="{84B8EABB-43D5-42AE-95F5-8CD53B8E9105}"/>
              </a:ext>
            </a:extLst>
          </p:cNvPr>
          <p:cNvSpPr/>
          <p:nvPr/>
        </p:nvSpPr>
        <p:spPr>
          <a:xfrm>
            <a:off x="332872" y="981285"/>
            <a:ext cx="8610600" cy="3785652"/>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We have received several questions regarding the use of VA Form 5571 during interviews  </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VA Form 5571 is not required for interviews.  MSCs should use VA Form 21-0845 which allows the National Call Centers (NCCs) and regional offices (ROs) to release specified information normally protected under privacy provisions to family members or other designated persons who are not POAs, agents, or fiduciaries (III.ii.3.C.3.a., use of VA Form 21-0845)</a:t>
            </a:r>
          </a:p>
        </p:txBody>
      </p:sp>
    </p:spTree>
    <p:extLst>
      <p:ext uri="{BB962C8B-B14F-4D97-AF65-F5344CB8AC3E}">
        <p14:creationId xmlns:p14="http://schemas.microsoft.com/office/powerpoint/2010/main" val="1984713100"/>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993FA49-FC48-493C-94A2-B5BE0B839CF0}">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CD41FB5B-AAB7-43F8-BCFB-F0AC22CB14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10589</TotalTime>
  <Words>2013</Words>
  <Application>Microsoft Office PowerPoint</Application>
  <PresentationFormat>On-screen Show (4:3)</PresentationFormat>
  <Paragraphs>158</Paragraphs>
  <Slides>27</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27</vt:i4>
      </vt:variant>
    </vt:vector>
  </HeadingPairs>
  <TitlesOfParts>
    <vt:vector size="36" baseType="lpstr">
      <vt:lpstr>Arial</vt:lpstr>
      <vt:lpstr>Calibri</vt:lpstr>
      <vt:lpstr>MS ????</vt:lpstr>
      <vt:lpstr>Myriad Pro</vt:lpstr>
      <vt:lpstr>Times New Roman</vt:lpstr>
      <vt:lpstr>Wingdings</vt:lpstr>
      <vt:lpstr>10_Office Theme</vt:lpstr>
      <vt:lpstr>1_Custom Design</vt:lpstr>
      <vt:lpstr>Custom Design</vt:lpstr>
      <vt:lpstr>PowerPoint Presentation</vt:lpstr>
      <vt:lpstr>Agenda (1 of 3)</vt:lpstr>
      <vt:lpstr>Agenda (2 of 3)</vt:lpstr>
      <vt:lpstr>Agenda (3 of 3)</vt:lpstr>
      <vt:lpstr>PowerPoint Presentation</vt:lpstr>
      <vt:lpstr>EMS Job Aid Update</vt:lpstr>
      <vt:lpstr>Missing Entrance Physicals and Final Attempt Letter in IDES and BDD Claims (1 of 2) </vt:lpstr>
      <vt:lpstr>Missing Entrance Physicals and Final Attempt Letter in IDES and BDD Claims (2 of 2) </vt:lpstr>
      <vt:lpstr>VA Form 21-0845 vs VA Form 5571</vt:lpstr>
      <vt:lpstr>TMS Course for MSC Rebuttal’s on Errors</vt:lpstr>
      <vt:lpstr>PowerPoint Presentation</vt:lpstr>
      <vt:lpstr>IDES Checklist Update</vt:lpstr>
      <vt:lpstr>Acceptable Diagnostic Language on VA Code Sheet</vt:lpstr>
      <vt:lpstr>Handling an IDES Participant’s Request to Reschedule a Pending VA Examination</vt:lpstr>
      <vt:lpstr>Brokering IDES Claims</vt:lpstr>
      <vt:lpstr>VTA Reminders</vt:lpstr>
      <vt:lpstr>Timely Input of Exam Returned Dates</vt:lpstr>
      <vt:lpstr>Improper Use of Other Exam Fields (1 of 2)</vt:lpstr>
      <vt:lpstr>Improper Use of Other Exam Fields (2 of 2)</vt:lpstr>
      <vt:lpstr>PowerPoint Presentation</vt:lpstr>
      <vt:lpstr>Electronic Transfer of STRs</vt:lpstr>
      <vt:lpstr>BDD Claims in the Centralized Mail Portal</vt:lpstr>
      <vt:lpstr>Intake Sites in VBMS </vt:lpstr>
      <vt:lpstr>Examination Availability for BDD Claimants</vt:lpstr>
      <vt:lpstr>Current Program Timeliness</vt:lpstr>
      <vt:lpstr>Questions from the Pre-D/BDD Mailbox</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October 2018 IDES Teleconference</dc:title>
  <dc:subject>Pre-Discharge MSC</dc:subject>
  <dc:creator>Department of Veterans Affairs, Veterans Benefits Administration, Compensation Service, STAFF</dc:creator>
  <cp:keywords>IDES Conference Call</cp:keywords>
  <dc:description>This is the presentation for the October 2018 IDES Teleconference.</dc:description>
  <cp:lastModifiedBy>Kathy Poole</cp:lastModifiedBy>
  <cp:revision>151</cp:revision>
  <cp:lastPrinted>2018-01-09T18:11:21Z</cp:lastPrinted>
  <dcterms:created xsi:type="dcterms:W3CDTF">2017-12-21T16:13:31Z</dcterms:created>
  <dcterms:modified xsi:type="dcterms:W3CDTF">2018-11-30T21:22:13Z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