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25"/>
  </p:notesMasterIdLst>
  <p:handoutMasterIdLst>
    <p:handoutMasterId r:id="rId26"/>
  </p:handoutMasterIdLst>
  <p:sldIdLst>
    <p:sldId id="261" r:id="rId6"/>
    <p:sldId id="262" r:id="rId7"/>
    <p:sldId id="263" r:id="rId8"/>
    <p:sldId id="264" r:id="rId9"/>
    <p:sldId id="265" r:id="rId10"/>
    <p:sldId id="266" r:id="rId11"/>
    <p:sldId id="273" r:id="rId12"/>
    <p:sldId id="274" r:id="rId13"/>
    <p:sldId id="269" r:id="rId14"/>
    <p:sldId id="267" r:id="rId15"/>
    <p:sldId id="283" r:id="rId16"/>
    <p:sldId id="268" r:id="rId17"/>
    <p:sldId id="287" r:id="rId18"/>
    <p:sldId id="288" r:id="rId19"/>
    <p:sldId id="275" r:id="rId20"/>
    <p:sldId id="276" r:id="rId21"/>
    <p:sldId id="278" r:id="rId22"/>
    <p:sldId id="279" r:id="rId23"/>
    <p:sldId id="277" r:id="rId24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user, Mary,  VBADENV Trng Facility" initials="HMVTF" lastIdx="1" clrIdx="0">
    <p:extLst>
      <p:ext uri="{19B8F6BF-5375-455C-9EA6-DF929625EA0E}">
        <p15:presenceInfo xmlns:p15="http://schemas.microsoft.com/office/powerpoint/2012/main" userId="S-1-5-21-1409082233-764733703-682003330-24263" providerId="AD"/>
      </p:ext>
    </p:extLst>
  </p:cmAuthor>
  <p:cmAuthor id="2" name="Meyer, Julia, VBADENV Trng Facility" initials="MJVTF" lastIdx="3" clrIdx="1">
    <p:extLst>
      <p:ext uri="{19B8F6BF-5375-455C-9EA6-DF929625EA0E}">
        <p15:presenceInfo xmlns:p15="http://schemas.microsoft.com/office/powerpoint/2012/main" userId="S-1-5-21-1409082233-764733703-682003330-276692" providerId="AD"/>
      </p:ext>
    </p:extLst>
  </p:cmAuthor>
  <p:cmAuthor id="3" name="Ryckman, Joshua, VBADENV Trng Facility" initials="RJVTF" lastIdx="3" clrIdx="2">
    <p:extLst>
      <p:ext uri="{19B8F6BF-5375-455C-9EA6-DF929625EA0E}">
        <p15:presenceInfo xmlns:p15="http://schemas.microsoft.com/office/powerpoint/2012/main" userId="S::Joshua.Ryckman@va.gov::e8de517c-4fbc-4ed9-92b0-6d116d84c0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3899" autoAdjust="0"/>
  </p:normalViewPr>
  <p:slideViewPr>
    <p:cSldViewPr snapToGrid="0">
      <p:cViewPr varScale="1">
        <p:scale>
          <a:sx n="110" d="100"/>
          <a:sy n="110" d="100"/>
        </p:scale>
        <p:origin x="12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8600" y="1200150"/>
            <a:ext cx="4318000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07" tIns="47604" rIns="95207" bIns="476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9"/>
            <a:ext cx="5852160" cy="3780473"/>
          </a:xfrm>
          <a:prstGeom prst="rect">
            <a:avLst/>
          </a:prstGeom>
        </p:spPr>
        <p:txBody>
          <a:bodyPr vert="horz" lIns="95207" tIns="47604" rIns="95207" bIns="476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073"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Welcome to Introduction to Reviewing Service Treatment Records (STRs</a:t>
            </a:r>
            <a:r>
              <a:rPr lang="en-US" sz="1900">
                <a:latin typeface="Arial" panose="020B0604020202020204" pitchFamily="34" charset="0"/>
                <a:cs typeface="Arial" panose="020B0604020202020204" pitchFamily="34" charset="0"/>
              </a:rPr>
              <a:t>) course.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To advance each slide, click anywhere on the screen.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7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Enlistment Exam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0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Separation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53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SOAP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Subjective, Objective, Assessment, Plan (SOAP)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514" indent="-178514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SOAP format is used by many medical professionals, not just military medical professionals.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Many treatment records will use different abbreviations, or possibly none at all, to signify each section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53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Examples of SOAP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0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073"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</a:p>
          <a:p>
            <a:pPr defTabSz="952073"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Upon completion of this lesson, you will be able to: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Define STRs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Explain the organization of STRs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Know how to locate x-rays, medical history forms, and other parts of STRs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Identify the entrance and separation physical examinations and tab/annotate them for future reference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Review STRs efficiently to establish that the claimed condition/symptoms did/did not occur during service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Understand the Subjective Objective Assessment Plan (SOAP) format</a:t>
            </a:r>
          </a:p>
          <a:p>
            <a:pPr defTabSz="952073">
              <a:defRPr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3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073"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defTabSz="952073"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references for this course are listed on the screen.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8600" y="1200150"/>
            <a:ext cx="4318000" cy="3238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073"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  <a:p>
            <a:pPr defTabSz="952073"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STRs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are the in-service health records that service departments collect for each service member. For many years, they were referred to as Service Medical Records (SMRs).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Obtaining STRs</a:t>
            </a:r>
          </a:p>
          <a:p>
            <a:pPr defTabSz="952073"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STRs will be uploaded into VBMS from:</a:t>
            </a:r>
          </a:p>
          <a:p>
            <a:pPr marL="297523" lvl="1" indent="-297523">
              <a:spcAft>
                <a:spcPts val="625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National Personnel Records Center (NPRC) via Personnel Information Exchange System (PIES)</a:t>
            </a:r>
          </a:p>
          <a:p>
            <a:pPr marL="297523" lvl="1" indent="-297523">
              <a:spcAft>
                <a:spcPts val="625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Records Management Center (RMC)</a:t>
            </a:r>
          </a:p>
          <a:p>
            <a:pPr marL="297523" lvl="1" indent="-297523">
              <a:spcAft>
                <a:spcPts val="625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Healthcare Artifact and Image Management Solution (HAIMS)</a:t>
            </a:r>
          </a:p>
          <a:p>
            <a:pPr marL="0" lvl="1">
              <a:spcAft>
                <a:spcPts val="625"/>
              </a:spcAft>
              <a:buClr>
                <a:schemeClr val="tx1"/>
              </a:buClr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77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General Information Found in STRs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Physical examination reports, including reports from entrance and discharge physical examinations, if performed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Service member’s medical history and dental records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Clinical record cover sheets and summaries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Physical profiles and Medical board proceedings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On January 1, 2013 individual service departments included a letter of certification of completeness of a member’s STRs </a:t>
            </a:r>
          </a:p>
          <a:p>
            <a:pPr>
              <a:spcAft>
                <a:spcPts val="625"/>
              </a:spcAft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>
              <a:spcAft>
                <a:spcPts val="625"/>
              </a:spcAf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See handout for complete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4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General Information Not Found in STRs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Inpatient treatment records (clinical records)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Finance records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Mental health records, or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Military Personnel Record Jacket (MPRJ), which may contain physical profiles and medical board proceedings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17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General Information Not Found in STRs (continued)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If a Service member obtains treatment at an "off-base" civilian facility on their own, medical or mental health records created during the course of treatment are not automatically associated with the STRs. </a:t>
            </a:r>
          </a:p>
          <a:p>
            <a:pPr marL="178514" indent="-178514" fontAlgn="t">
              <a:spcAft>
                <a:spcPts val="625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These records are never forwarded for long-term storage to the NPRC, they are destroyed after a period of inactivity (five years for mental health records).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2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Reviewing STRs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Review the STRs only for claimed conditions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Tab/annotate the entrance and separation physical exams in the STRs</a:t>
            </a:r>
          </a:p>
          <a:p>
            <a:pPr marL="178514" indent="-178514" defTabSz="95207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Tabbing/annotating only necessary for one or two instances where the claimed condition was diagnosed or noted in the STRs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4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286983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63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8644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1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6738" indent="-2778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2905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7438" indent="-2301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7317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9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ctr" defTabSz="385763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2881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5763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8644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525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8DE627-EEE4-4444-8A38-D696A202A03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(VSR VIP Pre-D) Introduction to Reviewing Service Treatment Records (STRs)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C2E6A2-2019-42AD-B7E4-FD8208957D6A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100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B2C350-3B3D-4092-8E0B-5AA9ED02879F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169584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dirty="0">
                <a:effectLst/>
                <a:latin typeface="Arial" panose="020B0604020202020204" pitchFamily="34" charset="0"/>
              </a:rPr>
              <a:t>Enlistment Exam – SF 88</a:t>
            </a:r>
            <a:br>
              <a:rPr lang="en-US" altLang="en-US" sz="2800" dirty="0">
                <a:effectLst/>
                <a:latin typeface="Arial" panose="020B0604020202020204" pitchFamily="34" charset="0"/>
              </a:rPr>
            </a:br>
            <a:r>
              <a:rPr lang="en-US" altLang="en-US" sz="2800" dirty="0">
                <a:effectLst/>
                <a:latin typeface="Arial" panose="020B0604020202020204" pitchFamily="34" charset="0"/>
              </a:rPr>
              <a:t> </a:t>
            </a:r>
            <a:br>
              <a:rPr lang="en-US" alt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br>
              <a:rPr lang="en-US" alt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lang="en-US" altLang="en-US" sz="280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A84CD-9DB6-4F0D-B8FF-AD9A22E6AC2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10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443" y="1517969"/>
            <a:ext cx="7227113" cy="4299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1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BFD26-9B86-4D36-8600-0CE9C8C7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Enlistment Exam – DD Form 2808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D6197-C012-43B3-85CC-45F32653D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reviewing the STRs you will find that the form is now changed from a SF 88 to a DD Form 2808, depending on the period that the veteran served.  These forms are very similar.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39166-DC77-4B5A-B8C9-F6D9958A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5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dirty="0">
                <a:effectLst/>
                <a:latin typeface="Arial" panose="020B0604020202020204" pitchFamily="34" charset="0"/>
              </a:rPr>
              <a:t>Separation Exam – SF 88</a:t>
            </a:r>
            <a:br>
              <a:rPr lang="en-US" altLang="en-US" sz="2800" dirty="0">
                <a:effectLst/>
                <a:latin typeface="Arial" panose="020B0604020202020204" pitchFamily="34" charset="0"/>
              </a:rPr>
            </a:br>
            <a:br>
              <a:rPr lang="en-US" altLang="en-US" sz="2800" dirty="0">
                <a:effectLst/>
                <a:latin typeface="Arial" panose="020B0604020202020204" pitchFamily="34" charset="0"/>
              </a:rPr>
            </a:br>
            <a:br>
              <a:rPr lang="en-US" altLang="en-US" sz="2800" dirty="0">
                <a:effectLst/>
                <a:latin typeface="Arial" panose="020B0604020202020204" pitchFamily="34" charset="0"/>
              </a:rPr>
            </a:br>
            <a:br>
              <a:rPr lang="en-US" altLang="en-US" sz="2800" dirty="0">
                <a:effectLst/>
                <a:latin typeface="Arial" panose="020B0604020202020204" pitchFamily="34" charset="0"/>
              </a:rPr>
            </a:br>
            <a:br>
              <a:rPr lang="en-US" altLang="en-US" sz="2800" dirty="0">
                <a:effectLst/>
                <a:latin typeface="Arial" panose="020B0604020202020204" pitchFamily="34" charset="0"/>
              </a:rPr>
            </a:br>
            <a:endParaRPr lang="en-US" altLang="en-US" sz="2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28CD6-F610-46C7-82CC-44316AFF3BA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12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934" y="1446766"/>
            <a:ext cx="7102131" cy="4437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870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C171-A3DA-4A78-ACC0-59514343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Separation Exam – DD Form 2808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C07CAC-7F31-41C9-9C47-1B35B5D75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725" y="1924598"/>
            <a:ext cx="6648450" cy="4158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00642-2F4E-4617-AFCE-B70F28CE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13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4862-DC7C-4BA9-B957-1E92A802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HAIMS – Table of Contents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5CE46-09B7-42E0-99F6-AAAEE107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364DF-7AAE-4B24-B8A2-18EE98F08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21" y="1514475"/>
            <a:ext cx="5947204" cy="4963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97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SOAP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36672"/>
            <a:ext cx="8229600" cy="391636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Subjective, Objective, Assessment, Plan (SOAP)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 SOAP format is used by many medical professionals, not just military medical professionals</a:t>
            </a:r>
            <a:endParaRPr lang="en-US" altLang="en-US" dirty="0"/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Many treatment records will use different abbreviations, or possibly none at all, to signify each section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EF81E-C3FE-4EAF-91F6-0A58AC4AAEB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77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Examples of SOAP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308" y="1612890"/>
            <a:ext cx="8663568" cy="3251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61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73AC4-A797-429E-B6EE-2C37F43C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SOAP</a:t>
            </a:r>
            <a:br>
              <a:rPr lang="en-US" dirty="0"/>
            </a:br>
            <a:r>
              <a:rPr lang="en-US" dirty="0"/>
              <a:t>SF 600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01A89-C0E8-4D15-898A-D01FE2E4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83BC093-BE76-45A5-BF33-F0A942A93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6" y="1880494"/>
            <a:ext cx="7347005" cy="3916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734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CB93-3192-4EBD-8CB3-9D1C3F75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SOAP </a:t>
            </a:r>
            <a:br>
              <a:rPr lang="en-US" dirty="0"/>
            </a:br>
            <a:r>
              <a:rPr lang="en-US" dirty="0"/>
              <a:t>SF 600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39B4A-AE95-4F99-AA90-692180F1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816CAC3-D944-47D3-96AA-B3993F6455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167" y="1973084"/>
            <a:ext cx="5271715" cy="4428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49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A6024A-2B5A-4B5F-9990-7454C67256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>
            <a:noAutofit/>
          </a:bodyPr>
          <a:lstStyle/>
          <a:p>
            <a:r>
              <a:rPr lang="en-US" sz="7200" b="0" dirty="0"/>
              <a:t>Questions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pPr>
              <a:defRPr/>
            </a:pPr>
            <a:fld id="{D1E51B5A-3770-4F22-9D09-216358904227}" type="slidenum">
              <a:rPr lang="en-US" sz="140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928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803304"/>
            <a:ext cx="9144000" cy="81787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latin typeface="Arial" panose="020B0604020202020204" pitchFamily="34" charset="0"/>
              </a:rPr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138333"/>
            <a:ext cx="8229600" cy="3623369"/>
          </a:xfrm>
        </p:spPr>
        <p:txBody>
          <a:bodyPr>
            <a:normAutofit/>
          </a:bodyPr>
          <a:lstStyle/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en-US" dirty="0"/>
              <a:t>Define Service Treatment Records (STRs)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en-US" dirty="0"/>
              <a:t>Explain the organization of STRs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dirty="0"/>
              <a:t>Know how to locate x-rays, medical history forms, and other parts of STRs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dirty="0"/>
              <a:t>Identify the entrance and separation physical examinations and annotate/bookmark them for future reference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dirty="0"/>
              <a:t>Review STRs efficiently to establish if the claimed condition or symptoms occurred during service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dirty="0"/>
              <a:t>Describe the Subjective Objective Assessment Plan (SOAP)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10F1D-D18B-4444-AAAC-399273C2F28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423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latin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440" y="2105388"/>
            <a:ext cx="8229600" cy="4496585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M21-1, Part III, Subpart iii, 2.A, General Information on Service Records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M21-1, Part III, Subpart iii, 2.B, Migration of Service Records and the Procedures for Obtaining Them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M21-1, Part IV, Subpart ii, 2.A, Deciding Claims for Disability Compensation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M21-1, Part III, Subpart iv, 3.A.8.d, Requirement to Identify Relevant Evidence for the Examiner’s Review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M21-1, Part III, Subpart iv, 3.A.8.e, Bookmarking Documents for Examiner Review 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M21-1 Part III. Subpart iv, 3.A.8.f, Annotating Documents for Examiner Review 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F5AA-08F3-4060-82F2-7EF1973195D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070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panose="020B0604020202020204" pitchFamily="34" charset="0"/>
              </a:rPr>
              <a:t>Definition</a:t>
            </a:r>
            <a:r>
              <a:rPr lang="en-US" dirty="0"/>
              <a:t>	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fontAlgn="t">
              <a:spcAft>
                <a:spcPts val="600"/>
              </a:spcAft>
              <a:defRPr/>
            </a:pPr>
            <a:r>
              <a:rPr lang="en-US" altLang="en-US" sz="2000" dirty="0"/>
              <a:t>Service Treatment Records (STRs) </a:t>
            </a:r>
            <a:r>
              <a:rPr lang="en-US" sz="2000" dirty="0"/>
              <a:t>are the chronological records (electronic or paper) documenting the medical and/or dental care and treatment received primarily outside of a hospital (i.e</a:t>
            </a:r>
            <a:r>
              <a:rPr lang="en-US" dirty="0"/>
              <a:t>. – outpatient) during service for each service member. </a:t>
            </a:r>
            <a:r>
              <a:rPr lang="en-US" sz="2000" dirty="0"/>
              <a:t>For many years, they were referred to as Service Medical Records (SMRs).</a:t>
            </a:r>
          </a:p>
          <a:p>
            <a:pPr fontAlgn="t">
              <a:defRPr/>
            </a:pPr>
            <a:endParaRPr lang="en-US" altLang="en-US" dirty="0"/>
          </a:p>
          <a:p>
            <a:pPr eaLnBrk="1" fontAlgn="t" hangingPunct="1">
              <a:defRPr/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20E4A6-9476-47FF-BBDF-B2A88E7346C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707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latin typeface="Arial" panose="020B0604020202020204" pitchFamily="34" charset="0"/>
              </a:rPr>
              <a:t>Obtaining STRs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STRs are uploaded into Veteran Benefits Management System (VBMS) from:</a:t>
            </a:r>
          </a:p>
          <a:p>
            <a:pPr marL="728662" lvl="3" indent="-342900">
              <a:buClr>
                <a:schemeClr val="tx1"/>
              </a:buClr>
            </a:pPr>
            <a:r>
              <a:rPr lang="en-US" altLang="en-US" sz="2000" dirty="0"/>
              <a:t>National Personnel Records Center (NPRC) via Personnel Information Exchange System (PIES)</a:t>
            </a:r>
          </a:p>
          <a:p>
            <a:pPr marL="728662" lvl="3" indent="-342900">
              <a:buClr>
                <a:schemeClr val="tx1"/>
              </a:buClr>
            </a:pPr>
            <a:r>
              <a:rPr lang="en-US" altLang="en-US" sz="2000" dirty="0"/>
              <a:t>Records Management Center (RMC) </a:t>
            </a:r>
            <a:r>
              <a:rPr lang="en-US" altLang="en-US" sz="2000" i="1" dirty="0"/>
              <a:t>–</a:t>
            </a:r>
            <a:r>
              <a:rPr lang="en-US" altLang="en-US" sz="2000" dirty="0"/>
              <a:t> RMC Source Material Tracking System (SMTS) Portal  </a:t>
            </a:r>
          </a:p>
          <a:p>
            <a:pPr marL="728662" lvl="3" indent="-342900">
              <a:buClr>
                <a:schemeClr val="tx1"/>
              </a:buClr>
            </a:pPr>
            <a:r>
              <a:rPr lang="en-US" altLang="en-US" sz="2000" dirty="0"/>
              <a:t>Healthcare Artifact and Image Management Solution (HAIMS)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A0E403-0E38-47D2-BC7D-7E186C253BA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230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latin typeface="Arial" panose="020B0604020202020204" pitchFamily="34" charset="0"/>
              </a:rPr>
              <a:t>General Information Found in STRs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Physical examination reports, including reports from entrance and discharge physical examinations, if performed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Service member’s medical history and dental records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Clinical record cover sheets and summaries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Physical profiles and Medical board proceedings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On January 1, 2013 individual service departments included a letter of certification of completeness of a member’s STRs 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Note: </a:t>
            </a:r>
            <a:r>
              <a:rPr lang="en-US" sz="1800" dirty="0"/>
              <a:t>See handout for complete list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140F1-004A-4392-9CF5-64D5B987F41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5101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050" y="840681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General Information Not Found in STRs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76400"/>
            <a:ext cx="8229600" cy="3916363"/>
          </a:xfrm>
        </p:spPr>
        <p:txBody>
          <a:bodyPr>
            <a:normAutofit/>
          </a:bodyPr>
          <a:lstStyle/>
          <a:p>
            <a:pPr marL="342900" indent="-342900" fontAlgn="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fontAlgn="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Inpatient treatment records (clinical records)</a:t>
            </a:r>
          </a:p>
          <a:p>
            <a:pPr marL="342900" indent="-342900" fontAlgn="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Finance records</a:t>
            </a:r>
          </a:p>
          <a:p>
            <a:pPr marL="342900" indent="-342900" fontAlgn="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Mental health records, or</a:t>
            </a:r>
          </a:p>
          <a:p>
            <a:pPr marL="342900" indent="-342900" fontAlgn="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 Military Personnel Record Jacket (MPRJ), which may contain physical profiles and medical board proceedings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677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General Information Not Found </a:t>
            </a:r>
            <a:br>
              <a:rPr lang="en-US" sz="2800" dirty="0">
                <a:effectLst/>
                <a:latin typeface="Arial" panose="020B0604020202020204" pitchFamily="34" charset="0"/>
              </a:rPr>
            </a:br>
            <a:r>
              <a:rPr lang="en-US" sz="2800" dirty="0">
                <a:effectLst/>
                <a:latin typeface="Arial" panose="020B0604020202020204" pitchFamily="34" charset="0"/>
              </a:rPr>
              <a:t>in STRs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342900" lvl="0" indent="-342900" fontAlgn="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If a Service member obtains treatment at an "off-base" civilian facility on their own, medical or mental health records created during the course of treatment are not automatically associated with the STRs. </a:t>
            </a:r>
          </a:p>
          <a:p>
            <a:pPr lvl="0" fontAlgn="t">
              <a:spcAft>
                <a:spcPts val="600"/>
              </a:spcAft>
              <a:buClr>
                <a:schemeClr val="tx1"/>
              </a:buClr>
              <a:defRPr/>
            </a:pPr>
            <a:endParaRPr lang="en-US" altLang="en-US" dirty="0"/>
          </a:p>
          <a:p>
            <a:pPr marL="342900" lvl="0" indent="-342900" fontAlgn="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These records are never forwarded for long-term storage to the NPRC, they are destroyed after a period of inactivity (five years for mental health records).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736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effectLst/>
                <a:latin typeface="Arial" panose="020B0604020202020204" pitchFamily="34" charset="0"/>
              </a:rPr>
              <a:t>Reviewing STRs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81012" y="1880494"/>
            <a:ext cx="8181976" cy="4531736"/>
          </a:xfrm>
        </p:spPr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Review the STRs only for claimed conditions</a:t>
            </a:r>
          </a:p>
          <a:p>
            <a:pPr marL="342900" lvl="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Annotate/bookmark the entrance and separation physical exams in the STRs</a:t>
            </a:r>
          </a:p>
          <a:p>
            <a:pPr marL="728663" lvl="1" indent="-342900">
              <a:buClr>
                <a:schemeClr val="tx1"/>
              </a:buClr>
            </a:pPr>
            <a:r>
              <a:rPr lang="en-US" sz="2000" dirty="0"/>
              <a:t>SF 88 or DD Form 2808, depending on Veteran’s service period</a:t>
            </a:r>
            <a:endParaRPr lang="en-US" dirty="0"/>
          </a:p>
          <a:p>
            <a:pPr marL="342900" lvl="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Annotate/bookmark where the claimed condition was diagnosed or noted in the STRs </a:t>
            </a:r>
            <a:endParaRPr lang="en-US" dirty="0">
              <a:solidFill>
                <a:srgbClr val="FF0000"/>
              </a:solidFill>
            </a:endParaRPr>
          </a:p>
          <a:p>
            <a:pPr marL="342900" lvl="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STRs received from HAIMS are often typed and contain a Table of Contents to make STR review easier</a:t>
            </a:r>
          </a:p>
          <a:p>
            <a:pPr eaLnBrk="1" hangingPunct="1"/>
            <a:r>
              <a:rPr lang="en-US" altLang="en-US" dirty="0"/>
              <a:t> </a:t>
            </a:r>
          </a:p>
          <a:p>
            <a:r>
              <a:rPr lang="en-US" altLang="en-US" dirty="0"/>
              <a:t>Note: annotating and bookmarking STRs in VBMS are required actions which will help expedite the claim. M21-1 III.iv.3.A.8.d</a:t>
            </a:r>
            <a:r>
              <a:rPr lang="en-US" dirty="0"/>
              <a:t>. </a:t>
            </a: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B90173-EE96-43E7-B734-0C5CB7CC723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44112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SLIDE_COUNT" val="42"/>
  <p:tag name="MMPROD_NEXTUNIQUEID" val="10009"/>
  <p:tag name="ARTICULATE_PROJECT_OPEN" val="0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troduction to Reviewing Service Treatment Records (STRs)&amp;quot;&quot;/&gt;&lt;property id=&quot;20307&quot; value=&quot;261&quot;/&gt;&lt;/object&gt;&lt;object type=&quot;3&quot; unique_id=&quot;10004&quot;&gt;&lt;property id=&quot;20148&quot; value=&quot;5&quot;/&gt;&lt;property id=&quot;20300&quot; value=&quot;Slide 2 - &amp;quot;Lesson Objectives&amp;quot;&quot;/&gt;&lt;property id=&quot;20307&quot; value=&quot;262&quot;/&gt;&lt;/object&gt;&lt;object type=&quot;3&quot; unique_id=&quot;10005&quot;&gt;&lt;property id=&quot;20148&quot; value=&quot;5&quot;/&gt;&lt;property id=&quot;20300&quot; value=&quot;Slide 3 - &amp;quot;References&amp;quot;&quot;/&gt;&lt;property id=&quot;20307&quot; value=&quot;263&quot;/&gt;&lt;/object&gt;&lt;object type=&quot;3&quot; unique_id=&quot;10006&quot;&gt;&lt;property id=&quot;20148&quot; value=&quot;5&quot;/&gt;&lt;property id=&quot;20300&quot; value=&quot;Slide 4 - &amp;quot;Definition&amp;amp;#x09;&amp;quot;&quot;/&gt;&lt;property id=&quot;20307&quot; value=&quot;264&quot;/&gt;&lt;/object&gt;&lt;object type=&quot;3&quot; unique_id=&quot;10007&quot;&gt;&lt;property id=&quot;20148&quot; value=&quot;5&quot;/&gt;&lt;property id=&quot;20300&quot; value=&quot;Slide 5 - &amp;quot;Obtaining STRs&amp;quot;&quot;/&gt;&lt;property id=&quot;20307&quot; value=&quot;265&quot;/&gt;&lt;/object&gt;&lt;object type=&quot;3&quot; unique_id=&quot;10008&quot;&gt;&lt;property id=&quot;20148&quot; value=&quot;5&quot;/&gt;&lt;property id=&quot;20300&quot; value=&quot;Slide 6 - &amp;quot;General Information Found in STRs&amp;quot;&quot;/&gt;&lt;property id=&quot;20307&quot; value=&quot;266&quot;/&gt;&lt;/object&gt;&lt;object type=&quot;3&quot; unique_id=&quot;10009&quot;&gt;&lt;property id=&quot;20148&quot; value=&quot;5&quot;/&gt;&lt;property id=&quot;20300&quot; value=&quot;Slide 7 - &amp;quot;General Information Not Found in STRs&amp;quot;&quot;/&gt;&lt;property id=&quot;20307&quot; value=&quot;273&quot;/&gt;&lt;/object&gt;&lt;object type=&quot;3&quot; unique_id=&quot;10010&quot;&gt;&lt;property id=&quot;20148&quot; value=&quot;5&quot;/&gt;&lt;property id=&quot;20300&quot; value=&quot;Slide 8 - &amp;quot;General Information Not Found  in STRs (cont.)&amp;quot;&quot;/&gt;&lt;property id=&quot;20307&quot; value=&quot;274&quot;/&gt;&lt;/object&gt;&lt;object type=&quot;3&quot; unique_id=&quot;10011&quot;&gt;&lt;property id=&quot;20148&quot; value=&quot;5&quot;/&gt;&lt;property id=&quot;20300&quot; value=&quot;Slide 9 - &amp;quot;Reviewing STRs &amp;quot;&quot;/&gt;&lt;property id=&quot;20307&quot; value=&quot;269&quot;/&gt;&lt;/object&gt;&lt;object type=&quot;3&quot; unique_id=&quot;10012&quot;&gt;&lt;property id=&quot;20148&quot; value=&quot;5&quot;/&gt;&lt;property id=&quot;20300&quot; value=&quot;Slide 10 - &amp;quot;Enlistment Exam&amp;quot;&quot;/&gt;&lt;property id=&quot;20307&quot; value=&quot;267&quot;/&gt;&lt;/object&gt;&lt;object type=&quot;3&quot; unique_id=&quot;10013&quot;&gt;&lt;property id=&quot;20148&quot; value=&quot;5&quot;/&gt;&lt;property id=&quot;20300&quot; value=&quot;Slide 11 - &amp;quot;Separation Exam&amp;quot;&quot;/&gt;&lt;property id=&quot;20307&quot; value=&quot;268&quot;/&gt;&lt;/object&gt;&lt;object type=&quot;3&quot; unique_id=&quot;10014&quot;&gt;&lt;property id=&quot;20148&quot; value=&quot;5&quot;/&gt;&lt;property id=&quot;20300&quot; value=&quot;Slide 12 - &amp;quot;SOAP&amp;quot;&quot;/&gt;&lt;property id=&quot;20307&quot; value=&quot;275&quot;/&gt;&lt;/object&gt;&lt;object type=&quot;3&quot; unique_id=&quot;10015&quot;&gt;&lt;property id=&quot;20148&quot; value=&quot;5&quot;/&gt;&lt;property id=&quot;20300&quot; value=&quot;Slide 13 - &amp;quot;Examples of SOAP&amp;quot;&quot;/&gt;&lt;property id=&quot;20307&quot; value=&quot;276&quot;/&gt;&lt;/object&gt;&lt;object type=&quot;3&quot; unique_id=&quot;10509&quot;&gt;&lt;property id=&quot;20148&quot; value=&quot;5&quot;/&gt;&lt;property id=&quot;20300&quot; value=&quot;Slide 16 - &amp;quot;Questions&amp;quot;&quot;/&gt;&lt;property id=&quot;20307&quot; value=&quot;277&quot;/&gt;&lt;/object&gt;&lt;object type=&quot;3&quot; unique_id=&quot;10575&quot;&gt;&lt;property id=&quot;20148&quot; value=&quot;5&quot;/&gt;&lt;property id=&quot;20300&quot; value=&quot;Slide 14 - &amp;quot;Examples of SOAP&amp;quot;&quot;/&gt;&lt;property id=&quot;20307&quot; value=&quot;278&quot;/&gt;&lt;/object&gt;&lt;object type=&quot;3&quot; unique_id=&quot;10576&quot;&gt;&lt;property id=&quot;20148&quot; value=&quot;5&quot;/&gt;&lt;property id=&quot;20300&quot; value=&quot;Slide 15 - &amp;quot;Examples of SOAP&amp;quot;&quot;/&gt;&lt;property id=&quot;20307&quot; value=&quot;279&quot;/&gt;&lt;/object&gt;&lt;/object&gt;&lt;object type=&quot;8&quot; unique_id=&quot;10032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4&quot;/&gt;&lt;lineCharCount val=&quot;14&quot;/&gt;&lt;/TableIndex&gt;&lt;/ShapeTextInfo&gt;"/>
  <p:tag name="PRESENTER_DUMMYTAG" val="&lt;DummyForForceWrite&gt;&lt;/DummyForForceWrite&gt;"/>
  <p:tag name="HTML_SHAPEINFO" val="&lt;ThreeDShapeInfo&gt;&lt;uuid val=&quot;{D9D7B000-FFA4-4C0F-B239-1F758AAF584C}&quot;/&gt;&lt;isInvalidForFieldText val=&quot;0&quot;/&gt;&lt;Image&gt;&lt;filename val=&quot;C:\Users\User\AppData\Local\Temp\CP1474810494765Session\CPTrustFolder1474810494781\PPTImport14748102595453\data\asimages\{D9D7B000-FFA4-4C0F-B239-1F758AAF584C}_1.png&quot;/&gt;&lt;left val=&quot;61&quot;/&gt;&lt;top val=&quot;288&quot;/&gt;&lt;width val=&quot;848&quot;/&gt;&lt;height val=&quot;13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5A99A75F-BE6C-4071-8F17-7A3A4633436C}&quot;/&gt;&lt;isInvalidForFieldText val=&quot;0&quot;/&gt;&lt;Image&gt;&lt;filename val=&quot;C:\Users\User\AppData\Local\Temp\CP1474810494765Session\CPTrustFolder1474810494781\PPTImport14748102595453\data\asimages\{5A99A75F-BE6C-4071-8F17-7A3A4633436C}_1.png&quot;/&gt;&lt;left val=&quot;71&quot;/&gt;&lt;top val=&quot;491&quot;/&gt;&lt;width val=&quot;249&quot;/&gt;&lt;height val=&quot;93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B9C90FEE-31EF-487D-A555-CD42243B8BC4}&quot;/&gt;&lt;isInvalidForFieldText val=&quot;0&quot;/&gt;&lt;Image&gt;&lt;filename val=&quot;C:\Users\User\AppData\Local\Temp\CP1474810494765Session\CPTrustFolder1474810494781\PPTImport14748102595453\data\asimages\{B9C90FEE-31EF-487D-A555-CD42243B8BC4}_1.png&quot;/&gt;&lt;left val=&quot;639&quot;/&gt;&lt;top val=&quot;491&quot;/&gt;&lt;width val=&quot;249&quot;/&gt;&lt;height val=&quot;92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E6CEB5CA-AE65-4FA0-9B3C-8EAF567682BF}&quot;/&gt;&lt;isInvalidForFieldText val=&quot;0&quot;/&gt;&lt;Image&gt;&lt;filename val=&quot;C:\Users\User\AppData\Local\Temp\CP1474810494765Session\CPTrustFolder1474810494781\PPTImport14748102595453\data\asimages\{E6CEB5CA-AE65-4FA0-9B3C-8EAF567682BF}_2.png&quot;/&gt;&lt;left val=&quot;0&quot;/&gt;&lt;top val=&quot;77&quot;/&gt;&lt;width val=&quot;961&quot;/&gt;&lt;height val=&quot;93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2&quot;/&gt;&lt;lineCharCount val=&quot;33&quot;/&gt;&lt;lineCharCount val=&quot;69&quot;/&gt;&lt;lineCharCount val=&quot;5&quot;/&gt;&lt;lineCharCount val=&quot;63&quot;/&gt;&lt;lineCharCount val=&quot;39&quot;/&gt;&lt;lineCharCount val=&quot;54&quot;/&gt;&lt;lineCharCount val=&quot;52&quot;/&gt;&lt;lineCharCount val=&quot;59&quot;/&gt;&lt;lineCharCount val=&quot;6&quot;/&gt;&lt;/TableIndex&gt;&lt;/ShapeTextInfo&gt;"/>
  <p:tag name="HTML_SHAPEINFO" val="&lt;ThreeDShapeInfo&gt;&lt;uuid val=&quot;{EA9F0D8F-3F47-4127-BF11-D38E8A590F33}&quot;/&gt;&lt;isInvalidForFieldText val=&quot;0&quot;/&gt;&lt;Image&gt;&lt;filename val=&quot;C:\Users\User\AppData\Local\Temp\CP1474810494765Session\CPTrustFolder1474810494781\PPTImport14748102595453\data\asimages\{EA9F0D8F-3F47-4127-BF11-D38E8A590F33}_2.png&quot;/&gt;&lt;left val=&quot;42&quot;/&gt;&lt;top val=&quot;220&quot;/&gt;&lt;width val=&quot;876&quot;/&gt;&lt;height val=&quot;38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FD6AEEE-33AE-49F4-A36F-4E7D98547723}&quot;/&gt;&lt;isInvalidForFieldText val=&quot;0&quot;/&gt;&lt;Image&gt;&lt;filename val=&quot;C:\Users\User\AppData\Local\Temp\CP1474810494765Session\CPTrustFolder1474810494781\PPTImport14748102595453\data\asimages\{6FD6AEEE-33AE-49F4-A36F-4E7D98547723}_2.png&quot;/&gt;&lt;left val=&quot;727&quot;/&gt;&lt;top val=&quot;687&quot;/&gt;&lt;width val=&quot;226&quot;/&gt;&lt;height val=&quot;4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EDEC216D-09FB-4E7B-8B5E-A7A0EB28FAB2}&quot;/&gt;&lt;isInvalidForFieldText val=&quot;0&quot;/&gt;&lt;Image&gt;&lt;filename val=&quot;C:\Users\User\AppData\Local\Temp\CP1474810494765Session\CPTrustFolder1474810494781\PPTImport14748102595453\data\asimages\{EDEC216D-09FB-4E7B-8B5E-A7A0EB28FAB2}_3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6&quot;/&gt;&lt;lineCharCount val=&quot;8&quot;/&gt;&lt;lineCharCount val=&quot;1&quot;/&gt;&lt;lineCharCount val=&quot;68&quot;/&gt;&lt;lineCharCount val=&quot;34&quot;/&gt;&lt;lineCharCount val=&quot;1&quot;/&gt;&lt;lineCharCount val=&quot;64&quot;/&gt;&lt;lineCharCount val=&quot;12&quot;/&gt;&lt;/TableIndex&gt;&lt;/ShapeTextInfo&gt;"/>
  <p:tag name="HTML_SHAPEINFO" val="&lt;ThreeDShapeInfo&gt;&lt;uuid val=&quot;{4CB587A0-4EA1-4EAA-8F29-69015CE016E1}&quot;/&gt;&lt;isInvalidForFieldText val=&quot;0&quot;/&gt;&lt;Image&gt;&lt;filename val=&quot;C:\Users\User\AppData\Local\Temp\CP1474810494765Session\CPTrustFolder1474810494781\PPTImport14748102595453\data\asimages\{4CB587A0-4EA1-4EAA-8F29-69015CE016E1}_3.png&quot;/&gt;&lt;left val=&quot;58&quot;/&gt;&lt;top val=&quot;217&quot;/&gt;&lt;width val=&quot;870&quot;/&gt;&lt;height val=&quot;317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5636D07-3D99-43C6-8481-B205D1194F6B}&quot;/&gt;&lt;isInvalidForFieldText val=&quot;0&quot;/&gt;&lt;Image&gt;&lt;filename val=&quot;C:\Users\User\AppData\Local\Temp\CP1474810494765Session\CPTrustFolder1474810494781\PPTImport14748102595453\data\asimages\{15636D07-3D99-43C6-8481-B205D1194F6B}_3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5308A1B7-BD02-4CA0-B7CA-6E3346E16A6D}&quot;/&gt;&lt;isInvalidForFieldText val=&quot;0&quot;/&gt;&lt;Image&gt;&lt;filename val=&quot;C:\Users\User\AppData\Local\Temp\CP1474810494765Session\CPTrustFolder1474810494781\PPTImport14748102595453\data\asimages\{5308A1B7-BD02-4CA0-B7CA-6E3346E16A6D}_4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&quot;/&gt;&lt;lineCharCount val=&quot;72&quot;/&gt;&lt;lineCharCount val=&quot;66&quot;/&gt;&lt;lineCharCount val=&quot;32&quot;/&gt;&lt;lineCharCount val=&quot;1&quot;/&gt;&lt;/TableIndex&gt;&lt;/ShapeTextInfo&gt;"/>
  <p:tag name="HTML_SHAPEINFO" val="&lt;ThreeDShapeInfo&gt;&lt;uuid val=&quot;{656C53BB-1A5E-4863-AFAE-71E9E25C4185}&quot;/&gt;&lt;isInvalidForFieldText val=&quot;0&quot;/&gt;&lt;Image&gt;&lt;filename val=&quot;C:\Users\User\AppData\Local\Temp\CP1474810494765Session\CPTrustFolder1474810494781\PPTImport14748102595453\data\asimages\{656C53BB-1A5E-4863-AFAE-71E9E25C4185}_4.png&quot;/&gt;&lt;left val=&quot;40&quot;/&gt;&lt;top val=&quot;215&quot;/&gt;&lt;width val=&quot;877&quot;/&gt;&lt;height val=&quot;41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532BA89-CCF1-4A75-BD15-3F331379801F}&quot;/&gt;&lt;isInvalidForFieldText val=&quot;0&quot;/&gt;&lt;Image&gt;&lt;filename val=&quot;C:\Users\User\AppData\Local\Temp\CP1474810494765Session\CPTrustFolder1474810494781\PPTImport14748102595453\data\asimages\{D532BA89-CCF1-4A75-BD15-3F331379801F}_4.png&quot;/&gt;&lt;left val=&quot;727&quot;/&gt;&lt;top val=&quot;687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2B225111-8795-4149-867E-B6F2C7F89A16}&quot;/&gt;&lt;isInvalidForFieldText val=&quot;0&quot;/&gt;&lt;Image&gt;&lt;filename val=&quot;C:\Users\User\AppData\Local\Temp\CP1474810494765Session\CPTrustFolder1474810494781\PPTImport14748102595453\data\asimages\{2B225111-8795-4149-867E-B6F2C7F89A16}_5.png&quot;/&gt;&lt;left val=&quot;0&quot;/&gt;&lt;top val=&quot;76&quot;/&gt;&lt;width val=&quot;961&quot;/&gt;&lt;height val=&quot;12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8&quot;/&gt;&lt;lineCharCount val=&quot;55&quot;/&gt;&lt;lineCharCount val=&quot;35&quot;/&gt;&lt;lineCharCount val=&quot;32&quot;/&gt;&lt;lineCharCount val=&quot;57&quot;/&gt;&lt;/TableIndex&gt;&lt;/ShapeTextInfo&gt;"/>
  <p:tag name="HTML_SHAPEINFO" val="&lt;ThreeDShapeInfo&gt;&lt;uuid val=&quot;{97958BF4-EB94-4618-AFA4-625A1867E67C}&quot;/&gt;&lt;isInvalidForFieldText val=&quot;0&quot;/&gt;&lt;Image&gt;&lt;filename val=&quot;C:\Users\User\AppData\Local\Temp\CP1474810494765Session\CPTrustFolder1474810494781\PPTImport14748102595453\data\asimages\{97958BF4-EB94-4618-AFA4-625A1867E67C}_5.png&quot;/&gt;&lt;left val=&quot;42&quot;/&gt;&lt;top val=&quot;212&quot;/&gt;&lt;width val=&quot;870&quot;/&gt;&lt;height val=&quot;41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C20105A-5125-428D-90C3-5345D8BF60D0}&quot;/&gt;&lt;isInvalidForFieldText val=&quot;0&quot;/&gt;&lt;Image&gt;&lt;filename val=&quot;C:\Users\User\AppData\Local\Temp\CP1474810494765Session\CPTrustFolder1474810494781\PPTImport14748102595453\data\asimages\{CC20105A-5125-428D-90C3-5345D8BF60D0}_5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{254E60E9-A53C-4104-9BD9-106A6739A141}&quot;/&gt;&lt;isInvalidForFieldText val=&quot;0&quot;/&gt;&lt;Image&gt;&lt;filename val=&quot;C:\Users\User\AppData\Local\Temp\CP1474810494765Session\CPTrustFolder1474810494781\PPTImport14748102595453\data\asimages\{254E60E9-A53C-4104-9BD9-106A6739A141}_6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6&quot;/&gt;&lt;lineCharCount val=&quot;46&quot;/&gt;&lt;lineCharCount val=&quot;52&quot;/&gt;&lt;lineCharCount val=&quot;43&quot;/&gt;&lt;lineCharCount val=&quot;48&quot;/&gt;&lt;lineCharCount val=&quot;68&quot;/&gt;&lt;lineCharCount val=&quot;53&quot;/&gt;&lt;lineCharCount val=&quot;1&quot;/&gt;&lt;lineCharCount val=&quot;1&quot;/&gt;&lt;lineCharCount val=&quot;35&quot;/&gt;&lt;/TableIndex&gt;&lt;/ShapeTextInfo&gt;"/>
  <p:tag name="HTML_SHAPEINFO" val="&lt;ThreeDShapeInfo&gt;&lt;uuid val=&quot;{A62781AE-4F3F-4EE8-BC96-081B2EBFEC23}&quot;/&gt;&lt;isInvalidForFieldText val=&quot;0&quot;/&gt;&lt;Image&gt;&lt;filename val=&quot;C:\Users\User\AppData\Local\Temp\CP1474810494765Session\CPTrustFolder1474810494781\PPTImport14748102595453\data\asimages\{A62781AE-4F3F-4EE8-BC96-081B2EBFEC23}_6.png&quot;/&gt;&lt;left val=&quot;42&quot;/&gt;&lt;top val=&quot;212&quot;/&gt;&lt;width val=&quot;870&quot;/&gt;&lt;height val=&quot;41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4A871DD-F383-4DAE-B209-74051089BC8C}&quot;/&gt;&lt;isInvalidForFieldText val=&quot;0&quot;/&gt;&lt;Image&gt;&lt;filename val=&quot;C:\Users\User\AppData\Local\Temp\CP1474810494765Session\CPTrustFolder1474810494781\PPTImport14748102595453\data\asimages\{64A871DD-F383-4DAE-B209-74051089BC8C}_6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{5CC1342C-7CED-48D7-B138-ADB69C7DED0F}&quot;/&gt;&lt;isInvalidForFieldText val=&quot;0&quot;/&gt;&lt;Image&gt;&lt;filename val=&quot;C:\Users\User\AppData\Local\Temp\CP1474810494765Session\CPTrustFolder1474810494781\PPTImport14748102595453\data\asimages\{5CC1342C-7CED-48D7-B138-ADB69C7DED0F}_7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&quot;/&gt;&lt;lineCharCount val=&quot;47&quot;/&gt;&lt;lineCharCount val=&quot;16&quot;/&gt;&lt;lineCharCount val=&quot;26&quot;/&gt;&lt;lineCharCount val=&quot;63&quot;/&gt;&lt;lineCharCount val=&quot;47&quot;/&gt;&lt;/TableIndex&gt;&lt;/ShapeTextInfo&gt;"/>
  <p:tag name="HTML_SHAPEINFO" val="&lt;ThreeDShapeInfo&gt;&lt;uuid val=&quot;{F378151A-6C59-4A15-B275-08F130412A34}&quot;/&gt;&lt;isInvalidForFieldText val=&quot;0&quot;/&gt;&lt;Image&gt;&lt;filename val=&quot;C:\Users\User\AppData\Local\Temp\CP1474810494765Session\CPTrustFolder1474810494781\PPTImport14748102595453\data\asimages\{F378151A-6C59-4A15-B275-08F130412A34}_7.png&quot;/&gt;&lt;left val=&quot;42&quot;/&gt;&lt;top val=&quot;215&quot;/&gt;&lt;width val=&quot;870&quot;/&gt;&lt;height val=&quot;412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79B4979-3073-4CCF-A0DE-E20AE8CBC18D}&quot;/&gt;&lt;isInvalidForFieldText val=&quot;0&quot;/&gt;&lt;Image&gt;&lt;filename val=&quot;C:\Users\User\AppData\Local\Temp\CP1474810494765Session\CPTrustFolder1474810494781\PPTImport14748102595453\data\asimages\{079B4979-3073-4CCF-A0DE-E20AE8CBC18D}_7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1&quot;/&gt;&lt;lineCharCount val=&quot;15&quot;/&gt;&lt;/TableIndex&gt;&lt;/ShapeTextInfo&gt;"/>
  <p:tag name="HTML_SHAPEINFO" val="&lt;ThreeDShapeInfo&gt;&lt;uuid val=&quot;{B37F5250-627A-4669-A110-491C724CD5D0}&quot;/&gt;&lt;isInvalidForFieldText val=&quot;0&quot;/&gt;&lt;Image&gt;&lt;filename val=&quot;C:\Users\User\AppData\Local\Temp\CP1474810494765Session\CPTrustFolder1474810494781\PPTImport14748102595453\data\asimages\{B37F5250-627A-4669-A110-491C724CD5D0}_8.png&quot;/&gt;&lt;left val=&quot;0&quot;/&gt;&lt;top val=&quot;76&quot;/&gt;&lt;width val=&quot;961&quot;/&gt;&lt;height val=&quot;124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4&quot;/&gt;&lt;lineCharCount val=&quot;71&quot;/&gt;&lt;lineCharCount val=&quot;66&quot;/&gt;&lt;lineCharCount val=&quot;7&quot;/&gt;&lt;lineCharCount val=&quot;1&quot;/&gt;&lt;lineCharCount val=&quot;63&quot;/&gt;&lt;lineCharCount val=&quot;70&quot;/&gt;&lt;lineCharCount val=&quot;23&quot;/&gt;&lt;/TableIndex&gt;&lt;/ShapeTextInfo&gt;"/>
  <p:tag name="HTML_SHAPEINFO" val="&lt;ThreeDShapeInfo&gt;&lt;uuid val=&quot;{870819CE-C112-4611-AB24-1C00CEC7248C}&quot;/&gt;&lt;isInvalidForFieldText val=&quot;0&quot;/&gt;&lt;Image&gt;&lt;filename val=&quot;C:\Users\User\AppData\Local\Temp\CP1474810494765Session\CPTrustFolder1474810494781\PPTImport14748102595453\data\asimages\{870819CE-C112-4611-AB24-1C00CEC7248C}_8.png&quot;/&gt;&lt;left val=&quot;42&quot;/&gt;&lt;top val=&quot;212&quot;/&gt;&lt;width val=&quot;881&quot;/&gt;&lt;height val=&quot;41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E944F3F-A260-4FE4-A6A8-96F7C2C4ACDD}&quot;/&gt;&lt;isInvalidForFieldText val=&quot;0&quot;/&gt;&lt;Image&gt;&lt;filename val=&quot;C:\Users\User\AppData\Local\Temp\CP1474810494765Session\CPTrustFolder1474810494781\PPTImport14748102595453\data\asimages\{5E944F3F-A260-4FE4-A6A8-96F7C2C4ACDD}_8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3E0DB670-B786-4D01-93D6-5D71CDDD87FE}&quot;/&gt;&lt;isInvalidForFieldText val=&quot;0&quot;/&gt;&lt;Image&gt;&lt;filename val=&quot;C:\Users\User\AppData\Local\Temp\CP1474810494765Session\CPTrustFolder1474810494781\PPTImport14748102595453\data\asimages\{3E0DB670-B786-4D01-93D6-5D71CDDD87FE}_9.png&quot;/&gt;&lt;left val=&quot;0&quot;/&gt;&lt;top val=&quot;76&quot;/&gt;&lt;width val=&quot;961&quot;/&gt;&lt;height val=&quot;12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4&quot;/&gt;&lt;lineCharCount val=&quot;1&quot;/&gt;&lt;lineCharCount val=&quot;63&quot;/&gt;&lt;lineCharCount val=&quot;5&quot;/&gt;&lt;lineCharCount val=&quot;1&quot;/&gt;&lt;lineCharCount val=&quot;65&quot;/&gt;&lt;lineCharCount val=&quot;57&quot;/&gt;&lt;/TableIndex&gt;&lt;/ShapeTextInfo&gt;"/>
  <p:tag name="HTML_SHAPEINFO" val="&lt;ThreeDShapeInfo&gt;&lt;uuid val=&quot;{999117F3-9039-4C48-94BF-2FE570D89E4D}&quot;/&gt;&lt;isInvalidForFieldText val=&quot;0&quot;/&gt;&lt;Image&gt;&lt;filename val=&quot;C:\Users\User\AppData\Local\Temp\CP1474810494765Session\CPTrustFolder1474810494781\PPTImport14748102595453\data\asimages\{999117F3-9039-4C48-94BF-2FE570D89E4D}_9.png&quot;/&gt;&lt;left val=&quot;44&quot;/&gt;&lt;top val=&quot;210&quot;/&gt;&lt;width val=&quot;865&quot;/&gt;&lt;height val=&quot;41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6C2D579-49C9-4564-8783-5645CCB9B91A}&quot;/&gt;&lt;isInvalidForFieldText val=&quot;0&quot;/&gt;&lt;Image&gt;&lt;filename val=&quot;C:\Users\User\AppData\Local\Temp\CP1474810494765Session\CPTrustFolder1474810494781\PPTImport14748102595453\data\asimages\{66C2D579-49C9-4564-8783-5645CCB9B91A}_9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F648D8CD-324F-449C-9868-A3CE2764AA4D}&quot;/&gt;&lt;isInvalidForFieldText val=&quot;0&quot;/&gt;&lt;Image&gt;&lt;filename val=&quot;C:\Users\User\AppData\Local\Temp\CP1474810494765Session\CPTrustFolder1474810494781\PPTImport14748102595453\data\asimages\{F648D8CD-324F-449C-9868-A3CE2764AA4D}_10.png&quot;/&gt;&lt;left val=&quot;0&quot;/&gt;&lt;top val=&quot;76&quot;/&gt;&lt;width val=&quot;961&quot;/&gt;&lt;height val=&quot;12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290ED02-0173-4DF6-919E-86F24D80BF37}&quot;/&gt;&lt;isInvalidForFieldText val=&quot;0&quot;/&gt;&lt;Image&gt;&lt;filename val=&quot;C:\Users\User\AppData\Local\Temp\CP1474810494765Session\CPTrustFolder1474810494781\PPTImport14748102595453\data\asimages\{C290ED02-0173-4DF6-919E-86F24D80BF37}_10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9F2E5B9A-AEBB-4D48-9FDA-A6F1B521DB45}&quot;/&gt;&lt;isInvalidForFieldText val=&quot;0&quot;/&gt;&lt;Image&gt;&lt;filename val=&quot;C:\Users\User\AppData\Local\Temp\CP1474810494765Session\CPTrustFolder1474810494781\PPTImport14748102595453\data\asimages\{9F2E5B9A-AEBB-4D48-9FDA-A6F1B521DB45}_11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7BE38C0-F606-41F7-887D-C0F4F467D5AA}&quot;/&gt;&lt;isInvalidForFieldText val=&quot;0&quot;/&gt;&lt;Image&gt;&lt;filename val=&quot;C:\Users\User\AppData\Local\Temp\CP1474810494765Session\CPTrustFolder1474810494781\PPTImport14748102595453\data\asimages\{27BE38C0-F606-41F7-887D-C0F4F467D5AA}_11.png&quot;/&gt;&lt;left val=&quot;727&quot;/&gt;&lt;top val=&quot;687&quot;/&gt;&lt;width val=&quot;226&quot;/&gt;&lt;height val=&quot;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HTML_SHAPEINFO" val="&lt;ThreeDShapeInfo&gt;&lt;uuid val=&quot;{83DF4D11-5D66-43A2-8F66-6F5E39FB814C}&quot;/&gt;&lt;isInvalidForFieldText val=&quot;0&quot;/&gt;&lt;Image&gt;&lt;filename val=&quot;C:\Users\User\AppData\Local\Temp\CP1474810494765Session\CPTrustFolder1474810494781\PPTImport14748102595453\data\asimages\{83DF4D11-5D66-43A2-8F66-6F5E39FB814C}_12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7&quot;/&gt;&lt;lineCharCount val=&quot;1&quot;/&gt;&lt;lineCharCount val=&quot;64&quot;/&gt;&lt;lineCharCount val=&quot;33&quot;/&gt;&lt;lineCharCount val=&quot;1&quot;/&gt;&lt;lineCharCount val=&quot;69&quot;/&gt;&lt;lineCharCount val=&quot;36&quot;/&gt;&lt;/TableIndex&gt;&lt;/ShapeTextInfo&gt;"/>
  <p:tag name="HTML_SHAPEINFO" val="&lt;ThreeDShapeInfo&gt;&lt;uuid val=&quot;{009F3596-DCF8-48EC-8A3F-EA35100792F0}&quot;/&gt;&lt;isInvalidForFieldText val=&quot;0&quot;/&gt;&lt;Image&gt;&lt;filename val=&quot;C:\Users\User\AppData\Local\Temp\CP1474810494765Session\CPTrustFolder1474810494781\PPTImport14748102595453\data\asimages\{009F3596-DCF8-48EC-8A3F-EA35100792F0}_12.png&quot;/&gt;&lt;left val=&quot;42&quot;/&gt;&lt;top val=&quot;188&quot;/&gt;&lt;width val=&quot;870&quot;/&gt;&lt;height val=&quot;41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24B3E26-FCD1-4D9E-90E0-2998B8ACC5EE}&quot;/&gt;&lt;isInvalidForFieldText val=&quot;0&quot;/&gt;&lt;Image&gt;&lt;filename val=&quot;C:\Users\User\AppData\Local\Temp\CP1474810494765Session\CPTrustFolder1474810494781\PPTImport14748102595453\data\asimages\{424B3E26-FCD1-4D9E-90E0-2998B8ACC5EE}_12.png&quot;/&gt;&lt;left val=&quot;727&quot;/&gt;&lt;top val=&quot;687&quot;/&gt;&lt;width val=&quot;226&quot;/&gt;&lt;height val=&quot;4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0C582835-0581-425C-9BD8-1F9C2B192475}&quot;/&gt;&lt;isInvalidForFieldText val=&quot;0&quot;/&gt;&lt;Image&gt;&lt;filename val=&quot;C:\Users\User\AppData\Local\Temp\CP1474810494765Session\CPTrustFolder1474810494781\PPTImport14748102595453\data\asimages\{0C582835-0581-425C-9BD8-1F9C2B192475}_13.png&quot;/&gt;&lt;left val=&quot;0&quot;/&gt;&lt;top val=&quot;76&quot;/&gt;&lt;width val=&quot;961&quot;/&gt;&lt;height val=&quot;122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B763DC2-DD47-42E5-B431-9E5C12053DB4}&quot;/&gt;&lt;isInvalidForFieldText val=&quot;0&quot;/&gt;&lt;Image&gt;&lt;filename val=&quot;C:\Users\User\AppData\Local\Temp\CP1474810494765Session\CPTrustFolder1474810494781\PPTImport14748102595453\data\asimages\{9B763DC2-DD47-42E5-B431-9E5C12053DB4}_13.png&quot;/&gt;&lt;left val=&quot;727&quot;/&gt;&lt;top val=&quot;687&quot;/&gt;&lt;width val=&quot;226&quot;/&gt;&lt;height val=&quot;4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F3C1F378-F549-4AE7-AD6F-AAD5AE45EB83}&quot;/&gt;&lt;isInvalidForFieldText val=&quot;0&quot;/&gt;&lt;Image&gt;&lt;filename val=&quot;C:\Users\User\AppData\Local\Temp\CP1474810494765Session\CPTrustFolder1474810494781\PPTImport14748102595453\data\asimages\{F3C1F378-F549-4AE7-AD6F-AAD5AE45EB83}_14.png&quot;/&gt;&lt;left val=&quot;0&quot;/&gt;&lt;top val=&quot;278&quot;/&gt;&lt;width val=&quot;961&quot;/&gt;&lt;height val=&quot;20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E8251AF-CC76-4FEF-B447-AFDBD67EAC09}&quot;/&gt;&lt;isInvalidForFieldText val=&quot;0&quot;/&gt;&lt;Image&gt;&lt;filename val=&quot;C:\Users\User\AppData\Local\Temp\CP1474810494765Session\CPTrustFolder1474810494781\PPTImport14748102595453\data\asimages\{3E8251AF-CC76-4FEF-B447-AFDBD67EAC09}_14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Theme1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FC0AEF8-C6BF-43AC-8BD0-14029F2678DF}" vid="{29BFCE2A-0B9B-4BDB-A956-4EB6AF2CB7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2c6c12-24c5-4d47-ac4d-c5cc93bcdf7b">RO317-839076992-15288</_dlc_DocId>
    <_dlc_DocIdUrl xmlns="b62c6c12-24c5-4d47-ac4d-c5cc93bcdf7b">
      <Url>https://vaww.vashare.vba.va.gov/sites/SPTNCIO/focusedveterans/training/VSRvirtualtraining/_layouts/15/DocIdRedir.aspx?ID=RO317-839076992-15288</Url>
      <Description>RO317-839076992-15288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a92e5099b9d4665426d5e2f5210929e0">
  <xsd:schema xmlns:xsd="http://www.w3.org/2001/XMLSchema" xmlns:xs="http://www.w3.org/2001/XMLSchema" xmlns:p="http://schemas.microsoft.com/office/2006/metadata/properties" xmlns:ns2="b62c6c12-24c5-4d47-ac4d-c5cc93bcdf7b" targetNamespace="http://schemas.microsoft.com/office/2006/metadata/properties" ma:root="true" ma:fieldsID="f00e8daebf23d3a43a83cbf8cd51dded" ns2:_="">
    <xsd:import namespace="b62c6c12-24c5-4d47-ac4d-c5cc93bcdf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6c12-24c5-4d47-ac4d-c5cc93bcdf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5E050F-F6DD-446A-BC54-722BE857956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b62c6c12-24c5-4d47-ac4d-c5cc93bcdf7b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DDE5F5-0EBB-4456-9B0C-35772C2B19C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FA7A414-1E39-4577-A02A-D572340665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c6c12-24c5-4d47-ac4d-c5cc93bc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7601</TotalTime>
  <Words>1224</Words>
  <Application>Microsoft Office PowerPoint</Application>
  <PresentationFormat>On-screen Show (4:3)</PresentationFormat>
  <Paragraphs>150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Theme1</vt:lpstr>
      <vt:lpstr>(VSR VIP Pre-D) Introduction to Reviewing Service Treatment Records (STRs)</vt:lpstr>
      <vt:lpstr>Lesson Objectives</vt:lpstr>
      <vt:lpstr>References</vt:lpstr>
      <vt:lpstr>Definition </vt:lpstr>
      <vt:lpstr>Obtaining STRs</vt:lpstr>
      <vt:lpstr>General Information Found in STRs</vt:lpstr>
      <vt:lpstr>General Information Not Found in STRs</vt:lpstr>
      <vt:lpstr>General Information Not Found  in STRs (cont.)</vt:lpstr>
      <vt:lpstr>Reviewing STRs </vt:lpstr>
      <vt:lpstr>Enlistment Exam – SF 88    </vt:lpstr>
      <vt:lpstr>Enlistment Exam – DD Form 2808</vt:lpstr>
      <vt:lpstr>Separation Exam – SF 88     </vt:lpstr>
      <vt:lpstr>Separation Exam – DD Form 2808</vt:lpstr>
      <vt:lpstr>HAIMS – Table of Contents</vt:lpstr>
      <vt:lpstr>SOAP</vt:lpstr>
      <vt:lpstr>Examples of SOAP</vt:lpstr>
      <vt:lpstr>Examples of SOAP SF 600</vt:lpstr>
      <vt:lpstr>Examples of SOAP  SF 600 (cont.)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Reviewing Service Treatment Records (STRs) PowerPoint Presentation</dc:title>
  <dc:subject>VSR</dc:subject>
  <dc:creator>Department of Veterans Affairs, Veterans Benefits Administration, Compensation Service, STAFF</dc:creator>
  <cp:keywords>service treatment records,STRs,medical history forms,SOAP,private treatment records</cp:keywords>
  <dc:description>This lesson provides employees with an overview of how to review Service Treatment Records and other medical evidence.</dc:description>
  <cp:lastModifiedBy>Kathy Poole</cp:lastModifiedBy>
  <cp:revision>528</cp:revision>
  <cp:lastPrinted>2020-02-25T21:54:45Z</cp:lastPrinted>
  <dcterms:created xsi:type="dcterms:W3CDTF">2014-04-30T02:32:11Z</dcterms:created>
  <dcterms:modified xsi:type="dcterms:W3CDTF">2020-09-29T19:45:59Z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7ac5edd5-2fac-468e-98f8-bf5030d4ad8b</vt:lpwstr>
  </property>
</Properties>
</file>