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3.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4.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5.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6.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7.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8.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9.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0.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1.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12.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3.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4.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5.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6.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17.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18.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19.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20.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21.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5"/>
  </p:sldMasterIdLst>
  <p:notesMasterIdLst>
    <p:notesMasterId r:id="rId28"/>
  </p:notesMasterIdLst>
  <p:handoutMasterIdLst>
    <p:handoutMasterId r:id="rId29"/>
  </p:handoutMasterIdLst>
  <p:sldIdLst>
    <p:sldId id="257" r:id="rId6"/>
    <p:sldId id="259" r:id="rId7"/>
    <p:sldId id="260" r:id="rId8"/>
    <p:sldId id="261" r:id="rId9"/>
    <p:sldId id="262" r:id="rId10"/>
    <p:sldId id="263" r:id="rId11"/>
    <p:sldId id="264" r:id="rId12"/>
    <p:sldId id="265" r:id="rId13"/>
    <p:sldId id="266" r:id="rId14"/>
    <p:sldId id="267" r:id="rId15"/>
    <p:sldId id="268" r:id="rId16"/>
    <p:sldId id="287" r:id="rId17"/>
    <p:sldId id="288" r:id="rId18"/>
    <p:sldId id="271" r:id="rId19"/>
    <p:sldId id="274" r:id="rId20"/>
    <p:sldId id="289" r:id="rId21"/>
    <p:sldId id="290" r:id="rId22"/>
    <p:sldId id="272" r:id="rId23"/>
    <p:sldId id="291" r:id="rId24"/>
    <p:sldId id="292" r:id="rId25"/>
    <p:sldId id="273" r:id="rId26"/>
    <p:sldId id="283" r:id="rId27"/>
  </p:sldIdLst>
  <p:sldSz cx="9144000" cy="6858000" type="screen4x3"/>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ss, Henry VBADENV Trng Facility" initials="MHVTF" lastIdx="2" clrIdx="0">
    <p:extLst>
      <p:ext uri="{19B8F6BF-5375-455C-9EA6-DF929625EA0E}">
        <p15:presenceInfo xmlns:p15="http://schemas.microsoft.com/office/powerpoint/2012/main" userId="S-1-5-21-1409082233-764733703-682003330-523709" providerId="AD"/>
      </p:ext>
    </p:extLst>
  </p:cmAuthor>
  <p:cmAuthor id="2" name="Reynolds, Tracee J., VBATOGS" initials="RTJV" lastIdx="14" clrIdx="1">
    <p:extLst>
      <p:ext uri="{19B8F6BF-5375-455C-9EA6-DF929625EA0E}">
        <p15:presenceInfo xmlns:p15="http://schemas.microsoft.com/office/powerpoint/2012/main" userId="S-1-5-21-1409082233-764733703-682003330-736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7C5F1E"/>
    <a:srgbClr val="E7D0A4"/>
    <a:srgbClr val="6A5B3F"/>
    <a:srgbClr val="987734"/>
    <a:srgbClr val="AB8C4E"/>
    <a:srgbClr val="C6A156"/>
    <a:srgbClr val="E8D2A8"/>
    <a:srgbClr val="F5F0E9"/>
    <a:srgbClr val="BEA5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465" autoAdjust="0"/>
    <p:restoredTop sz="93899" autoAdjust="0"/>
  </p:normalViewPr>
  <p:slideViewPr>
    <p:cSldViewPr snapToGrid="0">
      <p:cViewPr varScale="1">
        <p:scale>
          <a:sx n="99" d="100"/>
          <a:sy n="99" d="100"/>
        </p:scale>
        <p:origin x="96" y="258"/>
      </p:cViewPr>
      <p:guideLst>
        <p:guide orient="horz" pos="2160"/>
        <p:guide pos="2880"/>
      </p:guideLst>
    </p:cSldViewPr>
  </p:slideViewPr>
  <p:outlineViewPr>
    <p:cViewPr>
      <p:scale>
        <a:sx n="20" d="100"/>
        <a:sy n="20" d="100"/>
      </p:scale>
      <p:origin x="0" y="14"/>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4" d="100"/>
          <a:sy n="74" d="100"/>
        </p:scale>
        <p:origin x="-26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tags" Target="tags/tag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DACAB9-A087-46C6-8392-9DA45A27783B}" type="datetimeFigureOut">
              <a:rPr lang="en-US" smtClean="0"/>
              <a:t>10/4/2018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4BF439-490C-45C3-9C2D-A971383A48DD}" type="slidenum">
              <a:rPr lang="en-US" smtClean="0"/>
              <a:t>‹#›</a:t>
            </a:fld>
            <a:endParaRPr lang="en-US" dirty="0"/>
          </a:p>
        </p:txBody>
      </p:sp>
    </p:spTree>
    <p:extLst>
      <p:ext uri="{BB962C8B-B14F-4D97-AF65-F5344CB8AC3E}">
        <p14:creationId xmlns:p14="http://schemas.microsoft.com/office/powerpoint/2010/main" val="2932298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5838-7BCA-4652-9007-BD0302928936}" type="datetimeFigureOut">
              <a:rPr lang="en-US" smtClean="0"/>
              <a:t>10/4/2018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dirty="0"/>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ecfr.gov/cgi-bin/text-idx?SID=ad275643432556b9dda942343fb89296&amp;mc=true&amp;node=pt38.1.4&amp;rgn=div5"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vbaw.vba.va.gov/VBMS/docs/VBMS_Partial_Rating_with_Deferral_for_Exam_Clarification_and_Additional_Development_Actions_Job_Aid_20160720.pdf" TargetMode="External"/><Relationship Id="rId5" Type="http://schemas.openxmlformats.org/officeDocument/2006/relationships/hyperlink" Target="https://vaww.compensation.pension.km.va.gov/system/templates/selfservice/va_ka/portal.html?encodedHash=" TargetMode="External"/><Relationship Id="rId4" Type="http://schemas.openxmlformats.org/officeDocument/2006/relationships/hyperlink" Target="http://vbaw.vba.va.gov/bl/21/publicat/Manuals/Part1/appa.htm"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Arial" panose="020B0604020202020204" pitchFamily="34" charset="0"/>
                <a:ea typeface="+mn-ea"/>
                <a:cs typeface="Arial" panose="020B0604020202020204" pitchFamily="34" charset="0"/>
              </a:rPr>
              <a:t>Welcome to Introduction to Ratings course. To advance each slide, click anywhere on the screen.</a:t>
            </a:r>
          </a:p>
        </p:txBody>
      </p:sp>
      <p:sp>
        <p:nvSpPr>
          <p:cNvPr id="4" name="Slide Number Placeholder 3"/>
          <p:cNvSpPr>
            <a:spLocks noGrp="1"/>
          </p:cNvSpPr>
          <p:nvPr>
            <p:ph type="sldNum" sz="quarter" idx="10"/>
          </p:nvPr>
        </p:nvSpPr>
        <p:spPr/>
        <p:txBody>
          <a:bodyPr/>
          <a:lstStyle/>
          <a:p>
            <a:fld id="{0E7C618C-DDD3-4DC9-ADAB-73264023D4F2}" type="slidenum">
              <a:rPr lang="en-US" smtClean="0"/>
              <a:t>1</a:t>
            </a:fld>
            <a:endParaRPr lang="en-US" dirty="0"/>
          </a:p>
        </p:txBody>
      </p:sp>
    </p:spTree>
    <p:extLst>
      <p:ext uri="{BB962C8B-B14F-4D97-AF65-F5344CB8AC3E}">
        <p14:creationId xmlns:p14="http://schemas.microsoft.com/office/powerpoint/2010/main" val="4171021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effectLst/>
                <a:latin typeface="Arial" panose="020B0604020202020204" pitchFamily="34" charset="0"/>
                <a:cs typeface="Arial" panose="020B0604020202020204" pitchFamily="34" charset="0"/>
              </a:rPr>
              <a:t>Rating Decision Evidence</a:t>
            </a:r>
          </a:p>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Prior to making a decision, the RVSR must review all evidence of record to ensure completeness and adequacy</a:t>
            </a:r>
          </a:p>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The RVSR is prohibited from denying a claim before all efforts to obtain evidence have been exhausted</a:t>
            </a:r>
          </a:p>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The RVSR must list all relevant evidence in the “Evidence” portion of the rating, including any evidence not obtainable</a:t>
            </a:r>
          </a:p>
        </p:txBody>
      </p:sp>
      <p:sp>
        <p:nvSpPr>
          <p:cNvPr id="4" name="Slide Number Placeholder 3"/>
          <p:cNvSpPr>
            <a:spLocks noGrp="1"/>
          </p:cNvSpPr>
          <p:nvPr>
            <p:ph type="sldNum" sz="quarter" idx="10"/>
          </p:nvPr>
        </p:nvSpPr>
        <p:spPr/>
        <p:txBody>
          <a:bodyPr/>
          <a:lstStyle/>
          <a:p>
            <a:fld id="{0E7C618C-DDD3-4DC9-ADAB-73264023D4F2}" type="slidenum">
              <a:rPr lang="en-US" smtClean="0"/>
              <a:t>10</a:t>
            </a:fld>
            <a:endParaRPr lang="en-US" dirty="0"/>
          </a:p>
        </p:txBody>
      </p:sp>
    </p:spTree>
    <p:extLst>
      <p:ext uri="{BB962C8B-B14F-4D97-AF65-F5344CB8AC3E}">
        <p14:creationId xmlns:p14="http://schemas.microsoft.com/office/powerpoint/2010/main" val="2683972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371600" y="1143000"/>
            <a:ext cx="4114800" cy="3086100"/>
          </a:xfrm>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buFont typeface="Arial" panose="020B0604020202020204" pitchFamily="34" charset="0"/>
              <a:buNone/>
            </a:pPr>
            <a:r>
              <a:rPr lang="en-US" altLang="en-US" sz="1800" b="0" dirty="0">
                <a:solidFill>
                  <a:schemeClr val="tx1"/>
                </a:solidFill>
                <a:effectLst/>
                <a:latin typeface="Arial" panose="020B0604020202020204" pitchFamily="34" charset="0"/>
                <a:cs typeface="Arial" panose="020B0604020202020204" pitchFamily="34" charset="0"/>
              </a:rPr>
              <a:t>Anatomy of Rating Decision</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altLang="en-US" sz="1800" b="0" dirty="0">
                <a:solidFill>
                  <a:schemeClr val="tx1"/>
                </a:solidFill>
                <a:latin typeface="Arial" panose="020B0604020202020204" pitchFamily="34" charset="0"/>
                <a:cs typeface="Arial" panose="020B0604020202020204" pitchFamily="34" charset="0"/>
              </a:rPr>
              <a:t>A Rating Decision has two sections:</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altLang="en-US" sz="1800" b="0" dirty="0">
                <a:solidFill>
                  <a:schemeClr val="tx1"/>
                </a:solidFill>
                <a:latin typeface="Arial" panose="020B0604020202020204" pitchFamily="34" charset="0"/>
                <a:cs typeface="Arial" panose="020B0604020202020204" pitchFamily="34" charset="0"/>
              </a:rPr>
              <a:t>Narrative</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altLang="en-US" sz="1800" b="0" dirty="0" err="1">
                <a:solidFill>
                  <a:schemeClr val="tx1"/>
                </a:solidFill>
                <a:latin typeface="Arial" panose="020B0604020202020204" pitchFamily="34" charset="0"/>
                <a:cs typeface="Arial" panose="020B0604020202020204" pitchFamily="34" charset="0"/>
              </a:rPr>
              <a:t>Codesheet</a:t>
            </a:r>
            <a:endParaRPr lang="en-US" sz="1800" b="0" dirty="0">
              <a:solidFill>
                <a:schemeClr val="tx1"/>
              </a:solidFill>
              <a:latin typeface="Arial" panose="020B0604020202020204" pitchFamily="34" charset="0"/>
              <a:cs typeface="Arial" panose="020B0604020202020204" pitchFamily="34" charset="0"/>
            </a:endParaRPr>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endParaRPr lang="en-US"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371600" y="1143000"/>
            <a:ext cx="4114800" cy="3086100"/>
          </a:xfrm>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buFont typeface="Arial" panose="020B0604020202020204" pitchFamily="34" charset="0"/>
              <a:buNone/>
            </a:pPr>
            <a:r>
              <a:rPr lang="en-US" altLang="en-US" sz="1800" b="0" dirty="0">
                <a:solidFill>
                  <a:schemeClr val="tx1"/>
                </a:solidFill>
                <a:effectLst/>
                <a:latin typeface="Arial" panose="020B0604020202020204" pitchFamily="34" charset="0"/>
                <a:cs typeface="Arial" panose="020B0604020202020204" pitchFamily="34" charset="0"/>
              </a:rPr>
              <a:t>Anatomy of Rating Decision</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altLang="en-US" sz="1800" b="0" dirty="0">
                <a:solidFill>
                  <a:schemeClr val="tx1"/>
                </a:solidFill>
                <a:latin typeface="Arial" panose="020B0604020202020204" pitchFamily="34" charset="0"/>
                <a:cs typeface="Arial" panose="020B0604020202020204" pitchFamily="34" charset="0"/>
              </a:rPr>
              <a:t>A Rating Decision has two sections:</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altLang="en-US" sz="1800" b="0" dirty="0">
                <a:solidFill>
                  <a:schemeClr val="tx1"/>
                </a:solidFill>
                <a:latin typeface="Arial" panose="020B0604020202020204" pitchFamily="34" charset="0"/>
                <a:cs typeface="Arial" panose="020B0604020202020204" pitchFamily="34" charset="0"/>
              </a:rPr>
              <a:t>Narrative</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altLang="en-US" sz="1800" b="0" dirty="0" err="1">
                <a:solidFill>
                  <a:schemeClr val="tx1"/>
                </a:solidFill>
                <a:latin typeface="Arial" panose="020B0604020202020204" pitchFamily="34" charset="0"/>
                <a:cs typeface="Arial" panose="020B0604020202020204" pitchFamily="34" charset="0"/>
              </a:rPr>
              <a:t>Codesheet</a:t>
            </a:r>
            <a:endParaRPr lang="en-US" sz="1800" b="0" dirty="0">
              <a:solidFill>
                <a:schemeClr val="tx1"/>
              </a:solidFill>
              <a:latin typeface="Arial" panose="020B0604020202020204" pitchFamily="34" charset="0"/>
              <a:cs typeface="Arial" panose="020B0604020202020204" pitchFamily="34" charset="0"/>
            </a:endParaRPr>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endParaRPr lang="en-US" sz="1200" dirty="0"/>
          </a:p>
        </p:txBody>
      </p:sp>
    </p:spTree>
    <p:extLst>
      <p:ext uri="{BB962C8B-B14F-4D97-AF65-F5344CB8AC3E}">
        <p14:creationId xmlns:p14="http://schemas.microsoft.com/office/powerpoint/2010/main" val="3033056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371600" y="1143000"/>
            <a:ext cx="4114800" cy="3086100"/>
          </a:xfrm>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buFont typeface="Arial" panose="020B0604020202020204" pitchFamily="34" charset="0"/>
              <a:buNone/>
            </a:pPr>
            <a:r>
              <a:rPr lang="en-US" altLang="en-US" sz="1800" b="0" dirty="0">
                <a:solidFill>
                  <a:schemeClr val="tx1"/>
                </a:solidFill>
                <a:effectLst/>
                <a:latin typeface="Arial" panose="020B0604020202020204" pitchFamily="34" charset="0"/>
                <a:cs typeface="Arial" panose="020B0604020202020204" pitchFamily="34" charset="0"/>
              </a:rPr>
              <a:t>Anatomy of Rating Decision</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altLang="en-US" sz="1800" b="0" dirty="0">
                <a:solidFill>
                  <a:schemeClr val="tx1"/>
                </a:solidFill>
                <a:latin typeface="Arial" panose="020B0604020202020204" pitchFamily="34" charset="0"/>
                <a:cs typeface="Arial" panose="020B0604020202020204" pitchFamily="34" charset="0"/>
              </a:rPr>
              <a:t>A Rating Decision has two sections:</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altLang="en-US" sz="1800" b="0" dirty="0">
                <a:solidFill>
                  <a:schemeClr val="tx1"/>
                </a:solidFill>
                <a:latin typeface="Arial" panose="020B0604020202020204" pitchFamily="34" charset="0"/>
                <a:cs typeface="Arial" panose="020B0604020202020204" pitchFamily="34" charset="0"/>
              </a:rPr>
              <a:t>Narrative</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altLang="en-US" sz="1800" b="0" dirty="0" err="1">
                <a:solidFill>
                  <a:schemeClr val="tx1"/>
                </a:solidFill>
                <a:latin typeface="Arial" panose="020B0604020202020204" pitchFamily="34" charset="0"/>
                <a:cs typeface="Arial" panose="020B0604020202020204" pitchFamily="34" charset="0"/>
              </a:rPr>
              <a:t>Codesheet</a:t>
            </a:r>
            <a:endParaRPr lang="en-US" sz="1800" b="0" dirty="0">
              <a:solidFill>
                <a:schemeClr val="tx1"/>
              </a:solidFill>
              <a:latin typeface="Arial" panose="020B0604020202020204" pitchFamily="34" charset="0"/>
              <a:cs typeface="Arial" panose="020B0604020202020204" pitchFamily="34" charset="0"/>
            </a:endParaRPr>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endParaRPr lang="en-US" sz="1200" dirty="0"/>
          </a:p>
        </p:txBody>
      </p:sp>
    </p:spTree>
    <p:extLst>
      <p:ext uri="{BB962C8B-B14F-4D97-AF65-F5344CB8AC3E}">
        <p14:creationId xmlns:p14="http://schemas.microsoft.com/office/powerpoint/2010/main" val="2036424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371600" y="1143000"/>
            <a:ext cx="4114800" cy="3086100"/>
          </a:xfrm>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buFont typeface="Arial" panose="020B0604020202020204" pitchFamily="34" charset="0"/>
              <a:buNone/>
            </a:pPr>
            <a:r>
              <a:rPr lang="en-US" sz="1800" b="0" dirty="0">
                <a:solidFill>
                  <a:schemeClr val="tx1"/>
                </a:solidFill>
                <a:effectLst/>
                <a:latin typeface="Arial" panose="020B0604020202020204" pitchFamily="34" charset="0"/>
                <a:cs typeface="Arial" panose="020B0604020202020204" pitchFamily="34" charset="0"/>
              </a:rPr>
              <a:t>The </a:t>
            </a:r>
            <a:r>
              <a:rPr lang="en-US" sz="1800" b="0" dirty="0" err="1">
                <a:solidFill>
                  <a:schemeClr val="tx1"/>
                </a:solidFill>
                <a:effectLst/>
                <a:latin typeface="Arial" panose="020B0604020202020204" pitchFamily="34" charset="0"/>
                <a:cs typeface="Arial" panose="020B0604020202020204" pitchFamily="34" charset="0"/>
              </a:rPr>
              <a:t>Codesheet</a:t>
            </a:r>
            <a:r>
              <a:rPr lang="en-US" sz="1800" b="0" dirty="0">
                <a:solidFill>
                  <a:schemeClr val="tx1"/>
                </a:solidFill>
                <a:effectLst/>
                <a:latin typeface="Arial" panose="020B0604020202020204" pitchFamily="34" charset="0"/>
                <a:cs typeface="Arial" panose="020B0604020202020204" pitchFamily="34" charset="0"/>
              </a:rPr>
              <a:t> </a:t>
            </a:r>
            <a:r>
              <a:rPr lang="en-US" sz="1800" b="0" dirty="0">
                <a:solidFill>
                  <a:schemeClr val="tx1"/>
                </a:solidFill>
                <a:latin typeface="Arial" panose="020B0604020202020204" pitchFamily="34" charset="0"/>
                <a:cs typeface="Arial" panose="020B0604020202020204" pitchFamily="34" charset="0"/>
              </a:rPr>
              <a:t>(continued)</a:t>
            </a:r>
          </a:p>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Combined Evaluation for Compensation:</a:t>
            </a:r>
          </a:p>
          <a:p>
            <a:pPr marL="0" lv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Each disability’s assigned percentage is combined together to give a total combined disability percentage and an associated effective date.</a:t>
            </a:r>
          </a:p>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“Not Service Connected” or denied conditions: </a:t>
            </a:r>
          </a:p>
          <a:p>
            <a:pPr marL="0" lv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All contentions that have ever been denied will be listed in this section of the </a:t>
            </a:r>
            <a:r>
              <a:rPr lang="en-US" altLang="en-US" sz="1800" b="0" dirty="0" err="1">
                <a:solidFill>
                  <a:schemeClr val="tx1"/>
                </a:solidFill>
                <a:latin typeface="Arial" panose="020B0604020202020204" pitchFamily="34" charset="0"/>
                <a:cs typeface="Arial" panose="020B0604020202020204" pitchFamily="34" charset="0"/>
              </a:rPr>
              <a:t>Codesheet</a:t>
            </a:r>
            <a:r>
              <a:rPr lang="en-US" altLang="en-US" sz="1800" b="0" dirty="0">
                <a:solidFill>
                  <a:schemeClr val="tx1"/>
                </a:solidFill>
                <a:latin typeface="Arial" panose="020B0604020202020204" pitchFamily="34" charset="0"/>
                <a:cs typeface="Arial" panose="020B0604020202020204" pitchFamily="34" charset="0"/>
              </a:rPr>
              <a:t>.</a:t>
            </a:r>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endParaRPr lang="en-US" sz="12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effectLst/>
                <a:latin typeface="Arial" panose="020B0604020202020204" pitchFamily="34" charset="0"/>
                <a:cs typeface="Arial" panose="020B0604020202020204" pitchFamily="34" charset="0"/>
              </a:rPr>
              <a:t>Rating Schedule and Diagnostic Codes</a:t>
            </a:r>
          </a:p>
          <a:p>
            <a:pPr marL="0" indent="0" eaLnBrk="1" hangingPunct="1">
              <a:buFont typeface="Arial" panose="020B0604020202020204" pitchFamily="34" charset="0"/>
              <a:buNone/>
              <a:defRPr/>
            </a:pPr>
            <a:r>
              <a:rPr lang="en-US" altLang="en-US" sz="1800" b="0" dirty="0">
                <a:solidFill>
                  <a:schemeClr val="tx1"/>
                </a:solidFill>
                <a:latin typeface="Arial" panose="020B0604020202020204" pitchFamily="34" charset="0"/>
                <a:cs typeface="Arial" panose="020B0604020202020204" pitchFamily="34" charset="0"/>
              </a:rPr>
              <a:t>38 CFR Part 4, </a:t>
            </a:r>
            <a:r>
              <a:rPr lang="en-US" altLang="en-US" sz="1800" b="0" i="1" dirty="0">
                <a:solidFill>
                  <a:schemeClr val="tx1"/>
                </a:solidFill>
                <a:latin typeface="Arial" panose="020B0604020202020204" pitchFamily="34" charset="0"/>
                <a:cs typeface="Arial" panose="020B0604020202020204" pitchFamily="34" charset="0"/>
              </a:rPr>
              <a:t>Rating Schedule for Disabilities</a:t>
            </a:r>
            <a:r>
              <a:rPr lang="en-US" altLang="en-US" sz="1800" b="0" dirty="0">
                <a:solidFill>
                  <a:schemeClr val="tx1"/>
                </a:solidFill>
                <a:latin typeface="Arial" panose="020B0604020202020204" pitchFamily="34" charset="0"/>
                <a:cs typeface="Arial" panose="020B0604020202020204" pitchFamily="34" charset="0"/>
              </a:rPr>
              <a:t>, is used by the RVSR to determine disability codes and percentages of evaluation</a:t>
            </a:r>
          </a:p>
          <a:p>
            <a:pPr marL="0" indent="0" eaLnBrk="1" hangingPunct="1">
              <a:buFont typeface="Arial" panose="020B0604020202020204" pitchFamily="34" charset="0"/>
              <a:buNone/>
              <a:defRPr/>
            </a:pPr>
            <a:r>
              <a:rPr lang="en-US" altLang="en-US" sz="1800" b="0" dirty="0">
                <a:solidFill>
                  <a:schemeClr val="tx1"/>
                </a:solidFill>
                <a:latin typeface="Arial" panose="020B0604020202020204" pitchFamily="34" charset="0"/>
                <a:cs typeface="Arial" panose="020B0604020202020204" pitchFamily="34" charset="0"/>
              </a:rPr>
              <a:t>The 4 digit numbers on left column of the rating schedule represent diagnostic codes for rating disabilities</a:t>
            </a:r>
          </a:p>
          <a:p>
            <a:pPr marL="0" lvl="0" indent="0">
              <a:buFont typeface="Arial" panose="020B0604020202020204" pitchFamily="34" charset="0"/>
              <a:buNone/>
              <a:defRPr/>
            </a:pPr>
            <a:r>
              <a:rPr lang="en-US" altLang="en-US" sz="1800" b="0" dirty="0">
                <a:solidFill>
                  <a:schemeClr val="tx1"/>
                </a:solidFill>
                <a:latin typeface="Arial" panose="020B0604020202020204" pitchFamily="34" charset="0"/>
                <a:cs typeface="Arial" panose="020B0604020202020204" pitchFamily="34" charset="0"/>
              </a:rPr>
              <a:t>These diagnostic codes are reflected on the </a:t>
            </a:r>
            <a:r>
              <a:rPr lang="en-US" altLang="en-US" sz="1800" b="0" dirty="0" err="1">
                <a:solidFill>
                  <a:schemeClr val="tx1"/>
                </a:solidFill>
                <a:latin typeface="Arial" panose="020B0604020202020204" pitchFamily="34" charset="0"/>
                <a:cs typeface="Arial" panose="020B0604020202020204" pitchFamily="34" charset="0"/>
              </a:rPr>
              <a:t>Codesheet</a:t>
            </a:r>
            <a:r>
              <a:rPr lang="en-US" altLang="en-US" sz="1800" b="0" dirty="0">
                <a:solidFill>
                  <a:schemeClr val="tx1"/>
                </a:solidFill>
                <a:latin typeface="Arial" panose="020B0604020202020204" pitchFamily="34" charset="0"/>
                <a:cs typeface="Arial" panose="020B0604020202020204" pitchFamily="34" charset="0"/>
              </a:rPr>
              <a:t> of the Rating Decision</a:t>
            </a:r>
          </a:p>
        </p:txBody>
      </p:sp>
      <p:sp>
        <p:nvSpPr>
          <p:cNvPr id="4" name="Slide Number Placeholder 3"/>
          <p:cNvSpPr>
            <a:spLocks noGrp="1"/>
          </p:cNvSpPr>
          <p:nvPr>
            <p:ph type="sldNum" sz="quarter" idx="10"/>
          </p:nvPr>
        </p:nvSpPr>
        <p:spPr/>
        <p:txBody>
          <a:bodyPr/>
          <a:lstStyle/>
          <a:p>
            <a:fld id="{0E7C618C-DDD3-4DC9-ADAB-73264023D4F2}" type="slidenum">
              <a:rPr lang="en-US" smtClean="0"/>
              <a:t>15</a:t>
            </a:fld>
            <a:endParaRPr lang="en-US" dirty="0"/>
          </a:p>
        </p:txBody>
      </p:sp>
    </p:spTree>
    <p:extLst>
      <p:ext uri="{BB962C8B-B14F-4D97-AF65-F5344CB8AC3E}">
        <p14:creationId xmlns:p14="http://schemas.microsoft.com/office/powerpoint/2010/main" val="11517800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effectLst/>
                <a:latin typeface="Arial" panose="020B0604020202020204" pitchFamily="34" charset="0"/>
                <a:cs typeface="Arial" panose="020B0604020202020204" pitchFamily="34" charset="0"/>
              </a:rPr>
              <a:t>Rating Schedule and Diagnostic Codes</a:t>
            </a:r>
          </a:p>
          <a:p>
            <a:pPr marL="0" indent="0" eaLnBrk="1" hangingPunct="1">
              <a:buFont typeface="Arial" panose="020B0604020202020204" pitchFamily="34" charset="0"/>
              <a:buNone/>
              <a:defRPr/>
            </a:pPr>
            <a:r>
              <a:rPr lang="en-US" altLang="en-US" sz="1800" b="0" dirty="0">
                <a:solidFill>
                  <a:schemeClr val="tx1"/>
                </a:solidFill>
                <a:latin typeface="Arial" panose="020B0604020202020204" pitchFamily="34" charset="0"/>
                <a:cs typeface="Arial" panose="020B0604020202020204" pitchFamily="34" charset="0"/>
              </a:rPr>
              <a:t>38 CFR Part 4, </a:t>
            </a:r>
            <a:r>
              <a:rPr lang="en-US" altLang="en-US" sz="1800" b="0" i="1" dirty="0">
                <a:solidFill>
                  <a:schemeClr val="tx1"/>
                </a:solidFill>
                <a:latin typeface="Arial" panose="020B0604020202020204" pitchFamily="34" charset="0"/>
                <a:cs typeface="Arial" panose="020B0604020202020204" pitchFamily="34" charset="0"/>
              </a:rPr>
              <a:t>Rating Schedule for Disabilities</a:t>
            </a:r>
            <a:r>
              <a:rPr lang="en-US" altLang="en-US" sz="1800" b="0" dirty="0">
                <a:solidFill>
                  <a:schemeClr val="tx1"/>
                </a:solidFill>
                <a:latin typeface="Arial" panose="020B0604020202020204" pitchFamily="34" charset="0"/>
                <a:cs typeface="Arial" panose="020B0604020202020204" pitchFamily="34" charset="0"/>
              </a:rPr>
              <a:t>, is used by the RVSR to determine disability codes and percentages of evaluation</a:t>
            </a:r>
          </a:p>
          <a:p>
            <a:pPr marL="0" indent="0" eaLnBrk="1" hangingPunct="1">
              <a:buFont typeface="Arial" panose="020B0604020202020204" pitchFamily="34" charset="0"/>
              <a:buNone/>
              <a:defRPr/>
            </a:pPr>
            <a:r>
              <a:rPr lang="en-US" altLang="en-US" sz="1800" b="0" dirty="0">
                <a:solidFill>
                  <a:schemeClr val="tx1"/>
                </a:solidFill>
                <a:latin typeface="Arial" panose="020B0604020202020204" pitchFamily="34" charset="0"/>
                <a:cs typeface="Arial" panose="020B0604020202020204" pitchFamily="34" charset="0"/>
              </a:rPr>
              <a:t>The 4 digit numbers on left column of the rating schedule represent diagnostic codes for rating disabilities</a:t>
            </a:r>
          </a:p>
          <a:p>
            <a:pPr marL="0" lvl="0" indent="0">
              <a:buFont typeface="Arial" panose="020B0604020202020204" pitchFamily="34" charset="0"/>
              <a:buNone/>
              <a:defRPr/>
            </a:pPr>
            <a:r>
              <a:rPr lang="en-US" altLang="en-US" sz="1800" b="0" dirty="0">
                <a:solidFill>
                  <a:schemeClr val="tx1"/>
                </a:solidFill>
                <a:latin typeface="Arial" panose="020B0604020202020204" pitchFamily="34" charset="0"/>
                <a:cs typeface="Arial" panose="020B0604020202020204" pitchFamily="34" charset="0"/>
              </a:rPr>
              <a:t>These diagnostic codes are reflected on the </a:t>
            </a:r>
            <a:r>
              <a:rPr lang="en-US" altLang="en-US" sz="1800" b="0" dirty="0" err="1">
                <a:solidFill>
                  <a:schemeClr val="tx1"/>
                </a:solidFill>
                <a:latin typeface="Arial" panose="020B0604020202020204" pitchFamily="34" charset="0"/>
                <a:cs typeface="Arial" panose="020B0604020202020204" pitchFamily="34" charset="0"/>
              </a:rPr>
              <a:t>Codesheet</a:t>
            </a:r>
            <a:r>
              <a:rPr lang="en-US" altLang="en-US" sz="1800" b="0" dirty="0">
                <a:solidFill>
                  <a:schemeClr val="tx1"/>
                </a:solidFill>
                <a:latin typeface="Arial" panose="020B0604020202020204" pitchFamily="34" charset="0"/>
                <a:cs typeface="Arial" panose="020B0604020202020204" pitchFamily="34" charset="0"/>
              </a:rPr>
              <a:t> of the Rating Decision</a:t>
            </a:r>
          </a:p>
        </p:txBody>
      </p:sp>
      <p:sp>
        <p:nvSpPr>
          <p:cNvPr id="4" name="Slide Number Placeholder 3"/>
          <p:cNvSpPr>
            <a:spLocks noGrp="1"/>
          </p:cNvSpPr>
          <p:nvPr>
            <p:ph type="sldNum" sz="quarter" idx="10"/>
          </p:nvPr>
        </p:nvSpPr>
        <p:spPr/>
        <p:txBody>
          <a:bodyPr/>
          <a:lstStyle/>
          <a:p>
            <a:fld id="{0E7C618C-DDD3-4DC9-ADAB-73264023D4F2}" type="slidenum">
              <a:rPr lang="en-US" smtClean="0"/>
              <a:t>16</a:t>
            </a:fld>
            <a:endParaRPr lang="en-US" dirty="0"/>
          </a:p>
        </p:txBody>
      </p:sp>
    </p:spTree>
    <p:extLst>
      <p:ext uri="{BB962C8B-B14F-4D97-AF65-F5344CB8AC3E}">
        <p14:creationId xmlns:p14="http://schemas.microsoft.com/office/powerpoint/2010/main" val="21129901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effectLst/>
                <a:latin typeface="Arial" panose="020B0604020202020204" pitchFamily="34" charset="0"/>
                <a:cs typeface="Arial" panose="020B0604020202020204" pitchFamily="34" charset="0"/>
              </a:rPr>
              <a:t>Rating Schedule and Diagnostic Codes</a:t>
            </a:r>
          </a:p>
          <a:p>
            <a:pPr marL="0" indent="0" eaLnBrk="1" hangingPunct="1">
              <a:buFont typeface="Arial" panose="020B0604020202020204" pitchFamily="34" charset="0"/>
              <a:buNone/>
              <a:defRPr/>
            </a:pPr>
            <a:r>
              <a:rPr lang="en-US" altLang="en-US" sz="1800" b="0" dirty="0">
                <a:solidFill>
                  <a:schemeClr val="tx1"/>
                </a:solidFill>
                <a:latin typeface="Arial" panose="020B0604020202020204" pitchFamily="34" charset="0"/>
                <a:cs typeface="Arial" panose="020B0604020202020204" pitchFamily="34" charset="0"/>
              </a:rPr>
              <a:t>38 CFR Part 4, </a:t>
            </a:r>
            <a:r>
              <a:rPr lang="en-US" altLang="en-US" sz="1800" b="0" i="1" dirty="0">
                <a:solidFill>
                  <a:schemeClr val="tx1"/>
                </a:solidFill>
                <a:latin typeface="Arial" panose="020B0604020202020204" pitchFamily="34" charset="0"/>
                <a:cs typeface="Arial" panose="020B0604020202020204" pitchFamily="34" charset="0"/>
              </a:rPr>
              <a:t>Rating Schedule for Disabilities</a:t>
            </a:r>
            <a:r>
              <a:rPr lang="en-US" altLang="en-US" sz="1800" b="0" dirty="0">
                <a:solidFill>
                  <a:schemeClr val="tx1"/>
                </a:solidFill>
                <a:latin typeface="Arial" panose="020B0604020202020204" pitchFamily="34" charset="0"/>
                <a:cs typeface="Arial" panose="020B0604020202020204" pitchFamily="34" charset="0"/>
              </a:rPr>
              <a:t>, is used by the RVSR to determine disability codes and percentages of evaluation</a:t>
            </a:r>
          </a:p>
          <a:p>
            <a:pPr marL="0" indent="0" eaLnBrk="1" hangingPunct="1">
              <a:buFont typeface="Arial" panose="020B0604020202020204" pitchFamily="34" charset="0"/>
              <a:buNone/>
              <a:defRPr/>
            </a:pPr>
            <a:r>
              <a:rPr lang="en-US" altLang="en-US" sz="1800" b="0" dirty="0">
                <a:solidFill>
                  <a:schemeClr val="tx1"/>
                </a:solidFill>
                <a:latin typeface="Arial" panose="020B0604020202020204" pitchFamily="34" charset="0"/>
                <a:cs typeface="Arial" panose="020B0604020202020204" pitchFamily="34" charset="0"/>
              </a:rPr>
              <a:t>The 4 digit numbers on left column of the rating schedule represent diagnostic codes for rating disabilities</a:t>
            </a:r>
          </a:p>
          <a:p>
            <a:pPr marL="0" lvl="0" indent="0">
              <a:buFont typeface="Arial" panose="020B0604020202020204" pitchFamily="34" charset="0"/>
              <a:buNone/>
              <a:defRPr/>
            </a:pPr>
            <a:r>
              <a:rPr lang="en-US" altLang="en-US" sz="1800" b="0" dirty="0">
                <a:solidFill>
                  <a:schemeClr val="tx1"/>
                </a:solidFill>
                <a:latin typeface="Arial" panose="020B0604020202020204" pitchFamily="34" charset="0"/>
                <a:cs typeface="Arial" panose="020B0604020202020204" pitchFamily="34" charset="0"/>
              </a:rPr>
              <a:t>These diagnostic codes are reflected on the </a:t>
            </a:r>
            <a:r>
              <a:rPr lang="en-US" altLang="en-US" sz="1800" b="0" dirty="0" err="1">
                <a:solidFill>
                  <a:schemeClr val="tx1"/>
                </a:solidFill>
                <a:latin typeface="Arial" panose="020B0604020202020204" pitchFamily="34" charset="0"/>
                <a:cs typeface="Arial" panose="020B0604020202020204" pitchFamily="34" charset="0"/>
              </a:rPr>
              <a:t>Codesheet</a:t>
            </a:r>
            <a:r>
              <a:rPr lang="en-US" altLang="en-US" sz="1800" b="0" dirty="0">
                <a:solidFill>
                  <a:schemeClr val="tx1"/>
                </a:solidFill>
                <a:latin typeface="Arial" panose="020B0604020202020204" pitchFamily="34" charset="0"/>
                <a:cs typeface="Arial" panose="020B0604020202020204" pitchFamily="34" charset="0"/>
              </a:rPr>
              <a:t> of the Rating Decision</a:t>
            </a:r>
          </a:p>
        </p:txBody>
      </p:sp>
      <p:sp>
        <p:nvSpPr>
          <p:cNvPr id="4" name="Slide Number Placeholder 3"/>
          <p:cNvSpPr>
            <a:spLocks noGrp="1"/>
          </p:cNvSpPr>
          <p:nvPr>
            <p:ph type="sldNum" sz="quarter" idx="10"/>
          </p:nvPr>
        </p:nvSpPr>
        <p:spPr/>
        <p:txBody>
          <a:bodyPr/>
          <a:lstStyle/>
          <a:p>
            <a:fld id="{0E7C618C-DDD3-4DC9-ADAB-73264023D4F2}" type="slidenum">
              <a:rPr lang="en-US" smtClean="0"/>
              <a:t>17</a:t>
            </a:fld>
            <a:endParaRPr lang="en-US" dirty="0"/>
          </a:p>
        </p:txBody>
      </p:sp>
    </p:spTree>
    <p:extLst>
      <p:ext uri="{BB962C8B-B14F-4D97-AF65-F5344CB8AC3E}">
        <p14:creationId xmlns:p14="http://schemas.microsoft.com/office/powerpoint/2010/main" val="1706179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effectLst/>
                <a:latin typeface="Arial" panose="020B0604020202020204" pitchFamily="34" charset="0"/>
                <a:cs typeface="Arial" panose="020B0604020202020204" pitchFamily="34" charset="0"/>
              </a:rPr>
              <a:t>Special Monthly Compensation (SMC)</a:t>
            </a:r>
          </a:p>
          <a:p>
            <a:pPr marL="0" indent="0">
              <a:buFont typeface="Arial" panose="020B0604020202020204" pitchFamily="34" charset="0"/>
              <a:buNone/>
              <a:defRPr/>
            </a:pPr>
            <a:r>
              <a:rPr lang="en-US" altLang="en-US" sz="1800" b="0" dirty="0">
                <a:solidFill>
                  <a:schemeClr val="tx1"/>
                </a:solidFill>
                <a:latin typeface="Arial" panose="020B0604020202020204" pitchFamily="34" charset="0"/>
                <a:cs typeface="Arial" panose="020B0604020202020204" pitchFamily="34" charset="0"/>
              </a:rPr>
              <a:t>SMC is a benefit in addition to the basic rate of compensation  </a:t>
            </a:r>
          </a:p>
          <a:p>
            <a:pPr marL="0" indent="0" eaLnBrk="1" hangingPunct="1">
              <a:buFont typeface="Arial" panose="020B0604020202020204" pitchFamily="34" charset="0"/>
              <a:buNone/>
              <a:defRPr/>
            </a:pPr>
            <a:r>
              <a:rPr lang="en-US" altLang="en-US" sz="1800" b="0" dirty="0">
                <a:solidFill>
                  <a:schemeClr val="tx1"/>
                </a:solidFill>
                <a:latin typeface="Arial" panose="020B0604020202020204" pitchFamily="34" charset="0"/>
                <a:cs typeface="Arial" panose="020B0604020202020204" pitchFamily="34" charset="0"/>
              </a:rPr>
              <a:t>Entitlement to SMC is always the RVSR’s determination and will be clearly coded on the Rating Decision</a:t>
            </a:r>
          </a:p>
        </p:txBody>
      </p:sp>
      <p:sp>
        <p:nvSpPr>
          <p:cNvPr id="4" name="Slide Number Placeholder 3"/>
          <p:cNvSpPr>
            <a:spLocks noGrp="1"/>
          </p:cNvSpPr>
          <p:nvPr>
            <p:ph type="sldNum" sz="quarter" idx="10"/>
          </p:nvPr>
        </p:nvSpPr>
        <p:spPr/>
        <p:txBody>
          <a:bodyPr/>
          <a:lstStyle/>
          <a:p>
            <a:fld id="{0E7C618C-DDD3-4DC9-ADAB-73264023D4F2}" type="slidenum">
              <a:rPr lang="en-US" smtClean="0"/>
              <a:t>18</a:t>
            </a:fld>
            <a:endParaRPr lang="en-US" dirty="0"/>
          </a:p>
        </p:txBody>
      </p:sp>
    </p:spTree>
    <p:extLst>
      <p:ext uri="{BB962C8B-B14F-4D97-AF65-F5344CB8AC3E}">
        <p14:creationId xmlns:p14="http://schemas.microsoft.com/office/powerpoint/2010/main" val="9846362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effectLst/>
                <a:latin typeface="Arial" panose="020B0604020202020204" pitchFamily="34" charset="0"/>
                <a:cs typeface="Arial" panose="020B0604020202020204" pitchFamily="34" charset="0"/>
              </a:rPr>
              <a:t>Special Monthly Compensation (SMC)</a:t>
            </a:r>
          </a:p>
          <a:p>
            <a:pPr marL="0" indent="0">
              <a:buFont typeface="Arial" panose="020B0604020202020204" pitchFamily="34" charset="0"/>
              <a:buNone/>
              <a:defRPr/>
            </a:pPr>
            <a:r>
              <a:rPr lang="en-US" altLang="en-US" sz="1800" b="0" dirty="0">
                <a:solidFill>
                  <a:schemeClr val="tx1"/>
                </a:solidFill>
                <a:latin typeface="Arial" panose="020B0604020202020204" pitchFamily="34" charset="0"/>
                <a:cs typeface="Arial" panose="020B0604020202020204" pitchFamily="34" charset="0"/>
              </a:rPr>
              <a:t>SMC is a benefit in addition to the basic rate of compensation  </a:t>
            </a:r>
          </a:p>
          <a:p>
            <a:pPr marL="0" indent="0" eaLnBrk="1" hangingPunct="1">
              <a:buFont typeface="Arial" panose="020B0604020202020204" pitchFamily="34" charset="0"/>
              <a:buNone/>
              <a:defRPr/>
            </a:pPr>
            <a:r>
              <a:rPr lang="en-US" altLang="en-US" sz="1800" b="0" dirty="0">
                <a:solidFill>
                  <a:schemeClr val="tx1"/>
                </a:solidFill>
                <a:latin typeface="Arial" panose="020B0604020202020204" pitchFamily="34" charset="0"/>
                <a:cs typeface="Arial" panose="020B0604020202020204" pitchFamily="34" charset="0"/>
              </a:rPr>
              <a:t>Entitlement to SMC is always the RVSR’s determination and will be clearly coded on the Rating Decision</a:t>
            </a:r>
          </a:p>
        </p:txBody>
      </p:sp>
      <p:sp>
        <p:nvSpPr>
          <p:cNvPr id="4" name="Slide Number Placeholder 3"/>
          <p:cNvSpPr>
            <a:spLocks noGrp="1"/>
          </p:cNvSpPr>
          <p:nvPr>
            <p:ph type="sldNum" sz="quarter" idx="10"/>
          </p:nvPr>
        </p:nvSpPr>
        <p:spPr/>
        <p:txBody>
          <a:bodyPr/>
          <a:lstStyle/>
          <a:p>
            <a:fld id="{0E7C618C-DDD3-4DC9-ADAB-73264023D4F2}" type="slidenum">
              <a:rPr lang="en-US" smtClean="0"/>
              <a:t>19</a:t>
            </a:fld>
            <a:endParaRPr lang="en-US" dirty="0"/>
          </a:p>
        </p:txBody>
      </p:sp>
    </p:spTree>
    <p:extLst>
      <p:ext uri="{BB962C8B-B14F-4D97-AF65-F5344CB8AC3E}">
        <p14:creationId xmlns:p14="http://schemas.microsoft.com/office/powerpoint/2010/main" val="3311207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xfrm>
            <a:off x="1371600" y="1143000"/>
            <a:ext cx="4114800" cy="3086100"/>
          </a:xfrm>
          <a:ln/>
        </p:spPr>
      </p:sp>
      <p:sp>
        <p:nvSpPr>
          <p:cNvPr id="10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800" b="0" dirty="0">
                <a:solidFill>
                  <a:schemeClr val="tx1"/>
                </a:solidFill>
                <a:effectLst/>
                <a:latin typeface="Arial" panose="020B0604020202020204" pitchFamily="34" charset="0"/>
                <a:cs typeface="Arial" panose="020B0604020202020204" pitchFamily="34" charset="0"/>
              </a:rPr>
              <a:t>Lesson Objectives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Arial" panose="020B0604020202020204" pitchFamily="34" charset="0"/>
                <a:ea typeface="+mn-ea"/>
                <a:cs typeface="Arial" panose="020B0604020202020204" pitchFamily="34" charset="0"/>
              </a:rPr>
              <a:t>Upon completion of this lesson, you will be able to: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0" dirty="0">
                <a:solidFill>
                  <a:schemeClr val="tx1"/>
                </a:solidFill>
                <a:latin typeface="Arial" panose="020B0604020202020204" pitchFamily="34" charset="0"/>
                <a:cs typeface="Arial" panose="020B0604020202020204" pitchFamily="34" charset="0"/>
              </a:rPr>
              <a:t>Recognize issues that require a Rating Decision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0" dirty="0">
                <a:solidFill>
                  <a:schemeClr val="tx1"/>
                </a:solidFill>
                <a:latin typeface="Arial" panose="020B0604020202020204" pitchFamily="34" charset="0"/>
                <a:cs typeface="Arial" panose="020B0604020202020204" pitchFamily="34" charset="0"/>
              </a:rPr>
              <a:t>Identify the anatomy of a Rating Decision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0" dirty="0">
                <a:solidFill>
                  <a:schemeClr val="tx1"/>
                </a:solidFill>
                <a:latin typeface="Arial" panose="020B0604020202020204" pitchFamily="34" charset="0"/>
                <a:cs typeface="Arial" panose="020B0604020202020204" pitchFamily="34" charset="0"/>
              </a:rPr>
              <a:t>Define terms associated with Rating Decisions</a:t>
            </a:r>
            <a:endParaRPr lang="en-US" sz="1800" b="0" kern="1200" dirty="0">
              <a:solidFill>
                <a:schemeClr val="tx1"/>
              </a:solidFill>
              <a:effectLst/>
              <a:latin typeface="Arial" panose="020B0604020202020204" pitchFamily="34" charset="0"/>
              <a:ea typeface="+mn-ea"/>
              <a:cs typeface="Arial" panose="020B0604020202020204" pitchFamily="34" charset="0"/>
            </a:endParaRPr>
          </a:p>
        </p:txBody>
      </p:sp>
      <p:sp>
        <p:nvSpPr>
          <p:cNvPr id="10244"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endParaRPr lang="en-US" sz="12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effectLst/>
                <a:latin typeface="Arial" panose="020B0604020202020204" pitchFamily="34" charset="0"/>
                <a:cs typeface="Arial" panose="020B0604020202020204" pitchFamily="34" charset="0"/>
              </a:rPr>
              <a:t>Special Monthly Compensation (SMC)</a:t>
            </a:r>
          </a:p>
          <a:p>
            <a:pPr marL="0" indent="0">
              <a:buFont typeface="Arial" panose="020B0604020202020204" pitchFamily="34" charset="0"/>
              <a:buNone/>
              <a:defRPr/>
            </a:pPr>
            <a:r>
              <a:rPr lang="en-US" altLang="en-US" sz="1800" b="0" dirty="0">
                <a:solidFill>
                  <a:schemeClr val="tx1"/>
                </a:solidFill>
                <a:latin typeface="Arial" panose="020B0604020202020204" pitchFamily="34" charset="0"/>
                <a:cs typeface="Arial" panose="020B0604020202020204" pitchFamily="34" charset="0"/>
              </a:rPr>
              <a:t>SMC is a benefit in addition to the basic rate of compensation  </a:t>
            </a:r>
          </a:p>
          <a:p>
            <a:pPr marL="0" indent="0" eaLnBrk="1" hangingPunct="1">
              <a:buFont typeface="Arial" panose="020B0604020202020204" pitchFamily="34" charset="0"/>
              <a:buNone/>
              <a:defRPr/>
            </a:pPr>
            <a:r>
              <a:rPr lang="en-US" altLang="en-US" sz="1800" b="0" dirty="0">
                <a:solidFill>
                  <a:schemeClr val="tx1"/>
                </a:solidFill>
                <a:latin typeface="Arial" panose="020B0604020202020204" pitchFamily="34" charset="0"/>
                <a:cs typeface="Arial" panose="020B0604020202020204" pitchFamily="34" charset="0"/>
              </a:rPr>
              <a:t>Entitlement to SMC is always the RVSR’s determination and will be clearly coded on the Rating Decision</a:t>
            </a:r>
          </a:p>
        </p:txBody>
      </p:sp>
      <p:sp>
        <p:nvSpPr>
          <p:cNvPr id="4" name="Slide Number Placeholder 3"/>
          <p:cNvSpPr>
            <a:spLocks noGrp="1"/>
          </p:cNvSpPr>
          <p:nvPr>
            <p:ph type="sldNum" sz="quarter" idx="10"/>
          </p:nvPr>
        </p:nvSpPr>
        <p:spPr/>
        <p:txBody>
          <a:bodyPr/>
          <a:lstStyle/>
          <a:p>
            <a:fld id="{0E7C618C-DDD3-4DC9-ADAB-73264023D4F2}" type="slidenum">
              <a:rPr lang="en-US" smtClean="0"/>
              <a:t>20</a:t>
            </a:fld>
            <a:endParaRPr lang="en-US" dirty="0"/>
          </a:p>
        </p:txBody>
      </p:sp>
    </p:spTree>
    <p:extLst>
      <p:ext uri="{BB962C8B-B14F-4D97-AF65-F5344CB8AC3E}">
        <p14:creationId xmlns:p14="http://schemas.microsoft.com/office/powerpoint/2010/main" val="35160881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effectLst/>
                <a:latin typeface="Arial" panose="020B0604020202020204" pitchFamily="34" charset="0"/>
                <a:cs typeface="Arial" panose="020B0604020202020204" pitchFamily="34" charset="0"/>
              </a:rPr>
              <a:t>SMC </a:t>
            </a:r>
            <a:r>
              <a:rPr lang="en-US" sz="1800" b="0" dirty="0">
                <a:solidFill>
                  <a:schemeClr val="tx1"/>
                </a:solidFill>
                <a:latin typeface="Arial" panose="020B0604020202020204" pitchFamily="34" charset="0"/>
                <a:cs typeface="Arial" panose="020B0604020202020204" pitchFamily="34" charset="0"/>
              </a:rPr>
              <a:t>(continued)</a:t>
            </a:r>
          </a:p>
          <a:p>
            <a:pPr marL="0" indent="0" eaLnBrk="1" hangingPunct="1">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Examples of SMC include: anatomical loss or loss of use of one or both hands, one or both feet, creative organs, blindness, deafness, etc.</a:t>
            </a:r>
          </a:p>
          <a:p>
            <a:pPr marL="0" indent="0" eaLnBrk="1" hangingPunct="1">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SMC is also granted to a beneficiary who is housebound or in need of aid and attendance based on a service-connected disability</a:t>
            </a:r>
          </a:p>
        </p:txBody>
      </p:sp>
      <p:sp>
        <p:nvSpPr>
          <p:cNvPr id="4" name="Slide Number Placeholder 3"/>
          <p:cNvSpPr>
            <a:spLocks noGrp="1"/>
          </p:cNvSpPr>
          <p:nvPr>
            <p:ph type="sldNum" sz="quarter" idx="10"/>
          </p:nvPr>
        </p:nvSpPr>
        <p:spPr/>
        <p:txBody>
          <a:bodyPr/>
          <a:lstStyle/>
          <a:p>
            <a:fld id="{0E7C618C-DDD3-4DC9-ADAB-73264023D4F2}" type="slidenum">
              <a:rPr lang="en-US" smtClean="0"/>
              <a:t>21</a:t>
            </a:fld>
            <a:endParaRPr lang="en-US" dirty="0"/>
          </a:p>
        </p:txBody>
      </p:sp>
    </p:spTree>
    <p:extLst>
      <p:ext uri="{BB962C8B-B14F-4D97-AF65-F5344CB8AC3E}">
        <p14:creationId xmlns:p14="http://schemas.microsoft.com/office/powerpoint/2010/main" val="4046959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xfrm>
            <a:off x="1371600" y="1143000"/>
            <a:ext cx="4114800" cy="3086100"/>
          </a:xfrm>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800" b="0" dirty="0">
                <a:solidFill>
                  <a:schemeClr val="tx1"/>
                </a:solidFill>
                <a:latin typeface="Arial" panose="020B0604020202020204" pitchFamily="34" charset="0"/>
                <a:cs typeface="Arial" panose="020B0604020202020204" pitchFamily="34" charset="0"/>
              </a:rPr>
              <a:t>Questions?</a:t>
            </a:r>
          </a:p>
        </p:txBody>
      </p:sp>
      <p:sp>
        <p:nvSpPr>
          <p:cNvPr id="122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r>
              <a:rPr lang="en-US" sz="1200" dirty="0"/>
              <a:t>VBA Overview</a:t>
            </a:r>
          </a:p>
        </p:txBody>
      </p:sp>
      <p:sp>
        <p:nvSpPr>
          <p:cNvPr id="1229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endParaRPr lang="en-US" sz="1200" dirty="0"/>
          </a:p>
        </p:txBody>
      </p:sp>
      <p:sp>
        <p:nvSpPr>
          <p:cNvPr id="1229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fld id="{327860C2-8588-434C-91E7-780EBC532DB6}" type="slidenum">
              <a:rPr lang="en-US" sz="1200" smtClean="0"/>
              <a:pPr/>
              <a:t>22</a:t>
            </a:fld>
            <a:endParaRPr 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References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kern="1200" dirty="0">
                <a:solidFill>
                  <a:schemeClr val="tx1"/>
                </a:solidFill>
                <a:effectLst/>
                <a:latin typeface="Arial" panose="020B0604020202020204" pitchFamily="34" charset="0"/>
                <a:ea typeface="+mn-ea"/>
                <a:cs typeface="Arial" panose="020B0604020202020204" pitchFamily="34" charset="0"/>
              </a:rPr>
              <a:t>The references for this course are listed on the screen. You may click any hyperlinked references for further details.</a:t>
            </a:r>
          </a:p>
          <a:p>
            <a:pPr marL="0" indent="0" eaLnBrk="1" hangingPunct="1">
              <a:spcAft>
                <a:spcPts val="600"/>
              </a:spcAft>
              <a:buClr>
                <a:schemeClr val="tx1"/>
              </a:buClr>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hlinkClick r:id="rId3"/>
              </a:rPr>
              <a:t>38 CFR Part 4 – </a:t>
            </a:r>
            <a:r>
              <a:rPr lang="en-US" altLang="en-US" sz="1800" b="0" i="1" dirty="0">
                <a:solidFill>
                  <a:schemeClr val="tx1"/>
                </a:solidFill>
                <a:latin typeface="Arial" panose="020B0604020202020204" pitchFamily="34" charset="0"/>
                <a:cs typeface="Arial" panose="020B0604020202020204" pitchFamily="34" charset="0"/>
                <a:hlinkClick r:id="rId3"/>
              </a:rPr>
              <a:t>Schedule for Rating Disabilities</a:t>
            </a:r>
            <a:endParaRPr lang="en-US" altLang="en-US" sz="1800" b="0" i="1" dirty="0">
              <a:solidFill>
                <a:schemeClr val="tx1"/>
              </a:solidFill>
              <a:latin typeface="Arial" panose="020B0604020202020204" pitchFamily="34" charset="0"/>
              <a:cs typeface="Arial" panose="020B0604020202020204" pitchFamily="34" charset="0"/>
            </a:endParaRPr>
          </a:p>
          <a:p>
            <a:pPr marL="0" indent="0" eaLnBrk="1" hangingPunct="1">
              <a:spcAft>
                <a:spcPts val="600"/>
              </a:spcAft>
              <a:buClr>
                <a:schemeClr val="tx1"/>
              </a:buClr>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hlinkClick r:id="rId4"/>
              </a:rPr>
              <a:t>M21 dash 1 (Archive), Part One, Appendix A - </a:t>
            </a:r>
            <a:r>
              <a:rPr lang="en-US" altLang="en-US" sz="1800" b="0" i="1" dirty="0">
                <a:solidFill>
                  <a:schemeClr val="tx1"/>
                </a:solidFill>
                <a:latin typeface="Arial" panose="020B0604020202020204" pitchFamily="34" charset="0"/>
                <a:cs typeface="Arial" panose="020B0604020202020204" pitchFamily="34" charset="0"/>
                <a:hlinkClick r:id="rId4"/>
              </a:rPr>
              <a:t>Rating Codes</a:t>
            </a:r>
            <a:endParaRPr lang="en-US" altLang="en-US" sz="1800" b="0" i="1" dirty="0">
              <a:solidFill>
                <a:schemeClr val="tx1"/>
              </a:solidFill>
              <a:latin typeface="Arial" panose="020B0604020202020204" pitchFamily="34" charset="0"/>
              <a:cs typeface="Arial" panose="020B0604020202020204" pitchFamily="34" charset="0"/>
            </a:endParaRPr>
          </a:p>
          <a:p>
            <a:pPr marL="0" indent="0" eaLnBrk="1" hangingPunct="1">
              <a:spcAft>
                <a:spcPts val="600"/>
              </a:spcAft>
              <a:buClr>
                <a:schemeClr val="tx1"/>
              </a:buClr>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hlinkClick r:id="rId5"/>
              </a:rPr>
              <a:t>M21 dash 1, Part Three, Subpart four - </a:t>
            </a:r>
            <a:r>
              <a:rPr lang="en-US" altLang="en-US" sz="1800" b="0" i="1" dirty="0">
                <a:solidFill>
                  <a:schemeClr val="tx1"/>
                </a:solidFill>
                <a:latin typeface="Arial" panose="020B0604020202020204" pitchFamily="34" charset="0"/>
                <a:cs typeface="Arial" panose="020B0604020202020204" pitchFamily="34" charset="0"/>
                <a:hlinkClick r:id="rId5"/>
              </a:rPr>
              <a:t>General Rating Process</a:t>
            </a:r>
            <a:endParaRPr lang="en-US" altLang="en-US" sz="1800" b="0" i="1" dirty="0">
              <a:solidFill>
                <a:schemeClr val="tx1"/>
              </a:solidFill>
              <a:latin typeface="Arial" panose="020B0604020202020204" pitchFamily="34" charset="0"/>
              <a:cs typeface="Arial" panose="020B0604020202020204" pitchFamily="34" charset="0"/>
            </a:endParaRPr>
          </a:p>
          <a:p>
            <a:pPr marL="0" indent="0" eaLnBrk="1" hangingPunct="1">
              <a:spcAft>
                <a:spcPts val="600"/>
              </a:spcAft>
              <a:buClr>
                <a:schemeClr val="tx1"/>
              </a:buClr>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hlinkClick r:id="rId6"/>
              </a:rPr>
              <a:t>VBMS Job Aid, Partial Rating with Deferral for Exam/Clarification and Additional Development Actions </a:t>
            </a:r>
            <a:endParaRPr lang="en-US" alt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3</a:t>
            </a:fld>
            <a:endParaRPr lang="en-US" dirty="0"/>
          </a:p>
        </p:txBody>
      </p:sp>
    </p:spTree>
    <p:extLst>
      <p:ext uri="{BB962C8B-B14F-4D97-AF65-F5344CB8AC3E}">
        <p14:creationId xmlns:p14="http://schemas.microsoft.com/office/powerpoint/2010/main" val="905256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ltLang="en-US" sz="1800" b="0" dirty="0">
                <a:solidFill>
                  <a:schemeClr val="tx1"/>
                </a:solidFill>
                <a:latin typeface="Arial" panose="020B0604020202020204" pitchFamily="34" charset="0"/>
              </a:rPr>
              <a:t>VA Adjudicative Decision</a:t>
            </a:r>
          </a:p>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An </a:t>
            </a:r>
            <a:r>
              <a:rPr lang="en-US" altLang="en-US" sz="1800" b="0" u="sng" dirty="0">
                <a:solidFill>
                  <a:schemeClr val="tx1"/>
                </a:solidFill>
                <a:latin typeface="Arial" panose="020B0604020202020204" pitchFamily="34" charset="0"/>
                <a:cs typeface="Arial" panose="020B0604020202020204" pitchFamily="34" charset="0"/>
              </a:rPr>
              <a:t>entitlement</a:t>
            </a:r>
            <a:r>
              <a:rPr lang="en-US" altLang="en-US" sz="1800" b="0" dirty="0">
                <a:solidFill>
                  <a:schemeClr val="tx1"/>
                </a:solidFill>
                <a:latin typeface="Arial" panose="020B0604020202020204" pitchFamily="34" charset="0"/>
                <a:cs typeface="Arial" panose="020B0604020202020204" pitchFamily="34" charset="0"/>
              </a:rPr>
              <a:t> decision is a decision made by a Veterans Service Representative (VSR) </a:t>
            </a:r>
          </a:p>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A </a:t>
            </a:r>
            <a:r>
              <a:rPr lang="en-US" altLang="en-US" sz="1800" b="0" u="sng" dirty="0">
                <a:solidFill>
                  <a:schemeClr val="tx1"/>
                </a:solidFill>
                <a:latin typeface="Arial" panose="020B0604020202020204" pitchFamily="34" charset="0"/>
                <a:cs typeface="Arial" panose="020B0604020202020204" pitchFamily="34" charset="0"/>
              </a:rPr>
              <a:t>Rating Decision</a:t>
            </a:r>
            <a:r>
              <a:rPr lang="en-US" altLang="en-US" sz="1800" b="0" dirty="0">
                <a:solidFill>
                  <a:schemeClr val="tx1"/>
                </a:solidFill>
                <a:latin typeface="Arial" panose="020B0604020202020204" pitchFamily="34" charset="0"/>
                <a:cs typeface="Arial" panose="020B0604020202020204" pitchFamily="34" charset="0"/>
              </a:rPr>
              <a:t> is a decision made by a Rating Veterans Service Representative (RVSR)</a:t>
            </a:r>
          </a:p>
        </p:txBody>
      </p:sp>
      <p:sp>
        <p:nvSpPr>
          <p:cNvPr id="4" name="Slide Number Placeholder 3"/>
          <p:cNvSpPr>
            <a:spLocks noGrp="1"/>
          </p:cNvSpPr>
          <p:nvPr>
            <p:ph type="sldNum" sz="quarter" idx="10"/>
          </p:nvPr>
        </p:nvSpPr>
        <p:spPr/>
        <p:txBody>
          <a:bodyPr/>
          <a:lstStyle/>
          <a:p>
            <a:fld id="{0E7C618C-DDD3-4DC9-ADAB-73264023D4F2}" type="slidenum">
              <a:rPr lang="en-US" smtClean="0"/>
              <a:t>4</a:t>
            </a:fld>
            <a:endParaRPr lang="en-US" dirty="0"/>
          </a:p>
        </p:txBody>
      </p:sp>
    </p:spTree>
    <p:extLst>
      <p:ext uri="{BB962C8B-B14F-4D97-AF65-F5344CB8AC3E}">
        <p14:creationId xmlns:p14="http://schemas.microsoft.com/office/powerpoint/2010/main" val="1615253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800" b="0" dirty="0">
                <a:solidFill>
                  <a:schemeClr val="tx1"/>
                </a:solidFill>
                <a:effectLst/>
                <a:latin typeface="Arial" panose="020B0604020202020204" pitchFamily="34" charset="0"/>
              </a:rPr>
              <a:t>The VSR’s Role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0" dirty="0">
                <a:solidFill>
                  <a:schemeClr val="tx1"/>
                </a:solidFill>
                <a:latin typeface="Arial" panose="020B0604020202020204" pitchFamily="34" charset="0"/>
                <a:cs typeface="Arial" panose="020B0604020202020204" pitchFamily="34" charset="0"/>
              </a:rPr>
              <a:t>VSRs have a responsibility to review cases to determine whether there is a proper claim and an issue within the jurisdiction of the rating activity. </a:t>
            </a:r>
            <a:endParaRPr 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5</a:t>
            </a:fld>
            <a:endParaRPr lang="en-US" dirty="0"/>
          </a:p>
        </p:txBody>
      </p:sp>
    </p:spTree>
    <p:extLst>
      <p:ext uri="{BB962C8B-B14F-4D97-AF65-F5344CB8AC3E}">
        <p14:creationId xmlns:p14="http://schemas.microsoft.com/office/powerpoint/2010/main" val="1869720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rPr>
              <a:t>The VSR’s Role (continued)</a:t>
            </a:r>
          </a:p>
          <a:p>
            <a:pPr marL="0" indent="0" eaLnBrk="1" hangingPunct="1">
              <a:spcAft>
                <a:spcPts val="600"/>
              </a:spcAft>
              <a:buClr>
                <a:schemeClr val="tx1"/>
              </a:buClr>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A VSR has authority to make entitlement decisions, and when supported by evidence, deny benefits if an issue involves basic eligibility determination </a:t>
            </a:r>
            <a:endParaRPr lang="en-US" altLang="en-US" sz="1800" b="0" dirty="0">
              <a:solidFill>
                <a:schemeClr val="tx1"/>
              </a:solidFill>
              <a:latin typeface="Arial" panose="020B0604020202020204" pitchFamily="34" charset="0"/>
              <a:ea typeface="Arial Unicode MS" pitchFamily="34" charset="-128"/>
              <a:cs typeface="Arial" panose="020B0604020202020204" pitchFamily="34" charset="0"/>
            </a:endParaRPr>
          </a:p>
          <a:p>
            <a:pPr marL="0" indent="0" eaLnBrk="1" hangingPunct="1">
              <a:spcAft>
                <a:spcPts val="600"/>
              </a:spcAft>
              <a:buClr>
                <a:schemeClr val="tx1"/>
              </a:buClr>
              <a:buFont typeface="Arial" panose="020B0604020202020204" pitchFamily="34" charset="0"/>
              <a:buNone/>
            </a:pPr>
            <a:r>
              <a:rPr lang="en-US" altLang="en-US" sz="1800" b="0" dirty="0">
                <a:solidFill>
                  <a:schemeClr val="tx1"/>
                </a:solidFill>
                <a:latin typeface="Arial" panose="020B0604020202020204" pitchFamily="34" charset="0"/>
                <a:ea typeface="Arial Unicode MS" pitchFamily="34" charset="-128"/>
                <a:cs typeface="Arial" panose="020B0604020202020204" pitchFamily="34" charset="0"/>
              </a:rPr>
              <a:t>A VSR may deny a claim for service-connected (SC) compensation without a Rating Decision if:</a:t>
            </a:r>
          </a:p>
          <a:p>
            <a:pPr marL="0" indent="0" eaLnBrk="1" hangingPunct="1">
              <a:spcAft>
                <a:spcPts val="600"/>
              </a:spcAft>
              <a:buClr>
                <a:schemeClr val="tx1"/>
              </a:buClr>
              <a:buFont typeface="Arial" panose="020B0604020202020204" pitchFamily="34" charset="0"/>
              <a:buNone/>
            </a:pPr>
            <a:r>
              <a:rPr lang="en-US" altLang="en-US" sz="1800" b="0" dirty="0">
                <a:solidFill>
                  <a:schemeClr val="tx1"/>
                </a:solidFill>
                <a:latin typeface="Arial" panose="020B0604020202020204" pitchFamily="34" charset="0"/>
                <a:ea typeface="Arial Unicode MS" pitchFamily="34" charset="-128"/>
                <a:cs typeface="Arial" panose="020B0604020202020204" pitchFamily="34" charset="0"/>
              </a:rPr>
              <a:t>t</a:t>
            </a:r>
            <a:r>
              <a:rPr lang="en-US" altLang="en-US" sz="1800" b="0" dirty="0">
                <a:solidFill>
                  <a:schemeClr val="tx1"/>
                </a:solidFill>
                <a:latin typeface="Arial" panose="020B0604020202020204" pitchFamily="34" charset="0"/>
                <a:cs typeface="Arial" panose="020B0604020202020204" pitchFamily="34" charset="0"/>
              </a:rPr>
              <a:t>here is a legal bar to entitlement, and or</a:t>
            </a:r>
          </a:p>
          <a:p>
            <a:pPr marL="0" indent="0" eaLnBrk="1" hangingPunct="1">
              <a:spcAft>
                <a:spcPts val="600"/>
              </a:spcAft>
              <a:buClr>
                <a:schemeClr val="tx1"/>
              </a:buClr>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any necessary development has been completed and time limitations have expired</a:t>
            </a:r>
          </a:p>
        </p:txBody>
      </p:sp>
      <p:sp>
        <p:nvSpPr>
          <p:cNvPr id="4" name="Slide Number Placeholder 3"/>
          <p:cNvSpPr>
            <a:spLocks noGrp="1"/>
          </p:cNvSpPr>
          <p:nvPr>
            <p:ph type="sldNum" sz="quarter" idx="10"/>
          </p:nvPr>
        </p:nvSpPr>
        <p:spPr/>
        <p:txBody>
          <a:bodyPr/>
          <a:lstStyle/>
          <a:p>
            <a:fld id="{0E7C618C-DDD3-4DC9-ADAB-73264023D4F2}" type="slidenum">
              <a:rPr lang="en-US" smtClean="0"/>
              <a:t>6</a:t>
            </a:fld>
            <a:endParaRPr lang="en-US" dirty="0"/>
          </a:p>
        </p:txBody>
      </p:sp>
    </p:spTree>
    <p:extLst>
      <p:ext uri="{BB962C8B-B14F-4D97-AF65-F5344CB8AC3E}">
        <p14:creationId xmlns:p14="http://schemas.microsoft.com/office/powerpoint/2010/main" val="2269725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effectLst/>
                <a:latin typeface="Arial" panose="020B0604020202020204" pitchFamily="34" charset="0"/>
              </a:rPr>
              <a:t>Authorization Authority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dirty="0">
                <a:solidFill>
                  <a:schemeClr val="tx1"/>
                </a:solidFill>
                <a:latin typeface="Arial" panose="020B0604020202020204" pitchFamily="34" charset="0"/>
                <a:cs typeface="Arial" panose="020B0604020202020204" pitchFamily="34" charset="0"/>
              </a:rPr>
              <a:t>Other issues a VSR may make decisions about include: </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Change in number of dependents</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Adjustment in income</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Aid and Attendance (A &amp; A) due to nursing home status (after SMC has been granted)</a:t>
            </a:r>
          </a:p>
        </p:txBody>
      </p:sp>
      <p:sp>
        <p:nvSpPr>
          <p:cNvPr id="4" name="Slide Number Placeholder 3"/>
          <p:cNvSpPr>
            <a:spLocks noGrp="1"/>
          </p:cNvSpPr>
          <p:nvPr>
            <p:ph type="sldNum" sz="quarter" idx="10"/>
          </p:nvPr>
        </p:nvSpPr>
        <p:spPr/>
        <p:txBody>
          <a:bodyPr/>
          <a:lstStyle/>
          <a:p>
            <a:fld id="{0E7C618C-DDD3-4DC9-ADAB-73264023D4F2}" type="slidenum">
              <a:rPr lang="en-US" smtClean="0"/>
              <a:t>7</a:t>
            </a:fld>
            <a:endParaRPr lang="en-US" dirty="0"/>
          </a:p>
        </p:txBody>
      </p:sp>
    </p:spTree>
    <p:extLst>
      <p:ext uri="{BB962C8B-B14F-4D97-AF65-F5344CB8AC3E}">
        <p14:creationId xmlns:p14="http://schemas.microsoft.com/office/powerpoint/2010/main" val="1235607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effectLst/>
                <a:latin typeface="Arial" panose="020B0604020202020204" pitchFamily="34" charset="0"/>
              </a:rPr>
              <a:t>Authorization Authority </a:t>
            </a:r>
            <a:r>
              <a:rPr lang="en-US" sz="1800" b="0" dirty="0">
                <a:solidFill>
                  <a:schemeClr val="tx1"/>
                </a:solidFill>
                <a:latin typeface="Arial" panose="020B0604020202020204" pitchFamily="34" charset="0"/>
              </a:rPr>
              <a:t>(continued)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800" b="0" dirty="0">
                <a:solidFill>
                  <a:schemeClr val="tx1"/>
                </a:solidFill>
                <a:latin typeface="Arial" panose="020B0604020202020204" pitchFamily="34" charset="0"/>
                <a:cs typeface="Arial" panose="020B0604020202020204" pitchFamily="34" charset="0"/>
              </a:rPr>
              <a:t>VSRs do </a:t>
            </a:r>
            <a:r>
              <a:rPr lang="en-US" altLang="en-US" sz="1800" b="0" i="1" dirty="0">
                <a:solidFill>
                  <a:schemeClr val="tx1"/>
                </a:solidFill>
                <a:latin typeface="Arial" panose="020B0604020202020204" pitchFamily="34" charset="0"/>
                <a:cs typeface="Arial" panose="020B0604020202020204" pitchFamily="34" charset="0"/>
              </a:rPr>
              <a:t>not</a:t>
            </a:r>
            <a:r>
              <a:rPr lang="en-US" altLang="en-US" sz="1800" b="0" dirty="0">
                <a:solidFill>
                  <a:schemeClr val="tx1"/>
                </a:solidFill>
                <a:latin typeface="Arial" panose="020B0604020202020204" pitchFamily="34" charset="0"/>
                <a:cs typeface="Arial" panose="020B0604020202020204" pitchFamily="34" charset="0"/>
              </a:rPr>
              <a:t> have the authority to:</a:t>
            </a:r>
          </a:p>
          <a:p>
            <a:pPr marL="0" indent="0">
              <a:spcAft>
                <a:spcPts val="600"/>
              </a:spcAft>
              <a:buClr>
                <a:schemeClr val="tx1"/>
              </a:buClr>
              <a:buFont typeface="Arial" panose="020B0604020202020204" pitchFamily="34" charset="0"/>
              <a:buNone/>
              <a:defRPr/>
            </a:pPr>
            <a:r>
              <a:rPr lang="en-US" altLang="en-US" sz="1800" b="0" dirty="0">
                <a:solidFill>
                  <a:schemeClr val="tx1"/>
                </a:solidFill>
                <a:latin typeface="Arial" panose="020B0604020202020204" pitchFamily="34" charset="0"/>
                <a:cs typeface="Arial" panose="020B0604020202020204" pitchFamily="34" charset="0"/>
              </a:rPr>
              <a:t>Determine if service medical records support a disability claim, and or </a:t>
            </a:r>
          </a:p>
          <a:p>
            <a:pPr marL="0" indent="0">
              <a:spcAft>
                <a:spcPts val="600"/>
              </a:spcAft>
              <a:buClr>
                <a:schemeClr val="tx1"/>
              </a:buClr>
              <a:buFont typeface="Arial" panose="020B0604020202020204" pitchFamily="34" charset="0"/>
              <a:buNone/>
              <a:defRPr/>
            </a:pPr>
            <a:r>
              <a:rPr lang="en-US" altLang="en-US" sz="1800" b="0" dirty="0">
                <a:solidFill>
                  <a:schemeClr val="tx1"/>
                </a:solidFill>
                <a:latin typeface="Arial" panose="020B0604020202020204" pitchFamily="34" charset="0"/>
                <a:cs typeface="Arial" panose="020B0604020202020204" pitchFamily="34" charset="0"/>
              </a:rPr>
              <a:t>Deny a specific claim for SC death benefits without a Rating Decision</a:t>
            </a:r>
          </a:p>
        </p:txBody>
      </p:sp>
      <p:sp>
        <p:nvSpPr>
          <p:cNvPr id="4" name="Slide Number Placeholder 3"/>
          <p:cNvSpPr>
            <a:spLocks noGrp="1"/>
          </p:cNvSpPr>
          <p:nvPr>
            <p:ph type="sldNum" sz="quarter" idx="10"/>
          </p:nvPr>
        </p:nvSpPr>
        <p:spPr/>
        <p:txBody>
          <a:bodyPr/>
          <a:lstStyle/>
          <a:p>
            <a:fld id="{0E7C618C-DDD3-4DC9-ADAB-73264023D4F2}" type="slidenum">
              <a:rPr lang="en-US" smtClean="0"/>
              <a:t>8</a:t>
            </a:fld>
            <a:endParaRPr lang="en-US" dirty="0"/>
          </a:p>
        </p:txBody>
      </p:sp>
    </p:spTree>
    <p:extLst>
      <p:ext uri="{BB962C8B-B14F-4D97-AF65-F5344CB8AC3E}">
        <p14:creationId xmlns:p14="http://schemas.microsoft.com/office/powerpoint/2010/main" val="2517766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effectLst/>
                <a:latin typeface="Arial" panose="020B0604020202020204" pitchFamily="34" charset="0"/>
              </a:rPr>
              <a:t>RVSR’s Role</a:t>
            </a:r>
          </a:p>
          <a:p>
            <a:pPr marL="0" indent="0" eaLnBrk="1" hangingPunct="1">
              <a:spcAft>
                <a:spcPts val="600"/>
              </a:spcAft>
              <a:buClr>
                <a:schemeClr val="tx1"/>
              </a:buClr>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RVSRs are vested with authority to make decisions and take other actions on claims requiring a Rating Decision</a:t>
            </a:r>
          </a:p>
          <a:p>
            <a:pPr marL="0" indent="0" eaLnBrk="1" hangingPunct="1">
              <a:spcAft>
                <a:spcPts val="600"/>
              </a:spcAft>
              <a:buClr>
                <a:schemeClr val="tx1"/>
              </a:buClr>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RVSRs apply provisions of all pertinent laws and regulations governing VA</a:t>
            </a:r>
            <a:endParaRPr 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9</a:t>
            </a:fld>
            <a:endParaRPr lang="en-US" dirty="0"/>
          </a:p>
        </p:txBody>
      </p:sp>
    </p:spTree>
    <p:extLst>
      <p:ext uri="{BB962C8B-B14F-4D97-AF65-F5344CB8AC3E}">
        <p14:creationId xmlns:p14="http://schemas.microsoft.com/office/powerpoint/2010/main" val="20815778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defRPr sz="28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600"/>
              </a:spcAft>
              <a:buNone/>
              <a:defRPr sz="2100" b="1">
                <a:solidFill>
                  <a:srgbClr val="1F497D"/>
                </a:solidFill>
              </a:defRPr>
            </a:lvl1pPr>
            <a:lvl5pPr marL="578644"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spcBef>
                <a:spcPts val="0"/>
              </a:spcBef>
              <a:spcAft>
                <a:spcPts val="600"/>
              </a:spcAft>
              <a:buNone/>
              <a:defRPr sz="2100" b="1">
                <a:solidFill>
                  <a:srgbClr val="1F497D"/>
                </a:solidFill>
              </a:defRPr>
            </a:lvl1pPr>
            <a:lvl5pPr marL="578644" indent="0">
              <a:buNone/>
              <a:defRPr/>
            </a:lvl5pPr>
          </a:lstStyle>
          <a:p>
            <a:pPr lvl="0"/>
            <a:r>
              <a:rPr lang="en-US" dirty="0"/>
              <a:t>Date sub-title</a:t>
            </a:r>
          </a:p>
        </p:txBody>
      </p:sp>
    </p:spTree>
    <p:extLst>
      <p:ext uri="{BB962C8B-B14F-4D97-AF65-F5344CB8AC3E}">
        <p14:creationId xmlns:p14="http://schemas.microsoft.com/office/powerpoint/2010/main" val="1093471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chor="t">
            <a:normAutofit/>
          </a:bodyPr>
          <a:lstStyle>
            <a:lvl1pPr algn="ctr">
              <a:defRPr sz="2800">
                <a:solidFill>
                  <a:srgbClr val="1F497D"/>
                </a:solidFill>
              </a:defRPr>
            </a:lvl1pPr>
          </a:lstStyle>
          <a:p>
            <a:r>
              <a:rPr lang="en-US" dirty="0"/>
              <a:t>Click to edit Master title style</a:t>
            </a:r>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600"/>
              </a:spcAft>
              <a:buFontTx/>
              <a:buNone/>
              <a:defRPr sz="2000">
                <a:solidFill>
                  <a:schemeClr val="tx1"/>
                </a:solidFill>
                <a:latin typeface="Arial" panose="020B0604020202020204" pitchFamily="34" charset="0"/>
                <a:cs typeface="Arial" panose="020B0604020202020204" pitchFamily="34" charset="0"/>
              </a:defRPr>
            </a:lvl1pPr>
            <a:lvl2pPr marL="289322" indent="-144661">
              <a:spcBef>
                <a:spcPts val="0"/>
              </a:spcBef>
              <a:spcAft>
                <a:spcPts val="450"/>
              </a:spcAft>
              <a:buFont typeface="Arial" panose="020B0604020202020204" pitchFamily="34" charset="0"/>
              <a:buChar char="•"/>
              <a:defRPr sz="1350">
                <a:latin typeface="Arial" panose="020B0604020202020204" pitchFamily="34" charset="0"/>
                <a:cs typeface="Arial" panose="020B0604020202020204" pitchFamily="34" charset="0"/>
              </a:defRPr>
            </a:lvl2pPr>
            <a:lvl3pPr marL="433983" indent="-144661">
              <a:spcBef>
                <a:spcPts val="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3pPr>
            <a:lvl4pPr marL="578644" indent="-144661">
              <a:spcBef>
                <a:spcPts val="0"/>
              </a:spcBef>
              <a:spcAft>
                <a:spcPts val="450"/>
              </a:spcAft>
              <a:buFont typeface="Arial" panose="020B0604020202020204" pitchFamily="34" charset="0"/>
              <a:buChar char="•"/>
              <a:defRPr sz="1050">
                <a:latin typeface="Arial" panose="020B0604020202020204" pitchFamily="34" charset="0"/>
                <a:cs typeface="Arial" panose="020B0604020202020204" pitchFamily="34" charset="0"/>
              </a:defRPr>
            </a:lvl4pPr>
            <a:lvl5pPr marL="723305" indent="-144661">
              <a:spcBef>
                <a:spcPts val="0"/>
              </a:spcBef>
              <a:spcAft>
                <a:spcPts val="450"/>
              </a:spcAft>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dirty="0"/>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6"/>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a:t>
            </a:fld>
            <a:endParaRPr lang="en-US" dirty="0"/>
          </a:p>
        </p:txBody>
      </p:sp>
    </p:spTree>
    <p:extLst>
      <p:ext uri="{BB962C8B-B14F-4D97-AF65-F5344CB8AC3E}">
        <p14:creationId xmlns:p14="http://schemas.microsoft.com/office/powerpoint/2010/main" val="873004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chor="t">
            <a:normAutofit/>
          </a:bodyPr>
          <a:lstStyle>
            <a:lvl1pPr algn="ctr">
              <a:defRPr sz="2800">
                <a:solidFill>
                  <a:srgbClr val="1F497D"/>
                </a:solidFill>
              </a:defRPr>
            </a:lvl1pPr>
          </a:lstStyle>
          <a:p>
            <a:r>
              <a:rPr lang="en-US" dirty="0"/>
              <a:t>Click to edit Master title style</a:t>
            </a:r>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214313" indent="-214313">
              <a:lnSpc>
                <a:spcPct val="100000"/>
              </a:lnSpc>
              <a:spcBef>
                <a:spcPts val="0"/>
              </a:spcBef>
              <a:spcAft>
                <a:spcPts val="600"/>
              </a:spcAft>
              <a:buClr>
                <a:schemeClr val="tx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358974" indent="-214313">
              <a:spcBef>
                <a:spcPts val="0"/>
              </a:spcBef>
              <a:spcAft>
                <a:spcPts val="600"/>
              </a:spcAft>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503635" indent="-214313">
              <a:spcBef>
                <a:spcPts val="0"/>
              </a:spcBef>
              <a:spcAft>
                <a:spcPts val="600"/>
              </a:spcAft>
              <a:buClr>
                <a:schemeClr val="tx1"/>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3pPr>
            <a:lvl4pPr marL="648296" indent="-214313">
              <a:spcBef>
                <a:spcPts val="0"/>
              </a:spcBef>
              <a:spcAft>
                <a:spcPts val="600"/>
              </a:spcAft>
              <a:buClr>
                <a:schemeClr val="tx1"/>
              </a:buClr>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4pPr>
            <a:lvl5pPr marL="723305" indent="-144661">
              <a:spcBef>
                <a:spcPts val="0"/>
              </a:spcBef>
              <a:spcAft>
                <a:spcPts val="450"/>
              </a:spcAft>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6"/>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2112838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7948546"/>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173736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87464" y="1789115"/>
            <a:ext cx="3743325" cy="42624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3188" y="1789115"/>
            <a:ext cx="3744912" cy="42624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19964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8"/>
            </p:custDataLst>
          </p:nvPr>
        </p:nvSpPr>
        <p:spPr>
          <a:xfrm>
            <a:off x="0" y="457200"/>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9"/>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0"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10"/>
            </p:custDataLst>
          </p:nvPr>
        </p:nvSpPr>
        <p:spPr>
          <a:xfrm>
            <a:off x="6931152" y="6601976"/>
            <a:ext cx="2133600" cy="365125"/>
          </a:xfrm>
          <a:prstGeom prst="rect">
            <a:avLst/>
          </a:prstGeom>
        </p:spPr>
        <p:txBody>
          <a:bodyPr tIns="0"/>
          <a:lstStyle>
            <a:lvl1pPr algn="r">
              <a:defRPr sz="788">
                <a:latin typeface="Arial" panose="020B0604020202020204" pitchFamily="34" charset="0"/>
                <a:cs typeface="Arial" panose="020B0604020202020204" pitchFamily="34" charset="0"/>
              </a:defRPr>
            </a:lvl1pPr>
          </a:lstStyle>
          <a:p>
            <a:fld id="{36A6A193-2FDC-48DD-8023-1C75B05EEA9A}" type="slidenum">
              <a:rPr lang="en-US" smtClean="0"/>
              <a:t>‹#›</a:t>
            </a:fld>
            <a:endParaRPr lang="en-US" dirty="0"/>
          </a:p>
        </p:txBody>
      </p:sp>
    </p:spTree>
    <p:extLst>
      <p:ext uri="{BB962C8B-B14F-4D97-AF65-F5344CB8AC3E}">
        <p14:creationId xmlns:p14="http://schemas.microsoft.com/office/powerpoint/2010/main" val="346157001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Lst>
  <p:hf hdr="0" ftr="0" dt="0"/>
  <p:txStyles>
    <p:titleStyle>
      <a:lvl1pPr algn="ctr" defTabSz="289322" rtl="0" eaLnBrk="1" latinLnBrk="0" hangingPunct="1">
        <a:spcBef>
          <a:spcPct val="0"/>
        </a:spcBef>
        <a:buNone/>
        <a:defRPr sz="1575"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1pPr>
      <a:lvl2pPr marL="144661" indent="0" algn="l" defTabSz="289322" rtl="0" eaLnBrk="1" latinLnBrk="0" hangingPunct="1">
        <a:spcBef>
          <a:spcPct val="20000"/>
        </a:spcBef>
        <a:buFont typeface="Arial" panose="020B0604020202020204" pitchFamily="34" charset="0"/>
        <a:buNone/>
        <a:defRPr sz="760" b="0" i="0" u="none" kern="1200">
          <a:solidFill>
            <a:schemeClr val="tx1"/>
          </a:solidFill>
          <a:latin typeface="Arial" panose="020B0604020202020204" pitchFamily="34" charset="0"/>
          <a:ea typeface="+mn-ea"/>
          <a:cs typeface="Arial" panose="020B0604020202020204" pitchFamily="34" charset="0"/>
        </a:defRPr>
      </a:lvl2pPr>
      <a:lvl3pPr marL="289322"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3pPr>
      <a:lvl4pPr marL="433983"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4pPr>
      <a:lvl5pPr marL="578644"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5pPr>
      <a:lvl6pPr marL="795635"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6pPr>
      <a:lvl7pPr marL="940297"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7pPr>
      <a:lvl8pPr marL="108495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8pPr>
      <a:lvl9pPr marL="122961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9pPr>
    </p:bodyStyle>
    <p:otherStyle>
      <a:defPPr>
        <a:defRPr lang="en-US"/>
      </a:defPPr>
      <a:lvl1pPr marL="0" algn="l" defTabSz="289322" rtl="0" eaLnBrk="1" latinLnBrk="0" hangingPunct="1">
        <a:defRPr sz="570" kern="1200">
          <a:solidFill>
            <a:schemeClr val="tx1"/>
          </a:solidFill>
          <a:latin typeface="+mn-lt"/>
          <a:ea typeface="+mn-ea"/>
          <a:cs typeface="+mn-cs"/>
        </a:defRPr>
      </a:lvl1pPr>
      <a:lvl2pPr marL="144661" algn="l" defTabSz="289322" rtl="0" eaLnBrk="1" latinLnBrk="0" hangingPunct="1">
        <a:defRPr sz="570" kern="1200">
          <a:solidFill>
            <a:schemeClr val="tx1"/>
          </a:solidFill>
          <a:latin typeface="+mn-lt"/>
          <a:ea typeface="+mn-ea"/>
          <a:cs typeface="+mn-cs"/>
        </a:defRPr>
      </a:lvl2pPr>
      <a:lvl3pPr marL="289322" algn="l" defTabSz="289322" rtl="0" eaLnBrk="1" latinLnBrk="0" hangingPunct="1">
        <a:defRPr sz="570" kern="1200">
          <a:solidFill>
            <a:schemeClr val="tx1"/>
          </a:solidFill>
          <a:latin typeface="+mn-lt"/>
          <a:ea typeface="+mn-ea"/>
          <a:cs typeface="+mn-cs"/>
        </a:defRPr>
      </a:lvl3pPr>
      <a:lvl4pPr marL="433983" algn="l" defTabSz="289322" rtl="0" eaLnBrk="1" latinLnBrk="0" hangingPunct="1">
        <a:defRPr sz="570" kern="1200">
          <a:solidFill>
            <a:schemeClr val="tx1"/>
          </a:solidFill>
          <a:latin typeface="+mn-lt"/>
          <a:ea typeface="+mn-ea"/>
          <a:cs typeface="+mn-cs"/>
        </a:defRPr>
      </a:lvl4pPr>
      <a:lvl5pPr marL="578644" algn="l" defTabSz="289322" rtl="0" eaLnBrk="1" latinLnBrk="0" hangingPunct="1">
        <a:defRPr sz="570" kern="1200">
          <a:solidFill>
            <a:schemeClr val="tx1"/>
          </a:solidFill>
          <a:latin typeface="+mn-lt"/>
          <a:ea typeface="+mn-ea"/>
          <a:cs typeface="+mn-cs"/>
        </a:defRPr>
      </a:lvl5pPr>
      <a:lvl6pPr marL="723305" algn="l" defTabSz="289322" rtl="0" eaLnBrk="1" latinLnBrk="0" hangingPunct="1">
        <a:defRPr sz="570" kern="1200">
          <a:solidFill>
            <a:schemeClr val="tx1"/>
          </a:solidFill>
          <a:latin typeface="+mn-lt"/>
          <a:ea typeface="+mn-ea"/>
          <a:cs typeface="+mn-cs"/>
        </a:defRPr>
      </a:lvl6pPr>
      <a:lvl7pPr marL="867966" algn="l" defTabSz="289322" rtl="0" eaLnBrk="1" latinLnBrk="0" hangingPunct="1">
        <a:defRPr sz="570" kern="1200">
          <a:solidFill>
            <a:schemeClr val="tx1"/>
          </a:solidFill>
          <a:latin typeface="+mn-lt"/>
          <a:ea typeface="+mn-ea"/>
          <a:cs typeface="+mn-cs"/>
        </a:defRPr>
      </a:lvl7pPr>
      <a:lvl8pPr marL="1012627" algn="l" defTabSz="289322" rtl="0" eaLnBrk="1" latinLnBrk="0" hangingPunct="1">
        <a:defRPr sz="570" kern="1200">
          <a:solidFill>
            <a:schemeClr val="tx1"/>
          </a:solidFill>
          <a:latin typeface="+mn-lt"/>
          <a:ea typeface="+mn-ea"/>
          <a:cs typeface="+mn-cs"/>
        </a:defRPr>
      </a:lvl8pPr>
      <a:lvl9pPr marL="1157288" algn="l" defTabSz="289322" rtl="0" eaLnBrk="1" latinLnBrk="0" hangingPunct="1">
        <a:defRPr sz="5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8.png"/><Relationship Id="rId5" Type="http://schemas.openxmlformats.org/officeDocument/2006/relationships/notesSlide" Target="../notesSlides/notesSlide10.xml"/><Relationship Id="rId4"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9.png"/><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10.png"/><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notesSlide" Target="../notesSlides/notesSlide14.xml"/><Relationship Id="rId4"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notesSlide" Target="../notesSlides/notesSlide15.xml"/><Relationship Id="rId4"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notesSlide" Target="../notesSlides/notesSlide16.xml"/><Relationship Id="rId4"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tags" Target="../tags/tag70.xml"/><Relationship Id="rId7" Type="http://schemas.openxmlformats.org/officeDocument/2006/relationships/image" Target="../media/image11.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hyperlink" Target="http://vbaw.vba.va.gov/VBMS/Resources_Technical_Information.asp" TargetMode="External"/><Relationship Id="rId5" Type="http://schemas.openxmlformats.org/officeDocument/2006/relationships/notesSlide" Target="../notesSlides/notesSlide17.xml"/><Relationship Id="rId4"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notesSlide" Target="../notesSlides/notesSlide18.xml"/><Relationship Id="rId4"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notesSlide" Target="../notesSlides/notesSlide19.xml"/><Relationship Id="rId4"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5" Type="http://schemas.openxmlformats.org/officeDocument/2006/relationships/notesSlide" Target="../notesSlides/notesSlide20.xml"/><Relationship Id="rId4"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hyperlink" Target="https://vaww.vrm.km.va.gov/system/templates/selfservice/va_kanew/help/agent/locale/en-US/portal/554400000001034/content/554400000014207/M21-1-Part-III-Subpart-iv-Chapter-6-Section-D-Codesheet-Section#7" TargetMode="External"/><Relationship Id="rId5" Type="http://schemas.openxmlformats.org/officeDocument/2006/relationships/notesSlide" Target="../notesSlides/notesSlide21.xml"/><Relationship Id="rId4"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tags" Target="../tags/tag85.xml"/><Relationship Id="rId7" Type="http://schemas.openxmlformats.org/officeDocument/2006/relationships/notesSlide" Target="../notesSlides/notesSlide22.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slideLayout" Target="../slideLayouts/slideLayout2.xml"/><Relationship Id="rId5" Type="http://schemas.openxmlformats.org/officeDocument/2006/relationships/tags" Target="../tags/tag87.xml"/><Relationship Id="rId4" Type="http://schemas.openxmlformats.org/officeDocument/2006/relationships/tags" Target="../tags/tag86.xml"/></Relationships>
</file>

<file path=ppt/slides/_rels/slide3.xml.rels><?xml version="1.0" encoding="UTF-8" standalone="yes"?>
<Relationships xmlns="http://schemas.openxmlformats.org/package/2006/relationships"><Relationship Id="rId8" Type="http://schemas.openxmlformats.org/officeDocument/2006/relationships/hyperlink" Target="https://vaww.vrm.km.va.gov/system/templates/selfservice/va_kanew/help/agent/locale/en-US/portal/554400000001034/content/554400000014207/M21-1-Part-III-Subpart-iv-Chapter-6-Section-D-Codesheet-Section#4" TargetMode="External"/><Relationship Id="rId3" Type="http://schemas.openxmlformats.org/officeDocument/2006/relationships/tags" Target="../tags/tag22.xml"/><Relationship Id="rId7" Type="http://schemas.openxmlformats.org/officeDocument/2006/relationships/hyperlink" Target="https://www.ecfr.gov/cgi-bin/text-idx?SID=ad275643432556b9dda942343fb89296&amp;mc=true&amp;node=pt38.1.4&amp;rgn=div5" TargetMode="Externa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notesSlide" Target="../notesSlides/notesSlide3.xml"/><Relationship Id="rId5" Type="http://schemas.openxmlformats.org/officeDocument/2006/relationships/slideLayout" Target="../slideLayouts/slideLayout3.xml"/><Relationship Id="rId10" Type="http://schemas.openxmlformats.org/officeDocument/2006/relationships/hyperlink" Target="https://vaww.vrm.km.va.gov/system/templates/selfservice/va_kanew/help/agent/locale/en-US/portal/554400000001034/content/554400000014204/M21-1-Part-III-Subpart-iv-Chapter-6-Section-A-Partial-Rating-Decisions-and-Deferred-Issues" TargetMode="External"/><Relationship Id="rId4" Type="http://schemas.openxmlformats.org/officeDocument/2006/relationships/tags" Target="../tags/tag23.xml"/><Relationship Id="rId9" Type="http://schemas.openxmlformats.org/officeDocument/2006/relationships/hyperlink" Target="https://vaww.vrm.km.va.gov/system/templates/selfservice/va_kanew/help/agent/locale/en-US/portal/554400000001034/content/554400000014208/M21-1-Part-III-Subpart-iv-Chapter-6-Section-E-Coded-Conclusion" TargetMode="External"/></Relationships>
</file>

<file path=ppt/slides/_rels/slide4.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notesSlide" Target="../notesSlides/notesSlide4.xml"/><Relationship Id="rId5" Type="http://schemas.openxmlformats.org/officeDocument/2006/relationships/slideLayout" Target="../slideLayouts/slideLayout3.xml"/><Relationship Id="rId4" Type="http://schemas.openxmlformats.org/officeDocument/2006/relationships/tags" Target="../tags/tag27.xml"/></Relationships>
</file>

<file path=ppt/slides/_rels/slide5.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image" Target="../media/image4.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3.pn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tags" Target="../tags/tag33.xml"/><Relationship Id="rId7" Type="http://schemas.openxmlformats.org/officeDocument/2006/relationships/hyperlink" Target="https://vaww.vrm.km.va.gov/system/templates/selfservice/va_kanew/help/agent/locale/en-US/portal/554400000001034/content/554400000014125/M21-1-Part-III-Subpart-ii-Chapter-3-Section-C-System-Updates#5" TargetMode="Externa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notesSlide" Target="../notesSlides/notesSlide6.xml"/><Relationship Id="rId5" Type="http://schemas.openxmlformats.org/officeDocument/2006/relationships/slideLayout" Target="../slideLayouts/slideLayout3.xml"/><Relationship Id="rId4" Type="http://schemas.openxmlformats.org/officeDocument/2006/relationships/tags" Target="../tags/tag34.xml"/></Relationships>
</file>

<file path=ppt/slides/_rels/slide7.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tags" Target="../tags/tag38.xml"/></Relationships>
</file>

<file path=ppt/slides/_rels/slide8.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image" Target="../media/image6.png"/><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42.xml"/></Relationships>
</file>

<file path=ppt/slides/_rels/slide9.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image" Target="../media/image7.pn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notesSlide" Target="../notesSlides/notesSlide9.xml"/><Relationship Id="rId5" Type="http://schemas.openxmlformats.org/officeDocument/2006/relationships/slideLayout" Target="../slideLayouts/slideLayout3.xml"/><Relationship Id="rId4" Type="http://schemas.openxmlformats.org/officeDocument/2006/relationships/tags" Target="../tags/tag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E5DA02F-A5B1-4CFF-BAB3-B51A02D21344}"/>
              </a:ext>
            </a:extLst>
          </p:cNvPr>
          <p:cNvSpPr>
            <a:spLocks noGrp="1"/>
          </p:cNvSpPr>
          <p:nvPr>
            <p:ph type="ctrTitle"/>
            <p:custDataLst>
              <p:tags r:id="rId1"/>
            </p:custDataLst>
          </p:nvPr>
        </p:nvSpPr>
        <p:spPr>
          <a:xfrm>
            <a:off x="685800" y="2819400"/>
            <a:ext cx="7772400" cy="1219200"/>
          </a:xfrm>
        </p:spPr>
        <p:txBody>
          <a:bodyPr/>
          <a:lstStyle/>
          <a:p>
            <a:pPr>
              <a:spcAft>
                <a:spcPts val="600"/>
              </a:spcAft>
            </a:pPr>
            <a:r>
              <a:rPr lang="en-US" dirty="0" err="1"/>
              <a:t>Codesheet</a:t>
            </a:r>
            <a:r>
              <a:rPr lang="en-US" dirty="0"/>
              <a:t> Compliance</a:t>
            </a:r>
          </a:p>
        </p:txBody>
      </p:sp>
      <p:sp>
        <p:nvSpPr>
          <p:cNvPr id="6" name="Text Placeholder 5">
            <a:extLst>
              <a:ext uri="{FF2B5EF4-FFF2-40B4-BE49-F238E27FC236}">
                <a16:creationId xmlns:a16="http://schemas.microsoft.com/office/drawing/2014/main" id="{4ABDB5F8-0A9C-4A32-82A0-B41673DD3C09}"/>
              </a:ext>
            </a:extLst>
          </p:cNvPr>
          <p:cNvSpPr>
            <a:spLocks noGrp="1"/>
          </p:cNvSpPr>
          <p:nvPr>
            <p:ph type="body" sz="quarter" idx="10"/>
            <p:custDataLst>
              <p:tags r:id="rId2"/>
            </p:custDataLst>
          </p:nvPr>
        </p:nvSpPr>
        <p:spPr>
          <a:xfrm>
            <a:off x="685800" y="4724400"/>
            <a:ext cx="2362200" cy="838200"/>
          </a:xfrm>
        </p:spPr>
        <p:txBody>
          <a:bodyPr/>
          <a:lstStyle/>
          <a:p>
            <a:r>
              <a:rPr lang="en-US" dirty="0"/>
              <a:t>Compensation Service</a:t>
            </a:r>
          </a:p>
        </p:txBody>
      </p:sp>
      <p:sp>
        <p:nvSpPr>
          <p:cNvPr id="7" name="Text Placeholder 6">
            <a:extLst>
              <a:ext uri="{FF2B5EF4-FFF2-40B4-BE49-F238E27FC236}">
                <a16:creationId xmlns:a16="http://schemas.microsoft.com/office/drawing/2014/main" id="{E0AD48D6-13C3-4BD9-83E2-3F45BDEAB1AF}"/>
              </a:ext>
            </a:extLst>
          </p:cNvPr>
          <p:cNvSpPr>
            <a:spLocks noGrp="1"/>
          </p:cNvSpPr>
          <p:nvPr>
            <p:ph type="body" sz="quarter" idx="11"/>
            <p:custDataLst>
              <p:tags r:id="rId3"/>
            </p:custDataLst>
          </p:nvPr>
        </p:nvSpPr>
        <p:spPr>
          <a:xfrm>
            <a:off x="6096000" y="4724400"/>
            <a:ext cx="2362200" cy="838200"/>
          </a:xfrm>
        </p:spPr>
        <p:txBody>
          <a:bodyPr/>
          <a:lstStyle/>
          <a:p>
            <a:r>
              <a:rPr lang="en-US" dirty="0"/>
              <a:t>September 2018</a:t>
            </a:r>
          </a:p>
        </p:txBody>
      </p:sp>
    </p:spTree>
    <p:extLst>
      <p:ext uri="{BB962C8B-B14F-4D97-AF65-F5344CB8AC3E}">
        <p14:creationId xmlns:p14="http://schemas.microsoft.com/office/powerpoint/2010/main" val="30331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0" y="793629"/>
            <a:ext cx="9144000" cy="1086867"/>
          </a:xfrm>
        </p:spPr>
        <p:txBody>
          <a:bodyPr/>
          <a:lstStyle/>
          <a:p>
            <a:r>
              <a:rPr lang="en-US" dirty="0">
                <a:solidFill>
                  <a:schemeClr val="tx2"/>
                </a:solidFill>
                <a:effectLst/>
                <a:latin typeface="Arial" panose="020B0604020202020204" pitchFamily="34" charset="0"/>
              </a:rPr>
              <a:t>Coded Conclusions</a:t>
            </a:r>
          </a:p>
        </p:txBody>
      </p:sp>
      <p:sp>
        <p:nvSpPr>
          <p:cNvPr id="4" name="Content Placeholder 3"/>
          <p:cNvSpPr>
            <a:spLocks noGrp="1"/>
          </p:cNvSpPr>
          <p:nvPr>
            <p:ph idx="1"/>
            <p:custDataLst>
              <p:tags r:id="rId2"/>
            </p:custDataLst>
          </p:nvPr>
        </p:nvSpPr>
        <p:spPr>
          <a:xfrm>
            <a:off x="457200" y="1553817"/>
            <a:ext cx="8229600" cy="3916363"/>
          </a:xfrm>
        </p:spPr>
        <p:txBody>
          <a:bodyPr>
            <a:normAutofit/>
          </a:bodyPr>
          <a:lstStyle/>
          <a:p>
            <a:r>
              <a:rPr lang="en-US" sz="2000" dirty="0"/>
              <a:t>The </a:t>
            </a:r>
            <a:r>
              <a:rPr lang="en-US" sz="2000" i="1" dirty="0"/>
              <a:t>coded conclusions</a:t>
            </a:r>
            <a:r>
              <a:rPr lang="en-US" sz="2000" dirty="0"/>
              <a:t> section provides the list of conditions that are service connected, not service connected, or for pension purposes only. This section must include all rated conditions </a:t>
            </a:r>
            <a:r>
              <a:rPr lang="en-US" sz="2000" b="1" u="sng" dirty="0"/>
              <a:t>both past and present</a:t>
            </a:r>
            <a:r>
              <a:rPr lang="en-US" sz="2000" dirty="0"/>
              <a:t>.</a:t>
            </a:r>
          </a:p>
          <a:p>
            <a:pPr marL="0" indent="0">
              <a:buNone/>
            </a:pPr>
            <a:endParaRPr lang="en-US" sz="2000" dirty="0">
              <a:effectLst/>
            </a:endParaRPr>
          </a:p>
          <a:p>
            <a:r>
              <a:rPr lang="en-US" sz="2000" dirty="0"/>
              <a:t>38 CFR Part 4, Rating Schedule for Disabilities, is used to determine disability codes and percentages of evaluation. </a:t>
            </a:r>
            <a:endParaRPr lang="en-US" sz="2000" dirty="0">
              <a:effectLst/>
            </a:endParaRPr>
          </a:p>
        </p:txBody>
      </p:sp>
      <p:sp>
        <p:nvSpPr>
          <p:cNvPr id="5" name="Slide Number Placeholder 4">
            <a:extLst>
              <a:ext uri="{FF2B5EF4-FFF2-40B4-BE49-F238E27FC236}">
                <a16:creationId xmlns:a16="http://schemas.microsoft.com/office/drawing/2014/main" id="{908B75BF-9E73-482E-A291-6A54642CFA94}"/>
              </a:ext>
            </a:extLst>
          </p:cNvPr>
          <p:cNvSpPr>
            <a:spLocks noGrp="1"/>
          </p:cNvSpPr>
          <p:nvPr>
            <p:ph type="sldNum" sz="quarter" idx="12"/>
            <p:custDataLst>
              <p:tags r:id="rId3"/>
            </p:custDataLst>
          </p:nvPr>
        </p:nvSpPr>
        <p:spPr>
          <a:xfrm>
            <a:off x="6931152" y="6601976"/>
            <a:ext cx="2133600" cy="365125"/>
          </a:xfrm>
        </p:spPr>
        <p:txBody>
          <a:bodyPr/>
          <a:lstStyle/>
          <a:p>
            <a:fld id="{36A6A193-2FDC-48DD-8023-1C75B05EEA9A}" type="slidenum">
              <a:rPr lang="en-US" smtClean="0"/>
              <a:pPr/>
              <a:t>10</a:t>
            </a:fld>
            <a:endParaRPr lang="en-US" dirty="0"/>
          </a:p>
        </p:txBody>
      </p:sp>
      <p:pic>
        <p:nvPicPr>
          <p:cNvPr id="2" name="Picture 1">
            <a:extLst>
              <a:ext uri="{FF2B5EF4-FFF2-40B4-BE49-F238E27FC236}">
                <a16:creationId xmlns:a16="http://schemas.microsoft.com/office/drawing/2014/main" id="{BD688A7B-BC1C-418E-80D0-83210D518DE8}"/>
              </a:ext>
            </a:extLst>
          </p:cNvPr>
          <p:cNvPicPr>
            <a:picLocks noChangeAspect="1"/>
          </p:cNvPicPr>
          <p:nvPr/>
        </p:nvPicPr>
        <p:blipFill>
          <a:blip r:embed="rId6"/>
          <a:stretch>
            <a:fillRect/>
          </a:stretch>
        </p:blipFill>
        <p:spPr>
          <a:xfrm>
            <a:off x="457200" y="3773143"/>
            <a:ext cx="8055011" cy="2680666"/>
          </a:xfrm>
          <a:prstGeom prst="rect">
            <a:avLst/>
          </a:prstGeom>
        </p:spPr>
      </p:pic>
    </p:spTree>
    <p:extLst>
      <p:ext uri="{BB962C8B-B14F-4D97-AF65-F5344CB8AC3E}">
        <p14:creationId xmlns:p14="http://schemas.microsoft.com/office/powerpoint/2010/main" val="3063974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lstStyle/>
          <a:p>
            <a:pPr>
              <a:defRPr/>
            </a:pPr>
            <a:r>
              <a:rPr lang="en-US" altLang="en-US" dirty="0">
                <a:solidFill>
                  <a:schemeClr val="tx2"/>
                </a:solidFill>
                <a:effectLst/>
                <a:latin typeface="Arial" panose="020B0604020202020204" pitchFamily="34" charset="0"/>
              </a:rPr>
              <a:t>Coded Conclusion (Cont.)</a:t>
            </a:r>
            <a:endParaRPr lang="en-US" dirty="0">
              <a:solidFill>
                <a:schemeClr val="tx2"/>
              </a:solidFill>
              <a:effectLst/>
              <a:latin typeface="Arial" panose="020B0604020202020204" pitchFamily="34" charset="0"/>
            </a:endParaRPr>
          </a:p>
        </p:txBody>
      </p:sp>
      <p:sp>
        <p:nvSpPr>
          <p:cNvPr id="6148" name="Rectangle 3"/>
          <p:cNvSpPr>
            <a:spLocks noGrp="1" noChangeArrowheads="1"/>
          </p:cNvSpPr>
          <p:nvPr>
            <p:ph idx="1"/>
            <p:custDataLst>
              <p:tags r:id="rId2"/>
            </p:custDataLst>
          </p:nvPr>
        </p:nvSpPr>
        <p:spPr>
          <a:xfrm>
            <a:off x="457200" y="2057401"/>
            <a:ext cx="8229600" cy="3994264"/>
          </a:xfrm>
          <a:prstGeom prst="rect">
            <a:avLst/>
          </a:prstGeom>
        </p:spPr>
        <p:txBody>
          <a:bodyPr>
            <a:normAutofit fontScale="92500" lnSpcReduction="20000"/>
          </a:bodyPr>
          <a:lstStyle/>
          <a:p>
            <a:r>
              <a:rPr lang="en-US" altLang="en-US" dirty="0"/>
              <a:t>If a condition is service connected, it must include </a:t>
            </a:r>
          </a:p>
          <a:p>
            <a:endParaRPr lang="en-US" altLang="en-US" dirty="0"/>
          </a:p>
          <a:p>
            <a:pPr marL="632222" lvl="1" indent="-342900"/>
            <a:r>
              <a:rPr lang="en-US" altLang="en-US" sz="2000" dirty="0"/>
              <a:t>the current percentage evaluation, </a:t>
            </a:r>
          </a:p>
          <a:p>
            <a:pPr marL="632222" lvl="1" indent="-342900"/>
            <a:r>
              <a:rPr lang="en-US" altLang="en-US" sz="2000" dirty="0"/>
              <a:t>the effective date of the grant (for each assigned evaluation for that condition), </a:t>
            </a:r>
          </a:p>
          <a:p>
            <a:pPr marL="632222" lvl="1" indent="-342900"/>
            <a:r>
              <a:rPr lang="en-US" altLang="en-US" sz="2000" dirty="0"/>
              <a:t>basis for a decision (i.e. aggravated, presumptive, direct)</a:t>
            </a:r>
          </a:p>
          <a:p>
            <a:pPr marL="632222" lvl="1" indent="-342900"/>
            <a:r>
              <a:rPr lang="en-US" altLang="en-US" sz="2000" dirty="0"/>
              <a:t>special issue (Agent Orange, Asbestos)</a:t>
            </a:r>
          </a:p>
          <a:p>
            <a:pPr marL="632222" lvl="1" indent="-342900"/>
            <a:r>
              <a:rPr lang="en-US" altLang="en-US" sz="2000" dirty="0"/>
              <a:t>the era in which the disability was incurred, </a:t>
            </a:r>
          </a:p>
          <a:p>
            <a:pPr marL="632222" lvl="1" indent="-342900"/>
            <a:r>
              <a:rPr lang="en-US" altLang="en-US" sz="2000" dirty="0"/>
              <a:t>whether the condition is a disability severance condition (extremely important), </a:t>
            </a:r>
          </a:p>
          <a:p>
            <a:pPr marL="632222" lvl="1" indent="-342900"/>
            <a:r>
              <a:rPr lang="en-US" altLang="en-US" sz="2000" dirty="0"/>
              <a:t>whether the disability is static or not, and </a:t>
            </a:r>
          </a:p>
          <a:p>
            <a:pPr marL="632222" lvl="1" indent="-342900"/>
            <a:r>
              <a:rPr lang="en-US" altLang="en-US" sz="2000" dirty="0"/>
              <a:t>any future exam(s) that may be warranted for that particular condition. </a:t>
            </a:r>
            <a:endParaRPr lang="en-US" sz="2000" dirty="0"/>
          </a:p>
        </p:txBody>
      </p:sp>
      <p:sp>
        <p:nvSpPr>
          <p:cNvPr id="3" name="Slide Number Placeholder 2">
            <a:extLst>
              <a:ext uri="{FF2B5EF4-FFF2-40B4-BE49-F238E27FC236}">
                <a16:creationId xmlns:a16="http://schemas.microsoft.com/office/drawing/2014/main" id="{E4D6891A-7A04-40FB-859B-47D9F58B6368}"/>
              </a:ext>
            </a:extLst>
          </p:cNvPr>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pPr/>
              <a:t>11</a:t>
            </a:fld>
            <a:endParaRPr lang="en-US" dirty="0"/>
          </a:p>
        </p:txBody>
      </p:sp>
    </p:spTree>
    <p:extLst>
      <p:ext uri="{BB962C8B-B14F-4D97-AF65-F5344CB8AC3E}">
        <p14:creationId xmlns:p14="http://schemas.microsoft.com/office/powerpoint/2010/main" val="231963871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lstStyle/>
          <a:p>
            <a:pPr>
              <a:defRPr/>
            </a:pPr>
            <a:r>
              <a:rPr lang="en-US" altLang="en-US" dirty="0">
                <a:solidFill>
                  <a:schemeClr val="tx2"/>
                </a:solidFill>
                <a:effectLst/>
                <a:latin typeface="Arial" panose="020B0604020202020204" pitchFamily="34" charset="0"/>
              </a:rPr>
              <a:t>Coded Conclusion (Cont.)</a:t>
            </a:r>
            <a:endParaRPr lang="en-US" dirty="0">
              <a:solidFill>
                <a:schemeClr val="tx2"/>
              </a:solidFill>
              <a:effectLst/>
              <a:latin typeface="Arial" panose="020B0604020202020204" pitchFamily="34" charset="0"/>
            </a:endParaRPr>
          </a:p>
        </p:txBody>
      </p:sp>
      <p:sp>
        <p:nvSpPr>
          <p:cNvPr id="6148" name="Rectangle 3"/>
          <p:cNvSpPr>
            <a:spLocks noGrp="1" noChangeArrowheads="1"/>
          </p:cNvSpPr>
          <p:nvPr>
            <p:ph idx="1"/>
            <p:custDataLst>
              <p:tags r:id="rId2"/>
            </p:custDataLst>
          </p:nvPr>
        </p:nvSpPr>
        <p:spPr>
          <a:xfrm>
            <a:off x="457200" y="1337062"/>
            <a:ext cx="8229600" cy="3994264"/>
          </a:xfrm>
          <a:prstGeom prst="rect">
            <a:avLst/>
          </a:prstGeom>
        </p:spPr>
        <p:txBody>
          <a:bodyPr>
            <a:normAutofit/>
          </a:bodyPr>
          <a:lstStyle/>
          <a:p>
            <a:pPr marL="342900" indent="-342900">
              <a:buFont typeface="Arial" panose="020B0604020202020204" pitchFamily="34" charset="0"/>
              <a:buChar char="•"/>
            </a:pPr>
            <a:r>
              <a:rPr lang="en-US" dirty="0"/>
              <a:t>At the end of the service connected conditions must be the </a:t>
            </a:r>
          </a:p>
          <a:p>
            <a:pPr marL="776883" lvl="2" indent="-342900">
              <a:buFont typeface="Courier New" panose="02070309020205020404" pitchFamily="49" charset="0"/>
              <a:buChar char="o"/>
            </a:pPr>
            <a:r>
              <a:rPr lang="en-US" sz="2000" dirty="0"/>
              <a:t>combined evaluation</a:t>
            </a:r>
          </a:p>
          <a:p>
            <a:pPr marL="776883" lvl="2" indent="-342900">
              <a:buFont typeface="Courier New" panose="02070309020205020404" pitchFamily="49" charset="0"/>
              <a:buChar char="o"/>
            </a:pPr>
            <a:r>
              <a:rPr lang="en-US" sz="2000" dirty="0"/>
              <a:t>historical combined evaluation, and</a:t>
            </a:r>
          </a:p>
          <a:p>
            <a:pPr marL="776883" lvl="2" indent="-342900">
              <a:buFont typeface="Courier New" panose="02070309020205020404" pitchFamily="49" charset="0"/>
              <a:buChar char="o"/>
            </a:pPr>
            <a:r>
              <a:rPr lang="en-US" sz="2000" dirty="0"/>
              <a:t>the effective date(s) for each combined evaluation. </a:t>
            </a:r>
          </a:p>
          <a:p>
            <a:pPr marL="342900" indent="-342900">
              <a:buFont typeface="Arial" panose="020B0604020202020204" pitchFamily="34" charset="0"/>
              <a:buChar char="•"/>
            </a:pPr>
            <a:r>
              <a:rPr lang="en-US" dirty="0"/>
              <a:t>All denials for service connection must include the date of the original denial along with the reason and era.  </a:t>
            </a:r>
          </a:p>
          <a:p>
            <a:pPr marL="342900" indent="-342900">
              <a:buFont typeface="Arial" panose="020B0604020202020204" pitchFamily="34" charset="0"/>
              <a:buChar char="•"/>
            </a:pPr>
            <a:r>
              <a:rPr lang="en-US" dirty="0"/>
              <a:t>If the Veteran has ever claimed pension, each non-service connected condition must include a disability percentage for pension purposes. Furthermore, the </a:t>
            </a:r>
            <a:r>
              <a:rPr lang="en-US" i="1" dirty="0" err="1"/>
              <a:t>codesheet</a:t>
            </a:r>
            <a:r>
              <a:rPr lang="en-US" dirty="0"/>
              <a:t> must include the combined evaluation of all service connected and non-service connected conditions for pension purposes.  </a:t>
            </a:r>
            <a:endParaRPr lang="en-US" dirty="0">
              <a:effectLst/>
            </a:endParaRPr>
          </a:p>
        </p:txBody>
      </p:sp>
      <p:sp>
        <p:nvSpPr>
          <p:cNvPr id="3" name="Slide Number Placeholder 2">
            <a:extLst>
              <a:ext uri="{FF2B5EF4-FFF2-40B4-BE49-F238E27FC236}">
                <a16:creationId xmlns:a16="http://schemas.microsoft.com/office/drawing/2014/main" id="{E4D6891A-7A04-40FB-859B-47D9F58B6368}"/>
              </a:ext>
            </a:extLst>
          </p:cNvPr>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pPr/>
              <a:t>12</a:t>
            </a:fld>
            <a:endParaRPr lang="en-US" dirty="0"/>
          </a:p>
        </p:txBody>
      </p:sp>
      <p:pic>
        <p:nvPicPr>
          <p:cNvPr id="2" name="Picture 1">
            <a:extLst>
              <a:ext uri="{FF2B5EF4-FFF2-40B4-BE49-F238E27FC236}">
                <a16:creationId xmlns:a16="http://schemas.microsoft.com/office/drawing/2014/main" id="{1E8864E5-84F4-490C-B6A0-C44FCF2858A2}"/>
              </a:ext>
            </a:extLst>
          </p:cNvPr>
          <p:cNvPicPr>
            <a:picLocks noChangeAspect="1"/>
          </p:cNvPicPr>
          <p:nvPr/>
        </p:nvPicPr>
        <p:blipFill>
          <a:blip r:embed="rId6"/>
          <a:stretch>
            <a:fillRect/>
          </a:stretch>
        </p:blipFill>
        <p:spPr>
          <a:xfrm>
            <a:off x="1119394" y="5298496"/>
            <a:ext cx="6905212" cy="1303480"/>
          </a:xfrm>
          <a:prstGeom prst="rect">
            <a:avLst/>
          </a:prstGeom>
        </p:spPr>
      </p:pic>
    </p:spTree>
    <p:extLst>
      <p:ext uri="{BB962C8B-B14F-4D97-AF65-F5344CB8AC3E}">
        <p14:creationId xmlns:p14="http://schemas.microsoft.com/office/powerpoint/2010/main" val="107596741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lstStyle/>
          <a:p>
            <a:pPr>
              <a:defRPr/>
            </a:pPr>
            <a:r>
              <a:rPr lang="en-US" altLang="en-US" dirty="0">
                <a:solidFill>
                  <a:schemeClr val="tx2"/>
                </a:solidFill>
                <a:effectLst/>
                <a:latin typeface="Arial" panose="020B0604020202020204" pitchFamily="34" charset="0"/>
              </a:rPr>
              <a:t>Coded Conclusion (Cont.)</a:t>
            </a:r>
            <a:endParaRPr lang="en-US" dirty="0">
              <a:solidFill>
                <a:schemeClr val="tx2"/>
              </a:solidFill>
              <a:effectLst/>
              <a:latin typeface="Arial" panose="020B0604020202020204" pitchFamily="34" charset="0"/>
            </a:endParaRPr>
          </a:p>
        </p:txBody>
      </p:sp>
      <p:sp>
        <p:nvSpPr>
          <p:cNvPr id="6148" name="Rectangle 3"/>
          <p:cNvSpPr>
            <a:spLocks noGrp="1" noChangeArrowheads="1"/>
          </p:cNvSpPr>
          <p:nvPr>
            <p:ph idx="1"/>
            <p:custDataLst>
              <p:tags r:id="rId2"/>
            </p:custDataLst>
          </p:nvPr>
        </p:nvSpPr>
        <p:spPr>
          <a:xfrm>
            <a:off x="457200" y="2057401"/>
            <a:ext cx="8229600" cy="3994264"/>
          </a:xfrm>
          <a:prstGeom prst="rect">
            <a:avLst/>
          </a:prstGeom>
        </p:spPr>
        <p:txBody>
          <a:bodyPr>
            <a:normAutofit/>
          </a:bodyPr>
          <a:lstStyle/>
          <a:p>
            <a:pPr marL="342900" indent="-342900">
              <a:buFont typeface="Arial" panose="020B0604020202020204" pitchFamily="34" charset="0"/>
              <a:buChar char="•"/>
            </a:pPr>
            <a:r>
              <a:rPr lang="en-US" dirty="0"/>
              <a:t>All service connected conditions that a Veteran received disability severance pay for must be identified as such.</a:t>
            </a:r>
          </a:p>
          <a:p>
            <a:pPr marL="342900" indent="-342900">
              <a:buFont typeface="Arial" panose="020B0604020202020204" pitchFamily="34" charset="0"/>
              <a:buChar char="•"/>
            </a:pPr>
            <a:r>
              <a:rPr lang="en-US" dirty="0">
                <a:effectLst/>
              </a:rPr>
              <a:t>In order to identify a con</a:t>
            </a:r>
            <a:r>
              <a:rPr lang="en-US" dirty="0"/>
              <a:t>dition that received disability severance pay, you must select the “Disability Severance” option from the “Withholding Information” drop down which is under the “Diagnosis Information” chevron under the “Disability Decisions” tab in VBMS-R.  </a:t>
            </a:r>
            <a:endParaRPr lang="en-US" dirty="0">
              <a:effectLst/>
            </a:endParaRPr>
          </a:p>
        </p:txBody>
      </p:sp>
      <p:sp>
        <p:nvSpPr>
          <p:cNvPr id="3" name="Slide Number Placeholder 2">
            <a:extLst>
              <a:ext uri="{FF2B5EF4-FFF2-40B4-BE49-F238E27FC236}">
                <a16:creationId xmlns:a16="http://schemas.microsoft.com/office/drawing/2014/main" id="{E4D6891A-7A04-40FB-859B-47D9F58B6368}"/>
              </a:ext>
            </a:extLst>
          </p:cNvPr>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pPr/>
              <a:t>13</a:t>
            </a:fld>
            <a:endParaRPr lang="en-US" dirty="0"/>
          </a:p>
        </p:txBody>
      </p:sp>
      <p:pic>
        <p:nvPicPr>
          <p:cNvPr id="2" name="Picture 1">
            <a:extLst>
              <a:ext uri="{FF2B5EF4-FFF2-40B4-BE49-F238E27FC236}">
                <a16:creationId xmlns:a16="http://schemas.microsoft.com/office/drawing/2014/main" id="{08D6CC89-E647-45DD-96F5-27FA7917CA9F}"/>
              </a:ext>
            </a:extLst>
          </p:cNvPr>
          <p:cNvPicPr>
            <a:picLocks noChangeAspect="1"/>
          </p:cNvPicPr>
          <p:nvPr/>
        </p:nvPicPr>
        <p:blipFill>
          <a:blip r:embed="rId6"/>
          <a:stretch>
            <a:fillRect/>
          </a:stretch>
        </p:blipFill>
        <p:spPr>
          <a:xfrm>
            <a:off x="366765" y="4536649"/>
            <a:ext cx="8320035" cy="1515016"/>
          </a:xfrm>
          <a:prstGeom prst="rect">
            <a:avLst/>
          </a:prstGeom>
        </p:spPr>
      </p:pic>
    </p:spTree>
    <p:extLst>
      <p:ext uri="{BB962C8B-B14F-4D97-AF65-F5344CB8AC3E}">
        <p14:creationId xmlns:p14="http://schemas.microsoft.com/office/powerpoint/2010/main" val="35539461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lstStyle/>
          <a:p>
            <a:pPr>
              <a:defRPr/>
            </a:pPr>
            <a:r>
              <a:rPr lang="en-US" dirty="0">
                <a:effectLst/>
                <a:latin typeface="Arial" panose="020B0604020202020204" pitchFamily="34" charset="0"/>
              </a:rPr>
              <a:t>Coded Conclusions (Cont.)</a:t>
            </a:r>
          </a:p>
        </p:txBody>
      </p:sp>
      <p:sp>
        <p:nvSpPr>
          <p:cNvPr id="6148" name="Rectangle 3"/>
          <p:cNvSpPr>
            <a:spLocks noGrp="1" noChangeArrowheads="1"/>
          </p:cNvSpPr>
          <p:nvPr>
            <p:ph idx="1"/>
            <p:custDataLst>
              <p:tags r:id="rId2"/>
            </p:custDataLst>
          </p:nvPr>
        </p:nvSpPr>
        <p:spPr>
          <a:xfrm>
            <a:off x="457200" y="2057400"/>
            <a:ext cx="8229600" cy="3916363"/>
          </a:xfrm>
          <a:prstGeom prst="rect">
            <a:avLst/>
          </a:prstGeom>
        </p:spPr>
        <p:txBody>
          <a:bodyPr/>
          <a:lstStyle/>
          <a:p>
            <a:r>
              <a:rPr lang="en-US" sz="2000" dirty="0"/>
              <a:t>Conditions that need further development before a proper decision can be made will be listed under the subsection “Deferred Issues.” It is extremely important that when a final decision for a deferred issue is made that the condition is removed from the “Deferred Issues” subsection. (There may be an instance in which the condition is deferred for an evaluation only. If that is the case, then the condition will be listed under the “service connected” and the deferral sections.)</a:t>
            </a:r>
          </a:p>
          <a:p>
            <a:r>
              <a:rPr lang="en-US" sz="2000" dirty="0"/>
              <a:t>Additionally, a condition cannot be listed simultaneously under the Service Connected subsection and the Not Service Connected subsection. This is duplicate and non-compliant with properly updated VA systems</a:t>
            </a:r>
            <a:r>
              <a:rPr lang="en-US" dirty="0"/>
              <a:t>. </a:t>
            </a:r>
            <a:endParaRPr lang="en-US" altLang="en-US" sz="1800" dirty="0"/>
          </a:p>
        </p:txBody>
      </p:sp>
      <p:sp>
        <p:nvSpPr>
          <p:cNvPr id="2" name="Slide Number Placeholder 1">
            <a:extLst>
              <a:ext uri="{FF2B5EF4-FFF2-40B4-BE49-F238E27FC236}">
                <a16:creationId xmlns:a16="http://schemas.microsoft.com/office/drawing/2014/main" id="{4C39A629-B840-47D8-85F1-77718955319F}"/>
              </a:ext>
            </a:extLst>
          </p:cNvPr>
          <p:cNvSpPr>
            <a:spLocks noGrp="1"/>
          </p:cNvSpPr>
          <p:nvPr>
            <p:ph type="sldNum" sz="quarter" idx="12"/>
            <p:custDataLst>
              <p:tags r:id="rId3"/>
            </p:custDataLst>
          </p:nvPr>
        </p:nvSpPr>
        <p:spPr>
          <a:xfrm>
            <a:off x="6931152" y="6601976"/>
            <a:ext cx="2133600" cy="365125"/>
          </a:xfrm>
        </p:spPr>
        <p:txBody>
          <a:bodyPr/>
          <a:lstStyle/>
          <a:p>
            <a:fld id="{36A6A193-2FDC-48DD-8023-1C75B05EEA9A}" type="slidenum">
              <a:rPr lang="en-US" smtClean="0"/>
              <a:pPr/>
              <a:t>14</a:t>
            </a:fld>
            <a:endParaRPr lang="en-US" dirty="0"/>
          </a:p>
        </p:txBody>
      </p:sp>
    </p:spTree>
    <p:extLst>
      <p:ext uri="{BB962C8B-B14F-4D97-AF65-F5344CB8AC3E}">
        <p14:creationId xmlns:p14="http://schemas.microsoft.com/office/powerpoint/2010/main" val="77678252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0" y="793629"/>
            <a:ext cx="9144000" cy="1086867"/>
          </a:xfrm>
        </p:spPr>
        <p:txBody>
          <a:bodyPr/>
          <a:lstStyle/>
          <a:p>
            <a:r>
              <a:rPr lang="en-US" dirty="0">
                <a:effectLst/>
                <a:latin typeface="Arial" panose="020B0604020202020204" pitchFamily="34" charset="0"/>
              </a:rPr>
              <a:t>Special Notations &amp; Template Fields</a:t>
            </a:r>
          </a:p>
        </p:txBody>
      </p:sp>
      <p:sp>
        <p:nvSpPr>
          <p:cNvPr id="4" name="Content Placeholder 3"/>
          <p:cNvSpPr>
            <a:spLocks noGrp="1"/>
          </p:cNvSpPr>
          <p:nvPr>
            <p:ph idx="1"/>
            <p:custDataLst>
              <p:tags r:id="rId2"/>
            </p:custDataLst>
          </p:nvPr>
        </p:nvSpPr>
        <p:spPr>
          <a:xfrm>
            <a:off x="457200" y="2057400"/>
            <a:ext cx="8229600" cy="3916363"/>
          </a:xfrm>
        </p:spPr>
        <p:txBody>
          <a:bodyPr/>
          <a:lstStyle/>
          <a:p>
            <a:pPr marL="0" indent="0">
              <a:buNone/>
            </a:pPr>
            <a:r>
              <a:rPr lang="en-US" sz="2000" dirty="0"/>
              <a:t>The primary purposes of notations made in the </a:t>
            </a:r>
            <a:r>
              <a:rPr lang="en-US" sz="2000" i="1" dirty="0"/>
              <a:t>special notation</a:t>
            </a:r>
            <a:r>
              <a:rPr lang="en-US" sz="2000" dirty="0"/>
              <a:t> and the notification </a:t>
            </a:r>
            <a:r>
              <a:rPr lang="en-US" sz="2000" i="1" dirty="0"/>
              <a:t>template</a:t>
            </a:r>
            <a:r>
              <a:rPr lang="en-US" sz="2000" dirty="0"/>
              <a:t> fields on the </a:t>
            </a:r>
            <a:r>
              <a:rPr lang="en-US" sz="2000" i="1" dirty="0" err="1"/>
              <a:t>codesheet</a:t>
            </a:r>
            <a:r>
              <a:rPr lang="en-US" sz="2000" i="1" dirty="0"/>
              <a:t> </a:t>
            </a:r>
            <a:r>
              <a:rPr lang="en-US" sz="2000" dirty="0"/>
              <a:t>are to</a:t>
            </a:r>
          </a:p>
          <a:p>
            <a:r>
              <a:rPr lang="en-US" sz="2000" dirty="0"/>
              <a:t>record special remarks or approvals applicable to the rating decision, and</a:t>
            </a:r>
          </a:p>
          <a:p>
            <a:r>
              <a:rPr lang="en-US" sz="2000" dirty="0"/>
              <a:t>communicate an instruction or administrative message to the authorization activity.</a:t>
            </a:r>
          </a:p>
          <a:p>
            <a:endParaRPr lang="en-US" sz="2000" dirty="0">
              <a:effectLst/>
            </a:endParaRPr>
          </a:p>
          <a:p>
            <a:pPr marL="0" indent="0">
              <a:buNone/>
            </a:pPr>
            <a:r>
              <a:rPr lang="en-US" sz="2000" dirty="0"/>
              <a:t>For instance, for any proposal to reduce and/or sever a service connected condition, the proposed combined evaluation needs to be provided by the Rating Activity. The proposed combined evaluation  will be included in this section.  </a:t>
            </a:r>
          </a:p>
          <a:p>
            <a:endParaRPr lang="en-US" sz="2000" dirty="0">
              <a:effectLst/>
            </a:endParaRPr>
          </a:p>
        </p:txBody>
      </p:sp>
      <p:sp>
        <p:nvSpPr>
          <p:cNvPr id="5" name="Slide Number Placeholder 4">
            <a:extLst>
              <a:ext uri="{FF2B5EF4-FFF2-40B4-BE49-F238E27FC236}">
                <a16:creationId xmlns:a16="http://schemas.microsoft.com/office/drawing/2014/main" id="{6F30683E-D34E-4461-B1DE-E15B58713F78}"/>
              </a:ext>
            </a:extLst>
          </p:cNvPr>
          <p:cNvSpPr>
            <a:spLocks noGrp="1"/>
          </p:cNvSpPr>
          <p:nvPr>
            <p:ph type="sldNum" sz="quarter" idx="12"/>
            <p:custDataLst>
              <p:tags r:id="rId3"/>
            </p:custDataLst>
          </p:nvPr>
        </p:nvSpPr>
        <p:spPr>
          <a:xfrm>
            <a:off x="6931152" y="6601976"/>
            <a:ext cx="2133600" cy="365125"/>
          </a:xfrm>
        </p:spPr>
        <p:txBody>
          <a:bodyPr/>
          <a:lstStyle/>
          <a:p>
            <a:fld id="{36A6A193-2FDC-48DD-8023-1C75B05EEA9A}" type="slidenum">
              <a:rPr lang="en-US" smtClean="0"/>
              <a:pPr/>
              <a:t>15</a:t>
            </a:fld>
            <a:endParaRPr lang="en-US" dirty="0"/>
          </a:p>
        </p:txBody>
      </p:sp>
    </p:spTree>
    <p:extLst>
      <p:ext uri="{BB962C8B-B14F-4D97-AF65-F5344CB8AC3E}">
        <p14:creationId xmlns:p14="http://schemas.microsoft.com/office/powerpoint/2010/main" val="188803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0" y="793629"/>
            <a:ext cx="9144000" cy="1086867"/>
          </a:xfrm>
        </p:spPr>
        <p:txBody>
          <a:bodyPr/>
          <a:lstStyle/>
          <a:p>
            <a:r>
              <a:rPr lang="en-US" dirty="0">
                <a:effectLst/>
                <a:latin typeface="Arial" panose="020B0604020202020204" pitchFamily="34" charset="0"/>
              </a:rPr>
              <a:t>Special Notations &amp; Template Fields (Cont.)</a:t>
            </a:r>
          </a:p>
        </p:txBody>
      </p:sp>
      <p:sp>
        <p:nvSpPr>
          <p:cNvPr id="4" name="Content Placeholder 3"/>
          <p:cNvSpPr>
            <a:spLocks noGrp="1"/>
          </p:cNvSpPr>
          <p:nvPr>
            <p:ph idx="1"/>
            <p:custDataLst>
              <p:tags r:id="rId2"/>
            </p:custDataLst>
          </p:nvPr>
        </p:nvSpPr>
        <p:spPr>
          <a:xfrm>
            <a:off x="457200" y="2057400"/>
            <a:ext cx="8229600" cy="3916363"/>
          </a:xfrm>
        </p:spPr>
        <p:txBody>
          <a:bodyPr/>
          <a:lstStyle/>
          <a:p>
            <a:pPr marL="0" indent="0">
              <a:buNone/>
            </a:pPr>
            <a:r>
              <a:rPr lang="en-US" sz="2000" dirty="0"/>
              <a:t>All special notations and templates are generated through input in the ISSUE MANAGEMENT tab of VBMS-R. </a:t>
            </a:r>
          </a:p>
          <a:p>
            <a:pPr marL="0" indent="0">
              <a:buNone/>
            </a:pPr>
            <a:endParaRPr lang="en-US" sz="2000" dirty="0"/>
          </a:p>
          <a:p>
            <a:pPr marL="0" indent="0">
              <a:buNone/>
            </a:pPr>
            <a:r>
              <a:rPr lang="en-US" sz="2000" dirty="0"/>
              <a:t>Use the SPECIAL NOTATION field, accessible from VBMS-R's PROFILE tab, to communicate an instruction or administrative message to the VSR. Clarify if the message is solely administrative (for example, Cancel the erroneously established EP 930) or to be shared with the Veteran (for example, Tell the Veteran that the evaluation of his nephrolithiasis is currently under appeal and will be addressed in a future decision).</a:t>
            </a:r>
          </a:p>
        </p:txBody>
      </p:sp>
      <p:sp>
        <p:nvSpPr>
          <p:cNvPr id="5" name="Slide Number Placeholder 4">
            <a:extLst>
              <a:ext uri="{FF2B5EF4-FFF2-40B4-BE49-F238E27FC236}">
                <a16:creationId xmlns:a16="http://schemas.microsoft.com/office/drawing/2014/main" id="{6F30683E-D34E-4461-B1DE-E15B58713F78}"/>
              </a:ext>
            </a:extLst>
          </p:cNvPr>
          <p:cNvSpPr>
            <a:spLocks noGrp="1"/>
          </p:cNvSpPr>
          <p:nvPr>
            <p:ph type="sldNum" sz="quarter" idx="12"/>
            <p:custDataLst>
              <p:tags r:id="rId3"/>
            </p:custDataLst>
          </p:nvPr>
        </p:nvSpPr>
        <p:spPr>
          <a:xfrm>
            <a:off x="6931152" y="6601976"/>
            <a:ext cx="2133600" cy="365125"/>
          </a:xfrm>
        </p:spPr>
        <p:txBody>
          <a:bodyPr/>
          <a:lstStyle/>
          <a:p>
            <a:fld id="{36A6A193-2FDC-48DD-8023-1C75B05EEA9A}" type="slidenum">
              <a:rPr lang="en-US" smtClean="0"/>
              <a:pPr/>
              <a:t>16</a:t>
            </a:fld>
            <a:endParaRPr lang="en-US" dirty="0"/>
          </a:p>
        </p:txBody>
      </p:sp>
    </p:spTree>
    <p:extLst>
      <p:ext uri="{BB962C8B-B14F-4D97-AF65-F5344CB8AC3E}">
        <p14:creationId xmlns:p14="http://schemas.microsoft.com/office/powerpoint/2010/main" val="2156583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0" y="793629"/>
            <a:ext cx="9144000" cy="1086867"/>
          </a:xfrm>
        </p:spPr>
        <p:txBody>
          <a:bodyPr/>
          <a:lstStyle/>
          <a:p>
            <a:r>
              <a:rPr lang="en-US" dirty="0">
                <a:effectLst/>
                <a:latin typeface="Arial" panose="020B0604020202020204" pitchFamily="34" charset="0"/>
              </a:rPr>
              <a:t>Special Notations &amp; Template Fields (Cont.)</a:t>
            </a:r>
          </a:p>
        </p:txBody>
      </p:sp>
      <p:sp>
        <p:nvSpPr>
          <p:cNvPr id="4" name="Content Placeholder 3"/>
          <p:cNvSpPr>
            <a:spLocks noGrp="1"/>
          </p:cNvSpPr>
          <p:nvPr>
            <p:ph idx="1"/>
            <p:custDataLst>
              <p:tags r:id="rId2"/>
            </p:custDataLst>
          </p:nvPr>
        </p:nvSpPr>
        <p:spPr>
          <a:xfrm>
            <a:off x="585988" y="1545406"/>
            <a:ext cx="8261798" cy="4881152"/>
          </a:xfrm>
        </p:spPr>
        <p:txBody>
          <a:bodyPr>
            <a:normAutofit/>
          </a:bodyPr>
          <a:lstStyle/>
          <a:p>
            <a:pPr marL="0" indent="0">
              <a:buNone/>
            </a:pPr>
            <a:r>
              <a:rPr lang="en-US" sz="2000" dirty="0"/>
              <a:t>The special notation text appears at the bottom of the </a:t>
            </a:r>
            <a:r>
              <a:rPr lang="en-US" sz="2000" dirty="0" err="1"/>
              <a:t>codesheet</a:t>
            </a:r>
            <a:r>
              <a:rPr lang="en-US" sz="2000" dirty="0"/>
              <a:t> above the signature(s).</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r>
              <a:rPr lang="en-US" sz="2000" dirty="0"/>
              <a:t>For further information on the ISSUE MANAGEMENT tab or SPECIAL NOTATION field, see the </a:t>
            </a:r>
            <a:r>
              <a:rPr lang="en-US" sz="2000" dirty="0">
                <a:hlinkClick r:id="rId6"/>
              </a:rPr>
              <a:t>VBMS-R User Guide</a:t>
            </a:r>
            <a:r>
              <a:rPr lang="en-US" sz="2000" dirty="0"/>
              <a:t>.</a:t>
            </a:r>
          </a:p>
        </p:txBody>
      </p:sp>
      <p:sp>
        <p:nvSpPr>
          <p:cNvPr id="5" name="Slide Number Placeholder 4">
            <a:extLst>
              <a:ext uri="{FF2B5EF4-FFF2-40B4-BE49-F238E27FC236}">
                <a16:creationId xmlns:a16="http://schemas.microsoft.com/office/drawing/2014/main" id="{6F30683E-D34E-4461-B1DE-E15B58713F78}"/>
              </a:ext>
            </a:extLst>
          </p:cNvPr>
          <p:cNvSpPr>
            <a:spLocks noGrp="1"/>
          </p:cNvSpPr>
          <p:nvPr>
            <p:ph type="sldNum" sz="quarter" idx="12"/>
            <p:custDataLst>
              <p:tags r:id="rId3"/>
            </p:custDataLst>
          </p:nvPr>
        </p:nvSpPr>
        <p:spPr>
          <a:xfrm>
            <a:off x="6931152" y="6601976"/>
            <a:ext cx="2133600" cy="365125"/>
          </a:xfrm>
        </p:spPr>
        <p:txBody>
          <a:bodyPr/>
          <a:lstStyle/>
          <a:p>
            <a:fld id="{36A6A193-2FDC-48DD-8023-1C75B05EEA9A}" type="slidenum">
              <a:rPr lang="en-US" smtClean="0"/>
              <a:pPr/>
              <a:t>17</a:t>
            </a:fld>
            <a:endParaRPr lang="en-US" dirty="0"/>
          </a:p>
        </p:txBody>
      </p:sp>
      <p:pic>
        <p:nvPicPr>
          <p:cNvPr id="2" name="Picture 1">
            <a:extLst>
              <a:ext uri="{FF2B5EF4-FFF2-40B4-BE49-F238E27FC236}">
                <a16:creationId xmlns:a16="http://schemas.microsoft.com/office/drawing/2014/main" id="{A352C8DD-DE57-43D9-88C4-8ADF74FD7617}"/>
              </a:ext>
            </a:extLst>
          </p:cNvPr>
          <p:cNvPicPr>
            <a:picLocks noChangeAspect="1"/>
          </p:cNvPicPr>
          <p:nvPr/>
        </p:nvPicPr>
        <p:blipFill>
          <a:blip r:embed="rId7"/>
          <a:stretch>
            <a:fillRect/>
          </a:stretch>
        </p:blipFill>
        <p:spPr>
          <a:xfrm>
            <a:off x="1429555" y="2321269"/>
            <a:ext cx="6023027" cy="3048497"/>
          </a:xfrm>
          <a:prstGeom prst="rect">
            <a:avLst/>
          </a:prstGeom>
        </p:spPr>
      </p:pic>
    </p:spTree>
    <p:extLst>
      <p:ext uri="{BB962C8B-B14F-4D97-AF65-F5344CB8AC3E}">
        <p14:creationId xmlns:p14="http://schemas.microsoft.com/office/powerpoint/2010/main" val="3169735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0" y="793629"/>
            <a:ext cx="9144000" cy="1086867"/>
          </a:xfrm>
        </p:spPr>
        <p:txBody>
          <a:bodyPr/>
          <a:lstStyle/>
          <a:p>
            <a:r>
              <a:rPr lang="en-US" dirty="0">
                <a:effectLst/>
                <a:latin typeface="Arial" panose="020B0604020202020204" pitchFamily="34" charset="0"/>
              </a:rPr>
              <a:t>Signature</a:t>
            </a:r>
          </a:p>
        </p:txBody>
      </p:sp>
      <p:sp>
        <p:nvSpPr>
          <p:cNvPr id="4" name="Content Placeholder 3"/>
          <p:cNvSpPr>
            <a:spLocks noGrp="1"/>
          </p:cNvSpPr>
          <p:nvPr>
            <p:ph idx="1"/>
            <p:custDataLst>
              <p:tags r:id="rId2"/>
            </p:custDataLst>
          </p:nvPr>
        </p:nvSpPr>
        <p:spPr>
          <a:xfrm>
            <a:off x="457200" y="2057400"/>
            <a:ext cx="8229600" cy="3916363"/>
          </a:xfrm>
        </p:spPr>
        <p:txBody>
          <a:bodyPr>
            <a:normAutofit/>
          </a:bodyPr>
          <a:lstStyle/>
          <a:p>
            <a:pPr marL="0" indent="0">
              <a:buNone/>
              <a:defRPr/>
            </a:pPr>
            <a:r>
              <a:rPr lang="en-US" altLang="en-US" sz="2000" dirty="0"/>
              <a:t>Rating decisions must contain the decision maker’s standard digital signature on the bottom of the last page of the </a:t>
            </a:r>
            <a:r>
              <a:rPr lang="en-US" altLang="en-US" sz="2000" dirty="0" err="1"/>
              <a:t>codesheet</a:t>
            </a:r>
            <a:r>
              <a:rPr lang="en-US" altLang="en-US" sz="2000" dirty="0"/>
              <a:t>. “wet signatures” are no longer required.</a:t>
            </a:r>
          </a:p>
          <a:p>
            <a:pPr>
              <a:defRPr/>
            </a:pPr>
            <a:endParaRPr lang="en-US" altLang="en-US" sz="2000" dirty="0"/>
          </a:p>
          <a:p>
            <a:pPr marL="0" indent="0">
              <a:buNone/>
              <a:defRPr/>
            </a:pPr>
            <a:r>
              <a:rPr lang="en-US" altLang="en-US" sz="2000" dirty="0"/>
              <a:t>A rating decision signature is defined as</a:t>
            </a:r>
          </a:p>
          <a:p>
            <a:pPr>
              <a:defRPr/>
            </a:pPr>
            <a:endParaRPr lang="en-US" altLang="en-US" sz="2000" dirty="0"/>
          </a:p>
          <a:p>
            <a:pPr>
              <a:defRPr/>
            </a:pPr>
            <a:r>
              <a:rPr lang="en-US" altLang="en-US" sz="2000" dirty="0"/>
              <a:t>an electronic signature certification statement, and</a:t>
            </a:r>
          </a:p>
          <a:p>
            <a:pPr>
              <a:defRPr/>
            </a:pPr>
            <a:r>
              <a:rPr lang="en-US" altLang="en-US" sz="2000" dirty="0"/>
              <a:t>the user’s </a:t>
            </a:r>
          </a:p>
          <a:p>
            <a:pPr marL="0" indent="0">
              <a:buNone/>
              <a:defRPr/>
            </a:pPr>
            <a:r>
              <a:rPr lang="en-US" altLang="en-US" sz="2000" dirty="0"/>
              <a:t>   o	Local Area Network identification (LAN ID), and</a:t>
            </a:r>
          </a:p>
          <a:p>
            <a:pPr marL="0" indent="0">
              <a:buNone/>
              <a:defRPr/>
            </a:pPr>
            <a:r>
              <a:rPr lang="en-US" altLang="en-US" sz="2000" dirty="0"/>
              <a:t>   o	job title.</a:t>
            </a:r>
          </a:p>
        </p:txBody>
      </p:sp>
      <p:sp>
        <p:nvSpPr>
          <p:cNvPr id="5" name="Slide Number Placeholder 4">
            <a:extLst>
              <a:ext uri="{FF2B5EF4-FFF2-40B4-BE49-F238E27FC236}">
                <a16:creationId xmlns:a16="http://schemas.microsoft.com/office/drawing/2014/main" id="{BE37A85B-0E7C-4C6F-8AD8-8D398334C534}"/>
              </a:ext>
            </a:extLst>
          </p:cNvPr>
          <p:cNvSpPr>
            <a:spLocks noGrp="1"/>
          </p:cNvSpPr>
          <p:nvPr>
            <p:ph type="sldNum" sz="quarter" idx="12"/>
            <p:custDataLst>
              <p:tags r:id="rId3"/>
            </p:custDataLst>
          </p:nvPr>
        </p:nvSpPr>
        <p:spPr>
          <a:xfrm>
            <a:off x="6931152" y="6601976"/>
            <a:ext cx="2133600" cy="365125"/>
          </a:xfrm>
        </p:spPr>
        <p:txBody>
          <a:bodyPr/>
          <a:lstStyle/>
          <a:p>
            <a:fld id="{36A6A193-2FDC-48DD-8023-1C75B05EEA9A}" type="slidenum">
              <a:rPr lang="en-US" smtClean="0"/>
              <a:pPr/>
              <a:t>18</a:t>
            </a:fld>
            <a:endParaRPr lang="en-US" dirty="0"/>
          </a:p>
        </p:txBody>
      </p:sp>
    </p:spTree>
    <p:extLst>
      <p:ext uri="{BB962C8B-B14F-4D97-AF65-F5344CB8AC3E}">
        <p14:creationId xmlns:p14="http://schemas.microsoft.com/office/powerpoint/2010/main" val="2500606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0" y="793629"/>
            <a:ext cx="9144000" cy="1086867"/>
          </a:xfrm>
        </p:spPr>
        <p:txBody>
          <a:bodyPr/>
          <a:lstStyle/>
          <a:p>
            <a:r>
              <a:rPr lang="en-US" dirty="0">
                <a:effectLst/>
                <a:latin typeface="Arial" panose="020B0604020202020204" pitchFamily="34" charset="0"/>
              </a:rPr>
              <a:t>Signature (Cont.)</a:t>
            </a:r>
          </a:p>
        </p:txBody>
      </p:sp>
      <p:sp>
        <p:nvSpPr>
          <p:cNvPr id="4" name="Content Placeholder 3"/>
          <p:cNvSpPr>
            <a:spLocks noGrp="1"/>
          </p:cNvSpPr>
          <p:nvPr>
            <p:ph idx="1"/>
            <p:custDataLst>
              <p:tags r:id="rId2"/>
            </p:custDataLst>
          </p:nvPr>
        </p:nvSpPr>
        <p:spPr>
          <a:xfrm>
            <a:off x="457200" y="1615965"/>
            <a:ext cx="8229600" cy="3916363"/>
          </a:xfrm>
        </p:spPr>
        <p:txBody>
          <a:bodyPr>
            <a:normAutofit/>
          </a:bodyPr>
          <a:lstStyle/>
          <a:p>
            <a:pPr marL="0" indent="0">
              <a:buNone/>
              <a:defRPr/>
            </a:pPr>
            <a:r>
              <a:rPr lang="en-US" altLang="en-US" sz="2000" dirty="0"/>
              <a:t>To establish the standardized digital signature, users should navigate to the SIGNATURE/DOCUMENT TITLE tab, and populate the AUTHOR SIGNATURE LINE field as follows:</a:t>
            </a:r>
          </a:p>
          <a:p>
            <a:pPr marL="0" indent="0">
              <a:buNone/>
              <a:defRPr/>
            </a:pPr>
            <a:endParaRPr lang="en-US" altLang="en-US" sz="2000" dirty="0"/>
          </a:p>
          <a:p>
            <a:pPr marL="0" indent="0">
              <a:buNone/>
              <a:defRPr/>
            </a:pPr>
            <a:r>
              <a:rPr lang="en-US" altLang="en-US" sz="2000" dirty="0" err="1"/>
              <a:t>eSign</a:t>
            </a:r>
            <a:r>
              <a:rPr lang="en-US" altLang="en-US" sz="2000" dirty="0"/>
              <a:t>: certified by [decision maker’s LAN ID, job title] </a:t>
            </a:r>
          </a:p>
          <a:p>
            <a:pPr marL="0" indent="0">
              <a:buNone/>
              <a:defRPr/>
            </a:pPr>
            <a:endParaRPr lang="en-US" altLang="en-US" sz="2000" dirty="0"/>
          </a:p>
          <a:p>
            <a:pPr marL="0" indent="0">
              <a:buNone/>
              <a:defRPr/>
            </a:pPr>
            <a:r>
              <a:rPr lang="en-US" altLang="en-US" sz="2000" dirty="0"/>
              <a:t>Example: </a:t>
            </a:r>
            <a:r>
              <a:rPr lang="en-US" altLang="en-US" sz="2000" dirty="0" err="1"/>
              <a:t>eSign</a:t>
            </a:r>
            <a:r>
              <a:rPr lang="en-US" altLang="en-US" sz="2000" dirty="0"/>
              <a:t>: certified by VSCJSMIT, RVSR</a:t>
            </a:r>
          </a:p>
        </p:txBody>
      </p:sp>
      <p:sp>
        <p:nvSpPr>
          <p:cNvPr id="5" name="Slide Number Placeholder 4">
            <a:extLst>
              <a:ext uri="{FF2B5EF4-FFF2-40B4-BE49-F238E27FC236}">
                <a16:creationId xmlns:a16="http://schemas.microsoft.com/office/drawing/2014/main" id="{BE37A85B-0E7C-4C6F-8AD8-8D398334C534}"/>
              </a:ext>
            </a:extLst>
          </p:cNvPr>
          <p:cNvSpPr>
            <a:spLocks noGrp="1"/>
          </p:cNvSpPr>
          <p:nvPr>
            <p:ph type="sldNum" sz="quarter" idx="12"/>
            <p:custDataLst>
              <p:tags r:id="rId3"/>
            </p:custDataLst>
          </p:nvPr>
        </p:nvSpPr>
        <p:spPr>
          <a:xfrm>
            <a:off x="6931152" y="6601976"/>
            <a:ext cx="2133600" cy="365125"/>
          </a:xfrm>
        </p:spPr>
        <p:txBody>
          <a:bodyPr/>
          <a:lstStyle/>
          <a:p>
            <a:fld id="{36A6A193-2FDC-48DD-8023-1C75B05EEA9A}" type="slidenum">
              <a:rPr lang="en-US" smtClean="0"/>
              <a:pPr/>
              <a:t>19</a:t>
            </a:fld>
            <a:endParaRPr lang="en-US" dirty="0"/>
          </a:p>
        </p:txBody>
      </p:sp>
    </p:spTree>
    <p:extLst>
      <p:ext uri="{BB962C8B-B14F-4D97-AF65-F5344CB8AC3E}">
        <p14:creationId xmlns:p14="http://schemas.microsoft.com/office/powerpoint/2010/main" val="3842194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custDataLst>
              <p:tags r:id="rId1"/>
            </p:custDataLst>
          </p:nvPr>
        </p:nvSpPr>
        <p:spPr>
          <a:xfrm>
            <a:off x="0" y="793629"/>
            <a:ext cx="9144000" cy="1086867"/>
          </a:xfrm>
        </p:spPr>
        <p:txBody>
          <a:bodyPr/>
          <a:lstStyle/>
          <a:p>
            <a:pPr>
              <a:defRPr/>
            </a:pPr>
            <a:r>
              <a:rPr lang="en-US" dirty="0">
                <a:effectLst/>
                <a:latin typeface="Arial" panose="020B0604020202020204" pitchFamily="34" charset="0"/>
              </a:rPr>
              <a:t>Lesson Objectives</a:t>
            </a:r>
          </a:p>
        </p:txBody>
      </p:sp>
      <p:sp>
        <p:nvSpPr>
          <p:cNvPr id="4100" name="Rectangle 6"/>
          <p:cNvSpPr>
            <a:spLocks noGrp="1" noChangeArrowheads="1"/>
          </p:cNvSpPr>
          <p:nvPr>
            <p:ph idx="1"/>
            <p:custDataLst>
              <p:tags r:id="rId2"/>
            </p:custDataLst>
          </p:nvPr>
        </p:nvSpPr>
        <p:spPr>
          <a:xfrm>
            <a:off x="457200" y="2020673"/>
            <a:ext cx="8229600" cy="3916363"/>
          </a:xfrm>
        </p:spPr>
        <p:txBody>
          <a:bodyPr>
            <a:normAutofit/>
          </a:bodyPr>
          <a:lstStyle/>
          <a:p>
            <a:pPr marL="347467" indent="-285750">
              <a:defRPr/>
            </a:pPr>
            <a:r>
              <a:rPr lang="en-US" altLang="en-US" sz="2000" dirty="0"/>
              <a:t>Understand the anatomy of a rating </a:t>
            </a:r>
            <a:r>
              <a:rPr lang="en-US" altLang="en-US" sz="2000" dirty="0" err="1"/>
              <a:t>codesheet</a:t>
            </a:r>
            <a:r>
              <a:rPr lang="en-US" altLang="en-US" sz="2000" dirty="0"/>
              <a:t>.  </a:t>
            </a:r>
          </a:p>
          <a:p>
            <a:pPr marL="61717" indent="0">
              <a:buNone/>
              <a:defRPr/>
            </a:pPr>
            <a:endParaRPr lang="en-US" altLang="en-US" sz="2000" dirty="0"/>
          </a:p>
          <a:p>
            <a:pPr marL="347467" indent="-285750">
              <a:defRPr/>
            </a:pPr>
            <a:r>
              <a:rPr lang="en-US" altLang="en-US" sz="2000" dirty="0"/>
              <a:t>Identify the required elements of a rating </a:t>
            </a:r>
            <a:r>
              <a:rPr lang="en-US" altLang="en-US" sz="2000" dirty="0" err="1"/>
              <a:t>codesheet</a:t>
            </a:r>
            <a:r>
              <a:rPr lang="en-US" altLang="en-US" sz="2000" dirty="0"/>
              <a:t>. </a:t>
            </a:r>
          </a:p>
        </p:txBody>
      </p:sp>
      <p:sp>
        <p:nvSpPr>
          <p:cNvPr id="3" name="Slide Number Placeholder 2">
            <a:extLst>
              <a:ext uri="{FF2B5EF4-FFF2-40B4-BE49-F238E27FC236}">
                <a16:creationId xmlns:a16="http://schemas.microsoft.com/office/drawing/2014/main" id="{8438A10E-96D8-42B9-8A61-69C716D24061}"/>
              </a:ext>
            </a:extLst>
          </p:cNvPr>
          <p:cNvSpPr>
            <a:spLocks noGrp="1"/>
          </p:cNvSpPr>
          <p:nvPr>
            <p:ph type="sldNum" sz="quarter" idx="12"/>
            <p:custDataLst>
              <p:tags r:id="rId3"/>
            </p:custDataLst>
          </p:nvPr>
        </p:nvSpPr>
        <p:spPr>
          <a:xfrm>
            <a:off x="6931152" y="6601976"/>
            <a:ext cx="2133600" cy="365125"/>
          </a:xfrm>
        </p:spPr>
        <p:txBody>
          <a:bodyPr/>
          <a:lstStyle/>
          <a:p>
            <a:fld id="{36A6A193-2FDC-48DD-8023-1C75B05EEA9A}" type="slidenum">
              <a:rPr lang="en-US" smtClean="0"/>
              <a:pPr/>
              <a:t>2</a:t>
            </a:fld>
            <a:endParaRPr lang="en-US" dirty="0"/>
          </a:p>
        </p:txBody>
      </p:sp>
    </p:spTree>
    <p:extLst>
      <p:ext uri="{BB962C8B-B14F-4D97-AF65-F5344CB8AC3E}">
        <p14:creationId xmlns:p14="http://schemas.microsoft.com/office/powerpoint/2010/main" val="138557239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0" y="793629"/>
            <a:ext cx="9144000" cy="1086867"/>
          </a:xfrm>
        </p:spPr>
        <p:txBody>
          <a:bodyPr/>
          <a:lstStyle/>
          <a:p>
            <a:r>
              <a:rPr lang="en-US" dirty="0">
                <a:effectLst/>
                <a:latin typeface="Arial" panose="020B0604020202020204" pitchFamily="34" charset="0"/>
              </a:rPr>
              <a:t>Signature (Cont.)</a:t>
            </a:r>
          </a:p>
        </p:txBody>
      </p:sp>
      <p:sp>
        <p:nvSpPr>
          <p:cNvPr id="4" name="Content Placeholder 3"/>
          <p:cNvSpPr>
            <a:spLocks noGrp="1"/>
          </p:cNvSpPr>
          <p:nvPr>
            <p:ph idx="1"/>
            <p:custDataLst>
              <p:tags r:id="rId2"/>
            </p:custDataLst>
          </p:nvPr>
        </p:nvSpPr>
        <p:spPr>
          <a:xfrm>
            <a:off x="457200" y="2057400"/>
            <a:ext cx="8229600" cy="3916363"/>
          </a:xfrm>
        </p:spPr>
        <p:txBody>
          <a:bodyPr>
            <a:normAutofit/>
          </a:bodyPr>
          <a:lstStyle/>
          <a:p>
            <a:pPr marL="0" indent="0">
              <a:buNone/>
              <a:defRPr/>
            </a:pPr>
            <a:r>
              <a:rPr lang="en-US" altLang="en-US" sz="2000" b="1" dirty="0"/>
              <a:t>Exception:</a:t>
            </a:r>
            <a:r>
              <a:rPr lang="en-US" altLang="en-US" sz="2000" dirty="0"/>
              <a:t> If a rating decision requires more than one signature, the rating decision </a:t>
            </a:r>
            <a:r>
              <a:rPr lang="en-US" altLang="en-US" sz="2000" dirty="0" err="1"/>
              <a:t>codesheet</a:t>
            </a:r>
            <a:r>
              <a:rPr lang="en-US" altLang="en-US" sz="2000" dirty="0"/>
              <a:t> must display the required additional signature fields, but the digital signatures of the additional reviewers must be documented on VA Form 21-0961, Electronic Signatures.</a:t>
            </a:r>
          </a:p>
          <a:p>
            <a:pPr marL="0" indent="0">
              <a:buNone/>
              <a:defRPr/>
            </a:pPr>
            <a:endParaRPr lang="en-US" altLang="en-US" sz="2000" dirty="0"/>
          </a:p>
          <a:p>
            <a:pPr marL="0" indent="0">
              <a:buNone/>
              <a:defRPr/>
            </a:pPr>
            <a:r>
              <a:rPr lang="en-US" altLang="en-US" sz="2000" b="1" dirty="0"/>
              <a:t>Important:</a:t>
            </a:r>
            <a:r>
              <a:rPr lang="en-US" altLang="en-US" sz="2000" dirty="0"/>
              <a:t> The signature of the decision maker(s) certifies that the claims folder was reviewed and all phases of the claims process leading to the decision were correctly handled.</a:t>
            </a:r>
          </a:p>
        </p:txBody>
      </p:sp>
      <p:sp>
        <p:nvSpPr>
          <p:cNvPr id="5" name="Slide Number Placeholder 4">
            <a:extLst>
              <a:ext uri="{FF2B5EF4-FFF2-40B4-BE49-F238E27FC236}">
                <a16:creationId xmlns:a16="http://schemas.microsoft.com/office/drawing/2014/main" id="{BE37A85B-0E7C-4C6F-8AD8-8D398334C534}"/>
              </a:ext>
            </a:extLst>
          </p:cNvPr>
          <p:cNvSpPr>
            <a:spLocks noGrp="1"/>
          </p:cNvSpPr>
          <p:nvPr>
            <p:ph type="sldNum" sz="quarter" idx="12"/>
            <p:custDataLst>
              <p:tags r:id="rId3"/>
            </p:custDataLst>
          </p:nvPr>
        </p:nvSpPr>
        <p:spPr>
          <a:xfrm>
            <a:off x="6931152" y="6601976"/>
            <a:ext cx="2133600" cy="365125"/>
          </a:xfrm>
        </p:spPr>
        <p:txBody>
          <a:bodyPr/>
          <a:lstStyle/>
          <a:p>
            <a:fld id="{36A6A193-2FDC-48DD-8023-1C75B05EEA9A}" type="slidenum">
              <a:rPr lang="en-US" smtClean="0"/>
              <a:pPr/>
              <a:t>20</a:t>
            </a:fld>
            <a:endParaRPr lang="en-US" dirty="0"/>
          </a:p>
        </p:txBody>
      </p:sp>
    </p:spTree>
    <p:extLst>
      <p:ext uri="{BB962C8B-B14F-4D97-AF65-F5344CB8AC3E}">
        <p14:creationId xmlns:p14="http://schemas.microsoft.com/office/powerpoint/2010/main" val="833279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0" y="793629"/>
            <a:ext cx="9144000" cy="1086867"/>
          </a:xfrm>
        </p:spPr>
        <p:txBody>
          <a:bodyPr/>
          <a:lstStyle/>
          <a:p>
            <a:r>
              <a:rPr lang="en-US" dirty="0">
                <a:effectLst/>
                <a:latin typeface="Arial" panose="020B0604020202020204" pitchFamily="34" charset="0"/>
              </a:rPr>
              <a:t>Single or Multiple Signatures</a:t>
            </a:r>
          </a:p>
        </p:txBody>
      </p:sp>
      <p:sp>
        <p:nvSpPr>
          <p:cNvPr id="4" name="Content Placeholder 3"/>
          <p:cNvSpPr>
            <a:spLocks noGrp="1"/>
          </p:cNvSpPr>
          <p:nvPr>
            <p:ph idx="1"/>
            <p:custDataLst>
              <p:tags r:id="rId2"/>
            </p:custDataLst>
          </p:nvPr>
        </p:nvSpPr>
        <p:spPr>
          <a:xfrm>
            <a:off x="457200" y="2057400"/>
            <a:ext cx="8229600" cy="3916363"/>
          </a:xfrm>
        </p:spPr>
        <p:txBody>
          <a:bodyPr>
            <a:normAutofit/>
          </a:bodyPr>
          <a:lstStyle/>
          <a:p>
            <a:r>
              <a:rPr lang="en-US" altLang="en-US" sz="2000" dirty="0"/>
              <a:t>Single-signature authority is restricted to RVSRs whose ability to produce quality work independently without additional oversight has been demonstrated by review.</a:t>
            </a:r>
          </a:p>
          <a:p>
            <a:endParaRPr lang="en-US" altLang="en-US" sz="2000" dirty="0"/>
          </a:p>
          <a:p>
            <a:r>
              <a:rPr lang="en-US" altLang="en-US" sz="2000" dirty="0"/>
              <a:t>All rating decisions require the signatures of two decision makers, unless approved as single-signature ratings by the VSCM or PMCM.</a:t>
            </a:r>
          </a:p>
          <a:p>
            <a:endParaRPr lang="en-US" altLang="en-US" sz="2000" dirty="0"/>
          </a:p>
          <a:p>
            <a:r>
              <a:rPr lang="en-US" altLang="en-US" sz="2000" b="1" dirty="0"/>
              <a:t>Exception:</a:t>
            </a:r>
            <a:r>
              <a:rPr lang="en-US" altLang="en-US" sz="2000" dirty="0"/>
              <a:t> The VSCM/PMCM does not have authority to grant single-signature authority in all cases. Please refer to the table in </a:t>
            </a:r>
            <a:r>
              <a:rPr lang="en-US" altLang="en-US" sz="2000" dirty="0">
                <a:hlinkClick r:id="rId6"/>
              </a:rPr>
              <a:t>M21-1, Part III, Subpart iv, 6.D.7.d</a:t>
            </a:r>
            <a:r>
              <a:rPr lang="en-US" altLang="en-US" sz="2000" dirty="0"/>
              <a:t> for information on when second signatures are warranted. </a:t>
            </a:r>
          </a:p>
        </p:txBody>
      </p:sp>
      <p:sp>
        <p:nvSpPr>
          <p:cNvPr id="5" name="Slide Number Placeholder 4">
            <a:extLst>
              <a:ext uri="{FF2B5EF4-FFF2-40B4-BE49-F238E27FC236}">
                <a16:creationId xmlns:a16="http://schemas.microsoft.com/office/drawing/2014/main" id="{7A830878-96F6-4504-98F8-06378DFED646}"/>
              </a:ext>
            </a:extLst>
          </p:cNvPr>
          <p:cNvSpPr>
            <a:spLocks noGrp="1"/>
          </p:cNvSpPr>
          <p:nvPr>
            <p:ph type="sldNum" sz="quarter" idx="12"/>
            <p:custDataLst>
              <p:tags r:id="rId3"/>
            </p:custDataLst>
          </p:nvPr>
        </p:nvSpPr>
        <p:spPr>
          <a:xfrm>
            <a:off x="6931152" y="6601976"/>
            <a:ext cx="2133600" cy="365125"/>
          </a:xfrm>
        </p:spPr>
        <p:txBody>
          <a:bodyPr/>
          <a:lstStyle/>
          <a:p>
            <a:fld id="{36A6A193-2FDC-48DD-8023-1C75B05EEA9A}" type="slidenum">
              <a:rPr lang="en-US" smtClean="0"/>
              <a:pPr/>
              <a:t>21</a:t>
            </a:fld>
            <a:endParaRPr lang="en-US" dirty="0"/>
          </a:p>
        </p:txBody>
      </p:sp>
    </p:spTree>
    <p:extLst>
      <p:ext uri="{BB962C8B-B14F-4D97-AF65-F5344CB8AC3E}">
        <p14:creationId xmlns:p14="http://schemas.microsoft.com/office/powerpoint/2010/main" val="16560125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hidden="1"/>
          <p:cNvSpPr>
            <a:spLocks noGrp="1" noChangeArrowheads="1"/>
          </p:cNvSpPr>
          <p:nvPr>
            <p:ph type="title"/>
            <p:custDataLst>
              <p:tags r:id="rId1"/>
            </p:custDataLst>
          </p:nvPr>
        </p:nvSpPr>
        <p:spPr>
          <a:xfrm>
            <a:off x="0" y="793629"/>
            <a:ext cx="9144000" cy="1086867"/>
          </a:xfrm>
        </p:spPr>
        <p:txBody>
          <a:bodyPr/>
          <a:lstStyle/>
          <a:p>
            <a:r>
              <a:rPr lang="en-US" dirty="0">
                <a:effectLst/>
                <a:latin typeface="Times New Roman" panose="02020603050405020304" pitchFamily="18" charset="0"/>
                <a:cs typeface="Times New Roman" panose="02020603050405020304" pitchFamily="18" charset="0"/>
              </a:rPr>
              <a:t>Review</a:t>
            </a:r>
          </a:p>
        </p:txBody>
      </p:sp>
      <p:sp>
        <p:nvSpPr>
          <p:cNvPr id="7172" name="WordArt 4"/>
          <p:cNvSpPr>
            <a:spLocks noChangeArrowheads="1" noChangeShapeType="1" noTextEdit="1"/>
          </p:cNvSpPr>
          <p:nvPr>
            <p:custDataLst>
              <p:tags r:id="rId2"/>
            </p:custDataLst>
          </p:nvPr>
        </p:nvSpPr>
        <p:spPr bwMode="auto">
          <a:xfrm>
            <a:off x="1905000" y="2857500"/>
            <a:ext cx="5943600" cy="1385888"/>
          </a:xfrm>
          <a:prstGeom prst="rect">
            <a:avLst/>
          </a:prstGeom>
        </p:spPr>
        <p:txBody>
          <a:bodyPr wrap="none" fromWordArt="1">
            <a:prstTxWarp prst="textPlain">
              <a:avLst>
                <a:gd name="adj" fmla="val 50000"/>
              </a:avLst>
            </a:prstTxWarp>
            <a:scene3d>
              <a:camera prst="legacyPerspectiveBottomRight">
                <a:rot lat="0" lon="21239990" rev="0"/>
              </a:camera>
              <a:lightRig rig="legacyHarsh3" dir="l"/>
            </a:scene3d>
            <a:sp3d extrusionH="430200" prstMaterial="legacyMatte">
              <a:extrusionClr>
                <a:srgbClr val="C0C0C0"/>
              </a:extrusionClr>
            </a:sp3d>
          </a:bodyPr>
          <a:lstStyle/>
          <a:p>
            <a:pPr algn="ctr"/>
            <a:endParaRPr lang="en-US" sz="2700" kern="10" dirty="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a:endParaRPr>
          </a:p>
        </p:txBody>
      </p:sp>
      <p:sp>
        <p:nvSpPr>
          <p:cNvPr id="6" name="WordArt 4"/>
          <p:cNvSpPr>
            <a:spLocks noChangeArrowheads="1" noChangeShapeType="1" noTextEdit="1"/>
          </p:cNvSpPr>
          <p:nvPr>
            <p:custDataLst>
              <p:tags r:id="rId3"/>
            </p:custDataLst>
          </p:nvPr>
        </p:nvSpPr>
        <p:spPr bwMode="auto">
          <a:xfrm>
            <a:off x="1676400" y="2914650"/>
            <a:ext cx="6400800" cy="1657350"/>
          </a:xfrm>
          <a:prstGeom prst="rect">
            <a:avLst/>
          </a:prstGeom>
        </p:spPr>
        <p:txBody>
          <a:bodyPr wrap="none" fromWordArt="1">
            <a:prstTxWarp prst="textPlain">
              <a:avLst>
                <a:gd name="adj" fmla="val 50000"/>
              </a:avLst>
            </a:prstTxWarp>
            <a:scene3d>
              <a:camera prst="legacyPerspectiveBottomRight">
                <a:rot lat="0" lon="21239990" rev="0"/>
              </a:camera>
              <a:lightRig rig="legacyHarsh3" dir="l"/>
            </a:scene3d>
            <a:sp3d extrusionH="430200" prstMaterial="legacyMatte">
              <a:extrusionClr>
                <a:srgbClr val="C0C0C0"/>
              </a:extrusionClr>
            </a:sp3d>
          </a:bodyPr>
          <a:lstStyle/>
          <a:p>
            <a:pPr algn="ctr"/>
            <a:endParaRPr lang="en-US" sz="2700" kern="10" dirty="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a:endParaRPr>
          </a:p>
        </p:txBody>
      </p:sp>
      <p:sp>
        <p:nvSpPr>
          <p:cNvPr id="3" name="Slide Number Placeholder 2">
            <a:extLst>
              <a:ext uri="{FF2B5EF4-FFF2-40B4-BE49-F238E27FC236}">
                <a16:creationId xmlns:a16="http://schemas.microsoft.com/office/drawing/2014/main" id="{4000F0B5-6963-4BC6-B925-C57A3A93257A}"/>
              </a:ext>
            </a:extLst>
          </p:cNvPr>
          <p:cNvSpPr>
            <a:spLocks noGrp="1"/>
          </p:cNvSpPr>
          <p:nvPr>
            <p:ph type="sldNum" sz="quarter" idx="12"/>
            <p:custDataLst>
              <p:tags r:id="rId4"/>
            </p:custDataLst>
          </p:nvPr>
        </p:nvSpPr>
        <p:spPr>
          <a:xfrm>
            <a:off x="6931152" y="6601976"/>
            <a:ext cx="2133600" cy="365125"/>
          </a:xfrm>
        </p:spPr>
        <p:txBody>
          <a:bodyPr/>
          <a:lstStyle/>
          <a:p>
            <a:fld id="{7C414AED-89CE-4A48-8B2B-1B3A5C68EA2A}" type="slidenum">
              <a:rPr lang="en-US" smtClean="0"/>
              <a:pPr/>
              <a:t>22</a:t>
            </a:fld>
            <a:endParaRPr lang="en-US" dirty="0"/>
          </a:p>
        </p:txBody>
      </p:sp>
      <p:sp>
        <p:nvSpPr>
          <p:cNvPr id="2" name="TextBox 1">
            <a:extLst>
              <a:ext uri="{FF2B5EF4-FFF2-40B4-BE49-F238E27FC236}">
                <a16:creationId xmlns:a16="http://schemas.microsoft.com/office/drawing/2014/main" id="{73B989EB-37F9-4B5F-95AA-56E0BAE4B166}"/>
              </a:ext>
            </a:extLst>
          </p:cNvPr>
          <p:cNvSpPr txBox="1"/>
          <p:nvPr>
            <p:custDataLst>
              <p:tags r:id="rId5"/>
            </p:custDataLst>
          </p:nvPr>
        </p:nvSpPr>
        <p:spPr>
          <a:xfrm>
            <a:off x="0" y="2842854"/>
            <a:ext cx="9144000" cy="1200329"/>
          </a:xfrm>
          <a:prstGeom prst="rect">
            <a:avLst/>
          </a:prstGeom>
          <a:noFill/>
        </p:spPr>
        <p:txBody>
          <a:bodyPr wrap="square" rtlCol="0">
            <a:spAutoFit/>
          </a:bodyPr>
          <a:lstStyle/>
          <a:p>
            <a:pPr algn="ctr"/>
            <a:r>
              <a:rPr lang="en-US" sz="7200" dirty="0">
                <a:solidFill>
                  <a:schemeClr val="tx2"/>
                </a:solidFill>
              </a:rPr>
              <a:t>Questions</a:t>
            </a:r>
          </a:p>
        </p:txBody>
      </p:sp>
    </p:spTree>
    <p:extLst>
      <p:ext uri="{BB962C8B-B14F-4D97-AF65-F5344CB8AC3E}">
        <p14:creationId xmlns:p14="http://schemas.microsoft.com/office/powerpoint/2010/main" val="307054442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custDataLst>
              <p:tags r:id="rId1"/>
            </p:custDataLst>
          </p:nvPr>
        </p:nvSpPr>
        <p:spPr>
          <a:xfrm>
            <a:off x="0" y="793629"/>
            <a:ext cx="9144000" cy="1086867"/>
          </a:xfrm>
        </p:spPr>
        <p:txBody>
          <a:bodyPr>
            <a:normAutofit/>
          </a:bodyPr>
          <a:lstStyle/>
          <a:p>
            <a:pPr>
              <a:defRPr/>
            </a:pPr>
            <a:r>
              <a:rPr lang="en-US" dirty="0">
                <a:latin typeface="Arial" panose="020B0604020202020204" pitchFamily="34" charset="0"/>
              </a:rPr>
              <a:t>References</a:t>
            </a:r>
          </a:p>
        </p:txBody>
      </p:sp>
      <p:sp>
        <p:nvSpPr>
          <p:cNvPr id="5124" name="Rectangle 6"/>
          <p:cNvSpPr>
            <a:spLocks noGrp="1" noChangeArrowheads="1"/>
          </p:cNvSpPr>
          <p:nvPr>
            <p:ph idx="1"/>
            <p:custDataLst>
              <p:tags r:id="rId2"/>
            </p:custDataLst>
          </p:nvPr>
        </p:nvSpPr>
        <p:spPr>
          <a:xfrm>
            <a:off x="457200" y="2057400"/>
            <a:ext cx="8229600" cy="3916363"/>
          </a:xfrm>
          <a:prstGeom prst="rect">
            <a:avLst/>
          </a:prstGeom>
        </p:spPr>
        <p:txBody>
          <a:bodyPr/>
          <a:lstStyle/>
          <a:p>
            <a:pPr>
              <a:lnSpc>
                <a:spcPct val="90000"/>
              </a:lnSpc>
              <a:buClr>
                <a:srgbClr val="1D3275"/>
              </a:buClr>
              <a:buFont typeface="Wingdings" pitchFamily="2" charset="2"/>
              <a:buNone/>
            </a:pPr>
            <a:endParaRPr lang="en-US" sz="1050" dirty="0">
              <a:latin typeface="Times New Roman" panose="02020603050405020304" pitchFamily="18" charset="0"/>
              <a:cs typeface="Times New Roman" panose="02020603050405020304" pitchFamily="18" charset="0"/>
            </a:endParaRPr>
          </a:p>
          <a:p>
            <a:pPr>
              <a:lnSpc>
                <a:spcPct val="150000"/>
              </a:lnSpc>
              <a:buClr>
                <a:srgbClr val="1D3275"/>
              </a:buClr>
              <a:buFont typeface="Wingdings" pitchFamily="2" charset="2"/>
              <a:buChar char="Ø"/>
            </a:pPr>
            <a:endParaRPr lang="en-US" sz="1050" dirty="0">
              <a:latin typeface="Times New Roman" panose="02020603050405020304" pitchFamily="18" charset="0"/>
              <a:cs typeface="Times New Roman" panose="02020603050405020304" pitchFamily="18" charset="0"/>
            </a:endParaRPr>
          </a:p>
          <a:p>
            <a:pPr>
              <a:lnSpc>
                <a:spcPct val="90000"/>
              </a:lnSpc>
              <a:buClr>
                <a:srgbClr val="1D3275"/>
              </a:buClr>
              <a:buFont typeface="Wingdings" pitchFamily="2" charset="2"/>
              <a:buNone/>
            </a:pPr>
            <a:endParaRPr lang="en-US" sz="900" dirty="0">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0E0B1219-1715-487E-8CC2-823A1EAC8274}"/>
              </a:ext>
            </a:extLst>
          </p:cNvPr>
          <p:cNvSpPr>
            <a:spLocks noGrp="1"/>
          </p:cNvSpPr>
          <p:nvPr>
            <p:ph type="sldNum" sz="quarter" idx="12"/>
            <p:custDataLst>
              <p:tags r:id="rId3"/>
            </p:custDataLst>
          </p:nvPr>
        </p:nvSpPr>
        <p:spPr>
          <a:xfrm>
            <a:off x="6931152" y="6601976"/>
            <a:ext cx="2133600" cy="365125"/>
          </a:xfrm>
        </p:spPr>
        <p:txBody>
          <a:bodyPr/>
          <a:lstStyle/>
          <a:p>
            <a:fld id="{36A6A193-2FDC-48DD-8023-1C75B05EEA9A}" type="slidenum">
              <a:rPr lang="en-US" smtClean="0"/>
              <a:pPr/>
              <a:t>3</a:t>
            </a:fld>
            <a:endParaRPr lang="en-US" dirty="0"/>
          </a:p>
        </p:txBody>
      </p:sp>
      <p:sp>
        <p:nvSpPr>
          <p:cNvPr id="5126" name="Rectangle 6"/>
          <p:cNvSpPr txBox="1">
            <a:spLocks noChangeArrowheads="1"/>
          </p:cNvSpPr>
          <p:nvPr>
            <p:custDataLst>
              <p:tags r:id="rId4"/>
            </p:custDataLst>
          </p:nvPr>
        </p:nvSpPr>
        <p:spPr bwMode="auto">
          <a:xfrm>
            <a:off x="524164" y="2171700"/>
            <a:ext cx="83820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ahoma" pitchFamily="34" charset="0"/>
              </a:defRPr>
            </a:lvl1pPr>
            <a:lvl2pPr marL="742950" indent="-285750" eaLnBrk="0" hangingPunct="0">
              <a:defRPr sz="3200">
                <a:solidFill>
                  <a:schemeClr val="tx1"/>
                </a:solidFill>
                <a:latin typeface="Tahoma" pitchFamily="34" charset="0"/>
              </a:defRPr>
            </a:lvl2pPr>
            <a:lvl3pPr marL="1143000" indent="-228600" eaLnBrk="0" hangingPunct="0">
              <a:defRPr sz="3200">
                <a:solidFill>
                  <a:schemeClr val="tx1"/>
                </a:solidFill>
                <a:latin typeface="Tahoma" pitchFamily="34" charset="0"/>
              </a:defRPr>
            </a:lvl3pPr>
            <a:lvl4pPr marL="1600200" indent="-228600" eaLnBrk="0" hangingPunct="0">
              <a:defRPr sz="3200">
                <a:solidFill>
                  <a:schemeClr val="tx1"/>
                </a:solidFill>
                <a:latin typeface="Tahoma" pitchFamily="34" charset="0"/>
              </a:defRPr>
            </a:lvl4pPr>
            <a:lvl5pPr marL="2057400" indent="-228600" eaLnBrk="0" hangingPunct="0">
              <a:defRPr sz="3200">
                <a:solidFill>
                  <a:schemeClr val="tx1"/>
                </a:solidFill>
                <a:latin typeface="Tahoma" pitchFamily="34" charset="0"/>
              </a:defRPr>
            </a:lvl5pPr>
            <a:lvl6pPr marL="2514600" indent="-228600" eaLnBrk="0" fontAlgn="base" hangingPunct="0">
              <a:spcBef>
                <a:spcPct val="0"/>
              </a:spcBef>
              <a:spcAft>
                <a:spcPct val="0"/>
              </a:spcAft>
              <a:defRPr sz="3200">
                <a:solidFill>
                  <a:schemeClr val="tx1"/>
                </a:solidFill>
                <a:latin typeface="Tahoma" pitchFamily="34" charset="0"/>
              </a:defRPr>
            </a:lvl6pPr>
            <a:lvl7pPr marL="2971800" indent="-228600" eaLnBrk="0" fontAlgn="base" hangingPunct="0">
              <a:spcBef>
                <a:spcPct val="0"/>
              </a:spcBef>
              <a:spcAft>
                <a:spcPct val="0"/>
              </a:spcAft>
              <a:defRPr sz="3200">
                <a:solidFill>
                  <a:schemeClr val="tx1"/>
                </a:solidFill>
                <a:latin typeface="Tahoma" pitchFamily="34" charset="0"/>
              </a:defRPr>
            </a:lvl7pPr>
            <a:lvl8pPr marL="3429000" indent="-228600" eaLnBrk="0" fontAlgn="base" hangingPunct="0">
              <a:spcBef>
                <a:spcPct val="0"/>
              </a:spcBef>
              <a:spcAft>
                <a:spcPct val="0"/>
              </a:spcAft>
              <a:defRPr sz="3200">
                <a:solidFill>
                  <a:schemeClr val="tx1"/>
                </a:solidFill>
                <a:latin typeface="Tahoma" pitchFamily="34" charset="0"/>
              </a:defRPr>
            </a:lvl8pPr>
            <a:lvl9pPr marL="3886200" indent="-228600" eaLnBrk="0" fontAlgn="base" hangingPunct="0">
              <a:spcBef>
                <a:spcPct val="0"/>
              </a:spcBef>
              <a:spcAft>
                <a:spcPct val="0"/>
              </a:spcAft>
              <a:defRPr sz="3200">
                <a:solidFill>
                  <a:schemeClr val="tx1"/>
                </a:solidFill>
                <a:latin typeface="Tahoma" pitchFamily="34" charset="0"/>
              </a:defRPr>
            </a:lvl9pPr>
          </a:lstStyle>
          <a:p>
            <a:pPr marL="285750" indent="-285750" eaLnBrk="1" hangingPunct="1">
              <a:spcAft>
                <a:spcPts val="600"/>
              </a:spcAft>
              <a:buClr>
                <a:schemeClr val="tx1"/>
              </a:buClr>
              <a:buFont typeface="Arial" panose="020B0604020202020204" pitchFamily="34" charset="0"/>
              <a:buChar char="•"/>
            </a:pPr>
            <a:r>
              <a:rPr lang="en-US" altLang="en-US" sz="2000" dirty="0">
                <a:latin typeface="Arial" panose="020B0604020202020204" pitchFamily="34" charset="0"/>
                <a:cs typeface="Arial" panose="020B0604020202020204" pitchFamily="34" charset="0"/>
                <a:hlinkClick r:id="rId7"/>
              </a:rPr>
              <a:t>38 CFR Part 4 – </a:t>
            </a:r>
            <a:r>
              <a:rPr lang="en-US" altLang="en-US" sz="2000" i="1" dirty="0">
                <a:latin typeface="Arial" panose="020B0604020202020204" pitchFamily="34" charset="0"/>
                <a:cs typeface="Arial" panose="020B0604020202020204" pitchFamily="34" charset="0"/>
                <a:hlinkClick r:id="rId7"/>
              </a:rPr>
              <a:t>Schedule for Rating Disabilities</a:t>
            </a:r>
            <a:endParaRPr lang="en-US" altLang="en-US" sz="2000" i="1" dirty="0">
              <a:latin typeface="Arial" panose="020B0604020202020204" pitchFamily="34" charset="0"/>
              <a:cs typeface="Arial" panose="020B0604020202020204" pitchFamily="34" charset="0"/>
            </a:endParaRPr>
          </a:p>
          <a:p>
            <a:pPr marL="285750" indent="-285750" eaLnBrk="1" hangingPunct="1">
              <a:spcAft>
                <a:spcPts val="600"/>
              </a:spcAft>
              <a:buClr>
                <a:schemeClr val="tx1"/>
              </a:buClr>
              <a:buFont typeface="Arial" panose="020B0604020202020204" pitchFamily="34" charset="0"/>
              <a:buChar char="•"/>
            </a:pPr>
            <a:endParaRPr lang="en-US" altLang="en-US" sz="2000" dirty="0">
              <a:latin typeface="Arial" panose="020B0604020202020204" pitchFamily="34" charset="0"/>
              <a:cs typeface="Arial" panose="020B0604020202020204" pitchFamily="34" charset="0"/>
            </a:endParaRPr>
          </a:p>
          <a:p>
            <a:pPr marL="285750" indent="-285750" eaLnBrk="1" hangingPunct="1">
              <a:spcAft>
                <a:spcPts val="600"/>
              </a:spcAft>
              <a:buClr>
                <a:schemeClr val="tx1"/>
              </a:buClr>
              <a:buFont typeface="Arial" panose="020B0604020202020204" pitchFamily="34" charset="0"/>
              <a:buChar char="•"/>
            </a:pPr>
            <a:r>
              <a:rPr lang="en-US" sz="2000" u="sng" dirty="0">
                <a:solidFill>
                  <a:srgbClr val="0000FF"/>
                </a:solidFill>
                <a:latin typeface="+mn-lt"/>
                <a:ea typeface="Times New Roman" panose="02020603050405020304" pitchFamily="18" charset="0"/>
                <a:cs typeface="Times New Roman" panose="02020603050405020304" pitchFamily="18" charset="0"/>
                <a:hlinkClick r:id="rId8"/>
              </a:rPr>
              <a:t>M21-1, Part III, Subpart iv, Chapter 6, D – </a:t>
            </a:r>
            <a:r>
              <a:rPr lang="en-US" sz="2000" u="sng" dirty="0" err="1">
                <a:solidFill>
                  <a:srgbClr val="0000FF"/>
                </a:solidFill>
                <a:latin typeface="+mn-lt"/>
                <a:ea typeface="Times New Roman" panose="02020603050405020304" pitchFamily="18" charset="0"/>
                <a:cs typeface="Times New Roman" panose="02020603050405020304" pitchFamily="18" charset="0"/>
                <a:hlinkClick r:id="rId8"/>
              </a:rPr>
              <a:t>Codesheet</a:t>
            </a:r>
            <a:r>
              <a:rPr lang="en-US" sz="2000" u="sng" dirty="0">
                <a:solidFill>
                  <a:srgbClr val="0000FF"/>
                </a:solidFill>
                <a:latin typeface="+mn-lt"/>
                <a:ea typeface="Times New Roman" panose="02020603050405020304" pitchFamily="18" charset="0"/>
                <a:cs typeface="Times New Roman" panose="02020603050405020304" pitchFamily="18" charset="0"/>
                <a:hlinkClick r:id="rId8"/>
              </a:rPr>
              <a:t> Section</a:t>
            </a:r>
            <a:endParaRPr lang="en-US" sz="2000" u="sng" dirty="0">
              <a:solidFill>
                <a:srgbClr val="0000FF"/>
              </a:solidFill>
              <a:latin typeface="+mn-lt"/>
              <a:ea typeface="Times New Roman" panose="02020603050405020304" pitchFamily="18" charset="0"/>
              <a:cs typeface="Times New Roman" panose="02020603050405020304" pitchFamily="18" charset="0"/>
            </a:endParaRPr>
          </a:p>
          <a:p>
            <a:pPr eaLnBrk="1" hangingPunct="1">
              <a:spcAft>
                <a:spcPts val="600"/>
              </a:spcAft>
              <a:buClr>
                <a:schemeClr val="tx1"/>
              </a:buClr>
            </a:pPr>
            <a:endParaRPr lang="en-US" altLang="en-US" sz="2000" u="sng" dirty="0">
              <a:solidFill>
                <a:srgbClr val="0000FF"/>
              </a:solidFill>
              <a:latin typeface="+mn-lt"/>
              <a:cs typeface="Times New Roman" panose="02020603050405020304" pitchFamily="18" charset="0"/>
            </a:endParaRPr>
          </a:p>
          <a:p>
            <a:pPr marL="285750" indent="-285750" eaLnBrk="1" hangingPunct="1">
              <a:spcAft>
                <a:spcPts val="600"/>
              </a:spcAft>
              <a:buClr>
                <a:schemeClr val="tx1"/>
              </a:buClr>
              <a:buFont typeface="Arial" panose="020B0604020202020204" pitchFamily="34" charset="0"/>
              <a:buChar char="•"/>
            </a:pPr>
            <a:r>
              <a:rPr lang="en-US" sz="2000" u="sng" dirty="0">
                <a:solidFill>
                  <a:srgbClr val="0000FF"/>
                </a:solidFill>
                <a:latin typeface="+mn-lt"/>
                <a:ea typeface="Times New Roman" panose="02020603050405020304" pitchFamily="18" charset="0"/>
                <a:cs typeface="Times New Roman" panose="02020603050405020304" pitchFamily="18" charset="0"/>
                <a:hlinkClick r:id="rId9"/>
              </a:rPr>
              <a:t>M21-1, Part III, Subpart iv, Chapter 6, E – Coded Conclusion</a:t>
            </a:r>
            <a:endParaRPr lang="en-US" sz="2000" u="sng" dirty="0">
              <a:solidFill>
                <a:srgbClr val="0000FF"/>
              </a:solidFill>
              <a:latin typeface="+mn-lt"/>
              <a:ea typeface="Times New Roman" panose="02020603050405020304" pitchFamily="18" charset="0"/>
              <a:cs typeface="Times New Roman" panose="02020603050405020304" pitchFamily="18" charset="0"/>
            </a:endParaRPr>
          </a:p>
          <a:p>
            <a:pPr eaLnBrk="1" hangingPunct="1">
              <a:spcAft>
                <a:spcPts val="600"/>
              </a:spcAft>
              <a:buClr>
                <a:schemeClr val="tx1"/>
              </a:buClr>
            </a:pPr>
            <a:endParaRPr lang="en-US" altLang="en-US" sz="2000" u="sng" dirty="0">
              <a:solidFill>
                <a:srgbClr val="0000FF"/>
              </a:solidFill>
              <a:latin typeface="+mn-lt"/>
              <a:cs typeface="Times New Roman" panose="02020603050405020304" pitchFamily="18" charset="0"/>
            </a:endParaRPr>
          </a:p>
          <a:p>
            <a:pPr marL="285750" indent="-285750" eaLnBrk="1" hangingPunct="1">
              <a:spcAft>
                <a:spcPts val="600"/>
              </a:spcAft>
              <a:buClr>
                <a:schemeClr val="tx1"/>
              </a:buClr>
              <a:buFont typeface="Arial" panose="020B0604020202020204" pitchFamily="34" charset="0"/>
              <a:buChar char="•"/>
            </a:pPr>
            <a:r>
              <a:rPr lang="en-US" sz="2000" u="sng" dirty="0">
                <a:solidFill>
                  <a:srgbClr val="0070C0"/>
                </a:solidFill>
                <a:latin typeface="+mn-lt"/>
                <a:ea typeface="Times New Roman" panose="02020603050405020304" pitchFamily="18" charset="0"/>
                <a:cs typeface="Times New Roman" panose="02020603050405020304" pitchFamily="18" charset="0"/>
                <a:hlinkClick r:id="rId10"/>
              </a:rPr>
              <a:t>M21-1, Part III, Subpart iv, Chapter 6, Section A - Partial Rating Decisions and Deferred Issues</a:t>
            </a:r>
            <a:endParaRPr lang="en-US" altLang="en-US" sz="2000" dirty="0">
              <a:latin typeface="+mn-lt"/>
              <a:cs typeface="Arial" panose="020B0604020202020204" pitchFamily="34" charset="0"/>
            </a:endParaRPr>
          </a:p>
        </p:txBody>
      </p:sp>
    </p:spTree>
    <p:extLst>
      <p:ext uri="{BB962C8B-B14F-4D97-AF65-F5344CB8AC3E}">
        <p14:creationId xmlns:p14="http://schemas.microsoft.com/office/powerpoint/2010/main" val="316578034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custDataLst>
              <p:tags r:id="rId1"/>
            </p:custDataLst>
          </p:nvPr>
        </p:nvSpPr>
        <p:spPr>
          <a:xfrm>
            <a:off x="0" y="793629"/>
            <a:ext cx="9144000" cy="1086867"/>
          </a:xfrm>
        </p:spPr>
        <p:txBody>
          <a:bodyPr>
            <a:normAutofit/>
          </a:bodyPr>
          <a:lstStyle/>
          <a:p>
            <a:pPr>
              <a:defRPr/>
            </a:pPr>
            <a:r>
              <a:rPr lang="en-US" altLang="en-US" dirty="0">
                <a:latin typeface="Arial" panose="020B0604020202020204" pitchFamily="34" charset="0"/>
              </a:rPr>
              <a:t>Anatomy of a Rating </a:t>
            </a:r>
            <a:r>
              <a:rPr lang="en-US" altLang="en-US" dirty="0" err="1">
                <a:latin typeface="Arial" panose="020B0604020202020204" pitchFamily="34" charset="0"/>
              </a:rPr>
              <a:t>Codesheet</a:t>
            </a:r>
            <a:endParaRPr lang="en-US" sz="2400" dirty="0">
              <a:effectLst/>
              <a:latin typeface="Arial" panose="020B0604020202020204" pitchFamily="34" charset="0"/>
            </a:endParaRPr>
          </a:p>
        </p:txBody>
      </p:sp>
      <p:sp>
        <p:nvSpPr>
          <p:cNvPr id="5124" name="Rectangle 6"/>
          <p:cNvSpPr>
            <a:spLocks noGrp="1" noChangeArrowheads="1"/>
          </p:cNvSpPr>
          <p:nvPr>
            <p:ph idx="1"/>
            <p:custDataLst>
              <p:tags r:id="rId2"/>
            </p:custDataLst>
          </p:nvPr>
        </p:nvSpPr>
        <p:spPr>
          <a:xfrm>
            <a:off x="457200" y="2057400"/>
            <a:ext cx="8229600" cy="3916363"/>
          </a:xfrm>
          <a:prstGeom prst="rect">
            <a:avLst/>
          </a:prstGeom>
        </p:spPr>
        <p:txBody>
          <a:bodyPr/>
          <a:lstStyle/>
          <a:p>
            <a:pPr>
              <a:lnSpc>
                <a:spcPct val="90000"/>
              </a:lnSpc>
              <a:buClr>
                <a:srgbClr val="1D3275"/>
              </a:buClr>
              <a:buFont typeface="Wingdings" pitchFamily="2" charset="2"/>
              <a:buNone/>
            </a:pPr>
            <a:endParaRPr lang="en-US" sz="1050" dirty="0">
              <a:latin typeface="Times New Roman" panose="02020603050405020304" pitchFamily="18" charset="0"/>
              <a:cs typeface="Times New Roman" panose="02020603050405020304" pitchFamily="18" charset="0"/>
            </a:endParaRPr>
          </a:p>
          <a:p>
            <a:pPr>
              <a:lnSpc>
                <a:spcPct val="150000"/>
              </a:lnSpc>
              <a:buClr>
                <a:srgbClr val="1D3275"/>
              </a:buClr>
              <a:buFont typeface="Wingdings" pitchFamily="2" charset="2"/>
              <a:buChar char="Ø"/>
            </a:pPr>
            <a:endParaRPr lang="en-US" sz="1050" dirty="0">
              <a:latin typeface="Times New Roman" panose="02020603050405020304" pitchFamily="18" charset="0"/>
              <a:cs typeface="Times New Roman" panose="02020603050405020304" pitchFamily="18" charset="0"/>
            </a:endParaRPr>
          </a:p>
          <a:p>
            <a:pPr>
              <a:lnSpc>
                <a:spcPct val="90000"/>
              </a:lnSpc>
              <a:buClr>
                <a:srgbClr val="1D3275"/>
              </a:buClr>
              <a:buFont typeface="Wingdings" pitchFamily="2" charset="2"/>
              <a:buNone/>
            </a:pPr>
            <a:endParaRPr lang="en-US" sz="900" dirty="0">
              <a:latin typeface="Times New Roman" panose="02020603050405020304" pitchFamily="18" charset="0"/>
              <a:cs typeface="Times New Roman" panose="02020603050405020304" pitchFamily="18" charset="0"/>
            </a:endParaRPr>
          </a:p>
        </p:txBody>
      </p:sp>
      <p:sp>
        <p:nvSpPr>
          <p:cNvPr id="5126" name="Rectangle 6"/>
          <p:cNvSpPr txBox="1">
            <a:spLocks noChangeArrowheads="1"/>
          </p:cNvSpPr>
          <p:nvPr>
            <p:custDataLst>
              <p:tags r:id="rId3"/>
            </p:custDataLst>
          </p:nvPr>
        </p:nvSpPr>
        <p:spPr bwMode="auto">
          <a:xfrm>
            <a:off x="533400" y="1762299"/>
            <a:ext cx="8382000" cy="3328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ahoma" pitchFamily="34" charset="0"/>
              </a:defRPr>
            </a:lvl1pPr>
            <a:lvl2pPr marL="742950" indent="-285750" eaLnBrk="0" hangingPunct="0">
              <a:defRPr sz="3200">
                <a:solidFill>
                  <a:schemeClr val="tx1"/>
                </a:solidFill>
                <a:latin typeface="Tahoma" pitchFamily="34" charset="0"/>
              </a:defRPr>
            </a:lvl2pPr>
            <a:lvl3pPr marL="1143000" indent="-228600" eaLnBrk="0" hangingPunct="0">
              <a:defRPr sz="3200">
                <a:solidFill>
                  <a:schemeClr val="tx1"/>
                </a:solidFill>
                <a:latin typeface="Tahoma" pitchFamily="34" charset="0"/>
              </a:defRPr>
            </a:lvl3pPr>
            <a:lvl4pPr marL="1600200" indent="-228600" eaLnBrk="0" hangingPunct="0">
              <a:defRPr sz="3200">
                <a:solidFill>
                  <a:schemeClr val="tx1"/>
                </a:solidFill>
                <a:latin typeface="Tahoma" pitchFamily="34" charset="0"/>
              </a:defRPr>
            </a:lvl4pPr>
            <a:lvl5pPr marL="2057400" indent="-228600" eaLnBrk="0" hangingPunct="0">
              <a:defRPr sz="3200">
                <a:solidFill>
                  <a:schemeClr val="tx1"/>
                </a:solidFill>
                <a:latin typeface="Tahoma" pitchFamily="34" charset="0"/>
              </a:defRPr>
            </a:lvl5pPr>
            <a:lvl6pPr marL="2514600" indent="-228600" eaLnBrk="0" fontAlgn="base" hangingPunct="0">
              <a:spcBef>
                <a:spcPct val="0"/>
              </a:spcBef>
              <a:spcAft>
                <a:spcPct val="0"/>
              </a:spcAft>
              <a:defRPr sz="3200">
                <a:solidFill>
                  <a:schemeClr val="tx1"/>
                </a:solidFill>
                <a:latin typeface="Tahoma" pitchFamily="34" charset="0"/>
              </a:defRPr>
            </a:lvl6pPr>
            <a:lvl7pPr marL="2971800" indent="-228600" eaLnBrk="0" fontAlgn="base" hangingPunct="0">
              <a:spcBef>
                <a:spcPct val="0"/>
              </a:spcBef>
              <a:spcAft>
                <a:spcPct val="0"/>
              </a:spcAft>
              <a:defRPr sz="3200">
                <a:solidFill>
                  <a:schemeClr val="tx1"/>
                </a:solidFill>
                <a:latin typeface="Tahoma" pitchFamily="34" charset="0"/>
              </a:defRPr>
            </a:lvl7pPr>
            <a:lvl8pPr marL="3429000" indent="-228600" eaLnBrk="0" fontAlgn="base" hangingPunct="0">
              <a:spcBef>
                <a:spcPct val="0"/>
              </a:spcBef>
              <a:spcAft>
                <a:spcPct val="0"/>
              </a:spcAft>
              <a:defRPr sz="3200">
                <a:solidFill>
                  <a:schemeClr val="tx1"/>
                </a:solidFill>
                <a:latin typeface="Tahoma" pitchFamily="34" charset="0"/>
              </a:defRPr>
            </a:lvl8pPr>
            <a:lvl9pPr marL="3886200" indent="-228600" eaLnBrk="0" fontAlgn="base" hangingPunct="0">
              <a:spcBef>
                <a:spcPct val="0"/>
              </a:spcBef>
              <a:spcAft>
                <a:spcPct val="0"/>
              </a:spcAft>
              <a:defRPr sz="3200">
                <a:solidFill>
                  <a:schemeClr val="tx1"/>
                </a:solidFill>
                <a:latin typeface="Tahoma" pitchFamily="34" charset="0"/>
              </a:defRPr>
            </a:lvl9pPr>
          </a:lstStyle>
          <a:p>
            <a:pPr marL="61913" eaLnBrk="1" hangingPunct="1">
              <a:spcAft>
                <a:spcPts val="600"/>
              </a:spcAft>
              <a:buClr>
                <a:schemeClr val="tx1"/>
              </a:buClr>
              <a:buSzPct val="80000"/>
            </a:pPr>
            <a:r>
              <a:rPr lang="en-US" altLang="en-US" sz="2000" dirty="0">
                <a:latin typeface="Arial" panose="020B0604020202020204" pitchFamily="34" charset="0"/>
                <a:cs typeface="Arial" panose="020B0604020202020204" pitchFamily="34" charset="0"/>
              </a:rPr>
              <a:t>The rating </a:t>
            </a:r>
            <a:r>
              <a:rPr lang="en-US" altLang="en-US" sz="2000" dirty="0" err="1">
                <a:latin typeface="Arial" panose="020B0604020202020204" pitchFamily="34" charset="0"/>
                <a:cs typeface="Arial" panose="020B0604020202020204" pitchFamily="34" charset="0"/>
              </a:rPr>
              <a:t>codesheet</a:t>
            </a:r>
            <a:r>
              <a:rPr lang="en-US" altLang="en-US" sz="2000" dirty="0">
                <a:latin typeface="Arial" panose="020B0604020202020204" pitchFamily="34" charset="0"/>
                <a:cs typeface="Arial" panose="020B0604020202020204" pitchFamily="34" charset="0"/>
              </a:rPr>
              <a:t> includes:</a:t>
            </a:r>
          </a:p>
          <a:p>
            <a:pPr marL="61913" eaLnBrk="1" hangingPunct="1">
              <a:spcAft>
                <a:spcPts val="600"/>
              </a:spcAft>
              <a:buClr>
                <a:schemeClr val="tx1"/>
              </a:buClr>
              <a:buSzPct val="80000"/>
            </a:pPr>
            <a:endParaRPr lang="en-US" altLang="en-US" sz="2000" dirty="0">
              <a:latin typeface="Arial" panose="020B0604020202020204" pitchFamily="34" charset="0"/>
              <a:cs typeface="Arial" panose="020B0604020202020204" pitchFamily="34" charset="0"/>
            </a:endParaRPr>
          </a:p>
          <a:p>
            <a:pPr marL="404813" indent="-342900" eaLnBrk="1" hangingPunct="1">
              <a:spcAft>
                <a:spcPts val="600"/>
              </a:spcAft>
              <a:buClr>
                <a:schemeClr val="tx1"/>
              </a:buClr>
              <a:buSzPct val="80000"/>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Data table</a:t>
            </a:r>
          </a:p>
          <a:p>
            <a:pPr marL="404813" indent="-342900" eaLnBrk="1" hangingPunct="1">
              <a:spcAft>
                <a:spcPts val="600"/>
              </a:spcAft>
              <a:buClr>
                <a:schemeClr val="tx1"/>
              </a:buClr>
              <a:buSzPct val="80000"/>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Jurisdiction</a:t>
            </a:r>
          </a:p>
          <a:p>
            <a:pPr marL="404813" indent="-342900" eaLnBrk="1" hangingPunct="1">
              <a:spcAft>
                <a:spcPts val="600"/>
              </a:spcAft>
              <a:buClr>
                <a:schemeClr val="tx1"/>
              </a:buClr>
              <a:buSzPct val="80000"/>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Associated claim(s)</a:t>
            </a:r>
          </a:p>
          <a:p>
            <a:pPr marL="404813" indent="-342900" eaLnBrk="1" hangingPunct="1">
              <a:spcAft>
                <a:spcPts val="600"/>
              </a:spcAft>
              <a:buClr>
                <a:schemeClr val="tx1"/>
              </a:buClr>
              <a:buSzPct val="80000"/>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Coded conclusions</a:t>
            </a:r>
          </a:p>
          <a:p>
            <a:pPr marL="404813" indent="-342900" eaLnBrk="1" hangingPunct="1">
              <a:spcAft>
                <a:spcPts val="600"/>
              </a:spcAft>
              <a:buClr>
                <a:schemeClr val="tx1"/>
              </a:buClr>
              <a:buSzPct val="80000"/>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Special notations and template fields</a:t>
            </a:r>
          </a:p>
          <a:p>
            <a:pPr marL="404813" indent="-342900" eaLnBrk="1" hangingPunct="1">
              <a:spcAft>
                <a:spcPts val="600"/>
              </a:spcAft>
              <a:buClr>
                <a:schemeClr val="tx1"/>
              </a:buClr>
              <a:buSzPct val="80000"/>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Signature(s)</a:t>
            </a:r>
          </a:p>
        </p:txBody>
      </p:sp>
      <p:sp>
        <p:nvSpPr>
          <p:cNvPr id="2" name="Slide Number Placeholder 1">
            <a:extLst>
              <a:ext uri="{FF2B5EF4-FFF2-40B4-BE49-F238E27FC236}">
                <a16:creationId xmlns:a16="http://schemas.microsoft.com/office/drawing/2014/main" id="{D0894518-3D21-423E-9033-4BD0254D2406}"/>
              </a:ext>
            </a:extLst>
          </p:cNvPr>
          <p:cNvSpPr>
            <a:spLocks noGrp="1"/>
          </p:cNvSpPr>
          <p:nvPr>
            <p:ph type="sldNum" sz="quarter" idx="12"/>
            <p:custDataLst>
              <p:tags r:id="rId4"/>
            </p:custDataLst>
          </p:nvPr>
        </p:nvSpPr>
        <p:spPr>
          <a:xfrm>
            <a:off x="6931152" y="6601976"/>
            <a:ext cx="2133600" cy="365125"/>
          </a:xfrm>
        </p:spPr>
        <p:txBody>
          <a:bodyPr/>
          <a:lstStyle/>
          <a:p>
            <a:fld id="{36A6A193-2FDC-48DD-8023-1C75B05EEA9A}" type="slidenum">
              <a:rPr lang="en-US" smtClean="0"/>
              <a:pPr/>
              <a:t>4</a:t>
            </a:fld>
            <a:endParaRPr lang="en-US" dirty="0"/>
          </a:p>
        </p:txBody>
      </p:sp>
    </p:spTree>
    <p:extLst>
      <p:ext uri="{BB962C8B-B14F-4D97-AF65-F5344CB8AC3E}">
        <p14:creationId xmlns:p14="http://schemas.microsoft.com/office/powerpoint/2010/main" val="74157412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custDataLst>
              <p:tags r:id="rId1"/>
            </p:custDataLst>
          </p:nvPr>
        </p:nvSpPr>
        <p:spPr>
          <a:xfrm>
            <a:off x="0" y="793629"/>
            <a:ext cx="9144000" cy="1086867"/>
          </a:xfrm>
        </p:spPr>
        <p:txBody>
          <a:bodyPr/>
          <a:lstStyle/>
          <a:p>
            <a:pPr>
              <a:defRPr/>
            </a:pPr>
            <a:r>
              <a:rPr lang="en-US" dirty="0">
                <a:effectLst/>
                <a:latin typeface="Arial" panose="020B0604020202020204" pitchFamily="34" charset="0"/>
              </a:rPr>
              <a:t>Data Table</a:t>
            </a:r>
            <a:r>
              <a:rPr lang="en-US" dirty="0">
                <a:effectLst/>
                <a:latin typeface="Times New Roman" panose="02020603050405020304" pitchFamily="18" charset="0"/>
                <a:cs typeface="Times New Roman" panose="02020603050405020304" pitchFamily="18" charset="0"/>
              </a:rPr>
              <a:t>	</a:t>
            </a:r>
          </a:p>
        </p:txBody>
      </p:sp>
      <p:sp>
        <p:nvSpPr>
          <p:cNvPr id="5126" name="Rectangle 6"/>
          <p:cNvSpPr txBox="1">
            <a:spLocks noChangeArrowheads="1"/>
          </p:cNvSpPr>
          <p:nvPr>
            <p:custDataLst>
              <p:tags r:id="rId2"/>
            </p:custDataLst>
          </p:nvPr>
        </p:nvSpPr>
        <p:spPr bwMode="auto">
          <a:xfrm>
            <a:off x="457200" y="1549471"/>
            <a:ext cx="8229600" cy="1794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ahoma" pitchFamily="34" charset="0"/>
              </a:defRPr>
            </a:lvl1pPr>
            <a:lvl2pPr marL="742950" indent="-285750" eaLnBrk="0" hangingPunct="0">
              <a:defRPr sz="3200">
                <a:solidFill>
                  <a:schemeClr val="tx1"/>
                </a:solidFill>
                <a:latin typeface="Tahoma" pitchFamily="34" charset="0"/>
              </a:defRPr>
            </a:lvl2pPr>
            <a:lvl3pPr marL="1143000" indent="-228600" eaLnBrk="0" hangingPunct="0">
              <a:defRPr sz="3200">
                <a:solidFill>
                  <a:schemeClr val="tx1"/>
                </a:solidFill>
                <a:latin typeface="Tahoma" pitchFamily="34" charset="0"/>
              </a:defRPr>
            </a:lvl3pPr>
            <a:lvl4pPr marL="1600200" indent="-228600" eaLnBrk="0" hangingPunct="0">
              <a:defRPr sz="3200">
                <a:solidFill>
                  <a:schemeClr val="tx1"/>
                </a:solidFill>
                <a:latin typeface="Tahoma" pitchFamily="34" charset="0"/>
              </a:defRPr>
            </a:lvl4pPr>
            <a:lvl5pPr marL="2057400" indent="-228600" eaLnBrk="0" hangingPunct="0">
              <a:defRPr sz="3200">
                <a:solidFill>
                  <a:schemeClr val="tx1"/>
                </a:solidFill>
                <a:latin typeface="Tahoma" pitchFamily="34" charset="0"/>
              </a:defRPr>
            </a:lvl5pPr>
            <a:lvl6pPr marL="2514600" indent="-228600" eaLnBrk="0" fontAlgn="base" hangingPunct="0">
              <a:spcBef>
                <a:spcPct val="0"/>
              </a:spcBef>
              <a:spcAft>
                <a:spcPct val="0"/>
              </a:spcAft>
              <a:defRPr sz="3200">
                <a:solidFill>
                  <a:schemeClr val="tx1"/>
                </a:solidFill>
                <a:latin typeface="Tahoma" pitchFamily="34" charset="0"/>
              </a:defRPr>
            </a:lvl6pPr>
            <a:lvl7pPr marL="2971800" indent="-228600" eaLnBrk="0" fontAlgn="base" hangingPunct="0">
              <a:spcBef>
                <a:spcPct val="0"/>
              </a:spcBef>
              <a:spcAft>
                <a:spcPct val="0"/>
              </a:spcAft>
              <a:defRPr sz="3200">
                <a:solidFill>
                  <a:schemeClr val="tx1"/>
                </a:solidFill>
                <a:latin typeface="Tahoma" pitchFamily="34" charset="0"/>
              </a:defRPr>
            </a:lvl7pPr>
            <a:lvl8pPr marL="3429000" indent="-228600" eaLnBrk="0" fontAlgn="base" hangingPunct="0">
              <a:spcBef>
                <a:spcPct val="0"/>
              </a:spcBef>
              <a:spcAft>
                <a:spcPct val="0"/>
              </a:spcAft>
              <a:defRPr sz="3200">
                <a:solidFill>
                  <a:schemeClr val="tx1"/>
                </a:solidFill>
                <a:latin typeface="Tahoma" pitchFamily="34" charset="0"/>
              </a:defRPr>
            </a:lvl8pPr>
            <a:lvl9pPr marL="3886200" indent="-228600" eaLnBrk="0" fontAlgn="base" hangingPunct="0">
              <a:spcBef>
                <a:spcPct val="0"/>
              </a:spcBef>
              <a:spcAft>
                <a:spcPct val="0"/>
              </a:spcAft>
              <a:defRPr sz="3200">
                <a:solidFill>
                  <a:schemeClr val="tx1"/>
                </a:solidFill>
                <a:latin typeface="Tahoma" pitchFamily="34" charset="0"/>
              </a:defRPr>
            </a:lvl9pPr>
          </a:lstStyle>
          <a:p>
            <a:pPr>
              <a:spcAft>
                <a:spcPts val="600"/>
              </a:spcAft>
              <a:buClr>
                <a:srgbClr val="1D3275"/>
              </a:buClr>
            </a:pPr>
            <a:r>
              <a:rPr lang="en-US" altLang="en-US" sz="2000" dirty="0">
                <a:latin typeface="Arial" panose="020B0604020202020204" pitchFamily="34" charset="0"/>
                <a:cs typeface="Arial" panose="020B0604020202020204" pitchFamily="34" charset="0"/>
              </a:rPr>
              <a:t>The Data Table includes:</a:t>
            </a:r>
          </a:p>
          <a:p>
            <a:pPr>
              <a:spcAft>
                <a:spcPts val="600"/>
              </a:spcAft>
              <a:buClr>
                <a:srgbClr val="1D3275"/>
              </a:buClr>
            </a:pPr>
            <a:endParaRPr lang="en-US" sz="2000" dirty="0">
              <a:latin typeface="Arial" panose="020B0604020202020204" pitchFamily="34" charset="0"/>
              <a:cs typeface="Arial" panose="020B0604020202020204" pitchFamily="34" charset="0"/>
            </a:endParaRPr>
          </a:p>
          <a:p>
            <a:pPr marL="342900" indent="-342900">
              <a:spcAft>
                <a:spcPts val="600"/>
              </a:spcAft>
              <a:buClr>
                <a:srgbClr val="1D3275"/>
              </a:buClr>
              <a:buFont typeface="Arial" panose="020B0604020202020204" pitchFamily="34" charset="0"/>
              <a:buChar char="•"/>
            </a:pPr>
            <a:r>
              <a:rPr lang="en-US" sz="2000" dirty="0">
                <a:latin typeface="Arial" panose="020B0604020202020204" pitchFamily="34" charset="0"/>
                <a:cs typeface="Arial" panose="020B0604020202020204" pitchFamily="34" charset="0"/>
              </a:rPr>
              <a:t>Personal Identifying Information such as name, Social Security Number, POS, POA, file number, and date of Rating</a:t>
            </a:r>
          </a:p>
          <a:p>
            <a:pPr marL="342900" indent="-342900">
              <a:spcAft>
                <a:spcPts val="600"/>
              </a:spcAft>
              <a:buClr>
                <a:srgbClr val="1D3275"/>
              </a:buClr>
              <a:buFont typeface="Arial" panose="020B0604020202020204" pitchFamily="34" charset="0"/>
              <a:buChar char="•"/>
            </a:pPr>
            <a:r>
              <a:rPr lang="en-US" sz="2000" dirty="0">
                <a:latin typeface="Arial" panose="020B0604020202020204" pitchFamily="34" charset="0"/>
                <a:cs typeface="Arial" panose="020B0604020202020204" pitchFamily="34" charset="0"/>
              </a:rPr>
              <a:t>Any future exam date(s)</a:t>
            </a:r>
          </a:p>
          <a:p>
            <a:pPr marL="342900" indent="-342900">
              <a:spcAft>
                <a:spcPts val="600"/>
              </a:spcAft>
              <a:buClr>
                <a:srgbClr val="1D3275"/>
              </a:buClr>
              <a:buFont typeface="Arial" panose="020B0604020202020204" pitchFamily="34" charset="0"/>
              <a:buChar char="•"/>
            </a:pPr>
            <a:r>
              <a:rPr lang="en-US" sz="2000" dirty="0">
                <a:latin typeface="Arial" panose="020B0604020202020204" pitchFamily="34" charset="0"/>
                <a:cs typeface="Arial" panose="020B0604020202020204" pitchFamily="34" charset="0"/>
              </a:rPr>
              <a:t>SMC Code(s)</a:t>
            </a:r>
          </a:p>
          <a:p>
            <a:pPr marL="342900" indent="-342900">
              <a:spcAft>
                <a:spcPts val="600"/>
              </a:spcAft>
              <a:buClr>
                <a:srgbClr val="1D3275"/>
              </a:buClr>
              <a:buFont typeface="Arial" panose="020B0604020202020204" pitchFamily="34" charset="0"/>
              <a:buChar char="•"/>
            </a:pPr>
            <a:r>
              <a:rPr lang="en-US" sz="2000" dirty="0">
                <a:latin typeface="Arial" panose="020B0604020202020204" pitchFamily="34" charset="0"/>
                <a:cs typeface="Arial" panose="020B0604020202020204" pitchFamily="34" charset="0"/>
              </a:rPr>
              <a:t>Combat Status Code</a:t>
            </a:r>
          </a:p>
          <a:p>
            <a:pPr marL="342900" indent="-342900">
              <a:spcAft>
                <a:spcPts val="600"/>
              </a:spcAft>
              <a:buClr>
                <a:srgbClr val="1D3275"/>
              </a:buClr>
              <a:buFont typeface="Arial" panose="020B0604020202020204" pitchFamily="34" charset="0"/>
              <a:buChar char="•"/>
            </a:pPr>
            <a:r>
              <a:rPr lang="en-US" sz="2000" dirty="0">
                <a:latin typeface="Arial" panose="020B0604020202020204" pitchFamily="34" charset="0"/>
                <a:cs typeface="Arial" panose="020B0604020202020204" pitchFamily="34" charset="0"/>
              </a:rPr>
              <a:t>Additional Service Code</a:t>
            </a:r>
          </a:p>
        </p:txBody>
      </p:sp>
      <p:sp>
        <p:nvSpPr>
          <p:cNvPr id="2" name="Slide Number Placeholder 1">
            <a:extLst>
              <a:ext uri="{FF2B5EF4-FFF2-40B4-BE49-F238E27FC236}">
                <a16:creationId xmlns:a16="http://schemas.microsoft.com/office/drawing/2014/main" id="{1906B08A-AF11-4AC5-A03F-C290C26DAFC0}"/>
              </a:ext>
            </a:extLst>
          </p:cNvPr>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pPr/>
              <a:t>5</a:t>
            </a:fld>
            <a:endParaRPr lang="en-US" dirty="0"/>
          </a:p>
        </p:txBody>
      </p:sp>
      <p:pic>
        <p:nvPicPr>
          <p:cNvPr id="3" name="Picture 2">
            <a:extLst>
              <a:ext uri="{FF2B5EF4-FFF2-40B4-BE49-F238E27FC236}">
                <a16:creationId xmlns:a16="http://schemas.microsoft.com/office/drawing/2014/main" id="{956E5618-0336-4B64-9ECD-EAFE85FE3FC4}"/>
              </a:ext>
            </a:extLst>
          </p:cNvPr>
          <p:cNvPicPr>
            <a:picLocks noChangeAspect="1"/>
          </p:cNvPicPr>
          <p:nvPr/>
        </p:nvPicPr>
        <p:blipFill>
          <a:blip r:embed="rId6"/>
          <a:stretch>
            <a:fillRect/>
          </a:stretch>
        </p:blipFill>
        <p:spPr>
          <a:xfrm>
            <a:off x="456843" y="1472014"/>
            <a:ext cx="8230313" cy="3913971"/>
          </a:xfrm>
          <a:prstGeom prst="rect">
            <a:avLst/>
          </a:prstGeom>
        </p:spPr>
      </p:pic>
      <p:pic>
        <p:nvPicPr>
          <p:cNvPr id="4" name="Picture 3">
            <a:extLst>
              <a:ext uri="{FF2B5EF4-FFF2-40B4-BE49-F238E27FC236}">
                <a16:creationId xmlns:a16="http://schemas.microsoft.com/office/drawing/2014/main" id="{8DF61A2A-171A-4B9B-9FAC-091CF6D1EB2B}"/>
              </a:ext>
            </a:extLst>
          </p:cNvPr>
          <p:cNvPicPr>
            <a:picLocks noChangeAspect="1"/>
          </p:cNvPicPr>
          <p:nvPr/>
        </p:nvPicPr>
        <p:blipFill>
          <a:blip r:embed="rId6"/>
          <a:stretch>
            <a:fillRect/>
          </a:stretch>
        </p:blipFill>
        <p:spPr>
          <a:xfrm>
            <a:off x="609243" y="1624414"/>
            <a:ext cx="8230313" cy="3913971"/>
          </a:xfrm>
          <a:prstGeom prst="rect">
            <a:avLst/>
          </a:prstGeom>
        </p:spPr>
      </p:pic>
      <p:pic>
        <p:nvPicPr>
          <p:cNvPr id="5" name="Picture 4">
            <a:extLst>
              <a:ext uri="{FF2B5EF4-FFF2-40B4-BE49-F238E27FC236}">
                <a16:creationId xmlns:a16="http://schemas.microsoft.com/office/drawing/2014/main" id="{476B6319-0F38-4B0A-A085-646ED8B36098}"/>
              </a:ext>
            </a:extLst>
          </p:cNvPr>
          <p:cNvPicPr>
            <a:picLocks noChangeAspect="1"/>
          </p:cNvPicPr>
          <p:nvPr/>
        </p:nvPicPr>
        <p:blipFill>
          <a:blip r:embed="rId7"/>
          <a:stretch>
            <a:fillRect/>
          </a:stretch>
        </p:blipFill>
        <p:spPr>
          <a:xfrm>
            <a:off x="1876105" y="4609007"/>
            <a:ext cx="5391788" cy="2175531"/>
          </a:xfrm>
          <a:prstGeom prst="rect">
            <a:avLst/>
          </a:prstGeom>
        </p:spPr>
      </p:pic>
    </p:spTree>
    <p:extLst>
      <p:ext uri="{BB962C8B-B14F-4D97-AF65-F5344CB8AC3E}">
        <p14:creationId xmlns:p14="http://schemas.microsoft.com/office/powerpoint/2010/main" val="78687734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custDataLst>
              <p:tags r:id="rId1"/>
            </p:custDataLst>
          </p:nvPr>
        </p:nvSpPr>
        <p:spPr>
          <a:xfrm>
            <a:off x="0" y="793629"/>
            <a:ext cx="9144000" cy="1086867"/>
          </a:xfrm>
        </p:spPr>
        <p:txBody>
          <a:bodyPr/>
          <a:lstStyle/>
          <a:p>
            <a:pPr>
              <a:defRPr/>
            </a:pPr>
            <a:r>
              <a:rPr lang="en-US" dirty="0">
                <a:latin typeface="Arial" panose="020B0604020202020204" pitchFamily="34" charset="0"/>
              </a:rPr>
              <a:t>Power of Attorney</a:t>
            </a:r>
          </a:p>
        </p:txBody>
      </p:sp>
      <p:sp>
        <p:nvSpPr>
          <p:cNvPr id="5124" name="Rectangle 6"/>
          <p:cNvSpPr>
            <a:spLocks noGrp="1" noChangeArrowheads="1"/>
          </p:cNvSpPr>
          <p:nvPr>
            <p:ph idx="1"/>
            <p:custDataLst>
              <p:tags r:id="rId2"/>
            </p:custDataLst>
          </p:nvPr>
        </p:nvSpPr>
        <p:spPr>
          <a:xfrm>
            <a:off x="457200" y="2057400"/>
            <a:ext cx="8229600" cy="3916363"/>
          </a:xfrm>
          <a:prstGeom prst="rect">
            <a:avLst/>
          </a:prstGeom>
        </p:spPr>
        <p:txBody>
          <a:bodyPr/>
          <a:lstStyle/>
          <a:p>
            <a:pPr>
              <a:lnSpc>
                <a:spcPct val="90000"/>
              </a:lnSpc>
              <a:buClr>
                <a:srgbClr val="1D3275"/>
              </a:buClr>
              <a:buFont typeface="Wingdings" pitchFamily="2" charset="2"/>
              <a:buNone/>
            </a:pPr>
            <a:endParaRPr lang="en-US" sz="1050" dirty="0">
              <a:latin typeface="Times New Roman" panose="02020603050405020304" pitchFamily="18" charset="0"/>
              <a:cs typeface="Times New Roman" panose="02020603050405020304" pitchFamily="18" charset="0"/>
            </a:endParaRPr>
          </a:p>
          <a:p>
            <a:pPr>
              <a:lnSpc>
                <a:spcPct val="150000"/>
              </a:lnSpc>
              <a:buClr>
                <a:srgbClr val="1D3275"/>
              </a:buClr>
              <a:buFont typeface="Wingdings" pitchFamily="2" charset="2"/>
              <a:buChar char="Ø"/>
            </a:pPr>
            <a:endParaRPr lang="en-US" sz="1050" dirty="0">
              <a:latin typeface="Times New Roman" panose="02020603050405020304" pitchFamily="18" charset="0"/>
              <a:cs typeface="Times New Roman" panose="02020603050405020304" pitchFamily="18" charset="0"/>
            </a:endParaRPr>
          </a:p>
          <a:p>
            <a:pPr>
              <a:lnSpc>
                <a:spcPct val="90000"/>
              </a:lnSpc>
              <a:buClr>
                <a:srgbClr val="1D3275"/>
              </a:buClr>
              <a:buFont typeface="Wingdings" pitchFamily="2" charset="2"/>
              <a:buNone/>
            </a:pPr>
            <a:endParaRPr lang="en-US" sz="900" dirty="0">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8F6F25A6-F27C-4E54-8EDC-1A26BB469E7A}"/>
              </a:ext>
            </a:extLst>
          </p:cNvPr>
          <p:cNvSpPr>
            <a:spLocks noGrp="1"/>
          </p:cNvSpPr>
          <p:nvPr>
            <p:ph type="sldNum" sz="quarter" idx="12"/>
            <p:custDataLst>
              <p:tags r:id="rId3"/>
            </p:custDataLst>
          </p:nvPr>
        </p:nvSpPr>
        <p:spPr>
          <a:xfrm>
            <a:off x="6931152" y="6601976"/>
            <a:ext cx="2133600" cy="365125"/>
          </a:xfrm>
        </p:spPr>
        <p:txBody>
          <a:bodyPr/>
          <a:lstStyle/>
          <a:p>
            <a:fld id="{36A6A193-2FDC-48DD-8023-1C75B05EEA9A}" type="slidenum">
              <a:rPr lang="en-US" smtClean="0"/>
              <a:pPr/>
              <a:t>6</a:t>
            </a:fld>
            <a:endParaRPr lang="en-US" dirty="0"/>
          </a:p>
        </p:txBody>
      </p:sp>
      <p:sp>
        <p:nvSpPr>
          <p:cNvPr id="5126" name="Rectangle 6"/>
          <p:cNvSpPr txBox="1">
            <a:spLocks noChangeArrowheads="1"/>
          </p:cNvSpPr>
          <p:nvPr>
            <p:custDataLst>
              <p:tags r:id="rId4"/>
            </p:custDataLst>
          </p:nvPr>
        </p:nvSpPr>
        <p:spPr bwMode="auto">
          <a:xfrm>
            <a:off x="457200" y="2057399"/>
            <a:ext cx="8229600" cy="4006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ahoma" pitchFamily="34" charset="0"/>
              </a:defRPr>
            </a:lvl1pPr>
            <a:lvl2pPr marL="742950" indent="-285750" eaLnBrk="0" hangingPunct="0">
              <a:defRPr sz="3200">
                <a:solidFill>
                  <a:schemeClr val="tx1"/>
                </a:solidFill>
                <a:latin typeface="Tahoma" pitchFamily="34" charset="0"/>
              </a:defRPr>
            </a:lvl2pPr>
            <a:lvl3pPr marL="1143000" indent="-228600" eaLnBrk="0" hangingPunct="0">
              <a:defRPr sz="3200">
                <a:solidFill>
                  <a:schemeClr val="tx1"/>
                </a:solidFill>
                <a:latin typeface="Tahoma" pitchFamily="34" charset="0"/>
              </a:defRPr>
            </a:lvl3pPr>
            <a:lvl4pPr marL="1600200" indent="-228600" eaLnBrk="0" hangingPunct="0">
              <a:defRPr sz="3200">
                <a:solidFill>
                  <a:schemeClr val="tx1"/>
                </a:solidFill>
                <a:latin typeface="Tahoma" pitchFamily="34" charset="0"/>
              </a:defRPr>
            </a:lvl4pPr>
            <a:lvl5pPr marL="2057400" indent="-228600" eaLnBrk="0" hangingPunct="0">
              <a:defRPr sz="3200">
                <a:solidFill>
                  <a:schemeClr val="tx1"/>
                </a:solidFill>
                <a:latin typeface="Tahoma" pitchFamily="34" charset="0"/>
              </a:defRPr>
            </a:lvl5pPr>
            <a:lvl6pPr marL="2514600" indent="-228600" eaLnBrk="0" fontAlgn="base" hangingPunct="0">
              <a:spcBef>
                <a:spcPct val="0"/>
              </a:spcBef>
              <a:spcAft>
                <a:spcPct val="0"/>
              </a:spcAft>
              <a:defRPr sz="3200">
                <a:solidFill>
                  <a:schemeClr val="tx1"/>
                </a:solidFill>
                <a:latin typeface="Tahoma" pitchFamily="34" charset="0"/>
              </a:defRPr>
            </a:lvl6pPr>
            <a:lvl7pPr marL="2971800" indent="-228600" eaLnBrk="0" fontAlgn="base" hangingPunct="0">
              <a:spcBef>
                <a:spcPct val="0"/>
              </a:spcBef>
              <a:spcAft>
                <a:spcPct val="0"/>
              </a:spcAft>
              <a:defRPr sz="3200">
                <a:solidFill>
                  <a:schemeClr val="tx1"/>
                </a:solidFill>
                <a:latin typeface="Tahoma" pitchFamily="34" charset="0"/>
              </a:defRPr>
            </a:lvl7pPr>
            <a:lvl8pPr marL="3429000" indent="-228600" eaLnBrk="0" fontAlgn="base" hangingPunct="0">
              <a:spcBef>
                <a:spcPct val="0"/>
              </a:spcBef>
              <a:spcAft>
                <a:spcPct val="0"/>
              </a:spcAft>
              <a:defRPr sz="3200">
                <a:solidFill>
                  <a:schemeClr val="tx1"/>
                </a:solidFill>
                <a:latin typeface="Tahoma" pitchFamily="34" charset="0"/>
              </a:defRPr>
            </a:lvl8pPr>
            <a:lvl9pPr marL="3886200" indent="-228600" eaLnBrk="0" fontAlgn="base" hangingPunct="0">
              <a:spcBef>
                <a:spcPct val="0"/>
              </a:spcBef>
              <a:spcAft>
                <a:spcPct val="0"/>
              </a:spcAft>
              <a:defRPr sz="3200">
                <a:solidFill>
                  <a:schemeClr val="tx1"/>
                </a:solidFill>
                <a:latin typeface="Tahoma" pitchFamily="34" charset="0"/>
              </a:defRPr>
            </a:lvl9pPr>
          </a:lstStyle>
          <a:p>
            <a:pPr eaLnBrk="1" hangingPunct="1">
              <a:spcAft>
                <a:spcPts val="600"/>
              </a:spcAft>
              <a:buClr>
                <a:schemeClr val="tx1"/>
              </a:buClr>
            </a:pPr>
            <a:r>
              <a:rPr lang="en-US" altLang="en-US" sz="2000" dirty="0">
                <a:latin typeface="Arial" panose="020B0604020202020204" pitchFamily="34" charset="0"/>
                <a:cs typeface="Arial" panose="020B0604020202020204" pitchFamily="34" charset="0"/>
              </a:rPr>
              <a:t>Important that the POA in VA systems indicate the most recent POA election. Prior to drafting the Rating Decision, the decision maker must update VA systems with the correct POA if it has not already been updated. A POA must be updated using SHARE. The steps on how to are located in </a:t>
            </a:r>
            <a:r>
              <a:rPr lang="en-US" altLang="en-US" sz="2000" dirty="0">
                <a:latin typeface="Arial" panose="020B0604020202020204" pitchFamily="34" charset="0"/>
                <a:cs typeface="Arial" panose="020B0604020202020204" pitchFamily="34" charset="0"/>
                <a:hlinkClick r:id="rId7"/>
              </a:rPr>
              <a:t>M21-1, III.ii.3.C.5.b</a:t>
            </a:r>
            <a:r>
              <a:rPr lang="en-US" altLang="en-US" sz="2000" dirty="0">
                <a:latin typeface="Arial" panose="020B0604020202020204" pitchFamily="34" charset="0"/>
                <a:cs typeface="Arial" panose="020B0604020202020204" pitchFamily="34" charset="0"/>
              </a:rPr>
              <a:t>.</a:t>
            </a:r>
          </a:p>
        </p:txBody>
      </p:sp>
      <p:pic>
        <p:nvPicPr>
          <p:cNvPr id="4" name="Picture 3">
            <a:extLst>
              <a:ext uri="{FF2B5EF4-FFF2-40B4-BE49-F238E27FC236}">
                <a16:creationId xmlns:a16="http://schemas.microsoft.com/office/drawing/2014/main" id="{91B161DD-AB87-49AA-B33F-1ED2F3CC3EC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435" y="4229956"/>
            <a:ext cx="8880904" cy="1151917"/>
          </a:xfrm>
          <a:prstGeom prst="rect">
            <a:avLst/>
          </a:prstGeom>
        </p:spPr>
      </p:pic>
    </p:spTree>
    <p:extLst>
      <p:ext uri="{BB962C8B-B14F-4D97-AF65-F5344CB8AC3E}">
        <p14:creationId xmlns:p14="http://schemas.microsoft.com/office/powerpoint/2010/main" val="60079135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custDataLst>
              <p:tags r:id="rId1"/>
            </p:custDataLst>
          </p:nvPr>
        </p:nvSpPr>
        <p:spPr>
          <a:xfrm>
            <a:off x="0" y="793629"/>
            <a:ext cx="9144000" cy="1086867"/>
          </a:xfrm>
        </p:spPr>
        <p:txBody>
          <a:bodyPr/>
          <a:lstStyle/>
          <a:p>
            <a:pPr>
              <a:defRPr/>
            </a:pPr>
            <a:r>
              <a:rPr lang="en-US" dirty="0">
                <a:effectLst/>
                <a:latin typeface="Arial" panose="020B0604020202020204" pitchFamily="34" charset="0"/>
              </a:rPr>
              <a:t>Period of Service</a:t>
            </a:r>
          </a:p>
        </p:txBody>
      </p:sp>
      <p:sp>
        <p:nvSpPr>
          <p:cNvPr id="5124" name="Rectangle 6"/>
          <p:cNvSpPr>
            <a:spLocks noGrp="1" noChangeArrowheads="1"/>
          </p:cNvSpPr>
          <p:nvPr>
            <p:ph idx="1"/>
            <p:custDataLst>
              <p:tags r:id="rId2"/>
            </p:custDataLst>
          </p:nvPr>
        </p:nvSpPr>
        <p:spPr>
          <a:xfrm>
            <a:off x="457200" y="2057400"/>
            <a:ext cx="8229600" cy="3916363"/>
          </a:xfrm>
          <a:prstGeom prst="rect">
            <a:avLst/>
          </a:prstGeom>
        </p:spPr>
        <p:txBody>
          <a:bodyPr/>
          <a:lstStyle/>
          <a:p>
            <a:pPr>
              <a:lnSpc>
                <a:spcPct val="90000"/>
              </a:lnSpc>
              <a:buClr>
                <a:srgbClr val="1D3275"/>
              </a:buClr>
              <a:buFont typeface="Wingdings" pitchFamily="2" charset="2"/>
              <a:buNone/>
            </a:pPr>
            <a:endParaRPr lang="en-US" sz="1050" dirty="0">
              <a:latin typeface="Times New Roman" panose="02020603050405020304" pitchFamily="18" charset="0"/>
              <a:cs typeface="Times New Roman" panose="02020603050405020304" pitchFamily="18" charset="0"/>
            </a:endParaRPr>
          </a:p>
          <a:p>
            <a:pPr>
              <a:lnSpc>
                <a:spcPct val="150000"/>
              </a:lnSpc>
              <a:buClr>
                <a:srgbClr val="1D3275"/>
              </a:buClr>
              <a:buFont typeface="Wingdings" pitchFamily="2" charset="2"/>
              <a:buChar char="Ø"/>
            </a:pPr>
            <a:endParaRPr lang="en-US" sz="1050" dirty="0">
              <a:latin typeface="Times New Roman" panose="02020603050405020304" pitchFamily="18" charset="0"/>
              <a:cs typeface="Times New Roman" panose="02020603050405020304" pitchFamily="18" charset="0"/>
            </a:endParaRPr>
          </a:p>
          <a:p>
            <a:pPr>
              <a:lnSpc>
                <a:spcPct val="90000"/>
              </a:lnSpc>
              <a:buClr>
                <a:srgbClr val="1D3275"/>
              </a:buClr>
              <a:buFont typeface="Wingdings" pitchFamily="2" charset="2"/>
              <a:buNone/>
            </a:pPr>
            <a:endParaRPr lang="en-US" sz="900"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A87DCE4D-E3BB-4F57-BFEB-3D73148FC4ED}"/>
              </a:ext>
            </a:extLst>
          </p:cNvPr>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pPr/>
              <a:t>7</a:t>
            </a:fld>
            <a:endParaRPr lang="en-US" dirty="0"/>
          </a:p>
        </p:txBody>
      </p:sp>
      <p:sp>
        <p:nvSpPr>
          <p:cNvPr id="5126" name="Rectangle 6"/>
          <p:cNvSpPr txBox="1">
            <a:spLocks noChangeArrowheads="1"/>
          </p:cNvSpPr>
          <p:nvPr>
            <p:custDataLst>
              <p:tags r:id="rId4"/>
            </p:custDataLst>
          </p:nvPr>
        </p:nvSpPr>
        <p:spPr bwMode="auto">
          <a:xfrm>
            <a:off x="440872" y="1943100"/>
            <a:ext cx="8703128" cy="364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ahoma" pitchFamily="34" charset="0"/>
              </a:defRPr>
            </a:lvl1pPr>
            <a:lvl2pPr marL="742950" indent="-285750" eaLnBrk="0" hangingPunct="0">
              <a:defRPr sz="3200">
                <a:solidFill>
                  <a:schemeClr val="tx1"/>
                </a:solidFill>
                <a:latin typeface="Tahoma" pitchFamily="34" charset="0"/>
              </a:defRPr>
            </a:lvl2pPr>
            <a:lvl3pPr marL="1143000" indent="-228600" eaLnBrk="0" hangingPunct="0">
              <a:defRPr sz="3200">
                <a:solidFill>
                  <a:schemeClr val="tx1"/>
                </a:solidFill>
                <a:latin typeface="Tahoma" pitchFamily="34" charset="0"/>
              </a:defRPr>
            </a:lvl3pPr>
            <a:lvl4pPr marL="1600200" indent="-228600" eaLnBrk="0" hangingPunct="0">
              <a:defRPr sz="3200">
                <a:solidFill>
                  <a:schemeClr val="tx1"/>
                </a:solidFill>
                <a:latin typeface="Tahoma" pitchFamily="34" charset="0"/>
              </a:defRPr>
            </a:lvl4pPr>
            <a:lvl5pPr marL="2057400" indent="-228600" eaLnBrk="0" hangingPunct="0">
              <a:defRPr sz="3200">
                <a:solidFill>
                  <a:schemeClr val="tx1"/>
                </a:solidFill>
                <a:latin typeface="Tahoma" pitchFamily="34" charset="0"/>
              </a:defRPr>
            </a:lvl5pPr>
            <a:lvl6pPr marL="2514600" indent="-228600" eaLnBrk="0" fontAlgn="base" hangingPunct="0">
              <a:spcBef>
                <a:spcPct val="0"/>
              </a:spcBef>
              <a:spcAft>
                <a:spcPct val="0"/>
              </a:spcAft>
              <a:defRPr sz="3200">
                <a:solidFill>
                  <a:schemeClr val="tx1"/>
                </a:solidFill>
                <a:latin typeface="Tahoma" pitchFamily="34" charset="0"/>
              </a:defRPr>
            </a:lvl6pPr>
            <a:lvl7pPr marL="2971800" indent="-228600" eaLnBrk="0" fontAlgn="base" hangingPunct="0">
              <a:spcBef>
                <a:spcPct val="0"/>
              </a:spcBef>
              <a:spcAft>
                <a:spcPct val="0"/>
              </a:spcAft>
              <a:defRPr sz="3200">
                <a:solidFill>
                  <a:schemeClr val="tx1"/>
                </a:solidFill>
                <a:latin typeface="Tahoma" pitchFamily="34" charset="0"/>
              </a:defRPr>
            </a:lvl7pPr>
            <a:lvl8pPr marL="3429000" indent="-228600" eaLnBrk="0" fontAlgn="base" hangingPunct="0">
              <a:spcBef>
                <a:spcPct val="0"/>
              </a:spcBef>
              <a:spcAft>
                <a:spcPct val="0"/>
              </a:spcAft>
              <a:defRPr sz="3200">
                <a:solidFill>
                  <a:schemeClr val="tx1"/>
                </a:solidFill>
                <a:latin typeface="Tahoma" pitchFamily="34" charset="0"/>
              </a:defRPr>
            </a:lvl8pPr>
            <a:lvl9pPr marL="3886200" indent="-228600" eaLnBrk="0" fontAlgn="base" hangingPunct="0">
              <a:spcBef>
                <a:spcPct val="0"/>
              </a:spcBef>
              <a:spcAft>
                <a:spcPct val="0"/>
              </a:spcAft>
              <a:defRPr sz="3200">
                <a:solidFill>
                  <a:schemeClr val="tx1"/>
                </a:solidFill>
                <a:latin typeface="Tahoma" pitchFamily="34" charset="0"/>
              </a:defRPr>
            </a:lvl9pPr>
          </a:lstStyle>
          <a:p>
            <a:pPr>
              <a:spcAft>
                <a:spcPts val="600"/>
              </a:spcAft>
              <a:buClr>
                <a:srgbClr val="1D3275"/>
              </a:buClr>
            </a:pPr>
            <a:r>
              <a:rPr lang="en-US" sz="2000" dirty="0">
                <a:latin typeface="Arial" panose="020B0604020202020204" pitchFamily="34" charset="0"/>
                <a:cs typeface="Arial" panose="020B0604020202020204" pitchFamily="34" charset="0"/>
              </a:rPr>
              <a:t>Extremely important that the POS(s) is correct and updated in VA systems.  Although all verified and pertinent periods of service should be in the system before a claim is made ready for decision, the individual drafting the Rating needs to verify this information prior to drafting the Rating. The decision maker has the ability to update military service in SHARE and/or Participant Profile and verify service.</a:t>
            </a:r>
          </a:p>
          <a:p>
            <a:pPr>
              <a:spcAft>
                <a:spcPts val="600"/>
              </a:spcAft>
              <a:buClr>
                <a:srgbClr val="1D3275"/>
              </a:buClr>
            </a:pPr>
            <a:endParaRPr lang="en-US" sz="2000" dirty="0">
              <a:latin typeface="Arial" panose="020B0604020202020204" pitchFamily="34" charset="0"/>
              <a:cs typeface="Arial" panose="020B0604020202020204" pitchFamily="34" charset="0"/>
            </a:endParaRPr>
          </a:p>
          <a:p>
            <a:pPr>
              <a:spcAft>
                <a:spcPts val="600"/>
              </a:spcAft>
              <a:buClr>
                <a:srgbClr val="1D3275"/>
              </a:buClr>
            </a:pPr>
            <a:r>
              <a:rPr lang="en-US" sz="2000" dirty="0">
                <a:latin typeface="Arial" panose="020B0604020202020204" pitchFamily="34" charset="0"/>
                <a:cs typeface="Arial" panose="020B0604020202020204" pitchFamily="34" charset="0"/>
              </a:rPr>
              <a:t>Exception: RVSR may determine an injury incurred during ADT so that period of service will not be updated in SHARE prior to the rating being completed - this action is completed after the rating is finalized per M21-1 III.ii.6.A.2.k </a:t>
            </a:r>
          </a:p>
        </p:txBody>
      </p:sp>
    </p:spTree>
    <p:extLst>
      <p:ext uri="{BB962C8B-B14F-4D97-AF65-F5344CB8AC3E}">
        <p14:creationId xmlns:p14="http://schemas.microsoft.com/office/powerpoint/2010/main" val="242750260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custDataLst>
              <p:tags r:id="rId1"/>
            </p:custDataLst>
          </p:nvPr>
        </p:nvSpPr>
        <p:spPr>
          <a:xfrm>
            <a:off x="0" y="793629"/>
            <a:ext cx="9144000" cy="1086867"/>
          </a:xfrm>
        </p:spPr>
        <p:txBody>
          <a:bodyPr/>
          <a:lstStyle/>
          <a:p>
            <a:pPr>
              <a:defRPr/>
            </a:pPr>
            <a:r>
              <a:rPr lang="en-US" dirty="0">
                <a:effectLst/>
                <a:latin typeface="Arial" panose="020B0604020202020204" pitchFamily="34" charset="0"/>
              </a:rPr>
              <a:t>Jurisdiction</a:t>
            </a:r>
          </a:p>
        </p:txBody>
      </p:sp>
      <p:sp>
        <p:nvSpPr>
          <p:cNvPr id="5124" name="Rectangle 6"/>
          <p:cNvSpPr>
            <a:spLocks noGrp="1" noChangeArrowheads="1"/>
          </p:cNvSpPr>
          <p:nvPr>
            <p:ph idx="1"/>
            <p:custDataLst>
              <p:tags r:id="rId2"/>
            </p:custDataLst>
          </p:nvPr>
        </p:nvSpPr>
        <p:spPr>
          <a:xfrm>
            <a:off x="457200" y="2057400"/>
            <a:ext cx="8229600" cy="3916363"/>
          </a:xfrm>
          <a:prstGeom prst="rect">
            <a:avLst/>
          </a:prstGeom>
        </p:spPr>
        <p:txBody>
          <a:bodyPr/>
          <a:lstStyle/>
          <a:p>
            <a:pPr>
              <a:lnSpc>
                <a:spcPct val="90000"/>
              </a:lnSpc>
              <a:buClr>
                <a:srgbClr val="1D3275"/>
              </a:buClr>
              <a:buFont typeface="Wingdings" pitchFamily="2" charset="2"/>
              <a:buNone/>
            </a:pPr>
            <a:endParaRPr lang="en-US" sz="1050" dirty="0">
              <a:latin typeface="Times New Roman" panose="02020603050405020304" pitchFamily="18" charset="0"/>
              <a:cs typeface="Times New Roman" panose="02020603050405020304" pitchFamily="18" charset="0"/>
            </a:endParaRPr>
          </a:p>
          <a:p>
            <a:pPr>
              <a:lnSpc>
                <a:spcPct val="150000"/>
              </a:lnSpc>
              <a:buClr>
                <a:srgbClr val="1D3275"/>
              </a:buClr>
              <a:buFont typeface="Wingdings" pitchFamily="2" charset="2"/>
              <a:buChar char="Ø"/>
            </a:pPr>
            <a:endParaRPr lang="en-US" sz="1050" dirty="0">
              <a:latin typeface="Times New Roman" panose="02020603050405020304" pitchFamily="18" charset="0"/>
              <a:cs typeface="Times New Roman" panose="02020603050405020304" pitchFamily="18" charset="0"/>
            </a:endParaRPr>
          </a:p>
          <a:p>
            <a:pPr>
              <a:lnSpc>
                <a:spcPct val="90000"/>
              </a:lnSpc>
              <a:buClr>
                <a:srgbClr val="1D3275"/>
              </a:buClr>
              <a:buFont typeface="Wingdings" pitchFamily="2" charset="2"/>
              <a:buNone/>
            </a:pPr>
            <a:endParaRPr lang="en-US" sz="900"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08353BDB-7171-436C-80D3-3DF3AFA8A2A3}"/>
              </a:ext>
            </a:extLst>
          </p:cNvPr>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pPr/>
              <a:t>8</a:t>
            </a:fld>
            <a:endParaRPr lang="en-US" dirty="0"/>
          </a:p>
        </p:txBody>
      </p:sp>
      <p:sp>
        <p:nvSpPr>
          <p:cNvPr id="2" name="TextBox 1">
            <a:extLst>
              <a:ext uri="{FF2B5EF4-FFF2-40B4-BE49-F238E27FC236}">
                <a16:creationId xmlns:a16="http://schemas.microsoft.com/office/drawing/2014/main" id="{4958A5EB-B320-4434-963E-5727CA0A4D87}"/>
              </a:ext>
            </a:extLst>
          </p:cNvPr>
          <p:cNvSpPr txBox="1"/>
          <p:nvPr>
            <p:custDataLst>
              <p:tags r:id="rId4"/>
            </p:custDataLst>
          </p:nvPr>
        </p:nvSpPr>
        <p:spPr>
          <a:xfrm>
            <a:off x="457200" y="2057400"/>
            <a:ext cx="8229600" cy="2323713"/>
          </a:xfrm>
          <a:prstGeom prst="rect">
            <a:avLst/>
          </a:prstGeom>
          <a:noFill/>
        </p:spPr>
        <p:txBody>
          <a:bodyPr wrap="square" rtlCol="0">
            <a:spAutoFit/>
          </a:bodyPr>
          <a:lstStyle/>
          <a:p>
            <a:pPr marL="117475">
              <a:spcAft>
                <a:spcPts val="600"/>
              </a:spcAft>
              <a:buClr>
                <a:schemeClr val="tx1"/>
              </a:buClr>
              <a:defRPr/>
            </a:pPr>
            <a:r>
              <a:rPr lang="en-US" altLang="en-US" sz="2000" dirty="0">
                <a:latin typeface="Arial" panose="020B0604020202020204" pitchFamily="34" charset="0"/>
                <a:cs typeface="Arial" panose="020B0604020202020204" pitchFamily="34" charset="0"/>
              </a:rPr>
              <a:t>The Jurisdiction of the </a:t>
            </a:r>
            <a:r>
              <a:rPr lang="en-US" altLang="en-US" sz="2000" dirty="0" err="1">
                <a:latin typeface="Arial" panose="020B0604020202020204" pitchFamily="34" charset="0"/>
                <a:cs typeface="Arial" panose="020B0604020202020204" pitchFamily="34" charset="0"/>
              </a:rPr>
              <a:t>codesheet</a:t>
            </a:r>
            <a:endParaRPr lang="en-US" altLang="en-US" sz="2000" dirty="0">
              <a:latin typeface="Arial" panose="020B0604020202020204" pitchFamily="34" charset="0"/>
              <a:cs typeface="Arial" panose="020B0604020202020204" pitchFamily="34" charset="0"/>
            </a:endParaRPr>
          </a:p>
          <a:p>
            <a:pPr marL="117475">
              <a:spcAft>
                <a:spcPts val="600"/>
              </a:spcAft>
              <a:buClr>
                <a:schemeClr val="tx1"/>
              </a:buClr>
              <a:defRPr/>
            </a:pPr>
            <a:endParaRPr lang="en-US" altLang="en-US" sz="2000" dirty="0">
              <a:latin typeface="Arial" panose="020B0604020202020204" pitchFamily="34" charset="0"/>
              <a:cs typeface="Arial" panose="020B0604020202020204" pitchFamily="34" charset="0"/>
            </a:endParaRPr>
          </a:p>
          <a:p>
            <a:pPr marL="801688" lvl="1" indent="-227013">
              <a:spcAft>
                <a:spcPts val="600"/>
              </a:spcAft>
              <a:buClr>
                <a:schemeClr val="tx1"/>
              </a:buClr>
              <a:buFont typeface="Arial" panose="020B0604020202020204" pitchFamily="34" charset="0"/>
              <a:buChar char="•"/>
              <a:defRPr/>
            </a:pPr>
            <a:r>
              <a:rPr lang="en-US" altLang="en-US" sz="2000" dirty="0">
                <a:latin typeface="Arial" panose="020B0604020202020204" pitchFamily="34" charset="0"/>
                <a:cs typeface="Arial" panose="020B0604020202020204" pitchFamily="34" charset="0"/>
              </a:rPr>
              <a:t>appears below the data table</a:t>
            </a:r>
          </a:p>
          <a:p>
            <a:pPr marL="801688" lvl="1" indent="-227013">
              <a:spcAft>
                <a:spcPts val="600"/>
              </a:spcAft>
              <a:buClr>
                <a:schemeClr val="tx1"/>
              </a:buClr>
              <a:buFont typeface="Arial" panose="020B0604020202020204" pitchFamily="34" charset="0"/>
              <a:buChar char="•"/>
              <a:defRPr/>
            </a:pPr>
            <a:r>
              <a:rPr lang="en-US" altLang="en-US" sz="2000" dirty="0">
                <a:latin typeface="Arial" panose="020B0604020202020204" pitchFamily="34" charset="0"/>
                <a:cs typeface="Arial" panose="020B0604020202020204" pitchFamily="34" charset="0"/>
              </a:rPr>
              <a:t>explains why the case is before the rating activity</a:t>
            </a:r>
          </a:p>
          <a:p>
            <a:pPr marL="801688" lvl="1" indent="-227013">
              <a:spcAft>
                <a:spcPts val="600"/>
              </a:spcAft>
              <a:buClr>
                <a:schemeClr val="tx1"/>
              </a:buClr>
              <a:buFont typeface="Arial" panose="020B0604020202020204" pitchFamily="34" charset="0"/>
              <a:buChar char="•"/>
              <a:defRPr/>
            </a:pPr>
            <a:r>
              <a:rPr lang="en-US" altLang="en-US" sz="2000" dirty="0">
                <a:latin typeface="Arial" panose="020B0604020202020204" pitchFamily="34" charset="0"/>
                <a:cs typeface="Arial" panose="020B0604020202020204" pitchFamily="34" charset="0"/>
              </a:rPr>
              <a:t>refers to the claim at issue, and</a:t>
            </a:r>
          </a:p>
          <a:p>
            <a:pPr marL="801688" lvl="1" indent="-227013">
              <a:spcAft>
                <a:spcPts val="600"/>
              </a:spcAft>
              <a:buClr>
                <a:schemeClr val="tx1"/>
              </a:buClr>
              <a:buFont typeface="Arial" panose="020B0604020202020204" pitchFamily="34" charset="0"/>
              <a:buChar char="•"/>
              <a:defRPr/>
            </a:pPr>
            <a:r>
              <a:rPr lang="en-US" altLang="en-US" sz="2000" dirty="0">
                <a:latin typeface="Arial" panose="020B0604020202020204" pitchFamily="34" charset="0"/>
                <a:cs typeface="Arial" panose="020B0604020202020204" pitchFamily="34" charset="0"/>
              </a:rPr>
              <a:t>cites the pertinent jurisdictional date.</a:t>
            </a:r>
          </a:p>
        </p:txBody>
      </p:sp>
      <p:pic>
        <p:nvPicPr>
          <p:cNvPr id="4" name="Picture 3">
            <a:extLst>
              <a:ext uri="{FF2B5EF4-FFF2-40B4-BE49-F238E27FC236}">
                <a16:creationId xmlns:a16="http://schemas.microsoft.com/office/drawing/2014/main" id="{FD4F3D7C-5996-43C7-A65E-A4975AB20745}"/>
              </a:ext>
            </a:extLst>
          </p:cNvPr>
          <p:cNvPicPr>
            <a:picLocks noChangeAspect="1"/>
          </p:cNvPicPr>
          <p:nvPr/>
        </p:nvPicPr>
        <p:blipFill>
          <a:blip r:embed="rId7"/>
          <a:stretch>
            <a:fillRect/>
          </a:stretch>
        </p:blipFill>
        <p:spPr>
          <a:xfrm>
            <a:off x="1260330" y="5009106"/>
            <a:ext cx="6623339" cy="852509"/>
          </a:xfrm>
          <a:prstGeom prst="rect">
            <a:avLst/>
          </a:prstGeom>
          <a:ln>
            <a:solidFill>
              <a:schemeClr val="accent1"/>
            </a:solidFill>
          </a:ln>
        </p:spPr>
      </p:pic>
    </p:spTree>
    <p:extLst>
      <p:ext uri="{BB962C8B-B14F-4D97-AF65-F5344CB8AC3E}">
        <p14:creationId xmlns:p14="http://schemas.microsoft.com/office/powerpoint/2010/main" val="13001931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custDataLst>
              <p:tags r:id="rId1"/>
            </p:custDataLst>
          </p:nvPr>
        </p:nvSpPr>
        <p:spPr>
          <a:xfrm>
            <a:off x="0" y="793629"/>
            <a:ext cx="9144000" cy="1086867"/>
          </a:xfrm>
        </p:spPr>
        <p:txBody>
          <a:bodyPr/>
          <a:lstStyle/>
          <a:p>
            <a:pPr>
              <a:defRPr/>
            </a:pPr>
            <a:r>
              <a:rPr lang="en-US" dirty="0">
                <a:latin typeface="Arial" panose="020B0604020202020204" pitchFamily="34" charset="0"/>
              </a:rPr>
              <a:t>Associated Claim(s)</a:t>
            </a:r>
            <a:endParaRPr lang="en-US" dirty="0">
              <a:effectLst/>
              <a:latin typeface="Arial" panose="020B0604020202020204" pitchFamily="34" charset="0"/>
            </a:endParaRPr>
          </a:p>
        </p:txBody>
      </p:sp>
      <p:sp>
        <p:nvSpPr>
          <p:cNvPr id="5124" name="Rectangle 6"/>
          <p:cNvSpPr>
            <a:spLocks noGrp="1" noChangeArrowheads="1"/>
          </p:cNvSpPr>
          <p:nvPr>
            <p:ph idx="1"/>
            <p:custDataLst>
              <p:tags r:id="rId2"/>
            </p:custDataLst>
          </p:nvPr>
        </p:nvSpPr>
        <p:spPr>
          <a:xfrm>
            <a:off x="457200" y="2057400"/>
            <a:ext cx="8229600" cy="3916363"/>
          </a:xfrm>
          <a:prstGeom prst="rect">
            <a:avLst/>
          </a:prstGeom>
        </p:spPr>
        <p:txBody>
          <a:bodyPr/>
          <a:lstStyle/>
          <a:p>
            <a:pPr>
              <a:lnSpc>
                <a:spcPct val="90000"/>
              </a:lnSpc>
              <a:buClr>
                <a:srgbClr val="1D3275"/>
              </a:buClr>
              <a:buFont typeface="Wingdings" pitchFamily="2" charset="2"/>
              <a:buNone/>
            </a:pPr>
            <a:endParaRPr lang="en-US" sz="1050" dirty="0">
              <a:latin typeface="Times New Roman" panose="02020603050405020304" pitchFamily="18" charset="0"/>
              <a:cs typeface="Times New Roman" panose="02020603050405020304" pitchFamily="18" charset="0"/>
            </a:endParaRPr>
          </a:p>
          <a:p>
            <a:pPr>
              <a:lnSpc>
                <a:spcPct val="150000"/>
              </a:lnSpc>
              <a:buClr>
                <a:srgbClr val="1D3275"/>
              </a:buClr>
              <a:buFont typeface="Wingdings" pitchFamily="2" charset="2"/>
              <a:buChar char="Ø"/>
            </a:pPr>
            <a:endParaRPr lang="en-US" sz="1050" dirty="0">
              <a:latin typeface="Times New Roman" panose="02020603050405020304" pitchFamily="18" charset="0"/>
              <a:cs typeface="Times New Roman" panose="02020603050405020304" pitchFamily="18" charset="0"/>
            </a:endParaRPr>
          </a:p>
          <a:p>
            <a:pPr>
              <a:lnSpc>
                <a:spcPct val="90000"/>
              </a:lnSpc>
              <a:buClr>
                <a:srgbClr val="1D3275"/>
              </a:buClr>
              <a:buFont typeface="Wingdings" pitchFamily="2" charset="2"/>
              <a:buNone/>
            </a:pPr>
            <a:endParaRPr lang="en-US" sz="900" dirty="0">
              <a:latin typeface="Times New Roman" panose="02020603050405020304" pitchFamily="18" charset="0"/>
              <a:cs typeface="Times New Roman" panose="02020603050405020304" pitchFamily="18" charset="0"/>
            </a:endParaRPr>
          </a:p>
        </p:txBody>
      </p:sp>
      <p:sp>
        <p:nvSpPr>
          <p:cNvPr id="5126" name="Rectangle 6"/>
          <p:cNvSpPr txBox="1">
            <a:spLocks noChangeArrowheads="1"/>
          </p:cNvSpPr>
          <p:nvPr>
            <p:custDataLst>
              <p:tags r:id="rId3"/>
            </p:custDataLst>
          </p:nvPr>
        </p:nvSpPr>
        <p:spPr bwMode="auto">
          <a:xfrm>
            <a:off x="533400" y="2343150"/>
            <a:ext cx="8382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ahoma" pitchFamily="34" charset="0"/>
              </a:defRPr>
            </a:lvl1pPr>
            <a:lvl2pPr marL="742950" indent="-285750" eaLnBrk="0" hangingPunct="0">
              <a:defRPr sz="3200">
                <a:solidFill>
                  <a:schemeClr val="tx1"/>
                </a:solidFill>
                <a:latin typeface="Tahoma" pitchFamily="34" charset="0"/>
              </a:defRPr>
            </a:lvl2pPr>
            <a:lvl3pPr marL="1143000" indent="-228600" eaLnBrk="0" hangingPunct="0">
              <a:defRPr sz="3200">
                <a:solidFill>
                  <a:schemeClr val="tx1"/>
                </a:solidFill>
                <a:latin typeface="Tahoma" pitchFamily="34" charset="0"/>
              </a:defRPr>
            </a:lvl3pPr>
            <a:lvl4pPr marL="1600200" indent="-228600" eaLnBrk="0" hangingPunct="0">
              <a:defRPr sz="3200">
                <a:solidFill>
                  <a:schemeClr val="tx1"/>
                </a:solidFill>
                <a:latin typeface="Tahoma" pitchFamily="34" charset="0"/>
              </a:defRPr>
            </a:lvl4pPr>
            <a:lvl5pPr marL="2057400" indent="-228600" eaLnBrk="0" hangingPunct="0">
              <a:defRPr sz="3200">
                <a:solidFill>
                  <a:schemeClr val="tx1"/>
                </a:solidFill>
                <a:latin typeface="Tahoma" pitchFamily="34" charset="0"/>
              </a:defRPr>
            </a:lvl5pPr>
            <a:lvl6pPr marL="2514600" indent="-228600" eaLnBrk="0" fontAlgn="base" hangingPunct="0">
              <a:spcBef>
                <a:spcPct val="0"/>
              </a:spcBef>
              <a:spcAft>
                <a:spcPct val="0"/>
              </a:spcAft>
              <a:defRPr sz="3200">
                <a:solidFill>
                  <a:schemeClr val="tx1"/>
                </a:solidFill>
                <a:latin typeface="Tahoma" pitchFamily="34" charset="0"/>
              </a:defRPr>
            </a:lvl6pPr>
            <a:lvl7pPr marL="2971800" indent="-228600" eaLnBrk="0" fontAlgn="base" hangingPunct="0">
              <a:spcBef>
                <a:spcPct val="0"/>
              </a:spcBef>
              <a:spcAft>
                <a:spcPct val="0"/>
              </a:spcAft>
              <a:defRPr sz="3200">
                <a:solidFill>
                  <a:schemeClr val="tx1"/>
                </a:solidFill>
                <a:latin typeface="Tahoma" pitchFamily="34" charset="0"/>
              </a:defRPr>
            </a:lvl7pPr>
            <a:lvl8pPr marL="3429000" indent="-228600" eaLnBrk="0" fontAlgn="base" hangingPunct="0">
              <a:spcBef>
                <a:spcPct val="0"/>
              </a:spcBef>
              <a:spcAft>
                <a:spcPct val="0"/>
              </a:spcAft>
              <a:defRPr sz="3200">
                <a:solidFill>
                  <a:schemeClr val="tx1"/>
                </a:solidFill>
                <a:latin typeface="Tahoma" pitchFamily="34" charset="0"/>
              </a:defRPr>
            </a:lvl8pPr>
            <a:lvl9pPr marL="3886200" indent="-228600" eaLnBrk="0" fontAlgn="base" hangingPunct="0">
              <a:spcBef>
                <a:spcPct val="0"/>
              </a:spcBef>
              <a:spcAft>
                <a:spcPct val="0"/>
              </a:spcAft>
              <a:defRPr sz="3200">
                <a:solidFill>
                  <a:schemeClr val="tx1"/>
                </a:solidFill>
                <a:latin typeface="Tahoma" pitchFamily="34" charset="0"/>
              </a:defRPr>
            </a:lvl9pPr>
          </a:lstStyle>
          <a:p>
            <a:pPr eaLnBrk="1" hangingPunct="1">
              <a:spcAft>
                <a:spcPts val="600"/>
              </a:spcAft>
              <a:buClr>
                <a:schemeClr val="tx1"/>
              </a:buClr>
            </a:pPr>
            <a:r>
              <a:rPr lang="en-US" altLang="en-US" sz="2000" dirty="0">
                <a:latin typeface="Arial" panose="020B0604020202020204" pitchFamily="34" charset="0"/>
                <a:cs typeface="Arial" panose="020B0604020202020204" pitchFamily="34" charset="0"/>
              </a:rPr>
              <a:t>The associated claim(s) section </a:t>
            </a:r>
          </a:p>
          <a:p>
            <a:pPr eaLnBrk="1" hangingPunct="1">
              <a:spcAft>
                <a:spcPts val="600"/>
              </a:spcAft>
              <a:buClr>
                <a:schemeClr val="tx1"/>
              </a:buClr>
            </a:pPr>
            <a:endParaRPr lang="en-US" altLang="en-US" sz="2000" dirty="0">
              <a:latin typeface="Arial" panose="020B0604020202020204" pitchFamily="34" charset="0"/>
              <a:cs typeface="Arial" panose="020B0604020202020204" pitchFamily="34" charset="0"/>
            </a:endParaRPr>
          </a:p>
          <a:p>
            <a:pPr marL="342900" indent="-342900" eaLnBrk="1" hangingPunct="1">
              <a:spcAft>
                <a:spcPts val="600"/>
              </a:spcAft>
              <a:buClr>
                <a:schemeClr val="tx1"/>
              </a:buClr>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appears below the jurisdiction</a:t>
            </a:r>
          </a:p>
          <a:p>
            <a:pPr marL="342900" indent="-342900" eaLnBrk="1" hangingPunct="1">
              <a:spcAft>
                <a:spcPts val="600"/>
              </a:spcAft>
              <a:buClr>
                <a:schemeClr val="tx1"/>
              </a:buClr>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includes all end product(s) (EP) associated with the contentions/claims be processed along with the DOC(s) of the claim(s)</a:t>
            </a:r>
          </a:p>
          <a:p>
            <a:pPr marL="342900" indent="-342900" eaLnBrk="1" hangingPunct="1">
              <a:spcAft>
                <a:spcPts val="600"/>
              </a:spcAft>
              <a:buClr>
                <a:schemeClr val="tx1"/>
              </a:buClr>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cites the type of claim(s)</a:t>
            </a:r>
          </a:p>
        </p:txBody>
      </p:sp>
      <p:sp>
        <p:nvSpPr>
          <p:cNvPr id="2" name="Slide Number Placeholder 1">
            <a:extLst>
              <a:ext uri="{FF2B5EF4-FFF2-40B4-BE49-F238E27FC236}">
                <a16:creationId xmlns:a16="http://schemas.microsoft.com/office/drawing/2014/main" id="{F8F282CA-9647-4F77-8C57-40FCFEC03880}"/>
              </a:ext>
            </a:extLst>
          </p:cNvPr>
          <p:cNvSpPr>
            <a:spLocks noGrp="1"/>
          </p:cNvSpPr>
          <p:nvPr>
            <p:ph type="sldNum" sz="quarter" idx="12"/>
            <p:custDataLst>
              <p:tags r:id="rId4"/>
            </p:custDataLst>
          </p:nvPr>
        </p:nvSpPr>
        <p:spPr>
          <a:xfrm>
            <a:off x="6931152" y="6601976"/>
            <a:ext cx="2133600" cy="365125"/>
          </a:xfrm>
        </p:spPr>
        <p:txBody>
          <a:bodyPr/>
          <a:lstStyle/>
          <a:p>
            <a:fld id="{36A6A193-2FDC-48DD-8023-1C75B05EEA9A}" type="slidenum">
              <a:rPr lang="en-US" smtClean="0"/>
              <a:pPr/>
              <a:t>9</a:t>
            </a:fld>
            <a:endParaRPr lang="en-US" dirty="0"/>
          </a:p>
        </p:txBody>
      </p:sp>
      <p:pic>
        <p:nvPicPr>
          <p:cNvPr id="3" name="Picture 2">
            <a:extLst>
              <a:ext uri="{FF2B5EF4-FFF2-40B4-BE49-F238E27FC236}">
                <a16:creationId xmlns:a16="http://schemas.microsoft.com/office/drawing/2014/main" id="{803D165A-5655-4B1E-B475-BD594531C55A}"/>
              </a:ext>
            </a:extLst>
          </p:cNvPr>
          <p:cNvPicPr>
            <a:picLocks noChangeAspect="1"/>
          </p:cNvPicPr>
          <p:nvPr/>
        </p:nvPicPr>
        <p:blipFill>
          <a:blip r:embed="rId7"/>
          <a:stretch>
            <a:fillRect/>
          </a:stretch>
        </p:blipFill>
        <p:spPr>
          <a:xfrm>
            <a:off x="1562806" y="5307479"/>
            <a:ext cx="6018387" cy="587594"/>
          </a:xfrm>
          <a:prstGeom prst="rect">
            <a:avLst/>
          </a:prstGeom>
          <a:ln>
            <a:solidFill>
              <a:schemeClr val="accent1"/>
            </a:solidFill>
          </a:ln>
        </p:spPr>
      </p:pic>
    </p:spTree>
    <p:extLst>
      <p:ext uri="{BB962C8B-B14F-4D97-AF65-F5344CB8AC3E}">
        <p14:creationId xmlns:p14="http://schemas.microsoft.com/office/powerpoint/2010/main" val="12973559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3&quot;/&gt;&lt;lineCharCount val=&quot;12&quot;/&gt;&lt;lineCharCount val=&quot;13&quot;/&gt;&lt;lineCharCount val=&quot;11&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PRESENTER_DUMMYTAG" val="&lt;DummyForForceWrite&gt;&lt;/DummyForForceWrite&gt;"/>
  <p:tag name="HTML_SHAPEINFO" val="&lt;ThreeDShapeInfo&gt;&lt;uuid val=&quot;{C3B43972-8065-4A1F-8169-45D08915278F}&quot;/&gt;&lt;isInvalidForFieldText val=&quot;0&quot;/&gt;&lt;Image&gt;&lt;filename val=&quot;C:\Users\User\AppData\Local\Temp\CP3586479362562Session\CPTrustFolder3586479362562\PPTImport3586484156125\data\asimages\{C3B43972-8065-4A1F-8169-45D08915278F}_1.png&quot;/&gt;&lt;left val=&quot;71&quot;/&gt;&lt;top val=&quot;288&quot;/&gt;&lt;width val=&quot;817&quot;/&gt;&lt;height val=&quot;135&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7&quot;/&gt;&lt;/TableIndex&gt;&lt;/ShapeTextInfo&gt;"/>
  <p:tag name="PRESENTER_DUMMYTAG" val="&lt;DummyForForceWrite&gt;&lt;/DummyForForceWrite&gt;"/>
  <p:tag name="HTML_SHAPEINFO" val="&lt;ThreeDShapeInfo&gt;&lt;uuid val=&quot;{17383122-B25A-4B65-B881-4D59986CE05A}&quot;/&gt;&lt;isInvalidForFieldText val=&quot;0&quot;/&gt;&lt;Image&gt;&lt;filename val=&quot;C:\Users\User\AppData\Local\Temp\CP3586479362562Session\CPTrustFolder3586479362562\PPTImport3586484156125\data\asimages\{17383122-B25A-4B65-B881-4D59986CE05A}_1.png&quot;/&gt;&lt;left val=&quot;71&quot;/&gt;&lt;top val=&quot;491&quot;/&gt;&lt;width val=&quot;249&quot;/&gt;&lt;height val=&quot;93&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DUMMYTAG" val="&lt;DummyForForceWrite&gt;&lt;/DummyForForceWrite&gt;"/>
  <p:tag name="HTML_SHAPEINFO" val="&lt;ThreeDShapeInfo&gt;&lt;uuid val=&quot;{3DA300B3-0AFA-416B-89C1-8BFA87F5A93D}&quot;/&gt;&lt;isInvalidForFieldText val=&quot;0&quot;/&gt;&lt;Image&gt;&lt;filename val=&quot;C:\Users\User\AppData\Local\Temp\CP3586479362562Session\CPTrustFolder3586479362562\PPTImport3586484156125\data\asimages\{3DA300B3-0AFA-416B-89C1-8BFA87F5A93D}_1.png&quot;/&gt;&lt;left val=&quot;639&quot;/&gt;&lt;top val=&quot;491&quot;/&gt;&lt;width val=&quot;249&quot;/&gt;&lt;height val=&quot;92&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E999E68A-CE48-48F9-9679-ACAC7880B79C}&quot;/&gt;&lt;isInvalidForFieldText val=&quot;0&quot;/&gt;&lt;Image&gt;&lt;filename val=&quot;C:\Users\User\AppData\Local\Temp\CP3586479362562Session\CPTrustFolder3586479362562\PPTImport3586484156125\data\asimages\{E999E68A-CE48-48F9-9679-ACAC7880B79C}_2.png&quot;/&gt;&lt;left val=&quot;0&quot;/&gt;&lt;top val=&quot;76&quot;/&gt;&lt;width val=&quot;961&quot;/&gt;&lt;height val=&quot;122&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48&quot;/&gt;&lt;lineCharCount val=&quot;1&quot;/&gt;&lt;lineCharCount val=&quot;42&quot;/&gt;&lt;lineCharCount val=&quot;1&quot;/&gt;&lt;lineCharCount val=&quot;45&quot;/&gt;&lt;/TableIndex&gt;&lt;/ShapeTextInfo&gt;"/>
  <p:tag name="HTML_SHAPEINFO" val="&lt;ThreeDShapeInfo&gt;&lt;uuid val=&quot;{341F402A-AFCB-4231-A8C2-4ECF8B675490}&quot;/&gt;&lt;isInvalidForFieldText val=&quot;0&quot;/&gt;&lt;Image&gt;&lt;filename val=&quot;C:\Users\User\AppData\Local\Temp\CP3586479362562Session\CPTrustFolder3586479362562\PPTImport3586484156125\data\asimages\{341F402A-AFCB-4231-A8C2-4ECF8B675490}_2.png&quot;/&gt;&lt;left val=&quot;47&quot;/&gt;&lt;top val=&quot;208&quot;/&gt;&lt;width val=&quot;865&quot;/&gt;&lt;height val=&quot;415&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85F4F133-157C-49F9-B3F3-C5051BB5AE6C}&quot;/&gt;&lt;isInvalidForFieldText val=&quot;0&quot;/&gt;&lt;Image&gt;&lt;filename val=&quot;C:\Users\User\AppData\Local\Temp\CP3586479362562Session\CPTrustFolder3586479362562\PPTImport3586484156125\data\asimages\{85F4F133-157C-49F9-B3F3-C5051BB5AE6C}_2.png&quot;/&gt;&lt;left val=&quot;727&quot;/&gt;&lt;top val=&quot;687&quot;/&gt;&lt;width val=&quot;226&quot;/&gt;&lt;height val=&quot;45&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EE57C8E6-7076-4733-93BD-4480BDE6753F}&quot;/&gt;&lt;isInvalidForFieldText val=&quot;0&quot;/&gt;&lt;Image&gt;&lt;filename val=&quot;C:\Users\User\AppData\Local\Temp\CP3586479362562Session\CPTrustFolder3586479362562\PPTImport3586484156125\data\asimages\{EE57C8E6-7076-4733-93BD-4480BDE6753F}_3.png&quot;/&gt;&lt;left val=&quot;0&quot;/&gt;&lt;top val=&quot;76&quot;/&gt;&lt;width val=&quot;961&quot;/&gt;&lt;height val=&quot;122&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1&quot;/&gt;&lt;/TableIndex&gt;&lt;/ShapeTextInfo&gt;"/>
  <p:tag name="HTML_SHAPEINFO" val="&lt;ThreeDShapeInfo&gt;&lt;uuid val=&quot;{67A073EE-3E94-48F6-B52B-8997E36B316B}&quot;/&gt;&lt;isInvalidForFieldText val=&quot;0&quot;/&gt;&lt;Image&gt;&lt;filename val=&quot;C:\Users\User\AppData\Local\Temp\CP3586479362562Session\CPTrustFolder3586479362562\PPTImport3586484156125\data\asimages\{67A073EE-3E94-48F6-B52B-8997E36B316B}_3.png&quot;/&gt;&lt;left val=&quot;47&quot;/&gt;&lt;top val=&quot;215&quot;/&gt;&lt;width val=&quot;865&quot;/&gt;&lt;height val=&quot;412&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C73D6D7D-A1D4-46A6-B431-C5EC407064C3}&quot;/&gt;&lt;isInvalidForFieldText val=&quot;0&quot;/&gt;&lt;Image&gt;&lt;filename val=&quot;C:\Users\User\AppData\Local\Temp\CP3586479362562Session\CPTrustFolder3586479362562\PPTImport3586484156125\data\asimages\{C73D6D7D-A1D4-46A6-B431-C5EC407064C3}_3.png&quot;/&gt;&lt;left val=&quot;727&quot;/&gt;&lt;top val=&quot;687&quot;/&gt;&lt;width val=&quot;226&quot;/&gt;&lt;height val=&quot;45&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49&quot;/&gt;&lt;lineCharCount val=&quot;1&quot;/&gt;&lt;lineCharCount val=&quot;51&quot;/&gt;&lt;lineCharCount val=&quot;1&quot;/&gt;&lt;lineCharCount val=&quot;53&quot;/&gt;&lt;lineCharCount val=&quot;1&quot;/&gt;&lt;lineCharCount val=&quot;70&quot;/&gt;&lt;lineCharCount val=&quot;31&quot;/&gt;&lt;/TableIndex&gt;&lt;/ShapeTextInfo&gt;"/>
  <p:tag name="HTML_SHAPEINFO" val="&lt;ThreeDShapeInfo&gt;&lt;uuid val=&quot;{0EF6B316-D2C8-4FC1-AE98-786E01774D4B}&quot;/&gt;&lt;isInvalidForFieldText val=&quot;0&quot;/&gt;&lt;Image&gt;&lt;filename val=&quot;C:\Users\User\AppData\Local\Temp\CP3586479362562Session\CPTrustFolder3586479362562\PPTImport3586484156125\data\asimages\{0EF6B316-D2C8-4FC1-AE98-786E01774D4B}_3.png&quot;/&gt;&lt;left val=&quot;48&quot;/&gt;&lt;top val=&quot;224&quot;/&gt;&lt;width val=&quot;886&quot;/&gt;&lt;height val=&quot;352&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42D4D814-46F3-4B1E-991A-3198750F3831}&quot;/&gt;&lt;isInvalidForFieldText val=&quot;0&quot;/&gt;&lt;Image&gt;&lt;filename val=&quot;C:\Users\User\AppData\Local\Temp\CP3586479362562Session\CPTrustFolder3586479362562\PPTImport3586484156125\data\asimages\{42D4D814-46F3-4B1E-991A-3198750F3831}_4.png&quot;/&gt;&lt;left val=&quot;0&quot;/&gt;&lt;top val=&quot;76&quot;/&gt;&lt;width val=&quot;961&quot;/&gt;&lt;height val=&quot;122&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1&quot;/&gt;&lt;/TableIndex&gt;&lt;/ShapeTextInfo&gt;"/>
  <p:tag name="HTML_SHAPEINFO" val="&lt;ThreeDShapeInfo&gt;&lt;uuid val=&quot;{A3BE4675-8C9A-4D4F-930F-A3D2C5BCAF2A}&quot;/&gt;&lt;isInvalidForFieldText val=&quot;0&quot;/&gt;&lt;Image&gt;&lt;filename val=&quot;C:\Users\User\AppData\Local\Temp\CP3586479362562Session\CPTrustFolder3586479362562\PPTImport3586484156125\data\asimages\{A3BE4675-8C9A-4D4F-930F-A3D2C5BCAF2A}_4.png&quot;/&gt;&lt;left val=&quot;47&quot;/&gt;&lt;top val=&quot;215&quot;/&gt;&lt;width val=&quot;865&quot;/&gt;&lt;height val=&quot;412&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5&quot;/&gt;&lt;lineCharCount val=&quot;22&quot;/&gt;&lt;lineCharCount val=&quot;1&quot;/&gt;&lt;lineCharCount val=&quot;66&quot;/&gt;&lt;lineCharCount val=&quot;21&quot;/&gt;&lt;/TableIndex&gt;&lt;/ShapeTextInfo&gt;"/>
  <p:tag name="HTML_SHAPEINFO" val="&lt;ThreeDShapeInfo&gt;&lt;uuid val=&quot;{E6F5D285-4811-49DD-B596-26B510CBEB5E}&quot;/&gt;&lt;isInvalidForFieldText val=&quot;0&quot;/&gt;&lt;Image&gt;&lt;filename val=&quot;C:\Users\User\AppData\Local\Temp\CP3586479362562Session\CPTrustFolder3586479362562\PPTImport3586484156125\data\asimages\{E6F5D285-4811-49DD-B596-26B510CBEB5E}_4.png&quot;/&gt;&lt;left val=&quot;55&quot;/&gt;&lt;top val=&quot;246&quot;/&gt;&lt;width val=&quot;881&quot;/&gt;&lt;height val=&quot;288&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99623269-1880-418E-9B08-1001B3942EE4}&quot;/&gt;&lt;isInvalidForFieldText val=&quot;0&quot;/&gt;&lt;Image&gt;&lt;filename val=&quot;C:\Users\User\AppData\Local\Temp\CP3586479362562Session\CPTrustFolder3586479362562\PPTImport3586484156125\data\asimages\{99623269-1880-418E-9B08-1001B3942EE4}_4.png&quot;/&gt;&lt;left val=&quot;727&quot;/&gt;&lt;top val=&quot;687&quot;/&gt;&lt;width val=&quot;226&quot;/&gt;&lt;height val=&quot;45&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A840AFB6-4649-4162-97C9-09245BF13022}&quot;/&gt;&lt;isInvalidForFieldText val=&quot;0&quot;/&gt;&lt;Image&gt;&lt;filename val=&quot;C:\Users\User\AppData\Local\Temp\CP3586479362562Session\CPTrustFolder3586479362562\PPTImport3586484156125\data\asimages\{A840AFB6-4649-4162-97C9-09245BF13022}_5.png&quot;/&gt;&lt;left val=&quot;0&quot;/&gt;&lt;top val=&quot;76&quot;/&gt;&lt;width val=&quot;961&quot;/&gt;&lt;height val=&quot;122&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0&quot;/&gt;&lt;lineCharCount val=&quot;69&quot;/&gt;&lt;lineCharCount val=&quot;10&quot;/&gt;&lt;/TableIndex&gt;&lt;/ShapeTextInfo&gt;"/>
  <p:tag name="HTML_SHAPEINFO" val="&lt;ThreeDShapeInfo&gt;&lt;uuid val=&quot;{7405BFF7-72A2-4245-A5DD-2F1B597023E1}&quot;/&gt;&lt;isInvalidForFieldText val=&quot;0&quot;/&gt;&lt;Image&gt;&lt;filename val=&quot;C:\Users\User\AppData\Local\Temp\CP3586479362562Session\CPTrustFolder3586479362562\PPTImport3586484156125\data\asimages\{7405BFF7-72A2-4245-A5DD-2F1B597023E1}_5.png&quot;/&gt;&lt;left val=&quot;40&quot;/&gt;&lt;top val=&quot;212&quot;/&gt;&lt;width val=&quot;874&quot;/&gt;&lt;height val=&quot;19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586D6A37-FD00-46B3-8F0E-39ADB21E86BE}&quot;/&gt;&lt;isInvalidForFieldText val=&quot;0&quot;/&gt;&lt;Image&gt;&lt;filename val=&quot;C:\Users\User\AppData\Local\Temp\CP3586479362562Session\CPTrustFolder3586479362562\PPTImport3586484156125\data\asimages\{586D6A37-FD00-46B3-8F0E-39ADB21E86BE}_5.png&quot;/&gt;&lt;left val=&quot;727&quot;/&gt;&lt;top val=&quot;687&quot;/&gt;&lt;width val=&quot;226&quot;/&gt;&lt;height val=&quot;45&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D2FE6727-7A20-4DE6-BA8F-577457F8DD8A}&quot;/&gt;&lt;isInvalidForFieldText val=&quot;0&quot;/&gt;&lt;Image&gt;&lt;filename val=&quot;C:\Users\User\AppData\Local\Temp\CP3586479362562Session\CPTrustFolder3586479362562\PPTImport3586484156125\data\asimages\{D2FE6727-7A20-4DE6-BA8F-577457F8DD8A}_6.png&quot;/&gt;&lt;left val=&quot;0&quot;/&gt;&lt;top val=&quot;76&quot;/&gt;&lt;width val=&quot;961&quot;/&gt;&lt;height val=&quot;122&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1&quot;/&gt;&lt;/TableIndex&gt;&lt;/ShapeTextInfo&gt;"/>
  <p:tag name="HTML_SHAPEINFO" val="&lt;ThreeDShapeInfo&gt;&lt;uuid val=&quot;{4817363E-0954-486E-8FFB-1C1B43B39918}&quot;/&gt;&lt;isInvalidForFieldText val=&quot;0&quot;/&gt;&lt;Image&gt;&lt;filename val=&quot;C:\Users\User\AppData\Local\Temp\CP3586479362562Session\CPTrustFolder3586479362562\PPTImport3586484156125\data\asimages\{4817363E-0954-486E-8FFB-1C1B43B39918}_6.png&quot;/&gt;&lt;left val=&quot;47&quot;/&gt;&lt;top val=&quot;215&quot;/&gt;&lt;width val=&quot;865&quot;/&gt;&lt;height val=&quot;412&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85C53999-14F4-44B5-9ADE-38C5AD220016}&quot;/&gt;&lt;isInvalidForFieldText val=&quot;0&quot;/&gt;&lt;Image&gt;&lt;filename val=&quot;C:\Users\User\AppData\Local\Temp\CP3586479362562Session\CPTrustFolder3586479362562\PPTImport3586484156125\data\asimages\{85C53999-14F4-44B5-9ADE-38C5AD220016}_6.png&quot;/&gt;&lt;left val=&quot;727&quot;/&gt;&lt;top val=&quot;687&quot;/&gt;&lt;width val=&quot;226&quot;/&gt;&lt;height val=&quot;45&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60&quot;/&gt;&lt;lineCharCount val=&quot;64&quot;/&gt;&lt;lineCharCount val=&quot;27&quot;/&gt;&lt;lineCharCount val=&quot;1&quot;/&gt;&lt;lineCharCount val=&quot;63&quot;/&gt;&lt;lineCharCount val=&quot;30&quot;/&gt;&lt;lineCharCount val=&quot;1&quot;/&gt;&lt;lineCharCount val=&quot;44&quot;/&gt;&lt;lineCharCount val=&quot;1&quot;/&gt;&lt;lineCharCount val=&quot;54&quot;/&gt;&lt;lineCharCount val=&quot;24&quot;/&gt;&lt;/TableIndex&gt;&lt;/ShapeTextInfo&gt;"/>
  <p:tag name="HTML_SHAPEINFO" val="&lt;ThreeDShapeInfo&gt;&lt;uuid val=&quot;{F3F2A411-6B41-414B-B291-86F4DCB4E0E4}&quot;/&gt;&lt;isInvalidForFieldText val=&quot;0&quot;/&gt;&lt;Image&gt;&lt;filename val=&quot;C:\Users\User\AppData\Local\Temp\CP3586479362562Session\CPTrustFolder3586479362562\PPTImport3586484156125\data\asimages\{F3F2A411-6B41-414B-B291-86F4DCB4E0E4}_6.png&quot;/&gt;&lt;left val=&quot;42&quot;/&gt;&lt;top val=&quot;212&quot;/&gt;&lt;width val=&quot;870&quot;/&gt;&lt;height val=&quot;425&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9929D044-DD22-4A2B-8A52-08ED57A2CBDC}&quot;/&gt;&lt;isInvalidForFieldText val=&quot;0&quot;/&gt;&lt;Image&gt;&lt;filename val=&quot;C:\Users\User\AppData\Local\Temp\CP3586479362562Session\CPTrustFolder3586479362562\PPTImport3586484156125\data\asimages\{9929D044-DD22-4A2B-8A52-08ED57A2CBDC}_7.png&quot;/&gt;&lt;left val=&quot;0&quot;/&gt;&lt;top val=&quot;76&quot;/&gt;&lt;width val=&quot;961&quot;/&gt;&lt;height val=&quot;122&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1&quot;/&gt;&lt;/TableIndex&gt;&lt;/ShapeTextInfo&gt;"/>
  <p:tag name="HTML_SHAPEINFO" val="&lt;ThreeDShapeInfo&gt;&lt;uuid val=&quot;{6599790F-1C0B-4E68-B80F-5F92229DBB04}&quot;/&gt;&lt;isInvalidForFieldText val=&quot;0&quot;/&gt;&lt;Image&gt;&lt;filename val=&quot;C:\Users\User\AppData\Local\Temp\CP3586479362562Session\CPTrustFolder3586479362562\PPTImport3586484156125\data\asimages\{6599790F-1C0B-4E68-B80F-5F92229DBB04}_7.png&quot;/&gt;&lt;left val=&quot;47&quot;/&gt;&lt;top val=&quot;215&quot;/&gt;&lt;width val=&quot;865&quot;/&gt;&lt;height val=&quot;412&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90F122F3-477C-4B85-AE25-50A81D0E34D3}&quot;/&gt;&lt;isInvalidForFieldText val=&quot;0&quot;/&gt;&lt;Image&gt;&lt;filename val=&quot;C:\Users\User\AppData\Local\Temp\CP3586479362562Session\CPTrustFolder3586479362562\PPTImport3586484156125\data\asimages\{90F122F3-477C-4B85-AE25-50A81D0E34D3}_7.png&quot;/&gt;&lt;left val=&quot;727&quot;/&gt;&lt;top val=&quot;687&quot;/&gt;&lt;width val=&quot;226&quot;/&gt;&lt;height val=&quot;45&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3&quot;/&gt;&lt;/TableIndex&gt;&lt;/ShapeTextInfo&gt;"/>
  <p:tag name="HTML_SHAPEINFO" val="&lt;ThreeDShapeInfo&gt;&lt;uuid val=&quot;{937972A1-E5E6-4534-9991-E5CD5C95433D}&quot;/&gt;&lt;isInvalidForFieldText val=&quot;0&quot;/&gt;&lt;Image&gt;&lt;filename val=&quot;C:\Users\User\AppData\Local\Temp\CP3586479362562Session\CPTrustFolder3586479362562\PPTImport3586484156125\data\asimages\{937972A1-E5E6-4534-9991-E5CD5C95433D}_7.png&quot;/&gt;&lt;left val=&quot;39&quot;/&gt;&lt;top val=&quot;200&quot;/&gt;&lt;width val=&quot;921&quot;/&gt;&lt;height val=&quot;57&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HTML_SHAPEINFO" val="&lt;ThreeDShapeInfo&gt;&lt;uuid val=&quot;{20767056-695A-4176-9A99-7DE573581F4A}&quot;/&gt;&lt;isInvalidForFieldText val=&quot;0&quot;/&gt;&lt;Image&gt;&lt;filename val=&quot;C:\Users\User\AppData\Local\Temp\CP3586479362562Session\CPTrustFolder3586479362562\PPTImport3586484156125\data\asimages\{20767056-695A-4176-9A99-7DE573581F4A}_8.png&quot;/&gt;&lt;left val=&quot;0&quot;/&gt;&lt;top val=&quot;76&quot;/&gt;&lt;width val=&quot;961&quot;/&gt;&lt;height val=&quot;122&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1&quot;/&gt;&lt;/TableIndex&gt;&lt;/ShapeTextInfo&gt;"/>
  <p:tag name="HTML_SHAPEINFO" val="&lt;ThreeDShapeInfo&gt;&lt;uuid val=&quot;{52593E43-6DC2-41DC-B64B-44D911380DF1}&quot;/&gt;&lt;isInvalidForFieldText val=&quot;0&quot;/&gt;&lt;Image&gt;&lt;filename val=&quot;C:\Users\User\AppData\Local\Temp\CP3586479362562Session\CPTrustFolder3586479362562\PPTImport3586484156125\data\asimages\{52593E43-6DC2-41DC-B64B-44D911380DF1}_8.png&quot;/&gt;&lt;left val=&quot;47&quot;/&gt;&lt;top val=&quot;215&quot;/&gt;&lt;width val=&quot;865&quot;/&gt;&lt;height val=&quot;412&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D6A32E04-050C-435F-B0FA-3352AA74CA3A}&quot;/&gt;&lt;isInvalidForFieldText val=&quot;0&quot;/&gt;&lt;Image&gt;&lt;filename val=&quot;C:\Users\User\AppData\Local\Temp\CP3586479362562Session\CPTrustFolder3586479362562\PPTImport3586484156125\data\asimages\{D6A32E04-050C-435F-B0FA-3352AA74CA3A}_8.png&quot;/&gt;&lt;left val=&quot;727&quot;/&gt;&lt;top val=&quot;687&quot;/&gt;&lt;width val=&quot;226&quot;/&gt;&lt;height val=&quot;45&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5&quot;/&gt;&lt;lineCharCount val=&quot;8&quot;/&gt;&lt;lineCharCount val=&quot;1&quot;/&gt;&lt;lineCharCount val=&quot;61&quot;/&gt;&lt;lineCharCount val=&quot;8&quot;/&gt;&lt;/TableIndex&gt;&lt;/ShapeTextInfo&gt;"/>
  <p:tag name="HTML_SHAPEINFO" val="&lt;ThreeDShapeInfo&gt;&lt;uuid val=&quot;{9BAE38BD-17ED-4AED-8A12-3E337E7D5C2A}&quot;/&gt;&lt;isInvalidForFieldText val=&quot;0&quot;/&gt;&lt;Image&gt;&lt;filename val=&quot;C:\Users\User\AppData\Local\Temp\CP3586479362562Session\CPTrustFolder3586479362562\PPTImport3586484156125\data\asimages\{9BAE38BD-17ED-4AED-8A12-3E337E7D5C2A}_8.png&quot;/&gt;&lt;left val=&quot;39&quot;/&gt;&lt;top val=&quot;304&quot;/&gt;&lt;width val=&quot;865&quot;/&gt;&lt;height val=&quot;201&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A9E687DF-851E-40F6-84EE-3A9B702403D1}&quot;/&gt;&lt;isInvalidForFieldText val=&quot;0&quot;/&gt;&lt;Image&gt;&lt;filename val=&quot;C:\Users\User\AppData\Local\Temp\CP3586479362562Session\CPTrustFolder3586479362562\PPTImport3586484156125\data\asimages\{A9E687DF-851E-40F6-84EE-3A9B702403D1}_9.png&quot;/&gt;&lt;left val=&quot;0&quot;/&gt;&lt;top val=&quot;76&quot;/&gt;&lt;width val=&quot;961&quot;/&gt;&lt;height val=&quot;122&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1&quot;/&gt;&lt;/TableIndex&gt;&lt;/ShapeTextInfo&gt;"/>
  <p:tag name="HTML_SHAPEINFO" val="&lt;ThreeDShapeInfo&gt;&lt;uuid val=&quot;{B3BDDFE4-D0EE-42A1-95D3-E036C5E4343D}&quot;/&gt;&lt;isInvalidForFieldText val=&quot;0&quot;/&gt;&lt;Image&gt;&lt;filename val=&quot;C:\Users\User\AppData\Local\Temp\CP3586479362562Session\CPTrustFolder3586479362562\PPTImport3586484156125\data\asimages\{B3BDDFE4-D0EE-42A1-95D3-E036C5E4343D}_9.png&quot;/&gt;&lt;left val=&quot;47&quot;/&gt;&lt;top val=&quot;215&quot;/&gt;&lt;width val=&quot;865&quot;/&gt;&lt;height val=&quot;412&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5&quot;/&gt;&lt;lineCharCount val=&quot;46&quot;/&gt;&lt;lineCharCount val=&quot;1&quot;/&gt;&lt;lineCharCount val=&quot;61&quot;/&gt;&lt;lineCharCount val=&quot;12&quot;/&gt;&lt;/TableIndex&gt;&lt;/ShapeTextInfo&gt;"/>
  <p:tag name="HTML_SHAPEINFO" val="&lt;ThreeDShapeInfo&gt;&lt;uuid val=&quot;{42982E76-92A3-458B-90EC-763456490D62}&quot;/&gt;&lt;isInvalidForFieldText val=&quot;0&quot;/&gt;&lt;Image&gt;&lt;filename val=&quot;C:\Users\User\AppData\Local\Temp\CP3586479362562Session\CPTrustFolder3586479362562\PPTImport3586484156125\data\asimages\{42982E76-92A3-458B-90EC-763456490D62}_9.png&quot;/&gt;&lt;left val=&quot;50&quot;/&gt;&lt;top val=&quot;242&quot;/&gt;&lt;width val=&quot;886&quot;/&gt;&lt;height val=&quot;340&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8A48FE97-0260-4D47-B18F-3F42F4A4066D}&quot;/&gt;&lt;isInvalidForFieldText val=&quot;0&quot;/&gt;&lt;Image&gt;&lt;filename val=&quot;C:\Users\User\AppData\Local\Temp\CP3586479362562Session\CPTrustFolder3586479362562\PPTImport3586484156125\data\asimages\{8A48FE97-0260-4D47-B18F-3F42F4A4066D}_9.png&quot;/&gt;&lt;left val=&quot;727&quot;/&gt;&lt;top val=&quot;687&quot;/&gt;&lt;width val=&quot;226&quot;/&gt;&lt;height val=&quot;45&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FB6C00A1-571A-4259-A382-D1683BDE382E}&quot;/&gt;&lt;isInvalidForFieldText val=&quot;0&quot;/&gt;&lt;Image&gt;&lt;filename val=&quot;C:\Users\User\AppData\Local\Temp\CP3586479362562Session\CPTrustFolder3586479362562\PPTImport3586484156125\data\asimages\{FB6C00A1-571A-4259-A382-D1683BDE382E}_10.png&quot;/&gt;&lt;left val=&quot;0&quot;/&gt;&lt;top val=&quot;76&quot;/&gt;&lt;width val=&quot;961&quot;/&gt;&lt;height val=&quot;122&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5&quot;/&gt;&lt;lineCharCount val=&quot;43&quot;/&gt;&lt;lineCharCount val=&quot;1&quot;/&gt;&lt;lineCharCount val=&quot;66&quot;/&gt;&lt;lineCharCount val=&quot;36&quot;/&gt;&lt;lineCharCount val=&quot;1&quot;/&gt;&lt;lineCharCount val=&quot;70&quot;/&gt;&lt;lineCharCount val=&quot;49&quot;/&gt;&lt;/TableIndex&gt;&lt;/ShapeTextInfo&gt;"/>
  <p:tag name="HTML_SHAPEINFO" val="&lt;ThreeDShapeInfo&gt;&lt;uuid val=&quot;{52EE7DC5-D6B6-488C-9D92-122249B40988}&quot;/&gt;&lt;isInvalidForFieldText val=&quot;0&quot;/&gt;&lt;Image&gt;&lt;filename val=&quot;C:\Users\User\AppData\Local\Temp\CP3586479362562Session\CPTrustFolder3586479362562\PPTImport3586484156125\data\asimages\{52EE7DC5-D6B6-488C-9D92-122249B40988}_10.png&quot;/&gt;&lt;left val=&quot;42&quot;/&gt;&lt;top val=&quot;212&quot;/&gt;&lt;width val=&quot;870&quot;/&gt;&lt;height val=&quot;415&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31E4515-76BB-4CEC-B7F7-AF66FABD41FE}&quot;/&gt;&lt;isInvalidForFieldText val=&quot;0&quot;/&gt;&lt;Image&gt;&lt;filename val=&quot;C:\Users\User\AppData\Local\Temp\CP3586479362562Session\CPTrustFolder3586479362562\PPTImport3586484156125\data\asimages\{031E4515-76BB-4CEC-B7F7-AF66FABD41FE}_10.png&quot;/&gt;&lt;left val=&quot;727&quot;/&gt;&lt;top val=&quot;687&quot;/&gt;&lt;width val=&quot;226&quot;/&gt;&lt;height val=&quot;45&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C7E3B8AA-0CE2-4607-9984-5D46DEC0B3C2}&quot;/&gt;&lt;isInvalidForFieldText val=&quot;0&quot;/&gt;&lt;Image&gt;&lt;filename val=&quot;C:\Users\User\AppData\Local\Temp\CP3586479362562Session\CPTrustFolder3586479362562\PPTImport3586484156125\data\asimages\{C7E3B8AA-0CE2-4607-9984-5D46DEC0B3C2}_11.png&quot;/&gt;&lt;left val=&quot;0&quot;/&gt;&lt;top val=&quot;76&quot;/&gt;&lt;width val=&quot;961&quot;/&gt;&lt;height val=&quot;122&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 name="HTML_SHAPEINFO" val="&lt;ThreeDShapeInfo&gt;&lt;uuid val=&quot;{06D1FEA5-1718-4A56-8CA4-A9A8A8576D81}&quot;/&gt;&lt;isInvalidForFieldText val=&quot;0&quot;/&gt;&lt;Image&gt;&lt;filename val=&quot;C:\Users\User\AppData\Local\Temp\CP3586479362562Session\CPTrustFolder3586479362562\PPTImport3586484156125\data\asimages\{06D1FEA5-1718-4A56-8CA4-A9A8A8576D81}_11.png&quot;/&gt;&lt;left val=&quot;40&quot;/&gt;&lt;top val=&quot;212&quot;/&gt;&lt;width val=&quot;871&quot;/&gt;&lt;height val=&quot;57&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989F157-A630-4F99-8635-64BF401B3259}&quot;/&gt;&lt;isInvalidForFieldText val=&quot;0&quot;/&gt;&lt;Image&gt;&lt;filename val=&quot;C:\Users\User\AppData\Local\Temp\CP3586479362562Session\CPTrustFolder3586479362562\PPTImport3586484156125\data\asimages\{8989F157-A630-4F99-8635-64BF401B3259}_11.png&quot;/&gt;&lt;left val=&quot;727&quot;/&gt;&lt;top val=&quot;687&quot;/&gt;&lt;width val=&quot;226&quot;/&gt;&lt;height val=&quot;45&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C7E3B8AA-0CE2-4607-9984-5D46DEC0B3C2}&quot;/&gt;&lt;isInvalidForFieldText val=&quot;0&quot;/&gt;&lt;Image&gt;&lt;filename val=&quot;C:\Users\User\AppData\Local\Temp\CP3586479362562Session\CPTrustFolder3586479362562\PPTImport3586484156125\data\asimages\{C7E3B8AA-0CE2-4607-9984-5D46DEC0B3C2}_11.png&quot;/&gt;&lt;left val=&quot;0&quot;/&gt;&lt;top val=&quot;76&quot;/&gt;&lt;width val=&quot;961&quot;/&gt;&lt;height val=&quot;122&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 name="HTML_SHAPEINFO" val="&lt;ThreeDShapeInfo&gt;&lt;uuid val=&quot;{06D1FEA5-1718-4A56-8CA4-A9A8A8576D81}&quot;/&gt;&lt;isInvalidForFieldText val=&quot;0&quot;/&gt;&lt;Image&gt;&lt;filename val=&quot;C:\Users\User\AppData\Local\Temp\CP3586479362562Session\CPTrustFolder3586479362562\PPTImport3586484156125\data\asimages\{06D1FEA5-1718-4A56-8CA4-A9A8A8576D81}_11.png&quot;/&gt;&lt;left val=&quot;40&quot;/&gt;&lt;top val=&quot;212&quot;/&gt;&lt;width val=&quot;871&quot;/&gt;&lt;height val=&quot;57&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989F157-A630-4F99-8635-64BF401B3259}&quot;/&gt;&lt;isInvalidForFieldText val=&quot;0&quot;/&gt;&lt;Image&gt;&lt;filename val=&quot;C:\Users\User\AppData\Local\Temp\CP3586479362562Session\CPTrustFolder3586479362562\PPTImport3586484156125\data\asimages\{8989F157-A630-4F99-8635-64BF401B3259}_11.png&quot;/&gt;&lt;left val=&quot;727&quot;/&gt;&lt;top val=&quot;687&quot;/&gt;&lt;width val=&quot;226&quot;/&gt;&lt;height val=&quot;45&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C7E3B8AA-0CE2-4607-9984-5D46DEC0B3C2}&quot;/&gt;&lt;isInvalidForFieldText val=&quot;0&quot;/&gt;&lt;Image&gt;&lt;filename val=&quot;C:\Users\User\AppData\Local\Temp\CP3586479362562Session\CPTrustFolder3586479362562\PPTImport3586484156125\data\asimages\{C7E3B8AA-0CE2-4607-9984-5D46DEC0B3C2}_11.png&quot;/&gt;&lt;left val=&quot;0&quot;/&gt;&lt;top val=&quot;76&quot;/&gt;&lt;width val=&quot;961&quot;/&gt;&lt;height val=&quot;122&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 name="HTML_SHAPEINFO" val="&lt;ThreeDShapeInfo&gt;&lt;uuid val=&quot;{06D1FEA5-1718-4A56-8CA4-A9A8A8576D81}&quot;/&gt;&lt;isInvalidForFieldText val=&quot;0&quot;/&gt;&lt;Image&gt;&lt;filename val=&quot;C:\Users\User\AppData\Local\Temp\CP3586479362562Session\CPTrustFolder3586479362562\PPTImport3586484156125\data\asimages\{06D1FEA5-1718-4A56-8CA4-A9A8A8576D81}_11.png&quot;/&gt;&lt;left val=&quot;40&quot;/&gt;&lt;top val=&quot;212&quot;/&gt;&lt;width val=&quot;871&quot;/&gt;&lt;height val=&quot;57&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989F157-A630-4F99-8635-64BF401B3259}&quot;/&gt;&lt;isInvalidForFieldText val=&quot;0&quot;/&gt;&lt;Image&gt;&lt;filename val=&quot;C:\Users\User\AppData\Local\Temp\CP3586479362562Session\CPTrustFolder3586479362562\PPTImport3586484156125\data\asimages\{8989F157-A630-4F99-8635-64BF401B3259}_11.png&quot;/&gt;&lt;left val=&quot;727&quot;/&gt;&lt;top val=&quot;687&quot;/&gt;&lt;width val=&quot;226&quot;/&gt;&lt;height val=&quot;45&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D02A87C0-0412-4231-AA88-24E8DAC6D17F}&quot;/&gt;&lt;isInvalidForFieldText val=&quot;0&quot;/&gt;&lt;Image&gt;&lt;filename val=&quot;C:\Users\User\AppData\Local\Temp\CP3586479362562Session\CPTrustFolder3586479362562\PPTImport3586484156125\data\asimages\{D02A87C0-0412-4231-AA88-24E8DAC6D17F}_14.png&quot;/&gt;&lt;left val=&quot;0&quot;/&gt;&lt;top val=&quot;76&quot;/&gt;&lt;width val=&quot;961&quot;/&gt;&lt;height val=&quot;122&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38&quot;/&gt;&lt;lineCharCount val=&quot;75&quot;/&gt;&lt;lineCharCount val=&quot;65&quot;/&gt;&lt;lineCharCount val=&quot;1&quot;/&gt;&lt;lineCharCount val=&quot;47&quot;/&gt;&lt;lineCharCount val=&quot;77&quot;/&gt;&lt;lineCharCount val=&quot;14&quot;/&gt;&lt;/TableIndex&gt;&lt;/ShapeTextInfo&gt;"/>
  <p:tag name="HTML_SHAPEINFO" val="&lt;ThreeDShapeInfo&gt;&lt;uuid val=&quot;{2C4F368C-CA58-4911-B9FC-515874FFB71C}&quot;/&gt;&lt;isInvalidForFieldText val=&quot;0&quot;/&gt;&lt;Image&gt;&lt;filename val=&quot;C:\Users\User\AppData\Local\Temp\CP3586479362562Session\CPTrustFolder3586479362562\PPTImport3586484156125\data\asimages\{2C4F368C-CA58-4911-B9FC-515874FFB71C}_14.png&quot;/&gt;&lt;left val=&quot;42&quot;/&gt;&lt;top val=&quot;212&quot;/&gt;&lt;width val=&quot;870&quot;/&gt;&lt;height val=&quot;415&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485262E-26A7-4FFB-8255-5516BAB59985}&quot;/&gt;&lt;isInvalidForFieldText val=&quot;0&quot;/&gt;&lt;Image&gt;&lt;filename val=&quot;C:\Users\User\AppData\Local\Temp\CP3586479362562Session\CPTrustFolder3586479362562\PPTImport3586484156125\data\asimages\{6485262E-26A7-4FFB-8255-5516BAB59985}_14.png&quot;/&gt;&lt;left val=&quot;727&quot;/&gt;&lt;top val=&quot;687&quot;/&gt;&lt;width val=&quot;226&quot;/&gt;&lt;height val=&quot;45&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 name="HTML_SHAPEINFO" val="&lt;ThreeDShapeInfo&gt;&lt;uuid val=&quot;{F131290B-670D-4467-84D8-E2CD9808FA3E}&quot;/&gt;&lt;isInvalidForFieldText val=&quot;0&quot;/&gt;&lt;Image&gt;&lt;filename val=&quot;C:\Users\User\AppData\Local\Temp\CP3586479362562Session\CPTrustFolder3586479362562\PPTImport3586484156125\data\asimages\{F131290B-670D-4467-84D8-E2CD9808FA3E}_15.png&quot;/&gt;&lt;left val=&quot;0&quot;/&gt;&lt;top val=&quot;76&quot;/&gt;&lt;width val=&quot;961&quot;/&gt;&lt;height val=&quot;122&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9&quot;/&gt;&lt;lineCharCount val=&quot;60&quot;/&gt;&lt;lineCharCount val=&quot;1&quot;/&gt;&lt;lineCharCount val=&quot;68&quot;/&gt;&lt;lineCharCount val=&quot;41&quot;/&gt;&lt;lineCharCount val=&quot;68&quot;/&gt;&lt;lineCharCount val=&quot;8&quot;/&gt;&lt;/TableIndex&gt;&lt;/ShapeTextInfo&gt;"/>
  <p:tag name="HTML_SHAPEINFO" val="&lt;ThreeDShapeInfo&gt;&lt;uuid val=&quot;{1150A837-D748-4EE3-9C08-9A99505684BD}&quot;/&gt;&lt;isInvalidForFieldText val=&quot;0&quot;/&gt;&lt;Image&gt;&lt;filename val=&quot;C:\Users\User\AppData\Local\Temp\CP3586479362562Session\CPTrustFolder3586479362562\PPTImport3586484156125\data\asimages\{1150A837-D748-4EE3-9C08-9A99505684BD}_15.png&quot;/&gt;&lt;left val=&quot;42&quot;/&gt;&lt;top val=&quot;212&quot;/&gt;&lt;width val=&quot;876&quot;/&gt;&lt;height val=&quot;415&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F32D036-4B7F-4150-8F6D-DF0D5E149EA9}&quot;/&gt;&lt;isInvalidForFieldText val=&quot;0&quot;/&gt;&lt;Image&gt;&lt;filename val=&quot;C:\Users\User\AppData\Local\Temp\CP3586479362562Session\CPTrustFolder3586479362562\PPTImport3586484156125\data\asimages\{EF32D036-4B7F-4150-8F6D-DF0D5E149EA9}_15.png&quot;/&gt;&lt;left val=&quot;727&quot;/&gt;&lt;top val=&quot;687&quot;/&gt;&lt;width val=&quot;226&quot;/&gt;&lt;height val=&quot;45&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 name="HTML_SHAPEINFO" val="&lt;ThreeDShapeInfo&gt;&lt;uuid val=&quot;{F131290B-670D-4467-84D8-E2CD9808FA3E}&quot;/&gt;&lt;isInvalidForFieldText val=&quot;0&quot;/&gt;&lt;Image&gt;&lt;filename val=&quot;C:\Users\User\AppData\Local\Temp\CP3586479362562Session\CPTrustFolder3586479362562\PPTImport3586484156125\data\asimages\{F131290B-670D-4467-84D8-E2CD9808FA3E}_15.png&quot;/&gt;&lt;left val=&quot;0&quot;/&gt;&lt;top val=&quot;76&quot;/&gt;&lt;width val=&quot;961&quot;/&gt;&lt;height val=&quot;122&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9&quot;/&gt;&lt;lineCharCount val=&quot;60&quot;/&gt;&lt;lineCharCount val=&quot;1&quot;/&gt;&lt;lineCharCount val=&quot;68&quot;/&gt;&lt;lineCharCount val=&quot;41&quot;/&gt;&lt;lineCharCount val=&quot;68&quot;/&gt;&lt;lineCharCount val=&quot;8&quot;/&gt;&lt;/TableIndex&gt;&lt;/ShapeTextInfo&gt;"/>
  <p:tag name="HTML_SHAPEINFO" val="&lt;ThreeDShapeInfo&gt;&lt;uuid val=&quot;{1150A837-D748-4EE3-9C08-9A99505684BD}&quot;/&gt;&lt;isInvalidForFieldText val=&quot;0&quot;/&gt;&lt;Image&gt;&lt;filename val=&quot;C:\Users\User\AppData\Local\Temp\CP3586479362562Session\CPTrustFolder3586479362562\PPTImport3586484156125\data\asimages\{1150A837-D748-4EE3-9C08-9A99505684BD}_15.png&quot;/&gt;&lt;left val=&quot;42&quot;/&gt;&lt;top val=&quot;212&quot;/&gt;&lt;width val=&quot;876&quot;/&gt;&lt;height val=&quot;415&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F32D036-4B7F-4150-8F6D-DF0D5E149EA9}&quot;/&gt;&lt;isInvalidForFieldText val=&quot;0&quot;/&gt;&lt;Image&gt;&lt;filename val=&quot;C:\Users\User\AppData\Local\Temp\CP3586479362562Session\CPTrustFolder3586479362562\PPTImport3586484156125\data\asimages\{EF32D036-4B7F-4150-8F6D-DF0D5E149EA9}_15.png&quot;/&gt;&lt;left val=&quot;727&quot;/&gt;&lt;top val=&quot;687&quot;/&gt;&lt;width val=&quot;226&quot;/&gt;&lt;height val=&quot;45&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 name="HTML_SHAPEINFO" val="&lt;ThreeDShapeInfo&gt;&lt;uuid val=&quot;{F131290B-670D-4467-84D8-E2CD9808FA3E}&quot;/&gt;&lt;isInvalidForFieldText val=&quot;0&quot;/&gt;&lt;Image&gt;&lt;filename val=&quot;C:\Users\User\AppData\Local\Temp\CP3586479362562Session\CPTrustFolder3586479362562\PPTImport3586484156125\data\asimages\{F131290B-670D-4467-84D8-E2CD9808FA3E}_15.png&quot;/&gt;&lt;left val=&quot;0&quot;/&gt;&lt;top val=&quot;76&quot;/&gt;&lt;width val=&quot;961&quot;/&gt;&lt;height val=&quot;122&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9&quot;/&gt;&lt;lineCharCount val=&quot;60&quot;/&gt;&lt;lineCharCount val=&quot;1&quot;/&gt;&lt;lineCharCount val=&quot;68&quot;/&gt;&lt;lineCharCount val=&quot;41&quot;/&gt;&lt;lineCharCount val=&quot;68&quot;/&gt;&lt;lineCharCount val=&quot;8&quot;/&gt;&lt;/TableIndex&gt;&lt;/ShapeTextInfo&gt;"/>
  <p:tag name="HTML_SHAPEINFO" val="&lt;ThreeDShapeInfo&gt;&lt;uuid val=&quot;{1150A837-D748-4EE3-9C08-9A99505684BD}&quot;/&gt;&lt;isInvalidForFieldText val=&quot;0&quot;/&gt;&lt;Image&gt;&lt;filename val=&quot;C:\Users\User\AppData\Local\Temp\CP3586479362562Session\CPTrustFolder3586479362562\PPTImport3586484156125\data\asimages\{1150A837-D748-4EE3-9C08-9A99505684BD}_15.png&quot;/&gt;&lt;left val=&quot;42&quot;/&gt;&lt;top val=&quot;212&quot;/&gt;&lt;width val=&quot;876&quot;/&gt;&lt;height val=&quot;415&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F32D036-4B7F-4150-8F6D-DF0D5E149EA9}&quot;/&gt;&lt;isInvalidForFieldText val=&quot;0&quot;/&gt;&lt;Image&gt;&lt;filename val=&quot;C:\Users\User\AppData\Local\Temp\CP3586479362562Session\CPTrustFolder3586479362562\PPTImport3586484156125\data\asimages\{EF32D036-4B7F-4150-8F6D-DF0D5E149EA9}_15.png&quot;/&gt;&lt;left val=&quot;727&quot;/&gt;&lt;top val=&quot;687&quot;/&gt;&lt;width val=&quot;226&quot;/&gt;&lt;height val=&quot;45&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1E9E6F23-6764-455F-9519-3C68444E4B5A}&quot;/&gt;&lt;isInvalidForFieldText val=&quot;0&quot;/&gt;&lt;Image&gt;&lt;filename val=&quot;C:\Users\User\AppData\Local\Temp\CP3586479362562Session\CPTrustFolder3586479362562\PPTImport3586484156125\data\asimages\{1E9E6F23-6764-455F-9519-3C68444E4B5A}_16.png&quot;/&gt;&lt;left val=&quot;0&quot;/&gt;&lt;top val=&quot;76&quot;/&gt;&lt;width val=&quot;961&quot;/&gt;&lt;height val=&quot;122&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5&quot;/&gt;&lt;lineCharCount val=&quot;1&quot;/&gt;&lt;lineCharCount val=&quot;66&quot;/&gt;&lt;lineCharCount val=&quot;36&quot;/&gt;&lt;/TableIndex&gt;&lt;/ShapeTextInfo&gt;"/>
  <p:tag name="HTML_SHAPEINFO" val="&lt;ThreeDShapeInfo&gt;&lt;uuid val=&quot;{8D6739C4-0839-4968-9B55-62D2CE23F457}&quot;/&gt;&lt;isInvalidForFieldText val=&quot;0&quot;/&gt;&lt;Image&gt;&lt;filename val=&quot;C:\Users\User\AppData\Local\Temp\CP3586479362562Session\CPTrustFolder3586479362562\PPTImport3586484156125\data\asimages\{8D6739C4-0839-4968-9B55-62D2CE23F457}_16.png&quot;/&gt;&lt;left val=&quot;42&quot;/&gt;&lt;top val=&quot;212&quot;/&gt;&lt;width val=&quot;870&quot;/&gt;&lt;height val=&quot;415&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0433688-6BDC-4F7F-B8A9-211476BA3934}&quot;/&gt;&lt;isInvalidForFieldText val=&quot;0&quot;/&gt;&lt;Image&gt;&lt;filename val=&quot;C:\Users\User\AppData\Local\Temp\CP3586479362562Session\CPTrustFolder3586479362562\PPTImport3586484156125\data\asimages\{20433688-6BDC-4F7F-B8A9-211476BA3934}_16.png&quot;/&gt;&lt;left val=&quot;727&quot;/&gt;&lt;top val=&quot;687&quot;/&gt;&lt;width val=&quot;226&quot;/&gt;&lt;height val=&quot;45&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1E9E6F23-6764-455F-9519-3C68444E4B5A}&quot;/&gt;&lt;isInvalidForFieldText val=&quot;0&quot;/&gt;&lt;Image&gt;&lt;filename val=&quot;C:\Users\User\AppData\Local\Temp\CP3586479362562Session\CPTrustFolder3586479362562\PPTImport3586484156125\data\asimages\{1E9E6F23-6764-455F-9519-3C68444E4B5A}_16.png&quot;/&gt;&lt;left val=&quot;0&quot;/&gt;&lt;top val=&quot;76&quot;/&gt;&lt;width val=&quot;961&quot;/&gt;&lt;height val=&quot;122&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5&quot;/&gt;&lt;lineCharCount val=&quot;1&quot;/&gt;&lt;lineCharCount val=&quot;66&quot;/&gt;&lt;lineCharCount val=&quot;36&quot;/&gt;&lt;/TableIndex&gt;&lt;/ShapeTextInfo&gt;"/>
  <p:tag name="HTML_SHAPEINFO" val="&lt;ThreeDShapeInfo&gt;&lt;uuid val=&quot;{8D6739C4-0839-4968-9B55-62D2CE23F457}&quot;/&gt;&lt;isInvalidForFieldText val=&quot;0&quot;/&gt;&lt;Image&gt;&lt;filename val=&quot;C:\Users\User\AppData\Local\Temp\CP3586479362562Session\CPTrustFolder3586479362562\PPTImport3586484156125\data\asimages\{8D6739C4-0839-4968-9B55-62D2CE23F457}_16.png&quot;/&gt;&lt;left val=&quot;42&quot;/&gt;&lt;top val=&quot;212&quot;/&gt;&lt;width val=&quot;870&quot;/&gt;&lt;height val=&quot;415&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0433688-6BDC-4F7F-B8A9-211476BA3934}&quot;/&gt;&lt;isInvalidForFieldText val=&quot;0&quot;/&gt;&lt;Image&gt;&lt;filename val=&quot;C:\Users\User\AppData\Local\Temp\CP3586479362562Session\CPTrustFolder3586479362562\PPTImport3586484156125\data\asimages\{20433688-6BDC-4F7F-B8A9-211476BA3934}_16.png&quot;/&gt;&lt;left val=&quot;727&quot;/&gt;&lt;top val=&quot;687&quot;/&gt;&lt;width val=&quot;226&quot;/&gt;&lt;height val=&quot;45&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1E9E6F23-6764-455F-9519-3C68444E4B5A}&quot;/&gt;&lt;isInvalidForFieldText val=&quot;0&quot;/&gt;&lt;Image&gt;&lt;filename val=&quot;C:\Users\User\AppData\Local\Temp\CP3586479362562Session\CPTrustFolder3586479362562\PPTImport3586484156125\data\asimages\{1E9E6F23-6764-455F-9519-3C68444E4B5A}_16.png&quot;/&gt;&lt;left val=&quot;0&quot;/&gt;&lt;top val=&quot;76&quot;/&gt;&lt;width val=&quot;961&quot;/&gt;&lt;height val=&quot;122&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5&quot;/&gt;&lt;lineCharCount val=&quot;1&quot;/&gt;&lt;lineCharCount val=&quot;66&quot;/&gt;&lt;lineCharCount val=&quot;36&quot;/&gt;&lt;/TableIndex&gt;&lt;/ShapeTextInfo&gt;"/>
  <p:tag name="HTML_SHAPEINFO" val="&lt;ThreeDShapeInfo&gt;&lt;uuid val=&quot;{8D6739C4-0839-4968-9B55-62D2CE23F457}&quot;/&gt;&lt;isInvalidForFieldText val=&quot;0&quot;/&gt;&lt;Image&gt;&lt;filename val=&quot;C:\Users\User\AppData\Local\Temp\CP3586479362562Session\CPTrustFolder3586479362562\PPTImport3586484156125\data\asimages\{8D6739C4-0839-4968-9B55-62D2CE23F457}_16.png&quot;/&gt;&lt;left val=&quot;42&quot;/&gt;&lt;top val=&quot;212&quot;/&gt;&lt;width val=&quot;870&quot;/&gt;&lt;height val=&quot;415&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0433688-6BDC-4F7F-B8A9-211476BA3934}&quot;/&gt;&lt;isInvalidForFieldText val=&quot;0&quot;/&gt;&lt;Image&gt;&lt;filename val=&quot;C:\Users\User\AppData\Local\Temp\CP3586479362562Session\CPTrustFolder3586479362562\PPTImport3586484156125\data\asimages\{20433688-6BDC-4F7F-B8A9-211476BA3934}_16.png&quot;/&gt;&lt;left val=&quot;727&quot;/&gt;&lt;top val=&quot;687&quot;/&gt;&lt;width val=&quot;226&quot;/&gt;&lt;height val=&quot;45&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8B6EE870-44AB-4492-8533-6DC30E829B1F}&quot;/&gt;&lt;isInvalidForFieldText val=&quot;0&quot;/&gt;&lt;Image&gt;&lt;filename val=&quot;C:\Users\User\AppData\Local\Temp\CP3586479362562Session\CPTrustFolder3586479362562\PPTImport3586484156125\data\asimages\{8B6EE870-44AB-4492-8533-6DC30E829B1F}_17.png&quot;/&gt;&lt;left val=&quot;0&quot;/&gt;&lt;top val=&quot;76&quot;/&gt;&lt;width val=&quot;961&quot;/&gt;&lt;height val=&quot;122&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6&quot;/&gt;&lt;lineCharCount val=&quot;68&quot;/&gt;&lt;lineCharCount val=&quot;5&quot;/&gt;&lt;lineCharCount val=&quot;1&quot;/&gt;&lt;lineCharCount val=&quot;69&quot;/&gt;&lt;lineCharCount val=&quot;58&quot;/&gt;&lt;/TableIndex&gt;&lt;/ShapeTextInfo&gt;"/>
  <p:tag name="HTML_SHAPEINFO" val="&lt;ThreeDShapeInfo&gt;&lt;uuid val=&quot;{7B64F420-E052-4C8F-AB77-E5AF5F1E0187}&quot;/&gt;&lt;isInvalidForFieldText val=&quot;0&quot;/&gt;&lt;Image&gt;&lt;filename val=&quot;C:\Users\User\AppData\Local\Temp\CP3586479362562Session\CPTrustFolder3586479362562\PPTImport3586484156125\data\asimages\{7B64F420-E052-4C8F-AB77-E5AF5F1E0187}_17.png&quot;/&gt;&lt;left val=&quot;42&quot;/&gt;&lt;top val=&quot;212&quot;/&gt;&lt;width val=&quot;882&quot;/&gt;&lt;height val=&quot;415&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C16FB23-D578-44BA-B054-3F40B5AD797F}&quot;/&gt;&lt;isInvalidForFieldText val=&quot;0&quot;/&gt;&lt;Image&gt;&lt;filename val=&quot;C:\Users\User\AppData\Local\Temp\CP3586479362562Session\CPTrustFolder3586479362562\PPTImport3586484156125\data\asimages\{7C16FB23-D578-44BA-B054-3F40B5AD797F}_17.png&quot;/&gt;&lt;left val=&quot;727&quot;/&gt;&lt;top val=&quot;687&quot;/&gt;&lt;width val=&quot;226&quot;/&gt;&lt;height val=&quot;45&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HTML_SHAPEINFO" val="&lt;ThreeDShapeInfo&gt;&lt;uuid val=&quot;{74036653-D1CB-4267-AEA9-58BE16AC425A}&quot;/&gt;&lt;isInvalidForFieldText val=&quot;0&quot;/&gt;&lt;Image&gt;&lt;filename val=&quot;C:\Users\User\AppData\Local\Temp\CP3586479362562Session\CPTrustFolder3586479362562\PPTImport3586484156125\data\asimages\{74036653-D1CB-4267-AEA9-58BE16AC425A}_25.png&quot;/&gt;&lt;left val=&quot;0&quot;/&gt;&lt;top val=&quot;0&quot;/&gt;&lt;width val=&quot;1&quot;/&gt;&lt;height val=&quot;1&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55816C1-2046-4A93-AFBE-08533219D21C}&quot;/&gt;&lt;isInvalidForFieldText val=&quot;0&quot;/&gt;&lt;Image&gt;&lt;filename val=&quot;C:\Users\User\AppData\Local\Temp\CP3586479362562Session\CPTrustFolder3586479362562\PPTImport3586484156125\data\asimages\{155816C1-2046-4A93-AFBE-08533219D21C}_25.png&quot;/&gt;&lt;left val=&quot;727&quot;/&gt;&lt;top val=&quot;687&quot;/&gt;&lt;width val=&quot;226&quot;/&gt;&lt;height val=&quot;45&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3648F40E-D822-4B7D-9C28-B157D55C9D9F}&quot;/&gt;&lt;isInvalidForFieldText val=&quot;0&quot;/&gt;&lt;Image&gt;&lt;filename val=&quot;C:\Users\User\AppData\Local\Temp\CP3586479362562Session\CPTrustFolder3586479362562\PPTImport3586484156125\data\asimages\{3648F40E-D822-4B7D-9C28-B157D55C9D9F}_25.png&quot;/&gt;&lt;left val=&quot;0&quot;/&gt;&lt;top val=&quot;273&quot;/&gt;&lt;width val=&quot;961&quot;/&gt;&lt;height val=&quot;203&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heme/theme1.xml><?xml version="1.0" encoding="utf-8"?>
<a:theme xmlns:a="http://schemas.openxmlformats.org/drawingml/2006/main" name="Theme February">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 February" id="{D1F4C9E1-2396-4CDD-8CA9-EB944796C043}" vid="{8A04F0C2-259B-4AE6-85B0-EB8C2087D1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3DB869E3E810774AA7B17315F3F50FE5" ma:contentTypeVersion="3" ma:contentTypeDescription="Create a new document." ma:contentTypeScope="" ma:versionID="a92e5099b9d4665426d5e2f5210929e0">
  <xsd:schema xmlns:xsd="http://www.w3.org/2001/XMLSchema" xmlns:xs="http://www.w3.org/2001/XMLSchema" xmlns:p="http://schemas.microsoft.com/office/2006/metadata/properties" xmlns:ns2="b62c6c12-24c5-4d47-ac4d-c5cc93bcdf7b" targetNamespace="http://schemas.microsoft.com/office/2006/metadata/properties" ma:root="true" ma:fieldsID="f00e8daebf23d3a43a83cbf8cd51dded" ns2:_="">
    <xsd:import namespace="b62c6c12-24c5-4d47-ac4d-c5cc93bcdf7b"/>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2c6c12-24c5-4d47-ac4d-c5cc93bcdf7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b62c6c12-24c5-4d47-ac4d-c5cc93bcdf7b">RO317-839076992-12628</_dlc_DocId>
    <_dlc_DocIdUrl xmlns="b62c6c12-24c5-4d47-ac4d-c5cc93bcdf7b">
      <Url>https://vaww.vashare.vba.va.gov/sites/SPTNCIO/focusedveterans/training/VSRvirtualtraining/_layouts/15/DocIdRedir.aspx?ID=RO317-839076992-12628</Url>
      <Description>RO317-839076992-12628</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96B4D8-F21C-4F68-8EBA-126496401822}">
  <ds:schemaRefs>
    <ds:schemaRef ds:uri="http://schemas.microsoft.com/sharepoint/events"/>
  </ds:schemaRefs>
</ds:datastoreItem>
</file>

<file path=customXml/itemProps2.xml><?xml version="1.0" encoding="utf-8"?>
<ds:datastoreItem xmlns:ds="http://schemas.openxmlformats.org/officeDocument/2006/customXml" ds:itemID="{01EFD2E8-94B7-4D27-8661-E33FDDA678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2c6c12-24c5-4d47-ac4d-c5cc93bcdf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35E050F-F6DD-446A-BC54-722BE857956D}">
  <ds:schemaRefs>
    <ds:schemaRef ds:uri="b62c6c12-24c5-4d47-ac4d-c5cc93bcdf7b"/>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4.xml><?xml version="1.0" encoding="utf-8"?>
<ds:datastoreItem xmlns:ds="http://schemas.openxmlformats.org/officeDocument/2006/customXml" ds:itemID="{94567239-2D12-4DA4-ACBD-83B3EAAAF4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Theme February</Template>
  <TotalTime>8751</TotalTime>
  <Words>2316</Words>
  <Application>Microsoft Office PowerPoint</Application>
  <PresentationFormat>On-screen Show (4:3)</PresentationFormat>
  <Paragraphs>253</Paragraphs>
  <Slides>22</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Arial Black</vt:lpstr>
      <vt:lpstr>Arial Unicode MS</vt:lpstr>
      <vt:lpstr>Calibri</vt:lpstr>
      <vt:lpstr>Courier New</vt:lpstr>
      <vt:lpstr>Tahoma</vt:lpstr>
      <vt:lpstr>Times New Roman</vt:lpstr>
      <vt:lpstr>Wingdings</vt:lpstr>
      <vt:lpstr>Theme February</vt:lpstr>
      <vt:lpstr>Codesheet Compliance</vt:lpstr>
      <vt:lpstr>Lesson Objectives</vt:lpstr>
      <vt:lpstr>References</vt:lpstr>
      <vt:lpstr>Anatomy of a Rating Codesheet</vt:lpstr>
      <vt:lpstr>Data Table </vt:lpstr>
      <vt:lpstr>Power of Attorney</vt:lpstr>
      <vt:lpstr>Period of Service</vt:lpstr>
      <vt:lpstr>Jurisdiction</vt:lpstr>
      <vt:lpstr>Associated Claim(s)</vt:lpstr>
      <vt:lpstr>Coded Conclusions</vt:lpstr>
      <vt:lpstr>Coded Conclusion (Cont.)</vt:lpstr>
      <vt:lpstr>Coded Conclusion (Cont.)</vt:lpstr>
      <vt:lpstr>Coded Conclusion (Cont.)</vt:lpstr>
      <vt:lpstr>Coded Conclusions (Cont.)</vt:lpstr>
      <vt:lpstr>Special Notations &amp; Template Fields</vt:lpstr>
      <vt:lpstr>Special Notations &amp; Template Fields (Cont.)</vt:lpstr>
      <vt:lpstr>Special Notations &amp; Template Fields (Cont.)</vt:lpstr>
      <vt:lpstr>Signature</vt:lpstr>
      <vt:lpstr>Signature (Cont.)</vt:lpstr>
      <vt:lpstr>Signature (Cont.)</vt:lpstr>
      <vt:lpstr>Single or Multiple Signatures</vt:lpstr>
      <vt:lpstr>Review</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Codesheet Compliance PowerPoint Presentation</dc:title>
  <dc:subject>RVSR, RQRS, DRO</dc:subject>
  <dc:creator>Department of Veterans Affairs, Veterans Benefits Administration, Compensation Service, STAFF</dc:creator>
  <cp:keywords/>
  <dc:description>This lesson educates and/or reinforces the required elements of the rating codesheet. This lesson includes discussions and/or exercises that allow students to gain a better understanding of the required elements of the rating codesheet.</dc:description>
  <cp:lastModifiedBy>Kathy Poole</cp:lastModifiedBy>
  <cp:revision>505</cp:revision>
  <dcterms:created xsi:type="dcterms:W3CDTF">2014-04-30T02:32:11Z</dcterms:created>
  <dcterms:modified xsi:type="dcterms:W3CDTF">2018-10-04T19:52:34Z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0x0101003DB869E3E810774AA7B17315F3F50FE5</vt:lpwstr>
  </property>
  <property fmtid="{D5CDD505-2E9C-101B-9397-08002B2CF9AE}" pid="8" name="Language">
    <vt:lpwstr>en</vt:lpwstr>
  </property>
  <property fmtid="{D5CDD505-2E9C-101B-9397-08002B2CF9AE}" pid="9" name="Type">
    <vt:lpwstr>Presentation</vt:lpwstr>
  </property>
  <property fmtid="{D5CDD505-2E9C-101B-9397-08002B2CF9AE}" pid="10" name="_dlc_DocIdItemGuid">
    <vt:lpwstr>5a4e1f08-9430-4c4c-a3bf-2d1cc3887e9e</vt:lpwstr>
  </property>
</Properties>
</file>