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32"/>
  </p:notesMasterIdLst>
  <p:handoutMasterIdLst>
    <p:handoutMasterId r:id="rId33"/>
  </p:handoutMasterIdLst>
  <p:sldIdLst>
    <p:sldId id="257" r:id="rId6"/>
    <p:sldId id="258" r:id="rId7"/>
    <p:sldId id="259" r:id="rId8"/>
    <p:sldId id="260" r:id="rId9"/>
    <p:sldId id="263" r:id="rId10"/>
    <p:sldId id="266" r:id="rId11"/>
    <p:sldId id="267" r:id="rId12"/>
    <p:sldId id="283" r:id="rId13"/>
    <p:sldId id="284" r:id="rId14"/>
    <p:sldId id="268" r:id="rId15"/>
    <p:sldId id="285" r:id="rId16"/>
    <p:sldId id="270" r:id="rId17"/>
    <p:sldId id="286" r:id="rId18"/>
    <p:sldId id="287" r:id="rId19"/>
    <p:sldId id="288" r:id="rId20"/>
    <p:sldId id="272" r:id="rId21"/>
    <p:sldId id="271" r:id="rId22"/>
    <p:sldId id="289" r:id="rId23"/>
    <p:sldId id="290" r:id="rId24"/>
    <p:sldId id="274" r:id="rId25"/>
    <p:sldId id="276" r:id="rId26"/>
    <p:sldId id="277" r:id="rId27"/>
    <p:sldId id="278" r:id="rId28"/>
    <p:sldId id="279" r:id="rId29"/>
    <p:sldId id="291" r:id="rId30"/>
    <p:sldId id="282" r:id="rId31"/>
  </p:sldIdLst>
  <p:sldSz cx="12192000" cy="6858000"/>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C600FD-03EA-4028-B000-6E8E5D4000CB}">
          <p14:sldIdLst>
            <p14:sldId id="257"/>
            <p14:sldId id="258"/>
            <p14:sldId id="259"/>
          </p14:sldIdLst>
        </p14:section>
        <p14:section name="HISTORY OF SYSTEM COMPLIANCE ERRORS" id="{B22D9FA2-6797-44DD-AA1D-A86AA5517CDB}">
          <p14:sldIdLst>
            <p14:sldId id="260"/>
            <p14:sldId id="263"/>
            <p14:sldId id="266"/>
          </p14:sldIdLst>
        </p14:section>
        <p14:section name="WHAT IS CONSIDERED A SYSTEM COMPLIANCE ERROR" id="{361780A1-C7F1-42BF-8A29-97D2FC044BD2}">
          <p14:sldIdLst>
            <p14:sldId id="267"/>
            <p14:sldId id="283"/>
            <p14:sldId id="284"/>
            <p14:sldId id="268"/>
            <p14:sldId id="285"/>
            <p14:sldId id="270"/>
            <p14:sldId id="286"/>
            <p14:sldId id="287"/>
            <p14:sldId id="288"/>
            <p14:sldId id="272"/>
            <p14:sldId id="271"/>
            <p14:sldId id="289"/>
            <p14:sldId id="290"/>
          </p14:sldIdLst>
        </p14:section>
        <p14:section name="IMPORTANCE OF SYSTEM COMPLIANCE" id="{39861E3D-32C7-456D-8B63-902C3F1186AF}">
          <p14:sldIdLst>
            <p14:sldId id="274"/>
            <p14:sldId id="276"/>
            <p14:sldId id="277"/>
            <p14:sldId id="278"/>
          </p14:sldIdLst>
        </p14:section>
        <p14:section name="How to Avoid System Compliance Errors" id="{B489A31A-43B9-4301-BABA-9A747DDC378D}">
          <p14:sldIdLst>
            <p14:sldId id="279"/>
            <p14:sldId id="291"/>
          </p14:sldIdLst>
        </p14:section>
        <p14:section name="National Data Showing System Copmliance Errors" id="{5F9DBD15-28CE-4E6E-9339-101A43D1FA72}">
          <p14:sldIdLst>
            <p14:sldId id="28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pears, John L." initials="SJ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1079" autoAdjust="0"/>
  </p:normalViewPr>
  <p:slideViewPr>
    <p:cSldViewPr snapToGrid="0">
      <p:cViewPr varScale="1">
        <p:scale>
          <a:sx n="92" d="100"/>
          <a:sy n="92" d="100"/>
        </p:scale>
        <p:origin x="78" y="34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9/28/2018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dirty="0"/>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9/28/2018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dirty="0"/>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pe.usps.com/BusinessMail101?ViewName=DeliveryAddres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gpo.gov/fdsys/pkg/FR-2007-03-08/pdf/07-1137.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vaww.compensation.pension.km.va.gov/system/templates/selfservice/va_ka/portal.html?encodedHash=#!agent/portal/554400000001034/article/554400000036570/Appendix-C-Index-of-Claim-Attributes   " TargetMode="External"/><Relationship Id="rId3" Type="http://schemas.openxmlformats.org/officeDocument/2006/relationships/hyperlink" Target="https://vaww.compensation.pension.km.va.gov/system/templates/selfservice/va_ka/portal.html?encodedHash=#!agent/portal/554400000001034/topic/554400000003077/Chapter-02-Benefit-Programs-and-Types-of-Claims" TargetMode="External"/><Relationship Id="rId7" Type="http://schemas.openxmlformats.org/officeDocument/2006/relationships/hyperlink" Target="https://vaww.compensation.pension.km.va.gov/system/templates/selfservice/va_ka/portal.html?encodedHash=#!agent/portal/554400000001034/article/554400000011474/Appendix-B-End-Product-Codes-and-Work-Rate-Standards-for-Quantitative-Measurements " TargetMode="External"/><Relationship Id="rId2" Type="http://schemas.openxmlformats.org/officeDocument/2006/relationships/hyperlink" Target="https://vaww.compensation.pension.km.va.gov/system/templates/selfservice/va_ka/portal.html?encodedHash=#!agent/portal/554400000001034/article/554400000014079/M21-1-Part-I-Chapter-3-Section-C-Payment-of-Attorney-or-Agent-Fees" TargetMode="External"/><Relationship Id="rId1" Type="http://schemas.openxmlformats.org/officeDocument/2006/relationships/slideLayout" Target="../slideLayouts/slideLayout2.xml"/><Relationship Id="rId6" Type="http://schemas.openxmlformats.org/officeDocument/2006/relationships/hyperlink" Target="https://vaww.compensation.pension.km.va.gov/system/templates/selfservice/va_ka/portal.html?encodedHash=#!agent/portal/554400000001034/article/554400000019718/Appendix-A-Regional-Office-Station-Numbers-and-Payee-Codes" TargetMode="External"/><Relationship Id="rId5" Type="http://schemas.openxmlformats.org/officeDocument/2006/relationships/hyperlink" Target="https://vaww.compensation.pension.km.va.gov/system/templates/selfservice/va_ka/portal.html?encodedHash=#!agent/portal/554400000001034/article/554400000036530/M21-1-Part-III-Subpart-iii-Chapter-1-Section-D-Record-Maintenance-During-the-Development-Process?fromQuery%3Dtracked item " TargetMode="External"/><Relationship Id="rId10" Type="http://schemas.openxmlformats.org/officeDocument/2006/relationships/hyperlink" Target="https://vaww.compensation.pension.km.va.gov/system/templates/selfservice/va_ka/portal.html?encodedHash=#!agent/portal/554400000001034/article/554400000037939/Chapter-6-Quality-Review-Team-QRT" TargetMode="External"/><Relationship Id="rId4" Type="http://schemas.openxmlformats.org/officeDocument/2006/relationships/hyperlink" Target="https://vaww.compensation.pension.km.va.gov/system/templates/selfservice/va_ka/portal.html?encodedHash=#!agent/portal/554400000001034/article/554400000014125/M21-1-Part-III-Subpart-ii-Chapter-3-Section-C-System-Updates" TargetMode="External"/><Relationship Id="rId9" Type="http://schemas.openxmlformats.org/officeDocument/2006/relationships/hyperlink" Target="https://vaww.compensation.pension.km.va.gov/system/templates/selfservice/va_ka/portal.html?encodedHash=#!agent/portal/554400000001034/article/554400000036576/Appendix-D-Index-of-Claim-Stage-Indicators "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a:latin typeface="Century Schoolbook" pitchFamily="18" charset="0"/>
              </a:rPr>
              <a:t>August </a:t>
            </a:r>
            <a:r>
              <a:rPr lang="en-US" b="1" i="1" kern="0" dirty="0">
                <a:latin typeface="Century Schoolbook" pitchFamily="18" charset="0"/>
              </a:rPr>
              <a:t>2018</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latin typeface="Verdana" pitchFamily="34" charset="0"/>
              </a:rPr>
              <a:t>Systems Compliance Training</a:t>
            </a:r>
            <a:endParaRPr lang="en-US" sz="6600" i="1" kern="0" dirty="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Period(s) of Service (POS)</a:t>
            </a:r>
          </a:p>
        </p:txBody>
      </p:sp>
      <p:sp>
        <p:nvSpPr>
          <p:cNvPr id="3" name="Content Placeholder 2"/>
          <p:cNvSpPr>
            <a:spLocks noGrp="1"/>
          </p:cNvSpPr>
          <p:nvPr>
            <p:ph idx="1"/>
          </p:nvPr>
        </p:nvSpPr>
        <p:spPr>
          <a:xfrm>
            <a:off x="409074" y="1515980"/>
            <a:ext cx="11383997" cy="4794668"/>
          </a:xfrm>
        </p:spPr>
        <p:txBody>
          <a:bodyPr>
            <a:normAutofit/>
          </a:bodyPr>
          <a:lstStyle/>
          <a:p>
            <a:pPr marL="0" indent="0" hangingPunct="0">
              <a:buNone/>
            </a:pPr>
            <a:r>
              <a:rPr lang="en-US" dirty="0"/>
              <a:t>Regional Offices are responsible for ensuring service is updated in both BIRLS and the Veteran’s corporate record through Participant Profile.</a:t>
            </a:r>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dirty="0"/>
          </a:p>
        </p:txBody>
      </p:sp>
      <p:pic>
        <p:nvPicPr>
          <p:cNvPr id="5" name="Picture 4"/>
          <p:cNvPicPr/>
          <p:nvPr/>
        </p:nvPicPr>
        <p:blipFill>
          <a:blip r:embed="rId2"/>
          <a:stretch>
            <a:fillRect/>
          </a:stretch>
        </p:blipFill>
        <p:spPr>
          <a:xfrm>
            <a:off x="564305" y="2622884"/>
            <a:ext cx="5697878" cy="3533218"/>
          </a:xfrm>
          <a:prstGeom prst="rect">
            <a:avLst/>
          </a:prstGeom>
        </p:spPr>
      </p:pic>
      <p:pic>
        <p:nvPicPr>
          <p:cNvPr id="6" name="Picture 5"/>
          <p:cNvPicPr/>
          <p:nvPr/>
        </p:nvPicPr>
        <p:blipFill>
          <a:blip r:embed="rId3"/>
          <a:stretch>
            <a:fillRect/>
          </a:stretch>
        </p:blipFill>
        <p:spPr>
          <a:xfrm>
            <a:off x="6472989" y="2622884"/>
            <a:ext cx="5460311" cy="3533218"/>
          </a:xfrm>
          <a:prstGeom prst="rect">
            <a:avLst/>
          </a:prstGeom>
        </p:spPr>
      </p:pic>
      <p:sp>
        <p:nvSpPr>
          <p:cNvPr id="7" name="Oval 6"/>
          <p:cNvSpPr/>
          <p:nvPr/>
        </p:nvSpPr>
        <p:spPr bwMode="auto">
          <a:xfrm>
            <a:off x="564305" y="3465095"/>
            <a:ext cx="735106" cy="57751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ahoma" pitchFamily="34" charset="0"/>
            </a:endParaRPr>
          </a:p>
        </p:txBody>
      </p:sp>
      <p:sp>
        <p:nvSpPr>
          <p:cNvPr id="8" name="Oval 7"/>
          <p:cNvSpPr/>
          <p:nvPr/>
        </p:nvSpPr>
        <p:spPr bwMode="auto">
          <a:xfrm>
            <a:off x="7574705" y="5578586"/>
            <a:ext cx="735106" cy="57751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2266045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Period(s) of Service (POS)</a:t>
            </a:r>
          </a:p>
        </p:txBody>
      </p:sp>
      <p:sp>
        <p:nvSpPr>
          <p:cNvPr id="3" name="Content Placeholder 2"/>
          <p:cNvSpPr>
            <a:spLocks noGrp="1"/>
          </p:cNvSpPr>
          <p:nvPr>
            <p:ph idx="1"/>
          </p:nvPr>
        </p:nvSpPr>
        <p:spPr>
          <a:xfrm>
            <a:off x="601579" y="1588168"/>
            <a:ext cx="11191492" cy="4722480"/>
          </a:xfrm>
        </p:spPr>
        <p:txBody>
          <a:bodyPr>
            <a:normAutofit/>
          </a:bodyPr>
          <a:lstStyle/>
          <a:p>
            <a:pPr hangingPunct="0"/>
            <a:r>
              <a:rPr lang="en-US" dirty="0"/>
              <a:t>The only POS(s) that must be inputted into the system is/are active duty period(s). Do not input and verify active duty for training (ADT)  and inactive duty for training (IADT) periods unless service connection (SC) is awarded for an injury that occurred during such a period.  </a:t>
            </a:r>
          </a:p>
          <a:p>
            <a:pPr hangingPunct="0"/>
            <a:endParaRPr lang="en-US" dirty="0"/>
          </a:p>
          <a:p>
            <a:pPr hangingPunct="0"/>
            <a:r>
              <a:rPr lang="en-US" dirty="0"/>
              <a:t>If SC for a disability of death is established based on a single day of ADT or IADT, the RVSR must provide VA Form 21-6789 and the authorization activity will update BIRLS &amp; Participant Profile. </a:t>
            </a:r>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dirty="0"/>
          </a:p>
        </p:txBody>
      </p:sp>
    </p:spTree>
    <p:extLst>
      <p:ext uri="{BB962C8B-B14F-4D97-AF65-F5344CB8AC3E}">
        <p14:creationId xmlns:p14="http://schemas.microsoft.com/office/powerpoint/2010/main" val="518612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Payee(s) Address(</a:t>
            </a:r>
            <a:r>
              <a:rPr lang="en-US" dirty="0" err="1"/>
              <a:t>es</a:t>
            </a:r>
            <a:r>
              <a:rPr lang="en-US" dirty="0"/>
              <a:t>)</a:t>
            </a:r>
          </a:p>
        </p:txBody>
      </p:sp>
      <p:sp>
        <p:nvSpPr>
          <p:cNvPr id="3" name="Content Placeholder 2"/>
          <p:cNvSpPr>
            <a:spLocks noGrp="1"/>
          </p:cNvSpPr>
          <p:nvPr>
            <p:ph idx="1"/>
          </p:nvPr>
        </p:nvSpPr>
        <p:spPr>
          <a:xfrm>
            <a:off x="847165" y="1493950"/>
            <a:ext cx="10945906" cy="3837904"/>
          </a:xfrm>
        </p:spPr>
        <p:txBody>
          <a:bodyPr>
            <a:normAutofit/>
          </a:bodyPr>
          <a:lstStyle/>
          <a:p>
            <a:pPr fontAlgn="auto"/>
            <a:r>
              <a:rPr lang="en-US" dirty="0"/>
              <a:t>Correct and current contact information in the system is imperative.  </a:t>
            </a:r>
          </a:p>
          <a:p>
            <a:pPr fontAlgn="auto"/>
            <a:r>
              <a:rPr lang="en-US" dirty="0"/>
              <a:t>Address(</a:t>
            </a:r>
            <a:r>
              <a:rPr lang="en-US" dirty="0" err="1"/>
              <a:t>es</a:t>
            </a:r>
            <a:r>
              <a:rPr lang="en-US" dirty="0"/>
              <a:t>) and other contact information can be added/updated using VBMS or SHARE.</a:t>
            </a:r>
          </a:p>
          <a:p>
            <a:pPr fontAlgn="auto"/>
            <a:r>
              <a:rPr lang="en-US" dirty="0"/>
              <a:t>VBMS preferred system to update address and other contact information.</a:t>
            </a:r>
          </a:p>
          <a:p>
            <a:pPr fontAlgn="auto"/>
            <a:r>
              <a:rPr lang="en-US" dirty="0"/>
              <a:t>Direct Deposit information can only be updated in SHARE or VBMS-A.</a:t>
            </a:r>
          </a:p>
          <a:p>
            <a:pPr fontAlgn="auto"/>
            <a:r>
              <a:rPr lang="en-US" dirty="0"/>
              <a:t>Follow </a:t>
            </a:r>
            <a:r>
              <a:rPr lang="en-US" dirty="0">
                <a:hlinkClick r:id="rId2"/>
              </a:rPr>
              <a:t>USPS Business Mail instructions</a:t>
            </a:r>
            <a:r>
              <a:rPr lang="en-US" dirty="0"/>
              <a:t>.</a:t>
            </a:r>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dirty="0"/>
          </a:p>
        </p:txBody>
      </p:sp>
    </p:spTree>
    <p:extLst>
      <p:ext uri="{BB962C8B-B14F-4D97-AF65-F5344CB8AC3E}">
        <p14:creationId xmlns:p14="http://schemas.microsoft.com/office/powerpoint/2010/main" val="1446125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of Attorney (POA)</a:t>
            </a:r>
          </a:p>
        </p:txBody>
      </p:sp>
      <p:sp>
        <p:nvSpPr>
          <p:cNvPr id="3" name="Content Placeholder 2"/>
          <p:cNvSpPr>
            <a:spLocks noGrp="1"/>
          </p:cNvSpPr>
          <p:nvPr>
            <p:ph idx="1"/>
          </p:nvPr>
        </p:nvSpPr>
        <p:spPr>
          <a:xfrm>
            <a:off x="847165" y="1493950"/>
            <a:ext cx="10945906" cy="3837904"/>
          </a:xfrm>
        </p:spPr>
        <p:txBody>
          <a:bodyPr>
            <a:normAutofit/>
          </a:bodyPr>
          <a:lstStyle/>
          <a:p>
            <a:pPr fontAlgn="auto"/>
            <a:r>
              <a:rPr lang="en-US" dirty="0"/>
              <a:t>Claimants have the right to representation.</a:t>
            </a:r>
          </a:p>
          <a:p>
            <a:pPr fontAlgn="auto"/>
            <a:r>
              <a:rPr lang="en-US" dirty="0"/>
              <a:t>VA Forms 21-22 and/or 21-22a are declarations of representation by the claimant.</a:t>
            </a:r>
          </a:p>
          <a:p>
            <a:pPr fontAlgn="auto"/>
            <a:r>
              <a:rPr lang="en-US" dirty="0"/>
              <a:t>Make sure VA form is complete – signatures and dates.</a:t>
            </a:r>
          </a:p>
          <a:p>
            <a:pPr fontAlgn="auto"/>
            <a:r>
              <a:rPr lang="en-US" dirty="0"/>
              <a:t>Use M21-1 III.ii.1.C.8.a. to determine if form is acceptable.</a:t>
            </a:r>
          </a:p>
          <a:p>
            <a:pPr fontAlgn="auto"/>
            <a:r>
              <a:rPr lang="en-US" dirty="0"/>
              <a:t>Use M21-1 III.ii.3.C.4.g. to obtain a valid form if necessary.</a:t>
            </a:r>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dirty="0"/>
          </a:p>
        </p:txBody>
      </p:sp>
    </p:spTree>
    <p:extLst>
      <p:ext uri="{BB962C8B-B14F-4D97-AF65-F5344CB8AC3E}">
        <p14:creationId xmlns:p14="http://schemas.microsoft.com/office/powerpoint/2010/main" val="570909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of Attorney (POA)</a:t>
            </a:r>
          </a:p>
        </p:txBody>
      </p:sp>
      <p:sp>
        <p:nvSpPr>
          <p:cNvPr id="3" name="Content Placeholder 2"/>
          <p:cNvSpPr>
            <a:spLocks noGrp="1"/>
          </p:cNvSpPr>
          <p:nvPr>
            <p:ph idx="1"/>
          </p:nvPr>
        </p:nvSpPr>
        <p:spPr>
          <a:xfrm>
            <a:off x="847165" y="1493950"/>
            <a:ext cx="10945906" cy="3837904"/>
          </a:xfrm>
        </p:spPr>
        <p:txBody>
          <a:bodyPr>
            <a:normAutofit/>
          </a:bodyPr>
          <a:lstStyle/>
          <a:p>
            <a:pPr fontAlgn="auto"/>
            <a:r>
              <a:rPr lang="en-US" dirty="0"/>
              <a:t>Declarations of representation must comply with 38 U.S.C. 7332 to prevent inadvertent disclosure of protected records.</a:t>
            </a:r>
          </a:p>
          <a:p>
            <a:pPr fontAlgn="auto"/>
            <a:r>
              <a:rPr lang="en-US" dirty="0"/>
              <a:t>If form does no permit release, then send claimant the “</a:t>
            </a:r>
            <a:r>
              <a:rPr lang="en-US" i="1" dirty="0"/>
              <a:t>Failure to Elect 38 U.S.C. 7332 </a:t>
            </a:r>
            <a:r>
              <a:rPr lang="en-US" dirty="0"/>
              <a:t>letter using letter creator.  </a:t>
            </a:r>
          </a:p>
          <a:p>
            <a:pPr fontAlgn="auto"/>
            <a:endParaRPr lang="en-US" dirty="0"/>
          </a:p>
          <a:p>
            <a:pPr fontAlgn="auto"/>
            <a:r>
              <a:rPr lang="en-US" dirty="0"/>
              <a:t>You must update the systems when there is a change in POAs or revocation of a POA.  </a:t>
            </a:r>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dirty="0"/>
          </a:p>
        </p:txBody>
      </p:sp>
    </p:spTree>
    <p:extLst>
      <p:ext uri="{BB962C8B-B14F-4D97-AF65-F5344CB8AC3E}">
        <p14:creationId xmlns:p14="http://schemas.microsoft.com/office/powerpoint/2010/main" val="2176725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Verify POA Access</a:t>
            </a:r>
          </a:p>
        </p:txBody>
      </p:sp>
      <p:sp>
        <p:nvSpPr>
          <p:cNvPr id="3" name="Content Placeholder 2"/>
          <p:cNvSpPr>
            <a:spLocks noGrp="1"/>
          </p:cNvSpPr>
          <p:nvPr>
            <p:ph idx="1"/>
          </p:nvPr>
        </p:nvSpPr>
        <p:spPr>
          <a:xfrm>
            <a:off x="847165" y="1493950"/>
            <a:ext cx="10945906" cy="3837904"/>
          </a:xfrm>
        </p:spPr>
        <p:txBody>
          <a:bodyPr>
            <a:normAutofit/>
          </a:bodyPr>
          <a:lstStyle/>
          <a:p>
            <a:pPr fontAlgn="auto"/>
            <a:r>
              <a:rPr lang="en-US" dirty="0"/>
              <a:t>M21-1, III.ii.3.C.5.b provides the steps on how to update SHARE with the POA information.  </a:t>
            </a:r>
          </a:p>
          <a:p>
            <a:pPr fontAlgn="auto"/>
            <a:r>
              <a:rPr lang="en-US" dirty="0"/>
              <a:t>Make sure that systems are updated to allow a POA access to the  claimant’s folder and ability to update the claimant’s address if the claimant authorized the representative these privileges.  </a:t>
            </a:r>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dirty="0"/>
          </a:p>
        </p:txBody>
      </p:sp>
    </p:spTree>
    <p:extLst>
      <p:ext uri="{BB962C8B-B14F-4D97-AF65-F5344CB8AC3E}">
        <p14:creationId xmlns:p14="http://schemas.microsoft.com/office/powerpoint/2010/main" val="498693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Verify POA Access (Cont.)</a:t>
            </a:r>
            <a:endParaRPr lang="en-US" dirty="0"/>
          </a:p>
        </p:txBody>
      </p:sp>
      <p:sp>
        <p:nvSpPr>
          <p:cNvPr id="3" name="Content Placeholder 2"/>
          <p:cNvSpPr>
            <a:spLocks noGrp="1"/>
          </p:cNvSpPr>
          <p:nvPr>
            <p:ph idx="1"/>
          </p:nvPr>
        </p:nvSpPr>
        <p:spPr>
          <a:xfrm>
            <a:off x="847165" y="1493950"/>
            <a:ext cx="10945906" cy="4816698"/>
          </a:xfrm>
        </p:spPr>
        <p:txBody>
          <a:bodyPr>
            <a:normAutofit/>
          </a:bodyPr>
          <a:lstStyle/>
          <a:p>
            <a:pPr hangingPunct="0"/>
            <a:r>
              <a:rPr lang="en-US" dirty="0"/>
              <a:t>To verify if POA has access to VA systems and to CADD Auth’d</a:t>
            </a:r>
          </a:p>
          <a:p>
            <a:pPr marL="914400" lvl="2" indent="0" hangingPunc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dirty="0"/>
          </a:p>
        </p:txBody>
      </p:sp>
      <p:pic>
        <p:nvPicPr>
          <p:cNvPr id="5" name="Picture 4"/>
          <p:cNvPicPr/>
          <p:nvPr/>
        </p:nvPicPr>
        <p:blipFill>
          <a:blip r:embed="rId2"/>
          <a:stretch>
            <a:fillRect/>
          </a:stretch>
        </p:blipFill>
        <p:spPr>
          <a:xfrm>
            <a:off x="577805" y="2047741"/>
            <a:ext cx="5086350" cy="4129508"/>
          </a:xfrm>
          <a:prstGeom prst="rect">
            <a:avLst/>
          </a:prstGeom>
        </p:spPr>
      </p:pic>
      <p:cxnSp>
        <p:nvCxnSpPr>
          <p:cNvPr id="7" name="Straight Arrow Connector 6"/>
          <p:cNvCxnSpPr/>
          <p:nvPr/>
        </p:nvCxnSpPr>
        <p:spPr bwMode="auto">
          <a:xfrm flipV="1">
            <a:off x="5331315" y="5499278"/>
            <a:ext cx="1075924" cy="244698"/>
          </a:xfrm>
          <a:prstGeom prst="straightConnector1">
            <a:avLst/>
          </a:prstGeom>
          <a:solidFill>
            <a:schemeClr val="accent1"/>
          </a:solidFill>
          <a:ln w="12700" cap="flat" cmpd="sng" algn="ctr">
            <a:solidFill>
              <a:schemeClr val="tx1"/>
            </a:solidFill>
            <a:prstDash val="solid"/>
            <a:round/>
            <a:headEnd type="none" w="sm" len="sm"/>
            <a:tailEnd type="arrow"/>
          </a:ln>
          <a:effectLst/>
        </p:spPr>
      </p:cxnSp>
      <p:pic>
        <p:nvPicPr>
          <p:cNvPr id="11" name="Picture 10"/>
          <p:cNvPicPr/>
          <p:nvPr/>
        </p:nvPicPr>
        <p:blipFill>
          <a:blip r:embed="rId3"/>
          <a:stretch>
            <a:fillRect/>
          </a:stretch>
        </p:blipFill>
        <p:spPr>
          <a:xfrm>
            <a:off x="6452315" y="2047741"/>
            <a:ext cx="5460643" cy="4224270"/>
          </a:xfrm>
          <a:prstGeom prst="rect">
            <a:avLst/>
          </a:prstGeom>
        </p:spPr>
      </p:pic>
      <p:sp>
        <p:nvSpPr>
          <p:cNvPr id="18" name="Oval 17"/>
          <p:cNvSpPr/>
          <p:nvPr/>
        </p:nvSpPr>
        <p:spPr bwMode="auto">
          <a:xfrm>
            <a:off x="9526309" y="5164429"/>
            <a:ext cx="789668" cy="334850"/>
          </a:xfrm>
          <a:prstGeom prst="ellipse">
            <a:avLst/>
          </a:prstGeom>
          <a:solidFill>
            <a:schemeClr val="bg1">
              <a:alpha val="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Tahoma" pitchFamily="34" charset="0"/>
            </a:endParaRPr>
          </a:p>
        </p:txBody>
      </p:sp>
      <p:sp>
        <p:nvSpPr>
          <p:cNvPr id="19" name="Oval 18"/>
          <p:cNvSpPr/>
          <p:nvPr/>
        </p:nvSpPr>
        <p:spPr bwMode="auto">
          <a:xfrm>
            <a:off x="4067105" y="2410221"/>
            <a:ext cx="1661242" cy="579550"/>
          </a:xfrm>
          <a:prstGeom prst="ellipse">
            <a:avLst/>
          </a:prstGeom>
          <a:solidFill>
            <a:schemeClr val="bg1">
              <a:alpha val="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Tahoma" pitchFamily="34" charset="0"/>
            </a:endParaRPr>
          </a:p>
        </p:txBody>
      </p:sp>
      <p:sp>
        <p:nvSpPr>
          <p:cNvPr id="20" name="TextBox 19"/>
          <p:cNvSpPr txBox="1"/>
          <p:nvPr/>
        </p:nvSpPr>
        <p:spPr>
          <a:xfrm>
            <a:off x="5664155" y="2515330"/>
            <a:ext cx="927279" cy="369332"/>
          </a:xfrm>
          <a:prstGeom prst="rect">
            <a:avLst/>
          </a:prstGeom>
          <a:noFill/>
        </p:spPr>
        <p:txBody>
          <a:bodyPr wrap="square" rtlCol="0">
            <a:spAutoFit/>
          </a:bodyPr>
          <a:lstStyle/>
          <a:p>
            <a:r>
              <a:rPr lang="en-US" dirty="0"/>
              <a:t>Step 1</a:t>
            </a:r>
          </a:p>
        </p:txBody>
      </p:sp>
      <p:sp>
        <p:nvSpPr>
          <p:cNvPr id="21" name="TextBox 20"/>
          <p:cNvSpPr txBox="1"/>
          <p:nvPr/>
        </p:nvSpPr>
        <p:spPr>
          <a:xfrm>
            <a:off x="5596810" y="4992641"/>
            <a:ext cx="927279" cy="369332"/>
          </a:xfrm>
          <a:prstGeom prst="rect">
            <a:avLst/>
          </a:prstGeom>
          <a:noFill/>
        </p:spPr>
        <p:txBody>
          <a:bodyPr wrap="square" rtlCol="0">
            <a:spAutoFit/>
          </a:bodyPr>
          <a:lstStyle/>
          <a:p>
            <a:r>
              <a:rPr lang="en-US" dirty="0"/>
              <a:t>Step 2</a:t>
            </a:r>
          </a:p>
        </p:txBody>
      </p:sp>
      <p:sp>
        <p:nvSpPr>
          <p:cNvPr id="22" name="TextBox 21"/>
          <p:cNvSpPr txBox="1"/>
          <p:nvPr/>
        </p:nvSpPr>
        <p:spPr>
          <a:xfrm>
            <a:off x="7989431" y="4876731"/>
            <a:ext cx="927279" cy="369332"/>
          </a:xfrm>
          <a:prstGeom prst="rect">
            <a:avLst/>
          </a:prstGeom>
          <a:noFill/>
        </p:spPr>
        <p:txBody>
          <a:bodyPr wrap="square" rtlCol="0">
            <a:spAutoFit/>
          </a:bodyPr>
          <a:lstStyle/>
          <a:p>
            <a:r>
              <a:rPr lang="en-US" dirty="0"/>
              <a:t>Step 3</a:t>
            </a:r>
          </a:p>
        </p:txBody>
      </p:sp>
      <p:sp>
        <p:nvSpPr>
          <p:cNvPr id="23" name="Oval 22"/>
          <p:cNvSpPr/>
          <p:nvPr/>
        </p:nvSpPr>
        <p:spPr bwMode="auto">
          <a:xfrm>
            <a:off x="8659131" y="5143032"/>
            <a:ext cx="867177" cy="356247"/>
          </a:xfrm>
          <a:prstGeom prst="ellipse">
            <a:avLst/>
          </a:prstGeom>
          <a:solidFill>
            <a:schemeClr val="bg1">
              <a:alpha val="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Tahoma" pitchFamily="34" charset="0"/>
            </a:endParaRPr>
          </a:p>
        </p:txBody>
      </p:sp>
      <p:sp>
        <p:nvSpPr>
          <p:cNvPr id="24" name="TextBox 23"/>
          <p:cNvSpPr txBox="1"/>
          <p:nvPr/>
        </p:nvSpPr>
        <p:spPr>
          <a:xfrm>
            <a:off x="10075570" y="4859490"/>
            <a:ext cx="927279" cy="369332"/>
          </a:xfrm>
          <a:prstGeom prst="rect">
            <a:avLst/>
          </a:prstGeom>
          <a:noFill/>
        </p:spPr>
        <p:txBody>
          <a:bodyPr wrap="square" rtlCol="0">
            <a:spAutoFit/>
          </a:bodyPr>
          <a:lstStyle/>
          <a:p>
            <a:r>
              <a:rPr lang="en-US" dirty="0"/>
              <a:t>Step 4</a:t>
            </a:r>
          </a:p>
        </p:txBody>
      </p:sp>
      <p:sp>
        <p:nvSpPr>
          <p:cNvPr id="17" name="Oval 16"/>
          <p:cNvSpPr/>
          <p:nvPr/>
        </p:nvSpPr>
        <p:spPr bwMode="auto">
          <a:xfrm>
            <a:off x="4897726" y="5621627"/>
            <a:ext cx="867177" cy="356247"/>
          </a:xfrm>
          <a:prstGeom prst="ellipse">
            <a:avLst/>
          </a:prstGeom>
          <a:solidFill>
            <a:schemeClr val="bg1">
              <a:alpha val="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3284063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Special Issue and Corporate Flashes</a:t>
            </a:r>
            <a:endParaRPr lang="en-US" dirty="0"/>
          </a:p>
        </p:txBody>
      </p:sp>
      <p:sp>
        <p:nvSpPr>
          <p:cNvPr id="3" name="Content Placeholder 2"/>
          <p:cNvSpPr>
            <a:spLocks noGrp="1"/>
          </p:cNvSpPr>
          <p:nvPr>
            <p:ph idx="1"/>
          </p:nvPr>
        </p:nvSpPr>
        <p:spPr>
          <a:xfrm>
            <a:off x="847165" y="1789114"/>
            <a:ext cx="10945906" cy="4521533"/>
          </a:xfrm>
        </p:spPr>
        <p:txBody>
          <a:bodyPr>
            <a:normAutofit/>
          </a:bodyPr>
          <a:lstStyle/>
          <a:p>
            <a:pPr fontAlgn="auto"/>
            <a:r>
              <a:rPr lang="en-US" dirty="0"/>
              <a:t>M21-4, Appendix C provides the lists of Corporate Flashes and Special Issues.</a:t>
            </a:r>
          </a:p>
          <a:p>
            <a:pPr fontAlgn="auto"/>
            <a:r>
              <a:rPr lang="en-US" dirty="0"/>
              <a:t>Special Issues and Corporate Flashes help track pending work and resolve claims as quickly and efficiently as possible.  </a:t>
            </a: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dirty="0"/>
          </a:p>
        </p:txBody>
      </p:sp>
    </p:spTree>
    <p:extLst>
      <p:ext uri="{BB962C8B-B14F-4D97-AF65-F5344CB8AC3E}">
        <p14:creationId xmlns:p14="http://schemas.microsoft.com/office/powerpoint/2010/main" val="1529713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Contentions</a:t>
            </a:r>
          </a:p>
        </p:txBody>
      </p:sp>
      <p:sp>
        <p:nvSpPr>
          <p:cNvPr id="3" name="Content Placeholder 2"/>
          <p:cNvSpPr>
            <a:spLocks noGrp="1"/>
          </p:cNvSpPr>
          <p:nvPr>
            <p:ph idx="1"/>
          </p:nvPr>
        </p:nvSpPr>
        <p:spPr>
          <a:xfrm>
            <a:off x="847165" y="1789114"/>
            <a:ext cx="10945906" cy="4521533"/>
          </a:xfrm>
        </p:spPr>
        <p:txBody>
          <a:bodyPr>
            <a:normAutofit/>
          </a:bodyPr>
          <a:lstStyle/>
          <a:p>
            <a:pPr fontAlgn="auto"/>
            <a:r>
              <a:rPr lang="en-US" dirty="0"/>
              <a:t>Use of contentions for each claim is mandatory and should be entered as soon as they are identified.  </a:t>
            </a:r>
          </a:p>
          <a:p>
            <a:pPr fontAlgn="auto"/>
            <a:r>
              <a:rPr lang="en-US" dirty="0"/>
              <a:t>Each contention must be entered separately and easy to understand.</a:t>
            </a:r>
          </a:p>
          <a:p>
            <a:pPr fontAlgn="auto"/>
            <a:r>
              <a:rPr lang="en-US" dirty="0"/>
              <a:t>Contentions should be in the claimant’s own words, as appropriate.  </a:t>
            </a:r>
          </a:p>
          <a:p>
            <a:pPr lvl="1" fontAlgn="auto"/>
            <a:r>
              <a:rPr lang="en-US" sz="2800" dirty="0">
                <a:latin typeface="Times New Roman" panose="02020603050405020304" pitchFamily="18" charset="0"/>
                <a:cs typeface="Times New Roman" panose="02020603050405020304" pitchFamily="18" charset="0"/>
              </a:rPr>
              <a:t>Correct any misspellings.</a:t>
            </a:r>
          </a:p>
          <a:p>
            <a:pPr lvl="1" fontAlgn="auto"/>
            <a:r>
              <a:rPr lang="en-US" sz="2800" dirty="0">
                <a:latin typeface="Times New Roman" panose="02020603050405020304" pitchFamily="18" charset="0"/>
                <a:cs typeface="Times New Roman" panose="02020603050405020304" pitchFamily="18" charset="0"/>
              </a:rPr>
              <a:t>Only need to list the claimed condition(s).</a:t>
            </a:r>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dirty="0"/>
          </a:p>
        </p:txBody>
      </p:sp>
    </p:spTree>
    <p:extLst>
      <p:ext uri="{BB962C8B-B14F-4D97-AF65-F5344CB8AC3E}">
        <p14:creationId xmlns:p14="http://schemas.microsoft.com/office/powerpoint/2010/main" val="1532401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Tracked Items</a:t>
            </a:r>
          </a:p>
        </p:txBody>
      </p:sp>
      <p:sp>
        <p:nvSpPr>
          <p:cNvPr id="3" name="Content Placeholder 2"/>
          <p:cNvSpPr>
            <a:spLocks noGrp="1"/>
          </p:cNvSpPr>
          <p:nvPr>
            <p:ph idx="1"/>
          </p:nvPr>
        </p:nvSpPr>
        <p:spPr>
          <a:xfrm>
            <a:off x="577516" y="1515980"/>
            <a:ext cx="11614484" cy="4794668"/>
          </a:xfrm>
        </p:spPr>
        <p:txBody>
          <a:bodyPr>
            <a:normAutofit/>
          </a:bodyPr>
          <a:lstStyle/>
          <a:p>
            <a:pPr fontAlgn="auto"/>
            <a:r>
              <a:rPr lang="en-US" dirty="0"/>
              <a:t>Purpose of tracked items is to control receipt or non-receipt of information requested from claimant, beneficiary, or other information provider.  </a:t>
            </a:r>
          </a:p>
          <a:p>
            <a:pPr fontAlgn="auto"/>
            <a:r>
              <a:rPr lang="en-US" sz="2800" dirty="0">
                <a:latin typeface="Times New Roman" panose="02020603050405020304" pitchFamily="18" charset="0"/>
                <a:cs typeface="Times New Roman" panose="02020603050405020304" pitchFamily="18" charset="0"/>
              </a:rPr>
              <a:t>Visible through </a:t>
            </a:r>
            <a:r>
              <a:rPr lang="en-US" sz="2800" dirty="0" err="1">
                <a:latin typeface="Times New Roman" panose="02020603050405020304" pitchFamily="18" charset="0"/>
                <a:cs typeface="Times New Roman" panose="02020603050405020304" pitchFamily="18" charset="0"/>
              </a:rPr>
              <a:t>eBenefits</a:t>
            </a:r>
            <a:endParaRPr lang="en-US" sz="2800" dirty="0">
              <a:latin typeface="Times New Roman" panose="02020603050405020304" pitchFamily="18" charset="0"/>
              <a:cs typeface="Times New Roman" panose="02020603050405020304" pitchFamily="18" charset="0"/>
            </a:endParaRPr>
          </a:p>
          <a:p>
            <a:pPr fontAlgn="auto"/>
            <a:r>
              <a:rPr lang="en-US" dirty="0"/>
              <a:t>Responsibility of the claims processor reviewing or taking action on a claim to ensure that </a:t>
            </a:r>
          </a:p>
          <a:p>
            <a:pPr lvl="1" fontAlgn="auto"/>
            <a:r>
              <a:rPr lang="en-US" sz="2800" dirty="0">
                <a:latin typeface="Times New Roman" panose="02020603050405020304" pitchFamily="18" charset="0"/>
                <a:cs typeface="Times New Roman" panose="02020603050405020304" pitchFamily="18" charset="0"/>
              </a:rPr>
              <a:t>The necessary tracked item(s) have been generated</a:t>
            </a:r>
          </a:p>
          <a:p>
            <a:pPr lvl="1" fontAlgn="auto"/>
            <a:r>
              <a:rPr lang="en-US" sz="2800" dirty="0">
                <a:latin typeface="Times New Roman" panose="02020603050405020304" pitchFamily="18" charset="0"/>
                <a:cs typeface="Times New Roman" panose="02020603050405020304" pitchFamily="18" charset="0"/>
              </a:rPr>
              <a:t>All suspense dates are accurate, and </a:t>
            </a:r>
          </a:p>
          <a:p>
            <a:pPr lvl="1" fontAlgn="auto"/>
            <a:r>
              <a:rPr lang="en-US" sz="2800" dirty="0">
                <a:latin typeface="Times New Roman" panose="02020603050405020304" pitchFamily="18" charset="0"/>
                <a:cs typeface="Times New Roman" panose="02020603050405020304" pitchFamily="18" charset="0"/>
              </a:rPr>
              <a:t>Dispositions of all tracked items have been accurately managed</a:t>
            </a:r>
          </a:p>
          <a:p>
            <a:pPr marL="47625" lvl="1" indent="0" fontAlgn="auto">
              <a:spcBef>
                <a:spcPts val="1200"/>
              </a:spcBef>
              <a:buNone/>
            </a:pPr>
            <a:r>
              <a:rPr lang="en-US" sz="2800" b="1" i="1" dirty="0">
                <a:latin typeface="Times New Roman" panose="02020603050405020304" pitchFamily="18" charset="0"/>
                <a:cs typeface="Times New Roman" panose="02020603050405020304" pitchFamily="18" charset="0"/>
              </a:rPr>
              <a:t>Note:</a:t>
            </a:r>
            <a:r>
              <a:rPr lang="en-US" sz="2800" dirty="0">
                <a:latin typeface="Times New Roman" panose="02020603050405020304" pitchFamily="18" charset="0"/>
                <a:cs typeface="Times New Roman" panose="02020603050405020304" pitchFamily="18" charset="0"/>
              </a:rPr>
              <a:t> Custom tracked item should not be used if a standard tracked item exists.</a:t>
            </a:r>
            <a:endParaRPr lang="en-US" sz="28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dirty="0"/>
          </a:p>
        </p:txBody>
      </p:sp>
    </p:spTree>
    <p:extLst>
      <p:ext uri="{BB962C8B-B14F-4D97-AF65-F5344CB8AC3E}">
        <p14:creationId xmlns:p14="http://schemas.microsoft.com/office/powerpoint/2010/main" val="686007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lvl="0" hangingPunct="0"/>
            <a:r>
              <a:rPr lang="en-US" dirty="0"/>
              <a:t>Review the history of System Compliance errors</a:t>
            </a:r>
          </a:p>
          <a:p>
            <a:pPr lvl="0" hangingPunct="0"/>
            <a:r>
              <a:rPr lang="en-US" dirty="0"/>
              <a:t>Identify the different System Compliance errors</a:t>
            </a:r>
          </a:p>
          <a:p>
            <a:pPr lvl="0" hangingPunct="0"/>
            <a:r>
              <a:rPr lang="en-US" dirty="0"/>
              <a:t>List different ways to prevent a System Compliance error</a:t>
            </a:r>
          </a:p>
          <a:p>
            <a:pPr lvl="0" hangingPunct="0"/>
            <a:r>
              <a:rPr lang="en-US" dirty="0"/>
              <a:t>Summarize the importance of proper systems compliance</a:t>
            </a:r>
          </a:p>
          <a:p>
            <a:r>
              <a:rPr lang="en-US" dirty="0"/>
              <a:t>Properly identify if an System Compliance error exists </a:t>
            </a:r>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dirty="0"/>
          </a:p>
        </p:txBody>
      </p:sp>
    </p:spTree>
    <p:extLst>
      <p:ext uri="{BB962C8B-B14F-4D97-AF65-F5344CB8AC3E}">
        <p14:creationId xmlns:p14="http://schemas.microsoft.com/office/powerpoint/2010/main" val="155537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Importance of System Compliance</a:t>
            </a:r>
            <a:endParaRPr lang="en-US" dirty="0"/>
          </a:p>
        </p:txBody>
      </p:sp>
      <p:sp>
        <p:nvSpPr>
          <p:cNvPr id="3" name="Content Placeholder 2"/>
          <p:cNvSpPr>
            <a:spLocks noGrp="1"/>
          </p:cNvSpPr>
          <p:nvPr>
            <p:ph idx="1"/>
          </p:nvPr>
        </p:nvSpPr>
        <p:spPr>
          <a:xfrm>
            <a:off x="847165" y="1789114"/>
            <a:ext cx="10945906" cy="4521533"/>
          </a:xfrm>
        </p:spPr>
        <p:txBody>
          <a:bodyPr>
            <a:normAutofit/>
          </a:bodyPr>
          <a:lstStyle/>
          <a:p>
            <a:pPr hangingPunct="0"/>
            <a:r>
              <a:rPr lang="en-US" dirty="0"/>
              <a:t>The Department of Veterans Affairs has worked tirelessly over the past few years to reduce the number of pending compensation claims. </a:t>
            </a:r>
          </a:p>
          <a:p>
            <a:pPr hangingPunct="0"/>
            <a:endParaRPr lang="en-US" dirty="0"/>
          </a:p>
          <a:p>
            <a:pPr hangingPunct="0"/>
            <a:r>
              <a:rPr lang="en-US" dirty="0"/>
              <a:t>Every claim you work impacts a Veteran!</a:t>
            </a:r>
          </a:p>
          <a:p>
            <a:pPr hangingPunct="0"/>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dirty="0"/>
          </a:p>
        </p:txBody>
      </p:sp>
    </p:spTree>
    <p:extLst>
      <p:ext uri="{BB962C8B-B14F-4D97-AF65-F5344CB8AC3E}">
        <p14:creationId xmlns:p14="http://schemas.microsoft.com/office/powerpoint/2010/main" val="2990374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Creating a Better Veteran’s Experience</a:t>
            </a:r>
            <a:endParaRPr lang="en-US" dirty="0"/>
          </a:p>
        </p:txBody>
      </p:sp>
      <p:sp>
        <p:nvSpPr>
          <p:cNvPr id="3" name="Content Placeholder 2"/>
          <p:cNvSpPr>
            <a:spLocks noGrp="1"/>
          </p:cNvSpPr>
          <p:nvPr>
            <p:ph idx="1"/>
          </p:nvPr>
        </p:nvSpPr>
        <p:spPr>
          <a:xfrm>
            <a:off x="847165" y="1789114"/>
            <a:ext cx="10945906" cy="4521533"/>
          </a:xfrm>
        </p:spPr>
        <p:txBody>
          <a:bodyPr>
            <a:normAutofit/>
          </a:bodyPr>
          <a:lstStyle/>
          <a:p>
            <a:pPr hangingPunct="0"/>
            <a:r>
              <a:rPr lang="en-US" dirty="0"/>
              <a:t>President’s Commission on Care for America’s Returning Wounded Warriors established by </a:t>
            </a:r>
            <a:r>
              <a:rPr lang="en-US" u="sng" dirty="0">
                <a:hlinkClick r:id="rId2"/>
              </a:rPr>
              <a:t>Executive Order 13426</a:t>
            </a:r>
            <a:r>
              <a:rPr lang="en-US" dirty="0"/>
              <a:t> in March 2007</a:t>
            </a:r>
          </a:p>
          <a:p>
            <a:pPr hangingPunct="0"/>
            <a:endParaRPr lang="en-US" dirty="0"/>
          </a:p>
          <a:p>
            <a:pPr hangingPunct="0"/>
            <a:r>
              <a:rPr lang="en-US" dirty="0"/>
              <a:t>April 5, 2010 eBenefits launched version 2.3 which allowed service members and Veterans to check the status of C&amp;P claims</a:t>
            </a:r>
          </a:p>
          <a:p>
            <a:pPr hangingPunct="0"/>
            <a:endParaRPr lang="en-US" dirty="0"/>
          </a:p>
          <a:p>
            <a:pPr hangingPunct="0"/>
            <a:r>
              <a:rPr lang="en-US" dirty="0"/>
              <a:t>Various data points are exchanged with eBenefits and directly impact the information the Veteran is able to view through eBenefits</a:t>
            </a:r>
          </a:p>
          <a:p>
            <a:pPr hangingPunct="0"/>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dirty="0"/>
          </a:p>
        </p:txBody>
      </p:sp>
    </p:spTree>
    <p:extLst>
      <p:ext uri="{BB962C8B-B14F-4D97-AF65-F5344CB8AC3E}">
        <p14:creationId xmlns:p14="http://schemas.microsoft.com/office/powerpoint/2010/main" val="2450342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Creating a Better Work Experience</a:t>
            </a:r>
            <a:endParaRPr lang="en-US" dirty="0"/>
          </a:p>
        </p:txBody>
      </p:sp>
      <p:sp>
        <p:nvSpPr>
          <p:cNvPr id="3" name="Content Placeholder 2"/>
          <p:cNvSpPr>
            <a:spLocks noGrp="1"/>
          </p:cNvSpPr>
          <p:nvPr>
            <p:ph idx="1"/>
          </p:nvPr>
        </p:nvSpPr>
        <p:spPr>
          <a:xfrm>
            <a:off x="847165" y="1789114"/>
            <a:ext cx="10945906" cy="4521533"/>
          </a:xfrm>
        </p:spPr>
        <p:txBody>
          <a:bodyPr>
            <a:normAutofit/>
          </a:bodyPr>
          <a:lstStyle/>
          <a:p>
            <a:pPr hangingPunct="0"/>
            <a:r>
              <a:rPr lang="en-US" dirty="0"/>
              <a:t>Proper systems compliance eliminates extra workload. Here are some examples:</a:t>
            </a:r>
          </a:p>
          <a:p>
            <a:pPr lvl="1" hangingPunct="0"/>
            <a:r>
              <a:rPr lang="en-US" sz="2800" dirty="0">
                <a:latin typeface="Times New Roman" panose="02020603050405020304" pitchFamily="18" charset="0"/>
                <a:cs typeface="Times New Roman" panose="02020603050405020304" pitchFamily="18" charset="0"/>
              </a:rPr>
              <a:t>Manually reassigning claims occurs because proper flashes or special issues are not initially added correctly.</a:t>
            </a:r>
          </a:p>
          <a:p>
            <a:pPr lvl="1" hangingPunct="0"/>
            <a:r>
              <a:rPr lang="en-US" sz="2800" dirty="0">
                <a:latin typeface="Times New Roman" panose="02020603050405020304" pitchFamily="18" charset="0"/>
                <a:cs typeface="Times New Roman" panose="02020603050405020304" pitchFamily="18" charset="0"/>
              </a:rPr>
              <a:t>Prevents missed development.</a:t>
            </a:r>
          </a:p>
          <a:p>
            <a:pPr lvl="1" hangingPunct="0"/>
            <a:r>
              <a:rPr lang="en-US" sz="2800" dirty="0">
                <a:latin typeface="Times New Roman" panose="02020603050405020304" pitchFamily="18" charset="0"/>
                <a:cs typeface="Times New Roman" panose="02020603050405020304" pitchFamily="18" charset="0"/>
              </a:rPr>
              <a:t>Eliminates misrouting of claims.</a:t>
            </a:r>
          </a:p>
          <a:p>
            <a:pPr hangingPunct="0"/>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dirty="0"/>
          </a:p>
        </p:txBody>
      </p:sp>
    </p:spTree>
    <p:extLst>
      <p:ext uri="{BB962C8B-B14F-4D97-AF65-F5344CB8AC3E}">
        <p14:creationId xmlns:p14="http://schemas.microsoft.com/office/powerpoint/2010/main" val="3689946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National Impacts throughout VA</a:t>
            </a:r>
            <a:endParaRPr lang="en-US" dirty="0"/>
          </a:p>
        </p:txBody>
      </p:sp>
      <p:sp>
        <p:nvSpPr>
          <p:cNvPr id="3" name="Content Placeholder 2"/>
          <p:cNvSpPr>
            <a:spLocks noGrp="1"/>
          </p:cNvSpPr>
          <p:nvPr>
            <p:ph idx="1"/>
          </p:nvPr>
        </p:nvSpPr>
        <p:spPr>
          <a:xfrm>
            <a:off x="847165" y="1789114"/>
            <a:ext cx="10945906" cy="4521533"/>
          </a:xfrm>
        </p:spPr>
        <p:txBody>
          <a:bodyPr>
            <a:normAutofit lnSpcReduction="10000"/>
          </a:bodyPr>
          <a:lstStyle/>
          <a:p>
            <a:pPr hangingPunct="0"/>
            <a:r>
              <a:rPr lang="en-US" dirty="0"/>
              <a:t>Systems Compliance impacts the National Work Queue’s(NWQ) ability to properly disseminate workload to employees for processing based on special issues and flashes.  </a:t>
            </a:r>
          </a:p>
          <a:p>
            <a:pPr hangingPunct="0"/>
            <a:r>
              <a:rPr lang="en-US" dirty="0"/>
              <a:t>Incorrect tracked items added to a claim or not closing out track items could cause delays in claims processing timeliness.</a:t>
            </a:r>
          </a:p>
          <a:p>
            <a:pPr hangingPunct="0"/>
            <a:r>
              <a:rPr lang="en-US" dirty="0"/>
              <a:t>Incorrect address could implicate a Personally Identifiable Information (PII) violation.  </a:t>
            </a:r>
          </a:p>
          <a:p>
            <a:pPr hangingPunct="0"/>
            <a:r>
              <a:rPr lang="en-US" dirty="0"/>
              <a:t>Wrong date of claim could lead to a wrong effective date applied.</a:t>
            </a:r>
          </a:p>
          <a:p>
            <a:pPr hangingPunct="0"/>
            <a:r>
              <a:rPr lang="en-US" dirty="0"/>
              <a:t>Incorrect contentions entered could confuse the Veteran and the next employee who processes the claim.  </a:t>
            </a:r>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dirty="0"/>
          </a:p>
        </p:txBody>
      </p:sp>
    </p:spTree>
    <p:extLst>
      <p:ext uri="{BB962C8B-B14F-4D97-AF65-F5344CB8AC3E}">
        <p14:creationId xmlns:p14="http://schemas.microsoft.com/office/powerpoint/2010/main" val="4230442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Recommendations to Avoid System Compliance Errors</a:t>
            </a:r>
            <a:endParaRPr lang="en-US" dirty="0"/>
          </a:p>
        </p:txBody>
      </p:sp>
      <p:sp>
        <p:nvSpPr>
          <p:cNvPr id="3" name="Content Placeholder 2"/>
          <p:cNvSpPr>
            <a:spLocks noGrp="1"/>
          </p:cNvSpPr>
          <p:nvPr>
            <p:ph idx="1"/>
          </p:nvPr>
        </p:nvSpPr>
        <p:spPr>
          <a:xfrm>
            <a:off x="847165" y="1789114"/>
            <a:ext cx="10945906" cy="4521533"/>
          </a:xfrm>
        </p:spPr>
        <p:txBody>
          <a:bodyPr>
            <a:normAutofit/>
          </a:bodyPr>
          <a:lstStyle/>
          <a:p>
            <a:pPr hangingPunct="0"/>
            <a:r>
              <a:rPr lang="en-US" dirty="0"/>
              <a:t>Create a routine of verifying accuracy of system compliance while working a claim.</a:t>
            </a:r>
          </a:p>
          <a:p>
            <a:pPr hangingPunct="0"/>
            <a:r>
              <a:rPr lang="en-US" dirty="0"/>
              <a:t>Post the systems compliance checklist in a visible sight within your work area. </a:t>
            </a:r>
          </a:p>
          <a:p>
            <a:pPr hangingPunct="0"/>
            <a:r>
              <a:rPr lang="en-US" dirty="0"/>
              <a:t>Double, triple check and proofread your work.</a:t>
            </a:r>
          </a:p>
          <a:p>
            <a:pPr hangingPunct="0"/>
            <a:r>
              <a:rPr lang="en-US" dirty="0"/>
              <a:t>Learn from errors or recommendations provided to you from the Quality Review Team</a:t>
            </a:r>
          </a:p>
          <a:p>
            <a:pPr hangingPunct="0"/>
            <a:r>
              <a:rPr lang="en-US" dirty="0"/>
              <a:t>Keep in mind you are influencing a Veteran’s </a:t>
            </a:r>
            <a:r>
              <a:rPr lang="en-US" dirty="0" err="1"/>
              <a:t>eBenefits</a:t>
            </a:r>
            <a:r>
              <a:rPr lang="en-US" dirty="0"/>
              <a:t> record</a:t>
            </a:r>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dirty="0"/>
          </a:p>
        </p:txBody>
      </p:sp>
    </p:spTree>
    <p:extLst>
      <p:ext uri="{BB962C8B-B14F-4D97-AF65-F5344CB8AC3E}">
        <p14:creationId xmlns:p14="http://schemas.microsoft.com/office/powerpoint/2010/main" val="2565483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Recommendations to Avoid System Compliance Errors</a:t>
            </a:r>
            <a:endParaRPr lang="en-US" dirty="0"/>
          </a:p>
        </p:txBody>
      </p:sp>
      <p:sp>
        <p:nvSpPr>
          <p:cNvPr id="3" name="Content Placeholder 2"/>
          <p:cNvSpPr>
            <a:spLocks noGrp="1"/>
          </p:cNvSpPr>
          <p:nvPr>
            <p:ph idx="1"/>
          </p:nvPr>
        </p:nvSpPr>
        <p:spPr>
          <a:xfrm>
            <a:off x="601578" y="1515980"/>
            <a:ext cx="11590421" cy="5005136"/>
          </a:xfrm>
        </p:spPr>
        <p:txBody>
          <a:bodyPr>
            <a:normAutofit/>
          </a:bodyPr>
          <a:lstStyle/>
          <a:p>
            <a:pPr hangingPunct="0"/>
            <a:r>
              <a:rPr lang="en-US" dirty="0"/>
              <a:t>Keep in mind your co-workers – the better system compliance each individual satisfies, the higher the quality and lower average days pending for each claim.  </a:t>
            </a:r>
          </a:p>
          <a:p>
            <a:pPr hangingPunct="0"/>
            <a:r>
              <a:rPr lang="en-US" dirty="0"/>
              <a:t>Tracked items are designed for employees to quickly identify which life cycle the claim is currently in and assists in determining what next action is required.</a:t>
            </a:r>
          </a:p>
          <a:p>
            <a:pPr hangingPunct="0"/>
            <a:r>
              <a:rPr lang="en-US" dirty="0"/>
              <a:t>The CFR and Manual are your best resources to avoiding system compliance oversights.</a:t>
            </a:r>
          </a:p>
          <a:p>
            <a:pPr hangingPunct="0"/>
            <a:r>
              <a:rPr lang="en-US" dirty="0"/>
              <a:t>Additional resources are the VBA Learning Catalog and VSR/RVSR Assistant </a:t>
            </a:r>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dirty="0"/>
          </a:p>
        </p:txBody>
      </p:sp>
    </p:spTree>
    <p:extLst>
      <p:ext uri="{BB962C8B-B14F-4D97-AF65-F5344CB8AC3E}">
        <p14:creationId xmlns:p14="http://schemas.microsoft.com/office/powerpoint/2010/main" val="2677234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dirty="0"/>
          </a:p>
        </p:txBody>
      </p:sp>
      <p:pic>
        <p:nvPicPr>
          <p:cNvPr id="1028" name="Picture 4" descr="C:\Users\VBADENHauseM\AppData\Local\Microsoft\Windows\Temporary Internet Files\Content.IE5\WLK5CSK5\question[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23531" y="1852613"/>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612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577516" y="1467853"/>
            <a:ext cx="11215555" cy="4740441"/>
          </a:xfrm>
        </p:spPr>
        <p:txBody>
          <a:bodyPr>
            <a:normAutofit fontScale="85000" lnSpcReduction="10000"/>
          </a:bodyPr>
          <a:lstStyle/>
          <a:p>
            <a:pPr lvl="0" hangingPunct="0"/>
            <a:r>
              <a:rPr lang="en-US" b="1" u="sng" dirty="0">
                <a:hlinkClick r:id="rId2"/>
              </a:rPr>
              <a:t>M21-1, Part I, Chapter 3 - Power of Attorney</a:t>
            </a:r>
            <a:endParaRPr lang="en-US" dirty="0"/>
          </a:p>
          <a:p>
            <a:pPr lvl="0" hangingPunct="0"/>
            <a:r>
              <a:rPr lang="en-US" b="1" u="sng" dirty="0">
                <a:hlinkClick r:id="rId3"/>
              </a:rPr>
              <a:t>M21-1, Part III, Subpart ii, Chapter 2, D through F - Reopen, Claims for Increase, Reconsideration</a:t>
            </a:r>
            <a:endParaRPr lang="en-US" dirty="0"/>
          </a:p>
          <a:p>
            <a:pPr lvl="0" hangingPunct="0"/>
            <a:r>
              <a:rPr lang="en-US" b="1" u="sng" dirty="0">
                <a:hlinkClick r:id="rId4"/>
              </a:rPr>
              <a:t>M21-1, Part III, Subpart ii, Chapter 3, Section C - Systems Updates</a:t>
            </a:r>
            <a:r>
              <a:rPr lang="en-US" dirty="0"/>
              <a:t> </a:t>
            </a:r>
          </a:p>
          <a:p>
            <a:pPr lvl="0" hangingPunct="0"/>
            <a:r>
              <a:rPr lang="en-US" b="1" u="sng" dirty="0">
                <a:hlinkClick r:id="rId5"/>
              </a:rPr>
              <a:t>M21-1, Part III, Subpart iii, Chapter 1, Section F - Record Maintenance During the Development Process</a:t>
            </a:r>
            <a:endParaRPr lang="en-US" dirty="0"/>
          </a:p>
          <a:p>
            <a:pPr lvl="0" hangingPunct="0"/>
            <a:r>
              <a:rPr lang="en-US" b="1" u="sng" dirty="0">
                <a:hlinkClick r:id="rId6"/>
              </a:rPr>
              <a:t>M21-4, Appendix A - Regional Office Station Numbers and Payee Codes</a:t>
            </a:r>
            <a:endParaRPr lang="en-US" dirty="0"/>
          </a:p>
          <a:p>
            <a:pPr lvl="0" hangingPunct="0"/>
            <a:r>
              <a:rPr lang="en-US" b="1" u="sng" dirty="0">
                <a:hlinkClick r:id="rId7"/>
              </a:rPr>
              <a:t>M21-4, Appendix B - End Product Codes and Work-Rate Standards for Quantitative Measurements</a:t>
            </a:r>
            <a:r>
              <a:rPr lang="en-US" dirty="0"/>
              <a:t> </a:t>
            </a:r>
          </a:p>
          <a:p>
            <a:pPr lvl="0" hangingPunct="0"/>
            <a:r>
              <a:rPr lang="en-US" b="1" u="sng" dirty="0">
                <a:hlinkClick r:id="rId8"/>
              </a:rPr>
              <a:t>M21-4, Appendix C - Index of Claim Attributes</a:t>
            </a:r>
            <a:endParaRPr lang="en-US" dirty="0"/>
          </a:p>
          <a:p>
            <a:pPr lvl="0" hangingPunct="0"/>
            <a:r>
              <a:rPr lang="en-US" b="1" u="sng" dirty="0">
                <a:hlinkClick r:id="rId9"/>
              </a:rPr>
              <a:t>M21-4, Appendix D - Index of Claim Stage Indicators</a:t>
            </a:r>
            <a:endParaRPr lang="en-US" dirty="0"/>
          </a:p>
          <a:p>
            <a:r>
              <a:rPr lang="en-US" b="1" u="sng" dirty="0">
                <a:hlinkClick r:id="rId10"/>
              </a:rPr>
              <a:t>M21-4, Chapter 6, Appendix A, B, and C - Task Based Quality Review Checklist</a:t>
            </a:r>
            <a:r>
              <a:rPr lang="en-US" b="1" u="sng" dirty="0"/>
              <a:t>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dirty="0"/>
          </a:p>
        </p:txBody>
      </p:sp>
    </p:spTree>
    <p:extLst>
      <p:ext uri="{BB962C8B-B14F-4D97-AF65-F5344CB8AC3E}">
        <p14:creationId xmlns:p14="http://schemas.microsoft.com/office/powerpoint/2010/main" val="86282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Development of VETSNET Business Rules</a:t>
            </a:r>
            <a:endParaRPr lang="en-US" dirty="0"/>
          </a:p>
        </p:txBody>
      </p:sp>
      <p:sp>
        <p:nvSpPr>
          <p:cNvPr id="3" name="Content Placeholder 2"/>
          <p:cNvSpPr>
            <a:spLocks noGrp="1"/>
          </p:cNvSpPr>
          <p:nvPr>
            <p:ph idx="1"/>
          </p:nvPr>
        </p:nvSpPr>
        <p:spPr>
          <a:xfrm>
            <a:off x="847165" y="1789114"/>
            <a:ext cx="10945906" cy="4521533"/>
          </a:xfrm>
        </p:spPr>
        <p:txBody>
          <a:bodyPr>
            <a:normAutofit/>
          </a:bodyPr>
          <a:lstStyle/>
          <a:p>
            <a:r>
              <a:rPr lang="en-US" dirty="0"/>
              <a:t>VETSNET Business Rules were originally developed April 3, 2003 under Fast Letter (FL) 03-10</a:t>
            </a:r>
          </a:p>
          <a:p>
            <a:r>
              <a:rPr lang="en-US" dirty="0"/>
              <a:t>FL 03-10 distributed standardized data input rules for MAP-D.  </a:t>
            </a:r>
          </a:p>
          <a:p>
            <a:r>
              <a:rPr lang="en-US" dirty="0"/>
              <a:t>FL 06-11 provided updated standardized rules and claim cycles for MAP-D enhanced functionality.</a:t>
            </a:r>
          </a:p>
          <a:p>
            <a:r>
              <a:rPr lang="en-US" dirty="0"/>
              <a:t>FL 12-03 better defined the standardized rules and enhanced the business requirements</a:t>
            </a:r>
          </a:p>
          <a:p>
            <a:r>
              <a:rPr lang="en-US" dirty="0"/>
              <a:t>February 2014 CS Bulletin stated QRSs and STAR are required to cite System Compliance Errors</a:t>
            </a:r>
          </a:p>
          <a:p>
            <a:pPr lvl="2"/>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dirty="0"/>
          </a:p>
        </p:txBody>
      </p:sp>
    </p:spTree>
    <p:extLst>
      <p:ext uri="{BB962C8B-B14F-4D97-AF65-F5344CB8AC3E}">
        <p14:creationId xmlns:p14="http://schemas.microsoft.com/office/powerpoint/2010/main" val="1451858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M21-4 Chapter 6</a:t>
            </a:r>
            <a:endParaRPr lang="en-US" dirty="0"/>
          </a:p>
        </p:txBody>
      </p:sp>
      <p:sp>
        <p:nvSpPr>
          <p:cNvPr id="3" name="Content Placeholder 2"/>
          <p:cNvSpPr>
            <a:spLocks noGrp="1"/>
          </p:cNvSpPr>
          <p:nvPr>
            <p:ph idx="1"/>
          </p:nvPr>
        </p:nvSpPr>
        <p:spPr>
          <a:xfrm>
            <a:off x="601579" y="1684422"/>
            <a:ext cx="11191492" cy="4626226"/>
          </a:xfrm>
        </p:spPr>
        <p:txBody>
          <a:bodyPr>
            <a:normAutofit/>
          </a:bodyPr>
          <a:lstStyle/>
          <a:p>
            <a:pPr fontAlgn="auto"/>
            <a:r>
              <a:rPr lang="en-US" dirty="0"/>
              <a:t>M21-4 Chapter 6 was created in December 2015 to assist QRSs improve quality and timeliness of claims processing. QRSs must call System Compliance errors for the following:</a:t>
            </a:r>
          </a:p>
          <a:p>
            <a:pPr marL="877888" lvl="2">
              <a:buClrTx/>
            </a:pPr>
            <a:r>
              <a:rPr lang="en-US" sz="2800" dirty="0">
                <a:latin typeface="Times New Roman" panose="02020603050405020304" pitchFamily="18" charset="0"/>
                <a:cs typeface="Times New Roman" panose="02020603050405020304" pitchFamily="18" charset="0"/>
              </a:rPr>
              <a:t>Is the date of claim and end product correct?</a:t>
            </a:r>
          </a:p>
          <a:p>
            <a:pPr marL="877888" lvl="2">
              <a:buClrTx/>
            </a:pPr>
            <a:r>
              <a:rPr lang="en-US" sz="2800" dirty="0">
                <a:latin typeface="Times New Roman" panose="02020603050405020304" pitchFamily="18" charset="0"/>
                <a:cs typeface="Times New Roman" panose="02020603050405020304" pitchFamily="18" charset="0"/>
              </a:rPr>
              <a:t>Are all the payees’ address (including direct deposit) correct?</a:t>
            </a:r>
          </a:p>
          <a:p>
            <a:pPr marL="877888" lvl="2">
              <a:buClrTx/>
            </a:pPr>
            <a:r>
              <a:rPr lang="en-US" sz="2800" dirty="0">
                <a:latin typeface="Times New Roman" panose="02020603050405020304" pitchFamily="18" charset="0"/>
                <a:cs typeface="Times New Roman" panose="02020603050405020304" pitchFamily="18" charset="0"/>
              </a:rPr>
              <a:t>Are all periods of service for the Veteran verified and updated in all systems?</a:t>
            </a:r>
          </a:p>
          <a:p>
            <a:pPr marL="877888" lvl="2">
              <a:buClrTx/>
            </a:pPr>
            <a:r>
              <a:rPr lang="en-US" sz="2800" dirty="0">
                <a:latin typeface="Times New Roman" panose="02020603050405020304" pitchFamily="18" charset="0"/>
                <a:cs typeface="Times New Roman" panose="02020603050405020304" pitchFamily="18" charset="0"/>
              </a:rPr>
              <a:t>Was the Power of Attorney (POA) information/access updated in all systems and correspondence?</a:t>
            </a:r>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dirty="0"/>
          </a:p>
        </p:txBody>
      </p:sp>
    </p:spTree>
    <p:extLst>
      <p:ext uri="{BB962C8B-B14F-4D97-AF65-F5344CB8AC3E}">
        <p14:creationId xmlns:p14="http://schemas.microsoft.com/office/powerpoint/2010/main" val="232013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M21-4 Chapter 6</a:t>
            </a:r>
            <a:endParaRPr lang="en-US" dirty="0"/>
          </a:p>
        </p:txBody>
      </p:sp>
      <p:sp>
        <p:nvSpPr>
          <p:cNvPr id="3" name="Content Placeholder 2"/>
          <p:cNvSpPr>
            <a:spLocks noGrp="1"/>
          </p:cNvSpPr>
          <p:nvPr>
            <p:ph idx="1"/>
          </p:nvPr>
        </p:nvSpPr>
        <p:spPr>
          <a:xfrm>
            <a:off x="847165" y="1789114"/>
            <a:ext cx="10945906" cy="4521533"/>
          </a:xfrm>
        </p:spPr>
        <p:txBody>
          <a:bodyPr>
            <a:normAutofit/>
          </a:bodyPr>
          <a:lstStyle/>
          <a:p>
            <a:pPr fontAlgn="auto"/>
            <a:r>
              <a:rPr lang="en-US" dirty="0"/>
              <a:t>(Continued from prior page)</a:t>
            </a:r>
          </a:p>
          <a:p>
            <a:pPr marL="925513" lvl="2">
              <a:buClrTx/>
            </a:pPr>
            <a:r>
              <a:rPr lang="en-US" sz="2800" dirty="0">
                <a:latin typeface="Times New Roman" panose="02020603050405020304" pitchFamily="18" charset="0"/>
                <a:cs typeface="Times New Roman" panose="02020603050405020304" pitchFamily="18" charset="0"/>
              </a:rPr>
              <a:t>Were special issues and flashes entered correctly?</a:t>
            </a:r>
          </a:p>
          <a:p>
            <a:pPr marL="925513" lvl="2">
              <a:buClrTx/>
            </a:pPr>
            <a:r>
              <a:rPr lang="en-US" sz="2800" dirty="0">
                <a:latin typeface="Times New Roman" panose="02020603050405020304" pitchFamily="18" charset="0"/>
                <a:cs typeface="Times New Roman" panose="02020603050405020304" pitchFamily="18" charset="0"/>
              </a:rPr>
              <a:t>Were contentions and classifications entered correctly?</a:t>
            </a:r>
          </a:p>
          <a:p>
            <a:pPr marL="925513" lvl="2">
              <a:buClrTx/>
            </a:pPr>
            <a:r>
              <a:rPr lang="en-US" sz="2800" dirty="0">
                <a:latin typeface="Times New Roman" panose="02020603050405020304" pitchFamily="18" charset="0"/>
                <a:cs typeface="Times New Roman" panose="02020603050405020304" pitchFamily="18" charset="0"/>
              </a:rPr>
              <a:t>Were tracked items entered and updated as necessary?</a:t>
            </a:r>
          </a:p>
          <a:p>
            <a:pPr marL="925513" lvl="2">
              <a:buClrTx/>
            </a:pPr>
            <a:r>
              <a:rPr lang="en-US" sz="2800" dirty="0">
                <a:latin typeface="Times New Roman" panose="02020603050405020304" pitchFamily="18" charset="0"/>
                <a:cs typeface="Times New Roman" panose="02020603050405020304" pitchFamily="18" charset="0"/>
              </a:rPr>
              <a:t>Was the claim (Ready for Decision (RFD), Rating Decision Complete (RDC), Open updated appropriately?</a:t>
            </a:r>
          </a:p>
          <a:p>
            <a:pPr marL="925513" lvl="2">
              <a:buClrTx/>
            </a:pPr>
            <a:r>
              <a:rPr lang="en-US" sz="2800" dirty="0">
                <a:latin typeface="Times New Roman" panose="02020603050405020304" pitchFamily="18" charset="0"/>
                <a:cs typeface="Times New Roman" panose="02020603050405020304" pitchFamily="18" charset="0"/>
              </a:rPr>
              <a:t>Were the suspense dates (tracked item or claim level) updated and correct?</a:t>
            </a:r>
          </a:p>
          <a:p>
            <a:pPr marL="914400" lvl="2" indent="0">
              <a:buClrTx/>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dirty="0"/>
          </a:p>
        </p:txBody>
      </p:sp>
    </p:spTree>
    <p:extLst>
      <p:ext uri="{BB962C8B-B14F-4D97-AF65-F5344CB8AC3E}">
        <p14:creationId xmlns:p14="http://schemas.microsoft.com/office/powerpoint/2010/main" val="3220742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System Compliance Checklist</a:t>
            </a:r>
            <a:endParaRPr lang="en-US" dirty="0"/>
          </a:p>
        </p:txBody>
      </p:sp>
      <p:sp>
        <p:nvSpPr>
          <p:cNvPr id="3" name="Content Placeholder 2"/>
          <p:cNvSpPr>
            <a:spLocks noGrp="1"/>
          </p:cNvSpPr>
          <p:nvPr>
            <p:ph idx="1"/>
          </p:nvPr>
        </p:nvSpPr>
        <p:spPr>
          <a:xfrm>
            <a:off x="601579" y="1491916"/>
            <a:ext cx="11191492" cy="4818731"/>
          </a:xfrm>
        </p:spPr>
        <p:txBody>
          <a:bodyPr>
            <a:normAutofit/>
          </a:bodyPr>
          <a:lstStyle/>
          <a:p>
            <a:pPr hangingPunct="0"/>
            <a:r>
              <a:rPr lang="en-US" dirty="0"/>
              <a:t>M21-4 Chapter 6, Appendices A &amp; B provide the VSR &amp; RVSR Quality Review Checklists. Section 11 of each checklist covers System Compliance Specific Questions to include:</a:t>
            </a:r>
          </a:p>
          <a:p>
            <a:pPr marL="877888" lvl="2">
              <a:buClrTx/>
            </a:pPr>
            <a:r>
              <a:rPr lang="en-US" sz="2800" dirty="0">
                <a:latin typeface="Times New Roman" panose="02020603050405020304" pitchFamily="18" charset="0"/>
                <a:cs typeface="Times New Roman" panose="02020603050405020304" pitchFamily="18" charset="0"/>
              </a:rPr>
              <a:t>Date of claim incorrect</a:t>
            </a:r>
          </a:p>
          <a:p>
            <a:pPr marL="877888" lvl="2">
              <a:buClrTx/>
            </a:pPr>
            <a:r>
              <a:rPr lang="en-US" sz="2800" dirty="0">
                <a:latin typeface="Times New Roman" panose="02020603050405020304" pitchFamily="18" charset="0"/>
                <a:cs typeface="Times New Roman" panose="02020603050405020304" pitchFamily="18" charset="0"/>
              </a:rPr>
              <a:t>End product correct </a:t>
            </a:r>
          </a:p>
          <a:p>
            <a:pPr marL="877888" lvl="2">
              <a:buClrTx/>
            </a:pPr>
            <a:r>
              <a:rPr lang="en-US" sz="2800" dirty="0">
                <a:latin typeface="Times New Roman" panose="02020603050405020304" pitchFamily="18" charset="0"/>
                <a:cs typeface="Times New Roman" panose="02020603050405020304" pitchFamily="18" charset="0"/>
              </a:rPr>
              <a:t>Payees’ address (including direct deposit information) incorrect</a:t>
            </a:r>
          </a:p>
          <a:p>
            <a:pPr marL="877888" lvl="2">
              <a:buClrTx/>
            </a:pPr>
            <a:r>
              <a:rPr lang="en-US" sz="2800" dirty="0">
                <a:latin typeface="Times New Roman" panose="02020603050405020304" pitchFamily="18" charset="0"/>
                <a:cs typeface="Times New Roman" panose="02020603050405020304" pitchFamily="18" charset="0"/>
              </a:rPr>
              <a:t>All periods of active duty or other service related to claimed issues not verified and updated in all systems (BIRLs/Participant Profile) (EOD, RAD, Branch, Char SVC, Sep Reason VADS and/or VERIFIED)</a:t>
            </a:r>
          </a:p>
          <a:p>
            <a:pPr lvl="3"/>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dirty="0"/>
          </a:p>
        </p:txBody>
      </p:sp>
    </p:spTree>
    <p:extLst>
      <p:ext uri="{BB962C8B-B14F-4D97-AF65-F5344CB8AC3E}">
        <p14:creationId xmlns:p14="http://schemas.microsoft.com/office/powerpoint/2010/main" val="2731888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Date of Claim (DOC)</a:t>
            </a:r>
          </a:p>
        </p:txBody>
      </p:sp>
      <p:sp>
        <p:nvSpPr>
          <p:cNvPr id="3" name="Content Placeholder 2"/>
          <p:cNvSpPr>
            <a:spLocks noGrp="1"/>
          </p:cNvSpPr>
          <p:nvPr>
            <p:ph idx="1"/>
          </p:nvPr>
        </p:nvSpPr>
        <p:spPr>
          <a:xfrm>
            <a:off x="601579" y="1491916"/>
            <a:ext cx="11191492" cy="4818731"/>
          </a:xfrm>
        </p:spPr>
        <p:txBody>
          <a:bodyPr>
            <a:normAutofit/>
          </a:bodyPr>
          <a:lstStyle/>
          <a:p>
            <a:pPr marL="0" indent="0" hangingPunct="0">
              <a:buNone/>
            </a:pPr>
            <a:r>
              <a:rPr lang="en-US" dirty="0"/>
              <a:t>DOC is the earliest date any VA facility received the claim except when the claim is received before release from active duty – in these cases, DOC is the first day following release from active duty.  </a:t>
            </a:r>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dirty="0"/>
          </a:p>
        </p:txBody>
      </p:sp>
    </p:spTree>
    <p:extLst>
      <p:ext uri="{BB962C8B-B14F-4D97-AF65-F5344CB8AC3E}">
        <p14:creationId xmlns:p14="http://schemas.microsoft.com/office/powerpoint/2010/main" val="3676930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 Product (EP)</a:t>
            </a:r>
          </a:p>
        </p:txBody>
      </p:sp>
      <p:sp>
        <p:nvSpPr>
          <p:cNvPr id="3" name="Content Placeholder 2"/>
          <p:cNvSpPr>
            <a:spLocks noGrp="1"/>
          </p:cNvSpPr>
          <p:nvPr>
            <p:ph idx="1"/>
          </p:nvPr>
        </p:nvSpPr>
        <p:spPr>
          <a:xfrm>
            <a:off x="601579" y="1491916"/>
            <a:ext cx="11191492" cy="4818731"/>
          </a:xfrm>
        </p:spPr>
        <p:txBody>
          <a:bodyPr>
            <a:normAutofit/>
          </a:bodyPr>
          <a:lstStyle/>
          <a:p>
            <a:pPr hangingPunct="0"/>
            <a:r>
              <a:rPr lang="en-US" dirty="0"/>
              <a:t>EP is the primary workload monitoring &amp; management tool for the Veterans Service Center (VSC)/Pension Management Center (PMC). It is imperative that the correct EP is associated with the claim.</a:t>
            </a:r>
          </a:p>
          <a:p>
            <a:pPr lvl="0" hangingPunct="0"/>
            <a:r>
              <a:rPr lang="en-US" dirty="0"/>
              <a:t>Correct use of the EP system facilitates proper control of pending workloads and appropriate work measurement credit.</a:t>
            </a:r>
          </a:p>
          <a:p>
            <a:pPr lvl="0" hangingPunct="0"/>
            <a:r>
              <a:rPr lang="en-US" dirty="0"/>
              <a:t>Correct work measurement is essential to substantiate proper staffing requirements and determine productive capacity.</a:t>
            </a: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dirty="0"/>
          </a:p>
        </p:txBody>
      </p:sp>
    </p:spTree>
    <p:extLst>
      <p:ext uri="{BB962C8B-B14F-4D97-AF65-F5344CB8AC3E}">
        <p14:creationId xmlns:p14="http://schemas.microsoft.com/office/powerpoint/2010/main" val="38498832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RO317-839076992-11418</_dlc_DocId>
    <_dlc_DocIdUrl xmlns="b62c6c12-24c5-4d47-ac4d-c5cc93bcdf7b">
      <Url>https://vaww.vashare.vba.va.gov/sites/SPTNCIO/focusedveterans/training/VSRvirtualtraining/_layouts/15/DocIdRedir.aspx?ID=RO317-839076992-11418</Url>
      <Description>RO317-839076992-11418</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0F0D06-686C-43B2-B329-DF273A58C99A}">
  <ds:schemaRefs>
    <ds:schemaRef ds:uri="http://schemas.microsoft.com/sharepoint/events"/>
  </ds:schemaRefs>
</ds:datastoreItem>
</file>

<file path=customXml/itemProps2.xml><?xml version="1.0" encoding="utf-8"?>
<ds:datastoreItem xmlns:ds="http://schemas.openxmlformats.org/officeDocument/2006/customXml" ds:itemID="{A87FFBD2-F2C1-485F-A974-EBFD9C41DF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5E050F-F6DD-446A-BC54-722BE857956D}">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b62c6c12-24c5-4d47-ac4d-c5cc93bcdf7b"/>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94567239-2D12-4DA4-ACBD-83B3EAAAF4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7178</TotalTime>
  <Words>1658</Words>
  <Application>Microsoft Office PowerPoint</Application>
  <PresentationFormat>Widescreen</PresentationFormat>
  <Paragraphs>158</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Calibri</vt:lpstr>
      <vt:lpstr>Century Schoolbook</vt:lpstr>
      <vt:lpstr>Tahoma</vt:lpstr>
      <vt:lpstr>Times New Roman</vt:lpstr>
      <vt:lpstr>Verdana</vt:lpstr>
      <vt:lpstr>Wingdings</vt:lpstr>
      <vt:lpstr>Ppt0000000</vt:lpstr>
      <vt:lpstr>PowerPoint Presentation</vt:lpstr>
      <vt:lpstr>Objectives</vt:lpstr>
      <vt:lpstr>References</vt:lpstr>
      <vt:lpstr>Development of VETSNET Business Rules</vt:lpstr>
      <vt:lpstr>M21-4 Chapter 6</vt:lpstr>
      <vt:lpstr>M21-4 Chapter 6</vt:lpstr>
      <vt:lpstr>System Compliance Checklist</vt:lpstr>
      <vt:lpstr>Date of Claim (DOC)</vt:lpstr>
      <vt:lpstr>End Product (EP)</vt:lpstr>
      <vt:lpstr>Period(s) of Service (POS)</vt:lpstr>
      <vt:lpstr>Period(s) of Service (POS)</vt:lpstr>
      <vt:lpstr>Payee(s) Address(es)</vt:lpstr>
      <vt:lpstr>Power of Attorney (POA)</vt:lpstr>
      <vt:lpstr>Power of Attorney (POA)</vt:lpstr>
      <vt:lpstr>Verify POA Access</vt:lpstr>
      <vt:lpstr>Verify POA Access (Cont.)</vt:lpstr>
      <vt:lpstr>Special Issue and Corporate Flashes</vt:lpstr>
      <vt:lpstr>Contentions</vt:lpstr>
      <vt:lpstr>Tracked Items</vt:lpstr>
      <vt:lpstr>Importance of System Compliance</vt:lpstr>
      <vt:lpstr>Creating a Better Veteran’s Experience</vt:lpstr>
      <vt:lpstr>Creating a Better Work Experience</vt:lpstr>
      <vt:lpstr>National Impacts throughout VA</vt:lpstr>
      <vt:lpstr>Recommendations to Avoid System Compliance Errors</vt:lpstr>
      <vt:lpstr>Recommendations to Avoid System Compliance Errors</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Compliance Training Power Point Presentation</dc:title>
  <dc:subject>VSR, PCT VSR, Pre-Discharge (MSC), AQRS, Special Ops VSR, RVSR, DRO, RQRS, Special Ops RVSR</dc:subject>
  <dc:creator>Department of Veterans Affairs, Veterans Benefits Administration, Compensation Service, STAFF</dc:creator>
  <dc:description>This lesson provides students with a history of VETSNET business rules and the compliance standards derived from these rules. Non-compliance of these rules creates delays in claims processing delays, increased workload, and waste of resources which all negatively impact the service to Veterans.</dc:description>
  <cp:lastModifiedBy>Kathy Poole</cp:lastModifiedBy>
  <cp:revision>450</cp:revision>
  <dcterms:created xsi:type="dcterms:W3CDTF">2014-04-30T02:32:11Z</dcterms:created>
  <dcterms:modified xsi:type="dcterms:W3CDTF">2018-09-28T16:03:18Z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_dlc_DocIdItemGuid">
    <vt:lpwstr>70c5a168-0f77-40c4-a9c3-22db584f74b6</vt:lpwstr>
  </property>
  <property fmtid="{D5CDD505-2E9C-101B-9397-08002B2CF9AE}" pid="9" name="Language">
    <vt:lpwstr>en</vt:lpwstr>
  </property>
  <property fmtid="{D5CDD505-2E9C-101B-9397-08002B2CF9AE}" pid="10" name="Type">
    <vt:lpwstr>Presentation</vt:lpwstr>
  </property>
</Properties>
</file>