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30"/>
  </p:notesMasterIdLst>
  <p:handoutMasterIdLst>
    <p:handoutMasterId r:id="rId31"/>
  </p:handoutMasterIdLst>
  <p:sldIdLst>
    <p:sldId id="261" r:id="rId5"/>
    <p:sldId id="262" r:id="rId6"/>
    <p:sldId id="263" r:id="rId7"/>
    <p:sldId id="264" r:id="rId8"/>
    <p:sldId id="281" r:id="rId9"/>
    <p:sldId id="282" r:id="rId10"/>
    <p:sldId id="303" r:id="rId11"/>
    <p:sldId id="286" r:id="rId12"/>
    <p:sldId id="287" r:id="rId13"/>
    <p:sldId id="288" r:id="rId14"/>
    <p:sldId id="295" r:id="rId15"/>
    <p:sldId id="289" r:id="rId16"/>
    <p:sldId id="290" r:id="rId17"/>
    <p:sldId id="291" r:id="rId18"/>
    <p:sldId id="292" r:id="rId19"/>
    <p:sldId id="294" r:id="rId20"/>
    <p:sldId id="293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80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8" clrIdx="0"/>
  <p:cmAuthor id="1" name="Holcomb, Jeffrey, VBADENV Trng Facility" initials="HJVTF" lastIdx="13" clrIdx="1">
    <p:extLst>
      <p:ext uri="{19B8F6BF-5375-455C-9EA6-DF929625EA0E}">
        <p15:presenceInfo xmlns:p15="http://schemas.microsoft.com/office/powerpoint/2012/main" userId="S-1-5-21-1409082233-764733703-682003330-301731" providerId="AD"/>
      </p:ext>
    </p:extLst>
  </p:cmAuthor>
  <p:cmAuthor id="2" name="Holcomb, Jeffrey, VBADENV Trng Facility" initials="HJVTF [2]" lastIdx="2" clrIdx="2">
    <p:extLst>
      <p:ext uri="{19B8F6BF-5375-455C-9EA6-DF929625EA0E}">
        <p15:presenceInfo xmlns:p15="http://schemas.microsoft.com/office/powerpoint/2012/main" userId="S::Jeffrey.Holcomb@va.gov::2f1fdc0f-075b-4b2f-9f85-d95f3cfa2aca" providerId="AD"/>
      </p:ext>
    </p:extLst>
  </p:cmAuthor>
  <p:cmAuthor id="3" name="Katinos, Alexandria, VBAVACO" initials="KV" lastIdx="9" clrIdx="3">
    <p:extLst>
      <p:ext uri="{19B8F6BF-5375-455C-9EA6-DF929625EA0E}">
        <p15:presenceInfo xmlns:p15="http://schemas.microsoft.com/office/powerpoint/2012/main" userId="S::alexandria.katinos@va.gov::cbe4351a-7940-4ed7-bc47-3b713fded860" providerId="AD"/>
      </p:ext>
    </p:extLst>
  </p:cmAuthor>
  <p:cmAuthor id="4" name="Carey, Ashley R., VBABALT\ACAD" initials="CARV" lastIdx="2" clrIdx="4">
    <p:extLst>
      <p:ext uri="{19B8F6BF-5375-455C-9EA6-DF929625EA0E}">
        <p15:presenceInfo xmlns:p15="http://schemas.microsoft.com/office/powerpoint/2012/main" userId="S::Ashley.Carey@va.gov::d7ae240d-a113-49de-bd83-56ca3a898c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3737" autoAdjust="0"/>
  </p:normalViewPr>
  <p:slideViewPr>
    <p:cSldViewPr snapToGrid="0">
      <p:cViewPr varScale="1">
        <p:scale>
          <a:sx n="103" d="100"/>
          <a:sy n="10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27D6963-04BD-4B61-B378-66A6C4476EE9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5587"/>
            <a:ext cx="5791200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the Introduction to Medical Electronic Performance Support System (E P S S) course. To advance each slide, click anywhere on the screen.</a:t>
            </a: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7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69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5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62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9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95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3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29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07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6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6D5C344-1A10-41A0-8397-E6BDA9878842}" type="slidenum">
              <a:rPr lang="en-US" sz="1200" smtClean="0"/>
              <a:pPr>
                <a:defRPr/>
              </a:pPr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B7F25E6-CD0E-43BB-8351-BA9F9A07464B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2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2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hyperlink" Target="http://vbaw.vba.va.gov/bl/20/cio/20s5/forms/VBA-21-0178-ARE.pdf" TargetMode="Externa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hyperlink" Target="http://www.vba.va.gov/pubs/forms/VBA-20-0998-ARE.pdf" TargetMode="Externa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hyperlink" Target="https://vaww.vrm.km.va.gov/system/templates/selfservice/va_kanew/help/agent/locale/en-US/portal/554400000001034/content/554400000014231/M21-1-Part-III-Subpart-v-Chapter-2-Section-B-Decision-Notices#5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hyperlink" Target="https://vaww.vrm.km.va.gov/system/templates/selfservice/va_kanew/help/agent/locale/en-US/portal/554400000001034/content/554400000014077/M21-1-Part-I-Chapter-3-Section-B-A-Representatives-Right-to-Notification-and-Review-of-Records" TargetMode="Externa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hyperlink" Target="https://vaww.vrm.km.va.gov/system/templates/selfservice/va_kanew/help/agent/locale/en-US/portal/554400000001034/content/554400000014231/M21-1-Part-III-Subpart-v-Chapter-2-Section-B-Decision-Notices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s://www.ecfr.gov/cgi-bin/text-idx?c=ecfr&amp;sid=39c7e367a71c8efc570650851b266303&amp;rgn=div5&amp;view=text&amp;node=38:1.0.1.1.4&amp;idno=38#se38.1.3_1103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0239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003366"/>
                </a:solidFill>
                <a:latin typeface="+mj-lt"/>
                <a:cs typeface="Arial"/>
              </a:rPr>
              <a:t>Decision Notice Letter</a:t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003366"/>
                </a:solidFill>
                <a:latin typeface="+mj-lt"/>
                <a:cs typeface="Arial"/>
              </a:rPr>
              <a:t>Refresher Training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1" y="4729316"/>
            <a:ext cx="2362200" cy="8382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100" b="1" dirty="0"/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3A18D-C35C-40D7-B9E7-B2E0EEFFAA8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/>
              <a:t>July </a:t>
            </a:r>
            <a:r>
              <a:rPr lang="en-US" sz="21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44924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Administrative Decisions (Cont...)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lvl="1" indent="0" defTabSz="914400" fontAlgn="base">
              <a:buClr>
                <a:srgbClr val="000066"/>
              </a:buClr>
              <a:buNone/>
            </a:pPr>
            <a:r>
              <a:rPr lang="en-US" altLang="en-US" sz="2000" kern="0" dirty="0">
                <a:solidFill>
                  <a:srgbClr val="1D3275"/>
                </a:solidFill>
              </a:rPr>
              <a:t>The establishment of a benefit administratively does not trigger the regulatory requirement to discuss additional benefits in decision notice.</a:t>
            </a:r>
          </a:p>
          <a:p>
            <a:pPr marL="0" lvl="1" indent="0" defTabSz="914400" fontAlgn="base">
              <a:buClr>
                <a:srgbClr val="000066"/>
              </a:buClr>
              <a:buNone/>
            </a:pPr>
            <a:endParaRPr lang="en-US" altLang="en-US" sz="2000" kern="0" dirty="0">
              <a:solidFill>
                <a:srgbClr val="1D3275"/>
              </a:solidFill>
            </a:endParaRPr>
          </a:p>
          <a:p>
            <a:pPr marL="914400" lvl="2" indent="-457200" defTabSz="914400" fontAlgn="base">
              <a:buClr>
                <a:srgbClr val="000066"/>
              </a:buClr>
              <a:buFont typeface="Times New Roman" panose="02020603050405020304" pitchFamily="18" charset="0"/>
              <a:buChar char="−"/>
            </a:pPr>
            <a:r>
              <a:rPr lang="en-US" altLang="en-US" sz="2000" b="1" kern="0" dirty="0">
                <a:solidFill>
                  <a:srgbClr val="1D3275"/>
                </a:solidFill>
              </a:rPr>
              <a:t>Example:</a:t>
            </a:r>
            <a:r>
              <a:rPr lang="en-US" altLang="en-US" sz="2000" kern="0" dirty="0">
                <a:solidFill>
                  <a:srgbClr val="1D3275"/>
                </a:solidFill>
              </a:rPr>
              <a:t> The Veteran has a 100% evaluation. We establish entitlement for a dependent (spouse). In the notification letter, we do not need to discuss additional benefits (i.e., commissary benefits).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3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Summarize Evidence in Decision Notices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79622" y="1951384"/>
            <a:ext cx="7846540" cy="4214638"/>
          </a:xfrm>
        </p:spPr>
        <p:txBody>
          <a:bodyPr>
            <a:noAutofit/>
          </a:bodyPr>
          <a:lstStyle/>
          <a:p>
            <a:pPr marL="0" lvl="1" indent="0">
              <a:buClr>
                <a:srgbClr val="000066"/>
              </a:buClr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Claims processors must summarize (for the benefit of the clamant)</a:t>
            </a:r>
          </a:p>
          <a:p>
            <a:pPr marL="742950" lvl="2" indent="-342900">
              <a:buClr>
                <a:srgbClr val="000066"/>
              </a:buClr>
            </a:pPr>
            <a:r>
              <a:rPr lang="en-US" altLang="en-US" sz="2000" dirty="0">
                <a:solidFill>
                  <a:srgbClr val="002060"/>
                </a:solidFill>
              </a:rPr>
              <a:t>evidence VA considered in reaching decision</a:t>
            </a:r>
          </a:p>
          <a:p>
            <a:pPr marL="14287" indent="0">
              <a:buClr>
                <a:srgbClr val="000066"/>
              </a:buClr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14287" indent="0">
              <a:buClr>
                <a:srgbClr val="000066"/>
              </a:buClr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If decision notice preceded by proposed adverse action</a:t>
            </a:r>
          </a:p>
          <a:p>
            <a:pPr marL="740664" indent="-342900">
              <a:buClr>
                <a:srgbClr val="000066"/>
              </a:buClr>
            </a:pPr>
            <a:r>
              <a:rPr lang="en-US" altLang="en-US" sz="2000" dirty="0">
                <a:solidFill>
                  <a:srgbClr val="002060"/>
                </a:solidFill>
              </a:rPr>
              <a:t>no need to re-summarize evidence in decision notice, if the evidence was referenced in notice of proposed adverse action</a:t>
            </a:r>
          </a:p>
          <a:p>
            <a:pPr marL="740664" indent="-342900">
              <a:buClr>
                <a:srgbClr val="000066"/>
              </a:buClr>
            </a:pPr>
            <a:endParaRPr lang="en-US" altLang="en-US" sz="2000" dirty="0"/>
          </a:p>
          <a:p>
            <a:pPr marL="397764" indent="0">
              <a:buClr>
                <a:srgbClr val="000066"/>
              </a:buClr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96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06598"/>
          </a:xfrm>
        </p:spPr>
        <p:txBody>
          <a:bodyPr/>
          <a:lstStyle/>
          <a:p>
            <a:r>
              <a:rPr lang="en-US" altLang="en-US" dirty="0"/>
              <a:t>Rules For Summarizing Evidence</a:t>
            </a:r>
            <a:br>
              <a:rPr lang="en-US" altLang="en-US" dirty="0"/>
            </a:br>
            <a:r>
              <a:rPr lang="en-US" altLang="en-US" dirty="0"/>
              <a:t>in Decision Notice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44843" y="1951384"/>
            <a:ext cx="8316098" cy="4650590"/>
          </a:xfrm>
        </p:spPr>
        <p:txBody>
          <a:bodyPr>
            <a:noAutofit/>
          </a:bodyPr>
          <a:lstStyle/>
          <a:p>
            <a:pPr marL="0" marR="0" indent="0" hangingPunct="0">
              <a:lnSpc>
                <a:spcPct val="120000"/>
              </a:lnSpc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When formulating a summarized list of relevant evidence in the decision notice,</a:t>
            </a:r>
          </a:p>
          <a:p>
            <a:pPr lvl="1" hangingPunct="0">
              <a:lnSpc>
                <a:spcPct val="120000"/>
              </a:lnSpc>
            </a:pPr>
            <a:r>
              <a:rPr lang="en-US" sz="2000" dirty="0">
                <a:solidFill>
                  <a:srgbClr val="002060"/>
                </a:solidFill>
              </a:rPr>
              <a:t>use descriptive identifiers, such as</a:t>
            </a:r>
          </a:p>
          <a:p>
            <a:pPr lvl="2" hangingPunct="0">
              <a:lnSpc>
                <a:spcPct val="120000"/>
              </a:lnSpc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full form names</a:t>
            </a:r>
          </a:p>
          <a:p>
            <a:pPr lvl="2" hangingPunct="0">
              <a:lnSpc>
                <a:spcPct val="120000"/>
              </a:lnSpc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document types (for example, divorce decree or birth certificate), and/or</a:t>
            </a:r>
          </a:p>
          <a:p>
            <a:pPr lvl="2" hangingPunct="0">
              <a:lnSpc>
                <a:spcPct val="120000"/>
              </a:lnSpc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date of receipt</a:t>
            </a:r>
          </a:p>
          <a:p>
            <a:pPr lvl="1" hangingPunct="0">
              <a:lnSpc>
                <a:spcPct val="120000"/>
              </a:lnSpc>
            </a:pPr>
            <a:r>
              <a:rPr lang="en-US" sz="2000" dirty="0">
                <a:solidFill>
                  <a:srgbClr val="002060"/>
                </a:solidFill>
              </a:rPr>
              <a:t>refer to the evidentiary naming conventions discussed in M21-1, Part III, Subpart iv, 6.C.4.c.</a:t>
            </a:r>
          </a:p>
          <a:p>
            <a:pPr marL="0" indent="0" hangingPunc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Note: </a:t>
            </a:r>
            <a:r>
              <a:rPr lang="en-US" sz="2000" dirty="0">
                <a:solidFill>
                  <a:srgbClr val="002060"/>
                </a:solidFill>
              </a:rPr>
              <a:t>Do not use a form number without also providing the title of the form.</a:t>
            </a:r>
          </a:p>
          <a:p>
            <a:pPr marL="0" indent="0" hangingPunct="0">
              <a:lnSpc>
                <a:spcPct val="120000"/>
              </a:lnSpc>
              <a:buNone/>
            </a:pPr>
            <a:endParaRPr lang="en-US" sz="2000" b="1" dirty="0"/>
          </a:p>
          <a:p>
            <a:pPr marL="457200" lvl="4" indent="0">
              <a:buClr>
                <a:schemeClr val="accent6">
                  <a:lumMod val="75000"/>
                </a:schemeClr>
              </a:buClr>
              <a:buNone/>
            </a:pPr>
            <a:endParaRPr 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520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Requirement for Single Decision Notice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Use a single decision notice to notify a claimant of a VA decision, even if the decision involves both an award and a denial of benefits.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Examples</a:t>
            </a:r>
            <a:r>
              <a:rPr lang="en-US" sz="2000" dirty="0">
                <a:solidFill>
                  <a:srgbClr val="002060"/>
                </a:solidFill>
              </a:rPr>
              <a:t>:  The following illustrate decisions that involve both an award and a denial of benefits:</a:t>
            </a:r>
          </a:p>
          <a:p>
            <a:r>
              <a:rPr lang="en-US" sz="2000" dirty="0">
                <a:solidFill>
                  <a:srgbClr val="002060"/>
                </a:solidFill>
              </a:rPr>
              <a:t>VA awards SC for one disability but denies SC for another.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VA awards entitlement to pension but denies entitlement to special monthly pension (SMP).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226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Visually Impaired Veteran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A </a:t>
            </a:r>
            <a:r>
              <a:rPr lang="en-US" sz="2000" b="1" i="1" dirty="0">
                <a:solidFill>
                  <a:srgbClr val="002060"/>
                </a:solidFill>
              </a:rPr>
              <a:t>visually impaired Veteran </a:t>
            </a:r>
            <a:r>
              <a:rPr lang="en-US" sz="2000" dirty="0">
                <a:solidFill>
                  <a:srgbClr val="002060"/>
                </a:solidFill>
              </a:rPr>
              <a:t>is any Veteran 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with visual impairment (SC or non-service connected) for which VA has assigned a disability rating of at least 70 percent, or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who has expressly requested that VA accommodate his/her visual impairment (whether VA has evaluated the disability or not) with modified correspondence and communication methods.</a:t>
            </a:r>
            <a:endParaRPr lang="en-US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691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Visually Impaired Veterans (Cont...)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416" y="1951384"/>
            <a:ext cx="8266670" cy="390571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solidFill>
                  <a:srgbClr val="002060"/>
                </a:solidFill>
              </a:rPr>
              <a:t>When processing a decision made on the claim of a visually impaired Veteran,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2060"/>
                </a:solidFill>
              </a:rPr>
              <a:t>reverse file </a:t>
            </a:r>
            <a:r>
              <a:rPr lang="en-US" sz="2900" i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 Form 21-0178, Visually Impaired Veteran</a:t>
            </a:r>
            <a:r>
              <a:rPr lang="en-US" sz="2900" dirty="0">
                <a:solidFill>
                  <a:srgbClr val="002060"/>
                </a:solidFill>
              </a:rPr>
              <a:t>, in the center section of the Veteran’s paper claims folder, if one exists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2060"/>
                </a:solidFill>
              </a:rPr>
              <a:t>add the </a:t>
            </a:r>
            <a:r>
              <a:rPr lang="en-US" sz="2900" i="1" dirty="0">
                <a:solidFill>
                  <a:srgbClr val="002060"/>
                </a:solidFill>
              </a:rPr>
              <a:t>Blind Veteran</a:t>
            </a:r>
            <a:r>
              <a:rPr lang="en-US" sz="2900" dirty="0">
                <a:solidFill>
                  <a:srgbClr val="002060"/>
                </a:solidFill>
              </a:rPr>
              <a:t> flash to the Veteran’s corporate record in Share, and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rgbClr val="002060"/>
                </a:solidFill>
              </a:rPr>
              <a:t>prepare a decision notice using 18-point font.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solidFill>
                  <a:srgbClr val="002060"/>
                </a:solidFill>
              </a:rPr>
              <a:t>VA must make a minimum of three attempts to contact the Veteran by telephone to explain the substance of the notification letter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solidFill>
                  <a:srgbClr val="002060"/>
                </a:solidFill>
              </a:rPr>
              <a:t>Be sure to document the attempts and/or contact</a:t>
            </a:r>
          </a:p>
          <a:p>
            <a:pPr lvl="1"/>
            <a:endParaRPr lang="en-US" sz="2400" dirty="0">
              <a:solidFill>
                <a:srgbClr val="002060"/>
              </a:solidFill>
              <a:effectLst/>
            </a:endParaRPr>
          </a:p>
          <a:p>
            <a:pPr lvl="1"/>
            <a:endParaRPr lang="en-US" sz="24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en-US" sz="2900" b="1" i="1" dirty="0">
                <a:solidFill>
                  <a:srgbClr val="002060"/>
                </a:solidFill>
              </a:rPr>
              <a:t>Note</a:t>
            </a:r>
            <a:r>
              <a:rPr lang="en-US" sz="2900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sz="2900" dirty="0">
                <a:solidFill>
                  <a:srgbClr val="002060"/>
                </a:solidFill>
              </a:rPr>
              <a:t>Text in the right sidebar of letters generated using RADL will remain in 8-point font.</a:t>
            </a:r>
            <a:endParaRPr lang="en-US" sz="290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636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>
                <a:cs typeface="Arial"/>
              </a:rPr>
              <a:t>Using RADL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41512" y="1529353"/>
            <a:ext cx="7460975" cy="4772973"/>
          </a:xfrm>
        </p:spPr>
        <p:txBody>
          <a:bodyPr anchor="t">
            <a:noAutofit/>
          </a:bodyPr>
          <a:lstStyle/>
          <a:p>
            <a:pPr marL="457200" lvl="3" indent="-457200">
              <a:spcBef>
                <a:spcPts val="600"/>
              </a:spcBef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To trigger generation of a RADL, an award must first be generated. This is true even in those situations that do not generally require generation of an award.</a:t>
            </a:r>
          </a:p>
          <a:p>
            <a:pPr marL="457200" lvl="3" indent="-457200">
              <a:spcBef>
                <a:spcPts val="600"/>
              </a:spcBef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The RADL will pull into the decision notice information from the rating decision, including:</a:t>
            </a:r>
          </a:p>
          <a:p>
            <a:pPr marL="1371600" lvl="5" indent="-45720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Times New Roman" panose="02020603050405020304" pitchFamily="18" charset="0"/>
              <a:buChar char="−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decision VA made</a:t>
            </a:r>
          </a:p>
          <a:p>
            <a:pPr marL="1371600" lvl="5" indent="-45720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Times New Roman" panose="02020603050405020304" pitchFamily="18" charset="0"/>
              <a:buChar char="−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reason(s) for the decision</a:t>
            </a:r>
          </a:p>
          <a:p>
            <a:pPr marL="1371600" lvl="5" indent="-45720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Times New Roman" panose="02020603050405020304" pitchFamily="18" charset="0"/>
              <a:buChar char="−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summary of the evidence used to make the decision</a:t>
            </a:r>
          </a:p>
          <a:p>
            <a:pPr marL="0" lvl="5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None/>
              <a:defRPr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5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NOTE: The user MUST review the RADL closely to ensure all decisions from the rating are pulled into the letter. 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291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Using RADL (Cont...)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 anchor="t">
            <a:normAutofit/>
          </a:bodyPr>
          <a:lstStyle/>
          <a:p>
            <a:pPr marL="457200" lvl="3" indent="-457200">
              <a:spcBef>
                <a:spcPts val="600"/>
              </a:spcBef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</a:rPr>
              <a:t>If the RADL does not contain the required elements, the VSR must:</a:t>
            </a:r>
          </a:p>
          <a:p>
            <a:pPr marL="1371600" lvl="5" indent="-45720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Times New Roman" panose="02020603050405020304" pitchFamily="18" charset="0"/>
              <a:buChar char="−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to correct the RADL using auto-text,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1371600" lvl="5" indent="-45720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Times New Roman" panose="02020603050405020304" pitchFamily="18" charset="0"/>
              <a:buChar char="−"/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draft a PCGL containing the required elements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4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577973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Using PCGL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0703" y="1593038"/>
            <a:ext cx="8402594" cy="4721265"/>
          </a:xfrm>
        </p:spPr>
        <p:txBody>
          <a:bodyPr>
            <a:normAutofit fontScale="25000" lnSpcReduction="20000"/>
          </a:bodyPr>
          <a:lstStyle/>
          <a:p>
            <a:pPr marL="0" lvl="3" indent="0">
              <a:lnSpc>
                <a:spcPct val="120000"/>
              </a:lnSpc>
              <a:spcBef>
                <a:spcPts val="600"/>
              </a:spcBef>
              <a:buClr>
                <a:srgbClr val="000066"/>
              </a:buClr>
              <a:buNone/>
              <a:defRPr/>
            </a:pPr>
            <a:r>
              <a:rPr lang="en-US" sz="8000" dirty="0">
                <a:solidFill>
                  <a:srgbClr val="002060"/>
                </a:solidFill>
              </a:rPr>
              <a:t>Rating decisions contain a summary of the evidence VA considered when deciding any rating-related issues. </a:t>
            </a:r>
          </a:p>
          <a:p>
            <a:pPr marL="1261872" lvl="8" indent="-34747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claimant will receive a copy of the rating decision, therefore</a:t>
            </a:r>
          </a:p>
          <a:p>
            <a:pPr marL="1261872" lvl="8" indent="-34747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to summarize same evidence in the decision notice.</a:t>
            </a:r>
          </a:p>
          <a:p>
            <a:pPr marL="0" lvl="1" indent="0">
              <a:lnSpc>
                <a:spcPct val="120000"/>
              </a:lnSpc>
              <a:buClr>
                <a:srgbClr val="000066"/>
              </a:buClr>
              <a:buNone/>
              <a:defRPr/>
            </a:pPr>
            <a:r>
              <a:rPr lang="en-US" sz="8000" dirty="0">
                <a:solidFill>
                  <a:srgbClr val="002060"/>
                </a:solidFill>
              </a:rPr>
              <a:t>The VSR should print a copy of the Rating Narrative and attach it to the decision notice. The Rating Narrative provides:</a:t>
            </a:r>
          </a:p>
          <a:p>
            <a:pPr marL="1257300" lvl="5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decision VA made</a:t>
            </a:r>
          </a:p>
          <a:p>
            <a:pPr marL="1257300" lvl="5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reason(s) for the decision</a:t>
            </a:r>
          </a:p>
          <a:p>
            <a:pPr marL="1257300" lvl="5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summary of the evidence used to make the decision</a:t>
            </a:r>
          </a:p>
          <a:p>
            <a:pPr marL="1257300" lvl="5" indent="-342900">
              <a:lnSpc>
                <a:spcPct val="120000"/>
              </a:lnSpc>
              <a:spcBef>
                <a:spcPts val="0"/>
              </a:spcBef>
              <a:buClr>
                <a:srgbClr val="000066"/>
              </a:buClr>
              <a:defRPr/>
            </a:pPr>
            <a:endParaRPr lang="en-US" altLang="en-US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buClr>
                <a:srgbClr val="000066"/>
              </a:buClr>
              <a:buNone/>
              <a:defRPr/>
            </a:pPr>
            <a:r>
              <a:rPr lang="en-US" altLang="en-US" sz="8000" b="1" dirty="0">
                <a:solidFill>
                  <a:srgbClr val="002060"/>
                </a:solidFill>
              </a:rPr>
              <a:t>NOTE:</a:t>
            </a:r>
            <a:r>
              <a:rPr lang="en-US" altLang="en-US" sz="8000" dirty="0">
                <a:solidFill>
                  <a:srgbClr val="002060"/>
                </a:solidFill>
              </a:rPr>
              <a:t> </a:t>
            </a:r>
            <a:r>
              <a:rPr lang="en-US" altLang="en-US" sz="7200" b="1" i="1" dirty="0">
                <a:solidFill>
                  <a:srgbClr val="002060"/>
                </a:solidFill>
              </a:rPr>
              <a:t>DO NOT</a:t>
            </a:r>
            <a:r>
              <a:rPr lang="en-US" altLang="en-US" sz="7200" dirty="0">
                <a:solidFill>
                  <a:srgbClr val="002060"/>
                </a:solidFill>
              </a:rPr>
              <a:t> attach a copy of the Rating Codesheet to the decision notice to the claimant.</a:t>
            </a:r>
          </a:p>
          <a:p>
            <a:pPr marL="0" lvl="3" indent="0">
              <a:spcBef>
                <a:spcPts val="600"/>
              </a:spcBef>
              <a:buClr>
                <a:srgbClr val="000066"/>
              </a:buClr>
              <a:buNone/>
              <a:defRPr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633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Using PCGL (Cont...)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To meet the requirement to provide review rights in a decision notice,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include instructions in the decision notice regarding the actions the claimant or beneficiary may take if he/she disagrees with the decision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ensure that the decision notice contains the appropriate language found in </a:t>
            </a:r>
            <a:r>
              <a:rPr lang="en-US" sz="20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M21-1, Part III, Subpart v, 2.B.5</a:t>
            </a:r>
            <a:r>
              <a:rPr lang="en-US" sz="2000" dirty="0">
                <a:solidFill>
                  <a:srgbClr val="002060"/>
                </a:solidFill>
              </a:rPr>
              <a:t>, and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attach </a:t>
            </a:r>
            <a:r>
              <a:rPr lang="en-US" sz="2000" i="1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 Form 20-0998, Your Rights to Seek Further Review of Our Decision</a:t>
            </a:r>
            <a:r>
              <a:rPr lang="en-US" sz="2000" dirty="0">
                <a:solidFill>
                  <a:srgbClr val="002060"/>
                </a:solidFill>
              </a:rPr>
              <a:t>, to the decision notice.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763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0703" y="2027415"/>
            <a:ext cx="8427307" cy="3916363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Identify decision notice requirements</a:t>
            </a:r>
          </a:p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Identify special requirements for decision notices for rating and non-rating decisions</a:t>
            </a:r>
          </a:p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Identify the different requirements for Redesigned Automated Decision Letter (RADL) and Personal Computer Generated Letter (PCGL) decision notices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Understand the impact of an erroneous notice and our failure to notify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63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Using PCGL (Cont...)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lvl="1" indent="0">
              <a:spcAft>
                <a:spcPts val="1200"/>
              </a:spcAft>
              <a:buClr>
                <a:srgbClr val="000066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When generating correspondence, if the representative is a private attorney or claims agent,</a:t>
            </a:r>
          </a:p>
          <a:p>
            <a:pPr marL="342900" lvl="1" indent="-342900">
              <a:spcAft>
                <a:spcPts val="1200"/>
              </a:spcAft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</a:rPr>
              <a:t>VA is required to include the representative’s mailing address in the carbon copy (cc) line of the correspondence. </a:t>
            </a:r>
            <a:r>
              <a:rPr lang="en-US" sz="20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M21-1. Part I, Chapter 3, Section B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125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  <a:cs typeface="Arial"/>
              </a:rPr>
              <a:t>Decision Notice Tips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540309" cy="4313492"/>
          </a:xfrm>
        </p:spPr>
        <p:txBody>
          <a:bodyPr>
            <a:normAutofit/>
          </a:bodyPr>
          <a:lstStyle/>
          <a:p>
            <a:pPr marL="0" lvl="3" indent="0">
              <a:buClr>
                <a:srgbClr val="000066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When possible, customize the decision notice to fit the unique aspects of the Veteran’s claim and the decision(s) VA made</a:t>
            </a:r>
          </a:p>
          <a:p>
            <a:pPr marL="846535" lvl="6" indent="-457200"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out all dates (i.e., November 13, 2017)</a:t>
            </a:r>
          </a:p>
          <a:p>
            <a:pPr marL="846535" lvl="6" indent="-457200"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VA jargon or acronyms</a:t>
            </a:r>
          </a:p>
          <a:p>
            <a:pPr marL="846535" lvl="6" indent="-457200"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similar information together in the notification letter</a:t>
            </a:r>
          </a:p>
          <a:p>
            <a:pPr marL="846535" lvl="6" indent="-457200"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use correct spelling, grammar, and punctuation</a:t>
            </a:r>
          </a:p>
          <a:p>
            <a:pPr marL="846535" lvl="6" indent="-457200"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clear, concise, and correct</a:t>
            </a:r>
          </a:p>
          <a:p>
            <a:pPr marL="846535" lvl="6" indent="-457200"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compassionate and customer-friendly tone</a:t>
            </a:r>
          </a:p>
          <a:p>
            <a:pPr marL="846535" lvl="6" indent="-457200">
              <a:spcAft>
                <a:spcPts val="600"/>
              </a:spcAft>
              <a:buClr>
                <a:srgbClr val="000066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for the reader, not yourself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548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Erroneous Notification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984" y="1951384"/>
            <a:ext cx="8192530" cy="3916363"/>
          </a:xfrm>
        </p:spPr>
        <p:txBody>
          <a:bodyPr>
            <a:normAutofit/>
          </a:bodyPr>
          <a:lstStyle/>
          <a:p>
            <a:pPr marL="0" lvl="3" indent="0">
              <a:buClr>
                <a:srgbClr val="000066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If VA mistakenly notifies a claimant that it has established SC for a claimed disability then later corrects the notice to state VA </a:t>
            </a:r>
            <a:r>
              <a:rPr lang="en-US" sz="2000" i="1" dirty="0">
                <a:solidFill>
                  <a:srgbClr val="002060"/>
                </a:solidFill>
              </a:rPr>
              <a:t>denied</a:t>
            </a:r>
            <a:r>
              <a:rPr lang="en-US" sz="2000" dirty="0">
                <a:solidFill>
                  <a:srgbClr val="002060"/>
                </a:solidFill>
              </a:rPr>
              <a:t> SC, the decision review period begins on the date VA sent the corrected decision notice to the claimant.</a:t>
            </a:r>
          </a:p>
          <a:p>
            <a:pPr marL="0" lvl="3" indent="0">
              <a:buClr>
                <a:srgbClr val="000066"/>
              </a:buClr>
              <a:buNone/>
              <a:defRPr/>
            </a:pPr>
            <a:endParaRPr lang="en-US" sz="2000" b="1" kern="0" dirty="0">
              <a:solidFill>
                <a:srgbClr val="002060"/>
              </a:solidFill>
            </a:endParaRPr>
          </a:p>
          <a:p>
            <a:pPr marL="0" lvl="3" indent="0">
              <a:buClr>
                <a:srgbClr val="000066"/>
              </a:buClr>
              <a:buNone/>
              <a:defRPr/>
            </a:pPr>
            <a:r>
              <a:rPr lang="en-US" sz="2000" b="1" kern="0" dirty="0">
                <a:solidFill>
                  <a:srgbClr val="002060"/>
                </a:solidFill>
              </a:rPr>
              <a:t>Example:</a:t>
            </a:r>
            <a:r>
              <a:rPr lang="en-US" sz="2000" kern="0" dirty="0">
                <a:solidFill>
                  <a:srgbClr val="002060"/>
                </a:solidFill>
              </a:rPr>
              <a:t> The rating decision denies service connection for lower back strain. The notification letter on 02/01/2019 informs the Veteran that VA granted service connection for the lower back strain and assigned a 30% disability evaluation. </a:t>
            </a:r>
          </a:p>
          <a:p>
            <a:pPr marL="0" lvl="3" indent="0">
              <a:buClr>
                <a:srgbClr val="000066"/>
              </a:buClr>
              <a:buNone/>
              <a:defRPr/>
            </a:pPr>
            <a:r>
              <a:rPr lang="en-US" sz="2000" kern="0" dirty="0">
                <a:solidFill>
                  <a:srgbClr val="002060"/>
                </a:solidFill>
              </a:rPr>
              <a:t>A corrected letter is sent on 03/01/2019 informing claimant of proper decision. The decision review period begins on 03/01/2019. </a:t>
            </a:r>
          </a:p>
          <a:p>
            <a:pPr marL="335756" indent="0" defTabSz="914400" fontAlgn="base">
              <a:spcBef>
                <a:spcPts val="600"/>
              </a:spcBef>
              <a:buClr>
                <a:srgbClr val="2D2DB9">
                  <a:lumMod val="75000"/>
                </a:srgbClr>
              </a:buClr>
              <a:buNone/>
            </a:pPr>
            <a:endParaRPr lang="en-US" sz="2000" kern="0" dirty="0">
              <a:solidFill>
                <a:srgbClr val="002060"/>
              </a:solidFill>
            </a:endParaRPr>
          </a:p>
          <a:p>
            <a:pPr marL="0" lvl="3" indent="0">
              <a:buClr>
                <a:srgbClr val="000066"/>
              </a:buClr>
              <a:buNone/>
              <a:defRPr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75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Failure to Notify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984" y="1951384"/>
            <a:ext cx="8192530" cy="3916363"/>
          </a:xfrm>
        </p:spPr>
        <p:txBody>
          <a:bodyPr>
            <a:noAutofit/>
          </a:bodyPr>
          <a:lstStyle/>
          <a:p>
            <a:pPr marL="0" lvl="0" indent="0" defTabSz="914400" fontAlgn="base">
              <a:buClr>
                <a:srgbClr val="2D2DB9">
                  <a:lumMod val="75000"/>
                </a:srgbClr>
              </a:buClr>
              <a:buNone/>
            </a:pPr>
            <a:r>
              <a:rPr lang="en-US" sz="2000" kern="0" dirty="0">
                <a:solidFill>
                  <a:srgbClr val="002060"/>
                </a:solidFill>
              </a:rPr>
              <a:t>If VA fails to notify the Veteran of a decision, the effect is the same as if we sent erroneous notification.</a:t>
            </a:r>
          </a:p>
          <a:p>
            <a:pPr marL="740664" lvl="0" indent="-342900" defTabSz="914400" fontAlgn="base">
              <a:buClr>
                <a:srgbClr val="2D2DB9">
                  <a:lumMod val="75000"/>
                </a:srgbClr>
              </a:buClr>
            </a:pPr>
            <a:r>
              <a:rPr lang="en-US" sz="2000" kern="0" dirty="0">
                <a:solidFill>
                  <a:srgbClr val="002060"/>
                </a:solidFill>
              </a:rPr>
              <a:t>claim is not finalized, remains open, legally, even if VA clears the corresponding end product (EP). </a:t>
            </a:r>
          </a:p>
          <a:p>
            <a:pPr marL="0" lvl="0" indent="0" defTabSz="914400" fontAlgn="base">
              <a:buClr>
                <a:srgbClr val="2D2DB9">
                  <a:lumMod val="75000"/>
                </a:srgbClr>
              </a:buClr>
              <a:buNone/>
            </a:pPr>
            <a:r>
              <a:rPr lang="en-US" sz="2000" kern="0" dirty="0">
                <a:solidFill>
                  <a:srgbClr val="002060"/>
                </a:solidFill>
              </a:rPr>
              <a:t>If the same benefit is granted in the future</a:t>
            </a:r>
          </a:p>
          <a:p>
            <a:pPr marL="742950" lvl="1" indent="-342900" defTabSz="914400" fontAlgn="base"/>
            <a:r>
              <a:rPr lang="en-US" sz="2000" kern="0" dirty="0">
                <a:solidFill>
                  <a:srgbClr val="002060"/>
                </a:solidFill>
              </a:rPr>
              <a:t>may be entitled to retroactive benefits (initial date of claim)</a:t>
            </a:r>
          </a:p>
          <a:p>
            <a:pPr marL="742950" lvl="1" indent="-342900" defTabSz="914400" fontAlgn="base"/>
            <a:r>
              <a:rPr lang="en-US" sz="2000" kern="0" dirty="0">
                <a:solidFill>
                  <a:srgbClr val="002060"/>
                </a:solidFill>
              </a:rPr>
              <a:t>initial claim decision never became binding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810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Failure to Notify (Cont...)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984" y="1951384"/>
            <a:ext cx="8192530" cy="3916363"/>
          </a:xfrm>
        </p:spPr>
        <p:txBody>
          <a:bodyPr>
            <a:noAutofit/>
          </a:bodyPr>
          <a:lstStyle/>
          <a:p>
            <a:pPr marL="0" lvl="0" indent="0" defTabSz="914400" fontAlgn="base">
              <a:buClr>
                <a:srgbClr val="2D2DB9">
                  <a:lumMod val="75000"/>
                </a:srgbClr>
              </a:buClr>
              <a:buNone/>
            </a:pPr>
            <a:r>
              <a:rPr lang="en-US" sz="2000" kern="0" dirty="0">
                <a:solidFill>
                  <a:srgbClr val="002060"/>
                </a:solidFill>
              </a:rPr>
              <a:t>A notification letter sent to the incorrect address is considered a failure to notify (if the correct address was of record, but VA still sent the notice to the incorrect address).</a:t>
            </a:r>
          </a:p>
          <a:p>
            <a:pPr lvl="2" defTabSz="914400" fontAlgn="base">
              <a:buClr>
                <a:srgbClr val="2D2DB9">
                  <a:lumMod val="75000"/>
                </a:srgbClr>
              </a:buClr>
            </a:pPr>
            <a:r>
              <a:rPr lang="en-US" sz="2000" kern="0" dirty="0">
                <a:solidFill>
                  <a:srgbClr val="1D3275"/>
                </a:solidFill>
              </a:rPr>
              <a:t>If VA receives notification that the address on file is incorrect, regulation requires VA to make an honest and complete attempt to find a new address. </a:t>
            </a:r>
          </a:p>
          <a:p>
            <a:pPr marL="667512" lvl="1" defTabSz="914400" fontAlgn="base" hangingPunct="0">
              <a:spcBef>
                <a:spcPts val="600"/>
              </a:spcBef>
            </a:pPr>
            <a:r>
              <a:rPr lang="en-US" sz="2000" kern="0" dirty="0">
                <a:solidFill>
                  <a:srgbClr val="002060"/>
                </a:solidFill>
              </a:rPr>
              <a:t>follow instructions in </a:t>
            </a:r>
            <a:r>
              <a:rPr lang="en-US" sz="2000" kern="0" dirty="0">
                <a:solidFill>
                  <a:srgbClr val="002060"/>
                </a:solidFill>
                <a:ea typeface="Times New Roman" panose="02020603050405020304" pitchFamily="18" charset="0"/>
              </a:rPr>
              <a:t>M21-1, Part III, Subpart ii, 1.B.6 for handling undeliverable, essential mail if a decision notice is returned as undeliverable.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124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>
                <a:effectLst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ACAAF-5B2C-4B6D-81B4-B625D6690A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A815A-17B5-4D82-9595-620791261D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65139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1574" y="2057400"/>
            <a:ext cx="7480852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>
                <a:hlinkClick r:id="rId6"/>
              </a:rPr>
              <a:t>38 CFR 3.103, Procedural due process and appellate rights</a:t>
            </a:r>
            <a:endParaRPr lang="en-US" altLang="en-US" sz="2000" dirty="0"/>
          </a:p>
          <a:p>
            <a:pPr eaLnBrk="1" hangingPunct="1"/>
            <a:r>
              <a:rPr lang="en-US" altLang="en-US" sz="2000" dirty="0">
                <a:hlinkClick r:id="rId7"/>
              </a:rPr>
              <a:t>M21-1, Part III, Subpart v, 2.B, Decision Notices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56FF0-1DD2-4EDA-9553-84A5F4363C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78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Decision Notice Requirements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Autofit/>
          </a:bodyPr>
          <a:lstStyle/>
          <a:p>
            <a:pPr marL="0" lvl="1" indent="0">
              <a:buClr>
                <a:srgbClr val="002060"/>
              </a:buClr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After making a decision on a claim, prepare a decision notice that independently, or in combination with its enclosures (such as a rating decision or administrative decision)</a:t>
            </a:r>
          </a:p>
          <a:p>
            <a:pPr marL="547783" lvl="1"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</a:rPr>
              <a:t>informs the claimant of the issues adjudicated </a:t>
            </a:r>
          </a:p>
          <a:p>
            <a:pPr marL="548640" lvl="1" hangingPunct="0"/>
            <a:r>
              <a:rPr lang="en-US" sz="2000" dirty="0">
                <a:solidFill>
                  <a:srgbClr val="002060"/>
                </a:solidFill>
              </a:rPr>
              <a:t> summarizes the </a:t>
            </a:r>
          </a:p>
          <a:p>
            <a:pPr lvl="3" hangingPunct="0"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evidence VA considered </a:t>
            </a:r>
          </a:p>
          <a:p>
            <a:pPr lvl="3" hangingPunct="0"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laws and regulations applicable to the claim, and </a:t>
            </a:r>
          </a:p>
          <a:p>
            <a:pPr lvl="3" hangingPunct="0"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applicable review options the claimant may use to seek further review of the decision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19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Decision Notice Requirements (Cont...)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lvl="1" hangingPunct="0"/>
            <a:r>
              <a:rPr lang="en-US" sz="2000" dirty="0">
                <a:solidFill>
                  <a:srgbClr val="002060"/>
                </a:solidFill>
              </a:rPr>
              <a:t>explains how to obtain or access evidence used in making the decision </a:t>
            </a:r>
          </a:p>
          <a:p>
            <a:pPr lvl="1" hangingPunct="0"/>
            <a:r>
              <a:rPr lang="en-US" sz="2000" dirty="0">
                <a:solidFill>
                  <a:srgbClr val="002060"/>
                </a:solidFill>
              </a:rPr>
              <a:t>identifies, if applicable, the criteria required to grant service connection (SC) or the next-higher level of compensation, and/or </a:t>
            </a:r>
          </a:p>
          <a:p>
            <a:pPr lvl="1" hangingPunct="0"/>
            <a:r>
              <a:rPr lang="en-US" sz="2000" dirty="0">
                <a:solidFill>
                  <a:srgbClr val="002060"/>
                </a:solidFill>
              </a:rPr>
              <a:t>identifies </a:t>
            </a:r>
          </a:p>
          <a:p>
            <a:pPr lvl="2" hangingPunct="0"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for denied claims, the element(s) required to grant the claim that were not met, and </a:t>
            </a:r>
          </a:p>
          <a:p>
            <a:pPr lvl="2"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a listing of findings that are favorable to the claimant under 38 CFR 3.104(c), if any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37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Decision Notice Requirements – Overpayments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57150" indent="0" defTabSz="914400" fontAlgn="base">
              <a:buClr>
                <a:srgbClr val="000066"/>
              </a:buClr>
              <a:buNone/>
            </a:pPr>
            <a:r>
              <a:rPr lang="en-US" sz="2000" kern="0" dirty="0">
                <a:solidFill>
                  <a:srgbClr val="002060"/>
                </a:solidFill>
              </a:rPr>
              <a:t>If the enactment of a decision resulted in the creation of an overpayment in a beneficiary’s account, notify the beneficiary of the overpayment and his/her right to request</a:t>
            </a:r>
            <a:r>
              <a:rPr lang="en-US" altLang="en-US" sz="2000" kern="0" dirty="0">
                <a:solidFill>
                  <a:srgbClr val="002060"/>
                </a:solidFill>
              </a:rPr>
              <a:t>:</a:t>
            </a:r>
          </a:p>
          <a:p>
            <a:pPr marL="57150" indent="0" defTabSz="914400" fontAlgn="base">
              <a:buClr>
                <a:srgbClr val="000066"/>
              </a:buClr>
              <a:buNone/>
            </a:pPr>
            <a:endParaRPr lang="en-US" altLang="en-US" sz="2000" kern="0" dirty="0">
              <a:solidFill>
                <a:srgbClr val="002060"/>
              </a:solidFill>
            </a:endParaRPr>
          </a:p>
          <a:p>
            <a:pPr marL="885826" lvl="1" indent="-457200" defTabSz="914400" fontAlgn="base">
              <a:buClr>
                <a:srgbClr val="000066"/>
              </a:buClr>
            </a:pPr>
            <a:r>
              <a:rPr lang="en-US" altLang="en-US" sz="2000" kern="0" dirty="0">
                <a:solidFill>
                  <a:srgbClr val="002060"/>
                </a:solidFill>
              </a:rPr>
              <a:t>a waiver of the overpayment, and/or</a:t>
            </a:r>
          </a:p>
          <a:p>
            <a:pPr marL="885826" lvl="1" indent="-457200" defTabSz="914400" fontAlgn="base">
              <a:buClr>
                <a:srgbClr val="000066"/>
              </a:buClr>
            </a:pPr>
            <a:r>
              <a:rPr lang="en-US" altLang="en-US" sz="2000" kern="0" dirty="0">
                <a:solidFill>
                  <a:srgbClr val="002060"/>
                </a:solidFill>
              </a:rPr>
              <a:t>a repayment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432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Decision Notice Requirements – Grants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57150" lvl="0" indent="0" defTabSz="914400" fontAlgn="base">
              <a:buClr>
                <a:srgbClr val="000066"/>
              </a:buClr>
              <a:buNone/>
            </a:pPr>
            <a:r>
              <a:rPr lang="en-US" altLang="en-US" sz="2000" kern="0" dirty="0">
                <a:solidFill>
                  <a:srgbClr val="002060"/>
                </a:solidFill>
              </a:rPr>
              <a:t>If VA grants entitlement to a benefit, the decision notice must also contain:</a:t>
            </a:r>
          </a:p>
          <a:p>
            <a:pPr marL="885826" lvl="1" indent="-457200" defTabSz="914400" fontAlgn="base">
              <a:buClr>
                <a:srgbClr val="000066"/>
              </a:buClr>
            </a:pPr>
            <a:r>
              <a:rPr lang="en-US" altLang="en-US" sz="2000" kern="0" dirty="0">
                <a:solidFill>
                  <a:srgbClr val="002060"/>
                </a:solidFill>
              </a:rPr>
              <a:t>the monthly rate of payment</a:t>
            </a:r>
          </a:p>
          <a:p>
            <a:pPr marL="885826" lvl="1" indent="-457200" defTabSz="914400" fontAlgn="base">
              <a:buClr>
                <a:srgbClr val="000066"/>
              </a:buClr>
            </a:pPr>
            <a:r>
              <a:rPr lang="en-US" altLang="en-US" sz="2000" kern="0" dirty="0">
                <a:solidFill>
                  <a:srgbClr val="002060"/>
                </a:solidFill>
              </a:rPr>
              <a:t>the effective dates of entitlement and payment</a:t>
            </a:r>
          </a:p>
          <a:p>
            <a:pPr marL="885826" lvl="1" indent="-457200" defTabSz="914400" fontAlgn="base">
              <a:buClr>
                <a:srgbClr val="000066"/>
              </a:buClr>
            </a:pPr>
            <a:r>
              <a:rPr lang="en-US" altLang="en-US" sz="2000" kern="0" dirty="0">
                <a:solidFill>
                  <a:srgbClr val="002060"/>
                </a:solidFill>
              </a:rPr>
              <a:t>the amount of any benefits VA is withholding and the reason for the withholding</a:t>
            </a:r>
          </a:p>
          <a:p>
            <a:pPr marL="885826" lvl="1" indent="-457200" defTabSz="914400" fontAlgn="base">
              <a:buClr>
                <a:srgbClr val="000066"/>
              </a:buClr>
            </a:pPr>
            <a:r>
              <a:rPr lang="en-US" altLang="en-US" sz="2000" kern="0" dirty="0">
                <a:solidFill>
                  <a:srgbClr val="002060"/>
                </a:solidFill>
              </a:rPr>
              <a:t>information about any additional benefits to which the claimant may be entitled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2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Additional Benefits and Entitlements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If we grant service-connection or an increased disability evaluation, we must notify the Veteran of any additional benefits to which he/she may be entitled (see handout for more information).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We do not need to notify Veterans of additional benefits to which they may be entitled if we only denied entitlement or confirmed and continued a previous decision.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0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/>
              <a:t>Administrative Decisions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Autofit/>
          </a:bodyPr>
          <a:lstStyle/>
          <a:p>
            <a:pPr marL="0" lvl="1" indent="0" defTabSz="914400" fontAlgn="base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None/>
            </a:pPr>
            <a:r>
              <a:rPr lang="en-US" sz="2000" kern="0" dirty="0">
                <a:solidFill>
                  <a:srgbClr val="1D3275"/>
                </a:solidFill>
              </a:rPr>
              <a:t>All administrative decisions must include the following elements: </a:t>
            </a:r>
            <a:endParaRPr lang="en-US" sz="2000" kern="0" dirty="0">
              <a:solidFill>
                <a:srgbClr val="1D3275"/>
              </a:solidFill>
              <a:ea typeface="Times New Roman" panose="02020603050405020304" pitchFamily="18" charset="0"/>
            </a:endParaRPr>
          </a:p>
          <a:p>
            <a:pPr marL="742950" lvl="1" defTabSz="914400" fontAlgn="base"/>
            <a:r>
              <a:rPr lang="en-US" sz="2000" kern="0" dirty="0">
                <a:solidFill>
                  <a:srgbClr val="1D3275"/>
                </a:solidFill>
                <a:ea typeface="Times New Roman" panose="02020603050405020304" pitchFamily="18" charset="0"/>
              </a:rPr>
              <a:t>summary of the evidence considered</a:t>
            </a:r>
          </a:p>
          <a:p>
            <a:pPr marL="742950" lvl="1" defTabSz="914400" fontAlgn="base"/>
            <a:r>
              <a:rPr lang="en-US" sz="2000" kern="0" dirty="0">
                <a:solidFill>
                  <a:srgbClr val="1D3275"/>
                </a:solidFill>
                <a:ea typeface="Times New Roman" panose="02020603050405020304" pitchFamily="18" charset="0"/>
              </a:rPr>
              <a:t>summary of the laws and regulations applicable to the claim, and</a:t>
            </a:r>
          </a:p>
          <a:p>
            <a:pPr marL="742950" lvl="1" defTabSz="914400" fontAlgn="base"/>
            <a:r>
              <a:rPr lang="en-US" sz="2000" kern="0" dirty="0">
                <a:solidFill>
                  <a:srgbClr val="1D3275"/>
                </a:solidFill>
                <a:ea typeface="Times New Roman" panose="02020603050405020304" pitchFamily="18" charset="0"/>
              </a:rPr>
              <a:t>in </a:t>
            </a:r>
            <a:r>
              <a:rPr lang="en-US" sz="2000" b="1" i="1" kern="0" dirty="0">
                <a:solidFill>
                  <a:srgbClr val="1D3275"/>
                </a:solidFill>
                <a:ea typeface="Times New Roman" panose="02020603050405020304" pitchFamily="18" charset="0"/>
              </a:rPr>
              <a:t>unfavorable decisions only</a:t>
            </a:r>
            <a:r>
              <a:rPr lang="en-US" sz="2000" kern="0" dirty="0">
                <a:solidFill>
                  <a:srgbClr val="1D3275"/>
                </a:solidFill>
                <a:ea typeface="Times New Roman" panose="02020603050405020304" pitchFamily="18" charset="0"/>
              </a:rPr>
              <a:t>, </a:t>
            </a:r>
          </a:p>
          <a:p>
            <a:pPr marL="1143000" lvl="2" indent="-228600" defTabSz="914400" fontAlgn="base"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kern="0" dirty="0">
                <a:solidFill>
                  <a:srgbClr val="1D3275"/>
                </a:solidFill>
                <a:ea typeface="Times New Roman" panose="02020603050405020304" pitchFamily="18" charset="0"/>
              </a:rPr>
              <a:t>a listing of findings that are favorable to the claimant under 38 CFR 3.104(c), if any, and</a:t>
            </a:r>
          </a:p>
          <a:p>
            <a:pPr marL="1143000" lvl="2" indent="-228600" defTabSz="914400" fontAlgn="base">
              <a:buClr>
                <a:srgbClr val="002060"/>
              </a:buClr>
              <a:buFont typeface="Times New Roman" panose="02020603050405020304" pitchFamily="18" charset="0"/>
              <a:buChar char="−"/>
            </a:pPr>
            <a:r>
              <a:rPr lang="en-US" sz="2000" kern="0" dirty="0">
                <a:solidFill>
                  <a:srgbClr val="1D3275"/>
                </a:solidFill>
                <a:ea typeface="Times New Roman" panose="02020603050405020304" pitchFamily="18" charset="0"/>
              </a:rPr>
              <a:t>identification of the element(s) required to grant the claim that are not met.</a:t>
            </a:r>
            <a:r>
              <a:rPr lang="en-US" sz="2000" kern="0" dirty="0">
                <a:solidFill>
                  <a:srgbClr val="1D327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199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8&quot; unique_id=&quot;10043&quot;&gt;&lt;/object&gt;&lt;object type=&quot;2&quot; unique_id=&quot;10044&quot;&gt;&lt;object type=&quot;3&quot; unique_id=&quot;10045&quot;&gt;&lt;property id=&quot;20148&quot; value=&quot;5&quot;/&gt;&lt;property id=&quot;20300&quot; value=&quot;Slide 1 - &amp;quot;Decision Notice Letters Refresher Training&amp;quot;&quot;/&gt;&lt;property id=&quot;20307&quot; value=&quot;261&quot;/&gt;&lt;/object&gt;&lt;object type=&quot;3&quot; unique_id=&quot;10046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47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48&quot;&gt;&lt;property id=&quot;20148&quot; value=&quot;5&quot;/&gt;&lt;property id=&quot;20300&quot; value=&quot;Slide 4 - &amp;quot;Decision Notice Requirements&amp;quot;&quot;/&gt;&lt;property id=&quot;20307&quot; value=&quot;264&quot;/&gt;&lt;/object&gt;&lt;object type=&quot;3&quot; unique_id=&quot;10063&quot;&gt;&lt;property id=&quot;20148&quot; value=&quot;5&quot;/&gt;&lt;property id=&quot;20300&quot; value=&quot;Slide 24 - &amp;quot;Review&amp;quot;&quot;/&gt;&lt;property id=&quot;20307&quot; value=&quot;280&quot;/&gt;&lt;/object&gt;&lt;object type=&quot;3&quot; unique_id=&quot;10268&quot;&gt;&lt;property id=&quot;20148&quot; value=&quot;5&quot;/&gt;&lt;property id=&quot;20300&quot; value=&quot;Slide 5 - &amp;quot;Decision Notice Requirements (Cont...)&amp;quot;&quot;/&gt;&lt;property id=&quot;20307&quot; value=&quot;281&quot;/&gt;&lt;/object&gt;&lt;object type=&quot;3&quot; unique_id=&quot;10269&quot;&gt;&lt;property id=&quot;20148&quot; value=&quot;5&quot;/&gt;&lt;property id=&quot;20300&quot; value=&quot;Slide 6 - &amp;quot;Decision Notice Requirements-Grants&amp;quot;&quot;/&gt;&lt;property id=&quot;20307&quot; value=&quot;282&quot;/&gt;&lt;/object&gt;&lt;object type=&quot;3&quot; unique_id=&quot;10486&quot;&gt;&lt;property id=&quot;20148&quot; value=&quot;5&quot;/&gt;&lt;property id=&quot;20300&quot; value=&quot;Slide 7 - &amp;quot;Additional Benefits and Entitlements&amp;quot;&quot;/&gt;&lt;property id=&quot;20307&quot; value=&quot;286&quot;/&gt;&lt;/object&gt;&lt;object type=&quot;3&quot; unique_id=&quot;10487&quot;&gt;&lt;property id=&quot;20148&quot; value=&quot;5&quot;/&gt;&lt;property id=&quot;20300&quot; value=&quot;Slide 8 - &amp;quot;Administrative Decisions&amp;quot;&quot;/&gt;&lt;property id=&quot;20307&quot; value=&quot;287&quot;/&gt;&lt;/object&gt;&lt;object type=&quot;3&quot; unique_id=&quot;10488&quot;&gt;&lt;property id=&quot;20148&quot; value=&quot;5&quot;/&gt;&lt;property id=&quot;20300&quot; value=&quot;Slide 9 - &amp;quot;Administrative Decisions (Cont...)&amp;quot;&quot;/&gt;&lt;property id=&quot;20307&quot; value=&quot;288&quot;/&gt;&lt;/object&gt;&lt;object type=&quot;3&quot; unique_id=&quot;10489&quot;&gt;&lt;property id=&quot;20148&quot; value=&quot;5&quot;/&gt;&lt;property id=&quot;20300&quot; value=&quot;Slide 10 - &amp;quot;Summarize Evidence in Decision Notices&amp;quot;&quot;/&gt;&lt;property id=&quot;20307&quot; value=&quot;295&quot;/&gt;&lt;/object&gt;&lt;object type=&quot;3&quot; unique_id=&quot;10490&quot;&gt;&lt;property id=&quot;20148&quot; value=&quot;5&quot;/&gt;&lt;property id=&quot;20300&quot; value=&quot;Slide 11 - &amp;quot;Rules For Summarizing Evidence in Decision Notice&amp;quot;&quot;/&gt;&lt;property id=&quot;20307&quot; value=&quot;289&quot;/&gt;&lt;/object&gt;&lt;object type=&quot;3&quot; unique_id=&quot;10491&quot;&gt;&lt;property id=&quot;20148&quot; value=&quot;5&quot;/&gt;&lt;property id=&quot;20300&quot; value=&quot;Slide 12 - &amp;quot;Requirement for Single Decision Notice&amp;quot;&quot;/&gt;&lt;property id=&quot;20307&quot; value=&quot;290&quot;/&gt;&lt;/object&gt;&lt;object type=&quot;3&quot; unique_id=&quot;10492&quot;&gt;&lt;property id=&quot;20148&quot; value=&quot;5&quot;/&gt;&lt;property id=&quot;20300&quot; value=&quot;Slide 13 - &amp;quot;Visually Impaired Veteran&amp;quot;&quot;/&gt;&lt;property id=&quot;20307&quot; value=&quot;291&quot;/&gt;&lt;/object&gt;&lt;object type=&quot;3&quot; unique_id=&quot;10493&quot;&gt;&lt;property id=&quot;20148&quot; value=&quot;5&quot;/&gt;&lt;property id=&quot;20300&quot; value=&quot;Slide 14 - &amp;quot;Visually Impaired Veterans (Cont...)&amp;quot;&quot;/&gt;&lt;property id=&quot;20307&quot; value=&quot;292&quot;/&gt;&lt;/object&gt;&lt;object type=&quot;3&quot; unique_id=&quot;10494&quot;&gt;&lt;property id=&quot;20148&quot; value=&quot;5&quot;/&gt;&lt;property id=&quot;20300&quot; value=&quot;Slide 15 - &amp;quot;Using ADL&amp;quot;&quot;/&gt;&lt;property id=&quot;20307&quot; value=&quot;294&quot;/&gt;&lt;/object&gt;&lt;object type=&quot;3&quot; unique_id=&quot;10495&quot;&gt;&lt;property id=&quot;20148&quot; value=&quot;5&quot;/&gt;&lt;property id=&quot;20300&quot; value=&quot;Slide 16 - &amp;quot;Using ADL (Cont...)&amp;quot;&quot;/&gt;&lt;property id=&quot;20307&quot; value=&quot;293&quot;/&gt;&lt;/object&gt;&lt;object type=&quot;3&quot; unique_id=&quot;10653&quot;&gt;&lt;property id=&quot;20148&quot; value=&quot;5&quot;/&gt;&lt;property id=&quot;20300&quot; value=&quot;Slide 17 - &amp;quot;Using PCGL&amp;quot;&quot;/&gt;&lt;property id=&quot;20307&quot; value=&quot;296&quot;/&gt;&lt;/object&gt;&lt;object type=&quot;3&quot; unique_id=&quot;10654&quot;&gt;&lt;property id=&quot;20148&quot; value=&quot;5&quot;/&gt;&lt;property id=&quot;20300&quot; value=&quot;Slide 18 - &amp;quot;Using PCGL (Cont...)&amp;quot;&quot;/&gt;&lt;property id=&quot;20307&quot; value=&quot;297&quot;/&gt;&lt;/object&gt;&lt;object type=&quot;3&quot; unique_id=&quot;10655&quot;&gt;&lt;property id=&quot;20148&quot; value=&quot;5&quot;/&gt;&lt;property id=&quot;20300&quot; value=&quot;Slide 19 - &amp;quot;Using PCGL (Cont...)&amp;quot;&quot;/&gt;&lt;property id=&quot;20307&quot; value=&quot;298&quot;/&gt;&lt;/object&gt;&lt;object type=&quot;3&quot; unique_id=&quot;10656&quot;&gt;&lt;property id=&quot;20148&quot; value=&quot;5&quot;/&gt;&lt;property id=&quot;20300&quot; value=&quot;Slide 20 - &amp;quot;Decision Notice Letter Tips&amp;quot;&quot;/&gt;&lt;property id=&quot;20307&quot; value=&quot;299&quot;/&gt;&lt;/object&gt;&lt;object type=&quot;3&quot; unique_id=&quot;10657&quot;&gt;&lt;property id=&quot;20148&quot; value=&quot;5&quot;/&gt;&lt;property id=&quot;20300&quot; value=&quot;Slide 21 - &amp;quot;Erroneous Notification&amp;quot;&quot;/&gt;&lt;property id=&quot;20307&quot; value=&quot;300&quot;/&gt;&lt;/object&gt;&lt;object type=&quot;3&quot; unique_id=&quot;10766&quot;&gt;&lt;property id=&quot;20148&quot; value=&quot;5&quot;/&gt;&lt;property id=&quot;20300&quot; value=&quot;Slide 22 - &amp;quot;Failure to Notify&amp;quot;&quot;/&gt;&lt;property id=&quot;20307&quot; value=&quot;301&quot;/&gt;&lt;/object&gt;&lt;object type=&quot;3&quot; unique_id=&quot;10767&quot;&gt;&lt;property id=&quot;20148&quot; value=&quot;5&quot;/&gt;&lt;property id=&quot;20300&quot; value=&quot;Slide 23 - &amp;quot;Failure to Notify (Cont...)&amp;quot;&quot;/&gt;&lt;property id=&quot;20307&quot; value=&quot;30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3&quot;/&gt;&lt;/TableIndex&gt;&lt;/ShapeTextInfo&gt;"/>
  <p:tag name="PRESENTER_DUMMYTAG" val="&lt;DummyForForceWrite&gt;&lt;/DummyForForceWrite&gt;"/>
  <p:tag name="HTML_SHAPEINFO" val="&lt;ThreeDShapeInfo&gt;&lt;uuid val=&quot;{04959A33-8F31-4006-BFC8-0212F44C65DE}&quot;/&gt;&lt;isInvalidForFieldText val=&quot;0&quot;/&gt;&lt;Image&gt;&lt;filename val=&quot;C:\Users\VBADENHolcoJ\AppData\Local\Temp\1\CP928014069199Session\CPTrustFolder928014069199\PPTImport928014258569\data\asimages\{04959A33-8F31-4006-BFC8-0212F44C65DE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47EAA79-D05E-4C96-8BAE-4D0C80277683}&quot;/&gt;&lt;isInvalidForFieldText val=&quot;0&quot;/&gt;&lt;Image&gt;&lt;filename val=&quot;C:\Users\VBADENHolcoJ\AppData\Local\Temp\1\CP928014069199Session\CPTrustFolder928014069199\PPTImport928014258569\data\asimages\{847EAA79-D05E-4C96-8BAE-4D0C80277683}_1.png&quot;/&gt;&lt;left val=&quot;71&quot;/&gt;&lt;top val=&quot;492&quot;/&gt;&lt;width val=&quot;249&quot;/&gt;&lt;height val=&quot;9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D99E641D-459A-4946-B21A-111331ABAA21}&quot;/&gt;&lt;isInvalidForFieldText val=&quot;0&quot;/&gt;&lt;Image&gt;&lt;filename val=&quot;C:\Users\VBADENHolcoJ\AppData\Local\Temp\1\CP928014069199Session\CPTrustFolder928014069199\PPTImport928014258569\data\asimages\{D99E641D-459A-4946-B21A-111331ABAA21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D5C93B9-8495-4CC6-AFF8-E5C9774EED3C}&quot;/&gt;&lt;isInvalidForFieldText val=&quot;0&quot;/&gt;&lt;Image&gt;&lt;filename val=&quot;C:\Users\VBADENHolcoJ\AppData\Local\Temp\1\CP928014069199Session\CPTrustFolder928014069199\PPTImport928014258569\data\asimages\{9D5C93B9-8495-4CC6-AFF8-E5C9774EED3C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1&quot;/&gt;&lt;lineCharCount val=&quot;17&quot;/&gt;&lt;lineCharCount val=&quot;1&quot;/&gt;&lt;lineCharCount val=&quot;28&quot;/&gt;&lt;/TableIndex&gt;&lt;/ShapeTextInfo&gt;"/>
  <p:tag name="HTML_SHAPEINFO" val="&lt;ThreeDShapeInfo&gt;&lt;uuid val=&quot;{17314F31-8AB8-4C37-A27B-0D31F0A58B93}&quot;/&gt;&lt;isInvalidForFieldText val=&quot;0&quot;/&gt;&lt;Image&gt;&lt;filename val=&quot;C:\Users\VBADENHolcoJ\AppData\Local\Temp\1\CP928014069199Session\CPTrustFolder928014069199\PPTImport928014258569\data\asimages\{17314F31-8AB8-4C37-A27B-0D31F0A58B93}_3.png&quot;/&gt;&lt;left val=&quot;81&quot;/&gt;&lt;top val=&quot;212&quot;/&gt;&lt;width val=&quot;792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20261E1-7D09-406B-9A68-CD1A7047D573}&quot;/&gt;&lt;isInvalidForFieldText val=&quot;0&quot;/&gt;&lt;Image&gt;&lt;filename val=&quot;C:\Users\VBADENHolcoJ\AppData\Local\Temp\1\CP928014069199Session\CPTrustFolder928014069199\PPTImport928014258569\data\asimages\{520261E1-7D09-406B-9A68-CD1A7047D57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D5B9D49-163B-4F26-B16A-B26DDEB92DBE}&quot;/&gt;&lt;isInvalidForFieldText val=&quot;0&quot;/&gt;&lt;Image&gt;&lt;filename val=&quot;C:\Users\VBADENHolcoJ\AppData\Local\Temp\1\CP928014069199Session\CPTrustFolder928014069199\PPTImport928014258569\data\asimages\{5D5B9D49-163B-4F26-B16A-B26DDEB92DBE}_15.png&quot;/&gt;&lt;left val=&quot;0&quot;/&gt;&lt;top val=&quot;0&quot;/&gt;&lt;width val=&quot;1&quot;/&gt;&lt;height val=&quot;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521285-9D55-499B-B008-F49778517EEA}&quot;/&gt;&lt;isInvalidForFieldText val=&quot;0&quot;/&gt;&lt;Image&gt;&lt;filename val=&quot;C:\Users\VBADENHolcoJ\AppData\Local\Temp\1\CP928014069199Session\CPTrustFolder928014069199\PPTImport928014258569\data\asimages\{51521285-9D55-499B-B008-F49778517EEA}_15.png&quot;/&gt;&lt;left val=&quot;727&quot;/&gt;&lt;top val=&quot;687&quot;/&gt;&lt;width val=&quot;226&quot;/&gt;&lt;height val=&quot;4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544C18B-9DB6-44B6-9BEA-2D905027720A}&quot;/&gt;&lt;isInvalidForFieldText val=&quot;0&quot;/&gt;&lt;Image&gt;&lt;filename val=&quot;C:\Users\VBADENHolcoJ\AppData\Local\Temp\1\CP928014069199Session\CPTrustFolder928014069199\PPTImport928014258569\data\asimages\{9544C18B-9DB6-44B6-9BEA-2D905027720A}_15.png&quot;/&gt;&lt;left val=&quot;0&quot;/&gt;&lt;top val=&quot;272&quot;/&gt;&lt;width val=&quot;961&quot;/&gt;&lt;height val=&quot;20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Non-Rating VSR ISD Review</Document_x0020_Category>
    <Task_x0020_Status xmlns="b64ba0c6-cbc7-4b8a-8400-04e73b36eec3">111</Task_x0020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949aee1b2310784c7b2710851433f1ad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0fa04cf0b0c60143c07bea34e14d4e7d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Non-Rating VSR ISD Review"/>
          <xsd:enumeration value="TPSS Course Documents"/>
          <xsd:enumeration value="TPSS Answer Keys"/>
          <xsd:enumeration value="Challenge Course Documents"/>
          <xsd:enumeration value="VASRD"/>
          <xsd:enumeration value="After Challenge Training (ACT)"/>
          <xsd:enumeration value="National Training Curriculum (NTC)"/>
          <xsd:enumeration value="TPSS Projec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77dce447-0566-47ff-8c07-c9b85fda5322"/>
    <ds:schemaRef ds:uri="http://purl.org/dc/terms/"/>
    <ds:schemaRef ds:uri="b64ba0c6-cbc7-4b8a-8400-04e73b36eec3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13a68cb-816a-4054-99ff-2c26efa9c4e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CF4B0-47D7-4EE7-A459-719626879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Style Theme 2</Template>
  <TotalTime>6593</TotalTime>
  <Words>1766</Words>
  <Application>Microsoft Office PowerPoint</Application>
  <PresentationFormat>On-screen Show (4:3)</PresentationFormat>
  <Paragraphs>194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VA Design Style Theme 2</vt:lpstr>
      <vt:lpstr>Decision Notice Letter Refresher Training</vt:lpstr>
      <vt:lpstr>Lesson Objectives</vt:lpstr>
      <vt:lpstr>References</vt:lpstr>
      <vt:lpstr>Decision Notice Requirements</vt:lpstr>
      <vt:lpstr>Decision Notice Requirements (Cont...)</vt:lpstr>
      <vt:lpstr>Decision Notice Requirements – Overpayments</vt:lpstr>
      <vt:lpstr>Decision Notice Requirements – Grants</vt:lpstr>
      <vt:lpstr>Additional Benefits and Entitlements</vt:lpstr>
      <vt:lpstr>Administrative Decisions</vt:lpstr>
      <vt:lpstr>Administrative Decisions (Cont...)</vt:lpstr>
      <vt:lpstr>Summarize Evidence in Decision Notices</vt:lpstr>
      <vt:lpstr>Rules For Summarizing Evidence in Decision Notice</vt:lpstr>
      <vt:lpstr>Requirement for Single Decision Notice</vt:lpstr>
      <vt:lpstr>Visually Impaired Veteran</vt:lpstr>
      <vt:lpstr>Visually Impaired Veterans (Cont...)</vt:lpstr>
      <vt:lpstr>Using RADL</vt:lpstr>
      <vt:lpstr>Using RADL (Cont...)</vt:lpstr>
      <vt:lpstr>Using PCGL</vt:lpstr>
      <vt:lpstr>Using PCGL (Cont...)</vt:lpstr>
      <vt:lpstr>Using PCGL (Cont...)</vt:lpstr>
      <vt:lpstr>Decision Notice Tips</vt:lpstr>
      <vt:lpstr>Erroneous Notification</vt:lpstr>
      <vt:lpstr>Failure to Notify</vt:lpstr>
      <vt:lpstr>Failure to Notify (Cont...)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Notice Letters Refresher Training PowerPoint Presentation</dc:title>
  <dc:subject>VSR</dc:subject>
  <dc:creator>Department of Veterans Affairs, Veterans Benefits Administration, Compensation Service, STAFF</dc:creator>
  <cp:keywords>decision notices, notification letters, PCGL, ADL</cp:keywords>
  <dc:description/>
  <cp:lastModifiedBy>Kathy Poole</cp:lastModifiedBy>
  <cp:revision>557</cp:revision>
  <dcterms:created xsi:type="dcterms:W3CDTF">2014-04-30T02:32:11Z</dcterms:created>
  <dcterms:modified xsi:type="dcterms:W3CDTF">2020-07-23T13:40:03Z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a3a87d30-10d5-4805-b2fb-ffe154d7fb6e</vt:lpwstr>
  </property>
</Properties>
</file>