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1"/>
  </p:notesMasterIdLst>
  <p:sldIdLst>
    <p:sldId id="285" r:id="rId7"/>
    <p:sldId id="286" r:id="rId8"/>
    <p:sldId id="298" r:id="rId9"/>
    <p:sldId id="299" r:id="rId10"/>
    <p:sldId id="313" r:id="rId11"/>
    <p:sldId id="303" r:id="rId12"/>
    <p:sldId id="291" r:id="rId13"/>
    <p:sldId id="315" r:id="rId14"/>
    <p:sldId id="288" r:id="rId15"/>
    <p:sldId id="297" r:id="rId16"/>
    <p:sldId id="304" r:id="rId17"/>
    <p:sldId id="290" r:id="rId18"/>
    <p:sldId id="295" r:id="rId19"/>
    <p:sldId id="300" r:id="rId20"/>
    <p:sldId id="306" r:id="rId21"/>
    <p:sldId id="294" r:id="rId22"/>
    <p:sldId id="302" r:id="rId23"/>
    <p:sldId id="308" r:id="rId24"/>
    <p:sldId id="309" r:id="rId25"/>
    <p:sldId id="310" r:id="rId26"/>
    <p:sldId id="296" r:id="rId27"/>
    <p:sldId id="311" r:id="rId28"/>
    <p:sldId id="312" r:id="rId29"/>
    <p:sldId id="287"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44" autoAdjust="0"/>
    <p:restoredTop sz="94660"/>
  </p:normalViewPr>
  <p:slideViewPr>
    <p:cSldViewPr>
      <p:cViewPr varScale="1">
        <p:scale>
          <a:sx n="113" d="100"/>
          <a:sy n="113" d="100"/>
        </p:scale>
        <p:origin x="120" y="138"/>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9/26/2018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9/26/2018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9/26/2018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9/26/2018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212D</a:t>
            </a:r>
          </a:p>
          <a:p>
            <a:r>
              <a:rPr lang="en-US" sz="1800" b="1" dirty="0">
                <a:solidFill>
                  <a:schemeClr val="tx1"/>
                </a:solidFill>
                <a:latin typeface="+mj-lt"/>
              </a:rPr>
              <a:t>Name/Title: 212D Staff</a:t>
            </a:r>
          </a:p>
          <a:p>
            <a:r>
              <a:rPr lang="en-US" sz="1800" dirty="0">
                <a:solidFill>
                  <a:schemeClr val="tx1"/>
                </a:solidFill>
                <a:latin typeface="+mj-lt"/>
              </a:rPr>
              <a:t>Date: July 10, 2018</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Integrated Disability Evaluation System (IDES)</a:t>
            </a:r>
            <a:endParaRPr lang="en-US" sz="3200" dirty="0">
              <a:solidFill>
                <a:prstClr val="black"/>
              </a:solidFill>
              <a:latin typeface="Times New Roman"/>
              <a:ea typeface="Times New Roman"/>
            </a:endParaRPr>
          </a:p>
          <a:p>
            <a:pPr marL="274320" indent="-274320" algn="ctr">
              <a:tabLst>
                <a:tab pos="342265" algn="l"/>
                <a:tab pos="3257550" algn="ctr"/>
                <a:tab pos="3657600" algn="l"/>
                <a:tab pos="4114800" algn="l"/>
                <a:tab pos="4572000" algn="l"/>
                <a:tab pos="5029200" algn="l"/>
                <a:tab pos="5486400" algn="l"/>
                <a:tab pos="5943600" algn="l"/>
              </a:tabLst>
            </a:pPr>
            <a:r>
              <a:rPr lang="en-US" sz="3200" dirty="0">
                <a:solidFill>
                  <a:prstClr val="black"/>
                </a:solidFill>
                <a:latin typeface="Arial"/>
                <a:ea typeface="MS ????"/>
              </a:rPr>
              <a:t>and Benefits Delivery at Discharge (BDD)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MSC Conference Q&amp;A Document</a:t>
            </a:r>
          </a:p>
        </p:txBody>
      </p:sp>
      <p:sp>
        <p:nvSpPr>
          <p:cNvPr id="6" name="Slide Number Placeholder 5"/>
          <p:cNvSpPr>
            <a:spLocks noGrp="1"/>
          </p:cNvSpPr>
          <p:nvPr>
            <p:ph type="sldNum" sz="quarter" idx="12"/>
          </p:nvPr>
        </p:nvSpPr>
        <p:spPr/>
        <p:txBody>
          <a:bodyPr/>
          <a:lstStyle/>
          <a:p>
            <a:fld id="{04F7EA0F-F264-4DBA-8450-109ED0C85B89}" type="slidenum">
              <a:rPr lang="en-US" smtClean="0"/>
              <a:t>10</a:t>
            </a:fld>
            <a:endParaRPr lang="en-US" dirty="0"/>
          </a:p>
        </p:txBody>
      </p:sp>
      <p:sp>
        <p:nvSpPr>
          <p:cNvPr id="3" name="Rectangle 2">
            <a:extLst>
              <a:ext uri="{FF2B5EF4-FFF2-40B4-BE49-F238E27FC236}">
                <a16:creationId xmlns:a16="http://schemas.microsoft.com/office/drawing/2014/main" id="{F1ABB30B-15A0-4C6F-9AEF-24D4BF61FFB3}"/>
              </a:ext>
            </a:extLst>
          </p:cNvPr>
          <p:cNvSpPr/>
          <p:nvPr/>
        </p:nvSpPr>
        <p:spPr>
          <a:xfrm>
            <a:off x="304800" y="1021140"/>
            <a:ext cx="8382000" cy="1200329"/>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Compensation Service received many questions during</a:t>
            </a:r>
          </a:p>
          <a:p>
            <a:r>
              <a:rPr lang="en-US" sz="2400" dirty="0">
                <a:latin typeface="Arial" panose="020B0604020202020204" pitchFamily="34" charset="0"/>
                <a:cs typeface="Arial" panose="020B0604020202020204" pitchFamily="34" charset="0"/>
              </a:rPr>
              <a:t>the MSC Training Conference held May 22-24, 2018. The link to the questions and responses are in the Read Ahead</a:t>
            </a:r>
          </a:p>
        </p:txBody>
      </p:sp>
    </p:spTree>
    <p:extLst>
      <p:ext uri="{BB962C8B-B14F-4D97-AF65-F5344CB8AC3E}">
        <p14:creationId xmlns:p14="http://schemas.microsoft.com/office/powerpoint/2010/main" val="3736395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IDES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117254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Establishment of EP 689</a:t>
            </a:r>
          </a:p>
        </p:txBody>
      </p:sp>
      <p:sp>
        <p:nvSpPr>
          <p:cNvPr id="6" name="Slide Number Placeholder 5"/>
          <p:cNvSpPr>
            <a:spLocks noGrp="1"/>
          </p:cNvSpPr>
          <p:nvPr>
            <p:ph type="sldNum" sz="quarter" idx="12"/>
          </p:nvPr>
        </p:nvSpPr>
        <p:spPr/>
        <p:txBody>
          <a:bodyPr/>
          <a:lstStyle/>
          <a:p>
            <a:fld id="{04F7EA0F-F264-4DBA-8450-109ED0C85B89}" type="slidenum">
              <a:rPr lang="en-US" smtClean="0"/>
              <a:t>12</a:t>
            </a:fld>
            <a:endParaRPr lang="en-US" dirty="0"/>
          </a:p>
        </p:txBody>
      </p:sp>
      <p:sp>
        <p:nvSpPr>
          <p:cNvPr id="3" name="Rectangle 2">
            <a:extLst>
              <a:ext uri="{FF2B5EF4-FFF2-40B4-BE49-F238E27FC236}">
                <a16:creationId xmlns:a16="http://schemas.microsoft.com/office/drawing/2014/main" id="{44E8339A-3E32-4C38-A3D3-524F4CE550E6}"/>
              </a:ext>
            </a:extLst>
          </p:cNvPr>
          <p:cNvSpPr/>
          <p:nvPr/>
        </p:nvSpPr>
        <p:spPr>
          <a:xfrm>
            <a:off x="304800" y="1036983"/>
            <a:ext cx="7924800" cy="4154984"/>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MSCs are reminded to establish EP 689 using the Disability</a:t>
            </a:r>
          </a:p>
          <a:p>
            <a:r>
              <a:rPr lang="en-US" sz="2200" dirty="0">
                <a:latin typeface="Arial" panose="020B0604020202020204" pitchFamily="34" charset="0"/>
                <a:cs typeface="Arial" panose="020B0604020202020204" pitchFamily="34" charset="0"/>
              </a:rPr>
              <a:t>Evaluation System claim label in VBMS. In addition, MSCs must select the following during claims establishment:</a:t>
            </a:r>
          </a:p>
          <a:p>
            <a:pPr marL="1257300" lvl="2" indent="-342900">
              <a:buFont typeface="Courier New" panose="02070309020205020404" pitchFamily="49" charset="0"/>
              <a:buChar char="o"/>
            </a:pPr>
            <a:r>
              <a:rPr lang="en-US" sz="2200" dirty="0">
                <a:latin typeface="Arial" panose="020B0604020202020204" pitchFamily="34" charset="0"/>
                <a:cs typeface="Arial" panose="020B0604020202020204" pitchFamily="34" charset="0"/>
              </a:rPr>
              <a:t>PREDISCHARGE claim type indicator</a:t>
            </a:r>
          </a:p>
          <a:p>
            <a:pPr marL="1257300" lvl="2" indent="-342900">
              <a:buFont typeface="Courier New" panose="02070309020205020404" pitchFamily="49" charset="0"/>
              <a:buChar char="o"/>
            </a:pPr>
            <a:r>
              <a:rPr lang="en-US" sz="2200" dirty="0">
                <a:latin typeface="Arial" panose="020B0604020202020204" pitchFamily="34" charset="0"/>
                <a:cs typeface="Arial" panose="020B0604020202020204" pitchFamily="34" charset="0"/>
              </a:rPr>
              <a:t>IDES Pre-Discharge claim type indictor, and</a:t>
            </a:r>
          </a:p>
          <a:p>
            <a:pPr marL="1257300" lvl="2" indent="-342900">
              <a:buFont typeface="Courier New" panose="02070309020205020404" pitchFamily="49" charset="0"/>
              <a:buChar char="o"/>
            </a:pPr>
            <a:r>
              <a:rPr lang="en-US" sz="2200" dirty="0">
                <a:latin typeface="Arial" panose="020B0604020202020204" pitchFamily="34" charset="0"/>
                <a:cs typeface="Arial" panose="020B0604020202020204" pitchFamily="34" charset="0"/>
              </a:rPr>
              <a:t>MEB MTF as the Intake Site when establishing the EP.</a:t>
            </a:r>
          </a:p>
          <a:p>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If these indicators are not selected, the MSC or DRAS</a:t>
            </a:r>
          </a:p>
          <a:p>
            <a:r>
              <a:rPr lang="en-US" sz="2200" dirty="0">
                <a:latin typeface="Arial" panose="020B0604020202020204" pitchFamily="34" charset="0"/>
                <a:cs typeface="Arial" panose="020B0604020202020204" pitchFamily="34" charset="0"/>
              </a:rPr>
              <a:t>employee is unable to request contract exams using EMS, as EMS requires a Release from Active Duty (RAD) date unless the IDES Pre-Discharge claim type indicator is selected</a:t>
            </a:r>
          </a:p>
        </p:txBody>
      </p:sp>
    </p:spTree>
    <p:extLst>
      <p:ext uri="{BB962C8B-B14F-4D97-AF65-F5344CB8AC3E}">
        <p14:creationId xmlns:p14="http://schemas.microsoft.com/office/powerpoint/2010/main" val="2946411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13</a:t>
            </a:fld>
            <a:endParaRPr lang="en-US" dirty="0"/>
          </a:p>
        </p:txBody>
      </p:sp>
      <p:sp>
        <p:nvSpPr>
          <p:cNvPr id="2" name="Title 1"/>
          <p:cNvSpPr>
            <a:spLocks noGrp="1"/>
          </p:cNvSpPr>
          <p:nvPr>
            <p:ph type="title"/>
          </p:nvPr>
        </p:nvSpPr>
        <p:spPr/>
        <p:txBody>
          <a:bodyPr>
            <a:noAutofit/>
          </a:bodyPr>
          <a:lstStyle/>
          <a:p>
            <a:r>
              <a:rPr lang="en-US" sz="4000" dirty="0"/>
              <a:t>Mailing Items to QTC</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1066800"/>
            <a:ext cx="8382000" cy="1200329"/>
          </a:xfrm>
          <a:prstGeom prst="rect">
            <a:avLst/>
          </a:prstGeom>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MSCs should not be mailing items to QTC. If an item is</a:t>
            </a:r>
          </a:p>
          <a:p>
            <a:r>
              <a:rPr lang="en-US" sz="2400" dirty="0">
                <a:latin typeface="Arial" panose="020B0604020202020204" pitchFamily="34" charset="0"/>
                <a:cs typeface="Arial" panose="020B0604020202020204" pitchFamily="34" charset="0"/>
              </a:rPr>
              <a:t>not uploaded locally into VBMS, the item should be sent to the scanning vendor  </a:t>
            </a:r>
          </a:p>
        </p:txBody>
      </p:sp>
    </p:spTree>
    <p:extLst>
      <p:ext uri="{BB962C8B-B14F-4D97-AF65-F5344CB8AC3E}">
        <p14:creationId xmlns:p14="http://schemas.microsoft.com/office/powerpoint/2010/main" val="355062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p:cNvSpPr>
            <a:spLocks noGrp="1"/>
          </p:cNvSpPr>
          <p:nvPr>
            <p:ph type="title"/>
          </p:nvPr>
        </p:nvSpPr>
        <p:spPr/>
        <p:txBody>
          <a:bodyPr>
            <a:noAutofit/>
          </a:bodyPr>
          <a:lstStyle/>
          <a:p>
            <a:r>
              <a:rPr lang="en-US" sz="2800" b="0" dirty="0">
                <a:ea typeface="Times New Roman" panose="02020603050405020304" pitchFamily="18" charset="0"/>
                <a:cs typeface="Arial" panose="020B0604020202020204" pitchFamily="34" charset="0"/>
              </a:rPr>
              <a:t>Case Documents being sent to Scanning Vendor, </a:t>
            </a:r>
            <a:br>
              <a:rPr lang="en-US" sz="2800" b="0" dirty="0">
                <a:ea typeface="Times New Roman" panose="02020603050405020304" pitchFamily="18" charset="0"/>
                <a:cs typeface="Arial" panose="020B0604020202020204" pitchFamily="34" charset="0"/>
              </a:rPr>
            </a:br>
            <a:r>
              <a:rPr lang="en-US" sz="2800" b="0" dirty="0">
                <a:ea typeface="Times New Roman" panose="02020603050405020304" pitchFamily="18" charset="0"/>
                <a:cs typeface="Arial" panose="020B0604020202020204" pitchFamily="34" charset="0"/>
              </a:rPr>
              <a:t>rather than Uploading to VBMS</a:t>
            </a:r>
            <a:endParaRPr lang="en-US" sz="2800" b="0" dirty="0"/>
          </a:p>
        </p:txBody>
      </p:sp>
      <p:sp>
        <p:nvSpPr>
          <p:cNvPr id="2" name="Rectangle 1">
            <a:extLst>
              <a:ext uri="{FF2B5EF4-FFF2-40B4-BE49-F238E27FC236}">
                <a16:creationId xmlns:a16="http://schemas.microsoft.com/office/drawing/2014/main" id="{2C506398-34DD-472D-A4BE-CC49A57B7108}"/>
              </a:ext>
            </a:extLst>
          </p:cNvPr>
          <p:cNvSpPr/>
          <p:nvPr/>
        </p:nvSpPr>
        <p:spPr>
          <a:xfrm>
            <a:off x="304800" y="1026616"/>
            <a:ext cx="8534400" cy="3785652"/>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With the approved use of SAFE and the ability to directly</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upload documents into VBMS, mailing case documents to a PEBLO and/or a scanning vendor should not be occurring. If your RO has a location that is still mailing items to a PEBLO or scanning vendor, the MSC Coach will send an email to the </a:t>
            </a:r>
            <a:r>
              <a:rPr lang="en-US" sz="24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IDES</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box with the following information;</a:t>
            </a:r>
          </a:p>
          <a:p>
            <a:pPr marL="1257300" lvl="2" indent="-342900">
              <a:buFont typeface="+mj-lt"/>
              <a:buAutoNum type="arabicPeriod"/>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MTF.</a:t>
            </a:r>
          </a:p>
          <a:p>
            <a:pPr marL="1257300" lvl="2" indent="-342900">
              <a:buFont typeface="+mj-lt"/>
              <a:buAutoNum type="arabicPeriod"/>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Reason not using SAFE (if applicable).</a:t>
            </a:r>
          </a:p>
          <a:p>
            <a:pPr marL="1257300" lvl="2" indent="-342900">
              <a:buFont typeface="+mj-lt"/>
              <a:buAutoNum type="arabicPeriod"/>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Reason for not directly uploading documents to VBMS.  </a:t>
            </a:r>
          </a:p>
        </p:txBody>
      </p:sp>
    </p:spTree>
    <p:extLst>
      <p:ext uri="{BB962C8B-B14F-4D97-AF65-F5344CB8AC3E}">
        <p14:creationId xmlns:p14="http://schemas.microsoft.com/office/powerpoint/2010/main" val="141146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IDES MSC Info on MSC SP Site</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15</a:t>
            </a:fld>
            <a:endParaRPr lang="en-US" dirty="0">
              <a:solidFill>
                <a:prstClr val="white"/>
              </a:solidFill>
            </a:endParaRPr>
          </a:p>
        </p:txBody>
      </p:sp>
      <p:sp>
        <p:nvSpPr>
          <p:cNvPr id="3" name="Rectangle 2">
            <a:extLst>
              <a:ext uri="{FF2B5EF4-FFF2-40B4-BE49-F238E27FC236}">
                <a16:creationId xmlns:a16="http://schemas.microsoft.com/office/drawing/2014/main" id="{773166A9-29FF-4C7A-ACA5-500C5FC3C7A7}"/>
              </a:ext>
            </a:extLst>
          </p:cNvPr>
          <p:cNvSpPr/>
          <p:nvPr/>
        </p:nvSpPr>
        <p:spPr>
          <a:xfrm>
            <a:off x="304800" y="990600"/>
            <a:ext cx="8458200" cy="5170646"/>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MSC Coaches/Supervisors are requested to update their Ros</a:t>
            </a: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data on MSC SP Site. New data fields of Assistant Coach and MSC Assignment have been added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1257300" lvl="2" indent="-342900">
              <a:buFont typeface="+mj-lt"/>
              <a:buAutoNum type="arabicPeriod"/>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Click IDES MSC List</a:t>
            </a:r>
          </a:p>
          <a:p>
            <a:pPr marL="1257300" lvl="2" indent="-342900">
              <a:buFont typeface="+mj-lt"/>
              <a:buAutoNum type="arabicPeriod"/>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Find your data lines and highlight.</a:t>
            </a:r>
          </a:p>
          <a:p>
            <a:pPr marL="1257300" lvl="2" indent="-342900">
              <a:buFont typeface="+mj-lt"/>
              <a:buAutoNum type="arabicPeriod"/>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Click Items above the VA Seal.</a:t>
            </a:r>
          </a:p>
          <a:p>
            <a:pPr marL="1257300" lvl="2" indent="-342900">
              <a:buFont typeface="+mj-lt"/>
              <a:buAutoNum type="arabicPeriod"/>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Click Edit Item.</a:t>
            </a:r>
          </a:p>
          <a:p>
            <a:pPr marL="1257300" lvl="2" indent="-342900">
              <a:buFont typeface="+mj-lt"/>
              <a:buAutoNum type="arabicPeriod"/>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Update and Save.</a:t>
            </a:r>
          </a:p>
          <a:p>
            <a:pPr lvl="2"/>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Please have updates completed by July 31</a:t>
            </a:r>
            <a:r>
              <a:rPr lang="en-US" sz="2200" baseline="30000" dirty="0">
                <a:solidFill>
                  <a:srgbClr val="000000"/>
                </a:solidFill>
                <a:latin typeface="Arial" panose="020B0604020202020204" pitchFamily="34" charset="0"/>
                <a:ea typeface="Times New Roman" panose="02020603050405020304" pitchFamily="18" charset="0"/>
                <a:cs typeface="Arial" panose="020B0604020202020204" pitchFamily="34" charset="0"/>
              </a:rPr>
              <a:t>st</a:t>
            </a: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2018 and send an</a:t>
            </a: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email to </a:t>
            </a:r>
            <a:r>
              <a:rPr lang="en-US" sz="2200" u="sng" dirty="0">
                <a:latin typeface="Arial" panose="020B0604020202020204" pitchFamily="34" charset="0"/>
                <a:ea typeface="Times New Roman" panose="02020603050405020304" pitchFamily="18" charset="0"/>
                <a:cs typeface="Arial" panose="020B0604020202020204" pitchFamily="34" charset="0"/>
              </a:rPr>
              <a:t>andrew.reese@va.gov</a:t>
            </a:r>
            <a:r>
              <a:rPr lang="en-US" sz="2200" dirty="0">
                <a:latin typeface="Arial" panose="020B0604020202020204" pitchFamily="34" charset="0"/>
                <a:ea typeface="Times New Roman" panose="02020603050405020304" pitchFamily="18" charset="0"/>
                <a:cs typeface="Arial" panose="020B0604020202020204" pitchFamily="34" charset="0"/>
              </a:rPr>
              <a:t> when completed</a:t>
            </a:r>
          </a:p>
          <a:p>
            <a:endParaRPr lang="en-US" sz="2200" dirty="0">
              <a:solidFill>
                <a:srgbClr val="0000FF"/>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Contact </a:t>
            </a:r>
            <a:r>
              <a:rPr lang="en-US" sz="22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andrew.reese@va.gov</a:t>
            </a: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 if you have access or input</a:t>
            </a:r>
          </a:p>
          <a:p>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issues</a:t>
            </a:r>
          </a:p>
        </p:txBody>
      </p:sp>
    </p:spTree>
    <p:extLst>
      <p:ext uri="{BB962C8B-B14F-4D97-AF65-F5344CB8AC3E}">
        <p14:creationId xmlns:p14="http://schemas.microsoft.com/office/powerpoint/2010/main" val="3953521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IDES Mailbox Inquiries</a:t>
            </a:r>
          </a:p>
        </p:txBody>
      </p:sp>
      <p:sp>
        <p:nvSpPr>
          <p:cNvPr id="6" name="Slide Number Placeholder 5"/>
          <p:cNvSpPr>
            <a:spLocks noGrp="1"/>
          </p:cNvSpPr>
          <p:nvPr>
            <p:ph type="sldNum" sz="quarter" idx="12"/>
          </p:nvPr>
        </p:nvSpPr>
        <p:spPr/>
        <p:txBody>
          <a:bodyPr/>
          <a:lstStyle/>
          <a:p>
            <a:fld id="{04F7EA0F-F264-4DBA-8450-109ED0C85B89}" type="slidenum">
              <a:rPr lang="en-US" smtClean="0"/>
              <a:t>16</a:t>
            </a:fld>
            <a:endParaRPr lang="en-US" dirty="0"/>
          </a:p>
        </p:txBody>
      </p:sp>
      <p:sp>
        <p:nvSpPr>
          <p:cNvPr id="3" name="Rectangle 2">
            <a:extLst>
              <a:ext uri="{FF2B5EF4-FFF2-40B4-BE49-F238E27FC236}">
                <a16:creationId xmlns:a16="http://schemas.microsoft.com/office/drawing/2014/main" id="{130C078C-97BF-4CF4-A8FC-76DEFA1F669D}"/>
              </a:ext>
            </a:extLst>
          </p:cNvPr>
          <p:cNvSpPr/>
          <p:nvPr/>
        </p:nvSpPr>
        <p:spPr>
          <a:xfrm>
            <a:off x="304800" y="1033670"/>
            <a:ext cx="8382000" cy="3785652"/>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When sending an email to the IDES box and your email</a:t>
            </a:r>
          </a:p>
          <a:p>
            <a:r>
              <a:rPr lang="en-US" sz="2400" dirty="0">
                <a:latin typeface="Arial" panose="020B0604020202020204" pitchFamily="34" charset="0"/>
                <a:cs typeface="Arial" panose="020B0604020202020204" pitchFamily="34" charset="0"/>
              </a:rPr>
              <a:t>involves a case question, we need more information than is given in the following example: </a:t>
            </a:r>
          </a:p>
          <a:p>
            <a:pPr lvl="1"/>
            <a:r>
              <a:rPr lang="en-US" sz="2400" dirty="0">
                <a:latin typeface="Arial" panose="020B0604020202020204" pitchFamily="34" charset="0"/>
                <a:cs typeface="Arial" panose="020B0604020202020204" pitchFamily="34" charset="0"/>
              </a:rPr>
              <a:t>“I have a couple of cases that are now at 35 days without</a:t>
            </a:r>
          </a:p>
          <a:p>
            <a:r>
              <a:rPr lang="en-US" sz="2400" dirty="0">
                <a:latin typeface="Arial" panose="020B0604020202020204" pitchFamily="34" charset="0"/>
                <a:cs typeface="Arial" panose="020B0604020202020204" pitchFamily="34" charset="0"/>
              </a:rPr>
              <a:t>the exams even being scheduled because I can't submit the clarification response to QTC.”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Please ensure the case # is provided along with any other</a:t>
            </a:r>
          </a:p>
          <a:p>
            <a:r>
              <a:rPr lang="en-US" sz="2400" dirty="0">
                <a:latin typeface="Arial" panose="020B0604020202020204" pitchFamily="34" charset="0"/>
                <a:cs typeface="Arial" panose="020B0604020202020204" pitchFamily="34" charset="0"/>
              </a:rPr>
              <a:t>pertinent information. This allows us to research your question/issue  </a:t>
            </a:r>
          </a:p>
        </p:txBody>
      </p:sp>
    </p:spTree>
    <p:extLst>
      <p:ext uri="{BB962C8B-B14F-4D97-AF65-F5344CB8AC3E}">
        <p14:creationId xmlns:p14="http://schemas.microsoft.com/office/powerpoint/2010/main" val="3712124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VTA Reminders</a:t>
            </a:r>
          </a:p>
        </p:txBody>
      </p:sp>
      <p:sp>
        <p:nvSpPr>
          <p:cNvPr id="5" name="Rectangle 4"/>
          <p:cNvSpPr/>
          <p:nvPr/>
        </p:nvSpPr>
        <p:spPr>
          <a:xfrm>
            <a:off x="304800" y="990600"/>
            <a:ext cx="8839200" cy="2308324"/>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Updated VIP/VTA Registration Instructions for VA Users </a:t>
            </a:r>
          </a:p>
          <a:p>
            <a:r>
              <a:rPr lang="en-US" sz="2400" dirty="0">
                <a:latin typeface="Arial" panose="020B0604020202020204" pitchFamily="34" charset="0"/>
                <a:cs typeface="Arial" panose="020B0604020202020204" pitchFamily="34" charset="0"/>
              </a:rPr>
              <a:t>VIP/VTA Registration Instructions for VA users has been updated (dated June 25, 2018) and are available in Folder 7 (page 3) of the VTA Knowledge Center</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VTA Training is July 17 (9 AM ET) and 18 (1PM ET)</a:t>
            </a:r>
          </a:p>
        </p:txBody>
      </p:sp>
    </p:spTree>
    <p:extLst>
      <p:ext uri="{BB962C8B-B14F-4D97-AF65-F5344CB8AC3E}">
        <p14:creationId xmlns:p14="http://schemas.microsoft.com/office/powerpoint/2010/main" val="839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BDD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p:cNvSpPr>
            <a:spLocks noGrp="1"/>
          </p:cNvSpPr>
          <p:nvPr>
            <p:ph type="title"/>
          </p:nvPr>
        </p:nvSpPr>
        <p:spPr/>
        <p:txBody>
          <a:bodyPr>
            <a:noAutofit/>
          </a:bodyPr>
          <a:lstStyle/>
          <a:p>
            <a:r>
              <a:rPr lang="en-US" sz="2800" dirty="0"/>
              <a:t>BDD claims received without </a:t>
            </a:r>
            <a:br>
              <a:rPr lang="en-US" sz="2800" dirty="0"/>
            </a:br>
            <a:r>
              <a:rPr lang="en-US" sz="2800" dirty="0"/>
              <a:t>Service Treatment Records (STRs) </a:t>
            </a:r>
            <a:endParaRPr lang="en-US" sz="2400" dirty="0"/>
          </a:p>
        </p:txBody>
      </p:sp>
      <p:sp>
        <p:nvSpPr>
          <p:cNvPr id="5" name="Rectangle 4">
            <a:extLst>
              <a:ext uri="{FF2B5EF4-FFF2-40B4-BE49-F238E27FC236}">
                <a16:creationId xmlns:a16="http://schemas.microsoft.com/office/drawing/2014/main" id="{16438711-50B0-4214-ADA7-339AC586C436}"/>
              </a:ext>
            </a:extLst>
          </p:cNvPr>
          <p:cNvSpPr/>
          <p:nvPr/>
        </p:nvSpPr>
        <p:spPr>
          <a:xfrm>
            <a:off x="304800" y="1003042"/>
            <a:ext cx="8686800" cy="5324535"/>
          </a:xfrm>
          <a:prstGeom prst="rect">
            <a:avLst/>
          </a:prstGeom>
        </p:spPr>
        <p:txBody>
          <a:bodyPr wrap="square">
            <a:spAutoFit/>
          </a:bodyPr>
          <a:lstStyle/>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Intake sites and ROs are reminded that BDD claimants are not</a:t>
            </a:r>
          </a:p>
          <a:p>
            <a:r>
              <a:rPr lang="en-US" sz="2000" dirty="0">
                <a:latin typeface="Arial" panose="020B0604020202020204" pitchFamily="34" charset="0"/>
                <a:cs typeface="Arial" panose="020B0604020202020204" pitchFamily="34" charset="0"/>
              </a:rPr>
              <a:t>permanently excluded from the program if they do not provide STRs with their initial application for benefits (VA Form 21-526EZ). Per M21-1, III.i.2.B.1.j, if a SM submits a BDD claim and does not provide STRs for the current period of service, the claim processor must:</a:t>
            </a:r>
          </a:p>
          <a:p>
            <a:pPr marL="1200150" lvl="2" indent="-285750">
              <a:buFont typeface="Courier New" panose="02070309020205020404" pitchFamily="49" charset="0"/>
              <a:buChar char="o"/>
            </a:pPr>
            <a:r>
              <a:rPr lang="en-US" sz="2000" dirty="0">
                <a:latin typeface="Arial" panose="020B0604020202020204" pitchFamily="34" charset="0"/>
                <a:cs typeface="Arial" panose="020B0604020202020204" pitchFamily="34" charset="0"/>
              </a:rPr>
              <a:t>establish an EP 336 with the Pre-Discharge Excluded claim label, and </a:t>
            </a:r>
          </a:p>
          <a:p>
            <a:pPr marL="1200150" lvl="2" indent="-285750">
              <a:buFont typeface="Courier New" panose="02070309020205020404" pitchFamily="49" charset="0"/>
              <a:buChar char="o"/>
            </a:pPr>
            <a:r>
              <a:rPr lang="en-US" sz="2000" dirty="0">
                <a:latin typeface="Arial" panose="020B0604020202020204" pitchFamily="34" charset="0"/>
                <a:cs typeface="Arial" panose="020B0604020202020204" pitchFamily="34" charset="0"/>
              </a:rPr>
              <a:t>enter a note in VBMS indicating that the claim does not meet BDD requirements because it was received without STRs.</a:t>
            </a:r>
          </a:p>
          <a:p>
            <a:pPr marL="1200150" lvl="2" indent="-285750">
              <a:buFont typeface="Courier New" panose="02070309020205020404" pitchFamily="49" charset="0"/>
              <a:buChar char="o"/>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If the intake site or RO later obtains STRs through follow-up with the SM</a:t>
            </a:r>
          </a:p>
          <a:p>
            <a:r>
              <a:rPr lang="en-US" sz="2000" dirty="0">
                <a:latin typeface="Arial" panose="020B0604020202020204" pitchFamily="34" charset="0"/>
                <a:cs typeface="Arial" panose="020B0604020202020204" pitchFamily="34" charset="0"/>
              </a:rPr>
              <a:t>and at least 90 days remain before discharge and the SM is still able to attend exams, change the claim label to the appropriate BDD claim label and process as a BDD claim.</a:t>
            </a:r>
          </a:p>
          <a:p>
            <a:pPr marL="285750" indent="-28575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Important Note </a:t>
            </a:r>
          </a:p>
          <a:p>
            <a:pPr marL="1200150" lvl="2" indent="-285750">
              <a:buFont typeface="Courier New" panose="02070309020205020404" pitchFamily="49" charset="0"/>
              <a:buChar char="o"/>
            </a:pPr>
            <a:r>
              <a:rPr lang="en-US" sz="2000" dirty="0">
                <a:latin typeface="Arial" panose="020B0604020202020204" pitchFamily="34" charset="0"/>
                <a:cs typeface="Arial" panose="020B0604020202020204" pitchFamily="34" charset="0"/>
              </a:rPr>
              <a:t>See the Read Ahead</a:t>
            </a:r>
          </a:p>
        </p:txBody>
      </p:sp>
    </p:spTree>
    <p:extLst>
      <p:ext uri="{BB962C8B-B14F-4D97-AF65-F5344CB8AC3E}">
        <p14:creationId xmlns:p14="http://schemas.microsoft.com/office/powerpoint/2010/main" val="2283288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0012" y="971971"/>
            <a:ext cx="6893234" cy="3000821"/>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IDES and BDD Topics for Discussion</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Examination Management System (EMS) Issues</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MSC Standards</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MSC Conference</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MSC Conference Q&amp;A Document</a:t>
            </a:r>
          </a:p>
          <a:p>
            <a:pPr marL="914400" lvl="1"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Automated Sharing of Completed DBQs </a:t>
            </a:r>
            <a:br>
              <a:rPr lang="en-US" sz="2800" dirty="0"/>
            </a:br>
            <a:r>
              <a:rPr lang="en-US" sz="2800" dirty="0"/>
              <a:t>for Pre-Discharge Claimants </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20</a:t>
            </a:fld>
            <a:endParaRPr lang="en-US" dirty="0">
              <a:solidFill>
                <a:prstClr val="white"/>
              </a:solidFill>
            </a:endParaRPr>
          </a:p>
        </p:txBody>
      </p:sp>
      <p:sp>
        <p:nvSpPr>
          <p:cNvPr id="3" name="Rectangle 2">
            <a:extLst>
              <a:ext uri="{FF2B5EF4-FFF2-40B4-BE49-F238E27FC236}">
                <a16:creationId xmlns:a16="http://schemas.microsoft.com/office/drawing/2014/main" id="{D0805F96-E778-415F-887A-B6B477DC0AF9}"/>
              </a:ext>
            </a:extLst>
          </p:cNvPr>
          <p:cNvSpPr/>
          <p:nvPr/>
        </p:nvSpPr>
        <p:spPr>
          <a:xfrm>
            <a:off x="332872" y="1018672"/>
            <a:ext cx="8534400" cy="3785652"/>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VBMS recently added automated functionality that</a:t>
            </a:r>
          </a:p>
          <a:p>
            <a:r>
              <a:rPr lang="en-US" sz="2400" dirty="0">
                <a:latin typeface="Arial" panose="020B0604020202020204" pitchFamily="34" charset="0"/>
                <a:cs typeface="Arial" panose="020B0604020202020204" pitchFamily="34" charset="0"/>
              </a:rPr>
              <a:t>forwards completed SHA DBQs to DoD for Pre-Discharge claimants. This functionality will also produce notes in VBMS to inform the user of a successful transfer of DBQs to DoD.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Currently the new functionality is still being tested for</a:t>
            </a:r>
          </a:p>
          <a:p>
            <a:r>
              <a:rPr lang="en-US" sz="2400" dirty="0">
                <a:latin typeface="Arial" panose="020B0604020202020204" pitchFamily="34" charset="0"/>
                <a:cs typeface="Arial" panose="020B0604020202020204" pitchFamily="34" charset="0"/>
              </a:rPr>
              <a:t>inconsistencies and duplications. Users should continue to provide contract SHA exam results to the MTF POC. Once testing has been successfully completed, updated guidance will be provided.  </a:t>
            </a:r>
          </a:p>
        </p:txBody>
      </p:sp>
    </p:spTree>
    <p:extLst>
      <p:ext uri="{BB962C8B-B14F-4D97-AF65-F5344CB8AC3E}">
        <p14:creationId xmlns:p14="http://schemas.microsoft.com/office/powerpoint/2010/main" val="444558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DD Form 214 Letters</a:t>
            </a:r>
            <a:endParaRPr lang="en-US" sz="2800" dirty="0"/>
          </a:p>
        </p:txBody>
      </p:sp>
      <p:sp>
        <p:nvSpPr>
          <p:cNvPr id="6" name="Slide Number Placeholder 5"/>
          <p:cNvSpPr>
            <a:spLocks noGrp="1"/>
          </p:cNvSpPr>
          <p:nvPr>
            <p:ph type="sldNum" sz="quarter" idx="12"/>
          </p:nvPr>
        </p:nvSpPr>
        <p:spPr/>
        <p:txBody>
          <a:bodyPr/>
          <a:lstStyle/>
          <a:p>
            <a:fld id="{04F7EA0F-F264-4DBA-8450-109ED0C85B89}" type="slidenum">
              <a:rPr lang="en-US" smtClean="0"/>
              <a:t>21</a:t>
            </a:fld>
            <a:endParaRPr lang="en-US" dirty="0"/>
          </a:p>
        </p:txBody>
      </p:sp>
      <p:sp>
        <p:nvSpPr>
          <p:cNvPr id="3" name="Rectangle 2">
            <a:extLst>
              <a:ext uri="{FF2B5EF4-FFF2-40B4-BE49-F238E27FC236}">
                <a16:creationId xmlns:a16="http://schemas.microsoft.com/office/drawing/2014/main" id="{52D7F8AA-1C88-4411-BDE0-3D7B8C9318E6}"/>
              </a:ext>
            </a:extLst>
          </p:cNvPr>
          <p:cNvSpPr/>
          <p:nvPr/>
        </p:nvSpPr>
        <p:spPr>
          <a:xfrm>
            <a:off x="304800" y="990600"/>
            <a:ext cx="8839200" cy="3416320"/>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letter requesting the DD Form 214 from the</a:t>
            </a:r>
          </a:p>
          <a:p>
            <a:r>
              <a:rPr lang="en-US" sz="2400" dirty="0">
                <a:latin typeface="Arial" panose="020B0604020202020204" pitchFamily="34" charset="0"/>
                <a:cs typeface="Arial" panose="020B0604020202020204" pitchFamily="34" charset="0"/>
              </a:rPr>
              <a:t>Servicemember were recently updated and an example is in the Read Ahead </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Servicemembers will now receive a letter requesting they</a:t>
            </a:r>
          </a:p>
          <a:p>
            <a:r>
              <a:rPr lang="en-US" sz="2400" dirty="0">
                <a:latin typeface="Arial" panose="020B0604020202020204" pitchFamily="34" charset="0"/>
                <a:cs typeface="Arial" panose="020B0604020202020204" pitchFamily="34" charset="0"/>
              </a:rPr>
              <a:t>provide their DD Form 214 if they have it 60 and 30 days prior to their reported discharge date</a:t>
            </a:r>
          </a:p>
          <a:p>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Read Ahead also shows how to submit a DD Form 214</a:t>
            </a:r>
          </a:p>
        </p:txBody>
      </p:sp>
    </p:spTree>
    <p:extLst>
      <p:ext uri="{BB962C8B-B14F-4D97-AF65-F5344CB8AC3E}">
        <p14:creationId xmlns:p14="http://schemas.microsoft.com/office/powerpoint/2010/main" val="10907652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22</a:t>
            </a:fld>
            <a:endParaRPr lang="en-US" dirty="0">
              <a:solidFill>
                <a:prstClr val="white"/>
              </a:solidFill>
            </a:endParaRPr>
          </a:p>
        </p:txBody>
      </p:sp>
      <p:pic>
        <p:nvPicPr>
          <p:cNvPr id="9" name="Picture 8">
            <a:extLst>
              <a:ext uri="{FF2B5EF4-FFF2-40B4-BE49-F238E27FC236}">
                <a16:creationId xmlns:a16="http://schemas.microsoft.com/office/drawing/2014/main" id="{F16808DA-5F71-4A99-A309-9D9FC33B0E58}"/>
              </a:ext>
            </a:extLst>
          </p:cNvPr>
          <p:cNvPicPr>
            <a:picLocks noChangeAspect="1"/>
          </p:cNvPicPr>
          <p:nvPr/>
        </p:nvPicPr>
        <p:blipFill>
          <a:blip r:embed="rId2"/>
          <a:stretch>
            <a:fillRect/>
          </a:stretch>
        </p:blipFill>
        <p:spPr>
          <a:xfrm>
            <a:off x="1936172" y="2438400"/>
            <a:ext cx="5271655" cy="3582282"/>
          </a:xfrm>
          <a:prstGeom prst="rect">
            <a:avLst/>
          </a:prstGeom>
        </p:spPr>
      </p:pic>
      <p:sp>
        <p:nvSpPr>
          <p:cNvPr id="10" name="Rectangle 9">
            <a:extLst>
              <a:ext uri="{FF2B5EF4-FFF2-40B4-BE49-F238E27FC236}">
                <a16:creationId xmlns:a16="http://schemas.microsoft.com/office/drawing/2014/main" id="{B4ED8B2F-3B65-47BD-BCA9-25434054E285}"/>
              </a:ext>
            </a:extLst>
          </p:cNvPr>
          <p:cNvSpPr/>
          <p:nvPr/>
        </p:nvSpPr>
        <p:spPr>
          <a:xfrm>
            <a:off x="381000" y="990600"/>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July 5, 2018</a:t>
            </a:r>
          </a:p>
        </p:txBody>
      </p:sp>
    </p:spTree>
    <p:extLst>
      <p:ext uri="{BB962C8B-B14F-4D97-AF65-F5344CB8AC3E}">
        <p14:creationId xmlns:p14="http://schemas.microsoft.com/office/powerpoint/2010/main" val="3752413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Questions from the BDD Mailbox</a:t>
            </a:r>
          </a:p>
        </p:txBody>
      </p:sp>
      <p:sp>
        <p:nvSpPr>
          <p:cNvPr id="5" name="Rectangle 4"/>
          <p:cNvSpPr/>
          <p:nvPr/>
        </p:nvSpPr>
        <p:spPr>
          <a:xfrm>
            <a:off x="304800" y="1050235"/>
            <a:ext cx="4667125" cy="461665"/>
          </a:xfrm>
          <a:prstGeom prst="rect">
            <a:avLst/>
          </a:prstGeom>
        </p:spPr>
        <p:txBody>
          <a:bodyPr wrap="square">
            <a:spAutoFit/>
          </a:bodyPr>
          <a:lstStyle/>
          <a:p>
            <a:pPr marL="511175"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2 Questions and Answers</a:t>
            </a:r>
            <a:endParaRPr lang="en-US" sz="2000" dirty="0">
              <a:solidFill>
                <a:srgbClr val="000000"/>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Misc</a:t>
            </a:r>
            <a:r>
              <a:rPr lang="en-US" dirty="0"/>
              <a:t>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24</a:t>
            </a:fld>
            <a:endParaRPr lang="en-US" dirty="0"/>
          </a:p>
        </p:txBody>
      </p:sp>
      <p:sp>
        <p:nvSpPr>
          <p:cNvPr id="5" name="Rectangle 4"/>
          <p:cNvSpPr/>
          <p:nvPr/>
        </p:nvSpPr>
        <p:spPr>
          <a:xfrm>
            <a:off x="304800" y="990600"/>
            <a:ext cx="8324725" cy="1200329"/>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a:t>
            </a:r>
            <a:r>
              <a:rPr lang="en-US" sz="2400" dirty="0">
                <a:solidFill>
                  <a:srgbClr val="FF0000"/>
                </a:solidFill>
                <a:latin typeface="Arial" panose="020B0604020202020204" pitchFamily="34" charset="0"/>
                <a:ea typeface="Times New Roman"/>
                <a:cs typeface="Arial" panose="020B0604020202020204" pitchFamily="34" charset="0"/>
              </a:rPr>
              <a:t>September 11, 2018</a:t>
            </a: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44640" y="990600"/>
            <a:ext cx="8415189" cy="3862596"/>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IDES Topics for Discussion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Establishment of EP 689</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Mailing Items to QTC</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Case Documents being sent to Scanning Vendor, rather than </a:t>
            </a:r>
          </a:p>
          <a:p>
            <a:pPr lvl="1"/>
            <a:r>
              <a:rPr lang="en-US" sz="2100" dirty="0">
                <a:solidFill>
                  <a:srgbClr val="000000"/>
                </a:solidFill>
                <a:latin typeface="Arial" panose="020B0604020202020204" pitchFamily="34" charset="0"/>
                <a:cs typeface="Arial" panose="020B0604020202020204" pitchFamily="34" charset="0"/>
              </a:rPr>
              <a:t>Uploading to VBMS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IDES MSC Information on MSC SharePoint Site</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IDES Mailbox Inquiries</a:t>
            </a:r>
          </a:p>
          <a:p>
            <a:pPr marL="914400" lvl="1" indent="-457200">
              <a:buFont typeface="Arial" panose="020B0604020202020204" pitchFamily="34" charset="0"/>
              <a:buChar char="•"/>
            </a:pPr>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VTA Reminders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Updated VIP/VTA Registration Instructions for VA Users </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VTA Training</a:t>
            </a:r>
            <a:endParaRPr lang="en-US" sz="28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75467" y="990600"/>
            <a:ext cx="8866081" cy="3216265"/>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BDD Topics for Discussion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BDD claims received without Service Treatment Records (STRs) </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Automated Sharing of Completed DBQs for Pre-Discharge</a:t>
            </a:r>
          </a:p>
          <a:p>
            <a:pPr lvl="1"/>
            <a:r>
              <a:rPr lang="en-US" sz="2100" dirty="0">
                <a:solidFill>
                  <a:srgbClr val="000000"/>
                </a:solidFill>
                <a:latin typeface="Arial" panose="020B0604020202020204" pitchFamily="34" charset="0"/>
                <a:cs typeface="Arial" panose="020B0604020202020204" pitchFamily="34" charset="0"/>
              </a:rPr>
              <a:t>Claimants </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DD Form 214 Letters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Questions from the Pre-Discharge BDD Mailbox</a:t>
            </a:r>
          </a:p>
          <a:p>
            <a:pPr marL="914400" lvl="1" indent="-457200">
              <a:buFont typeface="Arial" panose="020B0604020202020204" pitchFamily="34" charset="0"/>
              <a:buChar char="•"/>
            </a:pPr>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Open Floor</a:t>
            </a:r>
            <a:endParaRPr lang="en-US" sz="2800" u="sng" dirty="0">
              <a:solidFill>
                <a:srgbClr val="000000"/>
              </a:solidFill>
              <a:latin typeface="Arial"/>
              <a:ea typeface="Times New Roman"/>
            </a:endParaRP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4" name="Title 1"/>
          <p:cNvSpPr>
            <a:spLocks noGrp="1"/>
          </p:cNvSpPr>
          <p:nvPr>
            <p:ph type="title"/>
          </p:nvPr>
        </p:nvSpPr>
        <p:spPr>
          <a:xfrm>
            <a:off x="0" y="-76200"/>
            <a:ext cx="9144000" cy="731520"/>
          </a:xfrm>
        </p:spPr>
        <p:txBody>
          <a:bodyPr>
            <a:normAutofit fontScale="90000"/>
          </a:bodyPr>
          <a:lstStyle/>
          <a:p>
            <a:r>
              <a:rPr lang="en-US" dirty="0"/>
              <a:t>Introduction</a:t>
            </a:r>
          </a:p>
        </p:txBody>
      </p:sp>
      <p:sp>
        <p:nvSpPr>
          <p:cNvPr id="2" name="Rectangle 1"/>
          <p:cNvSpPr/>
          <p:nvPr/>
        </p:nvSpPr>
        <p:spPr>
          <a:xfrm>
            <a:off x="318448" y="685800"/>
            <a:ext cx="8610600" cy="5078313"/>
          </a:xfrm>
          <a:prstGeom prst="rect">
            <a:avLst/>
          </a:prstGeom>
        </p:spPr>
        <p:txBody>
          <a:bodyPr wrap="square">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The VBA/DoD Collaboration Staff is reassessing the need for having separate</a:t>
            </a:r>
          </a:p>
          <a:p>
            <a:r>
              <a:rPr lang="en-US" dirty="0">
                <a:latin typeface="Arial" panose="020B0604020202020204" pitchFamily="34" charset="0"/>
                <a:cs typeface="Arial" panose="020B0604020202020204" pitchFamily="34" charset="0"/>
              </a:rPr>
              <a:t>BDD and IDES monthly conference calls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Combining the two calls will aid in reducing the overlap created by having</a:t>
            </a:r>
          </a:p>
          <a:p>
            <a:r>
              <a:rPr lang="en-US" dirty="0">
                <a:latin typeface="Arial" panose="020B0604020202020204" pitchFamily="34" charset="0"/>
                <a:cs typeface="Arial" panose="020B0604020202020204" pitchFamily="34" charset="0"/>
              </a:rPr>
              <a:t>separate calls, and in turn provide time back to you to accomplish your mission of serving our Servicemembers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We also hope this will be a benefit to BDD and IDES claims processors by</a:t>
            </a:r>
          </a:p>
          <a:p>
            <a:r>
              <a:rPr lang="en-US" dirty="0">
                <a:latin typeface="Arial" panose="020B0604020202020204" pitchFamily="34" charset="0"/>
                <a:cs typeface="Arial" panose="020B0604020202020204" pitchFamily="34" charset="0"/>
              </a:rPr>
              <a:t>providing all Pre-Discharge guidance in a single format, thus improving your knowledge of both programs</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We know not everyone processes both BDD and IDES claims, we feel it will be</a:t>
            </a:r>
          </a:p>
          <a:p>
            <a:r>
              <a:rPr lang="en-US" dirty="0">
                <a:latin typeface="Arial" panose="020B0604020202020204" pitchFamily="34" charset="0"/>
                <a:cs typeface="Arial" panose="020B0604020202020204" pitchFamily="34" charset="0"/>
              </a:rPr>
              <a:t>a great benefit to Servicemembers by having all of our employees who serve them aware of the Pre-Discharge process as a whole, thereby improving the service we provide </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We will continue having the combined calls on the 2nd Tuesday of each month</a:t>
            </a:r>
          </a:p>
          <a:p>
            <a:r>
              <a:rPr lang="en-US" dirty="0">
                <a:latin typeface="Arial" panose="020B0604020202020204" pitchFamily="34" charset="0"/>
                <a:cs typeface="Arial" panose="020B0604020202020204" pitchFamily="34" charset="0"/>
              </a:rPr>
              <a:t>and will reassess the need for separate calls in the future, if necessary  </a:t>
            </a:r>
          </a:p>
        </p:txBody>
      </p:sp>
    </p:spTree>
    <p:extLst>
      <p:ext uri="{BB962C8B-B14F-4D97-AF65-F5344CB8AC3E}">
        <p14:creationId xmlns:p14="http://schemas.microsoft.com/office/powerpoint/2010/main" val="2046648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IDES and BDD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Examination Management System (EMS) Issues</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3" name="Rectangle 2"/>
          <p:cNvSpPr/>
          <p:nvPr/>
        </p:nvSpPr>
        <p:spPr>
          <a:xfrm>
            <a:off x="304800" y="968276"/>
            <a:ext cx="8229600" cy="3785652"/>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EMS continues to have issues with exam delays. </a:t>
            </a:r>
          </a:p>
          <a:p>
            <a:r>
              <a:rPr lang="en-US" sz="2400" dirty="0">
                <a:latin typeface="Arial" panose="020B0604020202020204" pitchFamily="34" charset="0"/>
                <a:cs typeface="Arial" panose="020B0604020202020204" pitchFamily="34" charset="0"/>
              </a:rPr>
              <a:t>Programmers and other personnel are working around the clock the correct the issues. If you are experiencing EMS issues, submit a help ticket to Your IT Services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You can also contact the Contract Exam Inquiry Mailbox</a:t>
            </a:r>
          </a:p>
          <a:p>
            <a:r>
              <a:rPr lang="en-US" sz="2400" dirty="0">
                <a:latin typeface="Arial" panose="020B0604020202020204" pitchFamily="34" charset="0"/>
                <a:cs typeface="Arial" panose="020B0604020202020204" pitchFamily="34" charset="0"/>
              </a:rPr>
              <a:t>and include the specific issues and claim numbers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Mandatory Contract Exam Staff will now be</a:t>
            </a:r>
          </a:p>
          <a:p>
            <a:r>
              <a:rPr lang="en-US" sz="2400" dirty="0">
                <a:latin typeface="Arial" panose="020B0604020202020204" pitchFamily="34" charset="0"/>
                <a:cs typeface="Arial" panose="020B0604020202020204" pitchFamily="34" charset="0"/>
              </a:rPr>
              <a:t>available until 230 pm to answer any additional questions</a:t>
            </a:r>
          </a:p>
        </p:txBody>
      </p:sp>
    </p:spTree>
    <p:extLst>
      <p:ext uri="{BB962C8B-B14F-4D97-AF65-F5344CB8AC3E}">
        <p14:creationId xmlns:p14="http://schemas.microsoft.com/office/powerpoint/2010/main" val="409755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MSC Standards</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4" name="Rectangle 3">
            <a:extLst>
              <a:ext uri="{FF2B5EF4-FFF2-40B4-BE49-F238E27FC236}">
                <a16:creationId xmlns:a16="http://schemas.microsoft.com/office/drawing/2014/main" id="{84B8EABB-43D5-42AE-95F5-8CD53B8E9105}"/>
              </a:ext>
            </a:extLst>
          </p:cNvPr>
          <p:cNvSpPr/>
          <p:nvPr/>
        </p:nvSpPr>
        <p:spPr>
          <a:xfrm>
            <a:off x="332872" y="1008995"/>
            <a:ext cx="8610600" cy="4401205"/>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On July 1, 2018, VBA began operating under newly adopted national</a:t>
            </a:r>
          </a:p>
          <a:p>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performance standards for Military Services Coordinators (MSC). We know there are many questions about these standards and how they will be implemented. Many of these questions have already been submitted to the Office of Field Operations (OFO) by the Districts and Regional Offices and answers have been provided  </a:t>
            </a:r>
          </a:p>
          <a:p>
            <a:pPr marL="342900" indent="-342900">
              <a:buFont typeface="Arial" panose="020B0604020202020204" pitchFamily="34" charset="0"/>
              <a:buChar char="•"/>
            </a:pP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We encourage you to contact your local management with any</a:t>
            </a:r>
          </a:p>
          <a:p>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questions that you have so that these questions can go through the proper channels and ensure consistent responses are provided</a:t>
            </a:r>
          </a:p>
          <a:p>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r>
              <a:rPr lang="en-US" sz="2000" b="1" dirty="0">
                <a:solidFill>
                  <a:srgbClr val="000000"/>
                </a:solidFill>
                <a:latin typeface="Arial" panose="020B0604020202020204" pitchFamily="34" charset="0"/>
                <a:ea typeface="Times New Roman" panose="02020603050405020304" pitchFamily="18" charset="0"/>
                <a:cs typeface="Arial" panose="020B0604020202020204" pitchFamily="34" charset="0"/>
              </a:rPr>
              <a:t>Please Note:</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Answers to questions regarding quality measures will be forthcoming, as the quality staff is in the process of finalizing the QMS checklist descriptors.</a:t>
            </a:r>
          </a:p>
        </p:txBody>
      </p:sp>
    </p:spTree>
    <p:extLst>
      <p:ext uri="{BB962C8B-B14F-4D97-AF65-F5344CB8AC3E}">
        <p14:creationId xmlns:p14="http://schemas.microsoft.com/office/powerpoint/2010/main" val="198471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MSC Conference</a:t>
            </a:r>
          </a:p>
        </p:txBody>
      </p:sp>
      <p:sp>
        <p:nvSpPr>
          <p:cNvPr id="6" name="Slide Number Placeholder 5"/>
          <p:cNvSpPr>
            <a:spLocks noGrp="1"/>
          </p:cNvSpPr>
          <p:nvPr>
            <p:ph type="sldNum" sz="quarter" idx="12"/>
          </p:nvPr>
        </p:nvSpPr>
        <p:spPr/>
        <p:txBody>
          <a:bodyPr/>
          <a:lstStyle/>
          <a:p>
            <a:fld id="{04F7EA0F-F264-4DBA-8450-109ED0C85B89}" type="slidenum">
              <a:rPr lang="en-US" smtClean="0"/>
              <a:t>9</a:t>
            </a:fld>
            <a:endParaRPr lang="en-US" dirty="0"/>
          </a:p>
        </p:txBody>
      </p:sp>
      <p:sp>
        <p:nvSpPr>
          <p:cNvPr id="3" name="Rectangle 2">
            <a:extLst>
              <a:ext uri="{FF2B5EF4-FFF2-40B4-BE49-F238E27FC236}">
                <a16:creationId xmlns:a16="http://schemas.microsoft.com/office/drawing/2014/main" id="{202DF0F3-1079-4455-94A4-D102D173C1BB}"/>
              </a:ext>
            </a:extLst>
          </p:cNvPr>
          <p:cNvSpPr/>
          <p:nvPr/>
        </p:nvSpPr>
        <p:spPr>
          <a:xfrm>
            <a:off x="304800" y="1001554"/>
            <a:ext cx="8839200" cy="4493538"/>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The first National Training Conference for Military Services</a:t>
            </a:r>
          </a:p>
          <a:p>
            <a:r>
              <a:rPr lang="en-US" sz="2200" dirty="0">
                <a:latin typeface="Arial" panose="020B0604020202020204" pitchFamily="34" charset="0"/>
                <a:cs typeface="Arial" panose="020B0604020202020204" pitchFamily="34" charset="0"/>
              </a:rPr>
              <a:t>Coordinators was held May 22-24. Thanks to all MSCs who participated and helped make the conference a success  </a:t>
            </a:r>
          </a:p>
          <a:p>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The second conference is projected to be the week of 20 August</a:t>
            </a:r>
          </a:p>
          <a:p>
            <a:r>
              <a:rPr lang="en-US" sz="2200" dirty="0">
                <a:latin typeface="Arial" panose="020B0604020202020204" pitchFamily="34" charset="0"/>
                <a:cs typeface="Arial" panose="020B0604020202020204" pitchFamily="34" charset="0"/>
              </a:rPr>
              <a:t>(location TBD). The conference is not for new MSCs only, it is for all MSCs. It’s to focus on MSC responsibilities when processing IDES and BDD claims. It’s also meant to provide MSCs the opportunity to network and share IDES and BDD techniques and procedures  </a:t>
            </a:r>
          </a:p>
          <a:p>
            <a:endParaRPr lang="en-US" sz="22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Note:  If you did not attend the first conference, please ensure you</a:t>
            </a:r>
          </a:p>
          <a:p>
            <a:r>
              <a:rPr lang="en-US" sz="2200" dirty="0">
                <a:latin typeface="Arial" panose="020B0604020202020204" pitchFamily="34" charset="0"/>
                <a:cs typeface="Arial" panose="020B0604020202020204" pitchFamily="34" charset="0"/>
              </a:rPr>
              <a:t>have a Concur account (travel) and a Government Credit Card. If you do not have these, please work with your supervisor to obtain them</a:t>
            </a:r>
          </a:p>
        </p:txBody>
      </p:sp>
    </p:spTree>
    <p:extLst>
      <p:ext uri="{BB962C8B-B14F-4D97-AF65-F5344CB8AC3E}">
        <p14:creationId xmlns:p14="http://schemas.microsoft.com/office/powerpoint/2010/main" val="4252305791"/>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C993FA49-FC48-493C-94A2-B5BE0B839CF0}">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10462</TotalTime>
  <Words>1505</Words>
  <Application>Microsoft Office PowerPoint</Application>
  <PresentationFormat>On-screen Show (4:3)</PresentationFormat>
  <Paragraphs>185</Paragraphs>
  <Slides>24</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24</vt:i4>
      </vt:variant>
    </vt:vector>
  </HeadingPairs>
  <TitlesOfParts>
    <vt:vector size="34" baseType="lpstr">
      <vt:lpstr>Arial</vt:lpstr>
      <vt:lpstr>Calibri</vt:lpstr>
      <vt:lpstr>Courier New</vt:lpstr>
      <vt:lpstr>MS ????</vt:lpstr>
      <vt:lpstr>Myriad Pro</vt:lpstr>
      <vt:lpstr>Times New Roman</vt:lpstr>
      <vt:lpstr>Wingdings</vt:lpstr>
      <vt:lpstr>10_Office Theme</vt:lpstr>
      <vt:lpstr>1_Custom Design</vt:lpstr>
      <vt:lpstr>Custom Design</vt:lpstr>
      <vt:lpstr>PowerPoint Presentation</vt:lpstr>
      <vt:lpstr>Agenda (1 of 3)</vt:lpstr>
      <vt:lpstr>Agenda (2 of 3)</vt:lpstr>
      <vt:lpstr>Agenda (3 of 3)</vt:lpstr>
      <vt:lpstr>Introduction</vt:lpstr>
      <vt:lpstr>PowerPoint Presentation</vt:lpstr>
      <vt:lpstr>Examination Management System (EMS) Issues</vt:lpstr>
      <vt:lpstr>MSC Standards</vt:lpstr>
      <vt:lpstr>MSC Conference</vt:lpstr>
      <vt:lpstr>MSC Conference Q&amp;A Document</vt:lpstr>
      <vt:lpstr>PowerPoint Presentation</vt:lpstr>
      <vt:lpstr>Establishment of EP 689</vt:lpstr>
      <vt:lpstr>Mailing Items to QTC</vt:lpstr>
      <vt:lpstr>Case Documents being sent to Scanning Vendor,  rather than Uploading to VBMS</vt:lpstr>
      <vt:lpstr>IDES MSC Info on MSC SP Site</vt:lpstr>
      <vt:lpstr>IDES Mailbox Inquiries</vt:lpstr>
      <vt:lpstr>VTA Reminders</vt:lpstr>
      <vt:lpstr>PowerPoint Presentation</vt:lpstr>
      <vt:lpstr>BDD claims received without  Service Treatment Records (STRs) </vt:lpstr>
      <vt:lpstr>Automated Sharing of Completed DBQs  for Pre-Discharge Claimants </vt:lpstr>
      <vt:lpstr>DD Form 214 Letters</vt:lpstr>
      <vt:lpstr>Current Program Timeliness</vt:lpstr>
      <vt:lpstr>Questions from the BDD Mailbox</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2018 IDES Teleconference PowerPoint Presentation</dc:title>
  <dc:subject>Pre-Discharge MSC</dc:subject>
  <dc:creator>Department of Veterans Affairs, Veterans Benefits Administration, Compensation Service, STAFF</dc:creator>
  <cp:keywords>IDES Conference Call</cp:keywords>
  <dc:description>This is the presentation for the July 2018 IDES Teleconference.</dc:description>
  <cp:lastModifiedBy>Kathy Poole</cp:lastModifiedBy>
  <cp:revision>144</cp:revision>
  <cp:lastPrinted>2018-01-09T18:11:21Z</cp:lastPrinted>
  <dcterms:created xsi:type="dcterms:W3CDTF">2017-12-21T16:13:31Z</dcterms:created>
  <dcterms:modified xsi:type="dcterms:W3CDTF">2018-09-26T14:51:44Z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