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4"/>
  </p:notesMasterIdLst>
  <p:sldIdLst>
    <p:sldId id="285" r:id="rId7"/>
    <p:sldId id="286" r:id="rId8"/>
    <p:sldId id="298" r:id="rId9"/>
    <p:sldId id="299" r:id="rId10"/>
    <p:sldId id="303" r:id="rId11"/>
    <p:sldId id="291" r:id="rId12"/>
    <p:sldId id="297" r:id="rId13"/>
    <p:sldId id="290" r:id="rId14"/>
    <p:sldId id="315" r:id="rId15"/>
    <p:sldId id="288" r:id="rId16"/>
    <p:sldId id="295" r:id="rId17"/>
    <p:sldId id="294" r:id="rId18"/>
    <p:sldId id="300" r:id="rId19"/>
    <p:sldId id="304" r:id="rId20"/>
    <p:sldId id="306" r:id="rId21"/>
    <p:sldId id="316" r:id="rId22"/>
    <p:sldId id="317" r:id="rId23"/>
    <p:sldId id="302" r:id="rId24"/>
    <p:sldId id="308" r:id="rId25"/>
    <p:sldId id="309" r:id="rId26"/>
    <p:sldId id="310" r:id="rId27"/>
    <p:sldId id="296" r:id="rId28"/>
    <p:sldId id="318" r:id="rId29"/>
    <p:sldId id="311" r:id="rId30"/>
    <p:sldId id="312" r:id="rId31"/>
    <p:sldId id="287" r:id="rId32"/>
    <p:sldId id="319"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50" autoAdjust="0"/>
    <p:restoredTop sz="94660"/>
  </p:normalViewPr>
  <p:slideViewPr>
    <p:cSldViewPr>
      <p:cViewPr varScale="1">
        <p:scale>
          <a:sx n="114" d="100"/>
          <a:sy n="114" d="100"/>
        </p:scale>
        <p:origin x="768" y="108"/>
      </p:cViewPr>
      <p:guideLst>
        <p:guide orient="horz" pos="2160"/>
        <p:guide pos="2880"/>
        <p:guide orient="horz" pos="672"/>
        <p:guide pos="288"/>
      </p:guideLst>
    </p:cSldViewPr>
  </p:slideViewPr>
  <p:notesTextViewPr>
    <p:cViewPr>
      <p:scale>
        <a:sx n="1" d="1"/>
        <a:sy n="1" d="1"/>
      </p:scale>
      <p:origin x="0" y="0"/>
    </p:cViewPr>
  </p:notesTextViewPr>
  <p:sorterViewPr>
    <p:cViewPr>
      <p:scale>
        <a:sx n="100" d="100"/>
        <a:sy n="100" d="100"/>
      </p:scale>
      <p:origin x="0" y="-6624"/>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10/4/2018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10/4/2018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10/4/2018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10/4/2018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3" Type="http://schemas.openxmlformats.org/officeDocument/2006/relationships/hyperlink" Target="http://chillopedia.com/random/new-911-helicopter-video-of-twin-towers-released-by-nypd/" TargetMode="External"/><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212D</a:t>
            </a:r>
          </a:p>
          <a:p>
            <a:r>
              <a:rPr lang="en-US" sz="1800" b="1" dirty="0">
                <a:solidFill>
                  <a:schemeClr val="tx1"/>
                </a:solidFill>
                <a:latin typeface="+mj-lt"/>
              </a:rPr>
              <a:t>Name/Title: 212D Staff</a:t>
            </a:r>
          </a:p>
          <a:p>
            <a:r>
              <a:rPr lang="en-US" sz="1800" dirty="0">
                <a:solidFill>
                  <a:schemeClr val="tx1"/>
                </a:solidFill>
                <a:latin typeface="+mj-lt"/>
              </a:rPr>
              <a:t>Date: September 11, 2018</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MSC Conference</a:t>
            </a:r>
          </a:p>
        </p:txBody>
      </p:sp>
      <p:sp>
        <p:nvSpPr>
          <p:cNvPr id="6" name="Slide Number Placeholder 5"/>
          <p:cNvSpPr>
            <a:spLocks noGrp="1"/>
          </p:cNvSpPr>
          <p:nvPr>
            <p:ph type="sldNum" sz="quarter" idx="12"/>
          </p:nvPr>
        </p:nvSpPr>
        <p:spPr/>
        <p:txBody>
          <a:bodyPr/>
          <a:lstStyle/>
          <a:p>
            <a:fld id="{04F7EA0F-F264-4DBA-8450-109ED0C85B89}" type="slidenum">
              <a:rPr lang="en-US" smtClean="0"/>
              <a:t>10</a:t>
            </a:fld>
            <a:endParaRPr lang="en-US" dirty="0"/>
          </a:p>
        </p:txBody>
      </p:sp>
      <p:sp>
        <p:nvSpPr>
          <p:cNvPr id="3" name="Rectangle 2">
            <a:extLst>
              <a:ext uri="{FF2B5EF4-FFF2-40B4-BE49-F238E27FC236}">
                <a16:creationId xmlns:a16="http://schemas.microsoft.com/office/drawing/2014/main" id="{202DF0F3-1079-4455-94A4-D102D173C1BB}"/>
              </a:ext>
            </a:extLst>
          </p:cNvPr>
          <p:cNvSpPr/>
          <p:nvPr/>
        </p:nvSpPr>
        <p:spPr>
          <a:xfrm>
            <a:off x="304800" y="1447800"/>
            <a:ext cx="8839200" cy="1569660"/>
          </a:xfrm>
          <a:prstGeom prst="rect">
            <a:avLst/>
          </a:prstGeom>
        </p:spPr>
        <p:txBody>
          <a:bodyPr wrap="square">
            <a:spAutoFit/>
          </a:bodyPr>
          <a:lstStyle/>
          <a:p>
            <a:r>
              <a:rPr lang="en-US" sz="2400" dirty="0">
                <a:latin typeface="Arial" panose="020B0604020202020204" pitchFamily="34" charset="0"/>
                <a:cs typeface="Arial" panose="020B0604020202020204" pitchFamily="34" charset="0"/>
              </a:rPr>
              <a:t>The second National Training Conference for Military Services</a:t>
            </a:r>
          </a:p>
          <a:p>
            <a:r>
              <a:rPr lang="en-US" sz="2400" dirty="0">
                <a:latin typeface="Arial" panose="020B0604020202020204" pitchFamily="34" charset="0"/>
                <a:cs typeface="Arial" panose="020B0604020202020204" pitchFamily="34" charset="0"/>
              </a:rPr>
              <a:t>Coordinators was held August 21-23. Thanks to all MSC attendees and instructors who helped make the conference a success</a:t>
            </a:r>
          </a:p>
        </p:txBody>
      </p:sp>
    </p:spTree>
    <p:extLst>
      <p:ext uri="{BB962C8B-B14F-4D97-AF65-F5344CB8AC3E}">
        <p14:creationId xmlns:p14="http://schemas.microsoft.com/office/powerpoint/2010/main" val="4252305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11</a:t>
            </a:fld>
            <a:endParaRPr lang="en-US" dirty="0"/>
          </a:p>
        </p:txBody>
      </p:sp>
      <p:sp>
        <p:nvSpPr>
          <p:cNvPr id="2" name="Title 1"/>
          <p:cNvSpPr>
            <a:spLocks noGrp="1"/>
          </p:cNvSpPr>
          <p:nvPr>
            <p:ph type="title"/>
          </p:nvPr>
        </p:nvSpPr>
        <p:spPr/>
        <p:txBody>
          <a:bodyPr>
            <a:noAutofit/>
          </a:bodyPr>
          <a:lstStyle/>
          <a:p>
            <a:r>
              <a:rPr lang="en-US" sz="3000" dirty="0"/>
              <a:t>BDD and IDES MSC Information on MSC SharePoint Site</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1066800"/>
            <a:ext cx="8382000" cy="2677656"/>
          </a:xfrm>
          <a:prstGeom prst="rect">
            <a:avLst/>
          </a:prstGeom>
        </p:spPr>
        <p:txBody>
          <a:bodyPr wrap="square">
            <a:spAutoFit/>
          </a:bodyPr>
          <a:lstStyle/>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MSC Coaches/Supervisors are requested to keep their ROs BDD and IDES data updated on the MSC SP Site</a:t>
            </a:r>
          </a:p>
          <a:p>
            <a:pPr marL="457200"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There was some confusion with the original guidance that went out in July IRT the BDD List. Please review and update your ROs data based on the information in the Read Ahead</a:t>
            </a:r>
          </a:p>
        </p:txBody>
      </p:sp>
    </p:spTree>
    <p:extLst>
      <p:ext uri="{BB962C8B-B14F-4D97-AF65-F5344CB8AC3E}">
        <p14:creationId xmlns:p14="http://schemas.microsoft.com/office/powerpoint/2010/main" val="3550629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TAP Briefings</a:t>
            </a:r>
          </a:p>
        </p:txBody>
      </p:sp>
      <p:sp>
        <p:nvSpPr>
          <p:cNvPr id="6" name="Slide Number Placeholder 5"/>
          <p:cNvSpPr>
            <a:spLocks noGrp="1"/>
          </p:cNvSpPr>
          <p:nvPr>
            <p:ph type="sldNum" sz="quarter" idx="12"/>
          </p:nvPr>
        </p:nvSpPr>
        <p:spPr/>
        <p:txBody>
          <a:bodyPr/>
          <a:lstStyle/>
          <a:p>
            <a:fld id="{04F7EA0F-F264-4DBA-8450-109ED0C85B89}" type="slidenum">
              <a:rPr lang="en-US" smtClean="0"/>
              <a:t>12</a:t>
            </a:fld>
            <a:endParaRPr lang="en-US" dirty="0"/>
          </a:p>
        </p:txBody>
      </p:sp>
      <p:sp>
        <p:nvSpPr>
          <p:cNvPr id="3" name="Rectangle 2">
            <a:extLst>
              <a:ext uri="{FF2B5EF4-FFF2-40B4-BE49-F238E27FC236}">
                <a16:creationId xmlns:a16="http://schemas.microsoft.com/office/drawing/2014/main" id="{130C078C-97BF-4CF4-A8FC-76DEFA1F669D}"/>
              </a:ext>
            </a:extLst>
          </p:cNvPr>
          <p:cNvSpPr/>
          <p:nvPr/>
        </p:nvSpPr>
        <p:spPr>
          <a:xfrm>
            <a:off x="304800" y="1033670"/>
            <a:ext cx="8382000" cy="4755148"/>
          </a:xfrm>
          <a:prstGeom prst="rect">
            <a:avLst/>
          </a:prstGeom>
        </p:spPr>
        <p:txBody>
          <a:bodyPr wrap="square">
            <a:spAutoFit/>
          </a:bodyPr>
          <a:lstStyle/>
          <a:p>
            <a:pPr marL="342900" indent="-3429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MSC Coaches/Supervisors are reminded that MSCs should not be participating in/speaking at TAP Briefings</a:t>
            </a:r>
          </a:p>
          <a:p>
            <a:pPr marL="342900" indent="-3429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Benefit Advisors will continue to provide TAP classes.  The MSC is allowed to attend the TAP briefing. MSCs can coordinate with the Benefits Advisor to allow the advisor to introduce the MSC, provide a description of duties, hand out business cards, and give their location on the MTF or at the RO </a:t>
            </a:r>
          </a:p>
          <a:p>
            <a:pPr marL="342900" indent="-342900">
              <a:spcAft>
                <a:spcPts val="600"/>
              </a:spcAft>
              <a:buFont typeface="Arial" panose="020B0604020202020204" pitchFamily="34" charset="0"/>
              <a:buChar char="•"/>
            </a:pPr>
            <a:r>
              <a:rPr lang="en-US" sz="2400" dirty="0">
                <a:latin typeface="Arial" panose="020B0604020202020204" pitchFamily="34" charset="0"/>
                <a:cs typeface="Arial" panose="020B0604020202020204" pitchFamily="34" charset="0"/>
              </a:rPr>
              <a:t>MSCs are not allowed to conduct or provide additional information during the TAP briefing</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If you have additional questions regarding TAP Briefings, the transitional liaisons are listed in the Read Ahead</a:t>
            </a:r>
          </a:p>
        </p:txBody>
      </p:sp>
    </p:spTree>
    <p:extLst>
      <p:ext uri="{BB962C8B-B14F-4D97-AF65-F5344CB8AC3E}">
        <p14:creationId xmlns:p14="http://schemas.microsoft.com/office/powerpoint/2010/main" val="3712124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13</a:t>
            </a:fld>
            <a:endParaRPr lang="en-US" dirty="0">
              <a:solidFill>
                <a:prstClr val="white"/>
              </a:solidFill>
            </a:endParaRPr>
          </a:p>
        </p:txBody>
      </p:sp>
      <p:sp>
        <p:nvSpPr>
          <p:cNvPr id="4" name="Title 3"/>
          <p:cNvSpPr>
            <a:spLocks noGrp="1"/>
          </p:cNvSpPr>
          <p:nvPr>
            <p:ph type="title"/>
          </p:nvPr>
        </p:nvSpPr>
        <p:spPr/>
        <p:txBody>
          <a:bodyPr>
            <a:noAutofit/>
          </a:bodyPr>
          <a:lstStyle/>
          <a:p>
            <a:r>
              <a:rPr lang="en-US" sz="3400" dirty="0">
                <a:ea typeface="Times New Roman" panose="02020603050405020304" pitchFamily="18" charset="0"/>
                <a:cs typeface="Arial" panose="020B0604020202020204" pitchFamily="34" charset="0"/>
              </a:rPr>
              <a:t>Searching for Cases with QMS Error Notifications</a:t>
            </a:r>
            <a:endParaRPr lang="en-US" sz="3400" dirty="0"/>
          </a:p>
        </p:txBody>
      </p:sp>
      <p:sp>
        <p:nvSpPr>
          <p:cNvPr id="2" name="Rectangle 1">
            <a:extLst>
              <a:ext uri="{FF2B5EF4-FFF2-40B4-BE49-F238E27FC236}">
                <a16:creationId xmlns:a16="http://schemas.microsoft.com/office/drawing/2014/main" id="{2C506398-34DD-472D-A4BE-CC49A57B7108}"/>
              </a:ext>
            </a:extLst>
          </p:cNvPr>
          <p:cNvSpPr/>
          <p:nvPr/>
        </p:nvSpPr>
        <p:spPr>
          <a:xfrm>
            <a:off x="304800" y="1026616"/>
            <a:ext cx="8534400" cy="2677656"/>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With the implementation of the MSC Standards and associated Quality Reviews, QMS will send an email with the error notification, but QMS only provides the claim ID, not the SSN</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Follow the steps in the Read Ahead to look up the claim in VBMS</a:t>
            </a:r>
          </a:p>
        </p:txBody>
      </p:sp>
    </p:spTree>
    <p:extLst>
      <p:ext uri="{BB962C8B-B14F-4D97-AF65-F5344CB8AC3E}">
        <p14:creationId xmlns:p14="http://schemas.microsoft.com/office/powerpoint/2010/main" val="141146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5" name="Rectangle 4"/>
          <p:cNvSpPr/>
          <p:nvPr/>
        </p:nvSpPr>
        <p:spPr>
          <a:xfrm>
            <a:off x="990600" y="2445365"/>
            <a:ext cx="7162800" cy="584775"/>
          </a:xfrm>
          <a:prstGeom prst="rect">
            <a:avLst/>
          </a:prstGeom>
        </p:spPr>
        <p:txBody>
          <a:bodyPr wrap="square">
            <a:spAutoFit/>
          </a:bodyPr>
          <a:lstStyle/>
          <a:p>
            <a:pPr algn="ctr"/>
            <a:r>
              <a:rPr lang="en-US" sz="3200" dirty="0">
                <a:solidFill>
                  <a:prstClr val="black"/>
                </a:solidFill>
                <a:latin typeface="Arial"/>
                <a:ea typeface="MS ????"/>
              </a:rPr>
              <a:t>IDES Topics for Discussion</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117254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900" dirty="0"/>
              <a:t>Handling IDES Cases in Which Participants </a:t>
            </a:r>
            <a:br>
              <a:rPr lang="en-US" sz="2900" dirty="0"/>
            </a:br>
            <a:r>
              <a:rPr lang="en-US" sz="2900" dirty="0"/>
              <a:t>Decline to File a VA Claim</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15</a:t>
            </a:fld>
            <a:endParaRPr lang="en-US" dirty="0">
              <a:solidFill>
                <a:prstClr val="white"/>
              </a:solidFill>
            </a:endParaRPr>
          </a:p>
        </p:txBody>
      </p:sp>
      <p:sp>
        <p:nvSpPr>
          <p:cNvPr id="3" name="Rectangle 2">
            <a:extLst>
              <a:ext uri="{FF2B5EF4-FFF2-40B4-BE49-F238E27FC236}">
                <a16:creationId xmlns:a16="http://schemas.microsoft.com/office/drawing/2014/main" id="{773166A9-29FF-4C7A-ACA5-500C5FC3C7A7}"/>
              </a:ext>
            </a:extLst>
          </p:cNvPr>
          <p:cNvSpPr/>
          <p:nvPr/>
        </p:nvSpPr>
        <p:spPr>
          <a:xfrm>
            <a:off x="304800" y="914400"/>
            <a:ext cx="8458200" cy="5170646"/>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MSCs and DRAS’ are reminded that IDES participants may decline to file a VA claim. In these instances, VA will evaluate the conditions referred by the service department for DoD purposes only, and no VA compensation will be awarded </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MSC procedures for handling IDES cases involving participants who decline to submit a VA Claim are found in M21-1 III.i.2.D.4.a.    </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DRAS Procedures for handling IDES cases in which a participant declines to submit a VA Claim are outlined in M21-1 III.i.2.F.10.   </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cs typeface="Arial" panose="020B0604020202020204" pitchFamily="34" charset="0"/>
              </a:rPr>
              <a:t>Important: The procedures above are applicable only when the participant explicitly declines to file a VA claim  </a:t>
            </a:r>
          </a:p>
        </p:txBody>
      </p:sp>
    </p:spTree>
    <p:extLst>
      <p:ext uri="{BB962C8B-B14F-4D97-AF65-F5344CB8AC3E}">
        <p14:creationId xmlns:p14="http://schemas.microsoft.com/office/powerpoint/2010/main" val="3953521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The Use of SAFE to Transfer Documents </a:t>
            </a:r>
            <a:br>
              <a:rPr lang="en-US" sz="3000" dirty="0"/>
            </a:br>
            <a:r>
              <a:rPr lang="en-US" sz="3000" dirty="0"/>
              <a:t>Between MSC and PEBLOs</a:t>
            </a:r>
          </a:p>
        </p:txBody>
      </p:sp>
      <p:sp>
        <p:nvSpPr>
          <p:cNvPr id="6" name="Slide Number Placeholder 5"/>
          <p:cNvSpPr>
            <a:spLocks noGrp="1"/>
          </p:cNvSpPr>
          <p:nvPr>
            <p:ph type="sldNum" sz="quarter" idx="12"/>
          </p:nvPr>
        </p:nvSpPr>
        <p:spPr/>
        <p:txBody>
          <a:bodyPr/>
          <a:lstStyle/>
          <a:p>
            <a:fld id="{04F7EA0F-F264-4DBA-8450-109ED0C85B89}" type="slidenum">
              <a:rPr lang="en-US" smtClean="0"/>
              <a:t>16</a:t>
            </a:fld>
            <a:endParaRPr lang="en-US" dirty="0"/>
          </a:p>
        </p:txBody>
      </p:sp>
      <p:sp>
        <p:nvSpPr>
          <p:cNvPr id="5" name="Rectangle 4"/>
          <p:cNvSpPr/>
          <p:nvPr/>
        </p:nvSpPr>
        <p:spPr>
          <a:xfrm>
            <a:off x="304800" y="990600"/>
            <a:ext cx="8324725" cy="4524315"/>
          </a:xfrm>
          <a:prstGeom prst="rect">
            <a:avLst/>
          </a:prstGeom>
        </p:spPr>
        <p:txBody>
          <a:bodyPr wrap="square">
            <a:spAutoFit/>
          </a:bodyPr>
          <a:lstStyle/>
          <a:p>
            <a:pPr marL="396875" indent="-342900">
              <a:buFont typeface="Arial" panose="020B0604020202020204" pitchFamily="34" charset="0"/>
              <a:buChar char="•"/>
            </a:pPr>
            <a:r>
              <a:rPr lang="en-US" sz="2400" dirty="0">
                <a:solidFill>
                  <a:srgbClr val="000000"/>
                </a:solidFill>
                <a:latin typeface="Arial" panose="020B0604020202020204" pitchFamily="34" charset="0"/>
                <a:ea typeface="Times New Roman"/>
                <a:cs typeface="Arial" panose="020B0604020202020204" pitchFamily="34" charset="0"/>
              </a:rPr>
              <a:t>MSCs are reminded that SAFE should be used to transfer case information (STRs, forms, etc.) between the MSC and PEBLO</a:t>
            </a:r>
          </a:p>
          <a:p>
            <a:pPr marL="396875" indent="-342900">
              <a:buFont typeface="Arial" panose="020B0604020202020204" pitchFamily="34" charset="0"/>
              <a:buChar char="•"/>
            </a:pPr>
            <a:endParaRPr lang="en-US" sz="2400" dirty="0">
              <a:solidFill>
                <a:srgbClr val="000000"/>
              </a:solidFill>
              <a:latin typeface="Arial" panose="020B0604020202020204" pitchFamily="34" charset="0"/>
              <a:ea typeface="Times New Roman"/>
              <a:cs typeface="Arial" panose="020B0604020202020204" pitchFamily="34" charset="0"/>
            </a:endParaRPr>
          </a:p>
          <a:p>
            <a:pPr marL="396875" indent="-342900">
              <a:buFont typeface="Arial" panose="020B0604020202020204" pitchFamily="34" charset="0"/>
              <a:buChar char="•"/>
            </a:pPr>
            <a:r>
              <a:rPr lang="en-US" sz="2400" dirty="0">
                <a:solidFill>
                  <a:srgbClr val="000000"/>
                </a:solidFill>
                <a:latin typeface="Arial" panose="020B0604020202020204" pitchFamily="34" charset="0"/>
                <a:ea typeface="Times New Roman"/>
                <a:cs typeface="Arial" panose="020B0604020202020204" pitchFamily="34" charset="0"/>
              </a:rPr>
              <a:t>The use of SAFE stops the requirement to mail CDs and/or paper to a scanning vendor and allows the MSC to directly upload files to VBMS, which reduces the number of days to process the case  </a:t>
            </a:r>
          </a:p>
          <a:p>
            <a:pPr marL="396875" indent="-342900">
              <a:buFont typeface="Arial" panose="020B0604020202020204" pitchFamily="34" charset="0"/>
              <a:buChar char="•"/>
            </a:pPr>
            <a:endParaRPr lang="en-US" sz="2400" dirty="0">
              <a:solidFill>
                <a:srgbClr val="000000"/>
              </a:solidFill>
              <a:latin typeface="Arial" panose="020B0604020202020204" pitchFamily="34" charset="0"/>
              <a:ea typeface="Times New Roman"/>
              <a:cs typeface="Arial" panose="020B0604020202020204" pitchFamily="34" charset="0"/>
            </a:endParaRPr>
          </a:p>
          <a:p>
            <a:pPr marL="396875" indent="-342900">
              <a:buFont typeface="Arial" panose="020B0604020202020204" pitchFamily="34" charset="0"/>
              <a:buChar char="•"/>
            </a:pPr>
            <a:r>
              <a:rPr lang="en-US" sz="2400" dirty="0">
                <a:solidFill>
                  <a:srgbClr val="000000"/>
                </a:solidFill>
                <a:latin typeface="Arial" panose="020B0604020202020204" pitchFamily="34" charset="0"/>
                <a:ea typeface="Times New Roman"/>
                <a:cs typeface="Arial" panose="020B0604020202020204" pitchFamily="34" charset="0"/>
              </a:rPr>
              <a:t>If an RO has a supported MTF that is not providing IDES case information through SAFE, send the information requested in the Read Ahead</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1619183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VTA Notes </a:t>
            </a:r>
          </a:p>
        </p:txBody>
      </p:sp>
      <p:sp>
        <p:nvSpPr>
          <p:cNvPr id="6" name="Slide Number Placeholder 5"/>
          <p:cNvSpPr>
            <a:spLocks noGrp="1"/>
          </p:cNvSpPr>
          <p:nvPr>
            <p:ph type="sldNum" sz="quarter" idx="12"/>
          </p:nvPr>
        </p:nvSpPr>
        <p:spPr/>
        <p:txBody>
          <a:bodyPr/>
          <a:lstStyle/>
          <a:p>
            <a:fld id="{04F7EA0F-F264-4DBA-8450-109ED0C85B89}" type="slidenum">
              <a:rPr lang="en-US" smtClean="0"/>
              <a:t>17</a:t>
            </a:fld>
            <a:endParaRPr lang="en-US" dirty="0"/>
          </a:p>
        </p:txBody>
      </p:sp>
      <p:sp>
        <p:nvSpPr>
          <p:cNvPr id="5" name="Rectangle 4"/>
          <p:cNvSpPr/>
          <p:nvPr/>
        </p:nvSpPr>
        <p:spPr>
          <a:xfrm>
            <a:off x="304800" y="990600"/>
            <a:ext cx="8324725" cy="4524315"/>
          </a:xfrm>
          <a:prstGeom prst="rect">
            <a:avLst/>
          </a:prstGeom>
        </p:spPr>
        <p:txBody>
          <a:bodyPr wrap="square">
            <a:spAutoFit/>
          </a:bodyPr>
          <a:lstStyle/>
          <a:p>
            <a:pPr marL="396875" indent="-342900">
              <a:buFont typeface="Arial" panose="020B0604020202020204" pitchFamily="34" charset="0"/>
              <a:buChar char="•"/>
            </a:pPr>
            <a:r>
              <a:rPr lang="en-US" sz="2400" dirty="0">
                <a:solidFill>
                  <a:srgbClr val="000000"/>
                </a:solidFill>
                <a:latin typeface="Arial" panose="020B0604020202020204" pitchFamily="34" charset="0"/>
                <a:ea typeface="Times New Roman"/>
                <a:cs typeface="Arial" panose="020B0604020202020204" pitchFamily="34" charset="0"/>
              </a:rPr>
              <a:t>Users are reminded about the importance of VTA notes</a:t>
            </a:r>
          </a:p>
          <a:p>
            <a:pPr marL="396875" indent="-342900">
              <a:buFont typeface="Arial" panose="020B0604020202020204" pitchFamily="34" charset="0"/>
              <a:buChar char="•"/>
            </a:pPr>
            <a:endParaRPr lang="en-US" sz="2400" dirty="0">
              <a:solidFill>
                <a:srgbClr val="000000"/>
              </a:solidFill>
              <a:latin typeface="Arial" panose="020B0604020202020204" pitchFamily="34" charset="0"/>
              <a:ea typeface="Times New Roman"/>
              <a:cs typeface="Arial" panose="020B0604020202020204" pitchFamily="34" charset="0"/>
            </a:endParaRPr>
          </a:p>
          <a:p>
            <a:pPr marL="396875" indent="-342900">
              <a:buFont typeface="Arial" panose="020B0604020202020204" pitchFamily="34" charset="0"/>
              <a:buChar char="•"/>
            </a:pPr>
            <a:r>
              <a:rPr lang="en-US" sz="2400" dirty="0">
                <a:solidFill>
                  <a:srgbClr val="000000"/>
                </a:solidFill>
                <a:latin typeface="Arial" panose="020B0604020202020204" pitchFamily="34" charset="0"/>
                <a:ea typeface="Times New Roman"/>
                <a:cs typeface="Arial" panose="020B0604020202020204" pitchFamily="34" charset="0"/>
              </a:rPr>
              <a:t>We are not requiring you to input a note in every case just because it is over goal, but we are requiring you to input a note when a case is over goal (see below) or has an issue/circumstance that a reviewer can’t understand/glean from the data fields  </a:t>
            </a:r>
          </a:p>
          <a:p>
            <a:pPr marL="396875" indent="-342900">
              <a:buFont typeface="Arial" panose="020B0604020202020204" pitchFamily="34" charset="0"/>
              <a:buChar char="•"/>
            </a:pPr>
            <a:endParaRPr lang="en-US" sz="2400" dirty="0">
              <a:solidFill>
                <a:srgbClr val="000000"/>
              </a:solidFill>
              <a:latin typeface="Arial" panose="020B0604020202020204" pitchFamily="34" charset="0"/>
              <a:ea typeface="Times New Roman"/>
              <a:cs typeface="Arial" panose="020B0604020202020204" pitchFamily="34" charset="0"/>
            </a:endParaRPr>
          </a:p>
          <a:p>
            <a:pPr marL="396875" indent="-342900">
              <a:buFont typeface="Arial" panose="020B0604020202020204" pitchFamily="34" charset="0"/>
              <a:buChar char="•"/>
            </a:pPr>
            <a:r>
              <a:rPr lang="en-US" sz="2400" dirty="0">
                <a:solidFill>
                  <a:srgbClr val="000000"/>
                </a:solidFill>
                <a:latin typeface="Arial" panose="020B0604020202020204" pitchFamily="34" charset="0"/>
                <a:ea typeface="Times New Roman"/>
                <a:cs typeface="Arial" panose="020B0604020202020204" pitchFamily="34" charset="0"/>
              </a:rPr>
              <a:t>Over goal note:  If goal is a single digit, the note will be entered when case is five days over goal. If goal is double digits, the note will be entered when case is 10 days over goal</a:t>
            </a:r>
            <a:endParaRPr lang="en-US" sz="24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2857792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18</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VTA Reminders</a:t>
            </a:r>
          </a:p>
        </p:txBody>
      </p:sp>
      <p:sp>
        <p:nvSpPr>
          <p:cNvPr id="5" name="Rectangle 4"/>
          <p:cNvSpPr/>
          <p:nvPr/>
        </p:nvSpPr>
        <p:spPr>
          <a:xfrm>
            <a:off x="304800" y="990600"/>
            <a:ext cx="8839200" cy="1200329"/>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VTA v.2.4.0 was released August 26, 2018</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VTA Training is September 18 (9 AM ET) and 19 (1PM ET)</a:t>
            </a:r>
          </a:p>
        </p:txBody>
      </p:sp>
    </p:spTree>
    <p:extLst>
      <p:ext uri="{BB962C8B-B14F-4D97-AF65-F5344CB8AC3E}">
        <p14:creationId xmlns:p14="http://schemas.microsoft.com/office/powerpoint/2010/main" val="839264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19</a:t>
            </a:fld>
            <a:endParaRPr lang="en-US" dirty="0">
              <a:solidFill>
                <a:prstClr val="white"/>
              </a:solidFill>
            </a:endParaRPr>
          </a:p>
        </p:txBody>
      </p:sp>
      <p:sp>
        <p:nvSpPr>
          <p:cNvPr id="5" name="Rectangle 4"/>
          <p:cNvSpPr/>
          <p:nvPr/>
        </p:nvSpPr>
        <p:spPr>
          <a:xfrm>
            <a:off x="990600" y="2445365"/>
            <a:ext cx="7162800" cy="584775"/>
          </a:xfrm>
          <a:prstGeom prst="rect">
            <a:avLst/>
          </a:prstGeom>
        </p:spPr>
        <p:txBody>
          <a:bodyPr wrap="square">
            <a:spAutoFit/>
          </a:bodyPr>
          <a:lstStyle/>
          <a:p>
            <a:pPr algn="ctr"/>
            <a:r>
              <a:rPr lang="en-US" sz="3200" dirty="0">
                <a:solidFill>
                  <a:prstClr val="black"/>
                </a:solidFill>
                <a:latin typeface="Arial"/>
                <a:ea typeface="MS ????"/>
              </a:rPr>
              <a:t>BDD Topics for Discussion</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3)</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240012" y="971971"/>
            <a:ext cx="8536311" cy="4293483"/>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IDES and BDD Topics for Discussion</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Use of Current VA Form 21-526EZ (March 2018 Version) </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Automated Sharing of Completed DBQs for Pre-D Claimants </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Examination Management System (EMS) Issues</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MSC Standards</a:t>
            </a:r>
          </a:p>
          <a:p>
            <a:pPr marL="914400" lvl="1" indent="-457200">
              <a:buFont typeface="Arial" panose="020B0604020202020204" pitchFamily="34" charset="0"/>
              <a:buChar char="•"/>
            </a:pPr>
            <a:r>
              <a:rPr lang="en-US" sz="2100" dirty="0">
                <a:latin typeface="Arial" panose="020B0604020202020204" pitchFamily="34" charset="0"/>
                <a:cs typeface="Arial" panose="020B0604020202020204" pitchFamily="34" charset="0"/>
              </a:rPr>
              <a:t>MSC Conference</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BDD and IDES MSC Information on MSC SharePoint Site</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TAP Briefings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Searching for Cases with QMS Error Notifications</a:t>
            </a:r>
          </a:p>
          <a:p>
            <a:pPr marL="914400" lvl="1" indent="-457200">
              <a:buFont typeface="Arial" panose="020B0604020202020204" pitchFamily="34" charset="0"/>
              <a:buChar char="•"/>
            </a:pPr>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20</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Pre-Discharge Claim Type </a:t>
            </a:r>
            <a:endParaRPr lang="en-US" sz="3600" dirty="0"/>
          </a:p>
        </p:txBody>
      </p:sp>
      <p:sp>
        <p:nvSpPr>
          <p:cNvPr id="5" name="Rectangle 4">
            <a:extLst>
              <a:ext uri="{FF2B5EF4-FFF2-40B4-BE49-F238E27FC236}">
                <a16:creationId xmlns:a16="http://schemas.microsoft.com/office/drawing/2014/main" id="{16438711-50B0-4214-ADA7-339AC586C436}"/>
              </a:ext>
            </a:extLst>
          </p:cNvPr>
          <p:cNvSpPr/>
          <p:nvPr/>
        </p:nvSpPr>
        <p:spPr>
          <a:xfrm>
            <a:off x="304800" y="991374"/>
            <a:ext cx="8686800" cy="4647426"/>
          </a:xfrm>
          <a:prstGeom prst="rect">
            <a:avLst/>
          </a:prstGeom>
        </p:spPr>
        <p:txBody>
          <a:bodyPr wrap="square">
            <a:spAutoFit/>
          </a:bodyPr>
          <a:lstStyle/>
          <a:p>
            <a:pPr marL="285750" indent="-285750">
              <a:spcAft>
                <a:spcPts val="600"/>
              </a:spcAft>
              <a:buFont typeface="Arial" panose="020B0604020202020204" pitchFamily="34" charset="0"/>
              <a:buChar char="•"/>
            </a:pPr>
            <a:r>
              <a:rPr lang="en-US" sz="2200" dirty="0">
                <a:latin typeface="Arial" panose="020B0604020202020204" pitchFamily="34" charset="0"/>
                <a:cs typeface="Arial" panose="020B0604020202020204" pitchFamily="34" charset="0"/>
              </a:rPr>
              <a:t>VA and DoD are currently testing the automated functionality for STR delivery and completed DBQ transfer. A recent test showed notification of interest (NOI) (alerts sent to DoD when a Pre-Discharge claim is established in VBMS) label inconsistencies</a:t>
            </a:r>
          </a:p>
          <a:p>
            <a:pPr marL="285750" indent="-285750">
              <a:spcAft>
                <a:spcPts val="600"/>
              </a:spcAft>
              <a:buFont typeface="Arial" panose="020B0604020202020204" pitchFamily="34" charset="0"/>
              <a:buChar char="•"/>
            </a:pPr>
            <a:r>
              <a:rPr lang="en-US" sz="2200" dirty="0">
                <a:latin typeface="Arial" panose="020B0604020202020204" pitchFamily="34" charset="0"/>
                <a:cs typeface="Arial" panose="020B0604020202020204" pitchFamily="34" charset="0"/>
              </a:rPr>
              <a:t>The NOI labels appear as BDD, Quick Start, and Pre-Discharge Unknown. These labels assist DoD with prioritizing the initial transfer of STRs</a:t>
            </a:r>
          </a:p>
          <a:p>
            <a:pPr marL="285750" indent="-285750">
              <a:buFont typeface="Arial" panose="020B0604020202020204" pitchFamily="34" charset="0"/>
              <a:buChar char="•"/>
            </a:pPr>
            <a:r>
              <a:rPr lang="en-US" sz="2200" dirty="0">
                <a:latin typeface="Arial" panose="020B0604020202020204" pitchFamily="34" charset="0"/>
                <a:cs typeface="Arial" panose="020B0604020202020204" pitchFamily="34" charset="0"/>
              </a:rPr>
              <a:t>During the claims establishment process, users have the ability to determine what the Pre-Discharge type is for the claim, and if that field is left blank it will be listed as Pre-Discharge Unknown. To prevent this from occurring, users are reminded of the requirement to select one of the options from the drop-down list in VBMS (BDD, Quick Start (for BDD Excluded claims), or IDES)</a:t>
            </a:r>
          </a:p>
        </p:txBody>
      </p:sp>
    </p:spTree>
    <p:extLst>
      <p:ext uri="{BB962C8B-B14F-4D97-AF65-F5344CB8AC3E}">
        <p14:creationId xmlns:p14="http://schemas.microsoft.com/office/powerpoint/2010/main" val="2283288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BDD Checklist</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21</a:t>
            </a:fld>
            <a:endParaRPr lang="en-US" dirty="0">
              <a:solidFill>
                <a:prstClr val="white"/>
              </a:solidFill>
            </a:endParaRPr>
          </a:p>
        </p:txBody>
      </p:sp>
      <p:sp>
        <p:nvSpPr>
          <p:cNvPr id="3" name="Rectangle 2">
            <a:extLst>
              <a:ext uri="{FF2B5EF4-FFF2-40B4-BE49-F238E27FC236}">
                <a16:creationId xmlns:a16="http://schemas.microsoft.com/office/drawing/2014/main" id="{D0805F96-E778-415F-887A-B6B477DC0AF9}"/>
              </a:ext>
            </a:extLst>
          </p:cNvPr>
          <p:cNvSpPr/>
          <p:nvPr/>
        </p:nvSpPr>
        <p:spPr>
          <a:xfrm>
            <a:off x="332872" y="1018672"/>
            <a:ext cx="8534400" cy="3046988"/>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At the MSC Conferences, there were suggestions on how to improve the Pre-Discharge program for both the SMs and the claims processors. Many of the suggestions are still being considered and may require extensive collaboration within VBA, as well as with DoD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One suggestion, the creation of a BDD Checklist to assist users with accurate processing is currently underway  </a:t>
            </a:r>
          </a:p>
        </p:txBody>
      </p:sp>
    </p:spTree>
    <p:extLst>
      <p:ext uri="{BB962C8B-B14F-4D97-AF65-F5344CB8AC3E}">
        <p14:creationId xmlns:p14="http://schemas.microsoft.com/office/powerpoint/2010/main" val="444558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BDD Fact Sheet </a:t>
            </a:r>
            <a:endParaRPr lang="en-US" sz="2800" dirty="0"/>
          </a:p>
        </p:txBody>
      </p:sp>
      <p:sp>
        <p:nvSpPr>
          <p:cNvPr id="6" name="Slide Number Placeholder 5"/>
          <p:cNvSpPr>
            <a:spLocks noGrp="1"/>
          </p:cNvSpPr>
          <p:nvPr>
            <p:ph type="sldNum" sz="quarter" idx="12"/>
          </p:nvPr>
        </p:nvSpPr>
        <p:spPr/>
        <p:txBody>
          <a:bodyPr/>
          <a:lstStyle/>
          <a:p>
            <a:fld id="{04F7EA0F-F264-4DBA-8450-109ED0C85B89}" type="slidenum">
              <a:rPr lang="en-US" smtClean="0"/>
              <a:t>22</a:t>
            </a:fld>
            <a:endParaRPr lang="en-US" dirty="0"/>
          </a:p>
        </p:txBody>
      </p:sp>
      <p:sp>
        <p:nvSpPr>
          <p:cNvPr id="3" name="Rectangle 2">
            <a:extLst>
              <a:ext uri="{FF2B5EF4-FFF2-40B4-BE49-F238E27FC236}">
                <a16:creationId xmlns:a16="http://schemas.microsoft.com/office/drawing/2014/main" id="{52D7F8AA-1C88-4411-BDE0-3D7B8C9318E6}"/>
              </a:ext>
            </a:extLst>
          </p:cNvPr>
          <p:cNvSpPr/>
          <p:nvPr/>
        </p:nvSpPr>
        <p:spPr>
          <a:xfrm>
            <a:off x="304800" y="990600"/>
            <a:ext cx="8839200" cy="4893647"/>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In August 2018, a new BDD Factsheet was posted to the VBA Factsheets Intranet site and the Pre-Discharge Intranet site</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new Factsheet provides the current program requirements, electronic STRs guidance, and information on alternative claim programs, for those that do not qualify for the BDD program; such as Decision Ready Claim (DRC) and FDC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Factsheet was updated to provide a checklist of all the necessary documents needed by a SM to submit a BDD claim </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Replace any old or outdated BDD factsheets that you provide to the public with this new Factsheet</a:t>
            </a:r>
          </a:p>
        </p:txBody>
      </p:sp>
    </p:spTree>
    <p:extLst>
      <p:ext uri="{BB962C8B-B14F-4D97-AF65-F5344CB8AC3E}">
        <p14:creationId xmlns:p14="http://schemas.microsoft.com/office/powerpoint/2010/main" val="109076523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Pre-Discharge Consolidated Action</a:t>
            </a:r>
            <a:endParaRPr lang="en-US" sz="2800" dirty="0"/>
          </a:p>
        </p:txBody>
      </p:sp>
      <p:sp>
        <p:nvSpPr>
          <p:cNvPr id="6" name="Slide Number Placeholder 5"/>
          <p:cNvSpPr>
            <a:spLocks noGrp="1"/>
          </p:cNvSpPr>
          <p:nvPr>
            <p:ph type="sldNum" sz="quarter" idx="12"/>
          </p:nvPr>
        </p:nvSpPr>
        <p:spPr/>
        <p:txBody>
          <a:bodyPr/>
          <a:lstStyle/>
          <a:p>
            <a:fld id="{04F7EA0F-F264-4DBA-8450-109ED0C85B89}" type="slidenum">
              <a:rPr lang="en-US" smtClean="0"/>
              <a:t>23</a:t>
            </a:fld>
            <a:endParaRPr lang="en-US" dirty="0"/>
          </a:p>
        </p:txBody>
      </p:sp>
      <p:sp>
        <p:nvSpPr>
          <p:cNvPr id="3" name="Rectangle 2">
            <a:extLst>
              <a:ext uri="{FF2B5EF4-FFF2-40B4-BE49-F238E27FC236}">
                <a16:creationId xmlns:a16="http://schemas.microsoft.com/office/drawing/2014/main" id="{52D7F8AA-1C88-4411-BDE0-3D7B8C9318E6}"/>
              </a:ext>
            </a:extLst>
          </p:cNvPr>
          <p:cNvSpPr/>
          <p:nvPr/>
        </p:nvSpPr>
        <p:spPr>
          <a:xfrm>
            <a:off x="304800" y="990600"/>
            <a:ext cx="8839200" cy="2308324"/>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Pre-Discharge claim processors should no longer use the Pre-Discharge Consolidated Action special issue </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This requirement was removed from the M21-1 III.i.2.B.2.c effective September 12, 2017 and will be removed from the M21-4 Appendix C</a:t>
            </a:r>
          </a:p>
        </p:txBody>
      </p:sp>
    </p:spTree>
    <p:extLst>
      <p:ext uri="{BB962C8B-B14F-4D97-AF65-F5344CB8AC3E}">
        <p14:creationId xmlns:p14="http://schemas.microsoft.com/office/powerpoint/2010/main" val="274237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24</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81000" y="990600"/>
            <a:ext cx="8686800" cy="1446550"/>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September 5, 2018</a:t>
            </a:r>
          </a:p>
        </p:txBody>
      </p:sp>
      <p:graphicFrame>
        <p:nvGraphicFramePr>
          <p:cNvPr id="3" name="Table 2">
            <a:extLst>
              <a:ext uri="{FF2B5EF4-FFF2-40B4-BE49-F238E27FC236}">
                <a16:creationId xmlns:a16="http://schemas.microsoft.com/office/drawing/2014/main" id="{6949D8F6-CC1D-422E-A786-F00CC24DB9E5}"/>
              </a:ext>
            </a:extLst>
          </p:cNvPr>
          <p:cNvGraphicFramePr>
            <a:graphicFrameLocks noGrp="1"/>
          </p:cNvGraphicFramePr>
          <p:nvPr>
            <p:extLst>
              <p:ext uri="{D42A27DB-BD31-4B8C-83A1-F6EECF244321}">
                <p14:modId xmlns:p14="http://schemas.microsoft.com/office/powerpoint/2010/main" val="1395027466"/>
              </p:ext>
            </p:extLst>
          </p:nvPr>
        </p:nvGraphicFramePr>
        <p:xfrm>
          <a:off x="381000" y="2589891"/>
          <a:ext cx="8153401" cy="3165759"/>
        </p:xfrm>
        <a:graphic>
          <a:graphicData uri="http://schemas.openxmlformats.org/drawingml/2006/table">
            <a:tbl>
              <a:tblPr firstRow="1" firstCol="1" bandRow="1"/>
              <a:tblGrid>
                <a:gridCol w="4541134">
                  <a:extLst>
                    <a:ext uri="{9D8B030D-6E8A-4147-A177-3AD203B41FA5}">
                      <a16:colId xmlns:a16="http://schemas.microsoft.com/office/drawing/2014/main" val="23473965"/>
                    </a:ext>
                  </a:extLst>
                </a:gridCol>
                <a:gridCol w="3612267">
                  <a:extLst>
                    <a:ext uri="{9D8B030D-6E8A-4147-A177-3AD203B41FA5}">
                      <a16:colId xmlns:a16="http://schemas.microsoft.com/office/drawing/2014/main" val="481115171"/>
                    </a:ext>
                  </a:extLst>
                </a:gridCol>
              </a:tblGrid>
              <a:tr h="605439">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September 5, 2018</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6897673"/>
                  </a:ext>
                </a:extLst>
              </a:tr>
              <a:tr h="32374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Completed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33,253</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7107730"/>
                  </a:ext>
                </a:extLst>
              </a:tr>
              <a:tr h="32374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Receipts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35,217</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6848067"/>
                  </a:ext>
                </a:extLst>
              </a:tr>
              <a:tr h="32374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7,428</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4904238"/>
                  </a:ext>
                </a:extLst>
              </a:tr>
              <a:tr h="32374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16.7%</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9157513"/>
                  </a:ext>
                </a:extLst>
              </a:tr>
              <a:tr h="32374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1,238</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72126624"/>
                  </a:ext>
                </a:extLst>
              </a:tr>
              <a:tr h="32374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Average Days 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64.0</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30328167"/>
                  </a:ext>
                </a:extLst>
              </a:tr>
              <a:tr h="323741">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Avg. Days to Complete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dirty="0">
                          <a:solidFill>
                            <a:srgbClr val="000000"/>
                          </a:solidFill>
                          <a:effectLst/>
                          <a:latin typeface="Arial" panose="020B0604020202020204" pitchFamily="34" charset="0"/>
                          <a:ea typeface="Calibri" panose="020F0502020204030204" pitchFamily="34" charset="0"/>
                        </a:rPr>
                        <a:t>65.7</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5249824"/>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25</a:t>
            </a:fld>
            <a:endParaRPr lang="en-US" dirty="0">
              <a:solidFill>
                <a:prstClr val="white"/>
              </a:solidFill>
            </a:endParaRPr>
          </a:p>
        </p:txBody>
      </p:sp>
      <p:sp>
        <p:nvSpPr>
          <p:cNvPr id="4" name="Title 3"/>
          <p:cNvSpPr>
            <a:spLocks noGrp="1"/>
          </p:cNvSpPr>
          <p:nvPr>
            <p:ph type="title"/>
          </p:nvPr>
        </p:nvSpPr>
        <p:spPr/>
        <p:txBody>
          <a:bodyPr>
            <a:normAutofit fontScale="90000"/>
          </a:bodyPr>
          <a:lstStyle/>
          <a:p>
            <a:r>
              <a:rPr lang="en-US" dirty="0"/>
              <a:t>Questions from the Pre-D/BDD Mailbox</a:t>
            </a:r>
          </a:p>
        </p:txBody>
      </p:sp>
      <p:sp>
        <p:nvSpPr>
          <p:cNvPr id="5" name="Rectangle 4"/>
          <p:cNvSpPr/>
          <p:nvPr/>
        </p:nvSpPr>
        <p:spPr>
          <a:xfrm>
            <a:off x="304800" y="1050235"/>
            <a:ext cx="4667125" cy="461665"/>
          </a:xfrm>
          <a:prstGeom prst="rect">
            <a:avLst/>
          </a:prstGeom>
        </p:spPr>
        <p:txBody>
          <a:bodyPr wrap="square">
            <a:spAutoFit/>
          </a:bodyPr>
          <a:lstStyle/>
          <a:p>
            <a:pPr marL="511175"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2 Questions and Answers</a:t>
            </a:r>
            <a:endParaRPr lang="en-US" sz="2000" dirty="0">
              <a:solidFill>
                <a:srgbClr val="000000"/>
              </a:solidFill>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37617056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26</a:t>
            </a:fld>
            <a:endParaRPr lang="en-US" dirty="0"/>
          </a:p>
        </p:txBody>
      </p:sp>
      <p:sp>
        <p:nvSpPr>
          <p:cNvPr id="5" name="Rectangle 4"/>
          <p:cNvSpPr/>
          <p:nvPr/>
        </p:nvSpPr>
        <p:spPr>
          <a:xfrm>
            <a:off x="304800" y="990600"/>
            <a:ext cx="8324725" cy="1938992"/>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4481914</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Open Floor/Questions</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a:t>
            </a:r>
            <a:r>
              <a:rPr lang="en-US" sz="2400" dirty="0">
                <a:latin typeface="Arial" panose="020B0604020202020204" pitchFamily="34" charset="0"/>
                <a:ea typeface="Times New Roman"/>
                <a:cs typeface="Arial" panose="020B0604020202020204" pitchFamily="34" charset="0"/>
              </a:rPr>
              <a:t>October 9, 2018</a:t>
            </a:r>
          </a:p>
        </p:txBody>
      </p:sp>
    </p:spTree>
    <p:extLst>
      <p:ext uri="{BB962C8B-B14F-4D97-AF65-F5344CB8AC3E}">
        <p14:creationId xmlns:p14="http://schemas.microsoft.com/office/powerpoint/2010/main" val="29631378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5" name="Rectangle 4"/>
          <p:cNvSpPr/>
          <p:nvPr/>
        </p:nvSpPr>
        <p:spPr>
          <a:xfrm>
            <a:off x="304800" y="990600"/>
            <a:ext cx="8324725" cy="707886"/>
          </a:xfrm>
          <a:prstGeom prst="rect">
            <a:avLst/>
          </a:prstGeom>
        </p:spPr>
        <p:txBody>
          <a:bodyPr wrap="square">
            <a:spAutoFit/>
          </a:bodyPr>
          <a:lstStyle/>
          <a:p>
            <a:pPr marL="53975" marR="0" lvl="0" algn="ctr" defTabSz="914400" rtl="0" eaLnBrk="1" fontAlgn="auto" latinLnBrk="0" hangingPunct="1">
              <a:lnSpc>
                <a:spcPct val="100000"/>
              </a:lnSpc>
              <a:spcBef>
                <a:spcPts val="0"/>
              </a:spcBef>
              <a:spcAft>
                <a:spcPts val="0"/>
              </a:spcAft>
              <a:buClrTx/>
              <a:buSzTx/>
              <a:tabLst/>
              <a:defRPr/>
            </a:pPr>
            <a:r>
              <a:rPr kumimoji="0" lang="en-US" sz="4000" b="0" i="0" u="none" strike="noStrike" kern="1200" cap="none" spc="0" normalizeH="0" baseline="0" noProof="0" dirty="0">
                <a:ln>
                  <a:noFill/>
                </a:ln>
                <a:solidFill>
                  <a:srgbClr val="000000"/>
                </a:solidFill>
                <a:effectLst/>
                <a:uLnTx/>
                <a:uFillTx/>
                <a:latin typeface="Arial" panose="020B0604020202020204" pitchFamily="34" charset="0"/>
                <a:ea typeface="Times New Roman"/>
                <a:cs typeface="Arial" panose="020B0604020202020204" pitchFamily="34" charset="0"/>
              </a:rPr>
              <a:t>A Day of Remembrance</a:t>
            </a:r>
          </a:p>
        </p:txBody>
      </p:sp>
      <p:pic>
        <p:nvPicPr>
          <p:cNvPr id="8" name="Picture 7">
            <a:extLst>
              <a:ext uri="{FF2B5EF4-FFF2-40B4-BE49-F238E27FC236}">
                <a16:creationId xmlns:a16="http://schemas.microsoft.com/office/drawing/2014/main" id="{36D5C692-FF7A-40EC-A06E-6B4FBEEF890A}"/>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81200" y="1981200"/>
            <a:ext cx="5080000" cy="3810000"/>
          </a:xfrm>
          <a:prstGeom prst="rect">
            <a:avLst/>
          </a:prstGeom>
        </p:spPr>
      </p:pic>
    </p:spTree>
    <p:extLst>
      <p:ext uri="{BB962C8B-B14F-4D97-AF65-F5344CB8AC3E}">
        <p14:creationId xmlns:p14="http://schemas.microsoft.com/office/powerpoint/2010/main" val="3191559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a:t>
            </a:fld>
            <a:endParaRPr lang="en-US" dirty="0">
              <a:solidFill>
                <a:prstClr val="white"/>
              </a:solidFill>
            </a:endParaRPr>
          </a:p>
        </p:txBody>
      </p:sp>
      <p:sp>
        <p:nvSpPr>
          <p:cNvPr id="4" name="Rectangle 3"/>
          <p:cNvSpPr/>
          <p:nvPr/>
        </p:nvSpPr>
        <p:spPr>
          <a:xfrm>
            <a:off x="228600" y="914400"/>
            <a:ext cx="7195752" cy="3539430"/>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IDES Topics for Discussion</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Handling IDES Cases when Participants Declines </a:t>
            </a:r>
          </a:p>
          <a:p>
            <a:pPr lvl="1"/>
            <a:r>
              <a:rPr lang="en-US" sz="2100" dirty="0">
                <a:solidFill>
                  <a:srgbClr val="000000"/>
                </a:solidFill>
                <a:latin typeface="Arial" panose="020B0604020202020204" pitchFamily="34" charset="0"/>
                <a:cs typeface="Arial" panose="020B0604020202020204" pitchFamily="34" charset="0"/>
              </a:rPr>
              <a:t>to File a VA Claim</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The Use of SAFE to Transfer Documents Between </a:t>
            </a:r>
          </a:p>
          <a:p>
            <a:pPr lvl="1"/>
            <a:r>
              <a:rPr lang="en-US" sz="2100" dirty="0">
                <a:solidFill>
                  <a:srgbClr val="000000"/>
                </a:solidFill>
                <a:latin typeface="Arial" panose="020B0604020202020204" pitchFamily="34" charset="0"/>
                <a:cs typeface="Arial" panose="020B0604020202020204" pitchFamily="34" charset="0"/>
              </a:rPr>
              <a:t>MSC and PEBLOs</a:t>
            </a:r>
          </a:p>
          <a:p>
            <a:pPr marL="914400" lvl="1" indent="-457200">
              <a:buFont typeface="Arial" panose="020B0604020202020204" pitchFamily="34" charset="0"/>
              <a:buChar char="•"/>
            </a:pPr>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VTA Reminders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VTA Notes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v.2.4.0 </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VTA Training</a:t>
            </a:r>
            <a:endParaRPr lang="en-US" sz="2800" u="sng" dirty="0">
              <a:solidFill>
                <a:srgbClr val="000000"/>
              </a:solidFill>
              <a:latin typeface="Arial"/>
              <a:ea typeface="Times New Roman"/>
            </a:endParaRPr>
          </a:p>
        </p:txBody>
      </p:sp>
    </p:spTree>
    <p:extLst>
      <p:ext uri="{BB962C8B-B14F-4D97-AF65-F5344CB8AC3E}">
        <p14:creationId xmlns:p14="http://schemas.microsoft.com/office/powerpoint/2010/main" val="1933391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3)</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75467" y="990600"/>
            <a:ext cx="6816290" cy="4078039"/>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BDD Topics for Discussion</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Pre-Discharge Claim Type </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BDD Checklist</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BDD Fact Sheet </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Pre-Discharge Consolidated Action</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100" dirty="0">
                <a:solidFill>
                  <a:srgbClr val="000000"/>
                </a:solidFill>
                <a:latin typeface="Arial" panose="020B0604020202020204" pitchFamily="34" charset="0"/>
                <a:cs typeface="Arial" panose="020B0604020202020204" pitchFamily="34" charset="0"/>
              </a:rPr>
              <a:t>Questions from the Pre-Discharge BDD Mailbox</a:t>
            </a:r>
          </a:p>
          <a:p>
            <a:pPr marL="914400" lvl="1" indent="-457200">
              <a:buFont typeface="Arial" panose="020B0604020202020204" pitchFamily="34" charset="0"/>
              <a:buChar char="•"/>
            </a:pPr>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p>
        </p:txBody>
      </p:sp>
    </p:spTree>
    <p:extLst>
      <p:ext uri="{BB962C8B-B14F-4D97-AF65-F5344CB8AC3E}">
        <p14:creationId xmlns:p14="http://schemas.microsoft.com/office/powerpoint/2010/main" val="23850150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5</a:t>
            </a:fld>
            <a:endParaRPr lang="en-US" dirty="0">
              <a:solidFill>
                <a:prstClr val="white"/>
              </a:solidFill>
            </a:endParaRPr>
          </a:p>
        </p:txBody>
      </p:sp>
      <p:sp>
        <p:nvSpPr>
          <p:cNvPr id="5" name="Rectangle 4"/>
          <p:cNvSpPr/>
          <p:nvPr/>
        </p:nvSpPr>
        <p:spPr>
          <a:xfrm>
            <a:off x="990600" y="2445365"/>
            <a:ext cx="7162800" cy="584775"/>
          </a:xfrm>
          <a:prstGeom prst="rect">
            <a:avLst/>
          </a:prstGeom>
        </p:spPr>
        <p:txBody>
          <a:bodyPr wrap="square">
            <a:spAutoFit/>
          </a:bodyPr>
          <a:lstStyle/>
          <a:p>
            <a:pPr algn="ctr"/>
            <a:r>
              <a:rPr lang="en-US" sz="3200" dirty="0">
                <a:solidFill>
                  <a:prstClr val="black"/>
                </a:solidFill>
                <a:latin typeface="Arial"/>
                <a:ea typeface="MS ????"/>
              </a:rPr>
              <a:t>BDD and IDES Topics for Discussion</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000" dirty="0"/>
              <a:t>Use of Current VA Form 21-526EZ (March 2018 Version) </a:t>
            </a:r>
          </a:p>
        </p:txBody>
      </p:sp>
      <p:sp>
        <p:nvSpPr>
          <p:cNvPr id="6" name="Slide Number Placeholder 5"/>
          <p:cNvSpPr>
            <a:spLocks noGrp="1"/>
          </p:cNvSpPr>
          <p:nvPr>
            <p:ph type="sldNum" sz="quarter" idx="12"/>
          </p:nvPr>
        </p:nvSpPr>
        <p:spPr/>
        <p:txBody>
          <a:bodyPr/>
          <a:lstStyle/>
          <a:p>
            <a:fld id="{04F7EA0F-F264-4DBA-8450-109ED0C85B89}" type="slidenum">
              <a:rPr lang="en-US" smtClean="0"/>
              <a:t>6</a:t>
            </a:fld>
            <a:endParaRPr lang="en-US" dirty="0"/>
          </a:p>
        </p:txBody>
      </p:sp>
      <p:sp>
        <p:nvSpPr>
          <p:cNvPr id="3" name="Rectangle 2"/>
          <p:cNvSpPr/>
          <p:nvPr/>
        </p:nvSpPr>
        <p:spPr>
          <a:xfrm>
            <a:off x="304800" y="1102816"/>
            <a:ext cx="8766630" cy="4154984"/>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A VA Form 21-526EZ (dated March 2018) has been published to the VA Forms Website and there is a link to the form on the Compensation Service IDES Intranet Site</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Effective immediately, MSCs must provide the March 2018 VA Form 21-526EZ to IDES and BDD claimants</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If a claimant completed an application prior to meeting with the MSC and used an earlier version of the 21-526EZ, the claim would still be acceptable, and should be processed according to standard procedure </a:t>
            </a:r>
          </a:p>
        </p:txBody>
      </p:sp>
    </p:spTree>
    <p:extLst>
      <p:ext uri="{BB962C8B-B14F-4D97-AF65-F5344CB8AC3E}">
        <p14:creationId xmlns:p14="http://schemas.microsoft.com/office/powerpoint/2010/main" val="4097557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900" dirty="0"/>
              <a:t>Automated Sharing of Completed DBQs for Pre-Discharge Claimants</a:t>
            </a:r>
          </a:p>
        </p:txBody>
      </p:sp>
      <p:sp>
        <p:nvSpPr>
          <p:cNvPr id="6" name="Slide Number Placeholder 5"/>
          <p:cNvSpPr>
            <a:spLocks noGrp="1"/>
          </p:cNvSpPr>
          <p:nvPr>
            <p:ph type="sldNum" sz="quarter" idx="12"/>
          </p:nvPr>
        </p:nvSpPr>
        <p:spPr/>
        <p:txBody>
          <a:bodyPr/>
          <a:lstStyle/>
          <a:p>
            <a:fld id="{04F7EA0F-F264-4DBA-8450-109ED0C85B89}" type="slidenum">
              <a:rPr lang="en-US" smtClean="0"/>
              <a:t>7</a:t>
            </a:fld>
            <a:endParaRPr lang="en-US" dirty="0"/>
          </a:p>
        </p:txBody>
      </p:sp>
      <p:sp>
        <p:nvSpPr>
          <p:cNvPr id="3" name="Rectangle 2">
            <a:extLst>
              <a:ext uri="{FF2B5EF4-FFF2-40B4-BE49-F238E27FC236}">
                <a16:creationId xmlns:a16="http://schemas.microsoft.com/office/drawing/2014/main" id="{F1ABB30B-15A0-4C6F-9AEF-24D4BF61FFB3}"/>
              </a:ext>
            </a:extLst>
          </p:cNvPr>
          <p:cNvSpPr/>
          <p:nvPr/>
        </p:nvSpPr>
        <p:spPr>
          <a:xfrm>
            <a:off x="304800" y="1021140"/>
            <a:ext cx="8382000" cy="4893647"/>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VBMS recently added automated functionality that forwards completed SHA DBQs to DoD for Pre-Discharge claimants whose examinations are requested through EMS</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This functionality will also enter notes in VBMS to inform the user of a successful transfer of DBQs to DoD</a:t>
            </a: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The new functionality is being tested for inconsistencies and duplications. As a result, users should continue to follow current guidance regarding submission of IDES/BDD examination results to DoD personnel  </a:t>
            </a:r>
          </a:p>
          <a:p>
            <a:pPr marL="800100" lvl="1" indent="-342900">
              <a:buFont typeface="Courier New" panose="02070309020205020404" pitchFamily="49" charset="0"/>
              <a:buChar char="o"/>
            </a:pPr>
            <a:r>
              <a:rPr lang="en-US" sz="2400" dirty="0">
                <a:latin typeface="Arial" panose="020B0604020202020204" pitchFamily="34" charset="0"/>
                <a:cs typeface="Arial" panose="020B0604020202020204" pitchFamily="34" charset="0"/>
              </a:rPr>
              <a:t>BDD: M21-1 III.i.2.B.4.c. </a:t>
            </a:r>
          </a:p>
          <a:p>
            <a:pPr marL="800100" lvl="1" indent="-342900">
              <a:buFont typeface="Courier New" panose="02070309020205020404" pitchFamily="49" charset="0"/>
              <a:buChar char="o"/>
            </a:pPr>
            <a:r>
              <a:rPr lang="en-US" sz="2400" dirty="0">
                <a:latin typeface="Arial" panose="020B0604020202020204" pitchFamily="34" charset="0"/>
                <a:cs typeface="Arial" panose="020B0604020202020204" pitchFamily="34" charset="0"/>
              </a:rPr>
              <a:t>IDES: MSCs must continue to provide examination results to the PEBLO</a:t>
            </a:r>
          </a:p>
        </p:txBody>
      </p:sp>
    </p:spTree>
    <p:extLst>
      <p:ext uri="{BB962C8B-B14F-4D97-AF65-F5344CB8AC3E}">
        <p14:creationId xmlns:p14="http://schemas.microsoft.com/office/powerpoint/2010/main" val="3736395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Examination Management System (EMS) Issues</a:t>
            </a:r>
          </a:p>
        </p:txBody>
      </p:sp>
      <p:sp>
        <p:nvSpPr>
          <p:cNvPr id="6" name="Slide Number Placeholder 5"/>
          <p:cNvSpPr>
            <a:spLocks noGrp="1"/>
          </p:cNvSpPr>
          <p:nvPr>
            <p:ph type="sldNum" sz="quarter" idx="12"/>
          </p:nvPr>
        </p:nvSpPr>
        <p:spPr/>
        <p:txBody>
          <a:bodyPr/>
          <a:lstStyle/>
          <a:p>
            <a:fld id="{04F7EA0F-F264-4DBA-8450-109ED0C85B89}" type="slidenum">
              <a:rPr lang="en-US" smtClean="0"/>
              <a:t>8</a:t>
            </a:fld>
            <a:endParaRPr lang="en-US" dirty="0"/>
          </a:p>
        </p:txBody>
      </p:sp>
      <p:sp>
        <p:nvSpPr>
          <p:cNvPr id="4" name="Rectangle 3">
            <a:extLst>
              <a:ext uri="{FF2B5EF4-FFF2-40B4-BE49-F238E27FC236}">
                <a16:creationId xmlns:a16="http://schemas.microsoft.com/office/drawing/2014/main" id="{482FB411-9DB2-4462-A617-71D650855A75}"/>
              </a:ext>
            </a:extLst>
          </p:cNvPr>
          <p:cNvSpPr/>
          <p:nvPr/>
        </p:nvSpPr>
        <p:spPr>
          <a:xfrm>
            <a:off x="304800" y="1021140"/>
            <a:ext cx="8382000" cy="4154984"/>
          </a:xfrm>
          <a:prstGeom prst="rect">
            <a:avLst/>
          </a:prstGeom>
        </p:spPr>
        <p:txBody>
          <a:bodyPr wrap="square">
            <a:spAutoFit/>
          </a:bodyPr>
          <a:lstStyle/>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EMS continues to have issues with examination delays.  Programmers and other personnel are working around the clock to correct the issues</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If you are experiencing EMS issues, submit a help ticket to Your IT Services. You can access Your IT Services by clicking on the “Your IT” icon on your desktop, which will automatically open in the Chrome web browser</a:t>
            </a:r>
          </a:p>
          <a:p>
            <a:pPr marL="342900" indent="-3429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You can also contact the Contract Exam Inquiry Mailbox and include the specific issues and claim numbers </a:t>
            </a:r>
          </a:p>
        </p:txBody>
      </p:sp>
    </p:spTree>
    <p:extLst>
      <p:ext uri="{BB962C8B-B14F-4D97-AF65-F5344CB8AC3E}">
        <p14:creationId xmlns:p14="http://schemas.microsoft.com/office/powerpoint/2010/main" val="2946411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MSC Standards</a:t>
            </a:r>
          </a:p>
        </p:txBody>
      </p:sp>
      <p:sp>
        <p:nvSpPr>
          <p:cNvPr id="6" name="Slide Number Placeholder 5"/>
          <p:cNvSpPr>
            <a:spLocks noGrp="1"/>
          </p:cNvSpPr>
          <p:nvPr>
            <p:ph type="sldNum" sz="quarter" idx="12"/>
          </p:nvPr>
        </p:nvSpPr>
        <p:spPr/>
        <p:txBody>
          <a:bodyPr/>
          <a:lstStyle/>
          <a:p>
            <a:fld id="{04F7EA0F-F264-4DBA-8450-109ED0C85B89}" type="slidenum">
              <a:rPr lang="en-US" smtClean="0"/>
              <a:t>9</a:t>
            </a:fld>
            <a:endParaRPr lang="en-US" dirty="0"/>
          </a:p>
        </p:txBody>
      </p:sp>
      <p:sp>
        <p:nvSpPr>
          <p:cNvPr id="4" name="Rectangle 3">
            <a:extLst>
              <a:ext uri="{FF2B5EF4-FFF2-40B4-BE49-F238E27FC236}">
                <a16:creationId xmlns:a16="http://schemas.microsoft.com/office/drawing/2014/main" id="{84B8EABB-43D5-42AE-95F5-8CD53B8E9105}"/>
              </a:ext>
            </a:extLst>
          </p:cNvPr>
          <p:cNvSpPr/>
          <p:nvPr/>
        </p:nvSpPr>
        <p:spPr>
          <a:xfrm>
            <a:off x="332872" y="1008995"/>
            <a:ext cx="8610600" cy="4893647"/>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On July 1, 2018, VBA began operating under newly</a:t>
            </a:r>
          </a:p>
          <a:p>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adopted national performance standards for Military    </a:t>
            </a:r>
          </a:p>
          <a:p>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Services Coordinators (MSC). We know there are many </a:t>
            </a:r>
          </a:p>
          <a:p>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questions about these standards and how they will be </a:t>
            </a:r>
          </a:p>
          <a:p>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implemented. Many of these questions have already been </a:t>
            </a:r>
          </a:p>
          <a:p>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submitted to the Office of Field Operations (OFO) by the  </a:t>
            </a:r>
          </a:p>
          <a:p>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Districts and Regional Offices and answers have been </a:t>
            </a:r>
          </a:p>
          <a:p>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provided  </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We encourage you to contact your local management with any questions that you have so that these questions can go through the proper channels and ensure consistent responses are provided</a:t>
            </a:r>
          </a:p>
        </p:txBody>
      </p:sp>
    </p:spTree>
    <p:extLst>
      <p:ext uri="{BB962C8B-B14F-4D97-AF65-F5344CB8AC3E}">
        <p14:creationId xmlns:p14="http://schemas.microsoft.com/office/powerpoint/2010/main" val="1984713100"/>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C993FA49-FC48-493C-94A2-B5BE0B839CF0}">
  <ds:schemaRef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10541</TotalTime>
  <Words>1703</Words>
  <Application>Microsoft Office PowerPoint</Application>
  <PresentationFormat>On-screen Show (4:3)</PresentationFormat>
  <Paragraphs>182</Paragraphs>
  <Slides>27</Slides>
  <Notes>0</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27</vt:i4>
      </vt:variant>
    </vt:vector>
  </HeadingPairs>
  <TitlesOfParts>
    <vt:vector size="37" baseType="lpstr">
      <vt:lpstr>Arial</vt:lpstr>
      <vt:lpstr>Calibri</vt:lpstr>
      <vt:lpstr>Courier New</vt:lpstr>
      <vt:lpstr>MS ????</vt:lpstr>
      <vt:lpstr>Myriad Pro</vt:lpstr>
      <vt:lpstr>Times New Roman</vt:lpstr>
      <vt:lpstr>Wingdings</vt:lpstr>
      <vt:lpstr>10_Office Theme</vt:lpstr>
      <vt:lpstr>1_Custom Design</vt:lpstr>
      <vt:lpstr>Custom Design</vt:lpstr>
      <vt:lpstr>PowerPoint Presentation</vt:lpstr>
      <vt:lpstr>Agenda (1 of 3)</vt:lpstr>
      <vt:lpstr>Agenda (2 of 3)</vt:lpstr>
      <vt:lpstr>Agenda (3 of 3)</vt:lpstr>
      <vt:lpstr>PowerPoint Presentation</vt:lpstr>
      <vt:lpstr>Use of Current VA Form 21-526EZ (March 2018 Version) </vt:lpstr>
      <vt:lpstr>Automated Sharing of Completed DBQs for Pre-Discharge Claimants</vt:lpstr>
      <vt:lpstr>Examination Management System (EMS) Issues</vt:lpstr>
      <vt:lpstr>MSC Standards</vt:lpstr>
      <vt:lpstr>MSC Conference</vt:lpstr>
      <vt:lpstr>BDD and IDES MSC Information on MSC SharePoint Site</vt:lpstr>
      <vt:lpstr>TAP Briefings</vt:lpstr>
      <vt:lpstr>Searching for Cases with QMS Error Notifications</vt:lpstr>
      <vt:lpstr>PowerPoint Presentation</vt:lpstr>
      <vt:lpstr>Handling IDES Cases in Which Participants  Decline to File a VA Claim</vt:lpstr>
      <vt:lpstr>The Use of SAFE to Transfer Documents  Between MSC and PEBLOs</vt:lpstr>
      <vt:lpstr>VTA Notes </vt:lpstr>
      <vt:lpstr>VTA Reminders</vt:lpstr>
      <vt:lpstr>PowerPoint Presentation</vt:lpstr>
      <vt:lpstr>Pre-Discharge Claim Type </vt:lpstr>
      <vt:lpstr>BDD Checklist</vt:lpstr>
      <vt:lpstr>BDD Fact Sheet </vt:lpstr>
      <vt:lpstr>Pre-Discharge Consolidated Action</vt:lpstr>
      <vt:lpstr>Current Program Timeliness</vt:lpstr>
      <vt:lpstr>Questions from the Pre-D/BDD Mailbox</vt:lpstr>
      <vt:lpstr>Misc and Open Floor</vt:lpstr>
      <vt:lpstr>PowerPoint Presentation</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2018 IDES Teleconference PowerPoint Presentation</dc:title>
  <dc:subject>Pre-Discharge MSC</dc:subject>
  <dc:creator>Department of Veterans Affairs, Veterans Benefits Administration, Compensation Service, STAFF</dc:creator>
  <cp:keywords>IDES Conference Call</cp:keywords>
  <dc:description>This is the presentation for the September 2018 IDES Teleconference.</dc:description>
  <cp:lastModifiedBy>Kathy Poole</cp:lastModifiedBy>
  <cp:revision>147</cp:revision>
  <cp:lastPrinted>2018-01-09T18:11:21Z</cp:lastPrinted>
  <dcterms:created xsi:type="dcterms:W3CDTF">2017-12-21T16:13:31Z</dcterms:created>
  <dcterms:modified xsi:type="dcterms:W3CDTF">2018-10-04T18:08:06Z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y fmtid="{D5CDD505-2E9C-101B-9397-08002B2CF9AE}" pid="3" name="Language">
    <vt:lpwstr>en</vt:lpwstr>
  </property>
  <property fmtid="{D5CDD505-2E9C-101B-9397-08002B2CF9AE}" pid="4" name="Type">
    <vt:lpwstr>Presentation</vt:lpwstr>
  </property>
</Properties>
</file>