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5"/>
  </p:notesMasterIdLst>
  <p:handoutMasterIdLst>
    <p:handoutMasterId r:id="rId16"/>
  </p:handoutMasterIdLst>
  <p:sldIdLst>
    <p:sldId id="256" r:id="rId5"/>
    <p:sldId id="317" r:id="rId6"/>
    <p:sldId id="318" r:id="rId7"/>
    <p:sldId id="353" r:id="rId8"/>
    <p:sldId id="352" r:id="rId9"/>
    <p:sldId id="348" r:id="rId10"/>
    <p:sldId id="335" r:id="rId11"/>
    <p:sldId id="337" r:id="rId12"/>
    <p:sldId id="314" r:id="rId13"/>
    <p:sldId id="292" r:id="rId14"/>
  </p:sldIdLst>
  <p:sldSz cx="9144000" cy="6858000" type="screen4x3"/>
  <p:notesSz cx="7315200" cy="96012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Beuge, Paul, VBAVACO" initials="VPV" lastIdx="5" clrIdx="0">
    <p:extLst>
      <p:ext uri="{19B8F6BF-5375-455C-9EA6-DF929625EA0E}">
        <p15:presenceInfo xmlns:p15="http://schemas.microsoft.com/office/powerpoint/2012/main" userId="S::Paul.VanBeuge@va.gov::315ba00d-74c5-462a-900c-df25adcf10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A05188-DA1B-49FB-A894-2849BFE46949}" v="5" dt="2022-09-30T17:53:12.785"/>
    <p1510:client id="{6307A81D-02F4-49D9-9340-8EF7D8EFC907}" v="4" dt="2022-06-07T11:16:57.5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33" autoAdjust="0"/>
    <p:restoredTop sz="69057" autoAdjust="0"/>
  </p:normalViewPr>
  <p:slideViewPr>
    <p:cSldViewPr>
      <p:cViewPr varScale="1">
        <p:scale>
          <a:sx n="72" d="100"/>
          <a:sy n="72" d="100"/>
        </p:scale>
        <p:origin x="2358"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B3F3A45-73B8-4D5B-9036-39FE469265BD}"/>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a:extLst>
              <a:ext uri="{FF2B5EF4-FFF2-40B4-BE49-F238E27FC236}">
                <a16:creationId xmlns:a16="http://schemas.microsoft.com/office/drawing/2014/main" id="{763E71EE-B1CB-441D-ADB1-178F9D68CA07}"/>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4ACBF0D9-D3DD-4FD7-BAF9-13A246CD7E4B}" type="datetimeFigureOut">
              <a:rPr lang="en-US" smtClean="0"/>
              <a:t>10/5/2022</a:t>
            </a:fld>
            <a:endParaRPr lang="en-US" dirty="0"/>
          </a:p>
        </p:txBody>
      </p:sp>
      <p:sp>
        <p:nvSpPr>
          <p:cNvPr id="4" name="Footer Placeholder 3">
            <a:extLst>
              <a:ext uri="{FF2B5EF4-FFF2-40B4-BE49-F238E27FC236}">
                <a16:creationId xmlns:a16="http://schemas.microsoft.com/office/drawing/2014/main" id="{A9FC73B8-9750-4292-B509-2B1DF7461EB7}"/>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CCC84DA1-6C1D-4D82-B2EF-11908B8955A0}"/>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6E753DAA-4A99-4220-9F01-15E93BEA2DD1}" type="slidenum">
              <a:rPr lang="en-US" smtClean="0"/>
              <a:t>‹#›</a:t>
            </a:fld>
            <a:endParaRPr lang="en-US" dirty="0"/>
          </a:p>
        </p:txBody>
      </p:sp>
    </p:spTree>
    <p:extLst>
      <p:ext uri="{BB962C8B-B14F-4D97-AF65-F5344CB8AC3E}">
        <p14:creationId xmlns:p14="http://schemas.microsoft.com/office/powerpoint/2010/main" val="1795834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52273F2-AC38-4C03-8E5C-2CFF03455D9E}" type="datetimeFigureOut">
              <a:rPr lang="en-US" smtClean="0"/>
              <a:t>10/5/2022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vbaw.vba.va.gov/VBMS/docs/VBMS-GUI-00089_10.0_UserGuide.pdf"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vaww.va.gov/vaforms/" TargetMode="External"/><Relationship Id="rId4" Type="http://schemas.openxmlformats.org/officeDocument/2006/relationships/hyperlink" Target="http://vbaw.vba.va.gov/bl/21/Systems/share.htm"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vbaw.vba.va.gov/VBMS/docs/VBMS-GUI-00089_10.0_UserGuide.pdf"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vaww.va.gov/vaforms/" TargetMode="External"/><Relationship Id="rId4" Type="http://schemas.openxmlformats.org/officeDocument/2006/relationships/hyperlink" Target="http://vbaw.vba.va.gov/bl/21/Systems/share.htm"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The purpose of this lesson is to provide students with an overview of how to document beneficiary and dependent income and how to confirm and document retroactive benefits, if applicable.</a:t>
            </a:r>
            <a:br>
              <a:rPr lang="en-US" sz="1300" dirty="0"/>
            </a:b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r>
              <a:rPr lang="en-US" dirty="0"/>
              <a:t>A satisfaction survey has been assigned to you in TMS.  You should be able to complete the survey within ten minutes.  Completing the survey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1666432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300" dirty="0"/>
              <a:t>By the end of this lesson, the student will be able to do the following:</a:t>
            </a:r>
          </a:p>
          <a:p>
            <a:pPr marL="181240" indent="-181240" defTabSz="966612">
              <a:buFont typeface="Arial" panose="020B0604020202020204" pitchFamily="34" charset="0"/>
              <a:buChar char="•"/>
            </a:pPr>
            <a:r>
              <a:rPr lang="en-US" i="0" dirty="0"/>
              <a:t>Discuss FE requirements for gathering and documenting income</a:t>
            </a:r>
          </a:p>
          <a:p>
            <a:pPr marL="181240" indent="-181240">
              <a:buFont typeface="Arial" panose="020B0604020202020204" pitchFamily="34" charset="0"/>
              <a:buChar char="•"/>
            </a:pPr>
            <a:r>
              <a:rPr lang="en-US" sz="1300" dirty="0"/>
              <a:t>Identify typical income sources and verification methods</a:t>
            </a:r>
          </a:p>
          <a:p>
            <a:pPr marL="181240" indent="-181240" defTabSz="966612">
              <a:buFont typeface="Arial" panose="020B0604020202020204" pitchFamily="34" charset="0"/>
              <a:buChar char="•"/>
              <a:defRPr/>
            </a:pPr>
            <a:r>
              <a:rPr lang="en-US" i="0" dirty="0"/>
              <a:t>Discuss FE requirements for gathering and documenting retroactive benefits</a:t>
            </a:r>
          </a:p>
          <a:p>
            <a:pPr marL="181240" indent="-181240" defTabSz="966612">
              <a:buFont typeface="Arial" panose="020B0604020202020204" pitchFamily="34" charset="0"/>
              <a:buChar char="•"/>
              <a:defRPr/>
            </a:pPr>
            <a:r>
              <a:rPr lang="en-US" i="0" dirty="0"/>
              <a:t>Describe methods to verify retroactive benefits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u="none" baseline="0" dirty="0">
                <a:solidFill>
                  <a:schemeClr val="tx1"/>
                </a:solidFill>
              </a:rPr>
              <a:t>FPM I.2.C.1.e,</a:t>
            </a:r>
            <a:r>
              <a:rPr lang="en-US" b="0" i="0" u="none" baseline="0" dirty="0"/>
              <a:t> </a:t>
            </a:r>
            <a:r>
              <a:rPr lang="en-US" b="0" i="1" u="none" baseline="0" dirty="0"/>
              <a:t>When a Face-to-Face Interview With the Fiduciary Will Not Be Conducted</a:t>
            </a:r>
            <a:endParaRPr lang="en-US" b="0" i="0" u="none"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u="none" baseline="0" dirty="0">
                <a:solidFill>
                  <a:schemeClr val="tx1"/>
                </a:solidFill>
              </a:rPr>
              <a:t>FPM I.2.C.4, </a:t>
            </a:r>
            <a:r>
              <a:rPr lang="en-US" b="0" i="1" u="none" baseline="0" dirty="0">
                <a:solidFill>
                  <a:schemeClr val="tx1"/>
                </a:solidFill>
              </a:rPr>
              <a:t>Financial Information of the Beneficiary</a:t>
            </a:r>
            <a:endParaRPr lang="en-US" b="0" i="0" u="none" baseline="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u="none" baseline="0" dirty="0">
                <a:solidFill>
                  <a:schemeClr val="tx1"/>
                </a:solidFill>
              </a:rPr>
              <a:t>FPM I.2.C.5.o, </a:t>
            </a:r>
            <a:r>
              <a:rPr lang="en-US" b="0" i="1" u="none" baseline="0" dirty="0">
                <a:solidFill>
                  <a:schemeClr val="tx1"/>
                </a:solidFill>
              </a:rPr>
              <a:t>Designating a VA-Appointed Fiduciary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VBMS User Guide--</a:t>
            </a:r>
            <a:r>
              <a:rPr lang="en-US" sz="1200" u="sng" kern="1200" dirty="0">
                <a:solidFill>
                  <a:schemeClr val="tx1"/>
                </a:solidFill>
                <a:effectLst/>
                <a:latin typeface="+mn-lt"/>
                <a:ea typeface="+mn-ea"/>
                <a:cs typeface="+mn-cs"/>
                <a:hlinkClick r:id="rId3"/>
              </a:rPr>
              <a:t>http://vbaw.vba.va.gov/VBMS/docs/VBMS-GUI-00089_10.0_UserGuide.pdf</a:t>
            </a:r>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Share User Guide--</a:t>
            </a:r>
            <a:r>
              <a:rPr lang="en-US" sz="1200" u="sng" kern="1200" dirty="0">
                <a:solidFill>
                  <a:schemeClr val="tx1"/>
                </a:solidFill>
                <a:effectLst/>
                <a:latin typeface="+mn-lt"/>
                <a:ea typeface="+mn-ea"/>
                <a:cs typeface="+mn-cs"/>
                <a:hlinkClick r:id="rId4"/>
              </a:rPr>
              <a:t>http://vbaw.vba.va.gov/bl/21/Systems/share.htm</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VA Forms website--</a:t>
            </a:r>
            <a:r>
              <a:rPr lang="en-US" sz="1200" u="sng" kern="1200" dirty="0">
                <a:solidFill>
                  <a:schemeClr val="tx1"/>
                </a:solidFill>
                <a:effectLst/>
                <a:latin typeface="+mn-lt"/>
                <a:ea typeface="+mn-ea"/>
                <a:cs typeface="+mn-cs"/>
                <a:hlinkClick r:id="rId5"/>
              </a:rPr>
              <a:t>http://vaww.va.gov/vaforms/</a:t>
            </a: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i="0" u="none" baseline="0" dirty="0">
              <a:solidFill>
                <a:schemeClr val="tx1"/>
              </a:solidFill>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marR="0" lvl="0" indent="-181240" algn="l" defTabSz="966612"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Learning Objective:  Discuss FE requirements for gathering and documenting income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Policy Reference(s): FPM </a:t>
            </a:r>
            <a:r>
              <a:rPr kumimoji="0" lang="en-US" sz="1200" b="0" i="0" u="none" strike="noStrike" kern="1200" cap="none" spc="0" normalizeH="0" baseline="0" noProof="0" dirty="0">
                <a:ln>
                  <a:noFill/>
                </a:ln>
                <a:solidFill>
                  <a:prstClr val="black"/>
                </a:solidFill>
                <a:effectLst/>
                <a:uLnTx/>
                <a:uFillTx/>
                <a:latin typeface="+mn-lt"/>
                <a:ea typeface="+mn-ea"/>
                <a:cs typeface="+mn-cs"/>
              </a:rPr>
              <a:t>I.2.C.4.f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 </a:t>
            </a:r>
          </a:p>
          <a:p>
            <a:pPr fontAlgn="t"/>
            <a:br>
              <a:rPr lang="en-US" dirty="0">
                <a:effectLst/>
                <a:latin typeface="arial" panose="020B0604020202020204" pitchFamily="34" charset="0"/>
              </a:rPr>
            </a:br>
            <a:r>
              <a:rPr lang="en-US" dirty="0">
                <a:effectLst/>
                <a:latin typeface="arial" panose="020B0604020202020204" pitchFamily="34" charset="0"/>
              </a:rPr>
              <a:t>Prior to the field examination, the FE must review beneficiary information in authorized VA systems.  During this review, the FE must identify if the beneficiary and his/her dependents are recipients of the following benefit types and the amount of the payment:</a:t>
            </a:r>
            <a:endParaRPr lang="en-US" dirty="0">
              <a:effectLst/>
            </a:endParaRPr>
          </a:p>
          <a:p>
            <a:pPr marL="171450" indent="-171450" fontAlgn="t">
              <a:buFont typeface="Arial" panose="020B0604020202020204" pitchFamily="34" charset="0"/>
              <a:buChar char="•"/>
            </a:pPr>
            <a:r>
              <a:rPr lang="en-US" dirty="0">
                <a:effectLst/>
                <a:latin typeface="arial" panose="020B0604020202020204" pitchFamily="34" charset="0"/>
              </a:rPr>
              <a:t>Social Security</a:t>
            </a:r>
            <a:endParaRPr lang="en-US" dirty="0">
              <a:effectLst/>
            </a:endParaRPr>
          </a:p>
          <a:p>
            <a:pPr marL="171450" indent="-171450" fontAlgn="t">
              <a:buFont typeface="Arial" panose="020B0604020202020204" pitchFamily="34" charset="0"/>
              <a:buChar char="•"/>
            </a:pPr>
            <a:r>
              <a:rPr lang="en-US" dirty="0">
                <a:effectLst/>
                <a:latin typeface="arial" panose="020B0604020202020204" pitchFamily="34" charset="0"/>
              </a:rPr>
              <a:t>military retired pay, and/or</a:t>
            </a:r>
            <a:endParaRPr lang="en-US" dirty="0">
              <a:effectLst/>
            </a:endParaRPr>
          </a:p>
          <a:p>
            <a:pPr marL="171450" indent="-171450" fontAlgn="t">
              <a:buFont typeface="Arial" panose="020B0604020202020204" pitchFamily="34" charset="0"/>
              <a:buChar char="•"/>
            </a:pPr>
            <a:r>
              <a:rPr lang="en-US" dirty="0">
                <a:effectLst/>
                <a:latin typeface="arial" panose="020B0604020202020204" pitchFamily="34" charset="0"/>
              </a:rPr>
              <a:t>VA benefits (e.g., education, compensation, pension, or vocational rehabilitation). </a:t>
            </a:r>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1051804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defTabSz="966612">
              <a:defRPr/>
            </a:pPr>
            <a:r>
              <a:rPr lang="en-US" b="0" i="1" u="none" dirty="0"/>
              <a:t>Learning</a:t>
            </a:r>
            <a:r>
              <a:rPr lang="en-US" b="0" i="1" u="none" baseline="0" dirty="0"/>
              <a:t> Objective:  </a:t>
            </a:r>
            <a:r>
              <a:rPr lang="en-US" i="1" dirty="0"/>
              <a:t>Discuss FE requirements for gathering and documenting income</a:t>
            </a:r>
          </a:p>
          <a:p>
            <a:r>
              <a:rPr lang="en-US" b="0" i="1" u="none" dirty="0"/>
              <a:t>Policy</a:t>
            </a:r>
            <a:r>
              <a:rPr lang="en-US" b="0" i="1" u="none" baseline="0" dirty="0"/>
              <a:t> Reference(s): FPM </a:t>
            </a:r>
            <a:r>
              <a:rPr lang="en-US" b="0" u="none" dirty="0"/>
              <a:t>I.2.C.4.f</a:t>
            </a:r>
          </a:p>
          <a:p>
            <a:endParaRPr lang="en-US" b="0" u="sng" dirty="0"/>
          </a:p>
          <a:p>
            <a:r>
              <a:rPr lang="en-US" b="0" u="sng" dirty="0"/>
              <a:t>Instructor Notes: </a:t>
            </a:r>
          </a:p>
          <a:p>
            <a:endParaRPr lang="en-US" b="0" u="sng" dirty="0"/>
          </a:p>
          <a:p>
            <a:r>
              <a:rPr lang="en-US" sz="1300" dirty="0"/>
              <a:t>NOTE:  This information applies to Initial Appointment (IA) and Successor Initial Appointment (SIA).</a:t>
            </a:r>
          </a:p>
          <a:p>
            <a:endParaRPr lang="en-US" sz="1300" dirty="0"/>
          </a:p>
          <a:p>
            <a:pPr algn="l"/>
            <a:r>
              <a:rPr lang="en-US" b="0" i="0" dirty="0">
                <a:solidFill>
                  <a:srgbClr val="000000"/>
                </a:solidFill>
                <a:effectLst/>
                <a:latin typeface="arial" panose="020B0604020202020204" pitchFamily="34" charset="0"/>
              </a:rPr>
              <a:t>During the field examination, the FE must request </a:t>
            </a:r>
            <a:r>
              <a:rPr lang="en-US" b="0" i="1" dirty="0">
                <a:solidFill>
                  <a:srgbClr val="000000"/>
                </a:solidFill>
                <a:effectLst/>
                <a:latin typeface="arial" panose="020B0604020202020204" pitchFamily="34" charset="0"/>
              </a:rPr>
              <a:t>all</a:t>
            </a:r>
            <a:r>
              <a:rPr lang="en-US" b="0" i="0" dirty="0">
                <a:solidFill>
                  <a:srgbClr val="000000"/>
                </a:solidFill>
                <a:effectLst/>
                <a:latin typeface="arial" panose="020B0604020202020204" pitchFamily="34" charset="0"/>
              </a:rPr>
              <a:t> beneficiary and dependent recurring income sources and amounts.</a:t>
            </a: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FE must review and document in the field examination report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all recurring income sources and amounts for the beneficiary and his/her dependents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frequency of income (the FE must calculate and document as a monthly amount of recurring income amount),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to whom that income is paid (beneficiary, dependent or the name and relationship of any other party, if known). </a:t>
            </a:r>
          </a:p>
          <a:p>
            <a:pPr marL="0" indent="0" algn="l">
              <a:buFont typeface="Arial" panose="020B0604020202020204" pitchFamily="34" charset="0"/>
              <a:buNone/>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the amount of income identified in authorized VA systems differs from the amount identified during the field examination, the FE must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determine the actual amount received using</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original, photocopied, or computer-generated financial institution document, which does not show any signs of alteration, or</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viewing the check or check stub,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document in the field examination report</a:t>
            </a:r>
            <a:endParaRPr lang="en-US" b="0" i="0" dirty="0">
              <a:solidFill>
                <a:srgbClr val="000000"/>
              </a:solidFill>
              <a:effectLst/>
              <a:latin typeface="Helvetica Neue"/>
            </a:endParaRPr>
          </a:p>
          <a:p>
            <a:pPr marL="742950" lvl="1" indent="-285750" algn="l">
              <a:buFont typeface="Arial" panose="020B0604020202020204" pitchFamily="34" charset="0"/>
              <a:buChar char="•"/>
            </a:pPr>
            <a:r>
              <a:rPr lang="en-US" b="0" i="0" dirty="0">
                <a:solidFill>
                  <a:srgbClr val="000000"/>
                </a:solidFill>
                <a:effectLst/>
                <a:latin typeface="arial" panose="020B0604020202020204" pitchFamily="34" charset="0"/>
              </a:rPr>
              <a:t>the actual amount received</a:t>
            </a:r>
            <a:endParaRPr lang="en-US" b="0" i="0" dirty="0">
              <a:solidFill>
                <a:srgbClr val="000000"/>
              </a:solidFill>
              <a:effectLst/>
              <a:latin typeface="Helvetica Neue"/>
            </a:endParaRPr>
          </a:p>
          <a:p>
            <a:pPr marL="742950" lvl="1" indent="-285750" algn="l">
              <a:buFont typeface="Arial" panose="020B0604020202020204" pitchFamily="34" charset="0"/>
              <a:buChar char="•"/>
            </a:pPr>
            <a:r>
              <a:rPr lang="en-US" b="0" i="0" dirty="0">
                <a:solidFill>
                  <a:srgbClr val="000000"/>
                </a:solidFill>
                <a:effectLst/>
                <a:latin typeface="arial" panose="020B0604020202020204" pitchFamily="34" charset="0"/>
              </a:rPr>
              <a:t>method used to determine the actual amount received, and</a:t>
            </a:r>
            <a:endParaRPr lang="en-US" b="0" i="0" dirty="0">
              <a:solidFill>
                <a:srgbClr val="000000"/>
              </a:solidFill>
              <a:effectLst/>
              <a:latin typeface="Helvetica Neue"/>
            </a:endParaRPr>
          </a:p>
          <a:p>
            <a:pPr marL="742950" lvl="1" indent="-285750" algn="l">
              <a:buFont typeface="Arial" panose="020B0604020202020204" pitchFamily="34" charset="0"/>
              <a:buChar char="•"/>
            </a:pPr>
            <a:r>
              <a:rPr lang="en-US" b="0" i="0" dirty="0">
                <a:solidFill>
                  <a:srgbClr val="000000"/>
                </a:solidFill>
                <a:effectLst/>
                <a:latin typeface="arial" panose="020B0604020202020204" pitchFamily="34" charset="0"/>
              </a:rPr>
              <a:t>annotate the reason for the difference between the amount shown in authorized VA systems and in the </a:t>
            </a:r>
            <a:r>
              <a:rPr lang="en-US" b="0" i="1" dirty="0">
                <a:solidFill>
                  <a:srgbClr val="000000"/>
                </a:solidFill>
                <a:effectLst/>
                <a:latin typeface="arial" panose="020B0604020202020204" pitchFamily="34" charset="0"/>
              </a:rPr>
              <a:t>Field Examination Report</a:t>
            </a:r>
            <a:r>
              <a:rPr lang="en-US" b="0" i="0" dirty="0">
                <a:solidFill>
                  <a:srgbClr val="000000"/>
                </a:solidFill>
                <a:effectLst/>
                <a:latin typeface="arial" panose="020B0604020202020204" pitchFamily="34" charset="0"/>
              </a:rPr>
              <a:t>.</a:t>
            </a:r>
          </a:p>
          <a:p>
            <a:pPr marL="457200" lvl="1" indent="0" algn="l">
              <a:buFont typeface="Arial" panose="020B0604020202020204" pitchFamily="34" charset="0"/>
              <a:buNone/>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For minor beneficiaries, the </a:t>
            </a:r>
            <a:r>
              <a:rPr lang="en-US" b="0" i="1" dirty="0">
                <a:solidFill>
                  <a:srgbClr val="000000"/>
                </a:solidFill>
                <a:effectLst/>
                <a:latin typeface="arial" panose="020B0604020202020204" pitchFamily="34" charset="0"/>
              </a:rPr>
              <a:t>Field Examination Report</a:t>
            </a:r>
            <a:r>
              <a:rPr lang="en-US" b="0" i="0" dirty="0">
                <a:solidFill>
                  <a:srgbClr val="000000"/>
                </a:solidFill>
                <a:effectLst/>
                <a:latin typeface="arial" panose="020B0604020202020204" pitchFamily="34" charset="0"/>
              </a:rPr>
              <a:t> must document the total income and FUM of each minor.  The FE must also document the proposed fiduciary’s plans for the use of VA funds, whether the minor’s funds will be saved or used for his/her care and maintenance, and the need for an annual accounting or protection of the FUM, if required.  Matters for consideration include, but are not limited to, the minor’s total income, reasonable use of the minor’s funds, and fiduciary’s responsibility for the minor.</a:t>
            </a: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VA insurance payments must be documented in the INCOME section of the </a:t>
            </a:r>
            <a:r>
              <a:rPr lang="en-US" b="0" i="1" dirty="0">
                <a:solidFill>
                  <a:srgbClr val="000000"/>
                </a:solidFill>
                <a:effectLst/>
                <a:latin typeface="arial" panose="020B0604020202020204" pitchFamily="34" charset="0"/>
              </a:rPr>
              <a:t>Field Examination Report</a:t>
            </a:r>
            <a:r>
              <a:rPr lang="en-US" b="0" i="0" dirty="0">
                <a:solidFill>
                  <a:srgbClr val="000000"/>
                </a:solidFill>
                <a:effectLst/>
                <a:latin typeface="arial" panose="020B0604020202020204" pitchFamily="34" charset="0"/>
              </a:rPr>
              <a:t>.  The INCOME section is intended for recording reoccurring income.</a:t>
            </a:r>
            <a:endParaRPr lang="en-US" b="0" i="0" dirty="0">
              <a:solidFill>
                <a:srgbClr val="000000"/>
              </a:solidFill>
              <a:effectLst/>
              <a:latin typeface="Helvetica Neue"/>
            </a:endParaRPr>
          </a:p>
          <a:p>
            <a:endParaRPr lang="en-US" sz="13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B40390-A3B2-46B9-9773-DB13838AA237}"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63774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defTabSz="966612">
              <a:defRPr/>
            </a:pPr>
            <a:r>
              <a:rPr lang="en-US" b="0" i="1" u="none" dirty="0"/>
              <a:t>Learning</a:t>
            </a:r>
            <a:r>
              <a:rPr lang="en-US" b="0" i="1" u="none" baseline="0" dirty="0"/>
              <a:t> Objective:  </a:t>
            </a:r>
            <a:r>
              <a:rPr lang="en-US" sz="1300" i="1" dirty="0"/>
              <a:t>Identify typical income sources and verification methods</a:t>
            </a:r>
            <a:endParaRPr lang="en-US" b="0" i="1" u="none" baseline="0" dirty="0"/>
          </a:p>
          <a:p>
            <a:r>
              <a:rPr lang="en-US" b="0" i="1" u="none" dirty="0"/>
              <a:t>Policy</a:t>
            </a:r>
            <a:r>
              <a:rPr lang="en-US" b="0" i="1" u="none" baseline="0" dirty="0"/>
              <a:t> Reference(s): FPM I.2.C.4.b</a:t>
            </a:r>
          </a:p>
          <a:p>
            <a:endParaRPr lang="en-US" b="0" u="sng" dirty="0"/>
          </a:p>
          <a:p>
            <a:r>
              <a:rPr lang="en-US" b="0" u="sng" dirty="0"/>
              <a:t>Instructor Notes: </a:t>
            </a:r>
            <a:endParaRPr lang="en-US" sz="1200" b="0" i="0" kern="1200" dirty="0">
              <a:solidFill>
                <a:schemeClr val="tx1"/>
              </a:solidFill>
              <a:effectLst/>
              <a:latin typeface="+mn-lt"/>
              <a:ea typeface="+mn-ea"/>
              <a:cs typeface="+mn-cs"/>
            </a:endParaRPr>
          </a:p>
          <a:p>
            <a:pPr fontAlgn="t"/>
            <a:br>
              <a:rPr lang="en-US" dirty="0">
                <a:effectLst/>
                <a:latin typeface="arial" panose="020B0604020202020204" pitchFamily="34" charset="0"/>
              </a:rPr>
            </a:br>
            <a:r>
              <a:rPr lang="en-US" dirty="0">
                <a:effectLst/>
                <a:latin typeface="arial" panose="020B0604020202020204" pitchFamily="34" charset="0"/>
              </a:rPr>
              <a:t>If the fiduciary has knowledge of the beneficiary’s income or other financial information but refuses to disclose such information, the FE must independently verify, to the greatest extent possible, the sources and amounts of income.</a:t>
            </a:r>
            <a:endParaRPr lang="en-US" dirty="0">
              <a:effectLst/>
            </a:endParaRPr>
          </a:p>
          <a:p>
            <a:pPr fontAlgn="t"/>
            <a:r>
              <a:rPr lang="en-US" dirty="0">
                <a:effectLst/>
                <a:latin typeface="arial" panose="020B0604020202020204" pitchFamily="34" charset="0"/>
              </a:rPr>
              <a:t> </a:t>
            </a:r>
            <a:endParaRPr lang="en-US" dirty="0">
              <a:effectLst/>
            </a:endParaRPr>
          </a:p>
          <a:p>
            <a:pPr fontAlgn="t"/>
            <a:r>
              <a:rPr lang="en-US" dirty="0">
                <a:effectLst/>
                <a:latin typeface="arial" panose="020B0604020202020204" pitchFamily="34" charset="0"/>
              </a:rPr>
              <a:t>The FE must fully justify why an individual should be appointed or remain as the VA-appointed fiduciary despite the refusal to disclose sources of income or other financial information.  Full justification must explain and support why the appointment or continued appointment of the fiduciary is in the best interest of the beneficiary in the </a:t>
            </a:r>
            <a:r>
              <a:rPr lang="en-US" i="1" dirty="0">
                <a:effectLst/>
                <a:latin typeface="arial" panose="020B0604020202020204" pitchFamily="34" charset="0"/>
              </a:rPr>
              <a:t>Field Examination Report.</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681657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40" indent="-181240" defTabSz="966612">
              <a:defRPr/>
            </a:pPr>
            <a:r>
              <a:rPr lang="en-US" b="0" i="1" u="none" baseline="0" dirty="0"/>
              <a:t>Learning Objective: </a:t>
            </a:r>
            <a:r>
              <a:rPr lang="en-US" i="1" dirty="0"/>
              <a:t>Discuss FE requirements for gathering and documenting retroactive benefits</a:t>
            </a:r>
            <a:endParaRPr lang="en-US" b="0" i="1" u="none" baseline="0" dirty="0"/>
          </a:p>
          <a:p>
            <a:pPr marL="181240" indent="-181240">
              <a:defRPr/>
            </a:pPr>
            <a:r>
              <a:rPr lang="en-US" b="0" i="1" u="none" dirty="0"/>
              <a:t>Policy</a:t>
            </a:r>
            <a:r>
              <a:rPr lang="en-US" b="0" i="1" u="none" baseline="0" dirty="0"/>
              <a:t> Reference(s): </a:t>
            </a:r>
            <a:r>
              <a:rPr lang="en-US" b="0" i="0" u="none" baseline="0" dirty="0"/>
              <a:t>FPM I.2.C.4.c</a:t>
            </a:r>
          </a:p>
          <a:p>
            <a:pPr marL="181240" indent="-181240">
              <a:defRPr/>
            </a:pPr>
            <a:endParaRPr lang="en-US" b="0" i="0" u="sng" baseline="0" dirty="0"/>
          </a:p>
          <a:p>
            <a:r>
              <a:rPr lang="en-US" b="0" i="0" u="sng" baseline="0" dirty="0">
                <a:solidFill>
                  <a:schemeClr val="tx1"/>
                </a:solidFill>
              </a:rPr>
              <a:t>Instructor Notes:</a:t>
            </a:r>
            <a:endParaRPr lang="en-US" sz="1200" kern="1200" dirty="0">
              <a:solidFill>
                <a:schemeClr val="tx1"/>
              </a:solidFill>
              <a:effectLst/>
              <a:latin typeface="+mn-lt"/>
              <a:ea typeface="+mn-ea"/>
              <a:cs typeface="+mn-cs"/>
            </a:endParaRPr>
          </a:p>
          <a:p>
            <a:pPr fontAlgn="t"/>
            <a:br>
              <a:rPr lang="en-US" dirty="0">
                <a:effectLst/>
                <a:latin typeface="arial" panose="020B0604020202020204" pitchFamily="34" charset="0"/>
              </a:rPr>
            </a:br>
            <a:r>
              <a:rPr lang="en-US" dirty="0">
                <a:effectLst/>
                <a:latin typeface="arial" panose="020B0604020202020204" pitchFamily="34" charset="0"/>
              </a:rPr>
              <a:t>Information regarding a retroactive VA benefits payment is available in VA systems.  During each IA field examination, the FE must advise the fiduciary of any pending retroactive payment and the approximate amount. </a:t>
            </a:r>
            <a:endParaRPr lang="en-US" sz="1200" kern="1200" dirty="0">
              <a:solidFill>
                <a:schemeClr val="tx1"/>
              </a:solidFill>
              <a:effectLst/>
              <a:latin typeface="+mn-lt"/>
              <a:ea typeface="+mn-ea"/>
              <a:cs typeface="+mn-cs"/>
            </a:endParaRPr>
          </a:p>
          <a:p>
            <a:pPr marL="0" indent="0" fontAlgn="t">
              <a:buFont typeface="Arial" panose="020B0604020202020204" pitchFamily="34" charset="0"/>
              <a:buNone/>
            </a:pPr>
            <a:endParaRPr lang="en-US" sz="1200" kern="1200" dirty="0">
              <a:solidFill>
                <a:schemeClr val="tx1"/>
              </a:solidFill>
              <a:effectLst/>
              <a:latin typeface="+mn-lt"/>
              <a:ea typeface="+mn-ea"/>
              <a:cs typeface="+mn-cs"/>
            </a:endParaRPr>
          </a:p>
          <a:p>
            <a:pPr marL="0" indent="0" fontAlgn="t">
              <a:buFont typeface="Arial" panose="020B0604020202020204" pitchFamily="34" charset="0"/>
              <a:buNone/>
            </a:pPr>
            <a:r>
              <a:rPr lang="en-US" sz="1200" kern="1200" dirty="0">
                <a:solidFill>
                  <a:schemeClr val="tx1"/>
                </a:solidFill>
                <a:effectLst/>
                <a:latin typeface="+mn-lt"/>
                <a:ea typeface="+mn-ea"/>
                <a:cs typeface="+mn-cs"/>
              </a:rPr>
              <a:t>See below for guidance when the retroactive payment amount due to the beneficiary exceeds certain limits.</a:t>
            </a:r>
            <a:endParaRPr lang="en-US" dirty="0">
              <a:effectLst/>
            </a:endParaRPr>
          </a:p>
          <a:p>
            <a:pPr marL="628650" lvl="1" indent="-171450">
              <a:buFont typeface="Arial" panose="020B0604020202020204" pitchFamily="34" charset="0"/>
              <a:buChar char="•"/>
            </a:pPr>
            <a:r>
              <a:rPr lang="en-US" b="0" i="0" u="none" baseline="0" dirty="0">
                <a:solidFill>
                  <a:schemeClr val="tx1"/>
                </a:solidFill>
              </a:rPr>
              <a:t>If a retroactive payment amount due to the beneficiary exceeds $10,000, then the FE must require an accounting.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u="none" baseline="0" dirty="0">
                <a:solidFill>
                  <a:schemeClr val="tx1"/>
                </a:solidFill>
              </a:rPr>
              <a:t>If a retroactive payment amount due to the beneficiary exceeds $25,000, then the FE must require an accounting and ensure protection of funds under management (generally, a surety bond)</a:t>
            </a:r>
          </a:p>
          <a:p>
            <a:pPr marL="0" indent="0">
              <a:buFont typeface="Arial" panose="020B0604020202020204" pitchFamily="34" charset="0"/>
              <a:buNone/>
            </a:pPr>
            <a:endParaRPr lang="en-US" b="0" i="0" u="none" baseline="0" dirty="0">
              <a:solidFill>
                <a:schemeClr val="tx1"/>
              </a:solidFill>
            </a:endParaRPr>
          </a:p>
          <a:p>
            <a:pPr marL="0" indent="0">
              <a:buFont typeface="Arial" panose="020B0604020202020204" pitchFamily="34" charset="0"/>
              <a:buNone/>
            </a:pPr>
            <a:r>
              <a:rPr lang="en-US" b="0" i="0" dirty="0">
                <a:solidFill>
                  <a:srgbClr val="000000"/>
                </a:solidFill>
                <a:effectLst/>
                <a:latin typeface="arial" panose="020B0604020202020204" pitchFamily="34" charset="0"/>
              </a:rPr>
              <a:t>When the FE determines a financial hardship exists and VA funds have not been released, the field examination report should include instructions for priority handling and follow-up for award action and make appropriate referrals.</a:t>
            </a:r>
            <a:endParaRPr lang="en-US" b="0" i="0" u="none" baseline="0" dirty="0">
              <a:solidFill>
                <a:schemeClr val="tx1"/>
              </a:solidFill>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1585624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0" i="1" u="none" baseline="0" dirty="0">
                <a:solidFill>
                  <a:schemeClr val="tx1"/>
                </a:solidFill>
              </a:rPr>
              <a:t>Learning Objective: </a:t>
            </a:r>
            <a:r>
              <a:rPr lang="en-US" i="1" dirty="0"/>
              <a:t>Describe methods to verify retroactive benefits</a:t>
            </a:r>
          </a:p>
          <a:p>
            <a:pPr marL="181240" indent="-181240">
              <a:defRPr/>
            </a:pPr>
            <a:r>
              <a:rPr lang="en-US" b="0" i="1" u="none" dirty="0">
                <a:solidFill>
                  <a:schemeClr val="tx1"/>
                </a:solidFill>
              </a:rPr>
              <a:t>Policy</a:t>
            </a:r>
            <a:r>
              <a:rPr lang="en-US" b="0" i="1" u="none" baseline="0" dirty="0">
                <a:solidFill>
                  <a:schemeClr val="tx1"/>
                </a:solidFill>
              </a:rPr>
              <a:t> Reference(s):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VBMS User Guide--</a:t>
            </a:r>
            <a:r>
              <a:rPr lang="en-US" sz="1200" u="sng" kern="1200" dirty="0">
                <a:solidFill>
                  <a:schemeClr val="tx1"/>
                </a:solidFill>
                <a:effectLst/>
                <a:latin typeface="+mn-lt"/>
                <a:ea typeface="+mn-ea"/>
                <a:cs typeface="+mn-cs"/>
                <a:hlinkClick r:id="rId3"/>
              </a:rPr>
              <a:t>http://vbaw.vba.va.gov/VBMS/docs/VBMS-GUI-00089_10.0_UserGuide.pdf</a:t>
            </a:r>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Share User Guide--</a:t>
            </a:r>
            <a:r>
              <a:rPr lang="en-US" sz="1200" u="sng" kern="1200" dirty="0">
                <a:solidFill>
                  <a:schemeClr val="tx1"/>
                </a:solidFill>
                <a:effectLst/>
                <a:latin typeface="+mn-lt"/>
                <a:ea typeface="+mn-ea"/>
                <a:cs typeface="+mn-cs"/>
                <a:hlinkClick r:id="rId4"/>
              </a:rPr>
              <a:t>http://vbaw.vba.va.gov/bl/21/Systems/share.htm</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VA Forms website--</a:t>
            </a:r>
            <a:r>
              <a:rPr lang="en-US" sz="1200" u="sng" kern="1200" dirty="0">
                <a:solidFill>
                  <a:schemeClr val="tx1"/>
                </a:solidFill>
                <a:effectLst/>
                <a:latin typeface="+mn-lt"/>
                <a:ea typeface="+mn-ea"/>
                <a:cs typeface="+mn-cs"/>
                <a:hlinkClick r:id="rId5"/>
              </a:rPr>
              <a:t>http://vaww.va.gov/vaforms/</a:t>
            </a:r>
            <a:endParaRPr lang="en-US" sz="1200" kern="1200" dirty="0">
              <a:solidFill>
                <a:schemeClr val="tx1"/>
              </a:solidFill>
              <a:effectLst/>
              <a:latin typeface="+mn-lt"/>
              <a:ea typeface="+mn-ea"/>
              <a:cs typeface="+mn-cs"/>
            </a:endParaRPr>
          </a:p>
          <a:p>
            <a:endParaRPr lang="en-US" b="0" i="1" u="none" baseline="0" dirty="0">
              <a:solidFill>
                <a:schemeClr val="tx1"/>
              </a:solidFill>
            </a:endParaRPr>
          </a:p>
          <a:p>
            <a:r>
              <a:rPr lang="en-US" b="0" i="0" u="sng" baseline="0" dirty="0">
                <a:solidFill>
                  <a:schemeClr val="tx1"/>
                </a:solidFill>
              </a:rPr>
              <a:t>Instructor Notes:</a:t>
            </a:r>
            <a:endParaRPr lang="en-US" b="1" u="none" baseline="0" dirty="0">
              <a:solidFill>
                <a:schemeClr val="tx1"/>
              </a:solidFill>
            </a:endParaRPr>
          </a:p>
          <a:p>
            <a:pPr defTabSz="966612">
              <a:defRPr/>
            </a:pPr>
            <a:endParaRPr lang="en-US" sz="1300" dirty="0"/>
          </a:p>
          <a:p>
            <a:pPr defTabSz="966612">
              <a:defRPr/>
            </a:pPr>
            <a:r>
              <a:rPr lang="en-US" sz="1300" dirty="0"/>
              <a:t>As we discussed on the previous slide, the amount of retroactive benefits owed to a beneficiary may create additional reporting responsibilities for the fiduciary; therefore, FE review and verification (to the extent possible) prior to conducting the field examination are important. </a:t>
            </a:r>
          </a:p>
          <a:p>
            <a:pPr defTabSz="966612">
              <a:defRPr/>
            </a:pPr>
            <a:endParaRPr lang="en-US" sz="1300" dirty="0"/>
          </a:p>
          <a:p>
            <a:pPr defTabSz="966612">
              <a:defRPr/>
            </a:pPr>
            <a:r>
              <a:rPr lang="en-US" sz="1300" dirty="0"/>
              <a:t>Sources of retroactive benefit review and verification are:</a:t>
            </a:r>
          </a:p>
          <a:p>
            <a:pPr defTabSz="966612">
              <a:defRPr/>
            </a:pPr>
            <a:endParaRPr lang="en-US" sz="1300" dirty="0"/>
          </a:p>
          <a:p>
            <a:pPr marL="181240" indent="-181240" defTabSz="966612">
              <a:buFont typeface="Arial" panose="020B0604020202020204" pitchFamily="34" charset="0"/>
              <a:buChar char="•"/>
              <a:defRPr/>
            </a:pPr>
            <a:r>
              <a:rPr lang="en-US" sz="1300" b="1" dirty="0"/>
              <a:t>VA produced award prints </a:t>
            </a:r>
            <a:r>
              <a:rPr lang="en-US" sz="1300" dirty="0"/>
              <a:t>– View award print in LCM/VBMS</a:t>
            </a:r>
          </a:p>
          <a:p>
            <a:pPr marL="181240" indent="-181240" defTabSz="966612">
              <a:buFont typeface="Arial" panose="020B0604020202020204" pitchFamily="34" charset="0"/>
              <a:buChar char="•"/>
              <a:defRPr/>
            </a:pPr>
            <a:r>
              <a:rPr lang="en-US" sz="1300" b="1" dirty="0"/>
              <a:t>VA produced award letters </a:t>
            </a:r>
            <a:r>
              <a:rPr lang="en-US" sz="1300" dirty="0"/>
              <a:t>– View award letter in LCM/VBMS</a:t>
            </a:r>
          </a:p>
          <a:p>
            <a:pPr marL="181240" indent="-181240" defTabSz="966612">
              <a:buFont typeface="Arial" panose="020B0604020202020204" pitchFamily="34" charset="0"/>
              <a:buChar char="•"/>
              <a:defRPr/>
            </a:pPr>
            <a:r>
              <a:rPr lang="en-US" sz="1300" b="1" dirty="0"/>
              <a:t>Share</a:t>
            </a:r>
            <a:r>
              <a:rPr lang="en-US" sz="1300" dirty="0"/>
              <a:t> – Corporate Record &gt; Awards/Ratings Tab &gt; Select Beneficiary (Veteran or Dependent) &gt; Award Information &gt; View Effective Dates, Net Award, and Withholdings Tab  </a:t>
            </a:r>
          </a:p>
          <a:p>
            <a:pPr marL="181240" indent="-181240" defTabSz="966612">
              <a:buFont typeface="Arial" panose="020B0604020202020204" pitchFamily="34" charset="0"/>
              <a:buChar char="•"/>
              <a:defRPr/>
            </a:pPr>
            <a:r>
              <a:rPr lang="en-US" sz="1300" b="1" dirty="0"/>
              <a:t>VA Form 21-592 </a:t>
            </a:r>
            <a:r>
              <a:rPr lang="en-US" sz="1300" dirty="0"/>
              <a:t>– Block 16A</a:t>
            </a:r>
          </a:p>
          <a:p>
            <a:pPr defTabSz="966612">
              <a:defRPr/>
            </a:pPr>
            <a:endParaRPr lang="en-US" sz="1300" dirty="0"/>
          </a:p>
          <a:p>
            <a:pPr defTabSz="966612">
              <a:defRPr/>
            </a:pPr>
            <a:r>
              <a:rPr lang="en-US" sz="1300" b="1" dirty="0"/>
              <a:t>Note: </a:t>
            </a:r>
            <a:r>
              <a:rPr lang="en-US" sz="1300" dirty="0"/>
              <a:t>You may be able to review and verify retroactive benefits by using one of the sources above in some cases.  Other situations may require that you review and verify retroactive benefit by using multiple sources.</a:t>
            </a:r>
          </a:p>
          <a:p>
            <a:pPr defTabSz="966612">
              <a:defRPr/>
            </a:pPr>
            <a:endParaRPr lang="en-US" sz="1300" dirty="0"/>
          </a:p>
          <a:p>
            <a:pPr defTabSz="966612">
              <a:defRPr/>
            </a:pPr>
            <a:r>
              <a:rPr lang="en-US" sz="1300" dirty="0"/>
              <a:t>If you see a “withholding” in the Share Award Information tab, that should be a signal that the beneficiary may be entitled to a retroactive payment.  A withholding can be caused by several reasons, so research may be needed to verify the correct retroactive amount.</a:t>
            </a:r>
          </a:p>
          <a:p>
            <a:pPr defTabSz="966612">
              <a:defRPr/>
            </a:pPr>
            <a:endParaRPr lang="en-US" sz="1300" dirty="0"/>
          </a:p>
          <a:p>
            <a:pPr defTabSz="966612">
              <a:defRPr/>
            </a:pPr>
            <a:r>
              <a:rPr lang="en-US" sz="1300" b="1" dirty="0"/>
              <a:t>Demonstration:</a:t>
            </a:r>
          </a:p>
          <a:p>
            <a:pPr defTabSz="966612">
              <a:defRPr/>
            </a:pPr>
            <a:r>
              <a:rPr lang="en-US" sz="1300" dirty="0"/>
              <a:t>Instructor can show the students where they would find the pending retroactive payment information in each of the systems.</a:t>
            </a:r>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194058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57196">
              <a:defRPr/>
            </a:pPr>
            <a:r>
              <a:rPr lang="en-US" u="sng" dirty="0"/>
              <a:t>Instructor Notes:</a:t>
            </a:r>
            <a:endParaRPr lang="en-US" u="none" dirty="0"/>
          </a:p>
          <a:p>
            <a:pPr marL="0" lvl="1" defTabSz="957196">
              <a:defRPr/>
            </a:pPr>
            <a:endParaRPr lang="en-US" u="sng" dirty="0"/>
          </a:p>
          <a:p>
            <a:r>
              <a:rPr lang="en-US" dirty="0"/>
              <a:t>(Recall)  These</a:t>
            </a:r>
            <a:r>
              <a:rPr lang="en-US" baseline="0" dirty="0"/>
              <a:t> are our learning objectives as stated from the beginning of the training:</a:t>
            </a:r>
            <a:endParaRPr lang="en-US" dirty="0"/>
          </a:p>
          <a:p>
            <a:pPr marL="181240" marR="0" lvl="0" indent="-181240" algn="l" defTabSz="96661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Discuss FE requirements for gathering and documenting income</a:t>
            </a:r>
          </a:p>
          <a:p>
            <a:pPr marL="181240" marR="0" lvl="0" indent="-1812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1200" cap="none" spc="0" normalizeH="0" baseline="0" noProof="0" dirty="0">
                <a:ln>
                  <a:noFill/>
                </a:ln>
                <a:solidFill>
                  <a:prstClr val="black"/>
                </a:solidFill>
                <a:effectLst/>
                <a:uLnTx/>
                <a:uFillTx/>
                <a:latin typeface="+mn-lt"/>
                <a:ea typeface="+mn-ea"/>
                <a:cs typeface="+mn-cs"/>
              </a:rPr>
              <a:t>Identify typical income sources and verification methods</a:t>
            </a:r>
          </a:p>
          <a:p>
            <a:pPr marL="181240" marR="0" lvl="0" indent="-181240" algn="l" defTabSz="96661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Discuss FE requirements for gathering and documenting retroactive benefits</a:t>
            </a:r>
          </a:p>
          <a:p>
            <a:pPr marL="181240" marR="0" lvl="0" indent="-181240" algn="l" defTabSz="96661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Describe methods to verify retroactive benefits</a:t>
            </a:r>
          </a:p>
          <a:p>
            <a:pPr marL="0" lvl="1" defTabSz="966559">
              <a:defRPr/>
            </a:pPr>
            <a:endParaRPr lang="en-US" dirty="0"/>
          </a:p>
          <a:p>
            <a:pPr marL="0" lvl="1" defTabSz="966559">
              <a:defRPr/>
            </a:pPr>
            <a:r>
              <a:rPr lang="en-US" dirty="0"/>
              <a:t>(Recap)  We discussed each of these learning objectives through the following topics in each slide today:</a:t>
            </a:r>
          </a:p>
          <a:p>
            <a:pPr marL="181240" indent="-181240">
              <a:buFont typeface="Arial" panose="020B0604020202020204" pitchFamily="34" charset="0"/>
              <a:buChar char="•"/>
            </a:pPr>
            <a:r>
              <a:rPr lang="en-US" dirty="0"/>
              <a:t>Preparation</a:t>
            </a:r>
          </a:p>
          <a:p>
            <a:pPr marL="181240" indent="-181240">
              <a:buFont typeface="Arial" panose="020B0604020202020204" pitchFamily="34" charset="0"/>
              <a:buChar char="•"/>
            </a:pPr>
            <a:r>
              <a:rPr lang="en-US" dirty="0"/>
              <a:t>Documentation</a:t>
            </a:r>
          </a:p>
          <a:p>
            <a:pPr marL="181240" indent="-181240">
              <a:buFont typeface="Arial" panose="020B0604020202020204" pitchFamily="34" charset="0"/>
              <a:buChar char="•"/>
            </a:pPr>
            <a:r>
              <a:rPr lang="en-US" dirty="0"/>
              <a:t>Income Sources</a:t>
            </a:r>
          </a:p>
          <a:p>
            <a:pPr marL="181240" indent="-181240">
              <a:buFont typeface="Arial" panose="020B0604020202020204" pitchFamily="34" charset="0"/>
              <a:buChar char="•"/>
            </a:pPr>
            <a:r>
              <a:rPr lang="en-US" dirty="0"/>
              <a:t>Fiduciary Refusal</a:t>
            </a:r>
          </a:p>
          <a:p>
            <a:pPr marL="181240" indent="-181240">
              <a:buFont typeface="Arial" panose="020B0604020202020204" pitchFamily="34" charset="0"/>
              <a:buChar char="•"/>
            </a:pPr>
            <a:r>
              <a:rPr lang="en-US" dirty="0"/>
              <a:t>Retroactive Benefit</a:t>
            </a:r>
          </a:p>
          <a:p>
            <a:pPr marL="181240" indent="-181240">
              <a:buFont typeface="Arial" panose="020B0604020202020204" pitchFamily="34" charset="0"/>
              <a:buChar char="•"/>
            </a:pPr>
            <a:r>
              <a:rPr lang="en-US" dirty="0"/>
              <a:t>Retroactive Benefit Verification</a:t>
            </a:r>
          </a:p>
          <a:p>
            <a:pPr marL="0" lvl="1" defTabSz="966559">
              <a:defRPr/>
            </a:pPr>
            <a:endParaRPr lang="en-US" dirty="0"/>
          </a:p>
          <a:p>
            <a:pPr marL="0" lvl="1" defTabSz="966559">
              <a:defRPr/>
            </a:pPr>
            <a:r>
              <a:rPr lang="en-US" b="1" dirty="0"/>
              <a:t>Are there any additional questions?</a:t>
            </a:r>
          </a:p>
        </p:txBody>
      </p:sp>
      <p:sp>
        <p:nvSpPr>
          <p:cNvPr id="4" name="Slide Number Placeholder 3"/>
          <p:cNvSpPr>
            <a:spLocks noGrp="1"/>
          </p:cNvSpPr>
          <p:nvPr>
            <p:ph type="sldNum" sz="quarter" idx="10"/>
          </p:nvPr>
        </p:nvSpPr>
        <p:spPr/>
        <p:txBody>
          <a:bodyPr/>
          <a:lstStyle/>
          <a:p>
            <a:fld id="{03CECF49-2165-4CE7-B39E-10D80CF3C557}" type="slidenum">
              <a:rPr lang="en-US" smtClean="0"/>
              <a:t>9</a:t>
            </a:fld>
            <a:endParaRPr lang="en-US" dirty="0"/>
          </a:p>
        </p:txBody>
      </p:sp>
    </p:spTree>
    <p:extLst>
      <p:ext uri="{BB962C8B-B14F-4D97-AF65-F5344CB8AC3E}">
        <p14:creationId xmlns:p14="http://schemas.microsoft.com/office/powerpoint/2010/main" val="9203491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BE90FE-40E7-477F-B886-6AA2496E71C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2590800" y="1927417"/>
            <a:ext cx="6553200" cy="968184"/>
          </a:xfrm>
        </p:spPr>
        <p:txBody>
          <a:bodyPr>
            <a:normAutofit/>
          </a:bodyPr>
          <a:lstStyle>
            <a:lvl1pPr algn="l">
              <a:defRPr sz="4000">
                <a:solidFill>
                  <a:schemeClr val="bg1"/>
                </a:solidFill>
              </a:defRPr>
            </a:lvl1pPr>
          </a:lstStyle>
          <a:p>
            <a:r>
              <a:rPr lang="en-US"/>
              <a:t>Click to edit Master title style</a:t>
            </a:r>
            <a:endParaRPr lang="en-US" dirty="0"/>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360846106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7162800" cy="381000"/>
          </a:xfrm>
        </p:spPr>
        <p:txBody>
          <a:bodyPr/>
          <a:lstStyle>
            <a:lvl1pPr>
              <a:defRPr sz="3200">
                <a:solidFill>
                  <a:schemeClr val="accent1">
                    <a:lumMod val="7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00800"/>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7" name="Slide Number Placeholder 5">
            <a:extLst>
              <a:ext uri="{FF2B5EF4-FFF2-40B4-BE49-F238E27FC236}">
                <a16:creationId xmlns:a16="http://schemas.microsoft.com/office/drawing/2014/main" id="{CF466D11-6C64-49E4-BEC0-E77201C91FBB}"/>
              </a:ext>
            </a:extLst>
          </p:cNvPr>
          <p:cNvSpPr txBox="1">
            <a:spLocks/>
          </p:cNvSpPr>
          <p:nvPr/>
        </p:nvSpPr>
        <p:spPr>
          <a:xfrm>
            <a:off x="88392" y="6400800"/>
            <a:ext cx="3035808"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t>Pension and Fiduciary Service</a:t>
            </a:r>
          </a:p>
        </p:txBody>
      </p:sp>
      <p:sp>
        <p:nvSpPr>
          <p:cNvPr id="8" name="TextBox 7">
            <a:extLst>
              <a:ext uri="{FF2B5EF4-FFF2-40B4-BE49-F238E27FC236}">
                <a16:creationId xmlns:a16="http://schemas.microsoft.com/office/drawing/2014/main" id="{20C1302B-6FBF-A42F-73ED-A6604C18DB5D}"/>
              </a:ext>
            </a:extLst>
          </p:cNvPr>
          <p:cNvSpPr txBox="1"/>
          <p:nvPr userDrawn="1"/>
        </p:nvSpPr>
        <p:spPr>
          <a:xfrm>
            <a:off x="1752600" y="304800"/>
            <a:ext cx="5410200" cy="523220"/>
          </a:xfrm>
          <a:prstGeom prst="rect">
            <a:avLst/>
          </a:prstGeom>
          <a:noFill/>
        </p:spPr>
        <p:txBody>
          <a:bodyPr wrap="square">
            <a:spAutoFit/>
          </a:bodyPr>
          <a:lstStyle/>
          <a:p>
            <a:r>
              <a:rPr lang="en-US" sz="2800" dirty="0">
                <a:solidFill>
                  <a:schemeClr val="bg1"/>
                </a:solidFill>
                <a:latin typeface="+mj-lt"/>
              </a:rPr>
              <a:t>Income and Retroactive Benefits</a:t>
            </a:r>
          </a:p>
        </p:txBody>
      </p:sp>
    </p:spTree>
    <p:extLst>
      <p:ext uri="{BB962C8B-B14F-4D97-AF65-F5344CB8AC3E}">
        <p14:creationId xmlns:p14="http://schemas.microsoft.com/office/powerpoint/2010/main" val="110007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9" name="TextBox 8">
            <a:extLst>
              <a:ext uri="{FF2B5EF4-FFF2-40B4-BE49-F238E27FC236}">
                <a16:creationId xmlns:a16="http://schemas.microsoft.com/office/drawing/2014/main" id="{898F900E-4065-8919-D02E-BEB1F1DDA827}"/>
              </a:ext>
            </a:extLst>
          </p:cNvPr>
          <p:cNvSpPr txBox="1"/>
          <p:nvPr userDrawn="1"/>
        </p:nvSpPr>
        <p:spPr>
          <a:xfrm>
            <a:off x="18661" y="6488668"/>
            <a:ext cx="4572000" cy="369332"/>
          </a:xfrm>
          <a:prstGeom prst="rect">
            <a:avLst/>
          </a:prstGeom>
          <a:noFill/>
        </p:spPr>
        <p:txBody>
          <a:bodyPr wrap="square">
            <a:spAutoFit/>
          </a:bodyPr>
          <a:lstStyle/>
          <a:p>
            <a:pPr algn="l"/>
            <a:r>
              <a:rPr lang="en-US" dirty="0">
                <a:solidFill>
                  <a:schemeClr val="accent1">
                    <a:lumMod val="75000"/>
                  </a:schemeClr>
                </a:solidFill>
              </a:rPr>
              <a:t>Pension and Fiduciary Service</a:t>
            </a:r>
          </a:p>
        </p:txBody>
      </p:sp>
    </p:spTree>
    <p:extLst>
      <p:ext uri="{BB962C8B-B14F-4D97-AF65-F5344CB8AC3E}">
        <p14:creationId xmlns:p14="http://schemas.microsoft.com/office/powerpoint/2010/main" val="2870484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0" y="-2"/>
            <a:ext cx="9144000" cy="1044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1600200" y="304800"/>
            <a:ext cx="7162800" cy="381000"/>
          </a:xfrm>
          <a:prstGeom prst="rect">
            <a:avLst/>
          </a:prstGeom>
        </p:spPr>
        <p:txBody>
          <a:bodyPr vert="horz" lIns="91440" tIns="45720" rIns="91440" bIns="45720" rtlCol="0" anchor="ctr">
            <a:noAutofit/>
          </a:bodyPr>
          <a:lstStyle/>
          <a:p>
            <a:r>
              <a:rPr lang="en-US" dirty="0"/>
              <a:t>Income and Retroactive Benefits</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a:extLst>
              <a:ext uri="{FF2B5EF4-FFF2-40B4-BE49-F238E27FC236}">
                <a16:creationId xmlns:a16="http://schemas.microsoft.com/office/drawing/2014/main" id="{2C9B0C31-1D58-41AF-AF6C-AC3774E4933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295430"/>
            <a:ext cx="9144000" cy="562570"/>
          </a:xfrm>
          <a:prstGeom prst="rect">
            <a:avLst/>
          </a:prstGeom>
        </p:spPr>
      </p:pic>
    </p:spTree>
    <p:extLst>
      <p:ext uri="{BB962C8B-B14F-4D97-AF65-F5344CB8AC3E}">
        <p14:creationId xmlns:p14="http://schemas.microsoft.com/office/powerpoint/2010/main" val="19583159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Lst>
  <p:hf hdr="0" ftr="0" dt="0"/>
  <p:txStyles>
    <p:titleStyle>
      <a:lvl1pPr algn="l" defTabSz="914400" rtl="0" eaLnBrk="1" latinLnBrk="0" hangingPunct="1">
        <a:spcBef>
          <a:spcPct val="0"/>
        </a:spcBef>
        <a:buNone/>
        <a:defRPr sz="2800" b="0" i="0" u="none"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come and Retroactive Benefits"/>
          <p:cNvSpPr>
            <a:spLocks noGrp="1"/>
          </p:cNvSpPr>
          <p:nvPr>
            <p:ph type="ctrTitle"/>
          </p:nvPr>
        </p:nvSpPr>
        <p:spPr/>
        <p:txBody>
          <a:bodyPr>
            <a:normAutofit fontScale="90000"/>
          </a:bodyPr>
          <a:lstStyle/>
          <a:p>
            <a:r>
              <a:rPr lang="en-US" dirty="0">
                <a:effectLst>
                  <a:outerShdw blurRad="38100" dist="38100" dir="2700000" algn="tl">
                    <a:srgbClr val="000000">
                      <a:alpha val="43137"/>
                    </a:srgbClr>
                  </a:outerShdw>
                </a:effectLst>
              </a:rPr>
              <a:t>Income and Retroactive Benefits</a:t>
            </a:r>
          </a:p>
        </p:txBody>
      </p:sp>
      <p:sp>
        <p:nvSpPr>
          <p:cNvPr id="4" name="TextBox 3">
            <a:extLst>
              <a:ext uri="{FF2B5EF4-FFF2-40B4-BE49-F238E27FC236}">
                <a16:creationId xmlns:a16="http://schemas.microsoft.com/office/drawing/2014/main" id="{6E368E71-79CD-99CD-CEC7-5650975A57C3}"/>
              </a:ext>
            </a:extLst>
          </p:cNvPr>
          <p:cNvSpPr txBox="1"/>
          <p:nvPr/>
        </p:nvSpPr>
        <p:spPr>
          <a:xfrm>
            <a:off x="2743200" y="6248400"/>
            <a:ext cx="4800600" cy="369332"/>
          </a:xfrm>
          <a:prstGeom prst="rect">
            <a:avLst/>
          </a:prstGeom>
          <a:noFill/>
        </p:spPr>
        <p:txBody>
          <a:bodyPr wrap="square" rtlCol="0">
            <a:spAutoFit/>
          </a:bodyPr>
          <a:lstStyle/>
          <a:p>
            <a:r>
              <a:rPr lang="en-US" dirty="0">
                <a:solidFill>
                  <a:schemeClr val="bg1"/>
                </a:solidFill>
                <a:latin typeface="+mj-lt"/>
              </a:rPr>
              <a:t>Pension and Fiduciary Service| March 2021</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MS Survey"/>
          <p:cNvSpPr>
            <a:spLocks noGrp="1"/>
          </p:cNvSpPr>
          <p:nvPr>
            <p:ph type="title"/>
          </p:nvPr>
        </p:nvSpPr>
        <p:spPr/>
        <p:txBody>
          <a:bodyPr/>
          <a:lstStyle/>
          <a:p>
            <a:r>
              <a:rPr lang="en-US" dirty="0"/>
              <a:t>TMS Survey</a:t>
            </a:r>
          </a:p>
        </p:txBody>
      </p:sp>
      <p:sp>
        <p:nvSpPr>
          <p:cNvPr id="3" name="Content Placeholder 2"/>
          <p:cNvSpPr>
            <a:spLocks noGrp="1"/>
          </p:cNvSpPr>
          <p:nvPr>
            <p:ph idx="1"/>
          </p:nvPr>
        </p:nvSpPr>
        <p:spPr/>
        <p:txBody>
          <a:bodyPr/>
          <a:lstStyle/>
          <a:p>
            <a:r>
              <a:rPr lang="en-US" dirty="0"/>
              <a:t>A satisfaction survey has been assigned to you in TMS.</a:t>
            </a:r>
          </a:p>
          <a:p>
            <a:r>
              <a:rPr lang="en-US" dirty="0"/>
              <a:t>You should be able to complete the survey within ten minutes.</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225031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ives"/>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pPr lvl="0"/>
            <a:r>
              <a:rPr lang="en-US" dirty="0"/>
              <a:t>Discuss FE requirements for gathering and documenting income</a:t>
            </a:r>
          </a:p>
          <a:p>
            <a:r>
              <a:rPr lang="en-US" dirty="0"/>
              <a:t>Identify typical income sources and verification methods</a:t>
            </a:r>
          </a:p>
          <a:p>
            <a:pPr lvl="0"/>
            <a:r>
              <a:rPr lang="en-US" dirty="0"/>
              <a:t>Discuss FE requirements for gathering and documenting retroactive benefits</a:t>
            </a:r>
          </a:p>
          <a:p>
            <a:pPr lvl="0"/>
            <a:r>
              <a:rPr lang="en-US" dirty="0"/>
              <a:t>Describe methods to verify retroactive benefits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ferences"/>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pPr marL="171450" lvl="0" indent="-171450">
              <a:spcBef>
                <a:spcPts val="0"/>
              </a:spcBef>
              <a:defRPr/>
            </a:pPr>
            <a:r>
              <a:rPr lang="en-US" dirty="0"/>
              <a:t>  FPM I.2.C.1.e</a:t>
            </a:r>
          </a:p>
          <a:p>
            <a:pPr marL="171450" lvl="0" indent="-171450">
              <a:spcBef>
                <a:spcPts val="0"/>
              </a:spcBef>
              <a:defRPr/>
            </a:pPr>
            <a:r>
              <a:rPr lang="en-US" dirty="0"/>
              <a:t>  FPM I.2.C.4</a:t>
            </a:r>
          </a:p>
          <a:p>
            <a:pPr marL="171450" lvl="0" indent="-171450">
              <a:spcBef>
                <a:spcPts val="0"/>
              </a:spcBef>
              <a:defRPr/>
            </a:pPr>
            <a:r>
              <a:rPr lang="en-US" dirty="0"/>
              <a:t>  FPM I.2.C.5.o</a:t>
            </a:r>
          </a:p>
          <a:p>
            <a:pPr marL="171450" lvl="0" indent="-171450">
              <a:spcBef>
                <a:spcPts val="0"/>
              </a:spcBef>
              <a:defRPr/>
            </a:pPr>
            <a:r>
              <a:rPr lang="en-US" dirty="0"/>
              <a:t>  VBMS User Guide</a:t>
            </a:r>
          </a:p>
          <a:p>
            <a:pPr marL="171450" indent="-171450"/>
            <a:r>
              <a:rPr lang="en-US" dirty="0"/>
              <a:t>  Share User Guide</a:t>
            </a:r>
          </a:p>
          <a:p>
            <a:pPr marL="171450" indent="-171450"/>
            <a:r>
              <a:rPr lang="en-US" dirty="0"/>
              <a:t>  VA Forms website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eparation">
            <a:extLst>
              <a:ext uri="{FF2B5EF4-FFF2-40B4-BE49-F238E27FC236}">
                <a16:creationId xmlns:a16="http://schemas.microsoft.com/office/drawing/2014/main" id="{EF5FA1DF-79EC-47B3-BB95-0E9742F5BC6C}"/>
              </a:ext>
            </a:extLst>
          </p:cNvPr>
          <p:cNvSpPr>
            <a:spLocks noGrp="1"/>
          </p:cNvSpPr>
          <p:nvPr>
            <p:ph type="title"/>
          </p:nvPr>
        </p:nvSpPr>
        <p:spPr/>
        <p:txBody>
          <a:bodyPr/>
          <a:lstStyle/>
          <a:p>
            <a:r>
              <a:rPr lang="en-US" dirty="0"/>
              <a:t>Preparation</a:t>
            </a:r>
          </a:p>
        </p:txBody>
      </p:sp>
      <p:sp>
        <p:nvSpPr>
          <p:cNvPr id="3" name="Content Placeholder 2">
            <a:extLst>
              <a:ext uri="{FF2B5EF4-FFF2-40B4-BE49-F238E27FC236}">
                <a16:creationId xmlns:a16="http://schemas.microsoft.com/office/drawing/2014/main" id="{094D0A5E-B1ED-4A72-BC1E-9641FCAB79E4}"/>
              </a:ext>
            </a:extLst>
          </p:cNvPr>
          <p:cNvSpPr>
            <a:spLocks noGrp="1"/>
          </p:cNvSpPr>
          <p:nvPr>
            <p:ph idx="1"/>
          </p:nvPr>
        </p:nvSpPr>
        <p:spPr/>
        <p:txBody>
          <a:bodyPr/>
          <a:lstStyle/>
          <a:p>
            <a:r>
              <a:rPr lang="en-US" dirty="0"/>
              <a:t>Prior to field examination</a:t>
            </a:r>
          </a:p>
          <a:p>
            <a:r>
              <a:rPr lang="en-US" dirty="0"/>
              <a:t>Review VA systems</a:t>
            </a:r>
          </a:p>
          <a:p>
            <a:r>
              <a:rPr lang="en-US" dirty="0"/>
              <a:t>Beneficiary and dependents</a:t>
            </a:r>
          </a:p>
          <a:p>
            <a:r>
              <a:rPr lang="en-US" dirty="0"/>
              <a:t>Benefit types</a:t>
            </a:r>
          </a:p>
          <a:p>
            <a:pPr lvl="1"/>
            <a:r>
              <a:rPr lang="en-US" dirty="0"/>
              <a:t>Social Security</a:t>
            </a:r>
          </a:p>
          <a:p>
            <a:pPr lvl="1"/>
            <a:r>
              <a:rPr lang="en-US" dirty="0"/>
              <a:t>Military retired pay</a:t>
            </a:r>
          </a:p>
          <a:p>
            <a:pPr lvl="1"/>
            <a:r>
              <a:rPr lang="en-US" dirty="0"/>
              <a:t>VA benefits</a:t>
            </a:r>
          </a:p>
        </p:txBody>
      </p:sp>
      <p:sp>
        <p:nvSpPr>
          <p:cNvPr id="4" name="Slide Number Placeholder 3">
            <a:extLst>
              <a:ext uri="{FF2B5EF4-FFF2-40B4-BE49-F238E27FC236}">
                <a16:creationId xmlns:a16="http://schemas.microsoft.com/office/drawing/2014/main" id="{B16134EA-90D0-4193-A294-EF28E71043DA}"/>
              </a:ext>
            </a:extLst>
          </p:cNvPr>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853238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umentation"/>
          <p:cNvSpPr>
            <a:spLocks noGrp="1"/>
          </p:cNvSpPr>
          <p:nvPr>
            <p:ph type="title"/>
          </p:nvPr>
        </p:nvSpPr>
        <p:spPr>
          <a:xfrm>
            <a:off x="457200" y="1219200"/>
            <a:ext cx="7315200" cy="457200"/>
          </a:xfrm>
        </p:spPr>
        <p:txBody>
          <a:bodyPr>
            <a:noAutofit/>
          </a:bodyPr>
          <a:lstStyle/>
          <a:p>
            <a:r>
              <a:rPr lang="en-US" dirty="0"/>
              <a:t>Documentation</a:t>
            </a:r>
          </a:p>
        </p:txBody>
      </p:sp>
      <p:sp>
        <p:nvSpPr>
          <p:cNvPr id="3" name="Content Placeholder 2"/>
          <p:cNvSpPr>
            <a:spLocks noGrp="1"/>
          </p:cNvSpPr>
          <p:nvPr>
            <p:ph idx="1"/>
          </p:nvPr>
        </p:nvSpPr>
        <p:spPr>
          <a:xfrm>
            <a:off x="381000" y="1676400"/>
            <a:ext cx="8229600" cy="4373563"/>
          </a:xfrm>
        </p:spPr>
        <p:txBody>
          <a:bodyPr>
            <a:normAutofit/>
          </a:bodyPr>
          <a:lstStyle/>
          <a:p>
            <a:pPr fontAlgn="t"/>
            <a:r>
              <a:rPr lang="en-US" dirty="0"/>
              <a:t>Review and document</a:t>
            </a:r>
          </a:p>
          <a:p>
            <a:pPr lvl="1" fontAlgn="t"/>
            <a:r>
              <a:rPr lang="en-US" dirty="0"/>
              <a:t>All recurring income sources</a:t>
            </a:r>
          </a:p>
          <a:p>
            <a:pPr lvl="1" fontAlgn="t"/>
            <a:r>
              <a:rPr lang="en-US" dirty="0"/>
              <a:t>Frequency of income</a:t>
            </a:r>
          </a:p>
          <a:p>
            <a:pPr lvl="1" fontAlgn="t"/>
            <a:r>
              <a:rPr lang="en-US" dirty="0"/>
              <a:t>To whom income is paid</a:t>
            </a:r>
          </a:p>
          <a:p>
            <a:pPr fontAlgn="t"/>
            <a:r>
              <a:rPr lang="en-US" dirty="0"/>
              <a:t>Discrepancies</a:t>
            </a:r>
          </a:p>
          <a:p>
            <a:pPr lvl="1" fontAlgn="t"/>
            <a:r>
              <a:rPr lang="en-US" dirty="0"/>
              <a:t>Determine and document actual amount</a:t>
            </a:r>
          </a:p>
          <a:p>
            <a:pPr fontAlgn="t"/>
            <a:r>
              <a:rPr lang="en-US" dirty="0"/>
              <a:t>Minors</a:t>
            </a:r>
          </a:p>
          <a:p>
            <a:pPr lvl="1" fontAlgn="t"/>
            <a:r>
              <a:rPr lang="en-US" dirty="0"/>
              <a:t>Fiduciary’s plans for funds usage</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1640669-3FD2-4B34-9A2D-584949EF09F8}" type="slidenum">
              <a:rPr kumimoji="0" lang="en-US" sz="18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38963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iduciary Refusal"/>
          <p:cNvSpPr>
            <a:spLocks noGrp="1"/>
          </p:cNvSpPr>
          <p:nvPr>
            <p:ph type="title"/>
          </p:nvPr>
        </p:nvSpPr>
        <p:spPr/>
        <p:txBody>
          <a:bodyPr/>
          <a:lstStyle/>
          <a:p>
            <a:r>
              <a:rPr lang="en-US" dirty="0"/>
              <a:t>Fiduciary Refusal</a:t>
            </a:r>
          </a:p>
        </p:txBody>
      </p:sp>
      <p:sp>
        <p:nvSpPr>
          <p:cNvPr id="5" name="Content Placeholder 4"/>
          <p:cNvSpPr>
            <a:spLocks noGrp="1"/>
          </p:cNvSpPr>
          <p:nvPr>
            <p:ph idx="1"/>
          </p:nvPr>
        </p:nvSpPr>
        <p:spPr/>
        <p:txBody>
          <a:bodyPr>
            <a:normAutofit/>
          </a:bodyPr>
          <a:lstStyle/>
          <a:p>
            <a:r>
              <a:rPr lang="en-US" dirty="0"/>
              <a:t>Fiduciary refuses to disclose financial info</a:t>
            </a:r>
          </a:p>
          <a:p>
            <a:r>
              <a:rPr lang="en-US" dirty="0"/>
              <a:t>FE must independently verify</a:t>
            </a:r>
          </a:p>
          <a:p>
            <a:pPr lvl="1"/>
            <a:r>
              <a:rPr lang="en-US" dirty="0"/>
              <a:t>Income sources</a:t>
            </a:r>
          </a:p>
          <a:p>
            <a:pPr lvl="1"/>
            <a:r>
              <a:rPr lang="en-US" dirty="0"/>
              <a:t>Income amounts</a:t>
            </a:r>
          </a:p>
          <a:p>
            <a:r>
              <a:rPr lang="en-US" dirty="0"/>
              <a:t>Justification</a:t>
            </a:r>
          </a:p>
          <a:p>
            <a:pPr lvl="1"/>
            <a:r>
              <a:rPr lang="en-US" dirty="0"/>
              <a:t>Why fiduciary should still serve</a:t>
            </a:r>
          </a:p>
          <a:p>
            <a:pPr lvl="1"/>
            <a:r>
              <a:rPr lang="en-US" dirty="0"/>
              <a:t>Explain and support</a:t>
            </a:r>
          </a:p>
          <a:p>
            <a:pPr lvl="1"/>
            <a:r>
              <a:rPr lang="en-US" dirty="0"/>
              <a:t>Best interest of beneficiary</a:t>
            </a:r>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420747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roactive Benefit"/>
          <p:cNvSpPr>
            <a:spLocks noGrp="1"/>
          </p:cNvSpPr>
          <p:nvPr>
            <p:ph type="title"/>
          </p:nvPr>
        </p:nvSpPr>
        <p:spPr>
          <a:xfrm>
            <a:off x="457200" y="1219200"/>
            <a:ext cx="7391400" cy="533400"/>
          </a:xfrm>
        </p:spPr>
        <p:txBody>
          <a:bodyPr>
            <a:noAutofit/>
          </a:bodyPr>
          <a:lstStyle/>
          <a:p>
            <a:r>
              <a:rPr lang="en-US" dirty="0"/>
              <a:t>Retroactive Benefit</a:t>
            </a:r>
          </a:p>
        </p:txBody>
      </p:sp>
      <p:sp>
        <p:nvSpPr>
          <p:cNvPr id="5" name="Content Placeholder 4"/>
          <p:cNvSpPr>
            <a:spLocks noGrp="1"/>
          </p:cNvSpPr>
          <p:nvPr>
            <p:ph idx="1"/>
          </p:nvPr>
        </p:nvSpPr>
        <p:spPr/>
        <p:txBody>
          <a:bodyPr>
            <a:normAutofit/>
          </a:bodyPr>
          <a:lstStyle/>
          <a:p>
            <a:r>
              <a:rPr lang="en-US" dirty="0"/>
              <a:t>Available in VA systems</a:t>
            </a:r>
          </a:p>
          <a:p>
            <a:r>
              <a:rPr lang="en-US" dirty="0"/>
              <a:t>Advise fiduciary</a:t>
            </a:r>
          </a:p>
          <a:p>
            <a:r>
              <a:rPr lang="en-US" dirty="0"/>
              <a:t>Exceeds $10,000</a:t>
            </a:r>
          </a:p>
          <a:p>
            <a:pPr lvl="1"/>
            <a:r>
              <a:rPr lang="en-US" dirty="0"/>
              <a:t>Accounting</a:t>
            </a:r>
          </a:p>
          <a:p>
            <a:r>
              <a:rPr lang="en-US" dirty="0"/>
              <a:t>Exceeds $25,000</a:t>
            </a:r>
          </a:p>
          <a:p>
            <a:pPr lvl="1"/>
            <a:r>
              <a:rPr lang="en-US" dirty="0"/>
              <a:t>Bond</a:t>
            </a:r>
          </a:p>
          <a:p>
            <a:r>
              <a:rPr lang="en-US" dirty="0"/>
              <a:t>Financial hardship</a:t>
            </a:r>
          </a:p>
          <a:p>
            <a:pPr lvl="1"/>
            <a:r>
              <a:rPr lang="en-US" dirty="0"/>
              <a:t>Priority handling and referrals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Tree>
    <p:extLst>
      <p:ext uri="{BB962C8B-B14F-4D97-AF65-F5344CB8AC3E}">
        <p14:creationId xmlns:p14="http://schemas.microsoft.com/office/powerpoint/2010/main" val="1453231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roactive Benefit Verification"/>
          <p:cNvSpPr>
            <a:spLocks noGrp="1"/>
          </p:cNvSpPr>
          <p:nvPr>
            <p:ph type="title"/>
          </p:nvPr>
        </p:nvSpPr>
        <p:spPr>
          <a:xfrm>
            <a:off x="429069" y="938643"/>
            <a:ext cx="8254759" cy="959689"/>
          </a:xfrm>
        </p:spPr>
        <p:txBody>
          <a:bodyPr/>
          <a:lstStyle/>
          <a:p>
            <a:r>
              <a:rPr lang="en-US" dirty="0"/>
              <a:t>Retroactive Benefit Verification</a:t>
            </a:r>
          </a:p>
        </p:txBody>
      </p:sp>
      <p:sp>
        <p:nvSpPr>
          <p:cNvPr id="3" name="Content Placeholder 2"/>
          <p:cNvSpPr>
            <a:spLocks noGrp="1"/>
          </p:cNvSpPr>
          <p:nvPr>
            <p:ph idx="1"/>
          </p:nvPr>
        </p:nvSpPr>
        <p:spPr/>
        <p:txBody>
          <a:bodyPr>
            <a:normAutofit/>
          </a:bodyPr>
          <a:lstStyle/>
          <a:p>
            <a:r>
              <a:rPr lang="en-US" dirty="0"/>
              <a:t>VA Award Prints </a:t>
            </a:r>
          </a:p>
          <a:p>
            <a:r>
              <a:rPr lang="en-US" dirty="0"/>
              <a:t>VA Award</a:t>
            </a:r>
            <a:r>
              <a:rPr lang="en-US" sz="3200" dirty="0"/>
              <a:t> </a:t>
            </a:r>
            <a:r>
              <a:rPr lang="en-US" dirty="0"/>
              <a:t>Letters</a:t>
            </a:r>
          </a:p>
          <a:p>
            <a:r>
              <a:rPr lang="en-US" dirty="0"/>
              <a:t>Share</a:t>
            </a:r>
          </a:p>
          <a:p>
            <a:r>
              <a:rPr lang="en-US" dirty="0"/>
              <a:t>VA Form 21-592</a:t>
            </a:r>
          </a:p>
          <a:p>
            <a:pPr marL="0" indent="0">
              <a:buNone/>
            </a:pPr>
            <a:endParaRPr lang="en-US" sz="3200" dirty="0"/>
          </a:p>
          <a:p>
            <a:endParaRPr lang="en-US" sz="3200" dirty="0"/>
          </a:p>
        </p:txBody>
      </p:sp>
      <p:pic>
        <p:nvPicPr>
          <p:cNvPr id="5" name="Picture 2" descr="image of a computer monitor with the words &quot;instructor demonstration&quot; in the middle." title="Instructor Demonstration">
            <a:extLst>
              <a:ext uri="{FF2B5EF4-FFF2-40B4-BE49-F238E27FC236}">
                <a16:creationId xmlns:a16="http://schemas.microsoft.com/office/drawing/2014/main" id="{DD663ACD-23B4-4CE0-9462-DC66A3DBC5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3434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16156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uestions"/>
          <p:cNvSpPr>
            <a:spLocks noGrp="1"/>
          </p:cNvSpPr>
          <p:nvPr>
            <p:ph type="title"/>
          </p:nvPr>
        </p:nvSpPr>
        <p:spPr>
          <a:xfrm>
            <a:off x="1600199" y="304799"/>
            <a:ext cx="7163937" cy="427037"/>
          </a:xfrm>
        </p:spPr>
        <p:txBody>
          <a:bodyPr/>
          <a:lstStyle/>
          <a:p>
            <a:r>
              <a:rPr lang="en-US" dirty="0"/>
              <a:t>Questions?</a:t>
            </a:r>
          </a:p>
        </p:txBody>
      </p:sp>
      <p:pic>
        <p:nvPicPr>
          <p:cNvPr id="1026" name="Picture 2">
            <a:extLst>
              <a:ext uri="{C183D7F6-B498-43B3-948B-1728B52AA6E4}">
                <adec:decorative xmlns:adec="http://schemas.microsoft.com/office/drawing/2017/decorative" val="1"/>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a:xfrm>
            <a:off x="666115" y="1600200"/>
            <a:ext cx="3620770" cy="4525963"/>
          </a:xfrm>
        </p:spPr>
      </p:pic>
      <p:sp>
        <p:nvSpPr>
          <p:cNvPr id="4" name="Content Placeholder 3"/>
          <p:cNvSpPr>
            <a:spLocks noGrp="1"/>
          </p:cNvSpPr>
          <p:nvPr>
            <p:ph sz="half" idx="2"/>
          </p:nvPr>
        </p:nvSpPr>
        <p:spPr/>
        <p:txBody>
          <a:bodyPr/>
          <a:lstStyle/>
          <a:p>
            <a:r>
              <a:rPr lang="en-US" dirty="0"/>
              <a:t>Preparation</a:t>
            </a:r>
          </a:p>
          <a:p>
            <a:r>
              <a:rPr lang="en-US" dirty="0"/>
              <a:t>Documentation</a:t>
            </a:r>
          </a:p>
          <a:p>
            <a:r>
              <a:rPr lang="en-US" dirty="0"/>
              <a:t>Income Sources</a:t>
            </a:r>
          </a:p>
          <a:p>
            <a:r>
              <a:rPr lang="en-US" dirty="0"/>
              <a:t>Fiduciary Refusal</a:t>
            </a:r>
          </a:p>
          <a:p>
            <a:r>
              <a:rPr lang="en-US" dirty="0"/>
              <a:t>Retroactive Benefit</a:t>
            </a:r>
          </a:p>
          <a:p>
            <a:r>
              <a:rPr lang="en-US" dirty="0"/>
              <a:t>Retroactive Benefit Verification</a:t>
            </a:r>
          </a:p>
          <a:p>
            <a:endParaRPr lang="en-US" dirty="0"/>
          </a:p>
          <a:p>
            <a:endParaRPr lang="en-US" dirty="0"/>
          </a:p>
        </p:txBody>
      </p:sp>
      <p:sp>
        <p:nvSpPr>
          <p:cNvPr id="11" name="TextBox 10">
            <a:extLst>
              <a:ext uri="{FF2B5EF4-FFF2-40B4-BE49-F238E27FC236}">
                <a16:creationId xmlns:a16="http://schemas.microsoft.com/office/drawing/2014/main" id="{19920311-F43A-15F7-169C-B65BF3DA9527}"/>
              </a:ext>
            </a:extLst>
          </p:cNvPr>
          <p:cNvSpPr txBox="1"/>
          <p:nvPr/>
        </p:nvSpPr>
        <p:spPr>
          <a:xfrm>
            <a:off x="8764137" y="6488668"/>
            <a:ext cx="379863" cy="369332"/>
          </a:xfrm>
          <a:prstGeom prst="rect">
            <a:avLst/>
          </a:prstGeom>
          <a:noFill/>
        </p:spPr>
        <p:txBody>
          <a:bodyPr wrap="square">
            <a:spAutoFit/>
          </a:bodyPr>
          <a:lstStyle/>
          <a:p>
            <a:fld id="{31640669-3FD2-4B34-9A2D-584949EF09F8}" type="slidenum">
              <a:rPr lang="en-US" smtClean="0">
                <a:solidFill>
                  <a:schemeClr val="accent1">
                    <a:lumMod val="75000"/>
                  </a:schemeClr>
                </a:solidFill>
              </a:rPr>
              <a:pPr/>
              <a:t>9</a:t>
            </a:fld>
            <a:endParaRPr lang="en-US" dirty="0">
              <a:solidFill>
                <a:schemeClr val="accent1">
                  <a:lumMod val="75000"/>
                </a:schemeClr>
              </a:solidFill>
            </a:endParaRPr>
          </a:p>
        </p:txBody>
      </p:sp>
    </p:spTree>
    <p:extLst>
      <p:ext uri="{BB962C8B-B14F-4D97-AF65-F5344CB8AC3E}">
        <p14:creationId xmlns:p14="http://schemas.microsoft.com/office/powerpoint/2010/main" val="24308432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Income and Retroactive Benefits&amp;quot;&quot;/&gt;&lt;property id=&quot;20307&quot; value=&quot;256&quot;/&gt;&lt;/object&gt;&lt;object type=&quot;3&quot; unique_id=&quot;10004&quot;&gt;&lt;property id=&quot;20148&quot; value=&quot;5&quot;/&gt;&lt;property id=&quot;20300&quot; value=&quot;Slide 2 - &amp;quot;Objectives&amp;quot;&quot;/&gt;&lt;property id=&quot;20307&quot; value=&quot;317&quot;/&gt;&lt;/object&gt;&lt;object type=&quot;3&quot; unique_id=&quot;10005&quot;&gt;&lt;property id=&quot;20148&quot; value=&quot;5&quot;/&gt;&lt;property id=&quot;20300&quot; value=&quot;Slide 3 - &amp;quot;References&amp;quot;&quot;/&gt;&lt;property id=&quot;20307&quot; value=&quot;318&quot;/&gt;&lt;/object&gt;&lt;object type=&quot;3&quot; unique_id=&quot;10006&quot;&gt;&lt;property id=&quot;20148&quot; value=&quot;5&quot;/&gt;&lt;property id=&quot;20300&quot; value=&quot;Slide 5 - &amp;quot;Documenting Income&amp;quot;&quot;/&gt;&lt;property id=&quot;20307&quot; value=&quot;342&quot;/&gt;&lt;/object&gt;&lt;object type=&quot;3&quot; unique_id=&quot;10007&quot;&gt;&lt;property id=&quot;20148&quot; value=&quot;5&quot;/&gt;&lt;property id=&quot;20300&quot; value=&quot;Slide 4 - &amp;quot;Income Information&amp;quot;&quot;/&gt;&lt;property id=&quot;20307&quot; value=&quot;350&quot;/&gt;&lt;/object&gt;&lt;object type=&quot;3&quot; unique_id=&quot;10008&quot;&gt;&lt;property id=&quot;20148&quot; value=&quot;5&quot;/&gt;&lt;property id=&quot;20300&quot; value=&quot;Slide 6 - &amp;quot;Income Sources&amp;quot;&quot;/&gt;&lt;property id=&quot;20307&quot; value=&quot;347&quot;/&gt;&lt;/object&gt;&lt;object type=&quot;3&quot; unique_id=&quot;10009&quot;&gt;&lt;property id=&quot;20148&quot; value=&quot;5&quot;/&gt;&lt;property id=&quot;20300&quot; value=&quot;Slide 7 - &amp;quot;Income Verification&amp;quot;&quot;/&gt;&lt;property id=&quot;20307&quot; value=&quot;348&quot;/&gt;&lt;/object&gt;&lt;object type=&quot;3&quot; unique_id=&quot;10010&quot;&gt;&lt;property id=&quot;20148&quot; value=&quot;5&quot;/&gt;&lt;property id=&quot;20300&quot; value=&quot;Slide 8 - &amp;quot;Retroactive Benefit&amp;quot;&quot;/&gt;&lt;property id=&quot;20307&quot; value=&quot;335&quot;/&gt;&lt;/object&gt;&lt;object type=&quot;3&quot; unique_id=&quot;10011&quot;&gt;&lt;property id=&quot;20148&quot; value=&quot;5&quot;/&gt;&lt;property id=&quot;20300&quot; value=&quot;Slide 10 - &amp;quot;Retroactive Benefit Verification&amp;quot;&quot;/&gt;&lt;property id=&quot;20307&quot; value=&quot;337&quot;/&gt;&lt;/object&gt;&lt;object type=&quot;3&quot; unique_id=&quot;10012&quot;&gt;&lt;property id=&quot;20148&quot; value=&quot;5&quot;/&gt;&lt;property id=&quot;20300&quot; value=&quot;Slide 11 - &amp;quot;VA Form 21P-4703&amp;quot;&quot;/&gt;&lt;property id=&quot;20307&quot; value=&quot;346&quot;/&gt;&lt;/object&gt;&lt;object type=&quot;3&quot; unique_id=&quot;10013&quot;&gt;&lt;property id=&quot;20148&quot; value=&quot;5&quot;/&gt;&lt;property id=&quot;20300&quot; value=&quot;Slide 12 - &amp;quot;31. Questions?&amp;quot;&quot;/&gt;&lt;property id=&quot;20307&quot; value=&quot;314&quot;/&gt;&lt;/object&gt;&lt;object type=&quot;3&quot; unique_id=&quot;10014&quot;&gt;&lt;property id=&quot;20148&quot; value=&quot;5&quot;/&gt;&lt;property id=&quot;20300&quot; value=&quot;Slide 13 - &amp;quot;TMS Survey and Assessment&amp;quot;&quot;/&gt;&lt;property id=&quot;20307&quot; value=&quot;349&quot;/&gt;&lt;/object&gt;&lt;object type=&quot;3&quot; unique_id=&quot;10097&quot;&gt;&lt;property id=&quot;20148&quot; value=&quot;5&quot;/&gt;&lt;property id=&quot;20300&quot; value=&quot;Slide 9 - &amp;quot;Documenting Retro Benefits&amp;quot;&quot;/&gt;&lt;property id=&quot;20307&quot; value=&quot;351&quot;/&gt;&lt;/object&gt;&lt;/object&gt;&lt;object type=&quot;8&quot; unique_id=&quot;10028&quo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A950D09F91E74D9357889C208E271B" ma:contentTypeVersion="8" ma:contentTypeDescription="Create a new document." ma:contentTypeScope="" ma:versionID="898eb478fdd337fc00291b3789a60605">
  <xsd:schema xmlns:xsd="http://www.w3.org/2001/XMLSchema" xmlns:xs="http://www.w3.org/2001/XMLSchema" xmlns:p="http://schemas.microsoft.com/office/2006/metadata/properties" xmlns:ns2="2ca98164-cd8c-4ccf-863c-4d844e8e0fae" xmlns:ns3="74592f5e-0930-4211-930c-b7fa09b0ad91" targetNamespace="http://schemas.microsoft.com/office/2006/metadata/properties" ma:root="true" ma:fieldsID="db6746234ffe01a9954a89a80d049126" ns2:_="" ns3:_="">
    <xsd:import namespace="2ca98164-cd8c-4ccf-863c-4d844e8e0fae"/>
    <xsd:import namespace="74592f5e-0930-4211-930c-b7fa09b0ad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a98164-cd8c-4ccf-863c-4d844e8e0f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592f5e-0930-4211-930c-b7fa09b0ad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A8CB76-3346-425A-8E74-1F929CF9E9B3}">
  <ds:schemaRefs>
    <ds:schemaRef ds:uri="2ca98164-cd8c-4ccf-863c-4d844e8e0fae"/>
    <ds:schemaRef ds:uri="74592f5e-0930-4211-930c-b7fa09b0ad9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2B111BF-D692-4928-8D39-00A048D89075}">
  <ds:schemaRefs>
    <ds:schemaRef ds:uri="http://schemas.microsoft.com/sharepoint/v3/contenttype/forms"/>
  </ds:schemaRefs>
</ds:datastoreItem>
</file>

<file path=customXml/itemProps3.xml><?xml version="1.0" encoding="utf-8"?>
<ds:datastoreItem xmlns:ds="http://schemas.openxmlformats.org/officeDocument/2006/customXml" ds:itemID="{DE4A68EB-98E3-4D47-A734-4B001A006FEE}">
  <ds:schemaRefs>
    <ds:schemaRef ds:uri="http://schemas.microsoft.com/office/2006/documentManagement/types"/>
    <ds:schemaRef ds:uri="74592f5e-0930-4211-930c-b7fa09b0ad91"/>
    <ds:schemaRef ds:uri="http://purl.org/dc/terms/"/>
    <ds:schemaRef ds:uri="2ca98164-cd8c-4ccf-863c-4d844e8e0fae"/>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P&amp;F_PPT_NewGUI_FINAL</Template>
  <TotalTime>5034</TotalTime>
  <Words>1657</Words>
  <Application>Microsoft Office PowerPoint</Application>
  <PresentationFormat>On-screen Show (4:3)</PresentationFormat>
  <Paragraphs>193</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vt:lpstr>
      <vt:lpstr>Calibri</vt:lpstr>
      <vt:lpstr>Helvetica Neue</vt:lpstr>
      <vt:lpstr>PFS Template</vt:lpstr>
      <vt:lpstr>Income and Retroactive Benefits</vt:lpstr>
      <vt:lpstr>Objectives</vt:lpstr>
      <vt:lpstr>References</vt:lpstr>
      <vt:lpstr>Preparation</vt:lpstr>
      <vt:lpstr>Documentation</vt:lpstr>
      <vt:lpstr>Fiduciary Refusal</vt:lpstr>
      <vt:lpstr>Retroactive Benefit</vt:lpstr>
      <vt:lpstr>Retroactive Benefit Verification</vt:lpstr>
      <vt:lpstr>Questions?</vt:lpstr>
      <vt:lpstr>TMS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and Retroactive Benefits PowerPoint Presentation</dc:title>
  <dc:subject>FE</dc:subject>
  <dc:creator>Department of Veterans Affairs, Veterans Benefits Administration, Fiduciary Service, STAFF</dc:creator>
  <dc:description>The purpose of this lesson is to provide students with an overview of how to document_x000d_
beneficiary and dependent income and how to confirm and document retroactive_x000d_
benefits, if applicable.</dc:description>
  <cp:lastModifiedBy>Kathy Poole</cp:lastModifiedBy>
  <cp:revision>348</cp:revision>
  <cp:lastPrinted>2018-09-17T17:33:51Z</cp:lastPrinted>
  <dcterms:created xsi:type="dcterms:W3CDTF">2016-10-13T19:12:55Z</dcterms:created>
  <dcterms:modified xsi:type="dcterms:W3CDTF">2022-10-05T21:27:16Z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0x010100D9A950D09F91E74D9357889C208E271B</vt:lpwstr>
  </property>
  <property fmtid="{D5CDD505-2E9C-101B-9397-08002B2CF9AE}" pid="3" name="Language">
    <vt:lpwstr>en</vt:lpwstr>
  </property>
  <property fmtid="{D5CDD505-2E9C-101B-9397-08002B2CF9AE}" pid="4" name="Type">
    <vt:lpwstr>Presentation</vt:lpwstr>
  </property>
  <property fmtid="{D5CDD505-2E9C-101B-9397-08002B2CF9AE}" pid="5" name="_dlc_policyId">
    <vt:lpwstr>0x010100BFA0006F7AD5D746B298D891BD9B5B40|-1554823660</vt:lpwstr>
  </property>
  <property fmtid="{D5CDD505-2E9C-101B-9397-08002B2CF9AE}" pid="6" name="ItemRetentionFormula">
    <vt:lpwstr>&lt;formula id="Microsoft.Office.RecordsManagement.PolicyFeatures.Expiration.Formula.BuiltIn"&gt;&lt;number&gt;7&lt;/number&gt;&lt;property&gt;Created&lt;/property&gt;&lt;propertyId&gt;8c06beca-0777-48f7-91c7-6da68bc07b69&lt;/propertyId&gt;&lt;period&gt;days&lt;/period&gt;&lt;/formula&gt;</vt:lpwstr>
  </property>
</Properties>
</file>