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8"/>
  </p:notesMasterIdLst>
  <p:handoutMasterIdLst>
    <p:handoutMasterId r:id="rId19"/>
  </p:handoutMasterIdLst>
  <p:sldIdLst>
    <p:sldId id="256" r:id="rId5"/>
    <p:sldId id="317" r:id="rId6"/>
    <p:sldId id="318" r:id="rId7"/>
    <p:sldId id="319" r:id="rId8"/>
    <p:sldId id="321" r:id="rId9"/>
    <p:sldId id="330" r:id="rId10"/>
    <p:sldId id="337" r:id="rId11"/>
    <p:sldId id="332" r:id="rId12"/>
    <p:sldId id="323" r:id="rId13"/>
    <p:sldId id="334" r:id="rId14"/>
    <p:sldId id="338" r:id="rId15"/>
    <p:sldId id="314" r:id="rId16"/>
    <p:sldId id="292" r:id="rId17"/>
  </p:sldIdLst>
  <p:sldSz cx="9144000" cy="6858000" type="screen4x3"/>
  <p:notesSz cx="6781800" cy="90678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2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4391A4-685E-4296-80B6-96C4ADAA31F1}" v="4" dt="2022-09-30T17:15:32.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12" autoAdjust="0"/>
    <p:restoredTop sz="61887" autoAdjust="0"/>
  </p:normalViewPr>
  <p:slideViewPr>
    <p:cSldViewPr>
      <p:cViewPr varScale="1">
        <p:scale>
          <a:sx n="65" d="100"/>
          <a:sy n="65" d="100"/>
        </p:scale>
        <p:origin x="23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EEF91CA-3721-4EE9-9510-809DD586D819}"/>
              </a:ext>
            </a:extLst>
          </p:cNvPr>
          <p:cNvSpPr>
            <a:spLocks noGrp="1"/>
          </p:cNvSpPr>
          <p:nvPr>
            <p:ph type="hdr" sz="quarter"/>
          </p:nvPr>
        </p:nvSpPr>
        <p:spPr>
          <a:xfrm>
            <a:off x="1" y="1"/>
            <a:ext cx="2938109" cy="454627"/>
          </a:xfrm>
          <a:prstGeom prst="rect">
            <a:avLst/>
          </a:prstGeom>
        </p:spPr>
        <p:txBody>
          <a:bodyPr vert="horz" lIns="89102" tIns="44551" rIns="89102" bIns="44551" rtlCol="0"/>
          <a:lstStyle>
            <a:lvl1pPr algn="l">
              <a:defRPr sz="1200"/>
            </a:lvl1pPr>
          </a:lstStyle>
          <a:p>
            <a:endParaRPr lang="en-US" dirty="0"/>
          </a:p>
        </p:txBody>
      </p:sp>
      <p:sp>
        <p:nvSpPr>
          <p:cNvPr id="3" name="Date Placeholder 2">
            <a:extLst>
              <a:ext uri="{FF2B5EF4-FFF2-40B4-BE49-F238E27FC236}">
                <a16:creationId xmlns:a16="http://schemas.microsoft.com/office/drawing/2014/main" id="{39F4E5AD-D9C4-487A-8175-5A026B860529}"/>
              </a:ext>
            </a:extLst>
          </p:cNvPr>
          <p:cNvSpPr>
            <a:spLocks noGrp="1"/>
          </p:cNvSpPr>
          <p:nvPr>
            <p:ph type="dt" sz="quarter" idx="1"/>
          </p:nvPr>
        </p:nvSpPr>
        <p:spPr>
          <a:xfrm>
            <a:off x="3842143" y="1"/>
            <a:ext cx="2938109" cy="454627"/>
          </a:xfrm>
          <a:prstGeom prst="rect">
            <a:avLst/>
          </a:prstGeom>
        </p:spPr>
        <p:txBody>
          <a:bodyPr vert="horz" lIns="89102" tIns="44551" rIns="89102" bIns="44551" rtlCol="0"/>
          <a:lstStyle>
            <a:lvl1pPr algn="r">
              <a:defRPr sz="1200"/>
            </a:lvl1pPr>
          </a:lstStyle>
          <a:p>
            <a:fld id="{FD8B9780-DB7F-4401-B5B5-F9B5DC194EA1}" type="datetimeFigureOut">
              <a:rPr lang="en-US" smtClean="0"/>
              <a:t>10/5/2022</a:t>
            </a:fld>
            <a:endParaRPr lang="en-US" dirty="0"/>
          </a:p>
        </p:txBody>
      </p:sp>
      <p:sp>
        <p:nvSpPr>
          <p:cNvPr id="4" name="Footer Placeholder 3">
            <a:extLst>
              <a:ext uri="{FF2B5EF4-FFF2-40B4-BE49-F238E27FC236}">
                <a16:creationId xmlns:a16="http://schemas.microsoft.com/office/drawing/2014/main" id="{D4A3FA8B-567F-46EC-ACC0-2510F7D344EC}"/>
              </a:ext>
            </a:extLst>
          </p:cNvPr>
          <p:cNvSpPr>
            <a:spLocks noGrp="1"/>
          </p:cNvSpPr>
          <p:nvPr>
            <p:ph type="ftr" sz="quarter" idx="2"/>
          </p:nvPr>
        </p:nvSpPr>
        <p:spPr>
          <a:xfrm>
            <a:off x="1" y="8613173"/>
            <a:ext cx="2938109" cy="454627"/>
          </a:xfrm>
          <a:prstGeom prst="rect">
            <a:avLst/>
          </a:prstGeom>
        </p:spPr>
        <p:txBody>
          <a:bodyPr vert="horz" lIns="89102" tIns="44551" rIns="89102" bIns="44551"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E5964C1-FFF0-4C21-8CCA-A9ABD5107A8A}"/>
              </a:ext>
            </a:extLst>
          </p:cNvPr>
          <p:cNvSpPr>
            <a:spLocks noGrp="1"/>
          </p:cNvSpPr>
          <p:nvPr>
            <p:ph type="sldNum" sz="quarter" idx="3"/>
          </p:nvPr>
        </p:nvSpPr>
        <p:spPr>
          <a:xfrm>
            <a:off x="3842143" y="8613173"/>
            <a:ext cx="2938109" cy="454627"/>
          </a:xfrm>
          <a:prstGeom prst="rect">
            <a:avLst/>
          </a:prstGeom>
        </p:spPr>
        <p:txBody>
          <a:bodyPr vert="horz" lIns="89102" tIns="44551" rIns="89102" bIns="44551" rtlCol="0" anchor="b"/>
          <a:lstStyle>
            <a:lvl1pPr algn="r">
              <a:defRPr sz="1200"/>
            </a:lvl1pPr>
          </a:lstStyle>
          <a:p>
            <a:fld id="{39BFF772-2314-4D1F-9C6C-69DFB1CA88D6}" type="slidenum">
              <a:rPr lang="en-US" smtClean="0"/>
              <a:t>‹#›</a:t>
            </a:fld>
            <a:endParaRPr lang="en-US" dirty="0"/>
          </a:p>
        </p:txBody>
      </p:sp>
    </p:spTree>
    <p:extLst>
      <p:ext uri="{BB962C8B-B14F-4D97-AF65-F5344CB8AC3E}">
        <p14:creationId xmlns:p14="http://schemas.microsoft.com/office/powerpoint/2010/main" val="4200671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53390"/>
          </a:xfrm>
          <a:prstGeom prst="rect">
            <a:avLst/>
          </a:prstGeom>
        </p:spPr>
        <p:txBody>
          <a:bodyPr vert="horz" lIns="90554" tIns="45277" rIns="90554" bIns="45277" rtlCol="0"/>
          <a:lstStyle>
            <a:lvl1pPr algn="l">
              <a:defRPr sz="1200"/>
            </a:lvl1pPr>
          </a:lstStyle>
          <a:p>
            <a:endParaRPr lang="en-US" dirty="0"/>
          </a:p>
        </p:txBody>
      </p:sp>
      <p:sp>
        <p:nvSpPr>
          <p:cNvPr id="3" name="Date Placeholder 2"/>
          <p:cNvSpPr>
            <a:spLocks noGrp="1"/>
          </p:cNvSpPr>
          <p:nvPr>
            <p:ph type="dt" idx="1"/>
          </p:nvPr>
        </p:nvSpPr>
        <p:spPr>
          <a:xfrm>
            <a:off x="3841452" y="0"/>
            <a:ext cx="2938780" cy="453390"/>
          </a:xfrm>
          <a:prstGeom prst="rect">
            <a:avLst/>
          </a:prstGeom>
        </p:spPr>
        <p:txBody>
          <a:bodyPr vert="horz" lIns="90554" tIns="45277" rIns="90554" bIns="45277" rtlCol="0"/>
          <a:lstStyle>
            <a:lvl1pPr algn="r">
              <a:defRPr sz="1200"/>
            </a:lvl1pPr>
          </a:lstStyle>
          <a:p>
            <a:fld id="{A52273F2-AC38-4C03-8E5C-2CFF03455D9E}" type="datetimeFigureOut">
              <a:rPr lang="en-US" smtClean="0"/>
              <a:t>10/5/2022</a:t>
            </a:fld>
            <a:endParaRPr lang="en-US" dirty="0"/>
          </a:p>
        </p:txBody>
      </p:sp>
      <p:sp>
        <p:nvSpPr>
          <p:cNvPr id="4" name="Slide Image Placeholder 3"/>
          <p:cNvSpPr>
            <a:spLocks noGrp="1" noRot="1" noChangeAspect="1"/>
          </p:cNvSpPr>
          <p:nvPr>
            <p:ph type="sldImg" idx="2"/>
          </p:nvPr>
        </p:nvSpPr>
        <p:spPr>
          <a:xfrm>
            <a:off x="1123950" y="679450"/>
            <a:ext cx="4533900" cy="3400425"/>
          </a:xfrm>
          <a:prstGeom prst="rect">
            <a:avLst/>
          </a:prstGeom>
          <a:noFill/>
          <a:ln w="12700">
            <a:solidFill>
              <a:prstClr val="black"/>
            </a:solidFill>
          </a:ln>
        </p:spPr>
        <p:txBody>
          <a:bodyPr vert="horz" lIns="90554" tIns="45277" rIns="90554" bIns="45277" rtlCol="0" anchor="ctr"/>
          <a:lstStyle/>
          <a:p>
            <a:endParaRPr lang="en-US" dirty="0"/>
          </a:p>
        </p:txBody>
      </p:sp>
      <p:sp>
        <p:nvSpPr>
          <p:cNvPr id="5" name="Notes Placeholder 4"/>
          <p:cNvSpPr>
            <a:spLocks noGrp="1"/>
          </p:cNvSpPr>
          <p:nvPr>
            <p:ph type="body" sz="quarter" idx="3"/>
          </p:nvPr>
        </p:nvSpPr>
        <p:spPr>
          <a:xfrm>
            <a:off x="678180" y="4307206"/>
            <a:ext cx="5425440" cy="4080510"/>
          </a:xfrm>
          <a:prstGeom prst="rect">
            <a:avLst/>
          </a:prstGeom>
        </p:spPr>
        <p:txBody>
          <a:bodyPr vert="horz" lIns="90554" tIns="45277" rIns="90554" bIns="452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12837"/>
            <a:ext cx="2938780" cy="453390"/>
          </a:xfrm>
          <a:prstGeom prst="rect">
            <a:avLst/>
          </a:prstGeom>
        </p:spPr>
        <p:txBody>
          <a:bodyPr vert="horz" lIns="90554" tIns="45277" rIns="90554" bIns="452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1452" y="8612837"/>
            <a:ext cx="2938780" cy="453390"/>
          </a:xfrm>
          <a:prstGeom prst="rect">
            <a:avLst/>
          </a:prstGeom>
        </p:spPr>
        <p:txBody>
          <a:bodyPr vert="horz" lIns="90554" tIns="45277" rIns="90554" bIns="45277"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vba.va.gov/pubs/forms/VBA-21P-4718a-AR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p>
          <a:p>
            <a:endParaRPr lang="en-US" dirty="0"/>
          </a:p>
          <a:p>
            <a:r>
              <a:rPr lang="en-US" dirty="0"/>
              <a:t>The purpose of this lesson is to provide learners with an understanding of the various assets (liquid and non-liquid) that may be discovered in a field examination, and any necessary information that must be documented in a field examination to verify the assets. </a:t>
            </a: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16313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Given the field examination type, identify documentation requirements for common asset types.</a:t>
            </a:r>
          </a:p>
          <a:p>
            <a:r>
              <a:rPr lang="en-US" i="1" dirty="0"/>
              <a:t>Policy Reference(s): FPM I.2.C.4.g</a:t>
            </a:r>
          </a:p>
          <a:p>
            <a:endParaRPr lang="en-US" dirty="0"/>
          </a:p>
          <a:p>
            <a:r>
              <a:rPr lang="en-US" u="sng" dirty="0"/>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The FE must review and document in the </a:t>
            </a:r>
            <a:r>
              <a:rPr lang="en-US" sz="1200" i="1" kern="1200" dirty="0">
                <a:solidFill>
                  <a:schemeClr val="tx1"/>
                </a:solidFill>
                <a:effectLst/>
                <a:latin typeface="+mn-lt"/>
                <a:ea typeface="+mn-ea"/>
                <a:cs typeface="+mn-cs"/>
              </a:rPr>
              <a:t>Field</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Examination</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Report</a:t>
            </a:r>
            <a:r>
              <a:rPr lang="en-US" sz="1200" kern="1200" dirty="0">
                <a:solidFill>
                  <a:schemeClr val="tx1"/>
                </a:solidFill>
                <a:effectLst/>
                <a:latin typeface="+mn-lt"/>
                <a:ea typeface="+mn-ea"/>
                <a:cs typeface="+mn-cs"/>
              </a:rPr>
              <a:t> all the beneficiary’s non-liquid assets.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1" dirty="0">
                <a:solidFill>
                  <a:srgbClr val="000000"/>
                </a:solidFill>
                <a:effectLst/>
                <a:latin typeface="arial" panose="020B0604020202020204" pitchFamily="34" charset="0"/>
              </a:rPr>
              <a:t>Field Examination Report</a:t>
            </a:r>
            <a:r>
              <a:rPr lang="en-US" b="0" i="0" dirty="0">
                <a:solidFill>
                  <a:srgbClr val="000000"/>
                </a:solidFill>
                <a:effectLst/>
                <a:latin typeface="arial" panose="020B0604020202020204" pitchFamily="34" charset="0"/>
              </a:rPr>
              <a:t> Documentation Requirements for </a:t>
            </a:r>
            <a:r>
              <a:rPr lang="en-US" sz="1200" b="0" i="0" kern="1200" dirty="0">
                <a:solidFill>
                  <a:schemeClr val="tx1"/>
                </a:solidFill>
                <a:effectLst/>
                <a:latin typeface="+mn-lt"/>
                <a:ea typeface="+mn-ea"/>
                <a:cs typeface="+mn-cs"/>
              </a:rPr>
              <a:t>Luxury items, Property (excluding real estate), or Other items that may not be easily converted into cash 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171450" lvl="0" indent="-171450" fontAlgn="t">
              <a:buFont typeface="Arial" panose="020B0604020202020204" pitchFamily="34" charset="0"/>
              <a:buChar char="•"/>
            </a:pPr>
            <a:r>
              <a:rPr lang="en-US" dirty="0"/>
              <a:t>Asset description</a:t>
            </a:r>
          </a:p>
          <a:p>
            <a:pPr marL="171450" lvl="0" indent="-171450" fontAlgn="t">
              <a:buFont typeface="Arial" panose="020B0604020202020204" pitchFamily="34" charset="0"/>
              <a:buChar char="•"/>
            </a:pPr>
            <a:r>
              <a:rPr lang="en-US" dirty="0"/>
              <a:t>Asset value</a:t>
            </a:r>
          </a:p>
          <a:p>
            <a:pPr marL="171450" lvl="0" indent="-171450" fontAlgn="t">
              <a:buFont typeface="Arial" panose="020B0604020202020204" pitchFamily="34" charset="0"/>
              <a:buChar char="•"/>
            </a:pPr>
            <a:r>
              <a:rPr lang="en-US" dirty="0"/>
              <a:t>Amount owed</a:t>
            </a:r>
          </a:p>
          <a:p>
            <a:pPr marL="171450" lvl="0" indent="-171450" fontAlgn="t">
              <a:buFont typeface="Arial" panose="020B0604020202020204" pitchFamily="34" charset="0"/>
              <a:buChar char="•"/>
            </a:pPr>
            <a:r>
              <a:rPr lang="en-US" dirty="0"/>
              <a:t>Percent owned, and</a:t>
            </a:r>
          </a:p>
          <a:p>
            <a:pPr marL="171450" lvl="0" indent="-171450" fontAlgn="t">
              <a:buFont typeface="Arial" panose="020B0604020202020204" pitchFamily="34" charset="0"/>
              <a:buChar char="•"/>
            </a:pPr>
            <a:r>
              <a:rPr lang="en-US" dirty="0"/>
              <a:t>Co-owner’s name, if any</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3348728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Given the field examination type, identify documentation requirements for common asset types.</a:t>
            </a:r>
          </a:p>
          <a:p>
            <a:r>
              <a:rPr lang="en-US" i="1" dirty="0"/>
              <a:t>Policy Reference(s): FPM I.2.C.4.g</a:t>
            </a:r>
          </a:p>
          <a:p>
            <a:endParaRPr lang="en-US" dirty="0"/>
          </a:p>
          <a:p>
            <a:r>
              <a:rPr lang="en-US" u="sng" dirty="0"/>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fontAlgn="t"/>
            <a:r>
              <a:rPr lang="en-US" dirty="0"/>
              <a:t>For real estate (including buildings and land) the </a:t>
            </a:r>
            <a:r>
              <a:rPr lang="en-US" sz="1200" b="0" i="0" kern="1200" dirty="0">
                <a:solidFill>
                  <a:schemeClr val="tx1"/>
                </a:solidFill>
                <a:effectLst/>
                <a:latin typeface="+mn-lt"/>
                <a:ea typeface="+mn-ea"/>
                <a:cs typeface="+mn-cs"/>
              </a:rPr>
              <a:t>Field Exam Report Documentation Requirements are:  </a:t>
            </a:r>
          </a:p>
          <a:p>
            <a:pPr marL="628650" lvl="1" indent="-171450" fontAlgn="t">
              <a:buFont typeface="Arial" panose="020B0604020202020204" pitchFamily="34" charset="0"/>
              <a:buChar char="•"/>
            </a:pPr>
            <a:r>
              <a:rPr lang="en-US" dirty="0"/>
              <a:t>Description of property type</a:t>
            </a:r>
          </a:p>
          <a:p>
            <a:pPr marL="628650" lvl="1" indent="-171450" fontAlgn="t">
              <a:buFont typeface="Arial" panose="020B0604020202020204" pitchFamily="34" charset="0"/>
              <a:buChar char="•"/>
            </a:pPr>
            <a:r>
              <a:rPr lang="en-US" dirty="0"/>
              <a:t>Property address</a:t>
            </a:r>
          </a:p>
          <a:p>
            <a:pPr marL="628650" lvl="1" indent="-171450" fontAlgn="t">
              <a:buFont typeface="Arial" panose="020B0604020202020204" pitchFamily="34" charset="0"/>
              <a:buChar char="•"/>
            </a:pPr>
            <a:r>
              <a:rPr lang="en-US" dirty="0"/>
              <a:t>If the property is occupied, and</a:t>
            </a:r>
          </a:p>
          <a:p>
            <a:pPr marL="628650" lvl="1" indent="-171450" fontAlgn="t">
              <a:buFont typeface="Arial" panose="020B0604020202020204" pitchFamily="34" charset="0"/>
              <a:buChar char="•"/>
            </a:pPr>
            <a:r>
              <a:rPr lang="en-US" dirty="0"/>
              <a:t>Co-owner’s name, if any</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993884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05492">
              <a:defRPr/>
            </a:pPr>
            <a:r>
              <a:rPr lang="en-US" u="sng" dirty="0"/>
              <a:t>Instructor Notes:</a:t>
            </a:r>
            <a:endParaRPr lang="en-US" u="none" dirty="0"/>
          </a:p>
          <a:p>
            <a:r>
              <a:rPr lang="en-US" dirty="0"/>
              <a:t>(Recall)  These</a:t>
            </a:r>
            <a:r>
              <a:rPr lang="en-US" baseline="0" dirty="0"/>
              <a:t> are our learning objectives as stated from the beginning of the training:</a:t>
            </a:r>
            <a:endParaRPr lang="en-US" dirty="0"/>
          </a:p>
          <a:p>
            <a:pPr marL="171450" indent="-171450">
              <a:lnSpc>
                <a:spcPct val="115000"/>
              </a:lnSpc>
              <a:buFont typeface="Arial" panose="020B0604020202020204" pitchFamily="34" charset="0"/>
              <a:buChar char="•"/>
            </a:pPr>
            <a:r>
              <a:rPr lang="en-US" dirty="0">
                <a:ea typeface="Calibri"/>
                <a:cs typeface="Times New Roman"/>
              </a:rPr>
              <a:t>Identify the significance of listing assets on the field examination.</a:t>
            </a:r>
          </a:p>
          <a:p>
            <a:pPr marL="171450" indent="-171450">
              <a:lnSpc>
                <a:spcPct val="115000"/>
              </a:lnSpc>
              <a:buFont typeface="Arial" panose="020B0604020202020204" pitchFamily="34" charset="0"/>
              <a:buChar char="•"/>
            </a:pPr>
            <a:r>
              <a:rPr lang="en-US" dirty="0">
                <a:ea typeface="Calibri"/>
                <a:cs typeface="Times New Roman"/>
              </a:rPr>
              <a:t>List the two types of assets typically reported on a field examination.</a:t>
            </a:r>
          </a:p>
          <a:p>
            <a:pPr marL="171450" indent="-171450">
              <a:lnSpc>
                <a:spcPct val="115000"/>
              </a:lnSpc>
              <a:buFont typeface="Arial" panose="020B0604020202020204" pitchFamily="34" charset="0"/>
              <a:buChar char="•"/>
            </a:pPr>
            <a:r>
              <a:rPr lang="en-US" dirty="0">
                <a:ea typeface="Calibri"/>
                <a:cs typeface="Times New Roman"/>
              </a:rPr>
              <a:t>Classify all common liquid and non-liquid assets encountered during the field examination process.</a:t>
            </a:r>
          </a:p>
          <a:p>
            <a:pPr marL="171450" indent="-171450">
              <a:lnSpc>
                <a:spcPct val="115000"/>
              </a:lnSpc>
              <a:buFont typeface="Arial" panose="020B0604020202020204" pitchFamily="34" charset="0"/>
              <a:buChar char="•"/>
            </a:pPr>
            <a:r>
              <a:rPr lang="en-US" dirty="0">
                <a:ea typeface="Calibri"/>
                <a:cs typeface="Times New Roman"/>
              </a:rPr>
              <a:t>Identify documentation requirements for common asset types.</a:t>
            </a:r>
          </a:p>
          <a:p>
            <a:pPr marL="0" lvl="1" defTabSz="905492">
              <a:defRPr/>
            </a:pPr>
            <a:endParaRPr lang="en-US" dirty="0"/>
          </a:p>
          <a:p>
            <a:pPr marL="0" lvl="1" defTabSz="905492">
              <a:defRPr/>
            </a:pPr>
            <a:r>
              <a:rPr lang="en-US" dirty="0"/>
              <a:t>(Recap)  We discussed each of these learning objectives through the following topics in each slide today:</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Assets</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Types of Assets</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Liquid Asset Types</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Verifying Liquid Assets</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Documenting Liquid Assets</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Non-Liquid Asset Types</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Documenting Non-Liquid Assets</a:t>
            </a:r>
          </a:p>
          <a:p>
            <a:pPr marL="167066" marR="0" lvl="0" indent="-167066"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Documenting Real Estate</a:t>
            </a:r>
            <a:endParaRPr lang="en-US" dirty="0"/>
          </a:p>
          <a:p>
            <a:pPr marL="0" lvl="1" defTabSz="905492">
              <a:defRPr/>
            </a:pPr>
            <a:endParaRPr lang="en-US" dirty="0"/>
          </a:p>
          <a:p>
            <a:pPr marL="0" lvl="1" defTabSz="905492">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12</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166643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At the</a:t>
            </a:r>
            <a:r>
              <a:rPr lang="en-US" baseline="0" dirty="0"/>
              <a:t> end of this lesson, given the training and references, the student will be able to do the following:</a:t>
            </a:r>
          </a:p>
          <a:p>
            <a:pPr marL="339577" indent="-339577">
              <a:lnSpc>
                <a:spcPct val="115000"/>
              </a:lnSpc>
              <a:buFont typeface="Symbol"/>
              <a:buChar char=""/>
            </a:pPr>
            <a:r>
              <a:rPr lang="en-US" dirty="0">
                <a:ea typeface="Calibri"/>
                <a:cs typeface="Times New Roman"/>
              </a:rPr>
              <a:t>Identify the significance of listing assets on the field examination.</a:t>
            </a:r>
          </a:p>
          <a:p>
            <a:pPr marL="339577" indent="-339577">
              <a:lnSpc>
                <a:spcPct val="115000"/>
              </a:lnSpc>
              <a:buFont typeface="Symbol"/>
              <a:buChar char=""/>
            </a:pPr>
            <a:r>
              <a:rPr lang="en-US" dirty="0">
                <a:ea typeface="Calibri"/>
                <a:cs typeface="Times New Roman"/>
              </a:rPr>
              <a:t>List the two types of assets typically reported on a field examination.</a:t>
            </a:r>
          </a:p>
          <a:p>
            <a:pPr marL="339577" indent="-339577">
              <a:lnSpc>
                <a:spcPct val="115000"/>
              </a:lnSpc>
              <a:spcAft>
                <a:spcPts val="990"/>
              </a:spcAft>
              <a:buFont typeface="Symbol"/>
              <a:buChar char=""/>
            </a:pPr>
            <a:r>
              <a:rPr lang="en-US" dirty="0">
                <a:ea typeface="Calibri"/>
                <a:cs typeface="Times New Roman"/>
              </a:rPr>
              <a:t>Classify all common liquid and non-liquid assets encountered during the field examination process.</a:t>
            </a:r>
          </a:p>
          <a:p>
            <a:pPr marL="339577" indent="-339577" defTabSz="905542">
              <a:lnSpc>
                <a:spcPct val="115000"/>
              </a:lnSpc>
              <a:spcAft>
                <a:spcPts val="990"/>
              </a:spcAft>
              <a:buFont typeface="Symbol"/>
              <a:buChar char=""/>
              <a:defRPr/>
            </a:pPr>
            <a:r>
              <a:rPr lang="en-US" dirty="0">
                <a:ea typeface="Calibri"/>
                <a:cs typeface="Times New Roman"/>
              </a:rPr>
              <a:t>Identify documentation requirements for common asset types.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sng" dirty="0"/>
          </a:p>
          <a:p>
            <a:r>
              <a:rPr lang="en-US" dirty="0"/>
              <a:t>These</a:t>
            </a:r>
            <a:r>
              <a:rPr lang="en-US" baseline="0" dirty="0"/>
              <a:t> are the relevant references pertaining to this course:</a:t>
            </a:r>
          </a:p>
          <a:p>
            <a:pPr marL="339577" marR="0" lvl="0" indent="-339577" algn="l" defTabSz="90554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i="0" baseline="0" dirty="0">
                <a:solidFill>
                  <a:prstClr val="black"/>
                </a:solidFill>
              </a:rPr>
              <a:t>FPM </a:t>
            </a:r>
            <a:r>
              <a:rPr lang="en-US" sz="3200" i="0" dirty="0"/>
              <a:t>I.1.B.3.e, </a:t>
            </a:r>
            <a:r>
              <a:rPr lang="en-US" sz="3200" i="1" dirty="0"/>
              <a:t>Protecting Assets</a:t>
            </a:r>
            <a:endParaRPr lang="en-US" sz="3200" i="0" baseline="0" dirty="0">
              <a:solidFill>
                <a:prstClr val="black"/>
              </a:solidFill>
            </a:endParaRPr>
          </a:p>
          <a:p>
            <a:pPr marL="339577" indent="-339577" defTabSz="905542">
              <a:spcBef>
                <a:spcPct val="20000"/>
              </a:spcBef>
              <a:buFont typeface="Arial" panose="020B0604020202020204" pitchFamily="34" charset="0"/>
              <a:buChar char="•"/>
              <a:defRPr/>
            </a:pPr>
            <a:r>
              <a:rPr lang="en-US" sz="3200" i="0" baseline="0" dirty="0">
                <a:solidFill>
                  <a:prstClr val="black"/>
                </a:solidFill>
              </a:rPr>
              <a:t>FPM I.2.C.4, </a:t>
            </a:r>
            <a:r>
              <a:rPr lang="en-US" sz="3200" i="1" baseline="0" dirty="0">
                <a:solidFill>
                  <a:prstClr val="black"/>
                </a:solidFill>
              </a:rPr>
              <a:t>Financial Information of the Beneficiary</a:t>
            </a:r>
            <a:endParaRPr lang="en-US" i="0" baseline="0"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94597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42">
              <a:defRPr/>
            </a:pPr>
            <a:r>
              <a:rPr lang="en-US" i="1" dirty="0"/>
              <a:t>Learning Objective: Identify the significance of listing assets on the field examination.</a:t>
            </a:r>
          </a:p>
          <a:p>
            <a:r>
              <a:rPr lang="en-US" i="1" dirty="0"/>
              <a:t>Policy Reference(s): FPM I.1.B.3.e</a:t>
            </a:r>
          </a:p>
          <a:p>
            <a:endParaRPr lang="en-US" dirty="0"/>
          </a:p>
          <a:p>
            <a:r>
              <a:rPr lang="en-US" u="sng" dirty="0"/>
              <a:t>Instructor Notes:</a:t>
            </a:r>
          </a:p>
          <a:p>
            <a:endParaRPr lang="en-US" u="sng" dirty="0"/>
          </a:p>
          <a:p>
            <a:r>
              <a:rPr lang="en-US" b="0" i="0" dirty="0">
                <a:solidFill>
                  <a:srgbClr val="000000"/>
                </a:solidFill>
                <a:effectLst/>
                <a:latin typeface="arial" panose="020B0604020202020204" pitchFamily="34" charset="0"/>
              </a:rPr>
              <a:t>Program responsibilities include protecting a beneficiary’s assets from loss or diversion.</a:t>
            </a:r>
            <a:endParaRPr lang="en-US" i="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u="none" baseline="0" dirty="0"/>
          </a:p>
          <a:p>
            <a:r>
              <a:rPr lang="en-US" i="0" u="none" baseline="0" dirty="0"/>
              <a:t>Documenting all assets helps determine the least restrictive means of fiduciary supervision required, especially if protection of funds is in order (i.e., surety bond, accountings, etc.)</a:t>
            </a:r>
          </a:p>
          <a:p>
            <a:endParaRPr lang="en-US" i="0" u="none" baseline="0" dirty="0"/>
          </a:p>
          <a:p>
            <a:r>
              <a:rPr lang="en-US" i="0" u="none" baseline="0" dirty="0"/>
              <a:t>It also helps provide a baseline for subsequent Fid Hub actions, and it assists employees in determining if funds are growing, if the fiduciary is potentially misusing funds, etc.</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150019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42">
              <a:defRPr/>
            </a:pPr>
            <a:r>
              <a:rPr lang="en-US" i="1" dirty="0"/>
              <a:t>Learning Objective:  List the two types of assets typically reported on a field examination.</a:t>
            </a:r>
          </a:p>
          <a:p>
            <a:r>
              <a:rPr lang="en-US" i="1" dirty="0"/>
              <a:t>Policy Reference(s): FPM I.2.C.4.e, FPM I.2.C.4.g</a:t>
            </a:r>
          </a:p>
          <a:p>
            <a:endParaRPr lang="en-US" i="1" dirty="0"/>
          </a:p>
          <a:p>
            <a:r>
              <a:rPr lang="en-US" u="sng" dirty="0"/>
              <a:t>Instructor Notes:</a:t>
            </a:r>
          </a:p>
          <a:p>
            <a:pPr defTabSz="905542">
              <a:defRPr/>
            </a:pPr>
            <a:endParaRPr lang="en-US" dirty="0"/>
          </a:p>
          <a:p>
            <a:r>
              <a:rPr lang="en-US" b="0" i="0" dirty="0">
                <a:solidFill>
                  <a:srgbClr val="000000"/>
                </a:solidFill>
                <a:effectLst/>
                <a:latin typeface="arial" panose="020B0604020202020204" pitchFamily="34" charset="0"/>
              </a:rPr>
              <a:t>A liquid asset is an item that may easily be converted into cash.</a:t>
            </a:r>
          </a:p>
          <a:p>
            <a:endParaRPr lang="en-US" b="0" i="0" u="sng"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A non-liquid asset is an item or possession not easily converted into cash and generally requires the buyer to change the asset into cash.</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1500190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42">
              <a:defRPr/>
            </a:pPr>
            <a:r>
              <a:rPr lang="en-US" i="1" dirty="0"/>
              <a:t>Learning Objective:  Classify all common liquid and non-liquid assets encountered during the field examination process.</a:t>
            </a:r>
          </a:p>
          <a:p>
            <a:r>
              <a:rPr lang="en-US" i="1" dirty="0"/>
              <a:t>Policy Reference(s): FPM I.2.C.4.e</a:t>
            </a:r>
          </a:p>
          <a:p>
            <a:endParaRPr lang="en-US" i="1" dirty="0"/>
          </a:p>
          <a:p>
            <a:r>
              <a:rPr lang="en-US" u="sng" dirty="0"/>
              <a:t>Instructor Notes:</a:t>
            </a:r>
          </a:p>
          <a:p>
            <a:endParaRPr lang="en-US" u="none" dirty="0"/>
          </a:p>
          <a:p>
            <a:r>
              <a:rPr lang="en-US" u="none" baseline="0" dirty="0"/>
              <a:t>Common types of liquid assets encountered during a field examination are</a:t>
            </a:r>
          </a:p>
          <a:p>
            <a:endParaRPr lang="en-US" u="none" baseline="0" dirty="0"/>
          </a:p>
          <a:p>
            <a:pPr algn="l"/>
            <a:r>
              <a:rPr lang="en-US" b="0" i="0" dirty="0">
                <a:solidFill>
                  <a:srgbClr val="000000"/>
                </a:solidFill>
                <a:effectLst/>
                <a:latin typeface="arial" panose="020B0604020202020204" pitchFamily="34" charset="0"/>
              </a:rPr>
              <a:t>Financial accounts such as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checking</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savings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money market accounts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cash on hand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short-term investments approved by VA,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other items that may be easily converted to cash. </a:t>
            </a:r>
          </a:p>
          <a:p>
            <a:pPr marL="171450" indent="-171450" algn="l">
              <a:buFont typeface="Arial" panose="020B0604020202020204" pitchFamily="34" charset="0"/>
              <a:buChar char="•"/>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This includes savings and/or checking accounts where VA benefits are deposited.</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1083155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Documenting Liquid Assets</a:t>
            </a:r>
          </a:p>
          <a:p>
            <a:r>
              <a:rPr lang="en-US" i="1" dirty="0"/>
              <a:t>Policy Reference(s): FPM I.2.C.4.e</a:t>
            </a:r>
          </a:p>
          <a:p>
            <a:endParaRPr lang="en-US" dirty="0"/>
          </a:p>
          <a:p>
            <a:r>
              <a:rPr lang="en-US" u="sng" dirty="0"/>
              <a:t>Instructor Notes:</a:t>
            </a:r>
          </a:p>
          <a:p>
            <a:endParaRPr lang="en-US" u="sng" dirty="0"/>
          </a:p>
          <a:p>
            <a:r>
              <a:rPr lang="en-US" b="0" i="0" dirty="0">
                <a:solidFill>
                  <a:srgbClr val="000000"/>
                </a:solidFill>
                <a:effectLst/>
                <a:latin typeface="arial" panose="020B0604020202020204" pitchFamily="34" charset="0"/>
              </a:rPr>
              <a:t>The FE must review and document in the </a:t>
            </a:r>
            <a:r>
              <a:rPr lang="en-US" b="0" i="1" dirty="0">
                <a:solidFill>
                  <a:srgbClr val="000000"/>
                </a:solidFill>
                <a:effectLst/>
                <a:latin typeface="arial" panose="020B0604020202020204" pitchFamily="34" charset="0"/>
              </a:rPr>
              <a:t>Field</a:t>
            </a:r>
            <a:r>
              <a:rPr lang="en-US" b="0" i="0" dirty="0">
                <a:solidFill>
                  <a:srgbClr val="000000"/>
                </a:solidFill>
                <a:effectLst/>
                <a:latin typeface="arial" panose="020B0604020202020204" pitchFamily="34" charset="0"/>
              </a:rPr>
              <a:t> </a:t>
            </a:r>
            <a:r>
              <a:rPr lang="en-US" b="0" i="1" dirty="0">
                <a:solidFill>
                  <a:srgbClr val="000000"/>
                </a:solidFill>
                <a:effectLst/>
                <a:latin typeface="arial" panose="020B0604020202020204" pitchFamily="34" charset="0"/>
              </a:rPr>
              <a:t>Examination</a:t>
            </a:r>
            <a:r>
              <a:rPr lang="en-US" b="0" i="0" dirty="0">
                <a:solidFill>
                  <a:srgbClr val="000000"/>
                </a:solidFill>
                <a:effectLst/>
                <a:latin typeface="arial" panose="020B0604020202020204" pitchFamily="34" charset="0"/>
              </a:rPr>
              <a:t> </a:t>
            </a:r>
            <a:r>
              <a:rPr lang="en-US" b="0" i="1" dirty="0">
                <a:solidFill>
                  <a:srgbClr val="000000"/>
                </a:solidFill>
                <a:effectLst/>
                <a:latin typeface="arial" panose="020B0604020202020204" pitchFamily="34" charset="0"/>
              </a:rPr>
              <a:t>Report</a:t>
            </a:r>
            <a:r>
              <a:rPr lang="en-US" b="0" i="0" dirty="0">
                <a:solidFill>
                  <a:srgbClr val="000000"/>
                </a:solidFill>
                <a:effectLst/>
                <a:latin typeface="arial" panose="020B0604020202020204" pitchFamily="34" charset="0"/>
              </a:rPr>
              <a:t> all the beneficiary’s liquid assets on each IA and SIA field examination.</a:t>
            </a:r>
          </a:p>
          <a:p>
            <a:endParaRPr lang="en-US" b="0" i="0" u="sng"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Verbal verification of liquid assets is not acceptable.  Acceptable methods of asset verification include the following items: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an original, photocopied, or computer-generated financial institution document which does not exhibit any signs of altercation, not older than 90 days from the date of the field examination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an online statement viewed from the financial institution's website,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a:t>
            </a:r>
            <a:r>
              <a:rPr lang="en-US" b="0" i="0" dirty="0">
                <a:solidFill>
                  <a:srgbClr val="000000"/>
                </a:solidFill>
                <a:effectLst/>
                <a:latin typeface="Helvetica Neue"/>
              </a:rPr>
              <a:t>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Form 21P-4718a, Certificate of Balance on Deposit and Authorization to Disclose Financial Records</a:t>
            </a:r>
            <a:r>
              <a:rPr lang="en-US" b="0" i="0" dirty="0">
                <a:solidFill>
                  <a:srgbClr val="000000"/>
                </a:solidFill>
                <a:effectLst/>
                <a:latin typeface="arial" panose="020B0604020202020204" pitchFamily="34" charset="0"/>
              </a:rPr>
              <a:t>, obtained from the financial institutions.</a:t>
            </a:r>
            <a:endParaRPr lang="en-US" b="0" i="0" dirty="0">
              <a:solidFill>
                <a:srgbClr val="000000"/>
              </a:solidFill>
              <a:effectLst/>
              <a:latin typeface="Helvetica Neue"/>
            </a:endParaRPr>
          </a:p>
          <a:p>
            <a:endParaRPr lang="en-US" u="sng" dirty="0"/>
          </a:p>
          <a:p>
            <a:pPr algn="l"/>
            <a:r>
              <a:rPr lang="en-US" b="0" i="0" dirty="0">
                <a:solidFill>
                  <a:srgbClr val="000000"/>
                </a:solidFill>
                <a:effectLst/>
                <a:latin typeface="arial" panose="020B0604020202020204" pitchFamily="34" charset="0"/>
              </a:rPr>
              <a:t>During SIA field examinations, the FE must verify liquid assets listed in the previous field examination by reviewing and documenting the amount, sale, or distribution of assets identified in the previous field examination.  If the beneficiary no longer holds an asset (e.g., sold property or closed an account) or has exhausted an asset that was documented in the previous field examination report, the FE must explain the condition of the assets.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FE is not required to </a:t>
            </a:r>
            <a:r>
              <a:rPr lang="en-US" b="0" i="1" dirty="0">
                <a:solidFill>
                  <a:srgbClr val="000000"/>
                </a:solidFill>
                <a:effectLst/>
                <a:latin typeface="arial" panose="020B0604020202020204" pitchFamily="34" charset="0"/>
              </a:rPr>
              <a:t>verify</a:t>
            </a:r>
            <a:r>
              <a:rPr lang="en-US" b="0" i="0" dirty="0">
                <a:solidFill>
                  <a:srgbClr val="000000"/>
                </a:solidFill>
                <a:effectLst/>
                <a:latin typeface="arial" panose="020B0604020202020204" pitchFamily="34" charset="0"/>
              </a:rPr>
              <a:t> non-VA assets during an EIA field examination</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4130259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Given the field examination type, identify documentation requirements for common asset types.</a:t>
            </a:r>
          </a:p>
          <a:p>
            <a:r>
              <a:rPr lang="en-US" i="1" dirty="0"/>
              <a:t>Policy Reference(s): FPM I.2.C.4.e</a:t>
            </a:r>
          </a:p>
          <a:p>
            <a:endParaRPr lang="en-US" dirty="0"/>
          </a:p>
          <a:p>
            <a:r>
              <a:rPr lang="en-US" u="sng" dirty="0"/>
              <a:t>Instructor Notes:</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FE must document each asset identified during the field examination in the appropriate section of the Veterans Benefits Management System (VBMS).</a:t>
            </a:r>
            <a:endParaRPr lang="en-US" b="0" i="0" dirty="0">
              <a:solidFill>
                <a:srgbClr val="000000"/>
              </a:solidFill>
              <a:effectLst/>
              <a:latin typeface="Helvetica Neue"/>
            </a:endParaRPr>
          </a:p>
          <a:p>
            <a:endParaRPr lang="en-US" u="sng" dirty="0"/>
          </a:p>
          <a:p>
            <a:r>
              <a:rPr lang="en-US" u="none" dirty="0"/>
              <a:t>Field Exam Asset Verification Requirements:</a:t>
            </a:r>
          </a:p>
          <a:p>
            <a:endParaRPr lang="en-US" u="none" dirty="0"/>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Account type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account description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verification date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verification method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by whom the account is managed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name of financial institution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date of financial institution statement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statement ending balance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the account is properly titled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whether the account houses VA derived funds,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corrective action taken, if applicable.</a:t>
            </a:r>
            <a:endParaRPr lang="en-US" b="0" i="0" dirty="0">
              <a:solidFill>
                <a:srgbClr val="000000"/>
              </a:solidFill>
              <a:effectLst/>
              <a:latin typeface="Helvetica Neue"/>
            </a:endParaRPr>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296526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42">
              <a:defRPr/>
            </a:pPr>
            <a:r>
              <a:rPr lang="en-US" i="1" dirty="0"/>
              <a:t>Learning Objective:  Classify all common liquid and non-liquid assets encountered during the field examination process.</a:t>
            </a:r>
          </a:p>
          <a:p>
            <a:r>
              <a:rPr lang="en-US" i="1" dirty="0"/>
              <a:t>Policy Reference(s): FPM I.2.C.4.g</a:t>
            </a:r>
          </a:p>
          <a:p>
            <a:endParaRPr lang="en-US" i="1" dirty="0"/>
          </a:p>
          <a:p>
            <a:r>
              <a:rPr lang="en-US" u="sng" dirty="0"/>
              <a:t>Instructor Notes:</a:t>
            </a:r>
          </a:p>
          <a:p>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Common types of non-liquid assets encountered during a field examination are</a:t>
            </a:r>
          </a:p>
          <a:p>
            <a:endParaRPr lang="en-US" u="none" dirty="0"/>
          </a:p>
          <a:p>
            <a:pPr marL="171450" indent="-171450">
              <a:buFont typeface="Arial" panose="020B0604020202020204" pitchFamily="34" charset="0"/>
              <a:buChar char="•"/>
            </a:pPr>
            <a:r>
              <a:rPr lang="en-US" u="none" dirty="0"/>
              <a:t>Luxury items</a:t>
            </a:r>
          </a:p>
          <a:p>
            <a:pPr marL="171450" indent="-171450">
              <a:buFont typeface="Arial" panose="020B0604020202020204" pitchFamily="34" charset="0"/>
              <a:buChar char="•"/>
            </a:pPr>
            <a:r>
              <a:rPr lang="en-US" u="none" dirty="0"/>
              <a:t>Property (excluding real estate)</a:t>
            </a:r>
          </a:p>
          <a:p>
            <a:pPr marL="171450" indent="-171450">
              <a:buFont typeface="Arial" panose="020B0604020202020204" pitchFamily="34" charset="0"/>
              <a:buChar char="•"/>
            </a:pPr>
            <a:r>
              <a:rPr lang="en-US" u="none" dirty="0"/>
              <a:t>Other items that may not be easily converted to cash</a:t>
            </a:r>
          </a:p>
          <a:p>
            <a:pPr marL="171450" indent="-171450">
              <a:buFont typeface="Arial" panose="020B0604020202020204" pitchFamily="34" charset="0"/>
              <a:buChar char="•"/>
            </a:pPr>
            <a:r>
              <a:rPr lang="en-US" u="none" dirty="0"/>
              <a:t>Real estate (including buildings and land)</a:t>
            </a:r>
          </a:p>
          <a:p>
            <a:pPr marL="171450" indent="-171450">
              <a:buFont typeface="Arial" panose="020B0604020202020204" pitchFamily="34" charset="0"/>
              <a:buChar char="•"/>
            </a:pPr>
            <a:endParaRPr lang="en-US" u="none" dirty="0"/>
          </a:p>
          <a:p>
            <a:pPr marL="0" indent="0">
              <a:buFont typeface="Arial" panose="020B0604020202020204" pitchFamily="34" charset="0"/>
              <a:buNone/>
            </a:pPr>
            <a:r>
              <a:rPr lang="en-US" u="none" dirty="0"/>
              <a:t>The fiduciary hub categorizes property and real estate separately because they require different documentation requirements.</a:t>
            </a:r>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500190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18334797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
        <p:nvSpPr>
          <p:cNvPr id="8" name="TextBox 7">
            <a:extLst>
              <a:ext uri="{FF2B5EF4-FFF2-40B4-BE49-F238E27FC236}">
                <a16:creationId xmlns:a16="http://schemas.microsoft.com/office/drawing/2014/main" id="{FFA2555B-584F-C9CA-FB3D-FC5C00187C89}"/>
              </a:ext>
            </a:extLst>
          </p:cNvPr>
          <p:cNvSpPr txBox="1"/>
          <p:nvPr userDrawn="1"/>
        </p:nvSpPr>
        <p:spPr>
          <a:xfrm>
            <a:off x="1606296" y="173504"/>
            <a:ext cx="4572000" cy="646331"/>
          </a:xfrm>
          <a:prstGeom prst="rect">
            <a:avLst/>
          </a:prstGeom>
          <a:noFill/>
        </p:spPr>
        <p:txBody>
          <a:bodyPr wrap="square">
            <a:spAutoFit/>
          </a:bodyPr>
          <a:lstStyle/>
          <a:p>
            <a:r>
              <a:rPr lang="en-US" sz="3600" dirty="0">
                <a:solidFill>
                  <a:schemeClr val="bg1"/>
                </a:solidFill>
                <a:latin typeface="+mj-lt"/>
              </a:rPr>
              <a:t>Assets</a:t>
            </a:r>
          </a:p>
        </p:txBody>
      </p:sp>
    </p:spTree>
    <p:extLst>
      <p:ext uri="{BB962C8B-B14F-4D97-AF65-F5344CB8AC3E}">
        <p14:creationId xmlns:p14="http://schemas.microsoft.com/office/powerpoint/2010/main" val="4198260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8" name="TextBox 7">
            <a:extLst>
              <a:ext uri="{FF2B5EF4-FFF2-40B4-BE49-F238E27FC236}">
                <a16:creationId xmlns:a16="http://schemas.microsoft.com/office/drawing/2014/main" id="{8C6606EC-B8E4-AC54-90B3-88DCD695C227}"/>
              </a:ext>
            </a:extLst>
          </p:cNvPr>
          <p:cNvSpPr txBox="1"/>
          <p:nvPr userDrawn="1"/>
        </p:nvSpPr>
        <p:spPr>
          <a:xfrm>
            <a:off x="46121" y="6472459"/>
            <a:ext cx="45720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lumMod val="75000"/>
                  </a:schemeClr>
                </a:solidFill>
              </a:rPr>
              <a:t>Pension and Fiduciary Service</a:t>
            </a:r>
          </a:p>
        </p:txBody>
      </p:sp>
    </p:spTree>
    <p:extLst>
      <p:ext uri="{BB962C8B-B14F-4D97-AF65-F5344CB8AC3E}">
        <p14:creationId xmlns:p14="http://schemas.microsoft.com/office/powerpoint/2010/main" val="19162510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600200" y="304800"/>
            <a:ext cx="7162800" cy="381000"/>
          </a:xfrm>
          <a:prstGeom prst="rect">
            <a:avLst/>
          </a:prstGeom>
        </p:spPr>
        <p:txBody>
          <a:bodyPr vert="horz" lIns="91440" tIns="45720" rIns="91440" bIns="45720" rtlCol="0" anchor="ctr">
            <a:noAutofit/>
          </a:bodyPr>
          <a:lstStyle/>
          <a:p>
            <a:r>
              <a:rPr lang="en-US" dirty="0"/>
              <a:t>Assets</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extLst>
      <p:ext uri="{BB962C8B-B14F-4D97-AF65-F5344CB8AC3E}">
        <p14:creationId xmlns:p14="http://schemas.microsoft.com/office/powerpoint/2010/main" val="1835651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24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s"/>
          <p:cNvSpPr>
            <a:spLocks noGrp="1"/>
          </p:cNvSpPr>
          <p:nvPr>
            <p:ph type="ctrTitle"/>
          </p:nvPr>
        </p:nvSpPr>
        <p:spPr/>
        <p:txBody>
          <a:bodyPr/>
          <a:lstStyle/>
          <a:p>
            <a:r>
              <a:rPr lang="en-US" dirty="0">
                <a:effectLst>
                  <a:outerShdw blurRad="38100" dist="38100" dir="2700000" algn="tl">
                    <a:srgbClr val="000000">
                      <a:alpha val="43137"/>
                    </a:srgbClr>
                  </a:outerShdw>
                </a:effectLst>
              </a:rPr>
              <a:t>Assets</a:t>
            </a:r>
            <a:endParaRPr lang="en-US" dirty="0"/>
          </a:p>
        </p:txBody>
      </p:sp>
      <p:sp>
        <p:nvSpPr>
          <p:cNvPr id="5" name="TextBox 4">
            <a:extLst>
              <a:ext uri="{FF2B5EF4-FFF2-40B4-BE49-F238E27FC236}">
                <a16:creationId xmlns:a16="http://schemas.microsoft.com/office/drawing/2014/main" id="{6797B94D-E0CF-D9F3-BD88-9E68D3B5B2E8}"/>
              </a:ext>
            </a:extLst>
          </p:cNvPr>
          <p:cNvSpPr txBox="1"/>
          <p:nvPr/>
        </p:nvSpPr>
        <p:spPr>
          <a:xfrm>
            <a:off x="2590800" y="6324600"/>
            <a:ext cx="4641574" cy="369332"/>
          </a:xfrm>
          <a:prstGeom prst="rect">
            <a:avLst/>
          </a:prstGeom>
          <a:noFill/>
        </p:spPr>
        <p:txBody>
          <a:bodyPr wrap="square">
            <a:spAutoFit/>
          </a:bodyPr>
          <a:lstStyle/>
          <a:p>
            <a:r>
              <a:rPr lang="en-US" dirty="0">
                <a:solidFill>
                  <a:schemeClr val="bg1"/>
                </a:solidFill>
              </a:rPr>
              <a:t>Pension and Fiduciary Service |March 2021</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umenting Non-Liquid Assets"/>
          <p:cNvSpPr>
            <a:spLocks noGrp="1"/>
          </p:cNvSpPr>
          <p:nvPr>
            <p:ph type="title"/>
          </p:nvPr>
        </p:nvSpPr>
        <p:spPr>
          <a:xfrm>
            <a:off x="381000" y="743801"/>
            <a:ext cx="8229600" cy="1143000"/>
          </a:xfrm>
        </p:spPr>
        <p:txBody>
          <a:bodyPr>
            <a:normAutofit/>
          </a:bodyPr>
          <a:lstStyle/>
          <a:p>
            <a:r>
              <a:rPr lang="en-US" dirty="0"/>
              <a:t>Documenting Non-Liquid Assets</a:t>
            </a:r>
          </a:p>
        </p:txBody>
      </p:sp>
      <p:sp>
        <p:nvSpPr>
          <p:cNvPr id="3" name="Content Placeholder 2"/>
          <p:cNvSpPr>
            <a:spLocks noGrp="1"/>
          </p:cNvSpPr>
          <p:nvPr>
            <p:ph idx="1"/>
          </p:nvPr>
        </p:nvSpPr>
        <p:spPr/>
        <p:txBody>
          <a:bodyPr>
            <a:normAutofit/>
          </a:bodyPr>
          <a:lstStyle/>
          <a:p>
            <a:pPr fontAlgn="t"/>
            <a:r>
              <a:rPr lang="en-US" dirty="0"/>
              <a:t>Requirements</a:t>
            </a:r>
          </a:p>
          <a:p>
            <a:pPr lvl="1" fontAlgn="t"/>
            <a:r>
              <a:rPr lang="en-US" dirty="0"/>
              <a:t>Asset description</a:t>
            </a:r>
          </a:p>
          <a:p>
            <a:pPr lvl="1" fontAlgn="t"/>
            <a:r>
              <a:rPr lang="en-US" dirty="0"/>
              <a:t>Asset value</a:t>
            </a:r>
          </a:p>
          <a:p>
            <a:pPr lvl="1" fontAlgn="t"/>
            <a:r>
              <a:rPr lang="en-US" dirty="0"/>
              <a:t>Amount owed</a:t>
            </a:r>
          </a:p>
          <a:p>
            <a:pPr lvl="1" fontAlgn="t"/>
            <a:r>
              <a:rPr lang="en-US" dirty="0"/>
              <a:t>Percent owned</a:t>
            </a:r>
          </a:p>
          <a:p>
            <a:pPr lvl="1" fontAlgn="t"/>
            <a:r>
              <a:rPr lang="en-US" dirty="0"/>
              <a:t>Co-owner’s name, if any</a:t>
            </a:r>
          </a:p>
          <a:p>
            <a:pPr fontAlgn="t"/>
            <a:r>
              <a:rPr lang="en-US" dirty="0"/>
              <a:t>Excludes real estate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108158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umenting Real Estate"/>
          <p:cNvSpPr>
            <a:spLocks noGrp="1"/>
          </p:cNvSpPr>
          <p:nvPr>
            <p:ph type="title"/>
          </p:nvPr>
        </p:nvSpPr>
        <p:spPr>
          <a:xfrm>
            <a:off x="304800" y="1066800"/>
            <a:ext cx="8229600" cy="914400"/>
          </a:xfrm>
        </p:spPr>
        <p:txBody>
          <a:bodyPr>
            <a:normAutofit/>
          </a:bodyPr>
          <a:lstStyle/>
          <a:p>
            <a:r>
              <a:rPr lang="en-US" dirty="0"/>
              <a:t>Documenting Real Estate</a:t>
            </a:r>
          </a:p>
        </p:txBody>
      </p:sp>
      <p:sp>
        <p:nvSpPr>
          <p:cNvPr id="3" name="Content Placeholder 2"/>
          <p:cNvSpPr>
            <a:spLocks noGrp="1"/>
          </p:cNvSpPr>
          <p:nvPr>
            <p:ph idx="1"/>
          </p:nvPr>
        </p:nvSpPr>
        <p:spPr>
          <a:xfrm>
            <a:off x="324678" y="1905000"/>
            <a:ext cx="8229600" cy="4373563"/>
          </a:xfrm>
        </p:spPr>
        <p:txBody>
          <a:bodyPr>
            <a:normAutofit/>
          </a:bodyPr>
          <a:lstStyle/>
          <a:p>
            <a:pPr fontAlgn="t"/>
            <a:r>
              <a:rPr lang="en-US" dirty="0"/>
              <a:t>Requirements</a:t>
            </a:r>
          </a:p>
          <a:p>
            <a:pPr lvl="1" fontAlgn="t"/>
            <a:r>
              <a:rPr lang="en-US" dirty="0"/>
              <a:t>Description of property type</a:t>
            </a:r>
          </a:p>
          <a:p>
            <a:pPr lvl="1" fontAlgn="t"/>
            <a:r>
              <a:rPr lang="en-US" dirty="0"/>
              <a:t>Property address</a:t>
            </a:r>
          </a:p>
          <a:p>
            <a:pPr lvl="1" fontAlgn="t"/>
            <a:r>
              <a:rPr lang="en-US" dirty="0"/>
              <a:t>If the property is occupied</a:t>
            </a:r>
          </a:p>
          <a:p>
            <a:pPr lvl="1" fontAlgn="t"/>
            <a:r>
              <a:rPr lang="en-US" dirty="0"/>
              <a:t>Co-owner’s name, if any</a:t>
            </a:r>
          </a:p>
          <a:p>
            <a:r>
              <a:rPr lang="en-US" dirty="0"/>
              <a:t>Includes buildings and land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367939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uestions"/>
          <p:cNvSpPr>
            <a:spLocks noGrp="1"/>
          </p:cNvSpPr>
          <p:nvPr>
            <p:ph type="title"/>
          </p:nvPr>
        </p:nvSpPr>
        <p:spPr/>
        <p:txBody>
          <a:bodyPr>
            <a:noAutofit/>
          </a:bodyPr>
          <a:lstStyle/>
          <a:p>
            <a:r>
              <a:rPr lang="en-US" sz="3200" dirty="0"/>
              <a:t>Questions?</a:t>
            </a:r>
          </a:p>
        </p:txBody>
      </p:sp>
      <p:pic>
        <p:nvPicPr>
          <p:cNvPr id="1026" name="Picture 2">
            <a:extLst>
              <a:ext uri="{C183D7F6-B498-43B3-948B-1728B52AA6E4}">
                <adec:decorative xmlns:adec="http://schemas.microsoft.com/office/drawing/2017/decorative" val="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normAutofit/>
          </a:bodyPr>
          <a:lstStyle/>
          <a:p>
            <a:pPr marL="167066" indent="-167066"/>
            <a:r>
              <a:rPr lang="en-US" sz="2400" dirty="0"/>
              <a:t>Assets</a:t>
            </a:r>
          </a:p>
          <a:p>
            <a:pPr marL="167066" indent="-167066"/>
            <a:r>
              <a:rPr lang="en-US" sz="2400" dirty="0"/>
              <a:t>Types of Assets</a:t>
            </a:r>
          </a:p>
          <a:p>
            <a:pPr marL="167066" indent="-167066"/>
            <a:r>
              <a:rPr lang="en-US" sz="2400" dirty="0"/>
              <a:t>Liquid Asset Types</a:t>
            </a:r>
          </a:p>
          <a:p>
            <a:pPr marL="167066" indent="-167066"/>
            <a:r>
              <a:rPr lang="en-US" sz="2400" dirty="0"/>
              <a:t>Verifying Liquid Assets</a:t>
            </a:r>
          </a:p>
          <a:p>
            <a:pPr marL="167066" indent="-167066"/>
            <a:r>
              <a:rPr lang="en-US" sz="2400" dirty="0"/>
              <a:t>Documenting Liquid Assets</a:t>
            </a:r>
          </a:p>
          <a:p>
            <a:pPr marL="167066" lvl="0" indent="-167066"/>
            <a:r>
              <a:rPr lang="en-US" sz="2400" dirty="0"/>
              <a:t>Non-Liquid Asset Types</a:t>
            </a:r>
          </a:p>
          <a:p>
            <a:pPr marL="167066" indent="-167066"/>
            <a:r>
              <a:rPr lang="en-US" sz="2400" dirty="0"/>
              <a:t>Documenting Non-Liquid Assets</a:t>
            </a:r>
          </a:p>
          <a:p>
            <a:pPr marL="167066" indent="-167066"/>
            <a:r>
              <a:rPr lang="en-US" sz="2400" dirty="0"/>
              <a:t>Documenting Real Estate</a:t>
            </a:r>
          </a:p>
        </p:txBody>
      </p:sp>
      <p:sp>
        <p:nvSpPr>
          <p:cNvPr id="7" name="TextBox 6">
            <a:extLst>
              <a:ext uri="{FF2B5EF4-FFF2-40B4-BE49-F238E27FC236}">
                <a16:creationId xmlns:a16="http://schemas.microsoft.com/office/drawing/2014/main" id="{81FFCF46-F136-B682-47C4-7F15559791F8}"/>
              </a:ext>
            </a:extLst>
          </p:cNvPr>
          <p:cNvSpPr txBox="1"/>
          <p:nvPr/>
        </p:nvSpPr>
        <p:spPr>
          <a:xfrm>
            <a:off x="8610600" y="6477001"/>
            <a:ext cx="533400" cy="380999"/>
          </a:xfrm>
          <a:prstGeom prst="rect">
            <a:avLst/>
          </a:prstGeom>
          <a:noFill/>
        </p:spPr>
        <p:txBody>
          <a:bodyPr wrap="square">
            <a:spAutoFit/>
          </a:bodyPr>
          <a:lstStyle/>
          <a:p>
            <a:fld id="{31640669-3FD2-4B34-9A2D-584949EF09F8}" type="slidenum">
              <a:rPr lang="en-US" smtClean="0">
                <a:solidFill>
                  <a:schemeClr val="accent1">
                    <a:lumMod val="75000"/>
                  </a:schemeClr>
                </a:solidFill>
              </a:rPr>
              <a:pPr/>
              <a:t>12</a:t>
            </a:fld>
            <a:endParaRPr lang="en-US" dirty="0">
              <a:solidFill>
                <a:schemeClr val="accent1">
                  <a:lumMod val="75000"/>
                </a:schemeClr>
              </a:solidFill>
            </a:endParaRPr>
          </a:p>
        </p:txBody>
      </p:sp>
    </p:spTree>
    <p:extLst>
      <p:ext uri="{BB962C8B-B14F-4D97-AF65-F5344CB8AC3E}">
        <p14:creationId xmlns:p14="http://schemas.microsoft.com/office/powerpoint/2010/main" val="2430843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MS Survey"/>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22503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ives"/>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lvl="0"/>
            <a:r>
              <a:rPr lang="en-US" dirty="0"/>
              <a:t>Identify the significance of listing assets on the field examination</a:t>
            </a:r>
          </a:p>
          <a:p>
            <a:pPr lvl="0"/>
            <a:r>
              <a:rPr lang="en-US" dirty="0"/>
              <a:t>List the two types of assets typically reported on a field examination</a:t>
            </a:r>
          </a:p>
          <a:p>
            <a:pPr lvl="0"/>
            <a:r>
              <a:rPr lang="en-US" dirty="0"/>
              <a:t>Classify all common liquid and non-liquid assets encountered during the field examination process</a:t>
            </a:r>
          </a:p>
          <a:p>
            <a:r>
              <a:rPr lang="en-US" dirty="0"/>
              <a:t>Identify documentation requirements for common asset types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ferences"/>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339577" lvl="0" indent="-339577" defTabSz="905542">
              <a:defRPr/>
            </a:pPr>
            <a:r>
              <a:rPr lang="en-US" dirty="0"/>
              <a:t>FPM I.1.B.3.e, </a:t>
            </a:r>
            <a:r>
              <a:rPr lang="en-US" i="1" dirty="0"/>
              <a:t>Protecting Assets</a:t>
            </a:r>
            <a:endParaRPr lang="en-US" dirty="0"/>
          </a:p>
          <a:p>
            <a:pPr marL="339577" indent="-339577" defTabSz="905542">
              <a:defRPr/>
            </a:pPr>
            <a:r>
              <a:rPr lang="en-US" dirty="0"/>
              <a:t>FPM I.2.C.4, </a:t>
            </a:r>
            <a:r>
              <a:rPr lang="en-US" i="1" dirty="0"/>
              <a:t>Financial Information of the Beneficiary</a:t>
            </a:r>
            <a:endParaRPr lang="en-US" dirty="0"/>
          </a:p>
          <a:p>
            <a:endParaRPr lang="en-US" i="1" dirty="0">
              <a:highlight>
                <a:srgbClr val="FFFF00"/>
              </a:highlight>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s "/>
          <p:cNvSpPr>
            <a:spLocks noGrp="1"/>
          </p:cNvSpPr>
          <p:nvPr>
            <p:ph type="title"/>
          </p:nvPr>
        </p:nvSpPr>
        <p:spPr>
          <a:xfrm>
            <a:off x="304800" y="817976"/>
            <a:ext cx="8229600" cy="990600"/>
          </a:xfrm>
        </p:spPr>
        <p:txBody>
          <a:bodyPr>
            <a:normAutofit/>
          </a:bodyPr>
          <a:lstStyle/>
          <a:p>
            <a:r>
              <a:rPr lang="en-US" dirty="0"/>
              <a:t>Assets</a:t>
            </a:r>
          </a:p>
        </p:txBody>
      </p:sp>
      <p:sp>
        <p:nvSpPr>
          <p:cNvPr id="3" name="Content Placeholder 2"/>
          <p:cNvSpPr>
            <a:spLocks noGrp="1"/>
          </p:cNvSpPr>
          <p:nvPr>
            <p:ph idx="1"/>
          </p:nvPr>
        </p:nvSpPr>
        <p:spPr>
          <a:xfrm>
            <a:off x="457200" y="1600200"/>
            <a:ext cx="8229600" cy="4525963"/>
          </a:xfrm>
        </p:spPr>
        <p:txBody>
          <a:bodyPr/>
          <a:lstStyle/>
          <a:p>
            <a:r>
              <a:rPr lang="en-US" dirty="0"/>
              <a:t>Program Responsibilities</a:t>
            </a:r>
          </a:p>
          <a:p>
            <a:r>
              <a:rPr lang="en-US" dirty="0"/>
              <a:t>Protecting assets</a:t>
            </a:r>
          </a:p>
          <a:p>
            <a:r>
              <a:rPr lang="en-US" dirty="0"/>
              <a:t>Loss</a:t>
            </a:r>
          </a:p>
          <a:p>
            <a:r>
              <a:rPr lang="en-US" dirty="0"/>
              <a:t>Diversion</a:t>
            </a:r>
          </a:p>
          <a:p>
            <a:r>
              <a:rPr lang="en-US" dirty="0"/>
              <a:t>Documenting assets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401940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pes of Assets"/>
          <p:cNvSpPr>
            <a:spLocks noGrp="1"/>
          </p:cNvSpPr>
          <p:nvPr>
            <p:ph type="title"/>
          </p:nvPr>
        </p:nvSpPr>
        <p:spPr>
          <a:xfrm>
            <a:off x="228600" y="969962"/>
            <a:ext cx="8229600" cy="1143000"/>
          </a:xfrm>
        </p:spPr>
        <p:txBody>
          <a:bodyPr>
            <a:normAutofit/>
          </a:bodyPr>
          <a:lstStyle/>
          <a:p>
            <a:r>
              <a:rPr lang="en-US" dirty="0"/>
              <a:t>Types of Assets</a:t>
            </a:r>
          </a:p>
        </p:txBody>
      </p:sp>
      <p:sp>
        <p:nvSpPr>
          <p:cNvPr id="3" name="Content Placeholder 2"/>
          <p:cNvSpPr>
            <a:spLocks noGrp="1"/>
          </p:cNvSpPr>
          <p:nvPr>
            <p:ph idx="1"/>
          </p:nvPr>
        </p:nvSpPr>
        <p:spPr>
          <a:xfrm>
            <a:off x="457200" y="1890712"/>
            <a:ext cx="8229600" cy="4525963"/>
          </a:xfrm>
        </p:spPr>
        <p:txBody>
          <a:bodyPr/>
          <a:lstStyle/>
          <a:p>
            <a:r>
              <a:rPr lang="en-US" dirty="0"/>
              <a:t>Liquid assets</a:t>
            </a:r>
          </a:p>
          <a:p>
            <a:pPr lvl="1"/>
            <a:r>
              <a:rPr lang="en-US" dirty="0"/>
              <a:t>Easily converted into cash</a:t>
            </a:r>
          </a:p>
          <a:p>
            <a:r>
              <a:rPr lang="en-US" dirty="0"/>
              <a:t>Non-liquid assets</a:t>
            </a:r>
          </a:p>
          <a:p>
            <a:pPr lvl="1"/>
            <a:r>
              <a:rPr lang="en-US" dirty="0"/>
              <a:t>Not easily converted into cash</a:t>
            </a:r>
          </a:p>
          <a:p>
            <a:pPr lvl="1"/>
            <a:r>
              <a:rPr lang="en-US" dirty="0"/>
              <a:t>Buyer must change into cash</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4247111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quid Asset Types"/>
          <p:cNvSpPr>
            <a:spLocks noGrp="1"/>
          </p:cNvSpPr>
          <p:nvPr>
            <p:ph type="title"/>
          </p:nvPr>
        </p:nvSpPr>
        <p:spPr>
          <a:xfrm>
            <a:off x="457200" y="906463"/>
            <a:ext cx="8229600" cy="998537"/>
          </a:xfrm>
        </p:spPr>
        <p:txBody>
          <a:bodyPr>
            <a:normAutofit/>
          </a:bodyPr>
          <a:lstStyle/>
          <a:p>
            <a:r>
              <a:rPr lang="en-US" dirty="0"/>
              <a:t>Liquid Asset Types</a:t>
            </a:r>
          </a:p>
        </p:txBody>
      </p:sp>
      <p:sp>
        <p:nvSpPr>
          <p:cNvPr id="3" name="Content Placeholder 2"/>
          <p:cNvSpPr>
            <a:spLocks noGrp="1"/>
          </p:cNvSpPr>
          <p:nvPr>
            <p:ph idx="1"/>
          </p:nvPr>
        </p:nvSpPr>
        <p:spPr/>
        <p:txBody>
          <a:bodyPr/>
          <a:lstStyle/>
          <a:p>
            <a:r>
              <a:rPr lang="en-US" dirty="0"/>
              <a:t>Checking accounts</a:t>
            </a:r>
          </a:p>
          <a:p>
            <a:r>
              <a:rPr lang="en-US" dirty="0"/>
              <a:t>Savings accounts</a:t>
            </a:r>
          </a:p>
          <a:p>
            <a:r>
              <a:rPr lang="en-US" dirty="0"/>
              <a:t>Money market accounts</a:t>
            </a:r>
          </a:p>
          <a:p>
            <a:r>
              <a:rPr lang="en-US" dirty="0"/>
              <a:t>Cash on hand</a:t>
            </a:r>
          </a:p>
          <a:p>
            <a:r>
              <a:rPr lang="en-US" dirty="0"/>
              <a:t>Short-term investments approved by VA</a:t>
            </a:r>
          </a:p>
          <a:p>
            <a:r>
              <a:rPr lang="en-US" dirty="0"/>
              <a:t>Other items easily converted to cash</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995674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fying Liquid Assets"/>
          <p:cNvSpPr>
            <a:spLocks noGrp="1"/>
          </p:cNvSpPr>
          <p:nvPr>
            <p:ph type="title"/>
          </p:nvPr>
        </p:nvSpPr>
        <p:spPr>
          <a:xfrm>
            <a:off x="427383" y="914400"/>
            <a:ext cx="8229600" cy="914400"/>
          </a:xfrm>
        </p:spPr>
        <p:txBody>
          <a:bodyPr>
            <a:normAutofit/>
          </a:bodyPr>
          <a:lstStyle/>
          <a:p>
            <a:r>
              <a:rPr lang="en-US" dirty="0"/>
              <a:t>Verifying Liquid Assets</a:t>
            </a:r>
          </a:p>
        </p:txBody>
      </p:sp>
      <p:sp>
        <p:nvSpPr>
          <p:cNvPr id="3" name="Content Placeholder 2"/>
          <p:cNvSpPr>
            <a:spLocks noGrp="1"/>
          </p:cNvSpPr>
          <p:nvPr>
            <p:ph idx="1"/>
          </p:nvPr>
        </p:nvSpPr>
        <p:spPr/>
        <p:txBody>
          <a:bodyPr>
            <a:normAutofit/>
          </a:bodyPr>
          <a:lstStyle/>
          <a:p>
            <a:r>
              <a:rPr lang="en-US" dirty="0"/>
              <a:t>No verbal verification</a:t>
            </a:r>
          </a:p>
          <a:p>
            <a:r>
              <a:rPr lang="en-US" dirty="0"/>
              <a:t>Acceptable verification methods</a:t>
            </a:r>
          </a:p>
          <a:p>
            <a:pPr lvl="1"/>
            <a:r>
              <a:rPr lang="en-US" dirty="0"/>
              <a:t>Financial institution document</a:t>
            </a:r>
          </a:p>
          <a:p>
            <a:pPr lvl="1"/>
            <a:r>
              <a:rPr lang="en-US" dirty="0"/>
              <a:t>Online statement</a:t>
            </a:r>
          </a:p>
          <a:p>
            <a:pPr lvl="1"/>
            <a:r>
              <a:rPr lang="en-US" dirty="0"/>
              <a:t>VA Form 21P-4718a</a:t>
            </a:r>
          </a:p>
          <a:p>
            <a:r>
              <a:rPr lang="en-US" dirty="0"/>
              <a:t>SIA: verify liquid assets in previous exam</a:t>
            </a:r>
          </a:p>
          <a:p>
            <a:r>
              <a:rPr lang="en-US" dirty="0"/>
              <a:t>EIA: not required to verify non-VA assets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2112339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umenting Liquid Assets"/>
          <p:cNvSpPr>
            <a:spLocks noGrp="1"/>
          </p:cNvSpPr>
          <p:nvPr>
            <p:ph type="title"/>
          </p:nvPr>
        </p:nvSpPr>
        <p:spPr/>
        <p:txBody>
          <a:bodyPr>
            <a:noAutofit/>
          </a:bodyPr>
          <a:lstStyle/>
          <a:p>
            <a:r>
              <a:rPr lang="en-US" sz="3200" dirty="0"/>
              <a:t>Documenting Liquid Assets</a:t>
            </a:r>
          </a:p>
        </p:txBody>
      </p:sp>
      <p:sp>
        <p:nvSpPr>
          <p:cNvPr id="5" name="Content Placeholder 4">
            <a:extLst>
              <a:ext uri="{FF2B5EF4-FFF2-40B4-BE49-F238E27FC236}">
                <a16:creationId xmlns:a16="http://schemas.microsoft.com/office/drawing/2014/main" id="{90A79378-6B64-43B8-B6B9-4D602970AF93}"/>
              </a:ext>
            </a:extLst>
          </p:cNvPr>
          <p:cNvSpPr>
            <a:spLocks noGrp="1"/>
          </p:cNvSpPr>
          <p:nvPr>
            <p:ph sz="half" idx="1"/>
          </p:nvPr>
        </p:nvSpPr>
        <p:spPr/>
        <p:txBody>
          <a:bodyPr>
            <a:normAutofit/>
          </a:bodyPr>
          <a:lstStyle/>
          <a:p>
            <a:pPr marL="169789" indent="-169789" fontAlgn="t"/>
            <a:r>
              <a:rPr lang="en-US" sz="2400" dirty="0"/>
              <a:t>Account type</a:t>
            </a:r>
          </a:p>
          <a:p>
            <a:pPr marL="169789" indent="-169789" fontAlgn="t"/>
            <a:r>
              <a:rPr lang="en-US" sz="2400" dirty="0"/>
              <a:t>Account description</a:t>
            </a:r>
          </a:p>
          <a:p>
            <a:pPr marL="169789" indent="-169789" fontAlgn="t"/>
            <a:r>
              <a:rPr lang="en-US" sz="2400" dirty="0"/>
              <a:t>Verification date</a:t>
            </a:r>
          </a:p>
          <a:p>
            <a:pPr marL="169789" indent="-169789" fontAlgn="t"/>
            <a:r>
              <a:rPr lang="en-US" sz="2400" dirty="0"/>
              <a:t>Verification method</a:t>
            </a:r>
          </a:p>
          <a:p>
            <a:pPr marL="169789" indent="-169789" fontAlgn="t"/>
            <a:r>
              <a:rPr lang="en-US" sz="2400" dirty="0"/>
              <a:t>By whom the account is managed</a:t>
            </a:r>
          </a:p>
          <a:p>
            <a:pPr marL="169789" indent="-169789" fontAlgn="t"/>
            <a:r>
              <a:rPr lang="en-US" sz="2400" dirty="0"/>
              <a:t>Name of the financial institution</a:t>
            </a:r>
          </a:p>
          <a:p>
            <a:endParaRPr lang="en-US" sz="2400" dirty="0"/>
          </a:p>
        </p:txBody>
      </p:sp>
      <p:sp>
        <p:nvSpPr>
          <p:cNvPr id="6" name="Content Placeholder 5">
            <a:extLst>
              <a:ext uri="{FF2B5EF4-FFF2-40B4-BE49-F238E27FC236}">
                <a16:creationId xmlns:a16="http://schemas.microsoft.com/office/drawing/2014/main" id="{CA3F537A-E8A8-4C36-A379-28B8E1F3D156}"/>
              </a:ext>
            </a:extLst>
          </p:cNvPr>
          <p:cNvSpPr>
            <a:spLocks noGrp="1"/>
          </p:cNvSpPr>
          <p:nvPr>
            <p:ph sz="half" idx="2"/>
          </p:nvPr>
        </p:nvSpPr>
        <p:spPr/>
        <p:txBody>
          <a:bodyPr>
            <a:normAutofit/>
          </a:bodyPr>
          <a:lstStyle/>
          <a:p>
            <a:pPr marL="169789" indent="-169789" fontAlgn="t"/>
            <a:r>
              <a:rPr lang="en-US" sz="2400" dirty="0"/>
              <a:t>Date of financial institution statement</a:t>
            </a:r>
          </a:p>
          <a:p>
            <a:pPr marL="169789" indent="-169789" fontAlgn="t"/>
            <a:r>
              <a:rPr lang="en-US" sz="2400" dirty="0"/>
              <a:t>Statement ending balance</a:t>
            </a:r>
          </a:p>
          <a:p>
            <a:pPr marL="169789" indent="-169789" fontAlgn="t"/>
            <a:r>
              <a:rPr lang="en-US" sz="2400" dirty="0"/>
              <a:t>If the account is properly titled</a:t>
            </a:r>
          </a:p>
          <a:p>
            <a:pPr marL="169789" indent="-169789" fontAlgn="t"/>
            <a:r>
              <a:rPr lang="en-US" sz="2400" dirty="0"/>
              <a:t>Whether the account houses VA derived funds</a:t>
            </a:r>
          </a:p>
          <a:p>
            <a:pPr marL="169789" indent="-169789" fontAlgn="t"/>
            <a:r>
              <a:rPr lang="en-US" sz="2400" dirty="0"/>
              <a:t>Corrective action taken, if applicable</a:t>
            </a:r>
          </a:p>
          <a:p>
            <a:endParaRPr lang="en-US" sz="2400" dirty="0"/>
          </a:p>
        </p:txBody>
      </p:sp>
      <p:sp>
        <p:nvSpPr>
          <p:cNvPr id="4" name="Slide Number Placeholder 3"/>
          <p:cNvSpPr>
            <a:spLocks noGrp="1"/>
          </p:cNvSpPr>
          <p:nvPr>
            <p:ph type="sldNum" sz="quarter" idx="12"/>
          </p:nvPr>
        </p:nvSpPr>
        <p:spPr/>
        <p:txBody>
          <a:bodyPr/>
          <a:lstStyle/>
          <a:p>
            <a:fld id="{31640669-3FD2-4B34-9A2D-584949EF09F8}" type="slidenum">
              <a:rPr lang="en-US" smtClean="0">
                <a:solidFill>
                  <a:schemeClr val="accent1">
                    <a:lumMod val="75000"/>
                  </a:schemeClr>
                </a:solidFill>
              </a:rPr>
              <a:pPr/>
              <a:t>8</a:t>
            </a:fld>
            <a:endParaRPr lang="en-US" dirty="0">
              <a:solidFill>
                <a:schemeClr val="accent1">
                  <a:lumMod val="75000"/>
                </a:schemeClr>
              </a:solidFill>
            </a:endParaRPr>
          </a:p>
        </p:txBody>
      </p:sp>
    </p:spTree>
    <p:extLst>
      <p:ext uri="{BB962C8B-B14F-4D97-AF65-F5344CB8AC3E}">
        <p14:creationId xmlns:p14="http://schemas.microsoft.com/office/powerpoint/2010/main" val="244868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n-Liquid Asset Types"/>
          <p:cNvSpPr>
            <a:spLocks noGrp="1"/>
          </p:cNvSpPr>
          <p:nvPr>
            <p:ph type="title"/>
          </p:nvPr>
        </p:nvSpPr>
        <p:spPr>
          <a:xfrm>
            <a:off x="304800" y="914400"/>
            <a:ext cx="8229600" cy="869156"/>
          </a:xfrm>
        </p:spPr>
        <p:txBody>
          <a:bodyPr>
            <a:normAutofit/>
          </a:bodyPr>
          <a:lstStyle/>
          <a:p>
            <a:r>
              <a:rPr lang="en-US" dirty="0"/>
              <a:t>Non-Liquid Asset Types</a:t>
            </a:r>
          </a:p>
        </p:txBody>
      </p:sp>
      <p:sp>
        <p:nvSpPr>
          <p:cNvPr id="3" name="Content Placeholder 2"/>
          <p:cNvSpPr>
            <a:spLocks noGrp="1"/>
          </p:cNvSpPr>
          <p:nvPr>
            <p:ph idx="1"/>
          </p:nvPr>
        </p:nvSpPr>
        <p:spPr>
          <a:xfrm>
            <a:off x="457200" y="1783556"/>
            <a:ext cx="8229600" cy="4525963"/>
          </a:xfrm>
        </p:spPr>
        <p:txBody>
          <a:bodyPr>
            <a:normAutofit/>
          </a:bodyPr>
          <a:lstStyle/>
          <a:p>
            <a:r>
              <a:rPr lang="en-US" dirty="0"/>
              <a:t>Luxury items</a:t>
            </a:r>
          </a:p>
          <a:p>
            <a:r>
              <a:rPr lang="en-US" dirty="0"/>
              <a:t>Property</a:t>
            </a:r>
          </a:p>
          <a:p>
            <a:pPr lvl="1"/>
            <a:r>
              <a:rPr lang="en-US" dirty="0"/>
              <a:t>Excluding real estate</a:t>
            </a:r>
          </a:p>
          <a:p>
            <a:r>
              <a:rPr lang="en-US" dirty="0"/>
              <a:t>Other items not easily converted to cash</a:t>
            </a:r>
          </a:p>
          <a:p>
            <a:r>
              <a:rPr lang="en-US" dirty="0"/>
              <a:t>Real estate</a:t>
            </a:r>
          </a:p>
          <a:p>
            <a:pPr lvl="1"/>
            <a:r>
              <a:rPr lang="en-US" dirty="0"/>
              <a:t>Including buildings and land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27539789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Title of Training&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4 - &amp;quot;Content&amp;quot;&quot;/&gt;&lt;property id=&quot;20307&quot; value=&quot;319&quot;/&gt;&lt;/object&gt;&lt;object type=&quot;3&quot; unique_id=&quot;10007&quot;&gt;&lt;property id=&quot;20148&quot; value=&quot;5&quot;/&gt;&lt;property id=&quot;20300&quot; value=&quot;Slide 5 - &amp;quot;31. Questions?&amp;quot;&quot;/&gt;&lt;property id=&quot;20307&quot; value=&quot;314&quot;/&gt;&lt;/object&gt;&lt;object type=&quot;3&quot; unique_id=&quot;10008&quot;&gt;&lt;property id=&quot;20148&quot; value=&quot;5&quot;/&gt;&lt;property id=&quot;20300&quot; value=&quot;Slide 6 - &amp;quot;TMS Survey and Assessment&amp;quot;&quot;/&gt;&lt;property id=&quot;20307&quot; value=&quot;320&quot;/&gt;&lt;/object&gt;&lt;/object&gt;&lt;object type=&quot;8&quot; unique_id=&quot;10016&quot;&gt;&lt;/object&gt;&lt;/object&gt;&lt;/database&gt;"/>
  <p:tag name="SECTOMILLISECCONVERTED" val="1"/>
</p:tagLst>
</file>

<file path=ppt/theme/theme1.xml><?xml version="1.0" encoding="utf-8"?>
<a:theme xmlns:a="http://schemas.openxmlformats.org/drawingml/2006/main" name="P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F Template" id="{752866E0-9EF9-0948-9DF6-2CA2DE825D13}" vid="{7EDCCB03-A536-6F41-92C8-ED74982900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4564EBE-4123-4FE8-8AAB-7B84643F9ED9}">
  <ds:schemaRefs>
    <ds:schemaRef ds:uri="2ca98164-cd8c-4ccf-863c-4d844e8e0fae"/>
    <ds:schemaRef ds:uri="74592f5e-0930-4211-930c-b7fa09b0ad9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8448250-88D8-4435-A8F3-BC7DE01F9832}">
  <ds:schemaRefs>
    <ds:schemaRef ds:uri="http://schemas.microsoft.com/sharepoint/v3/contenttype/forms"/>
  </ds:schemaRefs>
</ds:datastoreItem>
</file>

<file path=customXml/itemProps3.xml><?xml version="1.0" encoding="utf-8"?>
<ds:datastoreItem xmlns:ds="http://schemas.openxmlformats.org/officeDocument/2006/customXml" ds:itemID="{25B6F33A-2A41-4DC7-9BB1-B3EABF0F29A9}">
  <ds:schemaRefs>
    <ds:schemaRef ds:uri="http://schemas.microsoft.com/office/infopath/2007/PartnerControls"/>
    <ds:schemaRef ds:uri="http://purl.org/dc/elements/1.1/"/>
    <ds:schemaRef ds:uri="http://purl.org/dc/terms/"/>
    <ds:schemaRef ds:uri="http://purl.org/dc/dcmitype/"/>
    <ds:schemaRef ds:uri="http://schemas.openxmlformats.org/package/2006/metadata/core-properties"/>
    <ds:schemaRef ds:uri="http://schemas.microsoft.com/office/2006/documentManagement/types"/>
    <ds:schemaRef ds:uri="74592f5e-0930-4211-930c-b7fa09b0ad91"/>
    <ds:schemaRef ds:uri="2ca98164-cd8c-4ccf-863c-4d844e8e0fa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PF Template</Template>
  <TotalTime>1155</TotalTime>
  <Words>1565</Words>
  <Application>Microsoft Office PowerPoint</Application>
  <PresentationFormat>On-screen Show (4:3)</PresentationFormat>
  <Paragraphs>250</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vt:lpstr>
      <vt:lpstr>Calibri</vt:lpstr>
      <vt:lpstr>Helvetica Neue</vt:lpstr>
      <vt:lpstr>Symbol</vt:lpstr>
      <vt:lpstr>PF Template</vt:lpstr>
      <vt:lpstr>Assets</vt:lpstr>
      <vt:lpstr>Objectives</vt:lpstr>
      <vt:lpstr>References</vt:lpstr>
      <vt:lpstr>Assets</vt:lpstr>
      <vt:lpstr>Types of Assets</vt:lpstr>
      <vt:lpstr>Liquid Asset Types</vt:lpstr>
      <vt:lpstr>Verifying Liquid Assets</vt:lpstr>
      <vt:lpstr>Documenting Liquid Assets</vt:lpstr>
      <vt:lpstr>Non-Liquid Asset Types</vt:lpstr>
      <vt:lpstr>Documenting Non-Liquid Assets</vt:lpstr>
      <vt:lpstr>Documenting Real Estate</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Assets (Core) PowerPoint Presentation</dc:title>
  <dc:subject>FE</dc:subject>
  <dc:creator>Department of Veterans Affairs, Veterans Benefits Administration, Fiduciary Service, STAFF</dc:creator>
  <dc:description>The purpose of this lesson is to provide learners with an understanding of the various assets (liquid and non-liquid) that may be discovered in a field examination, and any necessary information that must be documented in a field examination to verify the assets.</dc:description>
  <cp:lastModifiedBy>Kathy Poole</cp:lastModifiedBy>
  <cp:revision>121</cp:revision>
  <cp:lastPrinted>2018-08-24T16:14:10Z</cp:lastPrinted>
  <dcterms:created xsi:type="dcterms:W3CDTF">2016-10-13T19:12:55Z</dcterms:created>
  <dcterms:modified xsi:type="dcterms:W3CDTF">2022-10-05T21:23:33Z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_dlc_DocIdItemGuid">
    <vt:lpwstr>52f1e406-240e-4100-ac90-5a4d98b3af17</vt:lpwstr>
  </property>
  <property fmtid="{D5CDD505-2E9C-101B-9397-08002B2CF9AE}" pid="4" name="Language">
    <vt:lpwstr>en</vt:lpwstr>
  </property>
  <property fmtid="{D5CDD505-2E9C-101B-9397-08002B2CF9AE}" pid="5" name="Type">
    <vt:lpwstr>Presentation</vt:lpwstr>
  </property>
  <property fmtid="{D5CDD505-2E9C-101B-9397-08002B2CF9AE}" pid="6" name="_dlc_policyId">
    <vt:lpwstr>0x010100BFA0006F7AD5D746B298D891BD9B5B40|-1554823660</vt:lpwstr>
  </property>
  <property fmtid="{D5CDD505-2E9C-101B-9397-08002B2CF9AE}" pid="7" name="ItemRetentionFormula">
    <vt:lpwstr>&lt;formula id="Microsoft.Office.RecordsManagement.PolicyFeatures.Expiration.Formula.BuiltIn"&gt;&lt;number&gt;7&lt;/number&gt;&lt;property&gt;Created&lt;/property&gt;&lt;propertyId&gt;8c06beca-0777-48f7-91c7-6da68bc07b69&lt;/propertyId&gt;&lt;period&gt;days&lt;/period&gt;&lt;/formula&gt;</vt:lpwstr>
  </property>
</Properties>
</file>